
<file path=[Content_Types].xml><?xml version="1.0" encoding="utf-8"?>
<Types xmlns="http://schemas.openxmlformats.org/package/2006/content-types">
  <Default ContentType="application/x-fontdata" Extension="fntdata"/>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slide+xml" PartName="/ppt/slides/slide100.xml"/>
  <Override ContentType="application/vnd.openxmlformats-officedocument.presentationml.slide+xml" PartName="/ppt/slides/slide101.xml"/>
  <Override ContentType="application/vnd.openxmlformats-officedocument.presentationml.slide+xml" PartName="/ppt/slides/slide102.xml"/>
  <Override ContentType="application/vnd.openxmlformats-officedocument.presentationml.slide+xml" PartName="/ppt/slides/slide103.xml"/>
  <Override ContentType="application/vnd.openxmlformats-officedocument.presentationml.slide+xml" PartName="/ppt/slides/slide104.xml"/>
  <Override ContentType="application/vnd.openxmlformats-officedocument.presentationml.slide+xml" PartName="/ppt/slides/slide105.xml"/>
  <Override ContentType="application/vnd.openxmlformats-officedocument.presentationml.slide+xml" PartName="/ppt/slides/slide106.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59.xml"/>
  <Override ContentType="application/vnd.openxmlformats-officedocument.presentationml.notesSlide+xml" PartName="/ppt/notesSlides/notesSlide60.xml"/>
  <Override ContentType="application/vnd.openxmlformats-officedocument.presentationml.notesSlide+xml" PartName="/ppt/notesSlides/notesSlide61.xml"/>
  <Override ContentType="application/vnd.openxmlformats-officedocument.presentationml.notesSlide+xml" PartName="/ppt/notesSlides/notesSlide62.xml"/>
  <Override ContentType="application/vnd.openxmlformats-officedocument.presentationml.notesSlide+xml" PartName="/ppt/notesSlides/notesSlide63.xml"/>
  <Override ContentType="application/vnd.openxmlformats-officedocument.presentationml.notesSlide+xml" PartName="/ppt/notesSlides/notesSlide64.xml"/>
  <Override ContentType="application/vnd.openxmlformats-officedocument.presentationml.notesSlide+xml" PartName="/ppt/notesSlides/notesSlide65.xml"/>
  <Override ContentType="application/vnd.openxmlformats-officedocument.presentationml.notesSlide+xml" PartName="/ppt/notesSlides/notesSlide66.xml"/>
  <Override ContentType="application/vnd.openxmlformats-officedocument.presentationml.notesSlide+xml" PartName="/ppt/notesSlides/notesSlide67.xml"/>
  <Override ContentType="application/vnd.openxmlformats-officedocument.presentationml.notesSlide+xml" PartName="/ppt/notesSlides/notesSlide68.xml"/>
  <Override ContentType="application/vnd.openxmlformats-officedocument.presentationml.notesSlide+xml" PartName="/ppt/notesSlides/notesSlide69.xml"/>
  <Override ContentType="application/vnd.openxmlformats-officedocument.presentationml.notesSlide+xml" PartName="/ppt/notesSlides/notesSlide70.xml"/>
  <Override ContentType="application/vnd.openxmlformats-officedocument.presentationml.notesSlide+xml" PartName="/ppt/notesSlides/notesSlide71.xml"/>
  <Override ContentType="application/vnd.openxmlformats-officedocument.presentationml.notesSlide+xml" PartName="/ppt/notesSlides/notesSlide72.xml"/>
  <Override ContentType="application/vnd.openxmlformats-officedocument.presentationml.notesSlide+xml" PartName="/ppt/notesSlides/notesSlide73.xml"/>
  <Override ContentType="application/vnd.openxmlformats-officedocument.presentationml.notesSlide+xml" PartName="/ppt/notesSlides/notesSlide74.xml"/>
  <Override ContentType="application/vnd.openxmlformats-officedocument.presentationml.notesSlide+xml" PartName="/ppt/notesSlides/notesSlide75.xml"/>
  <Override ContentType="application/vnd.openxmlformats-officedocument.presentationml.notesSlide+xml" PartName="/ppt/notesSlides/notesSlide76.xml"/>
  <Override ContentType="application/vnd.openxmlformats-officedocument.presentationml.notesSlide+xml" PartName="/ppt/notesSlides/notesSlide77.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80.xml"/>
  <Override ContentType="application/vnd.openxmlformats-officedocument.presentationml.notesSlide+xml" PartName="/ppt/notesSlides/notesSlide81.xml"/>
  <Override ContentType="application/vnd.openxmlformats-officedocument.presentationml.notesSlide+xml" PartName="/ppt/notesSlides/notesSlide82.xml"/>
  <Override ContentType="application/vnd.openxmlformats-officedocument.presentationml.notesSlide+xml" PartName="/ppt/notesSlides/notesSlide83.xml"/>
  <Override ContentType="application/vnd.openxmlformats-officedocument.presentationml.notesSlide+xml" PartName="/ppt/notesSlides/notesSlide84.xml"/>
  <Override ContentType="application/vnd.openxmlformats-officedocument.presentationml.notesSlide+xml" PartName="/ppt/notesSlides/notesSlide85.xml"/>
  <Override ContentType="application/vnd.openxmlformats-officedocument.presentationml.notesSlide+xml" PartName="/ppt/notesSlides/notesSlide86.xml"/>
  <Override ContentType="application/vnd.openxmlformats-officedocument.presentationml.notesSlide+xml" PartName="/ppt/notesSlides/notesSlide87.xml"/>
  <Override ContentType="application/vnd.openxmlformats-officedocument.presentationml.notesSlide+xml" PartName="/ppt/notesSlides/notesSlide88.xml"/>
  <Override ContentType="application/vnd.openxmlformats-officedocument.presentationml.notesSlide+xml" PartName="/ppt/notesSlides/notesSlide89.xml"/>
  <Override ContentType="application/vnd.openxmlformats-officedocument.presentationml.notesSlide+xml" PartName="/ppt/notesSlides/notesSlide90.xml"/>
  <Override ContentType="application/vnd.openxmlformats-officedocument.presentationml.notesSlide+xml" PartName="/ppt/notesSlides/notesSlide91.xml"/>
  <Override ContentType="application/vnd.openxmlformats-officedocument.presentationml.notesSlide+xml" PartName="/ppt/notesSlides/notesSlide92.xml"/>
  <Override ContentType="application/vnd.openxmlformats-officedocument.presentationml.notesSlide+xml" PartName="/ppt/notesSlides/notesSlide93.xml"/>
  <Override ContentType="application/vnd.openxmlformats-officedocument.presentationml.notesSlide+xml" PartName="/ppt/notesSlides/notesSlide94.xml"/>
  <Override ContentType="application/vnd.openxmlformats-officedocument.presentationml.notesSlide+xml" PartName="/ppt/notesSlides/notesSlide95.xml"/>
  <Override ContentType="application/vnd.openxmlformats-officedocument.presentationml.notesSlide+xml" PartName="/ppt/notesSlides/notesSlide96.xml"/>
  <Override ContentType="application/vnd.openxmlformats-officedocument.presentationml.notesSlide+xml" PartName="/ppt/notesSlides/notesSlide97.xml"/>
  <Override ContentType="application/vnd.openxmlformats-officedocument.presentationml.notesSlide+xml" PartName="/ppt/notesSlides/notesSlide98.xml"/>
  <Override ContentType="application/vnd.openxmlformats-officedocument.presentationml.notesSlide+xml" PartName="/ppt/notesSlides/notesSlide99.xml"/>
  <Override ContentType="application/vnd.openxmlformats-officedocument.presentationml.notesSlide+xml" PartName="/ppt/notesSlides/notesSlide100.xml"/>
  <Override ContentType="application/vnd.openxmlformats-officedocument.presentationml.notesSlide+xml" PartName="/ppt/notesSlides/notesSlide101.xml"/>
  <Override ContentType="application/vnd.openxmlformats-officedocument.presentationml.notesSlide+xml" PartName="/ppt/notesSlides/notesSlide102.xml"/>
  <Override ContentType="application/vnd.openxmlformats-officedocument.presentationml.notesSlide+xml" PartName="/ppt/notesSlides/notesSlide103.xml"/>
  <Override ContentType="application/vnd.openxmlformats-officedocument.presentationml.notesSlide+xml" PartName="/ppt/notesSlides/notesSlide104.xml"/>
  <Override ContentType="application/vnd.openxmlformats-officedocument.presentationml.notesSlide+xml" PartName="/ppt/notesSlides/notesSlide105.xml"/>
  <Override ContentType="application/vnd.openxmlformats-officedocument.presentationml.notesSlide+xml" PartName="/ppt/notesSlides/notesSlide106.xml"/>
  <Override ContentType="application/vnd.ms-powerpoint.changesinfo+xml" PartName="/ppt/changesInfos/changesInfo1.xml"/>
  <Override ContentType="application/vnd.ms-powerpoint.revisioninfo+xml" PartName="/ppt/revisionInfo.xml"/>
  <Override ContentType="application/vnd.openxmlformats-package.core-properties+xml" PartName="/docProps/core.xml"/>
  <Override ContentType="application/vnd.openxmlformats-officedocument.extended-properties+xml" PartName="/docProps/app.xml"/>
  <Default ContentType="image/jpeg" Extension="jpeg"/>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Lst>
  <p:sldSz cx="12192000" cy="6858000"/>
  <p:notesSz cx="6858000" cy="9144000"/>
  <p:embeddedFontLst>
    <p:embeddedFont>
      <p:font typeface="Raleway" pitchFamily="2" charset="0"/>
      <p:regular r:id="rId109"/>
      <p:bold r:id="rId110"/>
      <p:italic r:id="rId111"/>
      <p:boldItalic r:id="rId1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DADFB0-A544-4B6C-B0CB-D6CDD1E0509C}" v="4" dt="2025-03-20T08:35:36.930"/>
  </p1510:revLst>
</p1510:revInfo>
</file>

<file path=ppt/tableStyles.xml><?xml version="1.0" encoding="utf-8"?>
<a:tblStyleLst xmlns:a="http://schemas.openxmlformats.org/drawingml/2006/main" def="{A3553B65-A277-4A38-9553-60F688B985F6}">
  <a:tblStyle styleId="{A3553B65-A277-4A38-9553-60F688B985F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E598A89-D7A4-49A4-9A57-446061A28E02}"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microsoft.com/office/2016/11/relationships/changesInfo" Target="changesInfos/changesInfo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4.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font" Target="fonts/font2.fntdata"/><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118"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1.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th Nthoki Kasina" userId="21d14df3-21ee-4d2e-be8f-6c09010965c6" providerId="ADAL" clId="{89DADFB0-A544-4B6C-B0CB-D6CDD1E0509C}"/>
    <pc:docChg chg="undo custSel addSld delSld modSld">
      <pc:chgData name="Faith Nthoki Kasina" userId="21d14df3-21ee-4d2e-be8f-6c09010965c6" providerId="ADAL" clId="{89DADFB0-A544-4B6C-B0CB-D6CDD1E0509C}" dt="2025-03-20T08:35:01.205" v="6" actId="27636"/>
      <pc:docMkLst>
        <pc:docMk/>
      </pc:docMkLst>
      <pc:sldChg chg="modSp mod">
        <pc:chgData name="Faith Nthoki Kasina" userId="21d14df3-21ee-4d2e-be8f-6c09010965c6" providerId="ADAL" clId="{89DADFB0-A544-4B6C-B0CB-D6CDD1E0509C}" dt="2025-03-20T08:34:54.497" v="5" actId="27636"/>
        <pc:sldMkLst>
          <pc:docMk/>
          <pc:sldMk cId="0" sldId="261"/>
        </pc:sldMkLst>
        <pc:spChg chg="mod">
          <ac:chgData name="Faith Nthoki Kasina" userId="21d14df3-21ee-4d2e-be8f-6c09010965c6" providerId="ADAL" clId="{89DADFB0-A544-4B6C-B0CB-D6CDD1E0509C}" dt="2025-03-20T08:34:54.497" v="5" actId="27636"/>
          <ac:spMkLst>
            <pc:docMk/>
            <pc:sldMk cId="0" sldId="261"/>
            <ac:spMk id="131" creationId="{00000000-0000-0000-0000-000000000000}"/>
          </ac:spMkLst>
        </pc:spChg>
      </pc:sldChg>
      <pc:sldChg chg="add del setBg">
        <pc:chgData name="Faith Nthoki Kasina" userId="21d14df3-21ee-4d2e-be8f-6c09010965c6" providerId="ADAL" clId="{89DADFB0-A544-4B6C-B0CB-D6CDD1E0509C}" dt="2025-03-20T08:34:54.429" v="4"/>
        <pc:sldMkLst>
          <pc:docMk/>
          <pc:sldMk cId="0" sldId="285"/>
        </pc:sldMkLst>
      </pc:sldChg>
      <pc:sldChg chg="add del">
        <pc:chgData name="Faith Nthoki Kasina" userId="21d14df3-21ee-4d2e-be8f-6c09010965c6" providerId="ADAL" clId="{89DADFB0-A544-4B6C-B0CB-D6CDD1E0509C}" dt="2025-03-20T08:34:54.429" v="4"/>
        <pc:sldMkLst>
          <pc:docMk/>
          <pc:sldMk cId="0" sldId="286"/>
        </pc:sldMkLst>
      </pc:sldChg>
      <pc:sldChg chg="add del setBg">
        <pc:chgData name="Faith Nthoki Kasina" userId="21d14df3-21ee-4d2e-be8f-6c09010965c6" providerId="ADAL" clId="{89DADFB0-A544-4B6C-B0CB-D6CDD1E0509C}" dt="2025-03-20T08:34:54.429" v="4"/>
        <pc:sldMkLst>
          <pc:docMk/>
          <pc:sldMk cId="0" sldId="287"/>
        </pc:sldMkLst>
      </pc:sldChg>
      <pc:sldChg chg="add del">
        <pc:chgData name="Faith Nthoki Kasina" userId="21d14df3-21ee-4d2e-be8f-6c09010965c6" providerId="ADAL" clId="{89DADFB0-A544-4B6C-B0CB-D6CDD1E0509C}" dt="2025-03-20T08:34:54.429" v="4"/>
        <pc:sldMkLst>
          <pc:docMk/>
          <pc:sldMk cId="0" sldId="288"/>
        </pc:sldMkLst>
      </pc:sldChg>
      <pc:sldChg chg="add del">
        <pc:chgData name="Faith Nthoki Kasina" userId="21d14df3-21ee-4d2e-be8f-6c09010965c6" providerId="ADAL" clId="{89DADFB0-A544-4B6C-B0CB-D6CDD1E0509C}" dt="2025-03-20T08:34:54.429" v="4"/>
        <pc:sldMkLst>
          <pc:docMk/>
          <pc:sldMk cId="0" sldId="289"/>
        </pc:sldMkLst>
      </pc:sldChg>
      <pc:sldChg chg="add del">
        <pc:chgData name="Faith Nthoki Kasina" userId="21d14df3-21ee-4d2e-be8f-6c09010965c6" providerId="ADAL" clId="{89DADFB0-A544-4B6C-B0CB-D6CDD1E0509C}" dt="2025-03-20T08:34:54.429" v="4"/>
        <pc:sldMkLst>
          <pc:docMk/>
          <pc:sldMk cId="0" sldId="290"/>
        </pc:sldMkLst>
      </pc:sldChg>
      <pc:sldChg chg="add del">
        <pc:chgData name="Faith Nthoki Kasina" userId="21d14df3-21ee-4d2e-be8f-6c09010965c6" providerId="ADAL" clId="{89DADFB0-A544-4B6C-B0CB-D6CDD1E0509C}" dt="2025-03-20T08:34:54.429" v="4"/>
        <pc:sldMkLst>
          <pc:docMk/>
          <pc:sldMk cId="0" sldId="291"/>
        </pc:sldMkLst>
      </pc:sldChg>
      <pc:sldChg chg="add del">
        <pc:chgData name="Faith Nthoki Kasina" userId="21d14df3-21ee-4d2e-be8f-6c09010965c6" providerId="ADAL" clId="{89DADFB0-A544-4B6C-B0CB-D6CDD1E0509C}" dt="2025-03-20T08:34:54.429" v="4"/>
        <pc:sldMkLst>
          <pc:docMk/>
          <pc:sldMk cId="0" sldId="292"/>
        </pc:sldMkLst>
      </pc:sldChg>
      <pc:sldChg chg="add del">
        <pc:chgData name="Faith Nthoki Kasina" userId="21d14df3-21ee-4d2e-be8f-6c09010965c6" providerId="ADAL" clId="{89DADFB0-A544-4B6C-B0CB-D6CDD1E0509C}" dt="2025-03-20T08:34:54.429" v="4"/>
        <pc:sldMkLst>
          <pc:docMk/>
          <pc:sldMk cId="0" sldId="293"/>
        </pc:sldMkLst>
      </pc:sldChg>
      <pc:sldChg chg="add del">
        <pc:chgData name="Faith Nthoki Kasina" userId="21d14df3-21ee-4d2e-be8f-6c09010965c6" providerId="ADAL" clId="{89DADFB0-A544-4B6C-B0CB-D6CDD1E0509C}" dt="2025-03-20T08:34:54.429" v="4"/>
        <pc:sldMkLst>
          <pc:docMk/>
          <pc:sldMk cId="0" sldId="294"/>
        </pc:sldMkLst>
      </pc:sldChg>
      <pc:sldChg chg="add del">
        <pc:chgData name="Faith Nthoki Kasina" userId="21d14df3-21ee-4d2e-be8f-6c09010965c6" providerId="ADAL" clId="{89DADFB0-A544-4B6C-B0CB-D6CDD1E0509C}" dt="2025-03-20T08:34:54.429" v="4"/>
        <pc:sldMkLst>
          <pc:docMk/>
          <pc:sldMk cId="0" sldId="295"/>
        </pc:sldMkLst>
      </pc:sldChg>
      <pc:sldChg chg="add del">
        <pc:chgData name="Faith Nthoki Kasina" userId="21d14df3-21ee-4d2e-be8f-6c09010965c6" providerId="ADAL" clId="{89DADFB0-A544-4B6C-B0CB-D6CDD1E0509C}" dt="2025-03-20T08:34:54.429" v="4"/>
        <pc:sldMkLst>
          <pc:docMk/>
          <pc:sldMk cId="0" sldId="296"/>
        </pc:sldMkLst>
      </pc:sldChg>
      <pc:sldChg chg="add del">
        <pc:chgData name="Faith Nthoki Kasina" userId="21d14df3-21ee-4d2e-be8f-6c09010965c6" providerId="ADAL" clId="{89DADFB0-A544-4B6C-B0CB-D6CDD1E0509C}" dt="2025-03-20T08:34:54.429" v="4"/>
        <pc:sldMkLst>
          <pc:docMk/>
          <pc:sldMk cId="0" sldId="297"/>
        </pc:sldMkLst>
      </pc:sldChg>
      <pc:sldChg chg="add del">
        <pc:chgData name="Faith Nthoki Kasina" userId="21d14df3-21ee-4d2e-be8f-6c09010965c6" providerId="ADAL" clId="{89DADFB0-A544-4B6C-B0CB-D6CDD1E0509C}" dt="2025-03-20T08:34:54.429" v="4"/>
        <pc:sldMkLst>
          <pc:docMk/>
          <pc:sldMk cId="0" sldId="298"/>
        </pc:sldMkLst>
      </pc:sldChg>
      <pc:sldChg chg="add del">
        <pc:chgData name="Faith Nthoki Kasina" userId="21d14df3-21ee-4d2e-be8f-6c09010965c6" providerId="ADAL" clId="{89DADFB0-A544-4B6C-B0CB-D6CDD1E0509C}" dt="2025-03-20T08:34:54.429" v="4"/>
        <pc:sldMkLst>
          <pc:docMk/>
          <pc:sldMk cId="0" sldId="299"/>
        </pc:sldMkLst>
      </pc:sldChg>
      <pc:sldChg chg="add del">
        <pc:chgData name="Faith Nthoki Kasina" userId="21d14df3-21ee-4d2e-be8f-6c09010965c6" providerId="ADAL" clId="{89DADFB0-A544-4B6C-B0CB-D6CDD1E0509C}" dt="2025-03-20T08:34:54.429" v="4"/>
        <pc:sldMkLst>
          <pc:docMk/>
          <pc:sldMk cId="0" sldId="300"/>
        </pc:sldMkLst>
      </pc:sldChg>
      <pc:sldChg chg="add del">
        <pc:chgData name="Faith Nthoki Kasina" userId="21d14df3-21ee-4d2e-be8f-6c09010965c6" providerId="ADAL" clId="{89DADFB0-A544-4B6C-B0CB-D6CDD1E0509C}" dt="2025-03-20T08:34:54.429" v="4"/>
        <pc:sldMkLst>
          <pc:docMk/>
          <pc:sldMk cId="0" sldId="301"/>
        </pc:sldMkLst>
      </pc:sldChg>
      <pc:sldChg chg="add del">
        <pc:chgData name="Faith Nthoki Kasina" userId="21d14df3-21ee-4d2e-be8f-6c09010965c6" providerId="ADAL" clId="{89DADFB0-A544-4B6C-B0CB-D6CDD1E0509C}" dt="2025-03-20T08:34:54.429" v="4"/>
        <pc:sldMkLst>
          <pc:docMk/>
          <pc:sldMk cId="0" sldId="302"/>
        </pc:sldMkLst>
      </pc:sldChg>
      <pc:sldChg chg="add del">
        <pc:chgData name="Faith Nthoki Kasina" userId="21d14df3-21ee-4d2e-be8f-6c09010965c6" providerId="ADAL" clId="{89DADFB0-A544-4B6C-B0CB-D6CDD1E0509C}" dt="2025-03-20T08:34:54.429" v="4"/>
        <pc:sldMkLst>
          <pc:docMk/>
          <pc:sldMk cId="0" sldId="303"/>
        </pc:sldMkLst>
      </pc:sldChg>
      <pc:sldChg chg="add del">
        <pc:chgData name="Faith Nthoki Kasina" userId="21d14df3-21ee-4d2e-be8f-6c09010965c6" providerId="ADAL" clId="{89DADFB0-A544-4B6C-B0CB-D6CDD1E0509C}" dt="2025-03-20T08:34:54.429" v="4"/>
        <pc:sldMkLst>
          <pc:docMk/>
          <pc:sldMk cId="0" sldId="304"/>
        </pc:sldMkLst>
      </pc:sldChg>
      <pc:sldChg chg="add del">
        <pc:chgData name="Faith Nthoki Kasina" userId="21d14df3-21ee-4d2e-be8f-6c09010965c6" providerId="ADAL" clId="{89DADFB0-A544-4B6C-B0CB-D6CDD1E0509C}" dt="2025-03-20T08:34:54.429" v="4"/>
        <pc:sldMkLst>
          <pc:docMk/>
          <pc:sldMk cId="0" sldId="305"/>
        </pc:sldMkLst>
      </pc:sldChg>
      <pc:sldChg chg="add del setBg">
        <pc:chgData name="Faith Nthoki Kasina" userId="21d14df3-21ee-4d2e-be8f-6c09010965c6" providerId="ADAL" clId="{89DADFB0-A544-4B6C-B0CB-D6CDD1E0509C}" dt="2025-03-20T08:34:54.429" v="4"/>
        <pc:sldMkLst>
          <pc:docMk/>
          <pc:sldMk cId="0" sldId="306"/>
        </pc:sldMkLst>
      </pc:sldChg>
      <pc:sldChg chg="add del">
        <pc:chgData name="Faith Nthoki Kasina" userId="21d14df3-21ee-4d2e-be8f-6c09010965c6" providerId="ADAL" clId="{89DADFB0-A544-4B6C-B0CB-D6CDD1E0509C}" dt="2025-03-20T08:34:54.429" v="4"/>
        <pc:sldMkLst>
          <pc:docMk/>
          <pc:sldMk cId="0" sldId="307"/>
        </pc:sldMkLst>
      </pc:sldChg>
      <pc:sldChg chg="add del">
        <pc:chgData name="Faith Nthoki Kasina" userId="21d14df3-21ee-4d2e-be8f-6c09010965c6" providerId="ADAL" clId="{89DADFB0-A544-4B6C-B0CB-D6CDD1E0509C}" dt="2025-03-20T08:34:54.429" v="4"/>
        <pc:sldMkLst>
          <pc:docMk/>
          <pc:sldMk cId="0" sldId="308"/>
        </pc:sldMkLst>
      </pc:sldChg>
      <pc:sldChg chg="add del">
        <pc:chgData name="Faith Nthoki Kasina" userId="21d14df3-21ee-4d2e-be8f-6c09010965c6" providerId="ADAL" clId="{89DADFB0-A544-4B6C-B0CB-D6CDD1E0509C}" dt="2025-03-20T08:34:54.429" v="4"/>
        <pc:sldMkLst>
          <pc:docMk/>
          <pc:sldMk cId="0" sldId="309"/>
        </pc:sldMkLst>
      </pc:sldChg>
      <pc:sldChg chg="add del">
        <pc:chgData name="Faith Nthoki Kasina" userId="21d14df3-21ee-4d2e-be8f-6c09010965c6" providerId="ADAL" clId="{89DADFB0-A544-4B6C-B0CB-D6CDD1E0509C}" dt="2025-03-20T08:34:54.429" v="4"/>
        <pc:sldMkLst>
          <pc:docMk/>
          <pc:sldMk cId="0" sldId="310"/>
        </pc:sldMkLst>
      </pc:sldChg>
      <pc:sldChg chg="add del">
        <pc:chgData name="Faith Nthoki Kasina" userId="21d14df3-21ee-4d2e-be8f-6c09010965c6" providerId="ADAL" clId="{89DADFB0-A544-4B6C-B0CB-D6CDD1E0509C}" dt="2025-03-20T08:34:54.429" v="4"/>
        <pc:sldMkLst>
          <pc:docMk/>
          <pc:sldMk cId="0" sldId="311"/>
        </pc:sldMkLst>
      </pc:sldChg>
      <pc:sldChg chg="add del">
        <pc:chgData name="Faith Nthoki Kasina" userId="21d14df3-21ee-4d2e-be8f-6c09010965c6" providerId="ADAL" clId="{89DADFB0-A544-4B6C-B0CB-D6CDD1E0509C}" dt="2025-03-20T08:34:54.429" v="4"/>
        <pc:sldMkLst>
          <pc:docMk/>
          <pc:sldMk cId="0" sldId="312"/>
        </pc:sldMkLst>
      </pc:sldChg>
      <pc:sldChg chg="modSp add del mod">
        <pc:chgData name="Faith Nthoki Kasina" userId="21d14df3-21ee-4d2e-be8f-6c09010965c6" providerId="ADAL" clId="{89DADFB0-A544-4B6C-B0CB-D6CDD1E0509C}" dt="2025-03-20T08:35:01.205" v="6" actId="27636"/>
        <pc:sldMkLst>
          <pc:docMk/>
          <pc:sldMk cId="0" sldId="313"/>
        </pc:sldMkLst>
        <pc:spChg chg="mod">
          <ac:chgData name="Faith Nthoki Kasina" userId="21d14df3-21ee-4d2e-be8f-6c09010965c6" providerId="ADAL" clId="{89DADFB0-A544-4B6C-B0CB-D6CDD1E0509C}" dt="2025-03-20T08:35:01.205" v="6" actId="27636"/>
          <ac:spMkLst>
            <pc:docMk/>
            <pc:sldMk cId="0" sldId="313"/>
            <ac:spMk id="434" creationId="{00000000-0000-0000-0000-000000000000}"/>
          </ac:spMkLst>
        </pc:spChg>
      </pc:sldChg>
      <pc:sldChg chg="add del">
        <pc:chgData name="Faith Nthoki Kasina" userId="21d14df3-21ee-4d2e-be8f-6c09010965c6" providerId="ADAL" clId="{89DADFB0-A544-4B6C-B0CB-D6CDD1E0509C}" dt="2025-03-20T08:34:54.429" v="4"/>
        <pc:sldMkLst>
          <pc:docMk/>
          <pc:sldMk cId="0" sldId="314"/>
        </pc:sldMkLst>
      </pc:sldChg>
      <pc:sldChg chg="add del">
        <pc:chgData name="Faith Nthoki Kasina" userId="21d14df3-21ee-4d2e-be8f-6c09010965c6" providerId="ADAL" clId="{89DADFB0-A544-4B6C-B0CB-D6CDD1E0509C}" dt="2025-03-20T08:34:54.429" v="4"/>
        <pc:sldMkLst>
          <pc:docMk/>
          <pc:sldMk cId="0" sldId="315"/>
        </pc:sldMkLst>
      </pc:sldChg>
      <pc:sldChg chg="add del">
        <pc:chgData name="Faith Nthoki Kasina" userId="21d14df3-21ee-4d2e-be8f-6c09010965c6" providerId="ADAL" clId="{89DADFB0-A544-4B6C-B0CB-D6CDD1E0509C}" dt="2025-03-20T08:34:54.429" v="4"/>
        <pc:sldMkLst>
          <pc:docMk/>
          <pc:sldMk cId="0" sldId="316"/>
        </pc:sldMkLst>
      </pc:sldChg>
      <pc:sldChg chg="add del">
        <pc:chgData name="Faith Nthoki Kasina" userId="21d14df3-21ee-4d2e-be8f-6c09010965c6" providerId="ADAL" clId="{89DADFB0-A544-4B6C-B0CB-D6CDD1E0509C}" dt="2025-03-20T08:34:54.429" v="4"/>
        <pc:sldMkLst>
          <pc:docMk/>
          <pc:sldMk cId="0" sldId="317"/>
        </pc:sldMkLst>
      </pc:sldChg>
      <pc:sldChg chg="add del setBg">
        <pc:chgData name="Faith Nthoki Kasina" userId="21d14df3-21ee-4d2e-be8f-6c09010965c6" providerId="ADAL" clId="{89DADFB0-A544-4B6C-B0CB-D6CDD1E0509C}" dt="2025-03-20T08:34:54.429" v="4"/>
        <pc:sldMkLst>
          <pc:docMk/>
          <pc:sldMk cId="0" sldId="318"/>
        </pc:sldMkLst>
      </pc:sldChg>
      <pc:sldChg chg="add del">
        <pc:chgData name="Faith Nthoki Kasina" userId="21d14df3-21ee-4d2e-be8f-6c09010965c6" providerId="ADAL" clId="{89DADFB0-A544-4B6C-B0CB-D6CDD1E0509C}" dt="2025-03-20T08:34:54.429" v="4"/>
        <pc:sldMkLst>
          <pc:docMk/>
          <pc:sldMk cId="0" sldId="319"/>
        </pc:sldMkLst>
      </pc:sldChg>
      <pc:sldChg chg="add del">
        <pc:chgData name="Faith Nthoki Kasina" userId="21d14df3-21ee-4d2e-be8f-6c09010965c6" providerId="ADAL" clId="{89DADFB0-A544-4B6C-B0CB-D6CDD1E0509C}" dt="2025-03-20T08:34:54.429" v="4"/>
        <pc:sldMkLst>
          <pc:docMk/>
          <pc:sldMk cId="0" sldId="320"/>
        </pc:sldMkLst>
      </pc:sldChg>
      <pc:sldChg chg="add del">
        <pc:chgData name="Faith Nthoki Kasina" userId="21d14df3-21ee-4d2e-be8f-6c09010965c6" providerId="ADAL" clId="{89DADFB0-A544-4B6C-B0CB-D6CDD1E0509C}" dt="2025-03-20T08:34:54.429" v="4"/>
        <pc:sldMkLst>
          <pc:docMk/>
          <pc:sldMk cId="0" sldId="321"/>
        </pc:sldMkLst>
      </pc:sldChg>
      <pc:sldChg chg="add del">
        <pc:chgData name="Faith Nthoki Kasina" userId="21d14df3-21ee-4d2e-be8f-6c09010965c6" providerId="ADAL" clId="{89DADFB0-A544-4B6C-B0CB-D6CDD1E0509C}" dt="2025-03-20T08:34:54.429" v="4"/>
        <pc:sldMkLst>
          <pc:docMk/>
          <pc:sldMk cId="0" sldId="322"/>
        </pc:sldMkLst>
      </pc:sldChg>
      <pc:sldChg chg="add del">
        <pc:chgData name="Faith Nthoki Kasina" userId="21d14df3-21ee-4d2e-be8f-6c09010965c6" providerId="ADAL" clId="{89DADFB0-A544-4B6C-B0CB-D6CDD1E0509C}" dt="2025-03-20T08:34:54.429" v="4"/>
        <pc:sldMkLst>
          <pc:docMk/>
          <pc:sldMk cId="0" sldId="323"/>
        </pc:sldMkLst>
      </pc:sldChg>
      <pc:sldChg chg="add del">
        <pc:chgData name="Faith Nthoki Kasina" userId="21d14df3-21ee-4d2e-be8f-6c09010965c6" providerId="ADAL" clId="{89DADFB0-A544-4B6C-B0CB-D6CDD1E0509C}" dt="2025-03-20T08:34:54.429" v="4"/>
        <pc:sldMkLst>
          <pc:docMk/>
          <pc:sldMk cId="0" sldId="324"/>
        </pc:sldMkLst>
      </pc:sldChg>
      <pc:sldChg chg="add del">
        <pc:chgData name="Faith Nthoki Kasina" userId="21d14df3-21ee-4d2e-be8f-6c09010965c6" providerId="ADAL" clId="{89DADFB0-A544-4B6C-B0CB-D6CDD1E0509C}" dt="2025-03-20T08:34:54.429" v="4"/>
        <pc:sldMkLst>
          <pc:docMk/>
          <pc:sldMk cId="0" sldId="325"/>
        </pc:sldMkLst>
      </pc:sldChg>
      <pc:sldChg chg="add del">
        <pc:chgData name="Faith Nthoki Kasina" userId="21d14df3-21ee-4d2e-be8f-6c09010965c6" providerId="ADAL" clId="{89DADFB0-A544-4B6C-B0CB-D6CDD1E0509C}" dt="2025-03-20T08:34:54.429" v="4"/>
        <pc:sldMkLst>
          <pc:docMk/>
          <pc:sldMk cId="0" sldId="326"/>
        </pc:sldMkLst>
      </pc:sldChg>
      <pc:sldChg chg="add del">
        <pc:chgData name="Faith Nthoki Kasina" userId="21d14df3-21ee-4d2e-be8f-6c09010965c6" providerId="ADAL" clId="{89DADFB0-A544-4B6C-B0CB-D6CDD1E0509C}" dt="2025-03-20T08:34:54.429" v="4"/>
        <pc:sldMkLst>
          <pc:docMk/>
          <pc:sldMk cId="0" sldId="327"/>
        </pc:sldMkLst>
      </pc:sldChg>
      <pc:sldChg chg="add del">
        <pc:chgData name="Faith Nthoki Kasina" userId="21d14df3-21ee-4d2e-be8f-6c09010965c6" providerId="ADAL" clId="{89DADFB0-A544-4B6C-B0CB-D6CDD1E0509C}" dt="2025-03-20T08:34:54.429" v="4"/>
        <pc:sldMkLst>
          <pc:docMk/>
          <pc:sldMk cId="0" sldId="328"/>
        </pc:sldMkLst>
      </pc:sldChg>
      <pc:sldChg chg="add del">
        <pc:chgData name="Faith Nthoki Kasina" userId="21d14df3-21ee-4d2e-be8f-6c09010965c6" providerId="ADAL" clId="{89DADFB0-A544-4B6C-B0CB-D6CDD1E0509C}" dt="2025-03-20T08:34:54.429" v="4"/>
        <pc:sldMkLst>
          <pc:docMk/>
          <pc:sldMk cId="0" sldId="329"/>
        </pc:sldMkLst>
      </pc:sldChg>
      <pc:sldChg chg="add del setBg">
        <pc:chgData name="Faith Nthoki Kasina" userId="21d14df3-21ee-4d2e-be8f-6c09010965c6" providerId="ADAL" clId="{89DADFB0-A544-4B6C-B0CB-D6CDD1E0509C}" dt="2025-03-20T08:34:54.429" v="4"/>
        <pc:sldMkLst>
          <pc:docMk/>
          <pc:sldMk cId="0" sldId="33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900">
                <a:latin typeface="Raleway"/>
                <a:ea typeface="Raleway"/>
                <a:cs typeface="Raleway"/>
                <a:sym typeface="Raleway"/>
              </a:rPr>
              <a:t>Main heading: Raleway Bold - size 60 - white</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Subheading: Raleway Regular - caps lock - size 24 - white</a:t>
            </a:r>
            <a:endParaRPr sz="900">
              <a:latin typeface="Raleway"/>
              <a:ea typeface="Raleway"/>
              <a:cs typeface="Raleway"/>
              <a:sym typeface="Raleway"/>
            </a:endParaRPr>
          </a:p>
        </p:txBody>
      </p:sp>
      <p:sp>
        <p:nvSpPr>
          <p:cNvPr id="87" name="Google Shape;87;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ccc39ca75a_0_3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2ccc39ca75a_0_3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900">
                <a:latin typeface="Raleway"/>
                <a:ea typeface="Raleway"/>
                <a:cs typeface="Raleway"/>
                <a:sym typeface="Raleway"/>
              </a:rPr>
              <a:t>This type of slide should be avoided where possible and especially if the slides are going to be presented. Succinct, short sentences are always preferable. Please do not alter text size to fit more/less text on a page - use an additional slide instead. </a:t>
            </a:r>
            <a:endParaRPr sz="900">
              <a:latin typeface="Raleway"/>
              <a:ea typeface="Raleway"/>
              <a:cs typeface="Raleway"/>
              <a:sym typeface="Raleway"/>
            </a:endParaRPr>
          </a:p>
          <a:p>
            <a:pPr marL="0" lvl="0" indent="0" algn="l" rtl="0">
              <a:spcBef>
                <a:spcPts val="0"/>
              </a:spcBef>
              <a:spcAft>
                <a:spcPts val="0"/>
              </a:spcAft>
              <a:buNone/>
            </a:pPr>
            <a:r>
              <a:rPr lang="en-US" sz="900">
                <a:latin typeface="Raleway"/>
                <a:ea typeface="Raleway"/>
                <a:cs typeface="Raleway"/>
                <a:sym typeface="Raleway"/>
              </a:rPr>
              <a:t>Heading: Raleway Bold -  size 28 - always capslock - #314247</a:t>
            </a:r>
            <a:endParaRPr sz="900">
              <a:latin typeface="Raleway"/>
              <a:ea typeface="Raleway"/>
              <a:cs typeface="Raleway"/>
              <a:sym typeface="Raleway"/>
            </a:endParaRPr>
          </a:p>
          <a:p>
            <a:pPr marL="0" lvl="0" indent="0" algn="l" rtl="0">
              <a:spcBef>
                <a:spcPts val="0"/>
              </a:spcBef>
              <a:spcAft>
                <a:spcPts val="0"/>
              </a:spcAft>
              <a:buNone/>
            </a:pPr>
            <a:r>
              <a:rPr lang="en-US" sz="900">
                <a:latin typeface="Raleway"/>
                <a:ea typeface="Raleway"/>
                <a:cs typeface="Raleway"/>
                <a:sym typeface="Raleway"/>
              </a:rPr>
              <a:t>Subheading: Raleway Bold - size 18 - always capslock - #536f88</a:t>
            </a:r>
            <a:endParaRPr sz="900">
              <a:latin typeface="Raleway"/>
              <a:ea typeface="Raleway"/>
              <a:cs typeface="Raleway"/>
              <a:sym typeface="Raleway"/>
            </a:endParaRPr>
          </a:p>
          <a:p>
            <a:pPr marL="0" lvl="0" indent="0" algn="l" rtl="0">
              <a:spcBef>
                <a:spcPts val="0"/>
              </a:spcBef>
              <a:spcAft>
                <a:spcPts val="0"/>
              </a:spcAft>
              <a:buNone/>
            </a:pPr>
            <a:r>
              <a:rPr lang="en-US" sz="900">
                <a:latin typeface="Raleway"/>
                <a:ea typeface="Raleway"/>
                <a:cs typeface="Raleway"/>
                <a:sym typeface="Raleway"/>
              </a:rPr>
              <a:t>Body text: Raleway Regular - size 16 - #314247</a:t>
            </a:r>
            <a:endParaRPr sz="900">
              <a:latin typeface="Raleway"/>
              <a:ea typeface="Raleway"/>
              <a:cs typeface="Raleway"/>
              <a:sym typeface="Raleway"/>
            </a:endParaRPr>
          </a:p>
          <a:p>
            <a:pPr marL="0" lvl="0" indent="0" algn="l" rtl="0">
              <a:spcBef>
                <a:spcPts val="0"/>
              </a:spcBef>
              <a:spcAft>
                <a:spcPts val="0"/>
              </a:spcAft>
              <a:buNone/>
            </a:pPr>
            <a:endParaRPr/>
          </a:p>
        </p:txBody>
      </p:sp>
      <p:sp>
        <p:nvSpPr>
          <p:cNvPr id="178" name="Google Shape;178;g2ccc39ca75a_0_3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113786f3177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900">
                <a:latin typeface="Raleway"/>
                <a:ea typeface="Raleway"/>
                <a:cs typeface="Raleway"/>
                <a:sym typeface="Raleway"/>
              </a:rPr>
              <a:t>Heading: Raleway Bold size 28 - white - always capslock</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Text in circles: Raleway Bold size 18 - always capslock &amp; centered</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Background colour: #536f88ff</a:t>
            </a:r>
            <a:endParaRPr sz="900">
              <a:latin typeface="Raleway"/>
              <a:ea typeface="Raleway"/>
              <a:cs typeface="Raleway"/>
              <a:sym typeface="Raleway"/>
            </a:endParaRPr>
          </a:p>
        </p:txBody>
      </p:sp>
      <p:sp>
        <p:nvSpPr>
          <p:cNvPr id="426" name="Google Shape;426;g113786f3177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8f5a250a8e_0_2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g28f5a250a8e_0_2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900">
                <a:latin typeface="Raleway"/>
                <a:ea typeface="Raleway"/>
                <a:cs typeface="Raleway"/>
                <a:sym typeface="Raleway"/>
              </a:rPr>
              <a:t>This type of slide should be avoided where possible and especially if the slides are going to be presented. Succinct, short sentences are always preferable. Please do not alter text size to fit more/less text on a page - use an additional slide instead. </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Heading: Raleway Bold -  size 28 - always capslock - #314247</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Subheading: Raleway Bold - size 18 - always capslock - #536f88</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Body text: Raleway Regular - size 16 - #314247</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endParaRPr/>
          </a:p>
        </p:txBody>
      </p:sp>
      <p:sp>
        <p:nvSpPr>
          <p:cNvPr id="435" name="Google Shape;435;g28f5a250a8e_0_2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101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28f5a250a8e_0_2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g28f5a250a8e_0_2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900">
                <a:latin typeface="Raleway"/>
                <a:ea typeface="Raleway"/>
                <a:cs typeface="Raleway"/>
                <a:sym typeface="Raleway"/>
              </a:rPr>
              <a:t>This type of slide should be avoided where possible and especially if the slides are going to be presented. Succinct, short sentences are always preferable. Please do not alter text size to fit more/less text on a page - use an additional slide instead. </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Heading: Raleway Bold -  size 28 - always capslock - #314247</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Subheading: Raleway Bold - size 18 - always capslock - #536f88</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Body text: Raleway Regular - size 16 - #314247</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endParaRPr/>
          </a:p>
        </p:txBody>
      </p:sp>
      <p:sp>
        <p:nvSpPr>
          <p:cNvPr id="449" name="Google Shape;449;g28f5a250a8e_0_2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102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28f5a250a8e_0_2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g28f5a250a8e_0_2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900">
                <a:latin typeface="Raleway"/>
                <a:ea typeface="Raleway"/>
                <a:cs typeface="Raleway"/>
                <a:sym typeface="Raleway"/>
              </a:rPr>
              <a:t>This type of slide should be avoided where possible and especially if the slides are going to be presented. Succinct, short sentences are always preferable. Please do not alter text size to fit more/less text on a page - use an additional slide instead. </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Heading: Raleway Bold -  size 28 - always capslock - #314247</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Subheading: Raleway Bold - size 18 - always capslock - #536f88</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Body text: Raleway Regular - size 16 - #314247</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endParaRPr/>
          </a:p>
        </p:txBody>
      </p:sp>
      <p:sp>
        <p:nvSpPr>
          <p:cNvPr id="463" name="Google Shape;463;g28f5a250a8e_0_2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103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28f5a250a8e_0_2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g28f5a250a8e_0_2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900">
                <a:latin typeface="Raleway"/>
                <a:ea typeface="Raleway"/>
                <a:cs typeface="Raleway"/>
                <a:sym typeface="Raleway"/>
              </a:rPr>
              <a:t>This type of slide should be avoided where possible and especially if the slides are going to be presented. Succinct, short sentences are always preferable. Please do not alter text size to fit more/less text on a page - use an additional slide instead. </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Heading: Raleway Bold -  size 28 - always capslock - #314247</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Subheading: Raleway Bold - size 18 - always capslock - #536f88</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Body text: Raleway Regular - size 16 - #314247</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endParaRPr/>
          </a:p>
        </p:txBody>
      </p:sp>
      <p:sp>
        <p:nvSpPr>
          <p:cNvPr id="477" name="Google Shape;477;g28f5a250a8e_0_2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104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1b7128d0ef_1_17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g11b7128d0ef_1_17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4" name="Google Shape;494;g11b7128d0ef_1_17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105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900">
                <a:latin typeface="Raleway"/>
                <a:ea typeface="Raleway"/>
                <a:cs typeface="Raleway"/>
                <a:sym typeface="Raleway"/>
              </a:rPr>
              <a:t>End slide for every presentation</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Text = Raleway - size 24 - white </a:t>
            </a:r>
            <a:endParaRPr sz="900">
              <a:latin typeface="Raleway"/>
              <a:ea typeface="Raleway"/>
              <a:cs typeface="Raleway"/>
              <a:sym typeface="Raleway"/>
            </a:endParaRPr>
          </a:p>
        </p:txBody>
      </p:sp>
      <p:sp>
        <p:nvSpPr>
          <p:cNvPr id="503" name="Google Shape;503;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106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ccc39ca75a_0_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ccc39ca75a_0_1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sz="900">
              <a:latin typeface="Raleway"/>
              <a:ea typeface="Raleway"/>
              <a:cs typeface="Raleway"/>
              <a:sym typeface="Raleway"/>
            </a:endParaRPr>
          </a:p>
        </p:txBody>
      </p:sp>
      <p:sp>
        <p:nvSpPr>
          <p:cNvPr id="193" name="Google Shape;193;g2ccc39ca75a_0_1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ccc39ca75a_0_2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2ccc39ca75a_0_2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900">
                <a:latin typeface="Raleway"/>
                <a:ea typeface="Raleway"/>
                <a:cs typeface="Raleway"/>
                <a:sym typeface="Raleway"/>
              </a:rPr>
              <a:t>Heading: Raleway Bold -  size 28 - always capslock - #314247</a:t>
            </a:r>
            <a:endParaRPr sz="900">
              <a:latin typeface="Raleway"/>
              <a:ea typeface="Raleway"/>
              <a:cs typeface="Raleway"/>
              <a:sym typeface="Raleway"/>
            </a:endParaRPr>
          </a:p>
          <a:p>
            <a:pPr marL="0" lvl="0" indent="0" algn="l" rtl="0">
              <a:spcBef>
                <a:spcPts val="0"/>
              </a:spcBef>
              <a:spcAft>
                <a:spcPts val="0"/>
              </a:spcAft>
              <a:buNone/>
            </a:pPr>
            <a:r>
              <a:rPr lang="en-US" sz="900">
                <a:latin typeface="Raleway"/>
                <a:ea typeface="Raleway"/>
                <a:cs typeface="Raleway"/>
                <a:sym typeface="Raleway"/>
              </a:rPr>
              <a:t>Subheading: Raleway Bold - size 18 - always capslock - #536f88</a:t>
            </a:r>
            <a:endParaRPr sz="900">
              <a:latin typeface="Raleway"/>
              <a:ea typeface="Raleway"/>
              <a:cs typeface="Raleway"/>
              <a:sym typeface="Raleway"/>
            </a:endParaRPr>
          </a:p>
          <a:p>
            <a:pPr marL="0" lvl="0" indent="0" algn="l" rtl="0">
              <a:spcBef>
                <a:spcPts val="0"/>
              </a:spcBef>
              <a:spcAft>
                <a:spcPts val="0"/>
              </a:spcAft>
              <a:buNone/>
            </a:pPr>
            <a:r>
              <a:rPr lang="en-US" sz="900">
                <a:latin typeface="Raleway"/>
                <a:ea typeface="Raleway"/>
                <a:cs typeface="Raleway"/>
                <a:sym typeface="Raleway"/>
              </a:rPr>
              <a:t>Body text: Raleway Regular - size 16 - #314247</a:t>
            </a:r>
            <a:endParaRPr sz="900">
              <a:latin typeface="Raleway"/>
              <a:ea typeface="Raleway"/>
              <a:cs typeface="Raleway"/>
              <a:sym typeface="Raleway"/>
            </a:endParaRPr>
          </a:p>
        </p:txBody>
      </p:sp>
      <p:sp>
        <p:nvSpPr>
          <p:cNvPr id="216" name="Google Shape;216;g2ccc39ca75a_0_2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ccc39ca75a_0_4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2ccc39ca75a_0_4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900">
                <a:latin typeface="Raleway"/>
                <a:ea typeface="Raleway"/>
                <a:cs typeface="Raleway"/>
                <a:sym typeface="Raleway"/>
              </a:rPr>
              <a:t>This type of slide should be avoided where possible and especially if the slides are going to be presented. Succinct, short sentences are always preferable. Please do not alter text size to fit more/less text on a page - use an additional slide instead. </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Heading: Raleway Bold -  size 28 - always capslock - #314247</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Subheading: Raleway Bold - size 18 - always capslock - #536f88</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Body text: Raleway Regular - size 16 - #314247</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endParaRPr/>
          </a:p>
        </p:txBody>
      </p:sp>
      <p:sp>
        <p:nvSpPr>
          <p:cNvPr id="235" name="Google Shape;235;g2ccc39ca75a_0_4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ccc39ca75a_0_4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2ccc39ca75a_0_4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g2ccc39ca75a_0_49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ccc39ca75a_0_6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2ccc39ca75a_0_6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900">
              <a:latin typeface="Raleway"/>
              <a:ea typeface="Raleway"/>
              <a:cs typeface="Raleway"/>
              <a:sym typeface="Raleway"/>
            </a:endParaRPr>
          </a:p>
        </p:txBody>
      </p:sp>
      <p:sp>
        <p:nvSpPr>
          <p:cNvPr id="260" name="Google Shape;260;g2ccc39ca75a_0_6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d13dfe9645_0_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g2d13dfe9645_0_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900">
              <a:latin typeface="Raleway"/>
              <a:ea typeface="Raleway"/>
              <a:cs typeface="Raleway"/>
              <a:sym typeface="Raleway"/>
            </a:endParaRPr>
          </a:p>
        </p:txBody>
      </p:sp>
      <p:sp>
        <p:nvSpPr>
          <p:cNvPr id="275" name="Google Shape;275;g2d13dfe9645_0_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ccc39ca75a_0_6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g2ccc39ca75a_0_6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900">
              <a:latin typeface="Raleway"/>
              <a:ea typeface="Raleway"/>
              <a:cs typeface="Raleway"/>
              <a:sym typeface="Raleway"/>
            </a:endParaRPr>
          </a:p>
        </p:txBody>
      </p:sp>
      <p:sp>
        <p:nvSpPr>
          <p:cNvPr id="291" name="Google Shape;291;g2ccc39ca75a_0_6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25c0d80821_0_2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g125c0d80821_0_2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900">
              <a:latin typeface="Raleway"/>
              <a:ea typeface="Raleway"/>
              <a:cs typeface="Raleway"/>
              <a:sym typeface="Raleway"/>
            </a:endParaRPr>
          </a:p>
        </p:txBody>
      </p:sp>
      <p:sp>
        <p:nvSpPr>
          <p:cNvPr id="305" name="Google Shape;305;g125c0d80821_0_2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ccc39ca75a_0_6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g2ccc39ca75a_0_6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900">
              <a:latin typeface="Raleway"/>
              <a:ea typeface="Raleway"/>
              <a:cs typeface="Raleway"/>
              <a:sym typeface="Raleway"/>
            </a:endParaRPr>
          </a:p>
        </p:txBody>
      </p:sp>
      <p:sp>
        <p:nvSpPr>
          <p:cNvPr id="319" name="Google Shape;319;g2ccc39ca75a_0_6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ccc39ca75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g2ccc39ca75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d06400144c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g2d06400144c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900">
              <a:latin typeface="Raleway"/>
              <a:ea typeface="Raleway"/>
              <a:cs typeface="Raleway"/>
              <a:sym typeface="Raleway"/>
            </a:endParaRPr>
          </a:p>
        </p:txBody>
      </p:sp>
      <p:sp>
        <p:nvSpPr>
          <p:cNvPr id="333" name="Google Shape;333;g2d06400144c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100de0e017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g1100de0e017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900">
                <a:latin typeface="Raleway"/>
                <a:ea typeface="Raleway"/>
                <a:cs typeface="Raleway"/>
                <a:sym typeface="Raleway"/>
              </a:rPr>
              <a:t>This type of slide should be avoided where possible and especially if the slides are going to be presented. Succinct, short sentences are always preferable. Please do not alter text size to fit more/less text on a page - use an additional slide instead. </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Heading: Raleway Bold -  size 28 - always capslock - #314247</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Subheading: Raleway Bold - size 18 - always capslock - #536f88</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Body text: Raleway Regular - size 16 - #314247</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endParaRPr/>
          </a:p>
        </p:txBody>
      </p:sp>
      <p:sp>
        <p:nvSpPr>
          <p:cNvPr id="347" name="Google Shape;347;g1100de0e017_0_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13786f3177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900">
                <a:latin typeface="Raleway"/>
                <a:ea typeface="Raleway"/>
                <a:cs typeface="Raleway"/>
                <a:sym typeface="Raleway"/>
              </a:rPr>
              <a:t>Heading: Raleway Bold size 28 - white - always capslock</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Text in circles: Raleway Bold size 18 - always capslock &amp; centered</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Background colour: #536f88ff</a:t>
            </a:r>
            <a:endParaRPr sz="900">
              <a:latin typeface="Raleway"/>
              <a:ea typeface="Raleway"/>
              <a:cs typeface="Raleway"/>
              <a:sym typeface="Raleway"/>
            </a:endParaRPr>
          </a:p>
        </p:txBody>
      </p:sp>
      <p:sp>
        <p:nvSpPr>
          <p:cNvPr id="372" name="Google Shape;372;g113786f3177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bec2cbb0a7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gbec2cbb0a7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1" name="Google Shape;381;gbec2cbb0a7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1100de0e017_0_4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g1100de0e017_0_4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900">
              <a:latin typeface="Raleway"/>
              <a:ea typeface="Raleway"/>
              <a:cs typeface="Raleway"/>
              <a:sym typeface="Raleway"/>
            </a:endParaRPr>
          </a:p>
        </p:txBody>
      </p:sp>
      <p:sp>
        <p:nvSpPr>
          <p:cNvPr id="404" name="Google Shape;404;g1100de0e017_0_4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d13dfe964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g2d13dfe964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900">
                <a:latin typeface="Raleway"/>
                <a:ea typeface="Raleway"/>
                <a:cs typeface="Raleway"/>
                <a:sym typeface="Raleway"/>
              </a:rPr>
              <a:t>This type of slide should be avoided where possible and especially if the slides are going to be presented. Succinct, short sentences are always preferable. Please do not alter text size to fit more/less text on a page - use an additional slide instead. </a:t>
            </a:r>
            <a:endParaRPr sz="900">
              <a:latin typeface="Raleway"/>
              <a:ea typeface="Raleway"/>
              <a:cs typeface="Raleway"/>
              <a:sym typeface="Raleway"/>
            </a:endParaRPr>
          </a:p>
          <a:p>
            <a:pPr marL="0" lvl="0" indent="0" algn="l" rtl="0">
              <a:spcBef>
                <a:spcPts val="0"/>
              </a:spcBef>
              <a:spcAft>
                <a:spcPts val="0"/>
              </a:spcAft>
              <a:buNone/>
            </a:pPr>
            <a:r>
              <a:rPr lang="en-US" sz="900">
                <a:latin typeface="Raleway"/>
                <a:ea typeface="Raleway"/>
                <a:cs typeface="Raleway"/>
                <a:sym typeface="Raleway"/>
              </a:rPr>
              <a:t>Heading: Raleway Bold -  size 28 - always capslock - #314247</a:t>
            </a:r>
            <a:endParaRPr sz="900">
              <a:latin typeface="Raleway"/>
              <a:ea typeface="Raleway"/>
              <a:cs typeface="Raleway"/>
              <a:sym typeface="Raleway"/>
            </a:endParaRPr>
          </a:p>
          <a:p>
            <a:pPr marL="0" lvl="0" indent="0" algn="l" rtl="0">
              <a:spcBef>
                <a:spcPts val="0"/>
              </a:spcBef>
              <a:spcAft>
                <a:spcPts val="0"/>
              </a:spcAft>
              <a:buNone/>
            </a:pPr>
            <a:r>
              <a:rPr lang="en-US" sz="900">
                <a:latin typeface="Raleway"/>
                <a:ea typeface="Raleway"/>
                <a:cs typeface="Raleway"/>
                <a:sym typeface="Raleway"/>
              </a:rPr>
              <a:t>Subheading: Raleway Bold - size 18 - always capslock - #536f88</a:t>
            </a:r>
            <a:endParaRPr sz="900">
              <a:latin typeface="Raleway"/>
              <a:ea typeface="Raleway"/>
              <a:cs typeface="Raleway"/>
              <a:sym typeface="Raleway"/>
            </a:endParaRPr>
          </a:p>
          <a:p>
            <a:pPr marL="0" lvl="0" indent="0" algn="l" rtl="0">
              <a:spcBef>
                <a:spcPts val="0"/>
              </a:spcBef>
              <a:spcAft>
                <a:spcPts val="0"/>
              </a:spcAft>
              <a:buNone/>
            </a:pPr>
            <a:r>
              <a:rPr lang="en-US" sz="900">
                <a:latin typeface="Raleway"/>
                <a:ea typeface="Raleway"/>
                <a:cs typeface="Raleway"/>
                <a:sym typeface="Raleway"/>
              </a:rPr>
              <a:t>Body text: Raleway Regular - size 16 - #314247</a:t>
            </a:r>
            <a:endParaRPr sz="900">
              <a:latin typeface="Raleway"/>
              <a:ea typeface="Raleway"/>
              <a:cs typeface="Raleway"/>
              <a:sym typeface="Raleway"/>
            </a:endParaRPr>
          </a:p>
          <a:p>
            <a:pPr marL="0" lvl="0" indent="0" algn="l" rtl="0">
              <a:spcBef>
                <a:spcPts val="0"/>
              </a:spcBef>
              <a:spcAft>
                <a:spcPts val="0"/>
              </a:spcAft>
              <a:buNone/>
            </a:pPr>
            <a:endParaRPr/>
          </a:p>
        </p:txBody>
      </p:sp>
      <p:sp>
        <p:nvSpPr>
          <p:cNvPr id="427" name="Google Shape;427;g2d13dfe964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900">
              <a:latin typeface="Raleway"/>
              <a:ea typeface="Raleway"/>
              <a:cs typeface="Raleway"/>
              <a:sym typeface="Raleway"/>
            </a:endParaRPr>
          </a:p>
        </p:txBody>
      </p:sp>
      <p:sp>
        <p:nvSpPr>
          <p:cNvPr id="441" name="Google Shape;441;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113786f3177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g113786f3177_0_1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900">
              <a:latin typeface="Raleway"/>
              <a:ea typeface="Raleway"/>
              <a:cs typeface="Raleway"/>
              <a:sym typeface="Raleway"/>
            </a:endParaRPr>
          </a:p>
        </p:txBody>
      </p:sp>
      <p:sp>
        <p:nvSpPr>
          <p:cNvPr id="457" name="Google Shape;457;g113786f3177_0_1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1b7128d0ef_1_17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g11b7128d0ef_1_17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0" name="Google Shape;480;g11b7128d0ef_1_17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8" name="Google Shape;488;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900">
                <a:latin typeface="Raleway"/>
                <a:ea typeface="Raleway"/>
                <a:cs typeface="Raleway"/>
                <a:sym typeface="Raleway"/>
              </a:rPr>
              <a:t>End slide for every presentation</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Text = Raleway - size 24 - white </a:t>
            </a:r>
            <a:endParaRPr sz="900">
              <a:latin typeface="Raleway"/>
              <a:ea typeface="Raleway"/>
              <a:cs typeface="Raleway"/>
              <a:sym typeface="Raleway"/>
            </a:endParaRPr>
          </a:p>
        </p:txBody>
      </p:sp>
      <p:sp>
        <p:nvSpPr>
          <p:cNvPr id="489" name="Google Shape;489;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d06400144c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g2d06400144c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900">
                <a:latin typeface="Raleway"/>
                <a:ea typeface="Raleway"/>
                <a:cs typeface="Raleway"/>
                <a:sym typeface="Raleway"/>
              </a:rPr>
              <a:t>Main heading: Raleway Bold - size 60 - white</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Subheading: Raleway Regular - caps lock - size 24 - white</a:t>
            </a:r>
            <a:endParaRPr sz="900">
              <a:latin typeface="Raleway"/>
              <a:ea typeface="Raleway"/>
              <a:cs typeface="Raleway"/>
              <a:sym typeface="Raleway"/>
            </a:endParaRPr>
          </a:p>
        </p:txBody>
      </p:sp>
      <p:sp>
        <p:nvSpPr>
          <p:cNvPr id="87" name="Google Shape;87;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d0e2e8493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g2d0e2e8493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13786f317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900">
                <a:latin typeface="Raleway"/>
                <a:ea typeface="Raleway"/>
                <a:cs typeface="Raleway"/>
                <a:sym typeface="Raleway"/>
              </a:rPr>
              <a:t>Heading: Raleway Bold size 28 - white - always capslock</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Text in circles: Raleway Bold size 18 - always capslock &amp; centered</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Background colour: #536f88ff</a:t>
            </a:r>
            <a:endParaRPr sz="900">
              <a:latin typeface="Raleway"/>
              <a:ea typeface="Raleway"/>
              <a:cs typeface="Raleway"/>
              <a:sym typeface="Raleway"/>
            </a:endParaRPr>
          </a:p>
        </p:txBody>
      </p:sp>
      <p:sp>
        <p:nvSpPr>
          <p:cNvPr id="105" name="Google Shape;105;g113786f317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d0e2e84930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g2d0e2e84930_0_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900">
              <a:latin typeface="Raleway"/>
              <a:ea typeface="Raleway"/>
              <a:cs typeface="Raleway"/>
              <a:sym typeface="Raleway"/>
            </a:endParaRPr>
          </a:p>
        </p:txBody>
      </p:sp>
      <p:sp>
        <p:nvSpPr>
          <p:cNvPr id="114" name="Google Shape;114;g2d0e2e84930_0_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d0e2e84930_0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g2d0e2e84930_0_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900">
              <a:latin typeface="Raleway"/>
              <a:ea typeface="Raleway"/>
              <a:cs typeface="Raleway"/>
              <a:sym typeface="Raleway"/>
            </a:endParaRPr>
          </a:p>
        </p:txBody>
      </p:sp>
      <p:sp>
        <p:nvSpPr>
          <p:cNvPr id="128" name="Google Shape;128;g2d0e2e84930_0_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d0e2e84930_0_1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g2d0e2e84930_0_1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900">
                <a:latin typeface="Raleway"/>
                <a:ea typeface="Raleway"/>
                <a:cs typeface="Raleway"/>
                <a:sym typeface="Raleway"/>
              </a:rPr>
              <a:t>This type of slide should be avoided where possible and especially if the slides are going to be presented. Succinct, short sentences are always preferable. Please do not alter text size to fit more/less text on a page - use an additional slide instead. </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Heading: Raleway Bold -  size 28 - always capslock - #314247</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Subheading: Raleway Bold - size 18 - always capslock - #536f88</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Body text: Raleway Regular - size 16 - #314247</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endParaRPr/>
          </a:p>
        </p:txBody>
      </p:sp>
      <p:sp>
        <p:nvSpPr>
          <p:cNvPr id="142" name="Google Shape;142;g2d0e2e84930_0_18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d1f49263f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2d1f49263f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900">
                <a:latin typeface="Raleway"/>
                <a:ea typeface="Raleway"/>
                <a:cs typeface="Raleway"/>
                <a:sym typeface="Raleway"/>
              </a:rPr>
              <a:t>This type of slide should be avoided where possible and especially if the slides are going to be presented. Succinct, short sentences are always preferable. Please do not alter text size to fit more/less text on a page - use an additional slide instead. </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Heading: Raleway Bold -  size 28 - always capslock - #314247</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Subheading: Raleway Bold - size 18 - always capslock - #536f88</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Body text: Raleway Regular - size 16 - #314247</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endParaRPr/>
          </a:p>
        </p:txBody>
      </p:sp>
      <p:sp>
        <p:nvSpPr>
          <p:cNvPr id="158" name="Google Shape;158;g2d1f49263f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d0e2e84930_0_1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2d0e2e84930_0_1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900">
                <a:latin typeface="Raleway"/>
                <a:ea typeface="Raleway"/>
                <a:cs typeface="Raleway"/>
                <a:sym typeface="Raleway"/>
              </a:rPr>
              <a:t>This type of slide should be avoided where possible and especially if the slides are going to be presented. Succinct, short sentences are always preferable. Please do not alter text size to fit more/less text on a page - use an additional slide instead. </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Heading: Raleway Bold -  size 28 - always capslock - #314247</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Subheading: Raleway Bold - size 18 - always capslock - #536f88</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Body text: Raleway Regular - size 16 - #314247</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endParaRPr/>
          </a:p>
        </p:txBody>
      </p:sp>
      <p:sp>
        <p:nvSpPr>
          <p:cNvPr id="174" name="Google Shape;174;g2d0e2e84930_0_19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d0e2e84930_0_2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2d0e2e84930_0_2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900">
                <a:latin typeface="Raleway"/>
                <a:ea typeface="Raleway"/>
                <a:cs typeface="Raleway"/>
                <a:sym typeface="Raleway"/>
              </a:rPr>
              <a:t>This type of slide should be avoided where possible and especially if the slides are going to be presented. Succinct, short sentences are always preferable. Please do not alter text size to fit more/less text on a page - use an additional slide instead. </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Heading: Raleway Bold -  size 28 - always capslock - #314247</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Subheading: Raleway Bold - size 18 - always capslock - #536f88</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Body text: Raleway Regular - size 16 - #314247</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endParaRPr/>
          </a:p>
        </p:txBody>
      </p:sp>
      <p:sp>
        <p:nvSpPr>
          <p:cNvPr id="189" name="Google Shape;189;g2d0e2e84930_0_2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d0e2e84930_0_7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2d0e2e84930_0_7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900">
                <a:latin typeface="Raleway"/>
                <a:ea typeface="Raleway"/>
                <a:cs typeface="Raleway"/>
                <a:sym typeface="Raleway"/>
              </a:rPr>
              <a:t>This type of slide should be avoided where possible and especially if the slides are going to be presented. Succinct, short sentences are always preferable. Please do not alter text size to fit more/less text on a page - use an additional slide instead. </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Heading: Raleway Bold -  size 28 - always capslock - #314247</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Subheading: Raleway Bold - size 18 - always capslock - #536f88</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Body text: Raleway Regular - size 16 - #314247</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endParaRPr/>
          </a:p>
        </p:txBody>
      </p:sp>
      <p:sp>
        <p:nvSpPr>
          <p:cNvPr id="205" name="Google Shape;205;g2d0e2e84930_0_7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ccc39ca75a_0_9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g2ccc39ca75a_0_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d0e2e84930_0_9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g2d0e2e84930_0_9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900">
                <a:latin typeface="Raleway"/>
                <a:ea typeface="Raleway"/>
                <a:cs typeface="Raleway"/>
                <a:sym typeface="Raleway"/>
              </a:rPr>
              <a:t>This type of slide should be avoided where possible and especially if the slides are going to be presented. Succinct, short sentences are always preferable. Please do not alter text size to fit more/less text on a page - use an additional slide instead. </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Heading: Raleway Bold -  size 28 - always capslock - #314247</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Subheading: Raleway Bold - size 18 - always capslock - #536f88</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Body text: Raleway Regular - size 16 - #314247</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endParaRPr/>
          </a:p>
        </p:txBody>
      </p:sp>
      <p:sp>
        <p:nvSpPr>
          <p:cNvPr id="221" name="Google Shape;221;g2d0e2e84930_0_9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40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ccc39ca75a_0_4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2ccc39ca75a_0_4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g2ccc39ca75a_0_49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d0e2e84930_0_2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2d0e2e84930_0_2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g2d0e2e84930_0_2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d0e2e84930_0_2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2d0e2e84930_0_2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g2d0e2e84930_0_2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d0e2e84930_0_2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g2d0e2e84930_0_2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g2d0e2e84930_0_2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d0e2e84930_0_5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g2d0e2e84930_0_5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g2d0e2e84930_0_5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d0e2e84930_0_3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2d0e2e84930_0_3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g2d0e2e84930_0_3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d0e2e84930_0_6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g2d0e2e84930_0_6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g2d0e2e84930_0_6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d1920fc235_0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g2d1920fc235_0_1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4" name="Google Shape;324;g2d1920fc235_0_10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d0e2e84930_0_5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g2d0e2e84930_0_5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900">
                <a:latin typeface="Raleway"/>
                <a:ea typeface="Raleway"/>
                <a:cs typeface="Raleway"/>
                <a:sym typeface="Raleway"/>
              </a:rPr>
              <a:t>This type of slide should be avoided where possible and especially if the slides are going to be presented. Succinct, short sentences are always preferable. Please do not alter text size to fit more/less text on a page - use an additional slide instead. </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Heading: Raleway Bold -  size 28 - always capslock - #314247</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Subheading: Raleway Bold - size 18 - always capslock - #536f88</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Body text: Raleway Regular - size 16 - #314247</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endParaRPr/>
          </a:p>
        </p:txBody>
      </p:sp>
      <p:sp>
        <p:nvSpPr>
          <p:cNvPr id="337" name="Google Shape;337;g2d0e2e84930_0_5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49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ccc39ca75a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g2ccc39ca75a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2d0e2e84930_0_10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g2d0e2e84930_0_10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g2d0e2e84930_0_10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50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113786f3177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900">
                <a:latin typeface="Raleway"/>
                <a:ea typeface="Raleway"/>
                <a:cs typeface="Raleway"/>
                <a:sym typeface="Raleway"/>
              </a:rPr>
              <a:t>Heading: Raleway Bold size 28 - white - always capslock</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Text in circles: Raleway Bold size 18 - always capslock &amp; centered</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Background colour: #536f88ff</a:t>
            </a:r>
            <a:endParaRPr sz="900">
              <a:latin typeface="Raleway"/>
              <a:ea typeface="Raleway"/>
              <a:cs typeface="Raleway"/>
              <a:sym typeface="Raleway"/>
            </a:endParaRPr>
          </a:p>
        </p:txBody>
      </p:sp>
      <p:sp>
        <p:nvSpPr>
          <p:cNvPr id="359" name="Google Shape;359;g113786f3177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d0e2e84930_0_3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g2d0e2e84930_0_3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900">
                <a:latin typeface="Raleway"/>
                <a:ea typeface="Raleway"/>
                <a:cs typeface="Raleway"/>
                <a:sym typeface="Raleway"/>
              </a:rPr>
              <a:t>This type of slide should be avoided where possible and especially if the slides are going to be presented. Succinct, short sentences are always preferable. Please do not alter text size to fit more/less text on a page - instead use an additional slide. </a:t>
            </a:r>
            <a:endParaRPr sz="900">
              <a:latin typeface="Raleway"/>
              <a:ea typeface="Raleway"/>
              <a:cs typeface="Raleway"/>
              <a:sym typeface="Raleway"/>
            </a:endParaRPr>
          </a:p>
          <a:p>
            <a:pPr marL="0" lvl="0" indent="0" algn="l" rtl="0">
              <a:spcBef>
                <a:spcPts val="0"/>
              </a:spcBef>
              <a:spcAft>
                <a:spcPts val="0"/>
              </a:spcAft>
              <a:buNone/>
            </a:pPr>
            <a:r>
              <a:rPr lang="en-US" sz="900">
                <a:latin typeface="Raleway"/>
                <a:ea typeface="Raleway"/>
                <a:cs typeface="Raleway"/>
                <a:sym typeface="Raleway"/>
              </a:rPr>
              <a:t>Heading: Raleway Bold -  size 28 - always capslock - #314247</a:t>
            </a:r>
            <a:endParaRPr sz="900">
              <a:latin typeface="Raleway"/>
              <a:ea typeface="Raleway"/>
              <a:cs typeface="Raleway"/>
              <a:sym typeface="Raleway"/>
            </a:endParaRPr>
          </a:p>
          <a:p>
            <a:pPr marL="0" lvl="0" indent="0" algn="l" rtl="0">
              <a:spcBef>
                <a:spcPts val="0"/>
              </a:spcBef>
              <a:spcAft>
                <a:spcPts val="0"/>
              </a:spcAft>
              <a:buNone/>
            </a:pPr>
            <a:r>
              <a:rPr lang="en-US" sz="900">
                <a:latin typeface="Raleway"/>
                <a:ea typeface="Raleway"/>
                <a:cs typeface="Raleway"/>
                <a:sym typeface="Raleway"/>
              </a:rPr>
              <a:t>Subheading: Raleway Bold - size 18 - always capslock - #536f88</a:t>
            </a:r>
            <a:endParaRPr sz="900">
              <a:latin typeface="Raleway"/>
              <a:ea typeface="Raleway"/>
              <a:cs typeface="Raleway"/>
              <a:sym typeface="Raleway"/>
            </a:endParaRPr>
          </a:p>
          <a:p>
            <a:pPr marL="0" lvl="0" indent="0" algn="l" rtl="0">
              <a:spcBef>
                <a:spcPts val="0"/>
              </a:spcBef>
              <a:spcAft>
                <a:spcPts val="0"/>
              </a:spcAft>
              <a:buNone/>
            </a:pPr>
            <a:r>
              <a:rPr lang="en-US" sz="900">
                <a:latin typeface="Raleway"/>
                <a:ea typeface="Raleway"/>
                <a:cs typeface="Raleway"/>
                <a:sym typeface="Raleway"/>
              </a:rPr>
              <a:t>Body text: Raleway Regular - size 16 - #314247</a:t>
            </a:r>
            <a:endParaRPr sz="900">
              <a:latin typeface="Raleway"/>
              <a:ea typeface="Raleway"/>
              <a:cs typeface="Raleway"/>
              <a:sym typeface="Raleway"/>
            </a:endParaRPr>
          </a:p>
        </p:txBody>
      </p:sp>
      <p:sp>
        <p:nvSpPr>
          <p:cNvPr id="368" name="Google Shape;368;g2d0e2e84930_0_3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d0e2e84930_0_3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g2d0e2e84930_0_3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2d0e2e84930_0_3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g2d0e2e84930_0_3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2d0e2e84930_0_38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g2d0e2e84930_0_3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d0e2e84930_0_39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1" name="Google Shape;411;g2d0e2e84930_0_3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d0e2e84930_0_4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g2d0e2e84930_0_4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2d0e2e84930_0_4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g2d0e2e84930_0_4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d0e2e84930_0_4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g2d0e2e84930_0_4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ccc39ca75a_0_10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g2ccc39ca75a_0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2d0e2e84930_0_4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g2d0e2e84930_0_4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2d0e2e84930_0_4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g2d0e2e84930_0_4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2d0e2e84930_0_4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4" name="Google Shape;474;g2d0e2e84930_0_4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113786f3177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900">
                <a:latin typeface="Raleway"/>
                <a:ea typeface="Raleway"/>
                <a:cs typeface="Raleway"/>
                <a:sym typeface="Raleway"/>
              </a:rPr>
              <a:t>Heading: Raleway Bold size 28 - white - always capslock</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Text in circles: Raleway Bold size 18 - always capslock &amp; centered</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Background colour: #536f88ff</a:t>
            </a:r>
            <a:endParaRPr sz="900">
              <a:latin typeface="Raleway"/>
              <a:ea typeface="Raleway"/>
              <a:cs typeface="Raleway"/>
              <a:sym typeface="Raleway"/>
            </a:endParaRPr>
          </a:p>
        </p:txBody>
      </p:sp>
      <p:sp>
        <p:nvSpPr>
          <p:cNvPr id="485" name="Google Shape;485;g113786f3177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2d0e2e84930_0_9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g2d0e2e84930_0_9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900">
              <a:latin typeface="Raleway"/>
              <a:ea typeface="Raleway"/>
              <a:cs typeface="Raleway"/>
              <a:sym typeface="Raleway"/>
            </a:endParaRPr>
          </a:p>
        </p:txBody>
      </p:sp>
      <p:sp>
        <p:nvSpPr>
          <p:cNvPr id="494" name="Google Shape;494;g2d0e2e84930_0_9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64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2d1920fc23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g2d1920fc23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900">
              <a:latin typeface="Raleway"/>
              <a:ea typeface="Raleway"/>
              <a:cs typeface="Raleway"/>
              <a:sym typeface="Raleway"/>
            </a:endParaRPr>
          </a:p>
        </p:txBody>
      </p:sp>
      <p:sp>
        <p:nvSpPr>
          <p:cNvPr id="509" name="Google Shape;509;g2d1920fc23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65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2d0e2e84930_0_7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g2d0e2e84930_0_7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900">
              <a:latin typeface="Raleway"/>
              <a:ea typeface="Raleway"/>
              <a:cs typeface="Raleway"/>
              <a:sym typeface="Raleway"/>
            </a:endParaRPr>
          </a:p>
        </p:txBody>
      </p:sp>
      <p:sp>
        <p:nvSpPr>
          <p:cNvPr id="524" name="Google Shape;524;g2d0e2e84930_0_7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66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2d0e2e84930_0_6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g2d0e2e84930_0_6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900">
              <a:latin typeface="Raleway"/>
              <a:ea typeface="Raleway"/>
              <a:cs typeface="Raleway"/>
              <a:sym typeface="Raleway"/>
            </a:endParaRPr>
          </a:p>
        </p:txBody>
      </p:sp>
      <p:sp>
        <p:nvSpPr>
          <p:cNvPr id="540" name="Google Shape;540;g2d0e2e84930_0_6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67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2d0e2e84930_0_10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g2d0e2e84930_0_10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900">
                <a:latin typeface="Raleway"/>
                <a:ea typeface="Raleway"/>
                <a:cs typeface="Raleway"/>
                <a:sym typeface="Raleway"/>
              </a:rPr>
              <a:t>This type of slide should be avoided where possible and especially if the slides are going to be presented. Succinct, short sentences are always preferable. Please do not alter text size to fit more/less text on a page - use an additional slide instead. </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Heading: Raleway Bold -  size 28 - always capslock - #314247</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Subheading: Raleway Bold - size 18 - always capslock - #536f88</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Body text: Raleway Regular - size 16 - #314247</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endParaRPr/>
          </a:p>
        </p:txBody>
      </p:sp>
      <p:sp>
        <p:nvSpPr>
          <p:cNvPr id="556" name="Google Shape;556;g2d0e2e84930_0_10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68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2d0e2e84930_0_10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g2d0e2e84930_0_10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900">
                <a:latin typeface="Raleway"/>
                <a:ea typeface="Raleway"/>
                <a:cs typeface="Raleway"/>
                <a:sym typeface="Raleway"/>
              </a:rPr>
              <a:t>This type of slide should be avoided where possible and especially if the slides are going to be presented. Succinct, short sentences are always preferable. Please do not alter text size to fit more/less text on a page - use an additional slide instead. </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Heading: Raleway Bold -  size 28 - always capslock - #314247</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Subheading: Raleway Bold - size 18 - always capslock - #536f88</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Body text: Raleway Regular - size 16 - #314247</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endParaRPr/>
          </a:p>
        </p:txBody>
      </p:sp>
      <p:sp>
        <p:nvSpPr>
          <p:cNvPr id="571" name="Google Shape;571;g2d0e2e84930_0_109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69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13786f317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900">
                <a:latin typeface="Raleway"/>
                <a:ea typeface="Raleway"/>
                <a:cs typeface="Raleway"/>
                <a:sym typeface="Raleway"/>
              </a:rPr>
              <a:t>Heading: Raleway Bold size 28 - white - always capslock</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Text in circles: Raleway Bold size 18 - always capslock &amp; centered</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Background colour: #536f88ff</a:t>
            </a:r>
            <a:endParaRPr sz="900">
              <a:latin typeface="Raleway"/>
              <a:ea typeface="Raleway"/>
              <a:cs typeface="Raleway"/>
              <a:sym typeface="Raleway"/>
            </a:endParaRPr>
          </a:p>
        </p:txBody>
      </p:sp>
      <p:sp>
        <p:nvSpPr>
          <p:cNvPr id="137" name="Google Shape;137;g113786f317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2d0e2e84930_0_6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5" name="Google Shape;585;g2d0e2e84930_0_6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2d0e2e84930_0_10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3" name="Google Shape;593;g2d0e2e84930_0_10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g2d0e2e84930_0_10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2d0e2e84930_0_10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2" name="Google Shape;602;g2d0e2e84930_0_10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3" name="Google Shape;603;g2d0e2e84930_0_10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72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2d0e2e84930_0_1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6" name="Google Shape;616;g2d0e2e84930_0_11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900">
                <a:latin typeface="Raleway"/>
                <a:ea typeface="Raleway"/>
                <a:cs typeface="Raleway"/>
                <a:sym typeface="Raleway"/>
              </a:rPr>
              <a:t>This type of slide should be avoided where possible and especially if the slides are going to be presented. Succinct, short sentences are always preferable. Please do not alter text size to fit more/less text on a page - use an additional slide instead. </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Heading: Raleway Bold -  size 28 - always capslock - #314247</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Subheading: Raleway Bold - size 18 - always capslock - #536f88</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Body text: Raleway Regular - size 16 - #314247</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endParaRPr/>
          </a:p>
        </p:txBody>
      </p:sp>
      <p:sp>
        <p:nvSpPr>
          <p:cNvPr id="617" name="Google Shape;617;g2d0e2e84930_0_11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73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11b7128d0ef_1_17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0" name="Google Shape;630;g11b7128d0ef_1_17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1" name="Google Shape;631;g11b7128d0ef_1_17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74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9" name="Google Shape;639;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900">
                <a:latin typeface="Raleway"/>
                <a:ea typeface="Raleway"/>
                <a:cs typeface="Raleway"/>
                <a:sym typeface="Raleway"/>
              </a:rPr>
              <a:t>End slide for every presentation</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Text = Raleway - size 24 - white </a:t>
            </a:r>
            <a:endParaRPr sz="900">
              <a:latin typeface="Raleway"/>
              <a:ea typeface="Raleway"/>
              <a:cs typeface="Raleway"/>
              <a:sym typeface="Raleway"/>
            </a:endParaRPr>
          </a:p>
        </p:txBody>
      </p:sp>
      <p:sp>
        <p:nvSpPr>
          <p:cNvPr id="640" name="Google Shape;640;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75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900">
                <a:latin typeface="Raleway"/>
                <a:ea typeface="Raleway"/>
                <a:cs typeface="Raleway"/>
                <a:sym typeface="Raleway"/>
              </a:rPr>
              <a:t>Main heading: Raleway Bold - size 60 - white</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Subheading: Raleway Regular - caps lock - size 24 - white</a:t>
            </a:r>
            <a:endParaRPr sz="900">
              <a:latin typeface="Raleway"/>
              <a:ea typeface="Raleway"/>
              <a:cs typeface="Raleway"/>
              <a:sym typeface="Raleway"/>
            </a:endParaRPr>
          </a:p>
        </p:txBody>
      </p:sp>
      <p:sp>
        <p:nvSpPr>
          <p:cNvPr id="87" name="Google Shape;87;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76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8f5a250a8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g28f5a250a8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13786f317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900">
                <a:latin typeface="Raleway"/>
                <a:ea typeface="Raleway"/>
                <a:cs typeface="Raleway"/>
                <a:sym typeface="Raleway"/>
              </a:rPr>
              <a:t>Heading: Raleway Bold size 28 - white - always capslock</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Text in circles: Raleway Bold size 18 - always capslock &amp; centered</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Background colour: #536f88ff</a:t>
            </a:r>
            <a:endParaRPr sz="900">
              <a:latin typeface="Raleway"/>
              <a:ea typeface="Raleway"/>
              <a:cs typeface="Raleway"/>
              <a:sym typeface="Raleway"/>
            </a:endParaRPr>
          </a:p>
        </p:txBody>
      </p:sp>
      <p:sp>
        <p:nvSpPr>
          <p:cNvPr id="105" name="Google Shape;105;g113786f317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e8df1d351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g2e8df1d351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900">
              <a:latin typeface="Raleway"/>
              <a:ea typeface="Raleway"/>
              <a:cs typeface="Raleway"/>
              <a:sym typeface="Raleway"/>
            </a:endParaRPr>
          </a:p>
        </p:txBody>
      </p:sp>
      <p:sp>
        <p:nvSpPr>
          <p:cNvPr id="114" name="Google Shape;114;g2e8df1d351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79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d06400144c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g2d06400144c_0_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900">
                <a:latin typeface="Raleway"/>
                <a:ea typeface="Raleway"/>
                <a:cs typeface="Raleway"/>
                <a:sym typeface="Raleway"/>
              </a:rPr>
              <a:t>This type of slide should be avoided where possible and especially if the slides are going to be presented. Succinct, short sentences are always preferable. Please do not alter text size to fit more/less text on a page - use an additional slide instead. </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Heading: Raleway Bold -  size 28 - always capslock - #314247</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Subheading: Raleway Bold - size 18 - always capslock - #536f88</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Body text: Raleway Regular - size 16 - #314247</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endParaRPr/>
          </a:p>
        </p:txBody>
      </p:sp>
      <p:sp>
        <p:nvSpPr>
          <p:cNvPr id="146" name="Google Shape;146;g2d06400144c_0_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8f5a250a8e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28f5a250a8e_0_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900">
                <a:latin typeface="Raleway"/>
                <a:ea typeface="Raleway"/>
                <a:cs typeface="Raleway"/>
                <a:sym typeface="Raleway"/>
              </a:rPr>
              <a:t>This type of slide should be avoided where possible and especially if the slides are going to be presented. Succinct, short sentences are always preferable. Please do not alter text size to fit more/less text on a page - use an additional slide instead. </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Heading: Raleway Bold -  size 28 - always capslock - #314247</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Subheading: Raleway Bold - size 18 - always capslock - #536f88</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Body text: Raleway Regular - size 16 - #314247</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endParaRPr/>
          </a:p>
        </p:txBody>
      </p:sp>
      <p:sp>
        <p:nvSpPr>
          <p:cNvPr id="129" name="Google Shape;129;g28f5a250a8e_0_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80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d0e2e84930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2d0e2e84930_0_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900">
              <a:latin typeface="Raleway"/>
              <a:ea typeface="Raleway"/>
              <a:cs typeface="Raleway"/>
              <a:sym typeface="Raleway"/>
            </a:endParaRPr>
          </a:p>
        </p:txBody>
      </p:sp>
      <p:sp>
        <p:nvSpPr>
          <p:cNvPr id="145" name="Google Shape;145;g2d0e2e84930_0_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81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ccc39ca75a_0_4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2ccc39ca75a_0_4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g2ccc39ca75a_0_49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8f5a250a8e_0_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28f5a250a8e_0_1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900">
                <a:latin typeface="Raleway"/>
                <a:ea typeface="Raleway"/>
                <a:cs typeface="Raleway"/>
                <a:sym typeface="Raleway"/>
              </a:rPr>
              <a:t>This type of slide should be avoided where possible and especially if the slides are going to be presented. Succinct, short sentences are always preferable. Please do not alter text size to fit more/less text on a page - use an additional slide instead. </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Heading: Raleway Bold -  size 28 - always capslock - #314247</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Subheading: Raleway Bold - size 18 - always capslock - #536f88</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Body text: Raleway Regular - size 16 - #314247</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endParaRPr/>
          </a:p>
        </p:txBody>
      </p:sp>
      <p:sp>
        <p:nvSpPr>
          <p:cNvPr id="169" name="Google Shape;169;g28f5a250a8e_0_1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83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d0e2e84930_0_5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2d0e2e84930_0_5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900">
                <a:latin typeface="Raleway"/>
                <a:ea typeface="Raleway"/>
                <a:cs typeface="Raleway"/>
                <a:sym typeface="Raleway"/>
              </a:rPr>
              <a:t>This type of slide should be avoided where possible and especially if the slides are going to be presented. Succinct, short sentences are always preferable. Please do not alter text size to fit more/less text on a page - use an additional slide instead. </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Heading: Raleway Bold -  size 28 - always capslock - #314247</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Subheading: Raleway Bold - size 18 - always capslock - #536f88</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Body text: Raleway Regular - size 16 - #314247</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endParaRPr/>
          </a:p>
        </p:txBody>
      </p:sp>
      <p:sp>
        <p:nvSpPr>
          <p:cNvPr id="184" name="Google Shape;184;g2d0e2e84930_0_5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84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13786f3177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900">
                <a:latin typeface="Raleway"/>
                <a:ea typeface="Raleway"/>
                <a:cs typeface="Raleway"/>
                <a:sym typeface="Raleway"/>
              </a:rPr>
              <a:t>Heading: Raleway Bold size 28 - white - always capslock</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Text in circles: Raleway Bold size 18 - always capslock &amp; centered</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Background colour: #536f88ff</a:t>
            </a:r>
            <a:endParaRPr sz="900">
              <a:latin typeface="Raleway"/>
              <a:ea typeface="Raleway"/>
              <a:cs typeface="Raleway"/>
              <a:sym typeface="Raleway"/>
            </a:endParaRPr>
          </a:p>
        </p:txBody>
      </p:sp>
      <p:sp>
        <p:nvSpPr>
          <p:cNvPr id="197" name="Google Shape;197;g113786f3177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8f5a250a8e_0_2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g28f5a250a8e_0_2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900">
              <a:latin typeface="Raleway"/>
              <a:ea typeface="Raleway"/>
              <a:cs typeface="Raleway"/>
              <a:sym typeface="Raleway"/>
            </a:endParaRPr>
          </a:p>
        </p:txBody>
      </p:sp>
      <p:sp>
        <p:nvSpPr>
          <p:cNvPr id="206" name="Google Shape;206;g28f5a250a8e_0_2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86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8f5a250a8e_0_5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28f5a250a8e_0_5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900">
              <a:latin typeface="Raleway"/>
              <a:ea typeface="Raleway"/>
              <a:cs typeface="Raleway"/>
              <a:sym typeface="Raleway"/>
            </a:endParaRPr>
          </a:p>
        </p:txBody>
      </p:sp>
      <p:sp>
        <p:nvSpPr>
          <p:cNvPr id="220" name="Google Shape;220;g28f5a250a8e_0_5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87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8f5a250a8e_0_5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g28f5a250a8e_0_5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900">
              <a:latin typeface="Raleway"/>
              <a:ea typeface="Raleway"/>
              <a:cs typeface="Raleway"/>
              <a:sym typeface="Raleway"/>
            </a:endParaRPr>
          </a:p>
        </p:txBody>
      </p:sp>
      <p:sp>
        <p:nvSpPr>
          <p:cNvPr id="234" name="Google Shape;234;g28f5a250a8e_0_5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88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8f5a250a8e_0_6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28f5a250a8e_0_6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900">
                <a:latin typeface="Raleway"/>
                <a:ea typeface="Raleway"/>
                <a:cs typeface="Raleway"/>
                <a:sym typeface="Raleway"/>
              </a:rPr>
              <a:t>This type of slide should be avoided where possible and especially if the slides are going to be presented. Succinct, short sentences are always preferable. Please do not alter text size to fit more/less text on a page - use an additional slide instead. </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Heading: Raleway Bold -  size 28 - always capslock - #314247</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Subheading: Raleway Bold - size 18 - always capslock - #536f88</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r>
              <a:rPr lang="en-US" sz="900">
                <a:latin typeface="Raleway"/>
                <a:ea typeface="Raleway"/>
                <a:cs typeface="Raleway"/>
                <a:sym typeface="Raleway"/>
              </a:rPr>
              <a:t>Body text: Raleway Regular - size 16 - #314247</a:t>
            </a:r>
            <a:endParaRPr sz="900">
              <a:latin typeface="Raleway"/>
              <a:ea typeface="Raleway"/>
              <a:cs typeface="Raleway"/>
              <a:sym typeface="Raleway"/>
            </a:endParaRPr>
          </a:p>
          <a:p>
            <a:pPr marL="0" lvl="0" indent="0" algn="l" rtl="0">
              <a:lnSpc>
                <a:spcPct val="100000"/>
              </a:lnSpc>
              <a:spcBef>
                <a:spcPts val="0"/>
              </a:spcBef>
              <a:spcAft>
                <a:spcPts val="0"/>
              </a:spcAft>
              <a:buSzPts val="1400"/>
              <a:buNone/>
            </a:pPr>
            <a:endParaRPr/>
          </a:p>
        </p:txBody>
      </p:sp>
      <p:sp>
        <p:nvSpPr>
          <p:cNvPr id="248" name="Google Shape;248;g28f5a250a8e_0_6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89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Raleway"/>
              <a:ea typeface="Raleway"/>
              <a:cs typeface="Raleway"/>
              <a:sym typeface="Raleway"/>
            </a:endParaRPr>
          </a:p>
        </p:txBody>
      </p:sp>
      <p:sp>
        <p:nvSpPr>
          <p:cNvPr id="162" name="Google Shape;162;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8f5a250a8e_0_3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28f5a250a8e_0_3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900">
              <a:latin typeface="Raleway"/>
              <a:ea typeface="Raleway"/>
              <a:cs typeface="Raleway"/>
              <a:sym typeface="Raleway"/>
            </a:endParaRPr>
          </a:p>
        </p:txBody>
      </p:sp>
      <p:sp>
        <p:nvSpPr>
          <p:cNvPr id="262" name="Google Shape;262;g28f5a250a8e_0_3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90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8f5a250a8e_0_3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g28f5a250a8e_0_3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900">
              <a:latin typeface="Raleway"/>
              <a:ea typeface="Raleway"/>
              <a:cs typeface="Raleway"/>
              <a:sym typeface="Raleway"/>
            </a:endParaRPr>
          </a:p>
        </p:txBody>
      </p:sp>
      <p:sp>
        <p:nvSpPr>
          <p:cNvPr id="279" name="Google Shape;279;g28f5a250a8e_0_3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91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8f5a250a8e_0_3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g28f5a250a8e_0_3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900">
              <a:latin typeface="Raleway"/>
              <a:ea typeface="Raleway"/>
              <a:cs typeface="Raleway"/>
              <a:sym typeface="Raleway"/>
            </a:endParaRPr>
          </a:p>
        </p:txBody>
      </p:sp>
      <p:sp>
        <p:nvSpPr>
          <p:cNvPr id="296" name="Google Shape;296;g28f5a250a8e_0_38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92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8f5a250a8e_0_4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28f5a250a8e_0_4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900">
              <a:latin typeface="Raleway"/>
              <a:ea typeface="Raleway"/>
              <a:cs typeface="Raleway"/>
              <a:sym typeface="Raleway"/>
            </a:endParaRPr>
          </a:p>
        </p:txBody>
      </p:sp>
      <p:sp>
        <p:nvSpPr>
          <p:cNvPr id="314" name="Google Shape;314;g28f5a250a8e_0_40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93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28f5a250a8e_0_4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g28f5a250a8e_0_4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900">
              <a:latin typeface="Raleway"/>
              <a:ea typeface="Raleway"/>
              <a:cs typeface="Raleway"/>
              <a:sym typeface="Raleway"/>
            </a:endParaRPr>
          </a:p>
        </p:txBody>
      </p:sp>
      <p:sp>
        <p:nvSpPr>
          <p:cNvPr id="331" name="Google Shape;331;g28f5a250a8e_0_4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94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8f5a250a8e_0_4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g28f5a250a8e_0_4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Raleway"/>
                <a:ea typeface="Raleway"/>
                <a:cs typeface="Raleway"/>
                <a:sym typeface="Raleway"/>
              </a:rPr>
              <a:t>(1) Includes date, people involved, time and place of incident, witnesses to the incident, description of the incident, any immediate actions taken, the reason for not taken action if that was the decision, the name of the person completing the form (if not anonymous). If you do not feel comfortable filling out on your own, someone can help you.</a:t>
            </a:r>
            <a:endParaRPr>
              <a:latin typeface="Raleway"/>
              <a:ea typeface="Raleway"/>
              <a:cs typeface="Raleway"/>
              <a:sym typeface="Raleway"/>
            </a:endParaRPr>
          </a:p>
          <a:p>
            <a:pPr marL="0" lvl="0" indent="0" algn="l" rtl="0">
              <a:lnSpc>
                <a:spcPct val="100000"/>
              </a:lnSpc>
              <a:spcBef>
                <a:spcPts val="0"/>
              </a:spcBef>
              <a:spcAft>
                <a:spcPts val="0"/>
              </a:spcAft>
              <a:buSzPts val="1400"/>
              <a:buNone/>
            </a:pPr>
            <a:endParaRPr/>
          </a:p>
        </p:txBody>
      </p:sp>
      <p:sp>
        <p:nvSpPr>
          <p:cNvPr id="348" name="Google Shape;348;g28f5a250a8e_0_4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95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8f5a250a8e_0_4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g28f5a250a8e_0_4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900">
              <a:latin typeface="Raleway"/>
              <a:ea typeface="Raleway"/>
              <a:cs typeface="Raleway"/>
              <a:sym typeface="Raleway"/>
            </a:endParaRPr>
          </a:p>
        </p:txBody>
      </p:sp>
      <p:sp>
        <p:nvSpPr>
          <p:cNvPr id="362" name="Google Shape;362;g28f5a250a8e_0_4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96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8f5a250a8e_0_4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g28f5a250a8e_0_4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900">
              <a:latin typeface="Raleway"/>
              <a:ea typeface="Raleway"/>
              <a:cs typeface="Raleway"/>
              <a:sym typeface="Raleway"/>
            </a:endParaRPr>
          </a:p>
        </p:txBody>
      </p:sp>
      <p:sp>
        <p:nvSpPr>
          <p:cNvPr id="379" name="Google Shape;379;g28f5a250a8e_0_4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97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8f5a250a8e_0_4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g28f5a250a8e_0_4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900">
              <a:latin typeface="Raleway"/>
              <a:ea typeface="Raleway"/>
              <a:cs typeface="Raleway"/>
              <a:sym typeface="Raleway"/>
            </a:endParaRPr>
          </a:p>
        </p:txBody>
      </p:sp>
      <p:sp>
        <p:nvSpPr>
          <p:cNvPr id="396" name="Google Shape;396;g28f5a250a8e_0_4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98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8f5a250a8e_0_4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g28f5a250a8e_0_4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900">
              <a:latin typeface="Raleway"/>
              <a:ea typeface="Raleway"/>
              <a:cs typeface="Raleway"/>
              <a:sym typeface="Raleway"/>
            </a:endParaRPr>
          </a:p>
        </p:txBody>
      </p:sp>
      <p:sp>
        <p:nvSpPr>
          <p:cNvPr id="413" name="Google Shape;413;g28f5a250a8e_0_49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99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arget="../media/image1.png" Type="http://schemas.openxmlformats.org/officeDocument/2006/relationships/image"/><Relationship Id="rId2" Target="../notesSlides/notesSlide1.xml" Type="http://schemas.openxmlformats.org/officeDocument/2006/relationships/notesSlide"/><Relationship Id="rId1" Target="../slideLayouts/slideLayout1.xml" Type="http://schemas.openxmlformats.org/officeDocument/2006/relationships/slideLayout"/><Relationship Id="rId4" Target="../media/image2.jpeg" Type="http://schemas.openxmlformats.org/officeDocument/2006/relationships/image"/></Relationships>
</file>

<file path=ppt/slides/_rels/slide10.xml.rels><?xml version="1.0" encoding="UTF-8" standalone="yes" ?><Relationships xmlns="http://schemas.openxmlformats.org/package/2006/relationships"><Relationship Id="rId3" Target="../media/image1.png" Type="http://schemas.openxmlformats.org/officeDocument/2006/relationships/image"/><Relationship Id="rId2" Target="../notesSlides/notesSlide10.xml" Type="http://schemas.openxmlformats.org/officeDocument/2006/relationships/notesSlide"/><Relationship Id="rId1" Target="../slideLayouts/slideLayout1.xml" Type="http://schemas.openxmlformats.org/officeDocument/2006/relationships/slideLayout"/><Relationship Id="rId5" Target="../media/image7.jpeg" Type="http://schemas.openxmlformats.org/officeDocument/2006/relationships/image"/><Relationship Id="rId4" Target="../media/image5.png" Type="http://schemas.openxmlformats.org/officeDocument/2006/relationships/image"/></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2.xml"/><Relationship Id="rId1" Type="http://schemas.openxmlformats.org/officeDocument/2006/relationships/slideLayout" Target="../slideLayouts/slideLayout1.xml"/><Relationship Id="rId5" Type="http://schemas.openxmlformats.org/officeDocument/2006/relationships/hyperlink" Target="https://docs.google.com/document/d/1zMfGUXHNEXftod7Cux43fRuDlVkB2TlbjFmiBtPIBqk/edit?usp=drive_web&amp;ouid=115111683305854317632" TargetMode="External"/><Relationship Id="rId4" Type="http://schemas.openxmlformats.org/officeDocument/2006/relationships/image" Target="../media/image1.png"/></Relationships>
</file>

<file path=ppt/slides/_rels/slide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4.xml.rels><?xml version="1.0" encoding="UTF-8" standalone="yes" ?><Relationships xmlns="http://schemas.openxmlformats.org/package/2006/relationships"><Relationship Id="rId3" Target="../media/image5.png" Type="http://schemas.openxmlformats.org/officeDocument/2006/relationships/image"/><Relationship Id="rId7" Target="../media/image28.jpg" Type="http://schemas.openxmlformats.org/officeDocument/2006/relationships/image"/><Relationship Id="rId2" Target="../notesSlides/notesSlide104.xml" Type="http://schemas.openxmlformats.org/officeDocument/2006/relationships/notesSlide"/><Relationship Id="rId1" Target="../slideLayouts/slideLayout1.xml" Type="http://schemas.openxmlformats.org/officeDocument/2006/relationships/slideLayout"/><Relationship Id="rId6" Target="../media/image27.jpeg" Type="http://schemas.openxmlformats.org/officeDocument/2006/relationships/image"/><Relationship Id="rId5" Target="../media/image26.jpg" Type="http://schemas.openxmlformats.org/officeDocument/2006/relationships/image"/><Relationship Id="rId4" Target="../media/image1.png" Type="http://schemas.openxmlformats.org/officeDocument/2006/relationships/image"/></Relationships>
</file>

<file path=ppt/slides/_rels/slide10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arget="../media/image6.png" Type="http://schemas.openxmlformats.org/officeDocument/2006/relationships/image"/><Relationship Id="rId2" Target="../notesSlides/notesSlide15.xml" Type="http://schemas.openxmlformats.org/officeDocument/2006/relationships/notesSlide"/><Relationship Id="rId1" Target="../slideLayouts/slideLayout1.xml" Type="http://schemas.openxmlformats.org/officeDocument/2006/relationships/slideLayout"/><Relationship Id="rId5" Target="../media/image11.jpeg" Type="http://schemas.openxmlformats.org/officeDocument/2006/relationships/image"/><Relationship Id="rId4" Target="../media/image10.png" Type="http://schemas.openxmlformats.org/officeDocument/2006/relationships/image"/></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docs.google.com/document/d/1mRbRkBIt5akiD3h4TTb0rrSSTutYNnZBNMrZpKzVH2o/edit"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arget="../media/image1.png" Type="http://schemas.openxmlformats.org/officeDocument/2006/relationships/image"/><Relationship Id="rId2" Target="../notesSlides/notesSlide30.xml" Type="http://schemas.openxmlformats.org/officeDocument/2006/relationships/notesSlide"/><Relationship Id="rId1" Target="../slideLayouts/slideLayout1.xml" Type="http://schemas.openxmlformats.org/officeDocument/2006/relationships/slideLayout"/><Relationship Id="rId4" Target="../media/image2.jpeg" Type="http://schemas.openxmlformats.org/officeDocument/2006/relationships/image"/></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hyperlink" Target="https://kc.kobotoolbox.org/" TargetMode="External"/><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3.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4.xml"/><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5.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4.png"/></Relationships>
</file>

<file path=ppt/slides/_rels/slide5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6.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8.jpg"/></Relationships>
</file>

<file path=ppt/slides/_rels/slide5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7.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20.jpg"/></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0.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4.png"/></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4.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arget="../media/image6.png" Type="http://schemas.openxmlformats.org/officeDocument/2006/relationships/image"/><Relationship Id="rId2" Target="../notesSlides/notesSlide64.xml" Type="http://schemas.openxmlformats.org/officeDocument/2006/relationships/notesSlide"/><Relationship Id="rId1" Target="../slideLayouts/slideLayout1.xml" Type="http://schemas.openxmlformats.org/officeDocument/2006/relationships/slideLayout"/><Relationship Id="rId5" Target="../media/image11.jpeg" Type="http://schemas.openxmlformats.org/officeDocument/2006/relationships/image"/><Relationship Id="rId4" Target="../media/image10.png" Type="http://schemas.openxmlformats.org/officeDocument/2006/relationships/image"/></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7.xml.rels><?xml version="1.0" encoding="UTF-8" standalone="yes" ?><Relationships xmlns="http://schemas.openxmlformats.org/package/2006/relationships"><Relationship Id="rId3" Target="../media/image1.png" Type="http://schemas.openxmlformats.org/officeDocument/2006/relationships/image"/><Relationship Id="rId2" Target="../notesSlides/notesSlide67.xml" Type="http://schemas.openxmlformats.org/officeDocument/2006/relationships/notesSlide"/><Relationship Id="rId1" Target="../slideLayouts/slideLayout1.xml" Type="http://schemas.openxmlformats.org/officeDocument/2006/relationships/slideLayout"/><Relationship Id="rId5" Target="../media/image24.jpeg" Type="http://schemas.openxmlformats.org/officeDocument/2006/relationships/image"/><Relationship Id="rId4" Target="../media/image5.png" Type="http://schemas.openxmlformats.org/officeDocument/2006/relationships/image"/></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7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arget="../media/image1.png" Type="http://schemas.openxmlformats.org/officeDocument/2006/relationships/image"/><Relationship Id="rId2" Target="../notesSlides/notesSlide76.xml" Type="http://schemas.openxmlformats.org/officeDocument/2006/relationships/notesSlide"/><Relationship Id="rId1" Target="../slideLayouts/slideLayout1.xml" Type="http://schemas.openxmlformats.org/officeDocument/2006/relationships/slideLayout"/><Relationship Id="rId4" Target="../media/image2.jpeg" Type="http://schemas.openxmlformats.org/officeDocument/2006/relationships/image"/></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4.xml"/><Relationship Id="rId1" Type="http://schemas.openxmlformats.org/officeDocument/2006/relationships/slideLayout" Target="../slideLayouts/slideLayout1.xml"/><Relationship Id="rId5" Type="http://schemas.openxmlformats.org/officeDocument/2006/relationships/hyperlink" Target="https://drive.google.com/drive/u/0/folders/1vsSDMLWNloOiOwHkw8afqn11ZKf28wH6" TargetMode="External"/><Relationship Id="rId4" Type="http://schemas.openxmlformats.org/officeDocument/2006/relationships/image" Target="../media/image1.png"/></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6.xml"/><Relationship Id="rId1" Type="http://schemas.openxmlformats.org/officeDocument/2006/relationships/slideLayout" Target="../slideLayouts/slideLayout1.xml"/><Relationship Id="rId5" Type="http://schemas.openxmlformats.org/officeDocument/2006/relationships/hyperlink" Target="https://docs.google.com/spreadsheets/d/1qtMWehCsM7bH18hDQLJiuyhFi9ym0IQk/edit#gid=676377189/edit?usp=sharing&amp;ouid=115480618013789625047&amp;rtpof=true&amp;sd=true" TargetMode="External"/><Relationship Id="rId4" Type="http://schemas.openxmlformats.org/officeDocument/2006/relationships/image" Target="../media/image1.png"/></Relationships>
</file>

<file path=ppt/slides/_rels/slide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9.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36F88"/>
        </a:solid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subTitle" idx="1"/>
          </p:nvPr>
        </p:nvSpPr>
        <p:spPr>
          <a:xfrm>
            <a:off x="553202" y="4923867"/>
            <a:ext cx="11085600" cy="817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b="1">
                <a:solidFill>
                  <a:schemeClr val="lt1"/>
                </a:solidFill>
                <a:latin typeface="Raleway"/>
                <a:ea typeface="Raleway"/>
                <a:cs typeface="Raleway"/>
                <a:sym typeface="Raleway"/>
              </a:rPr>
              <a:t>Community Based Assessment (CBA) of UNHCR Pockets of Hope (PoH) - ESA24001 (Day 1)</a:t>
            </a:r>
            <a:endParaRPr b="1">
              <a:solidFill>
                <a:schemeClr val="lt1"/>
              </a:solidFill>
              <a:latin typeface="Raleway"/>
              <a:ea typeface="Raleway"/>
              <a:cs typeface="Raleway"/>
              <a:sym typeface="Raleway"/>
            </a:endParaRPr>
          </a:p>
          <a:p>
            <a:pPr marL="0" lvl="0" indent="0" algn="l" rtl="0">
              <a:lnSpc>
                <a:spcPct val="90000"/>
              </a:lnSpc>
              <a:spcBef>
                <a:spcPts val="1100"/>
              </a:spcBef>
              <a:spcAft>
                <a:spcPts val="0"/>
              </a:spcAft>
              <a:buClr>
                <a:schemeClr val="dk1"/>
              </a:buClr>
              <a:buSzPts val="2400"/>
              <a:buNone/>
            </a:pPr>
            <a:r>
              <a:rPr lang="en-US">
                <a:solidFill>
                  <a:schemeClr val="lt1"/>
                </a:solidFill>
                <a:latin typeface="Raleway"/>
                <a:ea typeface="Raleway"/>
                <a:cs typeface="Raleway"/>
                <a:sym typeface="Raleway"/>
              </a:rPr>
              <a:t>April 2024</a:t>
            </a:r>
            <a:endParaRPr>
              <a:solidFill>
                <a:schemeClr val="lt1"/>
              </a:solidFill>
              <a:latin typeface="Raleway"/>
              <a:ea typeface="Raleway"/>
              <a:cs typeface="Raleway"/>
              <a:sym typeface="Raleway"/>
            </a:endParaRPr>
          </a:p>
        </p:txBody>
      </p:sp>
      <p:sp>
        <p:nvSpPr>
          <p:cNvPr id="90" name="Google Shape;90;p13"/>
          <p:cNvSpPr txBox="1"/>
          <p:nvPr/>
        </p:nvSpPr>
        <p:spPr>
          <a:xfrm>
            <a:off x="544634" y="3158275"/>
            <a:ext cx="10282800" cy="1765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5900"/>
              <a:buFont typeface="Arial"/>
              <a:buNone/>
            </a:pPr>
            <a:r>
              <a:rPr lang="en-US" sz="6000" b="1" i="0" u="none" strike="noStrike" cap="none">
                <a:solidFill>
                  <a:schemeClr val="lt1"/>
                </a:solidFill>
                <a:latin typeface="Raleway"/>
                <a:ea typeface="Raleway"/>
                <a:cs typeface="Raleway"/>
                <a:sym typeface="Raleway"/>
              </a:rPr>
              <a:t>Samuel Hall</a:t>
            </a:r>
            <a:endParaRPr sz="6000" b="1" i="0" u="none" strike="noStrike" cap="none">
              <a:solidFill>
                <a:schemeClr val="lt1"/>
              </a:solidFill>
              <a:latin typeface="Raleway"/>
              <a:ea typeface="Raleway"/>
              <a:cs typeface="Raleway"/>
              <a:sym typeface="Raleway"/>
            </a:endParaRPr>
          </a:p>
          <a:p>
            <a:pPr marL="0" marR="0" lvl="0" indent="0" algn="l" rtl="0">
              <a:lnSpc>
                <a:spcPct val="90000"/>
              </a:lnSpc>
              <a:spcBef>
                <a:spcPts val="0"/>
              </a:spcBef>
              <a:spcAft>
                <a:spcPts val="0"/>
              </a:spcAft>
              <a:buClr>
                <a:schemeClr val="lt1"/>
              </a:buClr>
              <a:buSzPts val="5900"/>
              <a:buFont typeface="Arial"/>
              <a:buNone/>
            </a:pPr>
            <a:r>
              <a:rPr lang="en-US" sz="6000" b="1" i="0" u="none" strike="noStrike" cap="none">
                <a:solidFill>
                  <a:schemeClr val="lt1"/>
                </a:solidFill>
                <a:latin typeface="Raleway"/>
                <a:ea typeface="Raleway"/>
                <a:cs typeface="Raleway"/>
                <a:sym typeface="Raleway"/>
              </a:rPr>
              <a:t>Training slides</a:t>
            </a:r>
            <a:endParaRPr sz="6000" b="1" i="0" u="none" strike="noStrike" cap="none">
              <a:solidFill>
                <a:srgbClr val="FFFFFF"/>
              </a:solidFill>
              <a:latin typeface="Raleway"/>
              <a:ea typeface="Raleway"/>
              <a:cs typeface="Raleway"/>
              <a:sym typeface="Raleway"/>
            </a:endParaRPr>
          </a:p>
        </p:txBody>
      </p:sp>
      <p:sp>
        <p:nvSpPr>
          <p:cNvPr id="91" name="Google Shape;91;p13"/>
          <p:cNvSpPr/>
          <p:nvPr/>
        </p:nvSpPr>
        <p:spPr>
          <a:xfrm>
            <a:off x="8105425" y="218650"/>
            <a:ext cx="2516100" cy="2516100"/>
          </a:xfrm>
          <a:prstGeom prst="ellipse">
            <a:avLst/>
          </a:prstGeom>
          <a:solidFill>
            <a:schemeClr val="lt1"/>
          </a:solidFill>
          <a:ln w="28575" cap="flat" cmpd="sng">
            <a:solidFill>
              <a:schemeClr val="lt1"/>
            </a:solidFill>
            <a:prstDash val="solid"/>
            <a:round/>
            <a:headEnd type="none" w="sm" len="sm"/>
            <a:tailEnd type="none" w="sm" len="sm"/>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1" i="0" u="none" strike="noStrike" cap="none">
              <a:solidFill>
                <a:srgbClr val="314247"/>
              </a:solidFill>
              <a:latin typeface="Raleway"/>
              <a:ea typeface="Raleway"/>
              <a:cs typeface="Raleway"/>
              <a:sym typeface="Raleway"/>
            </a:endParaRPr>
          </a:p>
        </p:txBody>
      </p:sp>
      <p:sp>
        <p:nvSpPr>
          <p:cNvPr id="92" name="Google Shape;92;p13"/>
          <p:cNvSpPr/>
          <p:nvPr/>
        </p:nvSpPr>
        <p:spPr>
          <a:xfrm>
            <a:off x="9401800" y="1609075"/>
            <a:ext cx="2516100" cy="2516100"/>
          </a:xfrm>
          <a:prstGeom prst="ellipse">
            <a:avLst/>
          </a:prstGeom>
          <a:solidFill>
            <a:schemeClr val="lt1"/>
          </a:solidFill>
          <a:ln w="28575" cap="flat" cmpd="sng">
            <a:solidFill>
              <a:schemeClr val="lt1"/>
            </a:solidFill>
            <a:prstDash val="solid"/>
            <a:round/>
            <a:headEnd type="none" w="sm" len="sm"/>
            <a:tailEnd type="none" w="sm" len="sm"/>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1" i="0" u="none" strike="noStrike" cap="none">
              <a:solidFill>
                <a:srgbClr val="314247"/>
              </a:solidFill>
              <a:latin typeface="Raleway"/>
              <a:ea typeface="Raleway"/>
              <a:cs typeface="Raleway"/>
              <a:sym typeface="Raleway"/>
            </a:endParaRPr>
          </a:p>
        </p:txBody>
      </p:sp>
      <p:pic>
        <p:nvPicPr>
          <p:cNvPr id="93" name="Google Shape;93;p13"/>
          <p:cNvPicPr preferRelativeResize="0"/>
          <p:nvPr/>
        </p:nvPicPr>
        <p:blipFill rotWithShape="1">
          <a:blip r:embed="rId3">
            <a:alphaModFix/>
          </a:blip>
          <a:srcRect/>
          <a:stretch/>
        </p:blipFill>
        <p:spPr>
          <a:xfrm>
            <a:off x="9974750" y="2182025"/>
            <a:ext cx="1369900" cy="1369900"/>
          </a:xfrm>
          <a:prstGeom prst="rect">
            <a:avLst/>
          </a:prstGeom>
          <a:noFill/>
          <a:ln>
            <a:noFill/>
          </a:ln>
        </p:spPr>
      </p:pic>
      <p:pic>
        <p:nvPicPr>
          <p:cNvPr id="94" name="Google Shape;94;p13"/>
          <p:cNvPicPr preferRelativeResize="0"/>
          <p:nvPr/>
        </p:nvPicPr>
        <p:blipFill rotWithShape="1">
          <a:blip r:embed="rId4">
            <a:alphaModFix/>
          </a:blip>
          <a:srcRect/>
          <a:stretch/>
        </p:blipFill>
        <p:spPr>
          <a:xfrm>
            <a:off x="8763525" y="778400"/>
            <a:ext cx="1136375" cy="1322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22"/>
          <p:cNvPicPr preferRelativeResize="0"/>
          <p:nvPr/>
        </p:nvPicPr>
        <p:blipFill>
          <a:blip r:embed="rId3">
            <a:alphaModFix/>
          </a:blip>
          <a:stretch>
            <a:fillRect/>
          </a:stretch>
        </p:blipFill>
        <p:spPr>
          <a:xfrm>
            <a:off x="10444850" y="170925"/>
            <a:ext cx="1369900" cy="1369900"/>
          </a:xfrm>
          <a:prstGeom prst="rect">
            <a:avLst/>
          </a:prstGeom>
          <a:noFill/>
          <a:ln>
            <a:noFill/>
          </a:ln>
        </p:spPr>
      </p:pic>
      <p:grpSp>
        <p:nvGrpSpPr>
          <p:cNvPr id="181" name="Google Shape;181;p22"/>
          <p:cNvGrpSpPr/>
          <p:nvPr/>
        </p:nvGrpSpPr>
        <p:grpSpPr>
          <a:xfrm>
            <a:off x="12" y="-76200"/>
            <a:ext cx="12191988" cy="247125"/>
            <a:chOff x="12" y="0"/>
            <a:chExt cx="12191988" cy="247125"/>
          </a:xfrm>
        </p:grpSpPr>
        <p:pic>
          <p:nvPicPr>
            <p:cNvPr id="182" name="Google Shape;182;p22"/>
            <p:cNvPicPr preferRelativeResize="0"/>
            <p:nvPr/>
          </p:nvPicPr>
          <p:blipFill>
            <a:blip r:embed="rId4">
              <a:alphaModFix/>
            </a:blip>
            <a:stretch>
              <a:fillRect/>
            </a:stretch>
          </p:blipFill>
          <p:spPr>
            <a:xfrm>
              <a:off x="12" y="4"/>
              <a:ext cx="7905750" cy="219075"/>
            </a:xfrm>
            <a:prstGeom prst="rect">
              <a:avLst/>
            </a:prstGeom>
            <a:noFill/>
            <a:ln>
              <a:noFill/>
            </a:ln>
          </p:spPr>
        </p:pic>
        <p:pic>
          <p:nvPicPr>
            <p:cNvPr id="183" name="Google Shape;183;p22"/>
            <p:cNvPicPr preferRelativeResize="0"/>
            <p:nvPr/>
          </p:nvPicPr>
          <p:blipFill rotWithShape="1">
            <a:blip r:embed="rId4">
              <a:alphaModFix/>
            </a:blip>
            <a:srcRect l="11017" r="34708" b="-12803"/>
            <a:stretch/>
          </p:blipFill>
          <p:spPr>
            <a:xfrm>
              <a:off x="7901226" y="0"/>
              <a:ext cx="4290774" cy="247125"/>
            </a:xfrm>
            <a:prstGeom prst="rect">
              <a:avLst/>
            </a:prstGeom>
            <a:noFill/>
            <a:ln>
              <a:noFill/>
            </a:ln>
          </p:spPr>
        </p:pic>
      </p:grpSp>
      <p:grpSp>
        <p:nvGrpSpPr>
          <p:cNvPr id="184" name="Google Shape;184;p22"/>
          <p:cNvGrpSpPr/>
          <p:nvPr/>
        </p:nvGrpSpPr>
        <p:grpSpPr>
          <a:xfrm>
            <a:off x="12" y="6705600"/>
            <a:ext cx="12191988" cy="247125"/>
            <a:chOff x="12" y="0"/>
            <a:chExt cx="12191988" cy="247125"/>
          </a:xfrm>
        </p:grpSpPr>
        <p:pic>
          <p:nvPicPr>
            <p:cNvPr id="185" name="Google Shape;185;p22"/>
            <p:cNvPicPr preferRelativeResize="0"/>
            <p:nvPr/>
          </p:nvPicPr>
          <p:blipFill>
            <a:blip r:embed="rId4">
              <a:alphaModFix/>
            </a:blip>
            <a:stretch>
              <a:fillRect/>
            </a:stretch>
          </p:blipFill>
          <p:spPr>
            <a:xfrm>
              <a:off x="12" y="4"/>
              <a:ext cx="7905750" cy="219075"/>
            </a:xfrm>
            <a:prstGeom prst="rect">
              <a:avLst/>
            </a:prstGeom>
            <a:noFill/>
            <a:ln>
              <a:noFill/>
            </a:ln>
          </p:spPr>
        </p:pic>
        <p:pic>
          <p:nvPicPr>
            <p:cNvPr id="186" name="Google Shape;186;p22"/>
            <p:cNvPicPr preferRelativeResize="0"/>
            <p:nvPr/>
          </p:nvPicPr>
          <p:blipFill rotWithShape="1">
            <a:blip r:embed="rId4">
              <a:alphaModFix/>
            </a:blip>
            <a:srcRect l="11017" r="34708" b="-12803"/>
            <a:stretch/>
          </p:blipFill>
          <p:spPr>
            <a:xfrm>
              <a:off x="7901226" y="0"/>
              <a:ext cx="4290774" cy="247125"/>
            </a:xfrm>
            <a:prstGeom prst="rect">
              <a:avLst/>
            </a:prstGeom>
            <a:noFill/>
            <a:ln>
              <a:noFill/>
            </a:ln>
          </p:spPr>
        </p:pic>
      </p:grpSp>
      <p:sp>
        <p:nvSpPr>
          <p:cNvPr id="187" name="Google Shape;187;p22"/>
          <p:cNvSpPr txBox="1"/>
          <p:nvPr/>
        </p:nvSpPr>
        <p:spPr>
          <a:xfrm>
            <a:off x="670225" y="373475"/>
            <a:ext cx="10569600" cy="3519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US" sz="1800" b="1">
                <a:solidFill>
                  <a:srgbClr val="548194"/>
                </a:solidFill>
                <a:latin typeface="Raleway"/>
                <a:ea typeface="Raleway"/>
                <a:cs typeface="Raleway"/>
                <a:sym typeface="Raleway"/>
              </a:rPr>
              <a:t>Pockets of Hope (PoH) locations (2022)</a:t>
            </a:r>
            <a:endParaRPr sz="1800" b="1">
              <a:solidFill>
                <a:srgbClr val="548194"/>
              </a:solidFill>
              <a:latin typeface="Raleway"/>
              <a:ea typeface="Raleway"/>
              <a:cs typeface="Raleway"/>
              <a:sym typeface="Raleway"/>
            </a:endParaRPr>
          </a:p>
          <a:p>
            <a:pPr marL="0" marR="0" lvl="0" indent="0" algn="just" rtl="0">
              <a:spcBef>
                <a:spcPts val="0"/>
              </a:spcBef>
              <a:spcAft>
                <a:spcPts val="0"/>
              </a:spcAft>
              <a:buNone/>
            </a:pPr>
            <a:endParaRPr sz="1600">
              <a:solidFill>
                <a:schemeClr val="dk1"/>
              </a:solidFill>
              <a:latin typeface="Raleway"/>
              <a:ea typeface="Raleway"/>
              <a:cs typeface="Raleway"/>
              <a:sym typeface="Raleway"/>
            </a:endParaRPr>
          </a:p>
          <a:p>
            <a:pPr marL="0" marR="0" lvl="0" indent="0" algn="just" rtl="0">
              <a:spcBef>
                <a:spcPts val="0"/>
              </a:spcBef>
              <a:spcAft>
                <a:spcPts val="0"/>
              </a:spcAft>
              <a:buNone/>
            </a:pPr>
            <a:endParaRPr sz="1600" b="1">
              <a:solidFill>
                <a:srgbClr val="314247"/>
              </a:solidFill>
              <a:latin typeface="Raleway"/>
              <a:ea typeface="Raleway"/>
              <a:cs typeface="Raleway"/>
              <a:sym typeface="Raleway"/>
            </a:endParaRPr>
          </a:p>
        </p:txBody>
      </p:sp>
      <p:pic>
        <p:nvPicPr>
          <p:cNvPr id="188" name="Google Shape;188;p22" descr="A map of the country&#10;&#10;Description automatically generated"/>
          <p:cNvPicPr preferRelativeResize="0"/>
          <p:nvPr/>
        </p:nvPicPr>
        <p:blipFill>
          <a:blip r:embed="rId5">
            <a:alphaModFix/>
          </a:blip>
          <a:stretch>
            <a:fillRect/>
          </a:stretch>
        </p:blipFill>
        <p:spPr>
          <a:xfrm>
            <a:off x="786300" y="725375"/>
            <a:ext cx="9310281" cy="5980225"/>
          </a:xfrm>
          <a:prstGeom prst="rect">
            <a:avLst/>
          </a:prstGeom>
          <a:noFill/>
          <a:ln>
            <a:noFill/>
          </a:ln>
        </p:spPr>
      </p:pic>
      <p:sp>
        <p:nvSpPr>
          <p:cNvPr id="189" name="Google Shape;189;p22"/>
          <p:cNvSpPr txBox="1"/>
          <p:nvPr/>
        </p:nvSpPr>
        <p:spPr>
          <a:xfrm>
            <a:off x="10096575" y="1388425"/>
            <a:ext cx="1969200" cy="5371800"/>
          </a:xfrm>
          <a:prstGeom prst="rect">
            <a:avLst/>
          </a:prstGeom>
          <a:noFill/>
          <a:ln>
            <a:noFill/>
          </a:ln>
        </p:spPr>
        <p:txBody>
          <a:bodyPr spcFirstLastPara="1" wrap="square" lIns="91425" tIns="91425" rIns="91425" bIns="91425" anchor="t" anchorCtr="0">
            <a:spAutoFit/>
          </a:bodyPr>
          <a:lstStyle/>
          <a:p>
            <a:pPr marL="457200" lvl="0" indent="-292100" algn="just" rtl="0">
              <a:lnSpc>
                <a:spcPct val="115000"/>
              </a:lnSpc>
              <a:spcBef>
                <a:spcPts val="600"/>
              </a:spcBef>
              <a:spcAft>
                <a:spcPts val="0"/>
              </a:spcAft>
              <a:buSzPts val="1000"/>
              <a:buFont typeface="Raleway"/>
              <a:buChar char="●"/>
            </a:pPr>
            <a:r>
              <a:rPr lang="en-US" sz="1000" b="1">
                <a:latin typeface="Raleway"/>
                <a:ea typeface="Raleway"/>
                <a:cs typeface="Raleway"/>
                <a:sym typeface="Raleway"/>
              </a:rPr>
              <a:t>Torit and Magwi </a:t>
            </a:r>
            <a:r>
              <a:rPr lang="en-US" sz="1000">
                <a:latin typeface="Raleway"/>
                <a:ea typeface="Raleway"/>
                <a:cs typeface="Raleway"/>
                <a:sym typeface="Raleway"/>
              </a:rPr>
              <a:t>are agricultural hubs in the Eastern Equatoria region. They have a long history of peace and stability and are home to a number of refugee returnees. The agricultural sector is a major driver of economic growth in these areas.</a:t>
            </a:r>
            <a:endParaRPr sz="1000">
              <a:latin typeface="Raleway"/>
              <a:ea typeface="Raleway"/>
              <a:cs typeface="Raleway"/>
              <a:sym typeface="Raleway"/>
            </a:endParaRPr>
          </a:p>
          <a:p>
            <a:pPr marL="457200" lvl="0" indent="0" algn="just" rtl="0">
              <a:lnSpc>
                <a:spcPct val="115000"/>
              </a:lnSpc>
              <a:spcBef>
                <a:spcPts val="600"/>
              </a:spcBef>
              <a:spcAft>
                <a:spcPts val="0"/>
              </a:spcAft>
              <a:buNone/>
            </a:pPr>
            <a:endParaRPr sz="1000">
              <a:latin typeface="Raleway"/>
              <a:ea typeface="Raleway"/>
              <a:cs typeface="Raleway"/>
              <a:sym typeface="Raleway"/>
            </a:endParaRPr>
          </a:p>
          <a:p>
            <a:pPr marL="457200" lvl="0" indent="-292100" algn="just" rtl="0">
              <a:lnSpc>
                <a:spcPct val="115000"/>
              </a:lnSpc>
              <a:spcBef>
                <a:spcPts val="0"/>
              </a:spcBef>
              <a:spcAft>
                <a:spcPts val="0"/>
              </a:spcAft>
              <a:buSzPts val="1000"/>
              <a:buFont typeface="Raleway"/>
              <a:buChar char="●"/>
            </a:pPr>
            <a:r>
              <a:rPr lang="en-US" sz="1000" b="1">
                <a:latin typeface="Raleway"/>
                <a:ea typeface="Raleway"/>
                <a:cs typeface="Raleway"/>
                <a:sym typeface="Raleway"/>
              </a:rPr>
              <a:t>Yei and Lainya </a:t>
            </a:r>
            <a:r>
              <a:rPr lang="en-US" sz="1000">
                <a:latin typeface="Raleway"/>
                <a:ea typeface="Raleway"/>
                <a:cs typeface="Raleway"/>
                <a:sym typeface="Raleway"/>
              </a:rPr>
              <a:t>are also agricultural areas, located in the Central Equatoria region. They are known for their coffee production and are also home to a number of natural resources. </a:t>
            </a:r>
            <a:endParaRPr sz="1000">
              <a:latin typeface="Raleway"/>
              <a:ea typeface="Raleway"/>
              <a:cs typeface="Raleway"/>
              <a:sym typeface="Raleway"/>
            </a:endParaRPr>
          </a:p>
          <a:p>
            <a:pPr marL="457200" lvl="0" indent="0" algn="just" rtl="0">
              <a:lnSpc>
                <a:spcPct val="115000"/>
              </a:lnSpc>
              <a:spcBef>
                <a:spcPts val="0"/>
              </a:spcBef>
              <a:spcAft>
                <a:spcPts val="0"/>
              </a:spcAft>
              <a:buNone/>
            </a:pPr>
            <a:endParaRPr sz="1000">
              <a:latin typeface="Raleway"/>
              <a:ea typeface="Raleway"/>
              <a:cs typeface="Raleway"/>
              <a:sym typeface="Raleway"/>
            </a:endParaRPr>
          </a:p>
          <a:p>
            <a:pPr marL="457200" lvl="0" indent="-292100" algn="just" rtl="0">
              <a:lnSpc>
                <a:spcPct val="115000"/>
              </a:lnSpc>
              <a:spcBef>
                <a:spcPts val="0"/>
              </a:spcBef>
              <a:spcAft>
                <a:spcPts val="0"/>
              </a:spcAft>
              <a:buSzPts val="1000"/>
              <a:buFont typeface="Raleway"/>
              <a:buChar char="●"/>
            </a:pPr>
            <a:r>
              <a:rPr lang="en-US" sz="1000" b="1">
                <a:latin typeface="Raleway"/>
                <a:ea typeface="Raleway"/>
                <a:cs typeface="Raleway"/>
                <a:sym typeface="Raleway"/>
              </a:rPr>
              <a:t>Raja </a:t>
            </a:r>
            <a:r>
              <a:rPr lang="en-US" sz="1000">
                <a:latin typeface="Raleway"/>
                <a:ea typeface="Raleway"/>
                <a:cs typeface="Raleway"/>
                <a:sym typeface="Raleway"/>
              </a:rPr>
              <a:t>is located in the Western Equatoria region. It is a diverse area with a mix of agricultural, pastoral, and mining activities.</a:t>
            </a:r>
            <a:endParaRPr>
              <a:latin typeface="Raleway"/>
              <a:ea typeface="Raleway"/>
              <a:cs typeface="Raleway"/>
              <a:sym typeface="Raleway"/>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536F88"/>
        </a:solidFill>
        <a:effectLst/>
      </p:bgPr>
    </p:bg>
    <p:spTree>
      <p:nvGrpSpPr>
        <p:cNvPr id="1" name="Shape 427"/>
        <p:cNvGrpSpPr/>
        <p:nvPr/>
      </p:nvGrpSpPr>
      <p:grpSpPr>
        <a:xfrm>
          <a:off x="0" y="0"/>
          <a:ext cx="0" cy="0"/>
          <a:chOff x="0" y="0"/>
          <a:chExt cx="0" cy="0"/>
        </a:xfrm>
      </p:grpSpPr>
      <p:sp>
        <p:nvSpPr>
          <p:cNvPr id="428" name="Google Shape;428;p37"/>
          <p:cNvSpPr/>
          <p:nvPr/>
        </p:nvSpPr>
        <p:spPr>
          <a:xfrm>
            <a:off x="2090438" y="1977588"/>
            <a:ext cx="2515800" cy="2515800"/>
          </a:xfrm>
          <a:prstGeom prst="ellipse">
            <a:avLst/>
          </a:prstGeom>
          <a:solidFill>
            <a:srgbClr val="536F88"/>
          </a:solidFill>
          <a:ln w="28575"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FFFFFF"/>
                </a:solidFill>
                <a:effectLst/>
                <a:uLnTx/>
                <a:uFillTx/>
                <a:latin typeface="Raleway"/>
                <a:ea typeface="Raleway"/>
                <a:cs typeface="Raleway"/>
                <a:sym typeface="Raleway"/>
              </a:rPr>
              <a:t>QUALITATIVE: TOOLS AND SAMPLING</a:t>
            </a:r>
            <a:endParaRPr kumimoji="0" sz="1800" b="1" i="0" u="none" strike="noStrike" kern="0" cap="none" spc="0" normalizeH="0" baseline="0" noProof="0">
              <a:ln>
                <a:noFill/>
              </a:ln>
              <a:solidFill>
                <a:srgbClr val="FFFFFF"/>
              </a:solidFill>
              <a:effectLst/>
              <a:uLnTx/>
              <a:uFillTx/>
              <a:latin typeface="Raleway"/>
              <a:ea typeface="Raleway"/>
              <a:cs typeface="Raleway"/>
              <a:sym typeface="Raleway"/>
            </a:endParaRPr>
          </a:p>
        </p:txBody>
      </p:sp>
      <p:sp>
        <p:nvSpPr>
          <p:cNvPr id="429" name="Google Shape;429;p37"/>
          <p:cNvSpPr/>
          <p:nvPr/>
        </p:nvSpPr>
        <p:spPr>
          <a:xfrm>
            <a:off x="4886338" y="1977588"/>
            <a:ext cx="2515800" cy="2515800"/>
          </a:xfrm>
          <a:prstGeom prst="ellipse">
            <a:avLst/>
          </a:prstGeom>
          <a:solidFill>
            <a:srgbClr val="536F88"/>
          </a:solidFill>
          <a:ln w="28575"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FFFFFF"/>
                </a:solidFill>
                <a:effectLst/>
                <a:uLnTx/>
                <a:uFillTx/>
                <a:latin typeface="Raleway"/>
                <a:ea typeface="Raleway"/>
                <a:cs typeface="Raleway"/>
                <a:sym typeface="Raleway"/>
              </a:rPr>
              <a:t>QUANT AND INFRASTRUCTURE: ODK</a:t>
            </a:r>
            <a:endParaRPr kumimoji="0" sz="1800" b="1" i="0" u="none" strike="noStrike" kern="0" cap="none" spc="0" normalizeH="0" baseline="0" noProof="0">
              <a:ln>
                <a:noFill/>
              </a:ln>
              <a:solidFill>
                <a:srgbClr val="FFFFFF"/>
              </a:solidFill>
              <a:effectLst/>
              <a:uLnTx/>
              <a:uFillTx/>
              <a:latin typeface="Raleway"/>
              <a:ea typeface="Raleway"/>
              <a:cs typeface="Raleway"/>
              <a:sym typeface="Raleway"/>
            </a:endParaRPr>
          </a:p>
        </p:txBody>
      </p:sp>
      <p:sp>
        <p:nvSpPr>
          <p:cNvPr id="430" name="Google Shape;430;p37"/>
          <p:cNvSpPr/>
          <p:nvPr/>
        </p:nvSpPr>
        <p:spPr>
          <a:xfrm>
            <a:off x="7682238" y="1977588"/>
            <a:ext cx="2515800" cy="2515800"/>
          </a:xfrm>
          <a:prstGeom prst="ellipse">
            <a:avLst/>
          </a:prstGeom>
          <a:solidFill>
            <a:srgbClr val="FFFFFF">
              <a:alpha val="47058"/>
            </a:srgbClr>
          </a:solidFill>
          <a:ln w="28575"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FFFFFF"/>
                </a:solidFill>
                <a:effectLst/>
                <a:uLnTx/>
                <a:uFillTx/>
                <a:latin typeface="Raleway"/>
                <a:ea typeface="Raleway"/>
                <a:cs typeface="Raleway"/>
                <a:sym typeface="Raleway"/>
              </a:rPr>
              <a:t>QUANT: TOOLS AND SAMPLING</a:t>
            </a:r>
            <a:endParaRPr kumimoji="0" sz="1800" b="1" i="0" u="none" strike="noStrike" kern="0" cap="none" spc="0" normalizeH="0" baseline="0" noProof="0">
              <a:ln>
                <a:noFill/>
              </a:ln>
              <a:solidFill>
                <a:srgbClr val="FFFFFF"/>
              </a:solidFill>
              <a:effectLst/>
              <a:uLnTx/>
              <a:uFillTx/>
              <a:latin typeface="Raleway"/>
              <a:ea typeface="Raleway"/>
              <a:cs typeface="Raleway"/>
              <a:sym typeface="Raleway"/>
            </a:endParaRPr>
          </a:p>
        </p:txBody>
      </p:sp>
      <p:sp>
        <p:nvSpPr>
          <p:cNvPr id="431" name="Google Shape;431;p37"/>
          <p:cNvSpPr txBox="1"/>
          <p:nvPr/>
        </p:nvSpPr>
        <p:spPr>
          <a:xfrm>
            <a:off x="642650" y="417825"/>
            <a:ext cx="4062600" cy="523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200"/>
              <a:buFont typeface="Arial"/>
              <a:buNone/>
              <a:tabLst/>
              <a:defRPr/>
            </a:pPr>
            <a:endParaRPr kumimoji="0" sz="2200" b="1" i="0" u="none" strike="noStrike" kern="0" cap="none" spc="0" normalizeH="0" baseline="0" noProof="0">
              <a:ln>
                <a:noFill/>
              </a:ln>
              <a:solidFill>
                <a:srgbClr val="FFFFFF"/>
              </a:solidFill>
              <a:effectLst/>
              <a:uLnTx/>
              <a:uFillTx/>
              <a:latin typeface="Raleway"/>
              <a:ea typeface="Raleway"/>
              <a:cs typeface="Raleway"/>
              <a:sym typeface="Raleway"/>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grpSp>
        <p:nvGrpSpPr>
          <p:cNvPr id="437" name="Google Shape;437;p38"/>
          <p:cNvGrpSpPr/>
          <p:nvPr/>
        </p:nvGrpSpPr>
        <p:grpSpPr>
          <a:xfrm>
            <a:off x="12" y="-76200"/>
            <a:ext cx="12191988" cy="247125"/>
            <a:chOff x="12" y="0"/>
            <a:chExt cx="12191988" cy="247125"/>
          </a:xfrm>
        </p:grpSpPr>
        <p:pic>
          <p:nvPicPr>
            <p:cNvPr id="438" name="Google Shape;438;p38"/>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439" name="Google Shape;439;p38"/>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440" name="Google Shape;440;p38"/>
          <p:cNvGrpSpPr/>
          <p:nvPr/>
        </p:nvGrpSpPr>
        <p:grpSpPr>
          <a:xfrm>
            <a:off x="12" y="6705600"/>
            <a:ext cx="12191988" cy="247125"/>
            <a:chOff x="12" y="0"/>
            <a:chExt cx="12191988" cy="247125"/>
          </a:xfrm>
        </p:grpSpPr>
        <p:pic>
          <p:nvPicPr>
            <p:cNvPr id="441" name="Google Shape;441;p38"/>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442" name="Google Shape;442;p38"/>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sp>
        <p:nvSpPr>
          <p:cNvPr id="443" name="Google Shape;443;p38"/>
          <p:cNvSpPr txBox="1"/>
          <p:nvPr/>
        </p:nvSpPr>
        <p:spPr>
          <a:xfrm>
            <a:off x="238125" y="336550"/>
            <a:ext cx="10515600" cy="13257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a:ln>
                  <a:noFill/>
                </a:ln>
                <a:solidFill>
                  <a:srgbClr val="314247"/>
                </a:solidFill>
                <a:effectLst/>
                <a:uLnTx/>
                <a:uFillTx/>
                <a:latin typeface="Raleway"/>
                <a:ea typeface="Raleway"/>
                <a:cs typeface="Raleway"/>
                <a:sym typeface="Raleway"/>
              </a:rPr>
              <a:t>BEST PRACTICES FOR TAKING PHOTOGRAPHS</a:t>
            </a:r>
            <a:endParaRPr kumimoji="0" sz="2800" b="1" i="0" u="none" strike="noStrike" kern="0" cap="none" spc="0" normalizeH="0" baseline="0" noProof="0">
              <a:ln>
                <a:noFill/>
              </a:ln>
              <a:solidFill>
                <a:srgbClr val="4D5557"/>
              </a:solidFill>
              <a:effectLst/>
              <a:uLnTx/>
              <a:uFillTx/>
              <a:latin typeface="Raleway"/>
              <a:ea typeface="Raleway"/>
              <a:cs typeface="Raleway"/>
              <a:sym typeface="Raleway"/>
            </a:endParaRPr>
          </a:p>
        </p:txBody>
      </p:sp>
      <p:pic>
        <p:nvPicPr>
          <p:cNvPr id="444" name="Google Shape;444;p38"/>
          <p:cNvPicPr preferRelativeResize="0"/>
          <p:nvPr/>
        </p:nvPicPr>
        <p:blipFill rotWithShape="1">
          <a:blip r:embed="rId4">
            <a:alphaModFix/>
          </a:blip>
          <a:srcRect/>
          <a:stretch/>
        </p:blipFill>
        <p:spPr>
          <a:xfrm>
            <a:off x="10444850" y="170925"/>
            <a:ext cx="1369900" cy="1369900"/>
          </a:xfrm>
          <a:prstGeom prst="rect">
            <a:avLst/>
          </a:prstGeom>
          <a:noFill/>
          <a:ln>
            <a:noFill/>
          </a:ln>
        </p:spPr>
      </p:pic>
      <p:sp>
        <p:nvSpPr>
          <p:cNvPr id="445" name="Google Shape;445;p38"/>
          <p:cNvSpPr txBox="1"/>
          <p:nvPr/>
        </p:nvSpPr>
        <p:spPr>
          <a:xfrm>
            <a:off x="838200" y="843563"/>
            <a:ext cx="10515600" cy="51894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l" defTabSz="914400" rtl="0" eaLnBrk="1" fontAlgn="auto" latinLnBrk="0" hangingPunct="1">
              <a:lnSpc>
                <a:spcPct val="100000"/>
              </a:lnSpc>
              <a:spcBef>
                <a:spcPts val="0"/>
              </a:spcBef>
              <a:spcAft>
                <a:spcPts val="0"/>
              </a:spcAft>
              <a:buClr>
                <a:srgbClr val="4D5557"/>
              </a:buClr>
              <a:buSzPts val="1800"/>
              <a:buFont typeface="Raleway"/>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Types of photo outputs:</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914400" marR="0" lvl="1" indent="-342900" algn="l" defTabSz="914400" rtl="0" eaLnBrk="1" fontAlgn="auto" latinLnBrk="0" hangingPunct="1">
              <a:lnSpc>
                <a:spcPct val="100000"/>
              </a:lnSpc>
              <a:spcBef>
                <a:spcPts val="0"/>
              </a:spcBef>
              <a:spcAft>
                <a:spcPts val="0"/>
              </a:spcAft>
              <a:buClr>
                <a:srgbClr val="4D5557"/>
              </a:buClr>
              <a:buSzPts val="1800"/>
              <a:buFont typeface="Raleway"/>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Shots of impacted population (including some ‘portrait’ style photos)</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914400" marR="0" lvl="1" indent="-342900" algn="l" defTabSz="914400" rtl="0" eaLnBrk="1" fontAlgn="auto" latinLnBrk="0" hangingPunct="1">
              <a:lnSpc>
                <a:spcPct val="100000"/>
              </a:lnSpc>
              <a:spcBef>
                <a:spcPts val="0"/>
              </a:spcBef>
              <a:spcAft>
                <a:spcPts val="0"/>
              </a:spcAft>
              <a:buClr>
                <a:srgbClr val="4D5557"/>
              </a:buClr>
              <a:buSzPts val="1800"/>
              <a:buFont typeface="Raleway"/>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Shots of research participants (including some ‘portrait’ style, action photos)</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914400" marR="0" lvl="1" indent="-342900" algn="l" defTabSz="914400" rtl="0" eaLnBrk="1" fontAlgn="auto" latinLnBrk="0" hangingPunct="1">
              <a:lnSpc>
                <a:spcPct val="100000"/>
              </a:lnSpc>
              <a:spcBef>
                <a:spcPts val="0"/>
              </a:spcBef>
              <a:spcAft>
                <a:spcPts val="0"/>
              </a:spcAft>
              <a:buClr>
                <a:srgbClr val="4D5557"/>
              </a:buClr>
              <a:buSzPts val="1800"/>
              <a:buFont typeface="Raleway"/>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Shots of relevant programming (livelihoods, gender, cash based-assistance etc - depending on project focus) including banners of intl orgs, donors etc. </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914400" marR="0" lvl="1" indent="-342900" algn="l" defTabSz="914400" rtl="0" eaLnBrk="1" fontAlgn="auto" latinLnBrk="0" hangingPunct="1">
              <a:lnSpc>
                <a:spcPct val="100000"/>
              </a:lnSpc>
              <a:spcBef>
                <a:spcPts val="0"/>
              </a:spcBef>
              <a:spcAft>
                <a:spcPts val="0"/>
              </a:spcAft>
              <a:buClr>
                <a:srgbClr val="4D5557"/>
              </a:buClr>
              <a:buSzPts val="1800"/>
              <a:buFont typeface="Raleway"/>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Shots of landscapes, camp/village environments</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914400" marR="0" lvl="1" indent="-342900" algn="l" defTabSz="914400" rtl="0" eaLnBrk="1" fontAlgn="auto" latinLnBrk="0" hangingPunct="1">
              <a:lnSpc>
                <a:spcPct val="100000"/>
              </a:lnSpc>
              <a:spcBef>
                <a:spcPts val="0"/>
              </a:spcBef>
              <a:spcAft>
                <a:spcPts val="0"/>
              </a:spcAft>
              <a:buClr>
                <a:srgbClr val="4D5557"/>
              </a:buClr>
              <a:buSzPts val="1800"/>
              <a:buFont typeface="Raleway"/>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Shots of the host population / surrounding area</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l" defTabSz="914400" rtl="0" eaLnBrk="1" fontAlgn="auto" latinLnBrk="0" hangingPunct="1">
              <a:lnSpc>
                <a:spcPct val="100000"/>
              </a:lnSpc>
              <a:spcBef>
                <a:spcPts val="0"/>
              </a:spcBef>
              <a:spcAft>
                <a:spcPts val="0"/>
              </a:spcAft>
              <a:buClr>
                <a:srgbClr val="4D5557"/>
              </a:buClr>
              <a:buSzPts val="1800"/>
              <a:buFont typeface="Raleway"/>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Generally, photos should be objects or locations.  For example, if you visit a workplace such as a small business where you speak to an employer or employees, photos could be taken of the business front, or of the objects used by both the employers and employees. In general, do not take pictures inside private homes or inside offices unless invited to by a research subject. </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l" defTabSz="914400" rtl="0" eaLnBrk="1" fontAlgn="auto" latinLnBrk="0" hangingPunct="1">
              <a:lnSpc>
                <a:spcPct val="100000"/>
              </a:lnSpc>
              <a:spcBef>
                <a:spcPts val="0"/>
              </a:spcBef>
              <a:spcAft>
                <a:spcPts val="0"/>
              </a:spcAft>
              <a:buClr>
                <a:srgbClr val="4D5557"/>
              </a:buClr>
              <a:buSzPts val="1800"/>
              <a:buFont typeface="Raleway"/>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Where photographs of individuals are taken, i</a:t>
            </a:r>
            <a:r>
              <a:rPr kumimoji="0" lang="en-US" sz="1800" b="1" i="0" u="sng" strike="noStrike" kern="0" cap="none" spc="0" normalizeH="0" baseline="0" noProof="0">
                <a:ln>
                  <a:noFill/>
                </a:ln>
                <a:solidFill>
                  <a:srgbClr val="4D5557"/>
                </a:solidFill>
                <a:effectLst/>
                <a:uLnTx/>
                <a:uFillTx/>
                <a:latin typeface="Raleway"/>
                <a:ea typeface="Raleway"/>
                <a:cs typeface="Raleway"/>
                <a:sym typeface="Raleway"/>
              </a:rPr>
              <a:t>t is important to ensure their enthusiastic and informed consent is gained first</a:t>
            </a:r>
            <a:endParaRPr kumimoji="0" sz="1800" b="1" i="0" u="sng" strike="noStrike" kern="0" cap="none" spc="0" normalizeH="0" baseline="0" noProof="0">
              <a:ln>
                <a:noFill/>
              </a:ln>
              <a:solidFill>
                <a:srgbClr val="4D5557"/>
              </a:solidFill>
              <a:effectLst/>
              <a:uLnTx/>
              <a:uFillTx/>
              <a:latin typeface="Raleway"/>
              <a:ea typeface="Raleway"/>
              <a:cs typeface="Raleway"/>
              <a:sym typeface="Raleway"/>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grpSp>
        <p:nvGrpSpPr>
          <p:cNvPr id="451" name="Google Shape;451;p39"/>
          <p:cNvGrpSpPr/>
          <p:nvPr/>
        </p:nvGrpSpPr>
        <p:grpSpPr>
          <a:xfrm>
            <a:off x="12" y="-76200"/>
            <a:ext cx="12191988" cy="247125"/>
            <a:chOff x="12" y="0"/>
            <a:chExt cx="12191988" cy="247125"/>
          </a:xfrm>
        </p:grpSpPr>
        <p:pic>
          <p:nvPicPr>
            <p:cNvPr id="452" name="Google Shape;452;p39"/>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453" name="Google Shape;453;p39"/>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454" name="Google Shape;454;p39"/>
          <p:cNvGrpSpPr/>
          <p:nvPr/>
        </p:nvGrpSpPr>
        <p:grpSpPr>
          <a:xfrm>
            <a:off x="12" y="6705600"/>
            <a:ext cx="12191988" cy="247125"/>
            <a:chOff x="12" y="0"/>
            <a:chExt cx="12191988" cy="247125"/>
          </a:xfrm>
        </p:grpSpPr>
        <p:pic>
          <p:nvPicPr>
            <p:cNvPr id="455" name="Google Shape;455;p39"/>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456" name="Google Shape;456;p39"/>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sp>
        <p:nvSpPr>
          <p:cNvPr id="457" name="Google Shape;457;p39"/>
          <p:cNvSpPr txBox="1"/>
          <p:nvPr/>
        </p:nvSpPr>
        <p:spPr>
          <a:xfrm>
            <a:off x="238125" y="336550"/>
            <a:ext cx="10515600" cy="13257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a:ln>
                  <a:noFill/>
                </a:ln>
                <a:solidFill>
                  <a:srgbClr val="314247"/>
                </a:solidFill>
                <a:effectLst/>
                <a:uLnTx/>
                <a:uFillTx/>
                <a:latin typeface="Raleway"/>
                <a:ea typeface="Raleway"/>
                <a:cs typeface="Raleway"/>
                <a:sym typeface="Raleway"/>
              </a:rPr>
              <a:t>INFORMED CONSENT FOR PHOTOGRAPHS</a:t>
            </a:r>
            <a:endParaRPr kumimoji="0" sz="2800" b="1" i="0" u="none" strike="noStrike" kern="0" cap="none" spc="0" normalizeH="0" baseline="0" noProof="0">
              <a:ln>
                <a:noFill/>
              </a:ln>
              <a:solidFill>
                <a:srgbClr val="4D5557"/>
              </a:solidFill>
              <a:effectLst/>
              <a:uLnTx/>
              <a:uFillTx/>
              <a:latin typeface="Raleway"/>
              <a:ea typeface="Raleway"/>
              <a:cs typeface="Raleway"/>
              <a:sym typeface="Raleway"/>
            </a:endParaRPr>
          </a:p>
        </p:txBody>
      </p:sp>
      <p:pic>
        <p:nvPicPr>
          <p:cNvPr id="458" name="Google Shape;458;p39"/>
          <p:cNvPicPr preferRelativeResize="0"/>
          <p:nvPr/>
        </p:nvPicPr>
        <p:blipFill rotWithShape="1">
          <a:blip r:embed="rId4">
            <a:alphaModFix/>
          </a:blip>
          <a:srcRect/>
          <a:stretch/>
        </p:blipFill>
        <p:spPr>
          <a:xfrm>
            <a:off x="10444850" y="170925"/>
            <a:ext cx="1369900" cy="1369900"/>
          </a:xfrm>
          <a:prstGeom prst="rect">
            <a:avLst/>
          </a:prstGeom>
          <a:noFill/>
          <a:ln>
            <a:noFill/>
          </a:ln>
        </p:spPr>
      </p:pic>
      <p:sp>
        <p:nvSpPr>
          <p:cNvPr id="459" name="Google Shape;459;p39"/>
          <p:cNvSpPr txBox="1"/>
          <p:nvPr/>
        </p:nvSpPr>
        <p:spPr>
          <a:xfrm>
            <a:off x="838200" y="843563"/>
            <a:ext cx="10515600" cy="51894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Informed consent ensures respect for an individual's autonomy and privacy, and also ensures that they understand the implications, purpose, and potential uses of the photo taken. This avoids harming the individual in question through inappropriate publication of their story. </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l" defTabSz="914400" rtl="0" eaLnBrk="1" fontAlgn="auto" latinLnBrk="0" hangingPunct="1">
              <a:lnSpc>
                <a:spcPct val="100000"/>
              </a:lnSpc>
              <a:spcBef>
                <a:spcPts val="0"/>
              </a:spcBef>
              <a:spcAft>
                <a:spcPts val="0"/>
              </a:spcAft>
              <a:buClr>
                <a:srgbClr val="4D5557"/>
              </a:buClr>
              <a:buSzPts val="1800"/>
              <a:buFont typeface="Raleway"/>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Informed consent will need to be obtained if photographs are taken of individuals. Before taking photos of individuals, ask them for their consent – this should be received both verbally and in writing. </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l" defTabSz="914400" rtl="0" eaLnBrk="1" fontAlgn="auto" latinLnBrk="0" hangingPunct="1">
              <a:lnSpc>
                <a:spcPct val="100000"/>
              </a:lnSpc>
              <a:spcBef>
                <a:spcPts val="0"/>
              </a:spcBef>
              <a:spcAft>
                <a:spcPts val="0"/>
              </a:spcAft>
              <a:buClr>
                <a:srgbClr val="4D5557"/>
              </a:buClr>
              <a:buSzPts val="1800"/>
              <a:buFont typeface="Raleway"/>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Photography of research participants - i.e. photographic recording of the conducting of any of the research activities including surveys, FGDs, SSIscase studies, etc. - should be part of the consent discussion for participation. All participants may choose not to be photographed.</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l" defTabSz="914400" rtl="0" eaLnBrk="1" fontAlgn="auto" latinLnBrk="0" hangingPunct="1">
              <a:lnSpc>
                <a:spcPct val="100000"/>
              </a:lnSpc>
              <a:spcBef>
                <a:spcPts val="0"/>
              </a:spcBef>
              <a:spcAft>
                <a:spcPts val="0"/>
              </a:spcAft>
              <a:buClr>
                <a:srgbClr val="4D5557"/>
              </a:buClr>
              <a:buSzPts val="1800"/>
              <a:buFont typeface="Raleway"/>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Please use</a:t>
            </a:r>
            <a:r>
              <a:rPr kumimoji="0" lang="en-US" sz="1800" b="0" i="0" u="sng" strike="noStrike" kern="0" cap="none" spc="0" normalizeH="0" baseline="0" noProof="0">
                <a:ln>
                  <a:noFill/>
                </a:ln>
                <a:solidFill>
                  <a:srgbClr val="0563C1"/>
                </a:solidFill>
                <a:effectLst/>
                <a:uLnTx/>
                <a:uFillTx/>
                <a:latin typeface="Raleway"/>
                <a:ea typeface="Raleway"/>
                <a:cs typeface="Raleway"/>
                <a:sym typeface="Raleway"/>
                <a:hlinkClick r:id="rId5"/>
              </a:rPr>
              <a:t> Samuel Hall’s Photography Release Form</a:t>
            </a: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 - this needs to be filled and signed by the subject. Please consider getting it translated as well. </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0" u="sng" strike="noStrike" kern="0" cap="none" spc="0" normalizeH="0" baseline="0" noProof="0">
              <a:ln>
                <a:noFill/>
              </a:ln>
              <a:solidFill>
                <a:srgbClr val="4D5557"/>
              </a:solidFill>
              <a:effectLst/>
              <a:uLnTx/>
              <a:uFillTx/>
              <a:latin typeface="Raleway"/>
              <a:ea typeface="Raleway"/>
              <a:cs typeface="Raleway"/>
              <a:sym typeface="Raleway"/>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grpSp>
        <p:nvGrpSpPr>
          <p:cNvPr id="465" name="Google Shape;465;p40"/>
          <p:cNvGrpSpPr/>
          <p:nvPr/>
        </p:nvGrpSpPr>
        <p:grpSpPr>
          <a:xfrm>
            <a:off x="12" y="-76200"/>
            <a:ext cx="12191988" cy="247125"/>
            <a:chOff x="12" y="0"/>
            <a:chExt cx="12191988" cy="247125"/>
          </a:xfrm>
        </p:grpSpPr>
        <p:pic>
          <p:nvPicPr>
            <p:cNvPr id="466" name="Google Shape;466;p40"/>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467" name="Google Shape;467;p40"/>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468" name="Google Shape;468;p40"/>
          <p:cNvGrpSpPr/>
          <p:nvPr/>
        </p:nvGrpSpPr>
        <p:grpSpPr>
          <a:xfrm>
            <a:off x="12" y="6705600"/>
            <a:ext cx="12191988" cy="247125"/>
            <a:chOff x="12" y="0"/>
            <a:chExt cx="12191988" cy="247125"/>
          </a:xfrm>
        </p:grpSpPr>
        <p:pic>
          <p:nvPicPr>
            <p:cNvPr id="469" name="Google Shape;469;p40"/>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470" name="Google Shape;470;p40"/>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sp>
        <p:nvSpPr>
          <p:cNvPr id="471" name="Google Shape;471;p40"/>
          <p:cNvSpPr txBox="1"/>
          <p:nvPr/>
        </p:nvSpPr>
        <p:spPr>
          <a:xfrm>
            <a:off x="238125" y="336550"/>
            <a:ext cx="10515600" cy="13257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a:ln>
                  <a:noFill/>
                </a:ln>
                <a:solidFill>
                  <a:srgbClr val="314247"/>
                </a:solidFill>
                <a:effectLst/>
                <a:uLnTx/>
                <a:uFillTx/>
                <a:latin typeface="Raleway"/>
                <a:ea typeface="Raleway"/>
                <a:cs typeface="Raleway"/>
                <a:sym typeface="Raleway"/>
              </a:rPr>
              <a:t>TAKING GOOD PHOTOS WITH A SMARTPHONE</a:t>
            </a:r>
            <a:endParaRPr kumimoji="0" sz="2800" b="1" i="0" u="none" strike="noStrike" kern="0" cap="none" spc="0" normalizeH="0" baseline="0" noProof="0">
              <a:ln>
                <a:noFill/>
              </a:ln>
              <a:solidFill>
                <a:srgbClr val="4D5557"/>
              </a:solidFill>
              <a:effectLst/>
              <a:uLnTx/>
              <a:uFillTx/>
              <a:latin typeface="Raleway"/>
              <a:ea typeface="Raleway"/>
              <a:cs typeface="Raleway"/>
              <a:sym typeface="Raleway"/>
            </a:endParaRPr>
          </a:p>
        </p:txBody>
      </p:sp>
      <p:pic>
        <p:nvPicPr>
          <p:cNvPr id="472" name="Google Shape;472;p40"/>
          <p:cNvPicPr preferRelativeResize="0"/>
          <p:nvPr/>
        </p:nvPicPr>
        <p:blipFill rotWithShape="1">
          <a:blip r:embed="rId4">
            <a:alphaModFix/>
          </a:blip>
          <a:srcRect/>
          <a:stretch/>
        </p:blipFill>
        <p:spPr>
          <a:xfrm>
            <a:off x="10444850" y="170925"/>
            <a:ext cx="1369900" cy="1369900"/>
          </a:xfrm>
          <a:prstGeom prst="rect">
            <a:avLst/>
          </a:prstGeom>
          <a:noFill/>
          <a:ln>
            <a:noFill/>
          </a:ln>
        </p:spPr>
      </p:pic>
      <p:sp>
        <p:nvSpPr>
          <p:cNvPr id="473" name="Google Shape;473;p40"/>
          <p:cNvSpPr txBox="1"/>
          <p:nvPr/>
        </p:nvSpPr>
        <p:spPr>
          <a:xfrm>
            <a:off x="838200" y="843563"/>
            <a:ext cx="10515600" cy="5189400"/>
          </a:xfrm>
          <a:prstGeom prst="rect">
            <a:avLst/>
          </a:prstGeom>
          <a:noFill/>
          <a:ln>
            <a:noFill/>
          </a:ln>
        </p:spPr>
        <p:txBody>
          <a:bodyPr spcFirstLastPara="1" wrap="square" lIns="91425" tIns="45700" rIns="91425" bIns="45700" anchor="t" anchorCtr="0">
            <a:noAutofit/>
          </a:bodyPr>
          <a:lstStyle/>
          <a:p>
            <a:pPr marL="457200" marR="0" lvl="0" indent="-342900" algn="just" defTabSz="914400" rtl="0" eaLnBrk="1" fontAlgn="auto" latinLnBrk="0" hangingPunct="1">
              <a:lnSpc>
                <a:spcPct val="100000"/>
              </a:lnSpc>
              <a:spcBef>
                <a:spcPts val="0"/>
              </a:spcBef>
              <a:spcAft>
                <a:spcPts val="0"/>
              </a:spcAft>
              <a:buClr>
                <a:srgbClr val="4D5557"/>
              </a:buClr>
              <a:buSzPts val="1800"/>
              <a:buFont typeface="Raleway"/>
              <a:buChar char="●"/>
              <a:tabLst/>
              <a:defRPr/>
            </a:pPr>
            <a:r>
              <a:rPr kumimoji="0" lang="en-US" sz="1800" b="1" i="0" u="none" strike="noStrike" kern="0" cap="none" spc="0" normalizeH="0" baseline="0" noProof="0">
                <a:ln>
                  <a:noFill/>
                </a:ln>
                <a:solidFill>
                  <a:srgbClr val="4D5557"/>
                </a:solidFill>
                <a:effectLst/>
                <a:uLnTx/>
                <a:uFillTx/>
                <a:latin typeface="Raleway"/>
                <a:ea typeface="Raleway"/>
                <a:cs typeface="Raleway"/>
                <a:sym typeface="Raleway"/>
              </a:rPr>
              <a:t>Composition</a:t>
            </a:r>
            <a:endParaRPr kumimoji="0" sz="1800" b="1" i="0" u="none" strike="noStrike" kern="0" cap="none" spc="0" normalizeH="0" baseline="0" noProof="0">
              <a:ln>
                <a:noFill/>
              </a:ln>
              <a:solidFill>
                <a:srgbClr val="4D5557"/>
              </a:solidFill>
              <a:effectLst/>
              <a:uLnTx/>
              <a:uFillTx/>
              <a:latin typeface="Raleway"/>
              <a:ea typeface="Raleway"/>
              <a:cs typeface="Raleway"/>
              <a:sym typeface="Raleway"/>
            </a:endParaRPr>
          </a:p>
          <a:p>
            <a:pPr marL="1371600" marR="0" lvl="1" indent="-342900" algn="just" defTabSz="914400" rtl="0" eaLnBrk="1" fontAlgn="auto" latinLnBrk="0" hangingPunct="1">
              <a:lnSpc>
                <a:spcPct val="100000"/>
              </a:lnSpc>
              <a:spcBef>
                <a:spcPts val="0"/>
              </a:spcBef>
              <a:spcAft>
                <a:spcPts val="0"/>
              </a:spcAft>
              <a:buClr>
                <a:srgbClr val="4D5557"/>
              </a:buClr>
              <a:buSzPts val="1800"/>
              <a:buFont typeface="Raleway"/>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Take shots with a steady hand</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1371600" marR="0" lvl="1" indent="-342900" algn="just" defTabSz="914400" rtl="0" eaLnBrk="1" fontAlgn="auto" latinLnBrk="0" hangingPunct="1">
              <a:lnSpc>
                <a:spcPct val="100000"/>
              </a:lnSpc>
              <a:spcBef>
                <a:spcPts val="0"/>
              </a:spcBef>
              <a:spcAft>
                <a:spcPts val="0"/>
              </a:spcAft>
              <a:buClr>
                <a:srgbClr val="4D5557"/>
              </a:buClr>
              <a:buSzPts val="1800"/>
              <a:buFont typeface="Raleway"/>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Do not try to fit in too much information. Rather, focus on one subject - this could be a person, a landscape or an object.</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1371600" marR="0" lvl="1" indent="-342900" algn="just" defTabSz="914400" rtl="0" eaLnBrk="1" fontAlgn="auto" latinLnBrk="0" hangingPunct="1">
              <a:lnSpc>
                <a:spcPct val="100000"/>
              </a:lnSpc>
              <a:spcBef>
                <a:spcPts val="0"/>
              </a:spcBef>
              <a:spcAft>
                <a:spcPts val="0"/>
              </a:spcAft>
              <a:buClr>
                <a:srgbClr val="4D5557"/>
              </a:buClr>
              <a:buSzPts val="1800"/>
              <a:buFont typeface="Raleway"/>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Generally follow the rule of thirds: The rule of thirds is a composition guideline that places your subject in the left or right third of an image, leaving the other two thirds more open.</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just" defTabSz="914400" rtl="0" eaLnBrk="1" fontAlgn="auto" latinLnBrk="0" hangingPunct="1">
              <a:lnSpc>
                <a:spcPct val="100000"/>
              </a:lnSpc>
              <a:spcBef>
                <a:spcPts val="0"/>
              </a:spcBef>
              <a:spcAft>
                <a:spcPts val="0"/>
              </a:spcAft>
              <a:buClr>
                <a:srgbClr val="4D5557"/>
              </a:buClr>
              <a:buSzPts val="1800"/>
              <a:buFont typeface="Raleway"/>
              <a:buChar char="●"/>
              <a:tabLst/>
              <a:defRPr/>
            </a:pPr>
            <a:r>
              <a:rPr kumimoji="0" lang="en-US" sz="1800" b="1" i="0" u="none" strike="noStrike" kern="0" cap="none" spc="0" normalizeH="0" baseline="0" noProof="0">
                <a:ln>
                  <a:noFill/>
                </a:ln>
                <a:solidFill>
                  <a:srgbClr val="4D5557"/>
                </a:solidFill>
                <a:effectLst/>
                <a:uLnTx/>
                <a:uFillTx/>
                <a:latin typeface="Raleway"/>
                <a:ea typeface="Raleway"/>
                <a:cs typeface="Raleway"/>
                <a:sym typeface="Raleway"/>
              </a:rPr>
              <a:t>Lighting</a:t>
            </a:r>
            <a:endParaRPr kumimoji="0" sz="1800" b="1" i="0" u="none" strike="noStrike" kern="0" cap="none" spc="0" normalizeH="0" baseline="0" noProof="0">
              <a:ln>
                <a:noFill/>
              </a:ln>
              <a:solidFill>
                <a:srgbClr val="4D5557"/>
              </a:solidFill>
              <a:effectLst/>
              <a:uLnTx/>
              <a:uFillTx/>
              <a:latin typeface="Raleway"/>
              <a:ea typeface="Raleway"/>
              <a:cs typeface="Raleway"/>
              <a:sym typeface="Raleway"/>
            </a:endParaRPr>
          </a:p>
          <a:p>
            <a:pPr marL="1371600" marR="0" lvl="1" indent="-342900" algn="just" defTabSz="914400" rtl="0" eaLnBrk="1" fontAlgn="auto" latinLnBrk="0" hangingPunct="1">
              <a:lnSpc>
                <a:spcPct val="100000"/>
              </a:lnSpc>
              <a:spcBef>
                <a:spcPts val="0"/>
              </a:spcBef>
              <a:spcAft>
                <a:spcPts val="0"/>
              </a:spcAft>
              <a:buClr>
                <a:srgbClr val="4D5557"/>
              </a:buClr>
              <a:buSzPts val="1800"/>
              <a:buFont typeface="Raleway"/>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Natural lighting is always best</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1371600" marR="0" lvl="1" indent="-342900" algn="just" defTabSz="914400" rtl="0" eaLnBrk="1" fontAlgn="auto" latinLnBrk="0" hangingPunct="1">
              <a:lnSpc>
                <a:spcPct val="100000"/>
              </a:lnSpc>
              <a:spcBef>
                <a:spcPts val="0"/>
              </a:spcBef>
              <a:spcAft>
                <a:spcPts val="0"/>
              </a:spcAft>
              <a:buClr>
                <a:srgbClr val="4D5557"/>
              </a:buClr>
              <a:buSzPts val="1800"/>
              <a:buFont typeface="Raleway"/>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Avoid using flash if possible</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just" defTabSz="914400" rtl="0" eaLnBrk="1" fontAlgn="auto" latinLnBrk="0" hangingPunct="1">
              <a:lnSpc>
                <a:spcPct val="100000"/>
              </a:lnSpc>
              <a:spcBef>
                <a:spcPts val="0"/>
              </a:spcBef>
              <a:spcAft>
                <a:spcPts val="0"/>
              </a:spcAft>
              <a:buClr>
                <a:srgbClr val="4D5557"/>
              </a:buClr>
              <a:buSzPts val="1800"/>
              <a:buFont typeface="Raleway"/>
              <a:buChar char="●"/>
              <a:tabLst/>
              <a:defRPr/>
            </a:pPr>
            <a:r>
              <a:rPr kumimoji="0" lang="en-US" sz="1800" b="1" i="0" u="none" strike="noStrike" kern="0" cap="none" spc="0" normalizeH="0" baseline="0" noProof="0">
                <a:ln>
                  <a:noFill/>
                </a:ln>
                <a:solidFill>
                  <a:srgbClr val="4D5557"/>
                </a:solidFill>
                <a:effectLst/>
                <a:uLnTx/>
                <a:uFillTx/>
                <a:latin typeface="Raleway"/>
                <a:ea typeface="Raleway"/>
                <a:cs typeface="Raleway"/>
                <a:sym typeface="Raleway"/>
              </a:rPr>
              <a:t>Telling a story</a:t>
            </a:r>
            <a:endParaRPr kumimoji="0" sz="1800" b="1" i="0" u="none" strike="noStrike" kern="0" cap="none" spc="0" normalizeH="0" baseline="0" noProof="0">
              <a:ln>
                <a:noFill/>
              </a:ln>
              <a:solidFill>
                <a:srgbClr val="4D5557"/>
              </a:solidFill>
              <a:effectLst/>
              <a:uLnTx/>
              <a:uFillTx/>
              <a:latin typeface="Raleway"/>
              <a:ea typeface="Raleway"/>
              <a:cs typeface="Raleway"/>
              <a:sym typeface="Raleway"/>
            </a:endParaRPr>
          </a:p>
          <a:p>
            <a:pPr marL="1371600" marR="0" lvl="1" indent="-342900" algn="just" defTabSz="914400" rtl="0" eaLnBrk="1" fontAlgn="auto" latinLnBrk="0" hangingPunct="1">
              <a:lnSpc>
                <a:spcPct val="100000"/>
              </a:lnSpc>
              <a:spcBef>
                <a:spcPts val="0"/>
              </a:spcBef>
              <a:spcAft>
                <a:spcPts val="0"/>
              </a:spcAft>
              <a:buClr>
                <a:srgbClr val="4D5557"/>
              </a:buClr>
              <a:buSzPts val="1800"/>
              <a:buFont typeface="Raleway"/>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Make sure your photographs you take can tell a story without the need of many words.</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just"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0" u="sng" strike="noStrike" kern="0" cap="none" spc="0" normalizeH="0" baseline="0" noProof="0">
              <a:ln>
                <a:noFill/>
              </a:ln>
              <a:solidFill>
                <a:srgbClr val="4D5557"/>
              </a:solidFill>
              <a:effectLst/>
              <a:uLnTx/>
              <a:uFillTx/>
              <a:latin typeface="Raleway"/>
              <a:ea typeface="Raleway"/>
              <a:cs typeface="Raleway"/>
              <a:sym typeface="Raleway"/>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grpSp>
        <p:nvGrpSpPr>
          <p:cNvPr id="479" name="Google Shape;479;p41"/>
          <p:cNvGrpSpPr/>
          <p:nvPr/>
        </p:nvGrpSpPr>
        <p:grpSpPr>
          <a:xfrm>
            <a:off x="12" y="-76200"/>
            <a:ext cx="12191988" cy="247125"/>
            <a:chOff x="12" y="0"/>
            <a:chExt cx="12191988" cy="247125"/>
          </a:xfrm>
        </p:grpSpPr>
        <p:pic>
          <p:nvPicPr>
            <p:cNvPr id="480" name="Google Shape;480;p41"/>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481" name="Google Shape;481;p41"/>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482" name="Google Shape;482;p41"/>
          <p:cNvGrpSpPr/>
          <p:nvPr/>
        </p:nvGrpSpPr>
        <p:grpSpPr>
          <a:xfrm>
            <a:off x="12" y="6705600"/>
            <a:ext cx="12191988" cy="247125"/>
            <a:chOff x="12" y="0"/>
            <a:chExt cx="12191988" cy="247125"/>
          </a:xfrm>
        </p:grpSpPr>
        <p:pic>
          <p:nvPicPr>
            <p:cNvPr id="483" name="Google Shape;483;p41"/>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484" name="Google Shape;484;p41"/>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sp>
        <p:nvSpPr>
          <p:cNvPr id="485" name="Google Shape;485;p41"/>
          <p:cNvSpPr txBox="1"/>
          <p:nvPr/>
        </p:nvSpPr>
        <p:spPr>
          <a:xfrm>
            <a:off x="238125" y="336550"/>
            <a:ext cx="10515600" cy="13257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a:ln>
                  <a:noFill/>
                </a:ln>
                <a:solidFill>
                  <a:srgbClr val="314247"/>
                </a:solidFill>
                <a:effectLst/>
                <a:uLnTx/>
                <a:uFillTx/>
                <a:latin typeface="Raleway"/>
                <a:ea typeface="Raleway"/>
                <a:cs typeface="Raleway"/>
                <a:sym typeface="Raleway"/>
              </a:rPr>
              <a:t>PHOTO EXAMPLES</a:t>
            </a:r>
            <a:endParaRPr kumimoji="0" sz="2800" b="1" i="0" u="none" strike="noStrike" kern="0" cap="none" spc="0" normalizeH="0" baseline="0" noProof="0">
              <a:ln>
                <a:noFill/>
              </a:ln>
              <a:solidFill>
                <a:srgbClr val="4D5557"/>
              </a:solidFill>
              <a:effectLst/>
              <a:uLnTx/>
              <a:uFillTx/>
              <a:latin typeface="Raleway"/>
              <a:ea typeface="Raleway"/>
              <a:cs typeface="Raleway"/>
              <a:sym typeface="Raleway"/>
            </a:endParaRPr>
          </a:p>
        </p:txBody>
      </p:sp>
      <p:pic>
        <p:nvPicPr>
          <p:cNvPr id="486" name="Google Shape;486;p41"/>
          <p:cNvPicPr preferRelativeResize="0"/>
          <p:nvPr/>
        </p:nvPicPr>
        <p:blipFill rotWithShape="1">
          <a:blip r:embed="rId4">
            <a:alphaModFix/>
          </a:blip>
          <a:srcRect/>
          <a:stretch/>
        </p:blipFill>
        <p:spPr>
          <a:xfrm>
            <a:off x="10444850" y="170925"/>
            <a:ext cx="1369900" cy="1369900"/>
          </a:xfrm>
          <a:prstGeom prst="rect">
            <a:avLst/>
          </a:prstGeom>
          <a:noFill/>
          <a:ln>
            <a:noFill/>
          </a:ln>
        </p:spPr>
      </p:pic>
      <p:sp>
        <p:nvSpPr>
          <p:cNvPr id="487" name="Google Shape;487;p41"/>
          <p:cNvSpPr txBox="1"/>
          <p:nvPr/>
        </p:nvSpPr>
        <p:spPr>
          <a:xfrm>
            <a:off x="838200" y="843563"/>
            <a:ext cx="10515600" cy="5189400"/>
          </a:xfrm>
          <a:prstGeom prst="rect">
            <a:avLst/>
          </a:prstGeom>
          <a:noFill/>
          <a:ln>
            <a:noFill/>
          </a:ln>
        </p:spPr>
        <p:txBody>
          <a:bodyPr spcFirstLastPara="1" wrap="square" lIns="91425" tIns="45700" rIns="91425" bIns="45700" anchor="t" anchorCtr="0">
            <a:noAutofit/>
          </a:bodyPr>
          <a:lstStyle/>
          <a:p>
            <a:pPr marL="457200" marR="0" lvl="0" indent="0" algn="l" defTabSz="914400" rtl="0" eaLnBrk="1" fontAlgn="auto" latinLnBrk="0" hangingPunct="1">
              <a:lnSpc>
                <a:spcPct val="100000"/>
              </a:lnSpc>
              <a:spcBef>
                <a:spcPts val="60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just"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0" u="sng" strike="noStrike" kern="0" cap="none" spc="0" normalizeH="0" baseline="0" noProof="0">
              <a:ln>
                <a:noFill/>
              </a:ln>
              <a:solidFill>
                <a:srgbClr val="4D5557"/>
              </a:solidFill>
              <a:effectLst/>
              <a:uLnTx/>
              <a:uFillTx/>
              <a:latin typeface="Raleway"/>
              <a:ea typeface="Raleway"/>
              <a:cs typeface="Raleway"/>
              <a:sym typeface="Raleway"/>
            </a:endParaRPr>
          </a:p>
        </p:txBody>
      </p:sp>
      <p:pic>
        <p:nvPicPr>
          <p:cNvPr id="488" name="Google Shape;488;p41"/>
          <p:cNvPicPr preferRelativeResize="0"/>
          <p:nvPr/>
        </p:nvPicPr>
        <p:blipFill rotWithShape="1">
          <a:blip r:embed="rId5">
            <a:alphaModFix/>
          </a:blip>
          <a:srcRect/>
          <a:stretch/>
        </p:blipFill>
        <p:spPr>
          <a:xfrm>
            <a:off x="1181100" y="954502"/>
            <a:ext cx="4510774" cy="2539475"/>
          </a:xfrm>
          <a:prstGeom prst="rect">
            <a:avLst/>
          </a:prstGeom>
          <a:noFill/>
          <a:ln>
            <a:noFill/>
          </a:ln>
        </p:spPr>
      </p:pic>
      <p:pic>
        <p:nvPicPr>
          <p:cNvPr id="489" name="Google Shape;489;p41"/>
          <p:cNvPicPr preferRelativeResize="0"/>
          <p:nvPr/>
        </p:nvPicPr>
        <p:blipFill rotWithShape="1">
          <a:blip r:embed="rId6">
            <a:alphaModFix/>
          </a:blip>
          <a:srcRect/>
          <a:stretch/>
        </p:blipFill>
        <p:spPr>
          <a:xfrm>
            <a:off x="6294450" y="1461475"/>
            <a:ext cx="4768049" cy="3736551"/>
          </a:xfrm>
          <a:prstGeom prst="rect">
            <a:avLst/>
          </a:prstGeom>
          <a:noFill/>
          <a:ln>
            <a:noFill/>
          </a:ln>
        </p:spPr>
      </p:pic>
      <p:pic>
        <p:nvPicPr>
          <p:cNvPr id="490" name="Google Shape;490;p41"/>
          <p:cNvPicPr preferRelativeResize="0"/>
          <p:nvPr/>
        </p:nvPicPr>
        <p:blipFill rotWithShape="1">
          <a:blip r:embed="rId7">
            <a:alphaModFix/>
          </a:blip>
          <a:srcRect/>
          <a:stretch/>
        </p:blipFill>
        <p:spPr>
          <a:xfrm>
            <a:off x="838200" y="3724013"/>
            <a:ext cx="4891628" cy="2751549"/>
          </a:xfrm>
          <a:prstGeom prst="rect">
            <a:avLst/>
          </a:prstGeom>
          <a:noFill/>
          <a:ln>
            <a:noFill/>
          </a:ln>
        </p:spPr>
      </p:pic>
    </p:spTree>
  </p:cSld>
  <p:clrMapOvr>
    <a:masterClrMapping/>
  </p:clrMapOvr>
</p:sld>
</file>

<file path=ppt/slides/slide105.xml><?xml version="1.0" encoding="utf-8"?>
<p:sld xmlns:p="http://schemas.openxmlformats.org/presentationml/2006/main" xmlns:a="http://schemas.openxmlformats.org/drawingml/2006/main" xmlns:r="http://schemas.openxmlformats.org/officeDocument/2006/relationships">
  <p:cSld>
    <p:spTree>
      <p:nvGrpSpPr>
        <p:cNvPr id="1" name="Shape 495"/>
        <p:cNvGrpSpPr/>
        <p:nvPr/>
      </p:nvGrpSpPr>
      <p:grpSpPr>
        <a:xfrm>
          <a:off x="0" y="0"/>
          <a:ext cx="0" cy="0"/>
          <a:chOff x="0" y="0"/>
          <a:chExt cx="0" cy="0"/>
        </a:xfrm>
      </p:grpSpPr>
      <p:pic>
        <p:nvPicPr>
          <p:cNvPr id="496" name="Google Shape;496;p42"/>
          <p:cNvPicPr preferRelativeResize="0"/>
          <p:nvPr/>
        </p:nvPicPr>
        <p:blipFill rotWithShape="1">
          <a:blip r:embed="rId3">
            <a:alphaModFix/>
          </a:blip>
          <a:srcRect b="66"/>
          <a:stretch/>
        </p:blipFill>
        <p:spPr>
          <a:xfrm>
            <a:off x="-8250" y="-76199"/>
            <a:ext cx="12208500" cy="6934199"/>
          </a:xfrm>
          <a:prstGeom prst="rect">
            <a:avLst/>
          </a:prstGeom>
          <a:noFill/>
          <a:ln>
            <a:noFill/>
          </a:ln>
        </p:spPr>
      </p:pic>
      <p:sp>
        <p:nvSpPr>
          <p:cNvPr id="497" name="Google Shape;497;p42"/>
          <p:cNvSpPr/>
          <p:nvPr/>
        </p:nvSpPr>
        <p:spPr>
          <a:xfrm>
            <a:off x="-8250" y="-90475"/>
            <a:ext cx="12208500" cy="6934200"/>
          </a:xfrm>
          <a:prstGeom prst="rect">
            <a:avLst/>
          </a:prstGeom>
          <a:solidFill>
            <a:schemeClr val="dk1">
              <a:alpha val="20000"/>
            </a:schemeClr>
          </a:solidFill>
          <a:ln>
            <a:noFill/>
          </a:ln>
        </p:spPr>
        <p:txBody>
          <a:bodyPr anchor="ctr" anchorCtr="0" bIns="45700" lIns="91425" rIns="91425" spcFirstLastPara="1" tIns="45700" wrap="square">
            <a:noAutofit/>
          </a:bodyPr>
          <a:lstStyle/>
          <a:p>
            <a:pPr algn="ctr" defTabSz="914400" eaLnBrk="1" fontAlgn="auto" hangingPunct="1" indent="0" latinLnBrk="0" lvl="0" marL="0" marR="0" rtl="0">
              <a:lnSpc>
                <a:spcPct val="100000"/>
              </a:lnSpc>
              <a:spcBef>
                <a:spcPts val="0"/>
              </a:spcBef>
              <a:spcAft>
                <a:spcPts val="0"/>
              </a:spcAft>
              <a:buClr>
                <a:srgbClr val="000000"/>
              </a:buClr>
              <a:buSzPts val="1800"/>
              <a:buFont typeface="Arial"/>
              <a:buNone/>
              <a:tabLst/>
              <a:defRPr/>
            </a:pPr>
            <a:endParaRPr b="0" baseline="0" cap="none" i="0" kern="0" kumimoji="0" noProof="0" normalizeH="0" spc="0" strike="noStrike" sz="1800" u="none">
              <a:ln>
                <a:noFill/>
              </a:ln>
              <a:solidFill>
                <a:srgbClr val="FFFFFF"/>
              </a:solidFill>
              <a:effectLst/>
              <a:uLnTx/>
              <a:uFillTx/>
              <a:latin typeface="Arial"/>
              <a:ea typeface="Arial"/>
              <a:cs typeface="Arial"/>
              <a:sym typeface="Arial"/>
            </a:endParaRPr>
          </a:p>
        </p:txBody>
      </p:sp>
      <p:sp>
        <p:nvSpPr>
          <p:cNvPr id="498" name="Google Shape;498;p42"/>
          <p:cNvSpPr txBox="1">
            <a:spLocks noGrp="1"/>
          </p:cNvSpPr>
          <p:nvPr>
            <p:ph idx="1" type="subTitle"/>
          </p:nvPr>
        </p:nvSpPr>
        <p:spPr>
          <a:xfrm>
            <a:off x="2311050" y="3079650"/>
            <a:ext cx="7569900" cy="698700"/>
          </a:xfrm>
          <a:prstGeom prst="rect">
            <a:avLst/>
          </a:prstGeom>
          <a:noFill/>
          <a:ln>
            <a:noFill/>
          </a:ln>
        </p:spPr>
        <p:txBody>
          <a:bodyPr anchor="ctr" anchorCtr="0" bIns="45700" lIns="91425" rIns="91425" spcFirstLastPara="1" tIns="45700" wrap="square">
            <a:noAutofit/>
          </a:bodyPr>
          <a:lstStyle/>
          <a:p>
            <a:pPr algn="ctr" indent="0" lvl="0" marL="0" rtl="0">
              <a:lnSpc>
                <a:spcPct val="90000"/>
              </a:lnSpc>
              <a:spcBef>
                <a:spcPts val="0"/>
              </a:spcBef>
              <a:spcAft>
                <a:spcPts val="0"/>
              </a:spcAft>
              <a:buClr>
                <a:schemeClr val="lt1"/>
              </a:buClr>
              <a:buSzPts val="4000"/>
              <a:buNone/>
            </a:pPr>
            <a:r>
              <a:rPr b="1" lang="en-US" sz="4000">
                <a:solidFill>
                  <a:schemeClr val="lt1"/>
                </a:solidFill>
                <a:latin typeface="Arial"/>
                <a:ea typeface="Arial"/>
                <a:cs typeface="Arial"/>
                <a:sym typeface="Arial"/>
              </a:rPr>
              <a:t>Any Questions?</a:t>
            </a:r>
            <a:endParaRPr>
              <a:latin typeface="Arial"/>
              <a:ea typeface="Arial"/>
              <a:cs typeface="Arial"/>
              <a:sym typeface="Arial"/>
            </a:endParaRPr>
          </a:p>
        </p:txBody>
      </p:sp>
      <p:pic>
        <p:nvPicPr>
          <p:cNvPr id="499" name="Google Shape;499;p42"/>
          <p:cNvPicPr preferRelativeResize="0"/>
          <p:nvPr/>
        </p:nvPicPr>
        <p:blipFill rotWithShape="1">
          <a:blip r:embed="rId4">
            <a:alphaModFix/>
          </a:blip>
          <a:srcRect/>
          <a:stretch/>
        </p:blipFill>
        <p:spPr>
          <a:xfrm>
            <a:off x="9870425" y="127600"/>
            <a:ext cx="2071450" cy="2071450"/>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536F88"/>
        </a:solidFill>
        <a:effectLst/>
      </p:bgPr>
    </p:bg>
    <p:spTree>
      <p:nvGrpSpPr>
        <p:cNvPr id="1" name="Shape 504"/>
        <p:cNvGrpSpPr/>
        <p:nvPr/>
      </p:nvGrpSpPr>
      <p:grpSpPr>
        <a:xfrm>
          <a:off x="0" y="0"/>
          <a:ext cx="0" cy="0"/>
          <a:chOff x="0" y="0"/>
          <a:chExt cx="0" cy="0"/>
        </a:xfrm>
      </p:grpSpPr>
      <p:grpSp>
        <p:nvGrpSpPr>
          <p:cNvPr id="505" name="Google Shape;505;p43"/>
          <p:cNvGrpSpPr/>
          <p:nvPr/>
        </p:nvGrpSpPr>
        <p:grpSpPr>
          <a:xfrm>
            <a:off x="614838" y="2177825"/>
            <a:ext cx="10962338" cy="2502350"/>
            <a:chOff x="542600" y="2177825"/>
            <a:chExt cx="10962338" cy="2502350"/>
          </a:xfrm>
        </p:grpSpPr>
        <p:sp>
          <p:nvSpPr>
            <p:cNvPr id="506" name="Google Shape;506;p43"/>
            <p:cNvSpPr txBox="1"/>
            <p:nvPr/>
          </p:nvSpPr>
          <p:spPr>
            <a:xfrm>
              <a:off x="3258538" y="2951550"/>
              <a:ext cx="8246400" cy="9549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a:ln>
                    <a:noFill/>
                  </a:ln>
                  <a:solidFill>
                    <a:srgbClr val="FFFFFF"/>
                  </a:solidFill>
                  <a:effectLst/>
                  <a:uLnTx/>
                  <a:uFillTx/>
                  <a:latin typeface="Raleway"/>
                  <a:ea typeface="Raleway"/>
                  <a:cs typeface="Raleway"/>
                  <a:sym typeface="Raleway"/>
                </a:rPr>
                <a:t>Our research connects the voices of communities to change-makers for more inclusive societies. </a:t>
              </a:r>
              <a:endParaRPr kumimoji="0" sz="2400" b="0" i="0" u="none" strike="noStrike" kern="0" cap="none" spc="0" normalizeH="0" baseline="0" noProof="0">
                <a:ln>
                  <a:noFill/>
                </a:ln>
                <a:solidFill>
                  <a:srgbClr val="FFFFFF"/>
                </a:solidFill>
                <a:effectLst/>
                <a:uLnTx/>
                <a:uFillTx/>
                <a:latin typeface="Raleway"/>
                <a:ea typeface="Raleway"/>
                <a:cs typeface="Raleway"/>
                <a:sym typeface="Raleway"/>
              </a:endParaRPr>
            </a:p>
          </p:txBody>
        </p:sp>
        <p:pic>
          <p:nvPicPr>
            <p:cNvPr id="507" name="Google Shape;507;p43"/>
            <p:cNvPicPr preferRelativeResize="0"/>
            <p:nvPr/>
          </p:nvPicPr>
          <p:blipFill rotWithShape="1">
            <a:blip r:embed="rId3">
              <a:alphaModFix/>
            </a:blip>
            <a:srcRect/>
            <a:stretch/>
          </p:blipFill>
          <p:spPr>
            <a:xfrm>
              <a:off x="542600" y="2177825"/>
              <a:ext cx="2502350" cy="2502350"/>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grpSp>
        <p:nvGrpSpPr>
          <p:cNvPr id="195" name="Google Shape;195;p23"/>
          <p:cNvGrpSpPr/>
          <p:nvPr/>
        </p:nvGrpSpPr>
        <p:grpSpPr>
          <a:xfrm>
            <a:off x="12" y="-76200"/>
            <a:ext cx="12191988" cy="247125"/>
            <a:chOff x="12" y="0"/>
            <a:chExt cx="12191988" cy="247125"/>
          </a:xfrm>
        </p:grpSpPr>
        <p:pic>
          <p:nvPicPr>
            <p:cNvPr id="196" name="Google Shape;196;p23"/>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197" name="Google Shape;197;p23"/>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198" name="Google Shape;198;p23"/>
          <p:cNvGrpSpPr/>
          <p:nvPr/>
        </p:nvGrpSpPr>
        <p:grpSpPr>
          <a:xfrm>
            <a:off x="12" y="6705600"/>
            <a:ext cx="12191988" cy="247125"/>
            <a:chOff x="12" y="0"/>
            <a:chExt cx="12191988" cy="247125"/>
          </a:xfrm>
        </p:grpSpPr>
        <p:pic>
          <p:nvPicPr>
            <p:cNvPr id="199" name="Google Shape;199;p23"/>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200" name="Google Shape;200;p23"/>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201" name="Google Shape;201;p23"/>
          <p:cNvGrpSpPr/>
          <p:nvPr/>
        </p:nvGrpSpPr>
        <p:grpSpPr>
          <a:xfrm>
            <a:off x="12" y="6572775"/>
            <a:ext cx="12191988" cy="247125"/>
            <a:chOff x="12" y="0"/>
            <a:chExt cx="12191988" cy="247125"/>
          </a:xfrm>
        </p:grpSpPr>
        <p:pic>
          <p:nvPicPr>
            <p:cNvPr id="202" name="Google Shape;202;p23"/>
            <p:cNvPicPr preferRelativeResize="0"/>
            <p:nvPr/>
          </p:nvPicPr>
          <p:blipFill rotWithShape="1">
            <a:blip r:embed="rId4">
              <a:alphaModFix/>
            </a:blip>
            <a:srcRect/>
            <a:stretch/>
          </p:blipFill>
          <p:spPr>
            <a:xfrm>
              <a:off x="12" y="4"/>
              <a:ext cx="7905750" cy="219075"/>
            </a:xfrm>
            <a:prstGeom prst="rect">
              <a:avLst/>
            </a:prstGeom>
            <a:noFill/>
            <a:ln>
              <a:noFill/>
            </a:ln>
          </p:spPr>
        </p:pic>
        <p:pic>
          <p:nvPicPr>
            <p:cNvPr id="203" name="Google Shape;203;p23"/>
            <p:cNvPicPr preferRelativeResize="0"/>
            <p:nvPr/>
          </p:nvPicPr>
          <p:blipFill rotWithShape="1">
            <a:blip r:embed="rId4">
              <a:alphaModFix/>
            </a:blip>
            <a:srcRect l="11018" r="34704" b="-12803"/>
            <a:stretch/>
          </p:blipFill>
          <p:spPr>
            <a:xfrm>
              <a:off x="7901226" y="0"/>
              <a:ext cx="4290774" cy="247125"/>
            </a:xfrm>
            <a:prstGeom prst="rect">
              <a:avLst/>
            </a:prstGeom>
            <a:noFill/>
            <a:ln>
              <a:noFill/>
            </a:ln>
          </p:spPr>
        </p:pic>
      </p:grpSp>
      <p:sp>
        <p:nvSpPr>
          <p:cNvPr id="204" name="Google Shape;204;p23"/>
          <p:cNvSpPr txBox="1"/>
          <p:nvPr/>
        </p:nvSpPr>
        <p:spPr>
          <a:xfrm>
            <a:off x="737936" y="490036"/>
            <a:ext cx="10285800" cy="731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sz="2800" b="1">
                <a:solidFill>
                  <a:srgbClr val="314247"/>
                </a:solidFill>
                <a:latin typeface="Raleway"/>
                <a:ea typeface="Raleway"/>
                <a:cs typeface="Raleway"/>
                <a:sym typeface="Raleway"/>
              </a:rPr>
              <a:t>Key concepts</a:t>
            </a:r>
            <a:endParaRPr sz="6000" b="1">
              <a:solidFill>
                <a:srgbClr val="314247"/>
              </a:solidFill>
              <a:latin typeface="Raleway"/>
              <a:ea typeface="Raleway"/>
              <a:cs typeface="Raleway"/>
              <a:sym typeface="Raleway"/>
            </a:endParaRPr>
          </a:p>
        </p:txBody>
      </p:sp>
      <p:pic>
        <p:nvPicPr>
          <p:cNvPr id="205" name="Google Shape;205;p23"/>
          <p:cNvPicPr preferRelativeResize="0"/>
          <p:nvPr/>
        </p:nvPicPr>
        <p:blipFill>
          <a:blip r:embed="rId5">
            <a:alphaModFix/>
          </a:blip>
          <a:stretch>
            <a:fillRect/>
          </a:stretch>
        </p:blipFill>
        <p:spPr>
          <a:xfrm>
            <a:off x="10444850" y="170925"/>
            <a:ext cx="1369900" cy="1369900"/>
          </a:xfrm>
          <a:prstGeom prst="rect">
            <a:avLst/>
          </a:prstGeom>
          <a:noFill/>
          <a:ln>
            <a:noFill/>
          </a:ln>
        </p:spPr>
      </p:pic>
      <p:grpSp>
        <p:nvGrpSpPr>
          <p:cNvPr id="206" name="Google Shape;206;p23"/>
          <p:cNvGrpSpPr/>
          <p:nvPr/>
        </p:nvGrpSpPr>
        <p:grpSpPr>
          <a:xfrm>
            <a:off x="582625" y="1711207"/>
            <a:ext cx="11250781" cy="3905905"/>
            <a:chOff x="582619" y="1711250"/>
            <a:chExt cx="11250781" cy="4267350"/>
          </a:xfrm>
        </p:grpSpPr>
        <p:sp>
          <p:nvSpPr>
            <p:cNvPr id="207" name="Google Shape;207;p23"/>
            <p:cNvSpPr txBox="1"/>
            <p:nvPr/>
          </p:nvSpPr>
          <p:spPr>
            <a:xfrm>
              <a:off x="582619" y="1752500"/>
              <a:ext cx="3657600" cy="4153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a:solidFill>
                    <a:srgbClr val="548194"/>
                  </a:solidFill>
                  <a:latin typeface="Raleway"/>
                  <a:ea typeface="Raleway"/>
                  <a:cs typeface="Raleway"/>
                  <a:sym typeface="Raleway"/>
                </a:rPr>
                <a:t>Returnees</a:t>
              </a:r>
              <a:endParaRPr sz="1800" b="1" i="0" u="none" strike="noStrike" cap="none">
                <a:solidFill>
                  <a:srgbClr val="548194"/>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600"/>
                <a:buFont typeface="Arial"/>
                <a:buNone/>
              </a:pPr>
              <a:endParaRPr sz="1800" b="0" i="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200"/>
                <a:buFont typeface="Arial"/>
                <a:buNone/>
              </a:pPr>
              <a:r>
                <a:rPr lang="en-US">
                  <a:latin typeface="Raleway"/>
                  <a:ea typeface="Raleway"/>
                  <a:cs typeface="Raleway"/>
                  <a:sym typeface="Raleway"/>
                </a:rPr>
                <a:t>A former refugee who has returned from a host country to their country of origin or former habitual residence, spontaneously or in an organised fashion, with the intention of remaining there permanently and who is yet to be fully integrated. Returnees include those returning as part of the operationalisation of the cessation clauses in the 1951 Convention and regional equivalents. The High Commissioner has a protection and solutions mandate for returnees as former refugees.</a:t>
              </a:r>
              <a:r>
                <a:rPr lang="en-US" baseline="30000">
                  <a:latin typeface="Raleway"/>
                  <a:ea typeface="Raleway"/>
                  <a:cs typeface="Raleway"/>
                  <a:sym typeface="Raleway"/>
                </a:rPr>
                <a:t>1  </a:t>
              </a:r>
              <a:endParaRPr b="1" i="0" u="none" strike="noStrike" cap="none" baseline="30000">
                <a:solidFill>
                  <a:srgbClr val="000000"/>
                </a:solidFill>
                <a:latin typeface="Raleway"/>
                <a:ea typeface="Raleway"/>
                <a:cs typeface="Raleway"/>
                <a:sym typeface="Raleway"/>
              </a:endParaRPr>
            </a:p>
          </p:txBody>
        </p:sp>
        <p:sp>
          <p:nvSpPr>
            <p:cNvPr id="208" name="Google Shape;208;p23"/>
            <p:cNvSpPr txBox="1"/>
            <p:nvPr/>
          </p:nvSpPr>
          <p:spPr>
            <a:xfrm>
              <a:off x="4466112" y="1762400"/>
              <a:ext cx="3606000" cy="421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a:solidFill>
                    <a:srgbClr val="548194"/>
                  </a:solidFill>
                  <a:latin typeface="Raleway"/>
                  <a:ea typeface="Raleway"/>
                  <a:cs typeface="Raleway"/>
                  <a:sym typeface="Raleway"/>
                </a:rPr>
                <a:t>Service Gap</a:t>
              </a:r>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548194"/>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600"/>
                <a:buFont typeface="Arial"/>
                <a:buNone/>
              </a:pPr>
              <a:r>
                <a:rPr lang="en-US" sz="1800">
                  <a:solidFill>
                    <a:srgbClr val="4D5557"/>
                  </a:solidFill>
                  <a:latin typeface="Raleway"/>
                  <a:ea typeface="Raleway"/>
                  <a:cs typeface="Raleway"/>
                  <a:sym typeface="Raleway"/>
                </a:rPr>
                <a:t>Any issue/gap/challenge that affects the community’s ability to have access to education, healthcare, documentation, legal and police services, road infrastructure, etc.</a:t>
              </a:r>
              <a:r>
                <a:rPr lang="en-US" sz="1800" baseline="30000">
                  <a:solidFill>
                    <a:srgbClr val="4D5557"/>
                  </a:solidFill>
                  <a:latin typeface="Raleway"/>
                  <a:ea typeface="Raleway"/>
                  <a:cs typeface="Raleway"/>
                  <a:sym typeface="Raleway"/>
                </a:rPr>
                <a:t>2</a:t>
              </a:r>
              <a:endParaRPr sz="1800" i="0" u="none" strike="noStrike" cap="none" baseline="30000">
                <a:solidFill>
                  <a:srgbClr val="4D5557"/>
                </a:solidFill>
                <a:latin typeface="Raleway"/>
                <a:ea typeface="Raleway"/>
                <a:cs typeface="Raleway"/>
                <a:sym typeface="Raleway"/>
              </a:endParaRPr>
            </a:p>
          </p:txBody>
        </p:sp>
        <p:sp>
          <p:nvSpPr>
            <p:cNvPr id="209" name="Google Shape;209;p23"/>
            <p:cNvSpPr txBox="1"/>
            <p:nvPr/>
          </p:nvSpPr>
          <p:spPr>
            <a:xfrm>
              <a:off x="8227400" y="1711250"/>
              <a:ext cx="3606000" cy="4236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a:solidFill>
                    <a:srgbClr val="548194"/>
                  </a:solidFill>
                  <a:latin typeface="Raleway"/>
                  <a:ea typeface="Raleway"/>
                  <a:cs typeface="Raleway"/>
                  <a:sym typeface="Raleway"/>
                </a:rPr>
                <a:t>Durable Solutions </a:t>
              </a:r>
              <a:endParaRPr sz="1800" b="1">
                <a:solidFill>
                  <a:srgbClr val="548194"/>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4D5557"/>
                  </a:solidFill>
                  <a:latin typeface="Arial"/>
                  <a:ea typeface="Arial"/>
                  <a:cs typeface="Arial"/>
                  <a:sym typeface="Arial"/>
                </a:rPr>
                <a:t> </a:t>
              </a:r>
              <a:endParaRPr/>
            </a:p>
            <a:p>
              <a:pPr marL="0" marR="0" lvl="0" indent="0" algn="l" rtl="0">
                <a:lnSpc>
                  <a:spcPct val="100000"/>
                </a:lnSpc>
                <a:spcBef>
                  <a:spcPts val="0"/>
                </a:spcBef>
                <a:spcAft>
                  <a:spcPts val="0"/>
                </a:spcAft>
                <a:buClr>
                  <a:srgbClr val="000000"/>
                </a:buClr>
                <a:buSzPts val="1600"/>
                <a:buFont typeface="Arial"/>
                <a:buNone/>
              </a:pPr>
              <a:r>
                <a:rPr lang="en-US" sz="1800" b="0" i="0" u="none" strike="noStrike" cap="none">
                  <a:solidFill>
                    <a:srgbClr val="000000"/>
                  </a:solidFill>
                  <a:latin typeface="Raleway"/>
                  <a:ea typeface="Raleway"/>
                  <a:cs typeface="Raleway"/>
                  <a:sym typeface="Raleway"/>
                </a:rPr>
                <a:t>For internally displaced persons, a durable solution is achieved when internally displaced persons no longer have any specific assistance and protection needs that are linked to their displacement and can enjoy their human rights without discrimination on account of their displacement.</a:t>
              </a:r>
              <a:r>
                <a:rPr lang="en-US" sz="1800" baseline="30000">
                  <a:latin typeface="Raleway"/>
                  <a:ea typeface="Raleway"/>
                  <a:cs typeface="Raleway"/>
                  <a:sym typeface="Raleway"/>
                </a:rPr>
                <a:t>3</a:t>
              </a:r>
              <a:endParaRPr sz="1800" baseline="30000"/>
            </a:p>
            <a:p>
              <a:pPr marL="0" marR="0" lvl="0" indent="0" algn="l" rtl="0">
                <a:lnSpc>
                  <a:spcPct val="100000"/>
                </a:lnSpc>
                <a:spcBef>
                  <a:spcPts val="0"/>
                </a:spcBef>
                <a:spcAft>
                  <a:spcPts val="0"/>
                </a:spcAft>
                <a:buClr>
                  <a:srgbClr val="000000"/>
                </a:buClr>
                <a:buSzPts val="1200"/>
                <a:buFont typeface="Arial"/>
                <a:buNone/>
              </a:pPr>
              <a:endParaRPr sz="1800" b="0" i="0" u="none" strike="noStrike" cap="none">
                <a:solidFill>
                  <a:srgbClr val="000000"/>
                </a:solidFill>
                <a:latin typeface="Raleway"/>
                <a:ea typeface="Raleway"/>
                <a:cs typeface="Raleway"/>
                <a:sym typeface="Raleway"/>
              </a:endParaRPr>
            </a:p>
          </p:txBody>
        </p:sp>
        <p:cxnSp>
          <p:nvCxnSpPr>
            <p:cNvPr id="210" name="Google Shape;210;p23"/>
            <p:cNvCxnSpPr/>
            <p:nvPr/>
          </p:nvCxnSpPr>
          <p:spPr>
            <a:xfrm>
              <a:off x="4353175" y="2329274"/>
              <a:ext cx="0" cy="2537700"/>
            </a:xfrm>
            <a:prstGeom prst="straightConnector1">
              <a:avLst/>
            </a:prstGeom>
            <a:noFill/>
            <a:ln w="31750" cap="flat" cmpd="sng">
              <a:solidFill>
                <a:srgbClr val="ED6554">
                  <a:alpha val="49410"/>
                </a:srgbClr>
              </a:solidFill>
              <a:prstDash val="solid"/>
              <a:miter lim="800000"/>
              <a:headEnd type="none" w="sm" len="sm"/>
              <a:tailEnd type="none" w="sm" len="sm"/>
            </a:ln>
          </p:spPr>
        </p:cxnSp>
        <p:cxnSp>
          <p:nvCxnSpPr>
            <p:cNvPr id="211" name="Google Shape;211;p23"/>
            <p:cNvCxnSpPr/>
            <p:nvPr/>
          </p:nvCxnSpPr>
          <p:spPr>
            <a:xfrm>
              <a:off x="8142713" y="2274975"/>
              <a:ext cx="14100" cy="2646300"/>
            </a:xfrm>
            <a:prstGeom prst="straightConnector1">
              <a:avLst/>
            </a:prstGeom>
            <a:noFill/>
            <a:ln w="31750" cap="flat" cmpd="sng">
              <a:solidFill>
                <a:srgbClr val="ED6554">
                  <a:alpha val="49410"/>
                </a:srgbClr>
              </a:solidFill>
              <a:prstDash val="solid"/>
              <a:miter lim="800000"/>
              <a:headEnd type="none" w="sm" len="sm"/>
              <a:tailEnd type="none" w="sm" len="sm"/>
            </a:ln>
          </p:spPr>
        </p:cxnSp>
      </p:grpSp>
      <p:sp>
        <p:nvSpPr>
          <p:cNvPr id="212" name="Google Shape;212;p23"/>
          <p:cNvSpPr txBox="1"/>
          <p:nvPr/>
        </p:nvSpPr>
        <p:spPr>
          <a:xfrm>
            <a:off x="444250" y="5465400"/>
            <a:ext cx="7996500" cy="1354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a:solidFill>
                  <a:srgbClr val="314247"/>
                </a:solidFill>
                <a:latin typeface="Raleway"/>
                <a:ea typeface="Raleway"/>
                <a:cs typeface="Raleway"/>
                <a:sym typeface="Raleway"/>
              </a:rPr>
              <a:t>(1) </a:t>
            </a:r>
            <a:r>
              <a:rPr lang="en-US" sz="1200">
                <a:solidFill>
                  <a:srgbClr val="314247"/>
                </a:solidFill>
                <a:latin typeface="Raleway"/>
                <a:ea typeface="Raleway"/>
                <a:cs typeface="Raleway"/>
                <a:sym typeface="Raleway"/>
              </a:rPr>
              <a:t>UNHCR (2024). </a:t>
            </a:r>
            <a:endParaRPr sz="1200">
              <a:solidFill>
                <a:srgbClr val="314247"/>
              </a:solidFill>
              <a:latin typeface="Raleway"/>
              <a:ea typeface="Raleway"/>
              <a:cs typeface="Raleway"/>
              <a:sym typeface="Raleway"/>
            </a:endParaRPr>
          </a:p>
          <a:p>
            <a:pPr marL="0" lvl="0" indent="0" algn="l" rtl="0">
              <a:spcBef>
                <a:spcPts val="0"/>
              </a:spcBef>
              <a:spcAft>
                <a:spcPts val="0"/>
              </a:spcAft>
              <a:buNone/>
            </a:pPr>
            <a:r>
              <a:rPr lang="en-US" sz="1200" b="1">
                <a:solidFill>
                  <a:srgbClr val="314247"/>
                </a:solidFill>
                <a:latin typeface="Raleway"/>
                <a:ea typeface="Raleway"/>
                <a:cs typeface="Raleway"/>
                <a:sym typeface="Raleway"/>
              </a:rPr>
              <a:t>(2) </a:t>
            </a:r>
            <a:r>
              <a:rPr lang="en-US" sz="1200">
                <a:solidFill>
                  <a:srgbClr val="314247"/>
                </a:solidFill>
                <a:latin typeface="Raleway"/>
                <a:ea typeface="Raleway"/>
                <a:cs typeface="Raleway"/>
                <a:sym typeface="Raleway"/>
              </a:rPr>
              <a:t>Global Wash Cluster (2021)</a:t>
            </a:r>
            <a:endParaRPr sz="1200">
              <a:solidFill>
                <a:srgbClr val="314247"/>
              </a:solidFill>
              <a:latin typeface="Raleway"/>
              <a:ea typeface="Raleway"/>
              <a:cs typeface="Raleway"/>
              <a:sym typeface="Raleway"/>
            </a:endParaRPr>
          </a:p>
          <a:p>
            <a:pPr marL="0" lvl="0" indent="0" algn="l" rtl="0">
              <a:spcBef>
                <a:spcPts val="0"/>
              </a:spcBef>
              <a:spcAft>
                <a:spcPts val="0"/>
              </a:spcAft>
              <a:buClr>
                <a:srgbClr val="000000"/>
              </a:buClr>
              <a:buSzPts val="1200"/>
              <a:buFont typeface="Arial"/>
              <a:buNone/>
            </a:pPr>
            <a:r>
              <a:rPr lang="en-US" sz="1200" b="1">
                <a:solidFill>
                  <a:srgbClr val="314247"/>
                </a:solidFill>
                <a:latin typeface="Raleway"/>
                <a:ea typeface="Raleway"/>
                <a:cs typeface="Raleway"/>
                <a:sym typeface="Raleway"/>
              </a:rPr>
              <a:t>(3) </a:t>
            </a:r>
            <a:r>
              <a:rPr lang="en-US" sz="1200">
                <a:solidFill>
                  <a:srgbClr val="314247"/>
                </a:solidFill>
                <a:latin typeface="Raleway"/>
                <a:ea typeface="Raleway"/>
                <a:cs typeface="Raleway"/>
                <a:sym typeface="Raleway"/>
              </a:rPr>
              <a:t>IOM (2019)</a:t>
            </a:r>
            <a:endParaRPr sz="1200">
              <a:solidFill>
                <a:srgbClr val="314247"/>
              </a:solidFill>
              <a:latin typeface="Raleway"/>
              <a:ea typeface="Raleway"/>
              <a:cs typeface="Raleway"/>
              <a:sym typeface="Raleway"/>
            </a:endParaRPr>
          </a:p>
          <a:p>
            <a:pPr marL="0" lvl="0" indent="0" algn="l" rtl="0">
              <a:spcBef>
                <a:spcPts val="0"/>
              </a:spcBef>
              <a:spcAft>
                <a:spcPts val="0"/>
              </a:spcAft>
              <a:buClr>
                <a:srgbClr val="000000"/>
              </a:buClr>
              <a:buSzPts val="1200"/>
              <a:buFont typeface="Arial"/>
              <a:buNone/>
            </a:pPr>
            <a:endParaRPr sz="1200">
              <a:solidFill>
                <a:srgbClr val="314247"/>
              </a:solidFill>
              <a:latin typeface="Raleway"/>
              <a:ea typeface="Raleway"/>
              <a:cs typeface="Raleway"/>
              <a:sym typeface="Raleway"/>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4"/>
          <p:cNvSpPr txBox="1">
            <a:spLocks noGrp="1"/>
          </p:cNvSpPr>
          <p:nvPr>
            <p:ph type="ctrTitle"/>
          </p:nvPr>
        </p:nvSpPr>
        <p:spPr>
          <a:xfrm>
            <a:off x="737936" y="490036"/>
            <a:ext cx="10285800" cy="731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Font typeface="Arial"/>
              <a:buNone/>
            </a:pPr>
            <a:r>
              <a:rPr lang="en-US" sz="2800" b="1">
                <a:solidFill>
                  <a:srgbClr val="314247"/>
                </a:solidFill>
                <a:latin typeface="Raleway"/>
                <a:ea typeface="Raleway"/>
                <a:cs typeface="Raleway"/>
                <a:sym typeface="Raleway"/>
              </a:rPr>
              <a:t>Key Concepts (continued)</a:t>
            </a:r>
            <a:endParaRPr b="1">
              <a:solidFill>
                <a:srgbClr val="314247"/>
              </a:solidFill>
              <a:latin typeface="Raleway"/>
              <a:ea typeface="Raleway"/>
              <a:cs typeface="Raleway"/>
              <a:sym typeface="Raleway"/>
            </a:endParaRPr>
          </a:p>
        </p:txBody>
      </p:sp>
      <p:grpSp>
        <p:nvGrpSpPr>
          <p:cNvPr id="219" name="Google Shape;219;p24"/>
          <p:cNvGrpSpPr/>
          <p:nvPr/>
        </p:nvGrpSpPr>
        <p:grpSpPr>
          <a:xfrm>
            <a:off x="737925" y="1711207"/>
            <a:ext cx="11095481" cy="3905905"/>
            <a:chOff x="737919" y="1711250"/>
            <a:chExt cx="11095481" cy="4267350"/>
          </a:xfrm>
        </p:grpSpPr>
        <p:sp>
          <p:nvSpPr>
            <p:cNvPr id="220" name="Google Shape;220;p24"/>
            <p:cNvSpPr txBox="1"/>
            <p:nvPr/>
          </p:nvSpPr>
          <p:spPr>
            <a:xfrm>
              <a:off x="737919" y="1752500"/>
              <a:ext cx="3657600" cy="4153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548194"/>
                  </a:solidFill>
                  <a:latin typeface="Raleway"/>
                  <a:ea typeface="Raleway"/>
                  <a:cs typeface="Raleway"/>
                  <a:sym typeface="Raleway"/>
                </a:rPr>
                <a:t>Pockets of Hope (POH)</a:t>
              </a:r>
              <a:endParaRPr sz="1800" b="1">
                <a:solidFill>
                  <a:srgbClr val="548194"/>
                </a:solidFill>
                <a:latin typeface="Raleway"/>
                <a:ea typeface="Raleway"/>
                <a:cs typeface="Raleway"/>
                <a:sym typeface="Raleway"/>
              </a:endParaRPr>
            </a:p>
            <a:p>
              <a:pPr marL="0" marR="0" lvl="0" indent="0" algn="l" rtl="0">
                <a:spcBef>
                  <a:spcPts val="0"/>
                </a:spcBef>
                <a:spcAft>
                  <a:spcPts val="0"/>
                </a:spcAft>
                <a:buNone/>
              </a:pPr>
              <a:endParaRPr sz="1600">
                <a:latin typeface="Raleway"/>
                <a:ea typeface="Raleway"/>
                <a:cs typeface="Raleway"/>
                <a:sym typeface="Raleway"/>
              </a:endParaRPr>
            </a:p>
            <a:p>
              <a:pPr marL="0" marR="0" lvl="0" indent="0" algn="l" rtl="0">
                <a:spcBef>
                  <a:spcPts val="0"/>
                </a:spcBef>
                <a:spcAft>
                  <a:spcPts val="0"/>
                </a:spcAft>
                <a:buNone/>
              </a:pPr>
              <a:endParaRPr sz="1600">
                <a:latin typeface="Raleway"/>
                <a:ea typeface="Raleway"/>
                <a:cs typeface="Raleway"/>
                <a:sym typeface="Raleway"/>
              </a:endParaRPr>
            </a:p>
            <a:p>
              <a:pPr marL="0" marR="0" lvl="0" indent="0" algn="just" rtl="0">
                <a:spcBef>
                  <a:spcPts val="0"/>
                </a:spcBef>
                <a:spcAft>
                  <a:spcPts val="0"/>
                </a:spcAft>
                <a:buNone/>
              </a:pPr>
              <a:r>
                <a:rPr lang="en-US" sz="1600">
                  <a:solidFill>
                    <a:srgbClr val="314247"/>
                  </a:solidFill>
                  <a:latin typeface="Raleway"/>
                  <a:ea typeface="Raleway"/>
                  <a:cs typeface="Raleway"/>
                  <a:sym typeface="Raleway"/>
                </a:rPr>
                <a:t>Disputed term coined by UNHCR describing areas that have shown signs of progress and stability despite the ongoing conflict and challenges in the country. It has been argued that these PoH might fail to capture the complexity of the situation in South Sudan.</a:t>
              </a:r>
              <a:endParaRPr sz="1600" b="1">
                <a:solidFill>
                  <a:srgbClr val="314247"/>
                </a:solidFill>
                <a:latin typeface="Raleway"/>
                <a:ea typeface="Raleway"/>
                <a:cs typeface="Raleway"/>
                <a:sym typeface="Raleway"/>
              </a:endParaRPr>
            </a:p>
          </p:txBody>
        </p:sp>
        <p:sp>
          <p:nvSpPr>
            <p:cNvPr id="221" name="Google Shape;221;p24"/>
            <p:cNvSpPr txBox="1"/>
            <p:nvPr/>
          </p:nvSpPr>
          <p:spPr>
            <a:xfrm>
              <a:off x="4466112" y="1762400"/>
              <a:ext cx="3606000" cy="421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548194"/>
                  </a:solidFill>
                  <a:latin typeface="Raleway"/>
                  <a:ea typeface="Raleway"/>
                  <a:cs typeface="Raleway"/>
                  <a:sym typeface="Raleway"/>
                </a:rPr>
                <a:t>Service Delivery Indicators (SDI)</a:t>
              </a:r>
              <a:endParaRPr sz="1800" b="1">
                <a:latin typeface="Raleway"/>
                <a:ea typeface="Raleway"/>
                <a:cs typeface="Raleway"/>
                <a:sym typeface="Raleway"/>
              </a:endParaRPr>
            </a:p>
            <a:p>
              <a:pPr marL="0" marR="0" lvl="0" indent="0" algn="l" rtl="0">
                <a:spcBef>
                  <a:spcPts val="0"/>
                </a:spcBef>
                <a:spcAft>
                  <a:spcPts val="0"/>
                </a:spcAft>
                <a:buNone/>
              </a:pPr>
              <a:endParaRPr sz="1600" b="1" i="0" u="none" strike="noStrike" cap="none">
                <a:solidFill>
                  <a:schemeClr val="dk1"/>
                </a:solidFill>
                <a:latin typeface="Raleway"/>
                <a:ea typeface="Raleway"/>
                <a:cs typeface="Raleway"/>
                <a:sym typeface="Raleway"/>
              </a:endParaRPr>
            </a:p>
            <a:p>
              <a:pPr marL="0" marR="0" lvl="0" indent="0" algn="just" rtl="0">
                <a:spcBef>
                  <a:spcPts val="0"/>
                </a:spcBef>
                <a:spcAft>
                  <a:spcPts val="0"/>
                </a:spcAft>
                <a:buNone/>
              </a:pPr>
              <a:r>
                <a:rPr lang="en-US" sz="1600">
                  <a:solidFill>
                    <a:srgbClr val="314247"/>
                  </a:solidFill>
                  <a:latin typeface="Raleway"/>
                  <a:ea typeface="Raleway"/>
                  <a:cs typeface="Raleway"/>
                  <a:sym typeface="Raleway"/>
                </a:rPr>
                <a:t>This methodology provides a nuanced snapshot of service delivery performance in the sectors of education and health across various countries. The SDI aims to measure the quality and performance of services in these sectors to help nations gauge their progress and pinpoint areas that might need policy interventions.</a:t>
              </a:r>
              <a:endParaRPr sz="1600">
                <a:solidFill>
                  <a:srgbClr val="314247"/>
                </a:solidFill>
                <a:latin typeface="Raleway"/>
                <a:ea typeface="Raleway"/>
                <a:cs typeface="Raleway"/>
                <a:sym typeface="Raleway"/>
              </a:endParaRPr>
            </a:p>
          </p:txBody>
        </p:sp>
        <p:sp>
          <p:nvSpPr>
            <p:cNvPr id="222" name="Google Shape;222;p24"/>
            <p:cNvSpPr txBox="1"/>
            <p:nvPr/>
          </p:nvSpPr>
          <p:spPr>
            <a:xfrm>
              <a:off x="8227400" y="1711250"/>
              <a:ext cx="3606000" cy="4236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548194"/>
                  </a:solidFill>
                  <a:latin typeface="Raleway"/>
                  <a:ea typeface="Raleway"/>
                  <a:cs typeface="Raleway"/>
                  <a:sym typeface="Raleway"/>
                </a:rPr>
                <a:t>Geographic Information System (GIS) / Geospatial data</a:t>
              </a:r>
              <a:endParaRPr sz="1800" b="1">
                <a:latin typeface="Raleway"/>
                <a:ea typeface="Raleway"/>
                <a:cs typeface="Raleway"/>
                <a:sym typeface="Raleway"/>
              </a:endParaRPr>
            </a:p>
            <a:p>
              <a:pPr marL="0" marR="0" lvl="0" indent="0" algn="l" rtl="0">
                <a:spcBef>
                  <a:spcPts val="0"/>
                </a:spcBef>
                <a:spcAft>
                  <a:spcPts val="0"/>
                </a:spcAft>
                <a:buNone/>
              </a:pPr>
              <a:r>
                <a:rPr lang="en-US" sz="1800" b="1" i="0" u="none" strike="noStrike" cap="none">
                  <a:solidFill>
                    <a:schemeClr val="dk1"/>
                  </a:solidFill>
                  <a:latin typeface="Arial"/>
                  <a:ea typeface="Arial"/>
                  <a:cs typeface="Arial"/>
                  <a:sym typeface="Arial"/>
                </a:rPr>
                <a:t> </a:t>
              </a:r>
              <a:endParaRPr sz="1600">
                <a:latin typeface="Raleway"/>
                <a:ea typeface="Raleway"/>
                <a:cs typeface="Raleway"/>
                <a:sym typeface="Raleway"/>
              </a:endParaRPr>
            </a:p>
            <a:p>
              <a:pPr marL="0" marR="0" lvl="0" indent="0" algn="just" rtl="0">
                <a:spcBef>
                  <a:spcPts val="0"/>
                </a:spcBef>
                <a:spcAft>
                  <a:spcPts val="0"/>
                </a:spcAft>
                <a:buNone/>
              </a:pPr>
              <a:r>
                <a:rPr lang="en-US" sz="1600">
                  <a:solidFill>
                    <a:srgbClr val="314247"/>
                  </a:solidFill>
                  <a:latin typeface="Raleway"/>
                  <a:ea typeface="Raleway"/>
                  <a:cs typeface="Raleway"/>
                  <a:sym typeface="Raleway"/>
                </a:rPr>
                <a:t>GIS is a system that creates, manages, analyzes, and maps all types of data. GIS connects data to a map, integrating location data (where things are) with all types of descriptive information (what things are like there).</a:t>
              </a:r>
              <a:endParaRPr sz="1600" i="0" u="none" strike="noStrike" cap="none">
                <a:solidFill>
                  <a:srgbClr val="314247"/>
                </a:solidFill>
                <a:latin typeface="Raleway"/>
                <a:ea typeface="Raleway"/>
                <a:cs typeface="Raleway"/>
                <a:sym typeface="Raleway"/>
              </a:endParaRPr>
            </a:p>
          </p:txBody>
        </p:sp>
        <p:cxnSp>
          <p:nvCxnSpPr>
            <p:cNvPr id="223" name="Google Shape;223;p24"/>
            <p:cNvCxnSpPr/>
            <p:nvPr/>
          </p:nvCxnSpPr>
          <p:spPr>
            <a:xfrm>
              <a:off x="4395525" y="1732625"/>
              <a:ext cx="1200" cy="4213500"/>
            </a:xfrm>
            <a:prstGeom prst="straightConnector1">
              <a:avLst/>
            </a:prstGeom>
            <a:noFill/>
            <a:ln w="31750" cap="flat" cmpd="sng">
              <a:solidFill>
                <a:srgbClr val="ED6554">
                  <a:alpha val="49800"/>
                </a:srgbClr>
              </a:solidFill>
              <a:prstDash val="solid"/>
              <a:miter lim="800000"/>
              <a:headEnd type="none" w="sm" len="sm"/>
              <a:tailEnd type="none" w="sm" len="sm"/>
            </a:ln>
          </p:spPr>
        </p:cxnSp>
        <p:cxnSp>
          <p:nvCxnSpPr>
            <p:cNvPr id="224" name="Google Shape;224;p24"/>
            <p:cNvCxnSpPr/>
            <p:nvPr/>
          </p:nvCxnSpPr>
          <p:spPr>
            <a:xfrm>
              <a:off x="8142700" y="1732625"/>
              <a:ext cx="9600" cy="4213500"/>
            </a:xfrm>
            <a:prstGeom prst="straightConnector1">
              <a:avLst/>
            </a:prstGeom>
            <a:noFill/>
            <a:ln w="31750" cap="flat" cmpd="sng">
              <a:solidFill>
                <a:srgbClr val="ED6554">
                  <a:alpha val="49800"/>
                </a:srgbClr>
              </a:solidFill>
              <a:prstDash val="solid"/>
              <a:miter lim="800000"/>
              <a:headEnd type="none" w="sm" len="sm"/>
              <a:tailEnd type="none" w="sm" len="sm"/>
            </a:ln>
          </p:spPr>
        </p:cxnSp>
      </p:grpSp>
      <p:pic>
        <p:nvPicPr>
          <p:cNvPr id="225" name="Google Shape;225;p24"/>
          <p:cNvPicPr preferRelativeResize="0"/>
          <p:nvPr/>
        </p:nvPicPr>
        <p:blipFill>
          <a:blip r:embed="rId3">
            <a:alphaModFix/>
          </a:blip>
          <a:stretch>
            <a:fillRect/>
          </a:stretch>
        </p:blipFill>
        <p:spPr>
          <a:xfrm>
            <a:off x="10444850" y="170925"/>
            <a:ext cx="1369900" cy="1369900"/>
          </a:xfrm>
          <a:prstGeom prst="rect">
            <a:avLst/>
          </a:prstGeom>
          <a:noFill/>
          <a:ln>
            <a:noFill/>
          </a:ln>
        </p:spPr>
      </p:pic>
      <p:grpSp>
        <p:nvGrpSpPr>
          <p:cNvPr id="226" name="Google Shape;226;p24"/>
          <p:cNvGrpSpPr/>
          <p:nvPr/>
        </p:nvGrpSpPr>
        <p:grpSpPr>
          <a:xfrm>
            <a:off x="12" y="-76200"/>
            <a:ext cx="12191988" cy="247125"/>
            <a:chOff x="12" y="0"/>
            <a:chExt cx="12191988" cy="247125"/>
          </a:xfrm>
        </p:grpSpPr>
        <p:pic>
          <p:nvPicPr>
            <p:cNvPr id="227" name="Google Shape;227;p24"/>
            <p:cNvPicPr preferRelativeResize="0"/>
            <p:nvPr/>
          </p:nvPicPr>
          <p:blipFill>
            <a:blip r:embed="rId4">
              <a:alphaModFix/>
            </a:blip>
            <a:stretch>
              <a:fillRect/>
            </a:stretch>
          </p:blipFill>
          <p:spPr>
            <a:xfrm>
              <a:off x="12" y="4"/>
              <a:ext cx="7905750" cy="219075"/>
            </a:xfrm>
            <a:prstGeom prst="rect">
              <a:avLst/>
            </a:prstGeom>
            <a:noFill/>
            <a:ln>
              <a:noFill/>
            </a:ln>
          </p:spPr>
        </p:pic>
        <p:pic>
          <p:nvPicPr>
            <p:cNvPr id="228" name="Google Shape;228;p24"/>
            <p:cNvPicPr preferRelativeResize="0"/>
            <p:nvPr/>
          </p:nvPicPr>
          <p:blipFill rotWithShape="1">
            <a:blip r:embed="rId4">
              <a:alphaModFix/>
            </a:blip>
            <a:srcRect l="11017" r="34708" b="-12803"/>
            <a:stretch/>
          </p:blipFill>
          <p:spPr>
            <a:xfrm>
              <a:off x="7901226" y="0"/>
              <a:ext cx="4290774" cy="247125"/>
            </a:xfrm>
            <a:prstGeom prst="rect">
              <a:avLst/>
            </a:prstGeom>
            <a:noFill/>
            <a:ln>
              <a:noFill/>
            </a:ln>
          </p:spPr>
        </p:pic>
      </p:grpSp>
      <p:grpSp>
        <p:nvGrpSpPr>
          <p:cNvPr id="229" name="Google Shape;229;p24"/>
          <p:cNvGrpSpPr/>
          <p:nvPr/>
        </p:nvGrpSpPr>
        <p:grpSpPr>
          <a:xfrm>
            <a:off x="12" y="6705600"/>
            <a:ext cx="12191988" cy="247125"/>
            <a:chOff x="12" y="0"/>
            <a:chExt cx="12191988" cy="247125"/>
          </a:xfrm>
        </p:grpSpPr>
        <p:pic>
          <p:nvPicPr>
            <p:cNvPr id="230" name="Google Shape;230;p24"/>
            <p:cNvPicPr preferRelativeResize="0"/>
            <p:nvPr/>
          </p:nvPicPr>
          <p:blipFill>
            <a:blip r:embed="rId4">
              <a:alphaModFix/>
            </a:blip>
            <a:stretch>
              <a:fillRect/>
            </a:stretch>
          </p:blipFill>
          <p:spPr>
            <a:xfrm>
              <a:off x="12" y="4"/>
              <a:ext cx="7905750" cy="219075"/>
            </a:xfrm>
            <a:prstGeom prst="rect">
              <a:avLst/>
            </a:prstGeom>
            <a:noFill/>
            <a:ln>
              <a:noFill/>
            </a:ln>
          </p:spPr>
        </p:pic>
        <p:pic>
          <p:nvPicPr>
            <p:cNvPr id="231" name="Google Shape;231;p24"/>
            <p:cNvPicPr preferRelativeResize="0"/>
            <p:nvPr/>
          </p:nvPicPr>
          <p:blipFill rotWithShape="1">
            <a:blip r:embed="rId4">
              <a:alphaModFix/>
            </a:blip>
            <a:srcRect l="11017" r="34708" b="-12803"/>
            <a:stretch/>
          </p:blipFill>
          <p:spPr>
            <a:xfrm>
              <a:off x="7901226" y="0"/>
              <a:ext cx="4290774" cy="247125"/>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25"/>
          <p:cNvPicPr preferRelativeResize="0"/>
          <p:nvPr/>
        </p:nvPicPr>
        <p:blipFill rotWithShape="1">
          <a:blip r:embed="rId3">
            <a:alphaModFix/>
          </a:blip>
          <a:srcRect/>
          <a:stretch/>
        </p:blipFill>
        <p:spPr>
          <a:xfrm>
            <a:off x="10444850" y="170925"/>
            <a:ext cx="1369900" cy="1369900"/>
          </a:xfrm>
          <a:prstGeom prst="rect">
            <a:avLst/>
          </a:prstGeom>
          <a:noFill/>
          <a:ln>
            <a:noFill/>
          </a:ln>
        </p:spPr>
      </p:pic>
      <p:sp>
        <p:nvSpPr>
          <p:cNvPr id="238" name="Google Shape;238;p25"/>
          <p:cNvSpPr txBox="1"/>
          <p:nvPr/>
        </p:nvSpPr>
        <p:spPr>
          <a:xfrm>
            <a:off x="737925" y="490036"/>
            <a:ext cx="10285800" cy="731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sz="2800" b="1">
                <a:solidFill>
                  <a:srgbClr val="314247"/>
                </a:solidFill>
                <a:latin typeface="Raleway"/>
                <a:ea typeface="Raleway"/>
                <a:cs typeface="Raleway"/>
                <a:sym typeface="Raleway"/>
              </a:rPr>
              <a:t>Main Research Question</a:t>
            </a:r>
            <a:endParaRPr sz="1600">
              <a:solidFill>
                <a:srgbClr val="314247"/>
              </a:solidFill>
              <a:latin typeface="Raleway"/>
              <a:ea typeface="Raleway"/>
              <a:cs typeface="Raleway"/>
              <a:sym typeface="Raleway"/>
            </a:endParaRPr>
          </a:p>
          <a:p>
            <a:pPr marL="0" lvl="0" indent="0" algn="l" rtl="0">
              <a:lnSpc>
                <a:spcPct val="90000"/>
              </a:lnSpc>
              <a:spcBef>
                <a:spcPts val="0"/>
              </a:spcBef>
              <a:spcAft>
                <a:spcPts val="0"/>
              </a:spcAft>
              <a:buNone/>
            </a:pPr>
            <a:endParaRPr sz="2800" b="1">
              <a:solidFill>
                <a:srgbClr val="314247"/>
              </a:solidFill>
              <a:latin typeface="Raleway"/>
              <a:ea typeface="Raleway"/>
              <a:cs typeface="Raleway"/>
              <a:sym typeface="Raleway"/>
            </a:endParaRPr>
          </a:p>
        </p:txBody>
      </p:sp>
      <p:pic>
        <p:nvPicPr>
          <p:cNvPr id="239" name="Google Shape;239;p25"/>
          <p:cNvPicPr preferRelativeResize="0"/>
          <p:nvPr/>
        </p:nvPicPr>
        <p:blipFill rotWithShape="1">
          <a:blip r:embed="rId3">
            <a:alphaModFix/>
          </a:blip>
          <a:srcRect/>
          <a:stretch/>
        </p:blipFill>
        <p:spPr>
          <a:xfrm>
            <a:off x="10444850" y="170925"/>
            <a:ext cx="1369900" cy="1369900"/>
          </a:xfrm>
          <a:prstGeom prst="rect">
            <a:avLst/>
          </a:prstGeom>
          <a:noFill/>
          <a:ln>
            <a:noFill/>
          </a:ln>
        </p:spPr>
      </p:pic>
      <p:grpSp>
        <p:nvGrpSpPr>
          <p:cNvPr id="240" name="Google Shape;240;p25"/>
          <p:cNvGrpSpPr/>
          <p:nvPr/>
        </p:nvGrpSpPr>
        <p:grpSpPr>
          <a:xfrm>
            <a:off x="12" y="-76200"/>
            <a:ext cx="12191988" cy="247125"/>
            <a:chOff x="12" y="0"/>
            <a:chExt cx="12191988" cy="247125"/>
          </a:xfrm>
        </p:grpSpPr>
        <p:pic>
          <p:nvPicPr>
            <p:cNvPr id="241" name="Google Shape;241;p25"/>
            <p:cNvPicPr preferRelativeResize="0"/>
            <p:nvPr/>
          </p:nvPicPr>
          <p:blipFill rotWithShape="1">
            <a:blip r:embed="rId4">
              <a:alphaModFix/>
            </a:blip>
            <a:srcRect/>
            <a:stretch/>
          </p:blipFill>
          <p:spPr>
            <a:xfrm>
              <a:off x="12" y="4"/>
              <a:ext cx="7905750" cy="219075"/>
            </a:xfrm>
            <a:prstGeom prst="rect">
              <a:avLst/>
            </a:prstGeom>
            <a:noFill/>
            <a:ln>
              <a:noFill/>
            </a:ln>
          </p:spPr>
        </p:pic>
        <p:pic>
          <p:nvPicPr>
            <p:cNvPr id="242" name="Google Shape;242;p25"/>
            <p:cNvPicPr preferRelativeResize="0"/>
            <p:nvPr/>
          </p:nvPicPr>
          <p:blipFill rotWithShape="1">
            <a:blip r:embed="rId4">
              <a:alphaModFix/>
            </a:blip>
            <a:srcRect l="11017" r="34708" b="-12803"/>
            <a:stretch/>
          </p:blipFill>
          <p:spPr>
            <a:xfrm>
              <a:off x="7901226" y="0"/>
              <a:ext cx="4290774" cy="247125"/>
            </a:xfrm>
            <a:prstGeom prst="rect">
              <a:avLst/>
            </a:prstGeom>
            <a:noFill/>
            <a:ln>
              <a:noFill/>
            </a:ln>
          </p:spPr>
        </p:pic>
      </p:grpSp>
      <p:grpSp>
        <p:nvGrpSpPr>
          <p:cNvPr id="243" name="Google Shape;243;p25"/>
          <p:cNvGrpSpPr/>
          <p:nvPr/>
        </p:nvGrpSpPr>
        <p:grpSpPr>
          <a:xfrm>
            <a:off x="12" y="6705600"/>
            <a:ext cx="12191988" cy="247125"/>
            <a:chOff x="12" y="0"/>
            <a:chExt cx="12191988" cy="247125"/>
          </a:xfrm>
        </p:grpSpPr>
        <p:pic>
          <p:nvPicPr>
            <p:cNvPr id="244" name="Google Shape;244;p25"/>
            <p:cNvPicPr preferRelativeResize="0"/>
            <p:nvPr/>
          </p:nvPicPr>
          <p:blipFill rotWithShape="1">
            <a:blip r:embed="rId4">
              <a:alphaModFix/>
            </a:blip>
            <a:srcRect/>
            <a:stretch/>
          </p:blipFill>
          <p:spPr>
            <a:xfrm>
              <a:off x="12" y="4"/>
              <a:ext cx="7905750" cy="219075"/>
            </a:xfrm>
            <a:prstGeom prst="rect">
              <a:avLst/>
            </a:prstGeom>
            <a:noFill/>
            <a:ln>
              <a:noFill/>
            </a:ln>
          </p:spPr>
        </p:pic>
        <p:pic>
          <p:nvPicPr>
            <p:cNvPr id="245" name="Google Shape;245;p25"/>
            <p:cNvPicPr preferRelativeResize="0"/>
            <p:nvPr/>
          </p:nvPicPr>
          <p:blipFill rotWithShape="1">
            <a:blip r:embed="rId4">
              <a:alphaModFix/>
            </a:blip>
            <a:srcRect l="11017" r="34708" b="-12803"/>
            <a:stretch/>
          </p:blipFill>
          <p:spPr>
            <a:xfrm>
              <a:off x="7901226" y="0"/>
              <a:ext cx="4290774" cy="247125"/>
            </a:xfrm>
            <a:prstGeom prst="rect">
              <a:avLst/>
            </a:prstGeom>
            <a:noFill/>
            <a:ln>
              <a:noFill/>
            </a:ln>
          </p:spPr>
        </p:pic>
      </p:grpSp>
      <p:sp>
        <p:nvSpPr>
          <p:cNvPr id="246" name="Google Shape;246;p25"/>
          <p:cNvSpPr txBox="1"/>
          <p:nvPr/>
        </p:nvSpPr>
        <p:spPr>
          <a:xfrm>
            <a:off x="737925" y="1379450"/>
            <a:ext cx="9706800" cy="4293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548194"/>
                </a:solidFill>
                <a:latin typeface="Raleway"/>
                <a:ea typeface="Raleway"/>
                <a:cs typeface="Raleway"/>
                <a:sym typeface="Raleway"/>
              </a:rPr>
              <a:t>Overarching research question</a:t>
            </a:r>
            <a:endParaRPr sz="1800" b="1" i="0" u="none" strike="noStrike" cap="none">
              <a:solidFill>
                <a:srgbClr val="548194"/>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D5557"/>
              </a:solidFill>
              <a:latin typeface="Raleway"/>
              <a:ea typeface="Raleway"/>
              <a:cs typeface="Raleway"/>
              <a:sym typeface="Raleway"/>
            </a:endParaRPr>
          </a:p>
          <a:p>
            <a:pPr marL="127000" marR="0" lvl="0" indent="0" algn="l" rtl="0">
              <a:lnSpc>
                <a:spcPct val="100000"/>
              </a:lnSpc>
              <a:spcBef>
                <a:spcPts val="0"/>
              </a:spcBef>
              <a:spcAft>
                <a:spcPts val="0"/>
              </a:spcAft>
              <a:buNone/>
            </a:pPr>
            <a:r>
              <a:rPr lang="en-US" sz="1600" b="1">
                <a:latin typeface="Raleway"/>
                <a:ea typeface="Raleway"/>
                <a:cs typeface="Raleway"/>
                <a:sym typeface="Raleway"/>
              </a:rPr>
              <a:t>Do Magwi and Torit counties have the available services to absorb returning populations?</a:t>
            </a:r>
            <a:endParaRPr/>
          </a:p>
          <a:p>
            <a:pPr marL="127000" marR="0" lvl="0" indent="0" algn="l" rtl="0">
              <a:lnSpc>
                <a:spcPct val="100000"/>
              </a:lnSpc>
              <a:spcBef>
                <a:spcPts val="0"/>
              </a:spcBef>
              <a:spcAft>
                <a:spcPts val="0"/>
              </a:spcAft>
              <a:buNone/>
            </a:pPr>
            <a:endParaRPr sz="1600" b="1" i="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None/>
            </a:pPr>
            <a:r>
              <a:rPr lang="en-US" sz="1800" b="1" i="0" u="none" strike="noStrike" cap="none">
                <a:solidFill>
                  <a:srgbClr val="548194"/>
                </a:solidFill>
                <a:latin typeface="Raleway"/>
                <a:ea typeface="Raleway"/>
                <a:cs typeface="Raleway"/>
                <a:sym typeface="Raleway"/>
              </a:rPr>
              <a:t>Sub-questions</a:t>
            </a:r>
            <a:endParaRPr/>
          </a:p>
          <a:p>
            <a:pPr marL="127000" marR="0" lvl="0" indent="0" algn="l" rtl="0">
              <a:lnSpc>
                <a:spcPct val="100000"/>
              </a:lnSpc>
              <a:spcBef>
                <a:spcPts val="0"/>
              </a:spcBef>
              <a:spcAft>
                <a:spcPts val="0"/>
              </a:spcAft>
              <a:buNone/>
            </a:pPr>
            <a:endParaRPr sz="1600" b="1" i="0" u="none" strike="noStrike" cap="none">
              <a:solidFill>
                <a:srgbClr val="548194"/>
              </a:solidFill>
              <a:latin typeface="Raleway"/>
              <a:ea typeface="Raleway"/>
              <a:cs typeface="Raleway"/>
              <a:sym typeface="Raleway"/>
            </a:endParaRPr>
          </a:p>
          <a:p>
            <a:pPr marL="469900" marR="0" lvl="0" indent="-342900" algn="l" rtl="0">
              <a:lnSpc>
                <a:spcPct val="100000"/>
              </a:lnSpc>
              <a:spcBef>
                <a:spcPts val="0"/>
              </a:spcBef>
              <a:spcAft>
                <a:spcPts val="0"/>
              </a:spcAft>
              <a:buClr>
                <a:srgbClr val="314247"/>
              </a:buClr>
              <a:buSzPts val="1600"/>
              <a:buFont typeface="Arial"/>
              <a:buAutoNum type="arabicPeriod"/>
            </a:pPr>
            <a:r>
              <a:rPr lang="en-US" sz="1600">
                <a:latin typeface="Raleway"/>
                <a:ea typeface="Raleway"/>
                <a:cs typeface="Raleway"/>
                <a:sym typeface="Raleway"/>
              </a:rPr>
              <a:t>What is the availability and functionality of infrastructure and services in Magwi and Torit?  </a:t>
            </a:r>
            <a:endParaRPr sz="1600">
              <a:latin typeface="Raleway"/>
              <a:ea typeface="Raleway"/>
              <a:cs typeface="Raleway"/>
              <a:sym typeface="Raleway"/>
            </a:endParaRPr>
          </a:p>
          <a:p>
            <a:pPr marL="469900" marR="0" lvl="0" indent="-241300" algn="l" rtl="0">
              <a:lnSpc>
                <a:spcPct val="100000"/>
              </a:lnSpc>
              <a:spcBef>
                <a:spcPts val="0"/>
              </a:spcBef>
              <a:spcAft>
                <a:spcPts val="0"/>
              </a:spcAft>
              <a:buClr>
                <a:srgbClr val="314247"/>
              </a:buClr>
              <a:buSzPts val="1600"/>
              <a:buFont typeface="Arial"/>
              <a:buNone/>
            </a:pPr>
            <a:endParaRPr sz="1600" b="1" i="0" u="none" strike="noStrike" cap="none">
              <a:solidFill>
                <a:srgbClr val="548194"/>
              </a:solidFill>
              <a:latin typeface="Raleway"/>
              <a:ea typeface="Raleway"/>
              <a:cs typeface="Raleway"/>
              <a:sym typeface="Raleway"/>
            </a:endParaRPr>
          </a:p>
          <a:p>
            <a:pPr marL="469900" marR="0" lvl="0" indent="-342900" algn="l" rtl="0">
              <a:lnSpc>
                <a:spcPct val="100000"/>
              </a:lnSpc>
              <a:spcBef>
                <a:spcPts val="0"/>
              </a:spcBef>
              <a:spcAft>
                <a:spcPts val="0"/>
              </a:spcAft>
              <a:buClr>
                <a:srgbClr val="314247"/>
              </a:buClr>
              <a:buSzPts val="1600"/>
              <a:buFont typeface="Arial"/>
              <a:buAutoNum type="arabicPeriod"/>
            </a:pPr>
            <a:r>
              <a:rPr lang="en-US" sz="1600">
                <a:latin typeface="Raleway"/>
                <a:ea typeface="Raleway"/>
                <a:cs typeface="Raleway"/>
                <a:sym typeface="Raleway"/>
              </a:rPr>
              <a:t>What are the perceived access gaps for households in the area?</a:t>
            </a:r>
            <a:endParaRPr/>
          </a:p>
          <a:p>
            <a:pPr marL="469900" marR="0" lvl="0" indent="-241300" algn="l" rtl="0">
              <a:lnSpc>
                <a:spcPct val="100000"/>
              </a:lnSpc>
              <a:spcBef>
                <a:spcPts val="0"/>
              </a:spcBef>
              <a:spcAft>
                <a:spcPts val="0"/>
              </a:spcAft>
              <a:buClr>
                <a:srgbClr val="314247"/>
              </a:buClr>
              <a:buSzPts val="1600"/>
              <a:buFont typeface="Arial"/>
              <a:buNone/>
            </a:pPr>
            <a:endParaRPr sz="1600" b="1" i="0" u="none" strike="noStrike" cap="none">
              <a:solidFill>
                <a:srgbClr val="548194"/>
              </a:solidFill>
              <a:latin typeface="Raleway"/>
              <a:ea typeface="Raleway"/>
              <a:cs typeface="Raleway"/>
              <a:sym typeface="Raleway"/>
            </a:endParaRPr>
          </a:p>
          <a:p>
            <a:pPr marL="469900" marR="0" lvl="0" indent="-342900" algn="l" rtl="0">
              <a:lnSpc>
                <a:spcPct val="100000"/>
              </a:lnSpc>
              <a:spcBef>
                <a:spcPts val="0"/>
              </a:spcBef>
              <a:spcAft>
                <a:spcPts val="0"/>
              </a:spcAft>
              <a:buClr>
                <a:srgbClr val="314247"/>
              </a:buClr>
              <a:buSzPts val="1600"/>
              <a:buFont typeface="Arial"/>
              <a:buAutoNum type="arabicPeriod"/>
            </a:pPr>
            <a:r>
              <a:rPr lang="en-US" sz="1600" b="0" i="0" u="none" strike="noStrike" cap="none">
                <a:solidFill>
                  <a:srgbClr val="000000"/>
                </a:solidFill>
                <a:latin typeface="Raleway"/>
                <a:ea typeface="Raleway"/>
                <a:cs typeface="Raleway"/>
                <a:sym typeface="Raleway"/>
              </a:rPr>
              <a:t>How can humanitarian programming be best used to </a:t>
            </a:r>
            <a:r>
              <a:rPr lang="en-US" sz="1600">
                <a:latin typeface="Raleway"/>
                <a:ea typeface="Raleway"/>
                <a:cs typeface="Raleway"/>
                <a:sym typeface="Raleway"/>
              </a:rPr>
              <a:t>support returning population in Magwi and Torit</a:t>
            </a:r>
            <a:r>
              <a:rPr lang="en-US" sz="1600" b="0" i="0" u="none" strike="noStrike" cap="none">
                <a:solidFill>
                  <a:srgbClr val="000000"/>
                </a:solidFill>
                <a:latin typeface="Raleway"/>
                <a:ea typeface="Raleway"/>
                <a:cs typeface="Raleway"/>
                <a:sym typeface="Raleway"/>
              </a:rPr>
              <a:t>?</a:t>
            </a:r>
            <a:endParaRPr/>
          </a:p>
          <a:p>
            <a:pPr marL="469900" marR="0" lvl="0" indent="-241300" algn="l" rtl="0">
              <a:lnSpc>
                <a:spcPct val="100000"/>
              </a:lnSpc>
              <a:spcBef>
                <a:spcPts val="0"/>
              </a:spcBef>
              <a:spcAft>
                <a:spcPts val="0"/>
              </a:spcAft>
              <a:buClr>
                <a:srgbClr val="314247"/>
              </a:buClr>
              <a:buSzPts val="1600"/>
              <a:buFont typeface="Arial"/>
              <a:buNone/>
            </a:pPr>
            <a:endParaRPr sz="1600" b="1" i="0" u="none" strike="noStrike" cap="none">
              <a:solidFill>
                <a:srgbClr val="548194"/>
              </a:solidFill>
              <a:latin typeface="Raleway"/>
              <a:ea typeface="Raleway"/>
              <a:cs typeface="Raleway"/>
              <a:sym typeface="Raleway"/>
            </a:endParaRPr>
          </a:p>
          <a:p>
            <a:pPr marL="127000" marR="0" lvl="0" indent="0" algn="l" rtl="0">
              <a:lnSpc>
                <a:spcPct val="100000"/>
              </a:lnSpc>
              <a:spcBef>
                <a:spcPts val="0"/>
              </a:spcBef>
              <a:spcAft>
                <a:spcPts val="0"/>
              </a:spcAft>
              <a:buNone/>
            </a:pPr>
            <a:endParaRPr sz="1600" b="1" i="0" u="none" strike="noStrike" cap="none">
              <a:solidFill>
                <a:srgbClr val="000000"/>
              </a:solidFill>
              <a:latin typeface="Raleway"/>
              <a:ea typeface="Raleway"/>
              <a:cs typeface="Raleway"/>
              <a:sym typeface="Raleway"/>
            </a:endParaRPr>
          </a:p>
          <a:p>
            <a:pPr marL="127000" marR="0" lvl="0" indent="0" algn="l" rtl="0">
              <a:lnSpc>
                <a:spcPct val="100000"/>
              </a:lnSpc>
              <a:spcBef>
                <a:spcPts val="0"/>
              </a:spcBef>
              <a:spcAft>
                <a:spcPts val="0"/>
              </a:spcAft>
              <a:buNone/>
            </a:pPr>
            <a:endParaRPr sz="1600" b="1" i="0" u="none" strike="noStrike" cap="none">
              <a:solidFill>
                <a:srgbClr val="000000"/>
              </a:solidFill>
              <a:latin typeface="Raleway"/>
              <a:ea typeface="Raleway"/>
              <a:cs typeface="Raleway"/>
              <a:sym typeface="Raleway"/>
            </a:endParaRPr>
          </a:p>
        </p:txBody>
      </p:sp>
      <p:sp>
        <p:nvSpPr>
          <p:cNvPr id="247" name="Google Shape;247;p25"/>
          <p:cNvSpPr txBox="1"/>
          <p:nvPr/>
        </p:nvSpPr>
        <p:spPr>
          <a:xfrm>
            <a:off x="737925" y="5901350"/>
            <a:ext cx="6721800" cy="564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314247"/>
              </a:solidFill>
              <a:latin typeface="Raleway"/>
              <a:ea typeface="Raleway"/>
              <a:cs typeface="Raleway"/>
              <a:sym typeface="Raleway"/>
            </a:endParaRP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Shape 252"/>
        <p:cNvGrpSpPr/>
        <p:nvPr/>
      </p:nvGrpSpPr>
      <p:grpSpPr>
        <a:xfrm>
          <a:off x="0" y="0"/>
          <a:ext cx="0" cy="0"/>
          <a:chOff x="0" y="0"/>
          <a:chExt cx="0" cy="0"/>
        </a:xfrm>
      </p:grpSpPr>
      <p:pic>
        <p:nvPicPr>
          <p:cNvPr id="253" name="Google Shape;253;p26"/>
          <p:cNvPicPr preferRelativeResize="0"/>
          <p:nvPr/>
        </p:nvPicPr>
        <p:blipFill rotWithShape="1">
          <a:blip r:embed="rId3">
            <a:alphaModFix/>
          </a:blip>
          <a:srcRect b="21" t="58"/>
          <a:stretch/>
        </p:blipFill>
        <p:spPr>
          <a:xfrm>
            <a:off x="-8250" y="-64825"/>
            <a:ext cx="12208496" cy="6922824"/>
          </a:xfrm>
          <a:prstGeom prst="rect">
            <a:avLst/>
          </a:prstGeom>
          <a:noFill/>
          <a:ln>
            <a:noFill/>
          </a:ln>
        </p:spPr>
      </p:pic>
      <p:sp>
        <p:nvSpPr>
          <p:cNvPr id="254" name="Google Shape;254;p26"/>
          <p:cNvSpPr/>
          <p:nvPr/>
        </p:nvSpPr>
        <p:spPr>
          <a:xfrm>
            <a:off x="-8256" y="-64827"/>
            <a:ext cx="12208500" cy="6858000"/>
          </a:xfrm>
          <a:prstGeom prst="rect">
            <a:avLst/>
          </a:prstGeom>
          <a:solidFill>
            <a:schemeClr val="dk1">
              <a:alpha val="20780"/>
            </a:schemeClr>
          </a:solidFill>
          <a:ln>
            <a:noFill/>
          </a:ln>
        </p:spPr>
        <p:txBody>
          <a:bodyPr anchor="ctr" anchorCtr="0" bIns="45700" lIns="91425" rIns="91425" spcFirstLastPara="1" tIns="45700" wrap="square">
            <a:noAutofit/>
          </a:bodyPr>
          <a:lstStyle/>
          <a:p>
            <a:pPr algn="ctr" indent="0" lvl="0" marL="0" marR="0" rtl="0">
              <a:spcBef>
                <a:spcPts val="0"/>
              </a:spcBef>
              <a:spcAft>
                <a:spcPts val="0"/>
              </a:spcAft>
              <a:buNone/>
            </a:pPr>
            <a:endParaRPr sz="1800">
              <a:solidFill>
                <a:schemeClr val="lt1"/>
              </a:solidFill>
              <a:latin typeface="Calibri"/>
              <a:ea typeface="Calibri"/>
              <a:cs typeface="Calibri"/>
              <a:sym typeface="Calibri"/>
            </a:endParaRPr>
          </a:p>
        </p:txBody>
      </p:sp>
      <p:sp>
        <p:nvSpPr>
          <p:cNvPr id="255" name="Google Shape;255;p26"/>
          <p:cNvSpPr txBox="1">
            <a:spLocks noGrp="1"/>
          </p:cNvSpPr>
          <p:nvPr>
            <p:ph idx="1" type="subTitle"/>
          </p:nvPr>
        </p:nvSpPr>
        <p:spPr>
          <a:xfrm>
            <a:off x="1054500" y="3079650"/>
            <a:ext cx="10083000" cy="698700"/>
          </a:xfrm>
          <a:prstGeom prst="rect">
            <a:avLst/>
          </a:prstGeom>
          <a:noFill/>
          <a:ln>
            <a:noFill/>
          </a:ln>
        </p:spPr>
        <p:txBody>
          <a:bodyPr anchor="ctr" anchorCtr="0" bIns="45700" lIns="91425" rIns="91425" spcFirstLastPara="1" tIns="45700" wrap="square">
            <a:noAutofit/>
          </a:bodyPr>
          <a:lstStyle/>
          <a:p>
            <a:pPr algn="ctr" indent="0" lvl="0" marL="0" rtl="0">
              <a:lnSpc>
                <a:spcPct val="90000"/>
              </a:lnSpc>
              <a:spcBef>
                <a:spcPts val="0"/>
              </a:spcBef>
              <a:spcAft>
                <a:spcPts val="0"/>
              </a:spcAft>
              <a:buClr>
                <a:schemeClr val="lt1"/>
              </a:buClr>
              <a:buSzPts val="4000"/>
              <a:buNone/>
            </a:pPr>
            <a:r>
              <a:rPr b="1" lang="en-US" sz="4000">
                <a:solidFill>
                  <a:schemeClr val="lt1"/>
                </a:solidFill>
                <a:latin typeface="Raleway"/>
                <a:ea typeface="Raleway"/>
                <a:cs typeface="Raleway"/>
                <a:sym typeface="Raleway"/>
              </a:rPr>
              <a:t>STUDY APPROACH: LOCATIONS, TOOLS &amp; SAMPLING</a:t>
            </a:r>
            <a:endParaRPr>
              <a:latin typeface="Raleway"/>
              <a:ea typeface="Raleway"/>
              <a:cs typeface="Raleway"/>
              <a:sym typeface="Raleway"/>
            </a:endParaRPr>
          </a:p>
        </p:txBody>
      </p:sp>
      <p:pic>
        <p:nvPicPr>
          <p:cNvPr id="256" name="Google Shape;256;p26"/>
          <p:cNvPicPr preferRelativeResize="0"/>
          <p:nvPr/>
        </p:nvPicPr>
        <p:blipFill>
          <a:blip r:embed="rId4">
            <a:alphaModFix/>
          </a:blip>
          <a:stretch>
            <a:fillRect/>
          </a:stretch>
        </p:blipFill>
        <p:spPr>
          <a:xfrm>
            <a:off x="9870425" y="127600"/>
            <a:ext cx="2071450" cy="2071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grpSp>
        <p:nvGrpSpPr>
          <p:cNvPr id="262" name="Google Shape;262;p27"/>
          <p:cNvGrpSpPr/>
          <p:nvPr/>
        </p:nvGrpSpPr>
        <p:grpSpPr>
          <a:xfrm>
            <a:off x="12" y="-76200"/>
            <a:ext cx="12191988" cy="247125"/>
            <a:chOff x="12" y="0"/>
            <a:chExt cx="12191988" cy="247125"/>
          </a:xfrm>
        </p:grpSpPr>
        <p:pic>
          <p:nvPicPr>
            <p:cNvPr id="263" name="Google Shape;263;p27"/>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264" name="Google Shape;264;p27"/>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265" name="Google Shape;265;p27"/>
          <p:cNvGrpSpPr/>
          <p:nvPr/>
        </p:nvGrpSpPr>
        <p:grpSpPr>
          <a:xfrm>
            <a:off x="12" y="6705600"/>
            <a:ext cx="12191988" cy="247125"/>
            <a:chOff x="12" y="0"/>
            <a:chExt cx="12191988" cy="247125"/>
          </a:xfrm>
        </p:grpSpPr>
        <p:pic>
          <p:nvPicPr>
            <p:cNvPr id="266" name="Google Shape;266;p27"/>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267" name="Google Shape;267;p27"/>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sp>
        <p:nvSpPr>
          <p:cNvPr id="268" name="Google Shape;268;p27"/>
          <p:cNvSpPr txBox="1"/>
          <p:nvPr/>
        </p:nvSpPr>
        <p:spPr>
          <a:xfrm>
            <a:off x="710163" y="281611"/>
            <a:ext cx="10285800" cy="731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800"/>
              <a:buFont typeface="Arial"/>
              <a:buNone/>
            </a:pPr>
            <a:r>
              <a:rPr lang="en-US" sz="2800" b="1">
                <a:solidFill>
                  <a:srgbClr val="314247"/>
                </a:solidFill>
                <a:latin typeface="Raleway"/>
                <a:ea typeface="Raleway"/>
                <a:cs typeface="Raleway"/>
                <a:sym typeface="Raleway"/>
              </a:rPr>
              <a:t>Research Locations</a:t>
            </a:r>
            <a:endParaRPr sz="2800" b="1" i="0" u="none" strike="noStrike" cap="none">
              <a:solidFill>
                <a:srgbClr val="314247"/>
              </a:solidFill>
              <a:latin typeface="Raleway"/>
              <a:ea typeface="Raleway"/>
              <a:cs typeface="Raleway"/>
              <a:sym typeface="Raleway"/>
            </a:endParaRPr>
          </a:p>
        </p:txBody>
      </p:sp>
      <p:pic>
        <p:nvPicPr>
          <p:cNvPr id="269" name="Google Shape;269;p27"/>
          <p:cNvPicPr preferRelativeResize="0"/>
          <p:nvPr/>
        </p:nvPicPr>
        <p:blipFill rotWithShape="1">
          <a:blip r:embed="rId4">
            <a:alphaModFix/>
          </a:blip>
          <a:srcRect/>
          <a:stretch/>
        </p:blipFill>
        <p:spPr>
          <a:xfrm>
            <a:off x="10444850" y="170925"/>
            <a:ext cx="1369900" cy="1369900"/>
          </a:xfrm>
          <a:prstGeom prst="rect">
            <a:avLst/>
          </a:prstGeom>
          <a:noFill/>
          <a:ln>
            <a:noFill/>
          </a:ln>
        </p:spPr>
      </p:pic>
      <p:pic>
        <p:nvPicPr>
          <p:cNvPr id="270" name="Google Shape;270;p27" descr="A map with a location pin&#10;&#10;Description automatically generated"/>
          <p:cNvPicPr preferRelativeResize="0"/>
          <p:nvPr/>
        </p:nvPicPr>
        <p:blipFill>
          <a:blip r:embed="rId5">
            <a:alphaModFix/>
          </a:blip>
          <a:stretch>
            <a:fillRect/>
          </a:stretch>
        </p:blipFill>
        <p:spPr>
          <a:xfrm>
            <a:off x="832650" y="1312219"/>
            <a:ext cx="6393575" cy="4081950"/>
          </a:xfrm>
          <a:prstGeom prst="rect">
            <a:avLst/>
          </a:prstGeom>
          <a:noFill/>
          <a:ln>
            <a:noFill/>
          </a:ln>
        </p:spPr>
      </p:pic>
      <p:sp>
        <p:nvSpPr>
          <p:cNvPr id="271" name="Google Shape;271;p27"/>
          <p:cNvSpPr txBox="1"/>
          <p:nvPr/>
        </p:nvSpPr>
        <p:spPr>
          <a:xfrm>
            <a:off x="7427175" y="1326100"/>
            <a:ext cx="4178700" cy="405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u="sng">
                <a:solidFill>
                  <a:schemeClr val="dk1"/>
                </a:solidFill>
                <a:latin typeface="Raleway"/>
                <a:ea typeface="Raleway"/>
                <a:cs typeface="Raleway"/>
                <a:sym typeface="Raleway"/>
              </a:rPr>
              <a:t>Magwi County:</a:t>
            </a:r>
            <a:endParaRPr sz="1800" b="1" u="sng">
              <a:solidFill>
                <a:schemeClr val="dk1"/>
              </a:solidFill>
              <a:latin typeface="Raleway"/>
              <a:ea typeface="Raleway"/>
              <a:cs typeface="Raleway"/>
              <a:sym typeface="Raleway"/>
            </a:endParaRPr>
          </a:p>
          <a:p>
            <a:pPr marL="0" lvl="0" indent="0" algn="l" rtl="0">
              <a:spcBef>
                <a:spcPts val="0"/>
              </a:spcBef>
              <a:spcAft>
                <a:spcPts val="0"/>
              </a:spcAft>
              <a:buNone/>
            </a:pPr>
            <a:r>
              <a:rPr lang="en-US" sz="1800">
                <a:solidFill>
                  <a:schemeClr val="dk1"/>
                </a:solidFill>
                <a:latin typeface="Raleway"/>
                <a:ea typeface="Raleway"/>
                <a:cs typeface="Raleway"/>
                <a:sym typeface="Raleway"/>
              </a:rPr>
              <a:t>Three distinct locations:</a:t>
            </a:r>
            <a:endParaRPr sz="1800">
              <a:solidFill>
                <a:schemeClr val="dk1"/>
              </a:solidFill>
              <a:latin typeface="Raleway"/>
              <a:ea typeface="Raleway"/>
              <a:cs typeface="Raleway"/>
              <a:sym typeface="Raleway"/>
            </a:endParaRPr>
          </a:p>
          <a:p>
            <a:pPr marL="457200" lvl="0" indent="-342900" algn="l" rtl="0">
              <a:spcBef>
                <a:spcPts val="0"/>
              </a:spcBef>
              <a:spcAft>
                <a:spcPts val="0"/>
              </a:spcAft>
              <a:buClr>
                <a:schemeClr val="dk1"/>
              </a:buClr>
              <a:buSzPts val="1800"/>
              <a:buFont typeface="Raleway"/>
              <a:buChar char="●"/>
            </a:pPr>
            <a:r>
              <a:rPr lang="en-US" sz="1800">
                <a:solidFill>
                  <a:schemeClr val="dk1"/>
                </a:solidFill>
                <a:latin typeface="Raleway"/>
                <a:ea typeface="Raleway"/>
                <a:cs typeface="Raleway"/>
                <a:sym typeface="Raleway"/>
              </a:rPr>
              <a:t>Magwi Town</a:t>
            </a:r>
            <a:endParaRPr sz="1800">
              <a:solidFill>
                <a:schemeClr val="dk1"/>
              </a:solidFill>
              <a:latin typeface="Raleway"/>
              <a:ea typeface="Raleway"/>
              <a:cs typeface="Raleway"/>
              <a:sym typeface="Raleway"/>
            </a:endParaRPr>
          </a:p>
          <a:p>
            <a:pPr marL="457200" lvl="0" indent="-342900" algn="l" rtl="0">
              <a:spcBef>
                <a:spcPts val="0"/>
              </a:spcBef>
              <a:spcAft>
                <a:spcPts val="0"/>
              </a:spcAft>
              <a:buClr>
                <a:schemeClr val="dk1"/>
              </a:buClr>
              <a:buSzPts val="1800"/>
              <a:buFont typeface="Raleway"/>
              <a:buChar char="●"/>
            </a:pPr>
            <a:r>
              <a:rPr lang="en-US" sz="1800">
                <a:solidFill>
                  <a:schemeClr val="dk1"/>
                </a:solidFill>
                <a:latin typeface="Raleway"/>
                <a:ea typeface="Raleway"/>
                <a:cs typeface="Raleway"/>
                <a:sym typeface="Raleway"/>
              </a:rPr>
              <a:t>Pageri Payam (2 bomas)</a:t>
            </a:r>
            <a:endParaRPr sz="1800">
              <a:solidFill>
                <a:schemeClr val="dk1"/>
              </a:solidFill>
              <a:latin typeface="Raleway"/>
              <a:ea typeface="Raleway"/>
              <a:cs typeface="Raleway"/>
              <a:sym typeface="Raleway"/>
            </a:endParaRPr>
          </a:p>
          <a:p>
            <a:pPr marL="457200" lvl="0" indent="-342900" algn="l" rtl="0">
              <a:spcBef>
                <a:spcPts val="0"/>
              </a:spcBef>
              <a:spcAft>
                <a:spcPts val="0"/>
              </a:spcAft>
              <a:buClr>
                <a:schemeClr val="dk1"/>
              </a:buClr>
              <a:buSzPts val="1800"/>
              <a:buFont typeface="Raleway"/>
              <a:buChar char="●"/>
            </a:pPr>
            <a:r>
              <a:rPr lang="en-US" sz="1800">
                <a:solidFill>
                  <a:schemeClr val="dk1"/>
                </a:solidFill>
                <a:latin typeface="Raleway"/>
                <a:ea typeface="Raleway"/>
                <a:cs typeface="Raleway"/>
                <a:sym typeface="Raleway"/>
              </a:rPr>
              <a:t>Iweri Payam (2 bomas)</a:t>
            </a:r>
            <a:endParaRPr sz="1800">
              <a:solidFill>
                <a:schemeClr val="dk1"/>
              </a:solidFill>
              <a:latin typeface="Raleway"/>
              <a:ea typeface="Raleway"/>
              <a:cs typeface="Raleway"/>
              <a:sym typeface="Raleway"/>
            </a:endParaRPr>
          </a:p>
          <a:p>
            <a:pPr marL="0" lvl="0" indent="0" algn="l" rtl="0">
              <a:spcBef>
                <a:spcPts val="0"/>
              </a:spcBef>
              <a:spcAft>
                <a:spcPts val="0"/>
              </a:spcAft>
              <a:buNone/>
            </a:pPr>
            <a:endParaRPr sz="1800">
              <a:solidFill>
                <a:schemeClr val="dk1"/>
              </a:solidFill>
              <a:latin typeface="Raleway"/>
              <a:ea typeface="Raleway"/>
              <a:cs typeface="Raleway"/>
              <a:sym typeface="Raleway"/>
            </a:endParaRPr>
          </a:p>
          <a:p>
            <a:pPr marL="0" lvl="0" indent="0" algn="l" rtl="0">
              <a:spcBef>
                <a:spcPts val="0"/>
              </a:spcBef>
              <a:spcAft>
                <a:spcPts val="0"/>
              </a:spcAft>
              <a:buNone/>
            </a:pPr>
            <a:r>
              <a:rPr lang="en-US" sz="1800" b="1" u="sng">
                <a:solidFill>
                  <a:schemeClr val="dk1"/>
                </a:solidFill>
                <a:latin typeface="Raleway"/>
                <a:ea typeface="Raleway"/>
                <a:cs typeface="Raleway"/>
                <a:sym typeface="Raleway"/>
              </a:rPr>
              <a:t>Torit County:</a:t>
            </a:r>
            <a:endParaRPr sz="1800" b="1" u="sng">
              <a:solidFill>
                <a:schemeClr val="dk1"/>
              </a:solidFill>
              <a:latin typeface="Raleway"/>
              <a:ea typeface="Raleway"/>
              <a:cs typeface="Raleway"/>
              <a:sym typeface="Raleway"/>
            </a:endParaRPr>
          </a:p>
          <a:p>
            <a:pPr marL="0" lvl="0" indent="0" algn="l" rtl="0">
              <a:spcBef>
                <a:spcPts val="0"/>
              </a:spcBef>
              <a:spcAft>
                <a:spcPts val="0"/>
              </a:spcAft>
              <a:buNone/>
            </a:pPr>
            <a:r>
              <a:rPr lang="en-US" sz="1800">
                <a:solidFill>
                  <a:schemeClr val="dk1"/>
                </a:solidFill>
                <a:latin typeface="Raleway"/>
                <a:ea typeface="Raleway"/>
                <a:cs typeface="Raleway"/>
                <a:sym typeface="Raleway"/>
              </a:rPr>
              <a:t>Three distinct locations:</a:t>
            </a:r>
            <a:endParaRPr sz="1800">
              <a:solidFill>
                <a:schemeClr val="dk1"/>
              </a:solidFill>
              <a:latin typeface="Raleway"/>
              <a:ea typeface="Raleway"/>
              <a:cs typeface="Raleway"/>
              <a:sym typeface="Raleway"/>
            </a:endParaRPr>
          </a:p>
          <a:p>
            <a:pPr marL="457200" lvl="0" indent="-342900" algn="l" rtl="0">
              <a:spcBef>
                <a:spcPts val="0"/>
              </a:spcBef>
              <a:spcAft>
                <a:spcPts val="0"/>
              </a:spcAft>
              <a:buClr>
                <a:schemeClr val="dk1"/>
              </a:buClr>
              <a:buSzPts val="1800"/>
              <a:buFont typeface="Raleway"/>
              <a:buChar char="●"/>
            </a:pPr>
            <a:r>
              <a:rPr lang="en-US" sz="1800">
                <a:solidFill>
                  <a:schemeClr val="dk1"/>
                </a:solidFill>
                <a:latin typeface="Raleway"/>
                <a:ea typeface="Raleway"/>
                <a:cs typeface="Raleway"/>
                <a:sym typeface="Raleway"/>
              </a:rPr>
              <a:t>Torit Town</a:t>
            </a:r>
            <a:endParaRPr sz="1800">
              <a:solidFill>
                <a:schemeClr val="dk1"/>
              </a:solidFill>
              <a:latin typeface="Raleway"/>
              <a:ea typeface="Raleway"/>
              <a:cs typeface="Raleway"/>
              <a:sym typeface="Raleway"/>
            </a:endParaRPr>
          </a:p>
          <a:p>
            <a:pPr marL="457200" lvl="0" indent="-342900" algn="l" rtl="0">
              <a:spcBef>
                <a:spcPts val="0"/>
              </a:spcBef>
              <a:spcAft>
                <a:spcPts val="0"/>
              </a:spcAft>
              <a:buClr>
                <a:schemeClr val="dk1"/>
              </a:buClr>
              <a:buSzPts val="1800"/>
              <a:buFont typeface="Raleway"/>
              <a:buChar char="●"/>
            </a:pPr>
            <a:r>
              <a:rPr lang="en-US" sz="1800">
                <a:solidFill>
                  <a:schemeClr val="dk1"/>
                </a:solidFill>
                <a:latin typeface="Raleway"/>
                <a:ea typeface="Raleway"/>
                <a:cs typeface="Raleway"/>
                <a:sym typeface="Raleway"/>
              </a:rPr>
              <a:t>Imurok Payam (2 bomas)</a:t>
            </a:r>
            <a:endParaRPr sz="1800">
              <a:solidFill>
                <a:schemeClr val="dk1"/>
              </a:solidFill>
              <a:latin typeface="Raleway"/>
              <a:ea typeface="Raleway"/>
              <a:cs typeface="Raleway"/>
              <a:sym typeface="Raleway"/>
            </a:endParaRPr>
          </a:p>
          <a:p>
            <a:pPr marL="457200" lvl="0" indent="-342900" algn="l" rtl="0">
              <a:spcBef>
                <a:spcPts val="0"/>
              </a:spcBef>
              <a:spcAft>
                <a:spcPts val="0"/>
              </a:spcAft>
              <a:buClr>
                <a:schemeClr val="dk1"/>
              </a:buClr>
              <a:buSzPts val="1800"/>
              <a:buFont typeface="Raleway"/>
              <a:buChar char="●"/>
            </a:pPr>
            <a:r>
              <a:rPr lang="en-US" sz="1800">
                <a:solidFill>
                  <a:schemeClr val="dk1"/>
                </a:solidFill>
                <a:latin typeface="Raleway"/>
                <a:ea typeface="Raleway"/>
                <a:cs typeface="Raleway"/>
                <a:sym typeface="Raleway"/>
              </a:rPr>
              <a:t>Hiyala Payam (2 bomas)</a:t>
            </a:r>
            <a:endParaRPr sz="1800">
              <a:solidFill>
                <a:schemeClr val="dk1"/>
              </a:solidFill>
              <a:latin typeface="Raleway"/>
              <a:ea typeface="Raleway"/>
              <a:cs typeface="Raleway"/>
              <a:sym typeface="Raleway"/>
            </a:endParaRPr>
          </a:p>
          <a:p>
            <a:pPr marL="0" lvl="0" indent="0" algn="l" rtl="0">
              <a:spcBef>
                <a:spcPts val="0"/>
              </a:spcBef>
              <a:spcAft>
                <a:spcPts val="0"/>
              </a:spcAft>
              <a:buNone/>
            </a:pPr>
            <a:endParaRPr sz="1800">
              <a:solidFill>
                <a:schemeClr val="dk1"/>
              </a:solidFill>
              <a:latin typeface="Raleway"/>
              <a:ea typeface="Raleway"/>
              <a:cs typeface="Raleway"/>
              <a:sym typeface="Raleway"/>
            </a:endParaRPr>
          </a:p>
          <a:p>
            <a:pPr marL="0" lvl="0" indent="0" algn="l" rtl="0">
              <a:spcBef>
                <a:spcPts val="0"/>
              </a:spcBef>
              <a:spcAft>
                <a:spcPts val="0"/>
              </a:spcAft>
              <a:buNone/>
            </a:pPr>
            <a:endParaRPr sz="1800">
              <a:solidFill>
                <a:schemeClr val="dk1"/>
              </a:solidFill>
              <a:latin typeface="Raleway"/>
              <a:ea typeface="Raleway"/>
              <a:cs typeface="Raleway"/>
              <a:sym typeface="Raleway"/>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grpSp>
        <p:nvGrpSpPr>
          <p:cNvPr id="277" name="Google Shape;277;p28"/>
          <p:cNvGrpSpPr/>
          <p:nvPr/>
        </p:nvGrpSpPr>
        <p:grpSpPr>
          <a:xfrm>
            <a:off x="12" y="-76200"/>
            <a:ext cx="12191988" cy="247125"/>
            <a:chOff x="12" y="0"/>
            <a:chExt cx="12191988" cy="247125"/>
          </a:xfrm>
        </p:grpSpPr>
        <p:pic>
          <p:nvPicPr>
            <p:cNvPr id="278" name="Google Shape;278;p28"/>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279" name="Google Shape;279;p28"/>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280" name="Google Shape;280;p28"/>
          <p:cNvGrpSpPr/>
          <p:nvPr/>
        </p:nvGrpSpPr>
        <p:grpSpPr>
          <a:xfrm>
            <a:off x="12" y="6705600"/>
            <a:ext cx="12191988" cy="247125"/>
            <a:chOff x="12" y="0"/>
            <a:chExt cx="12191988" cy="247125"/>
          </a:xfrm>
        </p:grpSpPr>
        <p:pic>
          <p:nvPicPr>
            <p:cNvPr id="281" name="Google Shape;281;p28"/>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282" name="Google Shape;282;p28"/>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sp>
        <p:nvSpPr>
          <p:cNvPr id="283" name="Google Shape;283;p28"/>
          <p:cNvSpPr txBox="1"/>
          <p:nvPr/>
        </p:nvSpPr>
        <p:spPr>
          <a:xfrm>
            <a:off x="710163" y="281611"/>
            <a:ext cx="10285800" cy="731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800"/>
              <a:buFont typeface="Arial"/>
              <a:buNone/>
            </a:pPr>
            <a:r>
              <a:rPr lang="en-US" sz="2800" b="1">
                <a:solidFill>
                  <a:srgbClr val="314247"/>
                </a:solidFill>
                <a:latin typeface="Raleway"/>
                <a:ea typeface="Raleway"/>
                <a:cs typeface="Raleway"/>
                <a:sym typeface="Raleway"/>
              </a:rPr>
              <a:t>Research Locations</a:t>
            </a:r>
            <a:endParaRPr sz="2800" b="1" i="0" u="none" strike="noStrike" cap="none">
              <a:solidFill>
                <a:srgbClr val="314247"/>
              </a:solidFill>
              <a:latin typeface="Raleway"/>
              <a:ea typeface="Raleway"/>
              <a:cs typeface="Raleway"/>
              <a:sym typeface="Raleway"/>
            </a:endParaRPr>
          </a:p>
        </p:txBody>
      </p:sp>
      <p:pic>
        <p:nvPicPr>
          <p:cNvPr id="284" name="Google Shape;284;p28"/>
          <p:cNvPicPr preferRelativeResize="0"/>
          <p:nvPr/>
        </p:nvPicPr>
        <p:blipFill rotWithShape="1">
          <a:blip r:embed="rId4">
            <a:alphaModFix/>
          </a:blip>
          <a:srcRect/>
          <a:stretch/>
        </p:blipFill>
        <p:spPr>
          <a:xfrm>
            <a:off x="10444850" y="170925"/>
            <a:ext cx="1369900" cy="1369900"/>
          </a:xfrm>
          <a:prstGeom prst="rect">
            <a:avLst/>
          </a:prstGeom>
          <a:noFill/>
          <a:ln>
            <a:noFill/>
          </a:ln>
        </p:spPr>
      </p:pic>
      <p:sp>
        <p:nvSpPr>
          <p:cNvPr id="285" name="Google Shape;285;p28"/>
          <p:cNvSpPr txBox="1"/>
          <p:nvPr/>
        </p:nvSpPr>
        <p:spPr>
          <a:xfrm>
            <a:off x="710175" y="1326100"/>
            <a:ext cx="5298900" cy="405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u="sng">
                <a:solidFill>
                  <a:schemeClr val="dk1"/>
                </a:solidFill>
                <a:latin typeface="Raleway"/>
                <a:ea typeface="Raleway"/>
                <a:cs typeface="Raleway"/>
                <a:sym typeface="Raleway"/>
              </a:rPr>
              <a:t>Bomas for assessment:</a:t>
            </a:r>
            <a:endParaRPr sz="1800" b="1" u="sng">
              <a:solidFill>
                <a:schemeClr val="dk1"/>
              </a:solidFill>
              <a:latin typeface="Raleway"/>
              <a:ea typeface="Raleway"/>
              <a:cs typeface="Raleway"/>
              <a:sym typeface="Raleway"/>
            </a:endParaRPr>
          </a:p>
          <a:p>
            <a:pPr marL="0" lvl="0" indent="0" algn="l" rtl="0">
              <a:spcBef>
                <a:spcPts val="0"/>
              </a:spcBef>
              <a:spcAft>
                <a:spcPts val="0"/>
              </a:spcAft>
              <a:buNone/>
            </a:pPr>
            <a:endParaRPr sz="1800" b="1" u="sng">
              <a:solidFill>
                <a:schemeClr val="dk1"/>
              </a:solidFill>
              <a:latin typeface="Raleway"/>
              <a:ea typeface="Raleway"/>
              <a:cs typeface="Raleway"/>
              <a:sym typeface="Raleway"/>
            </a:endParaRPr>
          </a:p>
          <a:p>
            <a:pPr marL="0" lvl="0" indent="0" algn="l" rtl="0">
              <a:spcBef>
                <a:spcPts val="0"/>
              </a:spcBef>
              <a:spcAft>
                <a:spcPts val="0"/>
              </a:spcAft>
              <a:buNone/>
            </a:pPr>
            <a:r>
              <a:rPr lang="en-US" sz="1800">
                <a:solidFill>
                  <a:schemeClr val="dk1"/>
                </a:solidFill>
                <a:latin typeface="Raleway"/>
                <a:ea typeface="Raleway"/>
                <a:cs typeface="Raleway"/>
                <a:sym typeface="Raleway"/>
              </a:rPr>
              <a:t>Chosen because they have the highest returns</a:t>
            </a:r>
            <a:endParaRPr sz="1800">
              <a:solidFill>
                <a:schemeClr val="dk1"/>
              </a:solidFill>
              <a:latin typeface="Raleway"/>
              <a:ea typeface="Raleway"/>
              <a:cs typeface="Raleway"/>
              <a:sym typeface="Raleway"/>
            </a:endParaRPr>
          </a:p>
          <a:p>
            <a:pPr marL="0" lvl="0" indent="0" algn="l" rtl="0">
              <a:spcBef>
                <a:spcPts val="0"/>
              </a:spcBef>
              <a:spcAft>
                <a:spcPts val="0"/>
              </a:spcAft>
              <a:buNone/>
            </a:pPr>
            <a:r>
              <a:rPr lang="en-US" sz="1800" b="1" u="sng">
                <a:solidFill>
                  <a:schemeClr val="dk1"/>
                </a:solidFill>
                <a:latin typeface="Raleway"/>
                <a:ea typeface="Raleway"/>
                <a:cs typeface="Raleway"/>
                <a:sym typeface="Raleway"/>
              </a:rPr>
              <a:t> </a:t>
            </a:r>
            <a:endParaRPr sz="1800" b="1" u="sng">
              <a:solidFill>
                <a:schemeClr val="dk1"/>
              </a:solidFill>
              <a:latin typeface="Raleway"/>
              <a:ea typeface="Raleway"/>
              <a:cs typeface="Raleway"/>
              <a:sym typeface="Raleway"/>
            </a:endParaRPr>
          </a:p>
          <a:p>
            <a:pPr marL="0" lvl="0" indent="0" algn="l" rtl="0">
              <a:spcBef>
                <a:spcPts val="0"/>
              </a:spcBef>
              <a:spcAft>
                <a:spcPts val="0"/>
              </a:spcAft>
              <a:buNone/>
            </a:pPr>
            <a:r>
              <a:rPr lang="en-US" sz="1800" b="1" u="sng">
                <a:solidFill>
                  <a:schemeClr val="dk1"/>
                </a:solidFill>
                <a:latin typeface="Raleway"/>
                <a:ea typeface="Raleway"/>
                <a:cs typeface="Raleway"/>
                <a:sym typeface="Raleway"/>
              </a:rPr>
              <a:t>Magwi:</a:t>
            </a:r>
            <a:endParaRPr sz="1800" b="1" u="sng">
              <a:solidFill>
                <a:schemeClr val="dk1"/>
              </a:solidFill>
              <a:latin typeface="Raleway"/>
              <a:ea typeface="Raleway"/>
              <a:cs typeface="Raleway"/>
              <a:sym typeface="Raleway"/>
            </a:endParaRPr>
          </a:p>
          <a:p>
            <a:pPr marL="0" lvl="0" indent="0" algn="l" rtl="0">
              <a:spcBef>
                <a:spcPts val="0"/>
              </a:spcBef>
              <a:spcAft>
                <a:spcPts val="0"/>
              </a:spcAft>
              <a:buNone/>
            </a:pPr>
            <a:endParaRPr sz="1800" b="1">
              <a:solidFill>
                <a:schemeClr val="dk1"/>
              </a:solidFill>
              <a:latin typeface="Raleway"/>
              <a:ea typeface="Raleway"/>
              <a:cs typeface="Raleway"/>
              <a:sym typeface="Raleway"/>
            </a:endParaRPr>
          </a:p>
          <a:p>
            <a:pPr marL="0" lvl="0" indent="0" algn="l" rtl="0">
              <a:spcBef>
                <a:spcPts val="0"/>
              </a:spcBef>
              <a:spcAft>
                <a:spcPts val="0"/>
              </a:spcAft>
              <a:buNone/>
            </a:pPr>
            <a:r>
              <a:rPr lang="en-US" sz="1800" b="1">
                <a:solidFill>
                  <a:schemeClr val="dk1"/>
                </a:solidFill>
                <a:latin typeface="Raleway"/>
                <a:ea typeface="Raleway"/>
                <a:cs typeface="Raleway"/>
                <a:sym typeface="Raleway"/>
              </a:rPr>
              <a:t>Magwi Town </a:t>
            </a:r>
            <a:endParaRPr sz="1800" b="1">
              <a:solidFill>
                <a:schemeClr val="dk1"/>
              </a:solidFill>
              <a:latin typeface="Raleway"/>
              <a:ea typeface="Raleway"/>
              <a:cs typeface="Raleway"/>
              <a:sym typeface="Raleway"/>
            </a:endParaRPr>
          </a:p>
          <a:p>
            <a:pPr marL="0" lvl="0" indent="0" algn="l" rtl="0">
              <a:spcBef>
                <a:spcPts val="0"/>
              </a:spcBef>
              <a:spcAft>
                <a:spcPts val="0"/>
              </a:spcAft>
              <a:buNone/>
            </a:pPr>
            <a:endParaRPr sz="1800" b="1">
              <a:solidFill>
                <a:schemeClr val="dk1"/>
              </a:solidFill>
              <a:latin typeface="Raleway"/>
              <a:ea typeface="Raleway"/>
              <a:cs typeface="Raleway"/>
              <a:sym typeface="Raleway"/>
            </a:endParaRPr>
          </a:p>
          <a:p>
            <a:pPr marL="0" lvl="0" indent="0" algn="l" rtl="0">
              <a:spcBef>
                <a:spcPts val="0"/>
              </a:spcBef>
              <a:spcAft>
                <a:spcPts val="0"/>
              </a:spcAft>
              <a:buNone/>
            </a:pPr>
            <a:r>
              <a:rPr lang="en-US" sz="1800" b="1">
                <a:solidFill>
                  <a:schemeClr val="dk1"/>
                </a:solidFill>
                <a:latin typeface="Raleway"/>
                <a:ea typeface="Raleway"/>
                <a:cs typeface="Raleway"/>
                <a:sym typeface="Raleway"/>
              </a:rPr>
              <a:t>Pageri Payam:</a:t>
            </a:r>
            <a:endParaRPr sz="1800" b="1">
              <a:solidFill>
                <a:schemeClr val="dk1"/>
              </a:solidFill>
              <a:latin typeface="Raleway"/>
              <a:ea typeface="Raleway"/>
              <a:cs typeface="Raleway"/>
              <a:sym typeface="Raleway"/>
            </a:endParaRPr>
          </a:p>
          <a:p>
            <a:pPr marL="457200" lvl="0" indent="-342900" algn="l" rtl="0">
              <a:spcBef>
                <a:spcPts val="0"/>
              </a:spcBef>
              <a:spcAft>
                <a:spcPts val="0"/>
              </a:spcAft>
              <a:buClr>
                <a:schemeClr val="dk1"/>
              </a:buClr>
              <a:buSzPts val="1800"/>
              <a:buFont typeface="Raleway"/>
              <a:buChar char="●"/>
            </a:pPr>
            <a:r>
              <a:rPr lang="en-US" sz="1800">
                <a:solidFill>
                  <a:schemeClr val="dk1"/>
                </a:solidFill>
                <a:latin typeface="Raleway"/>
                <a:ea typeface="Raleway"/>
                <a:cs typeface="Raleway"/>
                <a:sym typeface="Raleway"/>
              </a:rPr>
              <a:t>Pageri boma</a:t>
            </a:r>
            <a:endParaRPr sz="1800">
              <a:solidFill>
                <a:schemeClr val="dk1"/>
              </a:solidFill>
              <a:latin typeface="Raleway"/>
              <a:ea typeface="Raleway"/>
              <a:cs typeface="Raleway"/>
              <a:sym typeface="Raleway"/>
            </a:endParaRPr>
          </a:p>
          <a:p>
            <a:pPr marL="457200" lvl="0" indent="-342900" algn="l" rtl="0">
              <a:spcBef>
                <a:spcPts val="0"/>
              </a:spcBef>
              <a:spcAft>
                <a:spcPts val="0"/>
              </a:spcAft>
              <a:buClr>
                <a:schemeClr val="dk1"/>
              </a:buClr>
              <a:buSzPts val="1800"/>
              <a:buFont typeface="Raleway"/>
              <a:buChar char="●"/>
            </a:pPr>
            <a:r>
              <a:rPr lang="en-US" sz="1800">
                <a:solidFill>
                  <a:schemeClr val="dk1"/>
                </a:solidFill>
                <a:latin typeface="Raleway"/>
                <a:ea typeface="Raleway"/>
                <a:cs typeface="Raleway"/>
                <a:sym typeface="Raleway"/>
              </a:rPr>
              <a:t>Motitoruro boma</a:t>
            </a:r>
            <a:endParaRPr sz="1800">
              <a:solidFill>
                <a:schemeClr val="dk1"/>
              </a:solidFill>
              <a:latin typeface="Raleway"/>
              <a:ea typeface="Raleway"/>
              <a:cs typeface="Raleway"/>
              <a:sym typeface="Raleway"/>
            </a:endParaRPr>
          </a:p>
          <a:p>
            <a:pPr marL="0" lvl="0" indent="0" algn="l" rtl="0">
              <a:spcBef>
                <a:spcPts val="0"/>
              </a:spcBef>
              <a:spcAft>
                <a:spcPts val="0"/>
              </a:spcAft>
              <a:buNone/>
            </a:pPr>
            <a:endParaRPr sz="1800">
              <a:solidFill>
                <a:schemeClr val="dk1"/>
              </a:solidFill>
              <a:latin typeface="Raleway"/>
              <a:ea typeface="Raleway"/>
              <a:cs typeface="Raleway"/>
              <a:sym typeface="Raleway"/>
            </a:endParaRPr>
          </a:p>
          <a:p>
            <a:pPr marL="0" lvl="0" indent="0" algn="l" rtl="0">
              <a:spcBef>
                <a:spcPts val="0"/>
              </a:spcBef>
              <a:spcAft>
                <a:spcPts val="0"/>
              </a:spcAft>
              <a:buNone/>
            </a:pPr>
            <a:r>
              <a:rPr lang="en-US" sz="1800" b="1">
                <a:solidFill>
                  <a:schemeClr val="dk1"/>
                </a:solidFill>
                <a:latin typeface="Raleway"/>
                <a:ea typeface="Raleway"/>
                <a:cs typeface="Raleway"/>
                <a:sym typeface="Raleway"/>
              </a:rPr>
              <a:t>Iwire Payam:</a:t>
            </a:r>
            <a:endParaRPr sz="1800">
              <a:solidFill>
                <a:schemeClr val="dk1"/>
              </a:solidFill>
              <a:latin typeface="Raleway"/>
              <a:ea typeface="Raleway"/>
              <a:cs typeface="Raleway"/>
              <a:sym typeface="Raleway"/>
            </a:endParaRPr>
          </a:p>
          <a:p>
            <a:pPr marL="457200" lvl="0" indent="-342900" algn="l" rtl="0">
              <a:spcBef>
                <a:spcPts val="0"/>
              </a:spcBef>
              <a:spcAft>
                <a:spcPts val="0"/>
              </a:spcAft>
              <a:buClr>
                <a:schemeClr val="dk1"/>
              </a:buClr>
              <a:buSzPts val="1800"/>
              <a:buFont typeface="Raleway"/>
              <a:buChar char="●"/>
            </a:pPr>
            <a:r>
              <a:rPr lang="en-US" sz="1800">
                <a:solidFill>
                  <a:schemeClr val="dk1"/>
                </a:solidFill>
                <a:latin typeface="Raleway"/>
                <a:ea typeface="Raleway"/>
                <a:cs typeface="Raleway"/>
                <a:sym typeface="Raleway"/>
              </a:rPr>
              <a:t>Abara boma</a:t>
            </a:r>
            <a:endParaRPr sz="1800">
              <a:solidFill>
                <a:schemeClr val="dk1"/>
              </a:solidFill>
              <a:latin typeface="Raleway"/>
              <a:ea typeface="Raleway"/>
              <a:cs typeface="Raleway"/>
              <a:sym typeface="Raleway"/>
            </a:endParaRPr>
          </a:p>
          <a:p>
            <a:pPr marL="457200" lvl="0" indent="-342900" algn="l" rtl="0">
              <a:spcBef>
                <a:spcPts val="0"/>
              </a:spcBef>
              <a:spcAft>
                <a:spcPts val="0"/>
              </a:spcAft>
              <a:buClr>
                <a:schemeClr val="dk1"/>
              </a:buClr>
              <a:buSzPts val="1800"/>
              <a:buFont typeface="Raleway"/>
              <a:buChar char="●"/>
            </a:pPr>
            <a:r>
              <a:rPr lang="en-US" sz="1800">
                <a:solidFill>
                  <a:schemeClr val="dk1"/>
                </a:solidFill>
                <a:latin typeface="Raleway"/>
                <a:ea typeface="Raleway"/>
                <a:cs typeface="Raleway"/>
                <a:sym typeface="Raleway"/>
              </a:rPr>
              <a:t>Owinyikibul boma</a:t>
            </a:r>
            <a:endParaRPr sz="1800">
              <a:solidFill>
                <a:schemeClr val="dk1"/>
              </a:solidFill>
              <a:latin typeface="Raleway"/>
              <a:ea typeface="Raleway"/>
              <a:cs typeface="Raleway"/>
              <a:sym typeface="Raleway"/>
            </a:endParaRPr>
          </a:p>
        </p:txBody>
      </p:sp>
      <p:sp>
        <p:nvSpPr>
          <p:cNvPr id="286" name="Google Shape;286;p28"/>
          <p:cNvSpPr txBox="1"/>
          <p:nvPr/>
        </p:nvSpPr>
        <p:spPr>
          <a:xfrm>
            <a:off x="5656250" y="1592125"/>
            <a:ext cx="4788600" cy="405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u="sng">
              <a:solidFill>
                <a:schemeClr val="dk1"/>
              </a:solidFill>
              <a:latin typeface="Raleway"/>
              <a:ea typeface="Raleway"/>
              <a:cs typeface="Raleway"/>
              <a:sym typeface="Raleway"/>
            </a:endParaRPr>
          </a:p>
          <a:p>
            <a:pPr marL="0" lvl="0" indent="0" algn="l" rtl="0">
              <a:spcBef>
                <a:spcPts val="0"/>
              </a:spcBef>
              <a:spcAft>
                <a:spcPts val="0"/>
              </a:spcAft>
              <a:buNone/>
            </a:pPr>
            <a:endParaRPr sz="1800" b="1" u="sng">
              <a:solidFill>
                <a:schemeClr val="dk1"/>
              </a:solidFill>
              <a:latin typeface="Raleway"/>
              <a:ea typeface="Raleway"/>
              <a:cs typeface="Raleway"/>
              <a:sym typeface="Raleway"/>
            </a:endParaRPr>
          </a:p>
          <a:p>
            <a:pPr marL="0" lvl="0" indent="0" algn="l" rtl="0">
              <a:spcBef>
                <a:spcPts val="0"/>
              </a:spcBef>
              <a:spcAft>
                <a:spcPts val="0"/>
              </a:spcAft>
              <a:buNone/>
            </a:pPr>
            <a:r>
              <a:rPr lang="en-US" sz="1800" b="1" u="sng">
                <a:solidFill>
                  <a:schemeClr val="dk1"/>
                </a:solidFill>
                <a:latin typeface="Raleway"/>
                <a:ea typeface="Raleway"/>
                <a:cs typeface="Raleway"/>
                <a:sym typeface="Raleway"/>
              </a:rPr>
              <a:t> </a:t>
            </a:r>
            <a:endParaRPr sz="1800" b="1" u="sng">
              <a:solidFill>
                <a:schemeClr val="dk1"/>
              </a:solidFill>
              <a:latin typeface="Raleway"/>
              <a:ea typeface="Raleway"/>
              <a:cs typeface="Raleway"/>
              <a:sym typeface="Raleway"/>
            </a:endParaRPr>
          </a:p>
          <a:p>
            <a:pPr marL="0" lvl="0" indent="0" algn="l" rtl="0">
              <a:spcBef>
                <a:spcPts val="0"/>
              </a:spcBef>
              <a:spcAft>
                <a:spcPts val="0"/>
              </a:spcAft>
              <a:buNone/>
            </a:pPr>
            <a:r>
              <a:rPr lang="en-US" sz="1800" b="1" u="sng">
                <a:solidFill>
                  <a:schemeClr val="dk1"/>
                </a:solidFill>
                <a:latin typeface="Raleway"/>
                <a:ea typeface="Raleway"/>
                <a:cs typeface="Raleway"/>
                <a:sym typeface="Raleway"/>
              </a:rPr>
              <a:t>Torit:</a:t>
            </a:r>
            <a:endParaRPr sz="1800" b="1" u="sng">
              <a:solidFill>
                <a:schemeClr val="dk1"/>
              </a:solidFill>
              <a:latin typeface="Raleway"/>
              <a:ea typeface="Raleway"/>
              <a:cs typeface="Raleway"/>
              <a:sym typeface="Raleway"/>
            </a:endParaRPr>
          </a:p>
          <a:p>
            <a:pPr marL="0" lvl="0" indent="0" algn="l" rtl="0">
              <a:spcBef>
                <a:spcPts val="0"/>
              </a:spcBef>
              <a:spcAft>
                <a:spcPts val="0"/>
              </a:spcAft>
              <a:buNone/>
            </a:pPr>
            <a:endParaRPr sz="1800" b="1">
              <a:solidFill>
                <a:schemeClr val="dk1"/>
              </a:solidFill>
              <a:latin typeface="Raleway"/>
              <a:ea typeface="Raleway"/>
              <a:cs typeface="Raleway"/>
              <a:sym typeface="Raleway"/>
            </a:endParaRPr>
          </a:p>
          <a:p>
            <a:pPr marL="0" lvl="0" indent="0" algn="l" rtl="0">
              <a:spcBef>
                <a:spcPts val="0"/>
              </a:spcBef>
              <a:spcAft>
                <a:spcPts val="0"/>
              </a:spcAft>
              <a:buNone/>
            </a:pPr>
            <a:r>
              <a:rPr lang="en-US" sz="1800" b="1">
                <a:solidFill>
                  <a:schemeClr val="dk1"/>
                </a:solidFill>
                <a:latin typeface="Raleway"/>
                <a:ea typeface="Raleway"/>
                <a:cs typeface="Raleway"/>
                <a:sym typeface="Raleway"/>
              </a:rPr>
              <a:t>Torit Town</a:t>
            </a:r>
            <a:endParaRPr sz="1800" b="1">
              <a:solidFill>
                <a:schemeClr val="dk1"/>
              </a:solidFill>
              <a:latin typeface="Raleway"/>
              <a:ea typeface="Raleway"/>
              <a:cs typeface="Raleway"/>
              <a:sym typeface="Raleway"/>
            </a:endParaRPr>
          </a:p>
          <a:p>
            <a:pPr marL="0" lvl="0" indent="0" algn="l" rtl="0">
              <a:spcBef>
                <a:spcPts val="0"/>
              </a:spcBef>
              <a:spcAft>
                <a:spcPts val="0"/>
              </a:spcAft>
              <a:buNone/>
            </a:pPr>
            <a:endParaRPr sz="1800" b="1">
              <a:solidFill>
                <a:schemeClr val="dk1"/>
              </a:solidFill>
              <a:latin typeface="Raleway"/>
              <a:ea typeface="Raleway"/>
              <a:cs typeface="Raleway"/>
              <a:sym typeface="Raleway"/>
            </a:endParaRPr>
          </a:p>
          <a:p>
            <a:pPr marL="0" lvl="0" indent="0" algn="l" rtl="0">
              <a:spcBef>
                <a:spcPts val="0"/>
              </a:spcBef>
              <a:spcAft>
                <a:spcPts val="0"/>
              </a:spcAft>
              <a:buNone/>
            </a:pPr>
            <a:r>
              <a:rPr lang="en-US" sz="1800" b="1">
                <a:solidFill>
                  <a:schemeClr val="dk1"/>
                </a:solidFill>
                <a:latin typeface="Raleway"/>
                <a:ea typeface="Raleway"/>
                <a:cs typeface="Raleway"/>
                <a:sym typeface="Raleway"/>
              </a:rPr>
              <a:t>Imurok Payam:</a:t>
            </a:r>
            <a:endParaRPr sz="1800" b="1">
              <a:solidFill>
                <a:schemeClr val="dk1"/>
              </a:solidFill>
              <a:latin typeface="Raleway"/>
              <a:ea typeface="Raleway"/>
              <a:cs typeface="Raleway"/>
              <a:sym typeface="Raleway"/>
            </a:endParaRPr>
          </a:p>
          <a:p>
            <a:pPr marL="457200" lvl="0" indent="-342900" algn="l" rtl="0">
              <a:spcBef>
                <a:spcPts val="0"/>
              </a:spcBef>
              <a:spcAft>
                <a:spcPts val="0"/>
              </a:spcAft>
              <a:buClr>
                <a:schemeClr val="dk1"/>
              </a:buClr>
              <a:buSzPts val="1800"/>
              <a:buFont typeface="Raleway"/>
              <a:buChar char="●"/>
            </a:pPr>
            <a:r>
              <a:rPr lang="en-US" sz="1800">
                <a:solidFill>
                  <a:schemeClr val="dk1"/>
                </a:solidFill>
                <a:latin typeface="Raleway"/>
                <a:ea typeface="Raleway"/>
                <a:cs typeface="Raleway"/>
                <a:sym typeface="Raleway"/>
              </a:rPr>
              <a:t>Hutala boma</a:t>
            </a:r>
            <a:endParaRPr sz="1800">
              <a:solidFill>
                <a:schemeClr val="dk1"/>
              </a:solidFill>
              <a:latin typeface="Raleway"/>
              <a:ea typeface="Raleway"/>
              <a:cs typeface="Raleway"/>
              <a:sym typeface="Raleway"/>
            </a:endParaRPr>
          </a:p>
          <a:p>
            <a:pPr marL="457200" lvl="0" indent="-342900" algn="l" rtl="0">
              <a:spcBef>
                <a:spcPts val="0"/>
              </a:spcBef>
              <a:spcAft>
                <a:spcPts val="0"/>
              </a:spcAft>
              <a:buClr>
                <a:schemeClr val="dk1"/>
              </a:buClr>
              <a:buSzPts val="1800"/>
              <a:buFont typeface="Raleway"/>
              <a:buChar char="●"/>
            </a:pPr>
            <a:r>
              <a:rPr lang="en-US" sz="1800">
                <a:solidFill>
                  <a:schemeClr val="dk1"/>
                </a:solidFill>
                <a:latin typeface="Raleway"/>
                <a:ea typeface="Raleway"/>
                <a:cs typeface="Raleway"/>
                <a:sym typeface="Raleway"/>
              </a:rPr>
              <a:t>Lofiriha boma</a:t>
            </a:r>
            <a:endParaRPr sz="1800">
              <a:solidFill>
                <a:schemeClr val="dk1"/>
              </a:solidFill>
              <a:latin typeface="Raleway"/>
              <a:ea typeface="Raleway"/>
              <a:cs typeface="Raleway"/>
              <a:sym typeface="Raleway"/>
            </a:endParaRPr>
          </a:p>
          <a:p>
            <a:pPr marL="0" lvl="0" indent="0" algn="l" rtl="0">
              <a:spcBef>
                <a:spcPts val="0"/>
              </a:spcBef>
              <a:spcAft>
                <a:spcPts val="0"/>
              </a:spcAft>
              <a:buNone/>
            </a:pPr>
            <a:endParaRPr sz="1800">
              <a:solidFill>
                <a:schemeClr val="dk1"/>
              </a:solidFill>
              <a:latin typeface="Raleway"/>
              <a:ea typeface="Raleway"/>
              <a:cs typeface="Raleway"/>
              <a:sym typeface="Raleway"/>
            </a:endParaRPr>
          </a:p>
          <a:p>
            <a:pPr marL="0" lvl="0" indent="0" algn="l" rtl="0">
              <a:spcBef>
                <a:spcPts val="0"/>
              </a:spcBef>
              <a:spcAft>
                <a:spcPts val="0"/>
              </a:spcAft>
              <a:buNone/>
            </a:pPr>
            <a:r>
              <a:rPr lang="en-US" sz="1800" b="1">
                <a:solidFill>
                  <a:schemeClr val="dk1"/>
                </a:solidFill>
                <a:latin typeface="Raleway"/>
                <a:ea typeface="Raleway"/>
                <a:cs typeface="Raleway"/>
                <a:sym typeface="Raleway"/>
              </a:rPr>
              <a:t>Hiyala Payam:</a:t>
            </a:r>
            <a:endParaRPr sz="1800">
              <a:solidFill>
                <a:schemeClr val="dk1"/>
              </a:solidFill>
              <a:latin typeface="Raleway"/>
              <a:ea typeface="Raleway"/>
              <a:cs typeface="Raleway"/>
              <a:sym typeface="Raleway"/>
            </a:endParaRPr>
          </a:p>
          <a:p>
            <a:pPr marL="457200" lvl="0" indent="-342900" algn="l" rtl="0">
              <a:spcBef>
                <a:spcPts val="0"/>
              </a:spcBef>
              <a:spcAft>
                <a:spcPts val="0"/>
              </a:spcAft>
              <a:buClr>
                <a:schemeClr val="dk1"/>
              </a:buClr>
              <a:buSzPts val="1800"/>
              <a:buFont typeface="Raleway"/>
              <a:buChar char="●"/>
            </a:pPr>
            <a:r>
              <a:rPr lang="en-US" sz="1800">
                <a:solidFill>
                  <a:schemeClr val="dk1"/>
                </a:solidFill>
                <a:latin typeface="Raleway"/>
                <a:ea typeface="Raleway"/>
                <a:cs typeface="Raleway"/>
                <a:sym typeface="Raleway"/>
              </a:rPr>
              <a:t>Tirrangora</a:t>
            </a:r>
            <a:endParaRPr sz="1800">
              <a:solidFill>
                <a:schemeClr val="dk1"/>
              </a:solidFill>
              <a:latin typeface="Raleway"/>
              <a:ea typeface="Raleway"/>
              <a:cs typeface="Raleway"/>
              <a:sym typeface="Raleway"/>
            </a:endParaRPr>
          </a:p>
          <a:p>
            <a:pPr marL="457200" lvl="0" indent="-342900" algn="l" rtl="0">
              <a:spcBef>
                <a:spcPts val="0"/>
              </a:spcBef>
              <a:spcAft>
                <a:spcPts val="0"/>
              </a:spcAft>
              <a:buClr>
                <a:schemeClr val="dk1"/>
              </a:buClr>
              <a:buSzPts val="1800"/>
              <a:buFont typeface="Raleway"/>
              <a:buChar char="●"/>
            </a:pPr>
            <a:r>
              <a:rPr lang="en-US" sz="1800">
                <a:solidFill>
                  <a:schemeClr val="dk1"/>
                </a:solidFill>
                <a:latin typeface="Raleway"/>
                <a:ea typeface="Raleway"/>
                <a:cs typeface="Raleway"/>
                <a:sym typeface="Raleway"/>
              </a:rPr>
              <a:t>Nyibira</a:t>
            </a:r>
            <a:endParaRPr sz="1800">
              <a:solidFill>
                <a:schemeClr val="dk1"/>
              </a:solidFill>
              <a:latin typeface="Raleway"/>
              <a:ea typeface="Raleway"/>
              <a:cs typeface="Raleway"/>
              <a:sym typeface="Raleway"/>
            </a:endParaRPr>
          </a:p>
        </p:txBody>
      </p:sp>
      <p:sp>
        <p:nvSpPr>
          <p:cNvPr id="287" name="Google Shape;287;p28"/>
          <p:cNvSpPr txBox="1"/>
          <p:nvPr/>
        </p:nvSpPr>
        <p:spPr>
          <a:xfrm>
            <a:off x="826900" y="5806513"/>
            <a:ext cx="9881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latin typeface="Raleway"/>
                <a:ea typeface="Raleway"/>
                <a:cs typeface="Raleway"/>
                <a:sym typeface="Raleway"/>
              </a:rPr>
              <a:t>In the chosen bomas, sampling will start in center of the boma for one day (the main village hub) and then move to outlaying areas the next days until targets are met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grpSp>
        <p:nvGrpSpPr>
          <p:cNvPr id="293" name="Google Shape;293;p29"/>
          <p:cNvGrpSpPr/>
          <p:nvPr/>
        </p:nvGrpSpPr>
        <p:grpSpPr>
          <a:xfrm>
            <a:off x="12" y="-76200"/>
            <a:ext cx="12191988" cy="247125"/>
            <a:chOff x="12" y="0"/>
            <a:chExt cx="12191988" cy="247125"/>
          </a:xfrm>
        </p:grpSpPr>
        <p:pic>
          <p:nvPicPr>
            <p:cNvPr id="294" name="Google Shape;294;p29"/>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295" name="Google Shape;295;p29"/>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296" name="Google Shape;296;p29"/>
          <p:cNvGrpSpPr/>
          <p:nvPr/>
        </p:nvGrpSpPr>
        <p:grpSpPr>
          <a:xfrm>
            <a:off x="12" y="6705600"/>
            <a:ext cx="12191988" cy="247125"/>
            <a:chOff x="12" y="0"/>
            <a:chExt cx="12191988" cy="247125"/>
          </a:xfrm>
        </p:grpSpPr>
        <p:pic>
          <p:nvPicPr>
            <p:cNvPr id="297" name="Google Shape;297;p29"/>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298" name="Google Shape;298;p29"/>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sp>
        <p:nvSpPr>
          <p:cNvPr id="299" name="Google Shape;299;p29"/>
          <p:cNvSpPr txBox="1"/>
          <p:nvPr/>
        </p:nvSpPr>
        <p:spPr>
          <a:xfrm>
            <a:off x="710163" y="281611"/>
            <a:ext cx="10285800" cy="731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800"/>
              <a:buFont typeface="Arial"/>
              <a:buNone/>
            </a:pPr>
            <a:r>
              <a:rPr lang="en-US" sz="2800" b="1">
                <a:solidFill>
                  <a:srgbClr val="314247"/>
                </a:solidFill>
                <a:latin typeface="Raleway"/>
                <a:ea typeface="Raleway"/>
                <a:cs typeface="Raleway"/>
                <a:sym typeface="Raleway"/>
              </a:rPr>
              <a:t>Methodology - Mixed methods approach</a:t>
            </a:r>
            <a:endParaRPr sz="2800" b="1" i="0" u="none" strike="noStrike" cap="none">
              <a:solidFill>
                <a:srgbClr val="314247"/>
              </a:solidFill>
              <a:latin typeface="Raleway"/>
              <a:ea typeface="Raleway"/>
              <a:cs typeface="Raleway"/>
              <a:sym typeface="Raleway"/>
            </a:endParaRPr>
          </a:p>
        </p:txBody>
      </p:sp>
      <p:pic>
        <p:nvPicPr>
          <p:cNvPr id="300" name="Google Shape;300;p29"/>
          <p:cNvPicPr preferRelativeResize="0"/>
          <p:nvPr/>
        </p:nvPicPr>
        <p:blipFill rotWithShape="1">
          <a:blip r:embed="rId4">
            <a:alphaModFix/>
          </a:blip>
          <a:srcRect/>
          <a:stretch/>
        </p:blipFill>
        <p:spPr>
          <a:xfrm>
            <a:off x="10444850" y="170925"/>
            <a:ext cx="1369900" cy="1369900"/>
          </a:xfrm>
          <a:prstGeom prst="rect">
            <a:avLst/>
          </a:prstGeom>
          <a:noFill/>
          <a:ln>
            <a:noFill/>
          </a:ln>
        </p:spPr>
      </p:pic>
      <p:sp>
        <p:nvSpPr>
          <p:cNvPr id="301" name="Google Shape;301;p29"/>
          <p:cNvSpPr txBox="1"/>
          <p:nvPr/>
        </p:nvSpPr>
        <p:spPr>
          <a:xfrm>
            <a:off x="737925" y="1379450"/>
            <a:ext cx="9706800" cy="4293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a:solidFill>
                  <a:srgbClr val="548194"/>
                </a:solidFill>
                <a:latin typeface="Raleway"/>
                <a:ea typeface="Raleway"/>
                <a:cs typeface="Raleway"/>
                <a:sym typeface="Raleway"/>
              </a:rPr>
              <a:t>Household survey:</a:t>
            </a:r>
            <a:endParaRPr sz="1800" b="1">
              <a:solidFill>
                <a:srgbClr val="548194"/>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800"/>
              <a:buFont typeface="Arial"/>
              <a:buNone/>
            </a:pPr>
            <a:endParaRPr sz="1800" b="1">
              <a:solidFill>
                <a:srgbClr val="548194"/>
              </a:solidFill>
              <a:latin typeface="Raleway"/>
              <a:ea typeface="Raleway"/>
              <a:cs typeface="Raleway"/>
              <a:sym typeface="Raleway"/>
            </a:endParaRPr>
          </a:p>
          <a:p>
            <a:pPr marL="457200" marR="0" lvl="0" indent="-330200" algn="l" rtl="0">
              <a:lnSpc>
                <a:spcPct val="100000"/>
              </a:lnSpc>
              <a:spcBef>
                <a:spcPts val="0"/>
              </a:spcBef>
              <a:spcAft>
                <a:spcPts val="0"/>
              </a:spcAft>
              <a:buClr>
                <a:schemeClr val="dk1"/>
              </a:buClr>
              <a:buSzPts val="1600"/>
              <a:buFont typeface="Raleway"/>
              <a:buChar char="●"/>
            </a:pPr>
            <a:r>
              <a:rPr lang="en-US" sz="1600" b="1">
                <a:solidFill>
                  <a:schemeClr val="dk1"/>
                </a:solidFill>
                <a:latin typeface="Raleway"/>
                <a:ea typeface="Raleway"/>
                <a:cs typeface="Raleway"/>
                <a:sym typeface="Raleway"/>
              </a:rPr>
              <a:t>Quantitative</a:t>
            </a:r>
            <a:r>
              <a:rPr lang="en-US" sz="1600">
                <a:solidFill>
                  <a:schemeClr val="dk1"/>
                </a:solidFill>
                <a:latin typeface="Raleway"/>
                <a:ea typeface="Raleway"/>
                <a:cs typeface="Raleway"/>
                <a:sym typeface="Raleway"/>
              </a:rPr>
              <a:t>: Sampling 50% returnee households and 50% non-returnee households</a:t>
            </a:r>
            <a:endParaRPr sz="1600">
              <a:solidFill>
                <a:schemeClr val="dk1"/>
              </a:solidFill>
              <a:latin typeface="Raleway"/>
              <a:ea typeface="Raleway"/>
              <a:cs typeface="Raleway"/>
              <a:sym typeface="Raleway"/>
            </a:endParaRPr>
          </a:p>
          <a:p>
            <a:pPr marL="457200" marR="0" lvl="0" indent="-330200" algn="l" rtl="0">
              <a:lnSpc>
                <a:spcPct val="100000"/>
              </a:lnSpc>
              <a:spcBef>
                <a:spcPts val="0"/>
              </a:spcBef>
              <a:spcAft>
                <a:spcPts val="0"/>
              </a:spcAft>
              <a:buClr>
                <a:schemeClr val="dk1"/>
              </a:buClr>
              <a:buSzPts val="1600"/>
              <a:buChar char="●"/>
            </a:pPr>
            <a:r>
              <a:rPr lang="en-US" sz="1600" b="1">
                <a:solidFill>
                  <a:schemeClr val="dk1"/>
                </a:solidFill>
                <a:latin typeface="Raleway"/>
                <a:ea typeface="Raleway"/>
                <a:cs typeface="Raleway"/>
                <a:sym typeface="Raleway"/>
              </a:rPr>
              <a:t>Key questions:</a:t>
            </a:r>
            <a:r>
              <a:rPr lang="en-US" sz="1600">
                <a:solidFill>
                  <a:schemeClr val="dk1"/>
                </a:solidFill>
                <a:latin typeface="Raleway"/>
                <a:ea typeface="Raleway"/>
                <a:cs typeface="Raleway"/>
                <a:sym typeface="Raleway"/>
              </a:rPr>
              <a:t> What are the key service gaps as identified by household?</a:t>
            </a:r>
            <a:endParaRPr sz="1600">
              <a:solidFill>
                <a:schemeClr val="dk1"/>
              </a:solidFill>
              <a:latin typeface="Raleway"/>
              <a:ea typeface="Raleway"/>
              <a:cs typeface="Raleway"/>
              <a:sym typeface="Raleway"/>
            </a:endParaRPr>
          </a:p>
          <a:p>
            <a:pPr marL="0" marR="0" lvl="0" indent="0" algn="l" rtl="0">
              <a:lnSpc>
                <a:spcPct val="100000"/>
              </a:lnSpc>
              <a:spcBef>
                <a:spcPts val="0"/>
              </a:spcBef>
              <a:spcAft>
                <a:spcPts val="0"/>
              </a:spcAft>
              <a:buNone/>
            </a:pPr>
            <a:endParaRPr sz="1600" b="1" i="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None/>
            </a:pPr>
            <a:r>
              <a:rPr lang="en-US" sz="1800" b="1">
                <a:solidFill>
                  <a:srgbClr val="548194"/>
                </a:solidFill>
                <a:latin typeface="Raleway"/>
                <a:ea typeface="Raleway"/>
                <a:cs typeface="Raleway"/>
                <a:sym typeface="Raleway"/>
              </a:rPr>
              <a:t>Qualitative study</a:t>
            </a:r>
            <a:endParaRPr sz="1800" b="1">
              <a:solidFill>
                <a:srgbClr val="548194"/>
              </a:solidFill>
              <a:latin typeface="Raleway"/>
              <a:ea typeface="Raleway"/>
              <a:cs typeface="Raleway"/>
              <a:sym typeface="Raleway"/>
            </a:endParaRPr>
          </a:p>
          <a:p>
            <a:pPr marL="0" marR="0" lvl="0" indent="0" algn="l" rtl="0">
              <a:lnSpc>
                <a:spcPct val="100000"/>
              </a:lnSpc>
              <a:spcBef>
                <a:spcPts val="0"/>
              </a:spcBef>
              <a:spcAft>
                <a:spcPts val="0"/>
              </a:spcAft>
              <a:buNone/>
            </a:pPr>
            <a:endParaRPr sz="1800" b="1">
              <a:solidFill>
                <a:srgbClr val="548194"/>
              </a:solidFill>
              <a:latin typeface="Raleway"/>
              <a:ea typeface="Raleway"/>
              <a:cs typeface="Raleway"/>
              <a:sym typeface="Raleway"/>
            </a:endParaRPr>
          </a:p>
          <a:p>
            <a:pPr marL="457200" lvl="0" indent="-330200" algn="l" rtl="0">
              <a:spcBef>
                <a:spcPts val="0"/>
              </a:spcBef>
              <a:spcAft>
                <a:spcPts val="0"/>
              </a:spcAft>
              <a:buClr>
                <a:schemeClr val="dk1"/>
              </a:buClr>
              <a:buSzPts val="1600"/>
              <a:buFont typeface="Raleway"/>
              <a:buChar char="●"/>
            </a:pPr>
            <a:r>
              <a:rPr lang="en-US" sz="1600" b="1">
                <a:solidFill>
                  <a:schemeClr val="dk1"/>
                </a:solidFill>
                <a:latin typeface="Raleway"/>
                <a:ea typeface="Raleway"/>
                <a:cs typeface="Raleway"/>
                <a:sym typeface="Raleway"/>
              </a:rPr>
              <a:t>Qualitative</a:t>
            </a:r>
            <a:r>
              <a:rPr lang="en-US" sz="1600">
                <a:solidFill>
                  <a:schemeClr val="dk1"/>
                </a:solidFill>
                <a:latin typeface="Raleway"/>
                <a:ea typeface="Raleway"/>
                <a:cs typeface="Raleway"/>
                <a:sym typeface="Raleway"/>
              </a:rPr>
              <a:t> Sampling officials (boma chiefs, local government, RRC), NGOs, returnees, refugees and host community individuals</a:t>
            </a:r>
            <a:endParaRPr sz="1600">
              <a:solidFill>
                <a:schemeClr val="dk1"/>
              </a:solidFill>
              <a:latin typeface="Raleway"/>
              <a:ea typeface="Raleway"/>
              <a:cs typeface="Raleway"/>
              <a:sym typeface="Raleway"/>
            </a:endParaRPr>
          </a:p>
          <a:p>
            <a:pPr marL="457200" lvl="0" indent="-330200" algn="l" rtl="0">
              <a:spcBef>
                <a:spcPts val="0"/>
              </a:spcBef>
              <a:spcAft>
                <a:spcPts val="0"/>
              </a:spcAft>
              <a:buClr>
                <a:schemeClr val="dk1"/>
              </a:buClr>
              <a:buSzPts val="1600"/>
              <a:buChar char="●"/>
            </a:pPr>
            <a:r>
              <a:rPr lang="en-US" sz="1600" b="1">
                <a:solidFill>
                  <a:schemeClr val="dk1"/>
                </a:solidFill>
                <a:latin typeface="Raleway"/>
                <a:ea typeface="Raleway"/>
                <a:cs typeface="Raleway"/>
                <a:sym typeface="Raleway"/>
              </a:rPr>
              <a:t>Key questions:</a:t>
            </a:r>
            <a:r>
              <a:rPr lang="en-US" sz="1600">
                <a:solidFill>
                  <a:schemeClr val="dk1"/>
                </a:solidFill>
                <a:latin typeface="Raleway"/>
                <a:ea typeface="Raleway"/>
                <a:cs typeface="Raleway"/>
                <a:sym typeface="Raleway"/>
              </a:rPr>
              <a:t> What are the key actual and perceived service gaps as identified by household?</a:t>
            </a:r>
            <a:endParaRPr sz="1800" b="1">
              <a:solidFill>
                <a:srgbClr val="548194"/>
              </a:solidFill>
              <a:latin typeface="Raleway"/>
              <a:ea typeface="Raleway"/>
              <a:cs typeface="Raleway"/>
              <a:sym typeface="Raleway"/>
            </a:endParaRPr>
          </a:p>
          <a:p>
            <a:pPr marL="457200" lvl="0" indent="0" algn="l" rtl="0">
              <a:spcBef>
                <a:spcPts val="0"/>
              </a:spcBef>
              <a:spcAft>
                <a:spcPts val="0"/>
              </a:spcAft>
              <a:buNone/>
            </a:pPr>
            <a:endParaRPr sz="1800" b="1">
              <a:solidFill>
                <a:srgbClr val="548194"/>
              </a:solidFill>
              <a:latin typeface="Raleway"/>
              <a:ea typeface="Raleway"/>
              <a:cs typeface="Raleway"/>
              <a:sym typeface="Raleway"/>
            </a:endParaRPr>
          </a:p>
          <a:p>
            <a:pPr marL="0" marR="0" lvl="0" indent="0" algn="l" rtl="0">
              <a:lnSpc>
                <a:spcPct val="100000"/>
              </a:lnSpc>
              <a:spcBef>
                <a:spcPts val="0"/>
              </a:spcBef>
              <a:spcAft>
                <a:spcPts val="0"/>
              </a:spcAft>
              <a:buNone/>
            </a:pPr>
            <a:r>
              <a:rPr lang="en-US" sz="1800" b="1">
                <a:solidFill>
                  <a:srgbClr val="548194"/>
                </a:solidFill>
                <a:latin typeface="Raleway"/>
                <a:ea typeface="Raleway"/>
                <a:cs typeface="Raleway"/>
                <a:sym typeface="Raleway"/>
              </a:rPr>
              <a:t>Infrastructure assessment</a:t>
            </a:r>
            <a:endParaRPr sz="1800" b="1">
              <a:solidFill>
                <a:srgbClr val="548194"/>
              </a:solidFill>
              <a:latin typeface="Raleway"/>
              <a:ea typeface="Raleway"/>
              <a:cs typeface="Raleway"/>
              <a:sym typeface="Raleway"/>
            </a:endParaRPr>
          </a:p>
          <a:p>
            <a:pPr marL="0" marR="0" lvl="0" indent="0" algn="l" rtl="0">
              <a:lnSpc>
                <a:spcPct val="100000"/>
              </a:lnSpc>
              <a:spcBef>
                <a:spcPts val="0"/>
              </a:spcBef>
              <a:spcAft>
                <a:spcPts val="0"/>
              </a:spcAft>
              <a:buNone/>
            </a:pPr>
            <a:endParaRPr sz="1600" b="1">
              <a:solidFill>
                <a:srgbClr val="548194"/>
              </a:solidFill>
              <a:latin typeface="Raleway"/>
              <a:ea typeface="Raleway"/>
              <a:cs typeface="Raleway"/>
              <a:sym typeface="Raleway"/>
            </a:endParaRPr>
          </a:p>
          <a:p>
            <a:pPr marL="457200" marR="0" lvl="0" indent="-330200" algn="l" rtl="0">
              <a:lnSpc>
                <a:spcPct val="100000"/>
              </a:lnSpc>
              <a:spcBef>
                <a:spcPts val="0"/>
              </a:spcBef>
              <a:spcAft>
                <a:spcPts val="0"/>
              </a:spcAft>
              <a:buClr>
                <a:schemeClr val="dk1"/>
              </a:buClr>
              <a:buSzPts val="1600"/>
              <a:buFont typeface="Raleway"/>
              <a:buChar char="●"/>
            </a:pPr>
            <a:r>
              <a:rPr lang="en-US" sz="1600" b="1">
                <a:solidFill>
                  <a:schemeClr val="dk1"/>
                </a:solidFill>
                <a:latin typeface="Raleway"/>
                <a:ea typeface="Raleway"/>
                <a:cs typeface="Raleway"/>
                <a:sym typeface="Raleway"/>
              </a:rPr>
              <a:t>Quantitative/Geo-spatial </a:t>
            </a:r>
            <a:r>
              <a:rPr lang="en-US" sz="1600">
                <a:solidFill>
                  <a:schemeClr val="dk1"/>
                </a:solidFill>
                <a:latin typeface="Raleway"/>
                <a:ea typeface="Raleway"/>
                <a:cs typeface="Raleway"/>
                <a:sym typeface="Raleway"/>
              </a:rPr>
              <a:t>Sampling all the relevant basic services and infrastructure in a given area</a:t>
            </a:r>
            <a:endParaRPr sz="1600">
              <a:solidFill>
                <a:schemeClr val="dk1"/>
              </a:solidFill>
              <a:latin typeface="Raleway"/>
              <a:ea typeface="Raleway"/>
              <a:cs typeface="Raleway"/>
              <a:sym typeface="Raleway"/>
            </a:endParaRPr>
          </a:p>
          <a:p>
            <a:pPr marL="457200" marR="0" lvl="0" indent="-330200" algn="l" rtl="0">
              <a:lnSpc>
                <a:spcPct val="100000"/>
              </a:lnSpc>
              <a:spcBef>
                <a:spcPts val="0"/>
              </a:spcBef>
              <a:spcAft>
                <a:spcPts val="0"/>
              </a:spcAft>
              <a:buClr>
                <a:schemeClr val="dk1"/>
              </a:buClr>
              <a:buSzPts val="1600"/>
              <a:buFont typeface="Raleway"/>
              <a:buChar char="●"/>
            </a:pPr>
            <a:r>
              <a:rPr lang="en-US" sz="1600" b="1">
                <a:solidFill>
                  <a:schemeClr val="dk1"/>
                </a:solidFill>
                <a:latin typeface="Raleway"/>
                <a:ea typeface="Raleway"/>
                <a:cs typeface="Raleway"/>
                <a:sym typeface="Raleway"/>
              </a:rPr>
              <a:t>Key questions:</a:t>
            </a:r>
            <a:r>
              <a:rPr lang="en-US" sz="1600">
                <a:solidFill>
                  <a:schemeClr val="dk1"/>
                </a:solidFill>
                <a:latin typeface="Raleway"/>
                <a:ea typeface="Raleway"/>
                <a:cs typeface="Raleway"/>
                <a:sym typeface="Raleway"/>
              </a:rPr>
              <a:t> Which services are actually present?</a:t>
            </a:r>
            <a:endParaRPr sz="1600">
              <a:solidFill>
                <a:schemeClr val="dk1"/>
              </a:solidFill>
              <a:latin typeface="Raleway"/>
              <a:ea typeface="Raleway"/>
              <a:cs typeface="Raleway"/>
              <a:sym typeface="Raleway"/>
            </a:endParaRPr>
          </a:p>
          <a:p>
            <a:pPr marL="0" marR="0" lvl="0" indent="0" algn="l" rtl="0">
              <a:lnSpc>
                <a:spcPct val="100000"/>
              </a:lnSpc>
              <a:spcBef>
                <a:spcPts val="0"/>
              </a:spcBef>
              <a:spcAft>
                <a:spcPts val="0"/>
              </a:spcAft>
              <a:buNone/>
            </a:pPr>
            <a:endParaRPr sz="1600" b="1">
              <a:solidFill>
                <a:srgbClr val="548194"/>
              </a:solidFill>
              <a:latin typeface="Raleway"/>
              <a:ea typeface="Raleway"/>
              <a:cs typeface="Raleway"/>
              <a:sym typeface="Raleway"/>
            </a:endParaRPr>
          </a:p>
          <a:p>
            <a:pPr marL="469900" marR="0" lvl="0" indent="-241300" algn="l" rtl="0">
              <a:lnSpc>
                <a:spcPct val="100000"/>
              </a:lnSpc>
              <a:spcBef>
                <a:spcPts val="0"/>
              </a:spcBef>
              <a:spcAft>
                <a:spcPts val="0"/>
              </a:spcAft>
              <a:buClr>
                <a:srgbClr val="314247"/>
              </a:buClr>
              <a:buSzPts val="1600"/>
              <a:buFont typeface="Arial"/>
              <a:buNone/>
            </a:pPr>
            <a:endParaRPr sz="1600" b="1" i="0" u="none" strike="noStrike" cap="none">
              <a:solidFill>
                <a:srgbClr val="548194"/>
              </a:solidFill>
              <a:latin typeface="Raleway"/>
              <a:ea typeface="Raleway"/>
              <a:cs typeface="Raleway"/>
              <a:sym typeface="Raleway"/>
            </a:endParaRPr>
          </a:p>
          <a:p>
            <a:pPr marL="127000" marR="0" lvl="0" indent="0" algn="l" rtl="0">
              <a:lnSpc>
                <a:spcPct val="100000"/>
              </a:lnSpc>
              <a:spcBef>
                <a:spcPts val="0"/>
              </a:spcBef>
              <a:spcAft>
                <a:spcPts val="0"/>
              </a:spcAft>
              <a:buNone/>
            </a:pPr>
            <a:endParaRPr sz="1600" b="1" i="0" u="none" strike="noStrike" cap="none">
              <a:solidFill>
                <a:srgbClr val="000000"/>
              </a:solidFill>
              <a:latin typeface="Raleway"/>
              <a:ea typeface="Raleway"/>
              <a:cs typeface="Raleway"/>
              <a:sym typeface="Raleway"/>
            </a:endParaRPr>
          </a:p>
          <a:p>
            <a:pPr marL="127000" marR="0" lvl="0" indent="0" algn="l" rtl="0">
              <a:lnSpc>
                <a:spcPct val="100000"/>
              </a:lnSpc>
              <a:spcBef>
                <a:spcPts val="0"/>
              </a:spcBef>
              <a:spcAft>
                <a:spcPts val="0"/>
              </a:spcAft>
              <a:buNone/>
            </a:pPr>
            <a:endParaRPr sz="1600" b="1" i="0" u="none" strike="noStrike" cap="none">
              <a:solidFill>
                <a:srgbClr val="000000"/>
              </a:solidFill>
              <a:latin typeface="Raleway"/>
              <a:ea typeface="Raleway"/>
              <a:cs typeface="Raleway"/>
              <a:sym typeface="Raleway"/>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grpSp>
        <p:nvGrpSpPr>
          <p:cNvPr id="307" name="Google Shape;307;p30"/>
          <p:cNvGrpSpPr/>
          <p:nvPr/>
        </p:nvGrpSpPr>
        <p:grpSpPr>
          <a:xfrm>
            <a:off x="12" y="-76200"/>
            <a:ext cx="12191988" cy="247125"/>
            <a:chOff x="12" y="0"/>
            <a:chExt cx="12191988" cy="247125"/>
          </a:xfrm>
        </p:grpSpPr>
        <p:pic>
          <p:nvPicPr>
            <p:cNvPr id="308" name="Google Shape;308;p30"/>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309" name="Google Shape;309;p30"/>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310" name="Google Shape;310;p30"/>
          <p:cNvGrpSpPr/>
          <p:nvPr/>
        </p:nvGrpSpPr>
        <p:grpSpPr>
          <a:xfrm>
            <a:off x="12" y="6705600"/>
            <a:ext cx="12191988" cy="247125"/>
            <a:chOff x="12" y="0"/>
            <a:chExt cx="12191988" cy="247125"/>
          </a:xfrm>
        </p:grpSpPr>
        <p:pic>
          <p:nvPicPr>
            <p:cNvPr id="311" name="Google Shape;311;p30"/>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312" name="Google Shape;312;p30"/>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sp>
        <p:nvSpPr>
          <p:cNvPr id="313" name="Google Shape;313;p30"/>
          <p:cNvSpPr txBox="1"/>
          <p:nvPr/>
        </p:nvSpPr>
        <p:spPr>
          <a:xfrm>
            <a:off x="737938" y="809136"/>
            <a:ext cx="10285800" cy="731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800"/>
              <a:buFont typeface="Arial"/>
              <a:buNone/>
            </a:pPr>
            <a:r>
              <a:rPr lang="en-US" sz="2800" b="1" i="0" u="none" strike="noStrike" cap="none">
                <a:solidFill>
                  <a:srgbClr val="314247"/>
                </a:solidFill>
                <a:latin typeface="Raleway"/>
                <a:ea typeface="Raleway"/>
                <a:cs typeface="Raleway"/>
                <a:sym typeface="Raleway"/>
              </a:rPr>
              <a:t>M</a:t>
            </a:r>
            <a:r>
              <a:rPr lang="en-US" sz="2800" b="1">
                <a:solidFill>
                  <a:srgbClr val="314247"/>
                </a:solidFill>
                <a:latin typeface="Raleway"/>
                <a:ea typeface="Raleway"/>
                <a:cs typeface="Raleway"/>
                <a:sym typeface="Raleway"/>
              </a:rPr>
              <a:t>ethodology - Overall Targets</a:t>
            </a:r>
            <a:endParaRPr sz="2800" b="1" i="0" u="none" strike="noStrike" cap="none">
              <a:solidFill>
                <a:srgbClr val="314247"/>
              </a:solidFill>
              <a:latin typeface="Raleway"/>
              <a:ea typeface="Raleway"/>
              <a:cs typeface="Raleway"/>
              <a:sym typeface="Raleway"/>
            </a:endParaRPr>
          </a:p>
        </p:txBody>
      </p:sp>
      <p:pic>
        <p:nvPicPr>
          <p:cNvPr id="314" name="Google Shape;314;p30"/>
          <p:cNvPicPr preferRelativeResize="0"/>
          <p:nvPr/>
        </p:nvPicPr>
        <p:blipFill rotWithShape="1">
          <a:blip r:embed="rId4">
            <a:alphaModFix/>
          </a:blip>
          <a:srcRect/>
          <a:stretch/>
        </p:blipFill>
        <p:spPr>
          <a:xfrm>
            <a:off x="10444850" y="170925"/>
            <a:ext cx="1369900" cy="1369900"/>
          </a:xfrm>
          <a:prstGeom prst="rect">
            <a:avLst/>
          </a:prstGeom>
          <a:noFill/>
          <a:ln>
            <a:noFill/>
          </a:ln>
        </p:spPr>
      </p:pic>
      <p:graphicFrame>
        <p:nvGraphicFramePr>
          <p:cNvPr id="315" name="Google Shape;315;p30"/>
          <p:cNvGraphicFramePr/>
          <p:nvPr/>
        </p:nvGraphicFramePr>
        <p:xfrm>
          <a:off x="737950" y="1540825"/>
          <a:ext cx="3000000" cy="3000000"/>
        </p:xfrm>
        <a:graphic>
          <a:graphicData uri="http://schemas.openxmlformats.org/drawingml/2006/table">
            <a:tbl>
              <a:tblPr>
                <a:noFill/>
                <a:tableStyleId>{7E598A89-D7A4-49A4-9A57-446061A28E02}</a:tableStyleId>
              </a:tblPr>
              <a:tblGrid>
                <a:gridCol w="5077150">
                  <a:extLst>
                    <a:ext uri="{9D8B030D-6E8A-4147-A177-3AD203B41FA5}">
                      <a16:colId xmlns:a16="http://schemas.microsoft.com/office/drawing/2014/main" val="20000"/>
                    </a:ext>
                  </a:extLst>
                </a:gridCol>
                <a:gridCol w="5077150">
                  <a:extLst>
                    <a:ext uri="{9D8B030D-6E8A-4147-A177-3AD203B41FA5}">
                      <a16:colId xmlns:a16="http://schemas.microsoft.com/office/drawing/2014/main" val="20001"/>
                    </a:ext>
                  </a:extLst>
                </a:gridCol>
              </a:tblGrid>
              <a:tr h="708350">
                <a:tc>
                  <a:txBody>
                    <a:bodyPr/>
                    <a:lstStyle/>
                    <a:p>
                      <a:pPr marL="0" lvl="0" indent="0" algn="ctr" rtl="0">
                        <a:spcBef>
                          <a:spcPts val="0"/>
                        </a:spcBef>
                        <a:spcAft>
                          <a:spcPts val="0"/>
                        </a:spcAft>
                        <a:buNone/>
                      </a:pPr>
                      <a:r>
                        <a:rPr lang="en-US" sz="1800" b="1">
                          <a:solidFill>
                            <a:srgbClr val="FFFFFF"/>
                          </a:solidFill>
                          <a:latin typeface="Avenir"/>
                          <a:ea typeface="Avenir"/>
                          <a:cs typeface="Avenir"/>
                          <a:sym typeface="Avenir"/>
                        </a:rPr>
                        <a:t>Assessment</a:t>
                      </a:r>
                      <a:endParaRPr sz="1800" b="1">
                        <a:solidFill>
                          <a:srgbClr val="FFFFFF"/>
                        </a:solidFill>
                        <a:latin typeface="Avenir"/>
                        <a:ea typeface="Avenir"/>
                        <a:cs typeface="Avenir"/>
                        <a:sym typeface="Avenir"/>
                      </a:endParaRPr>
                    </a:p>
                  </a:txBody>
                  <a:tcPr marL="63500" marR="63500" marT="63500" marB="63500">
                    <a:solidFill>
                      <a:srgbClr val="678798"/>
                    </a:solidFill>
                  </a:tcPr>
                </a:tc>
                <a:tc>
                  <a:txBody>
                    <a:bodyPr/>
                    <a:lstStyle/>
                    <a:p>
                      <a:pPr marL="0" lvl="0" indent="0" algn="ctr" rtl="0">
                        <a:spcBef>
                          <a:spcPts val="0"/>
                        </a:spcBef>
                        <a:spcAft>
                          <a:spcPts val="0"/>
                        </a:spcAft>
                        <a:buNone/>
                      </a:pPr>
                      <a:r>
                        <a:rPr lang="en-US" sz="1800" b="1">
                          <a:solidFill>
                            <a:srgbClr val="FFFFFF"/>
                          </a:solidFill>
                          <a:latin typeface="Avenir"/>
                          <a:ea typeface="Avenir"/>
                          <a:cs typeface="Avenir"/>
                          <a:sym typeface="Avenir"/>
                        </a:rPr>
                        <a:t>Number</a:t>
                      </a:r>
                      <a:endParaRPr sz="1800" b="1">
                        <a:solidFill>
                          <a:srgbClr val="FFFFFF"/>
                        </a:solidFill>
                        <a:latin typeface="Avenir"/>
                        <a:ea typeface="Avenir"/>
                        <a:cs typeface="Avenir"/>
                        <a:sym typeface="Avenir"/>
                      </a:endParaRPr>
                    </a:p>
                  </a:txBody>
                  <a:tcPr marL="63500" marR="63500" marT="63500" marB="63500">
                    <a:solidFill>
                      <a:srgbClr val="678798"/>
                    </a:solidFill>
                  </a:tcPr>
                </a:tc>
                <a:extLst>
                  <a:ext uri="{0D108BD9-81ED-4DB2-BD59-A6C34878D82A}">
                    <a16:rowId xmlns:a16="http://schemas.microsoft.com/office/drawing/2014/main" val="10000"/>
                  </a:ext>
                </a:extLst>
              </a:tr>
              <a:tr h="1002200">
                <a:tc>
                  <a:txBody>
                    <a:bodyPr/>
                    <a:lstStyle/>
                    <a:p>
                      <a:pPr marL="0" lvl="0" indent="0" algn="l" rtl="0">
                        <a:spcBef>
                          <a:spcPts val="0"/>
                        </a:spcBef>
                        <a:spcAft>
                          <a:spcPts val="0"/>
                        </a:spcAft>
                        <a:buNone/>
                      </a:pPr>
                      <a:r>
                        <a:rPr lang="en-US" sz="1800" i="1">
                          <a:latin typeface="Avenir"/>
                          <a:ea typeface="Avenir"/>
                          <a:cs typeface="Avenir"/>
                          <a:sym typeface="Avenir"/>
                        </a:rPr>
                        <a:t>Quantitative:</a:t>
                      </a:r>
                      <a:endParaRPr sz="1800" i="1">
                        <a:latin typeface="Avenir"/>
                        <a:ea typeface="Avenir"/>
                        <a:cs typeface="Avenir"/>
                        <a:sym typeface="Avenir"/>
                      </a:endParaRPr>
                    </a:p>
                    <a:p>
                      <a:pPr marL="0" lvl="0" indent="0" algn="l" rtl="0">
                        <a:spcBef>
                          <a:spcPts val="0"/>
                        </a:spcBef>
                        <a:spcAft>
                          <a:spcPts val="0"/>
                        </a:spcAft>
                        <a:buNone/>
                      </a:pPr>
                      <a:r>
                        <a:rPr lang="en-US" sz="1800" b="1">
                          <a:latin typeface="Avenir"/>
                          <a:ea typeface="Avenir"/>
                          <a:cs typeface="Avenir"/>
                          <a:sym typeface="Avenir"/>
                        </a:rPr>
                        <a:t>Household Survey (HHS)</a:t>
                      </a:r>
                      <a:endParaRPr sz="1800" b="1">
                        <a:latin typeface="Avenir"/>
                        <a:ea typeface="Avenir"/>
                        <a:cs typeface="Avenir"/>
                        <a:sym typeface="Avenir"/>
                      </a:endParaRPr>
                    </a:p>
                  </a:txBody>
                  <a:tcPr marL="63500" marR="63500" marT="63500" marB="63500"/>
                </a:tc>
                <a:tc>
                  <a:txBody>
                    <a:bodyPr/>
                    <a:lstStyle/>
                    <a:p>
                      <a:pPr marL="0" lvl="0" indent="0" algn="l" rtl="0">
                        <a:spcBef>
                          <a:spcPts val="0"/>
                        </a:spcBef>
                        <a:spcAft>
                          <a:spcPts val="0"/>
                        </a:spcAft>
                        <a:buNone/>
                      </a:pPr>
                      <a:endParaRPr sz="1800">
                        <a:latin typeface="Avenir"/>
                        <a:ea typeface="Avenir"/>
                        <a:cs typeface="Avenir"/>
                        <a:sym typeface="Avenir"/>
                      </a:endParaRPr>
                    </a:p>
                    <a:p>
                      <a:pPr marL="0" lvl="0" indent="0" algn="l" rtl="0">
                        <a:spcBef>
                          <a:spcPts val="0"/>
                        </a:spcBef>
                        <a:spcAft>
                          <a:spcPts val="0"/>
                        </a:spcAft>
                        <a:buNone/>
                      </a:pPr>
                      <a:r>
                        <a:rPr lang="en-US" sz="1800">
                          <a:latin typeface="Avenir"/>
                          <a:ea typeface="Avenir"/>
                          <a:cs typeface="Avenir"/>
                          <a:sym typeface="Avenir"/>
                        </a:rPr>
                        <a:t>760 (380 in Torit and 380 in Magwi)</a:t>
                      </a:r>
                      <a:endParaRPr sz="1800">
                        <a:latin typeface="Avenir"/>
                        <a:ea typeface="Avenir"/>
                        <a:cs typeface="Avenir"/>
                        <a:sym typeface="Avenir"/>
                      </a:endParaRPr>
                    </a:p>
                  </a:txBody>
                  <a:tcPr marL="63500" marR="63500" marT="63500" marB="63500"/>
                </a:tc>
                <a:extLst>
                  <a:ext uri="{0D108BD9-81ED-4DB2-BD59-A6C34878D82A}">
                    <a16:rowId xmlns:a16="http://schemas.microsoft.com/office/drawing/2014/main" val="10001"/>
                  </a:ext>
                </a:extLst>
              </a:tr>
              <a:tr h="1333425">
                <a:tc>
                  <a:txBody>
                    <a:bodyPr/>
                    <a:lstStyle/>
                    <a:p>
                      <a:pPr marL="0" lvl="0" indent="0" algn="l" rtl="0">
                        <a:spcBef>
                          <a:spcPts val="0"/>
                        </a:spcBef>
                        <a:spcAft>
                          <a:spcPts val="0"/>
                        </a:spcAft>
                        <a:buNone/>
                      </a:pPr>
                      <a:r>
                        <a:rPr lang="en-US" sz="1800" i="1">
                          <a:latin typeface="Avenir"/>
                          <a:ea typeface="Avenir"/>
                          <a:cs typeface="Avenir"/>
                          <a:sym typeface="Avenir"/>
                        </a:rPr>
                        <a:t>Qualitative per PoH:</a:t>
                      </a:r>
                      <a:endParaRPr sz="1800" i="1">
                        <a:latin typeface="Avenir"/>
                        <a:ea typeface="Avenir"/>
                        <a:cs typeface="Avenir"/>
                        <a:sym typeface="Avenir"/>
                      </a:endParaRPr>
                    </a:p>
                    <a:p>
                      <a:pPr marL="0" lvl="0" indent="0" algn="l" rtl="0">
                        <a:spcBef>
                          <a:spcPts val="0"/>
                        </a:spcBef>
                        <a:spcAft>
                          <a:spcPts val="0"/>
                        </a:spcAft>
                        <a:buNone/>
                      </a:pPr>
                      <a:r>
                        <a:rPr lang="en-US" sz="1800" b="1">
                          <a:latin typeface="Avenir"/>
                          <a:ea typeface="Avenir"/>
                          <a:cs typeface="Avenir"/>
                          <a:sym typeface="Avenir"/>
                        </a:rPr>
                        <a:t>Case studies</a:t>
                      </a:r>
                      <a:endParaRPr sz="1800" b="1">
                        <a:latin typeface="Avenir"/>
                        <a:ea typeface="Avenir"/>
                        <a:cs typeface="Avenir"/>
                        <a:sym typeface="Avenir"/>
                      </a:endParaRPr>
                    </a:p>
                    <a:p>
                      <a:pPr marL="0" lvl="0" indent="0" algn="l" rtl="0">
                        <a:spcBef>
                          <a:spcPts val="0"/>
                        </a:spcBef>
                        <a:spcAft>
                          <a:spcPts val="0"/>
                        </a:spcAft>
                        <a:buNone/>
                      </a:pPr>
                      <a:r>
                        <a:rPr lang="en-US" sz="1800" b="1">
                          <a:latin typeface="Avenir"/>
                          <a:ea typeface="Avenir"/>
                          <a:cs typeface="Avenir"/>
                          <a:sym typeface="Avenir"/>
                        </a:rPr>
                        <a:t>KIIs</a:t>
                      </a:r>
                      <a:endParaRPr sz="1800" b="1">
                        <a:latin typeface="Avenir"/>
                        <a:ea typeface="Avenir"/>
                        <a:cs typeface="Avenir"/>
                        <a:sym typeface="Avenir"/>
                      </a:endParaRPr>
                    </a:p>
                    <a:p>
                      <a:pPr marL="0" lvl="0" indent="0" algn="l" rtl="0">
                        <a:spcBef>
                          <a:spcPts val="0"/>
                        </a:spcBef>
                        <a:spcAft>
                          <a:spcPts val="0"/>
                        </a:spcAft>
                        <a:buNone/>
                      </a:pPr>
                      <a:r>
                        <a:rPr lang="en-US" sz="1800" b="1">
                          <a:latin typeface="Avenir"/>
                          <a:ea typeface="Avenir"/>
                          <a:cs typeface="Avenir"/>
                          <a:sym typeface="Avenir"/>
                        </a:rPr>
                        <a:t>FGDs</a:t>
                      </a:r>
                      <a:endParaRPr sz="1800" b="1">
                        <a:latin typeface="Avenir"/>
                        <a:ea typeface="Avenir"/>
                        <a:cs typeface="Avenir"/>
                        <a:sym typeface="Avenir"/>
                      </a:endParaRPr>
                    </a:p>
                  </a:txBody>
                  <a:tcPr marL="63500" marR="63500" marT="63500" marB="63500"/>
                </a:tc>
                <a:tc>
                  <a:txBody>
                    <a:bodyPr/>
                    <a:lstStyle/>
                    <a:p>
                      <a:pPr marL="0" lvl="0" indent="0" algn="l" rtl="0">
                        <a:spcBef>
                          <a:spcPts val="0"/>
                        </a:spcBef>
                        <a:spcAft>
                          <a:spcPts val="0"/>
                        </a:spcAft>
                        <a:buNone/>
                      </a:pPr>
                      <a:endParaRPr sz="1800">
                        <a:latin typeface="Avenir"/>
                        <a:ea typeface="Avenir"/>
                        <a:cs typeface="Avenir"/>
                        <a:sym typeface="Avenir"/>
                      </a:endParaRPr>
                    </a:p>
                    <a:p>
                      <a:pPr marL="0" lvl="0" indent="0" algn="l" rtl="0">
                        <a:spcBef>
                          <a:spcPts val="0"/>
                        </a:spcBef>
                        <a:spcAft>
                          <a:spcPts val="0"/>
                        </a:spcAft>
                        <a:buNone/>
                      </a:pPr>
                      <a:r>
                        <a:rPr lang="en-US" sz="1800">
                          <a:latin typeface="Avenir"/>
                          <a:ea typeface="Avenir"/>
                          <a:cs typeface="Avenir"/>
                          <a:sym typeface="Avenir"/>
                        </a:rPr>
                        <a:t>20 (10 in Torit and 10 in Magwi)</a:t>
                      </a:r>
                      <a:endParaRPr sz="1800">
                        <a:latin typeface="Avenir"/>
                        <a:ea typeface="Avenir"/>
                        <a:cs typeface="Avenir"/>
                        <a:sym typeface="Avenir"/>
                      </a:endParaRPr>
                    </a:p>
                    <a:p>
                      <a:pPr marL="0" lvl="0" indent="0" algn="l" rtl="0">
                        <a:spcBef>
                          <a:spcPts val="0"/>
                        </a:spcBef>
                        <a:spcAft>
                          <a:spcPts val="0"/>
                        </a:spcAft>
                        <a:buNone/>
                      </a:pPr>
                      <a:r>
                        <a:rPr lang="en-US" sz="1800">
                          <a:latin typeface="Avenir"/>
                          <a:ea typeface="Avenir"/>
                          <a:cs typeface="Avenir"/>
                          <a:sym typeface="Avenir"/>
                        </a:rPr>
                        <a:t>36 (18 in Magwi and 18 in Torit)</a:t>
                      </a:r>
                      <a:endParaRPr sz="1800">
                        <a:latin typeface="Avenir"/>
                        <a:ea typeface="Avenir"/>
                        <a:cs typeface="Avenir"/>
                        <a:sym typeface="Avenir"/>
                      </a:endParaRPr>
                    </a:p>
                    <a:p>
                      <a:pPr marL="0" lvl="0" indent="0" algn="l" rtl="0">
                        <a:spcBef>
                          <a:spcPts val="0"/>
                        </a:spcBef>
                        <a:spcAft>
                          <a:spcPts val="0"/>
                        </a:spcAft>
                        <a:buNone/>
                      </a:pPr>
                      <a:r>
                        <a:rPr lang="en-US" sz="1800">
                          <a:latin typeface="Avenir"/>
                          <a:ea typeface="Avenir"/>
                          <a:cs typeface="Avenir"/>
                          <a:sym typeface="Avenir"/>
                        </a:rPr>
                        <a:t>12 (6 in Torit and 6 in Magwi)</a:t>
                      </a:r>
                      <a:endParaRPr sz="1800">
                        <a:latin typeface="Avenir"/>
                        <a:ea typeface="Avenir"/>
                        <a:cs typeface="Avenir"/>
                        <a:sym typeface="Avenir"/>
                      </a:endParaRPr>
                    </a:p>
                  </a:txBody>
                  <a:tcPr marL="63500" marR="63500" marT="63500" marB="63500"/>
                </a:tc>
                <a:extLst>
                  <a:ext uri="{0D108BD9-81ED-4DB2-BD59-A6C34878D82A}">
                    <a16:rowId xmlns:a16="http://schemas.microsoft.com/office/drawing/2014/main" val="10002"/>
                  </a:ext>
                </a:extLst>
              </a:tr>
              <a:tr h="1002200">
                <a:tc>
                  <a:txBody>
                    <a:bodyPr/>
                    <a:lstStyle/>
                    <a:p>
                      <a:pPr marL="0" lvl="0" indent="0" algn="l" rtl="0">
                        <a:spcBef>
                          <a:spcPts val="0"/>
                        </a:spcBef>
                        <a:spcAft>
                          <a:spcPts val="0"/>
                        </a:spcAft>
                        <a:buNone/>
                      </a:pPr>
                      <a:r>
                        <a:rPr lang="en-US" sz="1800" i="1">
                          <a:latin typeface="Avenir"/>
                          <a:ea typeface="Avenir"/>
                          <a:cs typeface="Avenir"/>
                          <a:sym typeface="Avenir"/>
                        </a:rPr>
                        <a:t>Infrastructure mapping:</a:t>
                      </a:r>
                      <a:endParaRPr sz="1800" i="1">
                        <a:latin typeface="Avenir"/>
                        <a:ea typeface="Avenir"/>
                        <a:cs typeface="Avenir"/>
                        <a:sym typeface="Avenir"/>
                      </a:endParaRPr>
                    </a:p>
                    <a:p>
                      <a:pPr marL="0" lvl="0" indent="0" algn="l" rtl="0">
                        <a:spcBef>
                          <a:spcPts val="0"/>
                        </a:spcBef>
                        <a:spcAft>
                          <a:spcPts val="0"/>
                        </a:spcAft>
                        <a:buNone/>
                      </a:pPr>
                      <a:r>
                        <a:rPr lang="en-US" sz="1800">
                          <a:latin typeface="Avenir"/>
                          <a:ea typeface="Avenir"/>
                          <a:cs typeface="Avenir"/>
                          <a:sym typeface="Avenir"/>
                        </a:rPr>
                        <a:t>Census of public infrastructures</a:t>
                      </a:r>
                      <a:endParaRPr sz="1800">
                        <a:latin typeface="Avenir"/>
                        <a:ea typeface="Avenir"/>
                        <a:cs typeface="Avenir"/>
                        <a:sym typeface="Avenir"/>
                      </a:endParaRPr>
                    </a:p>
                  </a:txBody>
                  <a:tcPr marL="63500" marR="63500" marT="63500" marB="63500"/>
                </a:tc>
                <a:tc>
                  <a:txBody>
                    <a:bodyPr/>
                    <a:lstStyle/>
                    <a:p>
                      <a:pPr marL="0" lvl="0" indent="0" algn="l" rtl="0">
                        <a:spcBef>
                          <a:spcPts val="0"/>
                        </a:spcBef>
                        <a:spcAft>
                          <a:spcPts val="0"/>
                        </a:spcAft>
                        <a:buNone/>
                      </a:pPr>
                      <a:r>
                        <a:rPr lang="en-US" sz="1800">
                          <a:latin typeface="Avenir"/>
                          <a:ea typeface="Avenir"/>
                          <a:cs typeface="Avenir"/>
                          <a:sym typeface="Avenir"/>
                        </a:rPr>
                        <a:t>TDB</a:t>
                      </a:r>
                      <a:endParaRPr sz="1800">
                        <a:latin typeface="Avenir"/>
                        <a:ea typeface="Avenir"/>
                        <a:cs typeface="Avenir"/>
                        <a:sym typeface="Avenir"/>
                      </a:endParaRPr>
                    </a:p>
                  </a:txBody>
                  <a:tcPr marL="63500" marR="63500" marT="63500" marB="63500"/>
                </a:tc>
                <a:extLst>
                  <a:ext uri="{0D108BD9-81ED-4DB2-BD59-A6C34878D82A}">
                    <a16:rowId xmlns:a16="http://schemas.microsoft.com/office/drawing/2014/main" val="10003"/>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grpSp>
        <p:nvGrpSpPr>
          <p:cNvPr id="321" name="Google Shape;321;p31"/>
          <p:cNvGrpSpPr/>
          <p:nvPr/>
        </p:nvGrpSpPr>
        <p:grpSpPr>
          <a:xfrm>
            <a:off x="12" y="-76200"/>
            <a:ext cx="12191988" cy="247125"/>
            <a:chOff x="12" y="0"/>
            <a:chExt cx="12191988" cy="247125"/>
          </a:xfrm>
        </p:grpSpPr>
        <p:pic>
          <p:nvPicPr>
            <p:cNvPr id="322" name="Google Shape;322;p31"/>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323" name="Google Shape;323;p31"/>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324" name="Google Shape;324;p31"/>
          <p:cNvGrpSpPr/>
          <p:nvPr/>
        </p:nvGrpSpPr>
        <p:grpSpPr>
          <a:xfrm>
            <a:off x="12" y="6705600"/>
            <a:ext cx="12191988" cy="247125"/>
            <a:chOff x="12" y="0"/>
            <a:chExt cx="12191988" cy="247125"/>
          </a:xfrm>
        </p:grpSpPr>
        <p:pic>
          <p:nvPicPr>
            <p:cNvPr id="325" name="Google Shape;325;p31"/>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326" name="Google Shape;326;p31"/>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sp>
        <p:nvSpPr>
          <p:cNvPr id="327" name="Google Shape;327;p31"/>
          <p:cNvSpPr txBox="1"/>
          <p:nvPr/>
        </p:nvSpPr>
        <p:spPr>
          <a:xfrm>
            <a:off x="737938" y="809136"/>
            <a:ext cx="10285800" cy="731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800"/>
              <a:buFont typeface="Arial"/>
              <a:buNone/>
            </a:pPr>
            <a:r>
              <a:rPr lang="en-US" sz="2800" b="1" i="0" u="none" strike="noStrike" cap="none">
                <a:solidFill>
                  <a:srgbClr val="314247"/>
                </a:solidFill>
                <a:latin typeface="Raleway"/>
                <a:ea typeface="Raleway"/>
                <a:cs typeface="Raleway"/>
                <a:sym typeface="Raleway"/>
              </a:rPr>
              <a:t>M</a:t>
            </a:r>
            <a:r>
              <a:rPr lang="en-US" sz="2800" b="1">
                <a:solidFill>
                  <a:srgbClr val="314247"/>
                </a:solidFill>
                <a:latin typeface="Raleway"/>
                <a:ea typeface="Raleway"/>
                <a:cs typeface="Raleway"/>
                <a:sym typeface="Raleway"/>
              </a:rPr>
              <a:t>ethodology - Magwi targets</a:t>
            </a:r>
            <a:endParaRPr sz="2800" b="1" i="0" u="none" strike="noStrike" cap="none">
              <a:solidFill>
                <a:srgbClr val="314247"/>
              </a:solidFill>
              <a:latin typeface="Raleway"/>
              <a:ea typeface="Raleway"/>
              <a:cs typeface="Raleway"/>
              <a:sym typeface="Raleway"/>
            </a:endParaRPr>
          </a:p>
        </p:txBody>
      </p:sp>
      <p:pic>
        <p:nvPicPr>
          <p:cNvPr id="328" name="Google Shape;328;p31"/>
          <p:cNvPicPr preferRelativeResize="0"/>
          <p:nvPr/>
        </p:nvPicPr>
        <p:blipFill rotWithShape="1">
          <a:blip r:embed="rId4">
            <a:alphaModFix/>
          </a:blip>
          <a:srcRect/>
          <a:stretch/>
        </p:blipFill>
        <p:spPr>
          <a:xfrm>
            <a:off x="10444850" y="170925"/>
            <a:ext cx="1369900" cy="1369900"/>
          </a:xfrm>
          <a:prstGeom prst="rect">
            <a:avLst/>
          </a:prstGeom>
          <a:noFill/>
          <a:ln>
            <a:noFill/>
          </a:ln>
        </p:spPr>
      </p:pic>
      <p:graphicFrame>
        <p:nvGraphicFramePr>
          <p:cNvPr id="329" name="Google Shape;329;p31"/>
          <p:cNvGraphicFramePr/>
          <p:nvPr/>
        </p:nvGraphicFramePr>
        <p:xfrm>
          <a:off x="650750" y="1415075"/>
          <a:ext cx="3000000" cy="3000000"/>
        </p:xfrm>
        <a:graphic>
          <a:graphicData uri="http://schemas.openxmlformats.org/drawingml/2006/table">
            <a:tbl>
              <a:tblPr>
                <a:noFill/>
                <a:tableStyleId>{7E598A89-D7A4-49A4-9A57-446061A28E02}</a:tableStyleId>
              </a:tblPr>
              <a:tblGrid>
                <a:gridCol w="2539275">
                  <a:extLst>
                    <a:ext uri="{9D8B030D-6E8A-4147-A177-3AD203B41FA5}">
                      <a16:colId xmlns:a16="http://schemas.microsoft.com/office/drawing/2014/main" val="20000"/>
                    </a:ext>
                  </a:extLst>
                </a:gridCol>
                <a:gridCol w="2539275">
                  <a:extLst>
                    <a:ext uri="{9D8B030D-6E8A-4147-A177-3AD203B41FA5}">
                      <a16:colId xmlns:a16="http://schemas.microsoft.com/office/drawing/2014/main" val="20001"/>
                    </a:ext>
                  </a:extLst>
                </a:gridCol>
                <a:gridCol w="2539275">
                  <a:extLst>
                    <a:ext uri="{9D8B030D-6E8A-4147-A177-3AD203B41FA5}">
                      <a16:colId xmlns:a16="http://schemas.microsoft.com/office/drawing/2014/main" val="20002"/>
                    </a:ext>
                  </a:extLst>
                </a:gridCol>
                <a:gridCol w="2539275">
                  <a:extLst>
                    <a:ext uri="{9D8B030D-6E8A-4147-A177-3AD203B41FA5}">
                      <a16:colId xmlns:a16="http://schemas.microsoft.com/office/drawing/2014/main" val="20003"/>
                    </a:ext>
                  </a:extLst>
                </a:gridCol>
              </a:tblGrid>
              <a:tr h="560075">
                <a:tc rowSpan="2">
                  <a:txBody>
                    <a:bodyPr/>
                    <a:lstStyle/>
                    <a:p>
                      <a:pPr marL="0" lvl="0" indent="0" algn="ctr" rtl="0">
                        <a:spcBef>
                          <a:spcPts val="0"/>
                        </a:spcBef>
                        <a:spcAft>
                          <a:spcPts val="0"/>
                        </a:spcAft>
                        <a:buNone/>
                      </a:pPr>
                      <a:endParaRPr sz="1800" b="1">
                        <a:solidFill>
                          <a:srgbClr val="FFFFFF"/>
                        </a:solidFill>
                        <a:latin typeface="Avenir"/>
                        <a:ea typeface="Avenir"/>
                        <a:cs typeface="Avenir"/>
                        <a:sym typeface="Avenir"/>
                      </a:endParaRPr>
                    </a:p>
                    <a:p>
                      <a:pPr marL="0" lvl="0" indent="0" algn="ctr" rtl="0">
                        <a:spcBef>
                          <a:spcPts val="0"/>
                        </a:spcBef>
                        <a:spcAft>
                          <a:spcPts val="0"/>
                        </a:spcAft>
                        <a:buNone/>
                      </a:pPr>
                      <a:r>
                        <a:rPr lang="en-US" sz="1800" b="1">
                          <a:solidFill>
                            <a:srgbClr val="FFFFFF"/>
                          </a:solidFill>
                          <a:latin typeface="Avenir"/>
                          <a:ea typeface="Avenir"/>
                          <a:cs typeface="Avenir"/>
                          <a:sym typeface="Avenir"/>
                        </a:rPr>
                        <a:t>Tool</a:t>
                      </a:r>
                      <a:endParaRPr sz="1800" b="1">
                        <a:solidFill>
                          <a:srgbClr val="FFFFFF"/>
                        </a:solidFill>
                        <a:latin typeface="Avenir"/>
                        <a:ea typeface="Avenir"/>
                        <a:cs typeface="Avenir"/>
                        <a:sym typeface="Avenir"/>
                      </a:endParaRPr>
                    </a:p>
                  </a:txBody>
                  <a:tcPr marL="63500" marR="63500" marT="63500" marB="63500">
                    <a:solidFill>
                      <a:srgbClr val="678798"/>
                    </a:solidFill>
                  </a:tcPr>
                </a:tc>
                <a:tc gridSpan="3">
                  <a:txBody>
                    <a:bodyPr/>
                    <a:lstStyle/>
                    <a:p>
                      <a:pPr marL="0" lvl="0" indent="0" algn="ctr" rtl="0">
                        <a:spcBef>
                          <a:spcPts val="0"/>
                        </a:spcBef>
                        <a:spcAft>
                          <a:spcPts val="0"/>
                        </a:spcAft>
                        <a:buNone/>
                      </a:pPr>
                      <a:r>
                        <a:rPr lang="en-US" sz="1800" b="1">
                          <a:solidFill>
                            <a:srgbClr val="FFFFFF"/>
                          </a:solidFill>
                          <a:latin typeface="Avenir"/>
                          <a:ea typeface="Avenir"/>
                          <a:cs typeface="Avenir"/>
                          <a:sym typeface="Avenir"/>
                        </a:rPr>
                        <a:t>Town or Payam</a:t>
                      </a:r>
                      <a:endParaRPr sz="1800" b="1">
                        <a:solidFill>
                          <a:srgbClr val="FFFFFF"/>
                        </a:solidFill>
                        <a:latin typeface="Avenir"/>
                        <a:ea typeface="Avenir"/>
                        <a:cs typeface="Avenir"/>
                        <a:sym typeface="Avenir"/>
                      </a:endParaRPr>
                    </a:p>
                  </a:txBody>
                  <a:tcPr marL="63500" marR="63500" marT="63500" marB="63500">
                    <a:solidFill>
                      <a:srgbClr val="678798"/>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60075">
                <a:tc vMerge="1">
                  <a:txBody>
                    <a:bodyPr/>
                    <a:lstStyle/>
                    <a:p>
                      <a:endParaRPr lang="en-US"/>
                    </a:p>
                  </a:txBody>
                  <a:tcPr/>
                </a:tc>
                <a:tc>
                  <a:txBody>
                    <a:bodyPr/>
                    <a:lstStyle/>
                    <a:p>
                      <a:pPr marL="0" lvl="0" indent="0" algn="ctr" rtl="0">
                        <a:spcBef>
                          <a:spcPts val="0"/>
                        </a:spcBef>
                        <a:spcAft>
                          <a:spcPts val="0"/>
                        </a:spcAft>
                        <a:buNone/>
                      </a:pPr>
                      <a:r>
                        <a:rPr lang="en-US" sz="1800" b="1">
                          <a:solidFill>
                            <a:srgbClr val="FFFFFF"/>
                          </a:solidFill>
                          <a:latin typeface="Avenir"/>
                          <a:ea typeface="Avenir"/>
                          <a:cs typeface="Avenir"/>
                          <a:sym typeface="Avenir"/>
                        </a:rPr>
                        <a:t>Magwi Town</a:t>
                      </a:r>
                      <a:endParaRPr sz="1800" b="1">
                        <a:solidFill>
                          <a:srgbClr val="FFFFFF"/>
                        </a:solidFill>
                        <a:latin typeface="Avenir"/>
                        <a:ea typeface="Avenir"/>
                        <a:cs typeface="Avenir"/>
                        <a:sym typeface="Avenir"/>
                      </a:endParaRPr>
                    </a:p>
                  </a:txBody>
                  <a:tcPr marL="63500" marR="63500" marT="63500" marB="63500">
                    <a:solidFill>
                      <a:srgbClr val="678798"/>
                    </a:solidFill>
                  </a:tcPr>
                </a:tc>
                <a:tc>
                  <a:txBody>
                    <a:bodyPr/>
                    <a:lstStyle/>
                    <a:p>
                      <a:pPr marL="0" lvl="0" indent="0" algn="ctr" rtl="0">
                        <a:spcBef>
                          <a:spcPts val="0"/>
                        </a:spcBef>
                        <a:spcAft>
                          <a:spcPts val="0"/>
                        </a:spcAft>
                        <a:buNone/>
                      </a:pPr>
                      <a:r>
                        <a:rPr lang="en-US" sz="1800" b="1">
                          <a:solidFill>
                            <a:srgbClr val="FFFFFF"/>
                          </a:solidFill>
                          <a:latin typeface="Avenir"/>
                          <a:ea typeface="Avenir"/>
                          <a:cs typeface="Avenir"/>
                          <a:sym typeface="Avenir"/>
                        </a:rPr>
                        <a:t>Pageri Payam</a:t>
                      </a:r>
                      <a:endParaRPr sz="1800" b="1">
                        <a:solidFill>
                          <a:srgbClr val="FFFFFF"/>
                        </a:solidFill>
                        <a:latin typeface="Avenir"/>
                        <a:ea typeface="Avenir"/>
                        <a:cs typeface="Avenir"/>
                        <a:sym typeface="Avenir"/>
                      </a:endParaRPr>
                    </a:p>
                  </a:txBody>
                  <a:tcPr marL="63500" marR="63500" marT="63500" marB="63500">
                    <a:solidFill>
                      <a:srgbClr val="678798"/>
                    </a:solidFill>
                  </a:tcPr>
                </a:tc>
                <a:tc>
                  <a:txBody>
                    <a:bodyPr/>
                    <a:lstStyle/>
                    <a:p>
                      <a:pPr marL="0" lvl="0" indent="0" algn="ctr" rtl="0">
                        <a:spcBef>
                          <a:spcPts val="0"/>
                        </a:spcBef>
                        <a:spcAft>
                          <a:spcPts val="0"/>
                        </a:spcAft>
                        <a:buNone/>
                      </a:pPr>
                      <a:r>
                        <a:rPr lang="en-US" sz="1800" b="1">
                          <a:solidFill>
                            <a:srgbClr val="FFFFFF"/>
                          </a:solidFill>
                          <a:latin typeface="Avenir"/>
                          <a:ea typeface="Avenir"/>
                          <a:cs typeface="Avenir"/>
                          <a:sym typeface="Avenir"/>
                        </a:rPr>
                        <a:t>Iweri Payam</a:t>
                      </a:r>
                      <a:endParaRPr sz="1800" b="1">
                        <a:solidFill>
                          <a:srgbClr val="FFFFFF"/>
                        </a:solidFill>
                        <a:latin typeface="Avenir"/>
                        <a:ea typeface="Avenir"/>
                        <a:cs typeface="Avenir"/>
                        <a:sym typeface="Avenir"/>
                      </a:endParaRPr>
                    </a:p>
                  </a:txBody>
                  <a:tcPr marL="63500" marR="63500" marT="63500" marB="63500">
                    <a:solidFill>
                      <a:srgbClr val="678798"/>
                    </a:solidFill>
                  </a:tcPr>
                </a:tc>
                <a:extLst>
                  <a:ext uri="{0D108BD9-81ED-4DB2-BD59-A6C34878D82A}">
                    <a16:rowId xmlns:a16="http://schemas.microsoft.com/office/drawing/2014/main" val="10001"/>
                  </a:ext>
                </a:extLst>
              </a:tr>
              <a:tr h="792400">
                <a:tc>
                  <a:txBody>
                    <a:bodyPr/>
                    <a:lstStyle/>
                    <a:p>
                      <a:pPr marL="0" lvl="0" indent="0" algn="l" rtl="0">
                        <a:spcBef>
                          <a:spcPts val="0"/>
                        </a:spcBef>
                        <a:spcAft>
                          <a:spcPts val="0"/>
                        </a:spcAft>
                        <a:buNone/>
                      </a:pPr>
                      <a:r>
                        <a:rPr lang="en-US" sz="1800" b="1">
                          <a:latin typeface="Avenir"/>
                          <a:ea typeface="Avenir"/>
                          <a:cs typeface="Avenir"/>
                          <a:sym typeface="Avenir"/>
                        </a:rPr>
                        <a:t>Household Survey (HHS)</a:t>
                      </a:r>
                      <a:endParaRPr sz="1800" b="1">
                        <a:latin typeface="Avenir"/>
                        <a:ea typeface="Avenir"/>
                        <a:cs typeface="Avenir"/>
                        <a:sym typeface="Avenir"/>
                      </a:endParaRPr>
                    </a:p>
                  </a:txBody>
                  <a:tcPr marL="63500" marR="63500" marT="63500" marB="63500" anchor="ctr"/>
                </a:tc>
                <a:tc>
                  <a:txBody>
                    <a:bodyPr/>
                    <a:lstStyle/>
                    <a:p>
                      <a:pPr marL="0" lvl="0" indent="0" algn="l" rtl="0">
                        <a:spcBef>
                          <a:spcPts val="0"/>
                        </a:spcBef>
                        <a:spcAft>
                          <a:spcPts val="0"/>
                        </a:spcAft>
                        <a:buNone/>
                      </a:pPr>
                      <a:r>
                        <a:rPr lang="en-US" sz="1800">
                          <a:latin typeface="Avenir"/>
                          <a:ea typeface="Avenir"/>
                          <a:cs typeface="Avenir"/>
                          <a:sym typeface="Avenir"/>
                        </a:rPr>
                        <a:t>130</a:t>
                      </a:r>
                      <a:endParaRPr sz="1800" b="1">
                        <a:latin typeface="Avenir"/>
                        <a:ea typeface="Avenir"/>
                        <a:cs typeface="Avenir"/>
                        <a:sym typeface="Avenir"/>
                      </a:endParaRPr>
                    </a:p>
                  </a:txBody>
                  <a:tcPr marL="63500" marR="63500" marT="63500" marB="63500" anchor="ctr">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800">
                        <a:latin typeface="Avenir"/>
                        <a:ea typeface="Avenir"/>
                        <a:cs typeface="Avenir"/>
                        <a:sym typeface="Avenir"/>
                      </a:endParaRPr>
                    </a:p>
                    <a:p>
                      <a:pPr marL="0" lvl="0" indent="0" algn="l" rtl="0">
                        <a:spcBef>
                          <a:spcPts val="0"/>
                        </a:spcBef>
                        <a:spcAft>
                          <a:spcPts val="0"/>
                        </a:spcAft>
                        <a:buNone/>
                      </a:pPr>
                      <a:r>
                        <a:rPr lang="en-US" sz="1800">
                          <a:latin typeface="Avenir"/>
                          <a:ea typeface="Avenir"/>
                          <a:cs typeface="Avenir"/>
                          <a:sym typeface="Avenir"/>
                        </a:rPr>
                        <a:t>130</a:t>
                      </a:r>
                      <a:endParaRPr sz="1800">
                        <a:latin typeface="Avenir"/>
                        <a:ea typeface="Avenir"/>
                        <a:cs typeface="Avenir"/>
                        <a:sym typeface="Avenir"/>
                      </a:endParaRPr>
                    </a:p>
                  </a:txBody>
                  <a:tcPr marL="63500" marR="63500" marT="63500" marB="63500" anchor="ctr">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800">
                          <a:latin typeface="Avenir"/>
                          <a:ea typeface="Avenir"/>
                          <a:cs typeface="Avenir"/>
                          <a:sym typeface="Avenir"/>
                        </a:rPr>
                        <a:t>130</a:t>
                      </a:r>
                      <a:endParaRPr sz="1800">
                        <a:latin typeface="Avenir"/>
                        <a:ea typeface="Avenir"/>
                        <a:cs typeface="Avenir"/>
                        <a:sym typeface="Avenir"/>
                      </a:endParaRPr>
                    </a:p>
                  </a:txBody>
                  <a:tcPr marL="63500" marR="63500" marT="63500" marB="63500" anchor="ctr">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792400">
                <a:tc>
                  <a:txBody>
                    <a:bodyPr/>
                    <a:lstStyle/>
                    <a:p>
                      <a:pPr marL="0" lvl="0" indent="0" algn="l" rtl="0">
                        <a:spcBef>
                          <a:spcPts val="0"/>
                        </a:spcBef>
                        <a:spcAft>
                          <a:spcPts val="0"/>
                        </a:spcAft>
                        <a:buNone/>
                      </a:pPr>
                      <a:r>
                        <a:rPr lang="en-US" sz="1800" b="1">
                          <a:latin typeface="Avenir"/>
                          <a:ea typeface="Avenir"/>
                          <a:cs typeface="Avenir"/>
                          <a:sym typeface="Avenir"/>
                        </a:rPr>
                        <a:t>Individual Interviews (case studies)</a:t>
                      </a:r>
                      <a:endParaRPr sz="1800" b="1">
                        <a:latin typeface="Avenir"/>
                        <a:ea typeface="Avenir"/>
                        <a:cs typeface="Avenir"/>
                        <a:sym typeface="Avenir"/>
                      </a:endParaRPr>
                    </a:p>
                  </a:txBody>
                  <a:tcPr marL="63500" marR="63500" marT="63500" marB="63500" anchor="ctr">
                    <a:lnR w="12700"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800" b="1">
                          <a:latin typeface="Avenir"/>
                          <a:ea typeface="Avenir"/>
                          <a:cs typeface="Avenir"/>
                          <a:sym typeface="Avenir"/>
                        </a:rPr>
                        <a:t>2</a:t>
                      </a:r>
                      <a:endParaRPr sz="1800" b="1">
                        <a:latin typeface="Avenir"/>
                        <a:ea typeface="Avenir"/>
                        <a:cs typeface="Avenir"/>
                        <a:sym typeface="Avenir"/>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800">
                          <a:latin typeface="Avenir"/>
                          <a:ea typeface="Avenir"/>
                          <a:cs typeface="Avenir"/>
                          <a:sym typeface="Avenir"/>
                        </a:rPr>
                        <a:t>4</a:t>
                      </a:r>
                      <a:endParaRPr sz="1800">
                        <a:latin typeface="Avenir"/>
                        <a:ea typeface="Avenir"/>
                        <a:cs typeface="Avenir"/>
                        <a:sym typeface="Avenir"/>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800">
                          <a:latin typeface="Avenir"/>
                          <a:ea typeface="Avenir"/>
                          <a:cs typeface="Avenir"/>
                          <a:sym typeface="Avenir"/>
                        </a:rPr>
                        <a:t>4</a:t>
                      </a:r>
                      <a:endParaRPr sz="1800">
                        <a:latin typeface="Avenir"/>
                        <a:ea typeface="Avenir"/>
                        <a:cs typeface="Avenir"/>
                        <a:sym typeface="Avenir"/>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92400">
                <a:tc>
                  <a:txBody>
                    <a:bodyPr/>
                    <a:lstStyle/>
                    <a:p>
                      <a:pPr marL="0" lvl="0" indent="0" algn="l" rtl="0">
                        <a:spcBef>
                          <a:spcPts val="0"/>
                        </a:spcBef>
                        <a:spcAft>
                          <a:spcPts val="0"/>
                        </a:spcAft>
                        <a:buNone/>
                      </a:pPr>
                      <a:r>
                        <a:rPr lang="en-US" sz="1800" b="1">
                          <a:latin typeface="Avenir"/>
                          <a:ea typeface="Avenir"/>
                          <a:cs typeface="Avenir"/>
                          <a:sym typeface="Avenir"/>
                        </a:rPr>
                        <a:t>KIIs (government, NGOs, boma chiefs)</a:t>
                      </a:r>
                      <a:endParaRPr sz="1800">
                        <a:latin typeface="Avenir"/>
                        <a:ea typeface="Avenir"/>
                        <a:cs typeface="Avenir"/>
                        <a:sym typeface="Avenir"/>
                      </a:endParaRPr>
                    </a:p>
                  </a:txBody>
                  <a:tcPr marL="63500" marR="63500" marT="63500" marB="63500" anchor="ctr">
                    <a:lnR w="12700"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800" b="1">
                          <a:latin typeface="Avenir"/>
                          <a:ea typeface="Avenir"/>
                          <a:cs typeface="Avenir"/>
                          <a:sym typeface="Avenir"/>
                        </a:rPr>
                        <a:t>5</a:t>
                      </a:r>
                      <a:endParaRPr sz="1800" b="1">
                        <a:latin typeface="Avenir"/>
                        <a:ea typeface="Avenir"/>
                        <a:cs typeface="Avenir"/>
                        <a:sym typeface="Avenir"/>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800">
                          <a:latin typeface="Avenir"/>
                          <a:ea typeface="Avenir"/>
                          <a:cs typeface="Avenir"/>
                          <a:sym typeface="Avenir"/>
                        </a:rPr>
                        <a:t>4</a:t>
                      </a:r>
                      <a:endParaRPr sz="1800">
                        <a:latin typeface="Avenir"/>
                        <a:ea typeface="Avenir"/>
                        <a:cs typeface="Avenir"/>
                        <a:sym typeface="Avenir"/>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800">
                          <a:latin typeface="Avenir"/>
                          <a:ea typeface="Avenir"/>
                          <a:cs typeface="Avenir"/>
                          <a:sym typeface="Avenir"/>
                        </a:rPr>
                        <a:t>4</a:t>
                      </a:r>
                      <a:endParaRPr sz="1800">
                        <a:latin typeface="Avenir"/>
                        <a:ea typeface="Avenir"/>
                        <a:cs typeface="Avenir"/>
                        <a:sym typeface="Avenir"/>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30500">
                <a:tc>
                  <a:txBody>
                    <a:bodyPr/>
                    <a:lstStyle/>
                    <a:p>
                      <a:pPr marL="0" lvl="0" indent="0" algn="l" rtl="0">
                        <a:spcBef>
                          <a:spcPts val="0"/>
                        </a:spcBef>
                        <a:spcAft>
                          <a:spcPts val="0"/>
                        </a:spcAft>
                        <a:buNone/>
                      </a:pPr>
                      <a:r>
                        <a:rPr lang="en-US" sz="1800" b="1">
                          <a:latin typeface="Avenir"/>
                          <a:ea typeface="Avenir"/>
                          <a:cs typeface="Avenir"/>
                          <a:sym typeface="Avenir"/>
                        </a:rPr>
                        <a:t>FGDs</a:t>
                      </a:r>
                      <a:endParaRPr sz="1800">
                        <a:latin typeface="Avenir"/>
                        <a:ea typeface="Avenir"/>
                        <a:cs typeface="Avenir"/>
                        <a:sym typeface="Avenir"/>
                      </a:endParaRPr>
                    </a:p>
                  </a:txBody>
                  <a:tcPr marL="63500" marR="63500" marT="63500" marB="63500" anchor="ctr">
                    <a:lnR w="12700"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800">
                          <a:latin typeface="Avenir"/>
                          <a:ea typeface="Avenir"/>
                          <a:cs typeface="Avenir"/>
                          <a:sym typeface="Avenir"/>
                        </a:rPr>
                        <a:t>2</a:t>
                      </a:r>
                      <a:endParaRPr sz="1800">
                        <a:latin typeface="Avenir"/>
                        <a:ea typeface="Avenir"/>
                        <a:cs typeface="Avenir"/>
                        <a:sym typeface="Avenir"/>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800">
                          <a:latin typeface="Avenir"/>
                          <a:ea typeface="Avenir"/>
                          <a:cs typeface="Avenir"/>
                          <a:sym typeface="Avenir"/>
                        </a:rPr>
                        <a:t>2</a:t>
                      </a:r>
                      <a:endParaRPr sz="1800">
                        <a:latin typeface="Avenir"/>
                        <a:ea typeface="Avenir"/>
                        <a:cs typeface="Avenir"/>
                        <a:sym typeface="Avenir"/>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800">
                          <a:latin typeface="Avenir"/>
                          <a:ea typeface="Avenir"/>
                          <a:cs typeface="Avenir"/>
                          <a:sym typeface="Avenir"/>
                        </a:rPr>
                        <a:t>2</a:t>
                      </a:r>
                      <a:endParaRPr sz="1800">
                        <a:latin typeface="Avenir"/>
                        <a:ea typeface="Avenir"/>
                        <a:cs typeface="Avenir"/>
                        <a:sym typeface="Avenir"/>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a:spLocks noGrp="1"/>
          </p:cNvSpPr>
          <p:nvPr>
            <p:ph type="title"/>
          </p:nvPr>
        </p:nvSpPr>
        <p:spPr>
          <a:xfrm>
            <a:off x="695800" y="389025"/>
            <a:ext cx="10515600" cy="105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300" b="1">
                <a:solidFill>
                  <a:srgbClr val="000000"/>
                </a:solidFill>
              </a:rPr>
              <a:t>Agenda Day  (Friday, 3rd May)</a:t>
            </a:r>
            <a:endParaRPr sz="3300" b="1">
              <a:solidFill>
                <a:srgbClr val="000000"/>
              </a:solidFill>
            </a:endParaRPr>
          </a:p>
        </p:txBody>
      </p:sp>
      <p:graphicFrame>
        <p:nvGraphicFramePr>
          <p:cNvPr id="100" name="Google Shape;100;p14"/>
          <p:cNvGraphicFramePr/>
          <p:nvPr/>
        </p:nvGraphicFramePr>
        <p:xfrm>
          <a:off x="405910" y="1858813"/>
          <a:ext cx="3000000" cy="3000000"/>
        </p:xfrm>
        <a:graphic>
          <a:graphicData uri="http://schemas.openxmlformats.org/drawingml/2006/table">
            <a:tbl>
              <a:tblPr>
                <a:noFill/>
                <a:tableStyleId>{A3553B65-A277-4A38-9553-60F688B985F6}</a:tableStyleId>
              </a:tblPr>
              <a:tblGrid>
                <a:gridCol w="1767700">
                  <a:extLst>
                    <a:ext uri="{9D8B030D-6E8A-4147-A177-3AD203B41FA5}">
                      <a16:colId xmlns:a16="http://schemas.microsoft.com/office/drawing/2014/main" val="20000"/>
                    </a:ext>
                  </a:extLst>
                </a:gridCol>
                <a:gridCol w="9489700">
                  <a:extLst>
                    <a:ext uri="{9D8B030D-6E8A-4147-A177-3AD203B41FA5}">
                      <a16:colId xmlns:a16="http://schemas.microsoft.com/office/drawing/2014/main" val="20001"/>
                    </a:ext>
                  </a:extLst>
                </a:gridCol>
              </a:tblGrid>
              <a:tr h="484600">
                <a:tc>
                  <a:txBody>
                    <a:bodyPr/>
                    <a:lstStyle/>
                    <a:p>
                      <a:pPr marL="0" marR="0" lvl="0" indent="0" algn="just" rtl="0">
                        <a:spcBef>
                          <a:spcPts val="0"/>
                        </a:spcBef>
                        <a:spcAft>
                          <a:spcPts val="0"/>
                        </a:spcAft>
                        <a:buNone/>
                      </a:pPr>
                      <a:r>
                        <a:rPr lang="en-US" b="1" u="none" strike="noStrike" cap="none">
                          <a:solidFill>
                            <a:schemeClr val="lt1"/>
                          </a:solidFill>
                          <a:latin typeface="Raleway"/>
                          <a:ea typeface="Raleway"/>
                          <a:cs typeface="Raleway"/>
                          <a:sym typeface="Raleway"/>
                        </a:rPr>
                        <a:t>Time</a:t>
                      </a:r>
                      <a:endParaRPr u="none" strike="noStrike" cap="none">
                        <a:solidFill>
                          <a:schemeClr val="lt1"/>
                        </a:solidFill>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244061"/>
                    </a:solidFill>
                  </a:tcPr>
                </a:tc>
                <a:tc>
                  <a:txBody>
                    <a:bodyPr/>
                    <a:lstStyle/>
                    <a:p>
                      <a:pPr marL="0" marR="0" lvl="0" indent="0" algn="just" rtl="0">
                        <a:spcBef>
                          <a:spcPts val="0"/>
                        </a:spcBef>
                        <a:spcAft>
                          <a:spcPts val="0"/>
                        </a:spcAft>
                        <a:buNone/>
                      </a:pPr>
                      <a:r>
                        <a:rPr lang="en-US" b="1" u="none" strike="noStrike" cap="none">
                          <a:solidFill>
                            <a:schemeClr val="lt1"/>
                          </a:solidFill>
                          <a:latin typeface="Raleway"/>
                          <a:ea typeface="Raleway"/>
                          <a:cs typeface="Raleway"/>
                          <a:sym typeface="Raleway"/>
                        </a:rPr>
                        <a:t>Activity</a:t>
                      </a:r>
                      <a:endParaRPr u="none" strike="noStrike" cap="none">
                        <a:solidFill>
                          <a:schemeClr val="lt1"/>
                        </a:solidFill>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244061"/>
                    </a:solidFill>
                  </a:tcPr>
                </a:tc>
                <a:extLst>
                  <a:ext uri="{0D108BD9-81ED-4DB2-BD59-A6C34878D82A}">
                    <a16:rowId xmlns:a16="http://schemas.microsoft.com/office/drawing/2014/main" val="10000"/>
                  </a:ext>
                </a:extLst>
              </a:tr>
              <a:tr h="484600">
                <a:tc>
                  <a:txBody>
                    <a:bodyPr/>
                    <a:lstStyle/>
                    <a:p>
                      <a:pPr marL="0" marR="0" lvl="0" indent="0" algn="just" rtl="0">
                        <a:spcBef>
                          <a:spcPts val="0"/>
                        </a:spcBef>
                        <a:spcAft>
                          <a:spcPts val="0"/>
                        </a:spcAft>
                        <a:buNone/>
                      </a:pPr>
                      <a:r>
                        <a:rPr lang="en-US" sz="1500">
                          <a:latin typeface="Raleway"/>
                          <a:ea typeface="Raleway"/>
                          <a:cs typeface="Raleway"/>
                          <a:sym typeface="Raleway"/>
                        </a:rPr>
                        <a:t>2:00-2:30</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just" rtl="0">
                        <a:spcBef>
                          <a:spcPts val="0"/>
                        </a:spcBef>
                        <a:spcAft>
                          <a:spcPts val="0"/>
                        </a:spcAft>
                        <a:buNone/>
                      </a:pPr>
                      <a:r>
                        <a:rPr lang="en-US" sz="1500">
                          <a:latin typeface="Raleway"/>
                          <a:ea typeface="Raleway"/>
                          <a:cs typeface="Raleway"/>
                          <a:sym typeface="Raleway"/>
                        </a:rPr>
                        <a:t>Welcome + Introduction</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484600">
                <a:tc>
                  <a:txBody>
                    <a:bodyPr/>
                    <a:lstStyle/>
                    <a:p>
                      <a:pPr marL="0" marR="0" lvl="0" indent="0" algn="just" rtl="0">
                        <a:spcBef>
                          <a:spcPts val="0"/>
                        </a:spcBef>
                        <a:spcAft>
                          <a:spcPts val="0"/>
                        </a:spcAft>
                        <a:buNone/>
                      </a:pPr>
                      <a:r>
                        <a:rPr lang="en-US" sz="1500">
                          <a:latin typeface="Raleway"/>
                          <a:ea typeface="Raleway"/>
                          <a:cs typeface="Raleway"/>
                          <a:sym typeface="Raleway"/>
                        </a:rPr>
                        <a:t>2:30 </a:t>
                      </a:r>
                      <a:r>
                        <a:rPr lang="en-US" sz="1500" u="none" strike="noStrike" cap="none">
                          <a:latin typeface="Raleway"/>
                          <a:ea typeface="Raleway"/>
                          <a:cs typeface="Raleway"/>
                          <a:sym typeface="Raleway"/>
                        </a:rPr>
                        <a:t>- </a:t>
                      </a:r>
                      <a:r>
                        <a:rPr lang="en-US" sz="1500">
                          <a:latin typeface="Raleway"/>
                          <a:ea typeface="Raleway"/>
                          <a:cs typeface="Raleway"/>
                          <a:sym typeface="Raleway"/>
                        </a:rPr>
                        <a:t>3:30</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just" rtl="0">
                        <a:spcBef>
                          <a:spcPts val="0"/>
                        </a:spcBef>
                        <a:spcAft>
                          <a:spcPts val="0"/>
                        </a:spcAft>
                        <a:buNone/>
                      </a:pPr>
                      <a:r>
                        <a:rPr lang="en-US" sz="1500">
                          <a:latin typeface="Raleway"/>
                          <a:ea typeface="Raleway"/>
                          <a:cs typeface="Raleway"/>
                          <a:sym typeface="Raleway"/>
                        </a:rPr>
                        <a:t>Background, Objectives and Study Approach</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58900">
                <a:tc>
                  <a:txBody>
                    <a:bodyPr/>
                    <a:lstStyle/>
                    <a:p>
                      <a:pPr marL="0" marR="0" lvl="0" indent="0" algn="just" rtl="0">
                        <a:spcBef>
                          <a:spcPts val="0"/>
                        </a:spcBef>
                        <a:spcAft>
                          <a:spcPts val="0"/>
                        </a:spcAft>
                        <a:buNone/>
                      </a:pPr>
                      <a:r>
                        <a:rPr lang="en-US" sz="1500">
                          <a:latin typeface="Raleway"/>
                          <a:ea typeface="Raleway"/>
                          <a:cs typeface="Raleway"/>
                          <a:sym typeface="Raleway"/>
                        </a:rPr>
                        <a:t>3:30 </a:t>
                      </a:r>
                      <a:r>
                        <a:rPr lang="en-US" sz="1500" u="none" strike="noStrike" cap="none">
                          <a:latin typeface="Raleway"/>
                          <a:ea typeface="Raleway"/>
                          <a:cs typeface="Raleway"/>
                          <a:sym typeface="Raleway"/>
                        </a:rPr>
                        <a:t>- </a:t>
                      </a:r>
                      <a:r>
                        <a:rPr lang="en-US" sz="1500">
                          <a:latin typeface="Raleway"/>
                          <a:ea typeface="Raleway"/>
                          <a:cs typeface="Raleway"/>
                          <a:sym typeface="Raleway"/>
                        </a:rPr>
                        <a:t>4.00</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BE5F1"/>
                    </a:solidFill>
                  </a:tcPr>
                </a:tc>
                <a:tc>
                  <a:txBody>
                    <a:bodyPr/>
                    <a:lstStyle/>
                    <a:p>
                      <a:pPr marL="0" marR="0" lvl="0" indent="0" algn="just" rtl="0">
                        <a:spcBef>
                          <a:spcPts val="0"/>
                        </a:spcBef>
                        <a:spcAft>
                          <a:spcPts val="0"/>
                        </a:spcAft>
                        <a:buNone/>
                      </a:pPr>
                      <a:r>
                        <a:rPr lang="en-US" sz="1500">
                          <a:latin typeface="Raleway"/>
                          <a:ea typeface="Raleway"/>
                          <a:cs typeface="Raleway"/>
                          <a:sym typeface="Raleway"/>
                        </a:rPr>
                        <a:t>BREAK </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BE5F1"/>
                    </a:solidFill>
                  </a:tcPr>
                </a:tc>
                <a:extLst>
                  <a:ext uri="{0D108BD9-81ED-4DB2-BD59-A6C34878D82A}">
                    <a16:rowId xmlns:a16="http://schemas.microsoft.com/office/drawing/2014/main" val="10003"/>
                  </a:ext>
                </a:extLst>
              </a:tr>
              <a:tr h="458900">
                <a:tc>
                  <a:txBody>
                    <a:bodyPr/>
                    <a:lstStyle/>
                    <a:p>
                      <a:pPr marL="0" marR="0" lvl="0" indent="0" algn="just" rtl="0">
                        <a:spcBef>
                          <a:spcPts val="0"/>
                        </a:spcBef>
                        <a:spcAft>
                          <a:spcPts val="0"/>
                        </a:spcAft>
                        <a:buNone/>
                      </a:pPr>
                      <a:r>
                        <a:rPr lang="en-US" sz="1500">
                          <a:latin typeface="Raleway"/>
                          <a:ea typeface="Raleway"/>
                          <a:cs typeface="Raleway"/>
                          <a:sym typeface="Raleway"/>
                        </a:rPr>
                        <a:t>4:00 - 4:30</a:t>
                      </a:r>
                      <a:endParaRPr sz="1500">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just" rtl="0">
                        <a:spcBef>
                          <a:spcPts val="0"/>
                        </a:spcBef>
                        <a:spcAft>
                          <a:spcPts val="0"/>
                        </a:spcAft>
                        <a:buClr>
                          <a:schemeClr val="dk1"/>
                        </a:buClr>
                        <a:buSzPts val="1800"/>
                        <a:buFont typeface="Calibri"/>
                        <a:buNone/>
                      </a:pPr>
                      <a:r>
                        <a:rPr lang="en-US" sz="1500">
                          <a:latin typeface="Raleway"/>
                          <a:ea typeface="Raleway"/>
                          <a:cs typeface="Raleway"/>
                          <a:sym typeface="Raleway"/>
                        </a:rPr>
                        <a:t>TORs and responsibilities: training plan and tools</a:t>
                      </a:r>
                      <a:endParaRPr sz="1500">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58900">
                <a:tc>
                  <a:txBody>
                    <a:bodyPr/>
                    <a:lstStyle/>
                    <a:p>
                      <a:pPr marL="0" lvl="0" indent="0" algn="just" rtl="0">
                        <a:spcBef>
                          <a:spcPts val="0"/>
                        </a:spcBef>
                        <a:spcAft>
                          <a:spcPts val="0"/>
                        </a:spcAft>
                        <a:buNone/>
                      </a:pPr>
                      <a:r>
                        <a:rPr lang="en-US" sz="1500">
                          <a:latin typeface="Raleway"/>
                          <a:ea typeface="Raleway"/>
                          <a:cs typeface="Raleway"/>
                          <a:sym typeface="Raleway"/>
                        </a:rPr>
                        <a:t>4:30 - 5:00</a:t>
                      </a:r>
                      <a:endParaRPr sz="1500">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just" rtl="0">
                        <a:spcBef>
                          <a:spcPts val="0"/>
                        </a:spcBef>
                        <a:spcAft>
                          <a:spcPts val="0"/>
                        </a:spcAft>
                        <a:buNone/>
                      </a:pPr>
                      <a:r>
                        <a:rPr lang="en-US" sz="1500">
                          <a:latin typeface="Raleway"/>
                          <a:ea typeface="Raleway"/>
                          <a:cs typeface="Raleway"/>
                          <a:sym typeface="Raleway"/>
                        </a:rPr>
                        <a:t>Methodology and tool overview</a:t>
                      </a:r>
                      <a:endParaRPr sz="1500">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101" name="Google Shape;101;p14"/>
          <p:cNvPicPr preferRelativeResize="0"/>
          <p:nvPr/>
        </p:nvPicPr>
        <p:blipFill rotWithShape="1">
          <a:blip r:embed="rId3">
            <a:alphaModFix/>
          </a:blip>
          <a:srcRect/>
          <a:stretch/>
        </p:blipFill>
        <p:spPr>
          <a:xfrm>
            <a:off x="0" y="0"/>
            <a:ext cx="12192000" cy="389025"/>
          </a:xfrm>
          <a:prstGeom prst="rect">
            <a:avLst/>
          </a:prstGeom>
          <a:noFill/>
          <a:ln>
            <a:noFill/>
          </a:ln>
        </p:spPr>
      </p:pic>
      <p:pic>
        <p:nvPicPr>
          <p:cNvPr id="102" name="Google Shape;102;p14"/>
          <p:cNvPicPr preferRelativeResize="0"/>
          <p:nvPr/>
        </p:nvPicPr>
        <p:blipFill rotWithShape="1">
          <a:blip r:embed="rId4">
            <a:alphaModFix/>
          </a:blip>
          <a:srcRect/>
          <a:stretch/>
        </p:blipFill>
        <p:spPr>
          <a:xfrm>
            <a:off x="10171545" y="389025"/>
            <a:ext cx="1639455" cy="146979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grpSp>
        <p:nvGrpSpPr>
          <p:cNvPr id="335" name="Google Shape;335;p32"/>
          <p:cNvGrpSpPr/>
          <p:nvPr/>
        </p:nvGrpSpPr>
        <p:grpSpPr>
          <a:xfrm>
            <a:off x="12" y="-76200"/>
            <a:ext cx="12191988" cy="247125"/>
            <a:chOff x="12" y="0"/>
            <a:chExt cx="12191988" cy="247125"/>
          </a:xfrm>
        </p:grpSpPr>
        <p:pic>
          <p:nvPicPr>
            <p:cNvPr id="336" name="Google Shape;336;p32"/>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337" name="Google Shape;337;p32"/>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338" name="Google Shape;338;p32"/>
          <p:cNvGrpSpPr/>
          <p:nvPr/>
        </p:nvGrpSpPr>
        <p:grpSpPr>
          <a:xfrm>
            <a:off x="12" y="6705600"/>
            <a:ext cx="12191988" cy="247125"/>
            <a:chOff x="12" y="0"/>
            <a:chExt cx="12191988" cy="247125"/>
          </a:xfrm>
        </p:grpSpPr>
        <p:pic>
          <p:nvPicPr>
            <p:cNvPr id="339" name="Google Shape;339;p32"/>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340" name="Google Shape;340;p32"/>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sp>
        <p:nvSpPr>
          <p:cNvPr id="341" name="Google Shape;341;p32"/>
          <p:cNvSpPr txBox="1"/>
          <p:nvPr/>
        </p:nvSpPr>
        <p:spPr>
          <a:xfrm>
            <a:off x="737938" y="809136"/>
            <a:ext cx="10285800" cy="731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800"/>
              <a:buFont typeface="Arial"/>
              <a:buNone/>
            </a:pPr>
            <a:r>
              <a:rPr lang="en-US" sz="2800" b="1" i="0" u="none" strike="noStrike" cap="none">
                <a:solidFill>
                  <a:srgbClr val="314247"/>
                </a:solidFill>
                <a:latin typeface="Raleway"/>
                <a:ea typeface="Raleway"/>
                <a:cs typeface="Raleway"/>
                <a:sym typeface="Raleway"/>
              </a:rPr>
              <a:t>M</a:t>
            </a:r>
            <a:r>
              <a:rPr lang="en-US" sz="2800" b="1">
                <a:solidFill>
                  <a:srgbClr val="314247"/>
                </a:solidFill>
                <a:latin typeface="Raleway"/>
                <a:ea typeface="Raleway"/>
                <a:cs typeface="Raleway"/>
                <a:sym typeface="Raleway"/>
              </a:rPr>
              <a:t>ethodology - Torit Targets</a:t>
            </a:r>
            <a:endParaRPr sz="2800" b="1" i="0" u="none" strike="noStrike" cap="none">
              <a:solidFill>
                <a:srgbClr val="314247"/>
              </a:solidFill>
              <a:latin typeface="Raleway"/>
              <a:ea typeface="Raleway"/>
              <a:cs typeface="Raleway"/>
              <a:sym typeface="Raleway"/>
            </a:endParaRPr>
          </a:p>
        </p:txBody>
      </p:sp>
      <p:pic>
        <p:nvPicPr>
          <p:cNvPr id="342" name="Google Shape;342;p32"/>
          <p:cNvPicPr preferRelativeResize="0"/>
          <p:nvPr/>
        </p:nvPicPr>
        <p:blipFill rotWithShape="1">
          <a:blip r:embed="rId4">
            <a:alphaModFix/>
          </a:blip>
          <a:srcRect/>
          <a:stretch/>
        </p:blipFill>
        <p:spPr>
          <a:xfrm>
            <a:off x="10444850" y="170925"/>
            <a:ext cx="1369900" cy="1369900"/>
          </a:xfrm>
          <a:prstGeom prst="rect">
            <a:avLst/>
          </a:prstGeom>
          <a:noFill/>
          <a:ln>
            <a:noFill/>
          </a:ln>
        </p:spPr>
      </p:pic>
      <p:graphicFrame>
        <p:nvGraphicFramePr>
          <p:cNvPr id="343" name="Google Shape;343;p32"/>
          <p:cNvGraphicFramePr/>
          <p:nvPr/>
        </p:nvGraphicFramePr>
        <p:xfrm>
          <a:off x="650750" y="1415075"/>
          <a:ext cx="3000000" cy="3000000"/>
        </p:xfrm>
        <a:graphic>
          <a:graphicData uri="http://schemas.openxmlformats.org/drawingml/2006/table">
            <a:tbl>
              <a:tblPr>
                <a:noFill/>
                <a:tableStyleId>{7E598A89-D7A4-49A4-9A57-446061A28E02}</a:tableStyleId>
              </a:tblPr>
              <a:tblGrid>
                <a:gridCol w="2539275">
                  <a:extLst>
                    <a:ext uri="{9D8B030D-6E8A-4147-A177-3AD203B41FA5}">
                      <a16:colId xmlns:a16="http://schemas.microsoft.com/office/drawing/2014/main" val="20000"/>
                    </a:ext>
                  </a:extLst>
                </a:gridCol>
                <a:gridCol w="2539275">
                  <a:extLst>
                    <a:ext uri="{9D8B030D-6E8A-4147-A177-3AD203B41FA5}">
                      <a16:colId xmlns:a16="http://schemas.microsoft.com/office/drawing/2014/main" val="20001"/>
                    </a:ext>
                  </a:extLst>
                </a:gridCol>
                <a:gridCol w="2539275">
                  <a:extLst>
                    <a:ext uri="{9D8B030D-6E8A-4147-A177-3AD203B41FA5}">
                      <a16:colId xmlns:a16="http://schemas.microsoft.com/office/drawing/2014/main" val="20002"/>
                    </a:ext>
                  </a:extLst>
                </a:gridCol>
                <a:gridCol w="2539275">
                  <a:extLst>
                    <a:ext uri="{9D8B030D-6E8A-4147-A177-3AD203B41FA5}">
                      <a16:colId xmlns:a16="http://schemas.microsoft.com/office/drawing/2014/main" val="20003"/>
                    </a:ext>
                  </a:extLst>
                </a:gridCol>
              </a:tblGrid>
              <a:tr h="560075">
                <a:tc rowSpan="2">
                  <a:txBody>
                    <a:bodyPr/>
                    <a:lstStyle/>
                    <a:p>
                      <a:pPr marL="0" lvl="0" indent="0" algn="ctr" rtl="0">
                        <a:spcBef>
                          <a:spcPts val="0"/>
                        </a:spcBef>
                        <a:spcAft>
                          <a:spcPts val="0"/>
                        </a:spcAft>
                        <a:buNone/>
                      </a:pPr>
                      <a:endParaRPr sz="1800" b="1">
                        <a:solidFill>
                          <a:srgbClr val="FFFFFF"/>
                        </a:solidFill>
                        <a:latin typeface="Avenir"/>
                        <a:ea typeface="Avenir"/>
                        <a:cs typeface="Avenir"/>
                        <a:sym typeface="Avenir"/>
                      </a:endParaRPr>
                    </a:p>
                    <a:p>
                      <a:pPr marL="0" lvl="0" indent="0" algn="ctr" rtl="0">
                        <a:spcBef>
                          <a:spcPts val="0"/>
                        </a:spcBef>
                        <a:spcAft>
                          <a:spcPts val="0"/>
                        </a:spcAft>
                        <a:buNone/>
                      </a:pPr>
                      <a:r>
                        <a:rPr lang="en-US" sz="1800" b="1">
                          <a:solidFill>
                            <a:srgbClr val="FFFFFF"/>
                          </a:solidFill>
                          <a:latin typeface="Avenir"/>
                          <a:ea typeface="Avenir"/>
                          <a:cs typeface="Avenir"/>
                          <a:sym typeface="Avenir"/>
                        </a:rPr>
                        <a:t>Tool</a:t>
                      </a:r>
                      <a:endParaRPr sz="1800" b="1">
                        <a:solidFill>
                          <a:srgbClr val="FFFFFF"/>
                        </a:solidFill>
                        <a:latin typeface="Avenir"/>
                        <a:ea typeface="Avenir"/>
                        <a:cs typeface="Avenir"/>
                        <a:sym typeface="Avenir"/>
                      </a:endParaRPr>
                    </a:p>
                  </a:txBody>
                  <a:tcPr marL="63500" marR="63500" marT="63500" marB="63500">
                    <a:solidFill>
                      <a:srgbClr val="678798"/>
                    </a:solidFill>
                  </a:tcPr>
                </a:tc>
                <a:tc gridSpan="3">
                  <a:txBody>
                    <a:bodyPr/>
                    <a:lstStyle/>
                    <a:p>
                      <a:pPr marL="0" lvl="0" indent="0" algn="ctr" rtl="0">
                        <a:spcBef>
                          <a:spcPts val="0"/>
                        </a:spcBef>
                        <a:spcAft>
                          <a:spcPts val="0"/>
                        </a:spcAft>
                        <a:buNone/>
                      </a:pPr>
                      <a:r>
                        <a:rPr lang="en-US" sz="1800" b="1">
                          <a:solidFill>
                            <a:srgbClr val="FFFFFF"/>
                          </a:solidFill>
                          <a:latin typeface="Avenir"/>
                          <a:ea typeface="Avenir"/>
                          <a:cs typeface="Avenir"/>
                          <a:sym typeface="Avenir"/>
                        </a:rPr>
                        <a:t>Town or Payam</a:t>
                      </a:r>
                      <a:endParaRPr sz="1800" b="1">
                        <a:solidFill>
                          <a:srgbClr val="FFFFFF"/>
                        </a:solidFill>
                        <a:latin typeface="Avenir"/>
                        <a:ea typeface="Avenir"/>
                        <a:cs typeface="Avenir"/>
                        <a:sym typeface="Avenir"/>
                      </a:endParaRPr>
                    </a:p>
                  </a:txBody>
                  <a:tcPr marL="63500" marR="63500" marT="63500" marB="63500">
                    <a:solidFill>
                      <a:srgbClr val="678798"/>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60075">
                <a:tc vMerge="1">
                  <a:txBody>
                    <a:bodyPr/>
                    <a:lstStyle/>
                    <a:p>
                      <a:endParaRPr lang="en-US"/>
                    </a:p>
                  </a:txBody>
                  <a:tcPr/>
                </a:tc>
                <a:tc>
                  <a:txBody>
                    <a:bodyPr/>
                    <a:lstStyle/>
                    <a:p>
                      <a:pPr marL="0" lvl="0" indent="0" algn="ctr" rtl="0">
                        <a:spcBef>
                          <a:spcPts val="0"/>
                        </a:spcBef>
                        <a:spcAft>
                          <a:spcPts val="0"/>
                        </a:spcAft>
                        <a:buNone/>
                      </a:pPr>
                      <a:r>
                        <a:rPr lang="en-US" sz="1800" b="1">
                          <a:solidFill>
                            <a:srgbClr val="FFFFFF"/>
                          </a:solidFill>
                          <a:latin typeface="Avenir"/>
                          <a:ea typeface="Avenir"/>
                          <a:cs typeface="Avenir"/>
                          <a:sym typeface="Avenir"/>
                        </a:rPr>
                        <a:t>Torit Town</a:t>
                      </a:r>
                      <a:endParaRPr sz="1800" b="1">
                        <a:solidFill>
                          <a:srgbClr val="FFFFFF"/>
                        </a:solidFill>
                        <a:latin typeface="Avenir"/>
                        <a:ea typeface="Avenir"/>
                        <a:cs typeface="Avenir"/>
                        <a:sym typeface="Avenir"/>
                      </a:endParaRPr>
                    </a:p>
                  </a:txBody>
                  <a:tcPr marL="63500" marR="63500" marT="63500" marB="63500">
                    <a:solidFill>
                      <a:srgbClr val="678798"/>
                    </a:solidFill>
                  </a:tcPr>
                </a:tc>
                <a:tc>
                  <a:txBody>
                    <a:bodyPr/>
                    <a:lstStyle/>
                    <a:p>
                      <a:pPr marL="0" lvl="0" indent="0" algn="ctr" rtl="0">
                        <a:spcBef>
                          <a:spcPts val="0"/>
                        </a:spcBef>
                        <a:spcAft>
                          <a:spcPts val="0"/>
                        </a:spcAft>
                        <a:buNone/>
                      </a:pPr>
                      <a:r>
                        <a:rPr lang="en-US" sz="1800" b="1">
                          <a:solidFill>
                            <a:srgbClr val="FFFFFF"/>
                          </a:solidFill>
                          <a:latin typeface="Avenir"/>
                          <a:ea typeface="Avenir"/>
                          <a:cs typeface="Avenir"/>
                          <a:sym typeface="Avenir"/>
                        </a:rPr>
                        <a:t>Imurok Payam</a:t>
                      </a:r>
                      <a:endParaRPr sz="1800" b="1">
                        <a:solidFill>
                          <a:srgbClr val="FFFFFF"/>
                        </a:solidFill>
                        <a:latin typeface="Avenir"/>
                        <a:ea typeface="Avenir"/>
                        <a:cs typeface="Avenir"/>
                        <a:sym typeface="Avenir"/>
                      </a:endParaRPr>
                    </a:p>
                  </a:txBody>
                  <a:tcPr marL="63500" marR="63500" marT="63500" marB="63500">
                    <a:solidFill>
                      <a:srgbClr val="678798"/>
                    </a:solidFill>
                  </a:tcPr>
                </a:tc>
                <a:tc>
                  <a:txBody>
                    <a:bodyPr/>
                    <a:lstStyle/>
                    <a:p>
                      <a:pPr marL="0" lvl="0" indent="0" algn="ctr" rtl="0">
                        <a:spcBef>
                          <a:spcPts val="0"/>
                        </a:spcBef>
                        <a:spcAft>
                          <a:spcPts val="0"/>
                        </a:spcAft>
                        <a:buNone/>
                      </a:pPr>
                      <a:r>
                        <a:rPr lang="en-US" sz="1800" b="1">
                          <a:solidFill>
                            <a:srgbClr val="FFFFFF"/>
                          </a:solidFill>
                          <a:latin typeface="Avenir"/>
                          <a:ea typeface="Avenir"/>
                          <a:cs typeface="Avenir"/>
                          <a:sym typeface="Avenir"/>
                        </a:rPr>
                        <a:t>Hiyala Payam</a:t>
                      </a:r>
                      <a:endParaRPr sz="1800" b="1">
                        <a:solidFill>
                          <a:srgbClr val="FFFFFF"/>
                        </a:solidFill>
                        <a:latin typeface="Avenir"/>
                        <a:ea typeface="Avenir"/>
                        <a:cs typeface="Avenir"/>
                        <a:sym typeface="Avenir"/>
                      </a:endParaRPr>
                    </a:p>
                  </a:txBody>
                  <a:tcPr marL="63500" marR="63500" marT="63500" marB="63500">
                    <a:solidFill>
                      <a:srgbClr val="678798"/>
                    </a:solidFill>
                  </a:tcPr>
                </a:tc>
                <a:extLst>
                  <a:ext uri="{0D108BD9-81ED-4DB2-BD59-A6C34878D82A}">
                    <a16:rowId xmlns:a16="http://schemas.microsoft.com/office/drawing/2014/main" val="10001"/>
                  </a:ext>
                </a:extLst>
              </a:tr>
              <a:tr h="792400">
                <a:tc>
                  <a:txBody>
                    <a:bodyPr/>
                    <a:lstStyle/>
                    <a:p>
                      <a:pPr marL="0" lvl="0" indent="0" algn="l" rtl="0">
                        <a:spcBef>
                          <a:spcPts val="0"/>
                        </a:spcBef>
                        <a:spcAft>
                          <a:spcPts val="0"/>
                        </a:spcAft>
                        <a:buNone/>
                      </a:pPr>
                      <a:r>
                        <a:rPr lang="en-US" sz="1800" b="1">
                          <a:latin typeface="Avenir"/>
                          <a:ea typeface="Avenir"/>
                          <a:cs typeface="Avenir"/>
                          <a:sym typeface="Avenir"/>
                        </a:rPr>
                        <a:t>Household Survey (HHS)</a:t>
                      </a:r>
                      <a:endParaRPr sz="1800" b="1">
                        <a:latin typeface="Avenir"/>
                        <a:ea typeface="Avenir"/>
                        <a:cs typeface="Avenir"/>
                        <a:sym typeface="Avenir"/>
                      </a:endParaRPr>
                    </a:p>
                  </a:txBody>
                  <a:tcPr marL="63500" marR="63500" marT="63500" marB="63500" anchor="ctr"/>
                </a:tc>
                <a:tc>
                  <a:txBody>
                    <a:bodyPr/>
                    <a:lstStyle/>
                    <a:p>
                      <a:pPr marL="0" lvl="0" indent="0" algn="l" rtl="0">
                        <a:spcBef>
                          <a:spcPts val="0"/>
                        </a:spcBef>
                        <a:spcAft>
                          <a:spcPts val="0"/>
                        </a:spcAft>
                        <a:buNone/>
                      </a:pPr>
                      <a:r>
                        <a:rPr lang="en-US" sz="1800">
                          <a:latin typeface="Avenir"/>
                          <a:ea typeface="Avenir"/>
                          <a:cs typeface="Avenir"/>
                          <a:sym typeface="Avenir"/>
                        </a:rPr>
                        <a:t>130</a:t>
                      </a:r>
                      <a:endParaRPr sz="1800" b="1">
                        <a:latin typeface="Avenir"/>
                        <a:ea typeface="Avenir"/>
                        <a:cs typeface="Avenir"/>
                        <a:sym typeface="Avenir"/>
                      </a:endParaRPr>
                    </a:p>
                  </a:txBody>
                  <a:tcPr marL="63500" marR="63500" marT="63500" marB="63500" anchor="ctr">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800">
                        <a:latin typeface="Avenir"/>
                        <a:ea typeface="Avenir"/>
                        <a:cs typeface="Avenir"/>
                        <a:sym typeface="Avenir"/>
                      </a:endParaRPr>
                    </a:p>
                    <a:p>
                      <a:pPr marL="0" lvl="0" indent="0" algn="l" rtl="0">
                        <a:spcBef>
                          <a:spcPts val="0"/>
                        </a:spcBef>
                        <a:spcAft>
                          <a:spcPts val="0"/>
                        </a:spcAft>
                        <a:buNone/>
                      </a:pPr>
                      <a:r>
                        <a:rPr lang="en-US" sz="1800">
                          <a:latin typeface="Avenir"/>
                          <a:ea typeface="Avenir"/>
                          <a:cs typeface="Avenir"/>
                          <a:sym typeface="Avenir"/>
                        </a:rPr>
                        <a:t>130</a:t>
                      </a:r>
                      <a:endParaRPr sz="1800">
                        <a:latin typeface="Avenir"/>
                        <a:ea typeface="Avenir"/>
                        <a:cs typeface="Avenir"/>
                        <a:sym typeface="Avenir"/>
                      </a:endParaRPr>
                    </a:p>
                  </a:txBody>
                  <a:tcPr marL="63500" marR="63500" marT="63500" marB="63500" anchor="ctr">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800">
                          <a:latin typeface="Avenir"/>
                          <a:ea typeface="Avenir"/>
                          <a:cs typeface="Avenir"/>
                          <a:sym typeface="Avenir"/>
                        </a:rPr>
                        <a:t>130</a:t>
                      </a:r>
                      <a:endParaRPr sz="1800">
                        <a:latin typeface="Avenir"/>
                        <a:ea typeface="Avenir"/>
                        <a:cs typeface="Avenir"/>
                        <a:sym typeface="Avenir"/>
                      </a:endParaRPr>
                    </a:p>
                  </a:txBody>
                  <a:tcPr marL="63500" marR="63500" marT="63500" marB="63500" anchor="ctr">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792400">
                <a:tc>
                  <a:txBody>
                    <a:bodyPr/>
                    <a:lstStyle/>
                    <a:p>
                      <a:pPr marL="0" lvl="0" indent="0" algn="l" rtl="0">
                        <a:spcBef>
                          <a:spcPts val="0"/>
                        </a:spcBef>
                        <a:spcAft>
                          <a:spcPts val="0"/>
                        </a:spcAft>
                        <a:buNone/>
                      </a:pPr>
                      <a:r>
                        <a:rPr lang="en-US" sz="1800" b="1">
                          <a:latin typeface="Avenir"/>
                          <a:ea typeface="Avenir"/>
                          <a:cs typeface="Avenir"/>
                          <a:sym typeface="Avenir"/>
                        </a:rPr>
                        <a:t>Individual Interviews (case studies)</a:t>
                      </a:r>
                      <a:endParaRPr sz="1800" b="1">
                        <a:latin typeface="Avenir"/>
                        <a:ea typeface="Avenir"/>
                        <a:cs typeface="Avenir"/>
                        <a:sym typeface="Avenir"/>
                      </a:endParaRPr>
                    </a:p>
                  </a:txBody>
                  <a:tcPr marL="63500" marR="63500" marT="63500" marB="63500" anchor="ctr">
                    <a:lnR w="12700"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800" b="1">
                          <a:latin typeface="Avenir"/>
                          <a:ea typeface="Avenir"/>
                          <a:cs typeface="Avenir"/>
                          <a:sym typeface="Avenir"/>
                        </a:rPr>
                        <a:t>2</a:t>
                      </a:r>
                      <a:endParaRPr sz="1800" b="1">
                        <a:latin typeface="Avenir"/>
                        <a:ea typeface="Avenir"/>
                        <a:cs typeface="Avenir"/>
                        <a:sym typeface="Avenir"/>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800">
                          <a:latin typeface="Avenir"/>
                          <a:ea typeface="Avenir"/>
                          <a:cs typeface="Avenir"/>
                          <a:sym typeface="Avenir"/>
                        </a:rPr>
                        <a:t>4</a:t>
                      </a:r>
                      <a:endParaRPr sz="1800">
                        <a:latin typeface="Avenir"/>
                        <a:ea typeface="Avenir"/>
                        <a:cs typeface="Avenir"/>
                        <a:sym typeface="Avenir"/>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800">
                          <a:latin typeface="Avenir"/>
                          <a:ea typeface="Avenir"/>
                          <a:cs typeface="Avenir"/>
                          <a:sym typeface="Avenir"/>
                        </a:rPr>
                        <a:t>4</a:t>
                      </a:r>
                      <a:endParaRPr sz="1800">
                        <a:latin typeface="Avenir"/>
                        <a:ea typeface="Avenir"/>
                        <a:cs typeface="Avenir"/>
                        <a:sym typeface="Avenir"/>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92400">
                <a:tc>
                  <a:txBody>
                    <a:bodyPr/>
                    <a:lstStyle/>
                    <a:p>
                      <a:pPr marL="0" lvl="0" indent="0" algn="l" rtl="0">
                        <a:spcBef>
                          <a:spcPts val="0"/>
                        </a:spcBef>
                        <a:spcAft>
                          <a:spcPts val="0"/>
                        </a:spcAft>
                        <a:buNone/>
                      </a:pPr>
                      <a:r>
                        <a:rPr lang="en-US" sz="1800" b="1">
                          <a:latin typeface="Avenir"/>
                          <a:ea typeface="Avenir"/>
                          <a:cs typeface="Avenir"/>
                          <a:sym typeface="Avenir"/>
                        </a:rPr>
                        <a:t>KIIs (government, NGOs, boma chiefs)</a:t>
                      </a:r>
                      <a:endParaRPr sz="1800">
                        <a:latin typeface="Avenir"/>
                        <a:ea typeface="Avenir"/>
                        <a:cs typeface="Avenir"/>
                        <a:sym typeface="Avenir"/>
                      </a:endParaRPr>
                    </a:p>
                  </a:txBody>
                  <a:tcPr marL="63500" marR="63500" marT="63500" marB="63500" anchor="ctr">
                    <a:lnR w="12700"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800" b="1">
                          <a:latin typeface="Avenir"/>
                          <a:ea typeface="Avenir"/>
                          <a:cs typeface="Avenir"/>
                          <a:sym typeface="Avenir"/>
                        </a:rPr>
                        <a:t>5</a:t>
                      </a:r>
                      <a:endParaRPr sz="1800" b="1">
                        <a:latin typeface="Avenir"/>
                        <a:ea typeface="Avenir"/>
                        <a:cs typeface="Avenir"/>
                        <a:sym typeface="Avenir"/>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800">
                          <a:latin typeface="Avenir"/>
                          <a:ea typeface="Avenir"/>
                          <a:cs typeface="Avenir"/>
                          <a:sym typeface="Avenir"/>
                        </a:rPr>
                        <a:t>4</a:t>
                      </a:r>
                      <a:endParaRPr sz="1800">
                        <a:latin typeface="Avenir"/>
                        <a:ea typeface="Avenir"/>
                        <a:cs typeface="Avenir"/>
                        <a:sym typeface="Avenir"/>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800">
                          <a:latin typeface="Avenir"/>
                          <a:ea typeface="Avenir"/>
                          <a:cs typeface="Avenir"/>
                          <a:sym typeface="Avenir"/>
                        </a:rPr>
                        <a:t>4</a:t>
                      </a:r>
                      <a:endParaRPr sz="1800">
                        <a:latin typeface="Avenir"/>
                        <a:ea typeface="Avenir"/>
                        <a:cs typeface="Avenir"/>
                        <a:sym typeface="Avenir"/>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30500">
                <a:tc>
                  <a:txBody>
                    <a:bodyPr/>
                    <a:lstStyle/>
                    <a:p>
                      <a:pPr marL="0" lvl="0" indent="0" algn="l" rtl="0">
                        <a:spcBef>
                          <a:spcPts val="0"/>
                        </a:spcBef>
                        <a:spcAft>
                          <a:spcPts val="0"/>
                        </a:spcAft>
                        <a:buNone/>
                      </a:pPr>
                      <a:r>
                        <a:rPr lang="en-US" sz="1800" b="1">
                          <a:latin typeface="Avenir"/>
                          <a:ea typeface="Avenir"/>
                          <a:cs typeface="Avenir"/>
                          <a:sym typeface="Avenir"/>
                        </a:rPr>
                        <a:t>FGDs</a:t>
                      </a:r>
                      <a:endParaRPr sz="1800">
                        <a:latin typeface="Avenir"/>
                        <a:ea typeface="Avenir"/>
                        <a:cs typeface="Avenir"/>
                        <a:sym typeface="Avenir"/>
                      </a:endParaRPr>
                    </a:p>
                  </a:txBody>
                  <a:tcPr marL="63500" marR="63500" marT="63500" marB="63500" anchor="ctr">
                    <a:lnR w="12700"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800">
                          <a:latin typeface="Avenir"/>
                          <a:ea typeface="Avenir"/>
                          <a:cs typeface="Avenir"/>
                          <a:sym typeface="Avenir"/>
                        </a:rPr>
                        <a:t>2</a:t>
                      </a:r>
                      <a:endParaRPr sz="1800">
                        <a:latin typeface="Avenir"/>
                        <a:ea typeface="Avenir"/>
                        <a:cs typeface="Avenir"/>
                        <a:sym typeface="Avenir"/>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800">
                          <a:latin typeface="Avenir"/>
                          <a:ea typeface="Avenir"/>
                          <a:cs typeface="Avenir"/>
                          <a:sym typeface="Avenir"/>
                        </a:rPr>
                        <a:t>2</a:t>
                      </a:r>
                      <a:endParaRPr sz="1800">
                        <a:latin typeface="Avenir"/>
                        <a:ea typeface="Avenir"/>
                        <a:cs typeface="Avenir"/>
                        <a:sym typeface="Avenir"/>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800">
                          <a:latin typeface="Avenir"/>
                          <a:ea typeface="Avenir"/>
                          <a:cs typeface="Avenir"/>
                          <a:sym typeface="Avenir"/>
                        </a:rPr>
                        <a:t>2</a:t>
                      </a:r>
                      <a:endParaRPr sz="1800">
                        <a:latin typeface="Avenir"/>
                        <a:ea typeface="Avenir"/>
                        <a:cs typeface="Avenir"/>
                        <a:sym typeface="Avenir"/>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grpSp>
        <p:nvGrpSpPr>
          <p:cNvPr id="349" name="Google Shape;349;p33"/>
          <p:cNvGrpSpPr/>
          <p:nvPr/>
        </p:nvGrpSpPr>
        <p:grpSpPr>
          <a:xfrm>
            <a:off x="12" y="-76200"/>
            <a:ext cx="12191988" cy="247125"/>
            <a:chOff x="12" y="0"/>
            <a:chExt cx="12191988" cy="247125"/>
          </a:xfrm>
        </p:grpSpPr>
        <p:pic>
          <p:nvPicPr>
            <p:cNvPr id="350" name="Google Shape;350;p33"/>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351" name="Google Shape;351;p33"/>
            <p:cNvPicPr preferRelativeResize="0"/>
            <p:nvPr/>
          </p:nvPicPr>
          <p:blipFill rotWithShape="1">
            <a:blip r:embed="rId3">
              <a:alphaModFix/>
            </a:blip>
            <a:srcRect l="11017" r="34707" b="-12803"/>
            <a:stretch/>
          </p:blipFill>
          <p:spPr>
            <a:xfrm>
              <a:off x="7901226" y="0"/>
              <a:ext cx="4290774" cy="247125"/>
            </a:xfrm>
            <a:prstGeom prst="rect">
              <a:avLst/>
            </a:prstGeom>
            <a:noFill/>
            <a:ln>
              <a:noFill/>
            </a:ln>
          </p:spPr>
        </p:pic>
      </p:grpSp>
      <p:grpSp>
        <p:nvGrpSpPr>
          <p:cNvPr id="352" name="Google Shape;352;p33"/>
          <p:cNvGrpSpPr/>
          <p:nvPr/>
        </p:nvGrpSpPr>
        <p:grpSpPr>
          <a:xfrm>
            <a:off x="12" y="6705600"/>
            <a:ext cx="12191988" cy="247125"/>
            <a:chOff x="12" y="0"/>
            <a:chExt cx="12191988" cy="247125"/>
          </a:xfrm>
        </p:grpSpPr>
        <p:pic>
          <p:nvPicPr>
            <p:cNvPr id="353" name="Google Shape;353;p33"/>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354" name="Google Shape;354;p33"/>
            <p:cNvPicPr preferRelativeResize="0"/>
            <p:nvPr/>
          </p:nvPicPr>
          <p:blipFill rotWithShape="1">
            <a:blip r:embed="rId3">
              <a:alphaModFix/>
            </a:blip>
            <a:srcRect l="11017" r="34707" b="-12803"/>
            <a:stretch/>
          </p:blipFill>
          <p:spPr>
            <a:xfrm>
              <a:off x="7901226" y="0"/>
              <a:ext cx="4290774" cy="247125"/>
            </a:xfrm>
            <a:prstGeom prst="rect">
              <a:avLst/>
            </a:prstGeom>
            <a:noFill/>
            <a:ln>
              <a:noFill/>
            </a:ln>
          </p:spPr>
        </p:pic>
      </p:grpSp>
      <p:grpSp>
        <p:nvGrpSpPr>
          <p:cNvPr id="355" name="Google Shape;355;p33"/>
          <p:cNvGrpSpPr/>
          <p:nvPr/>
        </p:nvGrpSpPr>
        <p:grpSpPr>
          <a:xfrm>
            <a:off x="12" y="6705600"/>
            <a:ext cx="12191988" cy="247125"/>
            <a:chOff x="12" y="0"/>
            <a:chExt cx="12191988" cy="247125"/>
          </a:xfrm>
        </p:grpSpPr>
        <p:pic>
          <p:nvPicPr>
            <p:cNvPr id="356" name="Google Shape;356;p33"/>
            <p:cNvPicPr preferRelativeResize="0"/>
            <p:nvPr/>
          </p:nvPicPr>
          <p:blipFill rotWithShape="1">
            <a:blip r:embed="rId4">
              <a:alphaModFix/>
            </a:blip>
            <a:srcRect/>
            <a:stretch/>
          </p:blipFill>
          <p:spPr>
            <a:xfrm>
              <a:off x="12" y="4"/>
              <a:ext cx="7905750" cy="219075"/>
            </a:xfrm>
            <a:prstGeom prst="rect">
              <a:avLst/>
            </a:prstGeom>
            <a:noFill/>
            <a:ln>
              <a:noFill/>
            </a:ln>
          </p:spPr>
        </p:pic>
        <p:pic>
          <p:nvPicPr>
            <p:cNvPr id="357" name="Google Shape;357;p33"/>
            <p:cNvPicPr preferRelativeResize="0"/>
            <p:nvPr/>
          </p:nvPicPr>
          <p:blipFill rotWithShape="1">
            <a:blip r:embed="rId4">
              <a:alphaModFix/>
            </a:blip>
            <a:srcRect l="11018" r="34704" b="-12803"/>
            <a:stretch/>
          </p:blipFill>
          <p:spPr>
            <a:xfrm>
              <a:off x="7901226" y="0"/>
              <a:ext cx="4290774" cy="247125"/>
            </a:xfrm>
            <a:prstGeom prst="rect">
              <a:avLst/>
            </a:prstGeom>
            <a:noFill/>
            <a:ln>
              <a:noFill/>
            </a:ln>
          </p:spPr>
        </p:pic>
      </p:grpSp>
      <p:sp>
        <p:nvSpPr>
          <p:cNvPr id="358" name="Google Shape;358;p33"/>
          <p:cNvSpPr txBox="1"/>
          <p:nvPr/>
        </p:nvSpPr>
        <p:spPr>
          <a:xfrm>
            <a:off x="1063575" y="491694"/>
            <a:ext cx="10285800" cy="1098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a:solidFill>
                  <a:srgbClr val="4D5557"/>
                </a:solidFill>
                <a:latin typeface="Raleway"/>
                <a:ea typeface="Raleway"/>
                <a:cs typeface="Raleway"/>
                <a:sym typeface="Raleway"/>
              </a:rPr>
              <a:t>DATA COLLECTION AND FIELDWORK TIMELINE </a:t>
            </a:r>
            <a:endParaRPr sz="2200" b="1" i="0" u="none" strike="noStrike" cap="none">
              <a:solidFill>
                <a:srgbClr val="FF0000"/>
              </a:solidFill>
              <a:highlight>
                <a:srgbClr val="FFFF00"/>
              </a:highlight>
              <a:latin typeface="Raleway"/>
              <a:ea typeface="Raleway"/>
              <a:cs typeface="Raleway"/>
              <a:sym typeface="Raleway"/>
            </a:endParaRPr>
          </a:p>
        </p:txBody>
      </p:sp>
      <p:pic>
        <p:nvPicPr>
          <p:cNvPr id="359" name="Google Shape;359;p33"/>
          <p:cNvPicPr preferRelativeResize="0"/>
          <p:nvPr/>
        </p:nvPicPr>
        <p:blipFill rotWithShape="1">
          <a:blip r:embed="rId5">
            <a:alphaModFix/>
          </a:blip>
          <a:srcRect/>
          <a:stretch/>
        </p:blipFill>
        <p:spPr>
          <a:xfrm>
            <a:off x="10444850" y="170925"/>
            <a:ext cx="1369900" cy="1369900"/>
          </a:xfrm>
          <a:prstGeom prst="rect">
            <a:avLst/>
          </a:prstGeom>
          <a:noFill/>
          <a:ln>
            <a:noFill/>
          </a:ln>
        </p:spPr>
      </p:pic>
      <p:cxnSp>
        <p:nvCxnSpPr>
          <p:cNvPr id="360" name="Google Shape;360;p33"/>
          <p:cNvCxnSpPr/>
          <p:nvPr/>
        </p:nvCxnSpPr>
        <p:spPr>
          <a:xfrm rot="10800000">
            <a:off x="1470200" y="3676463"/>
            <a:ext cx="0" cy="285600"/>
          </a:xfrm>
          <a:prstGeom prst="straightConnector1">
            <a:avLst/>
          </a:prstGeom>
          <a:noFill/>
          <a:ln w="28575" cap="flat" cmpd="sng">
            <a:solidFill>
              <a:srgbClr val="BDCAD2"/>
            </a:solidFill>
            <a:prstDash val="solid"/>
            <a:round/>
            <a:headEnd type="none" w="sm" len="sm"/>
            <a:tailEnd type="none" w="sm" len="sm"/>
          </a:ln>
        </p:spPr>
      </p:cxnSp>
      <p:sp>
        <p:nvSpPr>
          <p:cNvPr id="361" name="Google Shape;361;p33"/>
          <p:cNvSpPr txBox="1"/>
          <p:nvPr/>
        </p:nvSpPr>
        <p:spPr>
          <a:xfrm>
            <a:off x="1573200" y="1441088"/>
            <a:ext cx="16431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600" b="1">
                <a:latin typeface="Raleway"/>
                <a:ea typeface="Raleway"/>
                <a:cs typeface="Raleway"/>
                <a:sym typeface="Raleway"/>
              </a:rPr>
              <a:t>3-6th</a:t>
            </a:r>
            <a:r>
              <a:rPr lang="en-US" sz="1600" b="1" i="0" u="none" strike="noStrike" cap="none">
                <a:solidFill>
                  <a:srgbClr val="000000"/>
                </a:solidFill>
                <a:latin typeface="Raleway"/>
                <a:ea typeface="Raleway"/>
                <a:cs typeface="Raleway"/>
                <a:sym typeface="Raleway"/>
              </a:rPr>
              <a:t>  </a:t>
            </a:r>
            <a:r>
              <a:rPr lang="en-US" sz="1600" b="1">
                <a:latin typeface="Raleway"/>
                <a:ea typeface="Raleway"/>
                <a:cs typeface="Raleway"/>
                <a:sym typeface="Raleway"/>
              </a:rPr>
              <a:t>May</a:t>
            </a:r>
            <a:endParaRPr sz="1600" b="1">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1000"/>
              <a:buFont typeface="Arial"/>
              <a:buNone/>
            </a:pPr>
            <a:r>
              <a:rPr lang="en-US" sz="1600">
                <a:latin typeface="Raleway"/>
                <a:ea typeface="Raleway"/>
                <a:cs typeface="Raleway"/>
                <a:sym typeface="Raleway"/>
              </a:rPr>
              <a:t>Training</a:t>
            </a:r>
            <a:r>
              <a:rPr lang="en-US" sz="1600" b="0" i="0" u="none" strike="noStrike" cap="none">
                <a:solidFill>
                  <a:srgbClr val="000000"/>
                </a:solidFill>
                <a:latin typeface="Raleway"/>
                <a:ea typeface="Raleway"/>
                <a:cs typeface="Raleway"/>
                <a:sym typeface="Raleway"/>
              </a:rPr>
              <a:t> </a:t>
            </a:r>
            <a:endParaRPr sz="1600" b="0" i="0" u="none" strike="noStrike" cap="none">
              <a:solidFill>
                <a:srgbClr val="000000"/>
              </a:solidFill>
              <a:latin typeface="Raleway"/>
              <a:ea typeface="Raleway"/>
              <a:cs typeface="Raleway"/>
              <a:sym typeface="Raleway"/>
            </a:endParaRPr>
          </a:p>
        </p:txBody>
      </p:sp>
      <p:sp>
        <p:nvSpPr>
          <p:cNvPr id="362" name="Google Shape;362;p33"/>
          <p:cNvSpPr/>
          <p:nvPr/>
        </p:nvSpPr>
        <p:spPr>
          <a:xfrm>
            <a:off x="1383950" y="3264325"/>
            <a:ext cx="8636700" cy="954300"/>
          </a:xfrm>
          <a:prstGeom prst="rect">
            <a:avLst/>
          </a:prstGeom>
          <a:solidFill>
            <a:srgbClr val="8A9EA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600" b="1" i="0" u="none" strike="noStrike" cap="none">
                <a:solidFill>
                  <a:srgbClr val="000000"/>
                </a:solidFill>
                <a:latin typeface="Raleway"/>
                <a:ea typeface="Raleway"/>
                <a:cs typeface="Raleway"/>
                <a:sym typeface="Raleway"/>
              </a:rPr>
              <a:t>Data Collection </a:t>
            </a:r>
            <a:endParaRPr sz="1600" b="1" i="0" u="none" strike="noStrike" cap="none">
              <a:solidFill>
                <a:srgbClr val="000000"/>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1200"/>
              <a:buFont typeface="Arial"/>
              <a:buNone/>
            </a:pPr>
            <a:r>
              <a:rPr lang="en-US" sz="1600" b="1">
                <a:latin typeface="Raleway"/>
                <a:ea typeface="Raleway"/>
                <a:cs typeface="Raleway"/>
                <a:sym typeface="Raleway"/>
              </a:rPr>
              <a:t>9-27th May</a:t>
            </a:r>
            <a:r>
              <a:rPr lang="en-US" sz="1600" b="1" i="0" u="none" strike="noStrike" cap="none">
                <a:solidFill>
                  <a:srgbClr val="000000"/>
                </a:solidFill>
                <a:latin typeface="Raleway"/>
                <a:ea typeface="Raleway"/>
                <a:cs typeface="Raleway"/>
                <a:sym typeface="Raleway"/>
              </a:rPr>
              <a:t> </a:t>
            </a:r>
            <a:endParaRPr sz="1600" b="1" i="0" u="none" strike="noStrike" cap="none">
              <a:solidFill>
                <a:srgbClr val="000000"/>
              </a:solidFill>
              <a:latin typeface="Raleway"/>
              <a:ea typeface="Raleway"/>
              <a:cs typeface="Raleway"/>
              <a:sym typeface="Raleway"/>
            </a:endParaRPr>
          </a:p>
        </p:txBody>
      </p:sp>
      <p:sp>
        <p:nvSpPr>
          <p:cNvPr id="363" name="Google Shape;363;p33"/>
          <p:cNvSpPr txBox="1"/>
          <p:nvPr/>
        </p:nvSpPr>
        <p:spPr>
          <a:xfrm>
            <a:off x="2852225" y="2513100"/>
            <a:ext cx="6336900" cy="646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500" b="1">
                <a:solidFill>
                  <a:srgbClr val="8A9EAE"/>
                </a:solidFill>
                <a:latin typeface="Raleway"/>
                <a:ea typeface="Raleway"/>
                <a:cs typeface="Raleway"/>
                <a:sym typeface="Raleway"/>
              </a:rPr>
              <a:t>770 Household interviews </a:t>
            </a:r>
            <a:r>
              <a:rPr lang="en-US" sz="1500" b="1" i="0" u="none" strike="noStrike" cap="none">
                <a:solidFill>
                  <a:srgbClr val="8A9EAE"/>
                </a:solidFill>
                <a:latin typeface="Raleway"/>
                <a:ea typeface="Raleway"/>
                <a:cs typeface="Raleway"/>
                <a:sym typeface="Raleway"/>
              </a:rPr>
              <a:t>+ </a:t>
            </a:r>
            <a:r>
              <a:rPr lang="en-US" sz="1500" b="1">
                <a:solidFill>
                  <a:srgbClr val="8A9EAE"/>
                </a:solidFill>
                <a:latin typeface="Raleway"/>
                <a:ea typeface="Raleway"/>
                <a:cs typeface="Raleway"/>
                <a:sym typeface="Raleway"/>
              </a:rPr>
              <a:t>20</a:t>
            </a:r>
            <a:r>
              <a:rPr lang="en-US" sz="1500" b="1" i="0" u="none" strike="noStrike" cap="none">
                <a:solidFill>
                  <a:srgbClr val="8A9EAE"/>
                </a:solidFill>
                <a:latin typeface="Raleway"/>
                <a:ea typeface="Raleway"/>
                <a:cs typeface="Raleway"/>
                <a:sym typeface="Raleway"/>
              </a:rPr>
              <a:t> </a:t>
            </a:r>
            <a:r>
              <a:rPr lang="en-US" sz="1500" b="1">
                <a:solidFill>
                  <a:srgbClr val="8A9EAE"/>
                </a:solidFill>
                <a:latin typeface="Raleway"/>
                <a:ea typeface="Raleway"/>
                <a:cs typeface="Raleway"/>
                <a:sym typeface="Raleway"/>
              </a:rPr>
              <a:t>Case Studies +</a:t>
            </a:r>
            <a:r>
              <a:rPr lang="en-US" sz="1500" b="1" i="0" u="none" strike="noStrike" cap="none">
                <a:solidFill>
                  <a:srgbClr val="8A9EAE"/>
                </a:solidFill>
                <a:latin typeface="Raleway"/>
                <a:ea typeface="Raleway"/>
                <a:cs typeface="Raleway"/>
                <a:sym typeface="Raleway"/>
              </a:rPr>
              <a:t> </a:t>
            </a:r>
            <a:r>
              <a:rPr lang="en-US" sz="1500" b="1">
                <a:solidFill>
                  <a:srgbClr val="8A9EAE"/>
                </a:solidFill>
                <a:latin typeface="Raleway"/>
                <a:ea typeface="Raleway"/>
                <a:cs typeface="Raleway"/>
                <a:sym typeface="Raleway"/>
              </a:rPr>
              <a:t>36 structured interviews + 12 FGDs + Infrastructure assessment</a:t>
            </a:r>
            <a:endParaRPr sz="1500" b="1" i="0" u="none" strike="noStrike" cap="none">
              <a:solidFill>
                <a:srgbClr val="8A9EAE"/>
              </a:solidFill>
              <a:latin typeface="Raleway"/>
              <a:ea typeface="Raleway"/>
              <a:cs typeface="Raleway"/>
              <a:sym typeface="Raleway"/>
            </a:endParaRPr>
          </a:p>
        </p:txBody>
      </p:sp>
      <p:sp>
        <p:nvSpPr>
          <p:cNvPr id="364" name="Google Shape;364;p33"/>
          <p:cNvSpPr txBox="1"/>
          <p:nvPr/>
        </p:nvSpPr>
        <p:spPr>
          <a:xfrm>
            <a:off x="8530675" y="1812785"/>
            <a:ext cx="2983200" cy="923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600" b="1">
                <a:latin typeface="Raleway"/>
                <a:ea typeface="Raleway"/>
                <a:cs typeface="Raleway"/>
                <a:sym typeface="Raleway"/>
              </a:rPr>
              <a:t>May 27</a:t>
            </a:r>
            <a:endParaRPr sz="1600" b="1" i="0" u="none" strike="noStrike" cap="none">
              <a:solidFill>
                <a:srgbClr val="000000"/>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1000"/>
              <a:buFont typeface="Arial"/>
              <a:buNone/>
            </a:pPr>
            <a:r>
              <a:rPr lang="en-US" sz="1600" b="0" i="0" u="none" strike="noStrike" cap="none">
                <a:solidFill>
                  <a:srgbClr val="000000"/>
                </a:solidFill>
                <a:latin typeface="Raleway"/>
                <a:ea typeface="Raleway"/>
                <a:cs typeface="Raleway"/>
                <a:sym typeface="Raleway"/>
              </a:rPr>
              <a:t>End Fieldwork</a:t>
            </a:r>
            <a:endParaRPr sz="1600" b="0" i="0" u="none" strike="noStrike" cap="none">
              <a:solidFill>
                <a:srgbClr val="000000"/>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1000"/>
              <a:buFont typeface="Arial"/>
              <a:buNone/>
            </a:pPr>
            <a:endParaRPr sz="1600" b="1" i="0" u="none" strike="noStrike" cap="none">
              <a:solidFill>
                <a:srgbClr val="000000"/>
              </a:solidFill>
              <a:latin typeface="Raleway"/>
              <a:ea typeface="Raleway"/>
              <a:cs typeface="Raleway"/>
              <a:sym typeface="Raleway"/>
            </a:endParaRPr>
          </a:p>
        </p:txBody>
      </p:sp>
      <p:cxnSp>
        <p:nvCxnSpPr>
          <p:cNvPr id="365" name="Google Shape;365;p33"/>
          <p:cNvCxnSpPr/>
          <p:nvPr/>
        </p:nvCxnSpPr>
        <p:spPr>
          <a:xfrm rot="10800000">
            <a:off x="10020625" y="2632450"/>
            <a:ext cx="3300" cy="619500"/>
          </a:xfrm>
          <a:prstGeom prst="straightConnector1">
            <a:avLst/>
          </a:prstGeom>
          <a:noFill/>
          <a:ln w="28575" cap="flat" cmpd="sng">
            <a:solidFill>
              <a:srgbClr val="435A6F"/>
            </a:solidFill>
            <a:prstDash val="solid"/>
            <a:round/>
            <a:headEnd type="none" w="sm" len="sm"/>
            <a:tailEnd type="none" w="sm" len="sm"/>
          </a:ln>
        </p:spPr>
      </p:cxnSp>
      <p:sp>
        <p:nvSpPr>
          <p:cNvPr id="366" name="Google Shape;366;p33"/>
          <p:cNvSpPr/>
          <p:nvPr/>
        </p:nvSpPr>
        <p:spPr>
          <a:xfrm>
            <a:off x="10020650" y="3264325"/>
            <a:ext cx="1011900" cy="954300"/>
          </a:xfrm>
          <a:prstGeom prst="rect">
            <a:avLst/>
          </a:prstGeom>
          <a:solidFill>
            <a:srgbClr val="548194">
              <a:alpha val="47058"/>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1600" b="1" i="0" u="none" strike="noStrike" cap="none">
                <a:solidFill>
                  <a:srgbClr val="000000"/>
                </a:solidFill>
                <a:latin typeface="Raleway"/>
                <a:ea typeface="Raleway"/>
                <a:cs typeface="Raleway"/>
                <a:sym typeface="Raleway"/>
              </a:rPr>
              <a:t>Debrief</a:t>
            </a:r>
            <a:endParaRPr sz="1600" b="1" i="0" u="none" strike="noStrike" cap="none">
              <a:solidFill>
                <a:srgbClr val="000000"/>
              </a:solidFill>
              <a:latin typeface="Raleway"/>
              <a:ea typeface="Raleway"/>
              <a:cs typeface="Raleway"/>
              <a:sym typeface="Raleway"/>
            </a:endParaRPr>
          </a:p>
        </p:txBody>
      </p:sp>
      <p:cxnSp>
        <p:nvCxnSpPr>
          <p:cNvPr id="367" name="Google Shape;367;p33"/>
          <p:cNvCxnSpPr/>
          <p:nvPr/>
        </p:nvCxnSpPr>
        <p:spPr>
          <a:xfrm rot="10800000">
            <a:off x="2291750" y="2561925"/>
            <a:ext cx="3300" cy="619500"/>
          </a:xfrm>
          <a:prstGeom prst="straightConnector1">
            <a:avLst/>
          </a:prstGeom>
          <a:noFill/>
          <a:ln w="28575" cap="flat" cmpd="sng">
            <a:solidFill>
              <a:srgbClr val="435A6F"/>
            </a:solidFill>
            <a:prstDash val="solid"/>
            <a:round/>
            <a:headEnd type="none" w="sm" len="sm"/>
            <a:tailEnd type="none" w="sm" len="sm"/>
          </a:ln>
        </p:spPr>
      </p:cxnSp>
      <p:sp>
        <p:nvSpPr>
          <p:cNvPr id="368" name="Google Shape;368;p33"/>
          <p:cNvSpPr txBox="1"/>
          <p:nvPr/>
        </p:nvSpPr>
        <p:spPr>
          <a:xfrm>
            <a:off x="1749250" y="4936813"/>
            <a:ext cx="23784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600" b="1">
                <a:latin typeface="Raleway"/>
                <a:ea typeface="Raleway"/>
                <a:cs typeface="Raleway"/>
                <a:sym typeface="Raleway"/>
              </a:rPr>
              <a:t>6-7th May</a:t>
            </a:r>
            <a:endParaRPr sz="1600" b="1" i="0" u="none" strike="noStrike" cap="none">
              <a:solidFill>
                <a:srgbClr val="000000"/>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1000"/>
              <a:buFont typeface="Arial"/>
              <a:buNone/>
            </a:pPr>
            <a:r>
              <a:rPr lang="en-US" sz="1600" b="0" i="0" u="none" strike="noStrike" cap="none">
                <a:solidFill>
                  <a:srgbClr val="000000"/>
                </a:solidFill>
                <a:latin typeface="Raleway"/>
                <a:ea typeface="Raleway"/>
                <a:cs typeface="Raleway"/>
                <a:sym typeface="Raleway"/>
              </a:rPr>
              <a:t>Piloting of </a:t>
            </a:r>
            <a:r>
              <a:rPr lang="en-US" sz="1600">
                <a:latin typeface="Raleway"/>
                <a:ea typeface="Raleway"/>
                <a:cs typeface="Raleway"/>
                <a:sym typeface="Raleway"/>
              </a:rPr>
              <a:t>t</a:t>
            </a:r>
            <a:r>
              <a:rPr lang="en-US" sz="1600" b="0" i="0" u="none" strike="noStrike" cap="none">
                <a:solidFill>
                  <a:srgbClr val="000000"/>
                </a:solidFill>
                <a:latin typeface="Raleway"/>
                <a:ea typeface="Raleway"/>
                <a:cs typeface="Raleway"/>
                <a:sym typeface="Raleway"/>
              </a:rPr>
              <a:t>ools</a:t>
            </a:r>
            <a:endParaRPr sz="1600" b="0" i="0" u="none" strike="noStrike" cap="none">
              <a:solidFill>
                <a:srgbClr val="000000"/>
              </a:solidFill>
              <a:latin typeface="Raleway"/>
              <a:ea typeface="Raleway"/>
              <a:cs typeface="Raleway"/>
              <a:sym typeface="Raleway"/>
            </a:endParaRPr>
          </a:p>
        </p:txBody>
      </p:sp>
      <p:cxnSp>
        <p:nvCxnSpPr>
          <p:cNvPr id="369" name="Google Shape;369;p33"/>
          <p:cNvCxnSpPr/>
          <p:nvPr/>
        </p:nvCxnSpPr>
        <p:spPr>
          <a:xfrm rot="10800000">
            <a:off x="2986050" y="4267975"/>
            <a:ext cx="3300" cy="619500"/>
          </a:xfrm>
          <a:prstGeom prst="straightConnector1">
            <a:avLst/>
          </a:prstGeom>
          <a:noFill/>
          <a:ln w="28575" cap="flat" cmpd="sng">
            <a:solidFill>
              <a:srgbClr val="435A6F"/>
            </a:solidFill>
            <a:prstDash val="solid"/>
            <a:round/>
            <a:headEnd type="none" w="sm" len="sm"/>
            <a:tailEnd type="none" w="sm" len="sm"/>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36F88"/>
        </a:solidFill>
        <a:effectLst/>
      </p:bgPr>
    </p:bg>
    <p:spTree>
      <p:nvGrpSpPr>
        <p:cNvPr id="1" name="Shape 373"/>
        <p:cNvGrpSpPr/>
        <p:nvPr/>
      </p:nvGrpSpPr>
      <p:grpSpPr>
        <a:xfrm>
          <a:off x="0" y="0"/>
          <a:ext cx="0" cy="0"/>
          <a:chOff x="0" y="0"/>
          <a:chExt cx="0" cy="0"/>
        </a:xfrm>
      </p:grpSpPr>
      <p:sp>
        <p:nvSpPr>
          <p:cNvPr id="374" name="Google Shape;374;p34"/>
          <p:cNvSpPr/>
          <p:nvPr/>
        </p:nvSpPr>
        <p:spPr>
          <a:xfrm>
            <a:off x="2113913" y="1977588"/>
            <a:ext cx="2515800" cy="2515800"/>
          </a:xfrm>
          <a:prstGeom prst="ellipse">
            <a:avLst/>
          </a:prstGeom>
          <a:solidFill>
            <a:srgbClr val="536F88"/>
          </a:solidFill>
          <a:ln w="28575"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Raleway"/>
                <a:ea typeface="Raleway"/>
                <a:cs typeface="Raleway"/>
                <a:sym typeface="Raleway"/>
              </a:rPr>
              <a:t>BACKGROUND AND OBJECTIVES</a:t>
            </a:r>
            <a:endParaRPr sz="1800" b="1" i="0" u="none" strike="noStrike" cap="none">
              <a:solidFill>
                <a:srgbClr val="FFFFFF"/>
              </a:solidFill>
              <a:latin typeface="Raleway"/>
              <a:ea typeface="Raleway"/>
              <a:cs typeface="Raleway"/>
              <a:sym typeface="Raleway"/>
            </a:endParaRPr>
          </a:p>
        </p:txBody>
      </p:sp>
      <p:sp>
        <p:nvSpPr>
          <p:cNvPr id="375" name="Google Shape;375;p34"/>
          <p:cNvSpPr/>
          <p:nvPr/>
        </p:nvSpPr>
        <p:spPr>
          <a:xfrm>
            <a:off x="4909813" y="1977588"/>
            <a:ext cx="2515800" cy="2515800"/>
          </a:xfrm>
          <a:prstGeom prst="ellipse">
            <a:avLst/>
          </a:prstGeom>
          <a:solidFill>
            <a:srgbClr val="FFFFFF">
              <a:alpha val="46666"/>
            </a:srgbClr>
          </a:solidFill>
          <a:ln w="28575"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Raleway"/>
                <a:ea typeface="Raleway"/>
                <a:cs typeface="Raleway"/>
                <a:sym typeface="Raleway"/>
              </a:rPr>
              <a:t>YOUR TORS AND DAILY RESPONSIBILITIES - </a:t>
            </a:r>
            <a:r>
              <a:rPr lang="en-US" sz="1800" b="1">
                <a:solidFill>
                  <a:srgbClr val="FFFFFF"/>
                </a:solidFill>
                <a:latin typeface="Raleway"/>
                <a:ea typeface="Raleway"/>
                <a:cs typeface="Raleway"/>
                <a:sym typeface="Raleway"/>
              </a:rPr>
              <a:t>TOOLS</a:t>
            </a:r>
            <a:endParaRPr sz="1800" b="1" i="0" u="none" strike="noStrike" cap="none">
              <a:solidFill>
                <a:srgbClr val="FFFFFF"/>
              </a:solidFill>
              <a:latin typeface="Raleway"/>
              <a:ea typeface="Raleway"/>
              <a:cs typeface="Raleway"/>
              <a:sym typeface="Raleway"/>
            </a:endParaRPr>
          </a:p>
        </p:txBody>
      </p:sp>
      <p:sp>
        <p:nvSpPr>
          <p:cNvPr id="376" name="Google Shape;376;p34"/>
          <p:cNvSpPr txBox="1"/>
          <p:nvPr/>
        </p:nvSpPr>
        <p:spPr>
          <a:xfrm>
            <a:off x="642650" y="417825"/>
            <a:ext cx="40626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chemeClr val="lt1"/>
              </a:solidFill>
              <a:latin typeface="Raleway"/>
              <a:ea typeface="Raleway"/>
              <a:cs typeface="Raleway"/>
              <a:sym typeface="Raleway"/>
            </a:endParaRPr>
          </a:p>
        </p:txBody>
      </p:sp>
      <p:sp>
        <p:nvSpPr>
          <p:cNvPr id="377" name="Google Shape;377;p34"/>
          <p:cNvSpPr/>
          <p:nvPr/>
        </p:nvSpPr>
        <p:spPr>
          <a:xfrm>
            <a:off x="7705713" y="1977588"/>
            <a:ext cx="2515800" cy="2515800"/>
          </a:xfrm>
          <a:prstGeom prst="ellipse">
            <a:avLst/>
          </a:prstGeom>
          <a:solidFill>
            <a:srgbClr val="536F88"/>
          </a:solidFill>
          <a:ln w="28575"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Raleway"/>
                <a:ea typeface="Raleway"/>
                <a:cs typeface="Raleway"/>
                <a:sym typeface="Raleway"/>
              </a:rPr>
              <a:t>REPORTING MECHANISMS</a:t>
            </a:r>
            <a:endParaRPr sz="1800" b="1" i="0" u="none" strike="noStrike" cap="none">
              <a:solidFill>
                <a:srgbClr val="FFFFFF"/>
              </a:solidFill>
              <a:latin typeface="Raleway"/>
              <a:ea typeface="Raleway"/>
              <a:cs typeface="Raleway"/>
              <a:sym typeface="Raleway"/>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alpha val="46666"/>
          </a:srgbClr>
        </a:solidFill>
        <a:effectLst/>
      </p:bgPr>
    </p:bg>
    <p:spTree>
      <p:nvGrpSpPr>
        <p:cNvPr id="1" name="Shape 382"/>
        <p:cNvGrpSpPr/>
        <p:nvPr/>
      </p:nvGrpSpPr>
      <p:grpSpPr>
        <a:xfrm>
          <a:off x="0" y="0"/>
          <a:ext cx="0" cy="0"/>
          <a:chOff x="0" y="0"/>
          <a:chExt cx="0" cy="0"/>
        </a:xfrm>
      </p:grpSpPr>
      <p:grpSp>
        <p:nvGrpSpPr>
          <p:cNvPr id="383" name="Google Shape;383;p35"/>
          <p:cNvGrpSpPr/>
          <p:nvPr/>
        </p:nvGrpSpPr>
        <p:grpSpPr>
          <a:xfrm>
            <a:off x="12" y="-76200"/>
            <a:ext cx="12191988" cy="247125"/>
            <a:chOff x="12" y="0"/>
            <a:chExt cx="12191988" cy="247125"/>
          </a:xfrm>
        </p:grpSpPr>
        <p:pic>
          <p:nvPicPr>
            <p:cNvPr id="384" name="Google Shape;384;p35"/>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385" name="Google Shape;385;p35"/>
            <p:cNvPicPr preferRelativeResize="0"/>
            <p:nvPr/>
          </p:nvPicPr>
          <p:blipFill rotWithShape="1">
            <a:blip r:embed="rId3">
              <a:alphaModFix/>
            </a:blip>
            <a:srcRect l="11017" r="34707" b="-12803"/>
            <a:stretch/>
          </p:blipFill>
          <p:spPr>
            <a:xfrm>
              <a:off x="7901226" y="0"/>
              <a:ext cx="4290774" cy="247125"/>
            </a:xfrm>
            <a:prstGeom prst="rect">
              <a:avLst/>
            </a:prstGeom>
            <a:noFill/>
            <a:ln>
              <a:noFill/>
            </a:ln>
          </p:spPr>
        </p:pic>
      </p:grpSp>
      <p:grpSp>
        <p:nvGrpSpPr>
          <p:cNvPr id="386" name="Google Shape;386;p35"/>
          <p:cNvGrpSpPr/>
          <p:nvPr/>
        </p:nvGrpSpPr>
        <p:grpSpPr>
          <a:xfrm>
            <a:off x="12" y="6705600"/>
            <a:ext cx="12191988" cy="247125"/>
            <a:chOff x="12" y="0"/>
            <a:chExt cx="12191988" cy="247125"/>
          </a:xfrm>
        </p:grpSpPr>
        <p:pic>
          <p:nvPicPr>
            <p:cNvPr id="387" name="Google Shape;387;p35"/>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388" name="Google Shape;388;p35"/>
            <p:cNvPicPr preferRelativeResize="0"/>
            <p:nvPr/>
          </p:nvPicPr>
          <p:blipFill rotWithShape="1">
            <a:blip r:embed="rId3">
              <a:alphaModFix/>
            </a:blip>
            <a:srcRect l="11017" r="34707" b="-12803"/>
            <a:stretch/>
          </p:blipFill>
          <p:spPr>
            <a:xfrm>
              <a:off x="7901226" y="0"/>
              <a:ext cx="4290774" cy="247125"/>
            </a:xfrm>
            <a:prstGeom prst="rect">
              <a:avLst/>
            </a:prstGeom>
            <a:noFill/>
            <a:ln>
              <a:noFill/>
            </a:ln>
          </p:spPr>
        </p:pic>
      </p:grpSp>
      <p:grpSp>
        <p:nvGrpSpPr>
          <p:cNvPr id="389" name="Google Shape;389;p35"/>
          <p:cNvGrpSpPr/>
          <p:nvPr/>
        </p:nvGrpSpPr>
        <p:grpSpPr>
          <a:xfrm>
            <a:off x="12" y="6705600"/>
            <a:ext cx="12191988" cy="247125"/>
            <a:chOff x="12" y="0"/>
            <a:chExt cx="12191988" cy="247125"/>
          </a:xfrm>
        </p:grpSpPr>
        <p:pic>
          <p:nvPicPr>
            <p:cNvPr id="390" name="Google Shape;390;p35"/>
            <p:cNvPicPr preferRelativeResize="0"/>
            <p:nvPr/>
          </p:nvPicPr>
          <p:blipFill rotWithShape="1">
            <a:blip r:embed="rId4">
              <a:alphaModFix/>
            </a:blip>
            <a:srcRect/>
            <a:stretch/>
          </p:blipFill>
          <p:spPr>
            <a:xfrm>
              <a:off x="12" y="4"/>
              <a:ext cx="7905750" cy="219075"/>
            </a:xfrm>
            <a:prstGeom prst="rect">
              <a:avLst/>
            </a:prstGeom>
            <a:noFill/>
            <a:ln>
              <a:noFill/>
            </a:ln>
          </p:spPr>
        </p:pic>
        <p:pic>
          <p:nvPicPr>
            <p:cNvPr id="391" name="Google Shape;391;p35"/>
            <p:cNvPicPr preferRelativeResize="0"/>
            <p:nvPr/>
          </p:nvPicPr>
          <p:blipFill rotWithShape="1">
            <a:blip r:embed="rId4">
              <a:alphaModFix/>
            </a:blip>
            <a:srcRect l="11017" r="34707" b="-12803"/>
            <a:stretch/>
          </p:blipFill>
          <p:spPr>
            <a:xfrm>
              <a:off x="7901226" y="0"/>
              <a:ext cx="4290774" cy="247125"/>
            </a:xfrm>
            <a:prstGeom prst="rect">
              <a:avLst/>
            </a:prstGeom>
            <a:noFill/>
            <a:ln>
              <a:noFill/>
            </a:ln>
          </p:spPr>
        </p:pic>
      </p:grpSp>
      <p:pic>
        <p:nvPicPr>
          <p:cNvPr id="392" name="Google Shape;392;p35"/>
          <p:cNvPicPr preferRelativeResize="0"/>
          <p:nvPr/>
        </p:nvPicPr>
        <p:blipFill rotWithShape="1">
          <a:blip r:embed="rId5">
            <a:alphaModFix/>
          </a:blip>
          <a:srcRect/>
          <a:stretch/>
        </p:blipFill>
        <p:spPr>
          <a:xfrm>
            <a:off x="10444850" y="170925"/>
            <a:ext cx="1369900" cy="1369900"/>
          </a:xfrm>
          <a:prstGeom prst="rect">
            <a:avLst/>
          </a:prstGeom>
          <a:noFill/>
          <a:ln>
            <a:noFill/>
          </a:ln>
        </p:spPr>
      </p:pic>
      <p:sp>
        <p:nvSpPr>
          <p:cNvPr id="393" name="Google Shape;393;p35"/>
          <p:cNvSpPr txBox="1"/>
          <p:nvPr/>
        </p:nvSpPr>
        <p:spPr>
          <a:xfrm>
            <a:off x="737936" y="490036"/>
            <a:ext cx="10285800" cy="731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800"/>
              <a:buFont typeface="Arial"/>
              <a:buNone/>
            </a:pPr>
            <a:r>
              <a:rPr lang="en-US" sz="2800" b="1" i="0" u="none" strike="noStrike" cap="none">
                <a:solidFill>
                  <a:srgbClr val="314247"/>
                </a:solidFill>
                <a:latin typeface="Raleway"/>
                <a:ea typeface="Raleway"/>
                <a:cs typeface="Raleway"/>
                <a:sym typeface="Raleway"/>
              </a:rPr>
              <a:t>OUR APPROACH TO DATA COLLECTION</a:t>
            </a:r>
            <a:endParaRPr sz="6000" b="0" i="0" u="none" strike="noStrike" cap="none">
              <a:solidFill>
                <a:srgbClr val="314247"/>
              </a:solidFill>
              <a:latin typeface="Raleway"/>
              <a:ea typeface="Raleway"/>
              <a:cs typeface="Raleway"/>
              <a:sym typeface="Raleway"/>
            </a:endParaRPr>
          </a:p>
        </p:txBody>
      </p:sp>
      <p:pic>
        <p:nvPicPr>
          <p:cNvPr id="394" name="Google Shape;394;p35"/>
          <p:cNvPicPr preferRelativeResize="0"/>
          <p:nvPr/>
        </p:nvPicPr>
        <p:blipFill rotWithShape="1">
          <a:blip r:embed="rId5">
            <a:alphaModFix/>
          </a:blip>
          <a:srcRect/>
          <a:stretch/>
        </p:blipFill>
        <p:spPr>
          <a:xfrm>
            <a:off x="10444850" y="170925"/>
            <a:ext cx="1369900" cy="1369900"/>
          </a:xfrm>
          <a:prstGeom prst="rect">
            <a:avLst/>
          </a:prstGeom>
          <a:noFill/>
          <a:ln>
            <a:noFill/>
          </a:ln>
        </p:spPr>
      </p:pic>
      <p:sp>
        <p:nvSpPr>
          <p:cNvPr id="395" name="Google Shape;395;p35"/>
          <p:cNvSpPr/>
          <p:nvPr/>
        </p:nvSpPr>
        <p:spPr>
          <a:xfrm>
            <a:off x="1077075" y="996025"/>
            <a:ext cx="2274600" cy="1754100"/>
          </a:xfrm>
          <a:prstGeom prst="rightArrow">
            <a:avLst>
              <a:gd name="adj1" fmla="val 50000"/>
              <a:gd name="adj2" fmla="val 50000"/>
            </a:avLst>
          </a:prstGeom>
          <a:solidFill>
            <a:srgbClr val="548194">
              <a:alpha val="47843"/>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Raleway"/>
                <a:ea typeface="Raleway"/>
                <a:cs typeface="Raleway"/>
                <a:sym typeface="Raleway"/>
              </a:rPr>
              <a:t>Before Data Collection </a:t>
            </a:r>
            <a:endParaRPr sz="1800" b="1" i="0" u="none" strike="noStrike" cap="none">
              <a:solidFill>
                <a:srgbClr val="000000"/>
              </a:solidFill>
              <a:latin typeface="Raleway"/>
              <a:ea typeface="Raleway"/>
              <a:cs typeface="Raleway"/>
              <a:sym typeface="Raleway"/>
            </a:endParaRPr>
          </a:p>
        </p:txBody>
      </p:sp>
      <p:sp>
        <p:nvSpPr>
          <p:cNvPr id="396" name="Google Shape;396;p35"/>
          <p:cNvSpPr/>
          <p:nvPr/>
        </p:nvSpPr>
        <p:spPr>
          <a:xfrm>
            <a:off x="4743463" y="996025"/>
            <a:ext cx="2274600" cy="1754100"/>
          </a:xfrm>
          <a:prstGeom prst="rightArrow">
            <a:avLst>
              <a:gd name="adj1" fmla="val 50000"/>
              <a:gd name="adj2" fmla="val 50000"/>
            </a:avLst>
          </a:prstGeom>
          <a:solidFill>
            <a:srgbClr val="F6A87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Raleway"/>
                <a:ea typeface="Raleway"/>
                <a:cs typeface="Raleway"/>
                <a:sym typeface="Raleway"/>
              </a:rPr>
              <a:t>During Data Collection</a:t>
            </a:r>
            <a:endParaRPr sz="1400" b="0" i="0" u="none" strike="noStrike" cap="none">
              <a:solidFill>
                <a:srgbClr val="000000"/>
              </a:solidFill>
              <a:latin typeface="Arial"/>
              <a:ea typeface="Arial"/>
              <a:cs typeface="Arial"/>
              <a:sym typeface="Arial"/>
            </a:endParaRPr>
          </a:p>
        </p:txBody>
      </p:sp>
      <p:sp>
        <p:nvSpPr>
          <p:cNvPr id="397" name="Google Shape;397;p35"/>
          <p:cNvSpPr/>
          <p:nvPr/>
        </p:nvSpPr>
        <p:spPr>
          <a:xfrm>
            <a:off x="8409875" y="996025"/>
            <a:ext cx="2274600" cy="1754100"/>
          </a:xfrm>
          <a:prstGeom prst="rightArrow">
            <a:avLst>
              <a:gd name="adj1" fmla="val 50000"/>
              <a:gd name="adj2" fmla="val 50000"/>
            </a:avLst>
          </a:prstGeom>
          <a:solidFill>
            <a:srgbClr val="7E936C">
              <a:alpha val="47843"/>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Raleway"/>
                <a:ea typeface="Raleway"/>
                <a:cs typeface="Raleway"/>
                <a:sym typeface="Raleway"/>
              </a:rPr>
              <a:t>After Data Collection</a:t>
            </a:r>
            <a:endParaRPr sz="1400" b="0" i="0" u="none" strike="noStrike" cap="none">
              <a:solidFill>
                <a:srgbClr val="000000"/>
              </a:solidFill>
              <a:latin typeface="Arial"/>
              <a:ea typeface="Arial"/>
              <a:cs typeface="Arial"/>
              <a:sym typeface="Arial"/>
            </a:endParaRPr>
          </a:p>
        </p:txBody>
      </p:sp>
      <p:sp>
        <p:nvSpPr>
          <p:cNvPr id="398" name="Google Shape;398;p35"/>
          <p:cNvSpPr txBox="1"/>
          <p:nvPr/>
        </p:nvSpPr>
        <p:spPr>
          <a:xfrm>
            <a:off x="369675" y="2826325"/>
            <a:ext cx="3689400" cy="2130300"/>
          </a:xfrm>
          <a:prstGeom prst="rect">
            <a:avLst/>
          </a:prstGeom>
          <a:noFill/>
          <a:ln>
            <a:noFill/>
          </a:ln>
        </p:spPr>
        <p:txBody>
          <a:bodyPr spcFirstLastPara="1" wrap="square" lIns="91425" tIns="91425" rIns="91425" bIns="91425" anchor="t" anchorCtr="0">
            <a:spAutoFit/>
          </a:bodyPr>
          <a:lstStyle/>
          <a:p>
            <a:pPr marL="457200" marR="0" lvl="0" indent="-330200" algn="l" rtl="0">
              <a:lnSpc>
                <a:spcPct val="115000"/>
              </a:lnSpc>
              <a:spcBef>
                <a:spcPts val="600"/>
              </a:spcBef>
              <a:spcAft>
                <a:spcPts val="0"/>
              </a:spcAft>
              <a:buClr>
                <a:schemeClr val="dk1"/>
              </a:buClr>
              <a:buSzPts val="1600"/>
              <a:buFont typeface="Raleway"/>
              <a:buChar char="●"/>
            </a:pPr>
            <a:r>
              <a:rPr lang="en-US" sz="1600" b="0" i="0" u="none" strike="noStrike" cap="none">
                <a:solidFill>
                  <a:schemeClr val="dk1"/>
                </a:solidFill>
                <a:latin typeface="Raleway"/>
                <a:ea typeface="Raleway"/>
                <a:cs typeface="Raleway"/>
                <a:sym typeface="Raleway"/>
              </a:rPr>
              <a:t>Preliminary literature review</a:t>
            </a:r>
            <a:endParaRPr sz="1600" b="0" i="0" u="none" strike="noStrike" cap="none">
              <a:solidFill>
                <a:schemeClr val="dk1"/>
              </a:solidFill>
              <a:latin typeface="Raleway"/>
              <a:ea typeface="Raleway"/>
              <a:cs typeface="Raleway"/>
              <a:sym typeface="Raleway"/>
            </a:endParaRPr>
          </a:p>
          <a:p>
            <a:pPr marL="457200" marR="0" lvl="0" indent="-330200" algn="l" rtl="0">
              <a:lnSpc>
                <a:spcPct val="115000"/>
              </a:lnSpc>
              <a:spcBef>
                <a:spcPts val="0"/>
              </a:spcBef>
              <a:spcAft>
                <a:spcPts val="0"/>
              </a:spcAft>
              <a:buClr>
                <a:schemeClr val="dk1"/>
              </a:buClr>
              <a:buSzPts val="1600"/>
              <a:buFont typeface="Raleway"/>
              <a:buChar char="●"/>
            </a:pPr>
            <a:r>
              <a:rPr lang="en-US" sz="1600" b="0" i="0" u="none" strike="noStrike" cap="none">
                <a:solidFill>
                  <a:schemeClr val="dk1"/>
                </a:solidFill>
                <a:latin typeface="Raleway"/>
                <a:ea typeface="Raleway"/>
                <a:cs typeface="Raleway"/>
                <a:sym typeface="Raleway"/>
              </a:rPr>
              <a:t>Tools are developed by SH and approved by</a:t>
            </a:r>
            <a:r>
              <a:rPr lang="en-US" sz="1600">
                <a:solidFill>
                  <a:schemeClr val="dk1"/>
                </a:solidFill>
                <a:latin typeface="Raleway"/>
                <a:ea typeface="Raleway"/>
                <a:cs typeface="Raleway"/>
                <a:sym typeface="Raleway"/>
              </a:rPr>
              <a:t> UNHCR</a:t>
            </a:r>
            <a:endParaRPr sz="1600" b="0" i="0" u="none" strike="noStrike" cap="none">
              <a:solidFill>
                <a:schemeClr val="dk1"/>
              </a:solidFill>
              <a:latin typeface="Raleway"/>
              <a:ea typeface="Raleway"/>
              <a:cs typeface="Raleway"/>
              <a:sym typeface="Raleway"/>
            </a:endParaRPr>
          </a:p>
          <a:p>
            <a:pPr marL="457200" marR="0" lvl="0" indent="-330200" algn="l" rtl="0">
              <a:lnSpc>
                <a:spcPct val="115000"/>
              </a:lnSpc>
              <a:spcBef>
                <a:spcPts val="0"/>
              </a:spcBef>
              <a:spcAft>
                <a:spcPts val="0"/>
              </a:spcAft>
              <a:buClr>
                <a:schemeClr val="dk1"/>
              </a:buClr>
              <a:buSzPts val="1600"/>
              <a:buFont typeface="Raleway"/>
              <a:buChar char="●"/>
            </a:pPr>
            <a:r>
              <a:rPr lang="en-US" sz="1600" b="0" i="0" u="none" strike="noStrike" cap="none">
                <a:solidFill>
                  <a:schemeClr val="dk1"/>
                </a:solidFill>
                <a:latin typeface="Raleway"/>
                <a:ea typeface="Raleway"/>
                <a:cs typeface="Raleway"/>
                <a:sym typeface="Raleway"/>
              </a:rPr>
              <a:t>NRs and enumerators are recruited and contracted</a:t>
            </a:r>
            <a:endParaRPr sz="1600" b="0" i="0" u="none" strike="noStrike" cap="none">
              <a:solidFill>
                <a:schemeClr val="dk1"/>
              </a:solidFill>
              <a:latin typeface="Raleway"/>
              <a:ea typeface="Raleway"/>
              <a:cs typeface="Raleway"/>
              <a:sym typeface="Raleway"/>
            </a:endParaRPr>
          </a:p>
          <a:p>
            <a:pPr marL="457200" marR="0" lvl="0" indent="-330200" algn="l" rtl="0">
              <a:lnSpc>
                <a:spcPct val="115000"/>
              </a:lnSpc>
              <a:spcBef>
                <a:spcPts val="0"/>
              </a:spcBef>
              <a:spcAft>
                <a:spcPts val="0"/>
              </a:spcAft>
              <a:buClr>
                <a:schemeClr val="dk1"/>
              </a:buClr>
              <a:buSzPts val="1600"/>
              <a:buFont typeface="Raleway"/>
              <a:buChar char="●"/>
            </a:pPr>
            <a:r>
              <a:rPr lang="en-US" sz="1600">
                <a:solidFill>
                  <a:schemeClr val="dk1"/>
                </a:solidFill>
                <a:latin typeface="Raleway"/>
                <a:ea typeface="Raleway"/>
                <a:cs typeface="Raleway"/>
                <a:sym typeface="Raleway"/>
              </a:rPr>
              <a:t>Training takes place 3-7th May</a:t>
            </a:r>
            <a:endParaRPr sz="1600">
              <a:solidFill>
                <a:schemeClr val="dk1"/>
              </a:solidFill>
              <a:latin typeface="Raleway"/>
              <a:ea typeface="Raleway"/>
              <a:cs typeface="Raleway"/>
              <a:sym typeface="Raleway"/>
            </a:endParaRPr>
          </a:p>
          <a:p>
            <a:pPr marL="457200" marR="0" lvl="0" indent="-330200" algn="l" rtl="0">
              <a:lnSpc>
                <a:spcPct val="115000"/>
              </a:lnSpc>
              <a:spcBef>
                <a:spcPts val="0"/>
              </a:spcBef>
              <a:spcAft>
                <a:spcPts val="0"/>
              </a:spcAft>
              <a:buClr>
                <a:schemeClr val="dk1"/>
              </a:buClr>
              <a:buSzPts val="1600"/>
              <a:buFont typeface="Raleway"/>
              <a:buChar char="●"/>
            </a:pPr>
            <a:r>
              <a:rPr lang="en-US" sz="1600">
                <a:solidFill>
                  <a:schemeClr val="dk1"/>
                </a:solidFill>
                <a:latin typeface="Raleway"/>
                <a:ea typeface="Raleway"/>
                <a:cs typeface="Raleway"/>
                <a:sym typeface="Raleway"/>
              </a:rPr>
              <a:t>Piloting 6-7th May</a:t>
            </a:r>
            <a:endParaRPr sz="1600">
              <a:solidFill>
                <a:schemeClr val="dk1"/>
              </a:solidFill>
              <a:latin typeface="Raleway"/>
              <a:ea typeface="Raleway"/>
              <a:cs typeface="Raleway"/>
              <a:sym typeface="Raleway"/>
            </a:endParaRPr>
          </a:p>
        </p:txBody>
      </p:sp>
      <p:sp>
        <p:nvSpPr>
          <p:cNvPr id="399" name="Google Shape;399;p35"/>
          <p:cNvSpPr txBox="1"/>
          <p:nvPr/>
        </p:nvSpPr>
        <p:spPr>
          <a:xfrm>
            <a:off x="4166400" y="2826325"/>
            <a:ext cx="3859200" cy="3829500"/>
          </a:xfrm>
          <a:prstGeom prst="rect">
            <a:avLst/>
          </a:prstGeom>
          <a:noFill/>
          <a:ln>
            <a:noFill/>
          </a:ln>
        </p:spPr>
        <p:txBody>
          <a:bodyPr spcFirstLastPara="1" wrap="square" lIns="91425" tIns="91425" rIns="91425" bIns="91425" anchor="t" anchorCtr="0">
            <a:spAutoFit/>
          </a:bodyPr>
          <a:lstStyle/>
          <a:p>
            <a:pPr marL="171450" marR="0" lvl="0" indent="-171450" algn="l" rtl="0">
              <a:lnSpc>
                <a:spcPct val="115000"/>
              </a:lnSpc>
              <a:spcBef>
                <a:spcPts val="600"/>
              </a:spcBef>
              <a:spcAft>
                <a:spcPts val="0"/>
              </a:spcAft>
              <a:buClr>
                <a:srgbClr val="4D5557"/>
              </a:buClr>
              <a:buSzPts val="1600"/>
              <a:buFont typeface="Raleway"/>
              <a:buChar char="●"/>
            </a:pPr>
            <a:r>
              <a:rPr lang="en-US" sz="1600" b="1" i="0" u="none" strike="noStrike" cap="none">
                <a:solidFill>
                  <a:srgbClr val="4D5557"/>
                </a:solidFill>
                <a:latin typeface="Raleway"/>
                <a:ea typeface="Raleway"/>
                <a:cs typeface="Raleway"/>
                <a:sym typeface="Raleway"/>
              </a:rPr>
              <a:t>Close supervision of the data management by fieldwork coordinators. </a:t>
            </a:r>
            <a:endParaRPr sz="1300" b="1" i="1" u="sng" strike="noStrike" cap="none">
              <a:solidFill>
                <a:srgbClr val="4D5557"/>
              </a:solidFill>
              <a:latin typeface="Raleway"/>
              <a:ea typeface="Raleway"/>
              <a:cs typeface="Raleway"/>
              <a:sym typeface="Raleway"/>
            </a:endParaRPr>
          </a:p>
          <a:p>
            <a:pPr marL="171450" marR="0" lvl="0" indent="-171450" algn="l" rtl="0">
              <a:lnSpc>
                <a:spcPct val="115000"/>
              </a:lnSpc>
              <a:spcBef>
                <a:spcPts val="0"/>
              </a:spcBef>
              <a:spcAft>
                <a:spcPts val="0"/>
              </a:spcAft>
              <a:buClr>
                <a:srgbClr val="4D5557"/>
              </a:buClr>
              <a:buSzPts val="1600"/>
              <a:buFont typeface="Raleway"/>
              <a:buChar char="●"/>
            </a:pPr>
            <a:r>
              <a:rPr lang="en-US" sz="1600" b="1" i="0" u="none" strike="noStrike" cap="none">
                <a:solidFill>
                  <a:srgbClr val="4D5557"/>
                </a:solidFill>
                <a:latin typeface="Raleway"/>
                <a:ea typeface="Raleway"/>
                <a:cs typeface="Raleway"/>
                <a:sym typeface="Raleway"/>
              </a:rPr>
              <a:t>Project team to conduct daily checks on field progress and activities. </a:t>
            </a:r>
            <a:endParaRPr sz="1600" b="1" i="0" u="none" strike="noStrike" cap="none">
              <a:solidFill>
                <a:srgbClr val="4D5557"/>
              </a:solidFill>
              <a:latin typeface="Raleway"/>
              <a:ea typeface="Raleway"/>
              <a:cs typeface="Raleway"/>
              <a:sym typeface="Raleway"/>
            </a:endParaRPr>
          </a:p>
          <a:p>
            <a:pPr marL="171450" marR="0" lvl="0" indent="-171450" algn="l" rtl="0">
              <a:lnSpc>
                <a:spcPct val="115000"/>
              </a:lnSpc>
              <a:spcBef>
                <a:spcPts val="0"/>
              </a:spcBef>
              <a:spcAft>
                <a:spcPts val="0"/>
              </a:spcAft>
              <a:buClr>
                <a:srgbClr val="4D5557"/>
              </a:buClr>
              <a:buSzPts val="1600"/>
              <a:buFont typeface="Raleway"/>
              <a:buChar char="●"/>
            </a:pPr>
            <a:r>
              <a:rPr lang="en-US" sz="1600" b="0" i="0" u="none" strike="noStrike" cap="none">
                <a:solidFill>
                  <a:srgbClr val="4D5557"/>
                </a:solidFill>
                <a:latin typeface="Raleway"/>
                <a:ea typeface="Raleway"/>
                <a:cs typeface="Raleway"/>
                <a:sym typeface="Raleway"/>
              </a:rPr>
              <a:t>WhatsApp group</a:t>
            </a:r>
            <a:r>
              <a:rPr lang="en-US" sz="1600" b="1" i="0" u="none" strike="noStrike" cap="none">
                <a:solidFill>
                  <a:srgbClr val="4D5557"/>
                </a:solidFill>
                <a:latin typeface="Raleway"/>
                <a:ea typeface="Raleway"/>
                <a:cs typeface="Raleway"/>
                <a:sym typeface="Raleway"/>
              </a:rPr>
              <a:t> </a:t>
            </a:r>
            <a:r>
              <a:rPr lang="en-US" sz="1600" b="0" i="0" u="none" strike="noStrike" cap="none">
                <a:solidFill>
                  <a:srgbClr val="4D5557"/>
                </a:solidFill>
                <a:latin typeface="Raleway"/>
                <a:ea typeface="Raleway"/>
                <a:cs typeface="Raleway"/>
                <a:sym typeface="Raleway"/>
              </a:rPr>
              <a:t>with field/project teams to easily communicate and resolve arising issues.</a:t>
            </a:r>
            <a:endParaRPr sz="1600" b="0" i="0" u="none" strike="noStrike" cap="none">
              <a:solidFill>
                <a:srgbClr val="4D5557"/>
              </a:solidFill>
              <a:latin typeface="Raleway"/>
              <a:ea typeface="Raleway"/>
              <a:cs typeface="Raleway"/>
              <a:sym typeface="Raleway"/>
            </a:endParaRPr>
          </a:p>
          <a:p>
            <a:pPr marL="171450" marR="0" lvl="0" indent="-171450" algn="l" rtl="0">
              <a:lnSpc>
                <a:spcPct val="115000"/>
              </a:lnSpc>
              <a:spcBef>
                <a:spcPts val="0"/>
              </a:spcBef>
              <a:spcAft>
                <a:spcPts val="0"/>
              </a:spcAft>
              <a:buClr>
                <a:srgbClr val="4D5557"/>
              </a:buClr>
              <a:buSzPts val="1600"/>
              <a:buFont typeface="Raleway"/>
              <a:buChar char="●"/>
            </a:pPr>
            <a:r>
              <a:rPr lang="en-US" sz="1600" b="0" i="0" u="none" strike="noStrike" cap="none">
                <a:solidFill>
                  <a:srgbClr val="4D5557"/>
                </a:solidFill>
                <a:latin typeface="Raleway"/>
                <a:ea typeface="Raleway"/>
                <a:cs typeface="Raleway"/>
                <a:sym typeface="Raleway"/>
              </a:rPr>
              <a:t>Data will be returned to the project team digitally on a regular/rolling basis for review during the fieldwork phase.</a:t>
            </a:r>
            <a:endParaRPr sz="1600" b="0" i="0" u="none" strike="noStrike" cap="none">
              <a:solidFill>
                <a:srgbClr val="4D5557"/>
              </a:solidFill>
              <a:latin typeface="Raleway"/>
              <a:ea typeface="Raleway"/>
              <a:cs typeface="Raleway"/>
              <a:sym typeface="Raleway"/>
            </a:endParaRPr>
          </a:p>
        </p:txBody>
      </p:sp>
      <p:sp>
        <p:nvSpPr>
          <p:cNvPr id="400" name="Google Shape;400;p35"/>
          <p:cNvSpPr txBox="1"/>
          <p:nvPr/>
        </p:nvSpPr>
        <p:spPr>
          <a:xfrm>
            <a:off x="8284850" y="2874600"/>
            <a:ext cx="3629700" cy="27738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600"/>
              </a:spcBef>
              <a:spcAft>
                <a:spcPts val="0"/>
              </a:spcAft>
              <a:buClr>
                <a:srgbClr val="000000"/>
              </a:buClr>
              <a:buSzPts val="1600"/>
              <a:buFont typeface="Arial"/>
              <a:buNone/>
            </a:pPr>
            <a:r>
              <a:rPr lang="en-US" sz="1600" b="0" i="0" u="none" strike="noStrike" cap="none">
                <a:solidFill>
                  <a:srgbClr val="4D5557"/>
                </a:solidFill>
                <a:latin typeface="Raleway"/>
                <a:ea typeface="Raleway"/>
                <a:cs typeface="Raleway"/>
                <a:sym typeface="Raleway"/>
              </a:rPr>
              <a:t>Each transcript validated through a </a:t>
            </a:r>
            <a:r>
              <a:rPr lang="en-US" sz="1600" b="1" i="0" u="none" strike="noStrike" cap="none">
                <a:solidFill>
                  <a:srgbClr val="4D5557"/>
                </a:solidFill>
                <a:latin typeface="Raleway"/>
                <a:ea typeface="Raleway"/>
                <a:cs typeface="Raleway"/>
                <a:sym typeface="Raleway"/>
              </a:rPr>
              <a:t>two-step process</a:t>
            </a:r>
            <a:r>
              <a:rPr lang="en-US" sz="1600" b="0" i="0" u="none" strike="noStrike" cap="none">
                <a:solidFill>
                  <a:srgbClr val="4D5557"/>
                </a:solidFill>
                <a:latin typeface="Raleway"/>
                <a:ea typeface="Raleway"/>
                <a:cs typeface="Raleway"/>
                <a:sym typeface="Raleway"/>
              </a:rPr>
              <a:t>:</a:t>
            </a:r>
            <a:endParaRPr sz="1600" b="0" i="0" u="none" strike="noStrike" cap="none">
              <a:solidFill>
                <a:srgbClr val="4D5557"/>
              </a:solidFill>
              <a:latin typeface="Raleway"/>
              <a:ea typeface="Raleway"/>
              <a:cs typeface="Raleway"/>
              <a:sym typeface="Raleway"/>
            </a:endParaRPr>
          </a:p>
          <a:p>
            <a:pPr marL="457200" marR="0" lvl="0" indent="-228600" algn="l" rtl="0">
              <a:lnSpc>
                <a:spcPct val="115000"/>
              </a:lnSpc>
              <a:spcBef>
                <a:spcPts val="600"/>
              </a:spcBef>
              <a:spcAft>
                <a:spcPts val="0"/>
              </a:spcAft>
              <a:buClr>
                <a:srgbClr val="000000"/>
              </a:buClr>
              <a:buSzPts val="1600"/>
              <a:buFont typeface="Arial"/>
              <a:buNone/>
            </a:pPr>
            <a:r>
              <a:rPr lang="en-US" sz="1600" b="0" i="0" u="none" strike="noStrike" cap="none">
                <a:solidFill>
                  <a:srgbClr val="4D5557"/>
                </a:solidFill>
                <a:latin typeface="Raleway"/>
                <a:ea typeface="Raleway"/>
                <a:cs typeface="Raleway"/>
                <a:sym typeface="Raleway"/>
              </a:rPr>
              <a:t>1.  Review by </a:t>
            </a:r>
            <a:r>
              <a:rPr lang="en-US" sz="1600" b="1" i="0" u="none" strike="noStrike" cap="none">
                <a:solidFill>
                  <a:srgbClr val="4D5557"/>
                </a:solidFill>
                <a:latin typeface="Raleway"/>
                <a:ea typeface="Raleway"/>
                <a:cs typeface="Raleway"/>
                <a:sym typeface="Raleway"/>
              </a:rPr>
              <a:t>Research Assistant </a:t>
            </a:r>
            <a:r>
              <a:rPr lang="en-US" sz="1600" b="0" i="0" u="none" strike="noStrike" cap="none">
                <a:solidFill>
                  <a:srgbClr val="4D5557"/>
                </a:solidFill>
                <a:latin typeface="Raleway"/>
                <a:ea typeface="Raleway"/>
                <a:cs typeface="Raleway"/>
                <a:sym typeface="Raleway"/>
              </a:rPr>
              <a:t>and or </a:t>
            </a:r>
            <a:r>
              <a:rPr lang="en-US" sz="1600" b="1" i="0" u="none" strike="noStrike" cap="none">
                <a:solidFill>
                  <a:srgbClr val="4D5557"/>
                </a:solidFill>
                <a:latin typeface="Raleway"/>
                <a:ea typeface="Raleway"/>
                <a:cs typeface="Raleway"/>
                <a:sym typeface="Raleway"/>
              </a:rPr>
              <a:t>Project Lead</a:t>
            </a:r>
            <a:endParaRPr sz="1600" b="1" i="0" u="none" strike="noStrike" cap="none">
              <a:solidFill>
                <a:srgbClr val="4D5557"/>
              </a:solidFill>
              <a:latin typeface="Raleway"/>
              <a:ea typeface="Raleway"/>
              <a:cs typeface="Raleway"/>
              <a:sym typeface="Raleway"/>
            </a:endParaRPr>
          </a:p>
          <a:p>
            <a:pPr marL="457200" marR="0" lvl="0" indent="-228600" algn="l" rtl="0">
              <a:lnSpc>
                <a:spcPct val="115000"/>
              </a:lnSpc>
              <a:spcBef>
                <a:spcPts val="0"/>
              </a:spcBef>
              <a:spcAft>
                <a:spcPts val="0"/>
              </a:spcAft>
              <a:buClr>
                <a:srgbClr val="000000"/>
              </a:buClr>
              <a:buSzPts val="1600"/>
              <a:buFont typeface="Arial"/>
              <a:buNone/>
            </a:pPr>
            <a:r>
              <a:rPr lang="en-US" sz="1600" b="0" i="0" u="none" strike="noStrike" cap="none">
                <a:solidFill>
                  <a:srgbClr val="4D5557"/>
                </a:solidFill>
                <a:latin typeface="Raleway"/>
                <a:ea typeface="Raleway"/>
                <a:cs typeface="Raleway"/>
                <a:sym typeface="Raleway"/>
              </a:rPr>
              <a:t>2.  Review by </a:t>
            </a:r>
            <a:r>
              <a:rPr lang="en-US" sz="1600" b="1" i="0" u="none" strike="noStrike" cap="none">
                <a:solidFill>
                  <a:srgbClr val="4D5557"/>
                </a:solidFill>
                <a:latin typeface="Raleway"/>
                <a:ea typeface="Raleway"/>
                <a:cs typeface="Raleway"/>
                <a:sym typeface="Raleway"/>
              </a:rPr>
              <a:t>Research Manager </a:t>
            </a:r>
            <a:r>
              <a:rPr lang="en-US" sz="1600" b="0" i="0" u="none" strike="noStrike" cap="none">
                <a:solidFill>
                  <a:srgbClr val="4D5557"/>
                </a:solidFill>
                <a:latin typeface="Raleway"/>
                <a:ea typeface="Raleway"/>
                <a:cs typeface="Raleway"/>
                <a:sym typeface="Raleway"/>
              </a:rPr>
              <a:t>and or </a:t>
            </a:r>
            <a:r>
              <a:rPr lang="en-US" sz="1600" b="1" i="0" u="none" strike="noStrike" cap="none">
                <a:solidFill>
                  <a:srgbClr val="4D5557"/>
                </a:solidFill>
                <a:latin typeface="Raleway"/>
                <a:ea typeface="Raleway"/>
                <a:cs typeface="Raleway"/>
                <a:sym typeface="Raleway"/>
              </a:rPr>
              <a:t>Project Lead</a:t>
            </a:r>
            <a:endParaRPr sz="1600" b="0" i="0" u="none" strike="noStrike" cap="none">
              <a:solidFill>
                <a:srgbClr val="4D5557"/>
              </a:solidFill>
              <a:latin typeface="Raleway"/>
              <a:ea typeface="Raleway"/>
              <a:cs typeface="Raleway"/>
              <a:sym typeface="Raleway"/>
            </a:endParaRPr>
          </a:p>
          <a:p>
            <a:pPr marL="457200" marR="0" lvl="0" indent="-330200" algn="l" rtl="0">
              <a:lnSpc>
                <a:spcPct val="115000"/>
              </a:lnSpc>
              <a:spcBef>
                <a:spcPts val="0"/>
              </a:spcBef>
              <a:spcAft>
                <a:spcPts val="0"/>
              </a:spcAft>
              <a:buClr>
                <a:srgbClr val="4D5557"/>
              </a:buClr>
              <a:buSzPts val="1600"/>
              <a:buFont typeface="Raleway"/>
              <a:buChar char="●"/>
            </a:pPr>
            <a:r>
              <a:rPr lang="en-US" sz="1600" b="0" i="0" u="none" strike="noStrike" cap="none">
                <a:solidFill>
                  <a:srgbClr val="4D5557"/>
                </a:solidFill>
                <a:latin typeface="Raleway"/>
                <a:ea typeface="Raleway"/>
                <a:cs typeface="Raleway"/>
                <a:sym typeface="Raleway"/>
              </a:rPr>
              <a:t> Data collection tracked through matrix</a:t>
            </a:r>
            <a:endParaRPr sz="1600" b="0" i="0" u="none" strike="noStrike" cap="none">
              <a:solidFill>
                <a:srgbClr val="4D5557"/>
              </a:solidFill>
              <a:latin typeface="Raleway"/>
              <a:ea typeface="Raleway"/>
              <a:cs typeface="Raleway"/>
              <a:sym typeface="Raleway"/>
            </a:endParaRPr>
          </a:p>
          <a:p>
            <a:pPr marL="457200" marR="0" lvl="0" indent="-330200" algn="l" rtl="0">
              <a:lnSpc>
                <a:spcPct val="115000"/>
              </a:lnSpc>
              <a:spcBef>
                <a:spcPts val="0"/>
              </a:spcBef>
              <a:spcAft>
                <a:spcPts val="0"/>
              </a:spcAft>
              <a:buClr>
                <a:srgbClr val="4D5557"/>
              </a:buClr>
              <a:buSzPts val="1600"/>
              <a:buFont typeface="Raleway"/>
              <a:buChar char="●"/>
            </a:pPr>
            <a:r>
              <a:rPr lang="en-US" sz="1600" b="0" i="0" u="none" strike="noStrike" cap="none">
                <a:solidFill>
                  <a:srgbClr val="4D5557"/>
                </a:solidFill>
                <a:latin typeface="Raleway"/>
                <a:ea typeface="Raleway"/>
                <a:cs typeface="Raleway"/>
                <a:sym typeface="Raleway"/>
              </a:rPr>
              <a:t>Approval processes recorded. </a:t>
            </a:r>
            <a:endParaRPr sz="1600" b="0" i="0" u="none" strike="noStrike" cap="none">
              <a:solidFill>
                <a:srgbClr val="4D5557"/>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pSp>
        <p:nvGrpSpPr>
          <p:cNvPr id="406" name="Google Shape;406;p36"/>
          <p:cNvGrpSpPr/>
          <p:nvPr/>
        </p:nvGrpSpPr>
        <p:grpSpPr>
          <a:xfrm>
            <a:off x="12" y="-76200"/>
            <a:ext cx="12191988" cy="247125"/>
            <a:chOff x="12" y="0"/>
            <a:chExt cx="12191988" cy="247125"/>
          </a:xfrm>
        </p:grpSpPr>
        <p:pic>
          <p:nvPicPr>
            <p:cNvPr id="407" name="Google Shape;407;p36"/>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408" name="Google Shape;408;p36"/>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409" name="Google Shape;409;p36"/>
          <p:cNvGrpSpPr/>
          <p:nvPr/>
        </p:nvGrpSpPr>
        <p:grpSpPr>
          <a:xfrm>
            <a:off x="12" y="6705600"/>
            <a:ext cx="12191988" cy="247125"/>
            <a:chOff x="12" y="0"/>
            <a:chExt cx="12191988" cy="247125"/>
          </a:xfrm>
        </p:grpSpPr>
        <p:pic>
          <p:nvPicPr>
            <p:cNvPr id="410" name="Google Shape;410;p36"/>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411" name="Google Shape;411;p36"/>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412" name="Google Shape;412;p36"/>
          <p:cNvGrpSpPr/>
          <p:nvPr/>
        </p:nvGrpSpPr>
        <p:grpSpPr>
          <a:xfrm>
            <a:off x="12" y="6705600"/>
            <a:ext cx="12191988" cy="247125"/>
            <a:chOff x="12" y="0"/>
            <a:chExt cx="12191988" cy="247125"/>
          </a:xfrm>
        </p:grpSpPr>
        <p:pic>
          <p:nvPicPr>
            <p:cNvPr id="413" name="Google Shape;413;p36"/>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414" name="Google Shape;414;p36"/>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sp>
        <p:nvSpPr>
          <p:cNvPr id="415" name="Google Shape;415;p36"/>
          <p:cNvSpPr txBox="1"/>
          <p:nvPr/>
        </p:nvSpPr>
        <p:spPr>
          <a:xfrm>
            <a:off x="159061" y="312711"/>
            <a:ext cx="10285800" cy="7317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1">
                <a:solidFill>
                  <a:srgbClr val="4D5557"/>
                </a:solidFill>
                <a:latin typeface="Raleway"/>
                <a:ea typeface="Raleway"/>
                <a:cs typeface="Raleway"/>
                <a:sym typeface="Raleway"/>
              </a:rPr>
              <a:t>ENUMERATOR</a:t>
            </a:r>
            <a:r>
              <a:rPr lang="en-US" sz="2800" b="1" i="0" u="none" strike="noStrike" cap="none">
                <a:solidFill>
                  <a:srgbClr val="4D5557"/>
                </a:solidFill>
                <a:latin typeface="Raleway"/>
                <a:ea typeface="Raleway"/>
                <a:cs typeface="Raleway"/>
                <a:sym typeface="Raleway"/>
              </a:rPr>
              <a:t>s DAILY RESPONSIBILITIES (1)</a:t>
            </a:r>
            <a:endParaRPr sz="6000" b="0" i="0" u="none" strike="noStrike" cap="none">
              <a:solidFill>
                <a:srgbClr val="4D5557"/>
              </a:solidFill>
              <a:latin typeface="Raleway"/>
              <a:ea typeface="Raleway"/>
              <a:cs typeface="Raleway"/>
              <a:sym typeface="Raleway"/>
            </a:endParaRPr>
          </a:p>
        </p:txBody>
      </p:sp>
      <p:grpSp>
        <p:nvGrpSpPr>
          <p:cNvPr id="416" name="Google Shape;416;p36"/>
          <p:cNvGrpSpPr/>
          <p:nvPr/>
        </p:nvGrpSpPr>
        <p:grpSpPr>
          <a:xfrm>
            <a:off x="12" y="-76200"/>
            <a:ext cx="12191988" cy="247125"/>
            <a:chOff x="12" y="0"/>
            <a:chExt cx="12191988" cy="247125"/>
          </a:xfrm>
        </p:grpSpPr>
        <p:pic>
          <p:nvPicPr>
            <p:cNvPr id="417" name="Google Shape;417;p36"/>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418" name="Google Shape;418;p36"/>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419" name="Google Shape;419;p36"/>
          <p:cNvGrpSpPr/>
          <p:nvPr/>
        </p:nvGrpSpPr>
        <p:grpSpPr>
          <a:xfrm>
            <a:off x="12" y="6705600"/>
            <a:ext cx="12191988" cy="247125"/>
            <a:chOff x="12" y="0"/>
            <a:chExt cx="12191988" cy="247125"/>
          </a:xfrm>
        </p:grpSpPr>
        <p:pic>
          <p:nvPicPr>
            <p:cNvPr id="420" name="Google Shape;420;p36"/>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421" name="Google Shape;421;p36"/>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pic>
        <p:nvPicPr>
          <p:cNvPr id="422" name="Google Shape;422;p36"/>
          <p:cNvPicPr preferRelativeResize="0"/>
          <p:nvPr/>
        </p:nvPicPr>
        <p:blipFill rotWithShape="1">
          <a:blip r:embed="rId4">
            <a:alphaModFix/>
          </a:blip>
          <a:srcRect/>
          <a:stretch/>
        </p:blipFill>
        <p:spPr>
          <a:xfrm>
            <a:off x="10444850" y="170925"/>
            <a:ext cx="1369900" cy="1369900"/>
          </a:xfrm>
          <a:prstGeom prst="rect">
            <a:avLst/>
          </a:prstGeom>
          <a:noFill/>
          <a:ln>
            <a:noFill/>
          </a:ln>
        </p:spPr>
      </p:pic>
      <p:sp>
        <p:nvSpPr>
          <p:cNvPr id="423" name="Google Shape;423;p36"/>
          <p:cNvSpPr txBox="1"/>
          <p:nvPr/>
        </p:nvSpPr>
        <p:spPr>
          <a:xfrm>
            <a:off x="432450" y="902625"/>
            <a:ext cx="11327100" cy="56616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800"/>
              </a:spcBef>
              <a:spcAft>
                <a:spcPts val="0"/>
              </a:spcAft>
              <a:buClr>
                <a:srgbClr val="000000"/>
              </a:buClr>
              <a:buSzPts val="1800"/>
              <a:buFont typeface="Arial"/>
              <a:buNone/>
            </a:pPr>
            <a:r>
              <a:rPr lang="en-US" sz="1800" b="1" i="0" u="none" strike="noStrike" cap="none">
                <a:solidFill>
                  <a:schemeClr val="dk1"/>
                </a:solidFill>
                <a:latin typeface="Raleway"/>
                <a:ea typeface="Raleway"/>
                <a:cs typeface="Raleway"/>
                <a:sym typeface="Raleway"/>
              </a:rPr>
              <a:t>Your day to day responsibilities must include the following (</a:t>
            </a:r>
            <a:r>
              <a:rPr lang="en-US" sz="1800" b="1">
                <a:solidFill>
                  <a:schemeClr val="dk1"/>
                </a:solidFill>
                <a:latin typeface="Raleway"/>
                <a:ea typeface="Raleway"/>
                <a:cs typeface="Raleway"/>
                <a:sym typeface="Raleway"/>
              </a:rPr>
              <a:t>facilitated by </a:t>
            </a:r>
            <a:r>
              <a:rPr lang="en-US" sz="1800" b="1" u="sng">
                <a:solidFill>
                  <a:schemeClr val="dk1"/>
                </a:solidFill>
                <a:latin typeface="Raleway"/>
                <a:ea typeface="Raleway"/>
                <a:cs typeface="Raleway"/>
                <a:sym typeface="Raleway"/>
              </a:rPr>
              <a:t>team leader</a:t>
            </a:r>
            <a:r>
              <a:rPr lang="en-US" sz="1800" b="1">
                <a:solidFill>
                  <a:schemeClr val="dk1"/>
                </a:solidFill>
                <a:latin typeface="Raleway"/>
                <a:ea typeface="Raleway"/>
                <a:cs typeface="Raleway"/>
                <a:sym typeface="Raleway"/>
              </a:rPr>
              <a:t>)</a:t>
            </a:r>
            <a:r>
              <a:rPr lang="en-US" sz="1800" b="1" i="0" u="none" strike="noStrike" cap="none">
                <a:solidFill>
                  <a:schemeClr val="dk1"/>
                </a:solidFill>
                <a:latin typeface="Raleway"/>
                <a:ea typeface="Raleway"/>
                <a:cs typeface="Raleway"/>
                <a:sym typeface="Raleway"/>
              </a:rPr>
              <a:t>: </a:t>
            </a:r>
            <a:endParaRPr sz="1800" b="1" i="0" u="none" strike="noStrike" cap="none">
              <a:solidFill>
                <a:schemeClr val="dk1"/>
              </a:solidFill>
              <a:latin typeface="Raleway"/>
              <a:ea typeface="Raleway"/>
              <a:cs typeface="Raleway"/>
              <a:sym typeface="Raleway"/>
            </a:endParaRPr>
          </a:p>
          <a:p>
            <a:pPr marL="457200" marR="0" lvl="0" indent="-342900" algn="l" rtl="0">
              <a:lnSpc>
                <a:spcPct val="115000"/>
              </a:lnSpc>
              <a:spcBef>
                <a:spcPts val="800"/>
              </a:spcBef>
              <a:spcAft>
                <a:spcPts val="0"/>
              </a:spcAft>
              <a:buClr>
                <a:schemeClr val="dk1"/>
              </a:buClr>
              <a:buSzPts val="1800"/>
              <a:buFont typeface="Raleway"/>
              <a:buAutoNum type="arabicPeriod"/>
            </a:pPr>
            <a:r>
              <a:rPr lang="en-US" sz="1800" b="0" i="0" u="none" strike="noStrike" cap="none">
                <a:solidFill>
                  <a:schemeClr val="dk1"/>
                </a:solidFill>
                <a:latin typeface="Raleway"/>
                <a:ea typeface="Raleway"/>
                <a:cs typeface="Raleway"/>
                <a:sym typeface="Raleway"/>
              </a:rPr>
              <a:t>Daily check ins with </a:t>
            </a:r>
            <a:r>
              <a:rPr lang="en-US" sz="1800" b="1" i="0" u="none" strike="noStrike" cap="none">
                <a:solidFill>
                  <a:schemeClr val="dk1"/>
                </a:solidFill>
                <a:latin typeface="Raleway"/>
                <a:ea typeface="Raleway"/>
                <a:cs typeface="Raleway"/>
                <a:sym typeface="Raleway"/>
              </a:rPr>
              <a:t>your fieldwork coordinator.</a:t>
            </a:r>
            <a:endParaRPr sz="1800" b="0" i="0" u="none" strike="noStrike" cap="none">
              <a:solidFill>
                <a:schemeClr val="dk1"/>
              </a:solidFill>
              <a:latin typeface="Raleway"/>
              <a:ea typeface="Raleway"/>
              <a:cs typeface="Raleway"/>
              <a:sym typeface="Raleway"/>
            </a:endParaRPr>
          </a:p>
          <a:p>
            <a:pPr marL="914400" marR="0" lvl="1" indent="-342900" algn="l" rtl="0">
              <a:lnSpc>
                <a:spcPct val="115000"/>
              </a:lnSpc>
              <a:spcBef>
                <a:spcPts val="800"/>
              </a:spcBef>
              <a:spcAft>
                <a:spcPts val="0"/>
              </a:spcAft>
              <a:buClr>
                <a:schemeClr val="dk1"/>
              </a:buClr>
              <a:buSzPts val="1800"/>
              <a:buFont typeface="Raleway"/>
              <a:buChar char="○"/>
            </a:pPr>
            <a:r>
              <a:rPr lang="en-US" sz="1800" b="1" i="0" u="none" strike="noStrike" cap="none">
                <a:solidFill>
                  <a:schemeClr val="dk1"/>
                </a:solidFill>
                <a:latin typeface="Raleway"/>
                <a:ea typeface="Raleway"/>
                <a:cs typeface="Raleway"/>
                <a:sym typeface="Raleway"/>
              </a:rPr>
              <a:t>Morning - </a:t>
            </a:r>
            <a:r>
              <a:rPr lang="en-US" sz="1800" b="0" i="0" u="none" strike="noStrike" cap="none">
                <a:solidFill>
                  <a:schemeClr val="dk1"/>
                </a:solidFill>
                <a:latin typeface="Raleway"/>
                <a:ea typeface="Raleway"/>
                <a:cs typeface="Raleway"/>
                <a:sym typeface="Raleway"/>
              </a:rPr>
              <a:t>these can be brief + done via WhatsApp. Please provide </a:t>
            </a:r>
            <a:r>
              <a:rPr lang="en-US" sz="1800">
                <a:solidFill>
                  <a:schemeClr val="dk1"/>
                </a:solidFill>
                <a:latin typeface="Raleway"/>
                <a:ea typeface="Raleway"/>
                <a:cs typeface="Raleway"/>
                <a:sym typeface="Raleway"/>
              </a:rPr>
              <a:t>Luka or Julius</a:t>
            </a:r>
            <a:r>
              <a:rPr lang="en-US" sz="1800" b="0" i="0" u="none" strike="noStrike" cap="none">
                <a:solidFill>
                  <a:schemeClr val="dk1"/>
                </a:solidFill>
                <a:latin typeface="Raleway"/>
                <a:ea typeface="Raleway"/>
                <a:cs typeface="Raleway"/>
                <a:sym typeface="Raleway"/>
              </a:rPr>
              <a:t> a short description of what you plan to do that day (who you are interviewing etc) </a:t>
            </a:r>
            <a:endParaRPr sz="1800" b="0" i="0" u="none" strike="noStrike" cap="none">
              <a:solidFill>
                <a:schemeClr val="dk1"/>
              </a:solidFill>
              <a:latin typeface="Raleway"/>
              <a:ea typeface="Raleway"/>
              <a:cs typeface="Raleway"/>
              <a:sym typeface="Raleway"/>
            </a:endParaRPr>
          </a:p>
          <a:p>
            <a:pPr marL="914400" marR="0" lvl="1" indent="-342900" algn="l" rtl="0">
              <a:lnSpc>
                <a:spcPct val="115000"/>
              </a:lnSpc>
              <a:spcBef>
                <a:spcPts val="800"/>
              </a:spcBef>
              <a:spcAft>
                <a:spcPts val="0"/>
              </a:spcAft>
              <a:buClr>
                <a:schemeClr val="dk1"/>
              </a:buClr>
              <a:buSzPts val="1800"/>
              <a:buFont typeface="Raleway"/>
              <a:buChar char="○"/>
            </a:pPr>
            <a:r>
              <a:rPr lang="en-US" sz="1800" b="1" i="0" u="none" strike="noStrike" cap="none">
                <a:solidFill>
                  <a:schemeClr val="dk1"/>
                </a:solidFill>
                <a:latin typeface="Raleway"/>
                <a:ea typeface="Raleway"/>
                <a:cs typeface="Raleway"/>
                <a:sym typeface="Raleway"/>
              </a:rPr>
              <a:t>Evening -</a:t>
            </a:r>
            <a:r>
              <a:rPr lang="en-US" sz="1800" b="0" i="0" u="none" strike="noStrike" cap="none">
                <a:solidFill>
                  <a:schemeClr val="dk1"/>
                </a:solidFill>
                <a:latin typeface="Raleway"/>
                <a:ea typeface="Raleway"/>
                <a:cs typeface="Raleway"/>
                <a:sym typeface="Raleway"/>
              </a:rPr>
              <a:t> This is </a:t>
            </a:r>
            <a:r>
              <a:rPr lang="en-US" sz="1800" b="1" i="0" u="sng" strike="noStrike" cap="none">
                <a:solidFill>
                  <a:schemeClr val="dk1"/>
                </a:solidFill>
                <a:latin typeface="Raleway"/>
                <a:ea typeface="Raleway"/>
                <a:cs typeface="Raleway"/>
                <a:sym typeface="Raleway"/>
              </a:rPr>
              <a:t>required</a:t>
            </a:r>
            <a:r>
              <a:rPr lang="en-US" sz="1800" b="0" i="0" u="none" strike="noStrike" cap="none">
                <a:solidFill>
                  <a:schemeClr val="dk1"/>
                </a:solidFill>
                <a:latin typeface="Raleway"/>
                <a:ea typeface="Raleway"/>
                <a:cs typeface="Raleway"/>
                <a:sym typeface="Raleway"/>
              </a:rPr>
              <a:t> before the end of each day of fieldwork. These conversations must be done over the phone and will last a maximum of 15 minutes. </a:t>
            </a:r>
            <a:endParaRPr sz="1800" b="0" i="0" u="none" strike="noStrike" cap="none">
              <a:solidFill>
                <a:schemeClr val="dk1"/>
              </a:solidFill>
              <a:latin typeface="Raleway"/>
              <a:ea typeface="Raleway"/>
              <a:cs typeface="Raleway"/>
              <a:sym typeface="Raleway"/>
            </a:endParaRPr>
          </a:p>
          <a:p>
            <a:pPr marL="0" marR="0" lvl="0" indent="0" algn="l" rtl="0">
              <a:lnSpc>
                <a:spcPct val="115000"/>
              </a:lnSpc>
              <a:spcBef>
                <a:spcPts val="800"/>
              </a:spcBef>
              <a:spcAft>
                <a:spcPts val="0"/>
              </a:spcAft>
              <a:buClr>
                <a:srgbClr val="000000"/>
              </a:buClr>
              <a:buSzPts val="1800"/>
              <a:buFont typeface="Arial"/>
              <a:buNone/>
            </a:pPr>
            <a:endParaRPr sz="1800" b="0" i="0" u="none" strike="noStrike" cap="none">
              <a:solidFill>
                <a:schemeClr val="dk1"/>
              </a:solidFill>
              <a:latin typeface="Raleway"/>
              <a:ea typeface="Raleway"/>
              <a:cs typeface="Raleway"/>
              <a:sym typeface="Raleway"/>
            </a:endParaRPr>
          </a:p>
          <a:p>
            <a:pPr marL="457200" marR="0" lvl="0" indent="-342900" algn="l" rtl="0">
              <a:lnSpc>
                <a:spcPct val="115000"/>
              </a:lnSpc>
              <a:spcBef>
                <a:spcPts val="0"/>
              </a:spcBef>
              <a:spcAft>
                <a:spcPts val="0"/>
              </a:spcAft>
              <a:buClr>
                <a:schemeClr val="dk1"/>
              </a:buClr>
              <a:buSzPts val="1800"/>
              <a:buFont typeface="Raleway"/>
              <a:buAutoNum type="arabicPeriod"/>
            </a:pPr>
            <a:r>
              <a:rPr lang="en-US" sz="1800" b="1" i="0" u="none" strike="noStrike" cap="none">
                <a:solidFill>
                  <a:schemeClr val="dk1"/>
                </a:solidFill>
                <a:latin typeface="Raleway"/>
                <a:ea typeface="Raleway"/>
                <a:cs typeface="Raleway"/>
                <a:sym typeface="Raleway"/>
              </a:rPr>
              <a:t>Problem solving: </a:t>
            </a:r>
            <a:r>
              <a:rPr lang="en-US" sz="1800" b="0" i="0" u="none" strike="noStrike" cap="none">
                <a:solidFill>
                  <a:schemeClr val="dk1"/>
                </a:solidFill>
                <a:latin typeface="Raleway"/>
                <a:ea typeface="Raleway"/>
                <a:cs typeface="Raleway"/>
                <a:sym typeface="Raleway"/>
              </a:rPr>
              <a:t>A Whatsapp group will be created and </a:t>
            </a:r>
            <a:r>
              <a:rPr lang="en-US" sz="1800" b="1" i="0" u="none" strike="noStrike" cap="none">
                <a:solidFill>
                  <a:srgbClr val="FF0000"/>
                </a:solidFill>
                <a:latin typeface="Raleway"/>
                <a:ea typeface="Raleway"/>
                <a:cs typeface="Raleway"/>
                <a:sym typeface="Raleway"/>
              </a:rPr>
              <a:t>all urgent communication will take place through Whatsapp</a:t>
            </a:r>
            <a:r>
              <a:rPr lang="en-US" sz="1800" b="0" i="0" u="none" strike="noStrike" cap="none">
                <a:solidFill>
                  <a:schemeClr val="dk1"/>
                </a:solidFill>
                <a:latin typeface="Raleway"/>
                <a:ea typeface="Raleway"/>
                <a:cs typeface="Raleway"/>
                <a:sym typeface="Raleway"/>
              </a:rPr>
              <a:t>. Please, contact </a:t>
            </a:r>
            <a:r>
              <a:rPr lang="en-US" sz="1800" b="1">
                <a:solidFill>
                  <a:schemeClr val="dk1"/>
                </a:solidFill>
                <a:latin typeface="Raleway"/>
                <a:ea typeface="Raleway"/>
                <a:cs typeface="Raleway"/>
                <a:sym typeface="Raleway"/>
              </a:rPr>
              <a:t>Luka or Julis </a:t>
            </a:r>
            <a:r>
              <a:rPr lang="en-US" sz="1800" b="0" i="0" u="none" strike="noStrike" cap="none">
                <a:solidFill>
                  <a:schemeClr val="dk1"/>
                </a:solidFill>
                <a:latin typeface="Raleway"/>
                <a:ea typeface="Raleway"/>
                <a:cs typeface="Raleway"/>
                <a:sym typeface="Raleway"/>
              </a:rPr>
              <a:t> as soon as a problem/doubt arises. </a:t>
            </a:r>
            <a:endParaRPr sz="1800" b="0" i="0" u="none" strike="noStrike" cap="none">
              <a:solidFill>
                <a:schemeClr val="dk1"/>
              </a:solidFill>
              <a:latin typeface="Raleway"/>
              <a:ea typeface="Raleway"/>
              <a:cs typeface="Raleway"/>
              <a:sym typeface="Raleway"/>
            </a:endParaRPr>
          </a:p>
          <a:p>
            <a:pPr marL="45720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Raleway"/>
              <a:ea typeface="Raleway"/>
              <a:cs typeface="Raleway"/>
              <a:sym typeface="Raleway"/>
            </a:endParaRPr>
          </a:p>
          <a:p>
            <a:pPr marL="457200" marR="0" lvl="0" indent="-342900" algn="l" rtl="0">
              <a:lnSpc>
                <a:spcPct val="115000"/>
              </a:lnSpc>
              <a:spcBef>
                <a:spcPts val="0"/>
              </a:spcBef>
              <a:spcAft>
                <a:spcPts val="0"/>
              </a:spcAft>
              <a:buClr>
                <a:schemeClr val="dk1"/>
              </a:buClr>
              <a:buSzPts val="1800"/>
              <a:buFont typeface="Raleway"/>
              <a:buAutoNum type="arabicPeriod"/>
            </a:pPr>
            <a:r>
              <a:rPr lang="en-US" sz="1800" b="0" i="0" u="none" strike="noStrike" cap="none">
                <a:solidFill>
                  <a:schemeClr val="dk1"/>
                </a:solidFill>
                <a:latin typeface="Raleway"/>
                <a:ea typeface="Raleway"/>
                <a:cs typeface="Raleway"/>
                <a:sym typeface="Raleway"/>
              </a:rPr>
              <a:t>NRs will be expected to do the following</a:t>
            </a:r>
            <a:r>
              <a:rPr lang="en-US" sz="1800" b="1" i="0" u="none" strike="noStrike" cap="none">
                <a:solidFill>
                  <a:schemeClr val="dk1"/>
                </a:solidFill>
                <a:latin typeface="Raleway"/>
                <a:ea typeface="Raleway"/>
                <a:cs typeface="Raleway"/>
                <a:sym typeface="Raleway"/>
              </a:rPr>
              <a:t> in writing</a:t>
            </a:r>
            <a:r>
              <a:rPr lang="en-US" sz="1800" b="0" i="0" u="none" strike="noStrike" cap="none">
                <a:solidFill>
                  <a:schemeClr val="dk1"/>
                </a:solidFill>
                <a:latin typeface="Raleway"/>
                <a:ea typeface="Raleway"/>
                <a:cs typeface="Raleway"/>
                <a:sym typeface="Raleway"/>
              </a:rPr>
              <a:t>:</a:t>
            </a:r>
            <a:endParaRPr sz="1800" b="0" i="0" u="none" strike="noStrike" cap="none">
              <a:solidFill>
                <a:schemeClr val="dk1"/>
              </a:solidFill>
              <a:latin typeface="Raleway"/>
              <a:ea typeface="Raleway"/>
              <a:cs typeface="Raleway"/>
              <a:sym typeface="Raleway"/>
            </a:endParaRPr>
          </a:p>
          <a:p>
            <a:pPr marL="914400" marR="0" lvl="1" indent="-342900" algn="l" rtl="0">
              <a:lnSpc>
                <a:spcPct val="115000"/>
              </a:lnSpc>
              <a:spcBef>
                <a:spcPts val="0"/>
              </a:spcBef>
              <a:spcAft>
                <a:spcPts val="0"/>
              </a:spcAft>
              <a:buClr>
                <a:schemeClr val="dk1"/>
              </a:buClr>
              <a:buSzPts val="1800"/>
              <a:buFont typeface="Raleway"/>
              <a:buChar char="○"/>
            </a:pPr>
            <a:r>
              <a:rPr lang="en-US" sz="1800" b="0" i="0" u="none" strike="noStrike" cap="none">
                <a:solidFill>
                  <a:schemeClr val="dk1"/>
                </a:solidFill>
                <a:latin typeface="Raleway"/>
                <a:ea typeface="Raleway"/>
                <a:cs typeface="Raleway"/>
                <a:sym typeface="Raleway"/>
              </a:rPr>
              <a:t>updated the key </a:t>
            </a:r>
            <a:r>
              <a:rPr lang="en-US" sz="1800" b="1" i="0" u="none" strike="noStrike" cap="none">
                <a:solidFill>
                  <a:schemeClr val="dk1"/>
                </a:solidFill>
                <a:latin typeface="Raleway"/>
                <a:ea typeface="Raleway"/>
                <a:cs typeface="Raleway"/>
                <a:sym typeface="Raleway"/>
              </a:rPr>
              <a:t>trackers</a:t>
            </a:r>
            <a:r>
              <a:rPr lang="en-US" sz="1800" b="0" i="0" u="none" strike="noStrike" cap="none">
                <a:solidFill>
                  <a:schemeClr val="dk1"/>
                </a:solidFill>
                <a:latin typeface="Raleway"/>
                <a:ea typeface="Raleway"/>
                <a:cs typeface="Raleway"/>
                <a:sym typeface="Raleway"/>
              </a:rPr>
              <a:t> below:</a:t>
            </a:r>
            <a:endParaRPr sz="1800" b="0" i="0" u="none" strike="noStrike" cap="none">
              <a:solidFill>
                <a:schemeClr val="dk1"/>
              </a:solidFill>
              <a:latin typeface="Raleway"/>
              <a:ea typeface="Raleway"/>
              <a:cs typeface="Raleway"/>
              <a:sym typeface="Raleway"/>
            </a:endParaRPr>
          </a:p>
          <a:p>
            <a:pPr marL="1371600" marR="0" lvl="2" indent="-342900" algn="l" rtl="0">
              <a:lnSpc>
                <a:spcPct val="115000"/>
              </a:lnSpc>
              <a:spcBef>
                <a:spcPts val="0"/>
              </a:spcBef>
              <a:spcAft>
                <a:spcPts val="0"/>
              </a:spcAft>
              <a:buClr>
                <a:schemeClr val="dk1"/>
              </a:buClr>
              <a:buSzPts val="1800"/>
              <a:buFont typeface="Raleway"/>
              <a:buChar char="■"/>
            </a:pPr>
            <a:r>
              <a:rPr lang="en-US" sz="1800" b="1" i="0" u="none" strike="noStrike" cap="none">
                <a:solidFill>
                  <a:schemeClr val="dk1"/>
                </a:solidFill>
                <a:latin typeface="Raleway"/>
                <a:ea typeface="Raleway"/>
                <a:cs typeface="Raleway"/>
                <a:sym typeface="Raleway"/>
              </a:rPr>
              <a:t>Fieldwork Tracker for surveys</a:t>
            </a:r>
            <a:endParaRPr sz="1800" b="1" i="0" u="none" strike="noStrike" cap="none">
              <a:solidFill>
                <a:schemeClr val="dk1"/>
              </a:solidFill>
              <a:latin typeface="Raleway"/>
              <a:ea typeface="Raleway"/>
              <a:cs typeface="Raleway"/>
              <a:sym typeface="Raleway"/>
            </a:endParaRPr>
          </a:p>
          <a:p>
            <a:pPr marL="914400" marR="0" lvl="1" indent="-342900" algn="l" rtl="0">
              <a:lnSpc>
                <a:spcPct val="115000"/>
              </a:lnSpc>
              <a:spcBef>
                <a:spcPts val="0"/>
              </a:spcBef>
              <a:spcAft>
                <a:spcPts val="0"/>
              </a:spcAft>
              <a:buClr>
                <a:schemeClr val="dk1"/>
              </a:buClr>
              <a:buSzPts val="1800"/>
              <a:buFont typeface="Raleway"/>
              <a:buChar char="○"/>
            </a:pPr>
            <a:r>
              <a:rPr lang="en-US" sz="1800" b="0" i="0" u="none" strike="noStrike" cap="none">
                <a:solidFill>
                  <a:schemeClr val="dk1"/>
                </a:solidFill>
                <a:latin typeface="Raleway"/>
                <a:ea typeface="Raleway"/>
                <a:cs typeface="Raleway"/>
                <a:sym typeface="Raleway"/>
              </a:rPr>
              <a:t>fill in  the </a:t>
            </a:r>
            <a:r>
              <a:rPr lang="en-US" sz="1800" b="1" i="0" u="none" strike="noStrike" cap="none">
                <a:solidFill>
                  <a:schemeClr val="dk1"/>
                </a:solidFill>
                <a:latin typeface="Raleway"/>
                <a:ea typeface="Raleway"/>
                <a:cs typeface="Raleway"/>
                <a:sym typeface="Raleway"/>
              </a:rPr>
              <a:t>fieldwork journals</a:t>
            </a:r>
            <a:r>
              <a:rPr lang="en-US" sz="1800" b="0" i="0" u="none" strike="noStrike" cap="none">
                <a:solidFill>
                  <a:schemeClr val="dk1"/>
                </a:solidFill>
                <a:latin typeface="Raleway"/>
                <a:ea typeface="Raleway"/>
                <a:cs typeface="Raleway"/>
                <a:sym typeface="Raleway"/>
              </a:rPr>
              <a:t> at the end of each working day.</a:t>
            </a:r>
            <a:endParaRPr sz="1800" b="0" i="0" u="none" strike="noStrike" cap="none">
              <a:solidFill>
                <a:schemeClr val="dk1"/>
              </a:solidFill>
              <a:latin typeface="Raleway"/>
              <a:ea typeface="Raleway"/>
              <a:cs typeface="Raleway"/>
              <a:sym typeface="Raleway"/>
            </a:endParaRPr>
          </a:p>
          <a:p>
            <a:pPr marL="0" marR="0" lvl="0" indent="0" algn="l" rtl="0">
              <a:lnSpc>
                <a:spcPct val="115000"/>
              </a:lnSpc>
              <a:spcBef>
                <a:spcPts val="0"/>
              </a:spcBef>
              <a:spcAft>
                <a:spcPts val="0"/>
              </a:spcAft>
              <a:buClr>
                <a:srgbClr val="000000"/>
              </a:buClr>
              <a:buSzPts val="1800"/>
              <a:buFont typeface="Arial"/>
              <a:buNone/>
            </a:pPr>
            <a:endParaRPr sz="1800" b="1" i="0" u="none" strike="noStrike" cap="none">
              <a:solidFill>
                <a:schemeClr val="dk1"/>
              </a:solidFill>
              <a:latin typeface="Raleway"/>
              <a:ea typeface="Raleway"/>
              <a:cs typeface="Raleway"/>
              <a:sym typeface="Raleway"/>
            </a:endParaRPr>
          </a:p>
          <a:p>
            <a:pPr marL="457200" marR="0" lvl="0" indent="0" algn="l" rtl="0">
              <a:lnSpc>
                <a:spcPct val="115000"/>
              </a:lnSpc>
              <a:spcBef>
                <a:spcPts val="0"/>
              </a:spcBef>
              <a:spcAft>
                <a:spcPts val="0"/>
              </a:spcAft>
              <a:buClr>
                <a:srgbClr val="000000"/>
              </a:buClr>
              <a:buSzPts val="1700"/>
              <a:buFont typeface="Arial"/>
              <a:buNone/>
            </a:pPr>
            <a:endParaRPr sz="1700" b="1" i="1" u="none" strike="noStrike" cap="none">
              <a:solidFill>
                <a:schemeClr val="dk1"/>
              </a:solidFill>
              <a:latin typeface="Raleway"/>
              <a:ea typeface="Raleway"/>
              <a:cs typeface="Raleway"/>
              <a:sym typeface="Raleway"/>
            </a:endParaRPr>
          </a:p>
          <a:p>
            <a:pPr marL="685800" marR="0" lvl="0" indent="0" algn="l" rtl="0">
              <a:lnSpc>
                <a:spcPct val="100000"/>
              </a:lnSpc>
              <a:spcBef>
                <a:spcPts val="800"/>
              </a:spcBef>
              <a:spcAft>
                <a:spcPts val="0"/>
              </a:spcAft>
              <a:buClr>
                <a:srgbClr val="000000"/>
              </a:buClr>
              <a:buSzPts val="1800"/>
              <a:buFont typeface="Arial"/>
              <a:buNone/>
            </a:pPr>
            <a:endParaRPr sz="1500" b="1" i="0" u="none" strike="noStrike" cap="none">
              <a:solidFill>
                <a:schemeClr val="dk1"/>
              </a:solidFill>
              <a:latin typeface="Raleway"/>
              <a:ea typeface="Raleway"/>
              <a:cs typeface="Raleway"/>
              <a:sym typeface="Raleway"/>
            </a:endParaRPr>
          </a:p>
          <a:p>
            <a:pPr marL="228600" marR="0" lvl="0" indent="0" algn="l" rtl="0">
              <a:lnSpc>
                <a:spcPct val="90000"/>
              </a:lnSpc>
              <a:spcBef>
                <a:spcPts val="2200"/>
              </a:spcBef>
              <a:spcAft>
                <a:spcPts val="0"/>
              </a:spcAft>
              <a:buClr>
                <a:srgbClr val="000000"/>
              </a:buClr>
              <a:buSzPts val="2400"/>
              <a:buFont typeface="Arial"/>
              <a:buNone/>
            </a:pPr>
            <a:endParaRPr sz="1500" b="0" i="0" u="none" strike="noStrike" cap="none">
              <a:solidFill>
                <a:srgbClr val="000000"/>
              </a:solidFill>
              <a:latin typeface="Calibri"/>
              <a:ea typeface="Calibri"/>
              <a:cs typeface="Calibri"/>
              <a:sym typeface="Calibri"/>
            </a:endParaRPr>
          </a:p>
          <a:p>
            <a:pPr marL="228600" marR="0" lvl="0" indent="0" algn="l" rtl="0">
              <a:lnSpc>
                <a:spcPct val="70000"/>
              </a:lnSpc>
              <a:spcBef>
                <a:spcPts val="2200"/>
              </a:spcBef>
              <a:spcAft>
                <a:spcPts val="0"/>
              </a:spcAft>
              <a:buClr>
                <a:srgbClr val="000000"/>
              </a:buClr>
              <a:buSzPts val="2012"/>
              <a:buFont typeface="Arial"/>
              <a:buNone/>
            </a:pPr>
            <a:endParaRPr sz="1500" b="0" i="0" u="none" strike="noStrike" cap="none">
              <a:solidFill>
                <a:srgbClr val="000000"/>
              </a:solidFill>
              <a:latin typeface="Raleway"/>
              <a:ea typeface="Raleway"/>
              <a:cs typeface="Raleway"/>
              <a:sym typeface="Raleway"/>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37"/>
          <p:cNvSpPr txBox="1">
            <a:spLocks noGrp="1"/>
          </p:cNvSpPr>
          <p:nvPr>
            <p:ph type="ctrTitle"/>
          </p:nvPr>
        </p:nvSpPr>
        <p:spPr>
          <a:xfrm>
            <a:off x="737925" y="490036"/>
            <a:ext cx="10286100" cy="731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0000"/>
              </a:buClr>
              <a:buSzPts val="2800"/>
              <a:buFont typeface="Arial"/>
              <a:buNone/>
            </a:pPr>
            <a:r>
              <a:rPr lang="en-US" sz="2800" b="1">
                <a:latin typeface="Raleway"/>
                <a:ea typeface="Raleway"/>
                <a:cs typeface="Raleway"/>
                <a:sym typeface="Raleway"/>
              </a:rPr>
              <a:t>ENUMERATORs DAILY RESPONSIBILITIES (2)</a:t>
            </a:r>
            <a:endParaRPr sz="3300" b="1">
              <a:solidFill>
                <a:srgbClr val="000000"/>
              </a:solidFill>
              <a:latin typeface="Raleway"/>
              <a:ea typeface="Raleway"/>
              <a:cs typeface="Raleway"/>
              <a:sym typeface="Raleway"/>
            </a:endParaRPr>
          </a:p>
        </p:txBody>
      </p:sp>
      <p:pic>
        <p:nvPicPr>
          <p:cNvPr id="430" name="Google Shape;430;p37"/>
          <p:cNvPicPr preferRelativeResize="0"/>
          <p:nvPr/>
        </p:nvPicPr>
        <p:blipFill>
          <a:blip r:embed="rId3">
            <a:alphaModFix/>
          </a:blip>
          <a:stretch>
            <a:fillRect/>
          </a:stretch>
        </p:blipFill>
        <p:spPr>
          <a:xfrm>
            <a:off x="10444850" y="170925"/>
            <a:ext cx="1369900" cy="1369900"/>
          </a:xfrm>
          <a:prstGeom prst="rect">
            <a:avLst/>
          </a:prstGeom>
          <a:noFill/>
          <a:ln>
            <a:noFill/>
          </a:ln>
        </p:spPr>
      </p:pic>
      <p:grpSp>
        <p:nvGrpSpPr>
          <p:cNvPr id="431" name="Google Shape;431;p37"/>
          <p:cNvGrpSpPr/>
          <p:nvPr/>
        </p:nvGrpSpPr>
        <p:grpSpPr>
          <a:xfrm>
            <a:off x="12" y="-76200"/>
            <a:ext cx="12191988" cy="247125"/>
            <a:chOff x="12" y="0"/>
            <a:chExt cx="12191988" cy="247125"/>
          </a:xfrm>
        </p:grpSpPr>
        <p:pic>
          <p:nvPicPr>
            <p:cNvPr id="432" name="Google Shape;432;p37"/>
            <p:cNvPicPr preferRelativeResize="0"/>
            <p:nvPr/>
          </p:nvPicPr>
          <p:blipFill>
            <a:blip r:embed="rId4">
              <a:alphaModFix/>
            </a:blip>
            <a:stretch>
              <a:fillRect/>
            </a:stretch>
          </p:blipFill>
          <p:spPr>
            <a:xfrm>
              <a:off x="12" y="4"/>
              <a:ext cx="7905750" cy="219075"/>
            </a:xfrm>
            <a:prstGeom prst="rect">
              <a:avLst/>
            </a:prstGeom>
            <a:noFill/>
            <a:ln>
              <a:noFill/>
            </a:ln>
          </p:spPr>
        </p:pic>
        <p:pic>
          <p:nvPicPr>
            <p:cNvPr id="433" name="Google Shape;433;p37"/>
            <p:cNvPicPr preferRelativeResize="0"/>
            <p:nvPr/>
          </p:nvPicPr>
          <p:blipFill rotWithShape="1">
            <a:blip r:embed="rId4">
              <a:alphaModFix/>
            </a:blip>
            <a:srcRect l="11017" r="34708" b="-12803"/>
            <a:stretch/>
          </p:blipFill>
          <p:spPr>
            <a:xfrm>
              <a:off x="7901226" y="0"/>
              <a:ext cx="4290774" cy="247125"/>
            </a:xfrm>
            <a:prstGeom prst="rect">
              <a:avLst/>
            </a:prstGeom>
            <a:noFill/>
            <a:ln>
              <a:noFill/>
            </a:ln>
          </p:spPr>
        </p:pic>
      </p:grpSp>
      <p:grpSp>
        <p:nvGrpSpPr>
          <p:cNvPr id="434" name="Google Shape;434;p37"/>
          <p:cNvGrpSpPr/>
          <p:nvPr/>
        </p:nvGrpSpPr>
        <p:grpSpPr>
          <a:xfrm>
            <a:off x="12" y="6705600"/>
            <a:ext cx="12191988" cy="247125"/>
            <a:chOff x="12" y="0"/>
            <a:chExt cx="12191988" cy="247125"/>
          </a:xfrm>
        </p:grpSpPr>
        <p:pic>
          <p:nvPicPr>
            <p:cNvPr id="435" name="Google Shape;435;p37"/>
            <p:cNvPicPr preferRelativeResize="0"/>
            <p:nvPr/>
          </p:nvPicPr>
          <p:blipFill>
            <a:blip r:embed="rId4">
              <a:alphaModFix/>
            </a:blip>
            <a:stretch>
              <a:fillRect/>
            </a:stretch>
          </p:blipFill>
          <p:spPr>
            <a:xfrm>
              <a:off x="12" y="4"/>
              <a:ext cx="7905750" cy="219075"/>
            </a:xfrm>
            <a:prstGeom prst="rect">
              <a:avLst/>
            </a:prstGeom>
            <a:noFill/>
            <a:ln>
              <a:noFill/>
            </a:ln>
          </p:spPr>
        </p:pic>
        <p:pic>
          <p:nvPicPr>
            <p:cNvPr id="436" name="Google Shape;436;p37"/>
            <p:cNvPicPr preferRelativeResize="0"/>
            <p:nvPr/>
          </p:nvPicPr>
          <p:blipFill rotWithShape="1">
            <a:blip r:embed="rId4">
              <a:alphaModFix/>
            </a:blip>
            <a:srcRect l="11017" r="34708" b="-12803"/>
            <a:stretch/>
          </p:blipFill>
          <p:spPr>
            <a:xfrm>
              <a:off x="7901226" y="0"/>
              <a:ext cx="4290774" cy="247125"/>
            </a:xfrm>
            <a:prstGeom prst="rect">
              <a:avLst/>
            </a:prstGeom>
            <a:noFill/>
            <a:ln>
              <a:noFill/>
            </a:ln>
          </p:spPr>
        </p:pic>
      </p:grpSp>
      <p:sp>
        <p:nvSpPr>
          <p:cNvPr id="437" name="Google Shape;437;p37"/>
          <p:cNvSpPr txBox="1"/>
          <p:nvPr/>
        </p:nvSpPr>
        <p:spPr>
          <a:xfrm>
            <a:off x="346467" y="1379467"/>
            <a:ext cx="10946100" cy="5133900"/>
          </a:xfrm>
          <a:prstGeom prst="rect">
            <a:avLst/>
          </a:prstGeom>
          <a:noFill/>
          <a:ln>
            <a:noFill/>
          </a:ln>
        </p:spPr>
        <p:txBody>
          <a:bodyPr spcFirstLastPara="1" wrap="square" lIns="91425" tIns="45700" rIns="91425" bIns="45700" anchor="t" anchorCtr="0">
            <a:noAutofit/>
          </a:bodyPr>
          <a:lstStyle/>
          <a:p>
            <a:pPr marL="304800" lvl="0" indent="-234950" algn="l" rtl="0">
              <a:lnSpc>
                <a:spcPct val="80000"/>
              </a:lnSpc>
              <a:spcBef>
                <a:spcPts val="0"/>
              </a:spcBef>
              <a:spcAft>
                <a:spcPts val="0"/>
              </a:spcAft>
              <a:buSzPts val="2300"/>
              <a:buFont typeface="Raleway"/>
              <a:buChar char="•"/>
            </a:pPr>
            <a:r>
              <a:rPr lang="en-US" sz="2300">
                <a:latin typeface="Raleway"/>
                <a:ea typeface="Raleway"/>
                <a:cs typeface="Raleway"/>
                <a:sym typeface="Raleway"/>
              </a:rPr>
              <a:t>Enumerators have a responsibility to: </a:t>
            </a:r>
            <a:endParaRPr sz="2300">
              <a:latin typeface="Raleway"/>
              <a:ea typeface="Raleway"/>
              <a:cs typeface="Raleway"/>
              <a:sym typeface="Raleway"/>
            </a:endParaRPr>
          </a:p>
          <a:p>
            <a:pPr marL="914400" lvl="1" indent="-260350" algn="l" rtl="0">
              <a:lnSpc>
                <a:spcPct val="80000"/>
              </a:lnSpc>
              <a:spcBef>
                <a:spcPts val="700"/>
              </a:spcBef>
              <a:spcAft>
                <a:spcPts val="0"/>
              </a:spcAft>
              <a:buSzPts val="2300"/>
              <a:buFont typeface="Raleway"/>
              <a:buChar char="•"/>
            </a:pPr>
            <a:r>
              <a:rPr lang="en-US" sz="2300">
                <a:latin typeface="Raleway"/>
                <a:ea typeface="Raleway"/>
                <a:cs typeface="Raleway"/>
                <a:sym typeface="Raleway"/>
              </a:rPr>
              <a:t>Collect quality data according to the set honesty and ethical standards </a:t>
            </a:r>
            <a:endParaRPr sz="2300">
              <a:latin typeface="Raleway"/>
              <a:ea typeface="Raleway"/>
              <a:cs typeface="Raleway"/>
              <a:sym typeface="Raleway"/>
            </a:endParaRPr>
          </a:p>
          <a:p>
            <a:pPr marL="914400" lvl="1" indent="-260350" algn="l" rtl="0">
              <a:lnSpc>
                <a:spcPct val="80000"/>
              </a:lnSpc>
              <a:spcBef>
                <a:spcPts val="700"/>
              </a:spcBef>
              <a:spcAft>
                <a:spcPts val="0"/>
              </a:spcAft>
              <a:buSzPts val="2300"/>
              <a:buFont typeface="Raleway"/>
              <a:buChar char="•"/>
            </a:pPr>
            <a:r>
              <a:rPr lang="en-US" sz="2300">
                <a:latin typeface="Raleway"/>
                <a:ea typeface="Raleway"/>
                <a:cs typeface="Raleway"/>
                <a:sym typeface="Raleway"/>
              </a:rPr>
              <a:t>Report any challenges or problems to the FC and/ or the Lead Researcher – </a:t>
            </a:r>
            <a:r>
              <a:rPr lang="en-US" sz="2300" b="1">
                <a:latin typeface="Raleway"/>
                <a:ea typeface="Raleway"/>
                <a:cs typeface="Raleway"/>
                <a:sym typeface="Raleway"/>
              </a:rPr>
              <a:t>do not let small problems become big!!</a:t>
            </a:r>
            <a:r>
              <a:rPr lang="en-US" sz="2300">
                <a:latin typeface="Raleway"/>
                <a:ea typeface="Raleway"/>
                <a:cs typeface="Raleway"/>
                <a:sym typeface="Raleway"/>
              </a:rPr>
              <a:t> </a:t>
            </a:r>
            <a:endParaRPr sz="2300">
              <a:latin typeface="Raleway"/>
              <a:ea typeface="Raleway"/>
              <a:cs typeface="Raleway"/>
              <a:sym typeface="Raleway"/>
            </a:endParaRPr>
          </a:p>
          <a:p>
            <a:pPr marL="914400" lvl="1" indent="-298450" algn="l" rtl="0">
              <a:lnSpc>
                <a:spcPct val="80000"/>
              </a:lnSpc>
              <a:spcBef>
                <a:spcPts val="700"/>
              </a:spcBef>
              <a:spcAft>
                <a:spcPts val="0"/>
              </a:spcAft>
              <a:buSzPts val="2300"/>
              <a:buFont typeface="Raleway"/>
              <a:buChar char="•"/>
            </a:pPr>
            <a:r>
              <a:rPr lang="en-US" sz="2300">
                <a:latin typeface="Raleway"/>
                <a:ea typeface="Raleway"/>
                <a:cs typeface="Raleway"/>
                <a:sym typeface="Raleway"/>
              </a:rPr>
              <a:t>Capture photos based on existing ethical procedure </a:t>
            </a:r>
            <a:endParaRPr sz="2300">
              <a:latin typeface="Raleway"/>
              <a:ea typeface="Raleway"/>
              <a:cs typeface="Raleway"/>
              <a:sym typeface="Raleway"/>
            </a:endParaRPr>
          </a:p>
          <a:p>
            <a:pPr marL="914400" lvl="1" indent="-298450" algn="l" rtl="0">
              <a:lnSpc>
                <a:spcPct val="80000"/>
              </a:lnSpc>
              <a:spcBef>
                <a:spcPts val="700"/>
              </a:spcBef>
              <a:spcAft>
                <a:spcPts val="0"/>
              </a:spcAft>
              <a:buSzPts val="2300"/>
              <a:buFont typeface="Raleway"/>
              <a:buChar char="•"/>
            </a:pPr>
            <a:r>
              <a:rPr lang="en-US" sz="2300">
                <a:latin typeface="Raleway"/>
                <a:ea typeface="Raleway"/>
                <a:cs typeface="Raleway"/>
                <a:sym typeface="Raleway"/>
              </a:rPr>
              <a:t>Save and share any and all receipts for fieldwork expenses</a:t>
            </a:r>
            <a:endParaRPr sz="2300">
              <a:latin typeface="Raleway"/>
              <a:ea typeface="Raleway"/>
              <a:cs typeface="Raleway"/>
              <a:sym typeface="Raleway"/>
            </a:endParaRPr>
          </a:p>
          <a:p>
            <a:pPr marL="304800" lvl="0" indent="-234950" algn="l" rtl="0">
              <a:lnSpc>
                <a:spcPct val="80000"/>
              </a:lnSpc>
              <a:spcBef>
                <a:spcPts val="1300"/>
              </a:spcBef>
              <a:spcAft>
                <a:spcPts val="0"/>
              </a:spcAft>
              <a:buSzPts val="2300"/>
              <a:buFont typeface="Raleway"/>
              <a:buChar char="•"/>
            </a:pPr>
            <a:r>
              <a:rPr lang="en-US" sz="2300">
                <a:latin typeface="Raleway"/>
                <a:ea typeface="Raleway"/>
                <a:cs typeface="Raleway"/>
                <a:sym typeface="Raleway"/>
              </a:rPr>
              <a:t>FC has a responsibility to: </a:t>
            </a:r>
            <a:endParaRPr sz="2300">
              <a:latin typeface="Raleway"/>
              <a:ea typeface="Raleway"/>
              <a:cs typeface="Raleway"/>
              <a:sym typeface="Raleway"/>
            </a:endParaRPr>
          </a:p>
          <a:p>
            <a:pPr marL="914400" lvl="1" indent="-260350" algn="l" rtl="0">
              <a:lnSpc>
                <a:spcPct val="80000"/>
              </a:lnSpc>
              <a:spcBef>
                <a:spcPts val="700"/>
              </a:spcBef>
              <a:spcAft>
                <a:spcPts val="0"/>
              </a:spcAft>
              <a:buSzPts val="2300"/>
              <a:buFont typeface="Raleway"/>
              <a:buChar char="•"/>
            </a:pPr>
            <a:r>
              <a:rPr lang="en-US" sz="2300">
                <a:latin typeface="Raleway"/>
                <a:ea typeface="Raleway"/>
                <a:cs typeface="Raleway"/>
                <a:sym typeface="Raleway"/>
              </a:rPr>
              <a:t>Respond to enumerators questions and comments in a proactive, appropriate, and respectful manner </a:t>
            </a:r>
            <a:endParaRPr sz="2300">
              <a:latin typeface="Raleway"/>
              <a:ea typeface="Raleway"/>
              <a:cs typeface="Raleway"/>
              <a:sym typeface="Raleway"/>
            </a:endParaRPr>
          </a:p>
          <a:p>
            <a:pPr marL="914400" lvl="1" indent="-260350" algn="l" rtl="0">
              <a:lnSpc>
                <a:spcPct val="80000"/>
              </a:lnSpc>
              <a:spcBef>
                <a:spcPts val="700"/>
              </a:spcBef>
              <a:spcAft>
                <a:spcPts val="0"/>
              </a:spcAft>
              <a:buSzPts val="2300"/>
              <a:buFont typeface="Raleway"/>
              <a:buChar char="•"/>
            </a:pPr>
            <a:r>
              <a:rPr lang="en-US" sz="2300">
                <a:latin typeface="Raleway"/>
                <a:ea typeface="Raleway"/>
                <a:cs typeface="Raleway"/>
                <a:sym typeface="Raleway"/>
              </a:rPr>
              <a:t>Oversee and check data quality and communicate any issues early and respectfully </a:t>
            </a:r>
            <a:endParaRPr sz="2300">
              <a:latin typeface="Raleway"/>
              <a:ea typeface="Raleway"/>
              <a:cs typeface="Raleway"/>
              <a:sym typeface="Raleway"/>
            </a:endParaRPr>
          </a:p>
          <a:p>
            <a:pPr marL="914400" lvl="1" indent="-260350" algn="l" rtl="0">
              <a:lnSpc>
                <a:spcPct val="80000"/>
              </a:lnSpc>
              <a:spcBef>
                <a:spcPts val="700"/>
              </a:spcBef>
              <a:spcAft>
                <a:spcPts val="0"/>
              </a:spcAft>
              <a:buSzPts val="2300"/>
              <a:buFont typeface="Raleway"/>
              <a:buChar char="•"/>
            </a:pPr>
            <a:r>
              <a:rPr lang="en-US" sz="2300">
                <a:latin typeface="Raleway"/>
                <a:ea typeface="Raleway"/>
                <a:cs typeface="Raleway"/>
                <a:sym typeface="Raleway"/>
              </a:rPr>
              <a:t>Collect all receipts and fill out expense report weekly </a:t>
            </a:r>
            <a:endParaRPr sz="2300">
              <a:latin typeface="Raleway"/>
              <a:ea typeface="Raleway"/>
              <a:cs typeface="Raleway"/>
              <a:sym typeface="Raleway"/>
            </a:endParaRPr>
          </a:p>
          <a:p>
            <a:pPr marL="914400" lvl="1" indent="-260350" algn="l" rtl="0">
              <a:lnSpc>
                <a:spcPct val="80000"/>
              </a:lnSpc>
              <a:spcBef>
                <a:spcPts val="700"/>
              </a:spcBef>
              <a:spcAft>
                <a:spcPts val="0"/>
              </a:spcAft>
              <a:buSzPts val="2300"/>
              <a:buFont typeface="Raleway"/>
              <a:buChar char="•"/>
            </a:pPr>
            <a:r>
              <a:rPr lang="en-US" sz="2300">
                <a:latin typeface="Raleway"/>
                <a:ea typeface="Raleway"/>
                <a:cs typeface="Raleway"/>
                <a:sym typeface="Raleway"/>
              </a:rPr>
              <a:t>Submit daily field reports </a:t>
            </a:r>
            <a:endParaRPr sz="2300">
              <a:latin typeface="Raleway"/>
              <a:ea typeface="Raleway"/>
              <a:cs typeface="Raleway"/>
              <a:sym typeface="Raleway"/>
            </a:endParaRPr>
          </a:p>
          <a:p>
            <a:pPr marL="914400" lvl="1" indent="-260350" algn="l" rtl="0">
              <a:lnSpc>
                <a:spcPct val="80000"/>
              </a:lnSpc>
              <a:spcBef>
                <a:spcPts val="700"/>
              </a:spcBef>
              <a:spcAft>
                <a:spcPts val="0"/>
              </a:spcAft>
              <a:buSzPts val="2300"/>
              <a:buFont typeface="Raleway"/>
              <a:buChar char="•"/>
            </a:pPr>
            <a:r>
              <a:rPr lang="en-US" sz="2300">
                <a:latin typeface="Raleway"/>
                <a:ea typeface="Raleway"/>
                <a:cs typeface="Raleway"/>
                <a:sym typeface="Raleway"/>
              </a:rPr>
              <a:t>Submit duly filled questionnaires at the end of each day’s fieldwork </a:t>
            </a:r>
            <a:endParaRPr sz="2300">
              <a:latin typeface="Raleway"/>
              <a:ea typeface="Raleway"/>
              <a:cs typeface="Raleway"/>
              <a:sym typeface="Raleway"/>
            </a:endParaRPr>
          </a:p>
          <a:p>
            <a:pPr marL="685800" lvl="0" indent="-469900" algn="l" rtl="0">
              <a:lnSpc>
                <a:spcPct val="80000"/>
              </a:lnSpc>
              <a:spcBef>
                <a:spcPts val="1300"/>
              </a:spcBef>
              <a:spcAft>
                <a:spcPts val="0"/>
              </a:spcAft>
              <a:buClr>
                <a:srgbClr val="000000"/>
              </a:buClr>
              <a:buSzPts val="3500"/>
              <a:buFont typeface="Calibri"/>
              <a:buNone/>
            </a:pPr>
            <a:endParaRPr sz="2300">
              <a:latin typeface="Raleway"/>
              <a:ea typeface="Raleway"/>
              <a:cs typeface="Raleway"/>
              <a:sym typeface="Raleway"/>
            </a:endParaRPr>
          </a:p>
          <a:p>
            <a:pPr marL="609600" lvl="0" indent="0" algn="l" rtl="0">
              <a:spcBef>
                <a:spcPts val="0"/>
              </a:spcBef>
              <a:spcAft>
                <a:spcPts val="0"/>
              </a:spcAft>
              <a:buNone/>
            </a:pPr>
            <a:endParaRPr sz="2300">
              <a:latin typeface="Raleway"/>
              <a:ea typeface="Raleway"/>
              <a:cs typeface="Raleway"/>
              <a:sym typeface="Raleway"/>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38"/>
          <p:cNvSpPr txBox="1"/>
          <p:nvPr/>
        </p:nvSpPr>
        <p:spPr>
          <a:xfrm>
            <a:off x="1199775" y="490025"/>
            <a:ext cx="8783100" cy="7317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1">
                <a:solidFill>
                  <a:srgbClr val="314247"/>
                </a:solidFill>
                <a:latin typeface="Raleway"/>
                <a:ea typeface="Raleway"/>
                <a:cs typeface="Raleway"/>
                <a:sym typeface="Raleway"/>
              </a:rPr>
              <a:t>TOOLS</a:t>
            </a:r>
            <a:r>
              <a:rPr lang="en-US" sz="2800" b="1" i="0" u="none" strike="noStrike" cap="none">
                <a:solidFill>
                  <a:srgbClr val="314247"/>
                </a:solidFill>
                <a:latin typeface="Raleway"/>
                <a:ea typeface="Raleway"/>
                <a:cs typeface="Raleway"/>
                <a:sym typeface="Raleway"/>
              </a:rPr>
              <a:t> </a:t>
            </a:r>
            <a:endParaRPr sz="2800" b="1" i="0" u="none" strike="noStrike" cap="none">
              <a:solidFill>
                <a:srgbClr val="314247"/>
              </a:solidFill>
              <a:latin typeface="Raleway"/>
              <a:ea typeface="Raleway"/>
              <a:cs typeface="Raleway"/>
              <a:sym typeface="Raleway"/>
            </a:endParaRPr>
          </a:p>
          <a:p>
            <a:pPr marL="0" marR="0" lvl="0" indent="0" algn="l" rtl="0">
              <a:lnSpc>
                <a:spcPct val="90000"/>
              </a:lnSpc>
              <a:spcBef>
                <a:spcPts val="0"/>
              </a:spcBef>
              <a:spcAft>
                <a:spcPts val="0"/>
              </a:spcAft>
              <a:buClr>
                <a:srgbClr val="000000"/>
              </a:buClr>
              <a:buSzPts val="1800"/>
              <a:buFont typeface="Arial"/>
              <a:buNone/>
            </a:pPr>
            <a:endParaRPr sz="1800" b="0" i="0" u="none" strike="noStrike" cap="none">
              <a:solidFill>
                <a:srgbClr val="314247"/>
              </a:solidFill>
              <a:latin typeface="Raleway"/>
              <a:ea typeface="Raleway"/>
              <a:cs typeface="Raleway"/>
              <a:sym typeface="Raleway"/>
            </a:endParaRPr>
          </a:p>
        </p:txBody>
      </p:sp>
      <p:pic>
        <p:nvPicPr>
          <p:cNvPr id="444" name="Google Shape;444;p38"/>
          <p:cNvPicPr preferRelativeResize="0"/>
          <p:nvPr/>
        </p:nvPicPr>
        <p:blipFill rotWithShape="1">
          <a:blip r:embed="rId3">
            <a:alphaModFix/>
          </a:blip>
          <a:srcRect/>
          <a:stretch/>
        </p:blipFill>
        <p:spPr>
          <a:xfrm>
            <a:off x="10444850" y="170925"/>
            <a:ext cx="1369900" cy="1369900"/>
          </a:xfrm>
          <a:prstGeom prst="rect">
            <a:avLst/>
          </a:prstGeom>
          <a:noFill/>
          <a:ln>
            <a:noFill/>
          </a:ln>
        </p:spPr>
      </p:pic>
      <p:grpSp>
        <p:nvGrpSpPr>
          <p:cNvPr id="445" name="Google Shape;445;p38"/>
          <p:cNvGrpSpPr/>
          <p:nvPr/>
        </p:nvGrpSpPr>
        <p:grpSpPr>
          <a:xfrm>
            <a:off x="12" y="-76200"/>
            <a:ext cx="12191988" cy="247125"/>
            <a:chOff x="12" y="0"/>
            <a:chExt cx="12191988" cy="247125"/>
          </a:xfrm>
        </p:grpSpPr>
        <p:pic>
          <p:nvPicPr>
            <p:cNvPr id="446" name="Google Shape;446;p38"/>
            <p:cNvPicPr preferRelativeResize="0"/>
            <p:nvPr/>
          </p:nvPicPr>
          <p:blipFill rotWithShape="1">
            <a:blip r:embed="rId4">
              <a:alphaModFix/>
            </a:blip>
            <a:srcRect/>
            <a:stretch/>
          </p:blipFill>
          <p:spPr>
            <a:xfrm>
              <a:off x="12" y="4"/>
              <a:ext cx="7905750" cy="219075"/>
            </a:xfrm>
            <a:prstGeom prst="rect">
              <a:avLst/>
            </a:prstGeom>
            <a:noFill/>
            <a:ln>
              <a:noFill/>
            </a:ln>
          </p:spPr>
        </p:pic>
        <p:pic>
          <p:nvPicPr>
            <p:cNvPr id="447" name="Google Shape;447;p38"/>
            <p:cNvPicPr preferRelativeResize="0"/>
            <p:nvPr/>
          </p:nvPicPr>
          <p:blipFill rotWithShape="1">
            <a:blip r:embed="rId4">
              <a:alphaModFix/>
            </a:blip>
            <a:srcRect l="11018" r="34704" b="-12803"/>
            <a:stretch/>
          </p:blipFill>
          <p:spPr>
            <a:xfrm>
              <a:off x="7901226" y="0"/>
              <a:ext cx="4290774" cy="247125"/>
            </a:xfrm>
            <a:prstGeom prst="rect">
              <a:avLst/>
            </a:prstGeom>
            <a:noFill/>
            <a:ln>
              <a:noFill/>
            </a:ln>
          </p:spPr>
        </p:pic>
      </p:grpSp>
      <p:grpSp>
        <p:nvGrpSpPr>
          <p:cNvPr id="448" name="Google Shape;448;p38"/>
          <p:cNvGrpSpPr/>
          <p:nvPr/>
        </p:nvGrpSpPr>
        <p:grpSpPr>
          <a:xfrm>
            <a:off x="12" y="6705600"/>
            <a:ext cx="12191988" cy="247125"/>
            <a:chOff x="12" y="0"/>
            <a:chExt cx="12191988" cy="247125"/>
          </a:xfrm>
        </p:grpSpPr>
        <p:pic>
          <p:nvPicPr>
            <p:cNvPr id="449" name="Google Shape;449;p38"/>
            <p:cNvPicPr preferRelativeResize="0"/>
            <p:nvPr/>
          </p:nvPicPr>
          <p:blipFill rotWithShape="1">
            <a:blip r:embed="rId4">
              <a:alphaModFix/>
            </a:blip>
            <a:srcRect/>
            <a:stretch/>
          </p:blipFill>
          <p:spPr>
            <a:xfrm>
              <a:off x="12" y="4"/>
              <a:ext cx="7905750" cy="219075"/>
            </a:xfrm>
            <a:prstGeom prst="rect">
              <a:avLst/>
            </a:prstGeom>
            <a:noFill/>
            <a:ln>
              <a:noFill/>
            </a:ln>
          </p:spPr>
        </p:pic>
        <p:pic>
          <p:nvPicPr>
            <p:cNvPr id="450" name="Google Shape;450;p38"/>
            <p:cNvPicPr preferRelativeResize="0"/>
            <p:nvPr/>
          </p:nvPicPr>
          <p:blipFill rotWithShape="1">
            <a:blip r:embed="rId4">
              <a:alphaModFix/>
            </a:blip>
            <a:srcRect l="11018" r="34704" b="-12803"/>
            <a:stretch/>
          </p:blipFill>
          <p:spPr>
            <a:xfrm>
              <a:off x="7901226" y="0"/>
              <a:ext cx="4290774" cy="247125"/>
            </a:xfrm>
            <a:prstGeom prst="rect">
              <a:avLst/>
            </a:prstGeom>
            <a:noFill/>
            <a:ln>
              <a:noFill/>
            </a:ln>
          </p:spPr>
        </p:pic>
      </p:grpSp>
      <p:sp>
        <p:nvSpPr>
          <p:cNvPr id="451" name="Google Shape;451;p38"/>
          <p:cNvSpPr txBox="1"/>
          <p:nvPr/>
        </p:nvSpPr>
        <p:spPr>
          <a:xfrm>
            <a:off x="981125" y="3087950"/>
            <a:ext cx="420300" cy="471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1" i="0" u="none" strike="noStrike" cap="none">
                <a:solidFill>
                  <a:srgbClr val="FFFFFF"/>
                </a:solidFill>
                <a:latin typeface="Raleway"/>
                <a:ea typeface="Raleway"/>
                <a:cs typeface="Raleway"/>
                <a:sym typeface="Raleway"/>
              </a:rPr>
              <a:t>2</a:t>
            </a:r>
            <a:endParaRPr sz="2100" b="1" i="0" u="none" strike="noStrike" cap="none">
              <a:solidFill>
                <a:srgbClr val="FFFFFF"/>
              </a:solidFill>
              <a:latin typeface="Raleway"/>
              <a:ea typeface="Raleway"/>
              <a:cs typeface="Raleway"/>
              <a:sym typeface="Raleway"/>
            </a:endParaRPr>
          </a:p>
        </p:txBody>
      </p:sp>
      <p:sp>
        <p:nvSpPr>
          <p:cNvPr id="452" name="Google Shape;452;p38"/>
          <p:cNvSpPr txBox="1"/>
          <p:nvPr/>
        </p:nvSpPr>
        <p:spPr>
          <a:xfrm>
            <a:off x="981125" y="4373738"/>
            <a:ext cx="420300" cy="471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1" i="0" u="none" strike="noStrike" cap="none">
                <a:solidFill>
                  <a:srgbClr val="FFFFFF"/>
                </a:solidFill>
                <a:latin typeface="Raleway"/>
                <a:ea typeface="Raleway"/>
                <a:cs typeface="Raleway"/>
                <a:sym typeface="Raleway"/>
              </a:rPr>
              <a:t>3</a:t>
            </a:r>
            <a:endParaRPr sz="2100" b="1" i="0" u="none" strike="noStrike" cap="none">
              <a:solidFill>
                <a:srgbClr val="FFFFFF"/>
              </a:solidFill>
              <a:latin typeface="Raleway"/>
              <a:ea typeface="Raleway"/>
              <a:cs typeface="Raleway"/>
              <a:sym typeface="Raleway"/>
            </a:endParaRPr>
          </a:p>
        </p:txBody>
      </p:sp>
      <p:sp>
        <p:nvSpPr>
          <p:cNvPr id="453" name="Google Shape;453;p38"/>
          <p:cNvSpPr txBox="1"/>
          <p:nvPr/>
        </p:nvSpPr>
        <p:spPr>
          <a:xfrm>
            <a:off x="737925" y="1379450"/>
            <a:ext cx="9706800" cy="4293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a:solidFill>
                  <a:srgbClr val="548194"/>
                </a:solidFill>
                <a:latin typeface="Raleway"/>
                <a:ea typeface="Raleway"/>
                <a:cs typeface="Raleway"/>
                <a:sym typeface="Raleway"/>
              </a:rPr>
              <a:t>Household survey:</a:t>
            </a:r>
            <a:endParaRPr sz="1800" b="1">
              <a:solidFill>
                <a:srgbClr val="548194"/>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800"/>
              <a:buFont typeface="Arial"/>
              <a:buNone/>
            </a:pPr>
            <a:endParaRPr sz="1800" b="1">
              <a:solidFill>
                <a:srgbClr val="548194"/>
              </a:solidFill>
              <a:latin typeface="Raleway"/>
              <a:ea typeface="Raleway"/>
              <a:cs typeface="Raleway"/>
              <a:sym typeface="Raleway"/>
            </a:endParaRPr>
          </a:p>
          <a:p>
            <a:pPr marL="457200" marR="0" lvl="0" indent="-330200" algn="l" rtl="0">
              <a:lnSpc>
                <a:spcPct val="100000"/>
              </a:lnSpc>
              <a:spcBef>
                <a:spcPts val="0"/>
              </a:spcBef>
              <a:spcAft>
                <a:spcPts val="0"/>
              </a:spcAft>
              <a:buClr>
                <a:schemeClr val="dk1"/>
              </a:buClr>
              <a:buSzPts val="1600"/>
              <a:buChar char="●"/>
            </a:pPr>
            <a:r>
              <a:rPr lang="en-US" sz="1600" b="1">
                <a:solidFill>
                  <a:schemeClr val="dk1"/>
                </a:solidFill>
                <a:latin typeface="Raleway"/>
                <a:ea typeface="Raleway"/>
                <a:cs typeface="Raleway"/>
                <a:sym typeface="Raleway"/>
              </a:rPr>
              <a:t>1x ODK survey </a:t>
            </a:r>
            <a:r>
              <a:rPr lang="en-US" sz="1600">
                <a:solidFill>
                  <a:schemeClr val="dk1"/>
                </a:solidFill>
                <a:latin typeface="Raleway"/>
                <a:ea typeface="Raleway"/>
                <a:cs typeface="Raleway"/>
                <a:sym typeface="Raleway"/>
              </a:rPr>
              <a:t>- Themes: respondent profile, security, food security, rights and governance, WASH, HLP (housing, land and property), protection, healthcare, education, livelihoods, social cohesion, natural environment, assistance gaps</a:t>
            </a:r>
            <a:endParaRPr sz="1600">
              <a:solidFill>
                <a:schemeClr val="dk1"/>
              </a:solidFill>
              <a:latin typeface="Raleway"/>
              <a:ea typeface="Raleway"/>
              <a:cs typeface="Raleway"/>
              <a:sym typeface="Raleway"/>
            </a:endParaRPr>
          </a:p>
          <a:p>
            <a:pPr marL="0" marR="0" lvl="0" indent="0" algn="l" rtl="0">
              <a:lnSpc>
                <a:spcPct val="100000"/>
              </a:lnSpc>
              <a:spcBef>
                <a:spcPts val="0"/>
              </a:spcBef>
              <a:spcAft>
                <a:spcPts val="0"/>
              </a:spcAft>
              <a:buNone/>
            </a:pPr>
            <a:endParaRPr sz="1600" b="1" i="0" u="none" strike="noStrike" cap="none">
              <a:solidFill>
                <a:srgbClr val="000000"/>
              </a:solidFill>
              <a:latin typeface="Raleway"/>
              <a:ea typeface="Raleway"/>
              <a:cs typeface="Raleway"/>
              <a:sym typeface="Raleway"/>
            </a:endParaRPr>
          </a:p>
          <a:p>
            <a:pPr marL="0" marR="0" lvl="0" indent="0" algn="l" rtl="0">
              <a:lnSpc>
                <a:spcPct val="100000"/>
              </a:lnSpc>
              <a:spcBef>
                <a:spcPts val="0"/>
              </a:spcBef>
              <a:spcAft>
                <a:spcPts val="0"/>
              </a:spcAft>
              <a:buNone/>
            </a:pPr>
            <a:r>
              <a:rPr lang="en-US" sz="1800" b="1">
                <a:solidFill>
                  <a:srgbClr val="548194"/>
                </a:solidFill>
                <a:latin typeface="Raleway"/>
                <a:ea typeface="Raleway"/>
                <a:cs typeface="Raleway"/>
                <a:sym typeface="Raleway"/>
              </a:rPr>
              <a:t>Qualitative study</a:t>
            </a:r>
            <a:endParaRPr sz="1800" b="1">
              <a:solidFill>
                <a:srgbClr val="548194"/>
              </a:solidFill>
              <a:latin typeface="Raleway"/>
              <a:ea typeface="Raleway"/>
              <a:cs typeface="Raleway"/>
              <a:sym typeface="Raleway"/>
            </a:endParaRPr>
          </a:p>
          <a:p>
            <a:pPr marL="0" marR="0" lvl="0" indent="0" algn="l" rtl="0">
              <a:lnSpc>
                <a:spcPct val="100000"/>
              </a:lnSpc>
              <a:spcBef>
                <a:spcPts val="0"/>
              </a:spcBef>
              <a:spcAft>
                <a:spcPts val="0"/>
              </a:spcAft>
              <a:buNone/>
            </a:pPr>
            <a:endParaRPr sz="1800" b="1">
              <a:solidFill>
                <a:srgbClr val="548194"/>
              </a:solidFill>
              <a:latin typeface="Raleway"/>
              <a:ea typeface="Raleway"/>
              <a:cs typeface="Raleway"/>
              <a:sym typeface="Raleway"/>
            </a:endParaRPr>
          </a:p>
          <a:p>
            <a:pPr marL="457200" lvl="0" indent="-330200" algn="l" rtl="0">
              <a:spcBef>
                <a:spcPts val="0"/>
              </a:spcBef>
              <a:spcAft>
                <a:spcPts val="0"/>
              </a:spcAft>
              <a:buClr>
                <a:schemeClr val="dk1"/>
              </a:buClr>
              <a:buSzPts val="1600"/>
              <a:buFont typeface="Raleway"/>
              <a:buChar char="●"/>
            </a:pPr>
            <a:r>
              <a:rPr lang="en-US" sz="1600" b="1">
                <a:solidFill>
                  <a:schemeClr val="dk1"/>
                </a:solidFill>
                <a:latin typeface="Raleway"/>
                <a:ea typeface="Raleway"/>
                <a:cs typeface="Raleway"/>
                <a:sym typeface="Raleway"/>
              </a:rPr>
              <a:t>2x FGD tools</a:t>
            </a:r>
            <a:r>
              <a:rPr lang="en-US" sz="1600">
                <a:solidFill>
                  <a:schemeClr val="dk1"/>
                </a:solidFill>
                <a:latin typeface="Raleway"/>
                <a:ea typeface="Raleway"/>
                <a:cs typeface="Raleway"/>
                <a:sym typeface="Raleway"/>
              </a:rPr>
              <a:t>: 1 for returnees and refugees, 1 for host community</a:t>
            </a:r>
            <a:endParaRPr sz="1600">
              <a:solidFill>
                <a:schemeClr val="dk1"/>
              </a:solidFill>
              <a:latin typeface="Raleway"/>
              <a:ea typeface="Raleway"/>
              <a:cs typeface="Raleway"/>
              <a:sym typeface="Raleway"/>
            </a:endParaRPr>
          </a:p>
          <a:p>
            <a:pPr marL="457200" lvl="0" indent="-330200" algn="l" rtl="0">
              <a:spcBef>
                <a:spcPts val="0"/>
              </a:spcBef>
              <a:spcAft>
                <a:spcPts val="0"/>
              </a:spcAft>
              <a:buClr>
                <a:schemeClr val="dk1"/>
              </a:buClr>
              <a:buSzPts val="1600"/>
              <a:buChar char="●"/>
            </a:pPr>
            <a:r>
              <a:rPr lang="en-US" sz="1600" b="1">
                <a:solidFill>
                  <a:schemeClr val="dk1"/>
                </a:solidFill>
                <a:latin typeface="Raleway"/>
                <a:ea typeface="Raleway"/>
                <a:cs typeface="Raleway"/>
                <a:sym typeface="Raleway"/>
              </a:rPr>
              <a:t>1x KII (structured interview tools):</a:t>
            </a:r>
            <a:r>
              <a:rPr lang="en-US" sz="1600">
                <a:solidFill>
                  <a:schemeClr val="dk1"/>
                </a:solidFill>
                <a:latin typeface="Raleway"/>
                <a:ea typeface="Raleway"/>
                <a:cs typeface="Raleway"/>
                <a:sym typeface="Raleway"/>
              </a:rPr>
              <a:t> for government, local chiefs, NGO workers, etc.</a:t>
            </a:r>
            <a:endParaRPr sz="1600">
              <a:solidFill>
                <a:schemeClr val="dk1"/>
              </a:solidFill>
              <a:latin typeface="Raleway"/>
              <a:ea typeface="Raleway"/>
              <a:cs typeface="Raleway"/>
              <a:sym typeface="Raleway"/>
            </a:endParaRPr>
          </a:p>
          <a:p>
            <a:pPr marL="457200" lvl="0" indent="-330200" algn="l" rtl="0">
              <a:spcBef>
                <a:spcPts val="0"/>
              </a:spcBef>
              <a:spcAft>
                <a:spcPts val="0"/>
              </a:spcAft>
              <a:buClr>
                <a:schemeClr val="dk1"/>
              </a:buClr>
              <a:buSzPts val="1600"/>
              <a:buFont typeface="Raleway"/>
              <a:buChar char="●"/>
            </a:pPr>
            <a:r>
              <a:rPr lang="en-US" sz="1600" b="1">
                <a:solidFill>
                  <a:schemeClr val="dk1"/>
                </a:solidFill>
                <a:latin typeface="Raleway"/>
                <a:ea typeface="Raleway"/>
                <a:cs typeface="Raleway"/>
                <a:sym typeface="Raleway"/>
              </a:rPr>
              <a:t>2x Case Study (semi-structured interviews): </a:t>
            </a:r>
            <a:r>
              <a:rPr lang="en-US" sz="1600">
                <a:solidFill>
                  <a:schemeClr val="dk1"/>
                </a:solidFill>
                <a:latin typeface="Raleway"/>
                <a:ea typeface="Raleway"/>
                <a:cs typeface="Raleway"/>
                <a:sym typeface="Raleway"/>
              </a:rPr>
              <a:t>1 for returnees and refugees, 1 for host community</a:t>
            </a:r>
            <a:endParaRPr sz="1600">
              <a:solidFill>
                <a:schemeClr val="dk1"/>
              </a:solidFill>
              <a:latin typeface="Raleway"/>
              <a:ea typeface="Raleway"/>
              <a:cs typeface="Raleway"/>
              <a:sym typeface="Raleway"/>
            </a:endParaRPr>
          </a:p>
          <a:p>
            <a:pPr marL="457200" lvl="0" indent="0" algn="l" rtl="0">
              <a:spcBef>
                <a:spcPts val="0"/>
              </a:spcBef>
              <a:spcAft>
                <a:spcPts val="0"/>
              </a:spcAft>
              <a:buNone/>
            </a:pPr>
            <a:endParaRPr sz="1600">
              <a:solidFill>
                <a:schemeClr val="dk1"/>
              </a:solidFill>
              <a:latin typeface="Raleway"/>
              <a:ea typeface="Raleway"/>
              <a:cs typeface="Raleway"/>
              <a:sym typeface="Raleway"/>
            </a:endParaRPr>
          </a:p>
          <a:p>
            <a:pPr marL="0" marR="0" lvl="0" indent="0" algn="l" rtl="0">
              <a:lnSpc>
                <a:spcPct val="100000"/>
              </a:lnSpc>
              <a:spcBef>
                <a:spcPts val="0"/>
              </a:spcBef>
              <a:spcAft>
                <a:spcPts val="0"/>
              </a:spcAft>
              <a:buNone/>
            </a:pPr>
            <a:r>
              <a:rPr lang="en-US" sz="1800" b="1">
                <a:solidFill>
                  <a:srgbClr val="548194"/>
                </a:solidFill>
                <a:latin typeface="Raleway"/>
                <a:ea typeface="Raleway"/>
                <a:cs typeface="Raleway"/>
                <a:sym typeface="Raleway"/>
              </a:rPr>
              <a:t>Infrastructure assessment</a:t>
            </a:r>
            <a:endParaRPr sz="1800" b="1">
              <a:solidFill>
                <a:srgbClr val="548194"/>
              </a:solidFill>
              <a:latin typeface="Raleway"/>
              <a:ea typeface="Raleway"/>
              <a:cs typeface="Raleway"/>
              <a:sym typeface="Raleway"/>
            </a:endParaRPr>
          </a:p>
          <a:p>
            <a:pPr marL="0" marR="0" lvl="0" indent="0" algn="l" rtl="0">
              <a:lnSpc>
                <a:spcPct val="100000"/>
              </a:lnSpc>
              <a:spcBef>
                <a:spcPts val="0"/>
              </a:spcBef>
              <a:spcAft>
                <a:spcPts val="0"/>
              </a:spcAft>
              <a:buNone/>
            </a:pPr>
            <a:endParaRPr sz="1600" b="1">
              <a:solidFill>
                <a:srgbClr val="548194"/>
              </a:solidFill>
              <a:latin typeface="Raleway"/>
              <a:ea typeface="Raleway"/>
              <a:cs typeface="Raleway"/>
              <a:sym typeface="Raleway"/>
            </a:endParaRPr>
          </a:p>
          <a:p>
            <a:pPr marL="457200" marR="0" lvl="0" indent="-330200" algn="l" rtl="0">
              <a:lnSpc>
                <a:spcPct val="100000"/>
              </a:lnSpc>
              <a:spcBef>
                <a:spcPts val="0"/>
              </a:spcBef>
              <a:spcAft>
                <a:spcPts val="0"/>
              </a:spcAft>
              <a:buClr>
                <a:schemeClr val="dk1"/>
              </a:buClr>
              <a:buSzPts val="1600"/>
              <a:buFont typeface="Raleway"/>
              <a:buChar char="●"/>
            </a:pPr>
            <a:r>
              <a:rPr lang="en-US" sz="1600" b="1">
                <a:solidFill>
                  <a:schemeClr val="dk1"/>
                </a:solidFill>
                <a:latin typeface="Raleway"/>
                <a:ea typeface="Raleway"/>
                <a:cs typeface="Raleway"/>
                <a:sym typeface="Raleway"/>
              </a:rPr>
              <a:t>7x infrastructure tools (ODK survey): </a:t>
            </a:r>
            <a:r>
              <a:rPr lang="en-US" sz="1600">
                <a:solidFill>
                  <a:schemeClr val="dk1"/>
                </a:solidFill>
                <a:latin typeface="Raleway"/>
                <a:ea typeface="Raleway"/>
                <a:cs typeface="Raleway"/>
                <a:sym typeface="Raleway"/>
              </a:rPr>
              <a:t>health facilities, schools, judicial buildings, public buildings, safe spaces, water points, markets (minimum 10 stalls)</a:t>
            </a:r>
            <a:endParaRPr sz="1600">
              <a:solidFill>
                <a:schemeClr val="dk1"/>
              </a:solidFill>
              <a:latin typeface="Raleway"/>
              <a:ea typeface="Raleway"/>
              <a:cs typeface="Raleway"/>
              <a:sym typeface="Raleway"/>
            </a:endParaRPr>
          </a:p>
          <a:p>
            <a:pPr marL="457200" marR="0" lvl="0" indent="-330200" algn="l" rtl="0">
              <a:lnSpc>
                <a:spcPct val="100000"/>
              </a:lnSpc>
              <a:spcBef>
                <a:spcPts val="0"/>
              </a:spcBef>
              <a:spcAft>
                <a:spcPts val="0"/>
              </a:spcAft>
              <a:buClr>
                <a:schemeClr val="dk1"/>
              </a:buClr>
              <a:buSzPts val="1600"/>
              <a:buFont typeface="Raleway"/>
              <a:buChar char="●"/>
            </a:pPr>
            <a:r>
              <a:rPr lang="en-US" sz="1600" b="1">
                <a:solidFill>
                  <a:schemeClr val="dk1"/>
                </a:solidFill>
                <a:latin typeface="Raleway"/>
                <a:ea typeface="Raleway"/>
                <a:cs typeface="Raleway"/>
                <a:sym typeface="Raleway"/>
              </a:rPr>
              <a:t>7x Structured interview tool: </a:t>
            </a:r>
            <a:r>
              <a:rPr lang="en-US" sz="1600">
                <a:solidFill>
                  <a:schemeClr val="dk1"/>
                </a:solidFill>
                <a:latin typeface="Raleway"/>
                <a:ea typeface="Raleway"/>
                <a:cs typeface="Raleway"/>
                <a:sym typeface="Raleway"/>
              </a:rPr>
              <a:t>to be held with member of staff</a:t>
            </a:r>
            <a:endParaRPr sz="1600">
              <a:solidFill>
                <a:schemeClr val="dk1"/>
              </a:solidFill>
              <a:latin typeface="Raleway"/>
              <a:ea typeface="Raleway"/>
              <a:cs typeface="Raleway"/>
              <a:sym typeface="Raleway"/>
            </a:endParaRPr>
          </a:p>
          <a:p>
            <a:pPr marL="0" marR="0" lvl="0" indent="0" algn="l" rtl="0">
              <a:lnSpc>
                <a:spcPct val="100000"/>
              </a:lnSpc>
              <a:spcBef>
                <a:spcPts val="0"/>
              </a:spcBef>
              <a:spcAft>
                <a:spcPts val="0"/>
              </a:spcAft>
              <a:buNone/>
            </a:pPr>
            <a:endParaRPr sz="1600" b="1">
              <a:solidFill>
                <a:schemeClr val="dk1"/>
              </a:solidFill>
              <a:latin typeface="Raleway"/>
              <a:ea typeface="Raleway"/>
              <a:cs typeface="Raleway"/>
              <a:sym typeface="Raleway"/>
            </a:endParaRPr>
          </a:p>
          <a:p>
            <a:pPr marL="0" marR="0" lvl="0" indent="0" algn="l" rtl="0">
              <a:lnSpc>
                <a:spcPct val="100000"/>
              </a:lnSpc>
              <a:spcBef>
                <a:spcPts val="0"/>
              </a:spcBef>
              <a:spcAft>
                <a:spcPts val="0"/>
              </a:spcAft>
              <a:buNone/>
            </a:pPr>
            <a:endParaRPr sz="1600" b="1">
              <a:solidFill>
                <a:schemeClr val="dk1"/>
              </a:solidFill>
              <a:latin typeface="Raleway"/>
              <a:ea typeface="Raleway"/>
              <a:cs typeface="Raleway"/>
              <a:sym typeface="Raleway"/>
            </a:endParaRPr>
          </a:p>
          <a:p>
            <a:pPr marL="0" marR="0" lvl="0" indent="0" algn="ctr" rtl="0">
              <a:lnSpc>
                <a:spcPct val="100000"/>
              </a:lnSpc>
              <a:spcBef>
                <a:spcPts val="0"/>
              </a:spcBef>
              <a:spcAft>
                <a:spcPts val="0"/>
              </a:spcAft>
              <a:buNone/>
            </a:pPr>
            <a:r>
              <a:rPr lang="en-US" sz="2400" b="1">
                <a:solidFill>
                  <a:srgbClr val="FF0000"/>
                </a:solidFill>
                <a:latin typeface="Raleway"/>
                <a:ea typeface="Raleway"/>
                <a:cs typeface="Raleway"/>
                <a:sym typeface="Raleway"/>
              </a:rPr>
              <a:t>Please study the hard copies!</a:t>
            </a:r>
            <a:endParaRPr sz="2400" b="1">
              <a:solidFill>
                <a:srgbClr val="FF0000"/>
              </a:solidFill>
              <a:latin typeface="Raleway"/>
              <a:ea typeface="Raleway"/>
              <a:cs typeface="Raleway"/>
              <a:sym typeface="Raleway"/>
            </a:endParaRPr>
          </a:p>
          <a:p>
            <a:pPr marL="0" marR="0" lvl="0" indent="0" algn="l" rtl="0">
              <a:lnSpc>
                <a:spcPct val="100000"/>
              </a:lnSpc>
              <a:spcBef>
                <a:spcPts val="0"/>
              </a:spcBef>
              <a:spcAft>
                <a:spcPts val="0"/>
              </a:spcAft>
              <a:buNone/>
            </a:pPr>
            <a:endParaRPr sz="1600" b="1">
              <a:solidFill>
                <a:srgbClr val="548194"/>
              </a:solidFill>
              <a:latin typeface="Raleway"/>
              <a:ea typeface="Raleway"/>
              <a:cs typeface="Raleway"/>
              <a:sym typeface="Raleway"/>
            </a:endParaRPr>
          </a:p>
          <a:p>
            <a:pPr marL="469900" marR="0" lvl="0" indent="-241300" algn="l" rtl="0">
              <a:lnSpc>
                <a:spcPct val="100000"/>
              </a:lnSpc>
              <a:spcBef>
                <a:spcPts val="0"/>
              </a:spcBef>
              <a:spcAft>
                <a:spcPts val="0"/>
              </a:spcAft>
              <a:buClr>
                <a:srgbClr val="314247"/>
              </a:buClr>
              <a:buSzPts val="1600"/>
              <a:buFont typeface="Arial"/>
              <a:buNone/>
            </a:pPr>
            <a:endParaRPr sz="1600" b="1" i="0" u="none" strike="noStrike" cap="none">
              <a:solidFill>
                <a:srgbClr val="548194"/>
              </a:solidFill>
              <a:latin typeface="Raleway"/>
              <a:ea typeface="Raleway"/>
              <a:cs typeface="Raleway"/>
              <a:sym typeface="Raleway"/>
            </a:endParaRPr>
          </a:p>
          <a:p>
            <a:pPr marL="127000" marR="0" lvl="0" indent="0" algn="l" rtl="0">
              <a:lnSpc>
                <a:spcPct val="100000"/>
              </a:lnSpc>
              <a:spcBef>
                <a:spcPts val="0"/>
              </a:spcBef>
              <a:spcAft>
                <a:spcPts val="0"/>
              </a:spcAft>
              <a:buNone/>
            </a:pPr>
            <a:endParaRPr sz="1600" b="1" i="0" u="none" strike="noStrike" cap="none">
              <a:solidFill>
                <a:srgbClr val="000000"/>
              </a:solidFill>
              <a:latin typeface="Raleway"/>
              <a:ea typeface="Raleway"/>
              <a:cs typeface="Raleway"/>
              <a:sym typeface="Raleway"/>
            </a:endParaRPr>
          </a:p>
          <a:p>
            <a:pPr marL="127000" marR="0" lvl="0" indent="0" algn="l" rtl="0">
              <a:lnSpc>
                <a:spcPct val="100000"/>
              </a:lnSpc>
              <a:spcBef>
                <a:spcPts val="0"/>
              </a:spcBef>
              <a:spcAft>
                <a:spcPts val="0"/>
              </a:spcAft>
              <a:buNone/>
            </a:pPr>
            <a:endParaRPr sz="1600" b="1" i="0" u="none" strike="noStrike" cap="none">
              <a:solidFill>
                <a:srgbClr val="000000"/>
              </a:solidFill>
              <a:latin typeface="Raleway"/>
              <a:ea typeface="Raleway"/>
              <a:cs typeface="Raleway"/>
              <a:sym typeface="Raleway"/>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458"/>
        <p:cNvGrpSpPr/>
        <p:nvPr/>
      </p:nvGrpSpPr>
      <p:grpSpPr>
        <a:xfrm>
          <a:off x="0" y="0"/>
          <a:ext cx="0" cy="0"/>
          <a:chOff x="0" y="0"/>
          <a:chExt cx="0" cy="0"/>
        </a:xfrm>
      </p:grpSpPr>
      <p:grpSp>
        <p:nvGrpSpPr>
          <p:cNvPr id="459" name="Google Shape;459;p39"/>
          <p:cNvGrpSpPr/>
          <p:nvPr/>
        </p:nvGrpSpPr>
        <p:grpSpPr>
          <a:xfrm>
            <a:off x="12" y="-76200"/>
            <a:ext cx="12191988" cy="247125"/>
            <a:chOff x="12" y="0"/>
            <a:chExt cx="12191988" cy="247125"/>
          </a:xfrm>
        </p:grpSpPr>
        <p:pic>
          <p:nvPicPr>
            <p:cNvPr id="460" name="Google Shape;460;p39"/>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461" name="Google Shape;461;p39"/>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462" name="Google Shape;462;p39"/>
          <p:cNvGrpSpPr/>
          <p:nvPr/>
        </p:nvGrpSpPr>
        <p:grpSpPr>
          <a:xfrm>
            <a:off x="12" y="6705600"/>
            <a:ext cx="12191988" cy="247125"/>
            <a:chOff x="12" y="0"/>
            <a:chExt cx="12191988" cy="247125"/>
          </a:xfrm>
        </p:grpSpPr>
        <p:pic>
          <p:nvPicPr>
            <p:cNvPr id="463" name="Google Shape;463;p39"/>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464" name="Google Shape;464;p39"/>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465" name="Google Shape;465;p39"/>
          <p:cNvGrpSpPr/>
          <p:nvPr/>
        </p:nvGrpSpPr>
        <p:grpSpPr>
          <a:xfrm>
            <a:off x="12" y="6705600"/>
            <a:ext cx="12191988" cy="247125"/>
            <a:chOff x="12" y="0"/>
            <a:chExt cx="12191988" cy="247125"/>
          </a:xfrm>
        </p:grpSpPr>
        <p:pic>
          <p:nvPicPr>
            <p:cNvPr id="466" name="Google Shape;466;p39"/>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467" name="Google Shape;467;p39"/>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sp>
        <p:nvSpPr>
          <p:cNvPr id="468" name="Google Shape;468;p39"/>
          <p:cNvSpPr txBox="1"/>
          <p:nvPr/>
        </p:nvSpPr>
        <p:spPr>
          <a:xfrm>
            <a:off x="616261" y="409486"/>
            <a:ext cx="10285800" cy="731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800"/>
              <a:buFont typeface="Arial"/>
              <a:buNone/>
            </a:pPr>
            <a:r>
              <a:rPr lang="en-US" sz="2800" b="1" i="0" u="none" strike="noStrike" cap="none">
                <a:solidFill>
                  <a:srgbClr val="4D5557"/>
                </a:solidFill>
                <a:latin typeface="Raleway"/>
                <a:ea typeface="Raleway"/>
                <a:cs typeface="Raleway"/>
                <a:sym typeface="Raleway"/>
              </a:rPr>
              <a:t>Feedback form - </a:t>
            </a:r>
            <a:r>
              <a:rPr lang="en-US" sz="1700" b="1" i="0" u="sng" strike="noStrike" cap="none">
                <a:solidFill>
                  <a:schemeClr val="hlink"/>
                </a:solidFill>
                <a:latin typeface="Raleway"/>
                <a:ea typeface="Raleway"/>
                <a:cs typeface="Raleway"/>
                <a:sym typeface="Raleway"/>
                <a:hlinkClick r:id="rId4"/>
              </a:rPr>
              <a:t>here </a:t>
            </a:r>
            <a:endParaRPr sz="6300" b="0" i="0" u="none" strike="noStrike" cap="none">
              <a:solidFill>
                <a:srgbClr val="4D5557"/>
              </a:solidFill>
              <a:highlight>
                <a:srgbClr val="FFFF00"/>
              </a:highlight>
              <a:latin typeface="Raleway"/>
              <a:ea typeface="Raleway"/>
              <a:cs typeface="Raleway"/>
              <a:sym typeface="Raleway"/>
            </a:endParaRPr>
          </a:p>
        </p:txBody>
      </p:sp>
      <p:grpSp>
        <p:nvGrpSpPr>
          <p:cNvPr id="469" name="Google Shape;469;p39"/>
          <p:cNvGrpSpPr/>
          <p:nvPr/>
        </p:nvGrpSpPr>
        <p:grpSpPr>
          <a:xfrm>
            <a:off x="12" y="-76200"/>
            <a:ext cx="12191988" cy="247125"/>
            <a:chOff x="12" y="0"/>
            <a:chExt cx="12191988" cy="247125"/>
          </a:xfrm>
        </p:grpSpPr>
        <p:pic>
          <p:nvPicPr>
            <p:cNvPr id="470" name="Google Shape;470;p39"/>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471" name="Google Shape;471;p39"/>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472" name="Google Shape;472;p39"/>
          <p:cNvGrpSpPr/>
          <p:nvPr/>
        </p:nvGrpSpPr>
        <p:grpSpPr>
          <a:xfrm>
            <a:off x="12" y="6705600"/>
            <a:ext cx="12191988" cy="247125"/>
            <a:chOff x="12" y="0"/>
            <a:chExt cx="12191988" cy="247125"/>
          </a:xfrm>
        </p:grpSpPr>
        <p:pic>
          <p:nvPicPr>
            <p:cNvPr id="473" name="Google Shape;473;p39"/>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474" name="Google Shape;474;p39"/>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pic>
        <p:nvPicPr>
          <p:cNvPr id="475" name="Google Shape;475;p39"/>
          <p:cNvPicPr preferRelativeResize="0"/>
          <p:nvPr/>
        </p:nvPicPr>
        <p:blipFill rotWithShape="1">
          <a:blip r:embed="rId5">
            <a:alphaModFix/>
          </a:blip>
          <a:srcRect/>
          <a:stretch/>
        </p:blipFill>
        <p:spPr>
          <a:xfrm>
            <a:off x="10444850" y="170925"/>
            <a:ext cx="1369900" cy="1369900"/>
          </a:xfrm>
          <a:prstGeom prst="rect">
            <a:avLst/>
          </a:prstGeom>
          <a:noFill/>
          <a:ln>
            <a:noFill/>
          </a:ln>
        </p:spPr>
      </p:pic>
      <p:sp>
        <p:nvSpPr>
          <p:cNvPr id="476" name="Google Shape;476;p39"/>
          <p:cNvSpPr txBox="1"/>
          <p:nvPr/>
        </p:nvSpPr>
        <p:spPr>
          <a:xfrm>
            <a:off x="95600" y="1017625"/>
            <a:ext cx="11327100" cy="53259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Raleway"/>
              <a:ea typeface="Raleway"/>
              <a:cs typeface="Raleway"/>
              <a:sym typeface="Raleway"/>
            </a:endParaRPr>
          </a:p>
          <a:p>
            <a:pPr marL="457200" marR="0" lvl="0" indent="-342900" algn="l" rtl="0">
              <a:lnSpc>
                <a:spcPct val="115000"/>
              </a:lnSpc>
              <a:spcBef>
                <a:spcPts val="0"/>
              </a:spcBef>
              <a:spcAft>
                <a:spcPts val="0"/>
              </a:spcAft>
              <a:buClr>
                <a:schemeClr val="dk1"/>
              </a:buClr>
              <a:buSzPts val="1800"/>
              <a:buFont typeface="Raleway"/>
              <a:buChar char="●"/>
            </a:pPr>
            <a:r>
              <a:rPr lang="en-US" sz="1800" b="0" i="0" u="none" strike="noStrike" cap="none">
                <a:solidFill>
                  <a:schemeClr val="dk1"/>
                </a:solidFill>
                <a:latin typeface="Raleway"/>
                <a:ea typeface="Raleway"/>
                <a:cs typeface="Raleway"/>
                <a:sym typeface="Raleway"/>
              </a:rPr>
              <a:t>Each national expert is expected to submit this </a:t>
            </a:r>
            <a:r>
              <a:rPr lang="en-US" sz="1800" b="1" i="0" u="none" strike="noStrike" cap="none">
                <a:solidFill>
                  <a:schemeClr val="dk1"/>
                </a:solidFill>
                <a:latin typeface="Raleway"/>
                <a:ea typeface="Raleway"/>
                <a:cs typeface="Raleway"/>
                <a:sym typeface="Raleway"/>
              </a:rPr>
              <a:t>feedback form </a:t>
            </a:r>
            <a:r>
              <a:rPr lang="en-US" sz="1800" b="0" i="0" u="none" strike="noStrike" cap="none">
                <a:solidFill>
                  <a:schemeClr val="dk1"/>
                </a:solidFill>
                <a:latin typeface="Raleway"/>
                <a:ea typeface="Raleway"/>
                <a:cs typeface="Raleway"/>
                <a:sym typeface="Raleway"/>
              </a:rPr>
              <a:t>after all interviews have been completed and on the basis of the KIIs and SSIs conducted. </a:t>
            </a:r>
            <a:endParaRPr sz="1800" b="0" i="0" u="none" strike="noStrike" cap="none">
              <a:solidFill>
                <a:schemeClr val="dk1"/>
              </a:solidFill>
              <a:latin typeface="Raleway"/>
              <a:ea typeface="Raleway"/>
              <a:cs typeface="Raleway"/>
              <a:sym typeface="Raleway"/>
            </a:endParaRPr>
          </a:p>
          <a:p>
            <a:pPr marL="91440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Raleway"/>
              <a:ea typeface="Raleway"/>
              <a:cs typeface="Raleway"/>
              <a:sym typeface="Raleway"/>
            </a:endParaRPr>
          </a:p>
          <a:p>
            <a:pPr marL="457200" marR="0" lvl="0" indent="-342900" algn="l" rtl="0">
              <a:lnSpc>
                <a:spcPct val="115000"/>
              </a:lnSpc>
              <a:spcBef>
                <a:spcPts val="0"/>
              </a:spcBef>
              <a:spcAft>
                <a:spcPts val="0"/>
              </a:spcAft>
              <a:buClr>
                <a:schemeClr val="dk1"/>
              </a:buClr>
              <a:buSzPts val="1800"/>
              <a:buFont typeface="Raleway"/>
              <a:buChar char="●"/>
            </a:pPr>
            <a:r>
              <a:rPr lang="en-US" sz="1800" b="0" i="0" u="none" strike="noStrike" cap="none">
                <a:solidFill>
                  <a:schemeClr val="dk1"/>
                </a:solidFill>
                <a:latin typeface="Raleway"/>
                <a:ea typeface="Raleway"/>
                <a:cs typeface="Raleway"/>
                <a:sym typeface="Raleway"/>
              </a:rPr>
              <a:t>This feedback form will be the basis of a discussion with the SH research team, ahead of the submission of the </a:t>
            </a:r>
            <a:r>
              <a:rPr lang="en-US" sz="1800" b="1" i="0" u="none" strike="noStrike" cap="none">
                <a:solidFill>
                  <a:schemeClr val="dk1"/>
                </a:solidFill>
                <a:latin typeface="Raleway"/>
                <a:ea typeface="Raleway"/>
                <a:cs typeface="Raleway"/>
                <a:sym typeface="Raleway"/>
              </a:rPr>
              <a:t>Final Report.</a:t>
            </a:r>
            <a:endParaRPr sz="1800" b="1" i="0" u="none" strike="noStrike" cap="none">
              <a:solidFill>
                <a:schemeClr val="dk1"/>
              </a:solidFill>
              <a:latin typeface="Raleway"/>
              <a:ea typeface="Raleway"/>
              <a:cs typeface="Raleway"/>
              <a:sym typeface="Raleway"/>
            </a:endParaRPr>
          </a:p>
          <a:p>
            <a:pPr marL="91440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Raleway"/>
              <a:ea typeface="Raleway"/>
              <a:cs typeface="Raleway"/>
              <a:sym typeface="Raleway"/>
            </a:endParaRPr>
          </a:p>
          <a:p>
            <a:pPr marL="457200" marR="0" lvl="0" indent="-342900" algn="l" rtl="0">
              <a:lnSpc>
                <a:spcPct val="115000"/>
              </a:lnSpc>
              <a:spcBef>
                <a:spcPts val="0"/>
              </a:spcBef>
              <a:spcAft>
                <a:spcPts val="0"/>
              </a:spcAft>
              <a:buClr>
                <a:schemeClr val="dk1"/>
              </a:buClr>
              <a:buSzPts val="1800"/>
              <a:buFont typeface="Raleway"/>
              <a:buChar char="●"/>
            </a:pPr>
            <a:r>
              <a:rPr lang="en-US" sz="1800" b="0" i="0" u="none" strike="noStrike" cap="none">
                <a:solidFill>
                  <a:schemeClr val="dk1"/>
                </a:solidFill>
                <a:latin typeface="Raleway"/>
                <a:ea typeface="Raleway"/>
                <a:cs typeface="Raleway"/>
                <a:sym typeface="Raleway"/>
              </a:rPr>
              <a:t>In the feedback form, the researchers are asked to give their</a:t>
            </a:r>
            <a:r>
              <a:rPr lang="en-US" sz="1800" b="1" i="0" u="none" strike="noStrike" cap="none">
                <a:solidFill>
                  <a:schemeClr val="dk1"/>
                </a:solidFill>
                <a:latin typeface="Raleway"/>
                <a:ea typeface="Raleway"/>
                <a:cs typeface="Raleway"/>
                <a:sym typeface="Raleway"/>
              </a:rPr>
              <a:t> recommendations and suggestions, within the country context,</a:t>
            </a:r>
            <a:r>
              <a:rPr lang="en-US" sz="1800" b="0" i="0" u="none" strike="noStrike" cap="none">
                <a:solidFill>
                  <a:schemeClr val="dk1"/>
                </a:solidFill>
                <a:latin typeface="Raleway"/>
                <a:ea typeface="Raleway"/>
                <a:cs typeface="Raleway"/>
                <a:sym typeface="Raleway"/>
              </a:rPr>
              <a:t> which will help in framing the final deliverable for the project. </a:t>
            </a:r>
            <a:endParaRPr sz="1800" b="1" i="0" u="none" strike="noStrike" cap="none">
              <a:solidFill>
                <a:srgbClr val="FF0000"/>
              </a:solidFill>
              <a:latin typeface="Raleway"/>
              <a:ea typeface="Raleway"/>
              <a:cs typeface="Raleway"/>
              <a:sym typeface="Raleway"/>
            </a:endParaRP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Shape 481"/>
        <p:cNvGrpSpPr/>
        <p:nvPr/>
      </p:nvGrpSpPr>
      <p:grpSpPr>
        <a:xfrm>
          <a:off x="0" y="0"/>
          <a:ext cx="0" cy="0"/>
          <a:chOff x="0" y="0"/>
          <a:chExt cx="0" cy="0"/>
        </a:xfrm>
      </p:grpSpPr>
      <p:pic>
        <p:nvPicPr>
          <p:cNvPr id="482" name="Google Shape;482;p40"/>
          <p:cNvPicPr preferRelativeResize="0"/>
          <p:nvPr/>
        </p:nvPicPr>
        <p:blipFill rotWithShape="1">
          <a:blip r:embed="rId3">
            <a:alphaModFix/>
          </a:blip>
          <a:srcRect b="66"/>
          <a:stretch/>
        </p:blipFill>
        <p:spPr>
          <a:xfrm>
            <a:off x="-8250" y="-76199"/>
            <a:ext cx="12208500" cy="6934199"/>
          </a:xfrm>
          <a:prstGeom prst="rect">
            <a:avLst/>
          </a:prstGeom>
          <a:noFill/>
          <a:ln>
            <a:noFill/>
          </a:ln>
        </p:spPr>
      </p:pic>
      <p:sp>
        <p:nvSpPr>
          <p:cNvPr id="483" name="Google Shape;483;p40"/>
          <p:cNvSpPr/>
          <p:nvPr/>
        </p:nvSpPr>
        <p:spPr>
          <a:xfrm>
            <a:off x="-8250" y="-90475"/>
            <a:ext cx="12208500" cy="6934200"/>
          </a:xfrm>
          <a:prstGeom prst="rect">
            <a:avLst/>
          </a:prstGeom>
          <a:solidFill>
            <a:schemeClr val="dk1">
              <a:alpha val="20000"/>
            </a:schemeClr>
          </a:solidFill>
          <a:ln>
            <a:noFill/>
          </a:ln>
        </p:spPr>
        <p:txBody>
          <a:bodyPr anchor="ctr" anchorCtr="0" bIns="45700" lIns="91425" rIns="91425" spcFirstLastPara="1" tIns="45700" wrap="square">
            <a:noAutofit/>
          </a:bodyPr>
          <a:lstStyle/>
          <a:p>
            <a:pPr algn="ctr" indent="0" lvl="0" marL="0" marR="0" rtl="0">
              <a:lnSpc>
                <a:spcPct val="100000"/>
              </a:lnSpc>
              <a:spcBef>
                <a:spcPts val="0"/>
              </a:spcBef>
              <a:spcAft>
                <a:spcPts val="0"/>
              </a:spcAft>
              <a:buClr>
                <a:srgbClr val="000000"/>
              </a:buClr>
              <a:buSzPts val="1800"/>
              <a:buFont typeface="Arial"/>
              <a:buNone/>
            </a:pPr>
            <a:endParaRPr b="0" cap="none" i="0" strike="noStrike" sz="1800" u="none">
              <a:solidFill>
                <a:schemeClr val="lt1"/>
              </a:solidFill>
              <a:latin typeface="Arial"/>
              <a:ea typeface="Arial"/>
              <a:cs typeface="Arial"/>
              <a:sym typeface="Arial"/>
            </a:endParaRPr>
          </a:p>
        </p:txBody>
      </p:sp>
      <p:sp>
        <p:nvSpPr>
          <p:cNvPr id="484" name="Google Shape;484;p40"/>
          <p:cNvSpPr txBox="1">
            <a:spLocks noGrp="1"/>
          </p:cNvSpPr>
          <p:nvPr>
            <p:ph idx="1" type="subTitle"/>
          </p:nvPr>
        </p:nvSpPr>
        <p:spPr>
          <a:xfrm>
            <a:off x="2311050" y="3079650"/>
            <a:ext cx="7569900" cy="698700"/>
          </a:xfrm>
          <a:prstGeom prst="rect">
            <a:avLst/>
          </a:prstGeom>
          <a:noFill/>
          <a:ln>
            <a:noFill/>
          </a:ln>
        </p:spPr>
        <p:txBody>
          <a:bodyPr anchor="ctr" anchorCtr="0" bIns="45700" lIns="91425" rIns="91425" spcFirstLastPara="1" tIns="45700" wrap="square">
            <a:noAutofit/>
          </a:bodyPr>
          <a:lstStyle/>
          <a:p>
            <a:pPr algn="ctr" indent="0" lvl="0" marL="0" rtl="0">
              <a:lnSpc>
                <a:spcPct val="90000"/>
              </a:lnSpc>
              <a:spcBef>
                <a:spcPts val="0"/>
              </a:spcBef>
              <a:spcAft>
                <a:spcPts val="0"/>
              </a:spcAft>
              <a:buClr>
                <a:schemeClr val="lt1"/>
              </a:buClr>
              <a:buSzPts val="4000"/>
              <a:buNone/>
            </a:pPr>
            <a:r>
              <a:rPr b="1" lang="en-US" sz="4000">
                <a:solidFill>
                  <a:schemeClr val="lt1"/>
                </a:solidFill>
                <a:latin typeface="Arial"/>
                <a:ea typeface="Arial"/>
                <a:cs typeface="Arial"/>
                <a:sym typeface="Arial"/>
              </a:rPr>
              <a:t>Any Questions?</a:t>
            </a:r>
            <a:endParaRPr>
              <a:latin typeface="Arial"/>
              <a:ea typeface="Arial"/>
              <a:cs typeface="Arial"/>
              <a:sym typeface="Arial"/>
            </a:endParaRPr>
          </a:p>
        </p:txBody>
      </p:sp>
      <p:pic>
        <p:nvPicPr>
          <p:cNvPr id="485" name="Google Shape;485;p40"/>
          <p:cNvPicPr preferRelativeResize="0"/>
          <p:nvPr/>
        </p:nvPicPr>
        <p:blipFill rotWithShape="1">
          <a:blip r:embed="rId4">
            <a:alphaModFix/>
          </a:blip>
          <a:srcRect/>
          <a:stretch/>
        </p:blipFill>
        <p:spPr>
          <a:xfrm>
            <a:off x="9870425" y="127600"/>
            <a:ext cx="2071450" cy="20714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536F88"/>
        </a:solidFill>
        <a:effectLst/>
      </p:bgPr>
    </p:bg>
    <p:spTree>
      <p:nvGrpSpPr>
        <p:cNvPr id="1" name="Shape 490"/>
        <p:cNvGrpSpPr/>
        <p:nvPr/>
      </p:nvGrpSpPr>
      <p:grpSpPr>
        <a:xfrm>
          <a:off x="0" y="0"/>
          <a:ext cx="0" cy="0"/>
          <a:chOff x="0" y="0"/>
          <a:chExt cx="0" cy="0"/>
        </a:xfrm>
      </p:grpSpPr>
      <p:grpSp>
        <p:nvGrpSpPr>
          <p:cNvPr id="491" name="Google Shape;491;p41"/>
          <p:cNvGrpSpPr/>
          <p:nvPr/>
        </p:nvGrpSpPr>
        <p:grpSpPr>
          <a:xfrm>
            <a:off x="614838" y="2177825"/>
            <a:ext cx="10962338" cy="2502350"/>
            <a:chOff x="542600" y="2177825"/>
            <a:chExt cx="10962338" cy="2502350"/>
          </a:xfrm>
        </p:grpSpPr>
        <p:sp>
          <p:nvSpPr>
            <p:cNvPr id="492" name="Google Shape;492;p41"/>
            <p:cNvSpPr txBox="1"/>
            <p:nvPr/>
          </p:nvSpPr>
          <p:spPr>
            <a:xfrm>
              <a:off x="3258538" y="2951550"/>
              <a:ext cx="8246400" cy="954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Raleway"/>
                  <a:ea typeface="Raleway"/>
                  <a:cs typeface="Raleway"/>
                  <a:sym typeface="Raleway"/>
                </a:rPr>
                <a:t>Our research connects the voices of communities to change-makers for more inclusive societies. </a:t>
              </a:r>
              <a:endParaRPr sz="2400" b="0" i="0" u="none" strike="noStrike" cap="none">
                <a:solidFill>
                  <a:schemeClr val="lt1"/>
                </a:solidFill>
                <a:latin typeface="Raleway"/>
                <a:ea typeface="Raleway"/>
                <a:cs typeface="Raleway"/>
                <a:sym typeface="Raleway"/>
              </a:endParaRPr>
            </a:p>
          </p:txBody>
        </p:sp>
        <p:pic>
          <p:nvPicPr>
            <p:cNvPr id="493" name="Google Shape;493;p41"/>
            <p:cNvPicPr preferRelativeResize="0"/>
            <p:nvPr/>
          </p:nvPicPr>
          <p:blipFill rotWithShape="1">
            <a:blip r:embed="rId3">
              <a:alphaModFix/>
            </a:blip>
            <a:srcRect/>
            <a:stretch/>
          </p:blipFill>
          <p:spPr>
            <a:xfrm>
              <a:off x="542600" y="2177825"/>
              <a:ext cx="2502350" cy="2502350"/>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5"/>
          <p:cNvSpPr txBox="1">
            <a:spLocks noGrp="1"/>
          </p:cNvSpPr>
          <p:nvPr>
            <p:ph type="title"/>
          </p:nvPr>
        </p:nvSpPr>
        <p:spPr>
          <a:xfrm>
            <a:off x="838200" y="365125"/>
            <a:ext cx="10515600" cy="105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300" b="1">
                <a:solidFill>
                  <a:srgbClr val="000000"/>
                </a:solidFill>
              </a:rPr>
              <a:t>Agenda Day 2 (Saturday, 4th May)</a:t>
            </a:r>
            <a:endParaRPr sz="3300" b="1">
              <a:solidFill>
                <a:srgbClr val="000000"/>
              </a:solidFill>
            </a:endParaRPr>
          </a:p>
        </p:txBody>
      </p:sp>
      <p:graphicFrame>
        <p:nvGraphicFramePr>
          <p:cNvPr id="108" name="Google Shape;108;p15"/>
          <p:cNvGraphicFramePr/>
          <p:nvPr/>
        </p:nvGraphicFramePr>
        <p:xfrm>
          <a:off x="405910" y="1858813"/>
          <a:ext cx="3000000" cy="3000000"/>
        </p:xfrm>
        <a:graphic>
          <a:graphicData uri="http://schemas.openxmlformats.org/drawingml/2006/table">
            <a:tbl>
              <a:tblPr>
                <a:noFill/>
                <a:tableStyleId>{A3553B65-A277-4A38-9553-60F688B985F6}</a:tableStyleId>
              </a:tblPr>
              <a:tblGrid>
                <a:gridCol w="1767700">
                  <a:extLst>
                    <a:ext uri="{9D8B030D-6E8A-4147-A177-3AD203B41FA5}">
                      <a16:colId xmlns:a16="http://schemas.microsoft.com/office/drawing/2014/main" val="20000"/>
                    </a:ext>
                  </a:extLst>
                </a:gridCol>
                <a:gridCol w="9489700">
                  <a:extLst>
                    <a:ext uri="{9D8B030D-6E8A-4147-A177-3AD203B41FA5}">
                      <a16:colId xmlns:a16="http://schemas.microsoft.com/office/drawing/2014/main" val="20001"/>
                    </a:ext>
                  </a:extLst>
                </a:gridCol>
              </a:tblGrid>
              <a:tr h="484600">
                <a:tc>
                  <a:txBody>
                    <a:bodyPr/>
                    <a:lstStyle/>
                    <a:p>
                      <a:pPr marL="0" marR="0" lvl="0" indent="0" algn="just" rtl="0">
                        <a:spcBef>
                          <a:spcPts val="0"/>
                        </a:spcBef>
                        <a:spcAft>
                          <a:spcPts val="0"/>
                        </a:spcAft>
                        <a:buNone/>
                      </a:pPr>
                      <a:r>
                        <a:rPr lang="en-US" b="1" u="none" strike="noStrike" cap="none">
                          <a:solidFill>
                            <a:schemeClr val="lt1"/>
                          </a:solidFill>
                          <a:latin typeface="Raleway"/>
                          <a:ea typeface="Raleway"/>
                          <a:cs typeface="Raleway"/>
                          <a:sym typeface="Raleway"/>
                        </a:rPr>
                        <a:t>Time</a:t>
                      </a:r>
                      <a:endParaRPr u="none" strike="noStrike" cap="none">
                        <a:solidFill>
                          <a:schemeClr val="lt1"/>
                        </a:solidFill>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244061"/>
                    </a:solidFill>
                  </a:tcPr>
                </a:tc>
                <a:tc>
                  <a:txBody>
                    <a:bodyPr/>
                    <a:lstStyle/>
                    <a:p>
                      <a:pPr marL="0" marR="0" lvl="0" indent="0" algn="just" rtl="0">
                        <a:spcBef>
                          <a:spcPts val="0"/>
                        </a:spcBef>
                        <a:spcAft>
                          <a:spcPts val="0"/>
                        </a:spcAft>
                        <a:buNone/>
                      </a:pPr>
                      <a:r>
                        <a:rPr lang="en-US" b="1" u="none" strike="noStrike" cap="none">
                          <a:solidFill>
                            <a:schemeClr val="lt1"/>
                          </a:solidFill>
                          <a:latin typeface="Raleway"/>
                          <a:ea typeface="Raleway"/>
                          <a:cs typeface="Raleway"/>
                          <a:sym typeface="Raleway"/>
                        </a:rPr>
                        <a:t>Activity</a:t>
                      </a:r>
                      <a:endParaRPr u="none" strike="noStrike" cap="none">
                        <a:solidFill>
                          <a:schemeClr val="lt1"/>
                        </a:solidFill>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244061"/>
                    </a:solidFill>
                  </a:tcPr>
                </a:tc>
                <a:extLst>
                  <a:ext uri="{0D108BD9-81ED-4DB2-BD59-A6C34878D82A}">
                    <a16:rowId xmlns:a16="http://schemas.microsoft.com/office/drawing/2014/main" val="10000"/>
                  </a:ext>
                </a:extLst>
              </a:tr>
              <a:tr h="458025">
                <a:tc>
                  <a:txBody>
                    <a:bodyPr/>
                    <a:lstStyle/>
                    <a:p>
                      <a:pPr marL="0" marR="0" lvl="0" indent="0" algn="just" rtl="0">
                        <a:spcBef>
                          <a:spcPts val="0"/>
                        </a:spcBef>
                        <a:spcAft>
                          <a:spcPts val="0"/>
                        </a:spcAft>
                        <a:buNone/>
                      </a:pPr>
                      <a:r>
                        <a:rPr lang="en-US" sz="1500" u="none" strike="noStrike" cap="none">
                          <a:latin typeface="Raleway"/>
                          <a:ea typeface="Raleway"/>
                          <a:cs typeface="Raleway"/>
                          <a:sym typeface="Raleway"/>
                        </a:rPr>
                        <a:t>9:00- </a:t>
                      </a:r>
                      <a:r>
                        <a:rPr lang="en-US" sz="1500">
                          <a:latin typeface="Raleway"/>
                          <a:ea typeface="Raleway"/>
                          <a:cs typeface="Raleway"/>
                          <a:sym typeface="Raleway"/>
                        </a:rPr>
                        <a:t>9:30</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just" rtl="0">
                        <a:spcBef>
                          <a:spcPts val="0"/>
                        </a:spcBef>
                        <a:spcAft>
                          <a:spcPts val="0"/>
                        </a:spcAft>
                        <a:buNone/>
                      </a:pPr>
                      <a:r>
                        <a:rPr lang="en-US" sz="1500">
                          <a:latin typeface="Raleway"/>
                          <a:ea typeface="Raleway"/>
                          <a:cs typeface="Raleway"/>
                          <a:sym typeface="Raleway"/>
                        </a:rPr>
                        <a:t>Qualitative team: Sampling </a:t>
                      </a:r>
                      <a:r>
                        <a:rPr lang="en-US" sz="1500">
                          <a:solidFill>
                            <a:srgbClr val="FF0000"/>
                          </a:solidFill>
                          <a:latin typeface="Raleway"/>
                          <a:ea typeface="Raleway"/>
                          <a:cs typeface="Raleway"/>
                          <a:sym typeface="Raleway"/>
                        </a:rPr>
                        <a:t>(Infrastructure and Quant teams to review tools)</a:t>
                      </a:r>
                      <a:endParaRPr sz="1500" u="none" strike="noStrike" cap="none">
                        <a:solidFill>
                          <a:srgbClr val="FF0000"/>
                        </a:solidFill>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509950">
                <a:tc>
                  <a:txBody>
                    <a:bodyPr/>
                    <a:lstStyle/>
                    <a:p>
                      <a:pPr marL="0" marR="0" lvl="0" indent="0" algn="just" rtl="0">
                        <a:spcBef>
                          <a:spcPts val="0"/>
                        </a:spcBef>
                        <a:spcAft>
                          <a:spcPts val="0"/>
                        </a:spcAft>
                        <a:buNone/>
                      </a:pPr>
                      <a:r>
                        <a:rPr lang="en-US" sz="1500">
                          <a:latin typeface="Raleway"/>
                          <a:ea typeface="Raleway"/>
                          <a:cs typeface="Raleway"/>
                          <a:sym typeface="Raleway"/>
                        </a:rPr>
                        <a:t> 10:00</a:t>
                      </a:r>
                      <a:r>
                        <a:rPr lang="en-US" sz="1500" u="none" strike="noStrike" cap="none">
                          <a:latin typeface="Raleway"/>
                          <a:ea typeface="Raleway"/>
                          <a:cs typeface="Raleway"/>
                          <a:sym typeface="Raleway"/>
                        </a:rPr>
                        <a:t> – 1</a:t>
                      </a:r>
                      <a:r>
                        <a:rPr lang="en-US" sz="1500">
                          <a:latin typeface="Raleway"/>
                          <a:ea typeface="Raleway"/>
                          <a:cs typeface="Raleway"/>
                          <a:sym typeface="Raleway"/>
                        </a:rPr>
                        <a:t>1</a:t>
                      </a:r>
                      <a:r>
                        <a:rPr lang="en-US" sz="1500" u="none" strike="noStrike" cap="none">
                          <a:latin typeface="Raleway"/>
                          <a:ea typeface="Raleway"/>
                          <a:cs typeface="Raleway"/>
                          <a:sym typeface="Raleway"/>
                        </a:rPr>
                        <a:t>:00 </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just" rtl="0">
                        <a:spcBef>
                          <a:spcPts val="0"/>
                        </a:spcBef>
                        <a:spcAft>
                          <a:spcPts val="0"/>
                        </a:spcAft>
                        <a:buNone/>
                      </a:pPr>
                      <a:r>
                        <a:rPr lang="en-US" sz="1500">
                          <a:latin typeface="Raleway"/>
                          <a:ea typeface="Raleway"/>
                          <a:cs typeface="Raleway"/>
                          <a:sym typeface="Raleway"/>
                        </a:rPr>
                        <a:t>Qualitative team: Tool Review </a:t>
                      </a:r>
                      <a:r>
                        <a:rPr lang="en-US" sz="1500">
                          <a:solidFill>
                            <a:srgbClr val="FF0000"/>
                          </a:solidFill>
                          <a:latin typeface="Raleway"/>
                          <a:ea typeface="Raleway"/>
                          <a:cs typeface="Raleway"/>
                          <a:sym typeface="Raleway"/>
                        </a:rPr>
                        <a:t>(Infrastructure and Quant teams to review tools)</a:t>
                      </a:r>
                      <a:endParaRPr sz="1500">
                        <a:solidFill>
                          <a:srgbClr val="FF0000"/>
                        </a:solidFill>
                        <a:latin typeface="Raleway"/>
                        <a:ea typeface="Raleway"/>
                        <a:cs typeface="Raleway"/>
                        <a:sym typeface="Raleway"/>
                      </a:endParaRPr>
                    </a:p>
                    <a:p>
                      <a:pPr marL="0" marR="0" lvl="0" indent="0" algn="just" rtl="0">
                        <a:spcBef>
                          <a:spcPts val="0"/>
                        </a:spcBef>
                        <a:spcAft>
                          <a:spcPts val="0"/>
                        </a:spcAft>
                        <a:buNone/>
                      </a:pPr>
                      <a:endParaRPr sz="1500">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458025">
                <a:tc>
                  <a:txBody>
                    <a:bodyPr/>
                    <a:lstStyle/>
                    <a:p>
                      <a:pPr marL="0" marR="0" lvl="0" indent="0" algn="just" rtl="0">
                        <a:spcBef>
                          <a:spcPts val="0"/>
                        </a:spcBef>
                        <a:spcAft>
                          <a:spcPts val="0"/>
                        </a:spcAft>
                        <a:buNone/>
                      </a:pPr>
                      <a:r>
                        <a:rPr lang="en-US" sz="1500" u="none" strike="noStrike" cap="none">
                          <a:latin typeface="Raleway"/>
                          <a:ea typeface="Raleway"/>
                          <a:cs typeface="Raleway"/>
                          <a:sym typeface="Raleway"/>
                        </a:rPr>
                        <a:t>1</a:t>
                      </a:r>
                      <a:r>
                        <a:rPr lang="en-US" sz="1500">
                          <a:latin typeface="Raleway"/>
                          <a:ea typeface="Raleway"/>
                          <a:cs typeface="Raleway"/>
                          <a:sym typeface="Raleway"/>
                        </a:rPr>
                        <a:t>1</a:t>
                      </a:r>
                      <a:r>
                        <a:rPr lang="en-US" sz="1500" u="none" strike="noStrike" cap="none">
                          <a:latin typeface="Raleway"/>
                          <a:ea typeface="Raleway"/>
                          <a:cs typeface="Raleway"/>
                          <a:sym typeface="Raleway"/>
                        </a:rPr>
                        <a:t>:</a:t>
                      </a:r>
                      <a:r>
                        <a:rPr lang="en-US" sz="1500">
                          <a:latin typeface="Raleway"/>
                          <a:ea typeface="Raleway"/>
                          <a:cs typeface="Raleway"/>
                          <a:sym typeface="Raleway"/>
                        </a:rPr>
                        <a:t>00</a:t>
                      </a:r>
                      <a:r>
                        <a:rPr lang="en-US" sz="1500" u="none" strike="noStrike" cap="none">
                          <a:latin typeface="Raleway"/>
                          <a:ea typeface="Raleway"/>
                          <a:cs typeface="Raleway"/>
                          <a:sym typeface="Raleway"/>
                        </a:rPr>
                        <a:t> – 11:</a:t>
                      </a:r>
                      <a:r>
                        <a:rPr lang="en-US" sz="1500">
                          <a:latin typeface="Raleway"/>
                          <a:ea typeface="Raleway"/>
                          <a:cs typeface="Raleway"/>
                          <a:sym typeface="Raleway"/>
                        </a:rPr>
                        <a:t>30</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BE5F1"/>
                    </a:solidFill>
                  </a:tcPr>
                </a:tc>
                <a:tc>
                  <a:txBody>
                    <a:bodyPr/>
                    <a:lstStyle/>
                    <a:p>
                      <a:pPr marL="0" marR="0" lvl="0" indent="0" algn="just" rtl="0">
                        <a:spcBef>
                          <a:spcPts val="0"/>
                        </a:spcBef>
                        <a:spcAft>
                          <a:spcPts val="0"/>
                        </a:spcAft>
                        <a:buNone/>
                      </a:pPr>
                      <a:r>
                        <a:rPr lang="en-US" sz="1500" u="none" strike="noStrike" cap="none">
                          <a:latin typeface="Raleway"/>
                          <a:ea typeface="Raleway"/>
                          <a:cs typeface="Raleway"/>
                          <a:sym typeface="Raleway"/>
                        </a:rPr>
                        <a:t>BREAK</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BE5F1"/>
                    </a:solidFill>
                  </a:tcPr>
                </a:tc>
                <a:extLst>
                  <a:ext uri="{0D108BD9-81ED-4DB2-BD59-A6C34878D82A}">
                    <a16:rowId xmlns:a16="http://schemas.microsoft.com/office/drawing/2014/main" val="10003"/>
                  </a:ext>
                </a:extLst>
              </a:tr>
              <a:tr h="484600">
                <a:tc>
                  <a:txBody>
                    <a:bodyPr/>
                    <a:lstStyle/>
                    <a:p>
                      <a:pPr marL="0" marR="0" lvl="0" indent="0" algn="just" rtl="0">
                        <a:spcBef>
                          <a:spcPts val="0"/>
                        </a:spcBef>
                        <a:spcAft>
                          <a:spcPts val="0"/>
                        </a:spcAft>
                        <a:buNone/>
                      </a:pPr>
                      <a:r>
                        <a:rPr lang="en-US" sz="1500" u="none" strike="noStrike" cap="none">
                          <a:latin typeface="Raleway"/>
                          <a:ea typeface="Raleway"/>
                          <a:cs typeface="Raleway"/>
                          <a:sym typeface="Raleway"/>
                        </a:rPr>
                        <a:t>11:</a:t>
                      </a:r>
                      <a:r>
                        <a:rPr lang="en-US" sz="1500">
                          <a:latin typeface="Raleway"/>
                          <a:ea typeface="Raleway"/>
                          <a:cs typeface="Raleway"/>
                          <a:sym typeface="Raleway"/>
                        </a:rPr>
                        <a:t>3</a:t>
                      </a:r>
                      <a:r>
                        <a:rPr lang="en-US" sz="1500" u="none" strike="noStrike" cap="none">
                          <a:latin typeface="Raleway"/>
                          <a:ea typeface="Raleway"/>
                          <a:cs typeface="Raleway"/>
                          <a:sym typeface="Raleway"/>
                        </a:rPr>
                        <a:t>0 – 1</a:t>
                      </a:r>
                      <a:r>
                        <a:rPr lang="en-US" sz="1500">
                          <a:latin typeface="Raleway"/>
                          <a:ea typeface="Raleway"/>
                          <a:cs typeface="Raleway"/>
                          <a:sym typeface="Raleway"/>
                        </a:rPr>
                        <a:t>2</a:t>
                      </a:r>
                      <a:r>
                        <a:rPr lang="en-US" sz="1500" u="none" strike="noStrike" cap="none">
                          <a:latin typeface="Raleway"/>
                          <a:ea typeface="Raleway"/>
                          <a:cs typeface="Raleway"/>
                          <a:sym typeface="Raleway"/>
                        </a:rPr>
                        <a:t>:</a:t>
                      </a:r>
                      <a:r>
                        <a:rPr lang="en-US" sz="1500">
                          <a:latin typeface="Raleway"/>
                          <a:ea typeface="Raleway"/>
                          <a:cs typeface="Raleway"/>
                          <a:sym typeface="Raleway"/>
                        </a:rPr>
                        <a:t>3</a:t>
                      </a:r>
                      <a:r>
                        <a:rPr lang="en-US" sz="1500" u="none" strike="noStrike" cap="none">
                          <a:latin typeface="Raleway"/>
                          <a:ea typeface="Raleway"/>
                          <a:cs typeface="Raleway"/>
                          <a:sym typeface="Raleway"/>
                        </a:rPr>
                        <a:t>0</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just" rtl="0">
                        <a:spcBef>
                          <a:spcPts val="0"/>
                        </a:spcBef>
                        <a:spcAft>
                          <a:spcPts val="0"/>
                        </a:spcAft>
                        <a:buNone/>
                      </a:pPr>
                      <a:r>
                        <a:rPr lang="en-US" sz="1500">
                          <a:latin typeface="Raleway"/>
                          <a:ea typeface="Raleway"/>
                          <a:cs typeface="Raleway"/>
                          <a:sym typeface="Raleway"/>
                        </a:rPr>
                        <a:t>Qualitative team: Tool Review </a:t>
                      </a:r>
                      <a:r>
                        <a:rPr lang="en-US" sz="1500">
                          <a:solidFill>
                            <a:srgbClr val="FF0000"/>
                          </a:solidFill>
                          <a:latin typeface="Raleway"/>
                          <a:ea typeface="Raleway"/>
                          <a:cs typeface="Raleway"/>
                          <a:sym typeface="Raleway"/>
                        </a:rPr>
                        <a:t>(Infrastructure and Quant teams to review tools)</a:t>
                      </a:r>
                      <a:endParaRPr sz="1500">
                        <a:solidFill>
                          <a:srgbClr val="FF0000"/>
                        </a:solidFill>
                        <a:latin typeface="Raleway"/>
                        <a:ea typeface="Raleway"/>
                        <a:cs typeface="Raleway"/>
                        <a:sym typeface="Raleway"/>
                      </a:endParaRPr>
                    </a:p>
                    <a:p>
                      <a:pPr marL="0" marR="0" lvl="0" indent="0" algn="just" rtl="0">
                        <a:spcBef>
                          <a:spcPts val="0"/>
                        </a:spcBef>
                        <a:spcAft>
                          <a:spcPts val="0"/>
                        </a:spcAft>
                        <a:buNone/>
                      </a:pPr>
                      <a:endParaRPr sz="1500">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484600">
                <a:tc>
                  <a:txBody>
                    <a:bodyPr/>
                    <a:lstStyle/>
                    <a:p>
                      <a:pPr marL="0" marR="0" lvl="0" indent="0" algn="just" rtl="0">
                        <a:spcBef>
                          <a:spcPts val="0"/>
                        </a:spcBef>
                        <a:spcAft>
                          <a:spcPts val="0"/>
                        </a:spcAft>
                        <a:buNone/>
                      </a:pPr>
                      <a:r>
                        <a:rPr lang="en-US" sz="1500" u="none" strike="noStrike" cap="none">
                          <a:latin typeface="Raleway"/>
                          <a:ea typeface="Raleway"/>
                          <a:cs typeface="Raleway"/>
                          <a:sym typeface="Raleway"/>
                        </a:rPr>
                        <a:t>12:</a:t>
                      </a:r>
                      <a:r>
                        <a:rPr lang="en-US" sz="1500">
                          <a:latin typeface="Raleway"/>
                          <a:ea typeface="Raleway"/>
                          <a:cs typeface="Raleway"/>
                          <a:sym typeface="Raleway"/>
                        </a:rPr>
                        <a:t>3</a:t>
                      </a:r>
                      <a:r>
                        <a:rPr lang="en-US" sz="1500" u="none" strike="noStrike" cap="none">
                          <a:latin typeface="Raleway"/>
                          <a:ea typeface="Raleway"/>
                          <a:cs typeface="Raleway"/>
                          <a:sym typeface="Raleway"/>
                        </a:rPr>
                        <a:t>0-1:</a:t>
                      </a:r>
                      <a:r>
                        <a:rPr lang="en-US" sz="1500">
                          <a:latin typeface="Raleway"/>
                          <a:ea typeface="Raleway"/>
                          <a:cs typeface="Raleway"/>
                          <a:sym typeface="Raleway"/>
                        </a:rPr>
                        <a:t>30</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BE5F1"/>
                    </a:solidFill>
                  </a:tcPr>
                </a:tc>
                <a:tc>
                  <a:txBody>
                    <a:bodyPr/>
                    <a:lstStyle/>
                    <a:p>
                      <a:pPr marL="0" marR="0" lvl="0" indent="0" algn="just" rtl="0">
                        <a:spcBef>
                          <a:spcPts val="0"/>
                        </a:spcBef>
                        <a:spcAft>
                          <a:spcPts val="0"/>
                        </a:spcAft>
                        <a:buNone/>
                      </a:pPr>
                      <a:r>
                        <a:rPr lang="en-US" sz="1500" u="none" strike="noStrike" cap="none">
                          <a:latin typeface="Raleway"/>
                          <a:ea typeface="Raleway"/>
                          <a:cs typeface="Raleway"/>
                          <a:sym typeface="Raleway"/>
                        </a:rPr>
                        <a:t>LUNCH</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BE5F1"/>
                    </a:solidFill>
                  </a:tcPr>
                </a:tc>
                <a:extLst>
                  <a:ext uri="{0D108BD9-81ED-4DB2-BD59-A6C34878D82A}">
                    <a16:rowId xmlns:a16="http://schemas.microsoft.com/office/drawing/2014/main" val="10005"/>
                  </a:ext>
                </a:extLst>
              </a:tr>
              <a:tr h="484600">
                <a:tc>
                  <a:txBody>
                    <a:bodyPr/>
                    <a:lstStyle/>
                    <a:p>
                      <a:pPr marL="0" marR="0" lvl="0" indent="0" algn="just" rtl="0">
                        <a:spcBef>
                          <a:spcPts val="0"/>
                        </a:spcBef>
                        <a:spcAft>
                          <a:spcPts val="0"/>
                        </a:spcAft>
                        <a:buNone/>
                      </a:pPr>
                      <a:r>
                        <a:rPr lang="en-US" sz="1500" u="none" strike="noStrike" cap="none">
                          <a:latin typeface="Raleway"/>
                          <a:ea typeface="Raleway"/>
                          <a:cs typeface="Raleway"/>
                          <a:sym typeface="Raleway"/>
                        </a:rPr>
                        <a:t>1:</a:t>
                      </a:r>
                      <a:r>
                        <a:rPr lang="en-US" sz="1500">
                          <a:latin typeface="Raleway"/>
                          <a:ea typeface="Raleway"/>
                          <a:cs typeface="Raleway"/>
                          <a:sym typeface="Raleway"/>
                        </a:rPr>
                        <a:t>30</a:t>
                      </a:r>
                      <a:r>
                        <a:rPr lang="en-US" sz="1500" u="none" strike="noStrike" cap="none">
                          <a:latin typeface="Raleway"/>
                          <a:ea typeface="Raleway"/>
                          <a:cs typeface="Raleway"/>
                          <a:sym typeface="Raleway"/>
                        </a:rPr>
                        <a:t> –</a:t>
                      </a:r>
                      <a:r>
                        <a:rPr lang="en-US" sz="1500">
                          <a:latin typeface="Raleway"/>
                          <a:ea typeface="Raleway"/>
                          <a:cs typeface="Raleway"/>
                          <a:sym typeface="Raleway"/>
                        </a:rPr>
                        <a:t> 2:00</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just" rtl="0">
                        <a:spcBef>
                          <a:spcPts val="0"/>
                        </a:spcBef>
                        <a:spcAft>
                          <a:spcPts val="0"/>
                        </a:spcAft>
                        <a:buNone/>
                      </a:pPr>
                      <a:r>
                        <a:rPr lang="en-US" sz="1500">
                          <a:latin typeface="Raleway"/>
                          <a:ea typeface="Raleway"/>
                          <a:cs typeface="Raleway"/>
                          <a:sym typeface="Raleway"/>
                        </a:rPr>
                        <a:t>Quantitative and Infrastructure team: ODK training </a:t>
                      </a:r>
                      <a:r>
                        <a:rPr lang="en-US" sz="1500">
                          <a:solidFill>
                            <a:srgbClr val="FF0000"/>
                          </a:solidFill>
                          <a:latin typeface="Raleway"/>
                          <a:ea typeface="Raleway"/>
                          <a:cs typeface="Raleway"/>
                          <a:sym typeface="Raleway"/>
                        </a:rPr>
                        <a:t>(Qual teams to review tools)</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484600">
                <a:tc>
                  <a:txBody>
                    <a:bodyPr/>
                    <a:lstStyle/>
                    <a:p>
                      <a:pPr marL="0" marR="0" lvl="0" indent="0" algn="just" rtl="0">
                        <a:spcBef>
                          <a:spcPts val="0"/>
                        </a:spcBef>
                        <a:spcAft>
                          <a:spcPts val="0"/>
                        </a:spcAft>
                        <a:buNone/>
                      </a:pPr>
                      <a:r>
                        <a:rPr lang="en-US" sz="1500">
                          <a:latin typeface="Raleway"/>
                          <a:ea typeface="Raleway"/>
                          <a:cs typeface="Raleway"/>
                          <a:sym typeface="Raleway"/>
                        </a:rPr>
                        <a:t>2:00 </a:t>
                      </a:r>
                      <a:r>
                        <a:rPr lang="en-US" sz="1500" u="none" strike="noStrike" cap="none">
                          <a:latin typeface="Raleway"/>
                          <a:ea typeface="Raleway"/>
                          <a:cs typeface="Raleway"/>
                          <a:sym typeface="Raleway"/>
                        </a:rPr>
                        <a:t>- </a:t>
                      </a:r>
                      <a:r>
                        <a:rPr lang="en-US" sz="1500">
                          <a:latin typeface="Raleway"/>
                          <a:ea typeface="Raleway"/>
                          <a:cs typeface="Raleway"/>
                          <a:sym typeface="Raleway"/>
                        </a:rPr>
                        <a:t>4</a:t>
                      </a:r>
                      <a:r>
                        <a:rPr lang="en-US" sz="1500" u="none" strike="noStrike" cap="none">
                          <a:latin typeface="Raleway"/>
                          <a:ea typeface="Raleway"/>
                          <a:cs typeface="Raleway"/>
                          <a:sym typeface="Raleway"/>
                        </a:rPr>
                        <a:t>:</a:t>
                      </a:r>
                      <a:r>
                        <a:rPr lang="en-US" sz="1500">
                          <a:latin typeface="Raleway"/>
                          <a:ea typeface="Raleway"/>
                          <a:cs typeface="Raleway"/>
                          <a:sym typeface="Raleway"/>
                        </a:rPr>
                        <a:t>00</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just" rtl="0">
                        <a:spcBef>
                          <a:spcPts val="0"/>
                        </a:spcBef>
                        <a:spcAft>
                          <a:spcPts val="0"/>
                        </a:spcAft>
                        <a:buNone/>
                      </a:pPr>
                      <a:r>
                        <a:rPr lang="en-US" sz="1500">
                          <a:latin typeface="Raleway"/>
                          <a:ea typeface="Raleway"/>
                          <a:cs typeface="Raleway"/>
                          <a:sym typeface="Raleway"/>
                        </a:rPr>
                        <a:t>Quantitative team: Sampling and Tool review </a:t>
                      </a:r>
                      <a:r>
                        <a:rPr lang="en-US" sz="1500">
                          <a:solidFill>
                            <a:srgbClr val="FF0000"/>
                          </a:solidFill>
                          <a:latin typeface="Raleway"/>
                          <a:ea typeface="Raleway"/>
                          <a:cs typeface="Raleway"/>
                          <a:sym typeface="Raleway"/>
                        </a:rPr>
                        <a:t>(Qual and Infrastructure teams to review tools)</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458900">
                <a:tc>
                  <a:txBody>
                    <a:bodyPr/>
                    <a:lstStyle/>
                    <a:p>
                      <a:pPr marL="0" marR="0" lvl="0" indent="0" algn="just" rtl="0">
                        <a:spcBef>
                          <a:spcPts val="0"/>
                        </a:spcBef>
                        <a:spcAft>
                          <a:spcPts val="0"/>
                        </a:spcAft>
                        <a:buNone/>
                      </a:pPr>
                      <a:r>
                        <a:rPr lang="en-US" sz="1500">
                          <a:latin typeface="Raleway"/>
                          <a:ea typeface="Raleway"/>
                          <a:cs typeface="Raleway"/>
                          <a:sym typeface="Raleway"/>
                        </a:rPr>
                        <a:t>4:00 </a:t>
                      </a:r>
                      <a:r>
                        <a:rPr lang="en-US" sz="1500" u="none" strike="noStrike" cap="none">
                          <a:latin typeface="Raleway"/>
                          <a:ea typeface="Raleway"/>
                          <a:cs typeface="Raleway"/>
                          <a:sym typeface="Raleway"/>
                        </a:rPr>
                        <a:t>- </a:t>
                      </a:r>
                      <a:r>
                        <a:rPr lang="en-US" sz="1500">
                          <a:latin typeface="Raleway"/>
                          <a:ea typeface="Raleway"/>
                          <a:cs typeface="Raleway"/>
                          <a:sym typeface="Raleway"/>
                        </a:rPr>
                        <a:t>4.20</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BE5F1"/>
                    </a:solidFill>
                  </a:tcPr>
                </a:tc>
                <a:tc>
                  <a:txBody>
                    <a:bodyPr/>
                    <a:lstStyle/>
                    <a:p>
                      <a:pPr marL="0" marR="0" lvl="0" indent="0" algn="just" rtl="0">
                        <a:spcBef>
                          <a:spcPts val="0"/>
                        </a:spcBef>
                        <a:spcAft>
                          <a:spcPts val="0"/>
                        </a:spcAft>
                        <a:buNone/>
                      </a:pPr>
                      <a:r>
                        <a:rPr lang="en-US" sz="1500">
                          <a:latin typeface="Raleway"/>
                          <a:ea typeface="Raleway"/>
                          <a:cs typeface="Raleway"/>
                          <a:sym typeface="Raleway"/>
                        </a:rPr>
                        <a:t>BREAK </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BE5F1"/>
                    </a:solidFill>
                  </a:tcPr>
                </a:tc>
                <a:extLst>
                  <a:ext uri="{0D108BD9-81ED-4DB2-BD59-A6C34878D82A}">
                    <a16:rowId xmlns:a16="http://schemas.microsoft.com/office/drawing/2014/main" val="10008"/>
                  </a:ext>
                </a:extLst>
              </a:tr>
              <a:tr h="458900">
                <a:tc>
                  <a:txBody>
                    <a:bodyPr/>
                    <a:lstStyle/>
                    <a:p>
                      <a:pPr marL="0" marR="0" lvl="0" indent="0" algn="just" rtl="0">
                        <a:spcBef>
                          <a:spcPts val="0"/>
                        </a:spcBef>
                        <a:spcAft>
                          <a:spcPts val="0"/>
                        </a:spcAft>
                        <a:buNone/>
                      </a:pPr>
                      <a:r>
                        <a:rPr lang="en-US" sz="1500">
                          <a:latin typeface="Raleway"/>
                          <a:ea typeface="Raleway"/>
                          <a:cs typeface="Raleway"/>
                          <a:sym typeface="Raleway"/>
                        </a:rPr>
                        <a:t>4.20 - 5.30</a:t>
                      </a:r>
                      <a:endParaRPr sz="1500">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just" rtl="0">
                        <a:spcBef>
                          <a:spcPts val="0"/>
                        </a:spcBef>
                        <a:spcAft>
                          <a:spcPts val="0"/>
                        </a:spcAft>
                        <a:buClr>
                          <a:srgbClr val="000000"/>
                        </a:buClr>
                        <a:buFont typeface="Arial"/>
                        <a:buNone/>
                      </a:pPr>
                      <a:r>
                        <a:rPr lang="en-US" sz="1500">
                          <a:latin typeface="Raleway"/>
                          <a:ea typeface="Raleway"/>
                          <a:cs typeface="Raleway"/>
                          <a:sym typeface="Raleway"/>
                        </a:rPr>
                        <a:t>Quantitative team: Tool Review </a:t>
                      </a:r>
                      <a:r>
                        <a:rPr lang="en-US" sz="1500">
                          <a:solidFill>
                            <a:srgbClr val="FF0000"/>
                          </a:solidFill>
                          <a:latin typeface="Raleway"/>
                          <a:ea typeface="Raleway"/>
                          <a:cs typeface="Raleway"/>
                          <a:sym typeface="Raleway"/>
                        </a:rPr>
                        <a:t>(Qual and Infrastructure teams to review tools)</a:t>
                      </a:r>
                      <a:endParaRPr sz="1500">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pic>
        <p:nvPicPr>
          <p:cNvPr id="109" name="Google Shape;109;p15"/>
          <p:cNvPicPr preferRelativeResize="0"/>
          <p:nvPr/>
        </p:nvPicPr>
        <p:blipFill rotWithShape="1">
          <a:blip r:embed="rId3">
            <a:alphaModFix/>
          </a:blip>
          <a:srcRect/>
          <a:stretch/>
        </p:blipFill>
        <p:spPr>
          <a:xfrm>
            <a:off x="0" y="0"/>
            <a:ext cx="12192000" cy="389025"/>
          </a:xfrm>
          <a:prstGeom prst="rect">
            <a:avLst/>
          </a:prstGeom>
          <a:noFill/>
          <a:ln>
            <a:noFill/>
          </a:ln>
        </p:spPr>
      </p:pic>
      <p:pic>
        <p:nvPicPr>
          <p:cNvPr id="110" name="Google Shape;110;p15"/>
          <p:cNvPicPr preferRelativeResize="0"/>
          <p:nvPr/>
        </p:nvPicPr>
        <p:blipFill rotWithShape="1">
          <a:blip r:embed="rId4">
            <a:alphaModFix/>
          </a:blip>
          <a:srcRect/>
          <a:stretch/>
        </p:blipFill>
        <p:spPr>
          <a:xfrm>
            <a:off x="10171545" y="389025"/>
            <a:ext cx="1639455" cy="146979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536F88"/>
        </a:solid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subTitle" idx="1"/>
          </p:nvPr>
        </p:nvSpPr>
        <p:spPr>
          <a:xfrm>
            <a:off x="553202" y="4923867"/>
            <a:ext cx="11085600" cy="817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b="1">
                <a:solidFill>
                  <a:schemeClr val="lt1"/>
                </a:solidFill>
                <a:latin typeface="Raleway"/>
                <a:ea typeface="Raleway"/>
                <a:cs typeface="Raleway"/>
                <a:sym typeface="Raleway"/>
              </a:rPr>
              <a:t>Community Based Assessment (CBA) of UNHCR Pockets of Hope (PoH) - ESA24001 (Day 2)</a:t>
            </a:r>
            <a:endParaRPr b="1">
              <a:solidFill>
                <a:schemeClr val="lt1"/>
              </a:solidFill>
              <a:latin typeface="Raleway"/>
              <a:ea typeface="Raleway"/>
              <a:cs typeface="Raleway"/>
              <a:sym typeface="Raleway"/>
            </a:endParaRPr>
          </a:p>
          <a:p>
            <a:pPr marL="0" lvl="0" indent="0" algn="l" rtl="0">
              <a:lnSpc>
                <a:spcPct val="90000"/>
              </a:lnSpc>
              <a:spcBef>
                <a:spcPts val="1100"/>
              </a:spcBef>
              <a:spcAft>
                <a:spcPts val="0"/>
              </a:spcAft>
              <a:buClr>
                <a:schemeClr val="dk1"/>
              </a:buClr>
              <a:buSzPts val="2400"/>
              <a:buNone/>
            </a:pPr>
            <a:r>
              <a:rPr lang="en-US">
                <a:solidFill>
                  <a:schemeClr val="lt1"/>
                </a:solidFill>
                <a:latin typeface="Raleway"/>
                <a:ea typeface="Raleway"/>
                <a:cs typeface="Raleway"/>
                <a:sym typeface="Raleway"/>
              </a:rPr>
              <a:t>April 2024</a:t>
            </a:r>
            <a:endParaRPr>
              <a:solidFill>
                <a:schemeClr val="lt1"/>
              </a:solidFill>
              <a:latin typeface="Raleway"/>
              <a:ea typeface="Raleway"/>
              <a:cs typeface="Raleway"/>
              <a:sym typeface="Raleway"/>
            </a:endParaRPr>
          </a:p>
        </p:txBody>
      </p:sp>
      <p:sp>
        <p:nvSpPr>
          <p:cNvPr id="90" name="Google Shape;90;p13"/>
          <p:cNvSpPr txBox="1"/>
          <p:nvPr/>
        </p:nvSpPr>
        <p:spPr>
          <a:xfrm>
            <a:off x="544634" y="3158275"/>
            <a:ext cx="10282800" cy="17655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5900"/>
              <a:buFont typeface="Arial"/>
              <a:buNone/>
              <a:tabLst/>
              <a:defRPr/>
            </a:pPr>
            <a:r>
              <a:rPr kumimoji="0" lang="en-US" sz="6000" b="1" i="0" u="none" strike="noStrike" kern="0" cap="none" spc="0" normalizeH="0" baseline="0" noProof="0">
                <a:ln>
                  <a:noFill/>
                </a:ln>
                <a:solidFill>
                  <a:srgbClr val="FFFFFF"/>
                </a:solidFill>
                <a:effectLst/>
                <a:uLnTx/>
                <a:uFillTx/>
                <a:latin typeface="Raleway"/>
                <a:ea typeface="Raleway"/>
                <a:cs typeface="Raleway"/>
                <a:sym typeface="Raleway"/>
              </a:rPr>
              <a:t>Samuel Hall</a:t>
            </a:r>
            <a:endParaRPr kumimoji="0" sz="6000" b="1" i="0" u="none" strike="noStrike" kern="0" cap="none" spc="0" normalizeH="0" baseline="0" noProof="0">
              <a:ln>
                <a:noFill/>
              </a:ln>
              <a:solidFill>
                <a:srgbClr val="FFFFFF"/>
              </a:solidFill>
              <a:effectLst/>
              <a:uLnTx/>
              <a:uFillTx/>
              <a:latin typeface="Raleway"/>
              <a:ea typeface="Raleway"/>
              <a:cs typeface="Raleway"/>
              <a:sym typeface="Raleway"/>
            </a:endParaRPr>
          </a:p>
          <a:p>
            <a:pPr marL="0" marR="0" lvl="0" indent="0" algn="l" defTabSz="914400" rtl="0" eaLnBrk="1" fontAlgn="auto" latinLnBrk="0" hangingPunct="1">
              <a:lnSpc>
                <a:spcPct val="90000"/>
              </a:lnSpc>
              <a:spcBef>
                <a:spcPts val="0"/>
              </a:spcBef>
              <a:spcAft>
                <a:spcPts val="0"/>
              </a:spcAft>
              <a:buClr>
                <a:srgbClr val="FFFFFF"/>
              </a:buClr>
              <a:buSzPts val="5900"/>
              <a:buFont typeface="Arial"/>
              <a:buNone/>
              <a:tabLst/>
              <a:defRPr/>
            </a:pPr>
            <a:r>
              <a:rPr kumimoji="0" lang="en-US" sz="6000" b="1" i="0" u="none" strike="noStrike" kern="0" cap="none" spc="0" normalizeH="0" baseline="0" noProof="0">
                <a:ln>
                  <a:noFill/>
                </a:ln>
                <a:solidFill>
                  <a:srgbClr val="FFFFFF"/>
                </a:solidFill>
                <a:effectLst/>
                <a:uLnTx/>
                <a:uFillTx/>
                <a:latin typeface="Raleway"/>
                <a:ea typeface="Raleway"/>
                <a:cs typeface="Raleway"/>
                <a:sym typeface="Raleway"/>
              </a:rPr>
              <a:t>Training slides</a:t>
            </a:r>
            <a:endParaRPr kumimoji="0" sz="6000" b="1" i="0" u="none" strike="noStrike" kern="0" cap="none" spc="0" normalizeH="0" baseline="0" noProof="0">
              <a:ln>
                <a:noFill/>
              </a:ln>
              <a:solidFill>
                <a:srgbClr val="FFFFFF"/>
              </a:solidFill>
              <a:effectLst/>
              <a:uLnTx/>
              <a:uFillTx/>
              <a:latin typeface="Raleway"/>
              <a:ea typeface="Raleway"/>
              <a:cs typeface="Raleway"/>
              <a:sym typeface="Raleway"/>
            </a:endParaRPr>
          </a:p>
        </p:txBody>
      </p:sp>
      <p:sp>
        <p:nvSpPr>
          <p:cNvPr id="91" name="Google Shape;91;p13"/>
          <p:cNvSpPr/>
          <p:nvPr/>
        </p:nvSpPr>
        <p:spPr>
          <a:xfrm>
            <a:off x="8105425" y="218650"/>
            <a:ext cx="2516100" cy="2516100"/>
          </a:xfrm>
          <a:prstGeom prst="ellipse">
            <a:avLst/>
          </a:prstGeom>
          <a:solidFill>
            <a:schemeClr val="lt1"/>
          </a:solidFill>
          <a:ln w="28575" cap="flat" cmpd="sng">
            <a:solidFill>
              <a:schemeClr val="lt1"/>
            </a:solidFill>
            <a:prstDash val="solid"/>
            <a:round/>
            <a:headEnd type="none" w="sm" len="sm"/>
            <a:tailEnd type="none" w="sm" len="sm"/>
          </a:ln>
        </p:spPr>
        <p:txBody>
          <a:bodyPr spcFirstLastPara="1" wrap="square" lIns="0" tIns="91425" rIns="0"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900"/>
              <a:buFont typeface="Arial"/>
              <a:buNone/>
              <a:tabLst/>
              <a:defRPr/>
            </a:pPr>
            <a:endParaRPr kumimoji="0" sz="1900" b="1" i="0" u="none" strike="noStrike" kern="0" cap="none" spc="0" normalizeH="0" baseline="0" noProof="0">
              <a:ln>
                <a:noFill/>
              </a:ln>
              <a:solidFill>
                <a:srgbClr val="314247"/>
              </a:solidFill>
              <a:effectLst/>
              <a:uLnTx/>
              <a:uFillTx/>
              <a:latin typeface="Raleway"/>
              <a:ea typeface="Raleway"/>
              <a:cs typeface="Raleway"/>
              <a:sym typeface="Raleway"/>
            </a:endParaRPr>
          </a:p>
        </p:txBody>
      </p:sp>
      <p:sp>
        <p:nvSpPr>
          <p:cNvPr id="92" name="Google Shape;92;p13"/>
          <p:cNvSpPr/>
          <p:nvPr/>
        </p:nvSpPr>
        <p:spPr>
          <a:xfrm>
            <a:off x="9401800" y="1609075"/>
            <a:ext cx="2516100" cy="2516100"/>
          </a:xfrm>
          <a:prstGeom prst="ellipse">
            <a:avLst/>
          </a:prstGeom>
          <a:solidFill>
            <a:schemeClr val="lt1"/>
          </a:solidFill>
          <a:ln w="28575" cap="flat" cmpd="sng">
            <a:solidFill>
              <a:schemeClr val="lt1"/>
            </a:solidFill>
            <a:prstDash val="solid"/>
            <a:round/>
            <a:headEnd type="none" w="sm" len="sm"/>
            <a:tailEnd type="none" w="sm" len="sm"/>
          </a:ln>
        </p:spPr>
        <p:txBody>
          <a:bodyPr spcFirstLastPara="1" wrap="square" lIns="0" tIns="91425" rIns="0"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900"/>
              <a:buFont typeface="Arial"/>
              <a:buNone/>
              <a:tabLst/>
              <a:defRPr/>
            </a:pPr>
            <a:endParaRPr kumimoji="0" sz="1900" b="1" i="0" u="none" strike="noStrike" kern="0" cap="none" spc="0" normalizeH="0" baseline="0" noProof="0">
              <a:ln>
                <a:noFill/>
              </a:ln>
              <a:solidFill>
                <a:srgbClr val="314247"/>
              </a:solidFill>
              <a:effectLst/>
              <a:uLnTx/>
              <a:uFillTx/>
              <a:latin typeface="Raleway"/>
              <a:ea typeface="Raleway"/>
              <a:cs typeface="Raleway"/>
              <a:sym typeface="Raleway"/>
            </a:endParaRPr>
          </a:p>
        </p:txBody>
      </p:sp>
      <p:pic>
        <p:nvPicPr>
          <p:cNvPr id="93" name="Google Shape;93;p13"/>
          <p:cNvPicPr preferRelativeResize="0"/>
          <p:nvPr/>
        </p:nvPicPr>
        <p:blipFill rotWithShape="1">
          <a:blip r:embed="rId3">
            <a:alphaModFix/>
          </a:blip>
          <a:srcRect/>
          <a:stretch/>
        </p:blipFill>
        <p:spPr>
          <a:xfrm>
            <a:off x="9974750" y="2182025"/>
            <a:ext cx="1369900" cy="1369900"/>
          </a:xfrm>
          <a:prstGeom prst="rect">
            <a:avLst/>
          </a:prstGeom>
          <a:noFill/>
          <a:ln>
            <a:noFill/>
          </a:ln>
        </p:spPr>
      </p:pic>
      <p:pic>
        <p:nvPicPr>
          <p:cNvPr id="94" name="Google Shape;94;p13"/>
          <p:cNvPicPr preferRelativeResize="0"/>
          <p:nvPr/>
        </p:nvPicPr>
        <p:blipFill rotWithShape="1">
          <a:blip r:embed="rId4">
            <a:alphaModFix/>
          </a:blip>
          <a:srcRect/>
          <a:stretch/>
        </p:blipFill>
        <p:spPr>
          <a:xfrm>
            <a:off x="8763525" y="778400"/>
            <a:ext cx="1136375" cy="13226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a:spLocks noGrp="1"/>
          </p:cNvSpPr>
          <p:nvPr>
            <p:ph type="title"/>
          </p:nvPr>
        </p:nvSpPr>
        <p:spPr>
          <a:xfrm>
            <a:off x="838200" y="365125"/>
            <a:ext cx="10515600" cy="105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300" b="1">
                <a:solidFill>
                  <a:srgbClr val="000000"/>
                </a:solidFill>
              </a:rPr>
              <a:t>Agenda Day 2 (Saturday, 4th May)</a:t>
            </a:r>
            <a:endParaRPr sz="3300" b="1">
              <a:solidFill>
                <a:srgbClr val="000000"/>
              </a:solidFill>
            </a:endParaRPr>
          </a:p>
        </p:txBody>
      </p:sp>
      <p:graphicFrame>
        <p:nvGraphicFramePr>
          <p:cNvPr id="100" name="Google Shape;100;p14"/>
          <p:cNvGraphicFramePr/>
          <p:nvPr/>
        </p:nvGraphicFramePr>
        <p:xfrm>
          <a:off x="405910" y="1858813"/>
          <a:ext cx="3000000" cy="3000000"/>
        </p:xfrm>
        <a:graphic>
          <a:graphicData uri="http://schemas.openxmlformats.org/drawingml/2006/table">
            <a:tbl>
              <a:tblPr>
                <a:noFill/>
              </a:tblPr>
              <a:tblGrid>
                <a:gridCol w="1767700">
                  <a:extLst>
                    <a:ext uri="{9D8B030D-6E8A-4147-A177-3AD203B41FA5}">
                      <a16:colId xmlns:a16="http://schemas.microsoft.com/office/drawing/2014/main" val="20000"/>
                    </a:ext>
                  </a:extLst>
                </a:gridCol>
                <a:gridCol w="9489700">
                  <a:extLst>
                    <a:ext uri="{9D8B030D-6E8A-4147-A177-3AD203B41FA5}">
                      <a16:colId xmlns:a16="http://schemas.microsoft.com/office/drawing/2014/main" val="20001"/>
                    </a:ext>
                  </a:extLst>
                </a:gridCol>
              </a:tblGrid>
              <a:tr h="484600">
                <a:tc>
                  <a:txBody>
                    <a:bodyPr/>
                    <a:lstStyle/>
                    <a:p>
                      <a:pPr marL="0" marR="0" lvl="0" indent="0" algn="just" rtl="0">
                        <a:spcBef>
                          <a:spcPts val="0"/>
                        </a:spcBef>
                        <a:spcAft>
                          <a:spcPts val="0"/>
                        </a:spcAft>
                        <a:buNone/>
                      </a:pPr>
                      <a:r>
                        <a:rPr lang="en-US" b="1" u="none" strike="noStrike" cap="none">
                          <a:solidFill>
                            <a:schemeClr val="lt1"/>
                          </a:solidFill>
                          <a:latin typeface="Raleway"/>
                          <a:ea typeface="Raleway"/>
                          <a:cs typeface="Raleway"/>
                          <a:sym typeface="Raleway"/>
                        </a:rPr>
                        <a:t>Time</a:t>
                      </a:r>
                      <a:endParaRPr u="none" strike="noStrike" cap="none">
                        <a:solidFill>
                          <a:schemeClr val="lt1"/>
                        </a:solidFill>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244061"/>
                    </a:solidFill>
                  </a:tcPr>
                </a:tc>
                <a:tc>
                  <a:txBody>
                    <a:bodyPr/>
                    <a:lstStyle/>
                    <a:p>
                      <a:pPr marL="0" marR="0" lvl="0" indent="0" algn="just" rtl="0">
                        <a:spcBef>
                          <a:spcPts val="0"/>
                        </a:spcBef>
                        <a:spcAft>
                          <a:spcPts val="0"/>
                        </a:spcAft>
                        <a:buNone/>
                      </a:pPr>
                      <a:r>
                        <a:rPr lang="en-US" b="1" u="none" strike="noStrike" cap="none">
                          <a:solidFill>
                            <a:schemeClr val="lt1"/>
                          </a:solidFill>
                          <a:latin typeface="Raleway"/>
                          <a:ea typeface="Raleway"/>
                          <a:cs typeface="Raleway"/>
                          <a:sym typeface="Raleway"/>
                        </a:rPr>
                        <a:t>Activity</a:t>
                      </a:r>
                      <a:endParaRPr u="none" strike="noStrike" cap="none">
                        <a:solidFill>
                          <a:schemeClr val="lt1"/>
                        </a:solidFill>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244061"/>
                    </a:solidFill>
                  </a:tcPr>
                </a:tc>
                <a:extLst>
                  <a:ext uri="{0D108BD9-81ED-4DB2-BD59-A6C34878D82A}">
                    <a16:rowId xmlns:a16="http://schemas.microsoft.com/office/drawing/2014/main" val="10000"/>
                  </a:ext>
                </a:extLst>
              </a:tr>
              <a:tr h="458025">
                <a:tc>
                  <a:txBody>
                    <a:bodyPr/>
                    <a:lstStyle/>
                    <a:p>
                      <a:pPr marL="0" marR="0" lvl="0" indent="0" algn="just" rtl="0">
                        <a:spcBef>
                          <a:spcPts val="0"/>
                        </a:spcBef>
                        <a:spcAft>
                          <a:spcPts val="0"/>
                        </a:spcAft>
                        <a:buNone/>
                      </a:pPr>
                      <a:r>
                        <a:rPr lang="en-US" sz="1500" u="none" strike="noStrike" cap="none">
                          <a:latin typeface="Raleway"/>
                          <a:ea typeface="Raleway"/>
                          <a:cs typeface="Raleway"/>
                          <a:sym typeface="Raleway"/>
                        </a:rPr>
                        <a:t>9:00- </a:t>
                      </a:r>
                      <a:r>
                        <a:rPr lang="en-US" sz="1500">
                          <a:latin typeface="Raleway"/>
                          <a:ea typeface="Raleway"/>
                          <a:cs typeface="Raleway"/>
                          <a:sym typeface="Raleway"/>
                        </a:rPr>
                        <a:t>10:00</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just" rtl="0">
                        <a:spcBef>
                          <a:spcPts val="0"/>
                        </a:spcBef>
                        <a:spcAft>
                          <a:spcPts val="0"/>
                        </a:spcAft>
                        <a:buNone/>
                      </a:pPr>
                      <a:r>
                        <a:rPr lang="en-US" sz="1500">
                          <a:latin typeface="Raleway"/>
                          <a:ea typeface="Raleway"/>
                          <a:cs typeface="Raleway"/>
                          <a:sym typeface="Raleway"/>
                        </a:rPr>
                        <a:t>Qualitative team: Sampling </a:t>
                      </a:r>
                      <a:r>
                        <a:rPr lang="en-US" sz="1500">
                          <a:solidFill>
                            <a:srgbClr val="FF0000"/>
                          </a:solidFill>
                          <a:latin typeface="Raleway"/>
                          <a:ea typeface="Raleway"/>
                          <a:cs typeface="Raleway"/>
                          <a:sym typeface="Raleway"/>
                        </a:rPr>
                        <a:t>(Infrastructure and Quant teams to review tools)</a:t>
                      </a:r>
                      <a:endParaRPr sz="1500" u="none" strike="noStrike" cap="none">
                        <a:solidFill>
                          <a:srgbClr val="FF0000"/>
                        </a:solidFill>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509950">
                <a:tc>
                  <a:txBody>
                    <a:bodyPr/>
                    <a:lstStyle/>
                    <a:p>
                      <a:pPr marL="0" marR="0" lvl="0" indent="0" algn="just" rtl="0">
                        <a:spcBef>
                          <a:spcPts val="0"/>
                        </a:spcBef>
                        <a:spcAft>
                          <a:spcPts val="0"/>
                        </a:spcAft>
                        <a:buNone/>
                      </a:pPr>
                      <a:r>
                        <a:rPr lang="en-US" sz="1500">
                          <a:latin typeface="Raleway"/>
                          <a:ea typeface="Raleway"/>
                          <a:cs typeface="Raleway"/>
                          <a:sym typeface="Raleway"/>
                        </a:rPr>
                        <a:t> 10:00</a:t>
                      </a:r>
                      <a:r>
                        <a:rPr lang="en-US" sz="1500" u="none" strike="noStrike" cap="none">
                          <a:latin typeface="Raleway"/>
                          <a:ea typeface="Raleway"/>
                          <a:cs typeface="Raleway"/>
                          <a:sym typeface="Raleway"/>
                        </a:rPr>
                        <a:t> – 1</a:t>
                      </a:r>
                      <a:r>
                        <a:rPr lang="en-US" sz="1500">
                          <a:latin typeface="Raleway"/>
                          <a:ea typeface="Raleway"/>
                          <a:cs typeface="Raleway"/>
                          <a:sym typeface="Raleway"/>
                        </a:rPr>
                        <a:t>1</a:t>
                      </a:r>
                      <a:r>
                        <a:rPr lang="en-US" sz="1500" u="none" strike="noStrike" cap="none">
                          <a:latin typeface="Raleway"/>
                          <a:ea typeface="Raleway"/>
                          <a:cs typeface="Raleway"/>
                          <a:sym typeface="Raleway"/>
                        </a:rPr>
                        <a:t>:00 </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just" rtl="0">
                        <a:spcBef>
                          <a:spcPts val="0"/>
                        </a:spcBef>
                        <a:spcAft>
                          <a:spcPts val="0"/>
                        </a:spcAft>
                        <a:buNone/>
                      </a:pPr>
                      <a:r>
                        <a:rPr lang="en-US" sz="1500">
                          <a:latin typeface="Raleway"/>
                          <a:ea typeface="Raleway"/>
                          <a:cs typeface="Raleway"/>
                          <a:sym typeface="Raleway"/>
                        </a:rPr>
                        <a:t>Qualitative team: Tool Review </a:t>
                      </a:r>
                      <a:r>
                        <a:rPr lang="en-US" sz="1500">
                          <a:solidFill>
                            <a:srgbClr val="FF0000"/>
                          </a:solidFill>
                          <a:latin typeface="Raleway"/>
                          <a:ea typeface="Raleway"/>
                          <a:cs typeface="Raleway"/>
                          <a:sym typeface="Raleway"/>
                        </a:rPr>
                        <a:t>(Infrastructure and Quant teams to review tools)</a:t>
                      </a:r>
                      <a:endParaRPr sz="1500">
                        <a:solidFill>
                          <a:srgbClr val="FF0000"/>
                        </a:solidFill>
                        <a:latin typeface="Raleway"/>
                        <a:ea typeface="Raleway"/>
                        <a:cs typeface="Raleway"/>
                        <a:sym typeface="Raleway"/>
                      </a:endParaRPr>
                    </a:p>
                    <a:p>
                      <a:pPr marL="0" marR="0" lvl="0" indent="0" algn="just" rtl="0">
                        <a:spcBef>
                          <a:spcPts val="0"/>
                        </a:spcBef>
                        <a:spcAft>
                          <a:spcPts val="0"/>
                        </a:spcAft>
                        <a:buNone/>
                      </a:pPr>
                      <a:endParaRPr sz="1500">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458025">
                <a:tc>
                  <a:txBody>
                    <a:bodyPr/>
                    <a:lstStyle/>
                    <a:p>
                      <a:pPr marL="0" marR="0" lvl="0" indent="0" algn="just" rtl="0">
                        <a:spcBef>
                          <a:spcPts val="0"/>
                        </a:spcBef>
                        <a:spcAft>
                          <a:spcPts val="0"/>
                        </a:spcAft>
                        <a:buNone/>
                      </a:pPr>
                      <a:r>
                        <a:rPr lang="en-US" sz="1500" u="none" strike="noStrike" cap="none">
                          <a:latin typeface="Raleway"/>
                          <a:ea typeface="Raleway"/>
                          <a:cs typeface="Raleway"/>
                          <a:sym typeface="Raleway"/>
                        </a:rPr>
                        <a:t>1</a:t>
                      </a:r>
                      <a:r>
                        <a:rPr lang="en-US" sz="1500">
                          <a:latin typeface="Raleway"/>
                          <a:ea typeface="Raleway"/>
                          <a:cs typeface="Raleway"/>
                          <a:sym typeface="Raleway"/>
                        </a:rPr>
                        <a:t>1</a:t>
                      </a:r>
                      <a:r>
                        <a:rPr lang="en-US" sz="1500" u="none" strike="noStrike" cap="none">
                          <a:latin typeface="Raleway"/>
                          <a:ea typeface="Raleway"/>
                          <a:cs typeface="Raleway"/>
                          <a:sym typeface="Raleway"/>
                        </a:rPr>
                        <a:t>:</a:t>
                      </a:r>
                      <a:r>
                        <a:rPr lang="en-US" sz="1500">
                          <a:latin typeface="Raleway"/>
                          <a:ea typeface="Raleway"/>
                          <a:cs typeface="Raleway"/>
                          <a:sym typeface="Raleway"/>
                        </a:rPr>
                        <a:t>00</a:t>
                      </a:r>
                      <a:r>
                        <a:rPr lang="en-US" sz="1500" u="none" strike="noStrike" cap="none">
                          <a:latin typeface="Raleway"/>
                          <a:ea typeface="Raleway"/>
                          <a:cs typeface="Raleway"/>
                          <a:sym typeface="Raleway"/>
                        </a:rPr>
                        <a:t> – 11:</a:t>
                      </a:r>
                      <a:r>
                        <a:rPr lang="en-US" sz="1500">
                          <a:latin typeface="Raleway"/>
                          <a:ea typeface="Raleway"/>
                          <a:cs typeface="Raleway"/>
                          <a:sym typeface="Raleway"/>
                        </a:rPr>
                        <a:t>30</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BE5F1"/>
                    </a:solidFill>
                  </a:tcPr>
                </a:tc>
                <a:tc>
                  <a:txBody>
                    <a:bodyPr/>
                    <a:lstStyle/>
                    <a:p>
                      <a:pPr marL="0" marR="0" lvl="0" indent="0" algn="just" rtl="0">
                        <a:spcBef>
                          <a:spcPts val="0"/>
                        </a:spcBef>
                        <a:spcAft>
                          <a:spcPts val="0"/>
                        </a:spcAft>
                        <a:buNone/>
                      </a:pPr>
                      <a:r>
                        <a:rPr lang="en-US" sz="1500" u="none" strike="noStrike" cap="none">
                          <a:latin typeface="Raleway"/>
                          <a:ea typeface="Raleway"/>
                          <a:cs typeface="Raleway"/>
                          <a:sym typeface="Raleway"/>
                        </a:rPr>
                        <a:t>BREAK</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BE5F1"/>
                    </a:solidFill>
                  </a:tcPr>
                </a:tc>
                <a:extLst>
                  <a:ext uri="{0D108BD9-81ED-4DB2-BD59-A6C34878D82A}">
                    <a16:rowId xmlns:a16="http://schemas.microsoft.com/office/drawing/2014/main" val="10003"/>
                  </a:ext>
                </a:extLst>
              </a:tr>
              <a:tr h="484600">
                <a:tc>
                  <a:txBody>
                    <a:bodyPr/>
                    <a:lstStyle/>
                    <a:p>
                      <a:pPr marL="0" marR="0" lvl="0" indent="0" algn="just" rtl="0">
                        <a:spcBef>
                          <a:spcPts val="0"/>
                        </a:spcBef>
                        <a:spcAft>
                          <a:spcPts val="0"/>
                        </a:spcAft>
                        <a:buNone/>
                      </a:pPr>
                      <a:r>
                        <a:rPr lang="en-US" sz="1500" u="none" strike="noStrike" cap="none">
                          <a:latin typeface="Raleway"/>
                          <a:ea typeface="Raleway"/>
                          <a:cs typeface="Raleway"/>
                          <a:sym typeface="Raleway"/>
                        </a:rPr>
                        <a:t>11:</a:t>
                      </a:r>
                      <a:r>
                        <a:rPr lang="en-US" sz="1500">
                          <a:latin typeface="Raleway"/>
                          <a:ea typeface="Raleway"/>
                          <a:cs typeface="Raleway"/>
                          <a:sym typeface="Raleway"/>
                        </a:rPr>
                        <a:t>3</a:t>
                      </a:r>
                      <a:r>
                        <a:rPr lang="en-US" sz="1500" u="none" strike="noStrike" cap="none">
                          <a:latin typeface="Raleway"/>
                          <a:ea typeface="Raleway"/>
                          <a:cs typeface="Raleway"/>
                          <a:sym typeface="Raleway"/>
                        </a:rPr>
                        <a:t>0 – 1</a:t>
                      </a:r>
                      <a:r>
                        <a:rPr lang="en-US" sz="1500">
                          <a:latin typeface="Raleway"/>
                          <a:ea typeface="Raleway"/>
                          <a:cs typeface="Raleway"/>
                          <a:sym typeface="Raleway"/>
                        </a:rPr>
                        <a:t>2</a:t>
                      </a:r>
                      <a:r>
                        <a:rPr lang="en-US" sz="1500" u="none" strike="noStrike" cap="none">
                          <a:latin typeface="Raleway"/>
                          <a:ea typeface="Raleway"/>
                          <a:cs typeface="Raleway"/>
                          <a:sym typeface="Raleway"/>
                        </a:rPr>
                        <a:t>:</a:t>
                      </a:r>
                      <a:r>
                        <a:rPr lang="en-US" sz="1500">
                          <a:latin typeface="Raleway"/>
                          <a:ea typeface="Raleway"/>
                          <a:cs typeface="Raleway"/>
                          <a:sym typeface="Raleway"/>
                        </a:rPr>
                        <a:t>3</a:t>
                      </a:r>
                      <a:r>
                        <a:rPr lang="en-US" sz="1500" u="none" strike="noStrike" cap="none">
                          <a:latin typeface="Raleway"/>
                          <a:ea typeface="Raleway"/>
                          <a:cs typeface="Raleway"/>
                          <a:sym typeface="Raleway"/>
                        </a:rPr>
                        <a:t>0</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just" rtl="0">
                        <a:spcBef>
                          <a:spcPts val="0"/>
                        </a:spcBef>
                        <a:spcAft>
                          <a:spcPts val="0"/>
                        </a:spcAft>
                        <a:buNone/>
                      </a:pPr>
                      <a:r>
                        <a:rPr lang="en-US" sz="1500">
                          <a:latin typeface="Raleway"/>
                          <a:ea typeface="Raleway"/>
                          <a:cs typeface="Raleway"/>
                          <a:sym typeface="Raleway"/>
                        </a:rPr>
                        <a:t>Qualitative team: Tool Review </a:t>
                      </a:r>
                      <a:r>
                        <a:rPr lang="en-US" sz="1500">
                          <a:solidFill>
                            <a:srgbClr val="FF0000"/>
                          </a:solidFill>
                          <a:latin typeface="Raleway"/>
                          <a:ea typeface="Raleway"/>
                          <a:cs typeface="Raleway"/>
                          <a:sym typeface="Raleway"/>
                        </a:rPr>
                        <a:t>(Infrastructure and Quant teams to review tools)</a:t>
                      </a:r>
                      <a:endParaRPr sz="1500">
                        <a:solidFill>
                          <a:srgbClr val="FF0000"/>
                        </a:solidFill>
                        <a:latin typeface="Raleway"/>
                        <a:ea typeface="Raleway"/>
                        <a:cs typeface="Raleway"/>
                        <a:sym typeface="Raleway"/>
                      </a:endParaRPr>
                    </a:p>
                    <a:p>
                      <a:pPr marL="0" marR="0" lvl="0" indent="0" algn="just" rtl="0">
                        <a:spcBef>
                          <a:spcPts val="0"/>
                        </a:spcBef>
                        <a:spcAft>
                          <a:spcPts val="0"/>
                        </a:spcAft>
                        <a:buNone/>
                      </a:pPr>
                      <a:endParaRPr sz="1500">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484600">
                <a:tc>
                  <a:txBody>
                    <a:bodyPr/>
                    <a:lstStyle/>
                    <a:p>
                      <a:pPr marL="0" marR="0" lvl="0" indent="0" algn="just" rtl="0">
                        <a:spcBef>
                          <a:spcPts val="0"/>
                        </a:spcBef>
                        <a:spcAft>
                          <a:spcPts val="0"/>
                        </a:spcAft>
                        <a:buNone/>
                      </a:pPr>
                      <a:r>
                        <a:rPr lang="en-US" sz="1500" u="none" strike="noStrike" cap="none">
                          <a:latin typeface="Raleway"/>
                          <a:ea typeface="Raleway"/>
                          <a:cs typeface="Raleway"/>
                          <a:sym typeface="Raleway"/>
                        </a:rPr>
                        <a:t>12:</a:t>
                      </a:r>
                      <a:r>
                        <a:rPr lang="en-US" sz="1500">
                          <a:latin typeface="Raleway"/>
                          <a:ea typeface="Raleway"/>
                          <a:cs typeface="Raleway"/>
                          <a:sym typeface="Raleway"/>
                        </a:rPr>
                        <a:t>3</a:t>
                      </a:r>
                      <a:r>
                        <a:rPr lang="en-US" sz="1500" u="none" strike="noStrike" cap="none">
                          <a:latin typeface="Raleway"/>
                          <a:ea typeface="Raleway"/>
                          <a:cs typeface="Raleway"/>
                          <a:sym typeface="Raleway"/>
                        </a:rPr>
                        <a:t>0-1:</a:t>
                      </a:r>
                      <a:r>
                        <a:rPr lang="en-US" sz="1500">
                          <a:latin typeface="Raleway"/>
                          <a:ea typeface="Raleway"/>
                          <a:cs typeface="Raleway"/>
                          <a:sym typeface="Raleway"/>
                        </a:rPr>
                        <a:t>30</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BE5F1"/>
                    </a:solidFill>
                  </a:tcPr>
                </a:tc>
                <a:tc>
                  <a:txBody>
                    <a:bodyPr/>
                    <a:lstStyle/>
                    <a:p>
                      <a:pPr marL="0" marR="0" lvl="0" indent="0" algn="just" rtl="0">
                        <a:spcBef>
                          <a:spcPts val="0"/>
                        </a:spcBef>
                        <a:spcAft>
                          <a:spcPts val="0"/>
                        </a:spcAft>
                        <a:buNone/>
                      </a:pPr>
                      <a:r>
                        <a:rPr lang="en-US" sz="1500" u="none" strike="noStrike" cap="none">
                          <a:latin typeface="Raleway"/>
                          <a:ea typeface="Raleway"/>
                          <a:cs typeface="Raleway"/>
                          <a:sym typeface="Raleway"/>
                        </a:rPr>
                        <a:t>LUNCH</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BE5F1"/>
                    </a:solidFill>
                  </a:tcPr>
                </a:tc>
                <a:extLst>
                  <a:ext uri="{0D108BD9-81ED-4DB2-BD59-A6C34878D82A}">
                    <a16:rowId xmlns:a16="http://schemas.microsoft.com/office/drawing/2014/main" val="10005"/>
                  </a:ext>
                </a:extLst>
              </a:tr>
              <a:tr h="484600">
                <a:tc>
                  <a:txBody>
                    <a:bodyPr/>
                    <a:lstStyle/>
                    <a:p>
                      <a:pPr marL="0" marR="0" lvl="0" indent="0" algn="just" rtl="0">
                        <a:spcBef>
                          <a:spcPts val="0"/>
                        </a:spcBef>
                        <a:spcAft>
                          <a:spcPts val="0"/>
                        </a:spcAft>
                        <a:buNone/>
                      </a:pPr>
                      <a:r>
                        <a:rPr lang="en-US" sz="1500" u="none" strike="noStrike" cap="none">
                          <a:latin typeface="Raleway"/>
                          <a:ea typeface="Raleway"/>
                          <a:cs typeface="Raleway"/>
                          <a:sym typeface="Raleway"/>
                        </a:rPr>
                        <a:t>1:</a:t>
                      </a:r>
                      <a:r>
                        <a:rPr lang="en-US" sz="1500">
                          <a:latin typeface="Raleway"/>
                          <a:ea typeface="Raleway"/>
                          <a:cs typeface="Raleway"/>
                          <a:sym typeface="Raleway"/>
                        </a:rPr>
                        <a:t>30</a:t>
                      </a:r>
                      <a:r>
                        <a:rPr lang="en-US" sz="1500" u="none" strike="noStrike" cap="none">
                          <a:latin typeface="Raleway"/>
                          <a:ea typeface="Raleway"/>
                          <a:cs typeface="Raleway"/>
                          <a:sym typeface="Raleway"/>
                        </a:rPr>
                        <a:t> –</a:t>
                      </a:r>
                      <a:r>
                        <a:rPr lang="en-US" sz="1500">
                          <a:latin typeface="Raleway"/>
                          <a:ea typeface="Raleway"/>
                          <a:cs typeface="Raleway"/>
                          <a:sym typeface="Raleway"/>
                        </a:rPr>
                        <a:t> 2:00</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just" rtl="0">
                        <a:spcBef>
                          <a:spcPts val="0"/>
                        </a:spcBef>
                        <a:spcAft>
                          <a:spcPts val="0"/>
                        </a:spcAft>
                        <a:buNone/>
                      </a:pPr>
                      <a:r>
                        <a:rPr lang="en-US" sz="1500">
                          <a:latin typeface="Raleway"/>
                          <a:ea typeface="Raleway"/>
                          <a:cs typeface="Raleway"/>
                          <a:sym typeface="Raleway"/>
                        </a:rPr>
                        <a:t>Quantitative and Infrastructure team: ODK training </a:t>
                      </a:r>
                      <a:r>
                        <a:rPr lang="en-US" sz="1500">
                          <a:solidFill>
                            <a:srgbClr val="FF0000"/>
                          </a:solidFill>
                          <a:latin typeface="Raleway"/>
                          <a:ea typeface="Raleway"/>
                          <a:cs typeface="Raleway"/>
                          <a:sym typeface="Raleway"/>
                        </a:rPr>
                        <a:t>(Qual teams to review tools)</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484600">
                <a:tc>
                  <a:txBody>
                    <a:bodyPr/>
                    <a:lstStyle/>
                    <a:p>
                      <a:pPr marL="0" marR="0" lvl="0" indent="0" algn="just" rtl="0">
                        <a:spcBef>
                          <a:spcPts val="0"/>
                        </a:spcBef>
                        <a:spcAft>
                          <a:spcPts val="0"/>
                        </a:spcAft>
                        <a:buNone/>
                      </a:pPr>
                      <a:r>
                        <a:rPr lang="en-US" sz="1500">
                          <a:latin typeface="Raleway"/>
                          <a:ea typeface="Raleway"/>
                          <a:cs typeface="Raleway"/>
                          <a:sym typeface="Raleway"/>
                        </a:rPr>
                        <a:t>2:00 </a:t>
                      </a:r>
                      <a:r>
                        <a:rPr lang="en-US" sz="1500" u="none" strike="noStrike" cap="none">
                          <a:latin typeface="Raleway"/>
                          <a:ea typeface="Raleway"/>
                          <a:cs typeface="Raleway"/>
                          <a:sym typeface="Raleway"/>
                        </a:rPr>
                        <a:t>- </a:t>
                      </a:r>
                      <a:r>
                        <a:rPr lang="en-US" sz="1500">
                          <a:latin typeface="Raleway"/>
                          <a:ea typeface="Raleway"/>
                          <a:cs typeface="Raleway"/>
                          <a:sym typeface="Raleway"/>
                        </a:rPr>
                        <a:t>4</a:t>
                      </a:r>
                      <a:r>
                        <a:rPr lang="en-US" sz="1500" u="none" strike="noStrike" cap="none">
                          <a:latin typeface="Raleway"/>
                          <a:ea typeface="Raleway"/>
                          <a:cs typeface="Raleway"/>
                          <a:sym typeface="Raleway"/>
                        </a:rPr>
                        <a:t>:</a:t>
                      </a:r>
                      <a:r>
                        <a:rPr lang="en-US" sz="1500">
                          <a:latin typeface="Raleway"/>
                          <a:ea typeface="Raleway"/>
                          <a:cs typeface="Raleway"/>
                          <a:sym typeface="Raleway"/>
                        </a:rPr>
                        <a:t>00</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just" rtl="0">
                        <a:spcBef>
                          <a:spcPts val="0"/>
                        </a:spcBef>
                        <a:spcAft>
                          <a:spcPts val="0"/>
                        </a:spcAft>
                        <a:buNone/>
                      </a:pPr>
                      <a:r>
                        <a:rPr lang="en-US" sz="1500">
                          <a:latin typeface="Raleway"/>
                          <a:ea typeface="Raleway"/>
                          <a:cs typeface="Raleway"/>
                          <a:sym typeface="Raleway"/>
                        </a:rPr>
                        <a:t>Quantitative team: Sampling and Tool review </a:t>
                      </a:r>
                      <a:r>
                        <a:rPr lang="en-US" sz="1500">
                          <a:solidFill>
                            <a:srgbClr val="FF0000"/>
                          </a:solidFill>
                          <a:latin typeface="Raleway"/>
                          <a:ea typeface="Raleway"/>
                          <a:cs typeface="Raleway"/>
                          <a:sym typeface="Raleway"/>
                        </a:rPr>
                        <a:t>(Qual and Infrastructure teams to review tools)</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458900">
                <a:tc>
                  <a:txBody>
                    <a:bodyPr/>
                    <a:lstStyle/>
                    <a:p>
                      <a:pPr marL="0" marR="0" lvl="0" indent="0" algn="just" rtl="0">
                        <a:spcBef>
                          <a:spcPts val="0"/>
                        </a:spcBef>
                        <a:spcAft>
                          <a:spcPts val="0"/>
                        </a:spcAft>
                        <a:buNone/>
                      </a:pPr>
                      <a:r>
                        <a:rPr lang="en-US" sz="1500">
                          <a:latin typeface="Raleway"/>
                          <a:ea typeface="Raleway"/>
                          <a:cs typeface="Raleway"/>
                          <a:sym typeface="Raleway"/>
                        </a:rPr>
                        <a:t>4:00 </a:t>
                      </a:r>
                      <a:r>
                        <a:rPr lang="en-US" sz="1500" u="none" strike="noStrike" cap="none">
                          <a:latin typeface="Raleway"/>
                          <a:ea typeface="Raleway"/>
                          <a:cs typeface="Raleway"/>
                          <a:sym typeface="Raleway"/>
                        </a:rPr>
                        <a:t>- </a:t>
                      </a:r>
                      <a:r>
                        <a:rPr lang="en-US" sz="1500">
                          <a:latin typeface="Raleway"/>
                          <a:ea typeface="Raleway"/>
                          <a:cs typeface="Raleway"/>
                          <a:sym typeface="Raleway"/>
                        </a:rPr>
                        <a:t>4.20</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BE5F1"/>
                    </a:solidFill>
                  </a:tcPr>
                </a:tc>
                <a:tc>
                  <a:txBody>
                    <a:bodyPr/>
                    <a:lstStyle/>
                    <a:p>
                      <a:pPr marL="0" marR="0" lvl="0" indent="0" algn="just" rtl="0">
                        <a:spcBef>
                          <a:spcPts val="0"/>
                        </a:spcBef>
                        <a:spcAft>
                          <a:spcPts val="0"/>
                        </a:spcAft>
                        <a:buNone/>
                      </a:pPr>
                      <a:r>
                        <a:rPr lang="en-US" sz="1500">
                          <a:latin typeface="Raleway"/>
                          <a:ea typeface="Raleway"/>
                          <a:cs typeface="Raleway"/>
                          <a:sym typeface="Raleway"/>
                        </a:rPr>
                        <a:t>BREAK </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BE5F1"/>
                    </a:solidFill>
                  </a:tcPr>
                </a:tc>
                <a:extLst>
                  <a:ext uri="{0D108BD9-81ED-4DB2-BD59-A6C34878D82A}">
                    <a16:rowId xmlns:a16="http://schemas.microsoft.com/office/drawing/2014/main" val="10008"/>
                  </a:ext>
                </a:extLst>
              </a:tr>
              <a:tr h="458900">
                <a:tc>
                  <a:txBody>
                    <a:bodyPr/>
                    <a:lstStyle/>
                    <a:p>
                      <a:pPr marL="0" marR="0" lvl="0" indent="0" algn="just" rtl="0">
                        <a:spcBef>
                          <a:spcPts val="0"/>
                        </a:spcBef>
                        <a:spcAft>
                          <a:spcPts val="0"/>
                        </a:spcAft>
                        <a:buNone/>
                      </a:pPr>
                      <a:r>
                        <a:rPr lang="en-US" sz="1500">
                          <a:latin typeface="Raleway"/>
                          <a:ea typeface="Raleway"/>
                          <a:cs typeface="Raleway"/>
                          <a:sym typeface="Raleway"/>
                        </a:rPr>
                        <a:t>4.20 - 5.30</a:t>
                      </a:r>
                      <a:endParaRPr sz="1500">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just" rtl="0">
                        <a:spcBef>
                          <a:spcPts val="0"/>
                        </a:spcBef>
                        <a:spcAft>
                          <a:spcPts val="0"/>
                        </a:spcAft>
                        <a:buClr>
                          <a:srgbClr val="000000"/>
                        </a:buClr>
                        <a:buFont typeface="Arial"/>
                        <a:buNone/>
                      </a:pPr>
                      <a:r>
                        <a:rPr lang="en-US" sz="1500">
                          <a:latin typeface="Raleway"/>
                          <a:ea typeface="Raleway"/>
                          <a:cs typeface="Raleway"/>
                          <a:sym typeface="Raleway"/>
                        </a:rPr>
                        <a:t>Quantitative team: Tool Review </a:t>
                      </a:r>
                      <a:r>
                        <a:rPr lang="en-US" sz="1500">
                          <a:solidFill>
                            <a:srgbClr val="FF0000"/>
                          </a:solidFill>
                          <a:latin typeface="Raleway"/>
                          <a:ea typeface="Raleway"/>
                          <a:cs typeface="Raleway"/>
                          <a:sym typeface="Raleway"/>
                        </a:rPr>
                        <a:t>(Qual and Infrastructure teams to review tools)</a:t>
                      </a:r>
                      <a:endParaRPr sz="1500">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pic>
        <p:nvPicPr>
          <p:cNvPr id="101" name="Google Shape;101;p14"/>
          <p:cNvPicPr preferRelativeResize="0"/>
          <p:nvPr/>
        </p:nvPicPr>
        <p:blipFill rotWithShape="1">
          <a:blip r:embed="rId3">
            <a:alphaModFix/>
          </a:blip>
          <a:srcRect/>
          <a:stretch/>
        </p:blipFill>
        <p:spPr>
          <a:xfrm>
            <a:off x="0" y="0"/>
            <a:ext cx="12192000" cy="389025"/>
          </a:xfrm>
          <a:prstGeom prst="rect">
            <a:avLst/>
          </a:prstGeom>
          <a:noFill/>
          <a:ln>
            <a:noFill/>
          </a:ln>
        </p:spPr>
      </p:pic>
      <p:pic>
        <p:nvPicPr>
          <p:cNvPr id="102" name="Google Shape;102;p14"/>
          <p:cNvPicPr preferRelativeResize="0"/>
          <p:nvPr/>
        </p:nvPicPr>
        <p:blipFill rotWithShape="1">
          <a:blip r:embed="rId4">
            <a:alphaModFix/>
          </a:blip>
          <a:srcRect/>
          <a:stretch/>
        </p:blipFill>
        <p:spPr>
          <a:xfrm>
            <a:off x="10171545" y="389025"/>
            <a:ext cx="1639455" cy="146979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536F88"/>
        </a:solidFill>
        <a:effectLst/>
      </p:bgPr>
    </p:bg>
    <p:spTree>
      <p:nvGrpSpPr>
        <p:cNvPr id="1" name="Shape 106"/>
        <p:cNvGrpSpPr/>
        <p:nvPr/>
      </p:nvGrpSpPr>
      <p:grpSpPr>
        <a:xfrm>
          <a:off x="0" y="0"/>
          <a:ext cx="0" cy="0"/>
          <a:chOff x="0" y="0"/>
          <a:chExt cx="0" cy="0"/>
        </a:xfrm>
      </p:grpSpPr>
      <p:sp>
        <p:nvSpPr>
          <p:cNvPr id="107" name="Google Shape;107;p15"/>
          <p:cNvSpPr/>
          <p:nvPr/>
        </p:nvSpPr>
        <p:spPr>
          <a:xfrm>
            <a:off x="2166638" y="1964563"/>
            <a:ext cx="2515800" cy="2515800"/>
          </a:xfrm>
          <a:prstGeom prst="ellipse">
            <a:avLst/>
          </a:prstGeom>
          <a:solidFill>
            <a:srgbClr val="FFFFFF">
              <a:alpha val="46666"/>
            </a:srgbClr>
          </a:solidFill>
          <a:ln w="28575"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FFFFFF"/>
                </a:solidFill>
                <a:effectLst/>
                <a:uLnTx/>
                <a:uFillTx/>
                <a:latin typeface="Raleway"/>
                <a:ea typeface="Raleway"/>
                <a:cs typeface="Raleway"/>
                <a:sym typeface="Raleway"/>
              </a:rPr>
              <a:t>QUALITATIVE: TOOLS AND SAMPLING</a:t>
            </a:r>
            <a:endParaRPr kumimoji="0" sz="1800" b="1" i="0" u="none" strike="noStrike" kern="0" cap="none" spc="0" normalizeH="0" baseline="0" noProof="0">
              <a:ln>
                <a:noFill/>
              </a:ln>
              <a:solidFill>
                <a:srgbClr val="FFFFFF"/>
              </a:solidFill>
              <a:effectLst/>
              <a:uLnTx/>
              <a:uFillTx/>
              <a:latin typeface="Raleway"/>
              <a:ea typeface="Raleway"/>
              <a:cs typeface="Raleway"/>
              <a:sym typeface="Raleway"/>
            </a:endParaRPr>
          </a:p>
        </p:txBody>
      </p:sp>
      <p:sp>
        <p:nvSpPr>
          <p:cNvPr id="108" name="Google Shape;108;p15"/>
          <p:cNvSpPr/>
          <p:nvPr/>
        </p:nvSpPr>
        <p:spPr>
          <a:xfrm>
            <a:off x="4962551" y="1964575"/>
            <a:ext cx="2712900" cy="2515800"/>
          </a:xfrm>
          <a:prstGeom prst="ellipse">
            <a:avLst/>
          </a:prstGeom>
          <a:solidFill>
            <a:srgbClr val="536F88"/>
          </a:solidFill>
          <a:ln w="28575"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FFFFFF"/>
                </a:solidFill>
                <a:effectLst/>
                <a:uLnTx/>
                <a:uFillTx/>
                <a:latin typeface="Raleway"/>
                <a:ea typeface="Raleway"/>
                <a:cs typeface="Raleway"/>
                <a:sym typeface="Raleway"/>
              </a:rPr>
              <a:t>QUANT AND INFRASTRUCTURE: ODK</a:t>
            </a:r>
            <a:endParaRPr kumimoji="0" sz="1800" b="1" i="0" u="none" strike="noStrike" kern="0" cap="none" spc="0" normalizeH="0" baseline="0" noProof="0">
              <a:ln>
                <a:noFill/>
              </a:ln>
              <a:solidFill>
                <a:srgbClr val="FFFFFF"/>
              </a:solidFill>
              <a:effectLst/>
              <a:uLnTx/>
              <a:uFillTx/>
              <a:latin typeface="Raleway"/>
              <a:ea typeface="Raleway"/>
              <a:cs typeface="Raleway"/>
              <a:sym typeface="Raleway"/>
            </a:endParaRPr>
          </a:p>
        </p:txBody>
      </p:sp>
      <p:sp>
        <p:nvSpPr>
          <p:cNvPr id="109" name="Google Shape;109;p15"/>
          <p:cNvSpPr/>
          <p:nvPr/>
        </p:nvSpPr>
        <p:spPr>
          <a:xfrm>
            <a:off x="7758438" y="1964563"/>
            <a:ext cx="2515800" cy="2515800"/>
          </a:xfrm>
          <a:prstGeom prst="ellipse">
            <a:avLst/>
          </a:prstGeom>
          <a:solidFill>
            <a:srgbClr val="536F88"/>
          </a:solidFill>
          <a:ln w="28575"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FFFFFF"/>
                </a:solidFill>
                <a:effectLst/>
                <a:uLnTx/>
                <a:uFillTx/>
                <a:latin typeface="Raleway"/>
                <a:ea typeface="Raleway"/>
                <a:cs typeface="Raleway"/>
                <a:sym typeface="Raleway"/>
              </a:rPr>
              <a:t>QUANT: TOOLS AND SAMPLING</a:t>
            </a:r>
            <a:endParaRPr kumimoji="0" sz="1800" b="1" i="0" u="none" strike="noStrike" kern="0" cap="none" spc="0" normalizeH="0" baseline="0" noProof="0">
              <a:ln>
                <a:noFill/>
              </a:ln>
              <a:solidFill>
                <a:srgbClr val="FFFFFF"/>
              </a:solidFill>
              <a:effectLst/>
              <a:uLnTx/>
              <a:uFillTx/>
              <a:latin typeface="Raleway"/>
              <a:ea typeface="Raleway"/>
              <a:cs typeface="Raleway"/>
              <a:sym typeface="Raleway"/>
            </a:endParaRPr>
          </a:p>
        </p:txBody>
      </p:sp>
      <p:sp>
        <p:nvSpPr>
          <p:cNvPr id="110" name="Google Shape;110;p15"/>
          <p:cNvSpPr txBox="1"/>
          <p:nvPr/>
        </p:nvSpPr>
        <p:spPr>
          <a:xfrm>
            <a:off x="642650" y="417825"/>
            <a:ext cx="4062600" cy="523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200"/>
              <a:buFont typeface="Arial"/>
              <a:buNone/>
              <a:tabLst/>
              <a:defRPr/>
            </a:pPr>
            <a:r>
              <a:rPr kumimoji="0" lang="en-US" sz="2200" b="1" i="0" u="none" strike="noStrike" kern="0" cap="none" spc="0" normalizeH="0" baseline="0" noProof="0">
                <a:ln>
                  <a:noFill/>
                </a:ln>
                <a:solidFill>
                  <a:srgbClr val="FFFFFF"/>
                </a:solidFill>
                <a:effectLst/>
                <a:uLnTx/>
                <a:uFillTx/>
                <a:latin typeface="Raleway"/>
                <a:ea typeface="Raleway"/>
                <a:cs typeface="Raleway"/>
                <a:sym typeface="Raleway"/>
              </a:rPr>
              <a:t>TRAINING AGENDA</a:t>
            </a:r>
            <a:endParaRPr kumimoji="0" sz="2200" b="1" i="0" u="none" strike="noStrike" kern="0" cap="none" spc="0" normalizeH="0" baseline="0" noProof="0">
              <a:ln>
                <a:noFill/>
              </a:ln>
              <a:solidFill>
                <a:srgbClr val="FFFFFF"/>
              </a:solidFill>
              <a:effectLst/>
              <a:uLnTx/>
              <a:uFillTx/>
              <a:latin typeface="Raleway"/>
              <a:ea typeface="Raleway"/>
              <a:cs typeface="Raleway"/>
              <a:sym typeface="Raleway"/>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grpSp>
        <p:nvGrpSpPr>
          <p:cNvPr id="116" name="Google Shape;116;p16"/>
          <p:cNvGrpSpPr/>
          <p:nvPr/>
        </p:nvGrpSpPr>
        <p:grpSpPr>
          <a:xfrm>
            <a:off x="12" y="-76200"/>
            <a:ext cx="12191988" cy="247125"/>
            <a:chOff x="12" y="0"/>
            <a:chExt cx="12191988" cy="247125"/>
          </a:xfrm>
        </p:grpSpPr>
        <p:pic>
          <p:nvPicPr>
            <p:cNvPr id="117" name="Google Shape;117;p16"/>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118" name="Google Shape;118;p16"/>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119" name="Google Shape;119;p16"/>
          <p:cNvGrpSpPr/>
          <p:nvPr/>
        </p:nvGrpSpPr>
        <p:grpSpPr>
          <a:xfrm>
            <a:off x="12" y="6705600"/>
            <a:ext cx="12191988" cy="247125"/>
            <a:chOff x="12" y="0"/>
            <a:chExt cx="12191988" cy="247125"/>
          </a:xfrm>
        </p:grpSpPr>
        <p:pic>
          <p:nvPicPr>
            <p:cNvPr id="120" name="Google Shape;120;p16"/>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121" name="Google Shape;121;p16"/>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sp>
        <p:nvSpPr>
          <p:cNvPr id="122" name="Google Shape;122;p16"/>
          <p:cNvSpPr txBox="1"/>
          <p:nvPr/>
        </p:nvSpPr>
        <p:spPr>
          <a:xfrm>
            <a:off x="737938" y="809136"/>
            <a:ext cx="10285800" cy="731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a:ln>
                  <a:noFill/>
                </a:ln>
                <a:solidFill>
                  <a:srgbClr val="314247"/>
                </a:solidFill>
                <a:effectLst/>
                <a:uLnTx/>
                <a:uFillTx/>
                <a:latin typeface="Raleway"/>
                <a:ea typeface="Raleway"/>
                <a:cs typeface="Raleway"/>
                <a:sym typeface="Raleway"/>
              </a:rPr>
              <a:t>Methodology - Magwi targets</a:t>
            </a:r>
            <a:endParaRPr kumimoji="0" sz="2800" b="1" i="0" u="none" strike="noStrike" kern="0" cap="none" spc="0" normalizeH="0" baseline="0" noProof="0">
              <a:ln>
                <a:noFill/>
              </a:ln>
              <a:solidFill>
                <a:srgbClr val="314247"/>
              </a:solidFill>
              <a:effectLst/>
              <a:uLnTx/>
              <a:uFillTx/>
              <a:latin typeface="Raleway"/>
              <a:ea typeface="Raleway"/>
              <a:cs typeface="Raleway"/>
              <a:sym typeface="Raleway"/>
            </a:endParaRPr>
          </a:p>
        </p:txBody>
      </p:sp>
      <p:pic>
        <p:nvPicPr>
          <p:cNvPr id="123" name="Google Shape;123;p16"/>
          <p:cNvPicPr preferRelativeResize="0"/>
          <p:nvPr/>
        </p:nvPicPr>
        <p:blipFill rotWithShape="1">
          <a:blip r:embed="rId4">
            <a:alphaModFix/>
          </a:blip>
          <a:srcRect/>
          <a:stretch/>
        </p:blipFill>
        <p:spPr>
          <a:xfrm>
            <a:off x="10444850" y="170925"/>
            <a:ext cx="1369900" cy="1369900"/>
          </a:xfrm>
          <a:prstGeom prst="rect">
            <a:avLst/>
          </a:prstGeom>
          <a:noFill/>
          <a:ln>
            <a:noFill/>
          </a:ln>
        </p:spPr>
      </p:pic>
      <p:graphicFrame>
        <p:nvGraphicFramePr>
          <p:cNvPr id="124" name="Google Shape;124;p16"/>
          <p:cNvGraphicFramePr/>
          <p:nvPr/>
        </p:nvGraphicFramePr>
        <p:xfrm>
          <a:off x="650750" y="1415075"/>
          <a:ext cx="3000000" cy="3000000"/>
        </p:xfrm>
        <a:graphic>
          <a:graphicData uri="http://schemas.openxmlformats.org/drawingml/2006/table">
            <a:tbl>
              <a:tblPr>
                <a:noFill/>
              </a:tblPr>
              <a:tblGrid>
                <a:gridCol w="2539275">
                  <a:extLst>
                    <a:ext uri="{9D8B030D-6E8A-4147-A177-3AD203B41FA5}">
                      <a16:colId xmlns:a16="http://schemas.microsoft.com/office/drawing/2014/main" val="20000"/>
                    </a:ext>
                  </a:extLst>
                </a:gridCol>
                <a:gridCol w="2539275">
                  <a:extLst>
                    <a:ext uri="{9D8B030D-6E8A-4147-A177-3AD203B41FA5}">
                      <a16:colId xmlns:a16="http://schemas.microsoft.com/office/drawing/2014/main" val="20001"/>
                    </a:ext>
                  </a:extLst>
                </a:gridCol>
                <a:gridCol w="2539275">
                  <a:extLst>
                    <a:ext uri="{9D8B030D-6E8A-4147-A177-3AD203B41FA5}">
                      <a16:colId xmlns:a16="http://schemas.microsoft.com/office/drawing/2014/main" val="20002"/>
                    </a:ext>
                  </a:extLst>
                </a:gridCol>
                <a:gridCol w="2539275">
                  <a:extLst>
                    <a:ext uri="{9D8B030D-6E8A-4147-A177-3AD203B41FA5}">
                      <a16:colId xmlns:a16="http://schemas.microsoft.com/office/drawing/2014/main" val="20003"/>
                    </a:ext>
                  </a:extLst>
                </a:gridCol>
              </a:tblGrid>
              <a:tr h="560075">
                <a:tc rowSpan="2">
                  <a:txBody>
                    <a:bodyPr/>
                    <a:lstStyle/>
                    <a:p>
                      <a:pPr marL="0" lvl="0" indent="0" algn="ctr" rtl="0">
                        <a:spcBef>
                          <a:spcPts val="0"/>
                        </a:spcBef>
                        <a:spcAft>
                          <a:spcPts val="0"/>
                        </a:spcAft>
                        <a:buNone/>
                      </a:pPr>
                      <a:endParaRPr sz="1800" b="1">
                        <a:solidFill>
                          <a:srgbClr val="FFFFFF"/>
                        </a:solidFill>
                        <a:latin typeface="Avenir"/>
                        <a:ea typeface="Avenir"/>
                        <a:cs typeface="Avenir"/>
                        <a:sym typeface="Avenir"/>
                      </a:endParaRPr>
                    </a:p>
                    <a:p>
                      <a:pPr marL="0" lvl="0" indent="0" algn="ctr" rtl="0">
                        <a:spcBef>
                          <a:spcPts val="0"/>
                        </a:spcBef>
                        <a:spcAft>
                          <a:spcPts val="0"/>
                        </a:spcAft>
                        <a:buNone/>
                      </a:pPr>
                      <a:r>
                        <a:rPr lang="en-US" sz="1800" b="1">
                          <a:solidFill>
                            <a:srgbClr val="FFFFFF"/>
                          </a:solidFill>
                          <a:latin typeface="Avenir"/>
                          <a:ea typeface="Avenir"/>
                          <a:cs typeface="Avenir"/>
                          <a:sym typeface="Avenir"/>
                        </a:rPr>
                        <a:t>Tool</a:t>
                      </a:r>
                      <a:endParaRPr sz="1800" b="1">
                        <a:solidFill>
                          <a:srgbClr val="FFFFFF"/>
                        </a:solidFill>
                        <a:latin typeface="Avenir"/>
                        <a:ea typeface="Avenir"/>
                        <a:cs typeface="Avenir"/>
                        <a:sym typeface="Avenir"/>
                      </a:endParaRPr>
                    </a:p>
                  </a:txBody>
                  <a:tcPr marL="63500" marR="63500" marT="63500" marB="63500">
                    <a:solidFill>
                      <a:srgbClr val="678798"/>
                    </a:solidFill>
                  </a:tcPr>
                </a:tc>
                <a:tc gridSpan="3">
                  <a:txBody>
                    <a:bodyPr/>
                    <a:lstStyle/>
                    <a:p>
                      <a:pPr marL="0" lvl="0" indent="0" algn="ctr" rtl="0">
                        <a:spcBef>
                          <a:spcPts val="0"/>
                        </a:spcBef>
                        <a:spcAft>
                          <a:spcPts val="0"/>
                        </a:spcAft>
                        <a:buNone/>
                      </a:pPr>
                      <a:r>
                        <a:rPr lang="en-US" sz="1800" b="1">
                          <a:solidFill>
                            <a:srgbClr val="FFFFFF"/>
                          </a:solidFill>
                          <a:latin typeface="Avenir"/>
                          <a:ea typeface="Avenir"/>
                          <a:cs typeface="Avenir"/>
                          <a:sym typeface="Avenir"/>
                        </a:rPr>
                        <a:t>Town or Payam</a:t>
                      </a:r>
                      <a:endParaRPr sz="1800" b="1">
                        <a:solidFill>
                          <a:srgbClr val="FFFFFF"/>
                        </a:solidFill>
                        <a:latin typeface="Avenir"/>
                        <a:ea typeface="Avenir"/>
                        <a:cs typeface="Avenir"/>
                        <a:sym typeface="Avenir"/>
                      </a:endParaRPr>
                    </a:p>
                  </a:txBody>
                  <a:tcPr marL="63500" marR="63500" marT="63500" marB="63500">
                    <a:solidFill>
                      <a:srgbClr val="678798"/>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60075">
                <a:tc vMerge="1">
                  <a:txBody>
                    <a:bodyPr/>
                    <a:lstStyle/>
                    <a:p>
                      <a:endParaRPr lang="en-US"/>
                    </a:p>
                  </a:txBody>
                  <a:tcPr/>
                </a:tc>
                <a:tc>
                  <a:txBody>
                    <a:bodyPr/>
                    <a:lstStyle/>
                    <a:p>
                      <a:pPr marL="0" lvl="0" indent="0" algn="ctr" rtl="0">
                        <a:spcBef>
                          <a:spcPts val="0"/>
                        </a:spcBef>
                        <a:spcAft>
                          <a:spcPts val="0"/>
                        </a:spcAft>
                        <a:buNone/>
                      </a:pPr>
                      <a:r>
                        <a:rPr lang="en-US" sz="1800" b="1">
                          <a:solidFill>
                            <a:srgbClr val="FFFFFF"/>
                          </a:solidFill>
                          <a:latin typeface="Avenir"/>
                          <a:ea typeface="Avenir"/>
                          <a:cs typeface="Avenir"/>
                          <a:sym typeface="Avenir"/>
                        </a:rPr>
                        <a:t>Magwi Town</a:t>
                      </a:r>
                      <a:endParaRPr sz="1800" b="1">
                        <a:solidFill>
                          <a:srgbClr val="FFFFFF"/>
                        </a:solidFill>
                        <a:latin typeface="Avenir"/>
                        <a:ea typeface="Avenir"/>
                        <a:cs typeface="Avenir"/>
                        <a:sym typeface="Avenir"/>
                      </a:endParaRPr>
                    </a:p>
                  </a:txBody>
                  <a:tcPr marL="63500" marR="63500" marT="63500" marB="63500">
                    <a:solidFill>
                      <a:srgbClr val="678798"/>
                    </a:solidFill>
                  </a:tcPr>
                </a:tc>
                <a:tc>
                  <a:txBody>
                    <a:bodyPr/>
                    <a:lstStyle/>
                    <a:p>
                      <a:pPr marL="0" lvl="0" indent="0" algn="ctr" rtl="0">
                        <a:spcBef>
                          <a:spcPts val="0"/>
                        </a:spcBef>
                        <a:spcAft>
                          <a:spcPts val="0"/>
                        </a:spcAft>
                        <a:buNone/>
                      </a:pPr>
                      <a:r>
                        <a:rPr lang="en-US" sz="1800" b="1">
                          <a:solidFill>
                            <a:srgbClr val="FFFFFF"/>
                          </a:solidFill>
                          <a:latin typeface="Avenir"/>
                          <a:ea typeface="Avenir"/>
                          <a:cs typeface="Avenir"/>
                          <a:sym typeface="Avenir"/>
                        </a:rPr>
                        <a:t>Pageri Payam</a:t>
                      </a:r>
                      <a:endParaRPr sz="1800" b="1">
                        <a:solidFill>
                          <a:srgbClr val="FFFFFF"/>
                        </a:solidFill>
                        <a:latin typeface="Avenir"/>
                        <a:ea typeface="Avenir"/>
                        <a:cs typeface="Avenir"/>
                        <a:sym typeface="Avenir"/>
                      </a:endParaRPr>
                    </a:p>
                  </a:txBody>
                  <a:tcPr marL="63500" marR="63500" marT="63500" marB="63500">
                    <a:solidFill>
                      <a:srgbClr val="678798"/>
                    </a:solidFill>
                  </a:tcPr>
                </a:tc>
                <a:tc>
                  <a:txBody>
                    <a:bodyPr/>
                    <a:lstStyle/>
                    <a:p>
                      <a:pPr marL="0" lvl="0" indent="0" algn="ctr" rtl="0">
                        <a:spcBef>
                          <a:spcPts val="0"/>
                        </a:spcBef>
                        <a:spcAft>
                          <a:spcPts val="0"/>
                        </a:spcAft>
                        <a:buNone/>
                      </a:pPr>
                      <a:r>
                        <a:rPr lang="en-US" sz="1800" b="1">
                          <a:solidFill>
                            <a:srgbClr val="FFFFFF"/>
                          </a:solidFill>
                          <a:latin typeface="Avenir"/>
                          <a:ea typeface="Avenir"/>
                          <a:cs typeface="Avenir"/>
                          <a:sym typeface="Avenir"/>
                        </a:rPr>
                        <a:t>Iweri Payam</a:t>
                      </a:r>
                      <a:endParaRPr sz="1800" b="1">
                        <a:solidFill>
                          <a:srgbClr val="FFFFFF"/>
                        </a:solidFill>
                        <a:latin typeface="Avenir"/>
                        <a:ea typeface="Avenir"/>
                        <a:cs typeface="Avenir"/>
                        <a:sym typeface="Avenir"/>
                      </a:endParaRPr>
                    </a:p>
                  </a:txBody>
                  <a:tcPr marL="63500" marR="63500" marT="63500" marB="63500">
                    <a:solidFill>
                      <a:srgbClr val="678798"/>
                    </a:solidFill>
                  </a:tcPr>
                </a:tc>
                <a:extLst>
                  <a:ext uri="{0D108BD9-81ED-4DB2-BD59-A6C34878D82A}">
                    <a16:rowId xmlns:a16="http://schemas.microsoft.com/office/drawing/2014/main" val="10001"/>
                  </a:ext>
                </a:extLst>
              </a:tr>
              <a:tr h="792400">
                <a:tc>
                  <a:txBody>
                    <a:bodyPr/>
                    <a:lstStyle/>
                    <a:p>
                      <a:pPr marL="0" lvl="0" indent="0" algn="l" rtl="0">
                        <a:spcBef>
                          <a:spcPts val="0"/>
                        </a:spcBef>
                        <a:spcAft>
                          <a:spcPts val="0"/>
                        </a:spcAft>
                        <a:buNone/>
                      </a:pPr>
                      <a:r>
                        <a:rPr lang="en-US" sz="1800" b="1">
                          <a:latin typeface="Avenir"/>
                          <a:ea typeface="Avenir"/>
                          <a:cs typeface="Avenir"/>
                          <a:sym typeface="Avenir"/>
                        </a:rPr>
                        <a:t>Individual Interviews (case studies)</a:t>
                      </a:r>
                      <a:endParaRPr sz="1800" b="1">
                        <a:latin typeface="Avenir"/>
                        <a:ea typeface="Avenir"/>
                        <a:cs typeface="Avenir"/>
                        <a:sym typeface="Avenir"/>
                      </a:endParaRPr>
                    </a:p>
                  </a:txBody>
                  <a:tcPr marL="63500" marR="63500" marT="63500" marB="63500" anchor="ctr"/>
                </a:tc>
                <a:tc>
                  <a:txBody>
                    <a:bodyPr/>
                    <a:lstStyle/>
                    <a:p>
                      <a:pPr marL="0" lvl="0" indent="0" algn="l" rtl="0">
                        <a:spcBef>
                          <a:spcPts val="0"/>
                        </a:spcBef>
                        <a:spcAft>
                          <a:spcPts val="0"/>
                        </a:spcAft>
                        <a:buNone/>
                      </a:pPr>
                      <a:r>
                        <a:rPr lang="en-US" sz="1800" b="1">
                          <a:latin typeface="Avenir"/>
                          <a:ea typeface="Avenir"/>
                          <a:cs typeface="Avenir"/>
                          <a:sym typeface="Avenir"/>
                        </a:rPr>
                        <a:t>2</a:t>
                      </a:r>
                      <a:endParaRPr sz="1800" b="1">
                        <a:latin typeface="Avenir"/>
                        <a:ea typeface="Avenir"/>
                        <a:cs typeface="Avenir"/>
                        <a:sym typeface="Avenir"/>
                      </a:endParaRPr>
                    </a:p>
                  </a:txBody>
                  <a:tcPr marL="63500" marR="63500" marT="63500" marB="63500" anchor="ctr"/>
                </a:tc>
                <a:tc>
                  <a:txBody>
                    <a:bodyPr/>
                    <a:lstStyle/>
                    <a:p>
                      <a:pPr marL="0" lvl="0" indent="0" algn="l" rtl="0">
                        <a:spcBef>
                          <a:spcPts val="0"/>
                        </a:spcBef>
                        <a:spcAft>
                          <a:spcPts val="0"/>
                        </a:spcAft>
                        <a:buNone/>
                      </a:pPr>
                      <a:r>
                        <a:rPr lang="en-US" sz="1800">
                          <a:latin typeface="Avenir"/>
                          <a:ea typeface="Avenir"/>
                          <a:cs typeface="Avenir"/>
                          <a:sym typeface="Avenir"/>
                        </a:rPr>
                        <a:t>4</a:t>
                      </a:r>
                      <a:endParaRPr sz="1800">
                        <a:latin typeface="Avenir"/>
                        <a:ea typeface="Avenir"/>
                        <a:cs typeface="Avenir"/>
                        <a:sym typeface="Avenir"/>
                      </a:endParaRPr>
                    </a:p>
                  </a:txBody>
                  <a:tcPr marL="63500" marR="63500" marT="63500" marB="63500" anchor="ctr"/>
                </a:tc>
                <a:tc>
                  <a:txBody>
                    <a:bodyPr/>
                    <a:lstStyle/>
                    <a:p>
                      <a:pPr marL="0" lvl="0" indent="0" algn="l" rtl="0">
                        <a:spcBef>
                          <a:spcPts val="0"/>
                        </a:spcBef>
                        <a:spcAft>
                          <a:spcPts val="0"/>
                        </a:spcAft>
                        <a:buNone/>
                      </a:pPr>
                      <a:r>
                        <a:rPr lang="en-US" sz="1800">
                          <a:latin typeface="Avenir"/>
                          <a:ea typeface="Avenir"/>
                          <a:cs typeface="Avenir"/>
                          <a:sym typeface="Avenir"/>
                        </a:rPr>
                        <a:t>4</a:t>
                      </a:r>
                      <a:endParaRPr sz="1800">
                        <a:latin typeface="Avenir"/>
                        <a:ea typeface="Avenir"/>
                        <a:cs typeface="Avenir"/>
                        <a:sym typeface="Avenir"/>
                      </a:endParaRPr>
                    </a:p>
                  </a:txBody>
                  <a:tcPr marL="63500" marR="63500" marT="63500" marB="63500" anchor="ctr"/>
                </a:tc>
                <a:extLst>
                  <a:ext uri="{0D108BD9-81ED-4DB2-BD59-A6C34878D82A}">
                    <a16:rowId xmlns:a16="http://schemas.microsoft.com/office/drawing/2014/main" val="10002"/>
                  </a:ext>
                </a:extLst>
              </a:tr>
              <a:tr h="792400">
                <a:tc>
                  <a:txBody>
                    <a:bodyPr/>
                    <a:lstStyle/>
                    <a:p>
                      <a:pPr marL="0" lvl="0" indent="0" algn="l" rtl="0">
                        <a:spcBef>
                          <a:spcPts val="0"/>
                        </a:spcBef>
                        <a:spcAft>
                          <a:spcPts val="0"/>
                        </a:spcAft>
                        <a:buNone/>
                      </a:pPr>
                      <a:r>
                        <a:rPr lang="en-US" sz="1800" b="1">
                          <a:latin typeface="Avenir"/>
                          <a:ea typeface="Avenir"/>
                          <a:cs typeface="Avenir"/>
                          <a:sym typeface="Avenir"/>
                        </a:rPr>
                        <a:t>KIIs (government, NGOs, boma chiefs)</a:t>
                      </a:r>
                      <a:endParaRPr sz="1800">
                        <a:latin typeface="Avenir"/>
                        <a:ea typeface="Avenir"/>
                        <a:cs typeface="Avenir"/>
                        <a:sym typeface="Avenir"/>
                      </a:endParaRPr>
                    </a:p>
                  </a:txBody>
                  <a:tcPr marL="63500" marR="63500" marT="63500" marB="63500" anchor="ctr"/>
                </a:tc>
                <a:tc>
                  <a:txBody>
                    <a:bodyPr/>
                    <a:lstStyle/>
                    <a:p>
                      <a:pPr marL="0" lvl="0" indent="0" algn="l" rtl="0">
                        <a:spcBef>
                          <a:spcPts val="0"/>
                        </a:spcBef>
                        <a:spcAft>
                          <a:spcPts val="0"/>
                        </a:spcAft>
                        <a:buNone/>
                      </a:pPr>
                      <a:r>
                        <a:rPr lang="en-US" sz="1800" b="1">
                          <a:latin typeface="Avenir"/>
                          <a:ea typeface="Avenir"/>
                          <a:cs typeface="Avenir"/>
                          <a:sym typeface="Avenir"/>
                        </a:rPr>
                        <a:t>5</a:t>
                      </a:r>
                      <a:endParaRPr sz="1800" b="1">
                        <a:latin typeface="Avenir"/>
                        <a:ea typeface="Avenir"/>
                        <a:cs typeface="Avenir"/>
                        <a:sym typeface="Avenir"/>
                      </a:endParaRPr>
                    </a:p>
                  </a:txBody>
                  <a:tcPr marL="63500" marR="63500" marT="63500" marB="63500" anchor="ctr"/>
                </a:tc>
                <a:tc>
                  <a:txBody>
                    <a:bodyPr/>
                    <a:lstStyle/>
                    <a:p>
                      <a:pPr marL="0" lvl="0" indent="0" algn="l" rtl="0">
                        <a:spcBef>
                          <a:spcPts val="0"/>
                        </a:spcBef>
                        <a:spcAft>
                          <a:spcPts val="0"/>
                        </a:spcAft>
                        <a:buNone/>
                      </a:pPr>
                      <a:r>
                        <a:rPr lang="en-US" sz="1800">
                          <a:latin typeface="Avenir"/>
                          <a:ea typeface="Avenir"/>
                          <a:cs typeface="Avenir"/>
                          <a:sym typeface="Avenir"/>
                        </a:rPr>
                        <a:t>4</a:t>
                      </a:r>
                      <a:endParaRPr sz="1800">
                        <a:latin typeface="Avenir"/>
                        <a:ea typeface="Avenir"/>
                        <a:cs typeface="Avenir"/>
                        <a:sym typeface="Avenir"/>
                      </a:endParaRPr>
                    </a:p>
                  </a:txBody>
                  <a:tcPr marL="63500" marR="63500" marT="63500" marB="63500" anchor="ctr"/>
                </a:tc>
                <a:tc>
                  <a:txBody>
                    <a:bodyPr/>
                    <a:lstStyle/>
                    <a:p>
                      <a:pPr marL="0" lvl="0" indent="0" algn="l" rtl="0">
                        <a:spcBef>
                          <a:spcPts val="0"/>
                        </a:spcBef>
                        <a:spcAft>
                          <a:spcPts val="0"/>
                        </a:spcAft>
                        <a:buNone/>
                      </a:pPr>
                      <a:r>
                        <a:rPr lang="en-US" sz="1800">
                          <a:latin typeface="Avenir"/>
                          <a:ea typeface="Avenir"/>
                          <a:cs typeface="Avenir"/>
                          <a:sym typeface="Avenir"/>
                        </a:rPr>
                        <a:t>4</a:t>
                      </a:r>
                      <a:endParaRPr sz="1800">
                        <a:latin typeface="Avenir"/>
                        <a:ea typeface="Avenir"/>
                        <a:cs typeface="Avenir"/>
                        <a:sym typeface="Avenir"/>
                      </a:endParaRPr>
                    </a:p>
                  </a:txBody>
                  <a:tcPr marL="63500" marR="63500" marT="63500" marB="63500" anchor="ctr"/>
                </a:tc>
                <a:extLst>
                  <a:ext uri="{0D108BD9-81ED-4DB2-BD59-A6C34878D82A}">
                    <a16:rowId xmlns:a16="http://schemas.microsoft.com/office/drawing/2014/main" val="10003"/>
                  </a:ext>
                </a:extLst>
              </a:tr>
              <a:tr h="530500">
                <a:tc>
                  <a:txBody>
                    <a:bodyPr/>
                    <a:lstStyle/>
                    <a:p>
                      <a:pPr marL="0" lvl="0" indent="0" algn="l" rtl="0">
                        <a:spcBef>
                          <a:spcPts val="0"/>
                        </a:spcBef>
                        <a:spcAft>
                          <a:spcPts val="0"/>
                        </a:spcAft>
                        <a:buNone/>
                      </a:pPr>
                      <a:r>
                        <a:rPr lang="en-US" sz="1800" b="1">
                          <a:latin typeface="Avenir"/>
                          <a:ea typeface="Avenir"/>
                          <a:cs typeface="Avenir"/>
                          <a:sym typeface="Avenir"/>
                        </a:rPr>
                        <a:t>FGDs</a:t>
                      </a:r>
                      <a:endParaRPr sz="1800">
                        <a:latin typeface="Avenir"/>
                        <a:ea typeface="Avenir"/>
                        <a:cs typeface="Avenir"/>
                        <a:sym typeface="Avenir"/>
                      </a:endParaRPr>
                    </a:p>
                  </a:txBody>
                  <a:tcPr marL="63500" marR="63500" marT="63500" marB="63500" anchor="ctr"/>
                </a:tc>
                <a:tc>
                  <a:txBody>
                    <a:bodyPr/>
                    <a:lstStyle/>
                    <a:p>
                      <a:pPr marL="0" lvl="0" indent="0" algn="l" rtl="0">
                        <a:spcBef>
                          <a:spcPts val="0"/>
                        </a:spcBef>
                        <a:spcAft>
                          <a:spcPts val="0"/>
                        </a:spcAft>
                        <a:buNone/>
                      </a:pPr>
                      <a:r>
                        <a:rPr lang="en-US" sz="1800">
                          <a:latin typeface="Avenir"/>
                          <a:ea typeface="Avenir"/>
                          <a:cs typeface="Avenir"/>
                          <a:sym typeface="Avenir"/>
                        </a:rPr>
                        <a:t>2</a:t>
                      </a:r>
                      <a:endParaRPr sz="1800">
                        <a:latin typeface="Avenir"/>
                        <a:ea typeface="Avenir"/>
                        <a:cs typeface="Avenir"/>
                        <a:sym typeface="Avenir"/>
                      </a:endParaRPr>
                    </a:p>
                  </a:txBody>
                  <a:tcPr marL="63500" marR="63500" marT="63500" marB="63500" anchor="ctr"/>
                </a:tc>
                <a:tc>
                  <a:txBody>
                    <a:bodyPr/>
                    <a:lstStyle/>
                    <a:p>
                      <a:pPr marL="0" lvl="0" indent="0" algn="l" rtl="0">
                        <a:spcBef>
                          <a:spcPts val="0"/>
                        </a:spcBef>
                        <a:spcAft>
                          <a:spcPts val="0"/>
                        </a:spcAft>
                        <a:buNone/>
                      </a:pPr>
                      <a:r>
                        <a:rPr lang="en-US" sz="1800">
                          <a:latin typeface="Avenir"/>
                          <a:ea typeface="Avenir"/>
                          <a:cs typeface="Avenir"/>
                          <a:sym typeface="Avenir"/>
                        </a:rPr>
                        <a:t>2</a:t>
                      </a:r>
                      <a:endParaRPr sz="1800">
                        <a:latin typeface="Avenir"/>
                        <a:ea typeface="Avenir"/>
                        <a:cs typeface="Avenir"/>
                        <a:sym typeface="Avenir"/>
                      </a:endParaRPr>
                    </a:p>
                  </a:txBody>
                  <a:tcPr marL="63500" marR="63500" marT="63500" marB="63500" anchor="ctr"/>
                </a:tc>
                <a:tc>
                  <a:txBody>
                    <a:bodyPr/>
                    <a:lstStyle/>
                    <a:p>
                      <a:pPr marL="0" lvl="0" indent="0" algn="l" rtl="0">
                        <a:spcBef>
                          <a:spcPts val="0"/>
                        </a:spcBef>
                        <a:spcAft>
                          <a:spcPts val="0"/>
                        </a:spcAft>
                        <a:buNone/>
                      </a:pPr>
                      <a:r>
                        <a:rPr lang="en-US" sz="1800">
                          <a:latin typeface="Avenir"/>
                          <a:ea typeface="Avenir"/>
                          <a:cs typeface="Avenir"/>
                          <a:sym typeface="Avenir"/>
                        </a:rPr>
                        <a:t>2</a:t>
                      </a:r>
                      <a:endParaRPr sz="1800">
                        <a:latin typeface="Avenir"/>
                        <a:ea typeface="Avenir"/>
                        <a:cs typeface="Avenir"/>
                        <a:sym typeface="Avenir"/>
                      </a:endParaRPr>
                    </a:p>
                  </a:txBody>
                  <a:tcPr marL="63500" marR="63500" marT="63500" marB="63500"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grpSp>
        <p:nvGrpSpPr>
          <p:cNvPr id="130" name="Google Shape;130;p17"/>
          <p:cNvGrpSpPr/>
          <p:nvPr/>
        </p:nvGrpSpPr>
        <p:grpSpPr>
          <a:xfrm>
            <a:off x="12" y="-76200"/>
            <a:ext cx="12191988" cy="247125"/>
            <a:chOff x="12" y="0"/>
            <a:chExt cx="12191988" cy="247125"/>
          </a:xfrm>
        </p:grpSpPr>
        <p:pic>
          <p:nvPicPr>
            <p:cNvPr id="131" name="Google Shape;131;p17"/>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132" name="Google Shape;132;p17"/>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133" name="Google Shape;133;p17"/>
          <p:cNvGrpSpPr/>
          <p:nvPr/>
        </p:nvGrpSpPr>
        <p:grpSpPr>
          <a:xfrm>
            <a:off x="12" y="6705600"/>
            <a:ext cx="12191988" cy="247125"/>
            <a:chOff x="12" y="0"/>
            <a:chExt cx="12191988" cy="247125"/>
          </a:xfrm>
        </p:grpSpPr>
        <p:pic>
          <p:nvPicPr>
            <p:cNvPr id="134" name="Google Shape;134;p17"/>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135" name="Google Shape;135;p17"/>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sp>
        <p:nvSpPr>
          <p:cNvPr id="136" name="Google Shape;136;p17"/>
          <p:cNvSpPr txBox="1"/>
          <p:nvPr/>
        </p:nvSpPr>
        <p:spPr>
          <a:xfrm>
            <a:off x="737938" y="809136"/>
            <a:ext cx="10285800" cy="731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a:ln>
                  <a:noFill/>
                </a:ln>
                <a:solidFill>
                  <a:srgbClr val="314247"/>
                </a:solidFill>
                <a:effectLst/>
                <a:uLnTx/>
                <a:uFillTx/>
                <a:latin typeface="Raleway"/>
                <a:ea typeface="Raleway"/>
                <a:cs typeface="Raleway"/>
                <a:sym typeface="Raleway"/>
              </a:rPr>
              <a:t>Methodology - Torit Targets</a:t>
            </a:r>
            <a:endParaRPr kumimoji="0" sz="2800" b="1" i="0" u="none" strike="noStrike" kern="0" cap="none" spc="0" normalizeH="0" baseline="0" noProof="0">
              <a:ln>
                <a:noFill/>
              </a:ln>
              <a:solidFill>
                <a:srgbClr val="314247"/>
              </a:solidFill>
              <a:effectLst/>
              <a:uLnTx/>
              <a:uFillTx/>
              <a:latin typeface="Raleway"/>
              <a:ea typeface="Raleway"/>
              <a:cs typeface="Raleway"/>
              <a:sym typeface="Raleway"/>
            </a:endParaRPr>
          </a:p>
        </p:txBody>
      </p:sp>
      <p:pic>
        <p:nvPicPr>
          <p:cNvPr id="137" name="Google Shape;137;p17"/>
          <p:cNvPicPr preferRelativeResize="0"/>
          <p:nvPr/>
        </p:nvPicPr>
        <p:blipFill rotWithShape="1">
          <a:blip r:embed="rId4">
            <a:alphaModFix/>
          </a:blip>
          <a:srcRect/>
          <a:stretch/>
        </p:blipFill>
        <p:spPr>
          <a:xfrm>
            <a:off x="10444850" y="170925"/>
            <a:ext cx="1369900" cy="1369900"/>
          </a:xfrm>
          <a:prstGeom prst="rect">
            <a:avLst/>
          </a:prstGeom>
          <a:noFill/>
          <a:ln>
            <a:noFill/>
          </a:ln>
        </p:spPr>
      </p:pic>
      <p:graphicFrame>
        <p:nvGraphicFramePr>
          <p:cNvPr id="138" name="Google Shape;138;p17"/>
          <p:cNvGraphicFramePr/>
          <p:nvPr/>
        </p:nvGraphicFramePr>
        <p:xfrm>
          <a:off x="650750" y="1415075"/>
          <a:ext cx="3000000" cy="3000000"/>
        </p:xfrm>
        <a:graphic>
          <a:graphicData uri="http://schemas.openxmlformats.org/drawingml/2006/table">
            <a:tbl>
              <a:tblPr>
                <a:noFill/>
              </a:tblPr>
              <a:tblGrid>
                <a:gridCol w="2539275">
                  <a:extLst>
                    <a:ext uri="{9D8B030D-6E8A-4147-A177-3AD203B41FA5}">
                      <a16:colId xmlns:a16="http://schemas.microsoft.com/office/drawing/2014/main" val="20000"/>
                    </a:ext>
                  </a:extLst>
                </a:gridCol>
                <a:gridCol w="2539275">
                  <a:extLst>
                    <a:ext uri="{9D8B030D-6E8A-4147-A177-3AD203B41FA5}">
                      <a16:colId xmlns:a16="http://schemas.microsoft.com/office/drawing/2014/main" val="20001"/>
                    </a:ext>
                  </a:extLst>
                </a:gridCol>
                <a:gridCol w="2539275">
                  <a:extLst>
                    <a:ext uri="{9D8B030D-6E8A-4147-A177-3AD203B41FA5}">
                      <a16:colId xmlns:a16="http://schemas.microsoft.com/office/drawing/2014/main" val="20002"/>
                    </a:ext>
                  </a:extLst>
                </a:gridCol>
                <a:gridCol w="2539275">
                  <a:extLst>
                    <a:ext uri="{9D8B030D-6E8A-4147-A177-3AD203B41FA5}">
                      <a16:colId xmlns:a16="http://schemas.microsoft.com/office/drawing/2014/main" val="20003"/>
                    </a:ext>
                  </a:extLst>
                </a:gridCol>
              </a:tblGrid>
              <a:tr h="560075">
                <a:tc rowSpan="2">
                  <a:txBody>
                    <a:bodyPr/>
                    <a:lstStyle/>
                    <a:p>
                      <a:pPr marL="0" lvl="0" indent="0" algn="ctr" rtl="0">
                        <a:spcBef>
                          <a:spcPts val="0"/>
                        </a:spcBef>
                        <a:spcAft>
                          <a:spcPts val="0"/>
                        </a:spcAft>
                        <a:buNone/>
                      </a:pPr>
                      <a:endParaRPr sz="1800" b="1">
                        <a:solidFill>
                          <a:srgbClr val="FFFFFF"/>
                        </a:solidFill>
                        <a:latin typeface="Avenir"/>
                        <a:ea typeface="Avenir"/>
                        <a:cs typeface="Avenir"/>
                        <a:sym typeface="Avenir"/>
                      </a:endParaRPr>
                    </a:p>
                    <a:p>
                      <a:pPr marL="0" lvl="0" indent="0" algn="ctr" rtl="0">
                        <a:spcBef>
                          <a:spcPts val="0"/>
                        </a:spcBef>
                        <a:spcAft>
                          <a:spcPts val="0"/>
                        </a:spcAft>
                        <a:buNone/>
                      </a:pPr>
                      <a:r>
                        <a:rPr lang="en-US" sz="1800" b="1">
                          <a:solidFill>
                            <a:srgbClr val="FFFFFF"/>
                          </a:solidFill>
                          <a:latin typeface="Avenir"/>
                          <a:ea typeface="Avenir"/>
                          <a:cs typeface="Avenir"/>
                          <a:sym typeface="Avenir"/>
                        </a:rPr>
                        <a:t>Tool</a:t>
                      </a:r>
                      <a:endParaRPr sz="1800" b="1">
                        <a:solidFill>
                          <a:srgbClr val="FFFFFF"/>
                        </a:solidFill>
                        <a:latin typeface="Avenir"/>
                        <a:ea typeface="Avenir"/>
                        <a:cs typeface="Avenir"/>
                        <a:sym typeface="Avenir"/>
                      </a:endParaRPr>
                    </a:p>
                  </a:txBody>
                  <a:tcPr marL="63500" marR="63500" marT="63500" marB="63500">
                    <a:solidFill>
                      <a:srgbClr val="678798"/>
                    </a:solidFill>
                  </a:tcPr>
                </a:tc>
                <a:tc gridSpan="3">
                  <a:txBody>
                    <a:bodyPr/>
                    <a:lstStyle/>
                    <a:p>
                      <a:pPr marL="0" lvl="0" indent="0" algn="ctr" rtl="0">
                        <a:spcBef>
                          <a:spcPts val="0"/>
                        </a:spcBef>
                        <a:spcAft>
                          <a:spcPts val="0"/>
                        </a:spcAft>
                        <a:buNone/>
                      </a:pPr>
                      <a:r>
                        <a:rPr lang="en-US" sz="1800" b="1">
                          <a:solidFill>
                            <a:srgbClr val="FFFFFF"/>
                          </a:solidFill>
                          <a:latin typeface="Avenir"/>
                          <a:ea typeface="Avenir"/>
                          <a:cs typeface="Avenir"/>
                          <a:sym typeface="Avenir"/>
                        </a:rPr>
                        <a:t>Town or Payam</a:t>
                      </a:r>
                      <a:endParaRPr sz="1800" b="1">
                        <a:solidFill>
                          <a:srgbClr val="FFFFFF"/>
                        </a:solidFill>
                        <a:latin typeface="Avenir"/>
                        <a:ea typeface="Avenir"/>
                        <a:cs typeface="Avenir"/>
                        <a:sym typeface="Avenir"/>
                      </a:endParaRPr>
                    </a:p>
                  </a:txBody>
                  <a:tcPr marL="63500" marR="63500" marT="63500" marB="63500">
                    <a:solidFill>
                      <a:srgbClr val="678798"/>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60075">
                <a:tc vMerge="1">
                  <a:txBody>
                    <a:bodyPr/>
                    <a:lstStyle/>
                    <a:p>
                      <a:endParaRPr lang="en-US"/>
                    </a:p>
                  </a:txBody>
                  <a:tcPr/>
                </a:tc>
                <a:tc>
                  <a:txBody>
                    <a:bodyPr/>
                    <a:lstStyle/>
                    <a:p>
                      <a:pPr marL="0" lvl="0" indent="0" algn="ctr" rtl="0">
                        <a:spcBef>
                          <a:spcPts val="0"/>
                        </a:spcBef>
                        <a:spcAft>
                          <a:spcPts val="0"/>
                        </a:spcAft>
                        <a:buNone/>
                      </a:pPr>
                      <a:r>
                        <a:rPr lang="en-US" sz="1800" b="1">
                          <a:solidFill>
                            <a:srgbClr val="FFFFFF"/>
                          </a:solidFill>
                          <a:latin typeface="Avenir"/>
                          <a:ea typeface="Avenir"/>
                          <a:cs typeface="Avenir"/>
                          <a:sym typeface="Avenir"/>
                        </a:rPr>
                        <a:t>Torit Town</a:t>
                      </a:r>
                      <a:endParaRPr sz="1800" b="1">
                        <a:solidFill>
                          <a:srgbClr val="FFFFFF"/>
                        </a:solidFill>
                        <a:latin typeface="Avenir"/>
                        <a:ea typeface="Avenir"/>
                        <a:cs typeface="Avenir"/>
                        <a:sym typeface="Avenir"/>
                      </a:endParaRPr>
                    </a:p>
                  </a:txBody>
                  <a:tcPr marL="63500" marR="63500" marT="63500" marB="63500">
                    <a:lnB w="12700" cap="flat" cmpd="sng">
                      <a:solidFill>
                        <a:srgbClr val="000000"/>
                      </a:solidFill>
                      <a:prstDash val="solid"/>
                      <a:round/>
                      <a:headEnd type="none" w="sm" len="sm"/>
                      <a:tailEnd type="none" w="sm" len="sm"/>
                    </a:lnB>
                    <a:solidFill>
                      <a:srgbClr val="678798"/>
                    </a:solidFill>
                  </a:tcPr>
                </a:tc>
                <a:tc>
                  <a:txBody>
                    <a:bodyPr/>
                    <a:lstStyle/>
                    <a:p>
                      <a:pPr marL="0" lvl="0" indent="0" algn="ctr" rtl="0">
                        <a:spcBef>
                          <a:spcPts val="0"/>
                        </a:spcBef>
                        <a:spcAft>
                          <a:spcPts val="0"/>
                        </a:spcAft>
                        <a:buNone/>
                      </a:pPr>
                      <a:r>
                        <a:rPr lang="en-US" sz="1800" b="1">
                          <a:solidFill>
                            <a:srgbClr val="FFFFFF"/>
                          </a:solidFill>
                          <a:latin typeface="Avenir"/>
                          <a:ea typeface="Avenir"/>
                          <a:cs typeface="Avenir"/>
                          <a:sym typeface="Avenir"/>
                        </a:rPr>
                        <a:t>Imurok Payam</a:t>
                      </a:r>
                      <a:endParaRPr sz="1800" b="1">
                        <a:solidFill>
                          <a:srgbClr val="FFFFFF"/>
                        </a:solidFill>
                        <a:latin typeface="Avenir"/>
                        <a:ea typeface="Avenir"/>
                        <a:cs typeface="Avenir"/>
                        <a:sym typeface="Avenir"/>
                      </a:endParaRPr>
                    </a:p>
                  </a:txBody>
                  <a:tcPr marL="63500" marR="63500" marT="63500" marB="63500">
                    <a:lnB w="12700" cap="flat" cmpd="sng">
                      <a:solidFill>
                        <a:srgbClr val="000000"/>
                      </a:solidFill>
                      <a:prstDash val="solid"/>
                      <a:round/>
                      <a:headEnd type="none" w="sm" len="sm"/>
                      <a:tailEnd type="none" w="sm" len="sm"/>
                    </a:lnB>
                    <a:solidFill>
                      <a:srgbClr val="678798"/>
                    </a:solidFill>
                  </a:tcPr>
                </a:tc>
                <a:tc>
                  <a:txBody>
                    <a:bodyPr/>
                    <a:lstStyle/>
                    <a:p>
                      <a:pPr marL="0" lvl="0" indent="0" algn="ctr" rtl="0">
                        <a:spcBef>
                          <a:spcPts val="0"/>
                        </a:spcBef>
                        <a:spcAft>
                          <a:spcPts val="0"/>
                        </a:spcAft>
                        <a:buNone/>
                      </a:pPr>
                      <a:r>
                        <a:rPr lang="en-US" sz="1800" b="1">
                          <a:solidFill>
                            <a:srgbClr val="FFFFFF"/>
                          </a:solidFill>
                          <a:latin typeface="Avenir"/>
                          <a:ea typeface="Avenir"/>
                          <a:cs typeface="Avenir"/>
                          <a:sym typeface="Avenir"/>
                        </a:rPr>
                        <a:t>Hiyala Payam</a:t>
                      </a:r>
                      <a:endParaRPr sz="1800" b="1">
                        <a:solidFill>
                          <a:srgbClr val="FFFFFF"/>
                        </a:solidFill>
                        <a:latin typeface="Avenir"/>
                        <a:ea typeface="Avenir"/>
                        <a:cs typeface="Avenir"/>
                        <a:sym typeface="Avenir"/>
                      </a:endParaRPr>
                    </a:p>
                  </a:txBody>
                  <a:tcPr marL="63500" marR="63500" marT="63500" marB="63500">
                    <a:lnB w="12700" cap="flat" cmpd="sng">
                      <a:solidFill>
                        <a:srgbClr val="000000"/>
                      </a:solidFill>
                      <a:prstDash val="solid"/>
                      <a:round/>
                      <a:headEnd type="none" w="sm" len="sm"/>
                      <a:tailEnd type="none" w="sm" len="sm"/>
                    </a:lnB>
                    <a:solidFill>
                      <a:srgbClr val="678798"/>
                    </a:solidFill>
                  </a:tcPr>
                </a:tc>
                <a:extLst>
                  <a:ext uri="{0D108BD9-81ED-4DB2-BD59-A6C34878D82A}">
                    <a16:rowId xmlns:a16="http://schemas.microsoft.com/office/drawing/2014/main" val="10001"/>
                  </a:ext>
                </a:extLst>
              </a:tr>
              <a:tr h="792400">
                <a:tc>
                  <a:txBody>
                    <a:bodyPr/>
                    <a:lstStyle/>
                    <a:p>
                      <a:pPr marL="0" lvl="0" indent="0" algn="l" rtl="0">
                        <a:spcBef>
                          <a:spcPts val="0"/>
                        </a:spcBef>
                        <a:spcAft>
                          <a:spcPts val="0"/>
                        </a:spcAft>
                        <a:buNone/>
                      </a:pPr>
                      <a:r>
                        <a:rPr lang="en-US" sz="1800" b="1">
                          <a:latin typeface="Avenir"/>
                          <a:ea typeface="Avenir"/>
                          <a:cs typeface="Avenir"/>
                          <a:sym typeface="Avenir"/>
                        </a:rPr>
                        <a:t>Individual Interviews (case studies)</a:t>
                      </a:r>
                      <a:endParaRPr sz="1800" b="1">
                        <a:latin typeface="Avenir"/>
                        <a:ea typeface="Avenir"/>
                        <a:cs typeface="Avenir"/>
                        <a:sym typeface="Avenir"/>
                      </a:endParaRPr>
                    </a:p>
                  </a:txBody>
                  <a:tcPr marL="63500" marR="63500" marT="63500" marB="63500" anchor="ctr">
                    <a:lnR w="12700"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800" b="1">
                          <a:latin typeface="Avenir"/>
                          <a:ea typeface="Avenir"/>
                          <a:cs typeface="Avenir"/>
                          <a:sym typeface="Avenir"/>
                        </a:rPr>
                        <a:t>2</a:t>
                      </a:r>
                      <a:endParaRPr sz="1800" b="1">
                        <a:latin typeface="Avenir"/>
                        <a:ea typeface="Avenir"/>
                        <a:cs typeface="Avenir"/>
                        <a:sym typeface="Avenir"/>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800">
                          <a:latin typeface="Avenir"/>
                          <a:ea typeface="Avenir"/>
                          <a:cs typeface="Avenir"/>
                          <a:sym typeface="Avenir"/>
                        </a:rPr>
                        <a:t>4</a:t>
                      </a:r>
                      <a:endParaRPr sz="1800">
                        <a:latin typeface="Avenir"/>
                        <a:ea typeface="Avenir"/>
                        <a:cs typeface="Avenir"/>
                        <a:sym typeface="Avenir"/>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800">
                          <a:latin typeface="Avenir"/>
                          <a:ea typeface="Avenir"/>
                          <a:cs typeface="Avenir"/>
                          <a:sym typeface="Avenir"/>
                        </a:rPr>
                        <a:t>4</a:t>
                      </a:r>
                      <a:endParaRPr sz="1800">
                        <a:latin typeface="Avenir"/>
                        <a:ea typeface="Avenir"/>
                        <a:cs typeface="Avenir"/>
                        <a:sym typeface="Avenir"/>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792400">
                <a:tc>
                  <a:txBody>
                    <a:bodyPr/>
                    <a:lstStyle/>
                    <a:p>
                      <a:pPr marL="0" lvl="0" indent="0" algn="l" rtl="0">
                        <a:spcBef>
                          <a:spcPts val="0"/>
                        </a:spcBef>
                        <a:spcAft>
                          <a:spcPts val="0"/>
                        </a:spcAft>
                        <a:buNone/>
                      </a:pPr>
                      <a:r>
                        <a:rPr lang="en-US" sz="1800" b="1">
                          <a:latin typeface="Avenir"/>
                          <a:ea typeface="Avenir"/>
                          <a:cs typeface="Avenir"/>
                          <a:sym typeface="Avenir"/>
                        </a:rPr>
                        <a:t>KIIs (government, NGOs, boma chiefs)</a:t>
                      </a:r>
                      <a:endParaRPr sz="1800">
                        <a:latin typeface="Avenir"/>
                        <a:ea typeface="Avenir"/>
                        <a:cs typeface="Avenir"/>
                        <a:sym typeface="Avenir"/>
                      </a:endParaRPr>
                    </a:p>
                  </a:txBody>
                  <a:tcPr marL="63500" marR="63500" marT="63500" marB="63500" anchor="ctr">
                    <a:lnR w="12700"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800" b="1">
                          <a:latin typeface="Avenir"/>
                          <a:ea typeface="Avenir"/>
                          <a:cs typeface="Avenir"/>
                          <a:sym typeface="Avenir"/>
                        </a:rPr>
                        <a:t>5</a:t>
                      </a:r>
                      <a:endParaRPr sz="1800" b="1">
                        <a:latin typeface="Avenir"/>
                        <a:ea typeface="Avenir"/>
                        <a:cs typeface="Avenir"/>
                        <a:sym typeface="Avenir"/>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800">
                          <a:latin typeface="Avenir"/>
                          <a:ea typeface="Avenir"/>
                          <a:cs typeface="Avenir"/>
                          <a:sym typeface="Avenir"/>
                        </a:rPr>
                        <a:t>4</a:t>
                      </a:r>
                      <a:endParaRPr sz="1800">
                        <a:latin typeface="Avenir"/>
                        <a:ea typeface="Avenir"/>
                        <a:cs typeface="Avenir"/>
                        <a:sym typeface="Avenir"/>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800">
                          <a:latin typeface="Avenir"/>
                          <a:ea typeface="Avenir"/>
                          <a:cs typeface="Avenir"/>
                          <a:sym typeface="Avenir"/>
                        </a:rPr>
                        <a:t>4</a:t>
                      </a:r>
                      <a:endParaRPr sz="1800">
                        <a:latin typeface="Avenir"/>
                        <a:ea typeface="Avenir"/>
                        <a:cs typeface="Avenir"/>
                        <a:sym typeface="Avenir"/>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30500">
                <a:tc>
                  <a:txBody>
                    <a:bodyPr/>
                    <a:lstStyle/>
                    <a:p>
                      <a:pPr marL="0" lvl="0" indent="0" algn="l" rtl="0">
                        <a:spcBef>
                          <a:spcPts val="0"/>
                        </a:spcBef>
                        <a:spcAft>
                          <a:spcPts val="0"/>
                        </a:spcAft>
                        <a:buNone/>
                      </a:pPr>
                      <a:r>
                        <a:rPr lang="en-US" sz="1800" b="1">
                          <a:latin typeface="Avenir"/>
                          <a:ea typeface="Avenir"/>
                          <a:cs typeface="Avenir"/>
                          <a:sym typeface="Avenir"/>
                        </a:rPr>
                        <a:t>FGDs</a:t>
                      </a:r>
                      <a:endParaRPr sz="1800">
                        <a:latin typeface="Avenir"/>
                        <a:ea typeface="Avenir"/>
                        <a:cs typeface="Avenir"/>
                        <a:sym typeface="Avenir"/>
                      </a:endParaRPr>
                    </a:p>
                  </a:txBody>
                  <a:tcPr marL="63500" marR="63500" marT="63500" marB="63500" anchor="ctr"/>
                </a:tc>
                <a:tc>
                  <a:txBody>
                    <a:bodyPr/>
                    <a:lstStyle/>
                    <a:p>
                      <a:pPr marL="0" lvl="0" indent="0" algn="l" rtl="0">
                        <a:spcBef>
                          <a:spcPts val="0"/>
                        </a:spcBef>
                        <a:spcAft>
                          <a:spcPts val="0"/>
                        </a:spcAft>
                        <a:buNone/>
                      </a:pPr>
                      <a:r>
                        <a:rPr lang="en-US" sz="1800">
                          <a:latin typeface="Avenir"/>
                          <a:ea typeface="Avenir"/>
                          <a:cs typeface="Avenir"/>
                          <a:sym typeface="Avenir"/>
                        </a:rPr>
                        <a:t>2</a:t>
                      </a:r>
                      <a:endParaRPr sz="1800">
                        <a:latin typeface="Avenir"/>
                        <a:ea typeface="Avenir"/>
                        <a:cs typeface="Avenir"/>
                        <a:sym typeface="Avenir"/>
                      </a:endParaRPr>
                    </a:p>
                  </a:txBody>
                  <a:tcPr marL="63500" marR="63500" marT="63500" marB="63500" anchor="ctr">
                    <a:lnT w="12700"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r>
                        <a:rPr lang="en-US" sz="1800">
                          <a:latin typeface="Avenir"/>
                          <a:ea typeface="Avenir"/>
                          <a:cs typeface="Avenir"/>
                          <a:sym typeface="Avenir"/>
                        </a:rPr>
                        <a:t>2</a:t>
                      </a:r>
                      <a:endParaRPr sz="1800">
                        <a:latin typeface="Avenir"/>
                        <a:ea typeface="Avenir"/>
                        <a:cs typeface="Avenir"/>
                        <a:sym typeface="Avenir"/>
                      </a:endParaRPr>
                    </a:p>
                  </a:txBody>
                  <a:tcPr marL="63500" marR="63500" marT="63500" marB="63500" anchor="ctr">
                    <a:lnT w="12700"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r>
                        <a:rPr lang="en-US" sz="1800">
                          <a:latin typeface="Avenir"/>
                          <a:ea typeface="Avenir"/>
                          <a:cs typeface="Avenir"/>
                          <a:sym typeface="Avenir"/>
                        </a:rPr>
                        <a:t>2</a:t>
                      </a:r>
                      <a:endParaRPr sz="1800">
                        <a:latin typeface="Avenir"/>
                        <a:ea typeface="Avenir"/>
                        <a:cs typeface="Avenir"/>
                        <a:sym typeface="Avenir"/>
                      </a:endParaRPr>
                    </a:p>
                  </a:txBody>
                  <a:tcPr marL="63500" marR="63500" marT="63500" marB="63500" anchor="ctr">
                    <a:lnT w="12700" cap="flat" cmpd="sng">
                      <a:solidFill>
                        <a:srgbClr val="000000"/>
                      </a:solidFill>
                      <a:prstDash val="solid"/>
                      <a:round/>
                      <a:headEnd type="none" w="sm" len="sm"/>
                      <a:tailEnd type="none" w="sm" len="sm"/>
                    </a:lnT>
                  </a:tcPr>
                </a:tc>
                <a:extLst>
                  <a:ext uri="{0D108BD9-81ED-4DB2-BD59-A6C34878D82A}">
                    <a16:rowId xmlns:a16="http://schemas.microsoft.com/office/drawing/2014/main" val="10004"/>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18"/>
          <p:cNvPicPr preferRelativeResize="0"/>
          <p:nvPr/>
        </p:nvPicPr>
        <p:blipFill rotWithShape="1">
          <a:blip r:embed="rId3">
            <a:alphaModFix/>
          </a:blip>
          <a:srcRect/>
          <a:stretch/>
        </p:blipFill>
        <p:spPr>
          <a:xfrm>
            <a:off x="10444850" y="170925"/>
            <a:ext cx="1369900" cy="1369900"/>
          </a:xfrm>
          <a:prstGeom prst="rect">
            <a:avLst/>
          </a:prstGeom>
          <a:noFill/>
          <a:ln>
            <a:noFill/>
          </a:ln>
        </p:spPr>
      </p:pic>
      <p:sp>
        <p:nvSpPr>
          <p:cNvPr id="145" name="Google Shape;145;p18"/>
          <p:cNvSpPr txBox="1"/>
          <p:nvPr/>
        </p:nvSpPr>
        <p:spPr>
          <a:xfrm>
            <a:off x="737925" y="490036"/>
            <a:ext cx="10285800" cy="731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314247"/>
                </a:solidFill>
                <a:effectLst/>
                <a:uLnTx/>
                <a:uFillTx/>
                <a:latin typeface="Raleway"/>
                <a:ea typeface="Raleway"/>
                <a:cs typeface="Raleway"/>
                <a:sym typeface="Raleway"/>
              </a:rPr>
              <a:t>DEFINITIONS</a:t>
            </a:r>
            <a:endParaRPr kumimoji="0" sz="1600" b="0" i="0" u="none" strike="noStrike" kern="0" cap="none" spc="0" normalizeH="0" baseline="0" noProof="0">
              <a:ln>
                <a:noFill/>
              </a:ln>
              <a:solidFill>
                <a:srgbClr val="314247"/>
              </a:solidFill>
              <a:effectLst/>
              <a:uLnTx/>
              <a:uFillTx/>
              <a:latin typeface="Raleway"/>
              <a:ea typeface="Raleway"/>
              <a:cs typeface="Raleway"/>
              <a:sym typeface="Raleway"/>
            </a:endParaRP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sz="2800" b="1" i="0" u="none" strike="noStrike" kern="0" cap="none" spc="0" normalizeH="0" baseline="0" noProof="0">
              <a:ln>
                <a:noFill/>
              </a:ln>
              <a:solidFill>
                <a:srgbClr val="314247"/>
              </a:solidFill>
              <a:effectLst/>
              <a:uLnTx/>
              <a:uFillTx/>
              <a:latin typeface="Raleway"/>
              <a:ea typeface="Raleway"/>
              <a:cs typeface="Raleway"/>
              <a:sym typeface="Raleway"/>
            </a:endParaRPr>
          </a:p>
        </p:txBody>
      </p:sp>
      <p:pic>
        <p:nvPicPr>
          <p:cNvPr id="146" name="Google Shape;146;p18"/>
          <p:cNvPicPr preferRelativeResize="0"/>
          <p:nvPr/>
        </p:nvPicPr>
        <p:blipFill rotWithShape="1">
          <a:blip r:embed="rId3">
            <a:alphaModFix/>
          </a:blip>
          <a:srcRect/>
          <a:stretch/>
        </p:blipFill>
        <p:spPr>
          <a:xfrm>
            <a:off x="10444850" y="170925"/>
            <a:ext cx="1369900" cy="1369900"/>
          </a:xfrm>
          <a:prstGeom prst="rect">
            <a:avLst/>
          </a:prstGeom>
          <a:noFill/>
          <a:ln>
            <a:noFill/>
          </a:ln>
        </p:spPr>
      </p:pic>
      <p:grpSp>
        <p:nvGrpSpPr>
          <p:cNvPr id="147" name="Google Shape;147;p18"/>
          <p:cNvGrpSpPr/>
          <p:nvPr/>
        </p:nvGrpSpPr>
        <p:grpSpPr>
          <a:xfrm>
            <a:off x="12" y="-76200"/>
            <a:ext cx="12191988" cy="247125"/>
            <a:chOff x="12" y="0"/>
            <a:chExt cx="12191988" cy="247125"/>
          </a:xfrm>
        </p:grpSpPr>
        <p:pic>
          <p:nvPicPr>
            <p:cNvPr id="148" name="Google Shape;148;p18"/>
            <p:cNvPicPr preferRelativeResize="0"/>
            <p:nvPr/>
          </p:nvPicPr>
          <p:blipFill rotWithShape="1">
            <a:blip r:embed="rId4">
              <a:alphaModFix/>
            </a:blip>
            <a:srcRect/>
            <a:stretch/>
          </p:blipFill>
          <p:spPr>
            <a:xfrm>
              <a:off x="12" y="4"/>
              <a:ext cx="7905750" cy="219075"/>
            </a:xfrm>
            <a:prstGeom prst="rect">
              <a:avLst/>
            </a:prstGeom>
            <a:noFill/>
            <a:ln>
              <a:noFill/>
            </a:ln>
          </p:spPr>
        </p:pic>
        <p:pic>
          <p:nvPicPr>
            <p:cNvPr id="149" name="Google Shape;149;p18"/>
            <p:cNvPicPr preferRelativeResize="0"/>
            <p:nvPr/>
          </p:nvPicPr>
          <p:blipFill rotWithShape="1">
            <a:blip r:embed="rId4">
              <a:alphaModFix/>
            </a:blip>
            <a:srcRect l="11017" r="34708" b="-12803"/>
            <a:stretch/>
          </p:blipFill>
          <p:spPr>
            <a:xfrm>
              <a:off x="7901226" y="0"/>
              <a:ext cx="4290774" cy="247125"/>
            </a:xfrm>
            <a:prstGeom prst="rect">
              <a:avLst/>
            </a:prstGeom>
            <a:noFill/>
            <a:ln>
              <a:noFill/>
            </a:ln>
          </p:spPr>
        </p:pic>
      </p:grpSp>
      <p:grpSp>
        <p:nvGrpSpPr>
          <p:cNvPr id="150" name="Google Shape;150;p18"/>
          <p:cNvGrpSpPr/>
          <p:nvPr/>
        </p:nvGrpSpPr>
        <p:grpSpPr>
          <a:xfrm>
            <a:off x="12" y="6705600"/>
            <a:ext cx="12191988" cy="247125"/>
            <a:chOff x="12" y="0"/>
            <a:chExt cx="12191988" cy="247125"/>
          </a:xfrm>
        </p:grpSpPr>
        <p:pic>
          <p:nvPicPr>
            <p:cNvPr id="151" name="Google Shape;151;p18"/>
            <p:cNvPicPr preferRelativeResize="0"/>
            <p:nvPr/>
          </p:nvPicPr>
          <p:blipFill rotWithShape="1">
            <a:blip r:embed="rId4">
              <a:alphaModFix/>
            </a:blip>
            <a:srcRect/>
            <a:stretch/>
          </p:blipFill>
          <p:spPr>
            <a:xfrm>
              <a:off x="12" y="4"/>
              <a:ext cx="7905750" cy="219075"/>
            </a:xfrm>
            <a:prstGeom prst="rect">
              <a:avLst/>
            </a:prstGeom>
            <a:noFill/>
            <a:ln>
              <a:noFill/>
            </a:ln>
          </p:spPr>
        </p:pic>
        <p:pic>
          <p:nvPicPr>
            <p:cNvPr id="152" name="Google Shape;152;p18"/>
            <p:cNvPicPr preferRelativeResize="0"/>
            <p:nvPr/>
          </p:nvPicPr>
          <p:blipFill rotWithShape="1">
            <a:blip r:embed="rId4">
              <a:alphaModFix/>
            </a:blip>
            <a:srcRect l="11017" r="34708" b="-12803"/>
            <a:stretch/>
          </p:blipFill>
          <p:spPr>
            <a:xfrm>
              <a:off x="7901226" y="0"/>
              <a:ext cx="4290774" cy="247125"/>
            </a:xfrm>
            <a:prstGeom prst="rect">
              <a:avLst/>
            </a:prstGeom>
            <a:noFill/>
            <a:ln>
              <a:noFill/>
            </a:ln>
          </p:spPr>
        </p:pic>
      </p:grpSp>
      <p:sp>
        <p:nvSpPr>
          <p:cNvPr id="153" name="Google Shape;153;p18"/>
          <p:cNvSpPr txBox="1"/>
          <p:nvPr/>
        </p:nvSpPr>
        <p:spPr>
          <a:xfrm>
            <a:off x="737925" y="1379450"/>
            <a:ext cx="9706800" cy="42933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548194"/>
                </a:solidFill>
                <a:effectLst/>
                <a:uLnTx/>
                <a:uFillTx/>
                <a:latin typeface="Raleway"/>
                <a:ea typeface="Raleway"/>
                <a:cs typeface="Raleway"/>
                <a:sym typeface="Raleway"/>
              </a:rPr>
              <a:t>WHAT is a RETURNEE, what is a REFUGEE, what is an IDP, what is a ‘HOST’?</a:t>
            </a:r>
            <a:endParaRPr kumimoji="0" sz="1800" b="1" i="0" u="none" strike="noStrike" kern="0" cap="none" spc="0" normalizeH="0" baseline="0" noProof="0">
              <a:ln>
                <a:noFill/>
              </a:ln>
              <a:solidFill>
                <a:srgbClr val="548194"/>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30200" algn="l" defTabSz="914400" rtl="0" eaLnBrk="1" fontAlgn="auto" latinLnBrk="0" hangingPunct="1">
              <a:lnSpc>
                <a:spcPct val="115833"/>
              </a:lnSpc>
              <a:spcBef>
                <a:spcPts val="0"/>
              </a:spcBef>
              <a:spcAft>
                <a:spcPts val="0"/>
              </a:spcAft>
              <a:buClr>
                <a:srgbClr val="000000"/>
              </a:buClr>
              <a:buSzPts val="1600"/>
              <a:buFont typeface="Raleway"/>
              <a:buChar char="●"/>
              <a:tabLst/>
              <a:defRPr/>
            </a:pPr>
            <a:r>
              <a:rPr kumimoji="0" lang="en-US" sz="1600" b="1" i="0" u="none" strike="noStrike" kern="0" cap="none" spc="0" normalizeH="0" baseline="0" noProof="0">
                <a:ln>
                  <a:noFill/>
                </a:ln>
                <a:solidFill>
                  <a:srgbClr val="000000"/>
                </a:solidFill>
                <a:effectLst/>
                <a:uLnTx/>
                <a:uFillTx/>
                <a:latin typeface="Raleway"/>
                <a:ea typeface="Raleway"/>
                <a:cs typeface="Raleway"/>
                <a:sym typeface="Raleway"/>
              </a:rPr>
              <a:t>a RETURNEE </a:t>
            </a:r>
            <a:r>
              <a:rPr kumimoji="0" lang="en-US" sz="1600" b="0" i="0" u="none" strike="noStrike" kern="0" cap="none" spc="0" normalizeH="0" baseline="0" noProof="0">
                <a:ln>
                  <a:noFill/>
                </a:ln>
                <a:solidFill>
                  <a:srgbClr val="000000"/>
                </a:solidFill>
                <a:effectLst/>
                <a:uLnTx/>
                <a:uFillTx/>
                <a:latin typeface="Raleway"/>
                <a:ea typeface="Raleway"/>
                <a:cs typeface="Raleway"/>
                <a:sym typeface="Raleway"/>
              </a:rPr>
              <a:t>is a South Sudanese national who had been displaced abroad (any neighbouring country or further afield) or within South Sudan and has now come back to their area/South Sudan. This will be most of the people you will find apart from hosts.</a:t>
            </a:r>
            <a:endParaRPr kumimoji="0" sz="1600" b="0" i="0" u="none" strike="noStrike" kern="0" cap="none" spc="0" normalizeH="0" baseline="0" noProof="0">
              <a:ln>
                <a:noFill/>
              </a:ln>
              <a:solidFill>
                <a:srgbClr val="000000"/>
              </a:solidFill>
              <a:effectLst/>
              <a:uLnTx/>
              <a:uFillTx/>
              <a:latin typeface="Raleway"/>
              <a:ea typeface="Raleway"/>
              <a:cs typeface="Raleway"/>
              <a:sym typeface="Raleway"/>
            </a:endParaRPr>
          </a:p>
          <a:p>
            <a:pPr marL="457200" marR="0" lvl="0" indent="-330200" algn="l" defTabSz="914400" rtl="0" eaLnBrk="1" fontAlgn="auto" latinLnBrk="0" hangingPunct="1">
              <a:lnSpc>
                <a:spcPct val="115833"/>
              </a:lnSpc>
              <a:spcBef>
                <a:spcPts val="0"/>
              </a:spcBef>
              <a:spcAft>
                <a:spcPts val="0"/>
              </a:spcAft>
              <a:buClr>
                <a:srgbClr val="000000"/>
              </a:buClr>
              <a:buSzPts val="1600"/>
              <a:buFont typeface="Raleway"/>
              <a:buChar char="●"/>
              <a:tabLst/>
              <a:defRPr/>
            </a:pPr>
            <a:r>
              <a:rPr kumimoji="0" lang="en-US" sz="1600" b="1" i="0" u="none" strike="noStrike" kern="0" cap="none" spc="0" normalizeH="0" baseline="0" noProof="0">
                <a:ln>
                  <a:noFill/>
                </a:ln>
                <a:solidFill>
                  <a:srgbClr val="000000"/>
                </a:solidFill>
                <a:effectLst/>
                <a:uLnTx/>
                <a:uFillTx/>
                <a:latin typeface="Raleway"/>
                <a:ea typeface="Raleway"/>
                <a:cs typeface="Raleway"/>
                <a:sym typeface="Raleway"/>
              </a:rPr>
              <a:t>a REFUGEE </a:t>
            </a:r>
            <a:r>
              <a:rPr kumimoji="0" lang="en-US" sz="1600" b="0" i="0" u="none" strike="noStrike" kern="0" cap="none" spc="0" normalizeH="0" baseline="0" noProof="0">
                <a:ln>
                  <a:noFill/>
                </a:ln>
                <a:solidFill>
                  <a:srgbClr val="000000"/>
                </a:solidFill>
                <a:effectLst/>
                <a:uLnTx/>
                <a:uFillTx/>
                <a:latin typeface="Raleway"/>
                <a:ea typeface="Raleway"/>
                <a:cs typeface="Raleway"/>
                <a:sym typeface="Raleway"/>
              </a:rPr>
              <a:t>is a foreign national, so could be Sudanese, Ugandan, Congolese, Central African Republic etc who have come to seek refuge in South Sudan. There are some refugees for example from Congo and CAR in the Yei area, in a type of refugee camp, but they can also be settled among the communities. There will probably not be too many in Magwi/Torit, as most refugees from Sudan are in Maban/Wedweil camps at the moment. </a:t>
            </a:r>
            <a:endParaRPr kumimoji="0" sz="1600" b="0" i="0" u="none" strike="noStrike" kern="0" cap="none" spc="0" normalizeH="0" baseline="0" noProof="0">
              <a:ln>
                <a:noFill/>
              </a:ln>
              <a:solidFill>
                <a:srgbClr val="000000"/>
              </a:solidFill>
              <a:effectLst/>
              <a:uLnTx/>
              <a:uFillTx/>
              <a:latin typeface="Raleway"/>
              <a:ea typeface="Raleway"/>
              <a:cs typeface="Raleway"/>
              <a:sym typeface="Raleway"/>
            </a:endParaRPr>
          </a:p>
          <a:p>
            <a:pPr marL="457200" marR="0" lvl="0" indent="-330200" algn="l" defTabSz="914400" rtl="0" eaLnBrk="1" fontAlgn="auto" latinLnBrk="0" hangingPunct="1">
              <a:lnSpc>
                <a:spcPct val="115833"/>
              </a:lnSpc>
              <a:spcBef>
                <a:spcPts val="0"/>
              </a:spcBef>
              <a:spcAft>
                <a:spcPts val="0"/>
              </a:spcAft>
              <a:buClr>
                <a:srgbClr val="000000"/>
              </a:buClr>
              <a:buSzPts val="1600"/>
              <a:buFont typeface="Raleway"/>
              <a:buChar char="●"/>
              <a:tabLst/>
              <a:defRPr/>
            </a:pPr>
            <a:r>
              <a:rPr kumimoji="0" lang="en-US" sz="1600" b="1" i="0" u="none" strike="noStrike" kern="0" cap="none" spc="0" normalizeH="0" baseline="0" noProof="0">
                <a:ln>
                  <a:noFill/>
                </a:ln>
                <a:solidFill>
                  <a:srgbClr val="000000"/>
                </a:solidFill>
                <a:effectLst/>
                <a:uLnTx/>
                <a:uFillTx/>
                <a:latin typeface="Raleway"/>
                <a:ea typeface="Raleway"/>
                <a:cs typeface="Raleway"/>
                <a:sym typeface="Raleway"/>
              </a:rPr>
              <a:t>an IDP </a:t>
            </a:r>
            <a:r>
              <a:rPr kumimoji="0" lang="en-US" sz="1600" b="0" i="0" u="none" strike="noStrike" kern="0" cap="none" spc="0" normalizeH="0" baseline="0" noProof="0">
                <a:ln>
                  <a:noFill/>
                </a:ln>
                <a:solidFill>
                  <a:srgbClr val="000000"/>
                </a:solidFill>
                <a:effectLst/>
                <a:uLnTx/>
                <a:uFillTx/>
                <a:latin typeface="Raleway"/>
                <a:ea typeface="Raleway"/>
                <a:cs typeface="Raleway"/>
                <a:sym typeface="Raleway"/>
              </a:rPr>
              <a:t> is an internally displaced person, so a South Sudanese who has been displaced from their area and are now temporarily staying/living in another area of South Sudan. This could be in a camp type setting or among community members. </a:t>
            </a:r>
            <a:endParaRPr kumimoji="0" sz="1600" b="0" i="0" u="none" strike="noStrike" kern="0" cap="none" spc="0" normalizeH="0" baseline="0" noProof="0">
              <a:ln>
                <a:noFill/>
              </a:ln>
              <a:solidFill>
                <a:srgbClr val="000000"/>
              </a:solidFill>
              <a:effectLst/>
              <a:uLnTx/>
              <a:uFillTx/>
              <a:latin typeface="Raleway"/>
              <a:ea typeface="Raleway"/>
              <a:cs typeface="Raleway"/>
              <a:sym typeface="Raleway"/>
            </a:endParaRPr>
          </a:p>
          <a:p>
            <a:pPr marL="457200" marR="0" lvl="0" indent="-330200" algn="l" defTabSz="914400" rtl="0" eaLnBrk="1" fontAlgn="auto" latinLnBrk="0" hangingPunct="1">
              <a:lnSpc>
                <a:spcPct val="115833"/>
              </a:lnSpc>
              <a:spcBef>
                <a:spcPts val="0"/>
              </a:spcBef>
              <a:spcAft>
                <a:spcPts val="0"/>
              </a:spcAft>
              <a:buClr>
                <a:srgbClr val="000000"/>
              </a:buClr>
              <a:buSzPts val="1600"/>
              <a:buFont typeface="Raleway"/>
              <a:buChar char="●"/>
              <a:tabLst/>
              <a:defRPr/>
            </a:pPr>
            <a:r>
              <a:rPr kumimoji="0" lang="en-US" sz="1600" b="1" i="0" u="none" strike="noStrike" kern="0" cap="none" spc="0" normalizeH="0" baseline="0" noProof="0">
                <a:ln>
                  <a:noFill/>
                </a:ln>
                <a:solidFill>
                  <a:srgbClr val="000000"/>
                </a:solidFill>
                <a:effectLst/>
                <a:uLnTx/>
                <a:uFillTx/>
                <a:latin typeface="Raleway"/>
                <a:ea typeface="Raleway"/>
                <a:cs typeface="Raleway"/>
                <a:sym typeface="Raleway"/>
              </a:rPr>
              <a:t>a ‘host’ or local community member </a:t>
            </a:r>
            <a:r>
              <a:rPr kumimoji="0" lang="en-US" sz="1600" b="0" i="0" u="none" strike="noStrike" kern="0" cap="none" spc="0" normalizeH="0" baseline="0" noProof="0">
                <a:ln>
                  <a:noFill/>
                </a:ln>
                <a:solidFill>
                  <a:srgbClr val="000000"/>
                </a:solidFill>
                <a:effectLst/>
                <a:uLnTx/>
                <a:uFillTx/>
                <a:latin typeface="Raleway"/>
                <a:ea typeface="Raleway"/>
                <a:cs typeface="Raleway"/>
                <a:sym typeface="Raleway"/>
              </a:rPr>
              <a:t>is someone who has been living in the area all their lives or for a longer time. They may also have a history of displacement, but have been living in the area for a while or more stable than those recently returned. </a:t>
            </a:r>
            <a:endParaRPr kumimoji="0" sz="1600" b="0" i="0" u="none" strike="noStrike" kern="0" cap="none" spc="0" normalizeH="0" baseline="0" noProof="0">
              <a:ln>
                <a:noFill/>
              </a:ln>
              <a:solidFill>
                <a:srgbClr val="000000"/>
              </a:solidFill>
              <a:effectLst/>
              <a:uLnTx/>
              <a:uFillTx/>
              <a:latin typeface="Raleway"/>
              <a:ea typeface="Raleway"/>
              <a:cs typeface="Raleway"/>
              <a:sym typeface="Raleway"/>
            </a:endParaRPr>
          </a:p>
          <a:p>
            <a:pPr marL="457200" marR="0" lvl="0" indent="-330200" algn="l" defTabSz="914400" rtl="0" eaLnBrk="1" fontAlgn="auto" latinLnBrk="0" hangingPunct="1">
              <a:lnSpc>
                <a:spcPct val="115833"/>
              </a:lnSpc>
              <a:spcBef>
                <a:spcPts val="0"/>
              </a:spcBef>
              <a:spcAft>
                <a:spcPts val="0"/>
              </a:spcAft>
              <a:buClr>
                <a:srgbClr val="000000"/>
              </a:buClr>
              <a:buSzPts val="1600"/>
              <a:buFont typeface="Raleway"/>
              <a:buChar char="●"/>
              <a:tabLst/>
              <a:defRPr/>
            </a:pPr>
            <a:r>
              <a:rPr kumimoji="0" lang="en-US" sz="1600" b="0" i="0" u="none" strike="noStrike" kern="0" cap="none" spc="0" normalizeH="0" baseline="0" noProof="0">
                <a:ln>
                  <a:noFill/>
                </a:ln>
                <a:solidFill>
                  <a:srgbClr val="000000"/>
                </a:solidFill>
                <a:effectLst/>
                <a:uLnTx/>
                <a:uFillTx/>
                <a:latin typeface="Raleway"/>
                <a:ea typeface="Raleway"/>
                <a:cs typeface="Raleway"/>
                <a:sym typeface="Raleway"/>
              </a:rPr>
              <a:t>In practice of course these categories don’t always work well in the context of South Sudan where all population groups have a history of displacement, And sometimes different categories of people are difficult to distinguish.   </a:t>
            </a:r>
            <a:r>
              <a:rPr kumimoji="0" lang="en-US" sz="1600" b="1" i="0" u="none" strike="noStrike" kern="0" cap="none" spc="0" normalizeH="0" baseline="0" noProof="0">
                <a:ln>
                  <a:noFill/>
                </a:ln>
                <a:solidFill>
                  <a:srgbClr val="000000"/>
                </a:solidFill>
                <a:effectLst/>
                <a:uLnTx/>
                <a:uFillTx/>
                <a:latin typeface="Raleway"/>
                <a:ea typeface="Raleway"/>
                <a:cs typeface="Raleway"/>
                <a:sym typeface="Raleway"/>
              </a:rPr>
              <a:t> </a:t>
            </a:r>
            <a:endParaRPr kumimoji="0" sz="1600" b="1" i="0" u="none" strike="noStrike" kern="0" cap="none" spc="0" normalizeH="0" baseline="0" noProof="0">
              <a:ln>
                <a:noFill/>
              </a:ln>
              <a:solidFill>
                <a:srgbClr val="000000"/>
              </a:solidFill>
              <a:effectLst/>
              <a:uLnTx/>
              <a:uFillTx/>
              <a:latin typeface="Raleway"/>
              <a:ea typeface="Raleway"/>
              <a:cs typeface="Raleway"/>
              <a:sym typeface="Raleway"/>
            </a:endParaRPr>
          </a:p>
          <a:p>
            <a:pPr marL="469900" marR="0" lvl="0" indent="-241300" algn="l" defTabSz="914400" rtl="0" eaLnBrk="1" fontAlgn="auto" latinLnBrk="0" hangingPunct="1">
              <a:lnSpc>
                <a:spcPct val="100000"/>
              </a:lnSpc>
              <a:spcBef>
                <a:spcPts val="0"/>
              </a:spcBef>
              <a:spcAft>
                <a:spcPts val="0"/>
              </a:spcAft>
              <a:buClr>
                <a:srgbClr val="314247"/>
              </a:buClr>
              <a:buSzPts val="1600"/>
              <a:buFont typeface="Arial"/>
              <a:buNone/>
              <a:tabLst/>
              <a:defRPr/>
            </a:pPr>
            <a:endParaRPr kumimoji="0" sz="1600" b="1" i="0" u="none" strike="noStrike" kern="0" cap="none" spc="0" normalizeH="0" baseline="0" noProof="0">
              <a:ln>
                <a:noFill/>
              </a:ln>
              <a:solidFill>
                <a:srgbClr val="548194"/>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1" i="0" u="none" strike="noStrike" kern="0" cap="none" spc="0" normalizeH="0" baseline="0" noProof="0">
              <a:ln>
                <a:noFill/>
              </a:ln>
              <a:solidFill>
                <a:srgbClr val="000000"/>
              </a:solidFill>
              <a:effectLst/>
              <a:uLnTx/>
              <a:uFillTx/>
              <a:latin typeface="Raleway"/>
              <a:ea typeface="Raleway"/>
              <a:cs typeface="Raleway"/>
              <a:sym typeface="Raleway"/>
            </a:endParaRPr>
          </a:p>
          <a:p>
            <a:pPr marL="1270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1" i="0" u="none" strike="noStrike" kern="0" cap="none" spc="0" normalizeH="0" baseline="0" noProof="0">
              <a:ln>
                <a:noFill/>
              </a:ln>
              <a:solidFill>
                <a:srgbClr val="000000"/>
              </a:solidFill>
              <a:effectLst/>
              <a:uLnTx/>
              <a:uFillTx/>
              <a:latin typeface="Raleway"/>
              <a:ea typeface="Raleway"/>
              <a:cs typeface="Raleway"/>
              <a:sym typeface="Raleway"/>
            </a:endParaRPr>
          </a:p>
        </p:txBody>
      </p:sp>
      <p:sp>
        <p:nvSpPr>
          <p:cNvPr id="154" name="Google Shape;154;p18"/>
          <p:cNvSpPr txBox="1"/>
          <p:nvPr/>
        </p:nvSpPr>
        <p:spPr>
          <a:xfrm>
            <a:off x="737925" y="5901350"/>
            <a:ext cx="6721800" cy="5643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314247"/>
              </a:solidFill>
              <a:effectLst/>
              <a:uLnTx/>
              <a:uFillTx/>
              <a:latin typeface="Raleway"/>
              <a:ea typeface="Raleway"/>
              <a:cs typeface="Raleway"/>
              <a:sym typeface="Raleway"/>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19"/>
          <p:cNvPicPr preferRelativeResize="0"/>
          <p:nvPr/>
        </p:nvPicPr>
        <p:blipFill rotWithShape="1">
          <a:blip r:embed="rId3">
            <a:alphaModFix/>
          </a:blip>
          <a:srcRect/>
          <a:stretch/>
        </p:blipFill>
        <p:spPr>
          <a:xfrm>
            <a:off x="10444850" y="170925"/>
            <a:ext cx="1369900" cy="1369900"/>
          </a:xfrm>
          <a:prstGeom prst="rect">
            <a:avLst/>
          </a:prstGeom>
          <a:noFill/>
          <a:ln>
            <a:noFill/>
          </a:ln>
        </p:spPr>
      </p:pic>
      <p:sp>
        <p:nvSpPr>
          <p:cNvPr id="161" name="Google Shape;161;p19"/>
          <p:cNvSpPr txBox="1"/>
          <p:nvPr/>
        </p:nvSpPr>
        <p:spPr>
          <a:xfrm>
            <a:off x="737925" y="490036"/>
            <a:ext cx="10285800" cy="731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314247"/>
                </a:solidFill>
                <a:effectLst/>
                <a:uLnTx/>
                <a:uFillTx/>
                <a:latin typeface="Raleway"/>
                <a:ea typeface="Raleway"/>
                <a:cs typeface="Raleway"/>
                <a:sym typeface="Raleway"/>
              </a:rPr>
              <a:t>SAMPLING: KEY INFORMANT INTERVIEWS (KIIs)</a:t>
            </a:r>
            <a:endParaRPr kumimoji="0" sz="1600" b="0" i="0" u="none" strike="noStrike" kern="0" cap="none" spc="0" normalizeH="0" baseline="0" noProof="0">
              <a:ln>
                <a:noFill/>
              </a:ln>
              <a:solidFill>
                <a:srgbClr val="314247"/>
              </a:solidFill>
              <a:effectLst/>
              <a:uLnTx/>
              <a:uFillTx/>
              <a:latin typeface="Raleway"/>
              <a:ea typeface="Raleway"/>
              <a:cs typeface="Raleway"/>
              <a:sym typeface="Raleway"/>
            </a:endParaRP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sz="2800" b="1" i="0" u="none" strike="noStrike" kern="0" cap="none" spc="0" normalizeH="0" baseline="0" noProof="0">
              <a:ln>
                <a:noFill/>
              </a:ln>
              <a:solidFill>
                <a:srgbClr val="314247"/>
              </a:solidFill>
              <a:effectLst/>
              <a:uLnTx/>
              <a:uFillTx/>
              <a:latin typeface="Raleway"/>
              <a:ea typeface="Raleway"/>
              <a:cs typeface="Raleway"/>
              <a:sym typeface="Raleway"/>
            </a:endParaRPr>
          </a:p>
        </p:txBody>
      </p:sp>
      <p:pic>
        <p:nvPicPr>
          <p:cNvPr id="162" name="Google Shape;162;p19"/>
          <p:cNvPicPr preferRelativeResize="0"/>
          <p:nvPr/>
        </p:nvPicPr>
        <p:blipFill rotWithShape="1">
          <a:blip r:embed="rId3">
            <a:alphaModFix/>
          </a:blip>
          <a:srcRect/>
          <a:stretch/>
        </p:blipFill>
        <p:spPr>
          <a:xfrm>
            <a:off x="10444850" y="170925"/>
            <a:ext cx="1369900" cy="1369900"/>
          </a:xfrm>
          <a:prstGeom prst="rect">
            <a:avLst/>
          </a:prstGeom>
          <a:noFill/>
          <a:ln>
            <a:noFill/>
          </a:ln>
        </p:spPr>
      </p:pic>
      <p:grpSp>
        <p:nvGrpSpPr>
          <p:cNvPr id="163" name="Google Shape;163;p19"/>
          <p:cNvGrpSpPr/>
          <p:nvPr/>
        </p:nvGrpSpPr>
        <p:grpSpPr>
          <a:xfrm>
            <a:off x="12" y="-76200"/>
            <a:ext cx="12191988" cy="247125"/>
            <a:chOff x="12" y="0"/>
            <a:chExt cx="12191988" cy="247125"/>
          </a:xfrm>
        </p:grpSpPr>
        <p:pic>
          <p:nvPicPr>
            <p:cNvPr id="164" name="Google Shape;164;p19"/>
            <p:cNvPicPr preferRelativeResize="0"/>
            <p:nvPr/>
          </p:nvPicPr>
          <p:blipFill rotWithShape="1">
            <a:blip r:embed="rId4">
              <a:alphaModFix/>
            </a:blip>
            <a:srcRect/>
            <a:stretch/>
          </p:blipFill>
          <p:spPr>
            <a:xfrm>
              <a:off x="12" y="4"/>
              <a:ext cx="7905750" cy="219075"/>
            </a:xfrm>
            <a:prstGeom prst="rect">
              <a:avLst/>
            </a:prstGeom>
            <a:noFill/>
            <a:ln>
              <a:noFill/>
            </a:ln>
          </p:spPr>
        </p:pic>
        <p:pic>
          <p:nvPicPr>
            <p:cNvPr id="165" name="Google Shape;165;p19"/>
            <p:cNvPicPr preferRelativeResize="0"/>
            <p:nvPr/>
          </p:nvPicPr>
          <p:blipFill rotWithShape="1">
            <a:blip r:embed="rId4">
              <a:alphaModFix/>
            </a:blip>
            <a:srcRect l="11017" r="34708" b="-12803"/>
            <a:stretch/>
          </p:blipFill>
          <p:spPr>
            <a:xfrm>
              <a:off x="7901226" y="0"/>
              <a:ext cx="4290774" cy="247125"/>
            </a:xfrm>
            <a:prstGeom prst="rect">
              <a:avLst/>
            </a:prstGeom>
            <a:noFill/>
            <a:ln>
              <a:noFill/>
            </a:ln>
          </p:spPr>
        </p:pic>
      </p:grpSp>
      <p:grpSp>
        <p:nvGrpSpPr>
          <p:cNvPr id="166" name="Google Shape;166;p19"/>
          <p:cNvGrpSpPr/>
          <p:nvPr/>
        </p:nvGrpSpPr>
        <p:grpSpPr>
          <a:xfrm>
            <a:off x="12" y="6705600"/>
            <a:ext cx="12191988" cy="247125"/>
            <a:chOff x="12" y="0"/>
            <a:chExt cx="12191988" cy="247125"/>
          </a:xfrm>
        </p:grpSpPr>
        <p:pic>
          <p:nvPicPr>
            <p:cNvPr id="167" name="Google Shape;167;p19"/>
            <p:cNvPicPr preferRelativeResize="0"/>
            <p:nvPr/>
          </p:nvPicPr>
          <p:blipFill rotWithShape="1">
            <a:blip r:embed="rId4">
              <a:alphaModFix/>
            </a:blip>
            <a:srcRect/>
            <a:stretch/>
          </p:blipFill>
          <p:spPr>
            <a:xfrm>
              <a:off x="12" y="4"/>
              <a:ext cx="7905750" cy="219075"/>
            </a:xfrm>
            <a:prstGeom prst="rect">
              <a:avLst/>
            </a:prstGeom>
            <a:noFill/>
            <a:ln>
              <a:noFill/>
            </a:ln>
          </p:spPr>
        </p:pic>
        <p:pic>
          <p:nvPicPr>
            <p:cNvPr id="168" name="Google Shape;168;p19"/>
            <p:cNvPicPr preferRelativeResize="0"/>
            <p:nvPr/>
          </p:nvPicPr>
          <p:blipFill rotWithShape="1">
            <a:blip r:embed="rId4">
              <a:alphaModFix/>
            </a:blip>
            <a:srcRect l="11017" r="34708" b="-12803"/>
            <a:stretch/>
          </p:blipFill>
          <p:spPr>
            <a:xfrm>
              <a:off x="7901226" y="0"/>
              <a:ext cx="4290774" cy="247125"/>
            </a:xfrm>
            <a:prstGeom prst="rect">
              <a:avLst/>
            </a:prstGeom>
            <a:noFill/>
            <a:ln>
              <a:noFill/>
            </a:ln>
          </p:spPr>
        </p:pic>
      </p:grpSp>
      <p:sp>
        <p:nvSpPr>
          <p:cNvPr id="169" name="Google Shape;169;p19"/>
          <p:cNvSpPr txBox="1"/>
          <p:nvPr/>
        </p:nvSpPr>
        <p:spPr>
          <a:xfrm>
            <a:off x="737925" y="1379450"/>
            <a:ext cx="9706800" cy="42933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548194"/>
                </a:solidFill>
                <a:effectLst/>
                <a:uLnTx/>
                <a:uFillTx/>
                <a:latin typeface="Raleway"/>
                <a:ea typeface="Raleway"/>
                <a:cs typeface="Raleway"/>
                <a:sym typeface="Raleway"/>
              </a:rPr>
              <a:t>KEY INFORMANT: STRUCTURED INTERVIEWS</a:t>
            </a:r>
            <a:endParaRPr kumimoji="0" sz="1800" b="1" i="0" u="none" strike="noStrike" kern="0" cap="none" spc="0" normalizeH="0" baseline="0" noProof="0">
              <a:ln>
                <a:noFill/>
              </a:ln>
              <a:solidFill>
                <a:srgbClr val="548194"/>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l" defTabSz="914400" rtl="0" eaLnBrk="1" fontAlgn="auto" latinLnBrk="0" hangingPunct="1">
              <a:lnSpc>
                <a:spcPct val="115833"/>
              </a:lnSpc>
              <a:spcBef>
                <a:spcPts val="0"/>
              </a:spcBef>
              <a:spcAft>
                <a:spcPts val="0"/>
              </a:spcAft>
              <a:buClr>
                <a:srgbClr val="000000"/>
              </a:buClr>
              <a:buSzPts val="1800"/>
              <a:buFont typeface="Raleway"/>
              <a:buChar char="●"/>
              <a:tabLst/>
              <a:defRPr/>
            </a:pPr>
            <a:r>
              <a:rPr kumimoji="0" lang="en-US" sz="1800" b="1" i="0" u="none" strike="noStrike" kern="0" cap="none" spc="0" normalizeH="0" baseline="0" noProof="0">
                <a:ln>
                  <a:noFill/>
                </a:ln>
                <a:solidFill>
                  <a:srgbClr val="000000"/>
                </a:solidFill>
                <a:effectLst/>
                <a:uLnTx/>
                <a:uFillTx/>
                <a:latin typeface="Raleway"/>
                <a:ea typeface="Raleway"/>
                <a:cs typeface="Raleway"/>
                <a:sym typeface="Raleway"/>
              </a:rPr>
              <a:t>There is only one questionnaire for these kinds of interviewees. Government officials, local leaders, payam/county leaders, women leaders, youth leaders, paramount chiefs/chiefs etc</a:t>
            </a:r>
            <a:r>
              <a:rPr kumimoji="0" lang="en-US" sz="1800" b="0" i="0" u="none" strike="noStrike" kern="0" cap="none" spc="0" normalizeH="0" baseline="0" noProof="0">
                <a:ln>
                  <a:noFill/>
                </a:ln>
                <a:solidFill>
                  <a:srgbClr val="000000"/>
                </a:solidFill>
                <a:effectLst/>
                <a:uLnTx/>
                <a:uFillTx/>
                <a:latin typeface="Raleway"/>
                <a:ea typeface="Raleway"/>
                <a:cs typeface="Raleway"/>
                <a:sym typeface="Raleway"/>
              </a:rPr>
              <a:t>. – generally people in </a:t>
            </a:r>
            <a:r>
              <a:rPr kumimoji="0" lang="en-US" sz="1800" b="1" i="0" u="none" strike="noStrike" kern="0" cap="none" spc="0" normalizeH="0" baseline="0" noProof="0">
                <a:ln>
                  <a:noFill/>
                </a:ln>
                <a:solidFill>
                  <a:srgbClr val="000000"/>
                </a:solidFill>
                <a:effectLst/>
                <a:uLnTx/>
                <a:uFillTx/>
                <a:latin typeface="Raleway"/>
                <a:ea typeface="Raleway"/>
                <a:cs typeface="Raleway"/>
                <a:sym typeface="Raleway"/>
              </a:rPr>
              <a:t>a position of leadership </a:t>
            </a:r>
            <a:r>
              <a:rPr kumimoji="0" lang="en-US" sz="1800" b="0" i="0" u="none" strike="noStrike" kern="0" cap="none" spc="0" normalizeH="0" baseline="0" noProof="0">
                <a:ln>
                  <a:noFill/>
                </a:ln>
                <a:solidFill>
                  <a:srgbClr val="000000"/>
                </a:solidFill>
                <a:effectLst/>
                <a:uLnTx/>
                <a:uFillTx/>
                <a:latin typeface="Raleway"/>
                <a:ea typeface="Raleway"/>
                <a:cs typeface="Raleway"/>
                <a:sym typeface="Raleway"/>
              </a:rPr>
              <a:t>who can tell us something about the area and the dynamics there ‘from an eagle’s eye’ and who know about security issues, administrative issues, returnee dynamics, services etc</a:t>
            </a:r>
            <a:r>
              <a:rPr kumimoji="0" lang="en-US" sz="1800" b="1" i="0" u="none" strike="noStrike" kern="0" cap="none" spc="0" normalizeH="0" baseline="0" noProof="0">
                <a:ln>
                  <a:noFill/>
                </a:ln>
                <a:solidFill>
                  <a:srgbClr val="000000"/>
                </a:solidFill>
                <a:effectLst/>
                <a:uLnTx/>
                <a:uFillTx/>
                <a:latin typeface="Raleway"/>
                <a:ea typeface="Raleway"/>
                <a:cs typeface="Raleway"/>
                <a:sym typeface="Raleway"/>
              </a:rPr>
              <a:t>. </a:t>
            </a:r>
            <a:endParaRPr kumimoji="0" sz="1800" b="1" i="0" u="none" strike="noStrike" kern="0" cap="none" spc="0" normalizeH="0" baseline="0" noProof="0">
              <a:ln>
                <a:noFill/>
              </a:ln>
              <a:solidFill>
                <a:srgbClr val="000000"/>
              </a:solidFill>
              <a:effectLst/>
              <a:uLnTx/>
              <a:uFillTx/>
              <a:latin typeface="Raleway"/>
              <a:ea typeface="Raleway"/>
              <a:cs typeface="Raleway"/>
              <a:sym typeface="Raleway"/>
            </a:endParaRPr>
          </a:p>
          <a:p>
            <a:pPr marL="457200" marR="0" lvl="0" indent="-342900" algn="l" defTabSz="914400" rtl="0" eaLnBrk="1" fontAlgn="auto" latinLnBrk="0" hangingPunct="1">
              <a:lnSpc>
                <a:spcPct val="115833"/>
              </a:lnSpc>
              <a:spcBef>
                <a:spcPts val="0"/>
              </a:spcBef>
              <a:spcAft>
                <a:spcPts val="0"/>
              </a:spcAft>
              <a:buClr>
                <a:srgbClr val="000000"/>
              </a:buClr>
              <a:buSzPts val="1800"/>
              <a:buFont typeface="Raleway"/>
              <a:buChar char="●"/>
              <a:tabLst/>
              <a:defRPr/>
            </a:pPr>
            <a:r>
              <a:rPr kumimoji="0" lang="en-US" sz="1800" b="1" i="0" u="sng" strike="noStrike" kern="0" cap="none" spc="0" normalizeH="0" baseline="0" noProof="0">
                <a:ln>
                  <a:noFill/>
                </a:ln>
                <a:solidFill>
                  <a:srgbClr val="000000"/>
                </a:solidFill>
                <a:effectLst/>
                <a:uLnTx/>
                <a:uFillTx/>
                <a:latin typeface="Raleway"/>
                <a:ea typeface="Raleway"/>
                <a:cs typeface="Raleway"/>
                <a:sym typeface="Raleway"/>
              </a:rPr>
              <a:t>5 in Magwi Town, 4 in Pageri Payam (2 per boma) and 4 in Iwirie Payam (2 per boma)</a:t>
            </a:r>
            <a:endParaRPr kumimoji="0" sz="1800" b="1" i="0" u="sng" strike="noStrike" kern="0" cap="none" spc="0" normalizeH="0" baseline="0" noProof="0">
              <a:ln>
                <a:noFill/>
              </a:ln>
              <a:solidFill>
                <a:srgbClr val="000000"/>
              </a:solidFill>
              <a:effectLst/>
              <a:uLnTx/>
              <a:uFillTx/>
              <a:latin typeface="Raleway"/>
              <a:ea typeface="Raleway"/>
              <a:cs typeface="Raleway"/>
              <a:sym typeface="Raleway"/>
            </a:endParaRPr>
          </a:p>
          <a:p>
            <a:pPr marL="457200" marR="0" lvl="0" indent="-342900" algn="l" defTabSz="914400" rtl="0" eaLnBrk="1" fontAlgn="auto" latinLnBrk="0" hangingPunct="1">
              <a:lnSpc>
                <a:spcPct val="115833"/>
              </a:lnSpc>
              <a:spcBef>
                <a:spcPts val="0"/>
              </a:spcBef>
              <a:spcAft>
                <a:spcPts val="0"/>
              </a:spcAft>
              <a:buClr>
                <a:srgbClr val="000000"/>
              </a:buClr>
              <a:buSzPts val="1800"/>
              <a:buFont typeface="Raleway"/>
              <a:buChar char="●"/>
              <a:tabLst/>
              <a:defRPr/>
            </a:pPr>
            <a:r>
              <a:rPr kumimoji="0" lang="en-US" sz="1800" b="1" i="0" u="sng" strike="noStrike" kern="0" cap="none" spc="0" normalizeH="0" baseline="0" noProof="0">
                <a:ln>
                  <a:noFill/>
                </a:ln>
                <a:solidFill>
                  <a:srgbClr val="000000"/>
                </a:solidFill>
                <a:effectLst/>
                <a:uLnTx/>
                <a:uFillTx/>
                <a:latin typeface="Raleway"/>
                <a:ea typeface="Raleway"/>
                <a:cs typeface="Raleway"/>
                <a:sym typeface="Raleway"/>
              </a:rPr>
              <a:t>5 in Torit Town, 4 in Imurok Payam (2 per boma) and 4 in Hiyala Payam (2 per boma)</a:t>
            </a:r>
            <a:endParaRPr kumimoji="0" sz="1800" b="1" i="0" u="sng" strike="noStrike" kern="0" cap="none" spc="0" normalizeH="0" baseline="0" noProof="0">
              <a:ln>
                <a:noFill/>
              </a:ln>
              <a:solidFill>
                <a:srgbClr val="000000"/>
              </a:solidFill>
              <a:effectLst/>
              <a:uLnTx/>
              <a:uFillTx/>
              <a:latin typeface="Raleway"/>
              <a:ea typeface="Raleway"/>
              <a:cs typeface="Raleway"/>
              <a:sym typeface="Raleway"/>
            </a:endParaRPr>
          </a:p>
          <a:p>
            <a:pPr marL="0" marR="0" lvl="0" indent="0" algn="l" defTabSz="914400" rtl="0" eaLnBrk="1" fontAlgn="auto" latinLnBrk="0" hangingPunct="1">
              <a:lnSpc>
                <a:spcPct val="115833"/>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000000"/>
              </a:solidFill>
              <a:effectLst/>
              <a:uLnTx/>
              <a:uFillTx/>
              <a:latin typeface="Raleway"/>
              <a:ea typeface="Raleway"/>
              <a:cs typeface="Raleway"/>
              <a:sym typeface="Raleway"/>
            </a:endParaRPr>
          </a:p>
          <a:p>
            <a:pPr marL="469900" marR="0" lvl="0" indent="-241300" algn="l" defTabSz="914400" rtl="0" eaLnBrk="1" fontAlgn="auto" latinLnBrk="0" hangingPunct="1">
              <a:lnSpc>
                <a:spcPct val="100000"/>
              </a:lnSpc>
              <a:spcBef>
                <a:spcPts val="0"/>
              </a:spcBef>
              <a:spcAft>
                <a:spcPts val="0"/>
              </a:spcAft>
              <a:buClr>
                <a:srgbClr val="314247"/>
              </a:buClr>
              <a:buSzPts val="1600"/>
              <a:buFont typeface="Arial"/>
              <a:buNone/>
              <a:tabLst/>
              <a:defRPr/>
            </a:pPr>
            <a:endParaRPr kumimoji="0" sz="1600" b="1" i="0" u="none" strike="noStrike" kern="0" cap="none" spc="0" normalizeH="0" baseline="0" noProof="0">
              <a:ln>
                <a:noFill/>
              </a:ln>
              <a:solidFill>
                <a:srgbClr val="548194"/>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1" i="0" u="none" strike="noStrike" kern="0" cap="none" spc="0" normalizeH="0" baseline="0" noProof="0">
              <a:ln>
                <a:noFill/>
              </a:ln>
              <a:solidFill>
                <a:srgbClr val="000000"/>
              </a:solidFill>
              <a:effectLst/>
              <a:uLnTx/>
              <a:uFillTx/>
              <a:latin typeface="Raleway"/>
              <a:ea typeface="Raleway"/>
              <a:cs typeface="Raleway"/>
              <a:sym typeface="Raleway"/>
            </a:endParaRPr>
          </a:p>
          <a:p>
            <a:pPr marL="1270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1" i="0" u="none" strike="noStrike" kern="0" cap="none" spc="0" normalizeH="0" baseline="0" noProof="0">
              <a:ln>
                <a:noFill/>
              </a:ln>
              <a:solidFill>
                <a:srgbClr val="000000"/>
              </a:solidFill>
              <a:effectLst/>
              <a:uLnTx/>
              <a:uFillTx/>
              <a:latin typeface="Raleway"/>
              <a:ea typeface="Raleway"/>
              <a:cs typeface="Raleway"/>
              <a:sym typeface="Raleway"/>
            </a:endParaRPr>
          </a:p>
        </p:txBody>
      </p:sp>
      <p:sp>
        <p:nvSpPr>
          <p:cNvPr id="170" name="Google Shape;170;p19"/>
          <p:cNvSpPr txBox="1"/>
          <p:nvPr/>
        </p:nvSpPr>
        <p:spPr>
          <a:xfrm>
            <a:off x="737925" y="5901350"/>
            <a:ext cx="6721800" cy="5643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314247"/>
              </a:solidFill>
              <a:effectLst/>
              <a:uLnTx/>
              <a:uFillTx/>
              <a:latin typeface="Raleway"/>
              <a:ea typeface="Raleway"/>
              <a:cs typeface="Raleway"/>
              <a:sym typeface="Raleway"/>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20"/>
          <p:cNvPicPr preferRelativeResize="0"/>
          <p:nvPr/>
        </p:nvPicPr>
        <p:blipFill rotWithShape="1">
          <a:blip r:embed="rId3">
            <a:alphaModFix/>
          </a:blip>
          <a:srcRect/>
          <a:stretch/>
        </p:blipFill>
        <p:spPr>
          <a:xfrm>
            <a:off x="10444850" y="170925"/>
            <a:ext cx="1369900" cy="1369900"/>
          </a:xfrm>
          <a:prstGeom prst="rect">
            <a:avLst/>
          </a:prstGeom>
          <a:noFill/>
          <a:ln>
            <a:noFill/>
          </a:ln>
        </p:spPr>
      </p:pic>
      <p:sp>
        <p:nvSpPr>
          <p:cNvPr id="177" name="Google Shape;177;p20"/>
          <p:cNvSpPr txBox="1"/>
          <p:nvPr/>
        </p:nvSpPr>
        <p:spPr>
          <a:xfrm>
            <a:off x="737925" y="490036"/>
            <a:ext cx="10285800" cy="731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314247"/>
                </a:solidFill>
                <a:effectLst/>
                <a:uLnTx/>
                <a:uFillTx/>
                <a:latin typeface="Raleway"/>
                <a:ea typeface="Raleway"/>
                <a:cs typeface="Raleway"/>
                <a:sym typeface="Raleway"/>
              </a:rPr>
              <a:t>SAMPLING: CASE STUDIES</a:t>
            </a:r>
            <a:endParaRPr kumimoji="0" sz="1600" b="0" i="0" u="none" strike="noStrike" kern="0" cap="none" spc="0" normalizeH="0" baseline="0" noProof="0">
              <a:ln>
                <a:noFill/>
              </a:ln>
              <a:solidFill>
                <a:srgbClr val="314247"/>
              </a:solidFill>
              <a:effectLst/>
              <a:uLnTx/>
              <a:uFillTx/>
              <a:latin typeface="Raleway"/>
              <a:ea typeface="Raleway"/>
              <a:cs typeface="Raleway"/>
              <a:sym typeface="Raleway"/>
            </a:endParaRP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sz="2800" b="1" i="0" u="none" strike="noStrike" kern="0" cap="none" spc="0" normalizeH="0" baseline="0" noProof="0">
              <a:ln>
                <a:noFill/>
              </a:ln>
              <a:solidFill>
                <a:srgbClr val="314247"/>
              </a:solidFill>
              <a:effectLst/>
              <a:uLnTx/>
              <a:uFillTx/>
              <a:latin typeface="Raleway"/>
              <a:ea typeface="Raleway"/>
              <a:cs typeface="Raleway"/>
              <a:sym typeface="Raleway"/>
            </a:endParaRPr>
          </a:p>
        </p:txBody>
      </p:sp>
      <p:pic>
        <p:nvPicPr>
          <p:cNvPr id="178" name="Google Shape;178;p20"/>
          <p:cNvPicPr preferRelativeResize="0"/>
          <p:nvPr/>
        </p:nvPicPr>
        <p:blipFill rotWithShape="1">
          <a:blip r:embed="rId3">
            <a:alphaModFix/>
          </a:blip>
          <a:srcRect/>
          <a:stretch/>
        </p:blipFill>
        <p:spPr>
          <a:xfrm>
            <a:off x="10444850" y="170925"/>
            <a:ext cx="1369900" cy="1369900"/>
          </a:xfrm>
          <a:prstGeom prst="rect">
            <a:avLst/>
          </a:prstGeom>
          <a:noFill/>
          <a:ln>
            <a:noFill/>
          </a:ln>
        </p:spPr>
      </p:pic>
      <p:grpSp>
        <p:nvGrpSpPr>
          <p:cNvPr id="179" name="Google Shape;179;p20"/>
          <p:cNvGrpSpPr/>
          <p:nvPr/>
        </p:nvGrpSpPr>
        <p:grpSpPr>
          <a:xfrm>
            <a:off x="12" y="-76200"/>
            <a:ext cx="12191988" cy="247125"/>
            <a:chOff x="12" y="0"/>
            <a:chExt cx="12191988" cy="247125"/>
          </a:xfrm>
        </p:grpSpPr>
        <p:pic>
          <p:nvPicPr>
            <p:cNvPr id="180" name="Google Shape;180;p20"/>
            <p:cNvPicPr preferRelativeResize="0"/>
            <p:nvPr/>
          </p:nvPicPr>
          <p:blipFill rotWithShape="1">
            <a:blip r:embed="rId4">
              <a:alphaModFix/>
            </a:blip>
            <a:srcRect/>
            <a:stretch/>
          </p:blipFill>
          <p:spPr>
            <a:xfrm>
              <a:off x="12" y="4"/>
              <a:ext cx="7905750" cy="219075"/>
            </a:xfrm>
            <a:prstGeom prst="rect">
              <a:avLst/>
            </a:prstGeom>
            <a:noFill/>
            <a:ln>
              <a:noFill/>
            </a:ln>
          </p:spPr>
        </p:pic>
        <p:pic>
          <p:nvPicPr>
            <p:cNvPr id="181" name="Google Shape;181;p20"/>
            <p:cNvPicPr preferRelativeResize="0"/>
            <p:nvPr/>
          </p:nvPicPr>
          <p:blipFill rotWithShape="1">
            <a:blip r:embed="rId4">
              <a:alphaModFix/>
            </a:blip>
            <a:srcRect l="11017" r="34708" b="-12803"/>
            <a:stretch/>
          </p:blipFill>
          <p:spPr>
            <a:xfrm>
              <a:off x="7901226" y="0"/>
              <a:ext cx="4290774" cy="247125"/>
            </a:xfrm>
            <a:prstGeom prst="rect">
              <a:avLst/>
            </a:prstGeom>
            <a:noFill/>
            <a:ln>
              <a:noFill/>
            </a:ln>
          </p:spPr>
        </p:pic>
      </p:grpSp>
      <p:grpSp>
        <p:nvGrpSpPr>
          <p:cNvPr id="182" name="Google Shape;182;p20"/>
          <p:cNvGrpSpPr/>
          <p:nvPr/>
        </p:nvGrpSpPr>
        <p:grpSpPr>
          <a:xfrm>
            <a:off x="12" y="6705600"/>
            <a:ext cx="12191988" cy="247125"/>
            <a:chOff x="12" y="0"/>
            <a:chExt cx="12191988" cy="247125"/>
          </a:xfrm>
        </p:grpSpPr>
        <p:pic>
          <p:nvPicPr>
            <p:cNvPr id="183" name="Google Shape;183;p20"/>
            <p:cNvPicPr preferRelativeResize="0"/>
            <p:nvPr/>
          </p:nvPicPr>
          <p:blipFill rotWithShape="1">
            <a:blip r:embed="rId4">
              <a:alphaModFix/>
            </a:blip>
            <a:srcRect/>
            <a:stretch/>
          </p:blipFill>
          <p:spPr>
            <a:xfrm>
              <a:off x="12" y="4"/>
              <a:ext cx="7905750" cy="219075"/>
            </a:xfrm>
            <a:prstGeom prst="rect">
              <a:avLst/>
            </a:prstGeom>
            <a:noFill/>
            <a:ln>
              <a:noFill/>
            </a:ln>
          </p:spPr>
        </p:pic>
        <p:pic>
          <p:nvPicPr>
            <p:cNvPr id="184" name="Google Shape;184;p20"/>
            <p:cNvPicPr preferRelativeResize="0"/>
            <p:nvPr/>
          </p:nvPicPr>
          <p:blipFill rotWithShape="1">
            <a:blip r:embed="rId4">
              <a:alphaModFix/>
            </a:blip>
            <a:srcRect l="11017" r="34708" b="-12803"/>
            <a:stretch/>
          </p:blipFill>
          <p:spPr>
            <a:xfrm>
              <a:off x="7901226" y="0"/>
              <a:ext cx="4290774" cy="247125"/>
            </a:xfrm>
            <a:prstGeom prst="rect">
              <a:avLst/>
            </a:prstGeom>
            <a:noFill/>
            <a:ln>
              <a:noFill/>
            </a:ln>
          </p:spPr>
        </p:pic>
      </p:grpSp>
      <p:sp>
        <p:nvSpPr>
          <p:cNvPr id="185" name="Google Shape;185;p20"/>
          <p:cNvSpPr txBox="1"/>
          <p:nvPr/>
        </p:nvSpPr>
        <p:spPr>
          <a:xfrm>
            <a:off x="737925" y="1379450"/>
            <a:ext cx="9706800" cy="42933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548194"/>
                </a:solidFill>
                <a:effectLst/>
                <a:uLnTx/>
                <a:uFillTx/>
                <a:latin typeface="Raleway"/>
                <a:ea typeface="Raleway"/>
                <a:cs typeface="Raleway"/>
                <a:sym typeface="Raleway"/>
              </a:rPr>
              <a:t>CASE STUDIES: SEMI-STRUCTURED INTERVIEWS</a:t>
            </a:r>
            <a:endParaRPr kumimoji="0" sz="1800" b="1" i="0" u="none" strike="noStrike" kern="0" cap="none" spc="0" normalizeH="0" baseline="0" noProof="0">
              <a:ln>
                <a:noFill/>
              </a:ln>
              <a:solidFill>
                <a:srgbClr val="548194"/>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l" defTabSz="914400" rtl="0" eaLnBrk="1" fontAlgn="auto" latinLnBrk="0" hangingPunct="1">
              <a:lnSpc>
                <a:spcPct val="115833"/>
              </a:lnSpc>
              <a:spcBef>
                <a:spcPts val="0"/>
              </a:spcBef>
              <a:spcAft>
                <a:spcPts val="0"/>
              </a:spcAft>
              <a:buClr>
                <a:srgbClr val="000000"/>
              </a:buClr>
              <a:buSzPts val="1800"/>
              <a:buFont typeface="Raleway"/>
              <a:buChar char="●"/>
              <a:tabLst/>
              <a:defRPr/>
            </a:pPr>
            <a:r>
              <a:rPr kumimoji="0" lang="en-US" sz="1800" b="1" i="0" u="none" strike="noStrike" kern="0" cap="none" spc="0" normalizeH="0" baseline="0" noProof="0">
                <a:ln>
                  <a:noFill/>
                </a:ln>
                <a:solidFill>
                  <a:srgbClr val="000000"/>
                </a:solidFill>
                <a:effectLst/>
                <a:uLnTx/>
                <a:uFillTx/>
                <a:latin typeface="Raleway"/>
                <a:ea typeface="Raleway"/>
                <a:cs typeface="Raleway"/>
                <a:sym typeface="Raleway"/>
              </a:rPr>
              <a:t>There are 2 questionnaires -</a:t>
            </a:r>
            <a:r>
              <a:rPr kumimoji="0" lang="en-US" sz="1800" b="0" i="0" u="none" strike="noStrike" kern="0" cap="none" spc="0" normalizeH="0" baseline="0" noProof="0">
                <a:ln>
                  <a:noFill/>
                </a:ln>
                <a:solidFill>
                  <a:srgbClr val="000000"/>
                </a:solidFill>
                <a:effectLst/>
                <a:uLnTx/>
                <a:uFillTx/>
                <a:latin typeface="Raleway"/>
                <a:ea typeface="Raleway"/>
                <a:cs typeface="Raleway"/>
                <a:sym typeface="Raleway"/>
              </a:rPr>
              <a:t> there is </a:t>
            </a:r>
            <a:r>
              <a:rPr kumimoji="0" lang="en-US" sz="1800" b="1" i="0" u="none" strike="noStrike" kern="0" cap="none" spc="0" normalizeH="0" baseline="0" noProof="0">
                <a:ln>
                  <a:noFill/>
                </a:ln>
                <a:solidFill>
                  <a:srgbClr val="000000"/>
                </a:solidFill>
                <a:effectLst/>
                <a:uLnTx/>
                <a:uFillTx/>
                <a:latin typeface="Raleway"/>
                <a:ea typeface="Raleway"/>
                <a:cs typeface="Raleway"/>
                <a:sym typeface="Raleway"/>
              </a:rPr>
              <a:t>one questionnaire for returning refugees and IDPs</a:t>
            </a:r>
            <a:r>
              <a:rPr kumimoji="0" lang="en-US" sz="1800" b="0" i="0" u="none" strike="noStrike" kern="0" cap="none" spc="0" normalizeH="0" baseline="0" noProof="0">
                <a:ln>
                  <a:noFill/>
                </a:ln>
                <a:solidFill>
                  <a:srgbClr val="000000"/>
                </a:solidFill>
                <a:effectLst/>
                <a:uLnTx/>
                <a:uFillTx/>
                <a:latin typeface="Raleway"/>
                <a:ea typeface="Raleway"/>
                <a:cs typeface="Raleway"/>
                <a:sym typeface="Raleway"/>
              </a:rPr>
              <a:t> and </a:t>
            </a:r>
            <a:r>
              <a:rPr kumimoji="0" lang="en-US" sz="1800" b="1" i="0" u="none" strike="noStrike" kern="0" cap="none" spc="0" normalizeH="0" baseline="0" noProof="0">
                <a:ln>
                  <a:noFill/>
                </a:ln>
                <a:solidFill>
                  <a:srgbClr val="000000"/>
                </a:solidFill>
                <a:effectLst/>
                <a:uLnTx/>
                <a:uFillTx/>
                <a:latin typeface="Raleway"/>
                <a:ea typeface="Raleway"/>
                <a:cs typeface="Raleway"/>
                <a:sym typeface="Raleway"/>
              </a:rPr>
              <a:t>a different one for the hosts</a:t>
            </a:r>
            <a:r>
              <a:rPr kumimoji="0" lang="en-US" sz="1800" b="0" i="0" u="none" strike="noStrike" kern="0" cap="none" spc="0" normalizeH="0" baseline="0" noProof="0">
                <a:ln>
                  <a:noFill/>
                </a:ln>
                <a:solidFill>
                  <a:srgbClr val="000000"/>
                </a:solidFill>
                <a:effectLst/>
                <a:uLnTx/>
                <a:uFillTx/>
                <a:latin typeface="Raleway"/>
                <a:ea typeface="Raleway"/>
                <a:cs typeface="Raleway"/>
                <a:sym typeface="Raleway"/>
              </a:rPr>
              <a:t>, as for them we ask slightly different questions.</a:t>
            </a:r>
            <a:endParaRPr kumimoji="0" sz="1800" b="0" i="0" u="none" strike="noStrike" kern="0" cap="none" spc="0" normalizeH="0" baseline="0" noProof="0">
              <a:ln>
                <a:noFill/>
              </a:ln>
              <a:solidFill>
                <a:srgbClr val="000000"/>
              </a:solidFill>
              <a:effectLst/>
              <a:uLnTx/>
              <a:uFillTx/>
              <a:latin typeface="Raleway"/>
              <a:ea typeface="Raleway"/>
              <a:cs typeface="Raleway"/>
              <a:sym typeface="Raleway"/>
            </a:endParaRPr>
          </a:p>
          <a:p>
            <a:pPr marL="457200" marR="0" lvl="0" indent="-342900" algn="l" defTabSz="914400" rtl="0" eaLnBrk="1" fontAlgn="auto" latinLnBrk="0" hangingPunct="1">
              <a:lnSpc>
                <a:spcPct val="115833"/>
              </a:lnSpc>
              <a:spcBef>
                <a:spcPts val="0"/>
              </a:spcBef>
              <a:spcAft>
                <a:spcPts val="0"/>
              </a:spcAft>
              <a:buClr>
                <a:srgbClr val="000000"/>
              </a:buClr>
              <a:buSzPts val="1800"/>
              <a:buFont typeface="Raleway"/>
              <a:buChar char="●"/>
              <a:tabLst/>
              <a:defRPr/>
            </a:pPr>
            <a:r>
              <a:rPr kumimoji="0" lang="en-US" sz="1800" b="1" i="0" u="none" strike="noStrike" kern="0" cap="none" spc="0" normalizeH="0" baseline="0" noProof="0">
                <a:ln>
                  <a:noFill/>
                </a:ln>
                <a:solidFill>
                  <a:srgbClr val="000000"/>
                </a:solidFill>
                <a:effectLst/>
                <a:uLnTx/>
                <a:uFillTx/>
                <a:latin typeface="Raleway"/>
                <a:ea typeface="Raleway"/>
                <a:cs typeface="Raleway"/>
                <a:sym typeface="Raleway"/>
              </a:rPr>
              <a:t>Individual interviews with returnees</a:t>
            </a:r>
            <a:r>
              <a:rPr kumimoji="0" lang="en-US" sz="1800" b="0" i="0" u="none" strike="noStrike" kern="0" cap="none" spc="0" normalizeH="0" baseline="0" noProof="0">
                <a:ln>
                  <a:noFill/>
                </a:ln>
                <a:solidFill>
                  <a:srgbClr val="000000"/>
                </a:solidFill>
                <a:effectLst/>
                <a:uLnTx/>
                <a:uFillTx/>
                <a:latin typeface="Raleway"/>
                <a:ea typeface="Raleway"/>
                <a:cs typeface="Raleway"/>
                <a:sym typeface="Raleway"/>
              </a:rPr>
              <a:t> - </a:t>
            </a:r>
            <a:r>
              <a:rPr kumimoji="0" lang="en-US" sz="1800" b="1" i="0" u="none" strike="noStrike" kern="0" cap="none" spc="0" normalizeH="0" baseline="0" noProof="0">
                <a:ln>
                  <a:noFill/>
                </a:ln>
                <a:solidFill>
                  <a:srgbClr val="000000"/>
                </a:solidFill>
                <a:effectLst/>
                <a:uLnTx/>
                <a:uFillTx/>
                <a:latin typeface="Raleway"/>
                <a:ea typeface="Raleway"/>
                <a:cs typeface="Raleway"/>
                <a:sym typeface="Raleway"/>
              </a:rPr>
              <a:t>they can be returnees from abroad, so returning refugees, or returning people from within South Sudan, e.g. returning IDPs</a:t>
            </a:r>
            <a:r>
              <a:rPr kumimoji="0" lang="en-US" sz="1800" b="0" i="0" u="none" strike="noStrike" kern="0" cap="none" spc="0" normalizeH="0" baseline="0" noProof="0">
                <a:ln>
                  <a:noFill/>
                </a:ln>
                <a:solidFill>
                  <a:srgbClr val="000000"/>
                </a:solidFill>
                <a:effectLst/>
                <a:uLnTx/>
                <a:uFillTx/>
                <a:latin typeface="Raleway"/>
                <a:ea typeface="Raleway"/>
                <a:cs typeface="Raleway"/>
                <a:sym typeface="Raleway"/>
              </a:rPr>
              <a:t> . These questionnaires can also be used for existing IDPs or refugees that are residing/displaced to the area, should you find any in the areas where you interview.</a:t>
            </a:r>
            <a:endParaRPr kumimoji="0" sz="1800" b="0" i="0" u="none" strike="noStrike" kern="0" cap="none" spc="0" normalizeH="0" baseline="0" noProof="0">
              <a:ln>
                <a:noFill/>
              </a:ln>
              <a:solidFill>
                <a:srgbClr val="000000"/>
              </a:solidFill>
              <a:effectLst/>
              <a:uLnTx/>
              <a:uFillTx/>
              <a:latin typeface="Raleway"/>
              <a:ea typeface="Raleway"/>
              <a:cs typeface="Raleway"/>
              <a:sym typeface="Raleway"/>
            </a:endParaRPr>
          </a:p>
          <a:p>
            <a:pPr marL="457200" marR="0" lvl="0" indent="-342900" algn="l" defTabSz="914400" rtl="0" eaLnBrk="1" fontAlgn="auto" latinLnBrk="0" hangingPunct="1">
              <a:lnSpc>
                <a:spcPct val="115833"/>
              </a:lnSpc>
              <a:spcBef>
                <a:spcPts val="0"/>
              </a:spcBef>
              <a:spcAft>
                <a:spcPts val="0"/>
              </a:spcAft>
              <a:buClr>
                <a:srgbClr val="000000"/>
              </a:buClr>
              <a:buSzPts val="1800"/>
              <a:buFont typeface="Raleway"/>
              <a:buChar char="●"/>
              <a:tabLst/>
              <a:defRPr/>
            </a:pPr>
            <a:r>
              <a:rPr kumimoji="0" lang="en-US" sz="1800" b="1" i="0" u="none" strike="noStrike" kern="0" cap="none" spc="0" normalizeH="0" baseline="0" noProof="0">
                <a:ln>
                  <a:noFill/>
                </a:ln>
                <a:solidFill>
                  <a:srgbClr val="000000"/>
                </a:solidFill>
                <a:effectLst/>
                <a:uLnTx/>
                <a:uFillTx/>
                <a:latin typeface="Raleway"/>
                <a:ea typeface="Raleway"/>
                <a:cs typeface="Raleway"/>
                <a:sym typeface="Raleway"/>
              </a:rPr>
              <a:t>Individual interviews with local community members (non-returnees)</a:t>
            </a:r>
            <a:endParaRPr kumimoji="0" sz="1800" b="1" i="0" u="none" strike="noStrike" kern="0" cap="none" spc="0" normalizeH="0" baseline="0" noProof="0">
              <a:ln>
                <a:noFill/>
              </a:ln>
              <a:solidFill>
                <a:srgbClr val="000000"/>
              </a:solidFill>
              <a:effectLst/>
              <a:uLnTx/>
              <a:uFillTx/>
              <a:latin typeface="Raleway"/>
              <a:ea typeface="Raleway"/>
              <a:cs typeface="Raleway"/>
              <a:sym typeface="Raleway"/>
            </a:endParaRPr>
          </a:p>
          <a:p>
            <a:pPr marL="457200" marR="0" lvl="0" indent="-342900" algn="l" defTabSz="914400" rtl="0" eaLnBrk="1" fontAlgn="auto" latinLnBrk="0" hangingPunct="1">
              <a:lnSpc>
                <a:spcPct val="115833"/>
              </a:lnSpc>
              <a:spcBef>
                <a:spcPts val="0"/>
              </a:spcBef>
              <a:spcAft>
                <a:spcPts val="0"/>
              </a:spcAft>
              <a:buClr>
                <a:srgbClr val="000000"/>
              </a:buClr>
              <a:buSzPts val="1800"/>
              <a:buFont typeface="Raleway"/>
              <a:buChar char="●"/>
              <a:tabLst/>
              <a:defRPr/>
            </a:pPr>
            <a:r>
              <a:rPr kumimoji="0" lang="en-US" sz="1800" b="1" i="0" u="sng" strike="noStrike" kern="0" cap="none" spc="0" normalizeH="0" baseline="0" noProof="0">
                <a:ln>
                  <a:noFill/>
                </a:ln>
                <a:solidFill>
                  <a:srgbClr val="000000"/>
                </a:solidFill>
                <a:effectLst/>
                <a:uLnTx/>
                <a:uFillTx/>
                <a:latin typeface="Raleway"/>
                <a:ea typeface="Raleway"/>
                <a:cs typeface="Raleway"/>
                <a:sym typeface="Raleway"/>
              </a:rPr>
              <a:t>Magwi Town and Torit Town 1x returnee interview and 1x local community member interview in each</a:t>
            </a:r>
            <a:endParaRPr kumimoji="0" sz="1800" b="1" i="0" u="sng" strike="noStrike" kern="0" cap="none" spc="0" normalizeH="0" baseline="0" noProof="0">
              <a:ln>
                <a:noFill/>
              </a:ln>
              <a:solidFill>
                <a:srgbClr val="000000"/>
              </a:solidFill>
              <a:effectLst/>
              <a:uLnTx/>
              <a:uFillTx/>
              <a:latin typeface="Raleway"/>
              <a:ea typeface="Raleway"/>
              <a:cs typeface="Raleway"/>
              <a:sym typeface="Raleway"/>
            </a:endParaRPr>
          </a:p>
          <a:p>
            <a:pPr marL="457200" marR="0" lvl="0" indent="-342900" algn="l" defTabSz="914400" rtl="0" eaLnBrk="1" fontAlgn="auto" latinLnBrk="0" hangingPunct="1">
              <a:lnSpc>
                <a:spcPct val="115833"/>
              </a:lnSpc>
              <a:spcBef>
                <a:spcPts val="0"/>
              </a:spcBef>
              <a:spcAft>
                <a:spcPts val="0"/>
              </a:spcAft>
              <a:buClr>
                <a:srgbClr val="000000"/>
              </a:buClr>
              <a:buSzPts val="1800"/>
              <a:buFont typeface="Raleway"/>
              <a:buChar char="●"/>
              <a:tabLst/>
              <a:defRPr/>
            </a:pPr>
            <a:r>
              <a:rPr kumimoji="0" lang="en-US" sz="1800" b="1" i="0" u="sng" strike="noStrike" kern="0" cap="none" spc="0" normalizeH="0" baseline="0" noProof="0">
                <a:ln>
                  <a:noFill/>
                </a:ln>
                <a:solidFill>
                  <a:srgbClr val="000000"/>
                </a:solidFill>
                <a:effectLst/>
                <a:uLnTx/>
                <a:uFillTx/>
                <a:latin typeface="Raleway"/>
                <a:ea typeface="Raleway"/>
                <a:cs typeface="Raleway"/>
                <a:sym typeface="Raleway"/>
              </a:rPr>
              <a:t>Pageri and Iwire payam (2x returnee interview and 2x local community member interview in each boma)</a:t>
            </a:r>
            <a:endParaRPr kumimoji="0" sz="1800" b="1" i="0" u="sng" strike="noStrike" kern="0" cap="none" spc="0" normalizeH="0" baseline="0" noProof="0">
              <a:ln>
                <a:noFill/>
              </a:ln>
              <a:solidFill>
                <a:srgbClr val="000000"/>
              </a:solidFill>
              <a:effectLst/>
              <a:uLnTx/>
              <a:uFillTx/>
              <a:latin typeface="Raleway"/>
              <a:ea typeface="Raleway"/>
              <a:cs typeface="Raleway"/>
              <a:sym typeface="Raleway"/>
            </a:endParaRPr>
          </a:p>
          <a:p>
            <a:pPr marL="457200" marR="0" lvl="0" indent="-342900" algn="l" defTabSz="914400" rtl="0" eaLnBrk="1" fontAlgn="auto" latinLnBrk="0" hangingPunct="1">
              <a:lnSpc>
                <a:spcPct val="115833"/>
              </a:lnSpc>
              <a:spcBef>
                <a:spcPts val="0"/>
              </a:spcBef>
              <a:spcAft>
                <a:spcPts val="0"/>
              </a:spcAft>
              <a:buClr>
                <a:srgbClr val="000000"/>
              </a:buClr>
              <a:buSzPts val="1800"/>
              <a:buFont typeface="Raleway"/>
              <a:buChar char="●"/>
              <a:tabLst/>
              <a:defRPr/>
            </a:pPr>
            <a:r>
              <a:rPr kumimoji="0" lang="en-US" sz="1800" b="1" i="0" u="sng" strike="noStrike" kern="0" cap="none" spc="0" normalizeH="0" baseline="0" noProof="0">
                <a:ln>
                  <a:noFill/>
                </a:ln>
                <a:solidFill>
                  <a:srgbClr val="000000"/>
                </a:solidFill>
                <a:effectLst/>
                <a:uLnTx/>
                <a:uFillTx/>
                <a:latin typeface="Raleway"/>
                <a:ea typeface="Raleway"/>
                <a:cs typeface="Raleway"/>
                <a:sym typeface="Raleway"/>
              </a:rPr>
              <a:t>Imurok and Hiyala payam (2x returnee interview and 2x local community member interview in each boma)</a:t>
            </a:r>
            <a:endParaRPr kumimoji="0" sz="1800" b="1" i="0" u="sng" strike="noStrike" kern="0" cap="none" spc="0" normalizeH="0" baseline="0" noProof="0">
              <a:ln>
                <a:noFill/>
              </a:ln>
              <a:solidFill>
                <a:srgbClr val="000000"/>
              </a:solidFill>
              <a:effectLst/>
              <a:uLnTx/>
              <a:uFillTx/>
              <a:latin typeface="Raleway"/>
              <a:ea typeface="Raleway"/>
              <a:cs typeface="Raleway"/>
              <a:sym typeface="Raleway"/>
            </a:endParaRPr>
          </a:p>
          <a:p>
            <a:pPr marL="457200" marR="0" lvl="0" indent="0" algn="l" defTabSz="914400" rtl="0" eaLnBrk="1" fontAlgn="auto" latinLnBrk="0" hangingPunct="1">
              <a:lnSpc>
                <a:spcPct val="115833"/>
              </a:lnSpc>
              <a:spcBef>
                <a:spcPts val="0"/>
              </a:spcBef>
              <a:spcAft>
                <a:spcPts val="0"/>
              </a:spcAft>
              <a:buClr>
                <a:srgbClr val="000000"/>
              </a:buClr>
              <a:buSzTx/>
              <a:buFont typeface="Arial"/>
              <a:buNone/>
              <a:tabLst/>
              <a:defRPr/>
            </a:pPr>
            <a:endParaRPr kumimoji="0" sz="1800" b="1" i="0" u="sng" strike="noStrike" kern="0" cap="none" spc="0" normalizeH="0" baseline="0" noProof="0">
              <a:ln>
                <a:noFill/>
              </a:ln>
              <a:solidFill>
                <a:srgbClr val="000000"/>
              </a:solidFill>
              <a:effectLst/>
              <a:uLnTx/>
              <a:uFillTx/>
              <a:latin typeface="Raleway"/>
              <a:ea typeface="Raleway"/>
              <a:cs typeface="Raleway"/>
              <a:sym typeface="Raleway"/>
            </a:endParaRPr>
          </a:p>
          <a:p>
            <a:pPr marL="0" marR="0" lvl="0" indent="0" algn="l" defTabSz="914400" rtl="0" eaLnBrk="1" fontAlgn="auto" latinLnBrk="0" hangingPunct="1">
              <a:lnSpc>
                <a:spcPct val="115833"/>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000000"/>
              </a:solidFill>
              <a:effectLst/>
              <a:uLnTx/>
              <a:uFillTx/>
              <a:latin typeface="Raleway"/>
              <a:ea typeface="Raleway"/>
              <a:cs typeface="Raleway"/>
              <a:sym typeface="Raleway"/>
            </a:endParaRPr>
          </a:p>
          <a:p>
            <a:pPr marL="469900" marR="0" lvl="0" indent="-241300" algn="l" defTabSz="914400" rtl="0" eaLnBrk="1" fontAlgn="auto" latinLnBrk="0" hangingPunct="1">
              <a:lnSpc>
                <a:spcPct val="100000"/>
              </a:lnSpc>
              <a:spcBef>
                <a:spcPts val="0"/>
              </a:spcBef>
              <a:spcAft>
                <a:spcPts val="0"/>
              </a:spcAft>
              <a:buClr>
                <a:srgbClr val="314247"/>
              </a:buClr>
              <a:buSzPts val="1600"/>
              <a:buFont typeface="Arial"/>
              <a:buNone/>
              <a:tabLst/>
              <a:defRPr/>
            </a:pPr>
            <a:endParaRPr kumimoji="0" sz="1600" b="1" i="0" u="none" strike="noStrike" kern="0" cap="none" spc="0" normalizeH="0" baseline="0" noProof="0">
              <a:ln>
                <a:noFill/>
              </a:ln>
              <a:solidFill>
                <a:srgbClr val="548194"/>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1" i="0" u="none" strike="noStrike" kern="0" cap="none" spc="0" normalizeH="0" baseline="0" noProof="0">
              <a:ln>
                <a:noFill/>
              </a:ln>
              <a:solidFill>
                <a:srgbClr val="000000"/>
              </a:solidFill>
              <a:effectLst/>
              <a:uLnTx/>
              <a:uFillTx/>
              <a:latin typeface="Raleway"/>
              <a:ea typeface="Raleway"/>
              <a:cs typeface="Raleway"/>
              <a:sym typeface="Raleway"/>
            </a:endParaRPr>
          </a:p>
          <a:p>
            <a:pPr marL="1270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1" i="0" u="none" strike="noStrike" kern="0" cap="none" spc="0" normalizeH="0" baseline="0" noProof="0">
              <a:ln>
                <a:noFill/>
              </a:ln>
              <a:solidFill>
                <a:srgbClr val="000000"/>
              </a:solidFill>
              <a:effectLst/>
              <a:uLnTx/>
              <a:uFillTx/>
              <a:latin typeface="Raleway"/>
              <a:ea typeface="Raleway"/>
              <a:cs typeface="Raleway"/>
              <a:sym typeface="Raleway"/>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21"/>
          <p:cNvPicPr preferRelativeResize="0"/>
          <p:nvPr/>
        </p:nvPicPr>
        <p:blipFill rotWithShape="1">
          <a:blip r:embed="rId3">
            <a:alphaModFix/>
          </a:blip>
          <a:srcRect/>
          <a:stretch/>
        </p:blipFill>
        <p:spPr>
          <a:xfrm>
            <a:off x="10444850" y="170925"/>
            <a:ext cx="1369900" cy="1369900"/>
          </a:xfrm>
          <a:prstGeom prst="rect">
            <a:avLst/>
          </a:prstGeom>
          <a:noFill/>
          <a:ln>
            <a:noFill/>
          </a:ln>
        </p:spPr>
      </p:pic>
      <p:sp>
        <p:nvSpPr>
          <p:cNvPr id="192" name="Google Shape;192;p21"/>
          <p:cNvSpPr txBox="1"/>
          <p:nvPr/>
        </p:nvSpPr>
        <p:spPr>
          <a:xfrm>
            <a:off x="737925" y="490036"/>
            <a:ext cx="10285800" cy="731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314247"/>
                </a:solidFill>
                <a:effectLst/>
                <a:uLnTx/>
                <a:uFillTx/>
                <a:latin typeface="Raleway"/>
                <a:ea typeface="Raleway"/>
                <a:cs typeface="Raleway"/>
                <a:sym typeface="Raleway"/>
              </a:rPr>
              <a:t>SAMPLING: CASE STUDIES</a:t>
            </a:r>
            <a:endParaRPr kumimoji="0" sz="1600" b="0" i="0" u="none" strike="noStrike" kern="0" cap="none" spc="0" normalizeH="0" baseline="0" noProof="0">
              <a:ln>
                <a:noFill/>
              </a:ln>
              <a:solidFill>
                <a:srgbClr val="314247"/>
              </a:solidFill>
              <a:effectLst/>
              <a:uLnTx/>
              <a:uFillTx/>
              <a:latin typeface="Raleway"/>
              <a:ea typeface="Raleway"/>
              <a:cs typeface="Raleway"/>
              <a:sym typeface="Raleway"/>
            </a:endParaRP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sz="2800" b="1" i="0" u="none" strike="noStrike" kern="0" cap="none" spc="0" normalizeH="0" baseline="0" noProof="0">
              <a:ln>
                <a:noFill/>
              </a:ln>
              <a:solidFill>
                <a:srgbClr val="314247"/>
              </a:solidFill>
              <a:effectLst/>
              <a:uLnTx/>
              <a:uFillTx/>
              <a:latin typeface="Raleway"/>
              <a:ea typeface="Raleway"/>
              <a:cs typeface="Raleway"/>
              <a:sym typeface="Raleway"/>
            </a:endParaRPr>
          </a:p>
        </p:txBody>
      </p:sp>
      <p:pic>
        <p:nvPicPr>
          <p:cNvPr id="193" name="Google Shape;193;p21"/>
          <p:cNvPicPr preferRelativeResize="0"/>
          <p:nvPr/>
        </p:nvPicPr>
        <p:blipFill rotWithShape="1">
          <a:blip r:embed="rId3">
            <a:alphaModFix/>
          </a:blip>
          <a:srcRect/>
          <a:stretch/>
        </p:blipFill>
        <p:spPr>
          <a:xfrm>
            <a:off x="10444850" y="170925"/>
            <a:ext cx="1369900" cy="1369900"/>
          </a:xfrm>
          <a:prstGeom prst="rect">
            <a:avLst/>
          </a:prstGeom>
          <a:noFill/>
          <a:ln>
            <a:noFill/>
          </a:ln>
        </p:spPr>
      </p:pic>
      <p:grpSp>
        <p:nvGrpSpPr>
          <p:cNvPr id="194" name="Google Shape;194;p21"/>
          <p:cNvGrpSpPr/>
          <p:nvPr/>
        </p:nvGrpSpPr>
        <p:grpSpPr>
          <a:xfrm>
            <a:off x="12" y="-76200"/>
            <a:ext cx="12191988" cy="247125"/>
            <a:chOff x="12" y="0"/>
            <a:chExt cx="12191988" cy="247125"/>
          </a:xfrm>
        </p:grpSpPr>
        <p:pic>
          <p:nvPicPr>
            <p:cNvPr id="195" name="Google Shape;195;p21"/>
            <p:cNvPicPr preferRelativeResize="0"/>
            <p:nvPr/>
          </p:nvPicPr>
          <p:blipFill rotWithShape="1">
            <a:blip r:embed="rId4">
              <a:alphaModFix/>
            </a:blip>
            <a:srcRect/>
            <a:stretch/>
          </p:blipFill>
          <p:spPr>
            <a:xfrm>
              <a:off x="12" y="4"/>
              <a:ext cx="7905750" cy="219075"/>
            </a:xfrm>
            <a:prstGeom prst="rect">
              <a:avLst/>
            </a:prstGeom>
            <a:noFill/>
            <a:ln>
              <a:noFill/>
            </a:ln>
          </p:spPr>
        </p:pic>
        <p:pic>
          <p:nvPicPr>
            <p:cNvPr id="196" name="Google Shape;196;p21"/>
            <p:cNvPicPr preferRelativeResize="0"/>
            <p:nvPr/>
          </p:nvPicPr>
          <p:blipFill rotWithShape="1">
            <a:blip r:embed="rId4">
              <a:alphaModFix/>
            </a:blip>
            <a:srcRect l="11017" r="34708" b="-12803"/>
            <a:stretch/>
          </p:blipFill>
          <p:spPr>
            <a:xfrm>
              <a:off x="7901226" y="0"/>
              <a:ext cx="4290774" cy="247125"/>
            </a:xfrm>
            <a:prstGeom prst="rect">
              <a:avLst/>
            </a:prstGeom>
            <a:noFill/>
            <a:ln>
              <a:noFill/>
            </a:ln>
          </p:spPr>
        </p:pic>
      </p:grpSp>
      <p:grpSp>
        <p:nvGrpSpPr>
          <p:cNvPr id="197" name="Google Shape;197;p21"/>
          <p:cNvGrpSpPr/>
          <p:nvPr/>
        </p:nvGrpSpPr>
        <p:grpSpPr>
          <a:xfrm>
            <a:off x="12" y="6705600"/>
            <a:ext cx="12191988" cy="247125"/>
            <a:chOff x="12" y="0"/>
            <a:chExt cx="12191988" cy="247125"/>
          </a:xfrm>
        </p:grpSpPr>
        <p:pic>
          <p:nvPicPr>
            <p:cNvPr id="198" name="Google Shape;198;p21"/>
            <p:cNvPicPr preferRelativeResize="0"/>
            <p:nvPr/>
          </p:nvPicPr>
          <p:blipFill rotWithShape="1">
            <a:blip r:embed="rId4">
              <a:alphaModFix/>
            </a:blip>
            <a:srcRect/>
            <a:stretch/>
          </p:blipFill>
          <p:spPr>
            <a:xfrm>
              <a:off x="12" y="4"/>
              <a:ext cx="7905750" cy="219075"/>
            </a:xfrm>
            <a:prstGeom prst="rect">
              <a:avLst/>
            </a:prstGeom>
            <a:noFill/>
            <a:ln>
              <a:noFill/>
            </a:ln>
          </p:spPr>
        </p:pic>
        <p:pic>
          <p:nvPicPr>
            <p:cNvPr id="199" name="Google Shape;199;p21"/>
            <p:cNvPicPr preferRelativeResize="0"/>
            <p:nvPr/>
          </p:nvPicPr>
          <p:blipFill rotWithShape="1">
            <a:blip r:embed="rId4">
              <a:alphaModFix/>
            </a:blip>
            <a:srcRect l="11017" r="34708" b="-12803"/>
            <a:stretch/>
          </p:blipFill>
          <p:spPr>
            <a:xfrm>
              <a:off x="7901226" y="0"/>
              <a:ext cx="4290774" cy="247125"/>
            </a:xfrm>
            <a:prstGeom prst="rect">
              <a:avLst/>
            </a:prstGeom>
            <a:noFill/>
            <a:ln>
              <a:noFill/>
            </a:ln>
          </p:spPr>
        </p:pic>
      </p:grpSp>
      <p:sp>
        <p:nvSpPr>
          <p:cNvPr id="200" name="Google Shape;200;p21"/>
          <p:cNvSpPr txBox="1"/>
          <p:nvPr/>
        </p:nvSpPr>
        <p:spPr>
          <a:xfrm>
            <a:off x="737925" y="1379450"/>
            <a:ext cx="9706800" cy="42933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548194"/>
                </a:solidFill>
                <a:effectLst/>
                <a:uLnTx/>
                <a:uFillTx/>
                <a:latin typeface="Raleway"/>
                <a:ea typeface="Raleway"/>
                <a:cs typeface="Raleway"/>
                <a:sym typeface="Raleway"/>
              </a:rPr>
              <a:t>FOCUS GROUP DISCUSSIONS (FGDS)</a:t>
            </a:r>
            <a:endParaRPr kumimoji="0" sz="1800" b="1" i="0" u="none" strike="noStrike" kern="0" cap="none" spc="0" normalizeH="0" baseline="0" noProof="0">
              <a:ln>
                <a:noFill/>
              </a:ln>
              <a:solidFill>
                <a:srgbClr val="548194"/>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l" defTabSz="914400" rtl="0" eaLnBrk="1" fontAlgn="auto" latinLnBrk="0" hangingPunct="1">
              <a:lnSpc>
                <a:spcPct val="115833"/>
              </a:lnSpc>
              <a:spcBef>
                <a:spcPts val="0"/>
              </a:spcBef>
              <a:spcAft>
                <a:spcPts val="0"/>
              </a:spcAft>
              <a:buClr>
                <a:srgbClr val="000000"/>
              </a:buClr>
              <a:buSzPts val="1800"/>
              <a:buFont typeface="Raleway"/>
              <a:buChar char="●"/>
              <a:tabLst/>
              <a:defRPr/>
            </a:pPr>
            <a:r>
              <a:rPr kumimoji="0" lang="en-US" sz="1800" b="0" i="0" u="none" strike="noStrike" kern="0" cap="none" spc="0" normalizeH="0" baseline="0" noProof="0">
                <a:ln>
                  <a:noFill/>
                </a:ln>
                <a:solidFill>
                  <a:srgbClr val="000000"/>
                </a:solidFill>
                <a:effectLst/>
                <a:uLnTx/>
                <a:uFillTx/>
                <a:latin typeface="Raleway"/>
                <a:ea typeface="Raleway"/>
                <a:cs typeface="Raleway"/>
                <a:sym typeface="Raleway"/>
              </a:rPr>
              <a:t>2 types of questionnaires </a:t>
            </a:r>
            <a:r>
              <a:rPr kumimoji="0" lang="en-US" sz="1800" b="1" i="0" u="none" strike="noStrike" kern="0" cap="none" spc="0" normalizeH="0" baseline="0" noProof="0">
                <a:ln>
                  <a:noFill/>
                </a:ln>
                <a:solidFill>
                  <a:srgbClr val="000000"/>
                </a:solidFill>
                <a:effectLst/>
                <a:uLnTx/>
                <a:uFillTx/>
                <a:latin typeface="Raleway"/>
                <a:ea typeface="Raleway"/>
                <a:cs typeface="Raleway"/>
                <a:sym typeface="Raleway"/>
              </a:rPr>
              <a:t>– one for an FGD with returnees, and existing IDPs/refugees, and a different one for hosts.</a:t>
            </a:r>
            <a:endParaRPr kumimoji="0" sz="1800" b="1" i="0" u="none" strike="noStrike" kern="0" cap="none" spc="0" normalizeH="0" baseline="0" noProof="0">
              <a:ln>
                <a:noFill/>
              </a:ln>
              <a:solidFill>
                <a:srgbClr val="000000"/>
              </a:solidFill>
              <a:effectLst/>
              <a:uLnTx/>
              <a:uFillTx/>
              <a:latin typeface="Raleway"/>
              <a:ea typeface="Raleway"/>
              <a:cs typeface="Raleway"/>
              <a:sym typeface="Raleway"/>
            </a:endParaRPr>
          </a:p>
          <a:p>
            <a:pPr marL="457200" marR="0" lvl="0" indent="-342900" algn="l" defTabSz="914400" rtl="0" eaLnBrk="1" fontAlgn="auto" latinLnBrk="0" hangingPunct="1">
              <a:lnSpc>
                <a:spcPct val="115833"/>
              </a:lnSpc>
              <a:spcBef>
                <a:spcPts val="0"/>
              </a:spcBef>
              <a:spcAft>
                <a:spcPts val="0"/>
              </a:spcAft>
              <a:buClr>
                <a:srgbClr val="000000"/>
              </a:buClr>
              <a:buSzPts val="1800"/>
              <a:buFont typeface="Raleway"/>
              <a:buChar char="●"/>
              <a:tabLst/>
              <a:defRPr/>
            </a:pPr>
            <a:r>
              <a:rPr kumimoji="0" lang="en-US" sz="1800" b="0" i="0" u="none" strike="noStrike" kern="0" cap="none" spc="0" normalizeH="0" baseline="0" noProof="0">
                <a:ln>
                  <a:noFill/>
                </a:ln>
                <a:solidFill>
                  <a:srgbClr val="000000"/>
                </a:solidFill>
                <a:effectLst/>
                <a:uLnTx/>
                <a:uFillTx/>
                <a:latin typeface="Raleway"/>
                <a:ea typeface="Raleway"/>
                <a:cs typeface="Raleway"/>
                <a:sym typeface="Raleway"/>
              </a:rPr>
              <a:t>Discussions with up to 5-6 people (you should aim not to have more than that) who should be from the same type (ie. returnees or hosts). </a:t>
            </a:r>
            <a:r>
              <a:rPr kumimoji="0" lang="en-US" sz="1800" b="1" i="0" u="none" strike="noStrike" kern="0" cap="none" spc="0" normalizeH="0" baseline="0" noProof="0">
                <a:ln>
                  <a:noFill/>
                </a:ln>
                <a:solidFill>
                  <a:srgbClr val="000000"/>
                </a:solidFill>
                <a:effectLst/>
                <a:uLnTx/>
                <a:uFillTx/>
                <a:latin typeface="Raleway"/>
                <a:ea typeface="Raleway"/>
                <a:cs typeface="Raleway"/>
                <a:sym typeface="Raleway"/>
              </a:rPr>
              <a:t>Generally separate men and women, also separate returnees and hosts and do focus groups separately.</a:t>
            </a:r>
            <a:endParaRPr kumimoji="0" sz="1800" b="1" i="0" u="none" strike="noStrike" kern="0" cap="none" spc="0" normalizeH="0" baseline="0" noProof="0">
              <a:ln>
                <a:noFill/>
              </a:ln>
              <a:solidFill>
                <a:srgbClr val="000000"/>
              </a:solidFill>
              <a:effectLst/>
              <a:uLnTx/>
              <a:uFillTx/>
              <a:latin typeface="Raleway"/>
              <a:ea typeface="Raleway"/>
              <a:cs typeface="Raleway"/>
              <a:sym typeface="Raleway"/>
            </a:endParaRPr>
          </a:p>
          <a:p>
            <a:pPr marL="914400" marR="0" lvl="1" indent="-342900" algn="l" defTabSz="914400" rtl="0" eaLnBrk="1" fontAlgn="auto" latinLnBrk="0" hangingPunct="1">
              <a:lnSpc>
                <a:spcPct val="115833"/>
              </a:lnSpc>
              <a:spcBef>
                <a:spcPts val="0"/>
              </a:spcBef>
              <a:spcAft>
                <a:spcPts val="0"/>
              </a:spcAft>
              <a:buClr>
                <a:srgbClr val="000000"/>
              </a:buClr>
              <a:buSzPts val="1800"/>
              <a:buFont typeface="Raleway"/>
              <a:buChar char="○"/>
              <a:tabLst/>
              <a:defRPr/>
            </a:pPr>
            <a:r>
              <a:rPr kumimoji="0" lang="en-US" sz="1800" b="0" i="0" u="none" strike="noStrike" kern="0" cap="none" spc="0" normalizeH="0" baseline="0" noProof="0">
                <a:ln>
                  <a:noFill/>
                </a:ln>
                <a:solidFill>
                  <a:srgbClr val="000000"/>
                </a:solidFill>
                <a:effectLst/>
                <a:uLnTx/>
                <a:uFillTx/>
                <a:latin typeface="Raleway"/>
                <a:ea typeface="Raleway"/>
                <a:cs typeface="Raleway"/>
                <a:sym typeface="Raleway"/>
              </a:rPr>
              <a:t>If you mix groups with men and women the women may not feel comfortable or safe to speak up. Similarly with returnees and hosts – given you are discussing different issues one group might not feel comfortable to share the issues in front of the others.</a:t>
            </a:r>
            <a:endParaRPr kumimoji="0" sz="1800" b="0" i="0" u="none" strike="noStrike" kern="0" cap="none" spc="0" normalizeH="0" baseline="0" noProof="0">
              <a:ln>
                <a:noFill/>
              </a:ln>
              <a:solidFill>
                <a:srgbClr val="000000"/>
              </a:solidFill>
              <a:effectLst/>
              <a:uLnTx/>
              <a:uFillTx/>
              <a:latin typeface="Raleway"/>
              <a:ea typeface="Raleway"/>
              <a:cs typeface="Raleway"/>
              <a:sym typeface="Raleway"/>
            </a:endParaRPr>
          </a:p>
          <a:p>
            <a:pPr marL="457200" marR="0" lvl="0" indent="-342900" algn="l" defTabSz="914400" rtl="0" eaLnBrk="1" fontAlgn="auto" latinLnBrk="0" hangingPunct="1">
              <a:lnSpc>
                <a:spcPct val="115833"/>
              </a:lnSpc>
              <a:spcBef>
                <a:spcPts val="0"/>
              </a:spcBef>
              <a:spcAft>
                <a:spcPts val="0"/>
              </a:spcAft>
              <a:buClr>
                <a:srgbClr val="000000"/>
              </a:buClr>
              <a:buSzPts val="1800"/>
              <a:buFont typeface="Raleway"/>
              <a:buChar char="●"/>
              <a:tabLst/>
              <a:defRPr/>
            </a:pPr>
            <a:r>
              <a:rPr kumimoji="0" lang="en-US" sz="1800" b="1" i="0" u="sng" strike="noStrike" kern="0" cap="none" spc="0" normalizeH="0" baseline="0" noProof="0">
                <a:ln>
                  <a:noFill/>
                </a:ln>
                <a:solidFill>
                  <a:srgbClr val="000000"/>
                </a:solidFill>
                <a:effectLst/>
                <a:uLnTx/>
                <a:uFillTx/>
                <a:latin typeface="Raleway"/>
                <a:ea typeface="Raleway"/>
                <a:cs typeface="Raleway"/>
                <a:sym typeface="Raleway"/>
              </a:rPr>
              <a:t>1x returnee FGD and 1x local community member FGD in each location</a:t>
            </a:r>
            <a:endParaRPr kumimoji="0" sz="1800" b="0" i="0" u="none" strike="noStrike" kern="0" cap="none" spc="0" normalizeH="0" baseline="0" noProof="0">
              <a:ln>
                <a:noFill/>
              </a:ln>
              <a:solidFill>
                <a:srgbClr val="000000"/>
              </a:solidFill>
              <a:effectLst/>
              <a:uLnTx/>
              <a:uFillTx/>
              <a:latin typeface="Raleway"/>
              <a:ea typeface="Raleway"/>
              <a:cs typeface="Raleway"/>
              <a:sym typeface="Raleway"/>
            </a:endParaRPr>
          </a:p>
          <a:p>
            <a:pPr marL="0" marR="0" lvl="0" indent="0" algn="l" defTabSz="914400" rtl="0" eaLnBrk="1" fontAlgn="auto" latinLnBrk="0" hangingPunct="1">
              <a:lnSpc>
                <a:spcPct val="115833"/>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000000"/>
              </a:solidFill>
              <a:effectLst/>
              <a:uLnTx/>
              <a:uFillTx/>
              <a:latin typeface="Raleway"/>
              <a:ea typeface="Raleway"/>
              <a:cs typeface="Raleway"/>
              <a:sym typeface="Raleway"/>
            </a:endParaRPr>
          </a:p>
          <a:p>
            <a:pPr marL="469900" marR="0" lvl="0" indent="-241300" algn="l" defTabSz="914400" rtl="0" eaLnBrk="1" fontAlgn="auto" latinLnBrk="0" hangingPunct="1">
              <a:lnSpc>
                <a:spcPct val="100000"/>
              </a:lnSpc>
              <a:spcBef>
                <a:spcPts val="0"/>
              </a:spcBef>
              <a:spcAft>
                <a:spcPts val="0"/>
              </a:spcAft>
              <a:buClr>
                <a:srgbClr val="314247"/>
              </a:buClr>
              <a:buSzPts val="1600"/>
              <a:buFont typeface="Arial"/>
              <a:buNone/>
              <a:tabLst/>
              <a:defRPr/>
            </a:pPr>
            <a:endParaRPr kumimoji="0" sz="1600" b="1" i="0" u="none" strike="noStrike" kern="0" cap="none" spc="0" normalizeH="0" baseline="0" noProof="0">
              <a:ln>
                <a:noFill/>
              </a:ln>
              <a:solidFill>
                <a:srgbClr val="548194"/>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1" i="0" u="none" strike="noStrike" kern="0" cap="none" spc="0" normalizeH="0" baseline="0" noProof="0">
              <a:ln>
                <a:noFill/>
              </a:ln>
              <a:solidFill>
                <a:srgbClr val="000000"/>
              </a:solidFill>
              <a:effectLst/>
              <a:uLnTx/>
              <a:uFillTx/>
              <a:latin typeface="Raleway"/>
              <a:ea typeface="Raleway"/>
              <a:cs typeface="Raleway"/>
              <a:sym typeface="Raleway"/>
            </a:endParaRPr>
          </a:p>
          <a:p>
            <a:pPr marL="1270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1" i="0" u="none" strike="noStrike" kern="0" cap="none" spc="0" normalizeH="0" baseline="0" noProof="0">
              <a:ln>
                <a:noFill/>
              </a:ln>
              <a:solidFill>
                <a:srgbClr val="000000"/>
              </a:solidFill>
              <a:effectLst/>
              <a:uLnTx/>
              <a:uFillTx/>
              <a:latin typeface="Raleway"/>
              <a:ea typeface="Raleway"/>
              <a:cs typeface="Raleway"/>
              <a:sym typeface="Raleway"/>
            </a:endParaRPr>
          </a:p>
        </p:txBody>
      </p:sp>
      <p:sp>
        <p:nvSpPr>
          <p:cNvPr id="201" name="Google Shape;201;p21"/>
          <p:cNvSpPr txBox="1"/>
          <p:nvPr/>
        </p:nvSpPr>
        <p:spPr>
          <a:xfrm>
            <a:off x="737925" y="5901350"/>
            <a:ext cx="6721800" cy="5643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314247"/>
              </a:solidFill>
              <a:effectLst/>
              <a:uLnTx/>
              <a:uFillTx/>
              <a:latin typeface="Raleway"/>
              <a:ea typeface="Raleway"/>
              <a:cs typeface="Raleway"/>
              <a:sym typeface="Raleway"/>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22"/>
          <p:cNvPicPr preferRelativeResize="0"/>
          <p:nvPr/>
        </p:nvPicPr>
        <p:blipFill rotWithShape="1">
          <a:blip r:embed="rId3">
            <a:alphaModFix/>
          </a:blip>
          <a:srcRect/>
          <a:stretch/>
        </p:blipFill>
        <p:spPr>
          <a:xfrm>
            <a:off x="10444850" y="170925"/>
            <a:ext cx="1369900" cy="1369900"/>
          </a:xfrm>
          <a:prstGeom prst="rect">
            <a:avLst/>
          </a:prstGeom>
          <a:noFill/>
          <a:ln>
            <a:noFill/>
          </a:ln>
        </p:spPr>
      </p:pic>
      <p:sp>
        <p:nvSpPr>
          <p:cNvPr id="208" name="Google Shape;208;p22"/>
          <p:cNvSpPr txBox="1"/>
          <p:nvPr/>
        </p:nvSpPr>
        <p:spPr>
          <a:xfrm>
            <a:off x="737925" y="490036"/>
            <a:ext cx="10285800" cy="731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314247"/>
                </a:solidFill>
                <a:effectLst/>
                <a:uLnTx/>
                <a:uFillTx/>
                <a:latin typeface="Raleway"/>
                <a:ea typeface="Raleway"/>
                <a:cs typeface="Raleway"/>
                <a:sym typeface="Raleway"/>
              </a:rPr>
              <a:t>SAMPLING: WORK PLAN MAGWI</a:t>
            </a:r>
            <a:endParaRPr kumimoji="0" sz="1600" b="0" i="0" u="none" strike="noStrike" kern="0" cap="none" spc="0" normalizeH="0" baseline="0" noProof="0">
              <a:ln>
                <a:noFill/>
              </a:ln>
              <a:solidFill>
                <a:srgbClr val="314247"/>
              </a:solidFill>
              <a:effectLst/>
              <a:uLnTx/>
              <a:uFillTx/>
              <a:latin typeface="Raleway"/>
              <a:ea typeface="Raleway"/>
              <a:cs typeface="Raleway"/>
              <a:sym typeface="Raleway"/>
            </a:endParaRP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sz="2800" b="1" i="0" u="none" strike="noStrike" kern="0" cap="none" spc="0" normalizeH="0" baseline="0" noProof="0">
              <a:ln>
                <a:noFill/>
              </a:ln>
              <a:solidFill>
                <a:srgbClr val="314247"/>
              </a:solidFill>
              <a:effectLst/>
              <a:uLnTx/>
              <a:uFillTx/>
              <a:latin typeface="Raleway"/>
              <a:ea typeface="Raleway"/>
              <a:cs typeface="Raleway"/>
              <a:sym typeface="Raleway"/>
            </a:endParaRPr>
          </a:p>
        </p:txBody>
      </p:sp>
      <p:pic>
        <p:nvPicPr>
          <p:cNvPr id="209" name="Google Shape;209;p22"/>
          <p:cNvPicPr preferRelativeResize="0"/>
          <p:nvPr/>
        </p:nvPicPr>
        <p:blipFill rotWithShape="1">
          <a:blip r:embed="rId3">
            <a:alphaModFix/>
          </a:blip>
          <a:srcRect/>
          <a:stretch/>
        </p:blipFill>
        <p:spPr>
          <a:xfrm>
            <a:off x="10444850" y="170925"/>
            <a:ext cx="1369900" cy="1369900"/>
          </a:xfrm>
          <a:prstGeom prst="rect">
            <a:avLst/>
          </a:prstGeom>
          <a:noFill/>
          <a:ln>
            <a:noFill/>
          </a:ln>
        </p:spPr>
      </p:pic>
      <p:grpSp>
        <p:nvGrpSpPr>
          <p:cNvPr id="210" name="Google Shape;210;p22"/>
          <p:cNvGrpSpPr/>
          <p:nvPr/>
        </p:nvGrpSpPr>
        <p:grpSpPr>
          <a:xfrm>
            <a:off x="12" y="-76200"/>
            <a:ext cx="12191988" cy="247125"/>
            <a:chOff x="12" y="0"/>
            <a:chExt cx="12191988" cy="247125"/>
          </a:xfrm>
        </p:grpSpPr>
        <p:pic>
          <p:nvPicPr>
            <p:cNvPr id="211" name="Google Shape;211;p22"/>
            <p:cNvPicPr preferRelativeResize="0"/>
            <p:nvPr/>
          </p:nvPicPr>
          <p:blipFill rotWithShape="1">
            <a:blip r:embed="rId4">
              <a:alphaModFix/>
            </a:blip>
            <a:srcRect/>
            <a:stretch/>
          </p:blipFill>
          <p:spPr>
            <a:xfrm>
              <a:off x="12" y="4"/>
              <a:ext cx="7905750" cy="219075"/>
            </a:xfrm>
            <a:prstGeom prst="rect">
              <a:avLst/>
            </a:prstGeom>
            <a:noFill/>
            <a:ln>
              <a:noFill/>
            </a:ln>
          </p:spPr>
        </p:pic>
        <p:pic>
          <p:nvPicPr>
            <p:cNvPr id="212" name="Google Shape;212;p22"/>
            <p:cNvPicPr preferRelativeResize="0"/>
            <p:nvPr/>
          </p:nvPicPr>
          <p:blipFill rotWithShape="1">
            <a:blip r:embed="rId4">
              <a:alphaModFix/>
            </a:blip>
            <a:srcRect l="11017" r="34708" b="-12803"/>
            <a:stretch/>
          </p:blipFill>
          <p:spPr>
            <a:xfrm>
              <a:off x="7901226" y="0"/>
              <a:ext cx="4290774" cy="247125"/>
            </a:xfrm>
            <a:prstGeom prst="rect">
              <a:avLst/>
            </a:prstGeom>
            <a:noFill/>
            <a:ln>
              <a:noFill/>
            </a:ln>
          </p:spPr>
        </p:pic>
      </p:grpSp>
      <p:grpSp>
        <p:nvGrpSpPr>
          <p:cNvPr id="213" name="Google Shape;213;p22"/>
          <p:cNvGrpSpPr/>
          <p:nvPr/>
        </p:nvGrpSpPr>
        <p:grpSpPr>
          <a:xfrm>
            <a:off x="12" y="6705600"/>
            <a:ext cx="12191988" cy="247125"/>
            <a:chOff x="12" y="0"/>
            <a:chExt cx="12191988" cy="247125"/>
          </a:xfrm>
        </p:grpSpPr>
        <p:pic>
          <p:nvPicPr>
            <p:cNvPr id="214" name="Google Shape;214;p22"/>
            <p:cNvPicPr preferRelativeResize="0"/>
            <p:nvPr/>
          </p:nvPicPr>
          <p:blipFill rotWithShape="1">
            <a:blip r:embed="rId4">
              <a:alphaModFix/>
            </a:blip>
            <a:srcRect/>
            <a:stretch/>
          </p:blipFill>
          <p:spPr>
            <a:xfrm>
              <a:off x="12" y="4"/>
              <a:ext cx="7905750" cy="219075"/>
            </a:xfrm>
            <a:prstGeom prst="rect">
              <a:avLst/>
            </a:prstGeom>
            <a:noFill/>
            <a:ln>
              <a:noFill/>
            </a:ln>
          </p:spPr>
        </p:pic>
        <p:pic>
          <p:nvPicPr>
            <p:cNvPr id="215" name="Google Shape;215;p22"/>
            <p:cNvPicPr preferRelativeResize="0"/>
            <p:nvPr/>
          </p:nvPicPr>
          <p:blipFill rotWithShape="1">
            <a:blip r:embed="rId4">
              <a:alphaModFix/>
            </a:blip>
            <a:srcRect l="11017" r="34708" b="-12803"/>
            <a:stretch/>
          </p:blipFill>
          <p:spPr>
            <a:xfrm>
              <a:off x="7901226" y="0"/>
              <a:ext cx="4290774" cy="247125"/>
            </a:xfrm>
            <a:prstGeom prst="rect">
              <a:avLst/>
            </a:prstGeom>
            <a:noFill/>
            <a:ln>
              <a:noFill/>
            </a:ln>
          </p:spPr>
        </p:pic>
      </p:grpSp>
      <p:sp>
        <p:nvSpPr>
          <p:cNvPr id="216" name="Google Shape;216;p22"/>
          <p:cNvSpPr txBox="1"/>
          <p:nvPr/>
        </p:nvSpPr>
        <p:spPr>
          <a:xfrm>
            <a:off x="737925" y="5901350"/>
            <a:ext cx="6721800" cy="5643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314247"/>
              </a:solidFill>
              <a:effectLst/>
              <a:uLnTx/>
              <a:uFillTx/>
              <a:latin typeface="Raleway"/>
              <a:ea typeface="Raleway"/>
              <a:cs typeface="Raleway"/>
              <a:sym typeface="Raleway"/>
            </a:endParaRPr>
          </a:p>
        </p:txBody>
      </p:sp>
      <p:graphicFrame>
        <p:nvGraphicFramePr>
          <p:cNvPr id="217" name="Google Shape;217;p22"/>
          <p:cNvGraphicFramePr/>
          <p:nvPr/>
        </p:nvGraphicFramePr>
        <p:xfrm>
          <a:off x="1895925" y="1433775"/>
          <a:ext cx="3000000" cy="3000000"/>
        </p:xfrm>
        <a:graphic>
          <a:graphicData uri="http://schemas.openxmlformats.org/drawingml/2006/table">
            <a:tbl>
              <a:tblPr>
                <a:noFill/>
              </a:tblPr>
              <a:tblGrid>
                <a:gridCol w="1519775">
                  <a:extLst>
                    <a:ext uri="{9D8B030D-6E8A-4147-A177-3AD203B41FA5}">
                      <a16:colId xmlns:a16="http://schemas.microsoft.com/office/drawing/2014/main" val="20000"/>
                    </a:ext>
                  </a:extLst>
                </a:gridCol>
                <a:gridCol w="984025">
                  <a:extLst>
                    <a:ext uri="{9D8B030D-6E8A-4147-A177-3AD203B41FA5}">
                      <a16:colId xmlns:a16="http://schemas.microsoft.com/office/drawing/2014/main" val="20001"/>
                    </a:ext>
                  </a:extLst>
                </a:gridCol>
                <a:gridCol w="1126150">
                  <a:extLst>
                    <a:ext uri="{9D8B030D-6E8A-4147-A177-3AD203B41FA5}">
                      <a16:colId xmlns:a16="http://schemas.microsoft.com/office/drawing/2014/main" val="20002"/>
                    </a:ext>
                  </a:extLst>
                </a:gridCol>
                <a:gridCol w="1104275">
                  <a:extLst>
                    <a:ext uri="{9D8B030D-6E8A-4147-A177-3AD203B41FA5}">
                      <a16:colId xmlns:a16="http://schemas.microsoft.com/office/drawing/2014/main" val="20003"/>
                    </a:ext>
                  </a:extLst>
                </a:gridCol>
                <a:gridCol w="1137100">
                  <a:extLst>
                    <a:ext uri="{9D8B030D-6E8A-4147-A177-3AD203B41FA5}">
                      <a16:colId xmlns:a16="http://schemas.microsoft.com/office/drawing/2014/main" val="20004"/>
                    </a:ext>
                  </a:extLst>
                </a:gridCol>
                <a:gridCol w="1180800">
                  <a:extLst>
                    <a:ext uri="{9D8B030D-6E8A-4147-A177-3AD203B41FA5}">
                      <a16:colId xmlns:a16="http://schemas.microsoft.com/office/drawing/2014/main" val="20005"/>
                    </a:ext>
                  </a:extLst>
                </a:gridCol>
              </a:tblGrid>
              <a:tr h="208400">
                <a:tc gridSpan="6">
                  <a:txBody>
                    <a:bodyPr/>
                    <a:lstStyle/>
                    <a:p>
                      <a:pPr marL="0" lvl="0" indent="0" algn="l" rtl="0">
                        <a:lnSpc>
                          <a:spcPct val="115000"/>
                        </a:lnSpc>
                        <a:spcBef>
                          <a:spcPts val="0"/>
                        </a:spcBef>
                        <a:spcAft>
                          <a:spcPts val="0"/>
                        </a:spcAft>
                        <a:buNone/>
                      </a:pPr>
                      <a:r>
                        <a:rPr lang="en-US" sz="1000" b="1" i="1">
                          <a:solidFill>
                            <a:srgbClr val="FFFFFF"/>
                          </a:solidFill>
                          <a:latin typeface="Avenir"/>
                          <a:ea typeface="Avenir"/>
                          <a:cs typeface="Avenir"/>
                          <a:sym typeface="Avenir"/>
                        </a:rPr>
                        <a:t>Qualitative data collection</a:t>
                      </a:r>
                      <a:endParaRPr sz="1000" b="1" i="1">
                        <a:solidFill>
                          <a:srgbClr val="FFFFFF"/>
                        </a:solidFill>
                        <a:latin typeface="Avenir"/>
                        <a:ea typeface="Avenir"/>
                        <a:cs typeface="Avenir"/>
                        <a:sym typeface="Avenir"/>
                      </a:endParaRPr>
                    </a:p>
                  </a:txBody>
                  <a:tcPr marL="25400" marR="25400" marT="0" marB="0">
                    <a:lnR w="6350" cap="flat" cmpd="sng">
                      <a:solidFill>
                        <a:srgbClr val="678798"/>
                      </a:solidFill>
                      <a:prstDash val="solid"/>
                      <a:round/>
                      <a:headEnd type="none" w="sm" len="sm"/>
                      <a:tailEnd type="none" w="sm" len="sm"/>
                    </a:lnR>
                    <a:lnB w="6350" cap="flat" cmpd="sng">
                      <a:solidFill>
                        <a:srgbClr val="678798"/>
                      </a:solidFill>
                      <a:prstDash val="solid"/>
                      <a:round/>
                      <a:headEnd type="none" w="sm" len="sm"/>
                      <a:tailEnd type="none" w="sm" len="sm"/>
                    </a:lnB>
                    <a:solidFill>
                      <a:srgbClr val="536F8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8400">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Location</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Torit</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Tori</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Torit</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Torit</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Travel</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extLst>
                  <a:ext uri="{0D108BD9-81ED-4DB2-BD59-A6C34878D82A}">
                    <a16:rowId xmlns:a16="http://schemas.microsoft.com/office/drawing/2014/main" val="10001"/>
                  </a:ext>
                </a:extLst>
              </a:tr>
              <a:tr h="208400">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Researcher</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04.05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05.05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06.05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07.05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08.05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extLst>
                  <a:ext uri="{0D108BD9-81ED-4DB2-BD59-A6C34878D82A}">
                    <a16:rowId xmlns:a16="http://schemas.microsoft.com/office/drawing/2014/main" val="10002"/>
                  </a:ext>
                </a:extLst>
              </a:tr>
              <a:tr h="526575">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 (FGD) 1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Training</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Training</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Training</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Pilot</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415750">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 (KII) 2 + EN (KII) 3 + EN (KII) 4)</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Training</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Training</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Training</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Pilot</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60300">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SH research team</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166275">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Location</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Magwi</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Travel - Pageri</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Pageri - Travel</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Iwire</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Magwi</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extLst>
                  <a:ext uri="{0D108BD9-81ED-4DB2-BD59-A6C34878D82A}">
                    <a16:rowId xmlns:a16="http://schemas.microsoft.com/office/drawing/2014/main" val="10006"/>
                  </a:ext>
                </a:extLst>
              </a:tr>
              <a:tr h="166275">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Researcher</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09.05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10.05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11.05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12.05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13/05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extLst>
                  <a:ext uri="{0D108BD9-81ED-4DB2-BD59-A6C34878D82A}">
                    <a16:rowId xmlns:a16="http://schemas.microsoft.com/office/drawing/2014/main" val="10007"/>
                  </a:ext>
                </a:extLst>
              </a:tr>
              <a:tr h="277150">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 (FGD) 1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2 FGDs</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1 FGD</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1 FGD</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2 FGD</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314100">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 (case study) 2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2</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2</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2</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457200" lvl="0" indent="0" algn="l" rtl="0">
                        <a:lnSpc>
                          <a:spcPct val="115000"/>
                        </a:lnSpc>
                        <a:spcBef>
                          <a:spcPts val="0"/>
                        </a:spcBef>
                        <a:spcAft>
                          <a:spcPts val="0"/>
                        </a:spcAft>
                        <a:buNone/>
                      </a:pPr>
                      <a:r>
                        <a:rPr lang="en-US" sz="900">
                          <a:latin typeface="Avenir"/>
                          <a:ea typeface="Avenir"/>
                          <a:cs typeface="Avenir"/>
                          <a:sym typeface="Avenir"/>
                        </a:rPr>
                        <a:t>4</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3</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314100">
                <a:tc>
                  <a:txBody>
                    <a:bodyPr/>
                    <a:lstStyle/>
                    <a:p>
                      <a:pPr marL="0" lvl="0" indent="0" algn="l" rtl="0">
                        <a:lnSpc>
                          <a:spcPct val="115000"/>
                        </a:lnSpc>
                        <a:spcBef>
                          <a:spcPts val="0"/>
                        </a:spcBef>
                        <a:spcAft>
                          <a:spcPts val="0"/>
                        </a:spcAft>
                        <a:buNone/>
                      </a:pPr>
                      <a:r>
                        <a:rPr lang="en-US" sz="900">
                          <a:latin typeface="Avenir"/>
                          <a:ea typeface="Avenir"/>
                          <a:cs typeface="Avenir"/>
                          <a:sym typeface="Avenir"/>
                        </a:rPr>
                        <a:t>       EN (KII) 3 + EN (KII) 4)</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5 KII</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4 KII</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2 KIIs</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457200" lvl="0" indent="0" algn="l" rtl="0">
                        <a:lnSpc>
                          <a:spcPct val="115000"/>
                        </a:lnSpc>
                        <a:spcBef>
                          <a:spcPts val="0"/>
                        </a:spcBef>
                        <a:spcAft>
                          <a:spcPts val="0"/>
                        </a:spcAft>
                        <a:buNone/>
                      </a:pPr>
                      <a:r>
                        <a:rPr lang="en-US" sz="900">
                          <a:latin typeface="Avenir"/>
                          <a:ea typeface="Avenir"/>
                          <a:cs typeface="Avenir"/>
                          <a:sym typeface="Avenir"/>
                        </a:rPr>
                        <a:t>4 KII</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277150">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Location</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Magwi</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Magwi</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Magwi</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Magwi</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Magwi</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extLst>
                  <a:ext uri="{0D108BD9-81ED-4DB2-BD59-A6C34878D82A}">
                    <a16:rowId xmlns:a16="http://schemas.microsoft.com/office/drawing/2014/main" val="10011"/>
                  </a:ext>
                </a:extLst>
              </a:tr>
              <a:tr h="277150">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Researcher</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14.05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15.05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16.05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17.05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18.05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extLst>
                  <a:ext uri="{0D108BD9-81ED-4DB2-BD59-A6C34878D82A}">
                    <a16:rowId xmlns:a16="http://schemas.microsoft.com/office/drawing/2014/main" val="10012"/>
                  </a:ext>
                </a:extLst>
              </a:tr>
              <a:tr h="277150">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 (FGD) 1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Transcripts</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Transcripts</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Transcripts</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13"/>
                  </a:ext>
                </a:extLst>
              </a:tr>
              <a:tr h="314100">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 (KII) 2 + EN (KII) 3 + EN (KII) 4)</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Transcripts</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Transcripts</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Transcripts</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Transcripts</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Transcripts</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14"/>
                  </a:ext>
                </a:extLst>
              </a:tr>
              <a:tr h="314100">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SH research team</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Transcript review</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Transcript review</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Transcript review</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Transcript review</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Transcript review</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15"/>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txBox="1">
            <a:spLocks noGrp="1"/>
          </p:cNvSpPr>
          <p:nvPr>
            <p:ph type="title"/>
          </p:nvPr>
        </p:nvSpPr>
        <p:spPr>
          <a:xfrm>
            <a:off x="838200" y="365125"/>
            <a:ext cx="10515600" cy="105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300" b="1">
                <a:solidFill>
                  <a:srgbClr val="000000"/>
                </a:solidFill>
              </a:rPr>
              <a:t>Agenda Day 3 (Sunday, 5th May)</a:t>
            </a:r>
            <a:endParaRPr sz="3300" b="1">
              <a:solidFill>
                <a:srgbClr val="000000"/>
              </a:solidFill>
            </a:endParaRPr>
          </a:p>
        </p:txBody>
      </p:sp>
      <p:graphicFrame>
        <p:nvGraphicFramePr>
          <p:cNvPr id="116" name="Google Shape;116;p16"/>
          <p:cNvGraphicFramePr/>
          <p:nvPr/>
        </p:nvGraphicFramePr>
        <p:xfrm>
          <a:off x="405910" y="1858813"/>
          <a:ext cx="3000000" cy="3000000"/>
        </p:xfrm>
        <a:graphic>
          <a:graphicData uri="http://schemas.openxmlformats.org/drawingml/2006/table">
            <a:tbl>
              <a:tblPr>
                <a:noFill/>
                <a:tableStyleId>{A3553B65-A277-4A38-9553-60F688B985F6}</a:tableStyleId>
              </a:tblPr>
              <a:tblGrid>
                <a:gridCol w="1767700">
                  <a:extLst>
                    <a:ext uri="{9D8B030D-6E8A-4147-A177-3AD203B41FA5}">
                      <a16:colId xmlns:a16="http://schemas.microsoft.com/office/drawing/2014/main" val="20000"/>
                    </a:ext>
                  </a:extLst>
                </a:gridCol>
                <a:gridCol w="9489700">
                  <a:extLst>
                    <a:ext uri="{9D8B030D-6E8A-4147-A177-3AD203B41FA5}">
                      <a16:colId xmlns:a16="http://schemas.microsoft.com/office/drawing/2014/main" val="20001"/>
                    </a:ext>
                  </a:extLst>
                </a:gridCol>
              </a:tblGrid>
              <a:tr h="484600">
                <a:tc>
                  <a:txBody>
                    <a:bodyPr/>
                    <a:lstStyle/>
                    <a:p>
                      <a:pPr marL="0" marR="0" lvl="0" indent="0" algn="just" rtl="0">
                        <a:spcBef>
                          <a:spcPts val="0"/>
                        </a:spcBef>
                        <a:spcAft>
                          <a:spcPts val="0"/>
                        </a:spcAft>
                        <a:buNone/>
                      </a:pPr>
                      <a:r>
                        <a:rPr lang="en-US" b="1" u="none" strike="noStrike" cap="none">
                          <a:solidFill>
                            <a:schemeClr val="lt1"/>
                          </a:solidFill>
                          <a:latin typeface="Raleway"/>
                          <a:ea typeface="Raleway"/>
                          <a:cs typeface="Raleway"/>
                          <a:sym typeface="Raleway"/>
                        </a:rPr>
                        <a:t>Time</a:t>
                      </a:r>
                      <a:endParaRPr u="none" strike="noStrike" cap="none">
                        <a:solidFill>
                          <a:schemeClr val="lt1"/>
                        </a:solidFill>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244061"/>
                    </a:solidFill>
                  </a:tcPr>
                </a:tc>
                <a:tc>
                  <a:txBody>
                    <a:bodyPr/>
                    <a:lstStyle/>
                    <a:p>
                      <a:pPr marL="0" marR="0" lvl="0" indent="0" algn="just" rtl="0">
                        <a:spcBef>
                          <a:spcPts val="0"/>
                        </a:spcBef>
                        <a:spcAft>
                          <a:spcPts val="0"/>
                        </a:spcAft>
                        <a:buNone/>
                      </a:pPr>
                      <a:r>
                        <a:rPr lang="en-US" b="1" u="none" strike="noStrike" cap="none">
                          <a:solidFill>
                            <a:schemeClr val="lt1"/>
                          </a:solidFill>
                          <a:latin typeface="Raleway"/>
                          <a:ea typeface="Raleway"/>
                          <a:cs typeface="Raleway"/>
                          <a:sym typeface="Raleway"/>
                        </a:rPr>
                        <a:t>Activity</a:t>
                      </a:r>
                      <a:endParaRPr u="none" strike="noStrike" cap="none">
                        <a:solidFill>
                          <a:schemeClr val="lt1"/>
                        </a:solidFill>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244061"/>
                    </a:solidFill>
                  </a:tcPr>
                </a:tc>
                <a:extLst>
                  <a:ext uri="{0D108BD9-81ED-4DB2-BD59-A6C34878D82A}">
                    <a16:rowId xmlns:a16="http://schemas.microsoft.com/office/drawing/2014/main" val="10000"/>
                  </a:ext>
                </a:extLst>
              </a:tr>
              <a:tr h="458025">
                <a:tc>
                  <a:txBody>
                    <a:bodyPr/>
                    <a:lstStyle/>
                    <a:p>
                      <a:pPr marL="0" marR="0" lvl="0" indent="0" algn="just" rtl="0">
                        <a:spcBef>
                          <a:spcPts val="0"/>
                        </a:spcBef>
                        <a:spcAft>
                          <a:spcPts val="0"/>
                        </a:spcAft>
                        <a:buNone/>
                      </a:pPr>
                      <a:r>
                        <a:rPr lang="en-US" sz="1500" u="none" strike="noStrike" cap="none">
                          <a:latin typeface="Raleway"/>
                          <a:ea typeface="Raleway"/>
                          <a:cs typeface="Raleway"/>
                          <a:sym typeface="Raleway"/>
                        </a:rPr>
                        <a:t>9:00- </a:t>
                      </a:r>
                      <a:r>
                        <a:rPr lang="en-US" sz="1500">
                          <a:latin typeface="Raleway"/>
                          <a:ea typeface="Raleway"/>
                          <a:cs typeface="Raleway"/>
                          <a:sym typeface="Raleway"/>
                        </a:rPr>
                        <a:t>10:00</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just" rtl="0">
                        <a:spcBef>
                          <a:spcPts val="0"/>
                        </a:spcBef>
                        <a:spcAft>
                          <a:spcPts val="0"/>
                        </a:spcAft>
                        <a:buNone/>
                      </a:pPr>
                      <a:r>
                        <a:rPr lang="en-US" sz="1500">
                          <a:latin typeface="Raleway"/>
                          <a:ea typeface="Raleway"/>
                          <a:cs typeface="Raleway"/>
                          <a:sym typeface="Raleway"/>
                        </a:rPr>
                        <a:t>Infrastructure team (Sampling)</a:t>
                      </a:r>
                      <a:r>
                        <a:rPr lang="en-US" sz="1500">
                          <a:solidFill>
                            <a:srgbClr val="FF0000"/>
                          </a:solidFill>
                          <a:latin typeface="Raleway"/>
                          <a:ea typeface="Raleway"/>
                          <a:cs typeface="Raleway"/>
                          <a:sym typeface="Raleway"/>
                        </a:rPr>
                        <a:t> (Qual team and quant team role play exercises)</a:t>
                      </a:r>
                      <a:endParaRPr sz="1500" u="none" strike="noStrike" cap="none">
                        <a:solidFill>
                          <a:srgbClr val="FF0000"/>
                        </a:solidFill>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509950">
                <a:tc>
                  <a:txBody>
                    <a:bodyPr/>
                    <a:lstStyle/>
                    <a:p>
                      <a:pPr marL="0" marR="0" lvl="0" indent="0" algn="just" rtl="0">
                        <a:spcBef>
                          <a:spcPts val="0"/>
                        </a:spcBef>
                        <a:spcAft>
                          <a:spcPts val="0"/>
                        </a:spcAft>
                        <a:buNone/>
                      </a:pPr>
                      <a:r>
                        <a:rPr lang="en-US" sz="1500" u="none" strike="noStrike" cap="none">
                          <a:latin typeface="Raleway"/>
                          <a:ea typeface="Raleway"/>
                          <a:cs typeface="Raleway"/>
                          <a:sym typeface="Raleway"/>
                        </a:rPr>
                        <a:t>9:15 – 1</a:t>
                      </a:r>
                      <a:r>
                        <a:rPr lang="en-US" sz="1500">
                          <a:latin typeface="Raleway"/>
                          <a:ea typeface="Raleway"/>
                          <a:cs typeface="Raleway"/>
                          <a:sym typeface="Raleway"/>
                        </a:rPr>
                        <a:t>1</a:t>
                      </a:r>
                      <a:r>
                        <a:rPr lang="en-US" sz="1500" u="none" strike="noStrike" cap="none">
                          <a:latin typeface="Raleway"/>
                          <a:ea typeface="Raleway"/>
                          <a:cs typeface="Raleway"/>
                          <a:sym typeface="Raleway"/>
                        </a:rPr>
                        <a:t>:00 </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just" rtl="0">
                        <a:spcBef>
                          <a:spcPts val="0"/>
                        </a:spcBef>
                        <a:spcAft>
                          <a:spcPts val="0"/>
                        </a:spcAft>
                        <a:buNone/>
                      </a:pPr>
                      <a:r>
                        <a:rPr lang="en-US" sz="1500">
                          <a:latin typeface="Raleway"/>
                          <a:ea typeface="Raleway"/>
                          <a:cs typeface="Raleway"/>
                          <a:sym typeface="Raleway"/>
                        </a:rPr>
                        <a:t>Infrastructure team (Tool review) </a:t>
                      </a:r>
                      <a:r>
                        <a:rPr lang="en-US" sz="1500">
                          <a:solidFill>
                            <a:srgbClr val="FF0000"/>
                          </a:solidFill>
                          <a:latin typeface="Raleway"/>
                          <a:ea typeface="Raleway"/>
                          <a:cs typeface="Raleway"/>
                          <a:sym typeface="Raleway"/>
                        </a:rPr>
                        <a:t>(Qual team and quant team role play exercises)</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458025">
                <a:tc>
                  <a:txBody>
                    <a:bodyPr/>
                    <a:lstStyle/>
                    <a:p>
                      <a:pPr marL="0" marR="0" lvl="0" indent="0" algn="just" rtl="0">
                        <a:spcBef>
                          <a:spcPts val="0"/>
                        </a:spcBef>
                        <a:spcAft>
                          <a:spcPts val="0"/>
                        </a:spcAft>
                        <a:buNone/>
                      </a:pPr>
                      <a:r>
                        <a:rPr lang="en-US" sz="1500" u="none" strike="noStrike" cap="none">
                          <a:latin typeface="Raleway"/>
                          <a:ea typeface="Raleway"/>
                          <a:cs typeface="Raleway"/>
                          <a:sym typeface="Raleway"/>
                        </a:rPr>
                        <a:t>1</a:t>
                      </a:r>
                      <a:r>
                        <a:rPr lang="en-US" sz="1500">
                          <a:latin typeface="Raleway"/>
                          <a:ea typeface="Raleway"/>
                          <a:cs typeface="Raleway"/>
                          <a:sym typeface="Raleway"/>
                        </a:rPr>
                        <a:t>1</a:t>
                      </a:r>
                      <a:r>
                        <a:rPr lang="en-US" sz="1500" u="none" strike="noStrike" cap="none">
                          <a:latin typeface="Raleway"/>
                          <a:ea typeface="Raleway"/>
                          <a:cs typeface="Raleway"/>
                          <a:sym typeface="Raleway"/>
                        </a:rPr>
                        <a:t>:</a:t>
                      </a:r>
                      <a:r>
                        <a:rPr lang="en-US" sz="1500">
                          <a:latin typeface="Raleway"/>
                          <a:ea typeface="Raleway"/>
                          <a:cs typeface="Raleway"/>
                          <a:sym typeface="Raleway"/>
                        </a:rPr>
                        <a:t>00</a:t>
                      </a:r>
                      <a:r>
                        <a:rPr lang="en-US" sz="1500" u="none" strike="noStrike" cap="none">
                          <a:latin typeface="Raleway"/>
                          <a:ea typeface="Raleway"/>
                          <a:cs typeface="Raleway"/>
                          <a:sym typeface="Raleway"/>
                        </a:rPr>
                        <a:t> – 11:</a:t>
                      </a:r>
                      <a:r>
                        <a:rPr lang="en-US" sz="1500">
                          <a:latin typeface="Raleway"/>
                          <a:ea typeface="Raleway"/>
                          <a:cs typeface="Raleway"/>
                          <a:sym typeface="Raleway"/>
                        </a:rPr>
                        <a:t>30</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BE5F1"/>
                    </a:solidFill>
                  </a:tcPr>
                </a:tc>
                <a:tc>
                  <a:txBody>
                    <a:bodyPr/>
                    <a:lstStyle/>
                    <a:p>
                      <a:pPr marL="0" marR="0" lvl="0" indent="0" algn="just" rtl="0">
                        <a:spcBef>
                          <a:spcPts val="0"/>
                        </a:spcBef>
                        <a:spcAft>
                          <a:spcPts val="0"/>
                        </a:spcAft>
                        <a:buNone/>
                      </a:pPr>
                      <a:r>
                        <a:rPr lang="en-US" sz="1500" u="none" strike="noStrike" cap="none">
                          <a:latin typeface="Raleway"/>
                          <a:ea typeface="Raleway"/>
                          <a:cs typeface="Raleway"/>
                          <a:sym typeface="Raleway"/>
                        </a:rPr>
                        <a:t>BREAK</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BE5F1"/>
                    </a:solidFill>
                  </a:tcPr>
                </a:tc>
                <a:extLst>
                  <a:ext uri="{0D108BD9-81ED-4DB2-BD59-A6C34878D82A}">
                    <a16:rowId xmlns:a16="http://schemas.microsoft.com/office/drawing/2014/main" val="10003"/>
                  </a:ext>
                </a:extLst>
              </a:tr>
              <a:tr h="484600">
                <a:tc>
                  <a:txBody>
                    <a:bodyPr/>
                    <a:lstStyle/>
                    <a:p>
                      <a:pPr marL="0" marR="0" lvl="0" indent="0" algn="just" rtl="0">
                        <a:spcBef>
                          <a:spcPts val="0"/>
                        </a:spcBef>
                        <a:spcAft>
                          <a:spcPts val="0"/>
                        </a:spcAft>
                        <a:buNone/>
                      </a:pPr>
                      <a:r>
                        <a:rPr lang="en-US" sz="1500" u="none" strike="noStrike" cap="none">
                          <a:latin typeface="Raleway"/>
                          <a:ea typeface="Raleway"/>
                          <a:cs typeface="Raleway"/>
                          <a:sym typeface="Raleway"/>
                        </a:rPr>
                        <a:t>11:</a:t>
                      </a:r>
                      <a:r>
                        <a:rPr lang="en-US" sz="1500">
                          <a:latin typeface="Raleway"/>
                          <a:ea typeface="Raleway"/>
                          <a:cs typeface="Raleway"/>
                          <a:sym typeface="Raleway"/>
                        </a:rPr>
                        <a:t>3</a:t>
                      </a:r>
                      <a:r>
                        <a:rPr lang="en-US" sz="1500" u="none" strike="noStrike" cap="none">
                          <a:latin typeface="Raleway"/>
                          <a:ea typeface="Raleway"/>
                          <a:cs typeface="Raleway"/>
                          <a:sym typeface="Raleway"/>
                        </a:rPr>
                        <a:t>0 – 1</a:t>
                      </a:r>
                      <a:r>
                        <a:rPr lang="en-US" sz="1500">
                          <a:latin typeface="Raleway"/>
                          <a:ea typeface="Raleway"/>
                          <a:cs typeface="Raleway"/>
                          <a:sym typeface="Raleway"/>
                        </a:rPr>
                        <a:t>2</a:t>
                      </a:r>
                      <a:r>
                        <a:rPr lang="en-US" sz="1500" u="none" strike="noStrike" cap="none">
                          <a:latin typeface="Raleway"/>
                          <a:ea typeface="Raleway"/>
                          <a:cs typeface="Raleway"/>
                          <a:sym typeface="Raleway"/>
                        </a:rPr>
                        <a:t>:</a:t>
                      </a:r>
                      <a:r>
                        <a:rPr lang="en-US" sz="1500">
                          <a:latin typeface="Raleway"/>
                          <a:ea typeface="Raleway"/>
                          <a:cs typeface="Raleway"/>
                          <a:sym typeface="Raleway"/>
                        </a:rPr>
                        <a:t>3</a:t>
                      </a:r>
                      <a:r>
                        <a:rPr lang="en-US" sz="1500" u="none" strike="noStrike" cap="none">
                          <a:latin typeface="Raleway"/>
                          <a:ea typeface="Raleway"/>
                          <a:cs typeface="Raleway"/>
                          <a:sym typeface="Raleway"/>
                        </a:rPr>
                        <a:t>0</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just" rtl="0">
                        <a:spcBef>
                          <a:spcPts val="0"/>
                        </a:spcBef>
                        <a:spcAft>
                          <a:spcPts val="0"/>
                        </a:spcAft>
                        <a:buNone/>
                      </a:pPr>
                      <a:r>
                        <a:rPr lang="en-US" sz="1500">
                          <a:latin typeface="Raleway"/>
                          <a:ea typeface="Raleway"/>
                          <a:cs typeface="Raleway"/>
                          <a:sym typeface="Raleway"/>
                        </a:rPr>
                        <a:t>Infrastructure team (Tool review) </a:t>
                      </a:r>
                      <a:r>
                        <a:rPr lang="en-US" sz="1500">
                          <a:solidFill>
                            <a:srgbClr val="FF0000"/>
                          </a:solidFill>
                          <a:latin typeface="Raleway"/>
                          <a:ea typeface="Raleway"/>
                          <a:cs typeface="Raleway"/>
                          <a:sym typeface="Raleway"/>
                        </a:rPr>
                        <a:t>(Qual team and quant team role play exercises)</a:t>
                      </a:r>
                      <a:endParaRPr sz="1500">
                        <a:latin typeface="Raleway"/>
                        <a:ea typeface="Raleway"/>
                        <a:cs typeface="Raleway"/>
                        <a:sym typeface="Raleway"/>
                      </a:endParaRPr>
                    </a:p>
                    <a:p>
                      <a:pPr marL="0" marR="0" lvl="0" indent="0" algn="just" rtl="0">
                        <a:spcBef>
                          <a:spcPts val="0"/>
                        </a:spcBef>
                        <a:spcAft>
                          <a:spcPts val="0"/>
                        </a:spcAft>
                        <a:buNone/>
                      </a:pPr>
                      <a:endParaRPr sz="1500">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484600">
                <a:tc>
                  <a:txBody>
                    <a:bodyPr/>
                    <a:lstStyle/>
                    <a:p>
                      <a:pPr marL="0" marR="0" lvl="0" indent="0" algn="just" rtl="0">
                        <a:spcBef>
                          <a:spcPts val="0"/>
                        </a:spcBef>
                        <a:spcAft>
                          <a:spcPts val="0"/>
                        </a:spcAft>
                        <a:buNone/>
                      </a:pPr>
                      <a:r>
                        <a:rPr lang="en-US" sz="1500" u="none" strike="noStrike" cap="none">
                          <a:latin typeface="Raleway"/>
                          <a:ea typeface="Raleway"/>
                          <a:cs typeface="Raleway"/>
                          <a:sym typeface="Raleway"/>
                        </a:rPr>
                        <a:t>12:</a:t>
                      </a:r>
                      <a:r>
                        <a:rPr lang="en-US" sz="1500">
                          <a:latin typeface="Raleway"/>
                          <a:ea typeface="Raleway"/>
                          <a:cs typeface="Raleway"/>
                          <a:sym typeface="Raleway"/>
                        </a:rPr>
                        <a:t>3</a:t>
                      </a:r>
                      <a:r>
                        <a:rPr lang="en-US" sz="1500" u="none" strike="noStrike" cap="none">
                          <a:latin typeface="Raleway"/>
                          <a:ea typeface="Raleway"/>
                          <a:cs typeface="Raleway"/>
                          <a:sym typeface="Raleway"/>
                        </a:rPr>
                        <a:t>0-1:</a:t>
                      </a:r>
                      <a:r>
                        <a:rPr lang="en-US" sz="1500">
                          <a:latin typeface="Raleway"/>
                          <a:ea typeface="Raleway"/>
                          <a:cs typeface="Raleway"/>
                          <a:sym typeface="Raleway"/>
                        </a:rPr>
                        <a:t>30</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BE5F1"/>
                    </a:solidFill>
                  </a:tcPr>
                </a:tc>
                <a:tc>
                  <a:txBody>
                    <a:bodyPr/>
                    <a:lstStyle/>
                    <a:p>
                      <a:pPr marL="0" marR="0" lvl="0" indent="0" algn="just" rtl="0">
                        <a:spcBef>
                          <a:spcPts val="0"/>
                        </a:spcBef>
                        <a:spcAft>
                          <a:spcPts val="0"/>
                        </a:spcAft>
                        <a:buNone/>
                      </a:pPr>
                      <a:r>
                        <a:rPr lang="en-US" sz="1500" u="none" strike="noStrike" cap="none">
                          <a:latin typeface="Raleway"/>
                          <a:ea typeface="Raleway"/>
                          <a:cs typeface="Raleway"/>
                          <a:sym typeface="Raleway"/>
                        </a:rPr>
                        <a:t>LUNCH</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BE5F1"/>
                    </a:solidFill>
                  </a:tcPr>
                </a:tc>
                <a:extLst>
                  <a:ext uri="{0D108BD9-81ED-4DB2-BD59-A6C34878D82A}">
                    <a16:rowId xmlns:a16="http://schemas.microsoft.com/office/drawing/2014/main" val="10005"/>
                  </a:ext>
                </a:extLst>
              </a:tr>
              <a:tr h="484600">
                <a:tc>
                  <a:txBody>
                    <a:bodyPr/>
                    <a:lstStyle/>
                    <a:p>
                      <a:pPr marL="0" marR="0" lvl="0" indent="0" algn="just" rtl="0">
                        <a:spcBef>
                          <a:spcPts val="0"/>
                        </a:spcBef>
                        <a:spcAft>
                          <a:spcPts val="0"/>
                        </a:spcAft>
                        <a:buNone/>
                      </a:pPr>
                      <a:r>
                        <a:rPr lang="en-US" sz="1500" u="none" strike="noStrike" cap="none">
                          <a:latin typeface="Raleway"/>
                          <a:ea typeface="Raleway"/>
                          <a:cs typeface="Raleway"/>
                          <a:sym typeface="Raleway"/>
                        </a:rPr>
                        <a:t>1:</a:t>
                      </a:r>
                      <a:r>
                        <a:rPr lang="en-US" sz="1500">
                          <a:latin typeface="Raleway"/>
                          <a:ea typeface="Raleway"/>
                          <a:cs typeface="Raleway"/>
                          <a:sym typeface="Raleway"/>
                        </a:rPr>
                        <a:t>30</a:t>
                      </a:r>
                      <a:r>
                        <a:rPr lang="en-US" sz="1500" u="none" strike="noStrike" cap="none">
                          <a:latin typeface="Raleway"/>
                          <a:ea typeface="Raleway"/>
                          <a:cs typeface="Raleway"/>
                          <a:sym typeface="Raleway"/>
                        </a:rPr>
                        <a:t> –</a:t>
                      </a:r>
                      <a:r>
                        <a:rPr lang="en-US" sz="1500">
                          <a:latin typeface="Raleway"/>
                          <a:ea typeface="Raleway"/>
                          <a:cs typeface="Raleway"/>
                          <a:sym typeface="Raleway"/>
                        </a:rPr>
                        <a:t> 2:30</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just" rtl="0">
                        <a:spcBef>
                          <a:spcPts val="0"/>
                        </a:spcBef>
                        <a:spcAft>
                          <a:spcPts val="0"/>
                        </a:spcAft>
                        <a:buNone/>
                      </a:pPr>
                      <a:r>
                        <a:rPr lang="en-US" sz="1500">
                          <a:latin typeface="Raleway"/>
                          <a:ea typeface="Raleway"/>
                          <a:cs typeface="Raleway"/>
                          <a:sym typeface="Raleway"/>
                        </a:rPr>
                        <a:t>Qual team: Role play review and best practice techniques  </a:t>
                      </a:r>
                      <a:r>
                        <a:rPr lang="en-US" sz="1500">
                          <a:solidFill>
                            <a:srgbClr val="FF0000"/>
                          </a:solidFill>
                          <a:latin typeface="Raleway"/>
                          <a:ea typeface="Raleway"/>
                          <a:cs typeface="Raleway"/>
                          <a:sym typeface="Raleway"/>
                        </a:rPr>
                        <a:t>(Quant team and infrastructure team tool testing)</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484600">
                <a:tc>
                  <a:txBody>
                    <a:bodyPr/>
                    <a:lstStyle/>
                    <a:p>
                      <a:pPr marL="0" marR="0" lvl="0" indent="0" algn="just" rtl="0">
                        <a:spcBef>
                          <a:spcPts val="0"/>
                        </a:spcBef>
                        <a:spcAft>
                          <a:spcPts val="0"/>
                        </a:spcAft>
                        <a:buNone/>
                      </a:pPr>
                      <a:r>
                        <a:rPr lang="en-US" sz="1500">
                          <a:latin typeface="Raleway"/>
                          <a:ea typeface="Raleway"/>
                          <a:cs typeface="Raleway"/>
                          <a:sym typeface="Raleway"/>
                        </a:rPr>
                        <a:t>2:30 </a:t>
                      </a:r>
                      <a:r>
                        <a:rPr lang="en-US" sz="1500" u="none" strike="noStrike" cap="none">
                          <a:latin typeface="Raleway"/>
                          <a:ea typeface="Raleway"/>
                          <a:cs typeface="Raleway"/>
                          <a:sym typeface="Raleway"/>
                        </a:rPr>
                        <a:t>- </a:t>
                      </a:r>
                      <a:r>
                        <a:rPr lang="en-US" sz="1500">
                          <a:latin typeface="Raleway"/>
                          <a:ea typeface="Raleway"/>
                          <a:cs typeface="Raleway"/>
                          <a:sym typeface="Raleway"/>
                        </a:rPr>
                        <a:t>4</a:t>
                      </a:r>
                      <a:r>
                        <a:rPr lang="en-US" sz="1500" u="none" strike="noStrike" cap="none">
                          <a:latin typeface="Raleway"/>
                          <a:ea typeface="Raleway"/>
                          <a:cs typeface="Raleway"/>
                          <a:sym typeface="Raleway"/>
                        </a:rPr>
                        <a:t>:</a:t>
                      </a:r>
                      <a:r>
                        <a:rPr lang="en-US" sz="1500">
                          <a:latin typeface="Raleway"/>
                          <a:ea typeface="Raleway"/>
                          <a:cs typeface="Raleway"/>
                          <a:sym typeface="Raleway"/>
                        </a:rPr>
                        <a:t>00</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just" rtl="0">
                        <a:spcBef>
                          <a:spcPts val="0"/>
                        </a:spcBef>
                        <a:spcAft>
                          <a:spcPts val="0"/>
                        </a:spcAft>
                        <a:buNone/>
                      </a:pPr>
                      <a:r>
                        <a:rPr lang="en-US" sz="1500">
                          <a:latin typeface="Raleway"/>
                          <a:ea typeface="Raleway"/>
                          <a:cs typeface="Raleway"/>
                          <a:sym typeface="Raleway"/>
                        </a:rPr>
                        <a:t>Qual and infrastructure team: Transcripts and best practice techniques </a:t>
                      </a:r>
                      <a:r>
                        <a:rPr lang="en-US" sz="1500">
                          <a:solidFill>
                            <a:srgbClr val="FF0000"/>
                          </a:solidFill>
                          <a:latin typeface="Raleway"/>
                          <a:ea typeface="Raleway"/>
                          <a:cs typeface="Raleway"/>
                          <a:sym typeface="Raleway"/>
                        </a:rPr>
                        <a:t>(Quant team and infrastructure team tool testing)</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458900">
                <a:tc>
                  <a:txBody>
                    <a:bodyPr/>
                    <a:lstStyle/>
                    <a:p>
                      <a:pPr marL="0" marR="0" lvl="0" indent="0" algn="just" rtl="0">
                        <a:spcBef>
                          <a:spcPts val="0"/>
                        </a:spcBef>
                        <a:spcAft>
                          <a:spcPts val="0"/>
                        </a:spcAft>
                        <a:buNone/>
                      </a:pPr>
                      <a:r>
                        <a:rPr lang="en-US" sz="1500">
                          <a:latin typeface="Raleway"/>
                          <a:ea typeface="Raleway"/>
                          <a:cs typeface="Raleway"/>
                          <a:sym typeface="Raleway"/>
                        </a:rPr>
                        <a:t>4:00 </a:t>
                      </a:r>
                      <a:r>
                        <a:rPr lang="en-US" sz="1500" u="none" strike="noStrike" cap="none">
                          <a:latin typeface="Raleway"/>
                          <a:ea typeface="Raleway"/>
                          <a:cs typeface="Raleway"/>
                          <a:sym typeface="Raleway"/>
                        </a:rPr>
                        <a:t>- </a:t>
                      </a:r>
                      <a:r>
                        <a:rPr lang="en-US" sz="1500">
                          <a:latin typeface="Raleway"/>
                          <a:ea typeface="Raleway"/>
                          <a:cs typeface="Raleway"/>
                          <a:sym typeface="Raleway"/>
                        </a:rPr>
                        <a:t>4.20</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BE5F1"/>
                    </a:solidFill>
                  </a:tcPr>
                </a:tc>
                <a:tc>
                  <a:txBody>
                    <a:bodyPr/>
                    <a:lstStyle/>
                    <a:p>
                      <a:pPr marL="0" marR="0" lvl="0" indent="0" algn="just" rtl="0">
                        <a:spcBef>
                          <a:spcPts val="0"/>
                        </a:spcBef>
                        <a:spcAft>
                          <a:spcPts val="0"/>
                        </a:spcAft>
                        <a:buNone/>
                      </a:pPr>
                      <a:r>
                        <a:rPr lang="en-US" sz="1500">
                          <a:latin typeface="Raleway"/>
                          <a:ea typeface="Raleway"/>
                          <a:cs typeface="Raleway"/>
                          <a:sym typeface="Raleway"/>
                        </a:rPr>
                        <a:t>BREAK </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BE5F1"/>
                    </a:solidFill>
                  </a:tcPr>
                </a:tc>
                <a:extLst>
                  <a:ext uri="{0D108BD9-81ED-4DB2-BD59-A6C34878D82A}">
                    <a16:rowId xmlns:a16="http://schemas.microsoft.com/office/drawing/2014/main" val="10008"/>
                  </a:ext>
                </a:extLst>
              </a:tr>
              <a:tr h="458900">
                <a:tc>
                  <a:txBody>
                    <a:bodyPr/>
                    <a:lstStyle/>
                    <a:p>
                      <a:pPr marL="0" marR="0" lvl="0" indent="0" algn="just" rtl="0">
                        <a:spcBef>
                          <a:spcPts val="0"/>
                        </a:spcBef>
                        <a:spcAft>
                          <a:spcPts val="0"/>
                        </a:spcAft>
                        <a:buNone/>
                      </a:pPr>
                      <a:r>
                        <a:rPr lang="en-US" sz="1500">
                          <a:latin typeface="Raleway"/>
                          <a:ea typeface="Raleway"/>
                          <a:cs typeface="Raleway"/>
                          <a:sym typeface="Raleway"/>
                        </a:rPr>
                        <a:t>4.20 - 5.00</a:t>
                      </a:r>
                      <a:endParaRPr sz="1500">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just" rtl="0">
                        <a:spcBef>
                          <a:spcPts val="0"/>
                        </a:spcBef>
                        <a:spcAft>
                          <a:spcPts val="0"/>
                        </a:spcAft>
                        <a:buClr>
                          <a:schemeClr val="dk1"/>
                        </a:buClr>
                        <a:buSzPts val="1800"/>
                        <a:buFont typeface="Calibri"/>
                        <a:buNone/>
                      </a:pPr>
                      <a:r>
                        <a:rPr lang="en-US" sz="1500">
                          <a:latin typeface="Raleway"/>
                          <a:ea typeface="Raleway"/>
                          <a:cs typeface="Raleway"/>
                          <a:sym typeface="Raleway"/>
                        </a:rPr>
                        <a:t>How to take photos</a:t>
                      </a:r>
                      <a:endParaRPr sz="1500">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pic>
        <p:nvPicPr>
          <p:cNvPr id="117" name="Google Shape;117;p16"/>
          <p:cNvPicPr preferRelativeResize="0"/>
          <p:nvPr/>
        </p:nvPicPr>
        <p:blipFill rotWithShape="1">
          <a:blip r:embed="rId3">
            <a:alphaModFix/>
          </a:blip>
          <a:srcRect/>
          <a:stretch/>
        </p:blipFill>
        <p:spPr>
          <a:xfrm>
            <a:off x="0" y="0"/>
            <a:ext cx="12192000" cy="389025"/>
          </a:xfrm>
          <a:prstGeom prst="rect">
            <a:avLst/>
          </a:prstGeom>
          <a:noFill/>
          <a:ln>
            <a:noFill/>
          </a:ln>
        </p:spPr>
      </p:pic>
      <p:pic>
        <p:nvPicPr>
          <p:cNvPr id="118" name="Google Shape;118;p16"/>
          <p:cNvPicPr preferRelativeResize="0"/>
          <p:nvPr/>
        </p:nvPicPr>
        <p:blipFill rotWithShape="1">
          <a:blip r:embed="rId4">
            <a:alphaModFix/>
          </a:blip>
          <a:srcRect/>
          <a:stretch/>
        </p:blipFill>
        <p:spPr>
          <a:xfrm>
            <a:off x="10171545" y="389025"/>
            <a:ext cx="1639455" cy="1469793"/>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23"/>
          <p:cNvPicPr preferRelativeResize="0"/>
          <p:nvPr/>
        </p:nvPicPr>
        <p:blipFill rotWithShape="1">
          <a:blip r:embed="rId3">
            <a:alphaModFix/>
          </a:blip>
          <a:srcRect/>
          <a:stretch/>
        </p:blipFill>
        <p:spPr>
          <a:xfrm>
            <a:off x="10444850" y="170925"/>
            <a:ext cx="1369900" cy="1369900"/>
          </a:xfrm>
          <a:prstGeom prst="rect">
            <a:avLst/>
          </a:prstGeom>
          <a:noFill/>
          <a:ln>
            <a:noFill/>
          </a:ln>
        </p:spPr>
      </p:pic>
      <p:sp>
        <p:nvSpPr>
          <p:cNvPr id="224" name="Google Shape;224;p23"/>
          <p:cNvSpPr txBox="1"/>
          <p:nvPr/>
        </p:nvSpPr>
        <p:spPr>
          <a:xfrm>
            <a:off x="737925" y="490036"/>
            <a:ext cx="10285800" cy="731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314247"/>
                </a:solidFill>
                <a:effectLst/>
                <a:uLnTx/>
                <a:uFillTx/>
                <a:latin typeface="Raleway"/>
                <a:ea typeface="Raleway"/>
                <a:cs typeface="Raleway"/>
                <a:sym typeface="Raleway"/>
              </a:rPr>
              <a:t>SAMPLING: WORK PLAN TORIT</a:t>
            </a:r>
            <a:endParaRPr kumimoji="0" sz="1600" b="0" i="0" u="none" strike="noStrike" kern="0" cap="none" spc="0" normalizeH="0" baseline="0" noProof="0">
              <a:ln>
                <a:noFill/>
              </a:ln>
              <a:solidFill>
                <a:srgbClr val="314247"/>
              </a:solidFill>
              <a:effectLst/>
              <a:uLnTx/>
              <a:uFillTx/>
              <a:latin typeface="Raleway"/>
              <a:ea typeface="Raleway"/>
              <a:cs typeface="Raleway"/>
              <a:sym typeface="Raleway"/>
            </a:endParaRP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sz="2800" b="1" i="0" u="none" strike="noStrike" kern="0" cap="none" spc="0" normalizeH="0" baseline="0" noProof="0">
              <a:ln>
                <a:noFill/>
              </a:ln>
              <a:solidFill>
                <a:srgbClr val="314247"/>
              </a:solidFill>
              <a:effectLst/>
              <a:uLnTx/>
              <a:uFillTx/>
              <a:latin typeface="Raleway"/>
              <a:ea typeface="Raleway"/>
              <a:cs typeface="Raleway"/>
              <a:sym typeface="Raleway"/>
            </a:endParaRPr>
          </a:p>
        </p:txBody>
      </p:sp>
      <p:pic>
        <p:nvPicPr>
          <p:cNvPr id="225" name="Google Shape;225;p23"/>
          <p:cNvPicPr preferRelativeResize="0"/>
          <p:nvPr/>
        </p:nvPicPr>
        <p:blipFill rotWithShape="1">
          <a:blip r:embed="rId3">
            <a:alphaModFix/>
          </a:blip>
          <a:srcRect/>
          <a:stretch/>
        </p:blipFill>
        <p:spPr>
          <a:xfrm>
            <a:off x="10444850" y="170925"/>
            <a:ext cx="1369900" cy="1369900"/>
          </a:xfrm>
          <a:prstGeom prst="rect">
            <a:avLst/>
          </a:prstGeom>
          <a:noFill/>
          <a:ln>
            <a:noFill/>
          </a:ln>
        </p:spPr>
      </p:pic>
      <p:grpSp>
        <p:nvGrpSpPr>
          <p:cNvPr id="226" name="Google Shape;226;p23"/>
          <p:cNvGrpSpPr/>
          <p:nvPr/>
        </p:nvGrpSpPr>
        <p:grpSpPr>
          <a:xfrm>
            <a:off x="12" y="-76200"/>
            <a:ext cx="12191988" cy="247125"/>
            <a:chOff x="12" y="0"/>
            <a:chExt cx="12191988" cy="247125"/>
          </a:xfrm>
        </p:grpSpPr>
        <p:pic>
          <p:nvPicPr>
            <p:cNvPr id="227" name="Google Shape;227;p23"/>
            <p:cNvPicPr preferRelativeResize="0"/>
            <p:nvPr/>
          </p:nvPicPr>
          <p:blipFill rotWithShape="1">
            <a:blip r:embed="rId4">
              <a:alphaModFix/>
            </a:blip>
            <a:srcRect/>
            <a:stretch/>
          </p:blipFill>
          <p:spPr>
            <a:xfrm>
              <a:off x="12" y="4"/>
              <a:ext cx="7905750" cy="219075"/>
            </a:xfrm>
            <a:prstGeom prst="rect">
              <a:avLst/>
            </a:prstGeom>
            <a:noFill/>
            <a:ln>
              <a:noFill/>
            </a:ln>
          </p:spPr>
        </p:pic>
        <p:pic>
          <p:nvPicPr>
            <p:cNvPr id="228" name="Google Shape;228;p23"/>
            <p:cNvPicPr preferRelativeResize="0"/>
            <p:nvPr/>
          </p:nvPicPr>
          <p:blipFill rotWithShape="1">
            <a:blip r:embed="rId4">
              <a:alphaModFix/>
            </a:blip>
            <a:srcRect l="11017" r="34708" b="-12803"/>
            <a:stretch/>
          </p:blipFill>
          <p:spPr>
            <a:xfrm>
              <a:off x="7901226" y="0"/>
              <a:ext cx="4290774" cy="247125"/>
            </a:xfrm>
            <a:prstGeom prst="rect">
              <a:avLst/>
            </a:prstGeom>
            <a:noFill/>
            <a:ln>
              <a:noFill/>
            </a:ln>
          </p:spPr>
        </p:pic>
      </p:grpSp>
      <p:grpSp>
        <p:nvGrpSpPr>
          <p:cNvPr id="229" name="Google Shape;229;p23"/>
          <p:cNvGrpSpPr/>
          <p:nvPr/>
        </p:nvGrpSpPr>
        <p:grpSpPr>
          <a:xfrm>
            <a:off x="12" y="6705600"/>
            <a:ext cx="12191988" cy="247125"/>
            <a:chOff x="12" y="0"/>
            <a:chExt cx="12191988" cy="247125"/>
          </a:xfrm>
        </p:grpSpPr>
        <p:pic>
          <p:nvPicPr>
            <p:cNvPr id="230" name="Google Shape;230;p23"/>
            <p:cNvPicPr preferRelativeResize="0"/>
            <p:nvPr/>
          </p:nvPicPr>
          <p:blipFill rotWithShape="1">
            <a:blip r:embed="rId4">
              <a:alphaModFix/>
            </a:blip>
            <a:srcRect/>
            <a:stretch/>
          </p:blipFill>
          <p:spPr>
            <a:xfrm>
              <a:off x="12" y="4"/>
              <a:ext cx="7905750" cy="219075"/>
            </a:xfrm>
            <a:prstGeom prst="rect">
              <a:avLst/>
            </a:prstGeom>
            <a:noFill/>
            <a:ln>
              <a:noFill/>
            </a:ln>
          </p:spPr>
        </p:pic>
        <p:pic>
          <p:nvPicPr>
            <p:cNvPr id="231" name="Google Shape;231;p23"/>
            <p:cNvPicPr preferRelativeResize="0"/>
            <p:nvPr/>
          </p:nvPicPr>
          <p:blipFill rotWithShape="1">
            <a:blip r:embed="rId4">
              <a:alphaModFix/>
            </a:blip>
            <a:srcRect l="11017" r="34708" b="-12803"/>
            <a:stretch/>
          </p:blipFill>
          <p:spPr>
            <a:xfrm>
              <a:off x="7901226" y="0"/>
              <a:ext cx="4290774" cy="247125"/>
            </a:xfrm>
            <a:prstGeom prst="rect">
              <a:avLst/>
            </a:prstGeom>
            <a:noFill/>
            <a:ln>
              <a:noFill/>
            </a:ln>
          </p:spPr>
        </p:pic>
      </p:grpSp>
      <p:sp>
        <p:nvSpPr>
          <p:cNvPr id="232" name="Google Shape;232;p23"/>
          <p:cNvSpPr txBox="1"/>
          <p:nvPr/>
        </p:nvSpPr>
        <p:spPr>
          <a:xfrm>
            <a:off x="737925" y="5901350"/>
            <a:ext cx="6721800" cy="5643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314247"/>
              </a:solidFill>
              <a:effectLst/>
              <a:uLnTx/>
              <a:uFillTx/>
              <a:latin typeface="Raleway"/>
              <a:ea typeface="Raleway"/>
              <a:cs typeface="Raleway"/>
              <a:sym typeface="Raleway"/>
            </a:endParaRPr>
          </a:p>
        </p:txBody>
      </p:sp>
      <p:graphicFrame>
        <p:nvGraphicFramePr>
          <p:cNvPr id="233" name="Google Shape;233;p23"/>
          <p:cNvGraphicFramePr/>
          <p:nvPr/>
        </p:nvGraphicFramePr>
        <p:xfrm>
          <a:off x="1852775" y="983813"/>
          <a:ext cx="3000000" cy="3000000"/>
        </p:xfrm>
        <a:graphic>
          <a:graphicData uri="http://schemas.openxmlformats.org/drawingml/2006/table">
            <a:tbl>
              <a:tblPr>
                <a:noFill/>
              </a:tblPr>
              <a:tblGrid>
                <a:gridCol w="1806375">
                  <a:extLst>
                    <a:ext uri="{9D8B030D-6E8A-4147-A177-3AD203B41FA5}">
                      <a16:colId xmlns:a16="http://schemas.microsoft.com/office/drawing/2014/main" val="20000"/>
                    </a:ext>
                  </a:extLst>
                </a:gridCol>
                <a:gridCol w="1169600">
                  <a:extLst>
                    <a:ext uri="{9D8B030D-6E8A-4147-A177-3AD203B41FA5}">
                      <a16:colId xmlns:a16="http://schemas.microsoft.com/office/drawing/2014/main" val="20001"/>
                    </a:ext>
                  </a:extLst>
                </a:gridCol>
                <a:gridCol w="1338525">
                  <a:extLst>
                    <a:ext uri="{9D8B030D-6E8A-4147-A177-3AD203B41FA5}">
                      <a16:colId xmlns:a16="http://schemas.microsoft.com/office/drawing/2014/main" val="20002"/>
                    </a:ext>
                  </a:extLst>
                </a:gridCol>
                <a:gridCol w="1312550">
                  <a:extLst>
                    <a:ext uri="{9D8B030D-6E8A-4147-A177-3AD203B41FA5}">
                      <a16:colId xmlns:a16="http://schemas.microsoft.com/office/drawing/2014/main" val="20003"/>
                    </a:ext>
                  </a:extLst>
                </a:gridCol>
                <a:gridCol w="1351550">
                  <a:extLst>
                    <a:ext uri="{9D8B030D-6E8A-4147-A177-3AD203B41FA5}">
                      <a16:colId xmlns:a16="http://schemas.microsoft.com/office/drawing/2014/main" val="20004"/>
                    </a:ext>
                  </a:extLst>
                </a:gridCol>
                <a:gridCol w="1403500">
                  <a:extLst>
                    <a:ext uri="{9D8B030D-6E8A-4147-A177-3AD203B41FA5}">
                      <a16:colId xmlns:a16="http://schemas.microsoft.com/office/drawing/2014/main" val="20005"/>
                    </a:ext>
                  </a:extLst>
                </a:gridCol>
              </a:tblGrid>
              <a:tr h="226625">
                <a:tc gridSpan="6">
                  <a:txBody>
                    <a:bodyPr/>
                    <a:lstStyle/>
                    <a:p>
                      <a:pPr marL="0" lvl="0" indent="0" algn="l" rtl="0">
                        <a:lnSpc>
                          <a:spcPct val="115000"/>
                        </a:lnSpc>
                        <a:spcBef>
                          <a:spcPts val="0"/>
                        </a:spcBef>
                        <a:spcAft>
                          <a:spcPts val="0"/>
                        </a:spcAft>
                        <a:buNone/>
                      </a:pPr>
                      <a:r>
                        <a:rPr lang="en-US" sz="1000" b="1" i="1">
                          <a:solidFill>
                            <a:srgbClr val="FFFFFF"/>
                          </a:solidFill>
                          <a:latin typeface="Avenir"/>
                          <a:ea typeface="Avenir"/>
                          <a:cs typeface="Avenir"/>
                          <a:sym typeface="Avenir"/>
                        </a:rPr>
                        <a:t>Qualitative data collection</a:t>
                      </a:r>
                      <a:endParaRPr sz="1000" b="1" i="1">
                        <a:solidFill>
                          <a:srgbClr val="FFFFFF"/>
                        </a:solidFill>
                        <a:latin typeface="Avenir"/>
                        <a:ea typeface="Avenir"/>
                        <a:cs typeface="Avenir"/>
                        <a:sym typeface="Avenir"/>
                      </a:endParaRPr>
                    </a:p>
                  </a:txBody>
                  <a:tcPr marL="25400" marR="25400" marT="0" marB="0">
                    <a:lnR w="6350" cap="flat" cmpd="sng">
                      <a:solidFill>
                        <a:srgbClr val="678798"/>
                      </a:solidFill>
                      <a:prstDash val="solid"/>
                      <a:round/>
                      <a:headEnd type="none" w="sm" len="sm"/>
                      <a:tailEnd type="none" w="sm" len="sm"/>
                    </a:lnR>
                    <a:lnB w="6350" cap="flat" cmpd="sng">
                      <a:solidFill>
                        <a:srgbClr val="678798"/>
                      </a:solidFill>
                      <a:prstDash val="solid"/>
                      <a:round/>
                      <a:headEnd type="none" w="sm" len="sm"/>
                      <a:tailEnd type="none" w="sm" len="sm"/>
                    </a:lnB>
                    <a:solidFill>
                      <a:srgbClr val="536F8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6625">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Location</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Torit</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Tori</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Torit</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Torit</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Hiyala</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extLst>
                  <a:ext uri="{0D108BD9-81ED-4DB2-BD59-A6C34878D82A}">
                    <a16:rowId xmlns:a16="http://schemas.microsoft.com/office/drawing/2014/main" val="10001"/>
                  </a:ext>
                </a:extLst>
              </a:tr>
              <a:tr h="226625">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Researcher</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04.05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05.05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06.05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07.05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08.05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extLst>
                  <a:ext uri="{0D108BD9-81ED-4DB2-BD59-A6C34878D82A}">
                    <a16:rowId xmlns:a16="http://schemas.microsoft.com/office/drawing/2014/main" val="10002"/>
                  </a:ext>
                </a:extLst>
              </a:tr>
              <a:tr h="572625">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 (FGD) 1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Training</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Training</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Training</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Pilot</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2 FGDs</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452050">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 (case study) 2</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4</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452050">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 (KII) 2 + EN (KII) 3 + EN (KII) 4)</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Training</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Training</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Training</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Pilot</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5 KII</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391775">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SH research team</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180825">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Location</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Torit</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Travel - Imutok</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Imutok- Travel</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Torit</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Torit</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extLst>
                  <a:ext uri="{0D108BD9-81ED-4DB2-BD59-A6C34878D82A}">
                    <a16:rowId xmlns:a16="http://schemas.microsoft.com/office/drawing/2014/main" val="10007"/>
                  </a:ext>
                </a:extLst>
              </a:tr>
              <a:tr h="180825">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Researcher</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09.05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10.05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11.05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12.05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extLst>
                  <a:ext uri="{0D108BD9-81ED-4DB2-BD59-A6C34878D82A}">
                    <a16:rowId xmlns:a16="http://schemas.microsoft.com/office/drawing/2014/main" val="10008"/>
                  </a:ext>
                </a:extLst>
              </a:tr>
              <a:tr h="301350">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 (FGD) 1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2 FGDs</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1 FGD</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1 FGD</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Transcripts</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341575">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 (case study) 2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2</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2</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2</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341575">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 (KII) 3 + EN (KII) 4)</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5 KII</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3 KII</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2 KIIs</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Transcripts</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11"/>
                  </a:ext>
                </a:extLst>
              </a:tr>
              <a:tr h="301350">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Location</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Torit</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Torit</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Torit</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Torit</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Torit</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extLst>
                  <a:ext uri="{0D108BD9-81ED-4DB2-BD59-A6C34878D82A}">
                    <a16:rowId xmlns:a16="http://schemas.microsoft.com/office/drawing/2014/main" val="10012"/>
                  </a:ext>
                </a:extLst>
              </a:tr>
              <a:tr h="301350">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Researcher</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14.05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15.05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16.05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17.05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18.05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extLst>
                  <a:ext uri="{0D108BD9-81ED-4DB2-BD59-A6C34878D82A}">
                    <a16:rowId xmlns:a16="http://schemas.microsoft.com/office/drawing/2014/main" val="10013"/>
                  </a:ext>
                </a:extLst>
              </a:tr>
              <a:tr h="301350">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 (FGD) 1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Transcripts</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Transcripts</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14"/>
                  </a:ext>
                </a:extLst>
              </a:tr>
              <a:tr h="341575">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 (KII) 2 + EN (KII) 3 + EN (KII) 4)</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Transcripts</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Transcripts</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Transcripts</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Transcripts</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15"/>
                  </a:ext>
                </a:extLst>
              </a:tr>
              <a:tr h="341575">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SH research team</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Transcript review</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Transcript review</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Transcript review</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Transcript review</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Transcript review</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16"/>
                  </a:ext>
                </a:extLst>
              </a:tr>
            </a:tbl>
          </a:graphicData>
        </a:graphic>
      </p:graphicFrame>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spTree>
      <p:nvGrpSpPr>
        <p:cNvPr id="1" name="Shape 238"/>
        <p:cNvGrpSpPr/>
        <p:nvPr/>
      </p:nvGrpSpPr>
      <p:grpSpPr>
        <a:xfrm>
          <a:off x="0" y="0"/>
          <a:ext cx="0" cy="0"/>
          <a:chOff x="0" y="0"/>
          <a:chExt cx="0" cy="0"/>
        </a:xfrm>
      </p:grpSpPr>
      <p:pic>
        <p:nvPicPr>
          <p:cNvPr id="239" name="Google Shape;239;p24"/>
          <p:cNvPicPr preferRelativeResize="0"/>
          <p:nvPr/>
        </p:nvPicPr>
        <p:blipFill rotWithShape="1">
          <a:blip r:embed="rId3">
            <a:alphaModFix/>
          </a:blip>
          <a:srcRect b="21" t="58"/>
          <a:stretch/>
        </p:blipFill>
        <p:spPr>
          <a:xfrm>
            <a:off x="-8250" y="-64825"/>
            <a:ext cx="12208496" cy="6922824"/>
          </a:xfrm>
          <a:prstGeom prst="rect">
            <a:avLst/>
          </a:prstGeom>
          <a:noFill/>
          <a:ln>
            <a:noFill/>
          </a:ln>
        </p:spPr>
      </p:pic>
      <p:sp>
        <p:nvSpPr>
          <p:cNvPr id="240" name="Google Shape;240;p24"/>
          <p:cNvSpPr/>
          <p:nvPr/>
        </p:nvSpPr>
        <p:spPr>
          <a:xfrm>
            <a:off x="-8256" y="-64827"/>
            <a:ext cx="12208500" cy="6858000"/>
          </a:xfrm>
          <a:prstGeom prst="rect">
            <a:avLst/>
          </a:prstGeom>
          <a:solidFill>
            <a:schemeClr val="dk1">
              <a:alpha val="20780"/>
            </a:schemeClr>
          </a:solidFill>
          <a:ln>
            <a:noFill/>
          </a:ln>
        </p:spPr>
        <p:txBody>
          <a:bodyPr anchor="ctr" anchorCtr="0" bIns="45700" lIns="91425" rIns="91425" spcFirstLastPara="1" tIns="45700" wrap="square">
            <a:noAutofit/>
          </a:bodyPr>
          <a:lstStyle/>
          <a:p>
            <a:pPr algn="ctr" defTabSz="914400" eaLnBrk="1" fontAlgn="auto" hangingPunct="1" indent="0" latinLnBrk="0" lvl="0" marL="0" marR="0" rtl="0">
              <a:lnSpc>
                <a:spcPct val="100000"/>
              </a:lnSpc>
              <a:spcBef>
                <a:spcPts val="0"/>
              </a:spcBef>
              <a:spcAft>
                <a:spcPts val="0"/>
              </a:spcAft>
              <a:buClr>
                <a:srgbClr val="000000"/>
              </a:buClr>
              <a:buSzTx/>
              <a:buFont typeface="Arial"/>
              <a:buNone/>
              <a:tabLst/>
              <a:defRPr/>
            </a:pPr>
            <a:endParaRPr b="0" baseline="0" cap="none" i="0" kern="0" kumimoji="0" noProof="0" normalizeH="0" spc="0" strike="noStrike" sz="1800" u="none">
              <a:ln>
                <a:noFill/>
              </a:ln>
              <a:solidFill>
                <a:srgbClr val="FFFFFF"/>
              </a:solidFill>
              <a:effectLst/>
              <a:uLnTx/>
              <a:uFillTx/>
              <a:latin typeface="Calibri"/>
              <a:ea typeface="Calibri"/>
              <a:cs typeface="Calibri"/>
              <a:sym typeface="Calibri"/>
            </a:endParaRPr>
          </a:p>
        </p:txBody>
      </p:sp>
      <p:sp>
        <p:nvSpPr>
          <p:cNvPr id="241" name="Google Shape;241;p24"/>
          <p:cNvSpPr txBox="1">
            <a:spLocks noGrp="1"/>
          </p:cNvSpPr>
          <p:nvPr>
            <p:ph idx="1" type="subTitle"/>
          </p:nvPr>
        </p:nvSpPr>
        <p:spPr>
          <a:xfrm>
            <a:off x="1054500" y="3079650"/>
            <a:ext cx="10083000" cy="698700"/>
          </a:xfrm>
          <a:prstGeom prst="rect">
            <a:avLst/>
          </a:prstGeom>
          <a:noFill/>
          <a:ln>
            <a:noFill/>
          </a:ln>
        </p:spPr>
        <p:txBody>
          <a:bodyPr anchor="ctr" anchorCtr="0" bIns="45700" lIns="91425" rIns="91425" spcFirstLastPara="1" tIns="45700" wrap="square">
            <a:noAutofit/>
          </a:bodyPr>
          <a:lstStyle/>
          <a:p>
            <a:pPr algn="ctr" indent="0" lvl="0" marL="0" rtl="0">
              <a:lnSpc>
                <a:spcPct val="90000"/>
              </a:lnSpc>
              <a:spcBef>
                <a:spcPts val="0"/>
              </a:spcBef>
              <a:spcAft>
                <a:spcPts val="0"/>
              </a:spcAft>
              <a:buClr>
                <a:schemeClr val="lt1"/>
              </a:buClr>
              <a:buSzPts val="4000"/>
              <a:buNone/>
            </a:pPr>
            <a:r>
              <a:rPr b="1" lang="en-US" sz="4000">
                <a:solidFill>
                  <a:schemeClr val="lt1"/>
                </a:solidFill>
                <a:latin typeface="Raleway"/>
                <a:ea typeface="Raleway"/>
                <a:cs typeface="Raleway"/>
                <a:sym typeface="Raleway"/>
              </a:rPr>
              <a:t>QUALITATIVE TOOLS</a:t>
            </a:r>
            <a:endParaRPr>
              <a:latin typeface="Raleway"/>
              <a:ea typeface="Raleway"/>
              <a:cs typeface="Raleway"/>
              <a:sym typeface="Raleway"/>
            </a:endParaRPr>
          </a:p>
        </p:txBody>
      </p:sp>
      <p:pic>
        <p:nvPicPr>
          <p:cNvPr id="242" name="Google Shape;242;p24"/>
          <p:cNvPicPr preferRelativeResize="0"/>
          <p:nvPr/>
        </p:nvPicPr>
        <p:blipFill>
          <a:blip r:embed="rId4">
            <a:alphaModFix/>
          </a:blip>
          <a:stretch>
            <a:fillRect/>
          </a:stretch>
        </p:blipFill>
        <p:spPr>
          <a:xfrm>
            <a:off x="9870425" y="127600"/>
            <a:ext cx="2071450" cy="20714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grpSp>
        <p:nvGrpSpPr>
          <p:cNvPr id="248" name="Google Shape;248;p25"/>
          <p:cNvGrpSpPr/>
          <p:nvPr/>
        </p:nvGrpSpPr>
        <p:grpSpPr>
          <a:xfrm>
            <a:off x="12" y="-76200"/>
            <a:ext cx="12191988" cy="247125"/>
            <a:chOff x="12" y="0"/>
            <a:chExt cx="12191988" cy="247125"/>
          </a:xfrm>
        </p:grpSpPr>
        <p:pic>
          <p:nvPicPr>
            <p:cNvPr id="249" name="Google Shape;249;p25"/>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250" name="Google Shape;250;p25"/>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251" name="Google Shape;251;p25"/>
          <p:cNvGrpSpPr/>
          <p:nvPr/>
        </p:nvGrpSpPr>
        <p:grpSpPr>
          <a:xfrm>
            <a:off x="12" y="6705600"/>
            <a:ext cx="12191988" cy="247125"/>
            <a:chOff x="12" y="0"/>
            <a:chExt cx="12191988" cy="247125"/>
          </a:xfrm>
        </p:grpSpPr>
        <p:pic>
          <p:nvPicPr>
            <p:cNvPr id="252" name="Google Shape;252;p25"/>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253" name="Google Shape;253;p25"/>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sp>
        <p:nvSpPr>
          <p:cNvPr id="254" name="Google Shape;254;p25"/>
          <p:cNvSpPr txBox="1"/>
          <p:nvPr/>
        </p:nvSpPr>
        <p:spPr>
          <a:xfrm>
            <a:off x="737925" y="490036"/>
            <a:ext cx="10285800" cy="7317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a:ln>
                  <a:noFill/>
                </a:ln>
                <a:solidFill>
                  <a:srgbClr val="314247"/>
                </a:solidFill>
                <a:effectLst/>
                <a:uLnTx/>
                <a:uFillTx/>
                <a:latin typeface="Raleway"/>
                <a:ea typeface="Raleway"/>
                <a:cs typeface="Raleway"/>
                <a:sym typeface="Raleway"/>
              </a:rPr>
              <a:t>Focus Group Discussions</a:t>
            </a:r>
            <a:endParaRPr kumimoji="0" sz="1600" b="0" i="0" u="none" strike="noStrike" kern="0" cap="none" spc="0" normalizeH="0" baseline="0" noProof="0">
              <a:ln>
                <a:noFill/>
              </a:ln>
              <a:solidFill>
                <a:srgbClr val="314247"/>
              </a:solidFill>
              <a:effectLst/>
              <a:uLnTx/>
              <a:uFillTx/>
              <a:latin typeface="Raleway"/>
              <a:ea typeface="Raleway"/>
              <a:cs typeface="Raleway"/>
              <a:sym typeface="Raleway"/>
            </a:endParaRPr>
          </a:p>
          <a:p>
            <a:pPr marL="0" marR="0" lvl="0" indent="0" algn="l" defTabSz="914400" rtl="0" eaLnBrk="1" fontAlgn="auto" latinLnBrk="0" hangingPunct="1">
              <a:lnSpc>
                <a:spcPct val="90000"/>
              </a:lnSpc>
              <a:spcBef>
                <a:spcPts val="0"/>
              </a:spcBef>
              <a:spcAft>
                <a:spcPts val="0"/>
              </a:spcAft>
              <a:buClr>
                <a:srgbClr val="000000"/>
              </a:buClr>
              <a:buSzPts val="2800"/>
              <a:buFont typeface="Arial"/>
              <a:buNone/>
              <a:tabLst/>
              <a:defRPr/>
            </a:pPr>
            <a:endParaRPr kumimoji="0" sz="2800" b="1" i="0" u="none" strike="noStrike" kern="0" cap="none" spc="0" normalizeH="0" baseline="0" noProof="0">
              <a:ln>
                <a:noFill/>
              </a:ln>
              <a:solidFill>
                <a:srgbClr val="314247"/>
              </a:solidFill>
              <a:effectLst/>
              <a:uLnTx/>
              <a:uFillTx/>
              <a:latin typeface="Raleway"/>
              <a:ea typeface="Raleway"/>
              <a:cs typeface="Raleway"/>
              <a:sym typeface="Raleway"/>
            </a:endParaRPr>
          </a:p>
        </p:txBody>
      </p:sp>
      <p:sp>
        <p:nvSpPr>
          <p:cNvPr id="255" name="Google Shape;255;p25"/>
          <p:cNvSpPr txBox="1"/>
          <p:nvPr/>
        </p:nvSpPr>
        <p:spPr>
          <a:xfrm>
            <a:off x="737925" y="1082350"/>
            <a:ext cx="10285800" cy="5106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548194"/>
                </a:solidFill>
                <a:effectLst/>
                <a:uLnTx/>
                <a:uFillTx/>
                <a:latin typeface="Raleway"/>
                <a:ea typeface="Raleway"/>
                <a:cs typeface="Raleway"/>
                <a:sym typeface="Raleway"/>
              </a:rPr>
              <a:t>What is a Focus Group Discussion?</a:t>
            </a:r>
            <a:endParaRPr kumimoji="0" sz="1800" b="1" i="0" u="none" strike="noStrike" kern="0" cap="none" spc="0" normalizeH="0" baseline="0" noProof="0">
              <a:ln>
                <a:noFill/>
              </a:ln>
              <a:solidFill>
                <a:srgbClr val="548194"/>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330200" algn="l" defTabSz="914400" rtl="0" eaLnBrk="1" fontAlgn="auto" latinLnBrk="0" hangingPunct="1">
              <a:lnSpc>
                <a:spcPct val="100000"/>
              </a:lnSpc>
              <a:spcBef>
                <a:spcPts val="0"/>
              </a:spcBef>
              <a:spcAft>
                <a:spcPts val="0"/>
              </a:spcAft>
              <a:buClr>
                <a:srgbClr val="4D5557"/>
              </a:buClr>
              <a:buSzPts val="1600"/>
              <a:buFont typeface="Raleway"/>
              <a:buChar char="●"/>
              <a:tabLst/>
              <a:defRPr/>
            </a:pPr>
            <a:r>
              <a:rPr kumimoji="0" lang="en-US" sz="1600" b="0" i="0" u="none" strike="noStrike" kern="0" cap="none" spc="0" normalizeH="0" baseline="0" noProof="0">
                <a:ln>
                  <a:noFill/>
                </a:ln>
                <a:solidFill>
                  <a:srgbClr val="4D5557"/>
                </a:solidFill>
                <a:effectLst/>
                <a:uLnTx/>
                <a:uFillTx/>
                <a:latin typeface="Raleway"/>
                <a:ea typeface="Raleway"/>
                <a:cs typeface="Raleway"/>
                <a:sym typeface="Raleway"/>
              </a:rPr>
              <a:t>Facilitated discussions, held with a small group of people who have specialist knowledge or interest in a particular topic</a:t>
            </a:r>
            <a:endParaRPr kumimoji="0" sz="16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30200" algn="l" defTabSz="914400" rtl="0" eaLnBrk="1" fontAlgn="auto" latinLnBrk="0" hangingPunct="1">
              <a:lnSpc>
                <a:spcPct val="100000"/>
              </a:lnSpc>
              <a:spcBef>
                <a:spcPts val="0"/>
              </a:spcBef>
              <a:spcAft>
                <a:spcPts val="0"/>
              </a:spcAft>
              <a:buClr>
                <a:srgbClr val="4D5557"/>
              </a:buClr>
              <a:buSzPts val="1600"/>
              <a:buFont typeface="Raleway"/>
              <a:buChar char="●"/>
              <a:tabLst/>
              <a:defRPr/>
            </a:pPr>
            <a:r>
              <a:rPr kumimoji="0" lang="en-US" sz="1600" b="0" i="0" u="none" strike="noStrike" kern="0" cap="none" spc="0" normalizeH="0" baseline="0" noProof="0">
                <a:ln>
                  <a:noFill/>
                </a:ln>
                <a:solidFill>
                  <a:srgbClr val="4D5557"/>
                </a:solidFill>
                <a:effectLst/>
                <a:uLnTx/>
                <a:uFillTx/>
                <a:latin typeface="Raleway"/>
                <a:ea typeface="Raleway"/>
                <a:cs typeface="Raleway"/>
                <a:sym typeface="Raleway"/>
              </a:rPr>
              <a:t>Enable the research to hear a variety of stories and opinions and spaces of agreement or disagreement</a:t>
            </a:r>
            <a:endParaRPr kumimoji="0" sz="16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30200" algn="l" defTabSz="914400" rtl="0" eaLnBrk="1" fontAlgn="auto" latinLnBrk="0" hangingPunct="1">
              <a:lnSpc>
                <a:spcPct val="100000"/>
              </a:lnSpc>
              <a:spcBef>
                <a:spcPts val="0"/>
              </a:spcBef>
              <a:spcAft>
                <a:spcPts val="0"/>
              </a:spcAft>
              <a:buClr>
                <a:srgbClr val="4D5557"/>
              </a:buClr>
              <a:buSzPts val="1600"/>
              <a:buFont typeface="Raleway"/>
              <a:buChar char="●"/>
              <a:tabLst/>
              <a:defRPr/>
            </a:pPr>
            <a:r>
              <a:rPr kumimoji="0" lang="en-US" sz="1600" b="0" i="0" u="none" strike="noStrike" kern="0" cap="none" spc="0" normalizeH="0" baseline="0" noProof="0">
                <a:ln>
                  <a:noFill/>
                </a:ln>
                <a:solidFill>
                  <a:srgbClr val="4D5557"/>
                </a:solidFill>
                <a:effectLst/>
                <a:uLnTx/>
                <a:uFillTx/>
                <a:latin typeface="Raleway"/>
                <a:ea typeface="Raleway"/>
                <a:cs typeface="Raleway"/>
                <a:sym typeface="Raleway"/>
              </a:rPr>
              <a:t>Held with a group of 5 to 6 respondents</a:t>
            </a:r>
            <a:endParaRPr kumimoji="0" sz="16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548194"/>
                </a:solidFill>
                <a:effectLst/>
                <a:uLnTx/>
                <a:uFillTx/>
                <a:latin typeface="Raleway"/>
                <a:ea typeface="Raleway"/>
                <a:cs typeface="Raleway"/>
                <a:sym typeface="Raleway"/>
              </a:rPr>
              <a:t>Tips and Tricks</a:t>
            </a:r>
            <a:endParaRPr kumimoji="0" sz="1800" b="1" i="0" u="none" strike="noStrike" kern="0" cap="none" spc="0" normalizeH="0" baseline="0" noProof="0">
              <a:ln>
                <a:noFill/>
              </a:ln>
              <a:solidFill>
                <a:srgbClr val="548194"/>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330200" algn="l" defTabSz="914400" rtl="0" eaLnBrk="1" fontAlgn="auto" latinLnBrk="0" hangingPunct="1">
              <a:lnSpc>
                <a:spcPct val="100000"/>
              </a:lnSpc>
              <a:spcBef>
                <a:spcPts val="0"/>
              </a:spcBef>
              <a:spcAft>
                <a:spcPts val="0"/>
              </a:spcAft>
              <a:buClr>
                <a:srgbClr val="4D5557"/>
              </a:buClr>
              <a:buSzPts val="1600"/>
              <a:buFont typeface="Raleway"/>
              <a:buChar char="●"/>
              <a:tabLst/>
              <a:defRPr/>
            </a:pPr>
            <a:r>
              <a:rPr kumimoji="0" lang="en-US" sz="1600" b="0" i="0" u="none" strike="noStrike" kern="0" cap="none" spc="0" normalizeH="0" baseline="0" noProof="0">
                <a:ln>
                  <a:noFill/>
                </a:ln>
                <a:solidFill>
                  <a:srgbClr val="4D5557"/>
                </a:solidFill>
                <a:effectLst/>
                <a:uLnTx/>
                <a:uFillTx/>
                <a:latin typeface="Raleway"/>
                <a:ea typeface="Raleway"/>
                <a:cs typeface="Raleway"/>
                <a:sym typeface="Raleway"/>
              </a:rPr>
              <a:t>First introduce yourself and then have others introduce themselves </a:t>
            </a:r>
            <a:endParaRPr kumimoji="0" sz="16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30200" algn="l" defTabSz="914400" rtl="0" eaLnBrk="1" fontAlgn="auto" latinLnBrk="0" hangingPunct="1">
              <a:lnSpc>
                <a:spcPct val="100000"/>
              </a:lnSpc>
              <a:spcBef>
                <a:spcPts val="0"/>
              </a:spcBef>
              <a:spcAft>
                <a:spcPts val="0"/>
              </a:spcAft>
              <a:buClr>
                <a:srgbClr val="4D5557"/>
              </a:buClr>
              <a:buSzPts val="1600"/>
              <a:buFont typeface="Raleway"/>
              <a:buChar char="●"/>
              <a:tabLst/>
              <a:defRPr/>
            </a:pPr>
            <a:r>
              <a:rPr kumimoji="0" lang="en-US" sz="1600" b="0" i="0" u="none" strike="noStrike" kern="0" cap="none" spc="0" normalizeH="0" baseline="0" noProof="0">
                <a:ln>
                  <a:noFill/>
                </a:ln>
                <a:solidFill>
                  <a:srgbClr val="4D5557"/>
                </a:solidFill>
                <a:effectLst/>
                <a:uLnTx/>
                <a:uFillTx/>
                <a:latin typeface="Raleway"/>
                <a:ea typeface="Raleway"/>
                <a:cs typeface="Raleway"/>
                <a:sym typeface="Raleway"/>
              </a:rPr>
              <a:t>Make sure respondents know that every question is voluntary - if they don’t feel comfortable at any point they don’t have to answer</a:t>
            </a:r>
            <a:endParaRPr kumimoji="0" sz="16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30200" algn="l" defTabSz="914400" rtl="0" eaLnBrk="1" fontAlgn="auto" latinLnBrk="0" hangingPunct="1">
              <a:lnSpc>
                <a:spcPct val="100000"/>
              </a:lnSpc>
              <a:spcBef>
                <a:spcPts val="0"/>
              </a:spcBef>
              <a:spcAft>
                <a:spcPts val="0"/>
              </a:spcAft>
              <a:buClr>
                <a:srgbClr val="4D5557"/>
              </a:buClr>
              <a:buSzPts val="1600"/>
              <a:buFont typeface="Raleway"/>
              <a:buChar char="●"/>
              <a:tabLst/>
              <a:defRPr/>
            </a:pPr>
            <a:r>
              <a:rPr kumimoji="0" lang="en-US" sz="1600" b="0" i="0" u="none" strike="noStrike" kern="0" cap="none" spc="0" normalizeH="0" baseline="0" noProof="0">
                <a:ln>
                  <a:noFill/>
                </a:ln>
                <a:solidFill>
                  <a:srgbClr val="4D5557"/>
                </a:solidFill>
                <a:effectLst/>
                <a:uLnTx/>
                <a:uFillTx/>
                <a:latin typeface="Raleway"/>
                <a:ea typeface="Raleway"/>
                <a:cs typeface="Raleway"/>
                <a:sym typeface="Raleway"/>
              </a:rPr>
              <a:t>Ensure all members of the focus group have the opportunity to speak equally</a:t>
            </a:r>
            <a:endParaRPr kumimoji="0" sz="16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30200" algn="l" defTabSz="914400" rtl="0" eaLnBrk="1" fontAlgn="auto" latinLnBrk="0" hangingPunct="1">
              <a:lnSpc>
                <a:spcPct val="100000"/>
              </a:lnSpc>
              <a:spcBef>
                <a:spcPts val="0"/>
              </a:spcBef>
              <a:spcAft>
                <a:spcPts val="0"/>
              </a:spcAft>
              <a:buClr>
                <a:srgbClr val="4D5557"/>
              </a:buClr>
              <a:buSzPts val="1600"/>
              <a:buFont typeface="Raleway"/>
              <a:buChar char="●"/>
              <a:tabLst/>
              <a:defRPr/>
            </a:pPr>
            <a:r>
              <a:rPr kumimoji="0" lang="en-US" sz="1600" b="0" i="0" u="none" strike="noStrike" kern="0" cap="none" spc="0" normalizeH="0" baseline="0" noProof="0">
                <a:ln>
                  <a:noFill/>
                </a:ln>
                <a:solidFill>
                  <a:srgbClr val="4D5557"/>
                </a:solidFill>
                <a:effectLst/>
                <a:uLnTx/>
                <a:uFillTx/>
                <a:latin typeface="Raleway"/>
                <a:ea typeface="Raleway"/>
                <a:cs typeface="Raleway"/>
                <a:sym typeface="Raleway"/>
              </a:rPr>
              <a:t>Keep the focus group on discussion on topic </a:t>
            </a:r>
            <a:endParaRPr kumimoji="0" sz="16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30200" algn="l" defTabSz="914400" rtl="0" eaLnBrk="1" fontAlgn="auto" latinLnBrk="0" hangingPunct="1">
              <a:lnSpc>
                <a:spcPct val="100000"/>
              </a:lnSpc>
              <a:spcBef>
                <a:spcPts val="0"/>
              </a:spcBef>
              <a:spcAft>
                <a:spcPts val="0"/>
              </a:spcAft>
              <a:buClr>
                <a:srgbClr val="4D5557"/>
              </a:buClr>
              <a:buSzPts val="1600"/>
              <a:buFont typeface="Raleway"/>
              <a:buChar char="●"/>
              <a:tabLst/>
              <a:defRPr/>
            </a:pPr>
            <a:r>
              <a:rPr kumimoji="0" lang="en-US" sz="1600" b="1" i="0" u="none" strike="noStrike" kern="0" cap="none" spc="0" normalizeH="0" baseline="0" noProof="0">
                <a:ln>
                  <a:noFill/>
                </a:ln>
                <a:solidFill>
                  <a:srgbClr val="4D5557"/>
                </a:solidFill>
                <a:effectLst/>
                <a:uLnTx/>
                <a:uFillTx/>
                <a:latin typeface="Raleway"/>
                <a:ea typeface="Raleway"/>
                <a:cs typeface="Raleway"/>
                <a:sym typeface="Raleway"/>
              </a:rPr>
              <a:t>Please let participants know you will be recording the focus group and include as much detail in your notes or transcriptions as possible</a:t>
            </a:r>
            <a:endParaRPr kumimoji="0" sz="1600" b="1"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314247"/>
              </a:solidFill>
              <a:effectLst/>
              <a:uLnTx/>
              <a:uFillTx/>
              <a:latin typeface="Raleway"/>
              <a:ea typeface="Raleway"/>
              <a:cs typeface="Raleway"/>
              <a:sym typeface="Raleway"/>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grpSp>
        <p:nvGrpSpPr>
          <p:cNvPr id="261" name="Google Shape;261;p26"/>
          <p:cNvGrpSpPr/>
          <p:nvPr/>
        </p:nvGrpSpPr>
        <p:grpSpPr>
          <a:xfrm>
            <a:off x="12" y="-76200"/>
            <a:ext cx="12191988" cy="247125"/>
            <a:chOff x="12" y="0"/>
            <a:chExt cx="12191988" cy="247125"/>
          </a:xfrm>
        </p:grpSpPr>
        <p:pic>
          <p:nvPicPr>
            <p:cNvPr id="262" name="Google Shape;262;p26"/>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263" name="Google Shape;263;p26"/>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264" name="Google Shape;264;p26"/>
          <p:cNvGrpSpPr/>
          <p:nvPr/>
        </p:nvGrpSpPr>
        <p:grpSpPr>
          <a:xfrm>
            <a:off x="12" y="6705600"/>
            <a:ext cx="12191988" cy="247125"/>
            <a:chOff x="12" y="0"/>
            <a:chExt cx="12191988" cy="247125"/>
          </a:xfrm>
        </p:grpSpPr>
        <p:pic>
          <p:nvPicPr>
            <p:cNvPr id="265" name="Google Shape;265;p26"/>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266" name="Google Shape;266;p26"/>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sp>
        <p:nvSpPr>
          <p:cNvPr id="267" name="Google Shape;267;p26"/>
          <p:cNvSpPr txBox="1"/>
          <p:nvPr/>
        </p:nvSpPr>
        <p:spPr>
          <a:xfrm>
            <a:off x="838200" y="365125"/>
            <a:ext cx="10515600" cy="13257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a:ln>
                  <a:noFill/>
                </a:ln>
                <a:solidFill>
                  <a:srgbClr val="314247"/>
                </a:solidFill>
                <a:effectLst/>
                <a:uLnTx/>
                <a:uFillTx/>
                <a:latin typeface="Raleway"/>
                <a:ea typeface="Raleway"/>
                <a:cs typeface="Raleway"/>
                <a:sym typeface="Raleway"/>
              </a:rPr>
              <a:t>FGDs TOOLs </a:t>
            </a:r>
            <a:endParaRPr kumimoji="0" sz="2800" b="1"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90000"/>
              </a:lnSpc>
              <a:spcBef>
                <a:spcPts val="0"/>
              </a:spcBef>
              <a:spcAft>
                <a:spcPts val="0"/>
              </a:spcAft>
              <a:buClr>
                <a:srgbClr val="000000"/>
              </a:buClr>
              <a:buSzPts val="2800"/>
              <a:buFont typeface="Arial"/>
              <a:buNone/>
              <a:tabLst/>
              <a:defRPr/>
            </a:pPr>
            <a:endParaRPr kumimoji="0" sz="2800" b="1" i="0" u="none" strike="noStrike" kern="0" cap="none" spc="0" normalizeH="0" baseline="0" noProof="0">
              <a:ln>
                <a:noFill/>
              </a:ln>
              <a:solidFill>
                <a:srgbClr val="4D5557"/>
              </a:solidFill>
              <a:effectLst/>
              <a:uLnTx/>
              <a:uFillTx/>
              <a:latin typeface="Raleway"/>
              <a:ea typeface="Raleway"/>
              <a:cs typeface="Raleway"/>
              <a:sym typeface="Raleway"/>
            </a:endParaRPr>
          </a:p>
        </p:txBody>
      </p:sp>
      <p:sp>
        <p:nvSpPr>
          <p:cNvPr id="268" name="Google Shape;268;p26"/>
          <p:cNvSpPr txBox="1"/>
          <p:nvPr/>
        </p:nvSpPr>
        <p:spPr>
          <a:xfrm>
            <a:off x="838200" y="960250"/>
            <a:ext cx="10515600" cy="51894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The</a:t>
            </a:r>
            <a:r>
              <a:rPr kumimoji="0" lang="en-US" sz="1800" b="1" i="0" u="none" strike="noStrike" kern="0" cap="none" spc="0" normalizeH="0" baseline="0" noProof="0">
                <a:ln>
                  <a:noFill/>
                </a:ln>
                <a:solidFill>
                  <a:srgbClr val="4D5557"/>
                </a:solidFill>
                <a:effectLst/>
                <a:uLnTx/>
                <a:uFillTx/>
                <a:latin typeface="Raleway"/>
                <a:ea typeface="Raleway"/>
                <a:cs typeface="Raleway"/>
                <a:sym typeface="Raleway"/>
              </a:rPr>
              <a:t> FGD tools </a:t>
            </a: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includes the following sections:</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36550" algn="l" defTabSz="914400" rtl="0" eaLnBrk="1" fontAlgn="auto" latinLnBrk="0" hangingPunct="1">
              <a:lnSpc>
                <a:spcPct val="100000"/>
              </a:lnSpc>
              <a:spcBef>
                <a:spcPts val="0"/>
              </a:spcBef>
              <a:spcAft>
                <a:spcPts val="0"/>
              </a:spcAft>
              <a:buClr>
                <a:srgbClr val="222222"/>
              </a:buClr>
              <a:buSzPts val="1700"/>
              <a:buFont typeface="Raleway"/>
              <a:buChar char="●"/>
              <a:tabLst/>
              <a:defRPr/>
            </a:pPr>
            <a:r>
              <a:rPr kumimoji="0" lang="en-US" sz="1700" b="1" i="0" u="none" strike="noStrike" kern="0" cap="none" spc="0" normalizeH="0" baseline="0" noProof="0">
                <a:ln>
                  <a:noFill/>
                </a:ln>
                <a:solidFill>
                  <a:srgbClr val="548194"/>
                </a:solidFill>
                <a:effectLst/>
                <a:uLnTx/>
                <a:uFillTx/>
                <a:latin typeface="Raleway"/>
                <a:ea typeface="Raleway"/>
                <a:cs typeface="Raleway"/>
                <a:sym typeface="Raleway"/>
              </a:rPr>
              <a:t>PART 1 -</a:t>
            </a:r>
            <a:r>
              <a:rPr kumimoji="0" lang="en-US" sz="1700" b="0" i="0" u="none" strike="noStrike" kern="0" cap="none" spc="0" normalizeH="0" baseline="0" noProof="0">
                <a:ln>
                  <a:noFill/>
                </a:ln>
                <a:solidFill>
                  <a:srgbClr val="4D5557"/>
                </a:solidFill>
                <a:effectLst/>
                <a:uLnTx/>
                <a:uFillTx/>
                <a:latin typeface="Raleway"/>
                <a:ea typeface="Raleway"/>
                <a:cs typeface="Raleway"/>
                <a:sym typeface="Raleway"/>
              </a:rPr>
              <a:t>. </a:t>
            </a:r>
            <a:r>
              <a:rPr kumimoji="0" lang="en-US" sz="1700" b="1" i="0" u="none" strike="noStrike" kern="0" cap="none" spc="0" normalizeH="0" baseline="0" noProof="0">
                <a:ln>
                  <a:noFill/>
                </a:ln>
                <a:solidFill>
                  <a:srgbClr val="678798"/>
                </a:solidFill>
                <a:effectLst/>
                <a:uLnTx/>
                <a:uFillTx/>
                <a:latin typeface="Raleway"/>
                <a:ea typeface="Raleway"/>
                <a:cs typeface="Raleway"/>
                <a:sym typeface="Raleway"/>
              </a:rPr>
              <a:t>Background /returns and integration in the area</a:t>
            </a:r>
            <a:endParaRPr kumimoji="0" sz="1700" b="1" i="1" u="none" strike="noStrike" kern="0" cap="none" spc="0" normalizeH="0" baseline="0" noProof="0">
              <a:ln>
                <a:noFill/>
              </a:ln>
              <a:solidFill>
                <a:srgbClr val="678798"/>
              </a:solidFill>
              <a:effectLst/>
              <a:uLnTx/>
              <a:uFillTx/>
              <a:latin typeface="Raleway"/>
              <a:ea typeface="Raleway"/>
              <a:cs typeface="Raleway"/>
              <a:sym typeface="Raleway"/>
            </a:endParaRPr>
          </a:p>
          <a:p>
            <a:pPr marL="45720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0" i="1"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336550" algn="l" defTabSz="914400" rtl="0" eaLnBrk="1" fontAlgn="auto" latinLnBrk="0" hangingPunct="1">
              <a:lnSpc>
                <a:spcPct val="100000"/>
              </a:lnSpc>
              <a:spcBef>
                <a:spcPts val="0"/>
              </a:spcBef>
              <a:spcAft>
                <a:spcPts val="0"/>
              </a:spcAft>
              <a:buClr>
                <a:srgbClr val="222222"/>
              </a:buClr>
              <a:buSzPts val="1700"/>
              <a:buFont typeface="Raleway"/>
              <a:buChar char="●"/>
              <a:tabLst/>
              <a:defRPr/>
            </a:pPr>
            <a:r>
              <a:rPr kumimoji="0" lang="en-US" sz="1700" b="1" i="0" u="none" strike="noStrike" kern="0" cap="none" spc="0" normalizeH="0" baseline="0" noProof="0">
                <a:ln>
                  <a:noFill/>
                </a:ln>
                <a:solidFill>
                  <a:srgbClr val="548194"/>
                </a:solidFill>
                <a:effectLst/>
                <a:uLnTx/>
                <a:uFillTx/>
                <a:latin typeface="Raleway"/>
                <a:ea typeface="Raleway"/>
                <a:cs typeface="Raleway"/>
                <a:sym typeface="Raleway"/>
              </a:rPr>
              <a:t>PART 2 - Social Cohesion</a:t>
            </a: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336550" algn="l" defTabSz="914400" rtl="0" eaLnBrk="1" fontAlgn="auto" latinLnBrk="0" hangingPunct="1">
              <a:lnSpc>
                <a:spcPct val="100000"/>
              </a:lnSpc>
              <a:spcBef>
                <a:spcPts val="0"/>
              </a:spcBef>
              <a:spcAft>
                <a:spcPts val="0"/>
              </a:spcAft>
              <a:buClr>
                <a:srgbClr val="222222"/>
              </a:buClr>
              <a:buSzPts val="1700"/>
              <a:buFont typeface="Raleway"/>
              <a:buChar char="●"/>
              <a:tabLst/>
              <a:defRPr/>
            </a:pPr>
            <a:r>
              <a:rPr kumimoji="0" lang="en-US" sz="1700" b="1" i="0" u="none" strike="noStrike" kern="0" cap="none" spc="0" normalizeH="0" baseline="0" noProof="0">
                <a:ln>
                  <a:noFill/>
                </a:ln>
                <a:solidFill>
                  <a:srgbClr val="548194"/>
                </a:solidFill>
                <a:effectLst/>
                <a:uLnTx/>
                <a:uFillTx/>
                <a:latin typeface="Raleway"/>
                <a:ea typeface="Raleway"/>
                <a:cs typeface="Raleway"/>
                <a:sym typeface="Raleway"/>
              </a:rPr>
              <a:t>PART 3 - Security and Protection</a:t>
            </a: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336550" algn="l" defTabSz="914400" rtl="0" eaLnBrk="1" fontAlgn="auto" latinLnBrk="0" hangingPunct="1">
              <a:lnSpc>
                <a:spcPct val="100000"/>
              </a:lnSpc>
              <a:spcBef>
                <a:spcPts val="0"/>
              </a:spcBef>
              <a:spcAft>
                <a:spcPts val="0"/>
              </a:spcAft>
              <a:buClr>
                <a:srgbClr val="222222"/>
              </a:buClr>
              <a:buSzPts val="1700"/>
              <a:buFont typeface="Raleway"/>
              <a:buChar char="●"/>
              <a:tabLst/>
              <a:defRPr/>
            </a:pPr>
            <a:r>
              <a:rPr kumimoji="0" lang="en-US" sz="1700" b="1" i="0" u="none" strike="noStrike" kern="0" cap="none" spc="0" normalizeH="0" baseline="0" noProof="0">
                <a:ln>
                  <a:noFill/>
                </a:ln>
                <a:solidFill>
                  <a:srgbClr val="548194"/>
                </a:solidFill>
                <a:effectLst/>
                <a:uLnTx/>
                <a:uFillTx/>
                <a:latin typeface="Raleway"/>
                <a:ea typeface="Raleway"/>
                <a:cs typeface="Raleway"/>
                <a:sym typeface="Raleway"/>
              </a:rPr>
              <a:t>PART 4 - Livelihoods </a:t>
            </a: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336550" algn="l" defTabSz="914400" rtl="0" eaLnBrk="1" fontAlgn="auto" latinLnBrk="0" hangingPunct="1">
              <a:lnSpc>
                <a:spcPct val="100000"/>
              </a:lnSpc>
              <a:spcBef>
                <a:spcPts val="0"/>
              </a:spcBef>
              <a:spcAft>
                <a:spcPts val="0"/>
              </a:spcAft>
              <a:buClr>
                <a:srgbClr val="222222"/>
              </a:buClr>
              <a:buSzPts val="1700"/>
              <a:buFont typeface="Raleway"/>
              <a:buChar char="●"/>
              <a:tabLst/>
              <a:defRPr/>
            </a:pPr>
            <a:r>
              <a:rPr kumimoji="0" lang="en-US" sz="1700" b="1" i="0" u="none" strike="noStrike" kern="0" cap="none" spc="0" normalizeH="0" baseline="0" noProof="0">
                <a:ln>
                  <a:noFill/>
                </a:ln>
                <a:solidFill>
                  <a:srgbClr val="548194"/>
                </a:solidFill>
                <a:effectLst/>
                <a:uLnTx/>
                <a:uFillTx/>
                <a:latin typeface="Raleway"/>
                <a:ea typeface="Raleway"/>
                <a:cs typeface="Raleway"/>
                <a:sym typeface="Raleway"/>
              </a:rPr>
              <a:t>PART 5 -  Services and impact of returnees</a:t>
            </a: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336550" algn="l" defTabSz="914400" rtl="0" eaLnBrk="1" fontAlgn="auto" latinLnBrk="0" hangingPunct="1">
              <a:lnSpc>
                <a:spcPct val="100000"/>
              </a:lnSpc>
              <a:spcBef>
                <a:spcPts val="0"/>
              </a:spcBef>
              <a:spcAft>
                <a:spcPts val="0"/>
              </a:spcAft>
              <a:buClr>
                <a:srgbClr val="222222"/>
              </a:buClr>
              <a:buSzPts val="1700"/>
              <a:buFont typeface="Raleway"/>
              <a:buChar char="●"/>
              <a:tabLst/>
              <a:defRPr/>
            </a:pPr>
            <a:r>
              <a:rPr kumimoji="0" lang="en-US" sz="1700" b="1" i="0" u="none" strike="noStrike" kern="0" cap="none" spc="0" normalizeH="0" baseline="0" noProof="0">
                <a:ln>
                  <a:noFill/>
                </a:ln>
                <a:solidFill>
                  <a:srgbClr val="548194"/>
                </a:solidFill>
                <a:effectLst/>
                <a:uLnTx/>
                <a:uFillTx/>
                <a:latin typeface="Raleway"/>
                <a:ea typeface="Raleway"/>
                <a:cs typeface="Raleway"/>
                <a:sym typeface="Raleway"/>
              </a:rPr>
              <a:t>PART 6 -  Durable solutions</a:t>
            </a: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336550" algn="l" defTabSz="914400" rtl="0" eaLnBrk="1" fontAlgn="auto" latinLnBrk="0" hangingPunct="1">
              <a:lnSpc>
                <a:spcPct val="100000"/>
              </a:lnSpc>
              <a:spcBef>
                <a:spcPts val="0"/>
              </a:spcBef>
              <a:spcAft>
                <a:spcPts val="0"/>
              </a:spcAft>
              <a:buClr>
                <a:srgbClr val="222222"/>
              </a:buClr>
              <a:buSzPts val="1700"/>
              <a:buFont typeface="Raleway"/>
              <a:buChar char="●"/>
              <a:tabLst/>
              <a:defRPr/>
            </a:pPr>
            <a:r>
              <a:rPr kumimoji="0" lang="en-US" sz="1700" b="1" i="0" u="none" strike="noStrike" kern="0" cap="none" spc="0" normalizeH="0" baseline="0" noProof="0">
                <a:ln>
                  <a:noFill/>
                </a:ln>
                <a:solidFill>
                  <a:srgbClr val="548194"/>
                </a:solidFill>
                <a:effectLst/>
                <a:uLnTx/>
                <a:uFillTx/>
                <a:latin typeface="Raleway"/>
                <a:ea typeface="Raleway"/>
                <a:cs typeface="Raleway"/>
                <a:sym typeface="Raleway"/>
              </a:rPr>
              <a:t>PART 7 -  Future outlook</a:t>
            </a: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l" defTabSz="914400" rtl="0" eaLnBrk="1" fontAlgn="auto" latinLnBrk="0" hangingPunct="1">
              <a:lnSpc>
                <a:spcPct val="100000"/>
              </a:lnSpc>
              <a:spcBef>
                <a:spcPts val="0"/>
              </a:spcBef>
              <a:spcAft>
                <a:spcPts val="0"/>
              </a:spcAft>
              <a:buClr>
                <a:srgbClr val="222222"/>
              </a:buClr>
              <a:buSzPts val="1800"/>
              <a:buFont typeface="Raleway"/>
              <a:buChar char="●"/>
              <a:tabLst/>
              <a:defRPr/>
            </a:pPr>
            <a:r>
              <a:rPr kumimoji="0" lang="en-US" sz="1800" b="1" i="0" u="none" strike="noStrike" kern="0" cap="none" spc="0" normalizeH="0" baseline="0" noProof="0">
                <a:ln>
                  <a:noFill/>
                </a:ln>
                <a:solidFill>
                  <a:srgbClr val="4D5557"/>
                </a:solidFill>
                <a:effectLst/>
                <a:uLnTx/>
                <a:uFillTx/>
                <a:latin typeface="Raleway"/>
                <a:ea typeface="Raleway"/>
                <a:cs typeface="Raleway"/>
                <a:sym typeface="Raleway"/>
              </a:rPr>
              <a:t>Remember!</a:t>
            </a: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 Encourage respondents to talk to each other rather than take turns to provide you with an answer. Try to facilitate group discussions as much as possible.</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l" defTabSz="914400" rtl="0" eaLnBrk="1" fontAlgn="auto" latinLnBrk="0" hangingPunct="1">
              <a:lnSpc>
                <a:spcPct val="100000"/>
              </a:lnSpc>
              <a:spcBef>
                <a:spcPts val="0"/>
              </a:spcBef>
              <a:spcAft>
                <a:spcPts val="0"/>
              </a:spcAft>
              <a:buClr>
                <a:srgbClr val="222222"/>
              </a:buClr>
              <a:buSzPts val="1800"/>
              <a:buFont typeface="Raleway"/>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These tools will require active participation from participants, they will be asked to write down responses to certain prompts during the interview.</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1" u="none" strike="noStrike" kern="0" cap="none" spc="0" normalizeH="0" baseline="0" noProof="0">
              <a:ln>
                <a:noFill/>
              </a:ln>
              <a:solidFill>
                <a:srgbClr val="FF0000"/>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600" b="1" i="0" u="none" strike="noStrike" kern="0" cap="none" spc="0" normalizeH="0" baseline="0" noProof="0">
              <a:ln>
                <a:noFill/>
              </a:ln>
              <a:solidFill>
                <a:srgbClr val="4D5557"/>
              </a:solidFill>
              <a:effectLst/>
              <a:uLnTx/>
              <a:uFillTx/>
              <a:latin typeface="Raleway"/>
              <a:ea typeface="Raleway"/>
              <a:cs typeface="Raleway"/>
              <a:sym typeface="Raleway"/>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grpSp>
        <p:nvGrpSpPr>
          <p:cNvPr id="274" name="Google Shape;274;p27"/>
          <p:cNvGrpSpPr/>
          <p:nvPr/>
        </p:nvGrpSpPr>
        <p:grpSpPr>
          <a:xfrm>
            <a:off x="12" y="-76200"/>
            <a:ext cx="12191988" cy="247125"/>
            <a:chOff x="12" y="0"/>
            <a:chExt cx="12191988" cy="247125"/>
          </a:xfrm>
        </p:grpSpPr>
        <p:pic>
          <p:nvPicPr>
            <p:cNvPr id="275" name="Google Shape;275;p27"/>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276" name="Google Shape;276;p27"/>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277" name="Google Shape;277;p27"/>
          <p:cNvGrpSpPr/>
          <p:nvPr/>
        </p:nvGrpSpPr>
        <p:grpSpPr>
          <a:xfrm>
            <a:off x="12" y="6705600"/>
            <a:ext cx="12191988" cy="247125"/>
            <a:chOff x="12" y="0"/>
            <a:chExt cx="12191988" cy="247125"/>
          </a:xfrm>
        </p:grpSpPr>
        <p:pic>
          <p:nvPicPr>
            <p:cNvPr id="278" name="Google Shape;278;p27"/>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279" name="Google Shape;279;p27"/>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sp>
        <p:nvSpPr>
          <p:cNvPr id="280" name="Google Shape;280;p27"/>
          <p:cNvSpPr txBox="1"/>
          <p:nvPr/>
        </p:nvSpPr>
        <p:spPr>
          <a:xfrm>
            <a:off x="737925" y="490036"/>
            <a:ext cx="10285800" cy="7317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a:ln>
                  <a:noFill/>
                </a:ln>
                <a:solidFill>
                  <a:srgbClr val="314247"/>
                </a:solidFill>
                <a:effectLst/>
                <a:uLnTx/>
                <a:uFillTx/>
                <a:latin typeface="Raleway"/>
                <a:ea typeface="Raleway"/>
                <a:cs typeface="Raleway"/>
                <a:sym typeface="Raleway"/>
              </a:rPr>
              <a:t>Semi-Structured Interviews (SSIs)</a:t>
            </a:r>
            <a:endParaRPr kumimoji="0" sz="1600" b="0" i="0" u="none" strike="noStrike" kern="0" cap="none" spc="0" normalizeH="0" baseline="0" noProof="0">
              <a:ln>
                <a:noFill/>
              </a:ln>
              <a:solidFill>
                <a:srgbClr val="314247"/>
              </a:solidFill>
              <a:effectLst/>
              <a:uLnTx/>
              <a:uFillTx/>
              <a:latin typeface="Raleway"/>
              <a:ea typeface="Raleway"/>
              <a:cs typeface="Raleway"/>
              <a:sym typeface="Raleway"/>
            </a:endParaRPr>
          </a:p>
          <a:p>
            <a:pPr marL="0" marR="0" lvl="0" indent="0" algn="l" defTabSz="914400" rtl="0" eaLnBrk="1" fontAlgn="auto" latinLnBrk="0" hangingPunct="1">
              <a:lnSpc>
                <a:spcPct val="90000"/>
              </a:lnSpc>
              <a:spcBef>
                <a:spcPts val="0"/>
              </a:spcBef>
              <a:spcAft>
                <a:spcPts val="0"/>
              </a:spcAft>
              <a:buClr>
                <a:srgbClr val="000000"/>
              </a:buClr>
              <a:buSzPts val="2800"/>
              <a:buFont typeface="Arial"/>
              <a:buNone/>
              <a:tabLst/>
              <a:defRPr/>
            </a:pPr>
            <a:endParaRPr kumimoji="0" sz="2800" b="1" i="0" u="none" strike="noStrike" kern="0" cap="none" spc="0" normalizeH="0" baseline="0" noProof="0">
              <a:ln>
                <a:noFill/>
              </a:ln>
              <a:solidFill>
                <a:srgbClr val="314247"/>
              </a:solidFill>
              <a:effectLst/>
              <a:uLnTx/>
              <a:uFillTx/>
              <a:latin typeface="Raleway"/>
              <a:ea typeface="Raleway"/>
              <a:cs typeface="Raleway"/>
              <a:sym typeface="Raleway"/>
            </a:endParaRPr>
          </a:p>
        </p:txBody>
      </p:sp>
      <p:sp>
        <p:nvSpPr>
          <p:cNvPr id="281" name="Google Shape;281;p27"/>
          <p:cNvSpPr txBox="1"/>
          <p:nvPr/>
        </p:nvSpPr>
        <p:spPr>
          <a:xfrm>
            <a:off x="737925" y="1082350"/>
            <a:ext cx="10285800" cy="5106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548194"/>
                </a:solidFill>
                <a:effectLst/>
                <a:uLnTx/>
                <a:uFillTx/>
                <a:latin typeface="Raleway"/>
                <a:ea typeface="Raleway"/>
                <a:cs typeface="Raleway"/>
                <a:sym typeface="Raleway"/>
              </a:rPr>
              <a:t>What is a Semi-Structured Interview?</a:t>
            </a:r>
            <a:endParaRPr kumimoji="0" sz="1800" b="1" i="0" u="none" strike="noStrike" kern="0" cap="none" spc="0" normalizeH="0" baseline="0" noProof="0">
              <a:ln>
                <a:noFill/>
              </a:ln>
              <a:solidFill>
                <a:srgbClr val="548194"/>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330200" algn="l" defTabSz="914400" rtl="0" eaLnBrk="1" fontAlgn="auto" latinLnBrk="0" hangingPunct="1">
              <a:lnSpc>
                <a:spcPct val="100000"/>
              </a:lnSpc>
              <a:spcBef>
                <a:spcPts val="0"/>
              </a:spcBef>
              <a:spcAft>
                <a:spcPts val="0"/>
              </a:spcAft>
              <a:buClr>
                <a:srgbClr val="4D5557"/>
              </a:buClr>
              <a:buSzPts val="1600"/>
              <a:buFont typeface="Raleway"/>
              <a:buChar char="●"/>
              <a:tabLst/>
              <a:defRPr/>
            </a:pPr>
            <a:r>
              <a:rPr kumimoji="0" lang="en-US" sz="1600" b="0" i="0" u="none" strike="noStrike" kern="0" cap="none" spc="0" normalizeH="0" baseline="0" noProof="0">
                <a:ln>
                  <a:noFill/>
                </a:ln>
                <a:solidFill>
                  <a:srgbClr val="4D5557"/>
                </a:solidFill>
                <a:effectLst/>
                <a:uLnTx/>
                <a:uFillTx/>
                <a:latin typeface="Raleway"/>
                <a:ea typeface="Raleway"/>
                <a:cs typeface="Raleway"/>
                <a:sym typeface="Raleway"/>
              </a:rPr>
              <a:t>An interview technique led by a selection of ‘guiding’ questions. Less structured than a normal interview.</a:t>
            </a:r>
            <a:endParaRPr kumimoji="0" sz="16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30200" algn="l" defTabSz="914400" rtl="0" eaLnBrk="1" fontAlgn="auto" latinLnBrk="0" hangingPunct="1">
              <a:lnSpc>
                <a:spcPct val="100000"/>
              </a:lnSpc>
              <a:spcBef>
                <a:spcPts val="0"/>
              </a:spcBef>
              <a:spcAft>
                <a:spcPts val="0"/>
              </a:spcAft>
              <a:buClr>
                <a:srgbClr val="4D5557"/>
              </a:buClr>
              <a:buSzPts val="1600"/>
              <a:buFont typeface="Raleway"/>
              <a:buChar char="●"/>
              <a:tabLst/>
              <a:defRPr/>
            </a:pPr>
            <a:r>
              <a:rPr kumimoji="0" lang="en-US" sz="1600" b="0" i="0" u="none" strike="noStrike" kern="0" cap="none" spc="0" normalizeH="0" baseline="0" noProof="0">
                <a:ln>
                  <a:noFill/>
                </a:ln>
                <a:solidFill>
                  <a:srgbClr val="4D5557"/>
                </a:solidFill>
                <a:effectLst/>
                <a:uLnTx/>
                <a:uFillTx/>
                <a:latin typeface="Raleway"/>
                <a:ea typeface="Raleway"/>
                <a:cs typeface="Raleway"/>
                <a:sym typeface="Raleway"/>
              </a:rPr>
              <a:t>Enable the interviewer or researcher to be more flexible in their approach ie. ask more follow up questions</a:t>
            </a:r>
            <a:endParaRPr kumimoji="0" sz="16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548194"/>
                </a:solidFill>
                <a:effectLst/>
                <a:uLnTx/>
                <a:uFillTx/>
                <a:latin typeface="Raleway"/>
                <a:ea typeface="Raleway"/>
                <a:cs typeface="Raleway"/>
                <a:sym typeface="Raleway"/>
              </a:rPr>
              <a:t>Tips and Tricks</a:t>
            </a:r>
            <a:endParaRPr kumimoji="0" sz="1800" b="1" i="0" u="none" strike="noStrike" kern="0" cap="none" spc="0" normalizeH="0" baseline="0" noProof="0">
              <a:ln>
                <a:noFill/>
              </a:ln>
              <a:solidFill>
                <a:srgbClr val="548194"/>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330200" algn="l" defTabSz="914400" rtl="0" eaLnBrk="1" fontAlgn="auto" latinLnBrk="0" hangingPunct="1">
              <a:lnSpc>
                <a:spcPct val="100000"/>
              </a:lnSpc>
              <a:spcBef>
                <a:spcPts val="0"/>
              </a:spcBef>
              <a:spcAft>
                <a:spcPts val="0"/>
              </a:spcAft>
              <a:buClr>
                <a:srgbClr val="4D5557"/>
              </a:buClr>
              <a:buSzPts val="1600"/>
              <a:buFont typeface="Raleway"/>
              <a:buChar char="●"/>
              <a:tabLst/>
              <a:defRPr/>
            </a:pPr>
            <a:r>
              <a:rPr kumimoji="0" lang="en-US" sz="1600" b="0" i="0" u="none" strike="noStrike" kern="0" cap="none" spc="0" normalizeH="0" baseline="0" noProof="0">
                <a:ln>
                  <a:noFill/>
                </a:ln>
                <a:solidFill>
                  <a:srgbClr val="4D5557"/>
                </a:solidFill>
                <a:effectLst/>
                <a:uLnTx/>
                <a:uFillTx/>
                <a:latin typeface="Raleway"/>
                <a:ea typeface="Raleway"/>
                <a:cs typeface="Raleway"/>
                <a:sym typeface="Raleway"/>
              </a:rPr>
              <a:t>First introduce yourself and then have the respondent introduce themselves</a:t>
            </a:r>
            <a:endParaRPr kumimoji="0" sz="16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30200" algn="l" defTabSz="914400" rtl="0" eaLnBrk="1" fontAlgn="auto" latinLnBrk="0" hangingPunct="1">
              <a:lnSpc>
                <a:spcPct val="100000"/>
              </a:lnSpc>
              <a:spcBef>
                <a:spcPts val="0"/>
              </a:spcBef>
              <a:spcAft>
                <a:spcPts val="0"/>
              </a:spcAft>
              <a:buClr>
                <a:srgbClr val="4D5557"/>
              </a:buClr>
              <a:buSzPts val="1600"/>
              <a:buFont typeface="Raleway"/>
              <a:buChar char="●"/>
              <a:tabLst/>
              <a:defRPr/>
            </a:pPr>
            <a:r>
              <a:rPr kumimoji="0" lang="en-US" sz="1600" b="0" i="0" u="none" strike="noStrike" kern="0" cap="none" spc="0" normalizeH="0" baseline="0" noProof="0">
                <a:ln>
                  <a:noFill/>
                </a:ln>
                <a:solidFill>
                  <a:srgbClr val="4D5557"/>
                </a:solidFill>
                <a:effectLst/>
                <a:uLnTx/>
                <a:uFillTx/>
                <a:latin typeface="Raleway"/>
                <a:ea typeface="Raleway"/>
                <a:cs typeface="Raleway"/>
                <a:sym typeface="Raleway"/>
              </a:rPr>
              <a:t>Ask </a:t>
            </a:r>
            <a:r>
              <a:rPr kumimoji="0" lang="en-US" sz="1600" b="1" i="0" u="none" strike="noStrike" kern="0" cap="none" spc="0" normalizeH="0" baseline="0" noProof="0">
                <a:ln>
                  <a:noFill/>
                </a:ln>
                <a:solidFill>
                  <a:srgbClr val="4D5557"/>
                </a:solidFill>
                <a:effectLst/>
                <a:uLnTx/>
                <a:uFillTx/>
                <a:latin typeface="Raleway"/>
                <a:ea typeface="Raleway"/>
                <a:cs typeface="Raleway"/>
                <a:sym typeface="Raleway"/>
              </a:rPr>
              <a:t>follow up questions</a:t>
            </a:r>
            <a:r>
              <a:rPr kumimoji="0" lang="en-US" sz="1600" b="0" i="0" u="none" strike="noStrike" kern="0" cap="none" spc="0" normalizeH="0" baseline="0" noProof="0">
                <a:ln>
                  <a:noFill/>
                </a:ln>
                <a:solidFill>
                  <a:srgbClr val="4D5557"/>
                </a:solidFill>
                <a:effectLst/>
                <a:uLnTx/>
                <a:uFillTx/>
                <a:latin typeface="Raleway"/>
                <a:ea typeface="Raleway"/>
                <a:cs typeface="Raleway"/>
                <a:sym typeface="Raleway"/>
              </a:rPr>
              <a:t> related to the research objectives. </a:t>
            </a:r>
            <a:endParaRPr kumimoji="0" sz="16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30200" algn="l" defTabSz="914400" rtl="0" eaLnBrk="1" fontAlgn="auto" latinLnBrk="0" hangingPunct="1">
              <a:lnSpc>
                <a:spcPct val="100000"/>
              </a:lnSpc>
              <a:spcBef>
                <a:spcPts val="0"/>
              </a:spcBef>
              <a:spcAft>
                <a:spcPts val="0"/>
              </a:spcAft>
              <a:buClr>
                <a:srgbClr val="4D5557"/>
              </a:buClr>
              <a:buSzPts val="1600"/>
              <a:buFont typeface="Raleway"/>
              <a:buChar char="●"/>
              <a:tabLst/>
              <a:defRPr/>
            </a:pPr>
            <a:r>
              <a:rPr kumimoji="0" lang="en-US" sz="1600" b="1" i="0" u="none" strike="noStrike" kern="0" cap="none" spc="0" normalizeH="0" baseline="0" noProof="0">
                <a:ln>
                  <a:noFill/>
                </a:ln>
                <a:solidFill>
                  <a:srgbClr val="4D5557"/>
                </a:solidFill>
                <a:effectLst/>
                <a:uLnTx/>
                <a:uFillTx/>
                <a:latin typeface="Raleway"/>
                <a:ea typeface="Raleway"/>
                <a:cs typeface="Raleway"/>
                <a:sym typeface="Raleway"/>
              </a:rPr>
              <a:t>Please let participants know you will be recording the interview and include as much detail in your notes or transcriptions as possible</a:t>
            </a:r>
            <a:endParaRPr kumimoji="0" sz="16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314247"/>
              </a:solidFill>
              <a:effectLst/>
              <a:uLnTx/>
              <a:uFillTx/>
              <a:latin typeface="Raleway"/>
              <a:ea typeface="Raleway"/>
              <a:cs typeface="Raleway"/>
              <a:sym typeface="Raleway"/>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grpSp>
        <p:nvGrpSpPr>
          <p:cNvPr id="287" name="Google Shape;287;p28"/>
          <p:cNvGrpSpPr/>
          <p:nvPr/>
        </p:nvGrpSpPr>
        <p:grpSpPr>
          <a:xfrm>
            <a:off x="12" y="-76200"/>
            <a:ext cx="12191988" cy="247125"/>
            <a:chOff x="12" y="0"/>
            <a:chExt cx="12191988" cy="247125"/>
          </a:xfrm>
        </p:grpSpPr>
        <p:pic>
          <p:nvPicPr>
            <p:cNvPr id="288" name="Google Shape;288;p28"/>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289" name="Google Shape;289;p28"/>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290" name="Google Shape;290;p28"/>
          <p:cNvGrpSpPr/>
          <p:nvPr/>
        </p:nvGrpSpPr>
        <p:grpSpPr>
          <a:xfrm>
            <a:off x="12" y="6705600"/>
            <a:ext cx="12191988" cy="247125"/>
            <a:chOff x="12" y="0"/>
            <a:chExt cx="12191988" cy="247125"/>
          </a:xfrm>
        </p:grpSpPr>
        <p:pic>
          <p:nvPicPr>
            <p:cNvPr id="291" name="Google Shape;291;p28"/>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292" name="Google Shape;292;p28"/>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sp>
        <p:nvSpPr>
          <p:cNvPr id="293" name="Google Shape;293;p28"/>
          <p:cNvSpPr txBox="1"/>
          <p:nvPr/>
        </p:nvSpPr>
        <p:spPr>
          <a:xfrm>
            <a:off x="838200" y="365125"/>
            <a:ext cx="10515600" cy="13257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a:ln>
                  <a:noFill/>
                </a:ln>
                <a:solidFill>
                  <a:srgbClr val="314247"/>
                </a:solidFill>
                <a:effectLst/>
                <a:uLnTx/>
                <a:uFillTx/>
                <a:latin typeface="Raleway"/>
                <a:ea typeface="Raleway"/>
                <a:cs typeface="Raleway"/>
                <a:sym typeface="Raleway"/>
              </a:rPr>
              <a:t>SSI TOOLs </a:t>
            </a:r>
            <a:endParaRPr kumimoji="0" sz="2800" b="1"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90000"/>
              </a:lnSpc>
              <a:spcBef>
                <a:spcPts val="0"/>
              </a:spcBef>
              <a:spcAft>
                <a:spcPts val="0"/>
              </a:spcAft>
              <a:buClr>
                <a:srgbClr val="000000"/>
              </a:buClr>
              <a:buSzPts val="2800"/>
              <a:buFont typeface="Arial"/>
              <a:buNone/>
              <a:tabLst/>
              <a:defRPr/>
            </a:pPr>
            <a:endParaRPr kumimoji="0" sz="2800" b="1" i="0" u="none" strike="noStrike" kern="0" cap="none" spc="0" normalizeH="0" baseline="0" noProof="0">
              <a:ln>
                <a:noFill/>
              </a:ln>
              <a:solidFill>
                <a:srgbClr val="4D5557"/>
              </a:solidFill>
              <a:effectLst/>
              <a:uLnTx/>
              <a:uFillTx/>
              <a:latin typeface="Raleway"/>
              <a:ea typeface="Raleway"/>
              <a:cs typeface="Raleway"/>
              <a:sym typeface="Raleway"/>
            </a:endParaRPr>
          </a:p>
        </p:txBody>
      </p:sp>
      <p:sp>
        <p:nvSpPr>
          <p:cNvPr id="294" name="Google Shape;294;p28"/>
          <p:cNvSpPr txBox="1"/>
          <p:nvPr/>
        </p:nvSpPr>
        <p:spPr>
          <a:xfrm>
            <a:off x="838200" y="960250"/>
            <a:ext cx="10515600" cy="51894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The</a:t>
            </a:r>
            <a:r>
              <a:rPr kumimoji="0" lang="en-US" sz="1800" b="1" i="0" u="none" strike="noStrike" kern="0" cap="none" spc="0" normalizeH="0" baseline="0" noProof="0">
                <a:ln>
                  <a:noFill/>
                </a:ln>
                <a:solidFill>
                  <a:srgbClr val="4D5557"/>
                </a:solidFill>
                <a:effectLst/>
                <a:uLnTx/>
                <a:uFillTx/>
                <a:latin typeface="Raleway"/>
                <a:ea typeface="Raleway"/>
                <a:cs typeface="Raleway"/>
                <a:sym typeface="Raleway"/>
              </a:rPr>
              <a:t> SSI tools </a:t>
            </a: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includes the following sections:</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36550" algn="l" defTabSz="914400" rtl="0" eaLnBrk="1" fontAlgn="auto" latinLnBrk="0" hangingPunct="1">
              <a:lnSpc>
                <a:spcPct val="100000"/>
              </a:lnSpc>
              <a:spcBef>
                <a:spcPts val="0"/>
              </a:spcBef>
              <a:spcAft>
                <a:spcPts val="0"/>
              </a:spcAft>
              <a:buClr>
                <a:srgbClr val="222222"/>
              </a:buClr>
              <a:buSzPts val="1700"/>
              <a:buFont typeface="Raleway"/>
              <a:buChar char="●"/>
              <a:tabLst/>
              <a:defRPr/>
            </a:pPr>
            <a:r>
              <a:rPr kumimoji="0" lang="en-US" sz="1700" b="1" i="0" u="none" strike="noStrike" kern="0" cap="none" spc="0" normalizeH="0" baseline="0" noProof="0">
                <a:ln>
                  <a:noFill/>
                </a:ln>
                <a:solidFill>
                  <a:srgbClr val="548194"/>
                </a:solidFill>
                <a:effectLst/>
                <a:uLnTx/>
                <a:uFillTx/>
                <a:latin typeface="Raleway"/>
                <a:ea typeface="Raleway"/>
                <a:cs typeface="Raleway"/>
                <a:sym typeface="Raleway"/>
              </a:rPr>
              <a:t>PART 1 -</a:t>
            </a:r>
            <a:r>
              <a:rPr kumimoji="0" lang="en-US" sz="1700" b="0" i="0" u="none" strike="noStrike" kern="0" cap="none" spc="0" normalizeH="0" baseline="0" noProof="0">
                <a:ln>
                  <a:noFill/>
                </a:ln>
                <a:solidFill>
                  <a:srgbClr val="4D5557"/>
                </a:solidFill>
                <a:effectLst/>
                <a:uLnTx/>
                <a:uFillTx/>
                <a:latin typeface="Raleway"/>
                <a:ea typeface="Raleway"/>
                <a:cs typeface="Raleway"/>
                <a:sym typeface="Raleway"/>
              </a:rPr>
              <a:t>. </a:t>
            </a:r>
            <a:r>
              <a:rPr kumimoji="0" lang="en-US" sz="1700" b="1" i="0" u="none" strike="noStrike" kern="0" cap="none" spc="0" normalizeH="0" baseline="0" noProof="0">
                <a:ln>
                  <a:noFill/>
                </a:ln>
                <a:solidFill>
                  <a:srgbClr val="678798"/>
                </a:solidFill>
                <a:effectLst/>
                <a:uLnTx/>
                <a:uFillTx/>
                <a:latin typeface="Raleway"/>
                <a:ea typeface="Raleway"/>
                <a:cs typeface="Raleway"/>
                <a:sym typeface="Raleway"/>
              </a:rPr>
              <a:t>Returns and integration</a:t>
            </a:r>
            <a:endParaRPr kumimoji="0" sz="1700" b="1" i="1" u="none" strike="noStrike" kern="0" cap="none" spc="0" normalizeH="0" baseline="0" noProof="0">
              <a:ln>
                <a:noFill/>
              </a:ln>
              <a:solidFill>
                <a:srgbClr val="678798"/>
              </a:solidFill>
              <a:effectLst/>
              <a:uLnTx/>
              <a:uFillTx/>
              <a:latin typeface="Raleway"/>
              <a:ea typeface="Raleway"/>
              <a:cs typeface="Raleway"/>
              <a:sym typeface="Raleway"/>
            </a:endParaRPr>
          </a:p>
          <a:p>
            <a:pPr marL="45720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0" i="1"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336550" algn="l" defTabSz="914400" rtl="0" eaLnBrk="1" fontAlgn="auto" latinLnBrk="0" hangingPunct="1">
              <a:lnSpc>
                <a:spcPct val="100000"/>
              </a:lnSpc>
              <a:spcBef>
                <a:spcPts val="0"/>
              </a:spcBef>
              <a:spcAft>
                <a:spcPts val="0"/>
              </a:spcAft>
              <a:buClr>
                <a:srgbClr val="222222"/>
              </a:buClr>
              <a:buSzPts val="1700"/>
              <a:buFont typeface="Raleway"/>
              <a:buChar char="●"/>
              <a:tabLst/>
              <a:defRPr/>
            </a:pPr>
            <a:r>
              <a:rPr kumimoji="0" lang="en-US" sz="1700" b="1" i="0" u="none" strike="noStrike" kern="0" cap="none" spc="0" normalizeH="0" baseline="0" noProof="0">
                <a:ln>
                  <a:noFill/>
                </a:ln>
                <a:solidFill>
                  <a:srgbClr val="548194"/>
                </a:solidFill>
                <a:effectLst/>
                <a:uLnTx/>
                <a:uFillTx/>
                <a:latin typeface="Raleway"/>
                <a:ea typeface="Raleway"/>
                <a:cs typeface="Raleway"/>
                <a:sym typeface="Raleway"/>
              </a:rPr>
              <a:t>PART 2 - Social Cohesion</a:t>
            </a: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336550" algn="l" defTabSz="914400" rtl="0" eaLnBrk="1" fontAlgn="auto" latinLnBrk="0" hangingPunct="1">
              <a:lnSpc>
                <a:spcPct val="100000"/>
              </a:lnSpc>
              <a:spcBef>
                <a:spcPts val="0"/>
              </a:spcBef>
              <a:spcAft>
                <a:spcPts val="0"/>
              </a:spcAft>
              <a:buClr>
                <a:srgbClr val="222222"/>
              </a:buClr>
              <a:buSzPts val="1700"/>
              <a:buFont typeface="Raleway"/>
              <a:buChar char="●"/>
              <a:tabLst/>
              <a:defRPr/>
            </a:pPr>
            <a:r>
              <a:rPr kumimoji="0" lang="en-US" sz="1700" b="1" i="0" u="none" strike="noStrike" kern="0" cap="none" spc="0" normalizeH="0" baseline="0" noProof="0">
                <a:ln>
                  <a:noFill/>
                </a:ln>
                <a:solidFill>
                  <a:srgbClr val="548194"/>
                </a:solidFill>
                <a:effectLst/>
                <a:uLnTx/>
                <a:uFillTx/>
                <a:latin typeface="Raleway"/>
                <a:ea typeface="Raleway"/>
                <a:cs typeface="Raleway"/>
                <a:sym typeface="Raleway"/>
              </a:rPr>
              <a:t>PART 3 - Security/ stability / Protection</a:t>
            </a: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336550" algn="l" defTabSz="914400" rtl="0" eaLnBrk="1" fontAlgn="auto" latinLnBrk="0" hangingPunct="1">
              <a:lnSpc>
                <a:spcPct val="100000"/>
              </a:lnSpc>
              <a:spcBef>
                <a:spcPts val="0"/>
              </a:spcBef>
              <a:spcAft>
                <a:spcPts val="0"/>
              </a:spcAft>
              <a:buClr>
                <a:srgbClr val="222222"/>
              </a:buClr>
              <a:buSzPts val="1700"/>
              <a:buFont typeface="Raleway"/>
              <a:buChar char="●"/>
              <a:tabLst/>
              <a:defRPr/>
            </a:pPr>
            <a:r>
              <a:rPr kumimoji="0" lang="en-US" sz="1700" b="1" i="0" u="none" strike="noStrike" kern="0" cap="none" spc="0" normalizeH="0" baseline="0" noProof="0">
                <a:ln>
                  <a:noFill/>
                </a:ln>
                <a:solidFill>
                  <a:srgbClr val="548194"/>
                </a:solidFill>
                <a:effectLst/>
                <a:uLnTx/>
                <a:uFillTx/>
                <a:latin typeface="Raleway"/>
                <a:ea typeface="Raleway"/>
                <a:cs typeface="Raleway"/>
                <a:sym typeface="Raleway"/>
              </a:rPr>
              <a:t>PART 4 - Livelihoods </a:t>
            </a: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336550" algn="l" defTabSz="914400" rtl="0" eaLnBrk="1" fontAlgn="auto" latinLnBrk="0" hangingPunct="1">
              <a:lnSpc>
                <a:spcPct val="100000"/>
              </a:lnSpc>
              <a:spcBef>
                <a:spcPts val="0"/>
              </a:spcBef>
              <a:spcAft>
                <a:spcPts val="0"/>
              </a:spcAft>
              <a:buClr>
                <a:srgbClr val="222222"/>
              </a:buClr>
              <a:buSzPts val="1700"/>
              <a:buFont typeface="Raleway"/>
              <a:buChar char="●"/>
              <a:tabLst/>
              <a:defRPr/>
            </a:pPr>
            <a:r>
              <a:rPr kumimoji="0" lang="en-US" sz="1700" b="1" i="0" u="none" strike="noStrike" kern="0" cap="none" spc="0" normalizeH="0" baseline="0" noProof="0">
                <a:ln>
                  <a:noFill/>
                </a:ln>
                <a:solidFill>
                  <a:srgbClr val="548194"/>
                </a:solidFill>
                <a:effectLst/>
                <a:uLnTx/>
                <a:uFillTx/>
                <a:latin typeface="Raleway"/>
                <a:ea typeface="Raleway"/>
                <a:cs typeface="Raleway"/>
                <a:sym typeface="Raleway"/>
              </a:rPr>
              <a:t>PART 5 -  Basic Services</a:t>
            </a: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336550" algn="l" defTabSz="914400" rtl="0" eaLnBrk="1" fontAlgn="auto" latinLnBrk="0" hangingPunct="1">
              <a:lnSpc>
                <a:spcPct val="100000"/>
              </a:lnSpc>
              <a:spcBef>
                <a:spcPts val="0"/>
              </a:spcBef>
              <a:spcAft>
                <a:spcPts val="0"/>
              </a:spcAft>
              <a:buClr>
                <a:srgbClr val="222222"/>
              </a:buClr>
              <a:buSzPts val="1700"/>
              <a:buFont typeface="Raleway"/>
              <a:buChar char="●"/>
              <a:tabLst/>
              <a:defRPr/>
            </a:pPr>
            <a:r>
              <a:rPr kumimoji="0" lang="en-US" sz="1700" b="1" i="0" u="none" strike="noStrike" kern="0" cap="none" spc="0" normalizeH="0" baseline="0" noProof="0">
                <a:ln>
                  <a:noFill/>
                </a:ln>
                <a:solidFill>
                  <a:srgbClr val="548194"/>
                </a:solidFill>
                <a:effectLst/>
                <a:uLnTx/>
                <a:uFillTx/>
                <a:latin typeface="Raleway"/>
                <a:ea typeface="Raleway"/>
                <a:cs typeface="Raleway"/>
                <a:sym typeface="Raleway"/>
              </a:rPr>
              <a:t>PART 6 -  Durable Solutions /Land/Conflicts</a:t>
            </a: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336550" algn="l" defTabSz="914400" rtl="0" eaLnBrk="1" fontAlgn="auto" latinLnBrk="0" hangingPunct="1">
              <a:lnSpc>
                <a:spcPct val="100000"/>
              </a:lnSpc>
              <a:spcBef>
                <a:spcPts val="0"/>
              </a:spcBef>
              <a:spcAft>
                <a:spcPts val="0"/>
              </a:spcAft>
              <a:buClr>
                <a:srgbClr val="222222"/>
              </a:buClr>
              <a:buSzPts val="1700"/>
              <a:buFont typeface="Raleway"/>
              <a:buChar char="●"/>
              <a:tabLst/>
              <a:defRPr/>
            </a:pPr>
            <a:r>
              <a:rPr kumimoji="0" lang="en-US" sz="1700" b="1" i="0" u="none" strike="noStrike" kern="0" cap="none" spc="0" normalizeH="0" baseline="0" noProof="0">
                <a:ln>
                  <a:noFill/>
                </a:ln>
                <a:solidFill>
                  <a:srgbClr val="548194"/>
                </a:solidFill>
                <a:effectLst/>
                <a:uLnTx/>
                <a:uFillTx/>
                <a:latin typeface="Raleway"/>
                <a:ea typeface="Raleway"/>
                <a:cs typeface="Raleway"/>
                <a:sym typeface="Raleway"/>
              </a:rPr>
              <a:t>PART 7 -  Future outlook</a:t>
            </a: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1" u="none" strike="noStrike" kern="0" cap="none" spc="0" normalizeH="0" baseline="0" noProof="0">
              <a:ln>
                <a:noFill/>
              </a:ln>
              <a:solidFill>
                <a:srgbClr val="FF0000"/>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600" b="1" i="0" u="none" strike="noStrike" kern="0" cap="none" spc="0" normalizeH="0" baseline="0" noProof="0">
              <a:ln>
                <a:noFill/>
              </a:ln>
              <a:solidFill>
                <a:srgbClr val="4D5557"/>
              </a:solidFill>
              <a:effectLst/>
              <a:uLnTx/>
              <a:uFillTx/>
              <a:latin typeface="Raleway"/>
              <a:ea typeface="Raleway"/>
              <a:cs typeface="Raleway"/>
              <a:sym typeface="Raleway"/>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grpSp>
        <p:nvGrpSpPr>
          <p:cNvPr id="300" name="Google Shape;300;p29"/>
          <p:cNvGrpSpPr/>
          <p:nvPr/>
        </p:nvGrpSpPr>
        <p:grpSpPr>
          <a:xfrm>
            <a:off x="12" y="-76200"/>
            <a:ext cx="12191988" cy="247125"/>
            <a:chOff x="12" y="0"/>
            <a:chExt cx="12191988" cy="247125"/>
          </a:xfrm>
        </p:grpSpPr>
        <p:pic>
          <p:nvPicPr>
            <p:cNvPr id="301" name="Google Shape;301;p29"/>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302" name="Google Shape;302;p29"/>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303" name="Google Shape;303;p29"/>
          <p:cNvGrpSpPr/>
          <p:nvPr/>
        </p:nvGrpSpPr>
        <p:grpSpPr>
          <a:xfrm>
            <a:off x="12" y="6705600"/>
            <a:ext cx="12191988" cy="247125"/>
            <a:chOff x="12" y="0"/>
            <a:chExt cx="12191988" cy="247125"/>
          </a:xfrm>
        </p:grpSpPr>
        <p:pic>
          <p:nvPicPr>
            <p:cNvPr id="304" name="Google Shape;304;p29"/>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305" name="Google Shape;305;p29"/>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sp>
        <p:nvSpPr>
          <p:cNvPr id="306" name="Google Shape;306;p29"/>
          <p:cNvSpPr txBox="1"/>
          <p:nvPr/>
        </p:nvSpPr>
        <p:spPr>
          <a:xfrm>
            <a:off x="737925" y="490036"/>
            <a:ext cx="10285800" cy="7317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a:ln>
                  <a:noFill/>
                </a:ln>
                <a:solidFill>
                  <a:srgbClr val="314247"/>
                </a:solidFill>
                <a:effectLst/>
                <a:uLnTx/>
                <a:uFillTx/>
                <a:latin typeface="Raleway"/>
                <a:ea typeface="Raleway"/>
                <a:cs typeface="Raleway"/>
                <a:sym typeface="Raleway"/>
              </a:rPr>
              <a:t>Key informant interviews (KIIs)</a:t>
            </a:r>
            <a:endParaRPr kumimoji="0" sz="1600" b="0" i="0" u="none" strike="noStrike" kern="0" cap="none" spc="0" normalizeH="0" baseline="0" noProof="0">
              <a:ln>
                <a:noFill/>
              </a:ln>
              <a:solidFill>
                <a:srgbClr val="314247"/>
              </a:solidFill>
              <a:effectLst/>
              <a:uLnTx/>
              <a:uFillTx/>
              <a:latin typeface="Raleway"/>
              <a:ea typeface="Raleway"/>
              <a:cs typeface="Raleway"/>
              <a:sym typeface="Raleway"/>
            </a:endParaRPr>
          </a:p>
          <a:p>
            <a:pPr marL="0" marR="0" lvl="0" indent="0" algn="l" defTabSz="914400" rtl="0" eaLnBrk="1" fontAlgn="auto" latinLnBrk="0" hangingPunct="1">
              <a:lnSpc>
                <a:spcPct val="90000"/>
              </a:lnSpc>
              <a:spcBef>
                <a:spcPts val="0"/>
              </a:spcBef>
              <a:spcAft>
                <a:spcPts val="0"/>
              </a:spcAft>
              <a:buClr>
                <a:srgbClr val="000000"/>
              </a:buClr>
              <a:buSzPts val="2800"/>
              <a:buFont typeface="Arial"/>
              <a:buNone/>
              <a:tabLst/>
              <a:defRPr/>
            </a:pPr>
            <a:endParaRPr kumimoji="0" sz="2800" b="1" i="0" u="none" strike="noStrike" kern="0" cap="none" spc="0" normalizeH="0" baseline="0" noProof="0">
              <a:ln>
                <a:noFill/>
              </a:ln>
              <a:solidFill>
                <a:srgbClr val="314247"/>
              </a:solidFill>
              <a:effectLst/>
              <a:uLnTx/>
              <a:uFillTx/>
              <a:latin typeface="Raleway"/>
              <a:ea typeface="Raleway"/>
              <a:cs typeface="Raleway"/>
              <a:sym typeface="Raleway"/>
            </a:endParaRPr>
          </a:p>
        </p:txBody>
      </p:sp>
      <p:sp>
        <p:nvSpPr>
          <p:cNvPr id="307" name="Google Shape;307;p29"/>
          <p:cNvSpPr txBox="1"/>
          <p:nvPr/>
        </p:nvSpPr>
        <p:spPr>
          <a:xfrm>
            <a:off x="737925" y="1082350"/>
            <a:ext cx="10285800" cy="5106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548194"/>
                </a:solidFill>
                <a:effectLst/>
                <a:uLnTx/>
                <a:uFillTx/>
                <a:latin typeface="Raleway"/>
                <a:ea typeface="Raleway"/>
                <a:cs typeface="Raleway"/>
                <a:sym typeface="Raleway"/>
              </a:rPr>
              <a:t>What is a Semi-Structured Interview?</a:t>
            </a:r>
            <a:endParaRPr kumimoji="0" sz="1800" b="1" i="0" u="none" strike="noStrike" kern="0" cap="none" spc="0" normalizeH="0" baseline="0" noProof="0">
              <a:ln>
                <a:noFill/>
              </a:ln>
              <a:solidFill>
                <a:srgbClr val="548194"/>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330200" algn="l" defTabSz="914400" rtl="0" eaLnBrk="1" fontAlgn="auto" latinLnBrk="0" hangingPunct="1">
              <a:lnSpc>
                <a:spcPct val="100000"/>
              </a:lnSpc>
              <a:spcBef>
                <a:spcPts val="0"/>
              </a:spcBef>
              <a:spcAft>
                <a:spcPts val="0"/>
              </a:spcAft>
              <a:buClr>
                <a:srgbClr val="4D5557"/>
              </a:buClr>
              <a:buSzPts val="1600"/>
              <a:buFont typeface="Raleway"/>
              <a:buChar char="●"/>
              <a:tabLst/>
              <a:defRPr/>
            </a:pPr>
            <a:r>
              <a:rPr kumimoji="0" lang="en-US" sz="1600" b="0" i="0" u="none" strike="noStrike" kern="0" cap="none" spc="0" normalizeH="0" baseline="0" noProof="0">
                <a:ln>
                  <a:noFill/>
                </a:ln>
                <a:solidFill>
                  <a:srgbClr val="4D5557"/>
                </a:solidFill>
                <a:effectLst/>
                <a:uLnTx/>
                <a:uFillTx/>
                <a:latin typeface="Raleway"/>
                <a:ea typeface="Raleway"/>
                <a:cs typeface="Raleway"/>
                <a:sym typeface="Raleway"/>
              </a:rPr>
              <a:t>A structured interview with a set question list.</a:t>
            </a:r>
            <a:endParaRPr kumimoji="0" sz="16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548194"/>
                </a:solidFill>
                <a:effectLst/>
                <a:uLnTx/>
                <a:uFillTx/>
                <a:latin typeface="Raleway"/>
                <a:ea typeface="Raleway"/>
                <a:cs typeface="Raleway"/>
                <a:sym typeface="Raleway"/>
              </a:rPr>
              <a:t>Tips and Tricks</a:t>
            </a:r>
            <a:endParaRPr kumimoji="0" sz="1800" b="1" i="0" u="none" strike="noStrike" kern="0" cap="none" spc="0" normalizeH="0" baseline="0" noProof="0">
              <a:ln>
                <a:noFill/>
              </a:ln>
              <a:solidFill>
                <a:srgbClr val="548194"/>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330200" algn="l" defTabSz="914400" rtl="0" eaLnBrk="1" fontAlgn="auto" latinLnBrk="0" hangingPunct="1">
              <a:lnSpc>
                <a:spcPct val="100000"/>
              </a:lnSpc>
              <a:spcBef>
                <a:spcPts val="0"/>
              </a:spcBef>
              <a:spcAft>
                <a:spcPts val="0"/>
              </a:spcAft>
              <a:buClr>
                <a:srgbClr val="4D5557"/>
              </a:buClr>
              <a:buSzPts val="1600"/>
              <a:buFont typeface="Raleway"/>
              <a:buChar char="●"/>
              <a:tabLst/>
              <a:defRPr/>
            </a:pPr>
            <a:r>
              <a:rPr kumimoji="0" lang="en-US" sz="1600" b="0" i="0" u="none" strike="noStrike" kern="0" cap="none" spc="0" normalizeH="0" baseline="0" noProof="0">
                <a:ln>
                  <a:noFill/>
                </a:ln>
                <a:solidFill>
                  <a:srgbClr val="4D5557"/>
                </a:solidFill>
                <a:effectLst/>
                <a:uLnTx/>
                <a:uFillTx/>
                <a:latin typeface="Raleway"/>
                <a:ea typeface="Raleway"/>
                <a:cs typeface="Raleway"/>
                <a:sym typeface="Raleway"/>
              </a:rPr>
              <a:t>First introduce yourself and then have the respondent introduce themselves</a:t>
            </a:r>
            <a:endParaRPr kumimoji="0" sz="16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30200" algn="l" defTabSz="914400" rtl="0" eaLnBrk="1" fontAlgn="auto" latinLnBrk="0" hangingPunct="1">
              <a:lnSpc>
                <a:spcPct val="100000"/>
              </a:lnSpc>
              <a:spcBef>
                <a:spcPts val="0"/>
              </a:spcBef>
              <a:spcAft>
                <a:spcPts val="0"/>
              </a:spcAft>
              <a:buClr>
                <a:srgbClr val="4D5557"/>
              </a:buClr>
              <a:buSzPts val="1600"/>
              <a:buFont typeface="Raleway"/>
              <a:buChar char="●"/>
              <a:tabLst/>
              <a:defRPr/>
            </a:pPr>
            <a:r>
              <a:rPr kumimoji="0" lang="en-US" sz="1600" b="1" i="0" u="none" strike="noStrike" kern="0" cap="none" spc="0" normalizeH="0" baseline="0" noProof="0">
                <a:ln>
                  <a:noFill/>
                </a:ln>
                <a:solidFill>
                  <a:srgbClr val="4D5557"/>
                </a:solidFill>
                <a:effectLst/>
                <a:uLnTx/>
                <a:uFillTx/>
                <a:latin typeface="Raleway"/>
                <a:ea typeface="Raleway"/>
                <a:cs typeface="Raleway"/>
                <a:sym typeface="Raleway"/>
              </a:rPr>
              <a:t>Please let participants know you will be recording the interview and include as much detail in your notes or transcriptions as possible</a:t>
            </a:r>
            <a:endParaRPr kumimoji="0" sz="16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314247"/>
              </a:solidFill>
              <a:effectLst/>
              <a:uLnTx/>
              <a:uFillTx/>
              <a:latin typeface="Raleway"/>
              <a:ea typeface="Raleway"/>
              <a:cs typeface="Raleway"/>
              <a:sym typeface="Raleway"/>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grpSp>
        <p:nvGrpSpPr>
          <p:cNvPr id="313" name="Google Shape;313;p30"/>
          <p:cNvGrpSpPr/>
          <p:nvPr/>
        </p:nvGrpSpPr>
        <p:grpSpPr>
          <a:xfrm>
            <a:off x="12" y="-76200"/>
            <a:ext cx="12191988" cy="247125"/>
            <a:chOff x="12" y="0"/>
            <a:chExt cx="12191988" cy="247125"/>
          </a:xfrm>
        </p:grpSpPr>
        <p:pic>
          <p:nvPicPr>
            <p:cNvPr id="314" name="Google Shape;314;p30"/>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315" name="Google Shape;315;p30"/>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316" name="Google Shape;316;p30"/>
          <p:cNvGrpSpPr/>
          <p:nvPr/>
        </p:nvGrpSpPr>
        <p:grpSpPr>
          <a:xfrm>
            <a:off x="12" y="6705600"/>
            <a:ext cx="12191988" cy="247125"/>
            <a:chOff x="12" y="0"/>
            <a:chExt cx="12191988" cy="247125"/>
          </a:xfrm>
        </p:grpSpPr>
        <p:pic>
          <p:nvPicPr>
            <p:cNvPr id="317" name="Google Shape;317;p30"/>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318" name="Google Shape;318;p30"/>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sp>
        <p:nvSpPr>
          <p:cNvPr id="319" name="Google Shape;319;p30"/>
          <p:cNvSpPr txBox="1"/>
          <p:nvPr/>
        </p:nvSpPr>
        <p:spPr>
          <a:xfrm>
            <a:off x="838200" y="365125"/>
            <a:ext cx="10515600" cy="13257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a:ln>
                  <a:noFill/>
                </a:ln>
                <a:solidFill>
                  <a:srgbClr val="314247"/>
                </a:solidFill>
                <a:effectLst/>
                <a:uLnTx/>
                <a:uFillTx/>
                <a:latin typeface="Raleway"/>
                <a:ea typeface="Raleway"/>
                <a:cs typeface="Raleway"/>
                <a:sym typeface="Raleway"/>
              </a:rPr>
              <a:t>KII TOOLs </a:t>
            </a:r>
            <a:endParaRPr kumimoji="0" sz="2800" b="1"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90000"/>
              </a:lnSpc>
              <a:spcBef>
                <a:spcPts val="0"/>
              </a:spcBef>
              <a:spcAft>
                <a:spcPts val="0"/>
              </a:spcAft>
              <a:buClr>
                <a:srgbClr val="000000"/>
              </a:buClr>
              <a:buSzPts val="2800"/>
              <a:buFont typeface="Arial"/>
              <a:buNone/>
              <a:tabLst/>
              <a:defRPr/>
            </a:pPr>
            <a:endParaRPr kumimoji="0" sz="2800" b="1" i="0" u="none" strike="noStrike" kern="0" cap="none" spc="0" normalizeH="0" baseline="0" noProof="0">
              <a:ln>
                <a:noFill/>
              </a:ln>
              <a:solidFill>
                <a:srgbClr val="4D5557"/>
              </a:solidFill>
              <a:effectLst/>
              <a:uLnTx/>
              <a:uFillTx/>
              <a:latin typeface="Raleway"/>
              <a:ea typeface="Raleway"/>
              <a:cs typeface="Raleway"/>
              <a:sym typeface="Raleway"/>
            </a:endParaRPr>
          </a:p>
        </p:txBody>
      </p:sp>
      <p:sp>
        <p:nvSpPr>
          <p:cNvPr id="320" name="Google Shape;320;p30"/>
          <p:cNvSpPr txBox="1"/>
          <p:nvPr/>
        </p:nvSpPr>
        <p:spPr>
          <a:xfrm>
            <a:off x="838200" y="960250"/>
            <a:ext cx="10515600" cy="51894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The</a:t>
            </a:r>
            <a:r>
              <a:rPr kumimoji="0" lang="en-US" sz="1800" b="1" i="0" u="none" strike="noStrike" kern="0" cap="none" spc="0" normalizeH="0" baseline="0" noProof="0">
                <a:ln>
                  <a:noFill/>
                </a:ln>
                <a:solidFill>
                  <a:srgbClr val="4D5557"/>
                </a:solidFill>
                <a:effectLst/>
                <a:uLnTx/>
                <a:uFillTx/>
                <a:latin typeface="Raleway"/>
                <a:ea typeface="Raleway"/>
                <a:cs typeface="Raleway"/>
                <a:sym typeface="Raleway"/>
              </a:rPr>
              <a:t> KII tools </a:t>
            </a: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includes the following sections:</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36550" algn="l" defTabSz="914400" rtl="0" eaLnBrk="1" fontAlgn="auto" latinLnBrk="0" hangingPunct="1">
              <a:lnSpc>
                <a:spcPct val="100000"/>
              </a:lnSpc>
              <a:spcBef>
                <a:spcPts val="0"/>
              </a:spcBef>
              <a:spcAft>
                <a:spcPts val="0"/>
              </a:spcAft>
              <a:buClr>
                <a:srgbClr val="222222"/>
              </a:buClr>
              <a:buSzPts val="1700"/>
              <a:buFont typeface="Raleway"/>
              <a:buChar char="●"/>
              <a:tabLst/>
              <a:defRPr/>
            </a:pPr>
            <a:r>
              <a:rPr kumimoji="0" lang="en-US" sz="1700" b="1" i="0" u="none" strike="noStrike" kern="0" cap="none" spc="0" normalizeH="0" baseline="0" noProof="0">
                <a:ln>
                  <a:noFill/>
                </a:ln>
                <a:solidFill>
                  <a:srgbClr val="548194"/>
                </a:solidFill>
                <a:effectLst/>
                <a:uLnTx/>
                <a:uFillTx/>
                <a:latin typeface="Raleway"/>
                <a:ea typeface="Raleway"/>
                <a:cs typeface="Raleway"/>
                <a:sym typeface="Raleway"/>
              </a:rPr>
              <a:t>PART 1 -</a:t>
            </a:r>
            <a:r>
              <a:rPr kumimoji="0" lang="en-US" sz="1700" b="0" i="0" u="none" strike="noStrike" kern="0" cap="none" spc="0" normalizeH="0" baseline="0" noProof="0">
                <a:ln>
                  <a:noFill/>
                </a:ln>
                <a:solidFill>
                  <a:srgbClr val="4D5557"/>
                </a:solidFill>
                <a:effectLst/>
                <a:uLnTx/>
                <a:uFillTx/>
                <a:latin typeface="Raleway"/>
                <a:ea typeface="Raleway"/>
                <a:cs typeface="Raleway"/>
                <a:sym typeface="Raleway"/>
              </a:rPr>
              <a:t>. </a:t>
            </a:r>
            <a:r>
              <a:rPr kumimoji="0" lang="en-US" sz="1700" b="1" i="0" u="none" strike="noStrike" kern="0" cap="none" spc="0" normalizeH="0" baseline="0" noProof="0">
                <a:ln>
                  <a:noFill/>
                </a:ln>
                <a:solidFill>
                  <a:srgbClr val="678798"/>
                </a:solidFill>
                <a:effectLst/>
                <a:uLnTx/>
                <a:uFillTx/>
                <a:latin typeface="Raleway"/>
                <a:ea typeface="Raleway"/>
                <a:cs typeface="Raleway"/>
                <a:sym typeface="Raleway"/>
              </a:rPr>
              <a:t>Returns and integration</a:t>
            </a:r>
            <a:endParaRPr kumimoji="0" sz="1700" b="1" i="1" u="none" strike="noStrike" kern="0" cap="none" spc="0" normalizeH="0" baseline="0" noProof="0">
              <a:ln>
                <a:noFill/>
              </a:ln>
              <a:solidFill>
                <a:srgbClr val="678798"/>
              </a:solidFill>
              <a:effectLst/>
              <a:uLnTx/>
              <a:uFillTx/>
              <a:latin typeface="Raleway"/>
              <a:ea typeface="Raleway"/>
              <a:cs typeface="Raleway"/>
              <a:sym typeface="Raleway"/>
            </a:endParaRPr>
          </a:p>
          <a:p>
            <a:pPr marL="45720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0" i="1"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336550" algn="l" defTabSz="914400" rtl="0" eaLnBrk="1" fontAlgn="auto" latinLnBrk="0" hangingPunct="1">
              <a:lnSpc>
                <a:spcPct val="100000"/>
              </a:lnSpc>
              <a:spcBef>
                <a:spcPts val="0"/>
              </a:spcBef>
              <a:spcAft>
                <a:spcPts val="0"/>
              </a:spcAft>
              <a:buClr>
                <a:srgbClr val="222222"/>
              </a:buClr>
              <a:buSzPts val="1700"/>
              <a:buFont typeface="Raleway"/>
              <a:buChar char="●"/>
              <a:tabLst/>
              <a:defRPr/>
            </a:pPr>
            <a:r>
              <a:rPr kumimoji="0" lang="en-US" sz="1700" b="1" i="0" u="none" strike="noStrike" kern="0" cap="none" spc="0" normalizeH="0" baseline="0" noProof="0">
                <a:ln>
                  <a:noFill/>
                </a:ln>
                <a:solidFill>
                  <a:srgbClr val="548194"/>
                </a:solidFill>
                <a:effectLst/>
                <a:uLnTx/>
                <a:uFillTx/>
                <a:latin typeface="Raleway"/>
                <a:ea typeface="Raleway"/>
                <a:cs typeface="Raleway"/>
                <a:sym typeface="Raleway"/>
              </a:rPr>
              <a:t>PART 2 - Social Cohesion</a:t>
            </a: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336550" algn="l" defTabSz="914400" rtl="0" eaLnBrk="1" fontAlgn="auto" latinLnBrk="0" hangingPunct="1">
              <a:lnSpc>
                <a:spcPct val="100000"/>
              </a:lnSpc>
              <a:spcBef>
                <a:spcPts val="0"/>
              </a:spcBef>
              <a:spcAft>
                <a:spcPts val="0"/>
              </a:spcAft>
              <a:buClr>
                <a:srgbClr val="222222"/>
              </a:buClr>
              <a:buSzPts val="1700"/>
              <a:buFont typeface="Raleway"/>
              <a:buChar char="●"/>
              <a:tabLst/>
              <a:defRPr/>
            </a:pPr>
            <a:r>
              <a:rPr kumimoji="0" lang="en-US" sz="1700" b="1" i="0" u="none" strike="noStrike" kern="0" cap="none" spc="0" normalizeH="0" baseline="0" noProof="0">
                <a:ln>
                  <a:noFill/>
                </a:ln>
                <a:solidFill>
                  <a:srgbClr val="548194"/>
                </a:solidFill>
                <a:effectLst/>
                <a:uLnTx/>
                <a:uFillTx/>
                <a:latin typeface="Raleway"/>
                <a:ea typeface="Raleway"/>
                <a:cs typeface="Raleway"/>
                <a:sym typeface="Raleway"/>
              </a:rPr>
              <a:t>PART 3 - Security/ stability / Protection</a:t>
            </a: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336550" algn="l" defTabSz="914400" rtl="0" eaLnBrk="1" fontAlgn="auto" latinLnBrk="0" hangingPunct="1">
              <a:lnSpc>
                <a:spcPct val="100000"/>
              </a:lnSpc>
              <a:spcBef>
                <a:spcPts val="0"/>
              </a:spcBef>
              <a:spcAft>
                <a:spcPts val="0"/>
              </a:spcAft>
              <a:buClr>
                <a:srgbClr val="222222"/>
              </a:buClr>
              <a:buSzPts val="1700"/>
              <a:buFont typeface="Raleway"/>
              <a:buChar char="●"/>
              <a:tabLst/>
              <a:defRPr/>
            </a:pPr>
            <a:r>
              <a:rPr kumimoji="0" lang="en-US" sz="1700" b="1" i="0" u="none" strike="noStrike" kern="0" cap="none" spc="0" normalizeH="0" baseline="0" noProof="0">
                <a:ln>
                  <a:noFill/>
                </a:ln>
                <a:solidFill>
                  <a:srgbClr val="548194"/>
                </a:solidFill>
                <a:effectLst/>
                <a:uLnTx/>
                <a:uFillTx/>
                <a:latin typeface="Raleway"/>
                <a:ea typeface="Raleway"/>
                <a:cs typeface="Raleway"/>
                <a:sym typeface="Raleway"/>
              </a:rPr>
              <a:t>PART 4 - Governance / Administrative capacity</a:t>
            </a: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336550" algn="l" defTabSz="914400" rtl="0" eaLnBrk="1" fontAlgn="auto" latinLnBrk="0" hangingPunct="1">
              <a:lnSpc>
                <a:spcPct val="100000"/>
              </a:lnSpc>
              <a:spcBef>
                <a:spcPts val="0"/>
              </a:spcBef>
              <a:spcAft>
                <a:spcPts val="0"/>
              </a:spcAft>
              <a:buClr>
                <a:srgbClr val="222222"/>
              </a:buClr>
              <a:buSzPts val="1700"/>
              <a:buFont typeface="Raleway"/>
              <a:buChar char="●"/>
              <a:tabLst/>
              <a:defRPr/>
            </a:pPr>
            <a:r>
              <a:rPr kumimoji="0" lang="en-US" sz="1700" b="1" i="0" u="none" strike="noStrike" kern="0" cap="none" spc="0" normalizeH="0" baseline="0" noProof="0">
                <a:ln>
                  <a:noFill/>
                </a:ln>
                <a:solidFill>
                  <a:srgbClr val="548194"/>
                </a:solidFill>
                <a:effectLst/>
                <a:uLnTx/>
                <a:uFillTx/>
                <a:latin typeface="Raleway"/>
                <a:ea typeface="Raleway"/>
                <a:cs typeface="Raleway"/>
                <a:sym typeface="Raleway"/>
              </a:rPr>
              <a:t>PART 5 -  Livelihoods</a:t>
            </a: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336550" algn="l" defTabSz="914400" rtl="0" eaLnBrk="1" fontAlgn="auto" latinLnBrk="0" hangingPunct="1">
              <a:lnSpc>
                <a:spcPct val="100000"/>
              </a:lnSpc>
              <a:spcBef>
                <a:spcPts val="0"/>
              </a:spcBef>
              <a:spcAft>
                <a:spcPts val="0"/>
              </a:spcAft>
              <a:buClr>
                <a:srgbClr val="222222"/>
              </a:buClr>
              <a:buSzPts val="1700"/>
              <a:buFont typeface="Raleway"/>
              <a:buChar char="●"/>
              <a:tabLst/>
              <a:defRPr/>
            </a:pPr>
            <a:r>
              <a:rPr kumimoji="0" lang="en-US" sz="1700" b="1" i="0" u="none" strike="noStrike" kern="0" cap="none" spc="0" normalizeH="0" baseline="0" noProof="0">
                <a:ln>
                  <a:noFill/>
                </a:ln>
                <a:solidFill>
                  <a:srgbClr val="548194"/>
                </a:solidFill>
                <a:effectLst/>
                <a:uLnTx/>
                <a:uFillTx/>
                <a:latin typeface="Raleway"/>
                <a:ea typeface="Raleway"/>
                <a:cs typeface="Raleway"/>
                <a:sym typeface="Raleway"/>
              </a:rPr>
              <a:t>PART 6 -  Basic Services</a:t>
            </a: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336550" algn="l" defTabSz="914400" rtl="0" eaLnBrk="1" fontAlgn="auto" latinLnBrk="0" hangingPunct="1">
              <a:lnSpc>
                <a:spcPct val="100000"/>
              </a:lnSpc>
              <a:spcBef>
                <a:spcPts val="0"/>
              </a:spcBef>
              <a:spcAft>
                <a:spcPts val="0"/>
              </a:spcAft>
              <a:buClr>
                <a:srgbClr val="222222"/>
              </a:buClr>
              <a:buSzPts val="1700"/>
              <a:buFont typeface="Raleway"/>
              <a:buChar char="●"/>
              <a:tabLst/>
              <a:defRPr/>
            </a:pPr>
            <a:r>
              <a:rPr kumimoji="0" lang="en-US" sz="1700" b="1" i="0" u="none" strike="noStrike" kern="0" cap="none" spc="0" normalizeH="0" baseline="0" noProof="0">
                <a:ln>
                  <a:noFill/>
                </a:ln>
                <a:solidFill>
                  <a:srgbClr val="548194"/>
                </a:solidFill>
                <a:effectLst/>
                <a:uLnTx/>
                <a:uFillTx/>
                <a:latin typeface="Raleway"/>
                <a:ea typeface="Raleway"/>
                <a:cs typeface="Raleway"/>
                <a:sym typeface="Raleway"/>
              </a:rPr>
              <a:t>PART 7 -  Movements/Durable Solutions /Land/Conflicts</a:t>
            </a: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336550" algn="l" defTabSz="914400" rtl="0" eaLnBrk="1" fontAlgn="auto" latinLnBrk="0" hangingPunct="1">
              <a:lnSpc>
                <a:spcPct val="100000"/>
              </a:lnSpc>
              <a:spcBef>
                <a:spcPts val="0"/>
              </a:spcBef>
              <a:spcAft>
                <a:spcPts val="0"/>
              </a:spcAft>
              <a:buClr>
                <a:srgbClr val="222222"/>
              </a:buClr>
              <a:buSzPts val="1700"/>
              <a:buFont typeface="Raleway"/>
              <a:buChar char="●"/>
              <a:tabLst/>
              <a:defRPr/>
            </a:pPr>
            <a:r>
              <a:rPr kumimoji="0" lang="en-US" sz="1700" b="1" i="0" u="none" strike="noStrike" kern="0" cap="none" spc="0" normalizeH="0" baseline="0" noProof="0">
                <a:ln>
                  <a:noFill/>
                </a:ln>
                <a:solidFill>
                  <a:srgbClr val="548194"/>
                </a:solidFill>
                <a:effectLst/>
                <a:uLnTx/>
                <a:uFillTx/>
                <a:latin typeface="Raleway"/>
                <a:ea typeface="Raleway"/>
                <a:cs typeface="Raleway"/>
                <a:sym typeface="Raleway"/>
              </a:rPr>
              <a:t>PART 8 -  Future Outlook</a:t>
            </a: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1" u="none" strike="noStrike" kern="0" cap="none" spc="0" normalizeH="0" baseline="0" noProof="0">
              <a:ln>
                <a:noFill/>
              </a:ln>
              <a:solidFill>
                <a:srgbClr val="FF0000"/>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600" b="1" i="0" u="none" strike="noStrike" kern="0" cap="none" spc="0" normalizeH="0" baseline="0" noProof="0">
              <a:ln>
                <a:noFill/>
              </a:ln>
              <a:solidFill>
                <a:srgbClr val="4D5557"/>
              </a:solidFill>
              <a:effectLst/>
              <a:uLnTx/>
              <a:uFillTx/>
              <a:latin typeface="Raleway"/>
              <a:ea typeface="Raleway"/>
              <a:cs typeface="Raleway"/>
              <a:sym typeface="Raleway"/>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grpSp>
        <p:nvGrpSpPr>
          <p:cNvPr id="326" name="Google Shape;326;p31"/>
          <p:cNvGrpSpPr/>
          <p:nvPr/>
        </p:nvGrpSpPr>
        <p:grpSpPr>
          <a:xfrm>
            <a:off x="12" y="-76200"/>
            <a:ext cx="12191988" cy="247125"/>
            <a:chOff x="12" y="0"/>
            <a:chExt cx="12191988" cy="247125"/>
          </a:xfrm>
        </p:grpSpPr>
        <p:pic>
          <p:nvPicPr>
            <p:cNvPr id="327" name="Google Shape;327;p31"/>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328" name="Google Shape;328;p31"/>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329" name="Google Shape;329;p31"/>
          <p:cNvGrpSpPr/>
          <p:nvPr/>
        </p:nvGrpSpPr>
        <p:grpSpPr>
          <a:xfrm>
            <a:off x="12" y="6705600"/>
            <a:ext cx="12191988" cy="247125"/>
            <a:chOff x="12" y="0"/>
            <a:chExt cx="12191988" cy="247125"/>
          </a:xfrm>
        </p:grpSpPr>
        <p:pic>
          <p:nvPicPr>
            <p:cNvPr id="330" name="Google Shape;330;p31"/>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331" name="Google Shape;331;p31"/>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sp>
        <p:nvSpPr>
          <p:cNvPr id="332" name="Google Shape;332;p31"/>
          <p:cNvSpPr txBox="1"/>
          <p:nvPr/>
        </p:nvSpPr>
        <p:spPr>
          <a:xfrm>
            <a:off x="838200" y="365125"/>
            <a:ext cx="10515600" cy="13257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a:ln>
                  <a:noFill/>
                </a:ln>
                <a:solidFill>
                  <a:srgbClr val="314247"/>
                </a:solidFill>
                <a:effectLst/>
                <a:uLnTx/>
                <a:uFillTx/>
                <a:latin typeface="Raleway"/>
                <a:ea typeface="Raleway"/>
                <a:cs typeface="Raleway"/>
                <a:sym typeface="Raleway"/>
              </a:rPr>
              <a:t>KII TOOLs </a:t>
            </a:r>
            <a:endParaRPr kumimoji="0" sz="2800" b="1"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90000"/>
              </a:lnSpc>
              <a:spcBef>
                <a:spcPts val="0"/>
              </a:spcBef>
              <a:spcAft>
                <a:spcPts val="0"/>
              </a:spcAft>
              <a:buClr>
                <a:srgbClr val="000000"/>
              </a:buClr>
              <a:buSzPts val="2800"/>
              <a:buFont typeface="Arial"/>
              <a:buNone/>
              <a:tabLst/>
              <a:defRPr/>
            </a:pPr>
            <a:endParaRPr kumimoji="0" sz="2800" b="1" i="0" u="none" strike="noStrike" kern="0" cap="none" spc="0" normalizeH="0" baseline="0" noProof="0">
              <a:ln>
                <a:noFill/>
              </a:ln>
              <a:solidFill>
                <a:srgbClr val="4D5557"/>
              </a:solidFill>
              <a:effectLst/>
              <a:uLnTx/>
              <a:uFillTx/>
              <a:latin typeface="Raleway"/>
              <a:ea typeface="Raleway"/>
              <a:cs typeface="Raleway"/>
              <a:sym typeface="Raleway"/>
            </a:endParaRPr>
          </a:p>
        </p:txBody>
      </p:sp>
      <p:sp>
        <p:nvSpPr>
          <p:cNvPr id="333" name="Google Shape;333;p31"/>
          <p:cNvSpPr txBox="1"/>
          <p:nvPr/>
        </p:nvSpPr>
        <p:spPr>
          <a:xfrm>
            <a:off x="838200" y="960250"/>
            <a:ext cx="10515600" cy="51894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4D5557"/>
                </a:solidFill>
                <a:effectLst/>
                <a:uLnTx/>
                <a:uFillTx/>
                <a:latin typeface="Raleway"/>
                <a:ea typeface="Raleway"/>
                <a:cs typeface="Raleway"/>
                <a:sym typeface="Raleway"/>
              </a:rPr>
              <a:t>KEY TERMINOLOGY:</a:t>
            </a:r>
            <a:endParaRPr kumimoji="0" sz="1800" b="1"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l" defTabSz="914400" rtl="0" eaLnBrk="1" fontAlgn="auto" latinLnBrk="0" hangingPunct="1">
              <a:lnSpc>
                <a:spcPct val="100000"/>
              </a:lnSpc>
              <a:spcBef>
                <a:spcPts val="0"/>
              </a:spcBef>
              <a:spcAft>
                <a:spcPts val="0"/>
              </a:spcAft>
              <a:buClr>
                <a:srgbClr val="4D5557"/>
              </a:buClr>
              <a:buSzPts val="1800"/>
              <a:buFont typeface="Raleway"/>
              <a:buChar char="●"/>
              <a:tabLst/>
              <a:defRPr/>
            </a:pP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1" u="none" strike="noStrike" kern="0" cap="none" spc="0" normalizeH="0" baseline="0" noProof="0">
              <a:ln>
                <a:noFill/>
              </a:ln>
              <a:solidFill>
                <a:srgbClr val="FF0000"/>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600" b="1" i="0" u="none" strike="noStrike" kern="0" cap="none" spc="0" normalizeH="0" baseline="0" noProof="0">
              <a:ln>
                <a:noFill/>
              </a:ln>
              <a:solidFill>
                <a:srgbClr val="4D5557"/>
              </a:solidFill>
              <a:effectLst/>
              <a:uLnTx/>
              <a:uFillTx/>
              <a:latin typeface="Raleway"/>
              <a:ea typeface="Raleway"/>
              <a:cs typeface="Raleway"/>
              <a:sym typeface="Raleway"/>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grpSp>
        <p:nvGrpSpPr>
          <p:cNvPr id="339" name="Google Shape;339;p32"/>
          <p:cNvGrpSpPr/>
          <p:nvPr/>
        </p:nvGrpSpPr>
        <p:grpSpPr>
          <a:xfrm>
            <a:off x="12" y="-76200"/>
            <a:ext cx="12191988" cy="247125"/>
            <a:chOff x="12" y="0"/>
            <a:chExt cx="12191988" cy="247125"/>
          </a:xfrm>
        </p:grpSpPr>
        <p:pic>
          <p:nvPicPr>
            <p:cNvPr id="340" name="Google Shape;340;p32"/>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341" name="Google Shape;341;p32"/>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342" name="Google Shape;342;p32"/>
          <p:cNvGrpSpPr/>
          <p:nvPr/>
        </p:nvGrpSpPr>
        <p:grpSpPr>
          <a:xfrm>
            <a:off x="12" y="6705600"/>
            <a:ext cx="12191988" cy="247125"/>
            <a:chOff x="12" y="0"/>
            <a:chExt cx="12191988" cy="247125"/>
          </a:xfrm>
        </p:grpSpPr>
        <p:pic>
          <p:nvPicPr>
            <p:cNvPr id="343" name="Google Shape;343;p32"/>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344" name="Google Shape;344;p32"/>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sp>
        <p:nvSpPr>
          <p:cNvPr id="345" name="Google Shape;345;p32"/>
          <p:cNvSpPr txBox="1"/>
          <p:nvPr/>
        </p:nvSpPr>
        <p:spPr>
          <a:xfrm>
            <a:off x="861525" y="1359522"/>
            <a:ext cx="10018200" cy="446400"/>
          </a:xfrm>
          <a:prstGeom prst="rect">
            <a:avLst/>
          </a:prstGeom>
          <a:noFill/>
          <a:ln>
            <a:noFill/>
          </a:ln>
        </p:spPr>
        <p:txBody>
          <a:bodyPr spcFirstLastPara="1" wrap="square" lIns="91425" tIns="91425" rIns="91425" bIns="91425"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700" b="0" i="0" u="none" strike="noStrike" kern="0" cap="none" spc="0" normalizeH="0" baseline="0" noProof="0">
              <a:ln>
                <a:noFill/>
              </a:ln>
              <a:solidFill>
                <a:srgbClr val="314247"/>
              </a:solidFill>
              <a:effectLst/>
              <a:uLnTx/>
              <a:uFillTx/>
              <a:latin typeface="Raleway"/>
              <a:ea typeface="Raleway"/>
              <a:cs typeface="Raleway"/>
              <a:sym typeface="Raleway"/>
            </a:endParaRPr>
          </a:p>
        </p:txBody>
      </p:sp>
      <p:sp>
        <p:nvSpPr>
          <p:cNvPr id="346" name="Google Shape;346;p32"/>
          <p:cNvSpPr txBox="1">
            <a:spLocks noGrp="1"/>
          </p:cNvSpPr>
          <p:nvPr>
            <p:ph type="ctrTitle"/>
          </p:nvPr>
        </p:nvSpPr>
        <p:spPr>
          <a:xfrm>
            <a:off x="727725" y="551636"/>
            <a:ext cx="10285800" cy="731700"/>
          </a:xfrm>
          <a:prstGeom prst="rect">
            <a:avLst/>
          </a:prstGeom>
          <a:noFill/>
          <a:ln>
            <a:noFill/>
          </a:ln>
        </p:spPr>
        <p:txBody>
          <a:bodyPr spcFirstLastPara="1" wrap="square" lIns="91425" tIns="45700" rIns="91425" bIns="45700" anchor="t" anchorCtr="0">
            <a:noAutofit/>
          </a:bodyPr>
          <a:lstStyle/>
          <a:p>
            <a:pPr marL="457200" lvl="0" indent="0" algn="ctr" rtl="0">
              <a:lnSpc>
                <a:spcPct val="115000"/>
              </a:lnSpc>
              <a:spcBef>
                <a:spcPts val="0"/>
              </a:spcBef>
              <a:spcAft>
                <a:spcPts val="0"/>
              </a:spcAft>
              <a:buClr>
                <a:srgbClr val="000000"/>
              </a:buClr>
              <a:buSzPts val="2200"/>
              <a:buFont typeface="Arial"/>
              <a:buNone/>
            </a:pPr>
            <a:r>
              <a:rPr lang="en-US" sz="2200" b="1">
                <a:solidFill>
                  <a:srgbClr val="222222"/>
                </a:solidFill>
                <a:latin typeface="Raleway"/>
                <a:ea typeface="Raleway"/>
                <a:cs typeface="Raleway"/>
                <a:sym typeface="Raleway"/>
              </a:rPr>
              <a:t>Discussion:</a:t>
            </a:r>
            <a:endParaRPr sz="1900" b="1">
              <a:solidFill>
                <a:srgbClr val="314247"/>
              </a:solidFill>
              <a:latin typeface="Raleway"/>
              <a:ea typeface="Raleway"/>
              <a:cs typeface="Raleway"/>
              <a:sym typeface="Raleway"/>
            </a:endParaRPr>
          </a:p>
        </p:txBody>
      </p:sp>
      <p:sp>
        <p:nvSpPr>
          <p:cNvPr id="347" name="Google Shape;347;p32"/>
          <p:cNvSpPr txBox="1"/>
          <p:nvPr/>
        </p:nvSpPr>
        <p:spPr>
          <a:xfrm>
            <a:off x="265800" y="1177075"/>
            <a:ext cx="11660400" cy="2470500"/>
          </a:xfrm>
          <a:prstGeom prst="rect">
            <a:avLst/>
          </a:prstGeom>
          <a:noFill/>
          <a:ln>
            <a:noFill/>
          </a:ln>
        </p:spPr>
        <p:txBody>
          <a:bodyPr spcFirstLastPara="1" wrap="square" lIns="91425" tIns="91425" rIns="91425" bIns="91425" anchor="t" anchorCtr="0">
            <a:spAutoFit/>
          </a:bodyPr>
          <a:lstStyle/>
          <a:p>
            <a:pPr marL="457200" marR="0" lvl="0" indent="0" algn="l" defTabSz="914400" rtl="0" eaLnBrk="1" fontAlgn="auto" latinLnBrk="0" hangingPunct="1">
              <a:lnSpc>
                <a:spcPct val="115000"/>
              </a:lnSpc>
              <a:spcBef>
                <a:spcPts val="0"/>
              </a:spcBef>
              <a:spcAft>
                <a:spcPts val="0"/>
              </a:spcAft>
              <a:buClr>
                <a:srgbClr val="000000"/>
              </a:buClr>
              <a:buSzPts val="2200"/>
              <a:buFont typeface="Arial"/>
              <a:buNone/>
              <a:tabLst/>
              <a:defRPr/>
            </a:pPr>
            <a:endParaRPr kumimoji="0" sz="2200" b="1" i="0" u="none" strike="noStrike" kern="0" cap="none" spc="0" normalizeH="0" baseline="0" noProof="0">
              <a:ln>
                <a:noFill/>
              </a:ln>
              <a:solidFill>
                <a:srgbClr val="222222"/>
              </a:solidFill>
              <a:effectLst/>
              <a:uLnTx/>
              <a:uFillTx/>
              <a:latin typeface="Raleway"/>
              <a:ea typeface="Raleway"/>
              <a:cs typeface="Raleway"/>
              <a:sym typeface="Raleway"/>
            </a:endParaRPr>
          </a:p>
          <a:p>
            <a:pPr marL="457200" marR="0" lvl="0" indent="0" algn="l" defTabSz="914400" rtl="0" eaLnBrk="1" fontAlgn="auto" latinLnBrk="0" hangingPunct="1">
              <a:lnSpc>
                <a:spcPct val="115000"/>
              </a:lnSpc>
              <a:spcBef>
                <a:spcPts val="0"/>
              </a:spcBef>
              <a:spcAft>
                <a:spcPts val="0"/>
              </a:spcAft>
              <a:buClr>
                <a:srgbClr val="000000"/>
              </a:buClr>
              <a:buSzPts val="2200"/>
              <a:buFont typeface="Arial"/>
              <a:buNone/>
              <a:tabLst/>
              <a:defRPr/>
            </a:pPr>
            <a:endParaRPr kumimoji="0" sz="2200" b="0" i="0" u="none" strike="noStrike" kern="0" cap="none" spc="0" normalizeH="0" baseline="0" noProof="0">
              <a:ln>
                <a:noFill/>
              </a:ln>
              <a:solidFill>
                <a:srgbClr val="222222"/>
              </a:solidFill>
              <a:effectLst/>
              <a:uLnTx/>
              <a:uFillTx/>
              <a:latin typeface="Raleway"/>
              <a:ea typeface="Raleway"/>
              <a:cs typeface="Raleway"/>
              <a:sym typeface="Raleway"/>
            </a:endParaRPr>
          </a:p>
          <a:p>
            <a:pPr marL="457200" marR="0" lvl="0" indent="-368300" algn="ctr" defTabSz="914400" rtl="0" eaLnBrk="1" fontAlgn="auto" latinLnBrk="0" hangingPunct="1">
              <a:lnSpc>
                <a:spcPct val="115000"/>
              </a:lnSpc>
              <a:spcBef>
                <a:spcPts val="0"/>
              </a:spcBef>
              <a:spcAft>
                <a:spcPts val="0"/>
              </a:spcAft>
              <a:buClr>
                <a:srgbClr val="222222"/>
              </a:buClr>
              <a:buSzPts val="2200"/>
              <a:buFont typeface="Raleway"/>
              <a:buAutoNum type="arabicPeriod"/>
              <a:tabLst/>
              <a:defRPr/>
            </a:pPr>
            <a:r>
              <a:rPr kumimoji="0" lang="en-US" sz="2200" b="0" i="0" u="none" strike="noStrike" kern="0" cap="none" spc="0" normalizeH="0" baseline="0" noProof="0">
                <a:ln>
                  <a:noFill/>
                </a:ln>
                <a:solidFill>
                  <a:srgbClr val="222222"/>
                </a:solidFill>
                <a:effectLst/>
                <a:uLnTx/>
                <a:uFillTx/>
                <a:latin typeface="Raleway"/>
                <a:ea typeface="Raleway"/>
                <a:cs typeface="Raleway"/>
                <a:sym typeface="Raleway"/>
              </a:rPr>
              <a:t>What are the key questions we are looking to answer?</a:t>
            </a:r>
            <a:endParaRPr kumimoji="0" sz="2200" b="0" i="0" u="none" strike="noStrike" kern="0" cap="none" spc="0" normalizeH="0" baseline="0" noProof="0">
              <a:ln>
                <a:noFill/>
              </a:ln>
              <a:solidFill>
                <a:srgbClr val="222222"/>
              </a:solidFill>
              <a:effectLst/>
              <a:uLnTx/>
              <a:uFillTx/>
              <a:latin typeface="Raleway"/>
              <a:ea typeface="Raleway"/>
              <a:cs typeface="Raleway"/>
              <a:sym typeface="Raleway"/>
            </a:endParaRPr>
          </a:p>
          <a:p>
            <a:pPr marL="457200" marR="0" lvl="0" indent="-368300" algn="ctr" defTabSz="914400" rtl="0" eaLnBrk="1" fontAlgn="auto" latinLnBrk="0" hangingPunct="1">
              <a:lnSpc>
                <a:spcPct val="115000"/>
              </a:lnSpc>
              <a:spcBef>
                <a:spcPts val="0"/>
              </a:spcBef>
              <a:spcAft>
                <a:spcPts val="0"/>
              </a:spcAft>
              <a:buClr>
                <a:srgbClr val="222222"/>
              </a:buClr>
              <a:buSzPts val="2200"/>
              <a:buFont typeface="Raleway"/>
              <a:buAutoNum type="arabicPeriod"/>
              <a:tabLst/>
              <a:defRPr/>
            </a:pPr>
            <a:r>
              <a:rPr kumimoji="0" lang="en-US" sz="2200" b="0" i="0" u="none" strike="noStrike" kern="0" cap="none" spc="0" normalizeH="0" baseline="0" noProof="0">
                <a:ln>
                  <a:noFill/>
                </a:ln>
                <a:solidFill>
                  <a:srgbClr val="222222"/>
                </a:solidFill>
                <a:effectLst/>
                <a:uLnTx/>
                <a:uFillTx/>
                <a:latin typeface="Raleway"/>
                <a:ea typeface="Raleway"/>
                <a:cs typeface="Raleway"/>
                <a:sym typeface="Raleway"/>
              </a:rPr>
              <a:t>What are the key terminologies that need defining?</a:t>
            </a:r>
            <a:endParaRPr kumimoji="0" sz="2200" b="0" i="0" u="none" strike="noStrike" kern="0" cap="none" spc="0" normalizeH="0" baseline="0" noProof="0">
              <a:ln>
                <a:noFill/>
              </a:ln>
              <a:solidFill>
                <a:srgbClr val="222222"/>
              </a:solidFill>
              <a:effectLst/>
              <a:uLnTx/>
              <a:uFillTx/>
              <a:latin typeface="Raleway"/>
              <a:ea typeface="Raleway"/>
              <a:cs typeface="Raleway"/>
              <a:sym typeface="Raleway"/>
            </a:endParaRPr>
          </a:p>
          <a:p>
            <a:pPr marL="457200" marR="0" lvl="0" indent="-368300" algn="ctr" defTabSz="914400" rtl="0" eaLnBrk="1" fontAlgn="auto" latinLnBrk="0" hangingPunct="1">
              <a:lnSpc>
                <a:spcPct val="115000"/>
              </a:lnSpc>
              <a:spcBef>
                <a:spcPts val="0"/>
              </a:spcBef>
              <a:spcAft>
                <a:spcPts val="0"/>
              </a:spcAft>
              <a:buClr>
                <a:srgbClr val="222222"/>
              </a:buClr>
              <a:buSzPts val="2200"/>
              <a:buFont typeface="Raleway"/>
              <a:buAutoNum type="arabicPeriod"/>
              <a:tabLst/>
              <a:defRPr/>
            </a:pPr>
            <a:r>
              <a:rPr kumimoji="0" lang="en-US" sz="2200" b="0" i="0" u="none" strike="noStrike" kern="0" cap="none" spc="0" normalizeH="0" baseline="0" noProof="0">
                <a:ln>
                  <a:noFill/>
                </a:ln>
                <a:solidFill>
                  <a:srgbClr val="222222"/>
                </a:solidFill>
                <a:effectLst/>
                <a:uLnTx/>
                <a:uFillTx/>
                <a:latin typeface="Raleway"/>
                <a:ea typeface="Raleway"/>
                <a:cs typeface="Raleway"/>
                <a:sym typeface="Raleway"/>
              </a:rPr>
              <a:t>What do you think are the main difficulties you will encounter? </a:t>
            </a:r>
            <a:endParaRPr kumimoji="0" sz="2200" b="0" i="0" u="none" strike="noStrike" kern="0" cap="none" spc="0" normalizeH="0" baseline="0" noProof="0">
              <a:ln>
                <a:noFill/>
              </a:ln>
              <a:solidFill>
                <a:srgbClr val="222222"/>
              </a:solidFill>
              <a:effectLst/>
              <a:uLnTx/>
              <a:uFillTx/>
              <a:latin typeface="Raleway"/>
              <a:ea typeface="Raleway"/>
              <a:cs typeface="Raleway"/>
              <a:sym typeface="Raleway"/>
            </a:endParaRPr>
          </a:p>
          <a:p>
            <a:pPr marL="457200" marR="0" lvl="0" indent="-368300" algn="ctr" defTabSz="914400" rtl="0" eaLnBrk="1" fontAlgn="auto" latinLnBrk="0" hangingPunct="1">
              <a:lnSpc>
                <a:spcPct val="115000"/>
              </a:lnSpc>
              <a:spcBef>
                <a:spcPts val="0"/>
              </a:spcBef>
              <a:spcAft>
                <a:spcPts val="0"/>
              </a:spcAft>
              <a:buClr>
                <a:srgbClr val="222222"/>
              </a:buClr>
              <a:buSzPts val="2200"/>
              <a:buFont typeface="Raleway"/>
              <a:buAutoNum type="arabicPeriod"/>
              <a:tabLst/>
              <a:defRPr/>
            </a:pPr>
            <a:r>
              <a:rPr kumimoji="0" lang="en-US" sz="2200" b="0" i="0" u="none" strike="noStrike" kern="0" cap="none" spc="0" normalizeH="0" baseline="0" noProof="0">
                <a:ln>
                  <a:noFill/>
                </a:ln>
                <a:solidFill>
                  <a:srgbClr val="222222"/>
                </a:solidFill>
                <a:effectLst/>
                <a:uLnTx/>
                <a:uFillTx/>
                <a:latin typeface="Raleway"/>
                <a:ea typeface="Raleway"/>
                <a:cs typeface="Raleway"/>
                <a:sym typeface="Raleway"/>
              </a:rPr>
              <a:t>How can you overcome them?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txBox="1">
            <a:spLocks noGrp="1"/>
          </p:cNvSpPr>
          <p:nvPr>
            <p:ph type="title"/>
          </p:nvPr>
        </p:nvSpPr>
        <p:spPr>
          <a:xfrm>
            <a:off x="838200" y="365125"/>
            <a:ext cx="10515600" cy="105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300" b="1">
                <a:solidFill>
                  <a:srgbClr val="000000"/>
                </a:solidFill>
              </a:rPr>
              <a:t>Agenda Day 4 (Monday, 6th May)</a:t>
            </a:r>
            <a:endParaRPr sz="3300" b="1">
              <a:solidFill>
                <a:srgbClr val="000000"/>
              </a:solidFill>
            </a:endParaRPr>
          </a:p>
        </p:txBody>
      </p:sp>
      <p:graphicFrame>
        <p:nvGraphicFramePr>
          <p:cNvPr id="124" name="Google Shape;124;p17"/>
          <p:cNvGraphicFramePr/>
          <p:nvPr/>
        </p:nvGraphicFramePr>
        <p:xfrm>
          <a:off x="405910" y="1858813"/>
          <a:ext cx="3000000" cy="3000000"/>
        </p:xfrm>
        <a:graphic>
          <a:graphicData uri="http://schemas.openxmlformats.org/drawingml/2006/table">
            <a:tbl>
              <a:tblPr>
                <a:noFill/>
                <a:tableStyleId>{A3553B65-A277-4A38-9553-60F688B985F6}</a:tableStyleId>
              </a:tblPr>
              <a:tblGrid>
                <a:gridCol w="1767700">
                  <a:extLst>
                    <a:ext uri="{9D8B030D-6E8A-4147-A177-3AD203B41FA5}">
                      <a16:colId xmlns:a16="http://schemas.microsoft.com/office/drawing/2014/main" val="20000"/>
                    </a:ext>
                  </a:extLst>
                </a:gridCol>
                <a:gridCol w="9489700">
                  <a:extLst>
                    <a:ext uri="{9D8B030D-6E8A-4147-A177-3AD203B41FA5}">
                      <a16:colId xmlns:a16="http://schemas.microsoft.com/office/drawing/2014/main" val="20001"/>
                    </a:ext>
                  </a:extLst>
                </a:gridCol>
              </a:tblGrid>
              <a:tr h="484600">
                <a:tc>
                  <a:txBody>
                    <a:bodyPr/>
                    <a:lstStyle/>
                    <a:p>
                      <a:pPr marL="0" marR="0" lvl="0" indent="0" algn="just" rtl="0">
                        <a:spcBef>
                          <a:spcPts val="0"/>
                        </a:spcBef>
                        <a:spcAft>
                          <a:spcPts val="0"/>
                        </a:spcAft>
                        <a:buNone/>
                      </a:pPr>
                      <a:r>
                        <a:rPr lang="en-US" b="1" u="none" strike="noStrike" cap="none">
                          <a:solidFill>
                            <a:schemeClr val="lt1"/>
                          </a:solidFill>
                          <a:latin typeface="Raleway"/>
                          <a:ea typeface="Raleway"/>
                          <a:cs typeface="Raleway"/>
                          <a:sym typeface="Raleway"/>
                        </a:rPr>
                        <a:t>Time</a:t>
                      </a:r>
                      <a:endParaRPr u="none" strike="noStrike" cap="none">
                        <a:solidFill>
                          <a:schemeClr val="lt1"/>
                        </a:solidFill>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244061"/>
                    </a:solidFill>
                  </a:tcPr>
                </a:tc>
                <a:tc>
                  <a:txBody>
                    <a:bodyPr/>
                    <a:lstStyle/>
                    <a:p>
                      <a:pPr marL="0" marR="0" lvl="0" indent="0" algn="just" rtl="0">
                        <a:spcBef>
                          <a:spcPts val="0"/>
                        </a:spcBef>
                        <a:spcAft>
                          <a:spcPts val="0"/>
                        </a:spcAft>
                        <a:buNone/>
                      </a:pPr>
                      <a:r>
                        <a:rPr lang="en-US" b="1" u="none" strike="noStrike" cap="none">
                          <a:solidFill>
                            <a:schemeClr val="lt1"/>
                          </a:solidFill>
                          <a:latin typeface="Raleway"/>
                          <a:ea typeface="Raleway"/>
                          <a:cs typeface="Raleway"/>
                          <a:sym typeface="Raleway"/>
                        </a:rPr>
                        <a:t>Activity</a:t>
                      </a:r>
                      <a:endParaRPr u="none" strike="noStrike" cap="none">
                        <a:solidFill>
                          <a:schemeClr val="lt1"/>
                        </a:solidFill>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244061"/>
                    </a:solidFill>
                  </a:tcPr>
                </a:tc>
                <a:extLst>
                  <a:ext uri="{0D108BD9-81ED-4DB2-BD59-A6C34878D82A}">
                    <a16:rowId xmlns:a16="http://schemas.microsoft.com/office/drawing/2014/main" val="10000"/>
                  </a:ext>
                </a:extLst>
              </a:tr>
              <a:tr h="458025">
                <a:tc>
                  <a:txBody>
                    <a:bodyPr/>
                    <a:lstStyle/>
                    <a:p>
                      <a:pPr marL="0" marR="0" lvl="0" indent="0" algn="just" rtl="0">
                        <a:spcBef>
                          <a:spcPts val="0"/>
                        </a:spcBef>
                        <a:spcAft>
                          <a:spcPts val="0"/>
                        </a:spcAft>
                        <a:buNone/>
                      </a:pPr>
                      <a:r>
                        <a:rPr lang="en-US" sz="1500" u="none" strike="noStrike" cap="none">
                          <a:latin typeface="Raleway"/>
                          <a:ea typeface="Raleway"/>
                          <a:cs typeface="Raleway"/>
                          <a:sym typeface="Raleway"/>
                        </a:rPr>
                        <a:t>9:00- </a:t>
                      </a:r>
                      <a:r>
                        <a:rPr lang="en-US" sz="1500">
                          <a:latin typeface="Raleway"/>
                          <a:ea typeface="Raleway"/>
                          <a:cs typeface="Raleway"/>
                          <a:sym typeface="Raleway"/>
                        </a:rPr>
                        <a:t>10:00</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just" rtl="0">
                        <a:spcBef>
                          <a:spcPts val="0"/>
                        </a:spcBef>
                        <a:spcAft>
                          <a:spcPts val="0"/>
                        </a:spcAft>
                        <a:buNone/>
                      </a:pPr>
                      <a:r>
                        <a:rPr lang="en-US" sz="1500">
                          <a:latin typeface="Raleway"/>
                          <a:ea typeface="Raleway"/>
                          <a:cs typeface="Raleway"/>
                          <a:sym typeface="Raleway"/>
                        </a:rPr>
                        <a:t>Quant team Review </a:t>
                      </a:r>
                      <a:r>
                        <a:rPr lang="en-US" sz="1500">
                          <a:solidFill>
                            <a:srgbClr val="FF0000"/>
                          </a:solidFill>
                          <a:latin typeface="Raleway"/>
                          <a:ea typeface="Raleway"/>
                          <a:cs typeface="Raleway"/>
                          <a:sym typeface="Raleway"/>
                        </a:rPr>
                        <a:t>(Qual team - piloting)</a:t>
                      </a:r>
                      <a:endParaRPr sz="1500" u="none" strike="noStrike" cap="none">
                        <a:solidFill>
                          <a:srgbClr val="FF0000"/>
                        </a:solidFill>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509950">
                <a:tc>
                  <a:txBody>
                    <a:bodyPr/>
                    <a:lstStyle/>
                    <a:p>
                      <a:pPr marL="0" marR="0" lvl="0" indent="0" algn="just" rtl="0">
                        <a:spcBef>
                          <a:spcPts val="0"/>
                        </a:spcBef>
                        <a:spcAft>
                          <a:spcPts val="0"/>
                        </a:spcAft>
                        <a:buNone/>
                      </a:pPr>
                      <a:r>
                        <a:rPr lang="en-US" sz="1500" u="none" strike="noStrike" cap="none">
                          <a:latin typeface="Raleway"/>
                          <a:ea typeface="Raleway"/>
                          <a:cs typeface="Raleway"/>
                          <a:sym typeface="Raleway"/>
                        </a:rPr>
                        <a:t>9:</a:t>
                      </a:r>
                      <a:r>
                        <a:rPr lang="en-US" sz="1500">
                          <a:latin typeface="Raleway"/>
                          <a:ea typeface="Raleway"/>
                          <a:cs typeface="Raleway"/>
                          <a:sym typeface="Raleway"/>
                        </a:rPr>
                        <a:t>00</a:t>
                      </a:r>
                      <a:r>
                        <a:rPr lang="en-US" sz="1500" u="none" strike="noStrike" cap="none">
                          <a:latin typeface="Raleway"/>
                          <a:ea typeface="Raleway"/>
                          <a:cs typeface="Raleway"/>
                          <a:sym typeface="Raleway"/>
                        </a:rPr>
                        <a:t> – </a:t>
                      </a:r>
                      <a:r>
                        <a:rPr lang="en-US" sz="1500">
                          <a:latin typeface="Raleway"/>
                          <a:ea typeface="Raleway"/>
                          <a:cs typeface="Raleway"/>
                          <a:sym typeface="Raleway"/>
                        </a:rPr>
                        <a:t>10</a:t>
                      </a:r>
                      <a:r>
                        <a:rPr lang="en-US" sz="1500" u="none" strike="noStrike" cap="none">
                          <a:latin typeface="Raleway"/>
                          <a:ea typeface="Raleway"/>
                          <a:cs typeface="Raleway"/>
                          <a:sym typeface="Raleway"/>
                        </a:rPr>
                        <a:t>:00 </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just" rtl="0">
                        <a:spcBef>
                          <a:spcPts val="0"/>
                        </a:spcBef>
                        <a:spcAft>
                          <a:spcPts val="0"/>
                        </a:spcAft>
                        <a:buNone/>
                      </a:pPr>
                      <a:r>
                        <a:rPr lang="en-US" sz="1500">
                          <a:latin typeface="Raleway"/>
                          <a:ea typeface="Raleway"/>
                          <a:cs typeface="Raleway"/>
                          <a:sym typeface="Raleway"/>
                        </a:rPr>
                        <a:t>Infrastructure team review </a:t>
                      </a:r>
                      <a:r>
                        <a:rPr lang="en-US" sz="1500">
                          <a:solidFill>
                            <a:srgbClr val="FF0000"/>
                          </a:solidFill>
                          <a:latin typeface="Raleway"/>
                          <a:ea typeface="Raleway"/>
                          <a:cs typeface="Raleway"/>
                          <a:sym typeface="Raleway"/>
                        </a:rPr>
                        <a:t>(Qual team - piloting)</a:t>
                      </a:r>
                      <a:endParaRPr sz="1500" u="none" strike="noStrike" cap="none">
                        <a:solidFill>
                          <a:srgbClr val="FF0000"/>
                        </a:solidFill>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458025">
                <a:tc>
                  <a:txBody>
                    <a:bodyPr/>
                    <a:lstStyle/>
                    <a:p>
                      <a:pPr marL="0" marR="0" lvl="0" indent="0" algn="just" rtl="0">
                        <a:spcBef>
                          <a:spcPts val="0"/>
                        </a:spcBef>
                        <a:spcAft>
                          <a:spcPts val="0"/>
                        </a:spcAft>
                        <a:buNone/>
                      </a:pPr>
                      <a:r>
                        <a:rPr lang="en-US" sz="1500" u="none" strike="noStrike" cap="none">
                          <a:latin typeface="Raleway"/>
                          <a:ea typeface="Raleway"/>
                          <a:cs typeface="Raleway"/>
                          <a:sym typeface="Raleway"/>
                        </a:rPr>
                        <a:t>1</a:t>
                      </a:r>
                      <a:r>
                        <a:rPr lang="en-US" sz="1500">
                          <a:latin typeface="Raleway"/>
                          <a:ea typeface="Raleway"/>
                          <a:cs typeface="Raleway"/>
                          <a:sym typeface="Raleway"/>
                        </a:rPr>
                        <a:t>1</a:t>
                      </a:r>
                      <a:r>
                        <a:rPr lang="en-US" sz="1500" u="none" strike="noStrike" cap="none">
                          <a:latin typeface="Raleway"/>
                          <a:ea typeface="Raleway"/>
                          <a:cs typeface="Raleway"/>
                          <a:sym typeface="Raleway"/>
                        </a:rPr>
                        <a:t>:</a:t>
                      </a:r>
                      <a:r>
                        <a:rPr lang="en-US" sz="1500">
                          <a:latin typeface="Raleway"/>
                          <a:ea typeface="Raleway"/>
                          <a:cs typeface="Raleway"/>
                          <a:sym typeface="Raleway"/>
                        </a:rPr>
                        <a:t>00</a:t>
                      </a:r>
                      <a:r>
                        <a:rPr lang="en-US" sz="1500" u="none" strike="noStrike" cap="none">
                          <a:latin typeface="Raleway"/>
                          <a:ea typeface="Raleway"/>
                          <a:cs typeface="Raleway"/>
                          <a:sym typeface="Raleway"/>
                        </a:rPr>
                        <a:t> – 11:</a:t>
                      </a:r>
                      <a:r>
                        <a:rPr lang="en-US" sz="1500">
                          <a:latin typeface="Raleway"/>
                          <a:ea typeface="Raleway"/>
                          <a:cs typeface="Raleway"/>
                          <a:sym typeface="Raleway"/>
                        </a:rPr>
                        <a:t>30</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BE5F1"/>
                    </a:solidFill>
                  </a:tcPr>
                </a:tc>
                <a:tc>
                  <a:txBody>
                    <a:bodyPr/>
                    <a:lstStyle/>
                    <a:p>
                      <a:pPr marL="0" marR="0" lvl="0" indent="0" algn="just" rtl="0">
                        <a:spcBef>
                          <a:spcPts val="0"/>
                        </a:spcBef>
                        <a:spcAft>
                          <a:spcPts val="0"/>
                        </a:spcAft>
                        <a:buNone/>
                      </a:pPr>
                      <a:r>
                        <a:rPr lang="en-US" sz="1500" u="none" strike="noStrike" cap="none">
                          <a:latin typeface="Raleway"/>
                          <a:ea typeface="Raleway"/>
                          <a:cs typeface="Raleway"/>
                          <a:sym typeface="Raleway"/>
                        </a:rPr>
                        <a:t>BREAK</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BE5F1"/>
                    </a:solidFill>
                  </a:tcPr>
                </a:tc>
                <a:extLst>
                  <a:ext uri="{0D108BD9-81ED-4DB2-BD59-A6C34878D82A}">
                    <a16:rowId xmlns:a16="http://schemas.microsoft.com/office/drawing/2014/main" val="10003"/>
                  </a:ext>
                </a:extLst>
              </a:tr>
              <a:tr h="484600">
                <a:tc>
                  <a:txBody>
                    <a:bodyPr/>
                    <a:lstStyle/>
                    <a:p>
                      <a:pPr marL="0" marR="0" lvl="0" indent="0" algn="just" rtl="0">
                        <a:spcBef>
                          <a:spcPts val="0"/>
                        </a:spcBef>
                        <a:spcAft>
                          <a:spcPts val="0"/>
                        </a:spcAft>
                        <a:buNone/>
                      </a:pPr>
                      <a:r>
                        <a:rPr lang="en-US" sz="1500" u="none" strike="noStrike" cap="none">
                          <a:latin typeface="Raleway"/>
                          <a:ea typeface="Raleway"/>
                          <a:cs typeface="Raleway"/>
                          <a:sym typeface="Raleway"/>
                        </a:rPr>
                        <a:t>11:</a:t>
                      </a:r>
                      <a:r>
                        <a:rPr lang="en-US" sz="1500">
                          <a:latin typeface="Raleway"/>
                          <a:ea typeface="Raleway"/>
                          <a:cs typeface="Raleway"/>
                          <a:sym typeface="Raleway"/>
                        </a:rPr>
                        <a:t>3</a:t>
                      </a:r>
                      <a:r>
                        <a:rPr lang="en-US" sz="1500" u="none" strike="noStrike" cap="none">
                          <a:latin typeface="Raleway"/>
                          <a:ea typeface="Raleway"/>
                          <a:cs typeface="Raleway"/>
                          <a:sym typeface="Raleway"/>
                        </a:rPr>
                        <a:t>0 – 1</a:t>
                      </a:r>
                      <a:r>
                        <a:rPr lang="en-US" sz="1500">
                          <a:latin typeface="Raleway"/>
                          <a:ea typeface="Raleway"/>
                          <a:cs typeface="Raleway"/>
                          <a:sym typeface="Raleway"/>
                        </a:rPr>
                        <a:t>2</a:t>
                      </a:r>
                      <a:r>
                        <a:rPr lang="en-US" sz="1500" u="none" strike="noStrike" cap="none">
                          <a:latin typeface="Raleway"/>
                          <a:ea typeface="Raleway"/>
                          <a:cs typeface="Raleway"/>
                          <a:sym typeface="Raleway"/>
                        </a:rPr>
                        <a:t>:</a:t>
                      </a:r>
                      <a:r>
                        <a:rPr lang="en-US" sz="1500">
                          <a:latin typeface="Raleway"/>
                          <a:ea typeface="Raleway"/>
                          <a:cs typeface="Raleway"/>
                          <a:sym typeface="Raleway"/>
                        </a:rPr>
                        <a:t>3</a:t>
                      </a:r>
                      <a:r>
                        <a:rPr lang="en-US" sz="1500" u="none" strike="noStrike" cap="none">
                          <a:latin typeface="Raleway"/>
                          <a:ea typeface="Raleway"/>
                          <a:cs typeface="Raleway"/>
                          <a:sym typeface="Raleway"/>
                        </a:rPr>
                        <a:t>0</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just" rtl="0">
                        <a:spcBef>
                          <a:spcPts val="0"/>
                        </a:spcBef>
                        <a:spcAft>
                          <a:spcPts val="0"/>
                        </a:spcAft>
                        <a:buNone/>
                      </a:pPr>
                      <a:r>
                        <a:rPr lang="en-US" sz="1500">
                          <a:latin typeface="Raleway"/>
                          <a:ea typeface="Raleway"/>
                          <a:cs typeface="Raleway"/>
                          <a:sym typeface="Raleway"/>
                        </a:rPr>
                        <a:t>Translating key terminologies </a:t>
                      </a:r>
                      <a:r>
                        <a:rPr lang="en-US" sz="1500">
                          <a:solidFill>
                            <a:srgbClr val="FF0000"/>
                          </a:solidFill>
                          <a:latin typeface="Raleway"/>
                          <a:ea typeface="Raleway"/>
                          <a:cs typeface="Raleway"/>
                          <a:sym typeface="Raleway"/>
                        </a:rPr>
                        <a:t>(Qual team - piloting)</a:t>
                      </a:r>
                      <a:endParaRPr sz="1500" u="none" strike="noStrike" cap="none">
                        <a:solidFill>
                          <a:srgbClr val="FF0000"/>
                        </a:solidFill>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484600">
                <a:tc>
                  <a:txBody>
                    <a:bodyPr/>
                    <a:lstStyle/>
                    <a:p>
                      <a:pPr marL="0" marR="0" lvl="0" indent="0" algn="just" rtl="0">
                        <a:spcBef>
                          <a:spcPts val="0"/>
                        </a:spcBef>
                        <a:spcAft>
                          <a:spcPts val="0"/>
                        </a:spcAft>
                        <a:buNone/>
                      </a:pPr>
                      <a:r>
                        <a:rPr lang="en-US" sz="1500" u="none" strike="noStrike" cap="none">
                          <a:latin typeface="Raleway"/>
                          <a:ea typeface="Raleway"/>
                          <a:cs typeface="Raleway"/>
                          <a:sym typeface="Raleway"/>
                        </a:rPr>
                        <a:t>12:</a:t>
                      </a:r>
                      <a:r>
                        <a:rPr lang="en-US" sz="1500">
                          <a:latin typeface="Raleway"/>
                          <a:ea typeface="Raleway"/>
                          <a:cs typeface="Raleway"/>
                          <a:sym typeface="Raleway"/>
                        </a:rPr>
                        <a:t>3</a:t>
                      </a:r>
                      <a:r>
                        <a:rPr lang="en-US" sz="1500" u="none" strike="noStrike" cap="none">
                          <a:latin typeface="Raleway"/>
                          <a:ea typeface="Raleway"/>
                          <a:cs typeface="Raleway"/>
                          <a:sym typeface="Raleway"/>
                        </a:rPr>
                        <a:t>0-1:</a:t>
                      </a:r>
                      <a:r>
                        <a:rPr lang="en-US" sz="1500">
                          <a:latin typeface="Raleway"/>
                          <a:ea typeface="Raleway"/>
                          <a:cs typeface="Raleway"/>
                          <a:sym typeface="Raleway"/>
                        </a:rPr>
                        <a:t>30</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BE5F1"/>
                    </a:solidFill>
                  </a:tcPr>
                </a:tc>
                <a:tc>
                  <a:txBody>
                    <a:bodyPr/>
                    <a:lstStyle/>
                    <a:p>
                      <a:pPr marL="0" marR="0" lvl="0" indent="0" algn="just" rtl="0">
                        <a:spcBef>
                          <a:spcPts val="0"/>
                        </a:spcBef>
                        <a:spcAft>
                          <a:spcPts val="0"/>
                        </a:spcAft>
                        <a:buNone/>
                      </a:pPr>
                      <a:r>
                        <a:rPr lang="en-US" sz="1500" u="none" strike="noStrike" cap="none">
                          <a:latin typeface="Raleway"/>
                          <a:ea typeface="Raleway"/>
                          <a:cs typeface="Raleway"/>
                          <a:sym typeface="Raleway"/>
                        </a:rPr>
                        <a:t>LUNCH</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BE5F1"/>
                    </a:solidFill>
                  </a:tcPr>
                </a:tc>
                <a:extLst>
                  <a:ext uri="{0D108BD9-81ED-4DB2-BD59-A6C34878D82A}">
                    <a16:rowId xmlns:a16="http://schemas.microsoft.com/office/drawing/2014/main" val="10005"/>
                  </a:ext>
                </a:extLst>
              </a:tr>
              <a:tr h="484600">
                <a:tc>
                  <a:txBody>
                    <a:bodyPr/>
                    <a:lstStyle/>
                    <a:p>
                      <a:pPr marL="0" marR="0" lvl="0" indent="0" algn="just" rtl="0">
                        <a:spcBef>
                          <a:spcPts val="0"/>
                        </a:spcBef>
                        <a:spcAft>
                          <a:spcPts val="0"/>
                        </a:spcAft>
                        <a:buNone/>
                      </a:pPr>
                      <a:r>
                        <a:rPr lang="en-US" sz="1500" u="none" strike="noStrike" cap="none">
                          <a:latin typeface="Raleway"/>
                          <a:ea typeface="Raleway"/>
                          <a:cs typeface="Raleway"/>
                          <a:sym typeface="Raleway"/>
                        </a:rPr>
                        <a:t>1:</a:t>
                      </a:r>
                      <a:r>
                        <a:rPr lang="en-US" sz="1500">
                          <a:latin typeface="Raleway"/>
                          <a:ea typeface="Raleway"/>
                          <a:cs typeface="Raleway"/>
                          <a:sym typeface="Raleway"/>
                        </a:rPr>
                        <a:t>30</a:t>
                      </a:r>
                      <a:r>
                        <a:rPr lang="en-US" sz="1500" u="none" strike="noStrike" cap="none">
                          <a:latin typeface="Raleway"/>
                          <a:ea typeface="Raleway"/>
                          <a:cs typeface="Raleway"/>
                          <a:sym typeface="Raleway"/>
                        </a:rPr>
                        <a:t> –</a:t>
                      </a:r>
                      <a:r>
                        <a:rPr lang="en-US" sz="1500">
                          <a:latin typeface="Raleway"/>
                          <a:ea typeface="Raleway"/>
                          <a:cs typeface="Raleway"/>
                          <a:sym typeface="Raleway"/>
                        </a:rPr>
                        <a:t> 2:30</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just" rtl="0">
                        <a:spcBef>
                          <a:spcPts val="0"/>
                        </a:spcBef>
                        <a:spcAft>
                          <a:spcPts val="0"/>
                        </a:spcAft>
                        <a:buNone/>
                      </a:pPr>
                      <a:r>
                        <a:rPr lang="en-US" sz="1500">
                          <a:latin typeface="Raleway"/>
                          <a:ea typeface="Raleway"/>
                          <a:cs typeface="Raleway"/>
                          <a:sym typeface="Raleway"/>
                        </a:rPr>
                        <a:t>Piloting  </a:t>
                      </a:r>
                      <a:r>
                        <a:rPr lang="en-US" sz="1500">
                          <a:solidFill>
                            <a:srgbClr val="FF0000"/>
                          </a:solidFill>
                          <a:latin typeface="Raleway"/>
                          <a:ea typeface="Raleway"/>
                          <a:cs typeface="Raleway"/>
                          <a:sym typeface="Raleway"/>
                        </a:rPr>
                        <a:t>(All teams)</a:t>
                      </a:r>
                      <a:endParaRPr sz="1500" u="none" strike="noStrike" cap="none">
                        <a:solidFill>
                          <a:srgbClr val="FF0000"/>
                        </a:solidFill>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484600">
                <a:tc>
                  <a:txBody>
                    <a:bodyPr/>
                    <a:lstStyle/>
                    <a:p>
                      <a:pPr marL="0" marR="0" lvl="0" indent="0" algn="just" rtl="0">
                        <a:spcBef>
                          <a:spcPts val="0"/>
                        </a:spcBef>
                        <a:spcAft>
                          <a:spcPts val="0"/>
                        </a:spcAft>
                        <a:buNone/>
                      </a:pPr>
                      <a:r>
                        <a:rPr lang="en-US" sz="1500">
                          <a:latin typeface="Raleway"/>
                          <a:ea typeface="Raleway"/>
                          <a:cs typeface="Raleway"/>
                          <a:sym typeface="Raleway"/>
                        </a:rPr>
                        <a:t>2:30 </a:t>
                      </a:r>
                      <a:r>
                        <a:rPr lang="en-US" sz="1500" u="none" strike="noStrike" cap="none">
                          <a:latin typeface="Raleway"/>
                          <a:ea typeface="Raleway"/>
                          <a:cs typeface="Raleway"/>
                          <a:sym typeface="Raleway"/>
                        </a:rPr>
                        <a:t>- </a:t>
                      </a:r>
                      <a:r>
                        <a:rPr lang="en-US" sz="1500">
                          <a:latin typeface="Raleway"/>
                          <a:ea typeface="Raleway"/>
                          <a:cs typeface="Raleway"/>
                          <a:sym typeface="Raleway"/>
                        </a:rPr>
                        <a:t>4</a:t>
                      </a:r>
                      <a:r>
                        <a:rPr lang="en-US" sz="1500" u="none" strike="noStrike" cap="none">
                          <a:latin typeface="Raleway"/>
                          <a:ea typeface="Raleway"/>
                          <a:cs typeface="Raleway"/>
                          <a:sym typeface="Raleway"/>
                        </a:rPr>
                        <a:t>:</a:t>
                      </a:r>
                      <a:r>
                        <a:rPr lang="en-US" sz="1500">
                          <a:latin typeface="Raleway"/>
                          <a:ea typeface="Raleway"/>
                          <a:cs typeface="Raleway"/>
                          <a:sym typeface="Raleway"/>
                        </a:rPr>
                        <a:t>00</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just" rtl="0">
                        <a:spcBef>
                          <a:spcPts val="0"/>
                        </a:spcBef>
                        <a:spcAft>
                          <a:spcPts val="0"/>
                        </a:spcAft>
                        <a:buNone/>
                      </a:pPr>
                      <a:r>
                        <a:rPr lang="en-US" sz="1500">
                          <a:latin typeface="Raleway"/>
                          <a:ea typeface="Raleway"/>
                          <a:cs typeface="Raleway"/>
                          <a:sym typeface="Raleway"/>
                        </a:rPr>
                        <a:t>Piloting  </a:t>
                      </a:r>
                      <a:r>
                        <a:rPr lang="en-US" sz="1500">
                          <a:solidFill>
                            <a:srgbClr val="FF0000"/>
                          </a:solidFill>
                          <a:latin typeface="Raleway"/>
                          <a:ea typeface="Raleway"/>
                          <a:cs typeface="Raleway"/>
                          <a:sym typeface="Raleway"/>
                        </a:rPr>
                        <a:t>(All teams</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458900">
                <a:tc>
                  <a:txBody>
                    <a:bodyPr/>
                    <a:lstStyle/>
                    <a:p>
                      <a:pPr marL="0" marR="0" lvl="0" indent="0" algn="just" rtl="0">
                        <a:spcBef>
                          <a:spcPts val="0"/>
                        </a:spcBef>
                        <a:spcAft>
                          <a:spcPts val="0"/>
                        </a:spcAft>
                        <a:buNone/>
                      </a:pPr>
                      <a:r>
                        <a:rPr lang="en-US" sz="1500">
                          <a:latin typeface="Raleway"/>
                          <a:ea typeface="Raleway"/>
                          <a:cs typeface="Raleway"/>
                          <a:sym typeface="Raleway"/>
                        </a:rPr>
                        <a:t>4:00 </a:t>
                      </a:r>
                      <a:r>
                        <a:rPr lang="en-US" sz="1500" u="none" strike="noStrike" cap="none">
                          <a:latin typeface="Raleway"/>
                          <a:ea typeface="Raleway"/>
                          <a:cs typeface="Raleway"/>
                          <a:sym typeface="Raleway"/>
                        </a:rPr>
                        <a:t>- </a:t>
                      </a:r>
                      <a:r>
                        <a:rPr lang="en-US" sz="1500">
                          <a:latin typeface="Raleway"/>
                          <a:ea typeface="Raleway"/>
                          <a:cs typeface="Raleway"/>
                          <a:sym typeface="Raleway"/>
                        </a:rPr>
                        <a:t>4.20</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BE5F1"/>
                    </a:solidFill>
                  </a:tcPr>
                </a:tc>
                <a:tc>
                  <a:txBody>
                    <a:bodyPr/>
                    <a:lstStyle/>
                    <a:p>
                      <a:pPr marL="0" marR="0" lvl="0" indent="0" algn="just" rtl="0">
                        <a:spcBef>
                          <a:spcPts val="0"/>
                        </a:spcBef>
                        <a:spcAft>
                          <a:spcPts val="0"/>
                        </a:spcAft>
                        <a:buNone/>
                      </a:pPr>
                      <a:r>
                        <a:rPr lang="en-US" sz="1500">
                          <a:latin typeface="Raleway"/>
                          <a:ea typeface="Raleway"/>
                          <a:cs typeface="Raleway"/>
                          <a:sym typeface="Raleway"/>
                        </a:rPr>
                        <a:t>BREAK </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BE5F1"/>
                    </a:solidFill>
                  </a:tcPr>
                </a:tc>
                <a:extLst>
                  <a:ext uri="{0D108BD9-81ED-4DB2-BD59-A6C34878D82A}">
                    <a16:rowId xmlns:a16="http://schemas.microsoft.com/office/drawing/2014/main" val="10008"/>
                  </a:ext>
                </a:extLst>
              </a:tr>
              <a:tr h="458900">
                <a:tc>
                  <a:txBody>
                    <a:bodyPr/>
                    <a:lstStyle/>
                    <a:p>
                      <a:pPr marL="0" marR="0" lvl="0" indent="0" algn="just" rtl="0">
                        <a:spcBef>
                          <a:spcPts val="0"/>
                        </a:spcBef>
                        <a:spcAft>
                          <a:spcPts val="0"/>
                        </a:spcAft>
                        <a:buNone/>
                      </a:pPr>
                      <a:r>
                        <a:rPr lang="en-US" sz="1500">
                          <a:latin typeface="Raleway"/>
                          <a:ea typeface="Raleway"/>
                          <a:cs typeface="Raleway"/>
                          <a:sym typeface="Raleway"/>
                        </a:rPr>
                        <a:t>4.20 - 5.00</a:t>
                      </a:r>
                      <a:endParaRPr sz="1500">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just" rtl="0">
                        <a:spcBef>
                          <a:spcPts val="0"/>
                        </a:spcBef>
                        <a:spcAft>
                          <a:spcPts val="0"/>
                        </a:spcAft>
                        <a:buClr>
                          <a:schemeClr val="dk1"/>
                        </a:buClr>
                        <a:buSzPts val="1800"/>
                        <a:buFont typeface="Calibri"/>
                        <a:buNone/>
                      </a:pPr>
                      <a:r>
                        <a:rPr lang="en-US" sz="1500">
                          <a:latin typeface="Raleway"/>
                          <a:ea typeface="Raleway"/>
                          <a:cs typeface="Raleway"/>
                          <a:sym typeface="Raleway"/>
                        </a:rPr>
                        <a:t>Qual team debrief </a:t>
                      </a:r>
                      <a:r>
                        <a:rPr lang="en-US" sz="1500">
                          <a:solidFill>
                            <a:srgbClr val="FF0000"/>
                          </a:solidFill>
                          <a:latin typeface="Raleway"/>
                          <a:ea typeface="Raleway"/>
                          <a:cs typeface="Raleway"/>
                          <a:sym typeface="Raleway"/>
                        </a:rPr>
                        <a:t>(Infrastructure and quant - piloting) </a:t>
                      </a:r>
                      <a:endParaRPr sz="1500">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pic>
        <p:nvPicPr>
          <p:cNvPr id="125" name="Google Shape;125;p17"/>
          <p:cNvPicPr preferRelativeResize="0"/>
          <p:nvPr/>
        </p:nvPicPr>
        <p:blipFill rotWithShape="1">
          <a:blip r:embed="rId3">
            <a:alphaModFix/>
          </a:blip>
          <a:srcRect/>
          <a:stretch/>
        </p:blipFill>
        <p:spPr>
          <a:xfrm>
            <a:off x="0" y="0"/>
            <a:ext cx="12192000" cy="389025"/>
          </a:xfrm>
          <a:prstGeom prst="rect">
            <a:avLst/>
          </a:prstGeom>
          <a:noFill/>
          <a:ln>
            <a:noFill/>
          </a:ln>
        </p:spPr>
      </p:pic>
      <p:pic>
        <p:nvPicPr>
          <p:cNvPr id="126" name="Google Shape;126;p17"/>
          <p:cNvPicPr preferRelativeResize="0"/>
          <p:nvPr/>
        </p:nvPicPr>
        <p:blipFill rotWithShape="1">
          <a:blip r:embed="rId4">
            <a:alphaModFix/>
          </a:blip>
          <a:srcRect/>
          <a:stretch/>
        </p:blipFill>
        <p:spPr>
          <a:xfrm>
            <a:off x="10171545" y="389025"/>
            <a:ext cx="1639455" cy="1469793"/>
          </a:xfrm>
          <a:prstGeom prst="rect">
            <a:avLst/>
          </a:prstGeom>
          <a:noFill/>
          <a:ln>
            <a:noFill/>
          </a:ln>
        </p:spPr>
      </p:pic>
    </p:spTree>
  </p:cSld>
  <p:clrMapOvr>
    <a:masterClrMapping/>
  </p:clrMapOvr>
</p:sld>
</file>

<file path=ppt/slides/slide50.xml><?xml version="1.0" encoding="utf-8"?>
<p:sld xmlns:p="http://schemas.openxmlformats.org/presentationml/2006/main" xmlns:a="http://schemas.openxmlformats.org/drawingml/2006/main" xmlns:r="http://schemas.openxmlformats.org/officeDocument/2006/relationships">
  <p:cSld>
    <p:spTree>
      <p:nvGrpSpPr>
        <p:cNvPr id="1" name="Shape 352"/>
        <p:cNvGrpSpPr/>
        <p:nvPr/>
      </p:nvGrpSpPr>
      <p:grpSpPr>
        <a:xfrm>
          <a:off x="0" y="0"/>
          <a:ext cx="0" cy="0"/>
          <a:chOff x="0" y="0"/>
          <a:chExt cx="0" cy="0"/>
        </a:xfrm>
      </p:grpSpPr>
      <p:pic>
        <p:nvPicPr>
          <p:cNvPr id="353" name="Google Shape;353;p33"/>
          <p:cNvPicPr preferRelativeResize="0"/>
          <p:nvPr/>
        </p:nvPicPr>
        <p:blipFill rotWithShape="1">
          <a:blip r:embed="rId3">
            <a:alphaModFix/>
          </a:blip>
          <a:srcRect b="66"/>
          <a:stretch/>
        </p:blipFill>
        <p:spPr>
          <a:xfrm>
            <a:off x="-8250" y="-76199"/>
            <a:ext cx="12208500" cy="6934199"/>
          </a:xfrm>
          <a:prstGeom prst="rect">
            <a:avLst/>
          </a:prstGeom>
          <a:noFill/>
          <a:ln>
            <a:noFill/>
          </a:ln>
        </p:spPr>
      </p:pic>
      <p:sp>
        <p:nvSpPr>
          <p:cNvPr id="354" name="Google Shape;354;p33"/>
          <p:cNvSpPr/>
          <p:nvPr/>
        </p:nvSpPr>
        <p:spPr>
          <a:xfrm>
            <a:off x="-8250" y="-90475"/>
            <a:ext cx="12208500" cy="6934200"/>
          </a:xfrm>
          <a:prstGeom prst="rect">
            <a:avLst/>
          </a:prstGeom>
          <a:solidFill>
            <a:schemeClr val="dk1">
              <a:alpha val="20000"/>
            </a:schemeClr>
          </a:solidFill>
          <a:ln>
            <a:noFill/>
          </a:ln>
        </p:spPr>
        <p:txBody>
          <a:bodyPr anchor="ctr" anchorCtr="0" bIns="45700" lIns="91425" rIns="91425" spcFirstLastPara="1" tIns="45700" wrap="square">
            <a:noAutofit/>
          </a:bodyPr>
          <a:lstStyle/>
          <a:p>
            <a:pPr algn="ctr" defTabSz="914400" eaLnBrk="1" fontAlgn="auto" hangingPunct="1" indent="0" latinLnBrk="0" lvl="0" marL="0" marR="0" rtl="0">
              <a:lnSpc>
                <a:spcPct val="100000"/>
              </a:lnSpc>
              <a:spcBef>
                <a:spcPts val="0"/>
              </a:spcBef>
              <a:spcAft>
                <a:spcPts val="0"/>
              </a:spcAft>
              <a:buClr>
                <a:srgbClr val="000000"/>
              </a:buClr>
              <a:buSzPts val="1800"/>
              <a:buFont typeface="Arial"/>
              <a:buNone/>
              <a:tabLst/>
              <a:defRPr/>
            </a:pPr>
            <a:endParaRPr b="0" baseline="0" cap="none" i="0" kern="0" kumimoji="0" noProof="0" normalizeH="0" spc="0" strike="noStrike" sz="1800" u="none">
              <a:ln>
                <a:noFill/>
              </a:ln>
              <a:solidFill>
                <a:srgbClr val="FFFFFF"/>
              </a:solidFill>
              <a:effectLst/>
              <a:uLnTx/>
              <a:uFillTx/>
              <a:latin typeface="Arial"/>
              <a:ea typeface="Arial"/>
              <a:cs typeface="Arial"/>
              <a:sym typeface="Arial"/>
            </a:endParaRPr>
          </a:p>
        </p:txBody>
      </p:sp>
      <p:sp>
        <p:nvSpPr>
          <p:cNvPr id="355" name="Google Shape;355;p33"/>
          <p:cNvSpPr txBox="1">
            <a:spLocks noGrp="1"/>
          </p:cNvSpPr>
          <p:nvPr>
            <p:ph idx="1" type="subTitle"/>
          </p:nvPr>
        </p:nvSpPr>
        <p:spPr>
          <a:xfrm>
            <a:off x="2311050" y="3079650"/>
            <a:ext cx="7569900" cy="698700"/>
          </a:xfrm>
          <a:prstGeom prst="rect">
            <a:avLst/>
          </a:prstGeom>
          <a:noFill/>
          <a:ln>
            <a:noFill/>
          </a:ln>
        </p:spPr>
        <p:txBody>
          <a:bodyPr anchor="ctr" anchorCtr="0" bIns="45700" lIns="91425" rIns="91425" spcFirstLastPara="1" tIns="45700" wrap="square">
            <a:noAutofit/>
          </a:bodyPr>
          <a:lstStyle/>
          <a:p>
            <a:pPr algn="ctr" indent="0" lvl="0" marL="0" rtl="0">
              <a:lnSpc>
                <a:spcPct val="90000"/>
              </a:lnSpc>
              <a:spcBef>
                <a:spcPts val="0"/>
              </a:spcBef>
              <a:spcAft>
                <a:spcPts val="0"/>
              </a:spcAft>
              <a:buClr>
                <a:schemeClr val="lt1"/>
              </a:buClr>
              <a:buSzPts val="4000"/>
              <a:buNone/>
            </a:pPr>
            <a:r>
              <a:rPr b="1" lang="en-US" sz="4000">
                <a:solidFill>
                  <a:schemeClr val="lt1"/>
                </a:solidFill>
                <a:latin typeface="Arial"/>
                <a:ea typeface="Arial"/>
                <a:cs typeface="Arial"/>
                <a:sym typeface="Arial"/>
              </a:rPr>
              <a:t>Any Questions?</a:t>
            </a:r>
            <a:endParaRPr>
              <a:latin typeface="Arial"/>
              <a:ea typeface="Arial"/>
              <a:cs typeface="Arial"/>
              <a:sym typeface="Arial"/>
            </a:endParaRPr>
          </a:p>
        </p:txBody>
      </p:sp>
      <p:pic>
        <p:nvPicPr>
          <p:cNvPr id="356" name="Google Shape;356;p33"/>
          <p:cNvPicPr preferRelativeResize="0"/>
          <p:nvPr/>
        </p:nvPicPr>
        <p:blipFill rotWithShape="1">
          <a:blip r:embed="rId4">
            <a:alphaModFix/>
          </a:blip>
          <a:srcRect/>
          <a:stretch/>
        </p:blipFill>
        <p:spPr>
          <a:xfrm>
            <a:off x="9870425" y="127600"/>
            <a:ext cx="2071450" cy="207145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536F88"/>
        </a:solidFill>
        <a:effectLst/>
      </p:bgPr>
    </p:bg>
    <p:spTree>
      <p:nvGrpSpPr>
        <p:cNvPr id="1" name="Shape 360"/>
        <p:cNvGrpSpPr/>
        <p:nvPr/>
      </p:nvGrpSpPr>
      <p:grpSpPr>
        <a:xfrm>
          <a:off x="0" y="0"/>
          <a:ext cx="0" cy="0"/>
          <a:chOff x="0" y="0"/>
          <a:chExt cx="0" cy="0"/>
        </a:xfrm>
      </p:grpSpPr>
      <p:sp>
        <p:nvSpPr>
          <p:cNvPr id="361" name="Google Shape;361;p34"/>
          <p:cNvSpPr/>
          <p:nvPr/>
        </p:nvSpPr>
        <p:spPr>
          <a:xfrm>
            <a:off x="2166638" y="1977588"/>
            <a:ext cx="2515800" cy="2515800"/>
          </a:xfrm>
          <a:prstGeom prst="ellipse">
            <a:avLst/>
          </a:prstGeom>
          <a:solidFill>
            <a:srgbClr val="536F88"/>
          </a:solidFill>
          <a:ln w="28575"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FFFFFF"/>
                </a:solidFill>
                <a:effectLst/>
                <a:uLnTx/>
                <a:uFillTx/>
                <a:latin typeface="Raleway"/>
                <a:ea typeface="Raleway"/>
                <a:cs typeface="Raleway"/>
                <a:sym typeface="Raleway"/>
              </a:rPr>
              <a:t>QUALITATIVE: TOOLS AND SAMPLING</a:t>
            </a:r>
            <a:endParaRPr kumimoji="0" sz="1800" b="1" i="0" u="none" strike="noStrike" kern="0" cap="none" spc="0" normalizeH="0" baseline="0" noProof="0">
              <a:ln>
                <a:noFill/>
              </a:ln>
              <a:solidFill>
                <a:srgbClr val="FFFFFF"/>
              </a:solidFill>
              <a:effectLst/>
              <a:uLnTx/>
              <a:uFillTx/>
              <a:latin typeface="Raleway"/>
              <a:ea typeface="Raleway"/>
              <a:cs typeface="Raleway"/>
              <a:sym typeface="Raleway"/>
            </a:endParaRPr>
          </a:p>
        </p:txBody>
      </p:sp>
      <p:sp>
        <p:nvSpPr>
          <p:cNvPr id="362" name="Google Shape;362;p34"/>
          <p:cNvSpPr/>
          <p:nvPr/>
        </p:nvSpPr>
        <p:spPr>
          <a:xfrm>
            <a:off x="4962538" y="1977588"/>
            <a:ext cx="2515800" cy="2515800"/>
          </a:xfrm>
          <a:prstGeom prst="ellipse">
            <a:avLst/>
          </a:prstGeom>
          <a:solidFill>
            <a:srgbClr val="FFFFFF">
              <a:alpha val="46666"/>
            </a:srgbClr>
          </a:solidFill>
          <a:ln w="28575"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FFFFFF"/>
                </a:solidFill>
                <a:effectLst/>
                <a:uLnTx/>
                <a:uFillTx/>
                <a:latin typeface="Raleway"/>
                <a:ea typeface="Raleway"/>
                <a:cs typeface="Raleway"/>
                <a:sym typeface="Raleway"/>
              </a:rPr>
              <a:t>QUANT AND INFRASTRUCTURE: ODK</a:t>
            </a:r>
            <a:endParaRPr kumimoji="0" sz="1800" b="1" i="0" u="none" strike="noStrike" kern="0" cap="none" spc="0" normalizeH="0" baseline="0" noProof="0">
              <a:ln>
                <a:noFill/>
              </a:ln>
              <a:solidFill>
                <a:srgbClr val="FFFFFF"/>
              </a:solidFill>
              <a:effectLst/>
              <a:uLnTx/>
              <a:uFillTx/>
              <a:latin typeface="Raleway"/>
              <a:ea typeface="Raleway"/>
              <a:cs typeface="Raleway"/>
              <a:sym typeface="Raleway"/>
            </a:endParaRPr>
          </a:p>
        </p:txBody>
      </p:sp>
      <p:sp>
        <p:nvSpPr>
          <p:cNvPr id="363" name="Google Shape;363;p34"/>
          <p:cNvSpPr/>
          <p:nvPr/>
        </p:nvSpPr>
        <p:spPr>
          <a:xfrm>
            <a:off x="7758438" y="1977588"/>
            <a:ext cx="2515800" cy="2515800"/>
          </a:xfrm>
          <a:prstGeom prst="ellipse">
            <a:avLst/>
          </a:prstGeom>
          <a:solidFill>
            <a:srgbClr val="536F88"/>
          </a:solidFill>
          <a:ln w="28575"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FFFFFF"/>
                </a:solidFill>
                <a:effectLst/>
                <a:uLnTx/>
                <a:uFillTx/>
                <a:latin typeface="Raleway"/>
                <a:ea typeface="Raleway"/>
                <a:cs typeface="Raleway"/>
                <a:sym typeface="Raleway"/>
              </a:rPr>
              <a:t>QUANT: TOOLS AND SAMPLING</a:t>
            </a:r>
            <a:endParaRPr kumimoji="0" sz="1800" b="1" i="0" u="none" strike="noStrike" kern="0" cap="none" spc="0" normalizeH="0" baseline="0" noProof="0">
              <a:ln>
                <a:noFill/>
              </a:ln>
              <a:solidFill>
                <a:srgbClr val="FFFFFF"/>
              </a:solidFill>
              <a:effectLst/>
              <a:uLnTx/>
              <a:uFillTx/>
              <a:latin typeface="Raleway"/>
              <a:ea typeface="Raleway"/>
              <a:cs typeface="Raleway"/>
              <a:sym typeface="Raleway"/>
            </a:endParaRPr>
          </a:p>
        </p:txBody>
      </p:sp>
      <p:sp>
        <p:nvSpPr>
          <p:cNvPr id="364" name="Google Shape;364;p34"/>
          <p:cNvSpPr txBox="1"/>
          <p:nvPr/>
        </p:nvSpPr>
        <p:spPr>
          <a:xfrm>
            <a:off x="642650" y="417825"/>
            <a:ext cx="4062600" cy="523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200"/>
              <a:buFont typeface="Arial"/>
              <a:buNone/>
              <a:tabLst/>
              <a:defRPr/>
            </a:pPr>
            <a:endParaRPr kumimoji="0" sz="2200" b="1" i="0" u="none" strike="noStrike" kern="0" cap="none" spc="0" normalizeH="0" baseline="0" noProof="0">
              <a:ln>
                <a:noFill/>
              </a:ln>
              <a:solidFill>
                <a:srgbClr val="FFFFFF"/>
              </a:solidFill>
              <a:effectLst/>
              <a:uLnTx/>
              <a:uFillTx/>
              <a:latin typeface="Raleway"/>
              <a:ea typeface="Raleway"/>
              <a:cs typeface="Raleway"/>
              <a:sym typeface="Raleway"/>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5"/>
          <p:cNvSpPr txBox="1">
            <a:spLocks noGrp="1"/>
          </p:cNvSpPr>
          <p:nvPr>
            <p:ph type="ctrTitle"/>
          </p:nvPr>
        </p:nvSpPr>
        <p:spPr>
          <a:xfrm>
            <a:off x="737925" y="490036"/>
            <a:ext cx="10285800" cy="731700"/>
          </a:xfrm>
          <a:prstGeom prst="rect">
            <a:avLst/>
          </a:prstGeom>
          <a:noFill/>
          <a:ln>
            <a:noFill/>
          </a:ln>
        </p:spPr>
        <p:txBody>
          <a:bodyPr spcFirstLastPara="1" wrap="square" lIns="91425" tIns="45700" rIns="91425" bIns="45700" anchor="t" anchorCtr="0">
            <a:noAutofit/>
          </a:bodyPr>
          <a:lstStyle/>
          <a:p>
            <a:pPr marL="457200" lvl="0" indent="-508000" algn="l" rtl="0">
              <a:lnSpc>
                <a:spcPct val="90000"/>
              </a:lnSpc>
              <a:spcBef>
                <a:spcPts val="0"/>
              </a:spcBef>
              <a:spcAft>
                <a:spcPts val="0"/>
              </a:spcAft>
              <a:buClr>
                <a:srgbClr val="000000"/>
              </a:buClr>
              <a:buSzPts val="4400"/>
              <a:buFont typeface="Raleway"/>
              <a:buAutoNum type="arabicPeriod"/>
            </a:pPr>
            <a:r>
              <a:rPr lang="en-US" sz="4400" b="1">
                <a:solidFill>
                  <a:srgbClr val="000000"/>
                </a:solidFill>
                <a:latin typeface="Raleway"/>
                <a:ea typeface="Raleway"/>
                <a:cs typeface="Raleway"/>
                <a:sym typeface="Raleway"/>
              </a:rPr>
              <a:t>USING KOBOCOLLECT</a:t>
            </a:r>
            <a:endParaRPr sz="4400">
              <a:solidFill>
                <a:srgbClr val="000000"/>
              </a:solidFill>
              <a:latin typeface="Raleway"/>
              <a:ea typeface="Raleway"/>
              <a:cs typeface="Raleway"/>
              <a:sym typeface="Raleway"/>
            </a:endParaRPr>
          </a:p>
        </p:txBody>
      </p:sp>
      <p:pic>
        <p:nvPicPr>
          <p:cNvPr id="371" name="Google Shape;371;p35"/>
          <p:cNvPicPr preferRelativeResize="0"/>
          <p:nvPr/>
        </p:nvPicPr>
        <p:blipFill>
          <a:blip r:embed="rId3">
            <a:alphaModFix/>
          </a:blip>
          <a:stretch>
            <a:fillRect/>
          </a:stretch>
        </p:blipFill>
        <p:spPr>
          <a:xfrm>
            <a:off x="10444850" y="170925"/>
            <a:ext cx="1369900" cy="1369900"/>
          </a:xfrm>
          <a:prstGeom prst="rect">
            <a:avLst/>
          </a:prstGeom>
          <a:noFill/>
          <a:ln>
            <a:noFill/>
          </a:ln>
        </p:spPr>
      </p:pic>
      <p:grpSp>
        <p:nvGrpSpPr>
          <p:cNvPr id="372" name="Google Shape;372;p35"/>
          <p:cNvGrpSpPr/>
          <p:nvPr/>
        </p:nvGrpSpPr>
        <p:grpSpPr>
          <a:xfrm>
            <a:off x="12" y="-76200"/>
            <a:ext cx="12191988" cy="247125"/>
            <a:chOff x="12" y="0"/>
            <a:chExt cx="12191988" cy="247125"/>
          </a:xfrm>
        </p:grpSpPr>
        <p:pic>
          <p:nvPicPr>
            <p:cNvPr id="373" name="Google Shape;373;p35"/>
            <p:cNvPicPr preferRelativeResize="0"/>
            <p:nvPr/>
          </p:nvPicPr>
          <p:blipFill>
            <a:blip r:embed="rId4">
              <a:alphaModFix/>
            </a:blip>
            <a:stretch>
              <a:fillRect/>
            </a:stretch>
          </p:blipFill>
          <p:spPr>
            <a:xfrm>
              <a:off x="12" y="4"/>
              <a:ext cx="7905750" cy="219075"/>
            </a:xfrm>
            <a:prstGeom prst="rect">
              <a:avLst/>
            </a:prstGeom>
            <a:noFill/>
            <a:ln>
              <a:noFill/>
            </a:ln>
          </p:spPr>
        </p:pic>
        <p:pic>
          <p:nvPicPr>
            <p:cNvPr id="374" name="Google Shape;374;p35"/>
            <p:cNvPicPr preferRelativeResize="0"/>
            <p:nvPr/>
          </p:nvPicPr>
          <p:blipFill rotWithShape="1">
            <a:blip r:embed="rId4">
              <a:alphaModFix/>
            </a:blip>
            <a:srcRect l="11017" r="34708" b="-12803"/>
            <a:stretch/>
          </p:blipFill>
          <p:spPr>
            <a:xfrm>
              <a:off x="7901226" y="0"/>
              <a:ext cx="4290774" cy="247125"/>
            </a:xfrm>
            <a:prstGeom prst="rect">
              <a:avLst/>
            </a:prstGeom>
            <a:noFill/>
            <a:ln>
              <a:noFill/>
            </a:ln>
          </p:spPr>
        </p:pic>
      </p:grpSp>
      <p:grpSp>
        <p:nvGrpSpPr>
          <p:cNvPr id="375" name="Google Shape;375;p35"/>
          <p:cNvGrpSpPr/>
          <p:nvPr/>
        </p:nvGrpSpPr>
        <p:grpSpPr>
          <a:xfrm>
            <a:off x="12" y="6705600"/>
            <a:ext cx="12191988" cy="247125"/>
            <a:chOff x="12" y="0"/>
            <a:chExt cx="12191988" cy="247125"/>
          </a:xfrm>
        </p:grpSpPr>
        <p:pic>
          <p:nvPicPr>
            <p:cNvPr id="376" name="Google Shape;376;p35"/>
            <p:cNvPicPr preferRelativeResize="0"/>
            <p:nvPr/>
          </p:nvPicPr>
          <p:blipFill>
            <a:blip r:embed="rId4">
              <a:alphaModFix/>
            </a:blip>
            <a:stretch>
              <a:fillRect/>
            </a:stretch>
          </p:blipFill>
          <p:spPr>
            <a:xfrm>
              <a:off x="12" y="4"/>
              <a:ext cx="7905750" cy="219075"/>
            </a:xfrm>
            <a:prstGeom prst="rect">
              <a:avLst/>
            </a:prstGeom>
            <a:noFill/>
            <a:ln>
              <a:noFill/>
            </a:ln>
          </p:spPr>
        </p:pic>
        <p:pic>
          <p:nvPicPr>
            <p:cNvPr id="377" name="Google Shape;377;p35"/>
            <p:cNvPicPr preferRelativeResize="0"/>
            <p:nvPr/>
          </p:nvPicPr>
          <p:blipFill rotWithShape="1">
            <a:blip r:embed="rId4">
              <a:alphaModFix/>
            </a:blip>
            <a:srcRect l="11017" r="34708" b="-12803"/>
            <a:stretch/>
          </p:blipFill>
          <p:spPr>
            <a:xfrm>
              <a:off x="7901226" y="0"/>
              <a:ext cx="4290774" cy="247125"/>
            </a:xfrm>
            <a:prstGeom prst="rect">
              <a:avLst/>
            </a:prstGeom>
            <a:noFill/>
            <a:ln>
              <a:noFill/>
            </a:ln>
          </p:spPr>
        </p:pic>
      </p:grpSp>
      <p:sp>
        <p:nvSpPr>
          <p:cNvPr id="378" name="Google Shape;378;p35"/>
          <p:cNvSpPr txBox="1"/>
          <p:nvPr/>
        </p:nvSpPr>
        <p:spPr>
          <a:xfrm>
            <a:off x="737925" y="1658213"/>
            <a:ext cx="10588200" cy="4595100"/>
          </a:xfrm>
          <a:prstGeom prst="rect">
            <a:avLst/>
          </a:prstGeom>
          <a:noFill/>
          <a:ln>
            <a:noFill/>
          </a:ln>
        </p:spPr>
        <p:txBody>
          <a:bodyPr spcFirstLastPara="1" wrap="square" lIns="91425" tIns="45700" rIns="91425" bIns="45700" anchor="t" anchorCtr="0">
            <a:noAutofit/>
          </a:bodyPr>
          <a:lstStyle/>
          <a:p>
            <a:pPr marL="457200" marR="0" lvl="0" indent="-393700" algn="l" defTabSz="914400" rtl="0" eaLnBrk="1" fontAlgn="auto" latinLnBrk="0" hangingPunct="1">
              <a:lnSpc>
                <a:spcPct val="90000"/>
              </a:lnSpc>
              <a:spcBef>
                <a:spcPts val="0"/>
              </a:spcBef>
              <a:spcAft>
                <a:spcPts val="0"/>
              </a:spcAft>
              <a:buClr>
                <a:srgbClr val="595959"/>
              </a:buClr>
              <a:buSzPts val="2600"/>
              <a:buFont typeface="Raleway"/>
              <a:buAutoNum type="arabicPeriod"/>
              <a:tabLst/>
              <a:defRPr/>
            </a:pPr>
            <a:r>
              <a:rPr kumimoji="0" lang="en-US" sz="2600" b="0" i="0" u="none" strike="noStrike" kern="0" cap="none" spc="0" normalizeH="0" baseline="0" noProof="0">
                <a:ln>
                  <a:noFill/>
                </a:ln>
                <a:solidFill>
                  <a:srgbClr val="595959"/>
                </a:solidFill>
                <a:effectLst/>
                <a:uLnTx/>
                <a:uFillTx/>
                <a:latin typeface="Raleway"/>
                <a:ea typeface="Raleway"/>
                <a:cs typeface="Raleway"/>
                <a:sym typeface="Raleway"/>
              </a:rPr>
              <a:t>Open the survey data collection software and go into General settings</a:t>
            </a:r>
            <a:endParaRPr kumimoji="0" sz="2600" b="0" i="0" u="none" strike="noStrike" kern="0" cap="none" spc="0" normalizeH="0" baseline="0" noProof="0">
              <a:ln>
                <a:noFill/>
              </a:ln>
              <a:solidFill>
                <a:srgbClr val="595959"/>
              </a:solidFill>
              <a:effectLst/>
              <a:uLnTx/>
              <a:uFillTx/>
              <a:latin typeface="Raleway"/>
              <a:ea typeface="Raleway"/>
              <a:cs typeface="Raleway"/>
              <a:sym typeface="Raleway"/>
            </a:endParaRPr>
          </a:p>
          <a:p>
            <a:pPr marL="457200" marR="0" lvl="0"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sz="2600" b="0" i="0" u="none" strike="noStrike" kern="0" cap="none" spc="0" normalizeH="0" baseline="0" noProof="0">
              <a:ln>
                <a:noFill/>
              </a:ln>
              <a:solidFill>
                <a:srgbClr val="595959"/>
              </a:solidFill>
              <a:effectLst/>
              <a:uLnTx/>
              <a:uFillTx/>
              <a:latin typeface="Raleway"/>
              <a:ea typeface="Raleway"/>
              <a:cs typeface="Raleway"/>
              <a:sym typeface="Raleway"/>
            </a:endParaRPr>
          </a:p>
          <a:p>
            <a:pPr marL="457200" marR="0" lvl="0" indent="-393700" algn="l" defTabSz="914400" rtl="0" eaLnBrk="1" fontAlgn="auto" latinLnBrk="0" hangingPunct="1">
              <a:lnSpc>
                <a:spcPct val="90000"/>
              </a:lnSpc>
              <a:spcBef>
                <a:spcPts val="0"/>
              </a:spcBef>
              <a:spcAft>
                <a:spcPts val="0"/>
              </a:spcAft>
              <a:buClr>
                <a:srgbClr val="595959"/>
              </a:buClr>
              <a:buSzPts val="2600"/>
              <a:buFont typeface="Raleway"/>
              <a:buAutoNum type="arabicPeriod"/>
              <a:tabLst/>
              <a:defRPr/>
            </a:pPr>
            <a:r>
              <a:rPr kumimoji="0" lang="en-US" sz="2600" b="0" i="0" u="none" strike="noStrike" kern="0" cap="none" spc="0" normalizeH="0" baseline="0" noProof="0">
                <a:ln>
                  <a:noFill/>
                </a:ln>
                <a:solidFill>
                  <a:srgbClr val="595959"/>
                </a:solidFill>
                <a:effectLst/>
                <a:uLnTx/>
                <a:uFillTx/>
                <a:latin typeface="Raleway"/>
                <a:ea typeface="Raleway"/>
                <a:cs typeface="Raleway"/>
                <a:sym typeface="Raleway"/>
              </a:rPr>
              <a:t>Go to server</a:t>
            </a:r>
            <a:endParaRPr kumimoji="0" sz="2600" b="0" i="0" u="none" strike="noStrike" kern="0" cap="none" spc="0" normalizeH="0" baseline="0" noProof="0">
              <a:ln>
                <a:noFill/>
              </a:ln>
              <a:solidFill>
                <a:srgbClr val="595959"/>
              </a:solidFill>
              <a:effectLst/>
              <a:uLnTx/>
              <a:uFillTx/>
              <a:latin typeface="Raleway"/>
              <a:ea typeface="Raleway"/>
              <a:cs typeface="Raleway"/>
              <a:sym typeface="Raleway"/>
            </a:endParaRPr>
          </a:p>
          <a:p>
            <a:pPr marL="457200" marR="0" lvl="0"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sz="2600" b="0" i="0" u="none" strike="noStrike" kern="0" cap="none" spc="0" normalizeH="0" baseline="0" noProof="0">
              <a:ln>
                <a:noFill/>
              </a:ln>
              <a:solidFill>
                <a:srgbClr val="595959"/>
              </a:solidFill>
              <a:effectLst/>
              <a:uLnTx/>
              <a:uFillTx/>
              <a:latin typeface="Raleway"/>
              <a:ea typeface="Raleway"/>
              <a:cs typeface="Raleway"/>
              <a:sym typeface="Raleway"/>
            </a:endParaRPr>
          </a:p>
          <a:p>
            <a:pPr marL="457200" marR="0" lvl="0" indent="-393700" algn="l" defTabSz="914400" rtl="0" eaLnBrk="1" fontAlgn="auto" latinLnBrk="0" hangingPunct="1">
              <a:lnSpc>
                <a:spcPct val="90000"/>
              </a:lnSpc>
              <a:spcBef>
                <a:spcPts val="0"/>
              </a:spcBef>
              <a:spcAft>
                <a:spcPts val="0"/>
              </a:spcAft>
              <a:buClr>
                <a:srgbClr val="000000"/>
              </a:buClr>
              <a:buSzPts val="2600"/>
              <a:buFont typeface="Raleway"/>
              <a:buAutoNum type="arabicPeriod"/>
              <a:tabLst/>
              <a:defRPr/>
            </a:pPr>
            <a:r>
              <a:rPr kumimoji="0" lang="en-US" sz="2600" b="0" i="0" u="none" strike="noStrike" kern="0" cap="none" spc="0" normalizeH="0" baseline="0" noProof="0">
                <a:ln>
                  <a:noFill/>
                </a:ln>
                <a:solidFill>
                  <a:srgbClr val="595959"/>
                </a:solidFill>
                <a:effectLst/>
                <a:uLnTx/>
                <a:uFillTx/>
                <a:latin typeface="Raleway"/>
                <a:ea typeface="Raleway"/>
                <a:cs typeface="Raleway"/>
                <a:sym typeface="Raleway"/>
              </a:rPr>
              <a:t>Set the url to:</a:t>
            </a:r>
            <a:r>
              <a:rPr kumimoji="0" lang="en-US" sz="2600" b="0" i="0" u="none" strike="noStrike" kern="0" cap="none" spc="0" normalizeH="0" baseline="0" noProof="0">
                <a:ln>
                  <a:noFill/>
                </a:ln>
                <a:solidFill>
                  <a:srgbClr val="595959"/>
                </a:solidFill>
                <a:effectLst/>
                <a:uLnTx/>
                <a:uFill>
                  <a:noFill/>
                </a:uFill>
                <a:latin typeface="Raleway"/>
                <a:ea typeface="Raleway"/>
                <a:cs typeface="Raleway"/>
                <a:sym typeface="Raleway"/>
                <a:hlinkClick r:id="rId5">
                  <a:extLst>
                    <a:ext uri="{A12FA001-AC4F-418D-AE19-62706E023703}">
                      <ahyp:hlinkClr xmlns:ahyp="http://schemas.microsoft.com/office/drawing/2018/hyperlinkcolor" val="tx"/>
                    </a:ext>
                  </a:extLst>
                </a:hlinkClick>
              </a:rPr>
              <a:t> </a:t>
            </a:r>
            <a:r>
              <a:rPr kumimoji="0" lang="en-US" sz="2600" b="0" i="0" u="sng" strike="noStrike" kern="0" cap="none" spc="0" normalizeH="0" baseline="0" noProof="0">
                <a:ln>
                  <a:noFill/>
                </a:ln>
                <a:solidFill>
                  <a:srgbClr val="0563C1"/>
                </a:solidFill>
                <a:effectLst/>
                <a:uLnTx/>
                <a:uFillTx/>
                <a:latin typeface="Raleway"/>
                <a:ea typeface="Raleway"/>
                <a:cs typeface="Raleway"/>
                <a:sym typeface="Raleway"/>
                <a:hlinkClick r:id="rId5"/>
              </a:rPr>
              <a:t>https://kc.kobotoolbox.org</a:t>
            </a:r>
            <a:endParaRPr kumimoji="0" sz="2600" b="0" i="0" u="sng" strike="noStrike" kern="0" cap="none" spc="0" normalizeH="0" baseline="0" noProof="0">
              <a:ln>
                <a:noFill/>
              </a:ln>
              <a:solidFill>
                <a:srgbClr val="0563C1"/>
              </a:solidFill>
              <a:effectLst/>
              <a:uLnTx/>
              <a:uFillTx/>
              <a:latin typeface="Raleway"/>
              <a:ea typeface="Raleway"/>
              <a:cs typeface="Raleway"/>
              <a:sym typeface="Raleway"/>
            </a:endParaRPr>
          </a:p>
          <a:p>
            <a:pPr marL="45720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2600" b="0" i="0" u="none" strike="noStrike" kern="0" cap="none" spc="0" normalizeH="0" baseline="0" noProof="0">
                <a:ln>
                  <a:noFill/>
                </a:ln>
                <a:solidFill>
                  <a:srgbClr val="595959"/>
                </a:solidFill>
                <a:effectLst/>
                <a:uLnTx/>
                <a:uFillTx/>
                <a:latin typeface="Raleway"/>
                <a:ea typeface="Raleway"/>
                <a:cs typeface="Raleway"/>
                <a:sym typeface="Raleway"/>
              </a:rPr>
              <a:t>    	Set the username to: </a:t>
            </a:r>
            <a:r>
              <a:rPr kumimoji="0" lang="en-US" sz="2600" b="1" i="0" u="none" strike="noStrike" kern="0" cap="none" spc="0" normalizeH="0" baseline="0" noProof="0">
                <a:ln>
                  <a:noFill/>
                </a:ln>
                <a:solidFill>
                  <a:srgbClr val="FF0000"/>
                </a:solidFill>
                <a:effectLst/>
                <a:highlight>
                  <a:srgbClr val="FFFFFF"/>
                </a:highlight>
                <a:uLnTx/>
                <a:uFillTx/>
                <a:latin typeface="Raleway"/>
                <a:ea typeface="Raleway"/>
                <a:cs typeface="Raleway"/>
                <a:sym typeface="Raleway"/>
              </a:rPr>
              <a:t>sh_enum1</a:t>
            </a:r>
            <a:r>
              <a:rPr kumimoji="0" lang="en-US" sz="2600" b="0" i="0" u="none" strike="noStrike" kern="0" cap="none" spc="0" normalizeH="0" baseline="0" noProof="0">
                <a:ln>
                  <a:noFill/>
                </a:ln>
                <a:solidFill>
                  <a:srgbClr val="595959"/>
                </a:solidFill>
                <a:effectLst/>
                <a:uLnTx/>
                <a:uFillTx/>
                <a:latin typeface="Raleway"/>
                <a:ea typeface="Raleway"/>
                <a:cs typeface="Raleway"/>
                <a:sym typeface="Raleway"/>
              </a:rPr>
              <a:t>; and password: </a:t>
            </a:r>
            <a:r>
              <a:rPr kumimoji="0" lang="en-US" sz="2600" b="1" i="0" u="none" strike="noStrike" kern="0" cap="none" spc="0" normalizeH="0" baseline="0" noProof="0">
                <a:ln>
                  <a:noFill/>
                </a:ln>
                <a:solidFill>
                  <a:srgbClr val="FF0000"/>
                </a:solidFill>
                <a:effectLst/>
                <a:highlight>
                  <a:srgbClr val="FFFFFF"/>
                </a:highlight>
                <a:uLnTx/>
                <a:uFillTx/>
                <a:latin typeface="Raleway"/>
                <a:ea typeface="Raleway"/>
                <a:cs typeface="Raleway"/>
                <a:sym typeface="Raleway"/>
              </a:rPr>
              <a:t>depEgDus7</a:t>
            </a:r>
            <a:endParaRPr kumimoji="0" sz="2600" b="1" i="0" u="none" strike="noStrike" kern="0" cap="none" spc="0" normalizeH="0" baseline="0" noProof="0">
              <a:ln>
                <a:noFill/>
              </a:ln>
              <a:solidFill>
                <a:srgbClr val="FF0000"/>
              </a:solidFill>
              <a:effectLst/>
              <a:highlight>
                <a:srgbClr val="FFFFFF"/>
              </a:highlight>
              <a:uLnTx/>
              <a:uFillTx/>
              <a:latin typeface="Raleway"/>
              <a:ea typeface="Raleway"/>
              <a:cs typeface="Raleway"/>
              <a:sym typeface="Raleway"/>
            </a:endParaRP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sz="2600" b="1" i="0" u="none" strike="noStrike" kern="0" cap="none" spc="0" normalizeH="0" baseline="0" noProof="0">
              <a:ln>
                <a:noFill/>
              </a:ln>
              <a:solidFill>
                <a:srgbClr val="FF0000"/>
              </a:solidFill>
              <a:effectLst/>
              <a:highlight>
                <a:srgbClr val="FFFFFF"/>
              </a:highlight>
              <a:uLnTx/>
              <a:uFillTx/>
              <a:latin typeface="Raleway"/>
              <a:ea typeface="Raleway"/>
              <a:cs typeface="Raleway"/>
              <a:sym typeface="Raleway"/>
            </a:endParaRPr>
          </a:p>
          <a:p>
            <a:pPr marL="88900" marR="0" lvl="0" indent="0" algn="l" defTabSz="914400" rtl="0" eaLnBrk="1" fontAlgn="auto" latinLnBrk="0" hangingPunct="1">
              <a:lnSpc>
                <a:spcPct val="90000"/>
              </a:lnSpc>
              <a:spcBef>
                <a:spcPts val="600"/>
              </a:spcBef>
              <a:spcAft>
                <a:spcPts val="0"/>
              </a:spcAft>
              <a:buClr>
                <a:srgbClr val="000000"/>
              </a:buClr>
              <a:buSzTx/>
              <a:buFont typeface="Arial"/>
              <a:buNone/>
              <a:tabLst/>
              <a:defRPr/>
            </a:pPr>
            <a:r>
              <a:rPr kumimoji="0" lang="en-US" sz="2600" b="0" i="0" u="none" strike="noStrike" kern="0" cap="none" spc="0" normalizeH="0" baseline="0" noProof="0">
                <a:ln>
                  <a:noFill/>
                </a:ln>
                <a:solidFill>
                  <a:srgbClr val="595959"/>
                </a:solidFill>
                <a:effectLst/>
                <a:uLnTx/>
                <a:uFillTx/>
                <a:latin typeface="Raleway"/>
                <a:ea typeface="Raleway"/>
                <a:cs typeface="Raleway"/>
                <a:sym typeface="Raleway"/>
              </a:rPr>
              <a:t>4. 	Go to DOWNLOAD FORM and download : </a:t>
            </a:r>
            <a:r>
              <a:rPr kumimoji="0" lang="en-US" sz="2600" b="1" i="0" u="none" strike="noStrike" kern="0" cap="none" spc="0" normalizeH="0" baseline="0" noProof="0">
                <a:ln>
                  <a:noFill/>
                </a:ln>
                <a:solidFill>
                  <a:srgbClr val="595959"/>
                </a:solidFill>
                <a:effectLst/>
                <a:uLnTx/>
                <a:uFillTx/>
                <a:latin typeface="Raleway"/>
                <a:ea typeface="Raleway"/>
                <a:cs typeface="Raleway"/>
                <a:sym typeface="Raleway"/>
              </a:rPr>
              <a:t>Fill in name!!!</a:t>
            </a:r>
            <a:endParaRPr kumimoji="0" sz="2600" b="1" i="0" u="none" strike="noStrike" kern="0" cap="none" spc="0" normalizeH="0" baseline="0" noProof="0">
              <a:ln>
                <a:noFill/>
              </a:ln>
              <a:solidFill>
                <a:srgbClr val="595959"/>
              </a:solidFill>
              <a:effectLst/>
              <a:uLnTx/>
              <a:uFillTx/>
              <a:latin typeface="Raleway"/>
              <a:ea typeface="Raleway"/>
              <a:cs typeface="Raleway"/>
              <a:sym typeface="Raleway"/>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36"/>
          <p:cNvSpPr txBox="1">
            <a:spLocks noGrp="1"/>
          </p:cNvSpPr>
          <p:nvPr>
            <p:ph type="body" idx="1"/>
          </p:nvPr>
        </p:nvSpPr>
        <p:spPr>
          <a:xfrm>
            <a:off x="1454725" y="1981200"/>
            <a:ext cx="9213300" cy="1439400"/>
          </a:xfrm>
          <a:prstGeom prst="rect">
            <a:avLst/>
          </a:prstGeom>
          <a:noFill/>
          <a:ln>
            <a:noFill/>
          </a:ln>
        </p:spPr>
        <p:txBody>
          <a:bodyPr spcFirstLastPara="1" wrap="square" lIns="91425" tIns="45700" rIns="91425" bIns="45700" anchor="t" anchorCtr="0">
            <a:normAutofit/>
          </a:bodyPr>
          <a:lstStyle/>
          <a:p>
            <a:pPr marL="228600" lvl="0" indent="-234950" algn="l" rtl="0">
              <a:lnSpc>
                <a:spcPct val="90000"/>
              </a:lnSpc>
              <a:spcBef>
                <a:spcPts val="0"/>
              </a:spcBef>
              <a:spcAft>
                <a:spcPts val="0"/>
              </a:spcAft>
              <a:buClr>
                <a:srgbClr val="FF0000"/>
              </a:buClr>
              <a:buSzPts val="2900"/>
              <a:buFont typeface="Raleway"/>
              <a:buChar char="•"/>
            </a:pPr>
            <a:r>
              <a:rPr lang="en-US" sz="2900">
                <a:solidFill>
                  <a:srgbClr val="FF0000"/>
                </a:solidFill>
                <a:latin typeface="Raleway"/>
                <a:ea typeface="Raleway"/>
                <a:cs typeface="Raleway"/>
                <a:sym typeface="Raleway"/>
              </a:rPr>
              <a:t>Step 1. </a:t>
            </a:r>
            <a:r>
              <a:rPr lang="en-US" sz="2900">
                <a:latin typeface="Raleway"/>
                <a:ea typeface="Raleway"/>
                <a:cs typeface="Raleway"/>
                <a:sym typeface="Raleway"/>
              </a:rPr>
              <a:t>Open the survey data collection software.</a:t>
            </a:r>
            <a:endParaRPr sz="2900">
              <a:latin typeface="Raleway"/>
              <a:ea typeface="Raleway"/>
              <a:cs typeface="Raleway"/>
              <a:sym typeface="Raleway"/>
            </a:endParaRPr>
          </a:p>
          <a:p>
            <a:pPr marL="228600" lvl="0" indent="-50800" algn="l" rtl="0">
              <a:lnSpc>
                <a:spcPct val="90000"/>
              </a:lnSpc>
              <a:spcBef>
                <a:spcPts val="1000"/>
              </a:spcBef>
              <a:spcAft>
                <a:spcPts val="0"/>
              </a:spcAft>
              <a:buClr>
                <a:schemeClr val="dk1"/>
              </a:buClr>
              <a:buSzPts val="2800"/>
              <a:buNone/>
            </a:pPr>
            <a:endParaRPr sz="2900">
              <a:solidFill>
                <a:srgbClr val="C00000"/>
              </a:solidFill>
              <a:latin typeface="Raleway"/>
              <a:ea typeface="Raleway"/>
              <a:cs typeface="Raleway"/>
              <a:sym typeface="Raleway"/>
            </a:endParaRPr>
          </a:p>
        </p:txBody>
      </p:sp>
      <p:sp>
        <p:nvSpPr>
          <p:cNvPr id="384" name="Google Shape;384;p36"/>
          <p:cNvSpPr txBox="1"/>
          <p:nvPr/>
        </p:nvSpPr>
        <p:spPr>
          <a:xfrm>
            <a:off x="972700" y="643775"/>
            <a:ext cx="9756000" cy="10923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4D5557"/>
              </a:buClr>
              <a:buSzPts val="2800"/>
              <a:buFont typeface="Calibri"/>
              <a:buNone/>
              <a:tabLst/>
              <a:defRPr/>
            </a:pPr>
            <a:r>
              <a:rPr kumimoji="0" lang="en-US" sz="3000" b="1" i="0" u="none" strike="noStrike" kern="0" cap="none" spc="0" normalizeH="0" baseline="0" noProof="0">
                <a:ln>
                  <a:noFill/>
                </a:ln>
                <a:solidFill>
                  <a:srgbClr val="000000"/>
                </a:solidFill>
                <a:effectLst/>
                <a:uLnTx/>
                <a:uFillTx/>
                <a:latin typeface="Raleway"/>
                <a:ea typeface="Raleway"/>
                <a:cs typeface="Raleway"/>
                <a:sym typeface="Raleway"/>
              </a:rPr>
              <a:t>2. Using Kobocollect</a:t>
            </a:r>
            <a:r>
              <a:rPr kumimoji="0" lang="en-US" sz="3000" b="0" i="0" u="none" strike="noStrike" kern="0" cap="none" spc="0" normalizeH="0" baseline="0" noProof="0">
                <a:ln>
                  <a:noFill/>
                </a:ln>
                <a:solidFill>
                  <a:srgbClr val="000000"/>
                </a:solidFill>
                <a:effectLst/>
                <a:uLnTx/>
                <a:uFillTx/>
                <a:latin typeface="Raleway"/>
                <a:ea typeface="Raleway"/>
                <a:cs typeface="Raleway"/>
                <a:sym typeface="Raleway"/>
              </a:rPr>
              <a:t>: </a:t>
            </a:r>
            <a:r>
              <a:rPr kumimoji="0" lang="en-US" sz="3000" b="0" i="1" u="none" strike="noStrike" kern="0" cap="none" spc="0" normalizeH="0" baseline="0" noProof="0">
                <a:ln>
                  <a:noFill/>
                </a:ln>
                <a:solidFill>
                  <a:srgbClr val="FF6600"/>
                </a:solidFill>
                <a:effectLst/>
                <a:uLnTx/>
                <a:uFillTx/>
                <a:latin typeface="Raleway"/>
                <a:ea typeface="Raleway"/>
                <a:cs typeface="Raleway"/>
                <a:sym typeface="Raleway"/>
              </a:rPr>
              <a:t>Opening the electronic data collection software</a:t>
            </a:r>
            <a:endParaRPr kumimoji="0" sz="3000" b="0" i="0" u="none" strike="noStrike" kern="0" cap="none" spc="0" normalizeH="0" baseline="0" noProof="0">
              <a:ln>
                <a:noFill/>
              </a:ln>
              <a:solidFill>
                <a:srgbClr val="000000"/>
              </a:solidFill>
              <a:effectLst/>
              <a:uLnTx/>
              <a:uFillTx/>
              <a:latin typeface="Raleway"/>
              <a:ea typeface="Raleway"/>
              <a:cs typeface="Raleway"/>
              <a:sym typeface="Raleway"/>
            </a:endParaRPr>
          </a:p>
        </p:txBody>
      </p:sp>
      <p:sp>
        <p:nvSpPr>
          <p:cNvPr id="385" name="Google Shape;385;p36"/>
          <p:cNvSpPr/>
          <p:nvPr/>
        </p:nvSpPr>
        <p:spPr>
          <a:xfrm>
            <a:off x="1363800" y="4086600"/>
            <a:ext cx="6116400" cy="1323300"/>
          </a:xfrm>
          <a:prstGeom prst="rect">
            <a:avLst/>
          </a:prstGeom>
          <a:noFill/>
          <a:ln>
            <a:noFill/>
          </a:ln>
        </p:spPr>
        <p:txBody>
          <a:bodyPr spcFirstLastPara="1" wrap="square" lIns="91425" tIns="45700" rIns="91425" bIns="45700" anchor="t" anchorCtr="0">
            <a:no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4D5557"/>
                </a:solidFill>
                <a:effectLst/>
                <a:uLnTx/>
                <a:uFillTx/>
                <a:latin typeface="Raleway"/>
                <a:ea typeface="Raleway"/>
                <a:cs typeface="Raleway"/>
                <a:sym typeface="Raleway"/>
              </a:rPr>
              <a:t>The software is used for collecting electronic data through mobile phone. It is already installed in the cell phones you have. You just need to click it open.</a:t>
            </a:r>
            <a:endParaRPr kumimoji="0" sz="1400" b="0" i="0" u="none" strike="noStrike" kern="0" cap="none" spc="0" normalizeH="0" baseline="0" noProof="0">
              <a:ln>
                <a:noFill/>
              </a:ln>
              <a:solidFill>
                <a:srgbClr val="000000"/>
              </a:solidFill>
              <a:effectLst/>
              <a:uLnTx/>
              <a:uFillTx/>
              <a:latin typeface="Raleway"/>
              <a:ea typeface="Raleway"/>
              <a:cs typeface="Raleway"/>
              <a:sym typeface="Raleway"/>
            </a:endParaRPr>
          </a:p>
        </p:txBody>
      </p:sp>
      <p:pic>
        <p:nvPicPr>
          <p:cNvPr id="386" name="Google Shape;386;p36" descr="IMG_1023.JPG"/>
          <p:cNvPicPr preferRelativeResize="0"/>
          <p:nvPr/>
        </p:nvPicPr>
        <p:blipFill rotWithShape="1">
          <a:blip r:embed="rId3">
            <a:alphaModFix/>
          </a:blip>
          <a:srcRect/>
          <a:stretch/>
        </p:blipFill>
        <p:spPr>
          <a:xfrm>
            <a:off x="8169729" y="3260099"/>
            <a:ext cx="1917059" cy="3128878"/>
          </a:xfrm>
          <a:prstGeom prst="rect">
            <a:avLst/>
          </a:prstGeom>
          <a:noFill/>
          <a:ln>
            <a:noFill/>
          </a:ln>
        </p:spPr>
      </p:pic>
      <p:cxnSp>
        <p:nvCxnSpPr>
          <p:cNvPr id="387" name="Google Shape;387;p36"/>
          <p:cNvCxnSpPr/>
          <p:nvPr/>
        </p:nvCxnSpPr>
        <p:spPr>
          <a:xfrm rot="10800000" flipH="1">
            <a:off x="7480300" y="4927700"/>
            <a:ext cx="1130400" cy="12600"/>
          </a:xfrm>
          <a:prstGeom prst="straightConnector1">
            <a:avLst/>
          </a:prstGeom>
          <a:noFill/>
          <a:ln w="12700" cap="flat" cmpd="sng">
            <a:solidFill>
              <a:schemeClr val="accent6"/>
            </a:solidFill>
            <a:prstDash val="solid"/>
            <a:miter lim="800000"/>
            <a:headEnd type="none" w="sm" len="sm"/>
            <a:tailEnd type="stealth" w="med" len="med"/>
          </a:ln>
        </p:spPr>
      </p:cxnSp>
      <p:pic>
        <p:nvPicPr>
          <p:cNvPr id="388" name="Google Shape;388;p36"/>
          <p:cNvPicPr preferRelativeResize="0"/>
          <p:nvPr/>
        </p:nvPicPr>
        <p:blipFill rotWithShape="1">
          <a:blip r:embed="rId4">
            <a:alphaModFix/>
          </a:blip>
          <a:srcRect/>
          <a:stretch/>
        </p:blipFill>
        <p:spPr>
          <a:xfrm>
            <a:off x="0" y="0"/>
            <a:ext cx="12192000" cy="389025"/>
          </a:xfrm>
          <a:prstGeom prst="rect">
            <a:avLst/>
          </a:prstGeom>
          <a:noFill/>
          <a:ln>
            <a:noFill/>
          </a:ln>
        </p:spPr>
      </p:pic>
      <p:pic>
        <p:nvPicPr>
          <p:cNvPr id="389" name="Google Shape;389;p36"/>
          <p:cNvPicPr preferRelativeResize="0"/>
          <p:nvPr/>
        </p:nvPicPr>
        <p:blipFill rotWithShape="1">
          <a:blip r:embed="rId5">
            <a:alphaModFix/>
          </a:blip>
          <a:srcRect/>
          <a:stretch/>
        </p:blipFill>
        <p:spPr>
          <a:xfrm>
            <a:off x="10668000" y="389025"/>
            <a:ext cx="1143000" cy="1092199"/>
          </a:xfrm>
          <a:prstGeom prst="rect">
            <a:avLst/>
          </a:prstGeom>
          <a:noFill/>
          <a:ln>
            <a:noFill/>
          </a:ln>
        </p:spPr>
      </p:pic>
    </p:spTree>
  </p:cSld>
  <p:clrMapOvr>
    <a:masterClrMapping/>
  </p:clrMapOvr>
</p:sld>
</file>

<file path=ppt/slides/slide54.xml><?xml version="1.0" encoding="utf-8"?>
<p:sld xmlns:p="http://schemas.openxmlformats.org/presentationml/2006/main" xmlns:a="http://schemas.openxmlformats.org/drawingml/2006/main" xmlns:r="http://schemas.openxmlformats.org/officeDocument/2006/relationships">
  <p:cSld>
    <p:spTree>
      <p:nvGrpSpPr>
        <p:cNvPr id="1" name="Shape 393"/>
        <p:cNvGrpSpPr/>
        <p:nvPr/>
      </p:nvGrpSpPr>
      <p:grpSpPr>
        <a:xfrm>
          <a:off x="0" y="0"/>
          <a:ext cx="0" cy="0"/>
          <a:chOff x="0" y="0"/>
          <a:chExt cx="0" cy="0"/>
        </a:xfrm>
      </p:grpSpPr>
      <p:sp>
        <p:nvSpPr>
          <p:cNvPr id="394" name="Google Shape;394;p37"/>
          <p:cNvSpPr txBox="1">
            <a:spLocks noGrp="1"/>
          </p:cNvSpPr>
          <p:nvPr>
            <p:ph idx="1" type="body"/>
          </p:nvPr>
        </p:nvSpPr>
        <p:spPr>
          <a:xfrm>
            <a:off x="2108446" y="1900076"/>
            <a:ext cx="7556400" cy="4145100"/>
          </a:xfrm>
          <a:prstGeom prst="rect">
            <a:avLst/>
          </a:prstGeom>
          <a:noFill/>
          <a:ln>
            <a:noFill/>
          </a:ln>
        </p:spPr>
        <p:txBody>
          <a:bodyPr anchor="t" anchorCtr="0" bIns="45700" lIns="91425" rIns="91425" spcFirstLastPara="1" tIns="45700" wrap="square">
            <a:normAutofit/>
          </a:bodyPr>
          <a:lstStyle/>
          <a:p>
            <a:pPr algn="l" indent="-228600" lvl="0" marL="228600" rtl="0">
              <a:lnSpc>
                <a:spcPct val="90000"/>
              </a:lnSpc>
              <a:spcBef>
                <a:spcPts val="0"/>
              </a:spcBef>
              <a:spcAft>
                <a:spcPts val="0"/>
              </a:spcAft>
              <a:buClr>
                <a:srgbClr val="FF6600"/>
              </a:buClr>
              <a:buSzPts val="2800"/>
              <a:buFont typeface="Raleway"/>
              <a:buChar char="•"/>
            </a:pPr>
            <a:r>
              <a:rPr lang="en-US">
                <a:solidFill>
                  <a:srgbClr val="FF6600"/>
                </a:solidFill>
                <a:latin typeface="Raleway"/>
                <a:ea typeface="Raleway"/>
                <a:cs typeface="Raleway"/>
                <a:sym typeface="Raleway"/>
              </a:rPr>
              <a:t>Step 2. </a:t>
            </a:r>
            <a:r>
              <a:rPr lang="en-US">
                <a:latin typeface="Raleway"/>
                <a:ea typeface="Raleway"/>
                <a:cs typeface="Raleway"/>
                <a:sym typeface="Raleway"/>
              </a:rPr>
              <a:t>Open the survey data collection software, you will see the following screen:</a:t>
            </a:r>
            <a:endParaRPr>
              <a:latin typeface="Raleway"/>
              <a:ea typeface="Raleway"/>
              <a:cs typeface="Raleway"/>
              <a:sym typeface="Raleway"/>
            </a:endParaRPr>
          </a:p>
          <a:p>
            <a:pPr algn="l" indent="0" lvl="0" marL="0" rtl="0">
              <a:lnSpc>
                <a:spcPct val="90000"/>
              </a:lnSpc>
              <a:spcBef>
                <a:spcPts val="1000"/>
              </a:spcBef>
              <a:spcAft>
                <a:spcPts val="0"/>
              </a:spcAft>
              <a:buClr>
                <a:schemeClr val="dk1"/>
              </a:buClr>
              <a:buSzPts val="2800"/>
              <a:buNone/>
            </a:pPr>
            <a:endParaRPr>
              <a:latin typeface="Raleway"/>
              <a:ea typeface="Raleway"/>
              <a:cs typeface="Raleway"/>
              <a:sym typeface="Raleway"/>
            </a:endParaRPr>
          </a:p>
        </p:txBody>
      </p:sp>
      <p:sp>
        <p:nvSpPr>
          <p:cNvPr id="395" name="Google Shape;395;p37"/>
          <p:cNvSpPr/>
          <p:nvPr/>
        </p:nvSpPr>
        <p:spPr>
          <a:xfrm>
            <a:off x="2651312" y="5964571"/>
            <a:ext cx="6954000" cy="646200"/>
          </a:xfrm>
          <a:prstGeom prst="rect">
            <a:avLst/>
          </a:prstGeom>
          <a:noFill/>
          <a:ln>
            <a:noFill/>
          </a:ln>
        </p:spPr>
        <p:txBody>
          <a:bodyPr anchor="t" anchorCtr="0" bIns="45700" lIns="91425" rIns="91425" spcFirstLastPara="1" tIns="45700" wrap="square">
            <a:noAutofit/>
          </a:bodyPr>
          <a:lstStyle/>
          <a:p>
            <a:pPr algn="l" defTabSz="914400" eaLnBrk="1" fontAlgn="auto" hangingPunct="1" indent="-4762" latinLnBrk="0" lvl="1" marL="457200" marR="0" rtl="0">
              <a:lnSpc>
                <a:spcPct val="100000"/>
              </a:lnSpc>
              <a:spcBef>
                <a:spcPts val="0"/>
              </a:spcBef>
              <a:spcAft>
                <a:spcPts val="0"/>
              </a:spcAft>
              <a:buClr>
                <a:srgbClr val="000000"/>
              </a:buClr>
              <a:buSzTx/>
              <a:buFont typeface="Arial"/>
              <a:buNone/>
              <a:tabLst/>
              <a:defRPr/>
            </a:pPr>
            <a:r>
              <a:rPr b="0" baseline="0" cap="none" i="0" kern="0" kumimoji="0" lang="en-US" noProof="0" normalizeH="0" spc="0" strike="noStrike" sz="1800" u="none">
                <a:ln>
                  <a:noFill/>
                </a:ln>
                <a:solidFill>
                  <a:srgbClr val="4D5557"/>
                </a:solidFill>
                <a:effectLst/>
                <a:uLnTx/>
                <a:uFillTx/>
                <a:latin typeface="Raleway"/>
                <a:ea typeface="Raleway"/>
                <a:cs typeface="Raleway"/>
                <a:sym typeface="Raleway"/>
              </a:rPr>
              <a:t>Click ‘Start new form’ to select the questionnaire to be filled for the survey. </a:t>
            </a:r>
            <a:endParaRPr b="0" baseline="0" cap="none" i="0" kern="0" kumimoji="0" noProof="0" normalizeH="0" spc="0" strike="noStrike" sz="1400" u="none">
              <a:ln>
                <a:noFill/>
              </a:ln>
              <a:solidFill>
                <a:srgbClr val="000000"/>
              </a:solidFill>
              <a:effectLst/>
              <a:uLnTx/>
              <a:uFillTx/>
              <a:latin typeface="Raleway"/>
              <a:ea typeface="Raleway"/>
              <a:cs typeface="Raleway"/>
              <a:sym typeface="Raleway"/>
            </a:endParaRPr>
          </a:p>
        </p:txBody>
      </p:sp>
      <p:sp>
        <p:nvSpPr>
          <p:cNvPr id="396" name="Google Shape;396;p37"/>
          <p:cNvSpPr txBox="1"/>
          <p:nvPr/>
        </p:nvSpPr>
        <p:spPr>
          <a:xfrm>
            <a:off x="714375" y="581450"/>
            <a:ext cx="9953700" cy="1126200"/>
          </a:xfrm>
          <a:prstGeom prst="rect">
            <a:avLst/>
          </a:prstGeom>
          <a:noFill/>
          <a:ln>
            <a:noFill/>
          </a:ln>
        </p:spPr>
        <p:txBody>
          <a:bodyPr anchor="t" anchorCtr="0" bIns="45700" lIns="91425" rIns="91425" spcFirstLastPara="1" tIns="45700" wrap="square">
            <a:noAutofit/>
          </a:bodyPr>
          <a:lstStyle/>
          <a:p>
            <a:pPr algn="l" defTabSz="914400" eaLnBrk="1" fontAlgn="auto" hangingPunct="1" indent="0" latinLnBrk="0" lvl="0" marL="0" marR="0" rtl="0">
              <a:lnSpc>
                <a:spcPct val="100000"/>
              </a:lnSpc>
              <a:spcBef>
                <a:spcPts val="0"/>
              </a:spcBef>
              <a:spcAft>
                <a:spcPts val="0"/>
              </a:spcAft>
              <a:buClr>
                <a:srgbClr val="4D5557"/>
              </a:buClr>
              <a:buSzPts val="2800"/>
              <a:buFont typeface="Calibri"/>
              <a:buNone/>
              <a:tabLst/>
              <a:defRPr/>
            </a:pPr>
            <a:r>
              <a:rPr b="1" baseline="0" cap="none" i="0" kern="0" kumimoji="0" lang="en-US" noProof="0" normalizeH="0" spc="0" strike="noStrike" sz="2800" u="none">
                <a:ln>
                  <a:noFill/>
                </a:ln>
                <a:solidFill>
                  <a:srgbClr val="000000"/>
                </a:solidFill>
                <a:effectLst/>
                <a:uLnTx/>
                <a:uFillTx/>
                <a:latin typeface="Raleway"/>
                <a:ea typeface="Raleway"/>
                <a:cs typeface="Raleway"/>
                <a:sym typeface="Raleway"/>
              </a:rPr>
              <a:t>3.</a:t>
            </a:r>
            <a:r>
              <a:rPr b="1" baseline="0" cap="none" i="0" kern="0" kumimoji="0" lang="en-US" noProof="0" normalizeH="0" spc="0" strike="noStrike" sz="3200" u="none">
                <a:ln>
                  <a:noFill/>
                </a:ln>
                <a:solidFill>
                  <a:srgbClr val="000000"/>
                </a:solidFill>
                <a:effectLst/>
                <a:uLnTx/>
                <a:uFillTx/>
                <a:latin typeface="Raleway"/>
                <a:ea typeface="Raleway"/>
                <a:cs typeface="Raleway"/>
                <a:sym typeface="Raleway"/>
              </a:rPr>
              <a:t> Using </a:t>
            </a:r>
            <a:r>
              <a:rPr b="1" baseline="0" cap="none" i="0" kern="0" kumimoji="0" lang="en-US" noProof="0" normalizeH="0" spc="0" strike="noStrike" sz="3000" u="none">
                <a:ln>
                  <a:noFill/>
                </a:ln>
                <a:solidFill>
                  <a:srgbClr val="000000"/>
                </a:solidFill>
                <a:effectLst/>
                <a:uLnTx/>
                <a:uFillTx/>
                <a:latin typeface="Raleway"/>
                <a:ea typeface="Raleway"/>
                <a:cs typeface="Raleway"/>
                <a:sym typeface="Raleway"/>
              </a:rPr>
              <a:t>Kobocollect</a:t>
            </a:r>
            <a:r>
              <a:rPr b="0" baseline="0" cap="none" i="0" kern="0" kumimoji="0" lang="en-US" noProof="0" normalizeH="0" spc="0" strike="noStrike" sz="1800" u="none">
                <a:ln>
                  <a:noFill/>
                </a:ln>
                <a:solidFill>
                  <a:srgbClr val="000000"/>
                </a:solidFill>
                <a:effectLst/>
                <a:uLnTx/>
                <a:uFillTx/>
                <a:latin typeface="Raleway"/>
                <a:ea typeface="Raleway"/>
                <a:cs typeface="Raleway"/>
                <a:sym typeface="Raleway"/>
              </a:rPr>
              <a:t>: </a:t>
            </a:r>
            <a:r>
              <a:rPr b="0" baseline="0" cap="none" i="1" kern="0" kumimoji="0" lang="en-US" noProof="0" normalizeH="0" spc="0" strike="noStrike" sz="2800" u="none">
                <a:ln>
                  <a:noFill/>
                </a:ln>
                <a:solidFill>
                  <a:srgbClr val="FF6600"/>
                </a:solidFill>
                <a:effectLst/>
                <a:uLnTx/>
                <a:uFillTx/>
                <a:latin typeface="Raleway"/>
                <a:ea typeface="Raleway"/>
                <a:cs typeface="Raleway"/>
                <a:sym typeface="Raleway"/>
              </a:rPr>
              <a:t>Opening the electronic data collection software</a:t>
            </a:r>
            <a:endParaRPr b="0" baseline="0" cap="none" i="0" kern="0" kumimoji="0" noProof="0" normalizeH="0" spc="0" strike="noStrike" sz="1800" u="none">
              <a:ln>
                <a:noFill/>
              </a:ln>
              <a:solidFill>
                <a:srgbClr val="000000"/>
              </a:solidFill>
              <a:effectLst/>
              <a:uLnTx/>
              <a:uFillTx/>
              <a:latin typeface="Raleway"/>
              <a:ea typeface="Raleway"/>
              <a:cs typeface="Raleway"/>
              <a:sym typeface="Raleway"/>
            </a:endParaRPr>
          </a:p>
          <a:p>
            <a:pPr algn="l" defTabSz="914400" eaLnBrk="1" fontAlgn="auto" hangingPunct="1" indent="0" latinLnBrk="0" lvl="0" marL="0" marR="0" rtl="0">
              <a:lnSpc>
                <a:spcPct val="100000"/>
              </a:lnSpc>
              <a:spcBef>
                <a:spcPts val="0"/>
              </a:spcBef>
              <a:spcAft>
                <a:spcPts val="0"/>
              </a:spcAft>
              <a:buClr>
                <a:srgbClr val="4D5557"/>
              </a:buClr>
              <a:buSzPts val="2800"/>
              <a:buFont typeface="Calibri"/>
              <a:buNone/>
              <a:tabLst/>
              <a:defRPr/>
            </a:pPr>
            <a:endParaRPr b="1" baseline="0" cap="none" i="0" kern="0" kumimoji="0" noProof="0" normalizeH="0" spc="0" strike="noStrike" sz="2800" u="none">
              <a:ln>
                <a:noFill/>
              </a:ln>
              <a:solidFill>
                <a:srgbClr val="4D5557"/>
              </a:solidFill>
              <a:effectLst/>
              <a:uLnTx/>
              <a:uFillTx/>
              <a:latin typeface="Raleway"/>
              <a:ea typeface="Raleway"/>
              <a:cs typeface="Raleway"/>
              <a:sym typeface="Raleway"/>
            </a:endParaRPr>
          </a:p>
          <a:p>
            <a:pPr algn="l" defTabSz="914400" eaLnBrk="1" fontAlgn="auto" hangingPunct="1" indent="0" latinLnBrk="0" lvl="0" marL="0" marR="0" rtl="0">
              <a:lnSpc>
                <a:spcPct val="100000"/>
              </a:lnSpc>
              <a:spcBef>
                <a:spcPts val="0"/>
              </a:spcBef>
              <a:spcAft>
                <a:spcPts val="0"/>
              </a:spcAft>
              <a:buClr>
                <a:srgbClr val="FF6600"/>
              </a:buClr>
              <a:buSzPts val="2800"/>
              <a:buFont typeface="Calibri"/>
              <a:buNone/>
              <a:tabLst/>
              <a:defRPr/>
            </a:pPr>
            <a:r>
              <a:rPr b="0" baseline="0" cap="none" i="0" kern="0" kumimoji="0" lang="en-US" noProof="0" normalizeH="0" spc="0" strike="noStrike" sz="2800" u="none">
                <a:ln>
                  <a:noFill/>
                </a:ln>
                <a:solidFill>
                  <a:srgbClr val="FF6600"/>
                </a:solidFill>
                <a:effectLst/>
                <a:uLnTx/>
                <a:uFillTx/>
                <a:latin typeface="Raleway"/>
                <a:ea typeface="Raleway"/>
                <a:cs typeface="Raleway"/>
                <a:sym typeface="Raleway"/>
              </a:rPr>
              <a:t>   </a:t>
            </a:r>
            <a:endParaRPr b="0" baseline="0" cap="none" i="0" kern="0" kumimoji="0" noProof="0" normalizeH="0" spc="0" strike="noStrike" sz="1400" u="none">
              <a:ln>
                <a:noFill/>
              </a:ln>
              <a:solidFill>
                <a:srgbClr val="000000"/>
              </a:solidFill>
              <a:effectLst/>
              <a:uLnTx/>
              <a:uFillTx/>
              <a:latin typeface="Raleway"/>
              <a:ea typeface="Raleway"/>
              <a:cs typeface="Raleway"/>
              <a:sym typeface="Raleway"/>
            </a:endParaRPr>
          </a:p>
        </p:txBody>
      </p:sp>
      <p:pic>
        <p:nvPicPr>
          <p:cNvPr id="397" name="Google Shape;397;p37"/>
          <p:cNvPicPr preferRelativeResize="0"/>
          <p:nvPr/>
        </p:nvPicPr>
        <p:blipFill rotWithShape="1">
          <a:blip r:embed="rId3">
            <a:alphaModFix/>
          </a:blip>
          <a:srcRect/>
          <a:stretch/>
        </p:blipFill>
        <p:spPr>
          <a:xfrm>
            <a:off x="10668000" y="389025"/>
            <a:ext cx="1143000" cy="1092199"/>
          </a:xfrm>
          <a:prstGeom prst="rect">
            <a:avLst/>
          </a:prstGeom>
          <a:noFill/>
          <a:ln>
            <a:noFill/>
          </a:ln>
        </p:spPr>
      </p:pic>
      <p:pic>
        <p:nvPicPr>
          <p:cNvPr id="398" name="Google Shape;398;p37"/>
          <p:cNvPicPr preferRelativeResize="0"/>
          <p:nvPr/>
        </p:nvPicPr>
        <p:blipFill rotWithShape="1">
          <a:blip r:embed="rId4">
            <a:alphaModFix/>
          </a:blip>
          <a:srcRect/>
          <a:stretch/>
        </p:blipFill>
        <p:spPr>
          <a:xfrm>
            <a:off x="0" y="0"/>
            <a:ext cx="12192000" cy="389025"/>
          </a:xfrm>
          <a:prstGeom prst="rect">
            <a:avLst/>
          </a:prstGeom>
          <a:noFill/>
          <a:ln>
            <a:noFill/>
          </a:ln>
        </p:spPr>
      </p:pic>
      <p:pic>
        <p:nvPicPr>
          <p:cNvPr id="399" name="Google Shape;399;p37"/>
          <p:cNvPicPr preferRelativeResize="0"/>
          <p:nvPr/>
        </p:nvPicPr>
        <p:blipFill rotWithShape="1">
          <a:blip r:embed="rId5">
            <a:alphaModFix/>
          </a:blip>
          <a:srcRect b="67" t="56"/>
          <a:stretch/>
        </p:blipFill>
        <p:spPr>
          <a:xfrm>
            <a:off x="4775475" y="2737300"/>
            <a:ext cx="2222349" cy="3227274"/>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8"/>
          <p:cNvSpPr txBox="1">
            <a:spLocks noGrp="1"/>
          </p:cNvSpPr>
          <p:nvPr>
            <p:ph type="body" idx="1"/>
          </p:nvPr>
        </p:nvSpPr>
        <p:spPr>
          <a:xfrm>
            <a:off x="1731625" y="2039225"/>
            <a:ext cx="9191700" cy="1245600"/>
          </a:xfrm>
          <a:prstGeom prst="rect">
            <a:avLst/>
          </a:prstGeom>
          <a:noFill/>
          <a:ln>
            <a:noFill/>
          </a:ln>
        </p:spPr>
        <p:txBody>
          <a:bodyPr spcFirstLastPara="1" wrap="square" lIns="91425" tIns="45700" rIns="91425" bIns="45700" anchor="t" anchorCtr="0">
            <a:noAutofit/>
          </a:bodyPr>
          <a:lstStyle/>
          <a:p>
            <a:pPr marL="228600" lvl="0" indent="-4762" algn="l" rtl="0">
              <a:lnSpc>
                <a:spcPct val="70000"/>
              </a:lnSpc>
              <a:spcBef>
                <a:spcPts val="0"/>
              </a:spcBef>
              <a:spcAft>
                <a:spcPts val="0"/>
              </a:spcAft>
              <a:buClr>
                <a:schemeClr val="dk1"/>
              </a:buClr>
              <a:buSzPts val="390"/>
              <a:buNone/>
            </a:pPr>
            <a:endParaRPr sz="1990" i="1">
              <a:latin typeface="Raleway"/>
              <a:ea typeface="Raleway"/>
              <a:cs typeface="Raleway"/>
              <a:sym typeface="Raleway"/>
            </a:endParaRPr>
          </a:p>
          <a:p>
            <a:pPr marL="738187" lvl="1" indent="-182880" algn="just" rtl="0">
              <a:lnSpc>
                <a:spcPct val="70000"/>
              </a:lnSpc>
              <a:spcBef>
                <a:spcPts val="500"/>
              </a:spcBef>
              <a:spcAft>
                <a:spcPts val="0"/>
              </a:spcAft>
              <a:buClr>
                <a:srgbClr val="FF6600"/>
              </a:buClr>
              <a:buSzPts val="780"/>
              <a:buFont typeface="Raleway"/>
              <a:buChar char="•"/>
            </a:pPr>
            <a:r>
              <a:rPr lang="en-US" sz="2380">
                <a:solidFill>
                  <a:srgbClr val="FF6600"/>
                </a:solidFill>
                <a:latin typeface="Raleway"/>
                <a:ea typeface="Raleway"/>
                <a:cs typeface="Raleway"/>
                <a:sym typeface="Raleway"/>
              </a:rPr>
              <a:t>Step 3. </a:t>
            </a:r>
            <a:r>
              <a:rPr lang="en-US" sz="2380">
                <a:latin typeface="Raleway"/>
                <a:ea typeface="Raleway"/>
                <a:cs typeface="Raleway"/>
                <a:sym typeface="Raleway"/>
              </a:rPr>
              <a:t>Clicking </a:t>
            </a:r>
            <a:r>
              <a:rPr lang="en-US" sz="2185">
                <a:latin typeface="Raleway"/>
                <a:ea typeface="Raleway"/>
                <a:cs typeface="Raleway"/>
                <a:sym typeface="Raleway"/>
              </a:rPr>
              <a:t>‘Start New Form’, the following screen will appear where you will choose the relevant questionnaire. Select the questionnaire and the form will open to be filled by you.</a:t>
            </a:r>
            <a:endParaRPr sz="2380">
              <a:latin typeface="Raleway"/>
              <a:ea typeface="Raleway"/>
              <a:cs typeface="Raleway"/>
              <a:sym typeface="Raleway"/>
            </a:endParaRPr>
          </a:p>
          <a:p>
            <a:pPr marL="685800" lvl="1" indent="0" algn="l" rtl="0">
              <a:lnSpc>
                <a:spcPct val="70000"/>
              </a:lnSpc>
              <a:spcBef>
                <a:spcPts val="500"/>
              </a:spcBef>
              <a:spcAft>
                <a:spcPts val="0"/>
              </a:spcAft>
              <a:buClr>
                <a:schemeClr val="dk1"/>
              </a:buClr>
              <a:buSzPts val="585"/>
              <a:buNone/>
            </a:pPr>
            <a:endParaRPr sz="2185">
              <a:latin typeface="Raleway"/>
              <a:ea typeface="Raleway"/>
              <a:cs typeface="Raleway"/>
              <a:sym typeface="Raleway"/>
            </a:endParaRPr>
          </a:p>
          <a:p>
            <a:pPr marL="685800" lvl="1" indent="0" algn="l" rtl="0">
              <a:lnSpc>
                <a:spcPct val="70000"/>
              </a:lnSpc>
              <a:spcBef>
                <a:spcPts val="500"/>
              </a:spcBef>
              <a:spcAft>
                <a:spcPts val="0"/>
              </a:spcAft>
              <a:buClr>
                <a:schemeClr val="dk1"/>
              </a:buClr>
              <a:buSzPts val="585"/>
              <a:buNone/>
            </a:pPr>
            <a:endParaRPr sz="2185">
              <a:latin typeface="Raleway"/>
              <a:ea typeface="Raleway"/>
              <a:cs typeface="Raleway"/>
              <a:sym typeface="Raleway"/>
            </a:endParaRPr>
          </a:p>
          <a:p>
            <a:pPr marL="685800" lvl="1" indent="-4762" algn="l" rtl="0">
              <a:lnSpc>
                <a:spcPct val="70000"/>
              </a:lnSpc>
              <a:spcBef>
                <a:spcPts val="500"/>
              </a:spcBef>
              <a:spcAft>
                <a:spcPts val="0"/>
              </a:spcAft>
              <a:buClr>
                <a:schemeClr val="dk1"/>
              </a:buClr>
              <a:buSzPts val="585"/>
              <a:buNone/>
            </a:pPr>
            <a:endParaRPr sz="2185">
              <a:latin typeface="Raleway"/>
              <a:ea typeface="Raleway"/>
              <a:cs typeface="Raleway"/>
              <a:sym typeface="Raleway"/>
            </a:endParaRPr>
          </a:p>
          <a:p>
            <a:pPr marL="685800" lvl="1" indent="0" algn="l" rtl="0">
              <a:lnSpc>
                <a:spcPct val="70000"/>
              </a:lnSpc>
              <a:spcBef>
                <a:spcPts val="500"/>
              </a:spcBef>
              <a:spcAft>
                <a:spcPts val="0"/>
              </a:spcAft>
              <a:buClr>
                <a:schemeClr val="dk1"/>
              </a:buClr>
              <a:buSzPts val="585"/>
              <a:buNone/>
            </a:pPr>
            <a:endParaRPr sz="2185">
              <a:latin typeface="Raleway"/>
              <a:ea typeface="Raleway"/>
              <a:cs typeface="Raleway"/>
              <a:sym typeface="Raleway"/>
            </a:endParaRPr>
          </a:p>
          <a:p>
            <a:pPr marL="685800" lvl="1" indent="0" algn="l" rtl="0">
              <a:lnSpc>
                <a:spcPct val="70000"/>
              </a:lnSpc>
              <a:spcBef>
                <a:spcPts val="500"/>
              </a:spcBef>
              <a:spcAft>
                <a:spcPts val="0"/>
              </a:spcAft>
              <a:buClr>
                <a:schemeClr val="dk1"/>
              </a:buClr>
              <a:buSzPts val="585"/>
              <a:buNone/>
            </a:pPr>
            <a:endParaRPr sz="2185">
              <a:latin typeface="Raleway"/>
              <a:ea typeface="Raleway"/>
              <a:cs typeface="Raleway"/>
              <a:sym typeface="Raleway"/>
            </a:endParaRPr>
          </a:p>
          <a:p>
            <a:pPr marL="685800" lvl="1" indent="0" algn="l" rtl="0">
              <a:lnSpc>
                <a:spcPct val="70000"/>
              </a:lnSpc>
              <a:spcBef>
                <a:spcPts val="500"/>
              </a:spcBef>
              <a:spcAft>
                <a:spcPts val="0"/>
              </a:spcAft>
              <a:buClr>
                <a:schemeClr val="dk1"/>
              </a:buClr>
              <a:buSzPts val="585"/>
              <a:buNone/>
            </a:pPr>
            <a:endParaRPr sz="2185">
              <a:latin typeface="Raleway"/>
              <a:ea typeface="Raleway"/>
              <a:cs typeface="Raleway"/>
              <a:sym typeface="Raleway"/>
            </a:endParaRPr>
          </a:p>
          <a:p>
            <a:pPr marL="685800" lvl="1" indent="0" algn="l" rtl="0">
              <a:lnSpc>
                <a:spcPct val="70000"/>
              </a:lnSpc>
              <a:spcBef>
                <a:spcPts val="500"/>
              </a:spcBef>
              <a:spcAft>
                <a:spcPts val="0"/>
              </a:spcAft>
              <a:buClr>
                <a:schemeClr val="dk1"/>
              </a:buClr>
              <a:buSzPts val="585"/>
              <a:buNone/>
            </a:pPr>
            <a:endParaRPr sz="2185">
              <a:latin typeface="Raleway"/>
              <a:ea typeface="Raleway"/>
              <a:cs typeface="Raleway"/>
              <a:sym typeface="Raleway"/>
            </a:endParaRPr>
          </a:p>
          <a:p>
            <a:pPr marL="685800" lvl="1" indent="0" algn="l" rtl="0">
              <a:lnSpc>
                <a:spcPct val="70000"/>
              </a:lnSpc>
              <a:spcBef>
                <a:spcPts val="500"/>
              </a:spcBef>
              <a:spcAft>
                <a:spcPts val="0"/>
              </a:spcAft>
              <a:buClr>
                <a:schemeClr val="dk1"/>
              </a:buClr>
              <a:buSzPts val="585"/>
              <a:buNone/>
            </a:pPr>
            <a:endParaRPr sz="2185">
              <a:latin typeface="Raleway"/>
              <a:ea typeface="Raleway"/>
              <a:cs typeface="Raleway"/>
              <a:sym typeface="Raleway"/>
            </a:endParaRPr>
          </a:p>
          <a:p>
            <a:pPr marL="685800" lvl="1" indent="0" algn="l" rtl="0">
              <a:lnSpc>
                <a:spcPct val="70000"/>
              </a:lnSpc>
              <a:spcBef>
                <a:spcPts val="500"/>
              </a:spcBef>
              <a:spcAft>
                <a:spcPts val="0"/>
              </a:spcAft>
              <a:buClr>
                <a:schemeClr val="dk1"/>
              </a:buClr>
              <a:buSzPts val="585"/>
              <a:buNone/>
            </a:pPr>
            <a:endParaRPr sz="2185">
              <a:latin typeface="Raleway"/>
              <a:ea typeface="Raleway"/>
              <a:cs typeface="Raleway"/>
              <a:sym typeface="Raleway"/>
            </a:endParaRPr>
          </a:p>
          <a:p>
            <a:pPr marL="685800" lvl="1" indent="0" algn="l" rtl="0">
              <a:lnSpc>
                <a:spcPct val="70000"/>
              </a:lnSpc>
              <a:spcBef>
                <a:spcPts val="500"/>
              </a:spcBef>
              <a:spcAft>
                <a:spcPts val="0"/>
              </a:spcAft>
              <a:buClr>
                <a:schemeClr val="dk1"/>
              </a:buClr>
              <a:buSzPts val="585"/>
              <a:buNone/>
            </a:pPr>
            <a:endParaRPr sz="2185">
              <a:latin typeface="Raleway"/>
              <a:ea typeface="Raleway"/>
              <a:cs typeface="Raleway"/>
              <a:sym typeface="Raleway"/>
            </a:endParaRPr>
          </a:p>
          <a:p>
            <a:pPr marL="685800" lvl="1" indent="0" algn="l" rtl="0">
              <a:lnSpc>
                <a:spcPct val="70000"/>
              </a:lnSpc>
              <a:spcBef>
                <a:spcPts val="500"/>
              </a:spcBef>
              <a:spcAft>
                <a:spcPts val="0"/>
              </a:spcAft>
              <a:buClr>
                <a:schemeClr val="dk1"/>
              </a:buClr>
              <a:buSzPts val="585"/>
              <a:buNone/>
            </a:pPr>
            <a:endParaRPr sz="2185">
              <a:latin typeface="Raleway"/>
              <a:ea typeface="Raleway"/>
              <a:cs typeface="Raleway"/>
              <a:sym typeface="Raleway"/>
            </a:endParaRPr>
          </a:p>
          <a:p>
            <a:pPr marL="338137" lvl="0" indent="0" algn="l" rtl="0">
              <a:lnSpc>
                <a:spcPct val="70000"/>
              </a:lnSpc>
              <a:spcBef>
                <a:spcPts val="1000"/>
              </a:spcBef>
              <a:spcAft>
                <a:spcPts val="0"/>
              </a:spcAft>
              <a:buClr>
                <a:schemeClr val="dk1"/>
              </a:buClr>
              <a:buSzPts val="715"/>
              <a:buNone/>
            </a:pPr>
            <a:endParaRPr sz="2315">
              <a:latin typeface="Raleway"/>
              <a:ea typeface="Raleway"/>
              <a:cs typeface="Raleway"/>
              <a:sym typeface="Raleway"/>
            </a:endParaRPr>
          </a:p>
        </p:txBody>
      </p:sp>
      <p:pic>
        <p:nvPicPr>
          <p:cNvPr id="405" name="Google Shape;405;p38" descr="IMG_1018.jpg"/>
          <p:cNvPicPr preferRelativeResize="0"/>
          <p:nvPr/>
        </p:nvPicPr>
        <p:blipFill rotWithShape="1">
          <a:blip r:embed="rId3">
            <a:alphaModFix/>
          </a:blip>
          <a:srcRect/>
          <a:stretch/>
        </p:blipFill>
        <p:spPr>
          <a:xfrm>
            <a:off x="5125007" y="3284828"/>
            <a:ext cx="2404950" cy="3414422"/>
          </a:xfrm>
          <a:prstGeom prst="rect">
            <a:avLst/>
          </a:prstGeom>
          <a:noFill/>
          <a:ln>
            <a:noFill/>
          </a:ln>
        </p:spPr>
      </p:pic>
      <p:sp>
        <p:nvSpPr>
          <p:cNvPr id="406" name="Google Shape;406;p38"/>
          <p:cNvSpPr txBox="1"/>
          <p:nvPr/>
        </p:nvSpPr>
        <p:spPr>
          <a:xfrm>
            <a:off x="848150" y="615150"/>
            <a:ext cx="9191700" cy="1194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4D5557"/>
              </a:buClr>
              <a:buSzPts val="2800"/>
              <a:buFont typeface="Calibri"/>
              <a:buNone/>
              <a:tabLst/>
              <a:defRPr/>
            </a:pPr>
            <a:r>
              <a:rPr kumimoji="0" lang="en-US" sz="3300" b="1" i="0" u="none" strike="noStrike" kern="0" cap="none" spc="0" normalizeH="0" baseline="0" noProof="0">
                <a:ln>
                  <a:noFill/>
                </a:ln>
                <a:solidFill>
                  <a:srgbClr val="000000"/>
                </a:solidFill>
                <a:effectLst/>
                <a:uLnTx/>
                <a:uFillTx/>
                <a:latin typeface="Raleway"/>
                <a:ea typeface="Raleway"/>
                <a:cs typeface="Raleway"/>
                <a:sym typeface="Raleway"/>
              </a:rPr>
              <a:t>4. Using KOBOCOLLECT</a:t>
            </a:r>
            <a:r>
              <a:rPr kumimoji="0" lang="en-US" sz="3300" b="0" i="0" u="none" strike="noStrike" kern="0" cap="none" spc="0" normalizeH="0" baseline="0" noProof="0">
                <a:ln>
                  <a:noFill/>
                </a:ln>
                <a:solidFill>
                  <a:srgbClr val="000000"/>
                </a:solidFill>
                <a:effectLst/>
                <a:uLnTx/>
                <a:uFillTx/>
                <a:latin typeface="Raleway"/>
                <a:ea typeface="Raleway"/>
                <a:cs typeface="Raleway"/>
                <a:sym typeface="Raleway"/>
              </a:rPr>
              <a:t>: </a:t>
            </a:r>
            <a:r>
              <a:rPr kumimoji="0" lang="en-US" sz="3300" b="0" i="1" u="none" strike="noStrike" kern="0" cap="none" spc="0" normalizeH="0" baseline="0" noProof="0">
                <a:ln>
                  <a:noFill/>
                </a:ln>
                <a:solidFill>
                  <a:srgbClr val="FF6600"/>
                </a:solidFill>
                <a:effectLst/>
                <a:uLnTx/>
                <a:uFillTx/>
                <a:latin typeface="Raleway"/>
                <a:ea typeface="Raleway"/>
                <a:cs typeface="Raleway"/>
                <a:sym typeface="Raleway"/>
              </a:rPr>
              <a:t>Opening the electronic data collection software</a:t>
            </a:r>
            <a:endParaRPr kumimoji="0" sz="3300" b="0" i="0" u="none" strike="noStrike" kern="0" cap="none" spc="0" normalizeH="0" baseline="0" noProof="0">
              <a:ln>
                <a:noFill/>
              </a:ln>
              <a:solidFill>
                <a:srgbClr val="000000"/>
              </a:solidFill>
              <a:effectLst/>
              <a:uLnTx/>
              <a:uFillTx/>
              <a:latin typeface="Raleway"/>
              <a:ea typeface="Raleway"/>
              <a:cs typeface="Raleway"/>
              <a:sym typeface="Raleway"/>
            </a:endParaRPr>
          </a:p>
        </p:txBody>
      </p:sp>
      <p:pic>
        <p:nvPicPr>
          <p:cNvPr id="407" name="Google Shape;407;p38"/>
          <p:cNvPicPr preferRelativeResize="0"/>
          <p:nvPr/>
        </p:nvPicPr>
        <p:blipFill rotWithShape="1">
          <a:blip r:embed="rId4">
            <a:alphaModFix/>
          </a:blip>
          <a:srcRect/>
          <a:stretch/>
        </p:blipFill>
        <p:spPr>
          <a:xfrm>
            <a:off x="10668000" y="389025"/>
            <a:ext cx="1143000" cy="1092199"/>
          </a:xfrm>
          <a:prstGeom prst="rect">
            <a:avLst/>
          </a:prstGeom>
          <a:noFill/>
          <a:ln>
            <a:noFill/>
          </a:ln>
        </p:spPr>
      </p:pic>
      <p:pic>
        <p:nvPicPr>
          <p:cNvPr id="408" name="Google Shape;408;p38"/>
          <p:cNvPicPr preferRelativeResize="0"/>
          <p:nvPr/>
        </p:nvPicPr>
        <p:blipFill rotWithShape="1">
          <a:blip r:embed="rId5">
            <a:alphaModFix/>
          </a:blip>
          <a:srcRect/>
          <a:stretch/>
        </p:blipFill>
        <p:spPr>
          <a:xfrm>
            <a:off x="0" y="0"/>
            <a:ext cx="12192000" cy="38902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9"/>
          <p:cNvSpPr txBox="1">
            <a:spLocks noGrp="1"/>
          </p:cNvSpPr>
          <p:nvPr>
            <p:ph type="body" idx="1"/>
          </p:nvPr>
        </p:nvSpPr>
        <p:spPr>
          <a:xfrm>
            <a:off x="838200" y="2117150"/>
            <a:ext cx="10515600" cy="4059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C00000"/>
              </a:buClr>
              <a:buSzPts val="2800"/>
              <a:buFont typeface="Raleway"/>
              <a:buChar char="•"/>
            </a:pPr>
            <a:r>
              <a:rPr lang="en-US">
                <a:solidFill>
                  <a:srgbClr val="C00000"/>
                </a:solidFill>
                <a:latin typeface="Raleway"/>
                <a:ea typeface="Raleway"/>
                <a:cs typeface="Raleway"/>
                <a:sym typeface="Raleway"/>
              </a:rPr>
              <a:t>Step 4: </a:t>
            </a:r>
            <a:r>
              <a:rPr lang="en-US">
                <a:latin typeface="Raleway"/>
                <a:ea typeface="Raleway"/>
                <a:cs typeface="Raleway"/>
                <a:sym typeface="Raleway"/>
              </a:rPr>
              <a:t>Enter your interviewer code (i.e. E1, E8, E11…)</a:t>
            </a:r>
            <a:endParaRPr>
              <a:latin typeface="Raleway"/>
              <a:ea typeface="Raleway"/>
              <a:cs typeface="Raleway"/>
              <a:sym typeface="Raleway"/>
            </a:endParaRPr>
          </a:p>
          <a:p>
            <a:pPr marL="685800" lvl="1" indent="-76200" algn="l" rtl="0">
              <a:lnSpc>
                <a:spcPct val="90000"/>
              </a:lnSpc>
              <a:spcBef>
                <a:spcPts val="500"/>
              </a:spcBef>
              <a:spcAft>
                <a:spcPts val="0"/>
              </a:spcAft>
              <a:buClr>
                <a:schemeClr val="dk1"/>
              </a:buClr>
              <a:buSzPts val="2400"/>
              <a:buNone/>
            </a:pPr>
            <a:endParaRPr>
              <a:latin typeface="Raleway"/>
              <a:ea typeface="Raleway"/>
              <a:cs typeface="Raleway"/>
              <a:sym typeface="Raleway"/>
            </a:endParaRPr>
          </a:p>
          <a:p>
            <a:pPr marL="0" lvl="0" indent="0" algn="l" rtl="0">
              <a:lnSpc>
                <a:spcPct val="90000"/>
              </a:lnSpc>
              <a:spcBef>
                <a:spcPts val="1000"/>
              </a:spcBef>
              <a:spcAft>
                <a:spcPts val="0"/>
              </a:spcAft>
              <a:buClr>
                <a:schemeClr val="dk1"/>
              </a:buClr>
              <a:buSzPts val="2800"/>
              <a:buNone/>
            </a:pPr>
            <a:endParaRPr>
              <a:latin typeface="Raleway"/>
              <a:ea typeface="Raleway"/>
              <a:cs typeface="Raleway"/>
              <a:sym typeface="Raleway"/>
            </a:endParaRPr>
          </a:p>
        </p:txBody>
      </p:sp>
      <p:pic>
        <p:nvPicPr>
          <p:cNvPr id="414" name="Google Shape;414;p39" descr="IMG_1020.jpg"/>
          <p:cNvPicPr preferRelativeResize="0"/>
          <p:nvPr/>
        </p:nvPicPr>
        <p:blipFill rotWithShape="1">
          <a:blip r:embed="rId3">
            <a:alphaModFix/>
          </a:blip>
          <a:srcRect/>
          <a:stretch/>
        </p:blipFill>
        <p:spPr>
          <a:xfrm>
            <a:off x="2174874" y="2812868"/>
            <a:ext cx="2104403" cy="3136562"/>
          </a:xfrm>
          <a:prstGeom prst="rect">
            <a:avLst/>
          </a:prstGeom>
          <a:noFill/>
          <a:ln>
            <a:noFill/>
          </a:ln>
        </p:spPr>
      </p:pic>
      <p:pic>
        <p:nvPicPr>
          <p:cNvPr id="415" name="Google Shape;415;p39" descr="IMG_1021.jpg"/>
          <p:cNvPicPr preferRelativeResize="0"/>
          <p:nvPr/>
        </p:nvPicPr>
        <p:blipFill rotWithShape="1">
          <a:blip r:embed="rId4">
            <a:alphaModFix/>
          </a:blip>
          <a:srcRect/>
          <a:stretch/>
        </p:blipFill>
        <p:spPr>
          <a:xfrm>
            <a:off x="6705600" y="2812868"/>
            <a:ext cx="2043218" cy="3136562"/>
          </a:xfrm>
          <a:prstGeom prst="rect">
            <a:avLst/>
          </a:prstGeom>
          <a:noFill/>
          <a:ln>
            <a:noFill/>
          </a:ln>
        </p:spPr>
      </p:pic>
      <p:cxnSp>
        <p:nvCxnSpPr>
          <p:cNvPr id="416" name="Google Shape;416;p39"/>
          <p:cNvCxnSpPr/>
          <p:nvPr/>
        </p:nvCxnSpPr>
        <p:spPr>
          <a:xfrm rot="10800000" flipH="1">
            <a:off x="4368176" y="4368850"/>
            <a:ext cx="2235900" cy="12300"/>
          </a:xfrm>
          <a:prstGeom prst="straightConnector1">
            <a:avLst/>
          </a:prstGeom>
          <a:noFill/>
          <a:ln w="12700" cap="flat" cmpd="sng">
            <a:solidFill>
              <a:schemeClr val="accent1"/>
            </a:solidFill>
            <a:prstDash val="solid"/>
            <a:miter lim="800000"/>
            <a:headEnd type="none" w="sm" len="sm"/>
            <a:tailEnd type="stealth" w="med" len="med"/>
          </a:ln>
        </p:spPr>
      </p:cxnSp>
      <p:sp>
        <p:nvSpPr>
          <p:cNvPr id="417" name="Google Shape;417;p39"/>
          <p:cNvSpPr txBox="1"/>
          <p:nvPr/>
        </p:nvSpPr>
        <p:spPr>
          <a:xfrm>
            <a:off x="838200" y="527800"/>
            <a:ext cx="9829800" cy="10923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4D5557"/>
              </a:buClr>
              <a:buSzPts val="2800"/>
              <a:buFont typeface="Calibri"/>
              <a:buNone/>
              <a:tabLst/>
              <a:defRPr/>
            </a:pPr>
            <a:r>
              <a:rPr kumimoji="0" lang="en-US" sz="3300" b="1" i="0" u="none" strike="noStrike" kern="0" cap="none" spc="0" normalizeH="0" baseline="0" noProof="0">
                <a:ln>
                  <a:noFill/>
                </a:ln>
                <a:solidFill>
                  <a:srgbClr val="000000"/>
                </a:solidFill>
                <a:effectLst/>
                <a:uLnTx/>
                <a:uFillTx/>
                <a:latin typeface="Raleway"/>
                <a:ea typeface="Raleway"/>
                <a:cs typeface="Raleway"/>
                <a:sym typeface="Raleway"/>
              </a:rPr>
              <a:t>5. Using </a:t>
            </a:r>
            <a:r>
              <a:rPr kumimoji="0" lang="en-US" sz="3000" b="1" i="0" u="none" strike="noStrike" kern="0" cap="none" spc="0" normalizeH="0" baseline="0" noProof="0">
                <a:ln>
                  <a:noFill/>
                </a:ln>
                <a:solidFill>
                  <a:srgbClr val="000000"/>
                </a:solidFill>
                <a:effectLst/>
                <a:uLnTx/>
                <a:uFillTx/>
                <a:latin typeface="Raleway"/>
                <a:ea typeface="Raleway"/>
                <a:cs typeface="Raleway"/>
                <a:sym typeface="Raleway"/>
              </a:rPr>
              <a:t>Kobocollect</a:t>
            </a:r>
            <a:r>
              <a:rPr kumimoji="0" lang="en-US" sz="3300" b="1" i="0" u="none" strike="noStrike" kern="0" cap="none" spc="0" normalizeH="0" baseline="0" noProof="0">
                <a:ln>
                  <a:noFill/>
                </a:ln>
                <a:solidFill>
                  <a:srgbClr val="000000"/>
                </a:solidFill>
                <a:effectLst/>
                <a:uLnTx/>
                <a:uFillTx/>
                <a:latin typeface="Raleway"/>
                <a:ea typeface="Raleway"/>
                <a:cs typeface="Raleway"/>
                <a:sym typeface="Raleway"/>
              </a:rPr>
              <a:t>:</a:t>
            </a:r>
            <a:r>
              <a:rPr kumimoji="0" lang="en-US" sz="3300" b="1" i="0" u="none" strike="noStrike" kern="0" cap="none" spc="0" normalizeH="0" baseline="0" noProof="0">
                <a:ln>
                  <a:noFill/>
                </a:ln>
                <a:solidFill>
                  <a:srgbClr val="4D5557"/>
                </a:solidFill>
                <a:effectLst/>
                <a:uLnTx/>
                <a:uFillTx/>
                <a:latin typeface="Raleway"/>
                <a:ea typeface="Raleway"/>
                <a:cs typeface="Raleway"/>
                <a:sym typeface="Raleway"/>
              </a:rPr>
              <a:t> </a:t>
            </a:r>
            <a:r>
              <a:rPr kumimoji="0" lang="en-US" sz="3300" b="0" i="1" u="none" strike="noStrike" kern="0" cap="none" spc="0" normalizeH="0" baseline="0" noProof="0">
                <a:ln>
                  <a:noFill/>
                </a:ln>
                <a:solidFill>
                  <a:srgbClr val="FF6600"/>
                </a:solidFill>
                <a:effectLst/>
                <a:uLnTx/>
                <a:uFillTx/>
                <a:latin typeface="Raleway"/>
                <a:ea typeface="Raleway"/>
                <a:cs typeface="Raleway"/>
                <a:sym typeface="Raleway"/>
              </a:rPr>
              <a:t>Opening the electronic data collection software</a:t>
            </a:r>
            <a:endParaRPr kumimoji="0" sz="3300" b="0" i="0" u="none" strike="noStrike" kern="0" cap="none" spc="0" normalizeH="0" baseline="0" noProof="0">
              <a:ln>
                <a:noFill/>
              </a:ln>
              <a:solidFill>
                <a:srgbClr val="000000"/>
              </a:solidFill>
              <a:effectLst/>
              <a:uLnTx/>
              <a:uFillTx/>
              <a:latin typeface="Raleway"/>
              <a:ea typeface="Raleway"/>
              <a:cs typeface="Raleway"/>
              <a:sym typeface="Raleway"/>
            </a:endParaRPr>
          </a:p>
        </p:txBody>
      </p:sp>
      <p:pic>
        <p:nvPicPr>
          <p:cNvPr id="418" name="Google Shape;418;p39"/>
          <p:cNvPicPr preferRelativeResize="0"/>
          <p:nvPr/>
        </p:nvPicPr>
        <p:blipFill rotWithShape="1">
          <a:blip r:embed="rId5">
            <a:alphaModFix/>
          </a:blip>
          <a:srcRect/>
          <a:stretch/>
        </p:blipFill>
        <p:spPr>
          <a:xfrm>
            <a:off x="10668000" y="389025"/>
            <a:ext cx="1143000" cy="1092199"/>
          </a:xfrm>
          <a:prstGeom prst="rect">
            <a:avLst/>
          </a:prstGeom>
          <a:noFill/>
          <a:ln>
            <a:noFill/>
          </a:ln>
        </p:spPr>
      </p:pic>
      <p:pic>
        <p:nvPicPr>
          <p:cNvPr id="419" name="Google Shape;419;p39"/>
          <p:cNvPicPr preferRelativeResize="0"/>
          <p:nvPr/>
        </p:nvPicPr>
        <p:blipFill rotWithShape="1">
          <a:blip r:embed="rId6">
            <a:alphaModFix/>
          </a:blip>
          <a:srcRect/>
          <a:stretch/>
        </p:blipFill>
        <p:spPr>
          <a:xfrm>
            <a:off x="0" y="0"/>
            <a:ext cx="12192000" cy="38902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6600"/>
              </a:buClr>
              <a:buSzPts val="2800"/>
              <a:buFont typeface="Raleway"/>
              <a:buChar char="•"/>
            </a:pPr>
            <a:r>
              <a:rPr lang="en-US">
                <a:solidFill>
                  <a:srgbClr val="FF6600"/>
                </a:solidFill>
                <a:latin typeface="Raleway"/>
                <a:ea typeface="Raleway"/>
                <a:cs typeface="Raleway"/>
                <a:sym typeface="Raleway"/>
              </a:rPr>
              <a:t>Step 5. </a:t>
            </a:r>
            <a:r>
              <a:rPr lang="en-US">
                <a:solidFill>
                  <a:srgbClr val="000000"/>
                </a:solidFill>
                <a:latin typeface="Raleway"/>
                <a:ea typeface="Raleway"/>
                <a:cs typeface="Raleway"/>
                <a:sym typeface="Raleway"/>
              </a:rPr>
              <a:t>Proceed with the Survey. </a:t>
            </a:r>
            <a:endParaRPr>
              <a:solidFill>
                <a:srgbClr val="FF6600"/>
              </a:solidFill>
              <a:latin typeface="Raleway"/>
              <a:ea typeface="Raleway"/>
              <a:cs typeface="Raleway"/>
              <a:sym typeface="Raleway"/>
            </a:endParaRPr>
          </a:p>
          <a:p>
            <a:pPr marL="228600" lvl="0" indent="-228600" algn="l" rtl="0">
              <a:lnSpc>
                <a:spcPct val="90000"/>
              </a:lnSpc>
              <a:spcBef>
                <a:spcPts val="1000"/>
              </a:spcBef>
              <a:spcAft>
                <a:spcPts val="0"/>
              </a:spcAft>
              <a:buClr>
                <a:srgbClr val="000000"/>
              </a:buClr>
              <a:buSzPts val="2800"/>
              <a:buFont typeface="Raleway"/>
              <a:buChar char="•"/>
            </a:pPr>
            <a:endParaRPr>
              <a:latin typeface="Raleway"/>
              <a:ea typeface="Raleway"/>
              <a:cs typeface="Raleway"/>
              <a:sym typeface="Raleway"/>
            </a:endParaRPr>
          </a:p>
        </p:txBody>
      </p:sp>
      <p:pic>
        <p:nvPicPr>
          <p:cNvPr id="425" name="Google Shape;425;p40" descr="IMG_1032.jpg"/>
          <p:cNvPicPr preferRelativeResize="0"/>
          <p:nvPr/>
        </p:nvPicPr>
        <p:blipFill rotWithShape="1">
          <a:blip r:embed="rId3">
            <a:alphaModFix/>
          </a:blip>
          <a:srcRect/>
          <a:stretch/>
        </p:blipFill>
        <p:spPr>
          <a:xfrm>
            <a:off x="6341160" y="3382963"/>
            <a:ext cx="1558592" cy="2908300"/>
          </a:xfrm>
          <a:prstGeom prst="rect">
            <a:avLst/>
          </a:prstGeom>
          <a:noFill/>
          <a:ln>
            <a:noFill/>
          </a:ln>
        </p:spPr>
      </p:pic>
      <p:pic>
        <p:nvPicPr>
          <p:cNvPr id="426" name="Google Shape;426;p40" descr="IMG_1029.JPG"/>
          <p:cNvPicPr preferRelativeResize="0"/>
          <p:nvPr/>
        </p:nvPicPr>
        <p:blipFill rotWithShape="1">
          <a:blip r:embed="rId4">
            <a:alphaModFix/>
          </a:blip>
          <a:srcRect/>
          <a:stretch/>
        </p:blipFill>
        <p:spPr>
          <a:xfrm>
            <a:off x="8623301" y="3382963"/>
            <a:ext cx="1815650" cy="2908301"/>
          </a:xfrm>
          <a:prstGeom prst="rect">
            <a:avLst/>
          </a:prstGeom>
          <a:noFill/>
          <a:ln>
            <a:noFill/>
          </a:ln>
        </p:spPr>
      </p:pic>
      <p:sp>
        <p:nvSpPr>
          <p:cNvPr id="427" name="Google Shape;427;p40"/>
          <p:cNvSpPr txBox="1"/>
          <p:nvPr/>
        </p:nvSpPr>
        <p:spPr>
          <a:xfrm>
            <a:off x="838200" y="566736"/>
            <a:ext cx="8892900" cy="8043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4D5557"/>
              </a:buClr>
              <a:buSzPts val="2800"/>
              <a:buFont typeface="Calibri"/>
              <a:buNone/>
              <a:tabLst/>
              <a:defRPr/>
            </a:pPr>
            <a:r>
              <a:rPr kumimoji="0" lang="en-US" sz="3300" b="1" i="0" u="none" strike="noStrike" kern="0" cap="none" spc="0" normalizeH="0" baseline="0" noProof="0">
                <a:ln>
                  <a:noFill/>
                </a:ln>
                <a:solidFill>
                  <a:srgbClr val="000000"/>
                </a:solidFill>
                <a:effectLst/>
                <a:uLnTx/>
                <a:uFillTx/>
                <a:latin typeface="Raleway"/>
                <a:ea typeface="Raleway"/>
                <a:cs typeface="Raleway"/>
                <a:sym typeface="Raleway"/>
              </a:rPr>
              <a:t>6. Using </a:t>
            </a:r>
            <a:r>
              <a:rPr kumimoji="0" lang="en-US" sz="3000" b="1" i="0" u="none" strike="noStrike" kern="0" cap="none" spc="0" normalizeH="0" baseline="0" noProof="0">
                <a:ln>
                  <a:noFill/>
                </a:ln>
                <a:solidFill>
                  <a:srgbClr val="000000"/>
                </a:solidFill>
                <a:effectLst/>
                <a:uLnTx/>
                <a:uFillTx/>
                <a:latin typeface="Raleway"/>
                <a:ea typeface="Raleway"/>
                <a:cs typeface="Raleway"/>
                <a:sym typeface="Raleway"/>
              </a:rPr>
              <a:t>Kobocollect</a:t>
            </a:r>
            <a:r>
              <a:rPr kumimoji="0" lang="en-US" sz="3300" b="0" i="0" u="none" strike="noStrike" kern="0" cap="none" spc="0" normalizeH="0" baseline="0" noProof="0">
                <a:ln>
                  <a:noFill/>
                </a:ln>
                <a:solidFill>
                  <a:srgbClr val="000000"/>
                </a:solidFill>
                <a:effectLst/>
                <a:uLnTx/>
                <a:uFillTx/>
                <a:latin typeface="Raleway"/>
                <a:ea typeface="Raleway"/>
                <a:cs typeface="Raleway"/>
                <a:sym typeface="Raleway"/>
              </a:rPr>
              <a:t>:</a:t>
            </a:r>
            <a:r>
              <a:rPr kumimoji="0" lang="en-US" sz="3300" b="0" i="0" u="none" strike="noStrike" kern="0" cap="none" spc="0" normalizeH="0" baseline="0" noProof="0">
                <a:ln>
                  <a:noFill/>
                </a:ln>
                <a:solidFill>
                  <a:srgbClr val="FF6600"/>
                </a:solidFill>
                <a:effectLst/>
                <a:uLnTx/>
                <a:uFillTx/>
                <a:latin typeface="Raleway"/>
                <a:ea typeface="Raleway"/>
                <a:cs typeface="Raleway"/>
                <a:sym typeface="Raleway"/>
              </a:rPr>
              <a:t> </a:t>
            </a:r>
            <a:r>
              <a:rPr kumimoji="0" lang="en-US" sz="3300" b="0" i="1" u="none" strike="noStrike" kern="0" cap="none" spc="0" normalizeH="0" baseline="0" noProof="0">
                <a:ln>
                  <a:noFill/>
                </a:ln>
                <a:solidFill>
                  <a:srgbClr val="FF6600"/>
                </a:solidFill>
                <a:effectLst/>
                <a:uLnTx/>
                <a:uFillTx/>
                <a:latin typeface="Raleway"/>
                <a:ea typeface="Raleway"/>
                <a:cs typeface="Raleway"/>
                <a:sym typeface="Raleway"/>
              </a:rPr>
              <a:t>Launching the survey</a:t>
            </a:r>
            <a:endParaRPr kumimoji="0" sz="3300" b="0" i="0" u="none" strike="noStrike" kern="0" cap="none" spc="0" normalizeH="0" baseline="0" noProof="0">
              <a:ln>
                <a:noFill/>
              </a:ln>
              <a:solidFill>
                <a:srgbClr val="000000"/>
              </a:solidFill>
              <a:effectLst/>
              <a:uLnTx/>
              <a:uFillTx/>
              <a:latin typeface="Raleway"/>
              <a:ea typeface="Raleway"/>
              <a:cs typeface="Raleway"/>
              <a:sym typeface="Raleway"/>
            </a:endParaRPr>
          </a:p>
        </p:txBody>
      </p:sp>
      <p:pic>
        <p:nvPicPr>
          <p:cNvPr id="428" name="Google Shape;428;p40"/>
          <p:cNvPicPr preferRelativeResize="0"/>
          <p:nvPr/>
        </p:nvPicPr>
        <p:blipFill rotWithShape="1">
          <a:blip r:embed="rId5">
            <a:alphaModFix/>
          </a:blip>
          <a:srcRect/>
          <a:stretch/>
        </p:blipFill>
        <p:spPr>
          <a:xfrm>
            <a:off x="10668000" y="389025"/>
            <a:ext cx="1143000" cy="1092199"/>
          </a:xfrm>
          <a:prstGeom prst="rect">
            <a:avLst/>
          </a:prstGeom>
          <a:noFill/>
          <a:ln>
            <a:noFill/>
          </a:ln>
        </p:spPr>
      </p:pic>
      <p:pic>
        <p:nvPicPr>
          <p:cNvPr id="429" name="Google Shape;429;p40"/>
          <p:cNvPicPr preferRelativeResize="0"/>
          <p:nvPr/>
        </p:nvPicPr>
        <p:blipFill rotWithShape="1">
          <a:blip r:embed="rId6">
            <a:alphaModFix/>
          </a:blip>
          <a:srcRect/>
          <a:stretch/>
        </p:blipFill>
        <p:spPr>
          <a:xfrm>
            <a:off x="0" y="0"/>
            <a:ext cx="12192000" cy="38902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41"/>
          <p:cNvSpPr txBox="1">
            <a:spLocks noGrp="1"/>
          </p:cNvSpPr>
          <p:nvPr>
            <p:ph type="body" idx="1"/>
          </p:nvPr>
        </p:nvSpPr>
        <p:spPr>
          <a:xfrm>
            <a:off x="363675" y="1688525"/>
            <a:ext cx="10793700" cy="4738500"/>
          </a:xfrm>
          <a:prstGeom prst="rect">
            <a:avLst/>
          </a:prstGeom>
          <a:noFill/>
          <a:ln>
            <a:noFill/>
          </a:ln>
        </p:spPr>
        <p:txBody>
          <a:bodyPr spcFirstLastPara="1" wrap="square" lIns="91425" tIns="45700" rIns="91425" bIns="45700" anchor="t" anchorCtr="0">
            <a:normAutofit fontScale="85000" lnSpcReduction="10000"/>
          </a:bodyPr>
          <a:lstStyle/>
          <a:p>
            <a:pPr marL="228600" lvl="0" indent="-228600" algn="l" rtl="0">
              <a:lnSpc>
                <a:spcPct val="100000"/>
              </a:lnSpc>
              <a:spcBef>
                <a:spcPts val="0"/>
              </a:spcBef>
              <a:spcAft>
                <a:spcPts val="0"/>
              </a:spcAft>
              <a:buClr>
                <a:srgbClr val="0C0C0C"/>
              </a:buClr>
              <a:buSzPct val="103703"/>
              <a:buNone/>
            </a:pPr>
            <a:r>
              <a:rPr lang="en-US" sz="2700">
                <a:solidFill>
                  <a:srgbClr val="0C0C0C"/>
                </a:solidFill>
                <a:latin typeface="Raleway"/>
                <a:ea typeface="Raleway"/>
                <a:cs typeface="Raleway"/>
                <a:sym typeface="Raleway"/>
              </a:rPr>
              <a:t>When a question is labelled “prompt,” always read through the possible responses.</a:t>
            </a:r>
            <a:endParaRPr sz="2700">
              <a:latin typeface="Raleway"/>
              <a:ea typeface="Raleway"/>
              <a:cs typeface="Raleway"/>
              <a:sym typeface="Raleway"/>
            </a:endParaRPr>
          </a:p>
          <a:p>
            <a:pPr marL="228600" lvl="0" indent="-228600" algn="l" rtl="0">
              <a:lnSpc>
                <a:spcPct val="100000"/>
              </a:lnSpc>
              <a:spcBef>
                <a:spcPts val="1000"/>
              </a:spcBef>
              <a:spcAft>
                <a:spcPts val="0"/>
              </a:spcAft>
              <a:buClr>
                <a:srgbClr val="0C0C0C"/>
              </a:buClr>
              <a:buSzPct val="103703"/>
              <a:buNone/>
            </a:pPr>
            <a:r>
              <a:rPr lang="en-US" sz="2700">
                <a:solidFill>
                  <a:srgbClr val="0C0C0C"/>
                </a:solidFill>
                <a:latin typeface="Raleway"/>
                <a:ea typeface="Raleway"/>
                <a:cs typeface="Raleway"/>
                <a:sym typeface="Raleway"/>
              </a:rPr>
              <a:t>Prompt ≠ guide toward specific responses. Maintain a neutral tone when reading options.</a:t>
            </a:r>
            <a:endParaRPr sz="2700">
              <a:solidFill>
                <a:srgbClr val="0C0C0C"/>
              </a:solidFill>
              <a:latin typeface="Raleway"/>
              <a:ea typeface="Raleway"/>
              <a:cs typeface="Raleway"/>
              <a:sym typeface="Raleway"/>
            </a:endParaRPr>
          </a:p>
          <a:p>
            <a:pPr marL="228600" lvl="0" indent="-228600" algn="l" rtl="0">
              <a:lnSpc>
                <a:spcPct val="100000"/>
              </a:lnSpc>
              <a:spcBef>
                <a:spcPts val="1000"/>
              </a:spcBef>
              <a:spcAft>
                <a:spcPts val="0"/>
              </a:spcAft>
              <a:buClr>
                <a:srgbClr val="0C0C0C"/>
              </a:buClr>
              <a:buSzPct val="103703"/>
              <a:buNone/>
            </a:pPr>
            <a:endParaRPr sz="2700">
              <a:solidFill>
                <a:srgbClr val="0C0C0C"/>
              </a:solidFill>
              <a:latin typeface="Raleway"/>
              <a:ea typeface="Raleway"/>
              <a:cs typeface="Raleway"/>
              <a:sym typeface="Raleway"/>
            </a:endParaRPr>
          </a:p>
          <a:p>
            <a:pPr marL="228600" lvl="0" indent="-228600" algn="l" rtl="0">
              <a:lnSpc>
                <a:spcPct val="100000"/>
              </a:lnSpc>
              <a:spcBef>
                <a:spcPts val="1000"/>
              </a:spcBef>
              <a:spcAft>
                <a:spcPts val="0"/>
              </a:spcAft>
              <a:buClr>
                <a:srgbClr val="0C0C0C"/>
              </a:buClr>
              <a:buSzPct val="103703"/>
              <a:buNone/>
            </a:pPr>
            <a:r>
              <a:rPr lang="en-US" sz="2700">
                <a:solidFill>
                  <a:srgbClr val="0C0C0C"/>
                </a:solidFill>
                <a:latin typeface="Raleway"/>
                <a:ea typeface="Raleway"/>
                <a:cs typeface="Raleway"/>
                <a:sym typeface="Raleway"/>
              </a:rPr>
              <a:t>If questions are labelled “do not prompt” or are not specifically labelled “prompt”, do not read the possible answers.</a:t>
            </a:r>
            <a:r>
              <a:rPr lang="en-US" sz="2700" b="1">
                <a:solidFill>
                  <a:srgbClr val="0C0C0C"/>
                </a:solidFill>
                <a:latin typeface="Raleway"/>
                <a:ea typeface="Raleway"/>
                <a:cs typeface="Raleway"/>
                <a:sym typeface="Raleway"/>
              </a:rPr>
              <a:t> When questions are asking about what respondents think, it is VERY important not to prompt their answers.</a:t>
            </a:r>
            <a:endParaRPr sz="2700" b="1">
              <a:solidFill>
                <a:srgbClr val="0C0C0C"/>
              </a:solidFill>
              <a:latin typeface="Raleway"/>
              <a:ea typeface="Raleway"/>
              <a:cs typeface="Raleway"/>
              <a:sym typeface="Raleway"/>
            </a:endParaRPr>
          </a:p>
          <a:p>
            <a:pPr marL="228600" lvl="0" indent="-228600" algn="l" rtl="0">
              <a:lnSpc>
                <a:spcPct val="100000"/>
              </a:lnSpc>
              <a:spcBef>
                <a:spcPts val="1000"/>
              </a:spcBef>
              <a:spcAft>
                <a:spcPts val="0"/>
              </a:spcAft>
              <a:buClr>
                <a:srgbClr val="0C0C0C"/>
              </a:buClr>
              <a:buSzPct val="103703"/>
              <a:buNone/>
            </a:pPr>
            <a:endParaRPr sz="2700" b="1">
              <a:solidFill>
                <a:srgbClr val="0C0C0C"/>
              </a:solidFill>
              <a:latin typeface="Raleway"/>
              <a:ea typeface="Raleway"/>
              <a:cs typeface="Raleway"/>
              <a:sym typeface="Raleway"/>
            </a:endParaRPr>
          </a:p>
          <a:p>
            <a:pPr marL="228600" lvl="0" indent="-228600" algn="l" rtl="0">
              <a:lnSpc>
                <a:spcPct val="100000"/>
              </a:lnSpc>
              <a:spcBef>
                <a:spcPts val="1000"/>
              </a:spcBef>
              <a:spcAft>
                <a:spcPts val="0"/>
              </a:spcAft>
              <a:buClr>
                <a:srgbClr val="0C0C0C"/>
              </a:buClr>
              <a:buSzPct val="103703"/>
              <a:buNone/>
            </a:pPr>
            <a:r>
              <a:rPr lang="en-US" sz="2700">
                <a:solidFill>
                  <a:srgbClr val="0C0C0C"/>
                </a:solidFill>
                <a:latin typeface="Raleway"/>
                <a:ea typeface="Raleway"/>
                <a:cs typeface="Raleway"/>
                <a:sym typeface="Raleway"/>
              </a:rPr>
              <a:t>If you are not sure if an answer fits one of the options given on the survey, ask for clarification. If it is still unclear write down what the person says separately and ask Jared for advice </a:t>
            </a:r>
            <a:r>
              <a:rPr lang="en-US" sz="2700" u="sng">
                <a:solidFill>
                  <a:srgbClr val="0C0C0C"/>
                </a:solidFill>
                <a:latin typeface="Raleway"/>
                <a:ea typeface="Raleway"/>
                <a:cs typeface="Raleway"/>
                <a:sym typeface="Raleway"/>
              </a:rPr>
              <a:t>after</a:t>
            </a:r>
            <a:r>
              <a:rPr lang="en-US" sz="2700">
                <a:solidFill>
                  <a:srgbClr val="0C0C0C"/>
                </a:solidFill>
                <a:latin typeface="Raleway"/>
                <a:ea typeface="Raleway"/>
                <a:cs typeface="Raleway"/>
                <a:sym typeface="Raleway"/>
              </a:rPr>
              <a:t> you complete the survey. </a:t>
            </a:r>
            <a:endParaRPr sz="2700">
              <a:latin typeface="Raleway"/>
              <a:ea typeface="Raleway"/>
              <a:cs typeface="Raleway"/>
              <a:sym typeface="Raleway"/>
            </a:endParaRPr>
          </a:p>
          <a:p>
            <a:pPr marL="228600" lvl="0" indent="-64135" algn="l" rtl="0">
              <a:lnSpc>
                <a:spcPct val="100000"/>
              </a:lnSpc>
              <a:spcBef>
                <a:spcPts val="1000"/>
              </a:spcBef>
              <a:spcAft>
                <a:spcPts val="0"/>
              </a:spcAft>
              <a:buClr>
                <a:schemeClr val="dk1"/>
              </a:buClr>
              <a:buSzPct val="103703"/>
              <a:buNone/>
            </a:pPr>
            <a:endParaRPr sz="2700">
              <a:solidFill>
                <a:srgbClr val="0C0C0C"/>
              </a:solidFill>
              <a:latin typeface="Raleway"/>
              <a:ea typeface="Raleway"/>
              <a:cs typeface="Raleway"/>
              <a:sym typeface="Raleway"/>
            </a:endParaRPr>
          </a:p>
        </p:txBody>
      </p:sp>
      <p:sp>
        <p:nvSpPr>
          <p:cNvPr id="435" name="Google Shape;435;p41"/>
          <p:cNvSpPr txBox="1"/>
          <p:nvPr/>
        </p:nvSpPr>
        <p:spPr>
          <a:xfrm>
            <a:off x="675861" y="533028"/>
            <a:ext cx="9055200" cy="8043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4D5557"/>
              </a:buClr>
              <a:buSzPts val="2800"/>
              <a:buFont typeface="Calibri"/>
              <a:buNone/>
              <a:tabLst/>
              <a:defRPr/>
            </a:pPr>
            <a:r>
              <a:rPr kumimoji="0" lang="en-US" sz="3300" b="1" i="0" u="none" strike="noStrike" kern="0" cap="none" spc="0" normalizeH="0" baseline="0" noProof="0">
                <a:ln>
                  <a:noFill/>
                </a:ln>
                <a:solidFill>
                  <a:srgbClr val="000000"/>
                </a:solidFill>
                <a:effectLst/>
                <a:uLnTx/>
                <a:uFillTx/>
                <a:latin typeface="Raleway"/>
                <a:ea typeface="Raleway"/>
                <a:cs typeface="Raleway"/>
                <a:sym typeface="Raleway"/>
              </a:rPr>
              <a:t>7. Using </a:t>
            </a:r>
            <a:r>
              <a:rPr kumimoji="0" lang="en-US" sz="3000" b="1" i="0" u="none" strike="noStrike" kern="0" cap="none" spc="0" normalizeH="0" baseline="0" noProof="0">
                <a:ln>
                  <a:noFill/>
                </a:ln>
                <a:solidFill>
                  <a:srgbClr val="000000"/>
                </a:solidFill>
                <a:effectLst/>
                <a:uLnTx/>
                <a:uFillTx/>
                <a:latin typeface="Raleway"/>
                <a:ea typeface="Raleway"/>
                <a:cs typeface="Raleway"/>
                <a:sym typeface="Raleway"/>
              </a:rPr>
              <a:t>Kobocollect</a:t>
            </a:r>
            <a:r>
              <a:rPr kumimoji="0" lang="en-US" sz="3300" b="0" i="0" u="none" strike="noStrike" kern="0" cap="none" spc="0" normalizeH="0" baseline="0" noProof="0">
                <a:ln>
                  <a:noFill/>
                </a:ln>
                <a:solidFill>
                  <a:srgbClr val="000000"/>
                </a:solidFill>
                <a:effectLst/>
                <a:uLnTx/>
                <a:uFillTx/>
                <a:latin typeface="Raleway"/>
                <a:ea typeface="Raleway"/>
                <a:cs typeface="Raleway"/>
                <a:sym typeface="Raleway"/>
              </a:rPr>
              <a:t>: </a:t>
            </a:r>
            <a:r>
              <a:rPr kumimoji="0" lang="en-US" sz="3300" b="0" i="1" u="none" strike="noStrike" kern="0" cap="none" spc="0" normalizeH="0" baseline="0" noProof="0">
                <a:ln>
                  <a:noFill/>
                </a:ln>
                <a:solidFill>
                  <a:srgbClr val="FF6600"/>
                </a:solidFill>
                <a:effectLst/>
                <a:uLnTx/>
                <a:uFillTx/>
                <a:latin typeface="Raleway"/>
                <a:ea typeface="Raleway"/>
                <a:cs typeface="Raleway"/>
                <a:sym typeface="Raleway"/>
              </a:rPr>
              <a:t>Prompting</a:t>
            </a:r>
            <a:endParaRPr kumimoji="0" sz="3300" b="0" i="0" u="none" strike="noStrike" kern="0" cap="none" spc="0" normalizeH="0" baseline="0" noProof="0">
              <a:ln>
                <a:noFill/>
              </a:ln>
              <a:solidFill>
                <a:srgbClr val="000000"/>
              </a:solidFill>
              <a:effectLst/>
              <a:uLnTx/>
              <a:uFillTx/>
              <a:latin typeface="Raleway"/>
              <a:ea typeface="Raleway"/>
              <a:cs typeface="Raleway"/>
              <a:sym typeface="Raleway"/>
            </a:endParaRPr>
          </a:p>
        </p:txBody>
      </p:sp>
      <p:pic>
        <p:nvPicPr>
          <p:cNvPr id="436" name="Google Shape;436;p41"/>
          <p:cNvPicPr preferRelativeResize="0"/>
          <p:nvPr/>
        </p:nvPicPr>
        <p:blipFill rotWithShape="1">
          <a:blip r:embed="rId3">
            <a:alphaModFix/>
          </a:blip>
          <a:srcRect/>
          <a:stretch/>
        </p:blipFill>
        <p:spPr>
          <a:xfrm>
            <a:off x="10668000" y="389025"/>
            <a:ext cx="1143000" cy="1092199"/>
          </a:xfrm>
          <a:prstGeom prst="rect">
            <a:avLst/>
          </a:prstGeom>
          <a:noFill/>
          <a:ln>
            <a:noFill/>
          </a:ln>
        </p:spPr>
      </p:pic>
      <p:pic>
        <p:nvPicPr>
          <p:cNvPr id="437" name="Google Shape;437;p41"/>
          <p:cNvPicPr preferRelativeResize="0"/>
          <p:nvPr/>
        </p:nvPicPr>
        <p:blipFill rotWithShape="1">
          <a:blip r:embed="rId4">
            <a:alphaModFix/>
          </a:blip>
          <a:srcRect/>
          <a:stretch/>
        </p:blipFill>
        <p:spPr>
          <a:xfrm>
            <a:off x="0" y="0"/>
            <a:ext cx="12192000" cy="38902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42"/>
          <p:cNvSpPr txBox="1">
            <a:spLocks noGrp="1"/>
          </p:cNvSpPr>
          <p:nvPr>
            <p:ph type="sldNum" idx="12"/>
          </p:nvPr>
        </p:nvSpPr>
        <p:spPr>
          <a:xfrm>
            <a:off x="8077200" y="6521451"/>
            <a:ext cx="2133600" cy="3651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59</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443" name="Google Shape;443;p42"/>
          <p:cNvSpPr txBox="1">
            <a:spLocks noGrp="1"/>
          </p:cNvSpPr>
          <p:nvPr>
            <p:ph type="body" idx="1"/>
          </p:nvPr>
        </p:nvSpPr>
        <p:spPr>
          <a:xfrm>
            <a:off x="818275" y="1651000"/>
            <a:ext cx="10715700" cy="5115600"/>
          </a:xfrm>
          <a:prstGeom prst="rect">
            <a:avLst/>
          </a:prstGeom>
          <a:noFill/>
          <a:ln>
            <a:noFill/>
          </a:ln>
        </p:spPr>
        <p:txBody>
          <a:bodyPr spcFirstLastPara="1" wrap="square" lIns="91425" tIns="45700" rIns="91425" bIns="45700" anchor="t" anchorCtr="0">
            <a:normAutofit/>
          </a:bodyPr>
          <a:lstStyle/>
          <a:p>
            <a:pPr marL="228600" lvl="0" indent="-4762" algn="l" rtl="0">
              <a:lnSpc>
                <a:spcPct val="90000"/>
              </a:lnSpc>
              <a:spcBef>
                <a:spcPts val="0"/>
              </a:spcBef>
              <a:spcAft>
                <a:spcPts val="0"/>
              </a:spcAft>
              <a:buClr>
                <a:srgbClr val="0D0D0D"/>
              </a:buClr>
              <a:buSzPts val="2800"/>
              <a:buNone/>
            </a:pPr>
            <a:r>
              <a:rPr lang="en-US">
                <a:solidFill>
                  <a:srgbClr val="0D0D0D"/>
                </a:solidFill>
                <a:latin typeface="Raleway"/>
                <a:ea typeface="Raleway"/>
                <a:cs typeface="Raleway"/>
                <a:sym typeface="Raleway"/>
              </a:rPr>
              <a:t>If the answer to a question is not included as an option and you are asked to specify, first select “other” and second, fill in the answer on next screen.</a:t>
            </a:r>
            <a:endParaRPr sz="1600" b="1">
              <a:solidFill>
                <a:srgbClr val="0D0D0D"/>
              </a:solidFill>
              <a:latin typeface="Raleway"/>
              <a:ea typeface="Raleway"/>
              <a:cs typeface="Raleway"/>
              <a:sym typeface="Raleway"/>
            </a:endParaRPr>
          </a:p>
        </p:txBody>
      </p:sp>
      <p:graphicFrame>
        <p:nvGraphicFramePr>
          <p:cNvPr id="444" name="Google Shape;444;p42"/>
          <p:cNvGraphicFramePr/>
          <p:nvPr/>
        </p:nvGraphicFramePr>
        <p:xfrm>
          <a:off x="2221882" y="3280963"/>
          <a:ext cx="3000000" cy="3000000"/>
        </p:xfrm>
        <a:graphic>
          <a:graphicData uri="http://schemas.openxmlformats.org/drawingml/2006/table">
            <a:tbl>
              <a:tblPr firstRow="1" bandRow="1">
                <a:noFill/>
              </a:tblPr>
              <a:tblGrid>
                <a:gridCol w="824800">
                  <a:extLst>
                    <a:ext uri="{9D8B030D-6E8A-4147-A177-3AD203B41FA5}">
                      <a16:colId xmlns:a16="http://schemas.microsoft.com/office/drawing/2014/main" val="20000"/>
                    </a:ext>
                  </a:extLst>
                </a:gridCol>
                <a:gridCol w="1828050">
                  <a:extLst>
                    <a:ext uri="{9D8B030D-6E8A-4147-A177-3AD203B41FA5}">
                      <a16:colId xmlns:a16="http://schemas.microsoft.com/office/drawing/2014/main" val="20001"/>
                    </a:ext>
                  </a:extLst>
                </a:gridCol>
                <a:gridCol w="5022075">
                  <a:extLst>
                    <a:ext uri="{9D8B030D-6E8A-4147-A177-3AD203B41FA5}">
                      <a16:colId xmlns:a16="http://schemas.microsoft.com/office/drawing/2014/main" val="20002"/>
                    </a:ext>
                  </a:extLst>
                </a:gridCol>
              </a:tblGrid>
              <a:tr h="302900">
                <a:tc gridSpan="3">
                  <a:txBody>
                    <a:bodyPr/>
                    <a:lstStyle/>
                    <a:p>
                      <a:pPr marL="0" marR="0" lvl="0" indent="0" algn="l" rtl="0">
                        <a:spcBef>
                          <a:spcPts val="0"/>
                        </a:spcBef>
                        <a:spcAft>
                          <a:spcPts val="0"/>
                        </a:spcAft>
                        <a:buNone/>
                      </a:pPr>
                      <a:r>
                        <a:rPr lang="en-US" sz="1800"/>
                        <a:t>Example (Screen 1)</a:t>
                      </a:r>
                      <a:endParaRPr/>
                    </a:p>
                  </a:txBody>
                  <a:tcPr marL="91450" marR="91450" marT="45725" marB="45725">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73125">
                <a:tc>
                  <a:txBody>
                    <a:bodyPr/>
                    <a:lstStyle/>
                    <a:p>
                      <a:pPr marL="342900" marR="0" lvl="0" indent="-342900" algn="ctr" rtl="0">
                        <a:spcBef>
                          <a:spcPts val="0"/>
                        </a:spcBef>
                        <a:spcAft>
                          <a:spcPts val="0"/>
                        </a:spcAft>
                        <a:buClr>
                          <a:schemeClr val="dk1"/>
                        </a:buClr>
                        <a:buSzPts val="1000"/>
                        <a:buFont typeface="Calibri"/>
                        <a:buNone/>
                      </a:pPr>
                      <a:r>
                        <a:rPr lang="en-US" sz="2000" b="1">
                          <a:latin typeface="Courier New"/>
                          <a:ea typeface="Courier New"/>
                          <a:cs typeface="Courier New"/>
                          <a:sym typeface="Courier New"/>
                        </a:rPr>
                        <a:t>1. </a:t>
                      </a:r>
                      <a:endParaRPr sz="2000" b="1">
                        <a:latin typeface="Courier New"/>
                        <a:ea typeface="Courier New"/>
                        <a:cs typeface="Courier New"/>
                        <a:sym typeface="Courier New"/>
                      </a:endParaRPr>
                    </a:p>
                  </a:txBody>
                  <a:tcPr marL="68575" marR="68575" marT="0" marB="0"/>
                </a:tc>
                <a:tc>
                  <a:txBody>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Where were you born?</a:t>
                      </a:r>
                      <a:endParaRPr sz="2000">
                        <a:latin typeface="Courier New"/>
                        <a:ea typeface="Courier New"/>
                        <a:cs typeface="Courier New"/>
                        <a:sym typeface="Courier New"/>
                      </a:endParaRPr>
                    </a:p>
                  </a:txBody>
                  <a:tcPr marL="68575" marR="68575" marT="0" marB="0"/>
                </a:tc>
                <a:tc>
                  <a:txBody>
                    <a:bodyPr/>
                    <a:lstStyle/>
                    <a:p>
                      <a:pPr marL="0" marR="0" lvl="0" indent="0" algn="l" rtl="0">
                        <a:spcBef>
                          <a:spcPts val="0"/>
                        </a:spcBef>
                        <a:spcAft>
                          <a:spcPts val="0"/>
                        </a:spcAft>
                        <a:buClr>
                          <a:schemeClr val="dk1"/>
                        </a:buClr>
                        <a:buSzPts val="2000"/>
                        <a:buFont typeface="Calibri"/>
                        <a:buNone/>
                      </a:pPr>
                      <a:r>
                        <a:rPr lang="en-US" sz="2000">
                          <a:latin typeface="Calibri"/>
                          <a:ea typeface="Calibri"/>
                          <a:cs typeface="Calibri"/>
                          <a:sym typeface="Calibri"/>
                        </a:rPr>
                        <a:t>	Afghanistan</a:t>
                      </a:r>
                      <a:endParaRPr/>
                    </a:p>
                    <a:p>
                      <a:pPr marL="0" marR="0" lvl="0" indent="0" algn="l" rtl="0">
                        <a:spcBef>
                          <a:spcPts val="0"/>
                        </a:spcBef>
                        <a:spcAft>
                          <a:spcPts val="0"/>
                        </a:spcAft>
                        <a:buClr>
                          <a:schemeClr val="dk1"/>
                        </a:buClr>
                        <a:buSzPts val="2000"/>
                        <a:buFont typeface="Calibri"/>
                        <a:buNone/>
                      </a:pPr>
                      <a:r>
                        <a:rPr lang="en-US" sz="2000">
                          <a:latin typeface="Calibri"/>
                          <a:ea typeface="Calibri"/>
                          <a:cs typeface="Calibri"/>
                          <a:sym typeface="Calibri"/>
                        </a:rPr>
                        <a:t>	Iran</a:t>
                      </a:r>
                      <a:endParaRPr/>
                    </a:p>
                    <a:p>
                      <a:pPr marL="0" marR="0" lvl="0" indent="0" algn="l" rtl="0">
                        <a:spcBef>
                          <a:spcPts val="0"/>
                        </a:spcBef>
                        <a:spcAft>
                          <a:spcPts val="0"/>
                        </a:spcAft>
                        <a:buClr>
                          <a:schemeClr val="dk1"/>
                        </a:buClr>
                        <a:buSzPts val="2000"/>
                        <a:buFont typeface="Calibri"/>
                        <a:buNone/>
                      </a:pPr>
                      <a:r>
                        <a:rPr lang="en-US" sz="2000">
                          <a:latin typeface="Calibri"/>
                          <a:ea typeface="Calibri"/>
                          <a:cs typeface="Calibri"/>
                          <a:sym typeface="Calibri"/>
                        </a:rPr>
                        <a:t>	Pakistan</a:t>
                      </a:r>
                      <a:endParaRPr/>
                    </a:p>
                    <a:p>
                      <a:pPr marL="0" marR="0" lvl="0" indent="0" algn="l" rtl="0">
                        <a:spcBef>
                          <a:spcPts val="0"/>
                        </a:spcBef>
                        <a:spcAft>
                          <a:spcPts val="0"/>
                        </a:spcAft>
                        <a:buClr>
                          <a:schemeClr val="dk1"/>
                        </a:buClr>
                        <a:buSzPts val="2000"/>
                        <a:buFont typeface="Calibri"/>
                        <a:buNone/>
                      </a:pPr>
                      <a:r>
                        <a:rPr lang="en-US" sz="2000">
                          <a:latin typeface="Calibri"/>
                          <a:ea typeface="Calibri"/>
                          <a:cs typeface="Calibri"/>
                          <a:sym typeface="Calibri"/>
                        </a:rPr>
                        <a:t>	Other</a:t>
                      </a:r>
                      <a:endParaRPr sz="2000">
                        <a:latin typeface="Courier New"/>
                        <a:ea typeface="Courier New"/>
                        <a:cs typeface="Courier New"/>
                        <a:sym typeface="Courier New"/>
                      </a:endParaRPr>
                    </a:p>
                  </a:txBody>
                  <a:tcPr marL="68575" marR="68575" marT="0" marB="0"/>
                </a:tc>
                <a:extLst>
                  <a:ext uri="{0D108BD9-81ED-4DB2-BD59-A6C34878D82A}">
                    <a16:rowId xmlns:a16="http://schemas.microsoft.com/office/drawing/2014/main" val="10001"/>
                  </a:ext>
                </a:extLst>
              </a:tr>
            </a:tbl>
          </a:graphicData>
        </a:graphic>
      </p:graphicFrame>
      <p:sp>
        <p:nvSpPr>
          <p:cNvPr id="445" name="Google Shape;445;p42"/>
          <p:cNvSpPr/>
          <p:nvPr/>
        </p:nvSpPr>
        <p:spPr>
          <a:xfrm>
            <a:off x="5159587" y="3709673"/>
            <a:ext cx="152700" cy="144600"/>
          </a:xfrm>
          <a:prstGeom prst="ellipse">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46" name="Google Shape;446;p42"/>
          <p:cNvSpPr/>
          <p:nvPr/>
        </p:nvSpPr>
        <p:spPr>
          <a:xfrm>
            <a:off x="5159587" y="4011971"/>
            <a:ext cx="152700" cy="144600"/>
          </a:xfrm>
          <a:prstGeom prst="ellipse">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47" name="Google Shape;447;p42"/>
          <p:cNvSpPr/>
          <p:nvPr/>
        </p:nvSpPr>
        <p:spPr>
          <a:xfrm>
            <a:off x="5159587" y="4314283"/>
            <a:ext cx="152700" cy="144600"/>
          </a:xfrm>
          <a:prstGeom prst="ellipse">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48" name="Google Shape;448;p42"/>
          <p:cNvSpPr/>
          <p:nvPr/>
        </p:nvSpPr>
        <p:spPr>
          <a:xfrm>
            <a:off x="5159567" y="4616579"/>
            <a:ext cx="152700" cy="144600"/>
          </a:xfrm>
          <a:prstGeom prst="ellipse">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aphicFrame>
        <p:nvGraphicFramePr>
          <p:cNvPr id="449" name="Google Shape;449;p42"/>
          <p:cNvGraphicFramePr/>
          <p:nvPr/>
        </p:nvGraphicFramePr>
        <p:xfrm>
          <a:off x="2221882" y="5335125"/>
          <a:ext cx="3000000" cy="3000000"/>
        </p:xfrm>
        <a:graphic>
          <a:graphicData uri="http://schemas.openxmlformats.org/drawingml/2006/table">
            <a:tbl>
              <a:tblPr firstRow="1" bandRow="1">
                <a:noFill/>
              </a:tblPr>
              <a:tblGrid>
                <a:gridCol w="7674925">
                  <a:extLst>
                    <a:ext uri="{9D8B030D-6E8A-4147-A177-3AD203B41FA5}">
                      <a16:colId xmlns:a16="http://schemas.microsoft.com/office/drawing/2014/main" val="20000"/>
                    </a:ext>
                  </a:extLst>
                </a:gridCol>
              </a:tblGrid>
              <a:tr h="275650">
                <a:tc>
                  <a:txBody>
                    <a:bodyPr/>
                    <a:lstStyle/>
                    <a:p>
                      <a:pPr marL="0" marR="0" lvl="0" indent="0" algn="l" rtl="0">
                        <a:spcBef>
                          <a:spcPts val="0"/>
                        </a:spcBef>
                        <a:spcAft>
                          <a:spcPts val="0"/>
                        </a:spcAft>
                        <a:buNone/>
                      </a:pPr>
                      <a:r>
                        <a:rPr lang="en-US" sz="1800"/>
                        <a:t>Example (Screen 2)</a:t>
                      </a:r>
                      <a:endParaRPr/>
                    </a:p>
                  </a:txBody>
                  <a:tcPr marL="91450" marR="91450" marT="45725" marB="45725">
                    <a:solidFill>
                      <a:schemeClr val="accent1"/>
                    </a:solidFill>
                  </a:tcPr>
                </a:tc>
                <a:extLst>
                  <a:ext uri="{0D108BD9-81ED-4DB2-BD59-A6C34878D82A}">
                    <a16:rowId xmlns:a16="http://schemas.microsoft.com/office/drawing/2014/main" val="10000"/>
                  </a:ext>
                </a:extLst>
              </a:tr>
              <a:tr h="825650">
                <a:tc>
                  <a:txBody>
                    <a:bodyPr/>
                    <a:lstStyle/>
                    <a:p>
                      <a:pPr marL="0" marR="0" lvl="0" indent="0" algn="l" rtl="0">
                        <a:spcBef>
                          <a:spcPts val="0"/>
                        </a:spcBef>
                        <a:spcAft>
                          <a:spcPts val="0"/>
                        </a:spcAft>
                        <a:buClr>
                          <a:schemeClr val="dk1"/>
                        </a:buClr>
                        <a:buSzPts val="1000"/>
                        <a:buFont typeface="Calibri"/>
                        <a:buNone/>
                      </a:pPr>
                      <a:r>
                        <a:rPr lang="en-US" sz="2000">
                          <a:solidFill>
                            <a:schemeClr val="dk1"/>
                          </a:solidFill>
                          <a:latin typeface="Calibri"/>
                          <a:ea typeface="Calibri"/>
                          <a:cs typeface="Calibri"/>
                          <a:sym typeface="Calibri"/>
                        </a:rPr>
                        <a:t>Specify other:</a:t>
                      </a:r>
                      <a:endParaRPr/>
                    </a:p>
                    <a:p>
                      <a:pPr marL="0" marR="0" lvl="0" indent="0" algn="l" rtl="0">
                        <a:spcBef>
                          <a:spcPts val="0"/>
                        </a:spcBef>
                        <a:spcAft>
                          <a:spcPts val="0"/>
                        </a:spcAft>
                        <a:buClr>
                          <a:schemeClr val="dk1"/>
                        </a:buClr>
                        <a:buSzPts val="1000"/>
                        <a:buFont typeface="Calibri"/>
                        <a:buNone/>
                      </a:pPr>
                      <a:r>
                        <a:rPr lang="en-US" sz="2000" u="sng">
                          <a:solidFill>
                            <a:schemeClr val="dk1"/>
                          </a:solidFill>
                          <a:latin typeface="Calibri"/>
                          <a:ea typeface="Calibri"/>
                          <a:cs typeface="Calibri"/>
                          <a:sym typeface="Calibri"/>
                        </a:rPr>
                        <a:t>_____Germany____</a:t>
                      </a:r>
                      <a:endParaRPr/>
                    </a:p>
                  </a:txBody>
                  <a:tcPr marL="68575" marR="68575" marT="0" marB="0"/>
                </a:tc>
                <a:extLst>
                  <a:ext uri="{0D108BD9-81ED-4DB2-BD59-A6C34878D82A}">
                    <a16:rowId xmlns:a16="http://schemas.microsoft.com/office/drawing/2014/main" val="10001"/>
                  </a:ext>
                </a:extLst>
              </a:tr>
            </a:tbl>
          </a:graphicData>
        </a:graphic>
      </p:graphicFrame>
      <p:sp>
        <p:nvSpPr>
          <p:cNvPr id="450" name="Google Shape;450;p42"/>
          <p:cNvSpPr txBox="1"/>
          <p:nvPr/>
        </p:nvSpPr>
        <p:spPr>
          <a:xfrm>
            <a:off x="569843" y="587579"/>
            <a:ext cx="9161400" cy="8043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4D5557"/>
              </a:buClr>
              <a:buSzPts val="2800"/>
              <a:buFont typeface="Calibri"/>
              <a:buNone/>
              <a:tabLst/>
              <a:defRPr/>
            </a:pPr>
            <a:r>
              <a:rPr kumimoji="0" lang="en-US" sz="3300" b="1" i="0" u="none" strike="noStrike" kern="0" cap="none" spc="0" normalizeH="0" baseline="0" noProof="0">
                <a:ln>
                  <a:noFill/>
                </a:ln>
                <a:solidFill>
                  <a:srgbClr val="000000"/>
                </a:solidFill>
                <a:effectLst/>
                <a:uLnTx/>
                <a:uFillTx/>
                <a:latin typeface="Raleway"/>
                <a:ea typeface="Raleway"/>
                <a:cs typeface="Raleway"/>
                <a:sym typeface="Raleway"/>
              </a:rPr>
              <a:t>8. Using ODK</a:t>
            </a:r>
            <a:r>
              <a:rPr kumimoji="0" lang="en-US" sz="3300" b="0" i="0" u="none" strike="noStrike" kern="0" cap="none" spc="0" normalizeH="0" baseline="0" noProof="0">
                <a:ln>
                  <a:noFill/>
                </a:ln>
                <a:solidFill>
                  <a:srgbClr val="000000"/>
                </a:solidFill>
                <a:effectLst/>
                <a:uLnTx/>
                <a:uFillTx/>
                <a:latin typeface="Raleway"/>
                <a:ea typeface="Raleway"/>
                <a:cs typeface="Raleway"/>
                <a:sym typeface="Raleway"/>
              </a:rPr>
              <a:t>:</a:t>
            </a:r>
            <a:r>
              <a:rPr kumimoji="0" lang="en-US" sz="3300" b="0" i="0" u="none" strike="noStrike" kern="0" cap="none" spc="0" normalizeH="0" baseline="0" noProof="0">
                <a:ln>
                  <a:noFill/>
                </a:ln>
                <a:solidFill>
                  <a:srgbClr val="FF6600"/>
                </a:solidFill>
                <a:effectLst/>
                <a:uLnTx/>
                <a:uFillTx/>
                <a:latin typeface="Raleway"/>
                <a:ea typeface="Raleway"/>
                <a:cs typeface="Raleway"/>
                <a:sym typeface="Raleway"/>
              </a:rPr>
              <a:t> </a:t>
            </a:r>
            <a:r>
              <a:rPr kumimoji="0" lang="en-US" sz="3300" b="0" i="1" u="none" strike="noStrike" kern="0" cap="none" spc="0" normalizeH="0" baseline="0" noProof="0">
                <a:ln>
                  <a:noFill/>
                </a:ln>
                <a:solidFill>
                  <a:srgbClr val="FF6600"/>
                </a:solidFill>
                <a:effectLst/>
                <a:uLnTx/>
                <a:uFillTx/>
                <a:latin typeface="Raleway"/>
                <a:ea typeface="Raleway"/>
                <a:cs typeface="Raleway"/>
                <a:sym typeface="Raleway"/>
              </a:rPr>
              <a:t>Electronic Data Collection</a:t>
            </a:r>
            <a:endParaRPr kumimoji="0" sz="3300" b="0" i="0" u="none" strike="noStrike" kern="0" cap="none" spc="0" normalizeH="0" baseline="0" noProof="0">
              <a:ln>
                <a:noFill/>
              </a:ln>
              <a:solidFill>
                <a:srgbClr val="000000"/>
              </a:solidFill>
              <a:effectLst/>
              <a:uLnTx/>
              <a:uFillTx/>
              <a:latin typeface="Raleway"/>
              <a:ea typeface="Raleway"/>
              <a:cs typeface="Raleway"/>
              <a:sym typeface="Raleway"/>
            </a:endParaRPr>
          </a:p>
        </p:txBody>
      </p:sp>
      <p:pic>
        <p:nvPicPr>
          <p:cNvPr id="451" name="Google Shape;451;p42"/>
          <p:cNvPicPr preferRelativeResize="0"/>
          <p:nvPr/>
        </p:nvPicPr>
        <p:blipFill rotWithShape="1">
          <a:blip r:embed="rId3">
            <a:alphaModFix/>
          </a:blip>
          <a:srcRect/>
          <a:stretch/>
        </p:blipFill>
        <p:spPr>
          <a:xfrm>
            <a:off x="10668000" y="389025"/>
            <a:ext cx="1143000" cy="1092199"/>
          </a:xfrm>
          <a:prstGeom prst="rect">
            <a:avLst/>
          </a:prstGeom>
          <a:noFill/>
          <a:ln>
            <a:noFill/>
          </a:ln>
        </p:spPr>
      </p:pic>
      <p:pic>
        <p:nvPicPr>
          <p:cNvPr id="452" name="Google Shape;452;p42"/>
          <p:cNvPicPr preferRelativeResize="0"/>
          <p:nvPr/>
        </p:nvPicPr>
        <p:blipFill rotWithShape="1">
          <a:blip r:embed="rId4">
            <a:alphaModFix/>
          </a:blip>
          <a:srcRect/>
          <a:stretch/>
        </p:blipFill>
        <p:spPr>
          <a:xfrm>
            <a:off x="0" y="0"/>
            <a:ext cx="12192000" cy="389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8"/>
          <p:cNvSpPr txBox="1">
            <a:spLocks noGrp="1"/>
          </p:cNvSpPr>
          <p:nvPr>
            <p:ph type="title"/>
          </p:nvPr>
        </p:nvSpPr>
        <p:spPr>
          <a:xfrm>
            <a:off x="838200" y="365125"/>
            <a:ext cx="10515600" cy="105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ct val="133333"/>
              <a:buFont typeface="Calibri"/>
              <a:buNone/>
            </a:pPr>
            <a:endParaRPr sz="3300" b="1">
              <a:solidFill>
                <a:srgbClr val="000000"/>
              </a:solidFill>
            </a:endParaRPr>
          </a:p>
          <a:p>
            <a:pPr marL="0" lvl="0" indent="0" algn="l" rtl="0">
              <a:lnSpc>
                <a:spcPct val="90000"/>
              </a:lnSpc>
              <a:spcBef>
                <a:spcPts val="0"/>
              </a:spcBef>
              <a:spcAft>
                <a:spcPts val="0"/>
              </a:spcAft>
              <a:buClr>
                <a:schemeClr val="dk1"/>
              </a:buClr>
              <a:buSzPct val="120547"/>
              <a:buFont typeface="Calibri"/>
              <a:buNone/>
            </a:pPr>
            <a:r>
              <a:rPr lang="en-US" sz="3650" b="1">
                <a:solidFill>
                  <a:srgbClr val="000000"/>
                </a:solidFill>
              </a:rPr>
              <a:t>Agenda Day 5</a:t>
            </a:r>
            <a:r>
              <a:rPr lang="en-US" sz="3300" b="1">
                <a:solidFill>
                  <a:srgbClr val="000000"/>
                </a:solidFill>
              </a:rPr>
              <a:t> </a:t>
            </a:r>
            <a:r>
              <a:rPr lang="en-US" sz="3650" b="1">
                <a:solidFill>
                  <a:srgbClr val="000000"/>
                </a:solidFill>
              </a:rPr>
              <a:t>(Tuesday,  7th May)</a:t>
            </a:r>
            <a:endParaRPr sz="3650" b="1">
              <a:solidFill>
                <a:srgbClr val="000000"/>
              </a:solidFill>
            </a:endParaRPr>
          </a:p>
          <a:p>
            <a:pPr marL="0" lvl="0" indent="0" algn="l" rtl="0">
              <a:lnSpc>
                <a:spcPct val="90000"/>
              </a:lnSpc>
              <a:spcBef>
                <a:spcPts val="0"/>
              </a:spcBef>
              <a:spcAft>
                <a:spcPts val="0"/>
              </a:spcAft>
              <a:buClr>
                <a:schemeClr val="dk1"/>
              </a:buClr>
              <a:buSzPct val="133333"/>
              <a:buFont typeface="Calibri"/>
              <a:buNone/>
            </a:pPr>
            <a:endParaRPr sz="3300" b="1">
              <a:solidFill>
                <a:srgbClr val="000000"/>
              </a:solidFill>
            </a:endParaRPr>
          </a:p>
        </p:txBody>
      </p:sp>
      <p:graphicFrame>
        <p:nvGraphicFramePr>
          <p:cNvPr id="132" name="Google Shape;132;p18"/>
          <p:cNvGraphicFramePr/>
          <p:nvPr/>
        </p:nvGraphicFramePr>
        <p:xfrm>
          <a:off x="405910" y="1858813"/>
          <a:ext cx="3000000" cy="3000000"/>
        </p:xfrm>
        <a:graphic>
          <a:graphicData uri="http://schemas.openxmlformats.org/drawingml/2006/table">
            <a:tbl>
              <a:tblPr>
                <a:noFill/>
                <a:tableStyleId>{A3553B65-A277-4A38-9553-60F688B985F6}</a:tableStyleId>
              </a:tblPr>
              <a:tblGrid>
                <a:gridCol w="1767700">
                  <a:extLst>
                    <a:ext uri="{9D8B030D-6E8A-4147-A177-3AD203B41FA5}">
                      <a16:colId xmlns:a16="http://schemas.microsoft.com/office/drawing/2014/main" val="20000"/>
                    </a:ext>
                  </a:extLst>
                </a:gridCol>
                <a:gridCol w="9489700">
                  <a:extLst>
                    <a:ext uri="{9D8B030D-6E8A-4147-A177-3AD203B41FA5}">
                      <a16:colId xmlns:a16="http://schemas.microsoft.com/office/drawing/2014/main" val="20001"/>
                    </a:ext>
                  </a:extLst>
                </a:gridCol>
              </a:tblGrid>
              <a:tr h="484600">
                <a:tc>
                  <a:txBody>
                    <a:bodyPr/>
                    <a:lstStyle/>
                    <a:p>
                      <a:pPr marL="0" marR="0" lvl="0" indent="0" algn="just" rtl="0">
                        <a:spcBef>
                          <a:spcPts val="0"/>
                        </a:spcBef>
                        <a:spcAft>
                          <a:spcPts val="0"/>
                        </a:spcAft>
                        <a:buNone/>
                      </a:pPr>
                      <a:r>
                        <a:rPr lang="en-US" b="1" u="none" strike="noStrike" cap="none">
                          <a:solidFill>
                            <a:schemeClr val="lt1"/>
                          </a:solidFill>
                          <a:latin typeface="Raleway"/>
                          <a:ea typeface="Raleway"/>
                          <a:cs typeface="Raleway"/>
                          <a:sym typeface="Raleway"/>
                        </a:rPr>
                        <a:t>Time</a:t>
                      </a:r>
                      <a:endParaRPr u="none" strike="noStrike" cap="none">
                        <a:solidFill>
                          <a:schemeClr val="lt1"/>
                        </a:solidFill>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244061"/>
                    </a:solidFill>
                  </a:tcPr>
                </a:tc>
                <a:tc>
                  <a:txBody>
                    <a:bodyPr/>
                    <a:lstStyle/>
                    <a:p>
                      <a:pPr marL="0" marR="0" lvl="0" indent="0" algn="just" rtl="0">
                        <a:spcBef>
                          <a:spcPts val="0"/>
                        </a:spcBef>
                        <a:spcAft>
                          <a:spcPts val="0"/>
                        </a:spcAft>
                        <a:buNone/>
                      </a:pPr>
                      <a:r>
                        <a:rPr lang="en-US" b="1" u="none" strike="noStrike" cap="none">
                          <a:solidFill>
                            <a:schemeClr val="lt1"/>
                          </a:solidFill>
                          <a:latin typeface="Raleway"/>
                          <a:ea typeface="Raleway"/>
                          <a:cs typeface="Raleway"/>
                          <a:sym typeface="Raleway"/>
                        </a:rPr>
                        <a:t>Activity</a:t>
                      </a:r>
                      <a:endParaRPr u="none" strike="noStrike" cap="none">
                        <a:solidFill>
                          <a:schemeClr val="lt1"/>
                        </a:solidFill>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244061"/>
                    </a:solidFill>
                  </a:tcPr>
                </a:tc>
                <a:extLst>
                  <a:ext uri="{0D108BD9-81ED-4DB2-BD59-A6C34878D82A}">
                    <a16:rowId xmlns:a16="http://schemas.microsoft.com/office/drawing/2014/main" val="10000"/>
                  </a:ext>
                </a:extLst>
              </a:tr>
              <a:tr h="458025">
                <a:tc>
                  <a:txBody>
                    <a:bodyPr/>
                    <a:lstStyle/>
                    <a:p>
                      <a:pPr marL="0" marR="0" lvl="0" indent="0" algn="just" rtl="0">
                        <a:spcBef>
                          <a:spcPts val="0"/>
                        </a:spcBef>
                        <a:spcAft>
                          <a:spcPts val="0"/>
                        </a:spcAft>
                        <a:buNone/>
                      </a:pPr>
                      <a:r>
                        <a:rPr lang="en-US" sz="1500" u="none" strike="noStrike" cap="none">
                          <a:latin typeface="Raleway"/>
                          <a:ea typeface="Raleway"/>
                          <a:cs typeface="Raleway"/>
                          <a:sym typeface="Raleway"/>
                        </a:rPr>
                        <a:t>9:00- </a:t>
                      </a:r>
                      <a:r>
                        <a:rPr lang="en-US" sz="1500">
                          <a:latin typeface="Raleway"/>
                          <a:ea typeface="Raleway"/>
                          <a:cs typeface="Raleway"/>
                          <a:sym typeface="Raleway"/>
                        </a:rPr>
                        <a:t>10:00</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just" rtl="0">
                        <a:spcBef>
                          <a:spcPts val="0"/>
                        </a:spcBef>
                        <a:spcAft>
                          <a:spcPts val="0"/>
                        </a:spcAft>
                        <a:buNone/>
                      </a:pPr>
                      <a:r>
                        <a:rPr lang="en-US" sz="1500">
                          <a:latin typeface="Raleway"/>
                          <a:ea typeface="Raleway"/>
                          <a:cs typeface="Raleway"/>
                          <a:sym typeface="Raleway"/>
                        </a:rPr>
                        <a:t>Qual team terminology discussion after piloting </a:t>
                      </a:r>
                      <a:r>
                        <a:rPr lang="en-US" sz="1500">
                          <a:solidFill>
                            <a:srgbClr val="FF0000"/>
                          </a:solidFill>
                          <a:latin typeface="Raleway"/>
                          <a:ea typeface="Raleway"/>
                          <a:cs typeface="Raleway"/>
                          <a:sym typeface="Raleway"/>
                        </a:rPr>
                        <a:t>(Quant and infrastructure team piloting)</a:t>
                      </a:r>
                      <a:endParaRPr sz="1500" u="none" strike="noStrike" cap="none">
                        <a:solidFill>
                          <a:srgbClr val="FF0000"/>
                        </a:solidFill>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509950">
                <a:tc>
                  <a:txBody>
                    <a:bodyPr/>
                    <a:lstStyle/>
                    <a:p>
                      <a:pPr marL="0" marR="0" lvl="0" indent="0" algn="just" rtl="0">
                        <a:spcBef>
                          <a:spcPts val="0"/>
                        </a:spcBef>
                        <a:spcAft>
                          <a:spcPts val="0"/>
                        </a:spcAft>
                        <a:buNone/>
                      </a:pPr>
                      <a:r>
                        <a:rPr lang="en-US" sz="1500">
                          <a:latin typeface="Raleway"/>
                          <a:ea typeface="Raleway"/>
                          <a:cs typeface="Raleway"/>
                          <a:sym typeface="Raleway"/>
                        </a:rPr>
                        <a:t>10:00 - 11:00</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just" rtl="0">
                        <a:spcBef>
                          <a:spcPts val="0"/>
                        </a:spcBef>
                        <a:spcAft>
                          <a:spcPts val="0"/>
                        </a:spcAft>
                        <a:buNone/>
                      </a:pPr>
                      <a:r>
                        <a:rPr lang="en-US" sz="1500">
                          <a:latin typeface="Raleway"/>
                          <a:ea typeface="Raleway"/>
                          <a:cs typeface="Raleway"/>
                          <a:sym typeface="Raleway"/>
                        </a:rPr>
                        <a:t>Quant and infrastructure team piloting </a:t>
                      </a:r>
                      <a:r>
                        <a:rPr lang="en-US" sz="1500">
                          <a:solidFill>
                            <a:srgbClr val="FF0000"/>
                          </a:solidFill>
                          <a:latin typeface="Raleway"/>
                          <a:ea typeface="Raleway"/>
                          <a:cs typeface="Raleway"/>
                          <a:sym typeface="Raleway"/>
                        </a:rPr>
                        <a:t>(Qual team transcription practice)</a:t>
                      </a:r>
                      <a:endParaRPr sz="1500" u="none" strike="noStrike" cap="none">
                        <a:solidFill>
                          <a:srgbClr val="FF0000"/>
                        </a:solidFill>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458025">
                <a:tc>
                  <a:txBody>
                    <a:bodyPr/>
                    <a:lstStyle/>
                    <a:p>
                      <a:pPr marL="0" marR="0" lvl="0" indent="0" algn="just" rtl="0">
                        <a:spcBef>
                          <a:spcPts val="0"/>
                        </a:spcBef>
                        <a:spcAft>
                          <a:spcPts val="0"/>
                        </a:spcAft>
                        <a:buNone/>
                      </a:pPr>
                      <a:r>
                        <a:rPr lang="en-US" sz="1500" u="none" strike="noStrike" cap="none">
                          <a:latin typeface="Raleway"/>
                          <a:ea typeface="Raleway"/>
                          <a:cs typeface="Raleway"/>
                          <a:sym typeface="Raleway"/>
                        </a:rPr>
                        <a:t>1</a:t>
                      </a:r>
                      <a:r>
                        <a:rPr lang="en-US" sz="1500">
                          <a:latin typeface="Raleway"/>
                          <a:ea typeface="Raleway"/>
                          <a:cs typeface="Raleway"/>
                          <a:sym typeface="Raleway"/>
                        </a:rPr>
                        <a:t>1</a:t>
                      </a:r>
                      <a:r>
                        <a:rPr lang="en-US" sz="1500" u="none" strike="noStrike" cap="none">
                          <a:latin typeface="Raleway"/>
                          <a:ea typeface="Raleway"/>
                          <a:cs typeface="Raleway"/>
                          <a:sym typeface="Raleway"/>
                        </a:rPr>
                        <a:t>:</a:t>
                      </a:r>
                      <a:r>
                        <a:rPr lang="en-US" sz="1500">
                          <a:latin typeface="Raleway"/>
                          <a:ea typeface="Raleway"/>
                          <a:cs typeface="Raleway"/>
                          <a:sym typeface="Raleway"/>
                        </a:rPr>
                        <a:t>00</a:t>
                      </a:r>
                      <a:r>
                        <a:rPr lang="en-US" sz="1500" u="none" strike="noStrike" cap="none">
                          <a:latin typeface="Raleway"/>
                          <a:ea typeface="Raleway"/>
                          <a:cs typeface="Raleway"/>
                          <a:sym typeface="Raleway"/>
                        </a:rPr>
                        <a:t> – 11:</a:t>
                      </a:r>
                      <a:r>
                        <a:rPr lang="en-US" sz="1500">
                          <a:latin typeface="Raleway"/>
                          <a:ea typeface="Raleway"/>
                          <a:cs typeface="Raleway"/>
                          <a:sym typeface="Raleway"/>
                        </a:rPr>
                        <a:t>30</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BE5F1"/>
                    </a:solidFill>
                  </a:tcPr>
                </a:tc>
                <a:tc>
                  <a:txBody>
                    <a:bodyPr/>
                    <a:lstStyle/>
                    <a:p>
                      <a:pPr marL="0" marR="0" lvl="0" indent="0" algn="just" rtl="0">
                        <a:spcBef>
                          <a:spcPts val="0"/>
                        </a:spcBef>
                        <a:spcAft>
                          <a:spcPts val="0"/>
                        </a:spcAft>
                        <a:buNone/>
                      </a:pPr>
                      <a:r>
                        <a:rPr lang="en-US" sz="1500" u="none" strike="noStrike" cap="none">
                          <a:latin typeface="Raleway"/>
                          <a:ea typeface="Raleway"/>
                          <a:cs typeface="Raleway"/>
                          <a:sym typeface="Raleway"/>
                        </a:rPr>
                        <a:t>BREAK</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BE5F1"/>
                    </a:solidFill>
                  </a:tcPr>
                </a:tc>
                <a:extLst>
                  <a:ext uri="{0D108BD9-81ED-4DB2-BD59-A6C34878D82A}">
                    <a16:rowId xmlns:a16="http://schemas.microsoft.com/office/drawing/2014/main" val="10003"/>
                  </a:ext>
                </a:extLst>
              </a:tr>
              <a:tr h="484600">
                <a:tc>
                  <a:txBody>
                    <a:bodyPr/>
                    <a:lstStyle/>
                    <a:p>
                      <a:pPr marL="0" marR="0" lvl="0" indent="0" algn="just" rtl="0">
                        <a:spcBef>
                          <a:spcPts val="0"/>
                        </a:spcBef>
                        <a:spcAft>
                          <a:spcPts val="0"/>
                        </a:spcAft>
                        <a:buNone/>
                      </a:pPr>
                      <a:r>
                        <a:rPr lang="en-US" sz="1500" u="none" strike="noStrike" cap="none">
                          <a:latin typeface="Raleway"/>
                          <a:ea typeface="Raleway"/>
                          <a:cs typeface="Raleway"/>
                          <a:sym typeface="Raleway"/>
                        </a:rPr>
                        <a:t>11:</a:t>
                      </a:r>
                      <a:r>
                        <a:rPr lang="en-US" sz="1500">
                          <a:latin typeface="Raleway"/>
                          <a:ea typeface="Raleway"/>
                          <a:cs typeface="Raleway"/>
                          <a:sym typeface="Raleway"/>
                        </a:rPr>
                        <a:t>3</a:t>
                      </a:r>
                      <a:r>
                        <a:rPr lang="en-US" sz="1500" u="none" strike="noStrike" cap="none">
                          <a:latin typeface="Raleway"/>
                          <a:ea typeface="Raleway"/>
                          <a:cs typeface="Raleway"/>
                          <a:sym typeface="Raleway"/>
                        </a:rPr>
                        <a:t>0 – 1</a:t>
                      </a:r>
                      <a:r>
                        <a:rPr lang="en-US" sz="1500">
                          <a:latin typeface="Raleway"/>
                          <a:ea typeface="Raleway"/>
                          <a:cs typeface="Raleway"/>
                          <a:sym typeface="Raleway"/>
                        </a:rPr>
                        <a:t>2</a:t>
                      </a:r>
                      <a:r>
                        <a:rPr lang="en-US" sz="1500" u="none" strike="noStrike" cap="none">
                          <a:latin typeface="Raleway"/>
                          <a:ea typeface="Raleway"/>
                          <a:cs typeface="Raleway"/>
                          <a:sym typeface="Raleway"/>
                        </a:rPr>
                        <a:t>:</a:t>
                      </a:r>
                      <a:r>
                        <a:rPr lang="en-US" sz="1500">
                          <a:latin typeface="Raleway"/>
                          <a:ea typeface="Raleway"/>
                          <a:cs typeface="Raleway"/>
                          <a:sym typeface="Raleway"/>
                        </a:rPr>
                        <a:t>3</a:t>
                      </a:r>
                      <a:r>
                        <a:rPr lang="en-US" sz="1500" u="none" strike="noStrike" cap="none">
                          <a:latin typeface="Raleway"/>
                          <a:ea typeface="Raleway"/>
                          <a:cs typeface="Raleway"/>
                          <a:sym typeface="Raleway"/>
                        </a:rPr>
                        <a:t>0</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just" rtl="0">
                        <a:spcBef>
                          <a:spcPts val="0"/>
                        </a:spcBef>
                        <a:spcAft>
                          <a:spcPts val="0"/>
                        </a:spcAft>
                        <a:buNone/>
                      </a:pPr>
                      <a:r>
                        <a:rPr lang="en-US" sz="1500">
                          <a:latin typeface="Raleway"/>
                          <a:ea typeface="Raleway"/>
                          <a:cs typeface="Raleway"/>
                          <a:sym typeface="Raleway"/>
                        </a:rPr>
                        <a:t>Quant and infrastructure team piloting </a:t>
                      </a:r>
                      <a:r>
                        <a:rPr lang="en-US" sz="1500">
                          <a:solidFill>
                            <a:srgbClr val="FF0000"/>
                          </a:solidFill>
                          <a:latin typeface="Raleway"/>
                          <a:ea typeface="Raleway"/>
                          <a:cs typeface="Raleway"/>
                          <a:sym typeface="Raleway"/>
                        </a:rPr>
                        <a:t>(Qual team transcription practice)</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484600">
                <a:tc>
                  <a:txBody>
                    <a:bodyPr/>
                    <a:lstStyle/>
                    <a:p>
                      <a:pPr marL="0" marR="0" lvl="0" indent="0" algn="just" rtl="0">
                        <a:spcBef>
                          <a:spcPts val="0"/>
                        </a:spcBef>
                        <a:spcAft>
                          <a:spcPts val="0"/>
                        </a:spcAft>
                        <a:buNone/>
                      </a:pPr>
                      <a:r>
                        <a:rPr lang="en-US" sz="1500" u="none" strike="noStrike" cap="none">
                          <a:latin typeface="Raleway"/>
                          <a:ea typeface="Raleway"/>
                          <a:cs typeface="Raleway"/>
                          <a:sym typeface="Raleway"/>
                        </a:rPr>
                        <a:t>12:</a:t>
                      </a:r>
                      <a:r>
                        <a:rPr lang="en-US" sz="1500">
                          <a:latin typeface="Raleway"/>
                          <a:ea typeface="Raleway"/>
                          <a:cs typeface="Raleway"/>
                          <a:sym typeface="Raleway"/>
                        </a:rPr>
                        <a:t>3</a:t>
                      </a:r>
                      <a:r>
                        <a:rPr lang="en-US" sz="1500" u="none" strike="noStrike" cap="none">
                          <a:latin typeface="Raleway"/>
                          <a:ea typeface="Raleway"/>
                          <a:cs typeface="Raleway"/>
                          <a:sym typeface="Raleway"/>
                        </a:rPr>
                        <a:t>0-1:</a:t>
                      </a:r>
                      <a:r>
                        <a:rPr lang="en-US" sz="1500">
                          <a:latin typeface="Raleway"/>
                          <a:ea typeface="Raleway"/>
                          <a:cs typeface="Raleway"/>
                          <a:sym typeface="Raleway"/>
                        </a:rPr>
                        <a:t>30</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BE5F1"/>
                    </a:solidFill>
                  </a:tcPr>
                </a:tc>
                <a:tc>
                  <a:txBody>
                    <a:bodyPr/>
                    <a:lstStyle/>
                    <a:p>
                      <a:pPr marL="0" marR="0" lvl="0" indent="0" algn="just" rtl="0">
                        <a:spcBef>
                          <a:spcPts val="0"/>
                        </a:spcBef>
                        <a:spcAft>
                          <a:spcPts val="0"/>
                        </a:spcAft>
                        <a:buNone/>
                      </a:pPr>
                      <a:r>
                        <a:rPr lang="en-US" sz="1500" u="none" strike="noStrike" cap="none">
                          <a:latin typeface="Raleway"/>
                          <a:ea typeface="Raleway"/>
                          <a:cs typeface="Raleway"/>
                          <a:sym typeface="Raleway"/>
                        </a:rPr>
                        <a:t>LUNCH</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BE5F1"/>
                    </a:solidFill>
                  </a:tcPr>
                </a:tc>
                <a:extLst>
                  <a:ext uri="{0D108BD9-81ED-4DB2-BD59-A6C34878D82A}">
                    <a16:rowId xmlns:a16="http://schemas.microsoft.com/office/drawing/2014/main" val="10005"/>
                  </a:ext>
                </a:extLst>
              </a:tr>
              <a:tr h="484600">
                <a:tc>
                  <a:txBody>
                    <a:bodyPr/>
                    <a:lstStyle/>
                    <a:p>
                      <a:pPr marL="0" marR="0" lvl="0" indent="0" algn="just" rtl="0">
                        <a:spcBef>
                          <a:spcPts val="0"/>
                        </a:spcBef>
                        <a:spcAft>
                          <a:spcPts val="0"/>
                        </a:spcAft>
                        <a:buNone/>
                      </a:pPr>
                      <a:r>
                        <a:rPr lang="en-US" sz="1500" u="none" strike="noStrike" cap="none">
                          <a:latin typeface="Raleway"/>
                          <a:ea typeface="Raleway"/>
                          <a:cs typeface="Raleway"/>
                          <a:sym typeface="Raleway"/>
                        </a:rPr>
                        <a:t>1:</a:t>
                      </a:r>
                      <a:r>
                        <a:rPr lang="en-US" sz="1500">
                          <a:latin typeface="Raleway"/>
                          <a:ea typeface="Raleway"/>
                          <a:cs typeface="Raleway"/>
                          <a:sym typeface="Raleway"/>
                        </a:rPr>
                        <a:t>30</a:t>
                      </a:r>
                      <a:r>
                        <a:rPr lang="en-US" sz="1500" u="none" strike="noStrike" cap="none">
                          <a:latin typeface="Raleway"/>
                          <a:ea typeface="Raleway"/>
                          <a:cs typeface="Raleway"/>
                          <a:sym typeface="Raleway"/>
                        </a:rPr>
                        <a:t> –</a:t>
                      </a:r>
                      <a:r>
                        <a:rPr lang="en-US" sz="1500">
                          <a:latin typeface="Raleway"/>
                          <a:ea typeface="Raleway"/>
                          <a:cs typeface="Raleway"/>
                          <a:sym typeface="Raleway"/>
                        </a:rPr>
                        <a:t> 2:30</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just" rtl="0">
                        <a:spcBef>
                          <a:spcPts val="0"/>
                        </a:spcBef>
                        <a:spcAft>
                          <a:spcPts val="0"/>
                        </a:spcAft>
                        <a:buNone/>
                      </a:pPr>
                      <a:r>
                        <a:rPr lang="en-US" sz="1500">
                          <a:latin typeface="Raleway"/>
                          <a:ea typeface="Raleway"/>
                          <a:cs typeface="Raleway"/>
                          <a:sym typeface="Raleway"/>
                        </a:rPr>
                        <a:t>Quant and infrastructure team debrief </a:t>
                      </a:r>
                      <a:r>
                        <a:rPr lang="en-US" sz="1500">
                          <a:solidFill>
                            <a:srgbClr val="FF0000"/>
                          </a:solidFill>
                          <a:latin typeface="Raleway"/>
                          <a:ea typeface="Raleway"/>
                          <a:cs typeface="Raleway"/>
                          <a:sym typeface="Raleway"/>
                        </a:rPr>
                        <a:t>(Qual team transcription practice)</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484600">
                <a:tc>
                  <a:txBody>
                    <a:bodyPr/>
                    <a:lstStyle/>
                    <a:p>
                      <a:pPr marL="0" marR="0" lvl="0" indent="0" algn="just" rtl="0">
                        <a:spcBef>
                          <a:spcPts val="0"/>
                        </a:spcBef>
                        <a:spcAft>
                          <a:spcPts val="0"/>
                        </a:spcAft>
                        <a:buNone/>
                      </a:pPr>
                      <a:r>
                        <a:rPr lang="en-US" sz="1500">
                          <a:latin typeface="Raleway"/>
                          <a:ea typeface="Raleway"/>
                          <a:cs typeface="Raleway"/>
                          <a:sym typeface="Raleway"/>
                        </a:rPr>
                        <a:t>2:30 </a:t>
                      </a:r>
                      <a:r>
                        <a:rPr lang="en-US" sz="1500" u="none" strike="noStrike" cap="none">
                          <a:latin typeface="Raleway"/>
                          <a:ea typeface="Raleway"/>
                          <a:cs typeface="Raleway"/>
                          <a:sym typeface="Raleway"/>
                        </a:rPr>
                        <a:t>- </a:t>
                      </a:r>
                      <a:r>
                        <a:rPr lang="en-US" sz="1500">
                          <a:latin typeface="Raleway"/>
                          <a:ea typeface="Raleway"/>
                          <a:cs typeface="Raleway"/>
                          <a:sym typeface="Raleway"/>
                        </a:rPr>
                        <a:t>4</a:t>
                      </a:r>
                      <a:r>
                        <a:rPr lang="en-US" sz="1500" u="none" strike="noStrike" cap="none">
                          <a:latin typeface="Raleway"/>
                          <a:ea typeface="Raleway"/>
                          <a:cs typeface="Raleway"/>
                          <a:sym typeface="Raleway"/>
                        </a:rPr>
                        <a:t>:</a:t>
                      </a:r>
                      <a:r>
                        <a:rPr lang="en-US" sz="1500">
                          <a:latin typeface="Raleway"/>
                          <a:ea typeface="Raleway"/>
                          <a:cs typeface="Raleway"/>
                          <a:sym typeface="Raleway"/>
                        </a:rPr>
                        <a:t>00</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just" rtl="0">
                        <a:spcBef>
                          <a:spcPts val="0"/>
                        </a:spcBef>
                        <a:spcAft>
                          <a:spcPts val="0"/>
                        </a:spcAft>
                        <a:buNone/>
                      </a:pPr>
                      <a:r>
                        <a:rPr lang="en-US" sz="1500">
                          <a:latin typeface="Raleway"/>
                          <a:ea typeface="Raleway"/>
                          <a:cs typeface="Raleway"/>
                          <a:sym typeface="Raleway"/>
                        </a:rPr>
                        <a:t>Quant and infrastructure team debrief </a:t>
                      </a:r>
                      <a:r>
                        <a:rPr lang="en-US" sz="1500">
                          <a:solidFill>
                            <a:srgbClr val="FF0000"/>
                          </a:solidFill>
                          <a:latin typeface="Raleway"/>
                          <a:ea typeface="Raleway"/>
                          <a:cs typeface="Raleway"/>
                          <a:sym typeface="Raleway"/>
                        </a:rPr>
                        <a:t>(Qual team transcription practice)</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458900">
                <a:tc>
                  <a:txBody>
                    <a:bodyPr/>
                    <a:lstStyle/>
                    <a:p>
                      <a:pPr marL="0" marR="0" lvl="0" indent="0" algn="just" rtl="0">
                        <a:spcBef>
                          <a:spcPts val="0"/>
                        </a:spcBef>
                        <a:spcAft>
                          <a:spcPts val="0"/>
                        </a:spcAft>
                        <a:buNone/>
                      </a:pPr>
                      <a:r>
                        <a:rPr lang="en-US" sz="1500">
                          <a:latin typeface="Raleway"/>
                          <a:ea typeface="Raleway"/>
                          <a:cs typeface="Raleway"/>
                          <a:sym typeface="Raleway"/>
                        </a:rPr>
                        <a:t>4:00 </a:t>
                      </a:r>
                      <a:r>
                        <a:rPr lang="en-US" sz="1500" u="none" strike="noStrike" cap="none">
                          <a:latin typeface="Raleway"/>
                          <a:ea typeface="Raleway"/>
                          <a:cs typeface="Raleway"/>
                          <a:sym typeface="Raleway"/>
                        </a:rPr>
                        <a:t>- </a:t>
                      </a:r>
                      <a:r>
                        <a:rPr lang="en-US" sz="1500">
                          <a:latin typeface="Raleway"/>
                          <a:ea typeface="Raleway"/>
                          <a:cs typeface="Raleway"/>
                          <a:sym typeface="Raleway"/>
                        </a:rPr>
                        <a:t>4.20</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BE5F1"/>
                    </a:solidFill>
                  </a:tcPr>
                </a:tc>
                <a:tc>
                  <a:txBody>
                    <a:bodyPr/>
                    <a:lstStyle/>
                    <a:p>
                      <a:pPr marL="0" marR="0" lvl="0" indent="0" algn="just" rtl="0">
                        <a:spcBef>
                          <a:spcPts val="0"/>
                        </a:spcBef>
                        <a:spcAft>
                          <a:spcPts val="0"/>
                        </a:spcAft>
                        <a:buNone/>
                      </a:pPr>
                      <a:r>
                        <a:rPr lang="en-US" sz="1500">
                          <a:latin typeface="Raleway"/>
                          <a:ea typeface="Raleway"/>
                          <a:cs typeface="Raleway"/>
                          <a:sym typeface="Raleway"/>
                        </a:rPr>
                        <a:t>BREAK </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BE5F1"/>
                    </a:solidFill>
                  </a:tcPr>
                </a:tc>
                <a:extLst>
                  <a:ext uri="{0D108BD9-81ED-4DB2-BD59-A6C34878D82A}">
                    <a16:rowId xmlns:a16="http://schemas.microsoft.com/office/drawing/2014/main" val="10008"/>
                  </a:ext>
                </a:extLst>
              </a:tr>
              <a:tr h="458900">
                <a:tc>
                  <a:txBody>
                    <a:bodyPr/>
                    <a:lstStyle/>
                    <a:p>
                      <a:pPr marL="0" marR="0" lvl="0" indent="0" algn="just" rtl="0">
                        <a:spcBef>
                          <a:spcPts val="0"/>
                        </a:spcBef>
                        <a:spcAft>
                          <a:spcPts val="0"/>
                        </a:spcAft>
                        <a:buNone/>
                      </a:pPr>
                      <a:r>
                        <a:rPr lang="en-US" sz="1500">
                          <a:latin typeface="Raleway"/>
                          <a:ea typeface="Raleway"/>
                          <a:cs typeface="Raleway"/>
                          <a:sym typeface="Raleway"/>
                        </a:rPr>
                        <a:t>4.20 - 5.00</a:t>
                      </a:r>
                      <a:endParaRPr sz="1500">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just" rtl="0">
                        <a:spcBef>
                          <a:spcPts val="0"/>
                        </a:spcBef>
                        <a:spcAft>
                          <a:spcPts val="0"/>
                        </a:spcAft>
                        <a:buClr>
                          <a:schemeClr val="dk1"/>
                        </a:buClr>
                        <a:buSzPts val="1800"/>
                        <a:buFont typeface="Calibri"/>
                        <a:buNone/>
                      </a:pPr>
                      <a:r>
                        <a:rPr lang="en-US" sz="1500">
                          <a:latin typeface="Raleway"/>
                          <a:ea typeface="Raleway"/>
                          <a:cs typeface="Raleway"/>
                          <a:sym typeface="Raleway"/>
                        </a:rPr>
                        <a:t>Code of conduct and workplan</a:t>
                      </a:r>
                      <a:endParaRPr sz="1500">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pic>
        <p:nvPicPr>
          <p:cNvPr id="133" name="Google Shape;133;p18"/>
          <p:cNvPicPr preferRelativeResize="0"/>
          <p:nvPr/>
        </p:nvPicPr>
        <p:blipFill rotWithShape="1">
          <a:blip r:embed="rId3">
            <a:alphaModFix/>
          </a:blip>
          <a:srcRect/>
          <a:stretch/>
        </p:blipFill>
        <p:spPr>
          <a:xfrm>
            <a:off x="0" y="0"/>
            <a:ext cx="12192000" cy="389025"/>
          </a:xfrm>
          <a:prstGeom prst="rect">
            <a:avLst/>
          </a:prstGeom>
          <a:noFill/>
          <a:ln>
            <a:noFill/>
          </a:ln>
        </p:spPr>
      </p:pic>
      <p:pic>
        <p:nvPicPr>
          <p:cNvPr id="134" name="Google Shape;134;p18"/>
          <p:cNvPicPr preferRelativeResize="0"/>
          <p:nvPr/>
        </p:nvPicPr>
        <p:blipFill rotWithShape="1">
          <a:blip r:embed="rId4">
            <a:alphaModFix/>
          </a:blip>
          <a:srcRect/>
          <a:stretch/>
        </p:blipFill>
        <p:spPr>
          <a:xfrm>
            <a:off x="10171545" y="389025"/>
            <a:ext cx="1639455" cy="1469793"/>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43"/>
          <p:cNvSpPr txBox="1">
            <a:spLocks noGrp="1"/>
          </p:cNvSpPr>
          <p:nvPr>
            <p:ph type="body" idx="1"/>
          </p:nvPr>
        </p:nvSpPr>
        <p:spPr>
          <a:xfrm>
            <a:off x="987125" y="1326375"/>
            <a:ext cx="6169500" cy="4799700"/>
          </a:xfrm>
          <a:prstGeom prst="rect">
            <a:avLst/>
          </a:prstGeom>
          <a:noFill/>
          <a:ln>
            <a:noFill/>
          </a:ln>
        </p:spPr>
        <p:txBody>
          <a:bodyPr spcFirstLastPara="1" wrap="square" lIns="91425" tIns="45700" rIns="91425" bIns="45700" anchor="t" anchorCtr="0">
            <a:normAutofit/>
          </a:bodyPr>
          <a:lstStyle/>
          <a:p>
            <a:pPr marL="228600" lvl="0" indent="-4762" algn="l" rtl="0">
              <a:lnSpc>
                <a:spcPct val="90000"/>
              </a:lnSpc>
              <a:spcBef>
                <a:spcPts val="0"/>
              </a:spcBef>
              <a:spcAft>
                <a:spcPts val="0"/>
              </a:spcAft>
              <a:buClr>
                <a:schemeClr val="dk1"/>
              </a:buClr>
              <a:buSzPts val="2000"/>
              <a:buNone/>
            </a:pPr>
            <a:endParaRPr sz="2000" cap="none">
              <a:solidFill>
                <a:srgbClr val="0D0D0D"/>
              </a:solidFill>
              <a:latin typeface="Raleway"/>
              <a:ea typeface="Raleway"/>
              <a:cs typeface="Raleway"/>
              <a:sym typeface="Raleway"/>
            </a:endParaRPr>
          </a:p>
          <a:p>
            <a:pPr marL="228600" lvl="0" indent="-4762" algn="l" rtl="0">
              <a:lnSpc>
                <a:spcPct val="90000"/>
              </a:lnSpc>
              <a:spcBef>
                <a:spcPts val="200"/>
              </a:spcBef>
              <a:spcAft>
                <a:spcPts val="0"/>
              </a:spcAft>
              <a:buClr>
                <a:srgbClr val="0D0D0D"/>
              </a:buClr>
              <a:buSzPts val="2000"/>
              <a:buNone/>
            </a:pPr>
            <a:r>
              <a:rPr lang="en-US" sz="2000" cap="none">
                <a:solidFill>
                  <a:srgbClr val="0D0D0D"/>
                </a:solidFill>
                <a:latin typeface="Raleway"/>
                <a:ea typeface="Raleway"/>
                <a:cs typeface="Raleway"/>
                <a:sym typeface="Raleway"/>
              </a:rPr>
              <a:t>TYPES OF QUESTIONS:</a:t>
            </a:r>
            <a:endParaRPr>
              <a:latin typeface="Raleway"/>
              <a:ea typeface="Raleway"/>
              <a:cs typeface="Raleway"/>
              <a:sym typeface="Raleway"/>
            </a:endParaRPr>
          </a:p>
          <a:p>
            <a:pPr marL="228600" lvl="0" indent="-4762" algn="l" rtl="0">
              <a:lnSpc>
                <a:spcPct val="90000"/>
              </a:lnSpc>
              <a:spcBef>
                <a:spcPts val="200"/>
              </a:spcBef>
              <a:spcAft>
                <a:spcPts val="0"/>
              </a:spcAft>
              <a:buClr>
                <a:schemeClr val="dk1"/>
              </a:buClr>
              <a:buSzPts val="2000"/>
              <a:buNone/>
            </a:pPr>
            <a:endParaRPr sz="2000" cap="none">
              <a:solidFill>
                <a:srgbClr val="0D0D0D"/>
              </a:solidFill>
              <a:latin typeface="Raleway"/>
              <a:ea typeface="Raleway"/>
              <a:cs typeface="Raleway"/>
              <a:sym typeface="Raleway"/>
            </a:endParaRPr>
          </a:p>
          <a:p>
            <a:pPr marL="795337" lvl="0" indent="-457200" algn="l" rtl="0">
              <a:lnSpc>
                <a:spcPct val="90000"/>
              </a:lnSpc>
              <a:spcBef>
                <a:spcPts val="200"/>
              </a:spcBef>
              <a:spcAft>
                <a:spcPts val="0"/>
              </a:spcAft>
              <a:buClr>
                <a:srgbClr val="0D0D0D"/>
              </a:buClr>
              <a:buSzPts val="2800"/>
              <a:buNone/>
            </a:pPr>
            <a:r>
              <a:rPr lang="en-US" b="1">
                <a:solidFill>
                  <a:srgbClr val="0D0D0D"/>
                </a:solidFill>
                <a:latin typeface="Raleway"/>
                <a:ea typeface="Raleway"/>
                <a:cs typeface="Raleway"/>
                <a:sym typeface="Raleway"/>
              </a:rPr>
              <a:t>SPECIFY: </a:t>
            </a:r>
            <a:endParaRPr>
              <a:latin typeface="Raleway"/>
              <a:ea typeface="Raleway"/>
              <a:cs typeface="Raleway"/>
              <a:sym typeface="Raleway"/>
            </a:endParaRPr>
          </a:p>
          <a:p>
            <a:pPr marL="795337" lvl="0" indent="-457200" algn="l" rtl="0">
              <a:lnSpc>
                <a:spcPct val="90000"/>
              </a:lnSpc>
              <a:spcBef>
                <a:spcPts val="200"/>
              </a:spcBef>
              <a:spcAft>
                <a:spcPts val="0"/>
              </a:spcAft>
              <a:buClr>
                <a:srgbClr val="0D0D0D"/>
              </a:buClr>
              <a:buSzPts val="2800"/>
              <a:buNone/>
            </a:pPr>
            <a:r>
              <a:rPr lang="en-US" b="1">
                <a:solidFill>
                  <a:srgbClr val="0D0D0D"/>
                </a:solidFill>
                <a:latin typeface="Raleway"/>
                <a:ea typeface="Raleway"/>
                <a:cs typeface="Raleway"/>
                <a:sym typeface="Raleway"/>
              </a:rPr>
              <a:t>	</a:t>
            </a:r>
            <a:r>
              <a:rPr lang="en-US" sz="2000">
                <a:solidFill>
                  <a:srgbClr val="0D0D0D"/>
                </a:solidFill>
                <a:latin typeface="Raleway"/>
                <a:ea typeface="Raleway"/>
                <a:cs typeface="Raleway"/>
                <a:sym typeface="Raleway"/>
              </a:rPr>
              <a:t>Sometimes an answer may require further detail. Be as precise as possible while writing the details. If ‘other’ option is chosen in a question, the following screen will appear to specify it:</a:t>
            </a:r>
            <a:endParaRPr>
              <a:latin typeface="Raleway"/>
              <a:ea typeface="Raleway"/>
              <a:cs typeface="Raleway"/>
              <a:sym typeface="Raleway"/>
            </a:endParaRPr>
          </a:p>
        </p:txBody>
      </p:sp>
      <p:pic>
        <p:nvPicPr>
          <p:cNvPr id="458" name="Google Shape;458;p43"/>
          <p:cNvPicPr preferRelativeResize="0"/>
          <p:nvPr/>
        </p:nvPicPr>
        <p:blipFill rotWithShape="1">
          <a:blip r:embed="rId3">
            <a:alphaModFix/>
          </a:blip>
          <a:srcRect/>
          <a:stretch/>
        </p:blipFill>
        <p:spPr>
          <a:xfrm>
            <a:off x="7622646" y="2184400"/>
            <a:ext cx="2489201" cy="3428999"/>
          </a:xfrm>
          <a:prstGeom prst="rect">
            <a:avLst/>
          </a:prstGeom>
          <a:noFill/>
          <a:ln>
            <a:noFill/>
          </a:ln>
        </p:spPr>
      </p:pic>
      <p:sp>
        <p:nvSpPr>
          <p:cNvPr id="459" name="Google Shape;459;p43"/>
          <p:cNvSpPr txBox="1"/>
          <p:nvPr/>
        </p:nvSpPr>
        <p:spPr>
          <a:xfrm>
            <a:off x="381000" y="677032"/>
            <a:ext cx="9280500" cy="8043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4D5557"/>
              </a:buClr>
              <a:buSzPts val="2800"/>
              <a:buFont typeface="Calibri"/>
              <a:buNone/>
              <a:tabLst/>
              <a:defRPr/>
            </a:pPr>
            <a:r>
              <a:rPr kumimoji="0" lang="en-US" sz="3300" b="1" i="0" u="none" strike="noStrike" kern="0" cap="none" spc="0" normalizeH="0" baseline="0" noProof="0">
                <a:ln>
                  <a:noFill/>
                </a:ln>
                <a:solidFill>
                  <a:srgbClr val="4D5557"/>
                </a:solidFill>
                <a:effectLst/>
                <a:uLnTx/>
                <a:uFillTx/>
                <a:latin typeface="Raleway"/>
                <a:ea typeface="Raleway"/>
                <a:cs typeface="Raleway"/>
                <a:sym typeface="Raleway"/>
              </a:rPr>
              <a:t>12. Using ODK</a:t>
            </a:r>
            <a:r>
              <a:rPr kumimoji="0" lang="en-US" sz="3300" b="1" i="0" u="none" strike="noStrike" kern="0" cap="none" spc="0" normalizeH="0" baseline="0" noProof="0">
                <a:ln>
                  <a:noFill/>
                </a:ln>
                <a:solidFill>
                  <a:srgbClr val="000000"/>
                </a:solidFill>
                <a:effectLst/>
                <a:uLnTx/>
                <a:uFillTx/>
                <a:latin typeface="Raleway"/>
                <a:ea typeface="Raleway"/>
                <a:cs typeface="Raleway"/>
                <a:sym typeface="Raleway"/>
              </a:rPr>
              <a:t>:</a:t>
            </a:r>
            <a:r>
              <a:rPr kumimoji="0" lang="en-US" sz="3300" b="0" i="0" u="none" strike="noStrike" kern="0" cap="none" spc="0" normalizeH="0" baseline="0" noProof="0">
                <a:ln>
                  <a:noFill/>
                </a:ln>
                <a:solidFill>
                  <a:srgbClr val="000000"/>
                </a:solidFill>
                <a:effectLst/>
                <a:uLnTx/>
                <a:uFillTx/>
                <a:latin typeface="Raleway"/>
                <a:ea typeface="Raleway"/>
                <a:cs typeface="Raleway"/>
                <a:sym typeface="Raleway"/>
              </a:rPr>
              <a:t> </a:t>
            </a:r>
            <a:r>
              <a:rPr kumimoji="0" lang="en-US" sz="3300" b="0" i="1" u="none" strike="noStrike" kern="0" cap="none" spc="0" normalizeH="0" baseline="0" noProof="0">
                <a:ln>
                  <a:noFill/>
                </a:ln>
                <a:solidFill>
                  <a:srgbClr val="FF6600"/>
                </a:solidFill>
                <a:effectLst/>
                <a:uLnTx/>
                <a:uFillTx/>
                <a:latin typeface="Raleway"/>
                <a:ea typeface="Raleway"/>
                <a:cs typeface="Raleway"/>
                <a:sym typeface="Raleway"/>
              </a:rPr>
              <a:t>Electronic Data Collection</a:t>
            </a:r>
            <a:endParaRPr kumimoji="0" sz="3300" b="0" i="0" u="none" strike="noStrike" kern="0" cap="none" spc="0" normalizeH="0" baseline="0" noProof="0">
              <a:ln>
                <a:noFill/>
              </a:ln>
              <a:solidFill>
                <a:srgbClr val="000000"/>
              </a:solidFill>
              <a:effectLst/>
              <a:uLnTx/>
              <a:uFillTx/>
              <a:latin typeface="Raleway"/>
              <a:ea typeface="Raleway"/>
              <a:cs typeface="Raleway"/>
              <a:sym typeface="Raleway"/>
            </a:endParaRPr>
          </a:p>
        </p:txBody>
      </p:sp>
      <p:pic>
        <p:nvPicPr>
          <p:cNvPr id="460" name="Google Shape;460;p43"/>
          <p:cNvPicPr preferRelativeResize="0"/>
          <p:nvPr/>
        </p:nvPicPr>
        <p:blipFill rotWithShape="1">
          <a:blip r:embed="rId4">
            <a:alphaModFix/>
          </a:blip>
          <a:srcRect/>
          <a:stretch/>
        </p:blipFill>
        <p:spPr>
          <a:xfrm>
            <a:off x="10668000" y="389025"/>
            <a:ext cx="1143000" cy="1092199"/>
          </a:xfrm>
          <a:prstGeom prst="rect">
            <a:avLst/>
          </a:prstGeom>
          <a:noFill/>
          <a:ln>
            <a:noFill/>
          </a:ln>
        </p:spPr>
      </p:pic>
      <p:pic>
        <p:nvPicPr>
          <p:cNvPr id="461" name="Google Shape;461;p43"/>
          <p:cNvPicPr preferRelativeResize="0"/>
          <p:nvPr/>
        </p:nvPicPr>
        <p:blipFill rotWithShape="1">
          <a:blip r:embed="rId5">
            <a:alphaModFix/>
          </a:blip>
          <a:srcRect/>
          <a:stretch/>
        </p:blipFill>
        <p:spPr>
          <a:xfrm>
            <a:off x="0" y="0"/>
            <a:ext cx="12192000" cy="389025"/>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44"/>
          <p:cNvSpPr txBox="1">
            <a:spLocks noGrp="1"/>
          </p:cNvSpPr>
          <p:nvPr>
            <p:ph type="body" idx="1"/>
          </p:nvPr>
        </p:nvSpPr>
        <p:spPr>
          <a:xfrm>
            <a:off x="1376800" y="2167475"/>
            <a:ext cx="4986000" cy="2201400"/>
          </a:xfrm>
          <a:prstGeom prst="rect">
            <a:avLst/>
          </a:prstGeom>
          <a:solidFill>
            <a:srgbClr val="215D77"/>
          </a:solidFill>
          <a:ln>
            <a:noFill/>
          </a:ln>
        </p:spPr>
        <p:txBody>
          <a:bodyPr spcFirstLastPara="1" wrap="square" lIns="91425" tIns="45700" rIns="91425" bIns="45700" anchor="ctr" anchorCtr="0">
            <a:normAutofit/>
          </a:bodyPr>
          <a:lstStyle/>
          <a:p>
            <a:pPr marL="228600" lvl="0" indent="-4762" algn="l" rtl="0">
              <a:lnSpc>
                <a:spcPct val="90000"/>
              </a:lnSpc>
              <a:spcBef>
                <a:spcPts val="0"/>
              </a:spcBef>
              <a:spcAft>
                <a:spcPts val="0"/>
              </a:spcAft>
              <a:buClr>
                <a:schemeClr val="lt1"/>
              </a:buClr>
              <a:buSzPts val="2400"/>
              <a:buNone/>
            </a:pPr>
            <a:r>
              <a:rPr lang="en-US" sz="2400" b="1">
                <a:solidFill>
                  <a:schemeClr val="lt1"/>
                </a:solidFill>
                <a:latin typeface="Raleway"/>
                <a:ea typeface="Raleway"/>
                <a:cs typeface="Raleway"/>
                <a:sym typeface="Raleway"/>
              </a:rPr>
              <a:t>Numeric/text Entry questions:</a:t>
            </a:r>
            <a:r>
              <a:rPr lang="en-US" sz="2400">
                <a:solidFill>
                  <a:schemeClr val="lt1"/>
                </a:solidFill>
                <a:latin typeface="Raleway"/>
                <a:ea typeface="Raleway"/>
                <a:cs typeface="Raleway"/>
                <a:sym typeface="Raleway"/>
              </a:rPr>
              <a:t> In mobile set, some numeric/text questions will appear as shown here:</a:t>
            </a:r>
            <a:endParaRPr>
              <a:latin typeface="Raleway"/>
              <a:ea typeface="Raleway"/>
              <a:cs typeface="Raleway"/>
              <a:sym typeface="Raleway"/>
            </a:endParaRPr>
          </a:p>
          <a:p>
            <a:pPr marL="228600" lvl="0" indent="-4762" algn="l" rtl="0">
              <a:lnSpc>
                <a:spcPct val="90000"/>
              </a:lnSpc>
              <a:spcBef>
                <a:spcPts val="1000"/>
              </a:spcBef>
              <a:spcAft>
                <a:spcPts val="0"/>
              </a:spcAft>
              <a:buClr>
                <a:schemeClr val="dk1"/>
              </a:buClr>
              <a:buSzPts val="2400"/>
              <a:buNone/>
            </a:pPr>
            <a:endParaRPr sz="2400">
              <a:solidFill>
                <a:schemeClr val="lt1"/>
              </a:solidFill>
              <a:latin typeface="Raleway"/>
              <a:ea typeface="Raleway"/>
              <a:cs typeface="Raleway"/>
              <a:sym typeface="Raleway"/>
            </a:endParaRPr>
          </a:p>
        </p:txBody>
      </p:sp>
      <p:pic>
        <p:nvPicPr>
          <p:cNvPr id="467" name="Google Shape;467;p44"/>
          <p:cNvPicPr preferRelativeResize="0"/>
          <p:nvPr/>
        </p:nvPicPr>
        <p:blipFill rotWithShape="1">
          <a:blip r:embed="rId3">
            <a:alphaModFix/>
          </a:blip>
          <a:srcRect/>
          <a:stretch/>
        </p:blipFill>
        <p:spPr>
          <a:xfrm>
            <a:off x="7264400" y="2167463"/>
            <a:ext cx="2819400" cy="4419600"/>
          </a:xfrm>
          <a:prstGeom prst="rect">
            <a:avLst/>
          </a:prstGeom>
          <a:noFill/>
          <a:ln>
            <a:noFill/>
          </a:ln>
        </p:spPr>
      </p:pic>
      <p:sp>
        <p:nvSpPr>
          <p:cNvPr id="468" name="Google Shape;468;p44"/>
          <p:cNvSpPr/>
          <p:nvPr/>
        </p:nvSpPr>
        <p:spPr>
          <a:xfrm>
            <a:off x="6362700" y="3009900"/>
            <a:ext cx="711300" cy="584100"/>
          </a:xfrm>
          <a:prstGeom prst="rightArrow">
            <a:avLst>
              <a:gd name="adj1" fmla="val 50000"/>
              <a:gd name="adj2" fmla="val 50000"/>
            </a:avLst>
          </a:prstGeom>
          <a:solidFill>
            <a:srgbClr val="215D77"/>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69" name="Google Shape;469;p44"/>
          <p:cNvSpPr txBox="1"/>
          <p:nvPr/>
        </p:nvSpPr>
        <p:spPr>
          <a:xfrm>
            <a:off x="867103" y="423479"/>
            <a:ext cx="8864100" cy="8043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FF6600"/>
              </a:buClr>
              <a:buSzPts val="2800"/>
              <a:buFont typeface="Calibri"/>
              <a:buNone/>
              <a:tabLst/>
              <a:defRPr/>
            </a:pPr>
            <a:r>
              <a:rPr kumimoji="0" lang="en-US" sz="3300" b="1" i="0" u="none" strike="noStrike" kern="0" cap="none" spc="0" normalizeH="0" baseline="0" noProof="0">
                <a:ln>
                  <a:noFill/>
                </a:ln>
                <a:solidFill>
                  <a:srgbClr val="000000"/>
                </a:solidFill>
                <a:effectLst/>
                <a:uLnTx/>
                <a:uFillTx/>
                <a:latin typeface="Raleway"/>
                <a:ea typeface="Raleway"/>
                <a:cs typeface="Raleway"/>
                <a:sym typeface="Raleway"/>
              </a:rPr>
              <a:t>13. Using </a:t>
            </a:r>
            <a:r>
              <a:rPr kumimoji="0" lang="en-US" sz="3000" b="1" i="0" u="none" strike="noStrike" kern="0" cap="none" spc="0" normalizeH="0" baseline="0" noProof="0">
                <a:ln>
                  <a:noFill/>
                </a:ln>
                <a:solidFill>
                  <a:srgbClr val="000000"/>
                </a:solidFill>
                <a:effectLst/>
                <a:uLnTx/>
                <a:uFillTx/>
                <a:latin typeface="Raleway"/>
                <a:ea typeface="Raleway"/>
                <a:cs typeface="Raleway"/>
                <a:sym typeface="Raleway"/>
              </a:rPr>
              <a:t>Kobocollect</a:t>
            </a:r>
            <a:r>
              <a:rPr kumimoji="0" lang="en-US" sz="3300" b="1" i="0" u="none" strike="noStrike" kern="0" cap="none" spc="0" normalizeH="0" baseline="0" noProof="0">
                <a:ln>
                  <a:noFill/>
                </a:ln>
                <a:solidFill>
                  <a:srgbClr val="000000"/>
                </a:solidFill>
                <a:effectLst/>
                <a:uLnTx/>
                <a:uFillTx/>
                <a:latin typeface="Raleway"/>
                <a:ea typeface="Raleway"/>
                <a:cs typeface="Raleway"/>
                <a:sym typeface="Raleway"/>
              </a:rPr>
              <a:t>:</a:t>
            </a:r>
            <a:r>
              <a:rPr kumimoji="0" lang="en-US" sz="3300" b="0" i="0" u="none" strike="noStrike" kern="0" cap="none" spc="0" normalizeH="0" baseline="0" noProof="0">
                <a:ln>
                  <a:noFill/>
                </a:ln>
                <a:solidFill>
                  <a:srgbClr val="4D5557"/>
                </a:solidFill>
                <a:effectLst/>
                <a:uLnTx/>
                <a:uFillTx/>
                <a:latin typeface="Raleway"/>
                <a:ea typeface="Raleway"/>
                <a:cs typeface="Raleway"/>
                <a:sym typeface="Raleway"/>
              </a:rPr>
              <a:t> </a:t>
            </a:r>
            <a:r>
              <a:rPr kumimoji="0" lang="en-US" sz="3300" b="0" i="1" u="none" strike="noStrike" kern="0" cap="none" spc="0" normalizeH="0" baseline="0" noProof="0">
                <a:ln>
                  <a:noFill/>
                </a:ln>
                <a:solidFill>
                  <a:srgbClr val="FF6600"/>
                </a:solidFill>
                <a:effectLst/>
                <a:uLnTx/>
                <a:uFillTx/>
                <a:latin typeface="Raleway"/>
                <a:ea typeface="Raleway"/>
                <a:cs typeface="Raleway"/>
                <a:sym typeface="Raleway"/>
              </a:rPr>
              <a:t>Electronic Data Collection</a:t>
            </a:r>
            <a:endParaRPr kumimoji="0" sz="3300" b="0" i="0" u="none" strike="noStrike" kern="0" cap="none" spc="0" normalizeH="0" baseline="0" noProof="0">
              <a:ln>
                <a:noFill/>
              </a:ln>
              <a:solidFill>
                <a:srgbClr val="000000"/>
              </a:solidFill>
              <a:effectLst/>
              <a:uLnTx/>
              <a:uFillTx/>
              <a:latin typeface="Raleway"/>
              <a:ea typeface="Raleway"/>
              <a:cs typeface="Raleway"/>
              <a:sym typeface="Raleway"/>
            </a:endParaRPr>
          </a:p>
        </p:txBody>
      </p:sp>
      <p:pic>
        <p:nvPicPr>
          <p:cNvPr id="470" name="Google Shape;470;p44"/>
          <p:cNvPicPr preferRelativeResize="0"/>
          <p:nvPr/>
        </p:nvPicPr>
        <p:blipFill rotWithShape="1">
          <a:blip r:embed="rId4">
            <a:alphaModFix/>
          </a:blip>
          <a:srcRect/>
          <a:stretch/>
        </p:blipFill>
        <p:spPr>
          <a:xfrm>
            <a:off x="10668000" y="389025"/>
            <a:ext cx="1143000" cy="1092199"/>
          </a:xfrm>
          <a:prstGeom prst="rect">
            <a:avLst/>
          </a:prstGeom>
          <a:noFill/>
          <a:ln>
            <a:noFill/>
          </a:ln>
        </p:spPr>
      </p:pic>
      <p:pic>
        <p:nvPicPr>
          <p:cNvPr id="471" name="Google Shape;471;p44"/>
          <p:cNvPicPr preferRelativeResize="0"/>
          <p:nvPr/>
        </p:nvPicPr>
        <p:blipFill rotWithShape="1">
          <a:blip r:embed="rId5">
            <a:alphaModFix/>
          </a:blip>
          <a:srcRect/>
          <a:stretch/>
        </p:blipFill>
        <p:spPr>
          <a:xfrm>
            <a:off x="0" y="0"/>
            <a:ext cx="12192000" cy="38902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45"/>
          <p:cNvSpPr txBox="1">
            <a:spLocks noGrp="1"/>
          </p:cNvSpPr>
          <p:nvPr>
            <p:ph type="body" idx="1"/>
          </p:nvPr>
        </p:nvSpPr>
        <p:spPr>
          <a:xfrm>
            <a:off x="818276" y="1801650"/>
            <a:ext cx="5862000" cy="1988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US" sz="2400" b="1">
                <a:latin typeface="Raleway"/>
                <a:ea typeface="Raleway"/>
                <a:cs typeface="Raleway"/>
                <a:sym typeface="Raleway"/>
              </a:rPr>
              <a:t>Finalizing and Finishing the questionnaire: </a:t>
            </a:r>
            <a:r>
              <a:rPr lang="en-US" sz="2400">
                <a:latin typeface="Raleway"/>
                <a:ea typeface="Raleway"/>
                <a:cs typeface="Raleway"/>
                <a:sym typeface="Raleway"/>
              </a:rPr>
              <a:t>Once the form is complete, save and exit the form, and start another form using the procedure explained above. ‘Save and Exit’ screen appears as </a:t>
            </a:r>
            <a:r>
              <a:rPr lang="en-US" sz="2400">
                <a:solidFill>
                  <a:schemeClr val="dk1"/>
                </a:solidFill>
                <a:latin typeface="Raleway"/>
                <a:ea typeface="Raleway"/>
                <a:cs typeface="Raleway"/>
                <a:sym typeface="Raleway"/>
              </a:rPr>
              <a:t>shown:</a:t>
            </a:r>
            <a:endParaRPr sz="2400">
              <a:latin typeface="Raleway"/>
              <a:ea typeface="Raleway"/>
              <a:cs typeface="Raleway"/>
              <a:sym typeface="Raleway"/>
            </a:endParaRPr>
          </a:p>
          <a:p>
            <a:pPr marL="0" lvl="0" indent="0" algn="l" rtl="0">
              <a:lnSpc>
                <a:spcPct val="90000"/>
              </a:lnSpc>
              <a:spcBef>
                <a:spcPts val="1000"/>
              </a:spcBef>
              <a:spcAft>
                <a:spcPts val="0"/>
              </a:spcAft>
              <a:buClr>
                <a:schemeClr val="dk1"/>
              </a:buClr>
              <a:buSzPts val="2200"/>
              <a:buNone/>
            </a:pPr>
            <a:endParaRPr sz="2400">
              <a:latin typeface="Raleway"/>
              <a:ea typeface="Raleway"/>
              <a:cs typeface="Raleway"/>
              <a:sym typeface="Raleway"/>
            </a:endParaRPr>
          </a:p>
          <a:p>
            <a:pPr marL="228600" lvl="0" indent="-4762" algn="l" rtl="0">
              <a:lnSpc>
                <a:spcPct val="90000"/>
              </a:lnSpc>
              <a:spcBef>
                <a:spcPts val="1000"/>
              </a:spcBef>
              <a:spcAft>
                <a:spcPts val="0"/>
              </a:spcAft>
              <a:buClr>
                <a:schemeClr val="dk1"/>
              </a:buClr>
              <a:buSzPts val="2200"/>
              <a:buNone/>
            </a:pPr>
            <a:endParaRPr sz="2400">
              <a:latin typeface="Raleway"/>
              <a:ea typeface="Raleway"/>
              <a:cs typeface="Raleway"/>
              <a:sym typeface="Raleway"/>
            </a:endParaRPr>
          </a:p>
          <a:p>
            <a:pPr marL="228600" lvl="0" indent="-4762" algn="l" rtl="0">
              <a:lnSpc>
                <a:spcPct val="90000"/>
              </a:lnSpc>
              <a:spcBef>
                <a:spcPts val="1000"/>
              </a:spcBef>
              <a:spcAft>
                <a:spcPts val="0"/>
              </a:spcAft>
              <a:buClr>
                <a:schemeClr val="dk1"/>
              </a:buClr>
              <a:buSzPts val="2200"/>
              <a:buNone/>
            </a:pPr>
            <a:endParaRPr sz="2400">
              <a:latin typeface="Raleway"/>
              <a:ea typeface="Raleway"/>
              <a:cs typeface="Raleway"/>
              <a:sym typeface="Raleway"/>
            </a:endParaRPr>
          </a:p>
        </p:txBody>
      </p:sp>
      <p:pic>
        <p:nvPicPr>
          <p:cNvPr id="477" name="Google Shape;477;p45"/>
          <p:cNvPicPr preferRelativeResize="0"/>
          <p:nvPr/>
        </p:nvPicPr>
        <p:blipFill rotWithShape="1">
          <a:blip r:embed="rId3">
            <a:alphaModFix/>
          </a:blip>
          <a:srcRect/>
          <a:stretch/>
        </p:blipFill>
        <p:spPr>
          <a:xfrm>
            <a:off x="6908801" y="2648746"/>
            <a:ext cx="2590800" cy="3752055"/>
          </a:xfrm>
          <a:prstGeom prst="rect">
            <a:avLst/>
          </a:prstGeom>
          <a:noFill/>
          <a:ln>
            <a:noFill/>
          </a:ln>
        </p:spPr>
      </p:pic>
      <p:sp>
        <p:nvSpPr>
          <p:cNvPr id="478" name="Google Shape;478;p45"/>
          <p:cNvSpPr/>
          <p:nvPr/>
        </p:nvSpPr>
        <p:spPr>
          <a:xfrm>
            <a:off x="3208200" y="4490825"/>
            <a:ext cx="2671800" cy="1200300"/>
          </a:xfrm>
          <a:prstGeom prst="rect">
            <a:avLst/>
          </a:prstGeom>
          <a:solidFill>
            <a:srgbClr val="215D77"/>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Raleway"/>
                <a:ea typeface="Raleway"/>
                <a:cs typeface="Raleway"/>
                <a:sym typeface="Raleway"/>
              </a:rPr>
              <a:t>The only thing you need to do is click on ‘Save Form and Exit’ to save it.</a:t>
            </a:r>
            <a:endParaRPr kumimoji="0" sz="1400" b="0" i="0" u="none" strike="noStrike" kern="0" cap="none" spc="0" normalizeH="0" baseline="0" noProof="0">
              <a:ln>
                <a:noFill/>
              </a:ln>
              <a:solidFill>
                <a:srgbClr val="000000"/>
              </a:solidFill>
              <a:effectLst/>
              <a:uLnTx/>
              <a:uFillTx/>
              <a:latin typeface="Raleway"/>
              <a:ea typeface="Raleway"/>
              <a:cs typeface="Raleway"/>
              <a:sym typeface="Raleway"/>
            </a:endParaRPr>
          </a:p>
        </p:txBody>
      </p:sp>
      <p:sp>
        <p:nvSpPr>
          <p:cNvPr id="479" name="Google Shape;479;p45"/>
          <p:cNvSpPr/>
          <p:nvPr/>
        </p:nvSpPr>
        <p:spPr>
          <a:xfrm>
            <a:off x="5842000" y="4648200"/>
            <a:ext cx="1028700" cy="584100"/>
          </a:xfrm>
          <a:prstGeom prst="rightArrow">
            <a:avLst>
              <a:gd name="adj1" fmla="val 50000"/>
              <a:gd name="adj2" fmla="val 50000"/>
            </a:avLst>
          </a:prstGeom>
          <a:solidFill>
            <a:srgbClr val="215D77"/>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80" name="Google Shape;480;p45"/>
          <p:cNvSpPr txBox="1"/>
          <p:nvPr/>
        </p:nvSpPr>
        <p:spPr>
          <a:xfrm>
            <a:off x="530087" y="457199"/>
            <a:ext cx="9201000" cy="8043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4D5557"/>
              </a:buClr>
              <a:buSzPts val="2800"/>
              <a:buFont typeface="Calibri"/>
              <a:buNone/>
              <a:tabLst/>
              <a:defRPr/>
            </a:pPr>
            <a:r>
              <a:rPr kumimoji="0" lang="en-US" sz="3300" b="1" i="0" u="none" strike="noStrike" kern="0" cap="none" spc="0" normalizeH="0" baseline="0" noProof="0">
                <a:ln>
                  <a:noFill/>
                </a:ln>
                <a:solidFill>
                  <a:srgbClr val="4D5557"/>
                </a:solidFill>
                <a:effectLst/>
                <a:uLnTx/>
                <a:uFillTx/>
                <a:latin typeface="Raleway"/>
                <a:ea typeface="Raleway"/>
                <a:cs typeface="Raleway"/>
                <a:sym typeface="Raleway"/>
              </a:rPr>
              <a:t>14. Using </a:t>
            </a:r>
            <a:r>
              <a:rPr kumimoji="0" lang="en-US" sz="3000" b="1" i="0" u="none" strike="noStrike" kern="0" cap="none" spc="0" normalizeH="0" baseline="0" noProof="0">
                <a:ln>
                  <a:noFill/>
                </a:ln>
                <a:solidFill>
                  <a:srgbClr val="000000"/>
                </a:solidFill>
                <a:effectLst/>
                <a:uLnTx/>
                <a:uFillTx/>
                <a:latin typeface="Raleway"/>
                <a:ea typeface="Raleway"/>
                <a:cs typeface="Raleway"/>
                <a:sym typeface="Raleway"/>
              </a:rPr>
              <a:t>Kobocollect</a:t>
            </a:r>
            <a:r>
              <a:rPr kumimoji="0" lang="en-US" sz="3300" b="0" i="0" u="none" strike="noStrike" kern="0" cap="none" spc="0" normalizeH="0" baseline="0" noProof="0">
                <a:ln>
                  <a:noFill/>
                </a:ln>
                <a:solidFill>
                  <a:srgbClr val="000000"/>
                </a:solidFill>
                <a:effectLst/>
                <a:uLnTx/>
                <a:uFillTx/>
                <a:latin typeface="Raleway"/>
                <a:ea typeface="Raleway"/>
                <a:cs typeface="Raleway"/>
                <a:sym typeface="Raleway"/>
              </a:rPr>
              <a:t>: </a:t>
            </a:r>
            <a:r>
              <a:rPr kumimoji="0" lang="en-US" sz="3300" b="0" i="1" u="none" strike="noStrike" kern="0" cap="none" spc="0" normalizeH="0" baseline="0" noProof="0">
                <a:ln>
                  <a:noFill/>
                </a:ln>
                <a:solidFill>
                  <a:srgbClr val="FF6600"/>
                </a:solidFill>
                <a:effectLst/>
                <a:uLnTx/>
                <a:uFillTx/>
                <a:latin typeface="Raleway"/>
                <a:ea typeface="Raleway"/>
                <a:cs typeface="Raleway"/>
                <a:sym typeface="Raleway"/>
              </a:rPr>
              <a:t>Electronic Data Collection</a:t>
            </a:r>
            <a:endParaRPr kumimoji="0" sz="3300" b="0" i="0" u="none" strike="noStrike" kern="0" cap="none" spc="0" normalizeH="0" baseline="0" noProof="0">
              <a:ln>
                <a:noFill/>
              </a:ln>
              <a:solidFill>
                <a:srgbClr val="000000"/>
              </a:solidFill>
              <a:effectLst/>
              <a:uLnTx/>
              <a:uFillTx/>
              <a:latin typeface="Raleway"/>
              <a:ea typeface="Raleway"/>
              <a:cs typeface="Raleway"/>
              <a:sym typeface="Raleway"/>
            </a:endParaRPr>
          </a:p>
        </p:txBody>
      </p:sp>
      <p:pic>
        <p:nvPicPr>
          <p:cNvPr id="481" name="Google Shape;481;p45"/>
          <p:cNvPicPr preferRelativeResize="0"/>
          <p:nvPr/>
        </p:nvPicPr>
        <p:blipFill rotWithShape="1">
          <a:blip r:embed="rId4">
            <a:alphaModFix/>
          </a:blip>
          <a:srcRect/>
          <a:stretch/>
        </p:blipFill>
        <p:spPr>
          <a:xfrm>
            <a:off x="10668000" y="389025"/>
            <a:ext cx="1143000" cy="1092199"/>
          </a:xfrm>
          <a:prstGeom prst="rect">
            <a:avLst/>
          </a:prstGeom>
          <a:noFill/>
          <a:ln>
            <a:noFill/>
          </a:ln>
        </p:spPr>
      </p:pic>
      <p:pic>
        <p:nvPicPr>
          <p:cNvPr id="482" name="Google Shape;482;p45"/>
          <p:cNvPicPr preferRelativeResize="0"/>
          <p:nvPr/>
        </p:nvPicPr>
        <p:blipFill rotWithShape="1">
          <a:blip r:embed="rId5">
            <a:alphaModFix/>
          </a:blip>
          <a:srcRect/>
          <a:stretch/>
        </p:blipFill>
        <p:spPr>
          <a:xfrm>
            <a:off x="0" y="0"/>
            <a:ext cx="12192000" cy="38902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536F88"/>
        </a:solidFill>
        <a:effectLst/>
      </p:bgPr>
    </p:bg>
    <p:spTree>
      <p:nvGrpSpPr>
        <p:cNvPr id="1" name="Shape 486"/>
        <p:cNvGrpSpPr/>
        <p:nvPr/>
      </p:nvGrpSpPr>
      <p:grpSpPr>
        <a:xfrm>
          <a:off x="0" y="0"/>
          <a:ext cx="0" cy="0"/>
          <a:chOff x="0" y="0"/>
          <a:chExt cx="0" cy="0"/>
        </a:xfrm>
      </p:grpSpPr>
      <p:sp>
        <p:nvSpPr>
          <p:cNvPr id="487" name="Google Shape;487;p46"/>
          <p:cNvSpPr/>
          <p:nvPr/>
        </p:nvSpPr>
        <p:spPr>
          <a:xfrm>
            <a:off x="2090438" y="1977588"/>
            <a:ext cx="2515800" cy="2515800"/>
          </a:xfrm>
          <a:prstGeom prst="ellipse">
            <a:avLst/>
          </a:prstGeom>
          <a:solidFill>
            <a:srgbClr val="536F88"/>
          </a:solidFill>
          <a:ln w="28575"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FFFFFF"/>
                </a:solidFill>
                <a:effectLst/>
                <a:uLnTx/>
                <a:uFillTx/>
                <a:latin typeface="Raleway"/>
                <a:ea typeface="Raleway"/>
                <a:cs typeface="Raleway"/>
                <a:sym typeface="Raleway"/>
              </a:rPr>
              <a:t>QUALITATIVE: TOOLS AND SAMPLING</a:t>
            </a:r>
            <a:endParaRPr kumimoji="0" sz="1800" b="1" i="0" u="none" strike="noStrike" kern="0" cap="none" spc="0" normalizeH="0" baseline="0" noProof="0">
              <a:ln>
                <a:noFill/>
              </a:ln>
              <a:solidFill>
                <a:srgbClr val="FFFFFF"/>
              </a:solidFill>
              <a:effectLst/>
              <a:uLnTx/>
              <a:uFillTx/>
              <a:latin typeface="Raleway"/>
              <a:ea typeface="Raleway"/>
              <a:cs typeface="Raleway"/>
              <a:sym typeface="Raleway"/>
            </a:endParaRPr>
          </a:p>
        </p:txBody>
      </p:sp>
      <p:sp>
        <p:nvSpPr>
          <p:cNvPr id="488" name="Google Shape;488;p46"/>
          <p:cNvSpPr/>
          <p:nvPr/>
        </p:nvSpPr>
        <p:spPr>
          <a:xfrm>
            <a:off x="4886338" y="1977588"/>
            <a:ext cx="2515800" cy="2515800"/>
          </a:xfrm>
          <a:prstGeom prst="ellipse">
            <a:avLst/>
          </a:prstGeom>
          <a:solidFill>
            <a:srgbClr val="536F88"/>
          </a:solidFill>
          <a:ln w="28575"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FFFFFF"/>
                </a:solidFill>
                <a:effectLst/>
                <a:uLnTx/>
                <a:uFillTx/>
                <a:latin typeface="Raleway"/>
                <a:ea typeface="Raleway"/>
                <a:cs typeface="Raleway"/>
                <a:sym typeface="Raleway"/>
              </a:rPr>
              <a:t>QUANT AND INFRASTRUCTURE: ODK</a:t>
            </a:r>
            <a:endParaRPr kumimoji="0" sz="1800" b="1" i="0" u="none" strike="noStrike" kern="0" cap="none" spc="0" normalizeH="0" baseline="0" noProof="0">
              <a:ln>
                <a:noFill/>
              </a:ln>
              <a:solidFill>
                <a:srgbClr val="FFFFFF"/>
              </a:solidFill>
              <a:effectLst/>
              <a:uLnTx/>
              <a:uFillTx/>
              <a:latin typeface="Raleway"/>
              <a:ea typeface="Raleway"/>
              <a:cs typeface="Raleway"/>
              <a:sym typeface="Raleway"/>
            </a:endParaRPr>
          </a:p>
        </p:txBody>
      </p:sp>
      <p:sp>
        <p:nvSpPr>
          <p:cNvPr id="489" name="Google Shape;489;p46"/>
          <p:cNvSpPr/>
          <p:nvPr/>
        </p:nvSpPr>
        <p:spPr>
          <a:xfrm>
            <a:off x="7682238" y="1977588"/>
            <a:ext cx="2515800" cy="2515800"/>
          </a:xfrm>
          <a:prstGeom prst="ellipse">
            <a:avLst/>
          </a:prstGeom>
          <a:solidFill>
            <a:srgbClr val="FFFFFF">
              <a:alpha val="47058"/>
            </a:srgbClr>
          </a:solidFill>
          <a:ln w="28575"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FFFFFF"/>
                </a:solidFill>
                <a:effectLst/>
                <a:uLnTx/>
                <a:uFillTx/>
                <a:latin typeface="Raleway"/>
                <a:ea typeface="Raleway"/>
                <a:cs typeface="Raleway"/>
                <a:sym typeface="Raleway"/>
              </a:rPr>
              <a:t>QUANT: TOOLS AND SAMPLING</a:t>
            </a:r>
            <a:endParaRPr kumimoji="0" sz="1800" b="1" i="0" u="none" strike="noStrike" kern="0" cap="none" spc="0" normalizeH="0" baseline="0" noProof="0">
              <a:ln>
                <a:noFill/>
              </a:ln>
              <a:solidFill>
                <a:srgbClr val="FFFFFF"/>
              </a:solidFill>
              <a:effectLst/>
              <a:uLnTx/>
              <a:uFillTx/>
              <a:latin typeface="Raleway"/>
              <a:ea typeface="Raleway"/>
              <a:cs typeface="Raleway"/>
              <a:sym typeface="Raleway"/>
            </a:endParaRPr>
          </a:p>
        </p:txBody>
      </p:sp>
      <p:sp>
        <p:nvSpPr>
          <p:cNvPr id="490" name="Google Shape;490;p46"/>
          <p:cNvSpPr txBox="1"/>
          <p:nvPr/>
        </p:nvSpPr>
        <p:spPr>
          <a:xfrm>
            <a:off x="642650" y="417825"/>
            <a:ext cx="4062600" cy="523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200"/>
              <a:buFont typeface="Arial"/>
              <a:buNone/>
              <a:tabLst/>
              <a:defRPr/>
            </a:pPr>
            <a:endParaRPr kumimoji="0" sz="2200" b="1" i="0" u="none" strike="noStrike" kern="0" cap="none" spc="0" normalizeH="0" baseline="0" noProof="0">
              <a:ln>
                <a:noFill/>
              </a:ln>
              <a:solidFill>
                <a:srgbClr val="FFFFFF"/>
              </a:solidFill>
              <a:effectLst/>
              <a:uLnTx/>
              <a:uFillTx/>
              <a:latin typeface="Raleway"/>
              <a:ea typeface="Raleway"/>
              <a:cs typeface="Raleway"/>
              <a:sym typeface="Raleway"/>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grpSp>
        <p:nvGrpSpPr>
          <p:cNvPr id="496" name="Google Shape;496;p47"/>
          <p:cNvGrpSpPr/>
          <p:nvPr/>
        </p:nvGrpSpPr>
        <p:grpSpPr>
          <a:xfrm>
            <a:off x="12" y="-76200"/>
            <a:ext cx="12191988" cy="247125"/>
            <a:chOff x="12" y="0"/>
            <a:chExt cx="12191988" cy="247125"/>
          </a:xfrm>
        </p:grpSpPr>
        <p:pic>
          <p:nvPicPr>
            <p:cNvPr id="497" name="Google Shape;497;p47"/>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498" name="Google Shape;498;p47"/>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499" name="Google Shape;499;p47"/>
          <p:cNvGrpSpPr/>
          <p:nvPr/>
        </p:nvGrpSpPr>
        <p:grpSpPr>
          <a:xfrm>
            <a:off x="12" y="6705600"/>
            <a:ext cx="12191988" cy="247125"/>
            <a:chOff x="12" y="0"/>
            <a:chExt cx="12191988" cy="247125"/>
          </a:xfrm>
        </p:grpSpPr>
        <p:pic>
          <p:nvPicPr>
            <p:cNvPr id="500" name="Google Shape;500;p47"/>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501" name="Google Shape;501;p47"/>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sp>
        <p:nvSpPr>
          <p:cNvPr id="502" name="Google Shape;502;p47"/>
          <p:cNvSpPr txBox="1"/>
          <p:nvPr/>
        </p:nvSpPr>
        <p:spPr>
          <a:xfrm>
            <a:off x="710163" y="281611"/>
            <a:ext cx="10285800" cy="731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a:ln>
                  <a:noFill/>
                </a:ln>
                <a:solidFill>
                  <a:srgbClr val="314247"/>
                </a:solidFill>
                <a:effectLst/>
                <a:uLnTx/>
                <a:uFillTx/>
                <a:latin typeface="Raleway"/>
                <a:ea typeface="Raleway"/>
                <a:cs typeface="Raleway"/>
                <a:sym typeface="Raleway"/>
              </a:rPr>
              <a:t>Research Locations</a:t>
            </a:r>
            <a:endParaRPr kumimoji="0" sz="2800" b="1" i="0" u="none" strike="noStrike" kern="0" cap="none" spc="0" normalizeH="0" baseline="0" noProof="0">
              <a:ln>
                <a:noFill/>
              </a:ln>
              <a:solidFill>
                <a:srgbClr val="314247"/>
              </a:solidFill>
              <a:effectLst/>
              <a:uLnTx/>
              <a:uFillTx/>
              <a:latin typeface="Raleway"/>
              <a:ea typeface="Raleway"/>
              <a:cs typeface="Raleway"/>
              <a:sym typeface="Raleway"/>
            </a:endParaRPr>
          </a:p>
        </p:txBody>
      </p:sp>
      <p:pic>
        <p:nvPicPr>
          <p:cNvPr id="503" name="Google Shape;503;p47"/>
          <p:cNvPicPr preferRelativeResize="0"/>
          <p:nvPr/>
        </p:nvPicPr>
        <p:blipFill rotWithShape="1">
          <a:blip r:embed="rId4">
            <a:alphaModFix/>
          </a:blip>
          <a:srcRect/>
          <a:stretch/>
        </p:blipFill>
        <p:spPr>
          <a:xfrm>
            <a:off x="10444850" y="170925"/>
            <a:ext cx="1369900" cy="1369900"/>
          </a:xfrm>
          <a:prstGeom prst="rect">
            <a:avLst/>
          </a:prstGeom>
          <a:noFill/>
          <a:ln>
            <a:noFill/>
          </a:ln>
        </p:spPr>
      </p:pic>
      <p:pic>
        <p:nvPicPr>
          <p:cNvPr id="504" name="Google Shape;504;p47" descr="A map with a location pin&#10;&#10;Description automatically generated"/>
          <p:cNvPicPr preferRelativeResize="0"/>
          <p:nvPr/>
        </p:nvPicPr>
        <p:blipFill>
          <a:blip r:embed="rId5">
            <a:alphaModFix/>
          </a:blip>
          <a:stretch>
            <a:fillRect/>
          </a:stretch>
        </p:blipFill>
        <p:spPr>
          <a:xfrm>
            <a:off x="832650" y="1312219"/>
            <a:ext cx="6393575" cy="4081950"/>
          </a:xfrm>
          <a:prstGeom prst="rect">
            <a:avLst/>
          </a:prstGeom>
          <a:noFill/>
          <a:ln>
            <a:noFill/>
          </a:ln>
        </p:spPr>
      </p:pic>
      <p:sp>
        <p:nvSpPr>
          <p:cNvPr id="505" name="Google Shape;505;p47"/>
          <p:cNvSpPr txBox="1"/>
          <p:nvPr/>
        </p:nvSpPr>
        <p:spPr>
          <a:xfrm>
            <a:off x="7427175" y="1326100"/>
            <a:ext cx="4178700" cy="40542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sng" strike="noStrike" kern="0" cap="none" spc="0" normalizeH="0" baseline="0" noProof="0">
                <a:ln>
                  <a:noFill/>
                </a:ln>
                <a:solidFill>
                  <a:srgbClr val="4D5557"/>
                </a:solidFill>
                <a:effectLst/>
                <a:uLnTx/>
                <a:uFillTx/>
                <a:latin typeface="Raleway"/>
                <a:ea typeface="Raleway"/>
                <a:cs typeface="Raleway"/>
                <a:sym typeface="Raleway"/>
              </a:rPr>
              <a:t>Magwi County:</a:t>
            </a:r>
            <a:endParaRPr kumimoji="0" sz="1800" b="1" i="0" u="sng"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Three distinct locations:</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l" defTabSz="914400" rtl="0" eaLnBrk="1" fontAlgn="auto" latinLnBrk="0" hangingPunct="1">
              <a:lnSpc>
                <a:spcPct val="100000"/>
              </a:lnSpc>
              <a:spcBef>
                <a:spcPts val="0"/>
              </a:spcBef>
              <a:spcAft>
                <a:spcPts val="0"/>
              </a:spcAft>
              <a:buClr>
                <a:srgbClr val="4D5557"/>
              </a:buClr>
              <a:buSzPts val="1800"/>
              <a:buFont typeface="Raleway"/>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Magwi Town</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l" defTabSz="914400" rtl="0" eaLnBrk="1" fontAlgn="auto" latinLnBrk="0" hangingPunct="1">
              <a:lnSpc>
                <a:spcPct val="100000"/>
              </a:lnSpc>
              <a:spcBef>
                <a:spcPts val="0"/>
              </a:spcBef>
              <a:spcAft>
                <a:spcPts val="0"/>
              </a:spcAft>
              <a:buClr>
                <a:srgbClr val="4D5557"/>
              </a:buClr>
              <a:buSzPts val="1800"/>
              <a:buFont typeface="Raleway"/>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Pageri Payam (2 bomas)</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l" defTabSz="914400" rtl="0" eaLnBrk="1" fontAlgn="auto" latinLnBrk="0" hangingPunct="1">
              <a:lnSpc>
                <a:spcPct val="100000"/>
              </a:lnSpc>
              <a:spcBef>
                <a:spcPts val="0"/>
              </a:spcBef>
              <a:spcAft>
                <a:spcPts val="0"/>
              </a:spcAft>
              <a:buClr>
                <a:srgbClr val="4D5557"/>
              </a:buClr>
              <a:buSzPts val="1800"/>
              <a:buFont typeface="Raleway"/>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Iweri Payam (2 bomas)</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sng" strike="noStrike" kern="0" cap="none" spc="0" normalizeH="0" baseline="0" noProof="0">
                <a:ln>
                  <a:noFill/>
                </a:ln>
                <a:solidFill>
                  <a:srgbClr val="4D5557"/>
                </a:solidFill>
                <a:effectLst/>
                <a:uLnTx/>
                <a:uFillTx/>
                <a:latin typeface="Raleway"/>
                <a:ea typeface="Raleway"/>
                <a:cs typeface="Raleway"/>
                <a:sym typeface="Raleway"/>
              </a:rPr>
              <a:t>Torit County:</a:t>
            </a:r>
            <a:endParaRPr kumimoji="0" sz="1800" b="1" i="0" u="sng"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Three distinct locations:</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l" defTabSz="914400" rtl="0" eaLnBrk="1" fontAlgn="auto" latinLnBrk="0" hangingPunct="1">
              <a:lnSpc>
                <a:spcPct val="100000"/>
              </a:lnSpc>
              <a:spcBef>
                <a:spcPts val="0"/>
              </a:spcBef>
              <a:spcAft>
                <a:spcPts val="0"/>
              </a:spcAft>
              <a:buClr>
                <a:srgbClr val="4D5557"/>
              </a:buClr>
              <a:buSzPts val="1800"/>
              <a:buFont typeface="Raleway"/>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Torit Town</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l" defTabSz="914400" rtl="0" eaLnBrk="1" fontAlgn="auto" latinLnBrk="0" hangingPunct="1">
              <a:lnSpc>
                <a:spcPct val="100000"/>
              </a:lnSpc>
              <a:spcBef>
                <a:spcPts val="0"/>
              </a:spcBef>
              <a:spcAft>
                <a:spcPts val="0"/>
              </a:spcAft>
              <a:buClr>
                <a:srgbClr val="4D5557"/>
              </a:buClr>
              <a:buSzPts val="1800"/>
              <a:buFont typeface="Raleway"/>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Imurok Payam (2 bomas)</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l" defTabSz="914400" rtl="0" eaLnBrk="1" fontAlgn="auto" latinLnBrk="0" hangingPunct="1">
              <a:lnSpc>
                <a:spcPct val="100000"/>
              </a:lnSpc>
              <a:spcBef>
                <a:spcPts val="0"/>
              </a:spcBef>
              <a:spcAft>
                <a:spcPts val="0"/>
              </a:spcAft>
              <a:buClr>
                <a:srgbClr val="4D5557"/>
              </a:buClr>
              <a:buSzPts val="1800"/>
              <a:buFont typeface="Raleway"/>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Hiyala Payam (2 bomas)</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grpSp>
        <p:nvGrpSpPr>
          <p:cNvPr id="511" name="Google Shape;511;p48"/>
          <p:cNvGrpSpPr/>
          <p:nvPr/>
        </p:nvGrpSpPr>
        <p:grpSpPr>
          <a:xfrm>
            <a:off x="12" y="-76200"/>
            <a:ext cx="12191988" cy="247125"/>
            <a:chOff x="12" y="0"/>
            <a:chExt cx="12191988" cy="247125"/>
          </a:xfrm>
        </p:grpSpPr>
        <p:pic>
          <p:nvPicPr>
            <p:cNvPr id="512" name="Google Shape;512;p48"/>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513" name="Google Shape;513;p48"/>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514" name="Google Shape;514;p48"/>
          <p:cNvGrpSpPr/>
          <p:nvPr/>
        </p:nvGrpSpPr>
        <p:grpSpPr>
          <a:xfrm>
            <a:off x="12" y="6705600"/>
            <a:ext cx="12191988" cy="247125"/>
            <a:chOff x="12" y="0"/>
            <a:chExt cx="12191988" cy="247125"/>
          </a:xfrm>
        </p:grpSpPr>
        <p:pic>
          <p:nvPicPr>
            <p:cNvPr id="515" name="Google Shape;515;p48"/>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516" name="Google Shape;516;p48"/>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sp>
        <p:nvSpPr>
          <p:cNvPr id="517" name="Google Shape;517;p48"/>
          <p:cNvSpPr txBox="1"/>
          <p:nvPr/>
        </p:nvSpPr>
        <p:spPr>
          <a:xfrm>
            <a:off x="710163" y="281611"/>
            <a:ext cx="10285800" cy="731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a:ln>
                  <a:noFill/>
                </a:ln>
                <a:solidFill>
                  <a:srgbClr val="314247"/>
                </a:solidFill>
                <a:effectLst/>
                <a:uLnTx/>
                <a:uFillTx/>
                <a:latin typeface="Raleway"/>
                <a:ea typeface="Raleway"/>
                <a:cs typeface="Raleway"/>
                <a:sym typeface="Raleway"/>
              </a:rPr>
              <a:t>Research Locations</a:t>
            </a:r>
            <a:endParaRPr kumimoji="0" sz="2800" b="1" i="0" u="none" strike="noStrike" kern="0" cap="none" spc="0" normalizeH="0" baseline="0" noProof="0">
              <a:ln>
                <a:noFill/>
              </a:ln>
              <a:solidFill>
                <a:srgbClr val="314247"/>
              </a:solidFill>
              <a:effectLst/>
              <a:uLnTx/>
              <a:uFillTx/>
              <a:latin typeface="Raleway"/>
              <a:ea typeface="Raleway"/>
              <a:cs typeface="Raleway"/>
              <a:sym typeface="Raleway"/>
            </a:endParaRPr>
          </a:p>
        </p:txBody>
      </p:sp>
      <p:pic>
        <p:nvPicPr>
          <p:cNvPr id="518" name="Google Shape;518;p48"/>
          <p:cNvPicPr preferRelativeResize="0"/>
          <p:nvPr/>
        </p:nvPicPr>
        <p:blipFill rotWithShape="1">
          <a:blip r:embed="rId4">
            <a:alphaModFix/>
          </a:blip>
          <a:srcRect/>
          <a:stretch/>
        </p:blipFill>
        <p:spPr>
          <a:xfrm>
            <a:off x="10444850" y="170925"/>
            <a:ext cx="1369900" cy="1369900"/>
          </a:xfrm>
          <a:prstGeom prst="rect">
            <a:avLst/>
          </a:prstGeom>
          <a:noFill/>
          <a:ln>
            <a:noFill/>
          </a:ln>
        </p:spPr>
      </p:pic>
      <p:sp>
        <p:nvSpPr>
          <p:cNvPr id="519" name="Google Shape;519;p48"/>
          <p:cNvSpPr txBox="1"/>
          <p:nvPr/>
        </p:nvSpPr>
        <p:spPr>
          <a:xfrm>
            <a:off x="710175" y="1326100"/>
            <a:ext cx="5298900" cy="40542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sng" strike="noStrike" kern="0" cap="none" spc="0" normalizeH="0" baseline="0" noProof="0">
                <a:ln>
                  <a:noFill/>
                </a:ln>
                <a:solidFill>
                  <a:srgbClr val="4D5557"/>
                </a:solidFill>
                <a:effectLst/>
                <a:uLnTx/>
                <a:uFillTx/>
                <a:latin typeface="Raleway"/>
                <a:ea typeface="Raleway"/>
                <a:cs typeface="Raleway"/>
                <a:sym typeface="Raleway"/>
              </a:rPr>
              <a:t>Bomas for assessment:</a:t>
            </a:r>
            <a:endParaRPr kumimoji="0" sz="1800" b="1" i="0" u="sng"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sng"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Chosen because they have the highest returns</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sng" strike="noStrike" kern="0" cap="none" spc="0" normalizeH="0" baseline="0" noProof="0">
                <a:ln>
                  <a:noFill/>
                </a:ln>
                <a:solidFill>
                  <a:srgbClr val="4D5557"/>
                </a:solidFill>
                <a:effectLst/>
                <a:uLnTx/>
                <a:uFillTx/>
                <a:latin typeface="Raleway"/>
                <a:ea typeface="Raleway"/>
                <a:cs typeface="Raleway"/>
                <a:sym typeface="Raleway"/>
              </a:rPr>
              <a:t> </a:t>
            </a:r>
            <a:endParaRPr kumimoji="0" sz="1800" b="1" i="0" u="sng"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sng" strike="noStrike" kern="0" cap="none" spc="0" normalizeH="0" baseline="0" noProof="0">
                <a:ln>
                  <a:noFill/>
                </a:ln>
                <a:solidFill>
                  <a:srgbClr val="4D5557"/>
                </a:solidFill>
                <a:effectLst/>
                <a:uLnTx/>
                <a:uFillTx/>
                <a:latin typeface="Raleway"/>
                <a:ea typeface="Raleway"/>
                <a:cs typeface="Raleway"/>
                <a:sym typeface="Raleway"/>
              </a:rPr>
              <a:t>Magwi:</a:t>
            </a:r>
            <a:endParaRPr kumimoji="0" sz="1800" b="1" i="0" u="sng"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4D5557"/>
                </a:solidFill>
                <a:effectLst/>
                <a:uLnTx/>
                <a:uFillTx/>
                <a:latin typeface="Raleway"/>
                <a:ea typeface="Raleway"/>
                <a:cs typeface="Raleway"/>
                <a:sym typeface="Raleway"/>
              </a:rPr>
              <a:t>Magwi Town </a:t>
            </a:r>
            <a:endParaRPr kumimoji="0" sz="1800" b="1"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4D5557"/>
                </a:solidFill>
                <a:effectLst/>
                <a:uLnTx/>
                <a:uFillTx/>
                <a:latin typeface="Raleway"/>
                <a:ea typeface="Raleway"/>
                <a:cs typeface="Raleway"/>
                <a:sym typeface="Raleway"/>
              </a:rPr>
              <a:t>Pageri Payam:</a:t>
            </a:r>
            <a:endParaRPr kumimoji="0" sz="1800" b="1"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l" defTabSz="914400" rtl="0" eaLnBrk="1" fontAlgn="auto" latinLnBrk="0" hangingPunct="1">
              <a:lnSpc>
                <a:spcPct val="100000"/>
              </a:lnSpc>
              <a:spcBef>
                <a:spcPts val="0"/>
              </a:spcBef>
              <a:spcAft>
                <a:spcPts val="0"/>
              </a:spcAft>
              <a:buClr>
                <a:srgbClr val="4D5557"/>
              </a:buClr>
              <a:buSzPts val="1800"/>
              <a:buFont typeface="Raleway"/>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Pageri boma</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l" defTabSz="914400" rtl="0" eaLnBrk="1" fontAlgn="auto" latinLnBrk="0" hangingPunct="1">
              <a:lnSpc>
                <a:spcPct val="100000"/>
              </a:lnSpc>
              <a:spcBef>
                <a:spcPts val="0"/>
              </a:spcBef>
              <a:spcAft>
                <a:spcPts val="0"/>
              </a:spcAft>
              <a:buClr>
                <a:srgbClr val="4D5557"/>
              </a:buClr>
              <a:buSzPts val="1800"/>
              <a:buFont typeface="Raleway"/>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Motitoruro boma</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4D5557"/>
                </a:solidFill>
                <a:effectLst/>
                <a:uLnTx/>
                <a:uFillTx/>
                <a:latin typeface="Raleway"/>
                <a:ea typeface="Raleway"/>
                <a:cs typeface="Raleway"/>
                <a:sym typeface="Raleway"/>
              </a:rPr>
              <a:t>Iwire Payam:</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l" defTabSz="914400" rtl="0" eaLnBrk="1" fontAlgn="auto" latinLnBrk="0" hangingPunct="1">
              <a:lnSpc>
                <a:spcPct val="100000"/>
              </a:lnSpc>
              <a:spcBef>
                <a:spcPts val="0"/>
              </a:spcBef>
              <a:spcAft>
                <a:spcPts val="0"/>
              </a:spcAft>
              <a:buClr>
                <a:srgbClr val="4D5557"/>
              </a:buClr>
              <a:buSzPts val="1800"/>
              <a:buFont typeface="Raleway"/>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Abara boma</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l" defTabSz="914400" rtl="0" eaLnBrk="1" fontAlgn="auto" latinLnBrk="0" hangingPunct="1">
              <a:lnSpc>
                <a:spcPct val="100000"/>
              </a:lnSpc>
              <a:spcBef>
                <a:spcPts val="0"/>
              </a:spcBef>
              <a:spcAft>
                <a:spcPts val="0"/>
              </a:spcAft>
              <a:buClr>
                <a:srgbClr val="4D5557"/>
              </a:buClr>
              <a:buSzPts val="1800"/>
              <a:buFont typeface="Raleway"/>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Owinyikibul boma</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p:txBody>
      </p:sp>
      <p:sp>
        <p:nvSpPr>
          <p:cNvPr id="520" name="Google Shape;520;p48"/>
          <p:cNvSpPr txBox="1"/>
          <p:nvPr/>
        </p:nvSpPr>
        <p:spPr>
          <a:xfrm>
            <a:off x="5656250" y="1592125"/>
            <a:ext cx="4788600" cy="40542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sng"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sng"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sng" strike="noStrike" kern="0" cap="none" spc="0" normalizeH="0" baseline="0" noProof="0">
                <a:ln>
                  <a:noFill/>
                </a:ln>
                <a:solidFill>
                  <a:srgbClr val="4D5557"/>
                </a:solidFill>
                <a:effectLst/>
                <a:uLnTx/>
                <a:uFillTx/>
                <a:latin typeface="Raleway"/>
                <a:ea typeface="Raleway"/>
                <a:cs typeface="Raleway"/>
                <a:sym typeface="Raleway"/>
              </a:rPr>
              <a:t> </a:t>
            </a:r>
            <a:endParaRPr kumimoji="0" sz="1800" b="1" i="0" u="sng"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sng" strike="noStrike" kern="0" cap="none" spc="0" normalizeH="0" baseline="0" noProof="0">
                <a:ln>
                  <a:noFill/>
                </a:ln>
                <a:solidFill>
                  <a:srgbClr val="4D5557"/>
                </a:solidFill>
                <a:effectLst/>
                <a:uLnTx/>
                <a:uFillTx/>
                <a:latin typeface="Raleway"/>
                <a:ea typeface="Raleway"/>
                <a:cs typeface="Raleway"/>
                <a:sym typeface="Raleway"/>
              </a:rPr>
              <a:t>Torit:</a:t>
            </a:r>
            <a:endParaRPr kumimoji="0" sz="1800" b="1" i="0" u="sng"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4D5557"/>
                </a:solidFill>
                <a:effectLst/>
                <a:uLnTx/>
                <a:uFillTx/>
                <a:latin typeface="Raleway"/>
                <a:ea typeface="Raleway"/>
                <a:cs typeface="Raleway"/>
                <a:sym typeface="Raleway"/>
              </a:rPr>
              <a:t>Torit Town</a:t>
            </a:r>
            <a:endParaRPr kumimoji="0" sz="1800" b="1"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4D5557"/>
                </a:solidFill>
                <a:effectLst/>
                <a:uLnTx/>
                <a:uFillTx/>
                <a:latin typeface="Raleway"/>
                <a:ea typeface="Raleway"/>
                <a:cs typeface="Raleway"/>
                <a:sym typeface="Raleway"/>
              </a:rPr>
              <a:t>Imurok Payam:</a:t>
            </a:r>
            <a:endParaRPr kumimoji="0" sz="1800" b="1"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l" defTabSz="914400" rtl="0" eaLnBrk="1" fontAlgn="auto" latinLnBrk="0" hangingPunct="1">
              <a:lnSpc>
                <a:spcPct val="100000"/>
              </a:lnSpc>
              <a:spcBef>
                <a:spcPts val="0"/>
              </a:spcBef>
              <a:spcAft>
                <a:spcPts val="0"/>
              </a:spcAft>
              <a:buClr>
                <a:srgbClr val="4D5557"/>
              </a:buClr>
              <a:buSzPts val="1800"/>
              <a:buFont typeface="Raleway"/>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Hutala boma</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l" defTabSz="914400" rtl="0" eaLnBrk="1" fontAlgn="auto" latinLnBrk="0" hangingPunct="1">
              <a:lnSpc>
                <a:spcPct val="100000"/>
              </a:lnSpc>
              <a:spcBef>
                <a:spcPts val="0"/>
              </a:spcBef>
              <a:spcAft>
                <a:spcPts val="0"/>
              </a:spcAft>
              <a:buClr>
                <a:srgbClr val="4D5557"/>
              </a:buClr>
              <a:buSzPts val="1800"/>
              <a:buFont typeface="Raleway"/>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Lofiriha boma</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4D5557"/>
                </a:solidFill>
                <a:effectLst/>
                <a:uLnTx/>
                <a:uFillTx/>
                <a:latin typeface="Raleway"/>
                <a:ea typeface="Raleway"/>
                <a:cs typeface="Raleway"/>
                <a:sym typeface="Raleway"/>
              </a:rPr>
              <a:t>Hiyala Payam:</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l" defTabSz="914400" rtl="0" eaLnBrk="1" fontAlgn="auto" latinLnBrk="0" hangingPunct="1">
              <a:lnSpc>
                <a:spcPct val="100000"/>
              </a:lnSpc>
              <a:spcBef>
                <a:spcPts val="0"/>
              </a:spcBef>
              <a:spcAft>
                <a:spcPts val="0"/>
              </a:spcAft>
              <a:buClr>
                <a:srgbClr val="4D5557"/>
              </a:buClr>
              <a:buSzPts val="1800"/>
              <a:buFont typeface="Raleway"/>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Tirrangora</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l" defTabSz="914400" rtl="0" eaLnBrk="1" fontAlgn="auto" latinLnBrk="0" hangingPunct="1">
              <a:lnSpc>
                <a:spcPct val="100000"/>
              </a:lnSpc>
              <a:spcBef>
                <a:spcPts val="0"/>
              </a:spcBef>
              <a:spcAft>
                <a:spcPts val="0"/>
              </a:spcAft>
              <a:buClr>
                <a:srgbClr val="4D5557"/>
              </a:buClr>
              <a:buSzPts val="1800"/>
              <a:buFont typeface="Raleway"/>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Nyibira</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grpSp>
        <p:nvGrpSpPr>
          <p:cNvPr id="526" name="Google Shape;526;p49"/>
          <p:cNvGrpSpPr/>
          <p:nvPr/>
        </p:nvGrpSpPr>
        <p:grpSpPr>
          <a:xfrm>
            <a:off x="12" y="-76200"/>
            <a:ext cx="12191988" cy="247125"/>
            <a:chOff x="12" y="0"/>
            <a:chExt cx="12191988" cy="247125"/>
          </a:xfrm>
        </p:grpSpPr>
        <p:pic>
          <p:nvPicPr>
            <p:cNvPr id="527" name="Google Shape;527;p49"/>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528" name="Google Shape;528;p49"/>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529" name="Google Shape;529;p49"/>
          <p:cNvGrpSpPr/>
          <p:nvPr/>
        </p:nvGrpSpPr>
        <p:grpSpPr>
          <a:xfrm>
            <a:off x="12" y="6705600"/>
            <a:ext cx="12191988" cy="247125"/>
            <a:chOff x="12" y="0"/>
            <a:chExt cx="12191988" cy="247125"/>
          </a:xfrm>
        </p:grpSpPr>
        <p:pic>
          <p:nvPicPr>
            <p:cNvPr id="530" name="Google Shape;530;p49"/>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531" name="Google Shape;531;p49"/>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sp>
        <p:nvSpPr>
          <p:cNvPr id="532" name="Google Shape;532;p49"/>
          <p:cNvSpPr txBox="1"/>
          <p:nvPr/>
        </p:nvSpPr>
        <p:spPr>
          <a:xfrm>
            <a:off x="737938" y="809136"/>
            <a:ext cx="10285800" cy="731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a:ln>
                  <a:noFill/>
                </a:ln>
                <a:solidFill>
                  <a:srgbClr val="314247"/>
                </a:solidFill>
                <a:effectLst/>
                <a:uLnTx/>
                <a:uFillTx/>
                <a:latin typeface="Raleway"/>
                <a:ea typeface="Raleway"/>
                <a:cs typeface="Raleway"/>
                <a:sym typeface="Raleway"/>
              </a:rPr>
              <a:t>Methodology - Magwi targets</a:t>
            </a:r>
            <a:endParaRPr kumimoji="0" sz="2800" b="1" i="0" u="none" strike="noStrike" kern="0" cap="none" spc="0" normalizeH="0" baseline="0" noProof="0">
              <a:ln>
                <a:noFill/>
              </a:ln>
              <a:solidFill>
                <a:srgbClr val="314247"/>
              </a:solidFill>
              <a:effectLst/>
              <a:uLnTx/>
              <a:uFillTx/>
              <a:latin typeface="Raleway"/>
              <a:ea typeface="Raleway"/>
              <a:cs typeface="Raleway"/>
              <a:sym typeface="Raleway"/>
            </a:endParaRPr>
          </a:p>
        </p:txBody>
      </p:sp>
      <p:pic>
        <p:nvPicPr>
          <p:cNvPr id="533" name="Google Shape;533;p49"/>
          <p:cNvPicPr preferRelativeResize="0"/>
          <p:nvPr/>
        </p:nvPicPr>
        <p:blipFill rotWithShape="1">
          <a:blip r:embed="rId4">
            <a:alphaModFix/>
          </a:blip>
          <a:srcRect/>
          <a:stretch/>
        </p:blipFill>
        <p:spPr>
          <a:xfrm>
            <a:off x="10444850" y="170925"/>
            <a:ext cx="1369900" cy="1369900"/>
          </a:xfrm>
          <a:prstGeom prst="rect">
            <a:avLst/>
          </a:prstGeom>
          <a:noFill/>
          <a:ln>
            <a:noFill/>
          </a:ln>
        </p:spPr>
      </p:pic>
      <p:graphicFrame>
        <p:nvGraphicFramePr>
          <p:cNvPr id="534" name="Google Shape;534;p49"/>
          <p:cNvGraphicFramePr/>
          <p:nvPr/>
        </p:nvGraphicFramePr>
        <p:xfrm>
          <a:off x="650750" y="1415075"/>
          <a:ext cx="3000000" cy="3000000"/>
        </p:xfrm>
        <a:graphic>
          <a:graphicData uri="http://schemas.openxmlformats.org/drawingml/2006/table">
            <a:tbl>
              <a:tblPr>
                <a:noFill/>
              </a:tblPr>
              <a:tblGrid>
                <a:gridCol w="2539275">
                  <a:extLst>
                    <a:ext uri="{9D8B030D-6E8A-4147-A177-3AD203B41FA5}">
                      <a16:colId xmlns:a16="http://schemas.microsoft.com/office/drawing/2014/main" val="20000"/>
                    </a:ext>
                  </a:extLst>
                </a:gridCol>
                <a:gridCol w="2539275">
                  <a:extLst>
                    <a:ext uri="{9D8B030D-6E8A-4147-A177-3AD203B41FA5}">
                      <a16:colId xmlns:a16="http://schemas.microsoft.com/office/drawing/2014/main" val="20001"/>
                    </a:ext>
                  </a:extLst>
                </a:gridCol>
                <a:gridCol w="2539275">
                  <a:extLst>
                    <a:ext uri="{9D8B030D-6E8A-4147-A177-3AD203B41FA5}">
                      <a16:colId xmlns:a16="http://schemas.microsoft.com/office/drawing/2014/main" val="20002"/>
                    </a:ext>
                  </a:extLst>
                </a:gridCol>
                <a:gridCol w="2539275">
                  <a:extLst>
                    <a:ext uri="{9D8B030D-6E8A-4147-A177-3AD203B41FA5}">
                      <a16:colId xmlns:a16="http://schemas.microsoft.com/office/drawing/2014/main" val="20003"/>
                    </a:ext>
                  </a:extLst>
                </a:gridCol>
              </a:tblGrid>
              <a:tr h="560075">
                <a:tc rowSpan="2">
                  <a:txBody>
                    <a:bodyPr/>
                    <a:lstStyle/>
                    <a:p>
                      <a:pPr marL="0" lvl="0" indent="0" algn="ctr" rtl="0">
                        <a:spcBef>
                          <a:spcPts val="0"/>
                        </a:spcBef>
                        <a:spcAft>
                          <a:spcPts val="0"/>
                        </a:spcAft>
                        <a:buNone/>
                      </a:pPr>
                      <a:endParaRPr sz="1800" b="1">
                        <a:solidFill>
                          <a:srgbClr val="FFFFFF"/>
                        </a:solidFill>
                        <a:latin typeface="Avenir"/>
                        <a:ea typeface="Avenir"/>
                        <a:cs typeface="Avenir"/>
                        <a:sym typeface="Avenir"/>
                      </a:endParaRPr>
                    </a:p>
                    <a:p>
                      <a:pPr marL="0" lvl="0" indent="0" algn="ctr" rtl="0">
                        <a:spcBef>
                          <a:spcPts val="0"/>
                        </a:spcBef>
                        <a:spcAft>
                          <a:spcPts val="0"/>
                        </a:spcAft>
                        <a:buNone/>
                      </a:pPr>
                      <a:r>
                        <a:rPr lang="en-US" sz="1800" b="1">
                          <a:solidFill>
                            <a:srgbClr val="FFFFFF"/>
                          </a:solidFill>
                          <a:latin typeface="Avenir"/>
                          <a:ea typeface="Avenir"/>
                          <a:cs typeface="Avenir"/>
                          <a:sym typeface="Avenir"/>
                        </a:rPr>
                        <a:t>Tool</a:t>
                      </a:r>
                      <a:endParaRPr sz="1800" b="1">
                        <a:solidFill>
                          <a:srgbClr val="FFFFFF"/>
                        </a:solidFill>
                        <a:latin typeface="Avenir"/>
                        <a:ea typeface="Avenir"/>
                        <a:cs typeface="Avenir"/>
                        <a:sym typeface="Avenir"/>
                      </a:endParaRPr>
                    </a:p>
                  </a:txBody>
                  <a:tcPr marL="63500" marR="63500" marT="63500" marB="63500">
                    <a:solidFill>
                      <a:srgbClr val="678798"/>
                    </a:solidFill>
                  </a:tcPr>
                </a:tc>
                <a:tc gridSpan="3">
                  <a:txBody>
                    <a:bodyPr/>
                    <a:lstStyle/>
                    <a:p>
                      <a:pPr marL="0" lvl="0" indent="0" algn="ctr" rtl="0">
                        <a:spcBef>
                          <a:spcPts val="0"/>
                        </a:spcBef>
                        <a:spcAft>
                          <a:spcPts val="0"/>
                        </a:spcAft>
                        <a:buNone/>
                      </a:pPr>
                      <a:r>
                        <a:rPr lang="en-US" sz="1800" b="1">
                          <a:solidFill>
                            <a:srgbClr val="FFFFFF"/>
                          </a:solidFill>
                          <a:latin typeface="Avenir"/>
                          <a:ea typeface="Avenir"/>
                          <a:cs typeface="Avenir"/>
                          <a:sym typeface="Avenir"/>
                        </a:rPr>
                        <a:t>Town or Payam</a:t>
                      </a:r>
                      <a:endParaRPr sz="1800" b="1">
                        <a:solidFill>
                          <a:srgbClr val="FFFFFF"/>
                        </a:solidFill>
                        <a:latin typeface="Avenir"/>
                        <a:ea typeface="Avenir"/>
                        <a:cs typeface="Avenir"/>
                        <a:sym typeface="Avenir"/>
                      </a:endParaRPr>
                    </a:p>
                  </a:txBody>
                  <a:tcPr marL="63500" marR="63500" marT="63500" marB="63500">
                    <a:solidFill>
                      <a:srgbClr val="678798"/>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60075">
                <a:tc vMerge="1">
                  <a:txBody>
                    <a:bodyPr/>
                    <a:lstStyle/>
                    <a:p>
                      <a:endParaRPr lang="en-US"/>
                    </a:p>
                  </a:txBody>
                  <a:tcPr/>
                </a:tc>
                <a:tc>
                  <a:txBody>
                    <a:bodyPr/>
                    <a:lstStyle/>
                    <a:p>
                      <a:pPr marL="0" lvl="0" indent="0" algn="ctr" rtl="0">
                        <a:spcBef>
                          <a:spcPts val="0"/>
                        </a:spcBef>
                        <a:spcAft>
                          <a:spcPts val="0"/>
                        </a:spcAft>
                        <a:buNone/>
                      </a:pPr>
                      <a:r>
                        <a:rPr lang="en-US" sz="1800" b="1">
                          <a:solidFill>
                            <a:srgbClr val="FFFFFF"/>
                          </a:solidFill>
                          <a:latin typeface="Avenir"/>
                          <a:ea typeface="Avenir"/>
                          <a:cs typeface="Avenir"/>
                          <a:sym typeface="Avenir"/>
                        </a:rPr>
                        <a:t>Magwi Town</a:t>
                      </a:r>
                      <a:endParaRPr sz="1800" b="1">
                        <a:solidFill>
                          <a:srgbClr val="FFFFFF"/>
                        </a:solidFill>
                        <a:latin typeface="Avenir"/>
                        <a:ea typeface="Avenir"/>
                        <a:cs typeface="Avenir"/>
                        <a:sym typeface="Avenir"/>
                      </a:endParaRPr>
                    </a:p>
                  </a:txBody>
                  <a:tcPr marL="63500" marR="63500" marT="63500" marB="63500">
                    <a:solidFill>
                      <a:srgbClr val="678798"/>
                    </a:solidFill>
                  </a:tcPr>
                </a:tc>
                <a:tc>
                  <a:txBody>
                    <a:bodyPr/>
                    <a:lstStyle/>
                    <a:p>
                      <a:pPr marL="0" lvl="0" indent="0" algn="ctr" rtl="0">
                        <a:spcBef>
                          <a:spcPts val="0"/>
                        </a:spcBef>
                        <a:spcAft>
                          <a:spcPts val="0"/>
                        </a:spcAft>
                        <a:buNone/>
                      </a:pPr>
                      <a:r>
                        <a:rPr lang="en-US" sz="1800" b="1">
                          <a:solidFill>
                            <a:srgbClr val="FFFFFF"/>
                          </a:solidFill>
                          <a:latin typeface="Avenir"/>
                          <a:ea typeface="Avenir"/>
                          <a:cs typeface="Avenir"/>
                          <a:sym typeface="Avenir"/>
                        </a:rPr>
                        <a:t>Pageri Payam</a:t>
                      </a:r>
                      <a:endParaRPr sz="1800" b="1">
                        <a:solidFill>
                          <a:srgbClr val="FFFFFF"/>
                        </a:solidFill>
                        <a:latin typeface="Avenir"/>
                        <a:ea typeface="Avenir"/>
                        <a:cs typeface="Avenir"/>
                        <a:sym typeface="Avenir"/>
                      </a:endParaRPr>
                    </a:p>
                  </a:txBody>
                  <a:tcPr marL="63500" marR="63500" marT="63500" marB="63500">
                    <a:solidFill>
                      <a:srgbClr val="678798"/>
                    </a:solidFill>
                  </a:tcPr>
                </a:tc>
                <a:tc>
                  <a:txBody>
                    <a:bodyPr/>
                    <a:lstStyle/>
                    <a:p>
                      <a:pPr marL="0" lvl="0" indent="0" algn="ctr" rtl="0">
                        <a:spcBef>
                          <a:spcPts val="0"/>
                        </a:spcBef>
                        <a:spcAft>
                          <a:spcPts val="0"/>
                        </a:spcAft>
                        <a:buNone/>
                      </a:pPr>
                      <a:r>
                        <a:rPr lang="en-US" sz="1800" b="1">
                          <a:solidFill>
                            <a:srgbClr val="FFFFFF"/>
                          </a:solidFill>
                          <a:latin typeface="Avenir"/>
                          <a:ea typeface="Avenir"/>
                          <a:cs typeface="Avenir"/>
                          <a:sym typeface="Avenir"/>
                        </a:rPr>
                        <a:t>Iweri Payam</a:t>
                      </a:r>
                      <a:endParaRPr sz="1800" b="1">
                        <a:solidFill>
                          <a:srgbClr val="FFFFFF"/>
                        </a:solidFill>
                        <a:latin typeface="Avenir"/>
                        <a:ea typeface="Avenir"/>
                        <a:cs typeface="Avenir"/>
                        <a:sym typeface="Avenir"/>
                      </a:endParaRPr>
                    </a:p>
                  </a:txBody>
                  <a:tcPr marL="63500" marR="63500" marT="63500" marB="63500">
                    <a:solidFill>
                      <a:srgbClr val="678798"/>
                    </a:solidFill>
                  </a:tcPr>
                </a:tc>
                <a:extLst>
                  <a:ext uri="{0D108BD9-81ED-4DB2-BD59-A6C34878D82A}">
                    <a16:rowId xmlns:a16="http://schemas.microsoft.com/office/drawing/2014/main" val="10001"/>
                  </a:ext>
                </a:extLst>
              </a:tr>
              <a:tr h="792400">
                <a:tc>
                  <a:txBody>
                    <a:bodyPr/>
                    <a:lstStyle/>
                    <a:p>
                      <a:pPr marL="0" lvl="0" indent="0" algn="l" rtl="0">
                        <a:spcBef>
                          <a:spcPts val="0"/>
                        </a:spcBef>
                        <a:spcAft>
                          <a:spcPts val="0"/>
                        </a:spcAft>
                        <a:buNone/>
                      </a:pPr>
                      <a:r>
                        <a:rPr lang="en-US" sz="1800" b="1">
                          <a:latin typeface="Avenir"/>
                          <a:ea typeface="Avenir"/>
                          <a:cs typeface="Avenir"/>
                          <a:sym typeface="Avenir"/>
                        </a:rPr>
                        <a:t>Household Survey (HHS)</a:t>
                      </a:r>
                      <a:endParaRPr sz="1800" b="1">
                        <a:latin typeface="Avenir"/>
                        <a:ea typeface="Avenir"/>
                        <a:cs typeface="Avenir"/>
                        <a:sym typeface="Avenir"/>
                      </a:endParaRPr>
                    </a:p>
                  </a:txBody>
                  <a:tcPr marL="63500" marR="63500" marT="63500" marB="63500" anchor="ctr"/>
                </a:tc>
                <a:tc>
                  <a:txBody>
                    <a:bodyPr/>
                    <a:lstStyle/>
                    <a:p>
                      <a:pPr marL="0" lvl="0" indent="0" algn="l" rtl="0">
                        <a:spcBef>
                          <a:spcPts val="0"/>
                        </a:spcBef>
                        <a:spcAft>
                          <a:spcPts val="0"/>
                        </a:spcAft>
                        <a:buNone/>
                      </a:pPr>
                      <a:r>
                        <a:rPr lang="en-US" sz="1800">
                          <a:latin typeface="Avenir"/>
                          <a:ea typeface="Avenir"/>
                          <a:cs typeface="Avenir"/>
                          <a:sym typeface="Avenir"/>
                        </a:rPr>
                        <a:t>130</a:t>
                      </a:r>
                      <a:endParaRPr sz="1800" b="1">
                        <a:latin typeface="Avenir"/>
                        <a:ea typeface="Avenir"/>
                        <a:cs typeface="Avenir"/>
                        <a:sym typeface="Avenir"/>
                      </a:endParaRPr>
                    </a:p>
                  </a:txBody>
                  <a:tcPr marL="63500" marR="63500" marT="63500" marB="63500" anchor="ctr"/>
                </a:tc>
                <a:tc>
                  <a:txBody>
                    <a:bodyPr/>
                    <a:lstStyle/>
                    <a:p>
                      <a:pPr marL="0" lvl="0" indent="0" algn="l" rtl="0">
                        <a:spcBef>
                          <a:spcPts val="0"/>
                        </a:spcBef>
                        <a:spcAft>
                          <a:spcPts val="0"/>
                        </a:spcAft>
                        <a:buNone/>
                      </a:pPr>
                      <a:endParaRPr sz="1800">
                        <a:latin typeface="Avenir"/>
                        <a:ea typeface="Avenir"/>
                        <a:cs typeface="Avenir"/>
                        <a:sym typeface="Avenir"/>
                      </a:endParaRPr>
                    </a:p>
                    <a:p>
                      <a:pPr marL="0" lvl="0" indent="0" algn="l" rtl="0">
                        <a:spcBef>
                          <a:spcPts val="0"/>
                        </a:spcBef>
                        <a:spcAft>
                          <a:spcPts val="0"/>
                        </a:spcAft>
                        <a:buNone/>
                      </a:pPr>
                      <a:r>
                        <a:rPr lang="en-US" sz="1800">
                          <a:latin typeface="Avenir"/>
                          <a:ea typeface="Avenir"/>
                          <a:cs typeface="Avenir"/>
                          <a:sym typeface="Avenir"/>
                        </a:rPr>
                        <a:t>130 (65 per boma)</a:t>
                      </a:r>
                      <a:endParaRPr sz="1800">
                        <a:latin typeface="Avenir"/>
                        <a:ea typeface="Avenir"/>
                        <a:cs typeface="Avenir"/>
                        <a:sym typeface="Avenir"/>
                      </a:endParaRPr>
                    </a:p>
                  </a:txBody>
                  <a:tcPr marL="63500" marR="63500" marT="63500" marB="63500" anchor="ctr"/>
                </a:tc>
                <a:tc>
                  <a:txBody>
                    <a:bodyPr/>
                    <a:lstStyle/>
                    <a:p>
                      <a:pPr marL="0" lvl="0" indent="0" algn="l" rtl="0">
                        <a:spcBef>
                          <a:spcPts val="0"/>
                        </a:spcBef>
                        <a:spcAft>
                          <a:spcPts val="0"/>
                        </a:spcAft>
                        <a:buNone/>
                      </a:pPr>
                      <a:r>
                        <a:rPr lang="en-US" sz="1800">
                          <a:latin typeface="Avenir"/>
                          <a:ea typeface="Avenir"/>
                          <a:cs typeface="Avenir"/>
                          <a:sym typeface="Avenir"/>
                        </a:rPr>
                        <a:t>130 (65 per boma)</a:t>
                      </a:r>
                      <a:endParaRPr sz="1800">
                        <a:latin typeface="Avenir"/>
                        <a:ea typeface="Avenir"/>
                        <a:cs typeface="Avenir"/>
                        <a:sym typeface="Avenir"/>
                      </a:endParaRPr>
                    </a:p>
                  </a:txBody>
                  <a:tcPr marL="63500" marR="63500" marT="63500" marB="63500" anchor="ctr"/>
                </a:tc>
                <a:extLst>
                  <a:ext uri="{0D108BD9-81ED-4DB2-BD59-A6C34878D82A}">
                    <a16:rowId xmlns:a16="http://schemas.microsoft.com/office/drawing/2014/main" val="10002"/>
                  </a:ext>
                </a:extLst>
              </a:tr>
            </a:tbl>
          </a:graphicData>
        </a:graphic>
      </p:graphicFrame>
      <p:sp>
        <p:nvSpPr>
          <p:cNvPr id="535" name="Google Shape;535;p49"/>
          <p:cNvSpPr txBox="1"/>
          <p:nvPr/>
        </p:nvSpPr>
        <p:spPr>
          <a:xfrm>
            <a:off x="650738" y="3757374"/>
            <a:ext cx="10285800" cy="731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a:ln>
                  <a:noFill/>
                </a:ln>
                <a:solidFill>
                  <a:srgbClr val="314247"/>
                </a:solidFill>
                <a:effectLst/>
                <a:uLnTx/>
                <a:uFillTx/>
                <a:latin typeface="Raleway"/>
                <a:ea typeface="Raleway"/>
                <a:cs typeface="Raleway"/>
                <a:sym typeface="Raleway"/>
              </a:rPr>
              <a:t>Methodology - Torit Targets</a:t>
            </a:r>
            <a:endParaRPr kumimoji="0" sz="2800" b="1" i="0" u="none" strike="noStrike" kern="0" cap="none" spc="0" normalizeH="0" baseline="0" noProof="0">
              <a:ln>
                <a:noFill/>
              </a:ln>
              <a:solidFill>
                <a:srgbClr val="314247"/>
              </a:solidFill>
              <a:effectLst/>
              <a:uLnTx/>
              <a:uFillTx/>
              <a:latin typeface="Raleway"/>
              <a:ea typeface="Raleway"/>
              <a:cs typeface="Raleway"/>
              <a:sym typeface="Raleway"/>
            </a:endParaRPr>
          </a:p>
        </p:txBody>
      </p:sp>
      <p:graphicFrame>
        <p:nvGraphicFramePr>
          <p:cNvPr id="536" name="Google Shape;536;p49"/>
          <p:cNvGraphicFramePr/>
          <p:nvPr/>
        </p:nvGraphicFramePr>
        <p:xfrm>
          <a:off x="650750" y="4288500"/>
          <a:ext cx="3000000" cy="3000000"/>
        </p:xfrm>
        <a:graphic>
          <a:graphicData uri="http://schemas.openxmlformats.org/drawingml/2006/table">
            <a:tbl>
              <a:tblPr>
                <a:noFill/>
              </a:tblPr>
              <a:tblGrid>
                <a:gridCol w="2539275">
                  <a:extLst>
                    <a:ext uri="{9D8B030D-6E8A-4147-A177-3AD203B41FA5}">
                      <a16:colId xmlns:a16="http://schemas.microsoft.com/office/drawing/2014/main" val="20000"/>
                    </a:ext>
                  </a:extLst>
                </a:gridCol>
                <a:gridCol w="2539275">
                  <a:extLst>
                    <a:ext uri="{9D8B030D-6E8A-4147-A177-3AD203B41FA5}">
                      <a16:colId xmlns:a16="http://schemas.microsoft.com/office/drawing/2014/main" val="20001"/>
                    </a:ext>
                  </a:extLst>
                </a:gridCol>
                <a:gridCol w="2539275">
                  <a:extLst>
                    <a:ext uri="{9D8B030D-6E8A-4147-A177-3AD203B41FA5}">
                      <a16:colId xmlns:a16="http://schemas.microsoft.com/office/drawing/2014/main" val="20002"/>
                    </a:ext>
                  </a:extLst>
                </a:gridCol>
                <a:gridCol w="2539275">
                  <a:extLst>
                    <a:ext uri="{9D8B030D-6E8A-4147-A177-3AD203B41FA5}">
                      <a16:colId xmlns:a16="http://schemas.microsoft.com/office/drawing/2014/main" val="20003"/>
                    </a:ext>
                  </a:extLst>
                </a:gridCol>
              </a:tblGrid>
              <a:tr h="560075">
                <a:tc rowSpan="2">
                  <a:txBody>
                    <a:bodyPr/>
                    <a:lstStyle/>
                    <a:p>
                      <a:pPr marL="0" lvl="0" indent="0" algn="ctr" rtl="0">
                        <a:spcBef>
                          <a:spcPts val="0"/>
                        </a:spcBef>
                        <a:spcAft>
                          <a:spcPts val="0"/>
                        </a:spcAft>
                        <a:buNone/>
                      </a:pPr>
                      <a:endParaRPr sz="1800" b="1">
                        <a:solidFill>
                          <a:srgbClr val="FFFFFF"/>
                        </a:solidFill>
                        <a:latin typeface="Avenir"/>
                        <a:ea typeface="Avenir"/>
                        <a:cs typeface="Avenir"/>
                        <a:sym typeface="Avenir"/>
                      </a:endParaRPr>
                    </a:p>
                    <a:p>
                      <a:pPr marL="0" lvl="0" indent="0" algn="ctr" rtl="0">
                        <a:spcBef>
                          <a:spcPts val="0"/>
                        </a:spcBef>
                        <a:spcAft>
                          <a:spcPts val="0"/>
                        </a:spcAft>
                        <a:buNone/>
                      </a:pPr>
                      <a:r>
                        <a:rPr lang="en-US" sz="1800" b="1">
                          <a:solidFill>
                            <a:srgbClr val="FFFFFF"/>
                          </a:solidFill>
                          <a:latin typeface="Avenir"/>
                          <a:ea typeface="Avenir"/>
                          <a:cs typeface="Avenir"/>
                          <a:sym typeface="Avenir"/>
                        </a:rPr>
                        <a:t>Tool</a:t>
                      </a:r>
                      <a:endParaRPr sz="1800" b="1">
                        <a:solidFill>
                          <a:srgbClr val="FFFFFF"/>
                        </a:solidFill>
                        <a:latin typeface="Avenir"/>
                        <a:ea typeface="Avenir"/>
                        <a:cs typeface="Avenir"/>
                        <a:sym typeface="Avenir"/>
                      </a:endParaRPr>
                    </a:p>
                  </a:txBody>
                  <a:tcPr marL="63500" marR="63500" marT="63500" marB="63500">
                    <a:lnB w="12700" cap="flat" cmpd="sng">
                      <a:solidFill>
                        <a:srgbClr val="000000"/>
                      </a:solidFill>
                      <a:prstDash val="solid"/>
                      <a:round/>
                      <a:headEnd type="none" w="sm" len="sm"/>
                      <a:tailEnd type="none" w="sm" len="sm"/>
                    </a:lnB>
                    <a:solidFill>
                      <a:srgbClr val="678798"/>
                    </a:solidFill>
                  </a:tcPr>
                </a:tc>
                <a:tc gridSpan="3">
                  <a:txBody>
                    <a:bodyPr/>
                    <a:lstStyle/>
                    <a:p>
                      <a:pPr marL="0" lvl="0" indent="0" algn="ctr" rtl="0">
                        <a:spcBef>
                          <a:spcPts val="0"/>
                        </a:spcBef>
                        <a:spcAft>
                          <a:spcPts val="0"/>
                        </a:spcAft>
                        <a:buNone/>
                      </a:pPr>
                      <a:r>
                        <a:rPr lang="en-US" sz="1800" b="1">
                          <a:solidFill>
                            <a:srgbClr val="FFFFFF"/>
                          </a:solidFill>
                          <a:latin typeface="Avenir"/>
                          <a:ea typeface="Avenir"/>
                          <a:cs typeface="Avenir"/>
                          <a:sym typeface="Avenir"/>
                        </a:rPr>
                        <a:t>Town or Payam</a:t>
                      </a:r>
                      <a:endParaRPr sz="1800" b="1">
                        <a:solidFill>
                          <a:srgbClr val="FFFFFF"/>
                        </a:solidFill>
                        <a:latin typeface="Avenir"/>
                        <a:ea typeface="Avenir"/>
                        <a:cs typeface="Avenir"/>
                        <a:sym typeface="Avenir"/>
                      </a:endParaRPr>
                    </a:p>
                  </a:txBody>
                  <a:tcPr marL="63500" marR="63500" marT="63500" marB="63500">
                    <a:solidFill>
                      <a:srgbClr val="678798"/>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60075">
                <a:tc vMerge="1">
                  <a:txBody>
                    <a:bodyPr/>
                    <a:lstStyle/>
                    <a:p>
                      <a:endParaRPr lang="en-US"/>
                    </a:p>
                  </a:txBody>
                  <a:tcPr/>
                </a:tc>
                <a:tc>
                  <a:txBody>
                    <a:bodyPr/>
                    <a:lstStyle/>
                    <a:p>
                      <a:pPr marL="0" lvl="0" indent="0" algn="ctr" rtl="0">
                        <a:spcBef>
                          <a:spcPts val="0"/>
                        </a:spcBef>
                        <a:spcAft>
                          <a:spcPts val="0"/>
                        </a:spcAft>
                        <a:buNone/>
                      </a:pPr>
                      <a:r>
                        <a:rPr lang="en-US" sz="1800" b="1">
                          <a:solidFill>
                            <a:srgbClr val="FFFFFF"/>
                          </a:solidFill>
                          <a:latin typeface="Avenir"/>
                          <a:ea typeface="Avenir"/>
                          <a:cs typeface="Avenir"/>
                          <a:sym typeface="Avenir"/>
                        </a:rPr>
                        <a:t>Torit Town</a:t>
                      </a:r>
                      <a:endParaRPr sz="1800" b="1">
                        <a:solidFill>
                          <a:srgbClr val="FFFFFF"/>
                        </a:solidFill>
                        <a:latin typeface="Avenir"/>
                        <a:ea typeface="Avenir"/>
                        <a:cs typeface="Avenir"/>
                        <a:sym typeface="Avenir"/>
                      </a:endParaRPr>
                    </a:p>
                  </a:txBody>
                  <a:tcPr marL="63500" marR="63500" marT="63500" marB="63500">
                    <a:lnB w="12700" cap="flat" cmpd="sng">
                      <a:solidFill>
                        <a:srgbClr val="000000"/>
                      </a:solidFill>
                      <a:prstDash val="solid"/>
                      <a:round/>
                      <a:headEnd type="none" w="sm" len="sm"/>
                      <a:tailEnd type="none" w="sm" len="sm"/>
                    </a:lnB>
                    <a:solidFill>
                      <a:srgbClr val="678798"/>
                    </a:solidFill>
                  </a:tcPr>
                </a:tc>
                <a:tc>
                  <a:txBody>
                    <a:bodyPr/>
                    <a:lstStyle/>
                    <a:p>
                      <a:pPr marL="0" lvl="0" indent="0" algn="ctr" rtl="0">
                        <a:spcBef>
                          <a:spcPts val="0"/>
                        </a:spcBef>
                        <a:spcAft>
                          <a:spcPts val="0"/>
                        </a:spcAft>
                        <a:buNone/>
                      </a:pPr>
                      <a:r>
                        <a:rPr lang="en-US" sz="1800" b="1">
                          <a:solidFill>
                            <a:srgbClr val="FFFFFF"/>
                          </a:solidFill>
                          <a:latin typeface="Avenir"/>
                          <a:ea typeface="Avenir"/>
                          <a:cs typeface="Avenir"/>
                          <a:sym typeface="Avenir"/>
                        </a:rPr>
                        <a:t>Imurok Payam</a:t>
                      </a:r>
                      <a:endParaRPr sz="1800" b="1">
                        <a:solidFill>
                          <a:srgbClr val="FFFFFF"/>
                        </a:solidFill>
                        <a:latin typeface="Avenir"/>
                        <a:ea typeface="Avenir"/>
                        <a:cs typeface="Avenir"/>
                        <a:sym typeface="Avenir"/>
                      </a:endParaRPr>
                    </a:p>
                  </a:txBody>
                  <a:tcPr marL="63500" marR="63500" marT="63500" marB="63500">
                    <a:lnB w="12700" cap="flat" cmpd="sng">
                      <a:solidFill>
                        <a:srgbClr val="000000"/>
                      </a:solidFill>
                      <a:prstDash val="solid"/>
                      <a:round/>
                      <a:headEnd type="none" w="sm" len="sm"/>
                      <a:tailEnd type="none" w="sm" len="sm"/>
                    </a:lnB>
                    <a:solidFill>
                      <a:srgbClr val="678798"/>
                    </a:solidFill>
                  </a:tcPr>
                </a:tc>
                <a:tc>
                  <a:txBody>
                    <a:bodyPr/>
                    <a:lstStyle/>
                    <a:p>
                      <a:pPr marL="0" lvl="0" indent="0" algn="ctr" rtl="0">
                        <a:spcBef>
                          <a:spcPts val="0"/>
                        </a:spcBef>
                        <a:spcAft>
                          <a:spcPts val="0"/>
                        </a:spcAft>
                        <a:buNone/>
                      </a:pPr>
                      <a:r>
                        <a:rPr lang="en-US" sz="1800" b="1">
                          <a:solidFill>
                            <a:srgbClr val="FFFFFF"/>
                          </a:solidFill>
                          <a:latin typeface="Avenir"/>
                          <a:ea typeface="Avenir"/>
                          <a:cs typeface="Avenir"/>
                          <a:sym typeface="Avenir"/>
                        </a:rPr>
                        <a:t>Hiyala Payam</a:t>
                      </a:r>
                      <a:endParaRPr sz="1800" b="1">
                        <a:solidFill>
                          <a:srgbClr val="FFFFFF"/>
                        </a:solidFill>
                        <a:latin typeface="Avenir"/>
                        <a:ea typeface="Avenir"/>
                        <a:cs typeface="Avenir"/>
                        <a:sym typeface="Avenir"/>
                      </a:endParaRPr>
                    </a:p>
                  </a:txBody>
                  <a:tcPr marL="63500" marR="63500" marT="63500" marB="63500">
                    <a:lnB w="12700" cap="flat" cmpd="sng">
                      <a:solidFill>
                        <a:srgbClr val="000000"/>
                      </a:solidFill>
                      <a:prstDash val="solid"/>
                      <a:round/>
                      <a:headEnd type="none" w="sm" len="sm"/>
                      <a:tailEnd type="none" w="sm" len="sm"/>
                    </a:lnB>
                    <a:solidFill>
                      <a:srgbClr val="678798"/>
                    </a:solidFill>
                  </a:tcPr>
                </a:tc>
                <a:extLst>
                  <a:ext uri="{0D108BD9-81ED-4DB2-BD59-A6C34878D82A}">
                    <a16:rowId xmlns:a16="http://schemas.microsoft.com/office/drawing/2014/main" val="10001"/>
                  </a:ext>
                </a:extLst>
              </a:tr>
              <a:tr h="792400">
                <a:tc>
                  <a:txBody>
                    <a:bodyPr/>
                    <a:lstStyle/>
                    <a:p>
                      <a:pPr marL="0" lvl="0" indent="0" algn="l" rtl="0">
                        <a:spcBef>
                          <a:spcPts val="0"/>
                        </a:spcBef>
                        <a:spcAft>
                          <a:spcPts val="0"/>
                        </a:spcAft>
                        <a:buNone/>
                      </a:pPr>
                      <a:r>
                        <a:rPr lang="en-US" sz="1800" b="1">
                          <a:latin typeface="Avenir"/>
                          <a:ea typeface="Avenir"/>
                          <a:cs typeface="Avenir"/>
                          <a:sym typeface="Avenir"/>
                        </a:rPr>
                        <a:t>Household Survey (HHS)</a:t>
                      </a:r>
                      <a:endParaRPr sz="1800" b="1">
                        <a:latin typeface="Avenir"/>
                        <a:ea typeface="Avenir"/>
                        <a:cs typeface="Avenir"/>
                        <a:sym typeface="Avenir"/>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800">
                          <a:latin typeface="Avenir"/>
                          <a:ea typeface="Avenir"/>
                          <a:cs typeface="Avenir"/>
                          <a:sym typeface="Avenir"/>
                        </a:rPr>
                        <a:t>130</a:t>
                      </a:r>
                      <a:endParaRPr sz="1800" b="1">
                        <a:latin typeface="Avenir"/>
                        <a:ea typeface="Avenir"/>
                        <a:cs typeface="Avenir"/>
                        <a:sym typeface="Avenir"/>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800">
                        <a:latin typeface="Avenir"/>
                        <a:ea typeface="Avenir"/>
                        <a:cs typeface="Avenir"/>
                        <a:sym typeface="Avenir"/>
                      </a:endParaRPr>
                    </a:p>
                    <a:p>
                      <a:pPr marL="0" lvl="0" indent="0" algn="l" rtl="0">
                        <a:spcBef>
                          <a:spcPts val="0"/>
                        </a:spcBef>
                        <a:spcAft>
                          <a:spcPts val="0"/>
                        </a:spcAft>
                        <a:buNone/>
                      </a:pPr>
                      <a:r>
                        <a:rPr lang="en-US" sz="1800">
                          <a:latin typeface="Avenir"/>
                          <a:ea typeface="Avenir"/>
                          <a:cs typeface="Avenir"/>
                          <a:sym typeface="Avenir"/>
                        </a:rPr>
                        <a:t>130 (65 per boma)</a:t>
                      </a:r>
                      <a:endParaRPr sz="1800">
                        <a:latin typeface="Avenir"/>
                        <a:ea typeface="Avenir"/>
                        <a:cs typeface="Avenir"/>
                        <a:sym typeface="Avenir"/>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800">
                          <a:latin typeface="Avenir"/>
                          <a:ea typeface="Avenir"/>
                          <a:cs typeface="Avenir"/>
                          <a:sym typeface="Avenir"/>
                        </a:rPr>
                        <a:t>130 (65 per boma)</a:t>
                      </a:r>
                      <a:endParaRPr sz="1800">
                        <a:latin typeface="Avenir"/>
                        <a:ea typeface="Avenir"/>
                        <a:cs typeface="Avenir"/>
                        <a:sym typeface="Avenir"/>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50"/>
          <p:cNvSpPr txBox="1">
            <a:spLocks noGrp="1"/>
          </p:cNvSpPr>
          <p:nvPr>
            <p:ph type="ctrTitle"/>
          </p:nvPr>
        </p:nvSpPr>
        <p:spPr>
          <a:xfrm>
            <a:off x="396725" y="490022"/>
            <a:ext cx="10285800" cy="731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Font typeface="Arial"/>
              <a:buNone/>
            </a:pPr>
            <a:r>
              <a:rPr lang="en-US" sz="2800" b="1">
                <a:solidFill>
                  <a:srgbClr val="314247"/>
                </a:solidFill>
                <a:latin typeface="Raleway"/>
                <a:ea typeface="Raleway"/>
                <a:cs typeface="Raleway"/>
                <a:sym typeface="Raleway"/>
              </a:rPr>
              <a:t>SAMPLING – Household SURVEY </a:t>
            </a:r>
            <a:endParaRPr sz="2800" b="1">
              <a:solidFill>
                <a:srgbClr val="314247"/>
              </a:solidFill>
              <a:latin typeface="Raleway"/>
              <a:ea typeface="Raleway"/>
              <a:cs typeface="Raleway"/>
              <a:sym typeface="Raleway"/>
            </a:endParaRPr>
          </a:p>
        </p:txBody>
      </p:sp>
      <p:pic>
        <p:nvPicPr>
          <p:cNvPr id="543" name="Google Shape;543;p50"/>
          <p:cNvPicPr preferRelativeResize="0"/>
          <p:nvPr/>
        </p:nvPicPr>
        <p:blipFill rotWithShape="1">
          <a:blip r:embed="rId3">
            <a:alphaModFix/>
          </a:blip>
          <a:srcRect/>
          <a:stretch/>
        </p:blipFill>
        <p:spPr>
          <a:xfrm>
            <a:off x="10444850" y="170925"/>
            <a:ext cx="1369900" cy="1369900"/>
          </a:xfrm>
          <a:prstGeom prst="rect">
            <a:avLst/>
          </a:prstGeom>
          <a:noFill/>
          <a:ln>
            <a:noFill/>
          </a:ln>
        </p:spPr>
      </p:pic>
      <p:grpSp>
        <p:nvGrpSpPr>
          <p:cNvPr id="544" name="Google Shape;544;p50"/>
          <p:cNvGrpSpPr/>
          <p:nvPr/>
        </p:nvGrpSpPr>
        <p:grpSpPr>
          <a:xfrm>
            <a:off x="12" y="-76200"/>
            <a:ext cx="12191988" cy="247125"/>
            <a:chOff x="12" y="0"/>
            <a:chExt cx="12191988" cy="247125"/>
          </a:xfrm>
        </p:grpSpPr>
        <p:pic>
          <p:nvPicPr>
            <p:cNvPr id="545" name="Google Shape;545;p50"/>
            <p:cNvPicPr preferRelativeResize="0"/>
            <p:nvPr/>
          </p:nvPicPr>
          <p:blipFill rotWithShape="1">
            <a:blip r:embed="rId4">
              <a:alphaModFix/>
            </a:blip>
            <a:srcRect/>
            <a:stretch/>
          </p:blipFill>
          <p:spPr>
            <a:xfrm>
              <a:off x="12" y="4"/>
              <a:ext cx="7905750" cy="219075"/>
            </a:xfrm>
            <a:prstGeom prst="rect">
              <a:avLst/>
            </a:prstGeom>
            <a:noFill/>
            <a:ln>
              <a:noFill/>
            </a:ln>
          </p:spPr>
        </p:pic>
        <p:pic>
          <p:nvPicPr>
            <p:cNvPr id="546" name="Google Shape;546;p50"/>
            <p:cNvPicPr preferRelativeResize="0"/>
            <p:nvPr/>
          </p:nvPicPr>
          <p:blipFill rotWithShape="1">
            <a:blip r:embed="rId4">
              <a:alphaModFix/>
            </a:blip>
            <a:srcRect l="11017" r="34708" b="-12803"/>
            <a:stretch/>
          </p:blipFill>
          <p:spPr>
            <a:xfrm>
              <a:off x="7901226" y="0"/>
              <a:ext cx="4290774" cy="247125"/>
            </a:xfrm>
            <a:prstGeom prst="rect">
              <a:avLst/>
            </a:prstGeom>
            <a:noFill/>
            <a:ln>
              <a:noFill/>
            </a:ln>
          </p:spPr>
        </p:pic>
      </p:grpSp>
      <p:grpSp>
        <p:nvGrpSpPr>
          <p:cNvPr id="547" name="Google Shape;547;p50"/>
          <p:cNvGrpSpPr/>
          <p:nvPr/>
        </p:nvGrpSpPr>
        <p:grpSpPr>
          <a:xfrm>
            <a:off x="12" y="6705600"/>
            <a:ext cx="12191988" cy="247125"/>
            <a:chOff x="12" y="0"/>
            <a:chExt cx="12191988" cy="247125"/>
          </a:xfrm>
        </p:grpSpPr>
        <p:pic>
          <p:nvPicPr>
            <p:cNvPr id="548" name="Google Shape;548;p50"/>
            <p:cNvPicPr preferRelativeResize="0"/>
            <p:nvPr/>
          </p:nvPicPr>
          <p:blipFill rotWithShape="1">
            <a:blip r:embed="rId4">
              <a:alphaModFix/>
            </a:blip>
            <a:srcRect/>
            <a:stretch/>
          </p:blipFill>
          <p:spPr>
            <a:xfrm>
              <a:off x="12" y="4"/>
              <a:ext cx="7905750" cy="219075"/>
            </a:xfrm>
            <a:prstGeom prst="rect">
              <a:avLst/>
            </a:prstGeom>
            <a:noFill/>
            <a:ln>
              <a:noFill/>
            </a:ln>
          </p:spPr>
        </p:pic>
        <p:pic>
          <p:nvPicPr>
            <p:cNvPr id="549" name="Google Shape;549;p50"/>
            <p:cNvPicPr preferRelativeResize="0"/>
            <p:nvPr/>
          </p:nvPicPr>
          <p:blipFill rotWithShape="1">
            <a:blip r:embed="rId4">
              <a:alphaModFix/>
            </a:blip>
            <a:srcRect l="11017" r="34708" b="-12803"/>
            <a:stretch/>
          </p:blipFill>
          <p:spPr>
            <a:xfrm>
              <a:off x="7901226" y="0"/>
              <a:ext cx="4290774" cy="247125"/>
            </a:xfrm>
            <a:prstGeom prst="rect">
              <a:avLst/>
            </a:prstGeom>
            <a:noFill/>
            <a:ln>
              <a:noFill/>
            </a:ln>
          </p:spPr>
        </p:pic>
      </p:grpSp>
      <p:sp>
        <p:nvSpPr>
          <p:cNvPr id="550" name="Google Shape;550;p50"/>
          <p:cNvSpPr txBox="1"/>
          <p:nvPr/>
        </p:nvSpPr>
        <p:spPr>
          <a:xfrm>
            <a:off x="737925" y="5836100"/>
            <a:ext cx="6721800" cy="5643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314247"/>
              </a:solidFill>
              <a:effectLst/>
              <a:uLnTx/>
              <a:uFillTx/>
              <a:latin typeface="Raleway"/>
              <a:ea typeface="Raleway"/>
              <a:cs typeface="Raleway"/>
              <a:sym typeface="Raleway"/>
            </a:endParaRPr>
          </a:p>
        </p:txBody>
      </p:sp>
      <p:sp>
        <p:nvSpPr>
          <p:cNvPr id="551" name="Google Shape;551;p50"/>
          <p:cNvSpPr txBox="1"/>
          <p:nvPr/>
        </p:nvSpPr>
        <p:spPr>
          <a:xfrm>
            <a:off x="158825" y="1264001"/>
            <a:ext cx="6721800" cy="41868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000000"/>
              </a:solidFill>
              <a:effectLst/>
              <a:uLnTx/>
              <a:uFillTx/>
              <a:latin typeface="Raleway"/>
              <a:ea typeface="Raleway"/>
              <a:cs typeface="Raleway"/>
              <a:sym typeface="Raleway"/>
            </a:endParaRPr>
          </a:p>
          <a:p>
            <a:pPr marL="285750" marR="0" lvl="0" indent="-285750" algn="l" defTabSz="914400" rtl="0" eaLnBrk="1" fontAlgn="auto" latinLnBrk="0" hangingPunct="1">
              <a:lnSpc>
                <a:spcPct val="100000"/>
              </a:lnSpc>
              <a:spcBef>
                <a:spcPts val="0"/>
              </a:spcBef>
              <a:spcAft>
                <a:spcPts val="0"/>
              </a:spcAft>
              <a:buClr>
                <a:srgbClr val="000000"/>
              </a:buClr>
              <a:buSzPts val="1800"/>
              <a:buFont typeface="Raleway"/>
              <a:buChar char="•"/>
              <a:tabLst/>
              <a:defRPr/>
            </a:pPr>
            <a:r>
              <a:rPr kumimoji="0" lang="en-US" sz="1800" b="1" i="0" u="none" strike="noStrike" kern="0" cap="none" spc="0" normalizeH="0" baseline="0" noProof="0">
                <a:ln>
                  <a:noFill/>
                </a:ln>
                <a:solidFill>
                  <a:srgbClr val="000000"/>
                </a:solidFill>
                <a:effectLst/>
                <a:uLnTx/>
                <a:uFillTx/>
                <a:latin typeface="Raleway"/>
                <a:ea typeface="Raleway"/>
                <a:cs typeface="Raleway"/>
                <a:sym typeface="Raleway"/>
              </a:rPr>
              <a:t>Sampling will be done randomly</a:t>
            </a:r>
            <a:r>
              <a:rPr kumimoji="0" lang="en-US" sz="1800" b="0" i="0" u="none" strike="noStrike" kern="0" cap="none" spc="0" normalizeH="0" baseline="0" noProof="0">
                <a:ln>
                  <a:noFill/>
                </a:ln>
                <a:solidFill>
                  <a:srgbClr val="000000"/>
                </a:solidFill>
                <a:effectLst/>
                <a:uLnTx/>
                <a:uFillTx/>
                <a:latin typeface="Raleway"/>
                <a:ea typeface="Raleway"/>
                <a:cs typeface="Raleway"/>
                <a:sym typeface="Raleway"/>
              </a:rPr>
              <a:t> in geographic clusters</a:t>
            </a:r>
            <a:endParaRPr kumimoji="0" sz="1800" b="0" i="0" u="none" strike="noStrike" kern="0" cap="none" spc="0" normalizeH="0" baseline="0" noProof="0">
              <a:ln>
                <a:noFill/>
              </a:ln>
              <a:solidFill>
                <a:srgbClr val="000000"/>
              </a:solidFill>
              <a:effectLst/>
              <a:uLnTx/>
              <a:uFillTx/>
              <a:latin typeface="Raleway"/>
              <a:ea typeface="Raleway"/>
              <a:cs typeface="Raleway"/>
              <a:sym typeface="Raleway"/>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Raleway"/>
              <a:ea typeface="Raleway"/>
              <a:cs typeface="Raleway"/>
              <a:sym typeface="Raleway"/>
            </a:endParaRPr>
          </a:p>
          <a:p>
            <a:pPr marL="285750" marR="0" lvl="0" indent="-285750" algn="l" defTabSz="914400" rtl="0" eaLnBrk="1" fontAlgn="auto" latinLnBrk="0" hangingPunct="1">
              <a:lnSpc>
                <a:spcPct val="100000"/>
              </a:lnSpc>
              <a:spcBef>
                <a:spcPts val="0"/>
              </a:spcBef>
              <a:spcAft>
                <a:spcPts val="0"/>
              </a:spcAft>
              <a:buClr>
                <a:srgbClr val="000000"/>
              </a:buClr>
              <a:buSzPts val="1800"/>
              <a:buFont typeface="Raleway"/>
              <a:buChar char="•"/>
              <a:tabLst/>
              <a:defRPr/>
            </a:pPr>
            <a:r>
              <a:rPr kumimoji="0" lang="en-US" sz="1800" b="0" i="0" u="none" strike="noStrike" kern="0" cap="none" spc="0" normalizeH="0" baseline="0" noProof="0">
                <a:ln>
                  <a:noFill/>
                </a:ln>
                <a:solidFill>
                  <a:srgbClr val="000000"/>
                </a:solidFill>
                <a:effectLst/>
                <a:uLnTx/>
                <a:uFillTx/>
                <a:latin typeface="Raleway"/>
                <a:ea typeface="Raleway"/>
                <a:cs typeface="Raleway"/>
                <a:sym typeface="Raleway"/>
              </a:rPr>
              <a:t>Enumerators will be given a designated area to begin sampling every day, and then will skip households at random intervals to reach the target of </a:t>
            </a:r>
            <a:r>
              <a:rPr kumimoji="0" lang="en-US" sz="1800" b="1" i="0" u="none" strike="noStrike" kern="0" cap="none" spc="0" normalizeH="0" baseline="0" noProof="0">
                <a:ln>
                  <a:noFill/>
                </a:ln>
                <a:solidFill>
                  <a:srgbClr val="000000"/>
                </a:solidFill>
                <a:effectLst/>
                <a:uLnTx/>
                <a:uFillTx/>
                <a:latin typeface="Raleway"/>
                <a:ea typeface="Raleway"/>
                <a:cs typeface="Raleway"/>
                <a:sym typeface="Raleway"/>
              </a:rPr>
              <a:t>5 interviews per day</a:t>
            </a:r>
            <a:endParaRPr kumimoji="0" sz="1800" b="1" i="0" u="none" strike="noStrike" kern="0" cap="none" spc="0" normalizeH="0" baseline="0" noProof="0">
              <a:ln>
                <a:noFill/>
              </a:ln>
              <a:solidFill>
                <a:srgbClr val="000000"/>
              </a:solidFill>
              <a:effectLst/>
              <a:uLnTx/>
              <a:uFillTx/>
              <a:latin typeface="Raleway"/>
              <a:ea typeface="Raleway"/>
              <a:cs typeface="Raleway"/>
              <a:sym typeface="Raleway"/>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000000"/>
              </a:solidFill>
              <a:effectLst/>
              <a:uLnTx/>
              <a:uFillTx/>
              <a:latin typeface="Raleway"/>
              <a:ea typeface="Raleway"/>
              <a:cs typeface="Raleway"/>
              <a:sym typeface="Raleway"/>
            </a:endParaRPr>
          </a:p>
          <a:p>
            <a:pPr marL="285750" marR="0" lvl="0" indent="-285750" algn="l" defTabSz="914400" rtl="0" eaLnBrk="1" fontAlgn="auto" latinLnBrk="0" hangingPunct="1">
              <a:lnSpc>
                <a:spcPct val="100000"/>
              </a:lnSpc>
              <a:spcBef>
                <a:spcPts val="0"/>
              </a:spcBef>
              <a:spcAft>
                <a:spcPts val="0"/>
              </a:spcAft>
              <a:buClr>
                <a:srgbClr val="000000"/>
              </a:buClr>
              <a:buSzPts val="1800"/>
              <a:buFont typeface="Raleway"/>
              <a:buChar char="•"/>
              <a:tabLst/>
              <a:defRPr/>
            </a:pPr>
            <a:r>
              <a:rPr kumimoji="0" lang="en-US" sz="1800" b="1" i="0" u="none" strike="noStrike" kern="0" cap="none" spc="0" normalizeH="0" baseline="0" noProof="0">
                <a:ln>
                  <a:noFill/>
                </a:ln>
                <a:solidFill>
                  <a:srgbClr val="000000"/>
                </a:solidFill>
                <a:effectLst/>
                <a:uLnTx/>
                <a:uFillTx/>
                <a:latin typeface="Raleway"/>
                <a:ea typeface="Raleway"/>
                <a:cs typeface="Raleway"/>
                <a:sym typeface="Raleway"/>
              </a:rPr>
              <a:t>In the chosen bomas, sampling will start in center of the boma for one day (the main village hub) and then move to outlaying areas the next days until targets are met</a:t>
            </a:r>
            <a:endParaRPr kumimoji="0" sz="1800" b="1" i="0" u="none" strike="noStrike" kern="0" cap="none" spc="0" normalizeH="0" baseline="0" noProof="0">
              <a:ln>
                <a:noFill/>
              </a:ln>
              <a:solidFill>
                <a:srgbClr val="000000"/>
              </a:solidFill>
              <a:effectLst/>
              <a:uLnTx/>
              <a:uFillTx/>
              <a:latin typeface="Raleway"/>
              <a:ea typeface="Raleway"/>
              <a:cs typeface="Raleway"/>
              <a:sym typeface="Raleway"/>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000000"/>
              </a:solidFill>
              <a:effectLst/>
              <a:uLnTx/>
              <a:uFillTx/>
              <a:latin typeface="Raleway"/>
              <a:ea typeface="Raleway"/>
              <a:cs typeface="Raleway"/>
              <a:sym typeface="Raleway"/>
            </a:endParaRPr>
          </a:p>
          <a:p>
            <a:pPr marL="285750" marR="0" lvl="0" indent="-285750" algn="l" defTabSz="914400" rtl="0" eaLnBrk="1" fontAlgn="auto" latinLnBrk="0" hangingPunct="1">
              <a:lnSpc>
                <a:spcPct val="100000"/>
              </a:lnSpc>
              <a:spcBef>
                <a:spcPts val="0"/>
              </a:spcBef>
              <a:spcAft>
                <a:spcPts val="0"/>
              </a:spcAft>
              <a:buClr>
                <a:srgbClr val="000000"/>
              </a:buClr>
              <a:buSzPts val="1800"/>
              <a:buFont typeface="Raleway"/>
              <a:buChar char="•"/>
              <a:tabLst/>
              <a:defRPr/>
            </a:pPr>
            <a:r>
              <a:rPr kumimoji="0" lang="en-US" sz="1800" b="1" i="0" u="none" strike="noStrike" kern="0" cap="none" spc="0" normalizeH="0" baseline="0" noProof="0">
                <a:ln>
                  <a:noFill/>
                </a:ln>
                <a:solidFill>
                  <a:srgbClr val="000000"/>
                </a:solidFill>
                <a:effectLst/>
                <a:uLnTx/>
                <a:uFillTx/>
                <a:latin typeface="Raleway"/>
                <a:ea typeface="Raleway"/>
                <a:cs typeface="Raleway"/>
                <a:sym typeface="Raleway"/>
              </a:rPr>
              <a:t>If insufficient number of returnee households are met, snowball sampling may be employed to meet targets </a:t>
            </a:r>
            <a:endParaRPr kumimoji="0" sz="1800" b="1" i="0" u="none" strike="noStrike" kern="0" cap="none" spc="0" normalizeH="0" baseline="0" noProof="0">
              <a:ln>
                <a:noFill/>
              </a:ln>
              <a:solidFill>
                <a:srgbClr val="000000"/>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Raleway"/>
              <a:ea typeface="Raleway"/>
              <a:cs typeface="Raleway"/>
              <a:sym typeface="Raleway"/>
            </a:endParaRPr>
          </a:p>
        </p:txBody>
      </p:sp>
      <p:pic>
        <p:nvPicPr>
          <p:cNvPr id="552" name="Google Shape;552;p50"/>
          <p:cNvPicPr preferRelativeResize="0"/>
          <p:nvPr/>
        </p:nvPicPr>
        <p:blipFill>
          <a:blip r:embed="rId5">
            <a:alphaModFix/>
          </a:blip>
          <a:stretch>
            <a:fillRect/>
          </a:stretch>
        </p:blipFill>
        <p:spPr>
          <a:xfrm>
            <a:off x="6880625" y="1540824"/>
            <a:ext cx="4811575" cy="3289332"/>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pic>
        <p:nvPicPr>
          <p:cNvPr id="558" name="Google Shape;558;p51"/>
          <p:cNvPicPr preferRelativeResize="0"/>
          <p:nvPr/>
        </p:nvPicPr>
        <p:blipFill rotWithShape="1">
          <a:blip r:embed="rId3">
            <a:alphaModFix/>
          </a:blip>
          <a:srcRect/>
          <a:stretch/>
        </p:blipFill>
        <p:spPr>
          <a:xfrm>
            <a:off x="10444850" y="170925"/>
            <a:ext cx="1369900" cy="1369900"/>
          </a:xfrm>
          <a:prstGeom prst="rect">
            <a:avLst/>
          </a:prstGeom>
          <a:noFill/>
          <a:ln>
            <a:noFill/>
          </a:ln>
        </p:spPr>
      </p:pic>
      <p:sp>
        <p:nvSpPr>
          <p:cNvPr id="559" name="Google Shape;559;p51"/>
          <p:cNvSpPr txBox="1"/>
          <p:nvPr/>
        </p:nvSpPr>
        <p:spPr>
          <a:xfrm>
            <a:off x="49750" y="215286"/>
            <a:ext cx="10285800" cy="731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314247"/>
                </a:solidFill>
                <a:effectLst/>
                <a:uLnTx/>
                <a:uFillTx/>
                <a:latin typeface="Raleway"/>
                <a:ea typeface="Raleway"/>
                <a:cs typeface="Raleway"/>
                <a:sym typeface="Raleway"/>
              </a:rPr>
              <a:t>SAMPLING: WORK PLAN MAGWI</a:t>
            </a:r>
            <a:endParaRPr kumimoji="0" sz="1600" b="0" i="0" u="none" strike="noStrike" kern="0" cap="none" spc="0" normalizeH="0" baseline="0" noProof="0">
              <a:ln>
                <a:noFill/>
              </a:ln>
              <a:solidFill>
                <a:srgbClr val="314247"/>
              </a:solidFill>
              <a:effectLst/>
              <a:uLnTx/>
              <a:uFillTx/>
              <a:latin typeface="Raleway"/>
              <a:ea typeface="Raleway"/>
              <a:cs typeface="Raleway"/>
              <a:sym typeface="Raleway"/>
            </a:endParaRP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sz="2800" b="1" i="0" u="none" strike="noStrike" kern="0" cap="none" spc="0" normalizeH="0" baseline="0" noProof="0">
              <a:ln>
                <a:noFill/>
              </a:ln>
              <a:solidFill>
                <a:srgbClr val="314247"/>
              </a:solidFill>
              <a:effectLst/>
              <a:uLnTx/>
              <a:uFillTx/>
              <a:latin typeface="Raleway"/>
              <a:ea typeface="Raleway"/>
              <a:cs typeface="Raleway"/>
              <a:sym typeface="Raleway"/>
            </a:endParaRPr>
          </a:p>
        </p:txBody>
      </p:sp>
      <p:grpSp>
        <p:nvGrpSpPr>
          <p:cNvPr id="560" name="Google Shape;560;p51"/>
          <p:cNvGrpSpPr/>
          <p:nvPr/>
        </p:nvGrpSpPr>
        <p:grpSpPr>
          <a:xfrm>
            <a:off x="12" y="-76200"/>
            <a:ext cx="12191988" cy="247125"/>
            <a:chOff x="12" y="0"/>
            <a:chExt cx="12191988" cy="247125"/>
          </a:xfrm>
        </p:grpSpPr>
        <p:pic>
          <p:nvPicPr>
            <p:cNvPr id="561" name="Google Shape;561;p51"/>
            <p:cNvPicPr preferRelativeResize="0"/>
            <p:nvPr/>
          </p:nvPicPr>
          <p:blipFill rotWithShape="1">
            <a:blip r:embed="rId4">
              <a:alphaModFix/>
            </a:blip>
            <a:srcRect/>
            <a:stretch/>
          </p:blipFill>
          <p:spPr>
            <a:xfrm>
              <a:off x="12" y="4"/>
              <a:ext cx="7905750" cy="219075"/>
            </a:xfrm>
            <a:prstGeom prst="rect">
              <a:avLst/>
            </a:prstGeom>
            <a:noFill/>
            <a:ln>
              <a:noFill/>
            </a:ln>
          </p:spPr>
        </p:pic>
        <p:pic>
          <p:nvPicPr>
            <p:cNvPr id="562" name="Google Shape;562;p51"/>
            <p:cNvPicPr preferRelativeResize="0"/>
            <p:nvPr/>
          </p:nvPicPr>
          <p:blipFill rotWithShape="1">
            <a:blip r:embed="rId4">
              <a:alphaModFix/>
            </a:blip>
            <a:srcRect l="11017" r="34708" b="-12803"/>
            <a:stretch/>
          </p:blipFill>
          <p:spPr>
            <a:xfrm>
              <a:off x="7901226" y="0"/>
              <a:ext cx="4290774" cy="247125"/>
            </a:xfrm>
            <a:prstGeom prst="rect">
              <a:avLst/>
            </a:prstGeom>
            <a:noFill/>
            <a:ln>
              <a:noFill/>
            </a:ln>
          </p:spPr>
        </p:pic>
      </p:grpSp>
      <p:grpSp>
        <p:nvGrpSpPr>
          <p:cNvPr id="563" name="Google Shape;563;p51"/>
          <p:cNvGrpSpPr/>
          <p:nvPr/>
        </p:nvGrpSpPr>
        <p:grpSpPr>
          <a:xfrm>
            <a:off x="12" y="6705600"/>
            <a:ext cx="12191988" cy="247125"/>
            <a:chOff x="12" y="0"/>
            <a:chExt cx="12191988" cy="247125"/>
          </a:xfrm>
        </p:grpSpPr>
        <p:pic>
          <p:nvPicPr>
            <p:cNvPr id="564" name="Google Shape;564;p51"/>
            <p:cNvPicPr preferRelativeResize="0"/>
            <p:nvPr/>
          </p:nvPicPr>
          <p:blipFill rotWithShape="1">
            <a:blip r:embed="rId4">
              <a:alphaModFix/>
            </a:blip>
            <a:srcRect/>
            <a:stretch/>
          </p:blipFill>
          <p:spPr>
            <a:xfrm>
              <a:off x="12" y="4"/>
              <a:ext cx="7905750" cy="219075"/>
            </a:xfrm>
            <a:prstGeom prst="rect">
              <a:avLst/>
            </a:prstGeom>
            <a:noFill/>
            <a:ln>
              <a:noFill/>
            </a:ln>
          </p:spPr>
        </p:pic>
        <p:pic>
          <p:nvPicPr>
            <p:cNvPr id="565" name="Google Shape;565;p51"/>
            <p:cNvPicPr preferRelativeResize="0"/>
            <p:nvPr/>
          </p:nvPicPr>
          <p:blipFill rotWithShape="1">
            <a:blip r:embed="rId4">
              <a:alphaModFix/>
            </a:blip>
            <a:srcRect l="11017" r="34708" b="-12803"/>
            <a:stretch/>
          </p:blipFill>
          <p:spPr>
            <a:xfrm>
              <a:off x="7901226" y="0"/>
              <a:ext cx="4290774" cy="247125"/>
            </a:xfrm>
            <a:prstGeom prst="rect">
              <a:avLst/>
            </a:prstGeom>
            <a:noFill/>
            <a:ln>
              <a:noFill/>
            </a:ln>
          </p:spPr>
        </p:pic>
      </p:grpSp>
      <p:sp>
        <p:nvSpPr>
          <p:cNvPr id="566" name="Google Shape;566;p51"/>
          <p:cNvSpPr txBox="1"/>
          <p:nvPr/>
        </p:nvSpPr>
        <p:spPr>
          <a:xfrm>
            <a:off x="737925" y="5901350"/>
            <a:ext cx="6721800" cy="5643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314247"/>
              </a:solidFill>
              <a:effectLst/>
              <a:uLnTx/>
              <a:uFillTx/>
              <a:latin typeface="Raleway"/>
              <a:ea typeface="Raleway"/>
              <a:cs typeface="Raleway"/>
              <a:sym typeface="Raleway"/>
            </a:endParaRPr>
          </a:p>
        </p:txBody>
      </p:sp>
      <p:graphicFrame>
        <p:nvGraphicFramePr>
          <p:cNvPr id="567" name="Google Shape;567;p51"/>
          <p:cNvGraphicFramePr/>
          <p:nvPr/>
        </p:nvGraphicFramePr>
        <p:xfrm>
          <a:off x="684425" y="633650"/>
          <a:ext cx="3000000" cy="3000000"/>
        </p:xfrm>
        <a:graphic>
          <a:graphicData uri="http://schemas.openxmlformats.org/drawingml/2006/table">
            <a:tbl>
              <a:tblPr>
                <a:noFill/>
              </a:tblPr>
              <a:tblGrid>
                <a:gridCol w="2332425">
                  <a:extLst>
                    <a:ext uri="{9D8B030D-6E8A-4147-A177-3AD203B41FA5}">
                      <a16:colId xmlns:a16="http://schemas.microsoft.com/office/drawing/2014/main" val="20000"/>
                    </a:ext>
                  </a:extLst>
                </a:gridCol>
                <a:gridCol w="1510200">
                  <a:extLst>
                    <a:ext uri="{9D8B030D-6E8A-4147-A177-3AD203B41FA5}">
                      <a16:colId xmlns:a16="http://schemas.microsoft.com/office/drawing/2014/main" val="20001"/>
                    </a:ext>
                  </a:extLst>
                </a:gridCol>
                <a:gridCol w="1728350">
                  <a:extLst>
                    <a:ext uri="{9D8B030D-6E8A-4147-A177-3AD203B41FA5}">
                      <a16:colId xmlns:a16="http://schemas.microsoft.com/office/drawing/2014/main" val="20002"/>
                    </a:ext>
                  </a:extLst>
                </a:gridCol>
                <a:gridCol w="1694800">
                  <a:extLst>
                    <a:ext uri="{9D8B030D-6E8A-4147-A177-3AD203B41FA5}">
                      <a16:colId xmlns:a16="http://schemas.microsoft.com/office/drawing/2014/main" val="20003"/>
                    </a:ext>
                  </a:extLst>
                </a:gridCol>
                <a:gridCol w="1745125">
                  <a:extLst>
                    <a:ext uri="{9D8B030D-6E8A-4147-A177-3AD203B41FA5}">
                      <a16:colId xmlns:a16="http://schemas.microsoft.com/office/drawing/2014/main" val="20004"/>
                    </a:ext>
                  </a:extLst>
                </a:gridCol>
                <a:gridCol w="1812225">
                  <a:extLst>
                    <a:ext uri="{9D8B030D-6E8A-4147-A177-3AD203B41FA5}">
                      <a16:colId xmlns:a16="http://schemas.microsoft.com/office/drawing/2014/main" val="20005"/>
                    </a:ext>
                  </a:extLst>
                </a:gridCol>
              </a:tblGrid>
              <a:tr h="120975">
                <a:tc gridSpan="6">
                  <a:txBody>
                    <a:bodyPr/>
                    <a:lstStyle/>
                    <a:p>
                      <a:pPr marL="0" lvl="0" indent="0" algn="l" rtl="0">
                        <a:lnSpc>
                          <a:spcPct val="115000"/>
                        </a:lnSpc>
                        <a:spcBef>
                          <a:spcPts val="0"/>
                        </a:spcBef>
                        <a:spcAft>
                          <a:spcPts val="0"/>
                        </a:spcAft>
                        <a:buNone/>
                      </a:pPr>
                      <a:r>
                        <a:rPr lang="en-US" sz="1000" b="1" i="1">
                          <a:solidFill>
                            <a:srgbClr val="FFFFFF"/>
                          </a:solidFill>
                          <a:latin typeface="Avenir"/>
                          <a:ea typeface="Avenir"/>
                          <a:cs typeface="Avenir"/>
                          <a:sym typeface="Avenir"/>
                        </a:rPr>
                        <a:t>Quantitative data collection</a:t>
                      </a:r>
                      <a:endParaRPr sz="1000" b="1" i="1">
                        <a:solidFill>
                          <a:srgbClr val="FFFFFF"/>
                        </a:solidFill>
                        <a:latin typeface="Avenir"/>
                        <a:ea typeface="Avenir"/>
                        <a:cs typeface="Avenir"/>
                        <a:sym typeface="Avenir"/>
                      </a:endParaRPr>
                    </a:p>
                  </a:txBody>
                  <a:tcPr marL="25400" marR="25400" marT="0" marB="0">
                    <a:lnR w="6350" cap="flat" cmpd="sng">
                      <a:solidFill>
                        <a:srgbClr val="678798"/>
                      </a:solidFill>
                      <a:prstDash val="solid"/>
                      <a:round/>
                      <a:headEnd type="none" w="sm" len="sm"/>
                      <a:tailEnd type="none" w="sm" len="sm"/>
                    </a:lnR>
                    <a:lnB w="6350" cap="flat" cmpd="sng">
                      <a:solidFill>
                        <a:srgbClr val="678798"/>
                      </a:solidFill>
                      <a:prstDash val="solid"/>
                      <a:round/>
                      <a:headEnd type="none" w="sm" len="sm"/>
                      <a:tailEnd type="none" w="sm" len="sm"/>
                    </a:lnB>
                    <a:solidFill>
                      <a:srgbClr val="536F8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4250">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Location</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Torit</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Tori</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Torit</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Torit</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Travel</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extLst>
                  <a:ext uri="{0D108BD9-81ED-4DB2-BD59-A6C34878D82A}">
                    <a16:rowId xmlns:a16="http://schemas.microsoft.com/office/drawing/2014/main" val="10001"/>
                  </a:ext>
                </a:extLst>
              </a:tr>
              <a:tr h="114250">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Researcher</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04.05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05.05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06.05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07.05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08.05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extLst>
                  <a:ext uri="{0D108BD9-81ED-4DB2-BD59-A6C34878D82A}">
                    <a16:rowId xmlns:a16="http://schemas.microsoft.com/office/drawing/2014/main" val="10002"/>
                  </a:ext>
                </a:extLst>
              </a:tr>
              <a:tr h="150275">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SH team</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Survey  finalisation</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Survey  finalisation</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150275">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EN1</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Training</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Training</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Training</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Pilot</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150275">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EN2</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Training</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Training</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Training</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Pilot</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150275">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EN3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Training</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Training</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Training</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Pilot</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150275">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EN4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Training</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Training</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Training</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Pilot</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150275">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EN5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Training</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Training</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Training</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Pilot</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114250">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Location</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Magwi</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Magwi</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Magwi</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Magwi</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extLst>
                  <a:ext uri="{0D108BD9-81ED-4DB2-BD59-A6C34878D82A}">
                    <a16:rowId xmlns:a16="http://schemas.microsoft.com/office/drawing/2014/main" val="10009"/>
                  </a:ext>
                </a:extLst>
              </a:tr>
              <a:tr h="114250">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Researcher</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09.05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10.05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11.05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12.05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extLst>
                  <a:ext uri="{0D108BD9-81ED-4DB2-BD59-A6C34878D82A}">
                    <a16:rowId xmlns:a16="http://schemas.microsoft.com/office/drawing/2014/main" val="10010"/>
                  </a:ext>
                </a:extLst>
              </a:tr>
              <a:tr h="150275">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EN1</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11"/>
                  </a:ext>
                </a:extLst>
              </a:tr>
              <a:tr h="150275">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EN2</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12"/>
                  </a:ext>
                </a:extLst>
              </a:tr>
              <a:tr h="150275">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EN3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13"/>
                  </a:ext>
                </a:extLst>
              </a:tr>
              <a:tr h="150275">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EN4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14"/>
                  </a:ext>
                </a:extLst>
              </a:tr>
              <a:tr h="150275">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EN5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15"/>
                  </a:ext>
                </a:extLst>
              </a:tr>
              <a:tr h="150275">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Location</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Magwi</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Iwire</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Iwire</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Iwire</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Iwire</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extLst>
                  <a:ext uri="{0D108BD9-81ED-4DB2-BD59-A6C34878D82A}">
                    <a16:rowId xmlns:a16="http://schemas.microsoft.com/office/drawing/2014/main" val="10016"/>
                  </a:ext>
                </a:extLst>
              </a:tr>
              <a:tr h="150275">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Researcher</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15.05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16.05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17.05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18.05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19.05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extLst>
                  <a:ext uri="{0D108BD9-81ED-4DB2-BD59-A6C34878D82A}">
                    <a16:rowId xmlns:a16="http://schemas.microsoft.com/office/drawing/2014/main" val="10017"/>
                  </a:ext>
                </a:extLst>
              </a:tr>
              <a:tr h="150275">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EN1</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18"/>
                  </a:ext>
                </a:extLst>
              </a:tr>
              <a:tr h="150275">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EN2</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19"/>
                  </a:ext>
                </a:extLst>
              </a:tr>
              <a:tr h="150275">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EN3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20"/>
                  </a:ext>
                </a:extLst>
              </a:tr>
              <a:tr h="150275">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EN4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21"/>
                  </a:ext>
                </a:extLst>
              </a:tr>
              <a:tr h="150275">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EN5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22"/>
                  </a:ext>
                </a:extLst>
              </a:tr>
              <a:tr h="150275">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Location</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Iwire</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Travel-Pageri</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Pageri</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Pageri</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Pageri</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extLst>
                  <a:ext uri="{0D108BD9-81ED-4DB2-BD59-A6C34878D82A}">
                    <a16:rowId xmlns:a16="http://schemas.microsoft.com/office/drawing/2014/main" val="10023"/>
                  </a:ext>
                </a:extLst>
              </a:tr>
              <a:tr h="150275">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Researcher</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21.05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22.05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23.05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24.05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25.05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extLst>
                  <a:ext uri="{0D108BD9-81ED-4DB2-BD59-A6C34878D82A}">
                    <a16:rowId xmlns:a16="http://schemas.microsoft.com/office/drawing/2014/main" val="10024"/>
                  </a:ext>
                </a:extLst>
              </a:tr>
              <a:tr h="150275">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EN1</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3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25"/>
                  </a:ext>
                </a:extLst>
              </a:tr>
              <a:tr h="150275">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EN2</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3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26"/>
                  </a:ext>
                </a:extLst>
              </a:tr>
              <a:tr h="150275">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EN3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3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27"/>
                  </a:ext>
                </a:extLst>
              </a:tr>
              <a:tr h="150275">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EN4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3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28"/>
                  </a:ext>
                </a:extLst>
              </a:tr>
              <a:tr h="150275">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EN5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3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29"/>
                  </a:ext>
                </a:extLst>
              </a:tr>
              <a:tr h="150275">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Location</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Pageri</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Pageri-Travel</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extLst>
                  <a:ext uri="{0D108BD9-81ED-4DB2-BD59-A6C34878D82A}">
                    <a16:rowId xmlns:a16="http://schemas.microsoft.com/office/drawing/2014/main" val="10030"/>
                  </a:ext>
                </a:extLst>
              </a:tr>
              <a:tr h="150275">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Researcher</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26.05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27.05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extLst>
                  <a:ext uri="{0D108BD9-81ED-4DB2-BD59-A6C34878D82A}">
                    <a16:rowId xmlns:a16="http://schemas.microsoft.com/office/drawing/2014/main" val="10031"/>
                  </a:ext>
                </a:extLst>
              </a:tr>
              <a:tr h="150275">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EN1</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3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32"/>
                  </a:ext>
                </a:extLst>
              </a:tr>
              <a:tr h="150275">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EN2</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3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33"/>
                  </a:ext>
                </a:extLst>
              </a:tr>
              <a:tr h="150275">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EN3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3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34"/>
                  </a:ext>
                </a:extLst>
              </a:tr>
              <a:tr h="150275">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EN4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3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35"/>
                  </a:ext>
                </a:extLst>
              </a:tr>
              <a:tr h="150275">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EN5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3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36"/>
                  </a:ext>
                </a:extLst>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pic>
        <p:nvPicPr>
          <p:cNvPr id="573" name="Google Shape;573;p52"/>
          <p:cNvPicPr preferRelativeResize="0"/>
          <p:nvPr/>
        </p:nvPicPr>
        <p:blipFill rotWithShape="1">
          <a:blip r:embed="rId3">
            <a:alphaModFix/>
          </a:blip>
          <a:srcRect/>
          <a:stretch/>
        </p:blipFill>
        <p:spPr>
          <a:xfrm>
            <a:off x="10444850" y="170925"/>
            <a:ext cx="1369900" cy="1369900"/>
          </a:xfrm>
          <a:prstGeom prst="rect">
            <a:avLst/>
          </a:prstGeom>
          <a:noFill/>
          <a:ln>
            <a:noFill/>
          </a:ln>
        </p:spPr>
      </p:pic>
      <p:sp>
        <p:nvSpPr>
          <p:cNvPr id="574" name="Google Shape;574;p52"/>
          <p:cNvSpPr txBox="1"/>
          <p:nvPr/>
        </p:nvSpPr>
        <p:spPr>
          <a:xfrm>
            <a:off x="49750" y="215286"/>
            <a:ext cx="10285800" cy="731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314247"/>
                </a:solidFill>
                <a:effectLst/>
                <a:uLnTx/>
                <a:uFillTx/>
                <a:latin typeface="Raleway"/>
                <a:ea typeface="Raleway"/>
                <a:cs typeface="Raleway"/>
                <a:sym typeface="Raleway"/>
              </a:rPr>
              <a:t>SAMPLING: WORK PLAN TORIT</a:t>
            </a:r>
            <a:endParaRPr kumimoji="0" sz="1600" b="0" i="0" u="none" strike="noStrike" kern="0" cap="none" spc="0" normalizeH="0" baseline="0" noProof="0">
              <a:ln>
                <a:noFill/>
              </a:ln>
              <a:solidFill>
                <a:srgbClr val="314247"/>
              </a:solidFill>
              <a:effectLst/>
              <a:uLnTx/>
              <a:uFillTx/>
              <a:latin typeface="Raleway"/>
              <a:ea typeface="Raleway"/>
              <a:cs typeface="Raleway"/>
              <a:sym typeface="Raleway"/>
            </a:endParaRP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sz="2800" b="1" i="0" u="none" strike="noStrike" kern="0" cap="none" spc="0" normalizeH="0" baseline="0" noProof="0">
              <a:ln>
                <a:noFill/>
              </a:ln>
              <a:solidFill>
                <a:srgbClr val="314247"/>
              </a:solidFill>
              <a:effectLst/>
              <a:uLnTx/>
              <a:uFillTx/>
              <a:latin typeface="Raleway"/>
              <a:ea typeface="Raleway"/>
              <a:cs typeface="Raleway"/>
              <a:sym typeface="Raleway"/>
            </a:endParaRPr>
          </a:p>
        </p:txBody>
      </p:sp>
      <p:grpSp>
        <p:nvGrpSpPr>
          <p:cNvPr id="575" name="Google Shape;575;p52"/>
          <p:cNvGrpSpPr/>
          <p:nvPr/>
        </p:nvGrpSpPr>
        <p:grpSpPr>
          <a:xfrm>
            <a:off x="12" y="-76200"/>
            <a:ext cx="12191988" cy="247125"/>
            <a:chOff x="12" y="0"/>
            <a:chExt cx="12191988" cy="247125"/>
          </a:xfrm>
        </p:grpSpPr>
        <p:pic>
          <p:nvPicPr>
            <p:cNvPr id="576" name="Google Shape;576;p52"/>
            <p:cNvPicPr preferRelativeResize="0"/>
            <p:nvPr/>
          </p:nvPicPr>
          <p:blipFill rotWithShape="1">
            <a:blip r:embed="rId4">
              <a:alphaModFix/>
            </a:blip>
            <a:srcRect/>
            <a:stretch/>
          </p:blipFill>
          <p:spPr>
            <a:xfrm>
              <a:off x="12" y="4"/>
              <a:ext cx="7905750" cy="219075"/>
            </a:xfrm>
            <a:prstGeom prst="rect">
              <a:avLst/>
            </a:prstGeom>
            <a:noFill/>
            <a:ln>
              <a:noFill/>
            </a:ln>
          </p:spPr>
        </p:pic>
        <p:pic>
          <p:nvPicPr>
            <p:cNvPr id="577" name="Google Shape;577;p52"/>
            <p:cNvPicPr preferRelativeResize="0"/>
            <p:nvPr/>
          </p:nvPicPr>
          <p:blipFill rotWithShape="1">
            <a:blip r:embed="rId4">
              <a:alphaModFix/>
            </a:blip>
            <a:srcRect l="11017" r="34708" b="-12803"/>
            <a:stretch/>
          </p:blipFill>
          <p:spPr>
            <a:xfrm>
              <a:off x="7901226" y="0"/>
              <a:ext cx="4290774" cy="247125"/>
            </a:xfrm>
            <a:prstGeom prst="rect">
              <a:avLst/>
            </a:prstGeom>
            <a:noFill/>
            <a:ln>
              <a:noFill/>
            </a:ln>
          </p:spPr>
        </p:pic>
      </p:grpSp>
      <p:grpSp>
        <p:nvGrpSpPr>
          <p:cNvPr id="578" name="Google Shape;578;p52"/>
          <p:cNvGrpSpPr/>
          <p:nvPr/>
        </p:nvGrpSpPr>
        <p:grpSpPr>
          <a:xfrm>
            <a:off x="12" y="6705600"/>
            <a:ext cx="12191988" cy="247125"/>
            <a:chOff x="12" y="0"/>
            <a:chExt cx="12191988" cy="247125"/>
          </a:xfrm>
        </p:grpSpPr>
        <p:pic>
          <p:nvPicPr>
            <p:cNvPr id="579" name="Google Shape;579;p52"/>
            <p:cNvPicPr preferRelativeResize="0"/>
            <p:nvPr/>
          </p:nvPicPr>
          <p:blipFill rotWithShape="1">
            <a:blip r:embed="rId4">
              <a:alphaModFix/>
            </a:blip>
            <a:srcRect/>
            <a:stretch/>
          </p:blipFill>
          <p:spPr>
            <a:xfrm>
              <a:off x="12" y="4"/>
              <a:ext cx="7905750" cy="219075"/>
            </a:xfrm>
            <a:prstGeom prst="rect">
              <a:avLst/>
            </a:prstGeom>
            <a:noFill/>
            <a:ln>
              <a:noFill/>
            </a:ln>
          </p:spPr>
        </p:pic>
        <p:pic>
          <p:nvPicPr>
            <p:cNvPr id="580" name="Google Shape;580;p52"/>
            <p:cNvPicPr preferRelativeResize="0"/>
            <p:nvPr/>
          </p:nvPicPr>
          <p:blipFill rotWithShape="1">
            <a:blip r:embed="rId4">
              <a:alphaModFix/>
            </a:blip>
            <a:srcRect l="11017" r="34708" b="-12803"/>
            <a:stretch/>
          </p:blipFill>
          <p:spPr>
            <a:xfrm>
              <a:off x="7901226" y="0"/>
              <a:ext cx="4290774" cy="247125"/>
            </a:xfrm>
            <a:prstGeom prst="rect">
              <a:avLst/>
            </a:prstGeom>
            <a:noFill/>
            <a:ln>
              <a:noFill/>
            </a:ln>
          </p:spPr>
        </p:pic>
      </p:grpSp>
      <p:sp>
        <p:nvSpPr>
          <p:cNvPr id="581" name="Google Shape;581;p52"/>
          <p:cNvSpPr txBox="1"/>
          <p:nvPr/>
        </p:nvSpPr>
        <p:spPr>
          <a:xfrm>
            <a:off x="737925" y="5901350"/>
            <a:ext cx="6721800" cy="5643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314247"/>
              </a:solidFill>
              <a:effectLst/>
              <a:uLnTx/>
              <a:uFillTx/>
              <a:latin typeface="Raleway"/>
              <a:ea typeface="Raleway"/>
              <a:cs typeface="Raleway"/>
              <a:sym typeface="Raleway"/>
            </a:endParaRPr>
          </a:p>
        </p:txBody>
      </p:sp>
      <p:graphicFrame>
        <p:nvGraphicFramePr>
          <p:cNvPr id="582" name="Google Shape;582;p52"/>
          <p:cNvGraphicFramePr/>
          <p:nvPr/>
        </p:nvGraphicFramePr>
        <p:xfrm>
          <a:off x="377200" y="893150"/>
          <a:ext cx="3000000" cy="3000000"/>
        </p:xfrm>
        <a:graphic>
          <a:graphicData uri="http://schemas.openxmlformats.org/drawingml/2006/table">
            <a:tbl>
              <a:tblPr>
                <a:noFill/>
              </a:tblPr>
              <a:tblGrid>
                <a:gridCol w="2205400">
                  <a:extLst>
                    <a:ext uri="{9D8B030D-6E8A-4147-A177-3AD203B41FA5}">
                      <a16:colId xmlns:a16="http://schemas.microsoft.com/office/drawing/2014/main" val="20000"/>
                    </a:ext>
                  </a:extLst>
                </a:gridCol>
                <a:gridCol w="1427975">
                  <a:extLst>
                    <a:ext uri="{9D8B030D-6E8A-4147-A177-3AD203B41FA5}">
                      <a16:colId xmlns:a16="http://schemas.microsoft.com/office/drawing/2014/main" val="20001"/>
                    </a:ext>
                  </a:extLst>
                </a:gridCol>
                <a:gridCol w="1634225">
                  <a:extLst>
                    <a:ext uri="{9D8B030D-6E8A-4147-A177-3AD203B41FA5}">
                      <a16:colId xmlns:a16="http://schemas.microsoft.com/office/drawing/2014/main" val="20002"/>
                    </a:ext>
                  </a:extLst>
                </a:gridCol>
                <a:gridCol w="1602500">
                  <a:extLst>
                    <a:ext uri="{9D8B030D-6E8A-4147-A177-3AD203B41FA5}">
                      <a16:colId xmlns:a16="http://schemas.microsoft.com/office/drawing/2014/main" val="20003"/>
                    </a:ext>
                  </a:extLst>
                </a:gridCol>
                <a:gridCol w="1650100">
                  <a:extLst>
                    <a:ext uri="{9D8B030D-6E8A-4147-A177-3AD203B41FA5}">
                      <a16:colId xmlns:a16="http://schemas.microsoft.com/office/drawing/2014/main" val="20004"/>
                    </a:ext>
                  </a:extLst>
                </a:gridCol>
                <a:gridCol w="1713575">
                  <a:extLst>
                    <a:ext uri="{9D8B030D-6E8A-4147-A177-3AD203B41FA5}">
                      <a16:colId xmlns:a16="http://schemas.microsoft.com/office/drawing/2014/main" val="20005"/>
                    </a:ext>
                  </a:extLst>
                </a:gridCol>
              </a:tblGrid>
              <a:tr h="159325">
                <a:tc gridSpan="6">
                  <a:txBody>
                    <a:bodyPr/>
                    <a:lstStyle/>
                    <a:p>
                      <a:pPr marL="0" lvl="0" indent="0" algn="l" rtl="0">
                        <a:lnSpc>
                          <a:spcPct val="115000"/>
                        </a:lnSpc>
                        <a:spcBef>
                          <a:spcPts val="0"/>
                        </a:spcBef>
                        <a:spcAft>
                          <a:spcPts val="0"/>
                        </a:spcAft>
                        <a:buNone/>
                      </a:pPr>
                      <a:r>
                        <a:rPr lang="en-US" sz="1000" b="1" i="1">
                          <a:solidFill>
                            <a:srgbClr val="FFFFFF"/>
                          </a:solidFill>
                          <a:latin typeface="Avenir"/>
                          <a:ea typeface="Avenir"/>
                          <a:cs typeface="Avenir"/>
                          <a:sym typeface="Avenir"/>
                        </a:rPr>
                        <a:t>Quantitative data collection</a:t>
                      </a:r>
                      <a:endParaRPr sz="1000" b="1" i="1">
                        <a:solidFill>
                          <a:srgbClr val="FFFFFF"/>
                        </a:solidFill>
                        <a:latin typeface="Avenir"/>
                        <a:ea typeface="Avenir"/>
                        <a:cs typeface="Avenir"/>
                        <a:sym typeface="Avenir"/>
                      </a:endParaRPr>
                    </a:p>
                  </a:txBody>
                  <a:tcPr marL="25400" marR="25400" marT="0" marB="0">
                    <a:lnR w="6350" cap="flat" cmpd="sng">
                      <a:solidFill>
                        <a:srgbClr val="678798"/>
                      </a:solidFill>
                      <a:prstDash val="solid"/>
                      <a:round/>
                      <a:headEnd type="none" w="sm" len="sm"/>
                      <a:tailEnd type="none" w="sm" len="sm"/>
                    </a:lnR>
                    <a:lnB w="6350" cap="flat" cmpd="sng">
                      <a:solidFill>
                        <a:srgbClr val="678798"/>
                      </a:solidFill>
                      <a:prstDash val="solid"/>
                      <a:round/>
                      <a:headEnd type="none" w="sm" len="sm"/>
                      <a:tailEnd type="none" w="sm" len="sm"/>
                    </a:lnB>
                    <a:solidFill>
                      <a:srgbClr val="536F8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0475">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Location</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Torit</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Tori</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Torit</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Torit</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Travel - Imurok</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extLst>
                  <a:ext uri="{0D108BD9-81ED-4DB2-BD59-A6C34878D82A}">
                    <a16:rowId xmlns:a16="http://schemas.microsoft.com/office/drawing/2014/main" val="10001"/>
                  </a:ext>
                </a:extLst>
              </a:tr>
              <a:tr h="150475">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Researcher</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04.05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05.05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06.05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07.05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08.05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extLst>
                  <a:ext uri="{0D108BD9-81ED-4DB2-BD59-A6C34878D82A}">
                    <a16:rowId xmlns:a16="http://schemas.microsoft.com/office/drawing/2014/main" val="10002"/>
                  </a:ext>
                </a:extLst>
              </a:tr>
              <a:tr h="178800">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SH team</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Survey  finalisation</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Survey  finalisation</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178800">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EN1</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Training</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Training</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Training</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Pilot</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3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178800">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EN2</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Training</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Training</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Training</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Pilot</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3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178800">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EN3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Training</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Training</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Training</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Pilot</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3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178800">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EN4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Training</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Training</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Training</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Pilot</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3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178800">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EN5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Training</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Training</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Training</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Pilot</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3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150475">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Location</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Imurok</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Imurok</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Imurok</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Imurok</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Imurok-Travel</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extLst>
                  <a:ext uri="{0D108BD9-81ED-4DB2-BD59-A6C34878D82A}">
                    <a16:rowId xmlns:a16="http://schemas.microsoft.com/office/drawing/2014/main" val="10009"/>
                  </a:ext>
                </a:extLst>
              </a:tr>
              <a:tr h="150475">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Researcher</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09.05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10.05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11.05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12.05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13.05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extLst>
                  <a:ext uri="{0D108BD9-81ED-4DB2-BD59-A6C34878D82A}">
                    <a16:rowId xmlns:a16="http://schemas.microsoft.com/office/drawing/2014/main" val="10010"/>
                  </a:ext>
                </a:extLst>
              </a:tr>
              <a:tr h="178800">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EN1</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2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11"/>
                  </a:ext>
                </a:extLst>
              </a:tr>
              <a:tr h="178800">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EN2</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2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12"/>
                  </a:ext>
                </a:extLst>
              </a:tr>
              <a:tr h="178800">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EN3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2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13"/>
                  </a:ext>
                </a:extLst>
              </a:tr>
              <a:tr h="178800">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EN4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2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14"/>
                  </a:ext>
                </a:extLst>
              </a:tr>
              <a:tr h="178800">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EN5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2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15"/>
                  </a:ext>
                </a:extLst>
              </a:tr>
              <a:tr h="178800">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Location</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Hiyalal</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Hiyalal</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Hiyalal</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Hiyalal</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Hiyala</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extLst>
                  <a:ext uri="{0D108BD9-81ED-4DB2-BD59-A6C34878D82A}">
                    <a16:rowId xmlns:a16="http://schemas.microsoft.com/office/drawing/2014/main" val="10016"/>
                  </a:ext>
                </a:extLst>
              </a:tr>
              <a:tr h="178800">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Researcher</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14.05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15.05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16.05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17.05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18.05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extLst>
                  <a:ext uri="{0D108BD9-81ED-4DB2-BD59-A6C34878D82A}">
                    <a16:rowId xmlns:a16="http://schemas.microsoft.com/office/drawing/2014/main" val="10017"/>
                  </a:ext>
                </a:extLst>
              </a:tr>
              <a:tr h="178800">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EN1</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18"/>
                  </a:ext>
                </a:extLst>
              </a:tr>
              <a:tr h="178800">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EN2</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19"/>
                  </a:ext>
                </a:extLst>
              </a:tr>
              <a:tr h="178800">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EN3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20"/>
                  </a:ext>
                </a:extLst>
              </a:tr>
              <a:tr h="178800">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EN4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21"/>
                  </a:ext>
                </a:extLst>
              </a:tr>
              <a:tr h="178800">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EN5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22"/>
                  </a:ext>
                </a:extLst>
              </a:tr>
              <a:tr h="178800">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Location</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Torit</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Torit</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Torit</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Torit</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Torit</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999999"/>
                    </a:solidFill>
                  </a:tcPr>
                </a:tc>
                <a:extLst>
                  <a:ext uri="{0D108BD9-81ED-4DB2-BD59-A6C34878D82A}">
                    <a16:rowId xmlns:a16="http://schemas.microsoft.com/office/drawing/2014/main" val="10023"/>
                  </a:ext>
                </a:extLst>
              </a:tr>
              <a:tr h="178800">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Researcher</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19.05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22.05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23.05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24.05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25.5</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ACC1C9"/>
                    </a:solidFill>
                  </a:tcPr>
                </a:tc>
                <a:extLst>
                  <a:ext uri="{0D108BD9-81ED-4DB2-BD59-A6C34878D82A}">
                    <a16:rowId xmlns:a16="http://schemas.microsoft.com/office/drawing/2014/main" val="10024"/>
                  </a:ext>
                </a:extLst>
              </a:tr>
              <a:tr h="178800">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EN1</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3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25"/>
                  </a:ext>
                </a:extLst>
              </a:tr>
              <a:tr h="178800">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EN2</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3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26"/>
                  </a:ext>
                </a:extLst>
              </a:tr>
              <a:tr h="178800">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EN3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3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27"/>
                  </a:ext>
                </a:extLst>
              </a:tr>
              <a:tr h="178800">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EN4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3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28"/>
                  </a:ext>
                </a:extLst>
              </a:tr>
              <a:tr h="178800">
                <a:tc>
                  <a:txBody>
                    <a:bodyPr/>
                    <a:lstStyle/>
                    <a:p>
                      <a:pPr marL="0" lvl="0" indent="0" algn="ctr" rtl="0">
                        <a:lnSpc>
                          <a:spcPct val="115000"/>
                        </a:lnSpc>
                        <a:spcBef>
                          <a:spcPts val="0"/>
                        </a:spcBef>
                        <a:spcAft>
                          <a:spcPts val="0"/>
                        </a:spcAft>
                        <a:buNone/>
                      </a:pPr>
                      <a:r>
                        <a:rPr lang="en-US" sz="900">
                          <a:latin typeface="Avenir"/>
                          <a:ea typeface="Avenir"/>
                          <a:cs typeface="Avenir"/>
                          <a:sym typeface="Avenir"/>
                        </a:rPr>
                        <a:t>EN5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3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900">
                          <a:latin typeface="Avenir"/>
                          <a:ea typeface="Avenir"/>
                          <a:cs typeface="Avenir"/>
                          <a:sym typeface="Avenir"/>
                        </a:rPr>
                        <a:t>5 surveys </a:t>
                      </a:r>
                      <a:endParaRPr sz="900">
                        <a:latin typeface="Avenir"/>
                        <a:ea typeface="Avenir"/>
                        <a:cs typeface="Avenir"/>
                        <a:sym typeface="Avenir"/>
                      </a:endParaRPr>
                    </a:p>
                  </a:txBody>
                  <a:tcPr marL="25400" marR="25400" marT="0" marB="0" anchor="b">
                    <a:lnL w="6350" cap="flat" cmpd="sng">
                      <a:solidFill>
                        <a:srgbClr val="678798"/>
                      </a:solidFill>
                      <a:prstDash val="solid"/>
                      <a:round/>
                      <a:headEnd type="none" w="sm" len="sm"/>
                      <a:tailEnd type="none" w="sm" len="sm"/>
                    </a:lnL>
                    <a:lnR w="6350" cap="flat" cmpd="sng">
                      <a:solidFill>
                        <a:srgbClr val="678798"/>
                      </a:solidFill>
                      <a:prstDash val="solid"/>
                      <a:round/>
                      <a:headEnd type="none" w="sm" len="sm"/>
                      <a:tailEnd type="none" w="sm" len="sm"/>
                    </a:lnR>
                    <a:lnT w="6350" cap="flat" cmpd="sng">
                      <a:solidFill>
                        <a:srgbClr val="678798"/>
                      </a:solidFill>
                      <a:prstDash val="solid"/>
                      <a:round/>
                      <a:headEnd type="none" w="sm" len="sm"/>
                      <a:tailEnd type="none" w="sm" len="sm"/>
                    </a:lnT>
                    <a:lnB w="6350" cap="flat" cmpd="sng">
                      <a:solidFill>
                        <a:srgbClr val="678798"/>
                      </a:solidFill>
                      <a:prstDash val="solid"/>
                      <a:round/>
                      <a:headEnd type="none" w="sm" len="sm"/>
                      <a:tailEnd type="none" w="sm" len="sm"/>
                    </a:lnB>
                    <a:solidFill>
                      <a:srgbClr val="FFFFFF"/>
                    </a:solidFill>
                  </a:tcPr>
                </a:tc>
                <a:extLst>
                  <a:ext uri="{0D108BD9-81ED-4DB2-BD59-A6C34878D82A}">
                    <a16:rowId xmlns:a16="http://schemas.microsoft.com/office/drawing/2014/main" val="10029"/>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36F88"/>
        </a:solidFill>
        <a:effectLst/>
      </p:bgPr>
    </p:bg>
    <p:spTree>
      <p:nvGrpSpPr>
        <p:cNvPr id="1" name="Shape 138"/>
        <p:cNvGrpSpPr/>
        <p:nvPr/>
      </p:nvGrpSpPr>
      <p:grpSpPr>
        <a:xfrm>
          <a:off x="0" y="0"/>
          <a:ext cx="0" cy="0"/>
          <a:chOff x="0" y="0"/>
          <a:chExt cx="0" cy="0"/>
        </a:xfrm>
      </p:grpSpPr>
      <p:sp>
        <p:nvSpPr>
          <p:cNvPr id="139" name="Google Shape;139;p19"/>
          <p:cNvSpPr/>
          <p:nvPr/>
        </p:nvSpPr>
        <p:spPr>
          <a:xfrm>
            <a:off x="2090438" y="1964563"/>
            <a:ext cx="2515800" cy="2515800"/>
          </a:xfrm>
          <a:prstGeom prst="ellipse">
            <a:avLst/>
          </a:prstGeom>
          <a:solidFill>
            <a:srgbClr val="FFFFFF">
              <a:alpha val="46666"/>
            </a:srgbClr>
          </a:solidFill>
          <a:ln w="28575"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Raleway"/>
                <a:ea typeface="Raleway"/>
                <a:cs typeface="Raleway"/>
                <a:sym typeface="Raleway"/>
              </a:rPr>
              <a:t>BACKGROUND AND OBJECTIVES</a:t>
            </a:r>
            <a:endParaRPr sz="1800" b="1" i="0" u="none" strike="noStrike" cap="none">
              <a:solidFill>
                <a:srgbClr val="FFFFFF"/>
              </a:solidFill>
              <a:latin typeface="Raleway"/>
              <a:ea typeface="Raleway"/>
              <a:cs typeface="Raleway"/>
              <a:sym typeface="Raleway"/>
            </a:endParaRPr>
          </a:p>
        </p:txBody>
      </p:sp>
      <p:sp>
        <p:nvSpPr>
          <p:cNvPr id="140" name="Google Shape;140;p19"/>
          <p:cNvSpPr/>
          <p:nvPr/>
        </p:nvSpPr>
        <p:spPr>
          <a:xfrm>
            <a:off x="4886338" y="1964563"/>
            <a:ext cx="2515800" cy="2515800"/>
          </a:xfrm>
          <a:prstGeom prst="ellipse">
            <a:avLst/>
          </a:prstGeom>
          <a:solidFill>
            <a:srgbClr val="536F88"/>
          </a:solidFill>
          <a:ln w="28575"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Raleway"/>
                <a:ea typeface="Raleway"/>
                <a:cs typeface="Raleway"/>
                <a:sym typeface="Raleway"/>
              </a:rPr>
              <a:t>YOUR TORS AND DAILY RESPONSIBILITIES</a:t>
            </a:r>
            <a:endParaRPr sz="1800" b="1" i="0" u="none" strike="noStrike" cap="none">
              <a:solidFill>
                <a:srgbClr val="FFFFFF"/>
              </a:solidFill>
              <a:latin typeface="Raleway"/>
              <a:ea typeface="Raleway"/>
              <a:cs typeface="Raleway"/>
              <a:sym typeface="Raleway"/>
            </a:endParaRPr>
          </a:p>
        </p:txBody>
      </p:sp>
      <p:sp>
        <p:nvSpPr>
          <p:cNvPr id="141" name="Google Shape;141;p19"/>
          <p:cNvSpPr txBox="1"/>
          <p:nvPr/>
        </p:nvSpPr>
        <p:spPr>
          <a:xfrm>
            <a:off x="642650" y="417825"/>
            <a:ext cx="40626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Raleway"/>
                <a:ea typeface="Raleway"/>
                <a:cs typeface="Raleway"/>
                <a:sym typeface="Raleway"/>
              </a:rPr>
              <a:t>TRAINING AGENDA</a:t>
            </a:r>
            <a:endParaRPr sz="2200" b="1" i="0" u="none" strike="noStrike" cap="none">
              <a:solidFill>
                <a:schemeClr val="lt1"/>
              </a:solidFill>
              <a:latin typeface="Raleway"/>
              <a:ea typeface="Raleway"/>
              <a:cs typeface="Raleway"/>
              <a:sym typeface="Raleway"/>
            </a:endParaRPr>
          </a:p>
        </p:txBody>
      </p:sp>
      <p:sp>
        <p:nvSpPr>
          <p:cNvPr id="142" name="Google Shape;142;p19"/>
          <p:cNvSpPr/>
          <p:nvPr/>
        </p:nvSpPr>
        <p:spPr>
          <a:xfrm>
            <a:off x="7682238" y="1964563"/>
            <a:ext cx="2515800" cy="2515800"/>
          </a:xfrm>
          <a:prstGeom prst="ellipse">
            <a:avLst/>
          </a:prstGeom>
          <a:solidFill>
            <a:srgbClr val="536F88"/>
          </a:solidFill>
          <a:ln w="28575"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Raleway"/>
                <a:ea typeface="Raleway"/>
                <a:cs typeface="Raleway"/>
                <a:sym typeface="Raleway"/>
              </a:rPr>
              <a:t>REPORTING MECHANISMS</a:t>
            </a:r>
            <a:endParaRPr sz="1800" b="1" i="0" u="none" strike="noStrike" cap="none">
              <a:solidFill>
                <a:srgbClr val="FFFFFF"/>
              </a:solidFill>
              <a:latin typeface="Raleway"/>
              <a:ea typeface="Raleway"/>
              <a:cs typeface="Raleway"/>
              <a:sym typeface="Raleway"/>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53"/>
          <p:cNvSpPr txBox="1">
            <a:spLocks noGrp="1"/>
          </p:cNvSpPr>
          <p:nvPr>
            <p:ph type="title"/>
          </p:nvPr>
        </p:nvSpPr>
        <p:spPr>
          <a:xfrm>
            <a:off x="838200" y="233364"/>
            <a:ext cx="10515600" cy="1092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300" b="1">
                <a:solidFill>
                  <a:srgbClr val="000000"/>
                </a:solidFill>
                <a:latin typeface="Raleway"/>
                <a:ea typeface="Raleway"/>
                <a:cs typeface="Raleway"/>
                <a:sym typeface="Raleway"/>
              </a:rPr>
              <a:t> Assigning Enumerator ID </a:t>
            </a:r>
            <a:endParaRPr sz="3300">
              <a:solidFill>
                <a:srgbClr val="000000"/>
              </a:solidFill>
              <a:latin typeface="Raleway"/>
              <a:ea typeface="Raleway"/>
              <a:cs typeface="Raleway"/>
              <a:sym typeface="Raleway"/>
            </a:endParaRPr>
          </a:p>
        </p:txBody>
      </p:sp>
      <p:pic>
        <p:nvPicPr>
          <p:cNvPr id="588" name="Google Shape;588;p53"/>
          <p:cNvPicPr preferRelativeResize="0"/>
          <p:nvPr/>
        </p:nvPicPr>
        <p:blipFill rotWithShape="1">
          <a:blip r:embed="rId3">
            <a:alphaModFix/>
          </a:blip>
          <a:srcRect/>
          <a:stretch/>
        </p:blipFill>
        <p:spPr>
          <a:xfrm>
            <a:off x="0" y="0"/>
            <a:ext cx="7001723" cy="389025"/>
          </a:xfrm>
          <a:prstGeom prst="rect">
            <a:avLst/>
          </a:prstGeom>
          <a:noFill/>
          <a:ln>
            <a:noFill/>
          </a:ln>
        </p:spPr>
      </p:pic>
      <p:pic>
        <p:nvPicPr>
          <p:cNvPr id="589" name="Google Shape;589;p53"/>
          <p:cNvPicPr preferRelativeResize="0"/>
          <p:nvPr/>
        </p:nvPicPr>
        <p:blipFill rotWithShape="1">
          <a:blip r:embed="rId4">
            <a:alphaModFix/>
          </a:blip>
          <a:srcRect/>
          <a:stretch/>
        </p:blipFill>
        <p:spPr>
          <a:xfrm>
            <a:off x="10668000" y="0"/>
            <a:ext cx="1143000" cy="1092199"/>
          </a:xfrm>
          <a:prstGeom prst="rect">
            <a:avLst/>
          </a:prstGeom>
          <a:noFill/>
          <a:ln>
            <a:noFill/>
          </a:ln>
        </p:spPr>
      </p:pic>
      <p:sp>
        <p:nvSpPr>
          <p:cNvPr id="590" name="Google Shape;590;p53"/>
          <p:cNvSpPr txBox="1"/>
          <p:nvPr/>
        </p:nvSpPr>
        <p:spPr>
          <a:xfrm>
            <a:off x="454175" y="1219525"/>
            <a:ext cx="11356800" cy="44022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4D5557"/>
                </a:solidFill>
                <a:effectLst/>
                <a:uLnTx/>
                <a:uFillTx/>
                <a:latin typeface="Raleway"/>
                <a:ea typeface="Raleway"/>
                <a:cs typeface="Raleway"/>
                <a:sym typeface="Raleway"/>
              </a:rPr>
              <a:t>Each enumerator has been assigned ID as follows:</a:t>
            </a:r>
            <a:endParaRPr kumimoji="0" sz="2000" b="0" i="0" u="none" strike="noStrike" kern="0" cap="none" spc="0" normalizeH="0" baseline="0" noProof="0">
              <a:ln>
                <a:noFill/>
              </a:ln>
              <a:solidFill>
                <a:srgbClr val="4D5557"/>
              </a:solidFill>
              <a:effectLst/>
              <a:uLnTx/>
              <a:uFillTx/>
              <a:latin typeface="Raleway"/>
              <a:ea typeface="Raleway"/>
              <a:cs typeface="Raleway"/>
              <a:sym typeface="Raleway"/>
            </a:endParaRPr>
          </a:p>
          <a:p>
            <a:pPr marL="342900" marR="0" lvl="0" indent="-368300" algn="l" defTabSz="914400" rtl="0" eaLnBrk="1" fontAlgn="auto" latinLnBrk="0" hangingPunct="1">
              <a:lnSpc>
                <a:spcPct val="100000"/>
              </a:lnSpc>
              <a:spcBef>
                <a:spcPts val="0"/>
              </a:spcBef>
              <a:spcAft>
                <a:spcPts val="0"/>
              </a:spcAft>
              <a:buClr>
                <a:srgbClr val="4D5557"/>
              </a:buClr>
              <a:buSzPts val="2000"/>
              <a:buFont typeface="Raleway"/>
              <a:buChar char="•"/>
              <a:tabLst/>
              <a:defRPr/>
            </a:pPr>
            <a:r>
              <a:rPr kumimoji="0" lang="en-US" sz="2000" b="0" i="0" u="none" strike="noStrike" kern="0" cap="none" spc="0" normalizeH="0" baseline="0" noProof="0">
                <a:ln>
                  <a:noFill/>
                </a:ln>
                <a:solidFill>
                  <a:srgbClr val="4D5557"/>
                </a:solidFill>
                <a:effectLst/>
                <a:uLnTx/>
                <a:uFillTx/>
                <a:latin typeface="Raleway"/>
                <a:ea typeface="Raleway"/>
                <a:cs typeface="Raleway"/>
                <a:sym typeface="Raleway"/>
              </a:rPr>
              <a:t>E1- </a:t>
            </a:r>
            <a:endParaRPr kumimoji="0" sz="2000" b="0" i="0" u="none" strike="noStrike" kern="0" cap="none" spc="0" normalizeH="0" baseline="0" noProof="0">
              <a:ln>
                <a:noFill/>
              </a:ln>
              <a:solidFill>
                <a:srgbClr val="4D5557"/>
              </a:solidFill>
              <a:effectLst/>
              <a:uLnTx/>
              <a:uFillTx/>
              <a:latin typeface="Raleway"/>
              <a:ea typeface="Raleway"/>
              <a:cs typeface="Raleway"/>
              <a:sym typeface="Raleway"/>
            </a:endParaRPr>
          </a:p>
          <a:p>
            <a:pPr marL="342900" marR="0" lvl="0" indent="-368300" algn="l" defTabSz="914400" rtl="0" eaLnBrk="1" fontAlgn="auto" latinLnBrk="0" hangingPunct="1">
              <a:lnSpc>
                <a:spcPct val="100000"/>
              </a:lnSpc>
              <a:spcBef>
                <a:spcPts val="0"/>
              </a:spcBef>
              <a:spcAft>
                <a:spcPts val="0"/>
              </a:spcAft>
              <a:buClr>
                <a:srgbClr val="4D5557"/>
              </a:buClr>
              <a:buSzPts val="2000"/>
              <a:buFont typeface="Raleway"/>
              <a:buChar char="•"/>
              <a:tabLst/>
              <a:defRPr/>
            </a:pPr>
            <a:r>
              <a:rPr kumimoji="0" lang="en-US" sz="2000" b="0" i="0" u="none" strike="noStrike" kern="0" cap="none" spc="0" normalizeH="0" baseline="0" noProof="0">
                <a:ln>
                  <a:noFill/>
                </a:ln>
                <a:solidFill>
                  <a:srgbClr val="4D5557"/>
                </a:solidFill>
                <a:effectLst/>
                <a:uLnTx/>
                <a:uFillTx/>
                <a:latin typeface="Raleway"/>
                <a:ea typeface="Raleway"/>
                <a:cs typeface="Raleway"/>
                <a:sym typeface="Raleway"/>
              </a:rPr>
              <a:t>E2- </a:t>
            </a:r>
            <a:endParaRPr kumimoji="0" sz="2000" b="0" i="0" u="none" strike="noStrike" kern="0" cap="none" spc="0" normalizeH="0" baseline="0" noProof="0">
              <a:ln>
                <a:noFill/>
              </a:ln>
              <a:solidFill>
                <a:srgbClr val="4D5557"/>
              </a:solidFill>
              <a:effectLst/>
              <a:uLnTx/>
              <a:uFillTx/>
              <a:latin typeface="Raleway"/>
              <a:ea typeface="Raleway"/>
              <a:cs typeface="Raleway"/>
              <a:sym typeface="Raleway"/>
            </a:endParaRPr>
          </a:p>
          <a:p>
            <a:pPr marL="342900" marR="0" lvl="0" indent="-368300" algn="l" defTabSz="914400" rtl="0" eaLnBrk="1" fontAlgn="auto" latinLnBrk="0" hangingPunct="1">
              <a:lnSpc>
                <a:spcPct val="100000"/>
              </a:lnSpc>
              <a:spcBef>
                <a:spcPts val="0"/>
              </a:spcBef>
              <a:spcAft>
                <a:spcPts val="0"/>
              </a:spcAft>
              <a:buClr>
                <a:srgbClr val="4D5557"/>
              </a:buClr>
              <a:buSzPts val="2000"/>
              <a:buFont typeface="Raleway"/>
              <a:buChar char="•"/>
              <a:tabLst/>
              <a:defRPr/>
            </a:pPr>
            <a:r>
              <a:rPr kumimoji="0" lang="en-US" sz="2000" b="0" i="0" u="none" strike="noStrike" kern="0" cap="none" spc="0" normalizeH="0" baseline="0" noProof="0">
                <a:ln>
                  <a:noFill/>
                </a:ln>
                <a:solidFill>
                  <a:srgbClr val="4D5557"/>
                </a:solidFill>
                <a:effectLst/>
                <a:uLnTx/>
                <a:uFillTx/>
                <a:latin typeface="Raleway"/>
                <a:ea typeface="Raleway"/>
                <a:cs typeface="Raleway"/>
                <a:sym typeface="Raleway"/>
              </a:rPr>
              <a:t>E3- </a:t>
            </a:r>
            <a:endParaRPr kumimoji="0" sz="2000" b="0" i="0" u="none" strike="noStrike" kern="0" cap="none" spc="0" normalizeH="0" baseline="0" noProof="0">
              <a:ln>
                <a:noFill/>
              </a:ln>
              <a:solidFill>
                <a:srgbClr val="4D5557"/>
              </a:solidFill>
              <a:effectLst/>
              <a:uLnTx/>
              <a:uFillTx/>
              <a:latin typeface="Raleway"/>
              <a:ea typeface="Raleway"/>
              <a:cs typeface="Raleway"/>
              <a:sym typeface="Raleway"/>
            </a:endParaRPr>
          </a:p>
          <a:p>
            <a:pPr marL="342900" marR="0" lvl="0" indent="-368300" algn="l" defTabSz="914400" rtl="0" eaLnBrk="1" fontAlgn="auto" latinLnBrk="0" hangingPunct="1">
              <a:lnSpc>
                <a:spcPct val="100000"/>
              </a:lnSpc>
              <a:spcBef>
                <a:spcPts val="0"/>
              </a:spcBef>
              <a:spcAft>
                <a:spcPts val="0"/>
              </a:spcAft>
              <a:buClr>
                <a:srgbClr val="4D5557"/>
              </a:buClr>
              <a:buSzPts val="2000"/>
              <a:buFont typeface="Raleway"/>
              <a:buChar char="•"/>
              <a:tabLst/>
              <a:defRPr/>
            </a:pPr>
            <a:r>
              <a:rPr kumimoji="0" lang="en-US" sz="2000" b="0" i="0" u="none" strike="noStrike" kern="0" cap="none" spc="0" normalizeH="0" baseline="0" noProof="0">
                <a:ln>
                  <a:noFill/>
                </a:ln>
                <a:solidFill>
                  <a:srgbClr val="4D5557"/>
                </a:solidFill>
                <a:effectLst/>
                <a:uLnTx/>
                <a:uFillTx/>
                <a:latin typeface="Raleway"/>
                <a:ea typeface="Raleway"/>
                <a:cs typeface="Raleway"/>
                <a:sym typeface="Raleway"/>
              </a:rPr>
              <a:t>E4- </a:t>
            </a:r>
            <a:endParaRPr kumimoji="0" sz="2000" b="0" i="0" u="none" strike="noStrike" kern="0" cap="none" spc="0" normalizeH="0" baseline="0" noProof="0">
              <a:ln>
                <a:noFill/>
              </a:ln>
              <a:solidFill>
                <a:srgbClr val="4D5557"/>
              </a:solidFill>
              <a:effectLst/>
              <a:uLnTx/>
              <a:uFillTx/>
              <a:latin typeface="Raleway"/>
              <a:ea typeface="Raleway"/>
              <a:cs typeface="Raleway"/>
              <a:sym typeface="Raleway"/>
            </a:endParaRPr>
          </a:p>
          <a:p>
            <a:pPr marL="342900" marR="0" lvl="0" indent="-368300" algn="l" defTabSz="914400" rtl="0" eaLnBrk="1" fontAlgn="auto" latinLnBrk="0" hangingPunct="1">
              <a:lnSpc>
                <a:spcPct val="100000"/>
              </a:lnSpc>
              <a:spcBef>
                <a:spcPts val="0"/>
              </a:spcBef>
              <a:spcAft>
                <a:spcPts val="0"/>
              </a:spcAft>
              <a:buClr>
                <a:srgbClr val="4D5557"/>
              </a:buClr>
              <a:buSzPts val="2000"/>
              <a:buFont typeface="Raleway"/>
              <a:buChar char="•"/>
              <a:tabLst/>
              <a:defRPr/>
            </a:pPr>
            <a:r>
              <a:rPr kumimoji="0" lang="en-US" sz="2000" b="0" i="0" u="none" strike="noStrike" kern="0" cap="none" spc="0" normalizeH="0" baseline="0" noProof="0">
                <a:ln>
                  <a:noFill/>
                </a:ln>
                <a:solidFill>
                  <a:srgbClr val="4D5557"/>
                </a:solidFill>
                <a:effectLst/>
                <a:uLnTx/>
                <a:uFillTx/>
                <a:latin typeface="Raleway"/>
                <a:ea typeface="Raleway"/>
                <a:cs typeface="Raleway"/>
                <a:sym typeface="Raleway"/>
              </a:rPr>
              <a:t>E5- </a:t>
            </a:r>
            <a:endParaRPr kumimoji="0" sz="2000" b="0" i="0" u="none" strike="noStrike" kern="0" cap="none" spc="0" normalizeH="0" baseline="0" noProof="0">
              <a:ln>
                <a:noFill/>
              </a:ln>
              <a:solidFill>
                <a:srgbClr val="4D5557"/>
              </a:solidFill>
              <a:effectLst/>
              <a:uLnTx/>
              <a:uFillTx/>
              <a:latin typeface="Raleway"/>
              <a:ea typeface="Raleway"/>
              <a:cs typeface="Raleway"/>
              <a:sym typeface="Raleway"/>
            </a:endParaRPr>
          </a:p>
          <a:p>
            <a:pPr marL="342900" marR="0" lvl="0" indent="-368300" algn="l" defTabSz="914400" rtl="0" eaLnBrk="1" fontAlgn="auto" latinLnBrk="0" hangingPunct="1">
              <a:lnSpc>
                <a:spcPct val="100000"/>
              </a:lnSpc>
              <a:spcBef>
                <a:spcPts val="0"/>
              </a:spcBef>
              <a:spcAft>
                <a:spcPts val="0"/>
              </a:spcAft>
              <a:buClr>
                <a:srgbClr val="4D5557"/>
              </a:buClr>
              <a:buSzPts val="2000"/>
              <a:buFont typeface="Raleway"/>
              <a:buChar char="•"/>
              <a:tabLst/>
              <a:defRPr/>
            </a:pPr>
            <a:r>
              <a:rPr kumimoji="0" lang="en-US" sz="2000" b="0" i="0" u="none" strike="noStrike" kern="0" cap="none" spc="0" normalizeH="0" baseline="0" noProof="0">
                <a:ln>
                  <a:noFill/>
                </a:ln>
                <a:solidFill>
                  <a:srgbClr val="4D5557"/>
                </a:solidFill>
                <a:effectLst/>
                <a:uLnTx/>
                <a:uFillTx/>
                <a:latin typeface="Raleway"/>
                <a:ea typeface="Raleway"/>
                <a:cs typeface="Raleway"/>
                <a:sym typeface="Raleway"/>
              </a:rPr>
              <a:t>E6-</a:t>
            </a:r>
            <a:endParaRPr kumimoji="0" sz="2000" b="0" i="0" u="none" strike="noStrike" kern="0" cap="none" spc="0" normalizeH="0" baseline="0" noProof="0">
              <a:ln>
                <a:noFill/>
              </a:ln>
              <a:solidFill>
                <a:srgbClr val="4D5557"/>
              </a:solidFill>
              <a:effectLst/>
              <a:uLnTx/>
              <a:uFillTx/>
              <a:latin typeface="Raleway"/>
              <a:ea typeface="Raleway"/>
              <a:cs typeface="Raleway"/>
              <a:sym typeface="Raleway"/>
            </a:endParaRPr>
          </a:p>
          <a:p>
            <a:pPr marL="342900" marR="0" lvl="0" indent="-368300" algn="l" defTabSz="914400" rtl="0" eaLnBrk="1" fontAlgn="auto" latinLnBrk="0" hangingPunct="1">
              <a:lnSpc>
                <a:spcPct val="100000"/>
              </a:lnSpc>
              <a:spcBef>
                <a:spcPts val="0"/>
              </a:spcBef>
              <a:spcAft>
                <a:spcPts val="0"/>
              </a:spcAft>
              <a:buClr>
                <a:srgbClr val="4D5557"/>
              </a:buClr>
              <a:buSzPts val="2000"/>
              <a:buFont typeface="Raleway"/>
              <a:buChar char="•"/>
              <a:tabLst/>
              <a:defRPr/>
            </a:pPr>
            <a:r>
              <a:rPr kumimoji="0" lang="en-US" sz="2000" b="0" i="0" u="none" strike="noStrike" kern="0" cap="none" spc="0" normalizeH="0" baseline="0" noProof="0">
                <a:ln>
                  <a:noFill/>
                </a:ln>
                <a:solidFill>
                  <a:srgbClr val="4D5557"/>
                </a:solidFill>
                <a:effectLst/>
                <a:uLnTx/>
                <a:uFillTx/>
                <a:latin typeface="Raleway"/>
                <a:ea typeface="Raleway"/>
                <a:cs typeface="Raleway"/>
                <a:sym typeface="Raleway"/>
              </a:rPr>
              <a:t>E7- </a:t>
            </a:r>
            <a:endParaRPr kumimoji="0" sz="2000" b="0" i="0" u="none" strike="noStrike" kern="0" cap="none" spc="0" normalizeH="0" baseline="0" noProof="0">
              <a:ln>
                <a:noFill/>
              </a:ln>
              <a:solidFill>
                <a:srgbClr val="4D5557"/>
              </a:solidFill>
              <a:effectLst/>
              <a:uLnTx/>
              <a:uFillTx/>
              <a:latin typeface="Raleway"/>
              <a:ea typeface="Raleway"/>
              <a:cs typeface="Raleway"/>
              <a:sym typeface="Raleway"/>
            </a:endParaRPr>
          </a:p>
          <a:p>
            <a:pPr marL="342900" marR="0" lvl="0" indent="-368300" algn="l" defTabSz="914400" rtl="0" eaLnBrk="1" fontAlgn="auto" latinLnBrk="0" hangingPunct="1">
              <a:lnSpc>
                <a:spcPct val="100000"/>
              </a:lnSpc>
              <a:spcBef>
                <a:spcPts val="0"/>
              </a:spcBef>
              <a:spcAft>
                <a:spcPts val="0"/>
              </a:spcAft>
              <a:buClr>
                <a:srgbClr val="4D5557"/>
              </a:buClr>
              <a:buSzPts val="2000"/>
              <a:buFont typeface="Raleway"/>
              <a:buChar char="•"/>
              <a:tabLst/>
              <a:defRPr/>
            </a:pPr>
            <a:r>
              <a:rPr kumimoji="0" lang="en-US" sz="2000" b="0" i="0" u="none" strike="noStrike" kern="0" cap="none" spc="0" normalizeH="0" baseline="0" noProof="0">
                <a:ln>
                  <a:noFill/>
                </a:ln>
                <a:solidFill>
                  <a:srgbClr val="4D5557"/>
                </a:solidFill>
                <a:effectLst/>
                <a:uLnTx/>
                <a:uFillTx/>
                <a:latin typeface="Raleway"/>
                <a:ea typeface="Raleway"/>
                <a:cs typeface="Raleway"/>
                <a:sym typeface="Raleway"/>
              </a:rPr>
              <a:t>E8-</a:t>
            </a:r>
            <a:endParaRPr kumimoji="0" sz="2000" b="0" i="0" u="none" strike="noStrike" kern="0" cap="none" spc="0" normalizeH="0" baseline="0" noProof="0">
              <a:ln>
                <a:noFill/>
              </a:ln>
              <a:solidFill>
                <a:srgbClr val="4D5557"/>
              </a:solidFill>
              <a:effectLst/>
              <a:uLnTx/>
              <a:uFillTx/>
              <a:latin typeface="Raleway"/>
              <a:ea typeface="Raleway"/>
              <a:cs typeface="Raleway"/>
              <a:sym typeface="Raleway"/>
            </a:endParaRPr>
          </a:p>
          <a:p>
            <a:pPr marL="342900" marR="0" lvl="0" indent="-368300" algn="l" defTabSz="914400" rtl="0" eaLnBrk="1" fontAlgn="auto" latinLnBrk="0" hangingPunct="1">
              <a:lnSpc>
                <a:spcPct val="100000"/>
              </a:lnSpc>
              <a:spcBef>
                <a:spcPts val="0"/>
              </a:spcBef>
              <a:spcAft>
                <a:spcPts val="0"/>
              </a:spcAft>
              <a:buClr>
                <a:srgbClr val="4D5557"/>
              </a:buClr>
              <a:buSzPts val="2000"/>
              <a:buFont typeface="Raleway"/>
              <a:buChar char="•"/>
              <a:tabLst/>
              <a:defRPr/>
            </a:pPr>
            <a:r>
              <a:rPr kumimoji="0" lang="en-US" sz="2000" b="0" i="0" u="none" strike="noStrike" kern="0" cap="none" spc="0" normalizeH="0" baseline="0" noProof="0">
                <a:ln>
                  <a:noFill/>
                </a:ln>
                <a:solidFill>
                  <a:srgbClr val="4D5557"/>
                </a:solidFill>
                <a:effectLst/>
                <a:uLnTx/>
                <a:uFillTx/>
                <a:latin typeface="Raleway"/>
                <a:ea typeface="Raleway"/>
                <a:cs typeface="Raleway"/>
                <a:sym typeface="Raleway"/>
              </a:rPr>
              <a:t>E9-</a:t>
            </a:r>
            <a:endParaRPr kumimoji="0" sz="2000" b="0" i="0" u="none" strike="noStrike" kern="0" cap="none" spc="0" normalizeH="0" baseline="0" noProof="0">
              <a:ln>
                <a:noFill/>
              </a:ln>
              <a:solidFill>
                <a:srgbClr val="4D5557"/>
              </a:solidFill>
              <a:effectLst/>
              <a:uLnTx/>
              <a:uFillTx/>
              <a:latin typeface="Raleway"/>
              <a:ea typeface="Raleway"/>
              <a:cs typeface="Raleway"/>
              <a:sym typeface="Raleway"/>
            </a:endParaRPr>
          </a:p>
          <a:p>
            <a:pPr marL="342900" marR="0" lvl="0" indent="-368300" algn="l" defTabSz="914400" rtl="0" eaLnBrk="1" fontAlgn="auto" latinLnBrk="0" hangingPunct="1">
              <a:lnSpc>
                <a:spcPct val="100000"/>
              </a:lnSpc>
              <a:spcBef>
                <a:spcPts val="0"/>
              </a:spcBef>
              <a:spcAft>
                <a:spcPts val="0"/>
              </a:spcAft>
              <a:buClr>
                <a:srgbClr val="4D5557"/>
              </a:buClr>
              <a:buSzPts val="2000"/>
              <a:buFont typeface="Raleway"/>
              <a:buChar char="•"/>
              <a:tabLst/>
              <a:defRPr/>
            </a:pPr>
            <a:r>
              <a:rPr kumimoji="0" lang="en-US" sz="2000" b="0" i="0" u="none" strike="noStrike" kern="0" cap="none" spc="0" normalizeH="0" baseline="0" noProof="0">
                <a:ln>
                  <a:noFill/>
                </a:ln>
                <a:solidFill>
                  <a:srgbClr val="4D5557"/>
                </a:solidFill>
                <a:effectLst/>
                <a:uLnTx/>
                <a:uFillTx/>
                <a:latin typeface="Raleway"/>
                <a:ea typeface="Raleway"/>
                <a:cs typeface="Raleway"/>
                <a:sym typeface="Raleway"/>
              </a:rPr>
              <a:t>E10-</a:t>
            </a:r>
            <a:endParaRPr kumimoji="0" sz="20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4D5557"/>
                </a:solidFill>
                <a:effectLst/>
                <a:uLnTx/>
                <a:uFillTx/>
                <a:latin typeface="Raleway"/>
                <a:ea typeface="Raleway"/>
                <a:cs typeface="Raleway"/>
                <a:sym typeface="Raleway"/>
              </a:rPr>
              <a:t>NB: Please remember this! You will need to add at the beginning of each survey.</a:t>
            </a:r>
            <a:endParaRPr kumimoji="0" sz="1200" b="0" i="0" u="none" strike="noStrike" kern="0" cap="none" spc="0" normalizeH="0" baseline="0" noProof="0">
              <a:ln>
                <a:noFill/>
              </a:ln>
              <a:solidFill>
                <a:srgbClr val="4D5557"/>
              </a:solidFill>
              <a:effectLst/>
              <a:uLnTx/>
              <a:uFillTx/>
              <a:latin typeface="Raleway"/>
              <a:ea typeface="Raleway"/>
              <a:cs typeface="Raleway"/>
              <a:sym typeface="Raleway"/>
            </a:endParaRPr>
          </a:p>
        </p:txBody>
      </p:sp>
    </p:spTree>
  </p:cSld>
  <p:clrMapOvr>
    <a:masterClrMapping/>
  </p:clrMapOvr>
</p:sld>
</file>

<file path=ppt/slides/slide71.xml><?xml version="1.0" encoding="utf-8"?>
<p:sld xmlns:p="http://schemas.openxmlformats.org/presentationml/2006/main" xmlns:a="http://schemas.openxmlformats.org/drawingml/2006/main" xmlns:r="http://schemas.openxmlformats.org/officeDocument/2006/relationships">
  <p:cSld>
    <p:spTree>
      <p:nvGrpSpPr>
        <p:cNvPr id="1" name="Shape 595"/>
        <p:cNvGrpSpPr/>
        <p:nvPr/>
      </p:nvGrpSpPr>
      <p:grpSpPr>
        <a:xfrm>
          <a:off x="0" y="0"/>
          <a:ext cx="0" cy="0"/>
          <a:chOff x="0" y="0"/>
          <a:chExt cx="0" cy="0"/>
        </a:xfrm>
      </p:grpSpPr>
      <p:pic>
        <p:nvPicPr>
          <p:cNvPr id="596" name="Google Shape;596;p54"/>
          <p:cNvPicPr preferRelativeResize="0"/>
          <p:nvPr/>
        </p:nvPicPr>
        <p:blipFill rotWithShape="1">
          <a:blip r:embed="rId3">
            <a:alphaModFix/>
          </a:blip>
          <a:srcRect b="21" t="58"/>
          <a:stretch/>
        </p:blipFill>
        <p:spPr>
          <a:xfrm>
            <a:off x="-8250" y="-64825"/>
            <a:ext cx="12208496" cy="6922824"/>
          </a:xfrm>
          <a:prstGeom prst="rect">
            <a:avLst/>
          </a:prstGeom>
          <a:noFill/>
          <a:ln>
            <a:noFill/>
          </a:ln>
        </p:spPr>
      </p:pic>
      <p:sp>
        <p:nvSpPr>
          <p:cNvPr id="597" name="Google Shape;597;p54"/>
          <p:cNvSpPr/>
          <p:nvPr/>
        </p:nvSpPr>
        <p:spPr>
          <a:xfrm>
            <a:off x="-8256" y="-64827"/>
            <a:ext cx="12208500" cy="6858000"/>
          </a:xfrm>
          <a:prstGeom prst="rect">
            <a:avLst/>
          </a:prstGeom>
          <a:solidFill>
            <a:schemeClr val="dk1">
              <a:alpha val="20780"/>
            </a:schemeClr>
          </a:solidFill>
          <a:ln>
            <a:noFill/>
          </a:ln>
        </p:spPr>
        <p:txBody>
          <a:bodyPr anchor="ctr" anchorCtr="0" bIns="45700" lIns="91425" rIns="91425" spcFirstLastPara="1" tIns="45700" wrap="square">
            <a:noAutofit/>
          </a:bodyPr>
          <a:lstStyle/>
          <a:p>
            <a:pPr algn="ctr" defTabSz="914400" eaLnBrk="1" fontAlgn="auto" hangingPunct="1" indent="0" latinLnBrk="0" lvl="0" marL="0" marR="0" rtl="0">
              <a:lnSpc>
                <a:spcPct val="100000"/>
              </a:lnSpc>
              <a:spcBef>
                <a:spcPts val="0"/>
              </a:spcBef>
              <a:spcAft>
                <a:spcPts val="0"/>
              </a:spcAft>
              <a:buClr>
                <a:srgbClr val="000000"/>
              </a:buClr>
              <a:buSzTx/>
              <a:buFont typeface="Arial"/>
              <a:buNone/>
              <a:tabLst/>
              <a:defRPr/>
            </a:pPr>
            <a:endParaRPr b="0" baseline="0" cap="none" i="0" kern="0" kumimoji="0" noProof="0" normalizeH="0" spc="0" strike="noStrike" sz="1800" u="none">
              <a:ln>
                <a:noFill/>
              </a:ln>
              <a:solidFill>
                <a:srgbClr val="FFFFFF"/>
              </a:solidFill>
              <a:effectLst/>
              <a:uLnTx/>
              <a:uFillTx/>
              <a:latin typeface="Calibri"/>
              <a:ea typeface="Calibri"/>
              <a:cs typeface="Calibri"/>
              <a:sym typeface="Calibri"/>
            </a:endParaRPr>
          </a:p>
        </p:txBody>
      </p:sp>
      <p:sp>
        <p:nvSpPr>
          <p:cNvPr id="598" name="Google Shape;598;p54"/>
          <p:cNvSpPr txBox="1">
            <a:spLocks noGrp="1"/>
          </p:cNvSpPr>
          <p:nvPr>
            <p:ph idx="1" type="subTitle"/>
          </p:nvPr>
        </p:nvSpPr>
        <p:spPr>
          <a:xfrm>
            <a:off x="1054500" y="3079650"/>
            <a:ext cx="10083000" cy="698700"/>
          </a:xfrm>
          <a:prstGeom prst="rect">
            <a:avLst/>
          </a:prstGeom>
          <a:noFill/>
          <a:ln>
            <a:noFill/>
          </a:ln>
        </p:spPr>
        <p:txBody>
          <a:bodyPr anchor="ctr" anchorCtr="0" bIns="45700" lIns="91425" rIns="91425" spcFirstLastPara="1" tIns="45700" wrap="square">
            <a:noAutofit/>
          </a:bodyPr>
          <a:lstStyle/>
          <a:p>
            <a:pPr algn="ctr" indent="0" lvl="0" marL="0" rtl="0">
              <a:lnSpc>
                <a:spcPct val="90000"/>
              </a:lnSpc>
              <a:spcBef>
                <a:spcPts val="0"/>
              </a:spcBef>
              <a:spcAft>
                <a:spcPts val="0"/>
              </a:spcAft>
              <a:buClr>
                <a:schemeClr val="lt1"/>
              </a:buClr>
              <a:buSzPts val="4000"/>
              <a:buNone/>
            </a:pPr>
            <a:r>
              <a:rPr b="1" lang="en-US" sz="4000">
                <a:solidFill>
                  <a:schemeClr val="lt1"/>
                </a:solidFill>
                <a:latin typeface="Raleway"/>
                <a:ea typeface="Raleway"/>
                <a:cs typeface="Raleway"/>
                <a:sym typeface="Raleway"/>
              </a:rPr>
              <a:t>QUANTITATIVE TOOL</a:t>
            </a:r>
            <a:endParaRPr>
              <a:latin typeface="Raleway"/>
              <a:ea typeface="Raleway"/>
              <a:cs typeface="Raleway"/>
              <a:sym typeface="Raleway"/>
            </a:endParaRPr>
          </a:p>
        </p:txBody>
      </p:sp>
      <p:pic>
        <p:nvPicPr>
          <p:cNvPr id="599" name="Google Shape;599;p54"/>
          <p:cNvPicPr preferRelativeResize="0"/>
          <p:nvPr/>
        </p:nvPicPr>
        <p:blipFill>
          <a:blip r:embed="rId4">
            <a:alphaModFix/>
          </a:blip>
          <a:stretch>
            <a:fillRect/>
          </a:stretch>
        </p:blipFill>
        <p:spPr>
          <a:xfrm>
            <a:off x="9870425" y="127600"/>
            <a:ext cx="2071450" cy="207145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grpSp>
        <p:nvGrpSpPr>
          <p:cNvPr id="605" name="Google Shape;605;p55"/>
          <p:cNvGrpSpPr/>
          <p:nvPr/>
        </p:nvGrpSpPr>
        <p:grpSpPr>
          <a:xfrm>
            <a:off x="12" y="-76200"/>
            <a:ext cx="12191988" cy="247125"/>
            <a:chOff x="12" y="0"/>
            <a:chExt cx="12191988" cy="247125"/>
          </a:xfrm>
        </p:grpSpPr>
        <p:pic>
          <p:nvPicPr>
            <p:cNvPr id="606" name="Google Shape;606;p55"/>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607" name="Google Shape;607;p55"/>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608" name="Google Shape;608;p55"/>
          <p:cNvGrpSpPr/>
          <p:nvPr/>
        </p:nvGrpSpPr>
        <p:grpSpPr>
          <a:xfrm>
            <a:off x="12" y="6705600"/>
            <a:ext cx="12191988" cy="247125"/>
            <a:chOff x="12" y="0"/>
            <a:chExt cx="12191988" cy="247125"/>
          </a:xfrm>
        </p:grpSpPr>
        <p:pic>
          <p:nvPicPr>
            <p:cNvPr id="609" name="Google Shape;609;p55"/>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610" name="Google Shape;610;p55"/>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sp>
        <p:nvSpPr>
          <p:cNvPr id="611" name="Google Shape;611;p55"/>
          <p:cNvSpPr txBox="1"/>
          <p:nvPr/>
        </p:nvSpPr>
        <p:spPr>
          <a:xfrm>
            <a:off x="838200" y="365125"/>
            <a:ext cx="10515600" cy="13257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a:ln>
                  <a:noFill/>
                </a:ln>
                <a:solidFill>
                  <a:srgbClr val="314247"/>
                </a:solidFill>
                <a:effectLst/>
                <a:uLnTx/>
                <a:uFillTx/>
                <a:latin typeface="Raleway"/>
                <a:ea typeface="Raleway"/>
                <a:cs typeface="Raleway"/>
                <a:sym typeface="Raleway"/>
              </a:rPr>
              <a:t>HOUSEHOLD TOOL</a:t>
            </a:r>
            <a:endParaRPr kumimoji="0" sz="2800" b="1"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90000"/>
              </a:lnSpc>
              <a:spcBef>
                <a:spcPts val="0"/>
              </a:spcBef>
              <a:spcAft>
                <a:spcPts val="0"/>
              </a:spcAft>
              <a:buClr>
                <a:srgbClr val="000000"/>
              </a:buClr>
              <a:buSzPts val="2800"/>
              <a:buFont typeface="Arial"/>
              <a:buNone/>
              <a:tabLst/>
              <a:defRPr/>
            </a:pPr>
            <a:endParaRPr kumimoji="0" sz="2800" b="1" i="0" u="none" strike="noStrike" kern="0" cap="none" spc="0" normalizeH="0" baseline="0" noProof="0">
              <a:ln>
                <a:noFill/>
              </a:ln>
              <a:solidFill>
                <a:srgbClr val="4D5557"/>
              </a:solidFill>
              <a:effectLst/>
              <a:uLnTx/>
              <a:uFillTx/>
              <a:latin typeface="Raleway"/>
              <a:ea typeface="Raleway"/>
              <a:cs typeface="Raleway"/>
              <a:sym typeface="Raleway"/>
            </a:endParaRPr>
          </a:p>
        </p:txBody>
      </p:sp>
      <p:sp>
        <p:nvSpPr>
          <p:cNvPr id="612" name="Google Shape;612;p55"/>
          <p:cNvSpPr txBox="1"/>
          <p:nvPr/>
        </p:nvSpPr>
        <p:spPr>
          <a:xfrm>
            <a:off x="838200" y="960250"/>
            <a:ext cx="4660800" cy="51894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4D5557"/>
                </a:solidFill>
                <a:effectLst/>
                <a:uLnTx/>
                <a:uFillTx/>
                <a:latin typeface="Raleway"/>
                <a:ea typeface="Raleway"/>
                <a:cs typeface="Raleway"/>
                <a:sym typeface="Raleway"/>
              </a:rPr>
              <a:t>The Household tool contains the following sections: </a:t>
            </a:r>
            <a:endParaRPr kumimoji="0" sz="1800" b="1"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36550" algn="l" defTabSz="914400" rtl="0" eaLnBrk="1" fontAlgn="auto" latinLnBrk="0" hangingPunct="1">
              <a:lnSpc>
                <a:spcPct val="100000"/>
              </a:lnSpc>
              <a:spcBef>
                <a:spcPts val="0"/>
              </a:spcBef>
              <a:spcAft>
                <a:spcPts val="0"/>
              </a:spcAft>
              <a:buClr>
                <a:srgbClr val="222222"/>
              </a:buClr>
              <a:buSzPts val="1700"/>
              <a:buFont typeface="Raleway"/>
              <a:buChar char="●"/>
              <a:tabLst/>
              <a:defRPr/>
            </a:pPr>
            <a:r>
              <a:rPr kumimoji="0" lang="en-US" sz="1700" b="1" i="0" u="none" strike="noStrike" kern="0" cap="none" spc="0" normalizeH="0" baseline="0" noProof="0">
                <a:ln>
                  <a:noFill/>
                </a:ln>
                <a:solidFill>
                  <a:srgbClr val="548194"/>
                </a:solidFill>
                <a:effectLst/>
                <a:uLnTx/>
                <a:uFillTx/>
                <a:latin typeface="Raleway"/>
                <a:ea typeface="Raleway"/>
                <a:cs typeface="Raleway"/>
                <a:sym typeface="Raleway"/>
              </a:rPr>
              <a:t>PART 1 -</a:t>
            </a:r>
            <a:r>
              <a:rPr kumimoji="0" lang="en-US" sz="1700" b="0" i="0" u="none" strike="noStrike" kern="0" cap="none" spc="0" normalizeH="0" baseline="0" noProof="0">
                <a:ln>
                  <a:noFill/>
                </a:ln>
                <a:solidFill>
                  <a:srgbClr val="4D5557"/>
                </a:solidFill>
                <a:effectLst/>
                <a:uLnTx/>
                <a:uFillTx/>
                <a:latin typeface="Raleway"/>
                <a:ea typeface="Raleway"/>
                <a:cs typeface="Raleway"/>
                <a:sym typeface="Raleway"/>
              </a:rPr>
              <a:t>. </a:t>
            </a:r>
            <a:r>
              <a:rPr kumimoji="0" lang="en-US" sz="1700" b="1" i="0" u="none" strike="noStrike" kern="0" cap="none" spc="0" normalizeH="0" baseline="0" noProof="0">
                <a:ln>
                  <a:noFill/>
                </a:ln>
                <a:solidFill>
                  <a:srgbClr val="678798"/>
                </a:solidFill>
                <a:effectLst/>
                <a:uLnTx/>
                <a:uFillTx/>
                <a:latin typeface="Raleway"/>
                <a:ea typeface="Raleway"/>
                <a:cs typeface="Raleway"/>
                <a:sym typeface="Raleway"/>
              </a:rPr>
              <a:t>Respondent Profile</a:t>
            </a:r>
            <a:endParaRPr kumimoji="0" sz="1700" b="1" i="1" u="none" strike="noStrike" kern="0" cap="none" spc="0" normalizeH="0" baseline="0" noProof="0">
              <a:ln>
                <a:noFill/>
              </a:ln>
              <a:solidFill>
                <a:srgbClr val="678798"/>
              </a:solidFill>
              <a:effectLst/>
              <a:uLnTx/>
              <a:uFillTx/>
              <a:latin typeface="Raleway"/>
              <a:ea typeface="Raleway"/>
              <a:cs typeface="Raleway"/>
              <a:sym typeface="Raleway"/>
            </a:endParaRPr>
          </a:p>
          <a:p>
            <a:pPr marL="45720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0" i="1"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336550" algn="l" defTabSz="914400" rtl="0" eaLnBrk="1" fontAlgn="auto" latinLnBrk="0" hangingPunct="1">
              <a:lnSpc>
                <a:spcPct val="100000"/>
              </a:lnSpc>
              <a:spcBef>
                <a:spcPts val="0"/>
              </a:spcBef>
              <a:spcAft>
                <a:spcPts val="0"/>
              </a:spcAft>
              <a:buClr>
                <a:srgbClr val="222222"/>
              </a:buClr>
              <a:buSzPts val="1700"/>
              <a:buFont typeface="Raleway"/>
              <a:buChar char="●"/>
              <a:tabLst/>
              <a:defRPr/>
            </a:pPr>
            <a:r>
              <a:rPr kumimoji="0" lang="en-US" sz="1700" b="1" i="0" u="none" strike="noStrike" kern="0" cap="none" spc="0" normalizeH="0" baseline="0" noProof="0">
                <a:ln>
                  <a:noFill/>
                </a:ln>
                <a:solidFill>
                  <a:srgbClr val="548194"/>
                </a:solidFill>
                <a:effectLst/>
                <a:uLnTx/>
                <a:uFillTx/>
                <a:latin typeface="Raleway"/>
                <a:ea typeface="Raleway"/>
                <a:cs typeface="Raleway"/>
                <a:sym typeface="Raleway"/>
              </a:rPr>
              <a:t>PART 2 - Security and stability</a:t>
            </a: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336550" algn="l" defTabSz="914400" rtl="0" eaLnBrk="1" fontAlgn="auto" latinLnBrk="0" hangingPunct="1">
              <a:lnSpc>
                <a:spcPct val="100000"/>
              </a:lnSpc>
              <a:spcBef>
                <a:spcPts val="0"/>
              </a:spcBef>
              <a:spcAft>
                <a:spcPts val="0"/>
              </a:spcAft>
              <a:buClr>
                <a:srgbClr val="222222"/>
              </a:buClr>
              <a:buSzPts val="1700"/>
              <a:buFont typeface="Raleway"/>
              <a:buChar char="●"/>
              <a:tabLst/>
              <a:defRPr/>
            </a:pPr>
            <a:r>
              <a:rPr kumimoji="0" lang="en-US" sz="1700" b="1" i="0" u="none" strike="noStrike" kern="0" cap="none" spc="0" normalizeH="0" baseline="0" noProof="0">
                <a:ln>
                  <a:noFill/>
                </a:ln>
                <a:solidFill>
                  <a:srgbClr val="548194"/>
                </a:solidFill>
                <a:effectLst/>
                <a:uLnTx/>
                <a:uFillTx/>
                <a:latin typeface="Raleway"/>
                <a:ea typeface="Raleway"/>
                <a:cs typeface="Raleway"/>
                <a:sym typeface="Raleway"/>
              </a:rPr>
              <a:t>PART 3 - Food Security</a:t>
            </a: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336550" algn="l" defTabSz="914400" rtl="0" eaLnBrk="1" fontAlgn="auto" latinLnBrk="0" hangingPunct="1">
              <a:lnSpc>
                <a:spcPct val="100000"/>
              </a:lnSpc>
              <a:spcBef>
                <a:spcPts val="0"/>
              </a:spcBef>
              <a:spcAft>
                <a:spcPts val="0"/>
              </a:spcAft>
              <a:buClr>
                <a:srgbClr val="222222"/>
              </a:buClr>
              <a:buSzPts val="1700"/>
              <a:buFont typeface="Raleway"/>
              <a:buChar char="●"/>
              <a:tabLst/>
              <a:defRPr/>
            </a:pPr>
            <a:r>
              <a:rPr kumimoji="0" lang="en-US" sz="1700" b="1" i="0" u="none" strike="noStrike" kern="0" cap="none" spc="0" normalizeH="0" baseline="0" noProof="0">
                <a:ln>
                  <a:noFill/>
                </a:ln>
                <a:solidFill>
                  <a:srgbClr val="548194"/>
                </a:solidFill>
                <a:effectLst/>
                <a:uLnTx/>
                <a:uFillTx/>
                <a:latin typeface="Raleway"/>
                <a:ea typeface="Raleway"/>
                <a:cs typeface="Raleway"/>
                <a:sym typeface="Raleway"/>
              </a:rPr>
              <a:t>PART 4 - HLP</a:t>
            </a: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336550" algn="l" defTabSz="914400" rtl="0" eaLnBrk="1" fontAlgn="auto" latinLnBrk="0" hangingPunct="1">
              <a:lnSpc>
                <a:spcPct val="100000"/>
              </a:lnSpc>
              <a:spcBef>
                <a:spcPts val="0"/>
              </a:spcBef>
              <a:spcAft>
                <a:spcPts val="0"/>
              </a:spcAft>
              <a:buClr>
                <a:srgbClr val="222222"/>
              </a:buClr>
              <a:buSzPts val="1700"/>
              <a:buFont typeface="Raleway"/>
              <a:buChar char="●"/>
              <a:tabLst/>
              <a:defRPr/>
            </a:pPr>
            <a:r>
              <a:rPr kumimoji="0" lang="en-US" sz="1700" b="1" i="0" u="none" strike="noStrike" kern="0" cap="none" spc="0" normalizeH="0" baseline="0" noProof="0">
                <a:ln>
                  <a:noFill/>
                </a:ln>
                <a:solidFill>
                  <a:srgbClr val="548194"/>
                </a:solidFill>
                <a:effectLst/>
                <a:uLnTx/>
                <a:uFillTx/>
                <a:latin typeface="Raleway"/>
                <a:ea typeface="Raleway"/>
                <a:cs typeface="Raleway"/>
                <a:sym typeface="Raleway"/>
              </a:rPr>
              <a:t>PART 5 -  Rights and Governance</a:t>
            </a: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336550" algn="l" defTabSz="914400" rtl="0" eaLnBrk="1" fontAlgn="auto" latinLnBrk="0" hangingPunct="1">
              <a:lnSpc>
                <a:spcPct val="100000"/>
              </a:lnSpc>
              <a:spcBef>
                <a:spcPts val="0"/>
              </a:spcBef>
              <a:spcAft>
                <a:spcPts val="0"/>
              </a:spcAft>
              <a:buClr>
                <a:srgbClr val="222222"/>
              </a:buClr>
              <a:buSzPts val="1700"/>
              <a:buFont typeface="Raleway"/>
              <a:buChar char="●"/>
              <a:tabLst/>
              <a:defRPr/>
            </a:pPr>
            <a:r>
              <a:rPr kumimoji="0" lang="en-US" sz="1700" b="1" i="0" u="none" strike="noStrike" kern="0" cap="none" spc="0" normalizeH="0" baseline="0" noProof="0">
                <a:ln>
                  <a:noFill/>
                </a:ln>
                <a:solidFill>
                  <a:srgbClr val="548194"/>
                </a:solidFill>
                <a:effectLst/>
                <a:uLnTx/>
                <a:uFillTx/>
                <a:latin typeface="Raleway"/>
                <a:ea typeface="Raleway"/>
                <a:cs typeface="Raleway"/>
                <a:sym typeface="Raleway"/>
              </a:rPr>
              <a:t>PART 6 - WASH and infrastructure</a:t>
            </a: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336550" algn="l" defTabSz="914400" rtl="0" eaLnBrk="1" fontAlgn="auto" latinLnBrk="0" hangingPunct="1">
              <a:lnSpc>
                <a:spcPct val="100000"/>
              </a:lnSpc>
              <a:spcBef>
                <a:spcPts val="0"/>
              </a:spcBef>
              <a:spcAft>
                <a:spcPts val="0"/>
              </a:spcAft>
              <a:buClr>
                <a:srgbClr val="222222"/>
              </a:buClr>
              <a:buSzPts val="1700"/>
              <a:buFont typeface="Raleway"/>
              <a:buChar char="●"/>
              <a:tabLst/>
              <a:defRPr/>
            </a:pPr>
            <a:r>
              <a:rPr kumimoji="0" lang="en-US" sz="1700" b="1" i="0" u="none" strike="noStrike" kern="0" cap="none" spc="0" normalizeH="0" baseline="0" noProof="0">
                <a:ln>
                  <a:noFill/>
                </a:ln>
                <a:solidFill>
                  <a:srgbClr val="548194"/>
                </a:solidFill>
                <a:effectLst/>
                <a:uLnTx/>
                <a:uFillTx/>
                <a:latin typeface="Raleway"/>
                <a:ea typeface="Raleway"/>
                <a:cs typeface="Raleway"/>
                <a:sym typeface="Raleway"/>
              </a:rPr>
              <a:t>PART 7 -  Protection</a:t>
            </a: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336550" algn="l" defTabSz="914400" rtl="0" eaLnBrk="1" fontAlgn="auto" latinLnBrk="0" hangingPunct="1">
              <a:lnSpc>
                <a:spcPct val="100000"/>
              </a:lnSpc>
              <a:spcBef>
                <a:spcPts val="0"/>
              </a:spcBef>
              <a:spcAft>
                <a:spcPts val="0"/>
              </a:spcAft>
              <a:buClr>
                <a:srgbClr val="222222"/>
              </a:buClr>
              <a:buSzPts val="1700"/>
              <a:buFont typeface="Raleway"/>
              <a:buChar char="●"/>
              <a:tabLst/>
              <a:defRPr/>
            </a:pPr>
            <a:r>
              <a:rPr kumimoji="0" lang="en-US" sz="1700" b="1" i="0" u="none" strike="noStrike" kern="0" cap="none" spc="0" normalizeH="0" baseline="0" noProof="0">
                <a:ln>
                  <a:noFill/>
                </a:ln>
                <a:solidFill>
                  <a:srgbClr val="548194"/>
                </a:solidFill>
                <a:effectLst/>
                <a:uLnTx/>
                <a:uFillTx/>
                <a:latin typeface="Raleway"/>
                <a:ea typeface="Raleway"/>
                <a:cs typeface="Raleway"/>
                <a:sym typeface="Raleway"/>
              </a:rPr>
              <a:t>PART 8 -  Healthcare</a:t>
            </a: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336550" algn="l" defTabSz="914400" rtl="0" eaLnBrk="1" fontAlgn="auto" latinLnBrk="0" hangingPunct="1">
              <a:lnSpc>
                <a:spcPct val="100000"/>
              </a:lnSpc>
              <a:spcBef>
                <a:spcPts val="0"/>
              </a:spcBef>
              <a:spcAft>
                <a:spcPts val="0"/>
              </a:spcAft>
              <a:buClr>
                <a:srgbClr val="222222"/>
              </a:buClr>
              <a:buSzPts val="1700"/>
              <a:buFont typeface="Raleway"/>
              <a:buChar char="●"/>
              <a:tabLst/>
              <a:defRPr/>
            </a:pPr>
            <a:r>
              <a:rPr kumimoji="0" lang="en-US" sz="1700" b="1" i="0" u="none" strike="noStrike" kern="0" cap="none" spc="0" normalizeH="0" baseline="0" noProof="0">
                <a:ln>
                  <a:noFill/>
                </a:ln>
                <a:solidFill>
                  <a:srgbClr val="548194"/>
                </a:solidFill>
                <a:effectLst/>
                <a:uLnTx/>
                <a:uFillTx/>
                <a:latin typeface="Raleway"/>
                <a:ea typeface="Raleway"/>
                <a:cs typeface="Raleway"/>
                <a:sym typeface="Raleway"/>
              </a:rPr>
              <a:t>PART 9 -  Education</a:t>
            </a:r>
            <a:endParaRPr kumimoji="0" sz="1700" b="0"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1" u="none" strike="noStrike" kern="0" cap="none" spc="0" normalizeH="0" baseline="0" noProof="0">
              <a:ln>
                <a:noFill/>
              </a:ln>
              <a:solidFill>
                <a:srgbClr val="FF0000"/>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600" b="1" i="0" u="none" strike="noStrike" kern="0" cap="none" spc="0" normalizeH="0" baseline="0" noProof="0">
              <a:ln>
                <a:noFill/>
              </a:ln>
              <a:solidFill>
                <a:srgbClr val="4D5557"/>
              </a:solidFill>
              <a:effectLst/>
              <a:uLnTx/>
              <a:uFillTx/>
              <a:latin typeface="Raleway"/>
              <a:ea typeface="Raleway"/>
              <a:cs typeface="Raleway"/>
              <a:sym typeface="Raleway"/>
            </a:endParaRPr>
          </a:p>
        </p:txBody>
      </p:sp>
      <p:sp>
        <p:nvSpPr>
          <p:cNvPr id="613" name="Google Shape;613;p55"/>
          <p:cNvSpPr txBox="1"/>
          <p:nvPr/>
        </p:nvSpPr>
        <p:spPr>
          <a:xfrm>
            <a:off x="5980775" y="1207575"/>
            <a:ext cx="4660800" cy="51894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36550" algn="l" defTabSz="914400" rtl="0" eaLnBrk="1" fontAlgn="auto" latinLnBrk="0" hangingPunct="1">
              <a:lnSpc>
                <a:spcPct val="100000"/>
              </a:lnSpc>
              <a:spcBef>
                <a:spcPts val="0"/>
              </a:spcBef>
              <a:spcAft>
                <a:spcPts val="0"/>
              </a:spcAft>
              <a:buClr>
                <a:srgbClr val="222222"/>
              </a:buClr>
              <a:buSzPts val="1700"/>
              <a:buFont typeface="Raleway"/>
              <a:buChar char="●"/>
              <a:tabLst/>
              <a:defRPr/>
            </a:pPr>
            <a:r>
              <a:rPr kumimoji="0" lang="en-US" sz="1700" b="1" i="0" u="none" strike="noStrike" kern="0" cap="none" spc="0" normalizeH="0" baseline="0" noProof="0">
                <a:ln>
                  <a:noFill/>
                </a:ln>
                <a:solidFill>
                  <a:srgbClr val="548194"/>
                </a:solidFill>
                <a:effectLst/>
                <a:uLnTx/>
                <a:uFillTx/>
                <a:latin typeface="Raleway"/>
                <a:ea typeface="Raleway"/>
                <a:cs typeface="Raleway"/>
                <a:sym typeface="Raleway"/>
              </a:rPr>
              <a:t>PART 10 -</a:t>
            </a:r>
            <a:r>
              <a:rPr kumimoji="0" lang="en-US" sz="1700" b="0" i="0" u="none" strike="noStrike" kern="0" cap="none" spc="0" normalizeH="0" baseline="0" noProof="0">
                <a:ln>
                  <a:noFill/>
                </a:ln>
                <a:solidFill>
                  <a:srgbClr val="4D5557"/>
                </a:solidFill>
                <a:effectLst/>
                <a:uLnTx/>
                <a:uFillTx/>
                <a:latin typeface="Raleway"/>
                <a:ea typeface="Raleway"/>
                <a:cs typeface="Raleway"/>
                <a:sym typeface="Raleway"/>
              </a:rPr>
              <a:t>. </a:t>
            </a:r>
            <a:r>
              <a:rPr kumimoji="0" lang="en-US" sz="1700" b="1" i="0" u="none" strike="noStrike" kern="0" cap="none" spc="0" normalizeH="0" baseline="0" noProof="0">
                <a:ln>
                  <a:noFill/>
                </a:ln>
                <a:solidFill>
                  <a:srgbClr val="678798"/>
                </a:solidFill>
                <a:effectLst/>
                <a:uLnTx/>
                <a:uFillTx/>
                <a:latin typeface="Raleway"/>
                <a:ea typeface="Raleway"/>
                <a:cs typeface="Raleway"/>
                <a:sym typeface="Raleway"/>
              </a:rPr>
              <a:t>Livelihoods and economic integration</a:t>
            </a:r>
            <a:endParaRPr kumimoji="0" sz="1700" b="1" i="1" u="none" strike="noStrike" kern="0" cap="none" spc="0" normalizeH="0" baseline="0" noProof="0">
              <a:ln>
                <a:noFill/>
              </a:ln>
              <a:solidFill>
                <a:srgbClr val="678798"/>
              </a:solidFill>
              <a:effectLst/>
              <a:uLnTx/>
              <a:uFillTx/>
              <a:latin typeface="Raleway"/>
              <a:ea typeface="Raleway"/>
              <a:cs typeface="Raleway"/>
              <a:sym typeface="Raleway"/>
            </a:endParaRPr>
          </a:p>
          <a:p>
            <a:pPr marL="45720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0" i="1"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336550" algn="l" defTabSz="914400" rtl="0" eaLnBrk="1" fontAlgn="auto" latinLnBrk="0" hangingPunct="1">
              <a:lnSpc>
                <a:spcPct val="100000"/>
              </a:lnSpc>
              <a:spcBef>
                <a:spcPts val="0"/>
              </a:spcBef>
              <a:spcAft>
                <a:spcPts val="0"/>
              </a:spcAft>
              <a:buClr>
                <a:srgbClr val="222222"/>
              </a:buClr>
              <a:buSzPts val="1700"/>
              <a:buFont typeface="Raleway"/>
              <a:buChar char="●"/>
              <a:tabLst/>
              <a:defRPr/>
            </a:pPr>
            <a:r>
              <a:rPr kumimoji="0" lang="en-US" sz="1700" b="1" i="0" u="none" strike="noStrike" kern="0" cap="none" spc="0" normalizeH="0" baseline="0" noProof="0">
                <a:ln>
                  <a:noFill/>
                </a:ln>
                <a:solidFill>
                  <a:srgbClr val="548194"/>
                </a:solidFill>
                <a:effectLst/>
                <a:uLnTx/>
                <a:uFillTx/>
                <a:latin typeface="Raleway"/>
                <a:ea typeface="Raleway"/>
                <a:cs typeface="Raleway"/>
                <a:sym typeface="Raleway"/>
              </a:rPr>
              <a:t>PART 11 - Social Cohesion</a:t>
            </a: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336550" algn="l" defTabSz="914400" rtl="0" eaLnBrk="1" fontAlgn="auto" latinLnBrk="0" hangingPunct="1">
              <a:lnSpc>
                <a:spcPct val="100000"/>
              </a:lnSpc>
              <a:spcBef>
                <a:spcPts val="0"/>
              </a:spcBef>
              <a:spcAft>
                <a:spcPts val="0"/>
              </a:spcAft>
              <a:buClr>
                <a:srgbClr val="222222"/>
              </a:buClr>
              <a:buSzPts val="1700"/>
              <a:buFont typeface="Raleway"/>
              <a:buChar char="●"/>
              <a:tabLst/>
              <a:defRPr/>
            </a:pPr>
            <a:r>
              <a:rPr kumimoji="0" lang="en-US" sz="1700" b="1" i="0" u="none" strike="noStrike" kern="0" cap="none" spc="0" normalizeH="0" baseline="0" noProof="0">
                <a:ln>
                  <a:noFill/>
                </a:ln>
                <a:solidFill>
                  <a:srgbClr val="548194"/>
                </a:solidFill>
                <a:effectLst/>
                <a:uLnTx/>
                <a:uFillTx/>
                <a:latin typeface="Raleway"/>
                <a:ea typeface="Raleway"/>
                <a:cs typeface="Raleway"/>
                <a:sym typeface="Raleway"/>
              </a:rPr>
              <a:t>PART 12 - Natural Environment</a:t>
            </a: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336550" algn="l" defTabSz="914400" rtl="0" eaLnBrk="1" fontAlgn="auto" latinLnBrk="0" hangingPunct="1">
              <a:lnSpc>
                <a:spcPct val="100000"/>
              </a:lnSpc>
              <a:spcBef>
                <a:spcPts val="0"/>
              </a:spcBef>
              <a:spcAft>
                <a:spcPts val="0"/>
              </a:spcAft>
              <a:buClr>
                <a:srgbClr val="222222"/>
              </a:buClr>
              <a:buSzPts val="1700"/>
              <a:buFont typeface="Raleway"/>
              <a:buChar char="●"/>
              <a:tabLst/>
              <a:defRPr/>
            </a:pPr>
            <a:r>
              <a:rPr kumimoji="0" lang="en-US" sz="1700" b="1" i="0" u="none" strike="noStrike" kern="0" cap="none" spc="0" normalizeH="0" baseline="0" noProof="0">
                <a:ln>
                  <a:noFill/>
                </a:ln>
                <a:solidFill>
                  <a:srgbClr val="548194"/>
                </a:solidFill>
                <a:effectLst/>
                <a:uLnTx/>
                <a:uFillTx/>
                <a:latin typeface="Raleway"/>
                <a:ea typeface="Raleway"/>
                <a:cs typeface="Raleway"/>
                <a:sym typeface="Raleway"/>
              </a:rPr>
              <a:t>PART 13 - Assistance Gaps</a:t>
            </a: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00" b="0"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00" b="1" i="0" u="none" strike="noStrike" kern="0" cap="none" spc="0" normalizeH="0" baseline="0" noProof="0">
              <a:ln>
                <a:noFill/>
              </a:ln>
              <a:solidFill>
                <a:srgbClr val="548194"/>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1" u="none" strike="noStrike" kern="0" cap="none" spc="0" normalizeH="0" baseline="0" noProof="0">
              <a:ln>
                <a:noFill/>
              </a:ln>
              <a:solidFill>
                <a:srgbClr val="FF0000"/>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600" b="1" i="0" u="none" strike="noStrike" kern="0" cap="none" spc="0" normalizeH="0" baseline="0" noProof="0">
              <a:ln>
                <a:noFill/>
              </a:ln>
              <a:solidFill>
                <a:srgbClr val="4D5557"/>
              </a:solidFill>
              <a:effectLst/>
              <a:uLnTx/>
              <a:uFillTx/>
              <a:latin typeface="Raleway"/>
              <a:ea typeface="Raleway"/>
              <a:cs typeface="Raleway"/>
              <a:sym typeface="Raleway"/>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grpSp>
        <p:nvGrpSpPr>
          <p:cNvPr id="619" name="Google Shape;619;p56"/>
          <p:cNvGrpSpPr/>
          <p:nvPr/>
        </p:nvGrpSpPr>
        <p:grpSpPr>
          <a:xfrm>
            <a:off x="12" y="-76200"/>
            <a:ext cx="12191988" cy="247125"/>
            <a:chOff x="12" y="0"/>
            <a:chExt cx="12191988" cy="247125"/>
          </a:xfrm>
        </p:grpSpPr>
        <p:pic>
          <p:nvPicPr>
            <p:cNvPr id="620" name="Google Shape;620;p56"/>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621" name="Google Shape;621;p56"/>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622" name="Google Shape;622;p56"/>
          <p:cNvGrpSpPr/>
          <p:nvPr/>
        </p:nvGrpSpPr>
        <p:grpSpPr>
          <a:xfrm>
            <a:off x="12" y="6705600"/>
            <a:ext cx="12191988" cy="247125"/>
            <a:chOff x="12" y="0"/>
            <a:chExt cx="12191988" cy="247125"/>
          </a:xfrm>
        </p:grpSpPr>
        <p:pic>
          <p:nvPicPr>
            <p:cNvPr id="623" name="Google Shape;623;p56"/>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624" name="Google Shape;624;p56"/>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sp>
        <p:nvSpPr>
          <p:cNvPr id="625" name="Google Shape;625;p56"/>
          <p:cNvSpPr txBox="1"/>
          <p:nvPr/>
        </p:nvSpPr>
        <p:spPr>
          <a:xfrm>
            <a:off x="861525" y="1359522"/>
            <a:ext cx="10018200" cy="446400"/>
          </a:xfrm>
          <a:prstGeom prst="rect">
            <a:avLst/>
          </a:prstGeom>
          <a:noFill/>
          <a:ln>
            <a:noFill/>
          </a:ln>
        </p:spPr>
        <p:txBody>
          <a:bodyPr spcFirstLastPara="1" wrap="square" lIns="91425" tIns="91425" rIns="91425" bIns="91425"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700" b="0" i="0" u="none" strike="noStrike" kern="0" cap="none" spc="0" normalizeH="0" baseline="0" noProof="0">
              <a:ln>
                <a:noFill/>
              </a:ln>
              <a:solidFill>
                <a:srgbClr val="314247"/>
              </a:solidFill>
              <a:effectLst/>
              <a:uLnTx/>
              <a:uFillTx/>
              <a:latin typeface="Raleway"/>
              <a:ea typeface="Raleway"/>
              <a:cs typeface="Raleway"/>
              <a:sym typeface="Raleway"/>
            </a:endParaRPr>
          </a:p>
        </p:txBody>
      </p:sp>
      <p:sp>
        <p:nvSpPr>
          <p:cNvPr id="626" name="Google Shape;626;p56"/>
          <p:cNvSpPr txBox="1">
            <a:spLocks noGrp="1"/>
          </p:cNvSpPr>
          <p:nvPr>
            <p:ph type="ctrTitle"/>
          </p:nvPr>
        </p:nvSpPr>
        <p:spPr>
          <a:xfrm>
            <a:off x="727725" y="551636"/>
            <a:ext cx="10285800" cy="731700"/>
          </a:xfrm>
          <a:prstGeom prst="rect">
            <a:avLst/>
          </a:prstGeom>
          <a:noFill/>
          <a:ln>
            <a:noFill/>
          </a:ln>
        </p:spPr>
        <p:txBody>
          <a:bodyPr spcFirstLastPara="1" wrap="square" lIns="91425" tIns="45700" rIns="91425" bIns="45700" anchor="t" anchorCtr="0">
            <a:noAutofit/>
          </a:bodyPr>
          <a:lstStyle/>
          <a:p>
            <a:pPr marL="457200" lvl="0" indent="0" algn="ctr" rtl="0">
              <a:lnSpc>
                <a:spcPct val="115000"/>
              </a:lnSpc>
              <a:spcBef>
                <a:spcPts val="0"/>
              </a:spcBef>
              <a:spcAft>
                <a:spcPts val="0"/>
              </a:spcAft>
              <a:buSzPts val="2200"/>
              <a:buNone/>
            </a:pPr>
            <a:r>
              <a:rPr lang="en-US" sz="2200" b="1">
                <a:solidFill>
                  <a:srgbClr val="222222"/>
                </a:solidFill>
                <a:latin typeface="Raleway"/>
                <a:ea typeface="Raleway"/>
                <a:cs typeface="Raleway"/>
                <a:sym typeface="Raleway"/>
              </a:rPr>
              <a:t>Discussion:</a:t>
            </a:r>
            <a:endParaRPr sz="1900" b="1">
              <a:solidFill>
                <a:srgbClr val="314247"/>
              </a:solidFill>
              <a:latin typeface="Raleway"/>
              <a:ea typeface="Raleway"/>
              <a:cs typeface="Raleway"/>
              <a:sym typeface="Raleway"/>
            </a:endParaRPr>
          </a:p>
        </p:txBody>
      </p:sp>
      <p:sp>
        <p:nvSpPr>
          <p:cNvPr id="627" name="Google Shape;627;p56"/>
          <p:cNvSpPr txBox="1"/>
          <p:nvPr/>
        </p:nvSpPr>
        <p:spPr>
          <a:xfrm>
            <a:off x="265800" y="1177075"/>
            <a:ext cx="11660400" cy="2470500"/>
          </a:xfrm>
          <a:prstGeom prst="rect">
            <a:avLst/>
          </a:prstGeom>
          <a:noFill/>
          <a:ln>
            <a:noFill/>
          </a:ln>
        </p:spPr>
        <p:txBody>
          <a:bodyPr spcFirstLastPara="1" wrap="square" lIns="91425" tIns="91425" rIns="91425" bIns="91425" anchor="t" anchorCtr="0">
            <a:spAutoFit/>
          </a:bodyPr>
          <a:lstStyle/>
          <a:p>
            <a:pPr marL="457200" marR="0" lvl="0" indent="0" algn="l" defTabSz="914400" rtl="0" eaLnBrk="1" fontAlgn="auto" latinLnBrk="0" hangingPunct="1">
              <a:lnSpc>
                <a:spcPct val="115000"/>
              </a:lnSpc>
              <a:spcBef>
                <a:spcPts val="0"/>
              </a:spcBef>
              <a:spcAft>
                <a:spcPts val="0"/>
              </a:spcAft>
              <a:buClr>
                <a:srgbClr val="000000"/>
              </a:buClr>
              <a:buSzPts val="2200"/>
              <a:buFont typeface="Arial"/>
              <a:buNone/>
              <a:tabLst/>
              <a:defRPr/>
            </a:pPr>
            <a:endParaRPr kumimoji="0" sz="2200" b="1" i="0" u="none" strike="noStrike" kern="0" cap="none" spc="0" normalizeH="0" baseline="0" noProof="0">
              <a:ln>
                <a:noFill/>
              </a:ln>
              <a:solidFill>
                <a:srgbClr val="222222"/>
              </a:solidFill>
              <a:effectLst/>
              <a:uLnTx/>
              <a:uFillTx/>
              <a:latin typeface="Raleway"/>
              <a:ea typeface="Raleway"/>
              <a:cs typeface="Raleway"/>
              <a:sym typeface="Raleway"/>
            </a:endParaRPr>
          </a:p>
          <a:p>
            <a:pPr marL="457200" marR="0" lvl="0" indent="0" algn="l" defTabSz="914400" rtl="0" eaLnBrk="1" fontAlgn="auto" latinLnBrk="0" hangingPunct="1">
              <a:lnSpc>
                <a:spcPct val="115000"/>
              </a:lnSpc>
              <a:spcBef>
                <a:spcPts val="0"/>
              </a:spcBef>
              <a:spcAft>
                <a:spcPts val="0"/>
              </a:spcAft>
              <a:buClr>
                <a:srgbClr val="000000"/>
              </a:buClr>
              <a:buSzPts val="2200"/>
              <a:buFont typeface="Arial"/>
              <a:buNone/>
              <a:tabLst/>
              <a:defRPr/>
            </a:pPr>
            <a:endParaRPr kumimoji="0" sz="2200" b="0" i="0" u="none" strike="noStrike" kern="0" cap="none" spc="0" normalizeH="0" baseline="0" noProof="0">
              <a:ln>
                <a:noFill/>
              </a:ln>
              <a:solidFill>
                <a:srgbClr val="222222"/>
              </a:solidFill>
              <a:effectLst/>
              <a:uLnTx/>
              <a:uFillTx/>
              <a:latin typeface="Raleway"/>
              <a:ea typeface="Raleway"/>
              <a:cs typeface="Raleway"/>
              <a:sym typeface="Raleway"/>
            </a:endParaRPr>
          </a:p>
          <a:p>
            <a:pPr marL="457200" marR="0" lvl="0" indent="-368300" algn="ctr" defTabSz="914400" rtl="0" eaLnBrk="1" fontAlgn="auto" latinLnBrk="0" hangingPunct="1">
              <a:lnSpc>
                <a:spcPct val="115000"/>
              </a:lnSpc>
              <a:spcBef>
                <a:spcPts val="0"/>
              </a:spcBef>
              <a:spcAft>
                <a:spcPts val="0"/>
              </a:spcAft>
              <a:buClr>
                <a:srgbClr val="222222"/>
              </a:buClr>
              <a:buSzPts val="2200"/>
              <a:buFont typeface="Raleway"/>
              <a:buAutoNum type="arabicPeriod"/>
              <a:tabLst/>
              <a:defRPr/>
            </a:pPr>
            <a:r>
              <a:rPr kumimoji="0" lang="en-US" sz="2200" b="0" i="0" u="none" strike="noStrike" kern="0" cap="none" spc="0" normalizeH="0" baseline="0" noProof="0">
                <a:ln>
                  <a:noFill/>
                </a:ln>
                <a:solidFill>
                  <a:srgbClr val="222222"/>
                </a:solidFill>
                <a:effectLst/>
                <a:uLnTx/>
                <a:uFillTx/>
                <a:latin typeface="Raleway"/>
                <a:ea typeface="Raleway"/>
                <a:cs typeface="Raleway"/>
                <a:sym typeface="Raleway"/>
              </a:rPr>
              <a:t>What are the key questions we are looking to answer?</a:t>
            </a:r>
            <a:endParaRPr kumimoji="0" sz="2200" b="0" i="0" u="none" strike="noStrike" kern="0" cap="none" spc="0" normalizeH="0" baseline="0" noProof="0">
              <a:ln>
                <a:noFill/>
              </a:ln>
              <a:solidFill>
                <a:srgbClr val="222222"/>
              </a:solidFill>
              <a:effectLst/>
              <a:uLnTx/>
              <a:uFillTx/>
              <a:latin typeface="Raleway"/>
              <a:ea typeface="Raleway"/>
              <a:cs typeface="Raleway"/>
              <a:sym typeface="Raleway"/>
            </a:endParaRPr>
          </a:p>
          <a:p>
            <a:pPr marL="457200" marR="0" lvl="0" indent="-368300" algn="ctr" defTabSz="914400" rtl="0" eaLnBrk="1" fontAlgn="auto" latinLnBrk="0" hangingPunct="1">
              <a:lnSpc>
                <a:spcPct val="115000"/>
              </a:lnSpc>
              <a:spcBef>
                <a:spcPts val="0"/>
              </a:spcBef>
              <a:spcAft>
                <a:spcPts val="0"/>
              </a:spcAft>
              <a:buClr>
                <a:srgbClr val="222222"/>
              </a:buClr>
              <a:buSzPts val="2200"/>
              <a:buFont typeface="Raleway"/>
              <a:buAutoNum type="arabicPeriod"/>
              <a:tabLst/>
              <a:defRPr/>
            </a:pPr>
            <a:r>
              <a:rPr kumimoji="0" lang="en-US" sz="2200" b="1" i="0" u="none" strike="noStrike" kern="0" cap="none" spc="0" normalizeH="0" baseline="0" noProof="0">
                <a:ln>
                  <a:noFill/>
                </a:ln>
                <a:solidFill>
                  <a:srgbClr val="222222"/>
                </a:solidFill>
                <a:effectLst/>
                <a:uLnTx/>
                <a:uFillTx/>
                <a:latin typeface="Raleway"/>
                <a:ea typeface="Raleway"/>
                <a:cs typeface="Raleway"/>
                <a:sym typeface="Raleway"/>
              </a:rPr>
              <a:t>What are the key terminologies that need defining?</a:t>
            </a:r>
            <a:endParaRPr kumimoji="0" sz="2200" b="1" i="0" u="none" strike="noStrike" kern="0" cap="none" spc="0" normalizeH="0" baseline="0" noProof="0">
              <a:ln>
                <a:noFill/>
              </a:ln>
              <a:solidFill>
                <a:srgbClr val="222222"/>
              </a:solidFill>
              <a:effectLst/>
              <a:uLnTx/>
              <a:uFillTx/>
              <a:latin typeface="Raleway"/>
              <a:ea typeface="Raleway"/>
              <a:cs typeface="Raleway"/>
              <a:sym typeface="Raleway"/>
            </a:endParaRPr>
          </a:p>
          <a:p>
            <a:pPr marL="457200" marR="0" lvl="0" indent="-368300" algn="ctr" defTabSz="914400" rtl="0" eaLnBrk="1" fontAlgn="auto" latinLnBrk="0" hangingPunct="1">
              <a:lnSpc>
                <a:spcPct val="115000"/>
              </a:lnSpc>
              <a:spcBef>
                <a:spcPts val="0"/>
              </a:spcBef>
              <a:spcAft>
                <a:spcPts val="0"/>
              </a:spcAft>
              <a:buClr>
                <a:srgbClr val="222222"/>
              </a:buClr>
              <a:buSzPts val="2200"/>
              <a:buFont typeface="Raleway"/>
              <a:buAutoNum type="arabicPeriod"/>
              <a:tabLst/>
              <a:defRPr/>
            </a:pPr>
            <a:r>
              <a:rPr kumimoji="0" lang="en-US" sz="2200" b="0" i="0" u="none" strike="noStrike" kern="0" cap="none" spc="0" normalizeH="0" baseline="0" noProof="0">
                <a:ln>
                  <a:noFill/>
                </a:ln>
                <a:solidFill>
                  <a:srgbClr val="222222"/>
                </a:solidFill>
                <a:effectLst/>
                <a:uLnTx/>
                <a:uFillTx/>
                <a:latin typeface="Raleway"/>
                <a:ea typeface="Raleway"/>
                <a:cs typeface="Raleway"/>
                <a:sym typeface="Raleway"/>
              </a:rPr>
              <a:t>What do you think are the main difficulties you will encounter? </a:t>
            </a:r>
            <a:endParaRPr kumimoji="0" sz="2200" b="0" i="0" u="none" strike="noStrike" kern="0" cap="none" spc="0" normalizeH="0" baseline="0" noProof="0">
              <a:ln>
                <a:noFill/>
              </a:ln>
              <a:solidFill>
                <a:srgbClr val="222222"/>
              </a:solidFill>
              <a:effectLst/>
              <a:uLnTx/>
              <a:uFillTx/>
              <a:latin typeface="Raleway"/>
              <a:ea typeface="Raleway"/>
              <a:cs typeface="Raleway"/>
              <a:sym typeface="Raleway"/>
            </a:endParaRPr>
          </a:p>
          <a:p>
            <a:pPr marL="457200" marR="0" lvl="0" indent="-368300" algn="ctr" defTabSz="914400" rtl="0" eaLnBrk="1" fontAlgn="auto" latinLnBrk="0" hangingPunct="1">
              <a:lnSpc>
                <a:spcPct val="115000"/>
              </a:lnSpc>
              <a:spcBef>
                <a:spcPts val="0"/>
              </a:spcBef>
              <a:spcAft>
                <a:spcPts val="0"/>
              </a:spcAft>
              <a:buClr>
                <a:srgbClr val="222222"/>
              </a:buClr>
              <a:buSzPts val="2200"/>
              <a:buFont typeface="Raleway"/>
              <a:buAutoNum type="arabicPeriod"/>
              <a:tabLst/>
              <a:defRPr/>
            </a:pPr>
            <a:r>
              <a:rPr kumimoji="0" lang="en-US" sz="2200" b="0" i="0" u="none" strike="noStrike" kern="0" cap="none" spc="0" normalizeH="0" baseline="0" noProof="0">
                <a:ln>
                  <a:noFill/>
                </a:ln>
                <a:solidFill>
                  <a:srgbClr val="222222"/>
                </a:solidFill>
                <a:effectLst/>
                <a:uLnTx/>
                <a:uFillTx/>
                <a:latin typeface="Raleway"/>
                <a:ea typeface="Raleway"/>
                <a:cs typeface="Raleway"/>
                <a:sym typeface="Raleway"/>
              </a:rPr>
              <a:t>How can you overcome them?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74.xml><?xml version="1.0" encoding="utf-8"?>
<p:sld xmlns:p="http://schemas.openxmlformats.org/presentationml/2006/main" xmlns:a="http://schemas.openxmlformats.org/drawingml/2006/main" xmlns:r="http://schemas.openxmlformats.org/officeDocument/2006/relationships">
  <p:cSld>
    <p:spTree>
      <p:nvGrpSpPr>
        <p:cNvPr id="1" name="Shape 632"/>
        <p:cNvGrpSpPr/>
        <p:nvPr/>
      </p:nvGrpSpPr>
      <p:grpSpPr>
        <a:xfrm>
          <a:off x="0" y="0"/>
          <a:ext cx="0" cy="0"/>
          <a:chOff x="0" y="0"/>
          <a:chExt cx="0" cy="0"/>
        </a:xfrm>
      </p:grpSpPr>
      <p:pic>
        <p:nvPicPr>
          <p:cNvPr id="633" name="Google Shape;633;p57"/>
          <p:cNvPicPr preferRelativeResize="0"/>
          <p:nvPr/>
        </p:nvPicPr>
        <p:blipFill rotWithShape="1">
          <a:blip r:embed="rId3">
            <a:alphaModFix/>
          </a:blip>
          <a:srcRect b="66"/>
          <a:stretch/>
        </p:blipFill>
        <p:spPr>
          <a:xfrm>
            <a:off x="-8250" y="-76199"/>
            <a:ext cx="12208500" cy="6934199"/>
          </a:xfrm>
          <a:prstGeom prst="rect">
            <a:avLst/>
          </a:prstGeom>
          <a:noFill/>
          <a:ln>
            <a:noFill/>
          </a:ln>
        </p:spPr>
      </p:pic>
      <p:sp>
        <p:nvSpPr>
          <p:cNvPr id="634" name="Google Shape;634;p57"/>
          <p:cNvSpPr/>
          <p:nvPr/>
        </p:nvSpPr>
        <p:spPr>
          <a:xfrm>
            <a:off x="-8250" y="-90475"/>
            <a:ext cx="12208500" cy="6934200"/>
          </a:xfrm>
          <a:prstGeom prst="rect">
            <a:avLst/>
          </a:prstGeom>
          <a:solidFill>
            <a:schemeClr val="dk1">
              <a:alpha val="20000"/>
            </a:schemeClr>
          </a:solidFill>
          <a:ln>
            <a:noFill/>
          </a:ln>
        </p:spPr>
        <p:txBody>
          <a:bodyPr anchor="ctr" anchorCtr="0" bIns="45700" lIns="91425" rIns="91425" spcFirstLastPara="1" tIns="45700" wrap="square">
            <a:noAutofit/>
          </a:bodyPr>
          <a:lstStyle/>
          <a:p>
            <a:pPr algn="ctr" defTabSz="914400" eaLnBrk="1" fontAlgn="auto" hangingPunct="1" indent="0" latinLnBrk="0" lvl="0" marL="0" marR="0" rtl="0">
              <a:lnSpc>
                <a:spcPct val="100000"/>
              </a:lnSpc>
              <a:spcBef>
                <a:spcPts val="0"/>
              </a:spcBef>
              <a:spcAft>
                <a:spcPts val="0"/>
              </a:spcAft>
              <a:buClr>
                <a:srgbClr val="000000"/>
              </a:buClr>
              <a:buSzPts val="1800"/>
              <a:buFont typeface="Arial"/>
              <a:buNone/>
              <a:tabLst/>
              <a:defRPr/>
            </a:pPr>
            <a:endParaRPr b="0" baseline="0" cap="none" i="0" kern="0" kumimoji="0" noProof="0" normalizeH="0" spc="0" strike="noStrike" sz="1800" u="none">
              <a:ln>
                <a:noFill/>
              </a:ln>
              <a:solidFill>
                <a:srgbClr val="FFFFFF"/>
              </a:solidFill>
              <a:effectLst/>
              <a:uLnTx/>
              <a:uFillTx/>
              <a:latin typeface="Arial"/>
              <a:ea typeface="Arial"/>
              <a:cs typeface="Arial"/>
              <a:sym typeface="Arial"/>
            </a:endParaRPr>
          </a:p>
        </p:txBody>
      </p:sp>
      <p:sp>
        <p:nvSpPr>
          <p:cNvPr id="635" name="Google Shape;635;p57"/>
          <p:cNvSpPr txBox="1">
            <a:spLocks noGrp="1"/>
          </p:cNvSpPr>
          <p:nvPr>
            <p:ph idx="1" type="subTitle"/>
          </p:nvPr>
        </p:nvSpPr>
        <p:spPr>
          <a:xfrm>
            <a:off x="2311050" y="3079650"/>
            <a:ext cx="7569900" cy="698700"/>
          </a:xfrm>
          <a:prstGeom prst="rect">
            <a:avLst/>
          </a:prstGeom>
          <a:noFill/>
          <a:ln>
            <a:noFill/>
          </a:ln>
        </p:spPr>
        <p:txBody>
          <a:bodyPr anchor="ctr" anchorCtr="0" bIns="45700" lIns="91425" rIns="91425" spcFirstLastPara="1" tIns="45700" wrap="square">
            <a:noAutofit/>
          </a:bodyPr>
          <a:lstStyle/>
          <a:p>
            <a:pPr algn="ctr" indent="0" lvl="0" marL="0" rtl="0">
              <a:lnSpc>
                <a:spcPct val="90000"/>
              </a:lnSpc>
              <a:spcBef>
                <a:spcPts val="0"/>
              </a:spcBef>
              <a:spcAft>
                <a:spcPts val="0"/>
              </a:spcAft>
              <a:buClr>
                <a:schemeClr val="lt1"/>
              </a:buClr>
              <a:buSzPts val="4000"/>
              <a:buNone/>
            </a:pPr>
            <a:r>
              <a:rPr b="1" lang="en-US" sz="4000">
                <a:solidFill>
                  <a:schemeClr val="lt1"/>
                </a:solidFill>
                <a:latin typeface="Arial"/>
                <a:ea typeface="Arial"/>
                <a:cs typeface="Arial"/>
                <a:sym typeface="Arial"/>
              </a:rPr>
              <a:t>Any Questions?</a:t>
            </a:r>
            <a:endParaRPr>
              <a:latin typeface="Arial"/>
              <a:ea typeface="Arial"/>
              <a:cs typeface="Arial"/>
              <a:sym typeface="Arial"/>
            </a:endParaRPr>
          </a:p>
        </p:txBody>
      </p:sp>
      <p:pic>
        <p:nvPicPr>
          <p:cNvPr id="636" name="Google Shape;636;p57"/>
          <p:cNvPicPr preferRelativeResize="0"/>
          <p:nvPr/>
        </p:nvPicPr>
        <p:blipFill rotWithShape="1">
          <a:blip r:embed="rId4">
            <a:alphaModFix/>
          </a:blip>
          <a:srcRect/>
          <a:stretch/>
        </p:blipFill>
        <p:spPr>
          <a:xfrm>
            <a:off x="9870425" y="127600"/>
            <a:ext cx="2071450" cy="207145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536F88"/>
        </a:solidFill>
        <a:effectLst/>
      </p:bgPr>
    </p:bg>
    <p:spTree>
      <p:nvGrpSpPr>
        <p:cNvPr id="1" name="Shape 641"/>
        <p:cNvGrpSpPr/>
        <p:nvPr/>
      </p:nvGrpSpPr>
      <p:grpSpPr>
        <a:xfrm>
          <a:off x="0" y="0"/>
          <a:ext cx="0" cy="0"/>
          <a:chOff x="0" y="0"/>
          <a:chExt cx="0" cy="0"/>
        </a:xfrm>
      </p:grpSpPr>
      <p:grpSp>
        <p:nvGrpSpPr>
          <p:cNvPr id="642" name="Google Shape;642;p58"/>
          <p:cNvGrpSpPr/>
          <p:nvPr/>
        </p:nvGrpSpPr>
        <p:grpSpPr>
          <a:xfrm>
            <a:off x="614838" y="2177825"/>
            <a:ext cx="10962338" cy="2502350"/>
            <a:chOff x="542600" y="2177825"/>
            <a:chExt cx="10962338" cy="2502350"/>
          </a:xfrm>
        </p:grpSpPr>
        <p:sp>
          <p:nvSpPr>
            <p:cNvPr id="643" name="Google Shape;643;p58"/>
            <p:cNvSpPr txBox="1"/>
            <p:nvPr/>
          </p:nvSpPr>
          <p:spPr>
            <a:xfrm>
              <a:off x="3258538" y="2951550"/>
              <a:ext cx="8246400" cy="9549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a:ln>
                    <a:noFill/>
                  </a:ln>
                  <a:solidFill>
                    <a:srgbClr val="FFFFFF"/>
                  </a:solidFill>
                  <a:effectLst/>
                  <a:uLnTx/>
                  <a:uFillTx/>
                  <a:latin typeface="Raleway"/>
                  <a:ea typeface="Raleway"/>
                  <a:cs typeface="Raleway"/>
                  <a:sym typeface="Raleway"/>
                </a:rPr>
                <a:t>Our research connects the voices of communities to change-makers for more inclusive societies. </a:t>
              </a:r>
              <a:endParaRPr kumimoji="0" sz="2400" b="0" i="0" u="none" strike="noStrike" kern="0" cap="none" spc="0" normalizeH="0" baseline="0" noProof="0">
                <a:ln>
                  <a:noFill/>
                </a:ln>
                <a:solidFill>
                  <a:srgbClr val="FFFFFF"/>
                </a:solidFill>
                <a:effectLst/>
                <a:uLnTx/>
                <a:uFillTx/>
                <a:latin typeface="Raleway"/>
                <a:ea typeface="Raleway"/>
                <a:cs typeface="Raleway"/>
                <a:sym typeface="Raleway"/>
              </a:endParaRPr>
            </a:p>
          </p:txBody>
        </p:sp>
        <p:pic>
          <p:nvPicPr>
            <p:cNvPr id="644" name="Google Shape;644;p58"/>
            <p:cNvPicPr preferRelativeResize="0"/>
            <p:nvPr/>
          </p:nvPicPr>
          <p:blipFill rotWithShape="1">
            <a:blip r:embed="rId3">
              <a:alphaModFix/>
            </a:blip>
            <a:srcRect/>
            <a:stretch/>
          </p:blipFill>
          <p:spPr>
            <a:xfrm>
              <a:off x="542600" y="2177825"/>
              <a:ext cx="2502350" cy="2502350"/>
            </a:xfrm>
            <a:prstGeom prst="rect">
              <a:avLst/>
            </a:prstGeom>
            <a:noFill/>
            <a:ln>
              <a:noFill/>
            </a:ln>
          </p:spPr>
        </p:pic>
      </p:gr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536F88"/>
        </a:solid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subTitle" idx="1"/>
          </p:nvPr>
        </p:nvSpPr>
        <p:spPr>
          <a:xfrm>
            <a:off x="553202" y="4923867"/>
            <a:ext cx="11085600" cy="817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b="1">
                <a:solidFill>
                  <a:schemeClr val="lt1"/>
                </a:solidFill>
                <a:latin typeface="Raleway"/>
                <a:ea typeface="Raleway"/>
                <a:cs typeface="Raleway"/>
                <a:sym typeface="Raleway"/>
              </a:rPr>
              <a:t>Community Based Assessment (CBA) of UNHCR Pockets of Hope (PoH) - ESA24001 (Day 3)</a:t>
            </a:r>
            <a:endParaRPr b="1">
              <a:solidFill>
                <a:schemeClr val="lt1"/>
              </a:solidFill>
              <a:latin typeface="Raleway"/>
              <a:ea typeface="Raleway"/>
              <a:cs typeface="Raleway"/>
              <a:sym typeface="Raleway"/>
            </a:endParaRPr>
          </a:p>
          <a:p>
            <a:pPr marL="0" lvl="0" indent="0" algn="l" rtl="0">
              <a:lnSpc>
                <a:spcPct val="90000"/>
              </a:lnSpc>
              <a:spcBef>
                <a:spcPts val="1100"/>
              </a:spcBef>
              <a:spcAft>
                <a:spcPts val="0"/>
              </a:spcAft>
              <a:buClr>
                <a:schemeClr val="dk1"/>
              </a:buClr>
              <a:buSzPts val="2400"/>
              <a:buNone/>
            </a:pPr>
            <a:r>
              <a:rPr lang="en-US">
                <a:solidFill>
                  <a:schemeClr val="lt1"/>
                </a:solidFill>
                <a:latin typeface="Raleway"/>
                <a:ea typeface="Raleway"/>
                <a:cs typeface="Raleway"/>
                <a:sym typeface="Raleway"/>
              </a:rPr>
              <a:t>June 2024</a:t>
            </a:r>
            <a:endParaRPr>
              <a:solidFill>
                <a:schemeClr val="lt1"/>
              </a:solidFill>
              <a:latin typeface="Raleway"/>
              <a:ea typeface="Raleway"/>
              <a:cs typeface="Raleway"/>
              <a:sym typeface="Raleway"/>
            </a:endParaRPr>
          </a:p>
        </p:txBody>
      </p:sp>
      <p:sp>
        <p:nvSpPr>
          <p:cNvPr id="90" name="Google Shape;90;p13"/>
          <p:cNvSpPr txBox="1"/>
          <p:nvPr/>
        </p:nvSpPr>
        <p:spPr>
          <a:xfrm>
            <a:off x="544634" y="3158275"/>
            <a:ext cx="10282800" cy="17655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5900"/>
              <a:buFont typeface="Arial"/>
              <a:buNone/>
              <a:tabLst/>
              <a:defRPr/>
            </a:pPr>
            <a:r>
              <a:rPr kumimoji="0" lang="en-US" sz="6000" b="1" i="0" u="none" strike="noStrike" kern="0" cap="none" spc="0" normalizeH="0" baseline="0" noProof="0">
                <a:ln>
                  <a:noFill/>
                </a:ln>
                <a:solidFill>
                  <a:srgbClr val="FFFFFF"/>
                </a:solidFill>
                <a:effectLst/>
                <a:uLnTx/>
                <a:uFillTx/>
                <a:latin typeface="Raleway"/>
                <a:ea typeface="Raleway"/>
                <a:cs typeface="Raleway"/>
                <a:sym typeface="Raleway"/>
              </a:rPr>
              <a:t>Samuel Hall</a:t>
            </a:r>
            <a:endParaRPr kumimoji="0" sz="6000" b="1" i="0" u="none" strike="noStrike" kern="0" cap="none" spc="0" normalizeH="0" baseline="0" noProof="0">
              <a:ln>
                <a:noFill/>
              </a:ln>
              <a:solidFill>
                <a:srgbClr val="FFFFFF"/>
              </a:solidFill>
              <a:effectLst/>
              <a:uLnTx/>
              <a:uFillTx/>
              <a:latin typeface="Raleway"/>
              <a:ea typeface="Raleway"/>
              <a:cs typeface="Raleway"/>
              <a:sym typeface="Raleway"/>
            </a:endParaRPr>
          </a:p>
          <a:p>
            <a:pPr marL="0" marR="0" lvl="0" indent="0" algn="l" defTabSz="914400" rtl="0" eaLnBrk="1" fontAlgn="auto" latinLnBrk="0" hangingPunct="1">
              <a:lnSpc>
                <a:spcPct val="90000"/>
              </a:lnSpc>
              <a:spcBef>
                <a:spcPts val="0"/>
              </a:spcBef>
              <a:spcAft>
                <a:spcPts val="0"/>
              </a:spcAft>
              <a:buClr>
                <a:srgbClr val="FFFFFF"/>
              </a:buClr>
              <a:buSzPts val="5900"/>
              <a:buFont typeface="Arial"/>
              <a:buNone/>
              <a:tabLst/>
              <a:defRPr/>
            </a:pPr>
            <a:r>
              <a:rPr kumimoji="0" lang="en-US" sz="6000" b="1" i="0" u="none" strike="noStrike" kern="0" cap="none" spc="0" normalizeH="0" baseline="0" noProof="0">
                <a:ln>
                  <a:noFill/>
                </a:ln>
                <a:solidFill>
                  <a:srgbClr val="FFFFFF"/>
                </a:solidFill>
                <a:effectLst/>
                <a:uLnTx/>
                <a:uFillTx/>
                <a:latin typeface="Raleway"/>
                <a:ea typeface="Raleway"/>
                <a:cs typeface="Raleway"/>
                <a:sym typeface="Raleway"/>
              </a:rPr>
              <a:t>Training slides</a:t>
            </a:r>
            <a:endParaRPr kumimoji="0" sz="6000" b="1" i="0" u="none" strike="noStrike" kern="0" cap="none" spc="0" normalizeH="0" baseline="0" noProof="0">
              <a:ln>
                <a:noFill/>
              </a:ln>
              <a:solidFill>
                <a:srgbClr val="FFFFFF"/>
              </a:solidFill>
              <a:effectLst/>
              <a:uLnTx/>
              <a:uFillTx/>
              <a:latin typeface="Raleway"/>
              <a:ea typeface="Raleway"/>
              <a:cs typeface="Raleway"/>
              <a:sym typeface="Raleway"/>
            </a:endParaRPr>
          </a:p>
        </p:txBody>
      </p:sp>
      <p:sp>
        <p:nvSpPr>
          <p:cNvPr id="91" name="Google Shape;91;p13"/>
          <p:cNvSpPr/>
          <p:nvPr/>
        </p:nvSpPr>
        <p:spPr>
          <a:xfrm>
            <a:off x="8105425" y="218650"/>
            <a:ext cx="2516100" cy="2516100"/>
          </a:xfrm>
          <a:prstGeom prst="ellipse">
            <a:avLst/>
          </a:prstGeom>
          <a:solidFill>
            <a:schemeClr val="lt1"/>
          </a:solidFill>
          <a:ln w="28575" cap="flat" cmpd="sng">
            <a:solidFill>
              <a:schemeClr val="lt1"/>
            </a:solidFill>
            <a:prstDash val="solid"/>
            <a:round/>
            <a:headEnd type="none" w="sm" len="sm"/>
            <a:tailEnd type="none" w="sm" len="sm"/>
          </a:ln>
        </p:spPr>
        <p:txBody>
          <a:bodyPr spcFirstLastPara="1" wrap="square" lIns="0" tIns="91425" rIns="0"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900"/>
              <a:buFont typeface="Arial"/>
              <a:buNone/>
              <a:tabLst/>
              <a:defRPr/>
            </a:pPr>
            <a:endParaRPr kumimoji="0" sz="1900" b="1" i="0" u="none" strike="noStrike" kern="0" cap="none" spc="0" normalizeH="0" baseline="0" noProof="0">
              <a:ln>
                <a:noFill/>
              </a:ln>
              <a:solidFill>
                <a:srgbClr val="314247"/>
              </a:solidFill>
              <a:effectLst/>
              <a:uLnTx/>
              <a:uFillTx/>
              <a:latin typeface="Raleway"/>
              <a:ea typeface="Raleway"/>
              <a:cs typeface="Raleway"/>
              <a:sym typeface="Raleway"/>
            </a:endParaRPr>
          </a:p>
        </p:txBody>
      </p:sp>
      <p:sp>
        <p:nvSpPr>
          <p:cNvPr id="92" name="Google Shape;92;p13"/>
          <p:cNvSpPr/>
          <p:nvPr/>
        </p:nvSpPr>
        <p:spPr>
          <a:xfrm>
            <a:off x="9401800" y="1609075"/>
            <a:ext cx="2516100" cy="2516100"/>
          </a:xfrm>
          <a:prstGeom prst="ellipse">
            <a:avLst/>
          </a:prstGeom>
          <a:solidFill>
            <a:schemeClr val="lt1"/>
          </a:solidFill>
          <a:ln w="28575" cap="flat" cmpd="sng">
            <a:solidFill>
              <a:schemeClr val="lt1"/>
            </a:solidFill>
            <a:prstDash val="solid"/>
            <a:round/>
            <a:headEnd type="none" w="sm" len="sm"/>
            <a:tailEnd type="none" w="sm" len="sm"/>
          </a:ln>
        </p:spPr>
        <p:txBody>
          <a:bodyPr spcFirstLastPara="1" wrap="square" lIns="0" tIns="91425" rIns="0"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900"/>
              <a:buFont typeface="Arial"/>
              <a:buNone/>
              <a:tabLst/>
              <a:defRPr/>
            </a:pPr>
            <a:endParaRPr kumimoji="0" sz="1900" b="1" i="0" u="none" strike="noStrike" kern="0" cap="none" spc="0" normalizeH="0" baseline="0" noProof="0">
              <a:ln>
                <a:noFill/>
              </a:ln>
              <a:solidFill>
                <a:srgbClr val="314247"/>
              </a:solidFill>
              <a:effectLst/>
              <a:uLnTx/>
              <a:uFillTx/>
              <a:latin typeface="Raleway"/>
              <a:ea typeface="Raleway"/>
              <a:cs typeface="Raleway"/>
              <a:sym typeface="Raleway"/>
            </a:endParaRPr>
          </a:p>
        </p:txBody>
      </p:sp>
      <p:pic>
        <p:nvPicPr>
          <p:cNvPr id="93" name="Google Shape;93;p13"/>
          <p:cNvPicPr preferRelativeResize="0"/>
          <p:nvPr/>
        </p:nvPicPr>
        <p:blipFill rotWithShape="1">
          <a:blip r:embed="rId3">
            <a:alphaModFix/>
          </a:blip>
          <a:srcRect/>
          <a:stretch/>
        </p:blipFill>
        <p:spPr>
          <a:xfrm>
            <a:off x="9974750" y="2182025"/>
            <a:ext cx="1369900" cy="1369900"/>
          </a:xfrm>
          <a:prstGeom prst="rect">
            <a:avLst/>
          </a:prstGeom>
          <a:noFill/>
          <a:ln>
            <a:noFill/>
          </a:ln>
        </p:spPr>
      </p:pic>
      <p:pic>
        <p:nvPicPr>
          <p:cNvPr id="94" name="Google Shape;94;p13"/>
          <p:cNvPicPr preferRelativeResize="0"/>
          <p:nvPr/>
        </p:nvPicPr>
        <p:blipFill rotWithShape="1">
          <a:blip r:embed="rId4">
            <a:alphaModFix/>
          </a:blip>
          <a:srcRect/>
          <a:stretch/>
        </p:blipFill>
        <p:spPr>
          <a:xfrm>
            <a:off x="8763525" y="778400"/>
            <a:ext cx="1136375" cy="1322675"/>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a:spLocks noGrp="1"/>
          </p:cNvSpPr>
          <p:nvPr>
            <p:ph type="title"/>
          </p:nvPr>
        </p:nvSpPr>
        <p:spPr>
          <a:xfrm>
            <a:off x="838200" y="365125"/>
            <a:ext cx="10515600" cy="105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300" b="1">
                <a:solidFill>
                  <a:srgbClr val="000000"/>
                </a:solidFill>
              </a:rPr>
              <a:t>Agenda Day 3 (Sunday, 5th May)</a:t>
            </a:r>
            <a:endParaRPr sz="3300" b="1">
              <a:solidFill>
                <a:srgbClr val="000000"/>
              </a:solidFill>
            </a:endParaRPr>
          </a:p>
        </p:txBody>
      </p:sp>
      <p:graphicFrame>
        <p:nvGraphicFramePr>
          <p:cNvPr id="100" name="Google Shape;100;p14"/>
          <p:cNvGraphicFramePr/>
          <p:nvPr/>
        </p:nvGraphicFramePr>
        <p:xfrm>
          <a:off x="405910" y="1858813"/>
          <a:ext cx="3000000" cy="3000000"/>
        </p:xfrm>
        <a:graphic>
          <a:graphicData uri="http://schemas.openxmlformats.org/drawingml/2006/table">
            <a:tbl>
              <a:tblPr>
                <a:noFill/>
              </a:tblPr>
              <a:tblGrid>
                <a:gridCol w="1767700">
                  <a:extLst>
                    <a:ext uri="{9D8B030D-6E8A-4147-A177-3AD203B41FA5}">
                      <a16:colId xmlns:a16="http://schemas.microsoft.com/office/drawing/2014/main" val="20000"/>
                    </a:ext>
                  </a:extLst>
                </a:gridCol>
                <a:gridCol w="9489700">
                  <a:extLst>
                    <a:ext uri="{9D8B030D-6E8A-4147-A177-3AD203B41FA5}">
                      <a16:colId xmlns:a16="http://schemas.microsoft.com/office/drawing/2014/main" val="20001"/>
                    </a:ext>
                  </a:extLst>
                </a:gridCol>
              </a:tblGrid>
              <a:tr h="484600">
                <a:tc>
                  <a:txBody>
                    <a:bodyPr/>
                    <a:lstStyle/>
                    <a:p>
                      <a:pPr marL="0" marR="0" lvl="0" indent="0" algn="just" rtl="0">
                        <a:spcBef>
                          <a:spcPts val="0"/>
                        </a:spcBef>
                        <a:spcAft>
                          <a:spcPts val="0"/>
                        </a:spcAft>
                        <a:buNone/>
                      </a:pPr>
                      <a:r>
                        <a:rPr lang="en-US" b="1" u="none" strike="noStrike" cap="none">
                          <a:solidFill>
                            <a:schemeClr val="lt1"/>
                          </a:solidFill>
                          <a:latin typeface="Raleway"/>
                          <a:ea typeface="Raleway"/>
                          <a:cs typeface="Raleway"/>
                          <a:sym typeface="Raleway"/>
                        </a:rPr>
                        <a:t>Time</a:t>
                      </a:r>
                      <a:endParaRPr u="none" strike="noStrike" cap="none">
                        <a:solidFill>
                          <a:schemeClr val="lt1"/>
                        </a:solidFill>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244061"/>
                    </a:solidFill>
                  </a:tcPr>
                </a:tc>
                <a:tc>
                  <a:txBody>
                    <a:bodyPr/>
                    <a:lstStyle/>
                    <a:p>
                      <a:pPr marL="0" marR="0" lvl="0" indent="0" algn="just" rtl="0">
                        <a:spcBef>
                          <a:spcPts val="0"/>
                        </a:spcBef>
                        <a:spcAft>
                          <a:spcPts val="0"/>
                        </a:spcAft>
                        <a:buNone/>
                      </a:pPr>
                      <a:r>
                        <a:rPr lang="en-US" b="1" u="none" strike="noStrike" cap="none">
                          <a:solidFill>
                            <a:schemeClr val="lt1"/>
                          </a:solidFill>
                          <a:latin typeface="Raleway"/>
                          <a:ea typeface="Raleway"/>
                          <a:cs typeface="Raleway"/>
                          <a:sym typeface="Raleway"/>
                        </a:rPr>
                        <a:t>Activity</a:t>
                      </a:r>
                      <a:endParaRPr u="none" strike="noStrike" cap="none">
                        <a:solidFill>
                          <a:schemeClr val="lt1"/>
                        </a:solidFill>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244061"/>
                    </a:solidFill>
                  </a:tcPr>
                </a:tc>
                <a:extLst>
                  <a:ext uri="{0D108BD9-81ED-4DB2-BD59-A6C34878D82A}">
                    <a16:rowId xmlns:a16="http://schemas.microsoft.com/office/drawing/2014/main" val="10000"/>
                  </a:ext>
                </a:extLst>
              </a:tr>
              <a:tr h="458025">
                <a:tc>
                  <a:txBody>
                    <a:bodyPr/>
                    <a:lstStyle/>
                    <a:p>
                      <a:pPr marL="0" marR="0" lvl="0" indent="0" algn="just" rtl="0">
                        <a:spcBef>
                          <a:spcPts val="0"/>
                        </a:spcBef>
                        <a:spcAft>
                          <a:spcPts val="0"/>
                        </a:spcAft>
                        <a:buNone/>
                      </a:pPr>
                      <a:r>
                        <a:rPr lang="en-US" sz="1500" u="none" strike="noStrike" cap="none">
                          <a:latin typeface="Raleway"/>
                          <a:ea typeface="Raleway"/>
                          <a:cs typeface="Raleway"/>
                          <a:sym typeface="Raleway"/>
                        </a:rPr>
                        <a:t>9:00- </a:t>
                      </a:r>
                      <a:r>
                        <a:rPr lang="en-US" sz="1500">
                          <a:latin typeface="Raleway"/>
                          <a:ea typeface="Raleway"/>
                          <a:cs typeface="Raleway"/>
                          <a:sym typeface="Raleway"/>
                        </a:rPr>
                        <a:t>10:00</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just" rtl="0">
                        <a:spcBef>
                          <a:spcPts val="0"/>
                        </a:spcBef>
                        <a:spcAft>
                          <a:spcPts val="0"/>
                        </a:spcAft>
                        <a:buNone/>
                      </a:pPr>
                      <a:r>
                        <a:rPr lang="en-US" sz="1500">
                          <a:latin typeface="Raleway"/>
                          <a:ea typeface="Raleway"/>
                          <a:cs typeface="Raleway"/>
                          <a:sym typeface="Raleway"/>
                        </a:rPr>
                        <a:t>Infrastructure team (Sampling)</a:t>
                      </a:r>
                      <a:r>
                        <a:rPr lang="en-US" sz="1500">
                          <a:solidFill>
                            <a:srgbClr val="FF0000"/>
                          </a:solidFill>
                          <a:latin typeface="Raleway"/>
                          <a:ea typeface="Raleway"/>
                          <a:cs typeface="Raleway"/>
                          <a:sym typeface="Raleway"/>
                        </a:rPr>
                        <a:t> (Qual team and quant team role play exercises)</a:t>
                      </a:r>
                      <a:endParaRPr sz="1500" u="none" strike="noStrike" cap="none">
                        <a:solidFill>
                          <a:srgbClr val="FF0000"/>
                        </a:solidFill>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509950">
                <a:tc>
                  <a:txBody>
                    <a:bodyPr/>
                    <a:lstStyle/>
                    <a:p>
                      <a:pPr marL="0" marR="0" lvl="0" indent="0" algn="just" rtl="0">
                        <a:spcBef>
                          <a:spcPts val="0"/>
                        </a:spcBef>
                        <a:spcAft>
                          <a:spcPts val="0"/>
                        </a:spcAft>
                        <a:buNone/>
                      </a:pPr>
                      <a:r>
                        <a:rPr lang="en-US" sz="1500" u="none" strike="noStrike" cap="none">
                          <a:latin typeface="Raleway"/>
                          <a:ea typeface="Raleway"/>
                          <a:cs typeface="Raleway"/>
                          <a:sym typeface="Raleway"/>
                        </a:rPr>
                        <a:t>9:15 – 1</a:t>
                      </a:r>
                      <a:r>
                        <a:rPr lang="en-US" sz="1500">
                          <a:latin typeface="Raleway"/>
                          <a:ea typeface="Raleway"/>
                          <a:cs typeface="Raleway"/>
                          <a:sym typeface="Raleway"/>
                        </a:rPr>
                        <a:t>1</a:t>
                      </a:r>
                      <a:r>
                        <a:rPr lang="en-US" sz="1500" u="none" strike="noStrike" cap="none">
                          <a:latin typeface="Raleway"/>
                          <a:ea typeface="Raleway"/>
                          <a:cs typeface="Raleway"/>
                          <a:sym typeface="Raleway"/>
                        </a:rPr>
                        <a:t>:00 </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just" rtl="0">
                        <a:spcBef>
                          <a:spcPts val="0"/>
                        </a:spcBef>
                        <a:spcAft>
                          <a:spcPts val="0"/>
                        </a:spcAft>
                        <a:buNone/>
                      </a:pPr>
                      <a:r>
                        <a:rPr lang="en-US" sz="1500">
                          <a:latin typeface="Raleway"/>
                          <a:ea typeface="Raleway"/>
                          <a:cs typeface="Raleway"/>
                          <a:sym typeface="Raleway"/>
                        </a:rPr>
                        <a:t>Infrastructure team (Tool review) </a:t>
                      </a:r>
                      <a:r>
                        <a:rPr lang="en-US" sz="1500">
                          <a:solidFill>
                            <a:srgbClr val="FF0000"/>
                          </a:solidFill>
                          <a:latin typeface="Raleway"/>
                          <a:ea typeface="Raleway"/>
                          <a:cs typeface="Raleway"/>
                          <a:sym typeface="Raleway"/>
                        </a:rPr>
                        <a:t>(Qual team and quant team role play exercises)</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458025">
                <a:tc>
                  <a:txBody>
                    <a:bodyPr/>
                    <a:lstStyle/>
                    <a:p>
                      <a:pPr marL="0" marR="0" lvl="0" indent="0" algn="just" rtl="0">
                        <a:spcBef>
                          <a:spcPts val="0"/>
                        </a:spcBef>
                        <a:spcAft>
                          <a:spcPts val="0"/>
                        </a:spcAft>
                        <a:buNone/>
                      </a:pPr>
                      <a:r>
                        <a:rPr lang="en-US" sz="1500" u="none" strike="noStrike" cap="none">
                          <a:latin typeface="Raleway"/>
                          <a:ea typeface="Raleway"/>
                          <a:cs typeface="Raleway"/>
                          <a:sym typeface="Raleway"/>
                        </a:rPr>
                        <a:t>1</a:t>
                      </a:r>
                      <a:r>
                        <a:rPr lang="en-US" sz="1500">
                          <a:latin typeface="Raleway"/>
                          <a:ea typeface="Raleway"/>
                          <a:cs typeface="Raleway"/>
                          <a:sym typeface="Raleway"/>
                        </a:rPr>
                        <a:t>1</a:t>
                      </a:r>
                      <a:r>
                        <a:rPr lang="en-US" sz="1500" u="none" strike="noStrike" cap="none">
                          <a:latin typeface="Raleway"/>
                          <a:ea typeface="Raleway"/>
                          <a:cs typeface="Raleway"/>
                          <a:sym typeface="Raleway"/>
                        </a:rPr>
                        <a:t>:</a:t>
                      </a:r>
                      <a:r>
                        <a:rPr lang="en-US" sz="1500">
                          <a:latin typeface="Raleway"/>
                          <a:ea typeface="Raleway"/>
                          <a:cs typeface="Raleway"/>
                          <a:sym typeface="Raleway"/>
                        </a:rPr>
                        <a:t>00</a:t>
                      </a:r>
                      <a:r>
                        <a:rPr lang="en-US" sz="1500" u="none" strike="noStrike" cap="none">
                          <a:latin typeface="Raleway"/>
                          <a:ea typeface="Raleway"/>
                          <a:cs typeface="Raleway"/>
                          <a:sym typeface="Raleway"/>
                        </a:rPr>
                        <a:t> – 11:</a:t>
                      </a:r>
                      <a:r>
                        <a:rPr lang="en-US" sz="1500">
                          <a:latin typeface="Raleway"/>
                          <a:ea typeface="Raleway"/>
                          <a:cs typeface="Raleway"/>
                          <a:sym typeface="Raleway"/>
                        </a:rPr>
                        <a:t>30</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BE5F1"/>
                    </a:solidFill>
                  </a:tcPr>
                </a:tc>
                <a:tc>
                  <a:txBody>
                    <a:bodyPr/>
                    <a:lstStyle/>
                    <a:p>
                      <a:pPr marL="0" marR="0" lvl="0" indent="0" algn="just" rtl="0">
                        <a:spcBef>
                          <a:spcPts val="0"/>
                        </a:spcBef>
                        <a:spcAft>
                          <a:spcPts val="0"/>
                        </a:spcAft>
                        <a:buNone/>
                      </a:pPr>
                      <a:r>
                        <a:rPr lang="en-US" sz="1500" u="none" strike="noStrike" cap="none">
                          <a:latin typeface="Raleway"/>
                          <a:ea typeface="Raleway"/>
                          <a:cs typeface="Raleway"/>
                          <a:sym typeface="Raleway"/>
                        </a:rPr>
                        <a:t>BREAK</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BE5F1"/>
                    </a:solidFill>
                  </a:tcPr>
                </a:tc>
                <a:extLst>
                  <a:ext uri="{0D108BD9-81ED-4DB2-BD59-A6C34878D82A}">
                    <a16:rowId xmlns:a16="http://schemas.microsoft.com/office/drawing/2014/main" val="10003"/>
                  </a:ext>
                </a:extLst>
              </a:tr>
              <a:tr h="484600">
                <a:tc>
                  <a:txBody>
                    <a:bodyPr/>
                    <a:lstStyle/>
                    <a:p>
                      <a:pPr marL="0" marR="0" lvl="0" indent="0" algn="just" rtl="0">
                        <a:spcBef>
                          <a:spcPts val="0"/>
                        </a:spcBef>
                        <a:spcAft>
                          <a:spcPts val="0"/>
                        </a:spcAft>
                        <a:buNone/>
                      </a:pPr>
                      <a:r>
                        <a:rPr lang="en-US" sz="1500" u="none" strike="noStrike" cap="none">
                          <a:latin typeface="Raleway"/>
                          <a:ea typeface="Raleway"/>
                          <a:cs typeface="Raleway"/>
                          <a:sym typeface="Raleway"/>
                        </a:rPr>
                        <a:t>11:</a:t>
                      </a:r>
                      <a:r>
                        <a:rPr lang="en-US" sz="1500">
                          <a:latin typeface="Raleway"/>
                          <a:ea typeface="Raleway"/>
                          <a:cs typeface="Raleway"/>
                          <a:sym typeface="Raleway"/>
                        </a:rPr>
                        <a:t>3</a:t>
                      </a:r>
                      <a:r>
                        <a:rPr lang="en-US" sz="1500" u="none" strike="noStrike" cap="none">
                          <a:latin typeface="Raleway"/>
                          <a:ea typeface="Raleway"/>
                          <a:cs typeface="Raleway"/>
                          <a:sym typeface="Raleway"/>
                        </a:rPr>
                        <a:t>0 – 1</a:t>
                      </a:r>
                      <a:r>
                        <a:rPr lang="en-US" sz="1500">
                          <a:latin typeface="Raleway"/>
                          <a:ea typeface="Raleway"/>
                          <a:cs typeface="Raleway"/>
                          <a:sym typeface="Raleway"/>
                        </a:rPr>
                        <a:t>2</a:t>
                      </a:r>
                      <a:r>
                        <a:rPr lang="en-US" sz="1500" u="none" strike="noStrike" cap="none">
                          <a:latin typeface="Raleway"/>
                          <a:ea typeface="Raleway"/>
                          <a:cs typeface="Raleway"/>
                          <a:sym typeface="Raleway"/>
                        </a:rPr>
                        <a:t>:</a:t>
                      </a:r>
                      <a:r>
                        <a:rPr lang="en-US" sz="1500">
                          <a:latin typeface="Raleway"/>
                          <a:ea typeface="Raleway"/>
                          <a:cs typeface="Raleway"/>
                          <a:sym typeface="Raleway"/>
                        </a:rPr>
                        <a:t>3</a:t>
                      </a:r>
                      <a:r>
                        <a:rPr lang="en-US" sz="1500" u="none" strike="noStrike" cap="none">
                          <a:latin typeface="Raleway"/>
                          <a:ea typeface="Raleway"/>
                          <a:cs typeface="Raleway"/>
                          <a:sym typeface="Raleway"/>
                        </a:rPr>
                        <a:t>0</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just" rtl="0">
                        <a:spcBef>
                          <a:spcPts val="0"/>
                        </a:spcBef>
                        <a:spcAft>
                          <a:spcPts val="0"/>
                        </a:spcAft>
                        <a:buNone/>
                      </a:pPr>
                      <a:r>
                        <a:rPr lang="en-US" sz="1500">
                          <a:latin typeface="Raleway"/>
                          <a:ea typeface="Raleway"/>
                          <a:cs typeface="Raleway"/>
                          <a:sym typeface="Raleway"/>
                        </a:rPr>
                        <a:t>Infrastructure team (Tool review) </a:t>
                      </a:r>
                      <a:r>
                        <a:rPr lang="en-US" sz="1500">
                          <a:solidFill>
                            <a:srgbClr val="FF0000"/>
                          </a:solidFill>
                          <a:latin typeface="Raleway"/>
                          <a:ea typeface="Raleway"/>
                          <a:cs typeface="Raleway"/>
                          <a:sym typeface="Raleway"/>
                        </a:rPr>
                        <a:t>(Qual team and quant team role play exercises)</a:t>
                      </a:r>
                      <a:endParaRPr sz="1500">
                        <a:latin typeface="Raleway"/>
                        <a:ea typeface="Raleway"/>
                        <a:cs typeface="Raleway"/>
                        <a:sym typeface="Raleway"/>
                      </a:endParaRPr>
                    </a:p>
                    <a:p>
                      <a:pPr marL="0" marR="0" lvl="0" indent="0" algn="just" rtl="0">
                        <a:spcBef>
                          <a:spcPts val="0"/>
                        </a:spcBef>
                        <a:spcAft>
                          <a:spcPts val="0"/>
                        </a:spcAft>
                        <a:buNone/>
                      </a:pPr>
                      <a:endParaRPr sz="1500">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484600">
                <a:tc>
                  <a:txBody>
                    <a:bodyPr/>
                    <a:lstStyle/>
                    <a:p>
                      <a:pPr marL="0" marR="0" lvl="0" indent="0" algn="just" rtl="0">
                        <a:spcBef>
                          <a:spcPts val="0"/>
                        </a:spcBef>
                        <a:spcAft>
                          <a:spcPts val="0"/>
                        </a:spcAft>
                        <a:buNone/>
                      </a:pPr>
                      <a:r>
                        <a:rPr lang="en-US" sz="1500" u="none" strike="noStrike" cap="none">
                          <a:latin typeface="Raleway"/>
                          <a:ea typeface="Raleway"/>
                          <a:cs typeface="Raleway"/>
                          <a:sym typeface="Raleway"/>
                        </a:rPr>
                        <a:t>12:</a:t>
                      </a:r>
                      <a:r>
                        <a:rPr lang="en-US" sz="1500">
                          <a:latin typeface="Raleway"/>
                          <a:ea typeface="Raleway"/>
                          <a:cs typeface="Raleway"/>
                          <a:sym typeface="Raleway"/>
                        </a:rPr>
                        <a:t>3</a:t>
                      </a:r>
                      <a:r>
                        <a:rPr lang="en-US" sz="1500" u="none" strike="noStrike" cap="none">
                          <a:latin typeface="Raleway"/>
                          <a:ea typeface="Raleway"/>
                          <a:cs typeface="Raleway"/>
                          <a:sym typeface="Raleway"/>
                        </a:rPr>
                        <a:t>0-1:</a:t>
                      </a:r>
                      <a:r>
                        <a:rPr lang="en-US" sz="1500">
                          <a:latin typeface="Raleway"/>
                          <a:ea typeface="Raleway"/>
                          <a:cs typeface="Raleway"/>
                          <a:sym typeface="Raleway"/>
                        </a:rPr>
                        <a:t>30</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BE5F1"/>
                    </a:solidFill>
                  </a:tcPr>
                </a:tc>
                <a:tc>
                  <a:txBody>
                    <a:bodyPr/>
                    <a:lstStyle/>
                    <a:p>
                      <a:pPr marL="0" marR="0" lvl="0" indent="0" algn="just" rtl="0">
                        <a:spcBef>
                          <a:spcPts val="0"/>
                        </a:spcBef>
                        <a:spcAft>
                          <a:spcPts val="0"/>
                        </a:spcAft>
                        <a:buNone/>
                      </a:pPr>
                      <a:r>
                        <a:rPr lang="en-US" sz="1500" u="none" strike="noStrike" cap="none">
                          <a:latin typeface="Raleway"/>
                          <a:ea typeface="Raleway"/>
                          <a:cs typeface="Raleway"/>
                          <a:sym typeface="Raleway"/>
                        </a:rPr>
                        <a:t>LUNCH</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BE5F1"/>
                    </a:solidFill>
                  </a:tcPr>
                </a:tc>
                <a:extLst>
                  <a:ext uri="{0D108BD9-81ED-4DB2-BD59-A6C34878D82A}">
                    <a16:rowId xmlns:a16="http://schemas.microsoft.com/office/drawing/2014/main" val="10005"/>
                  </a:ext>
                </a:extLst>
              </a:tr>
              <a:tr h="484600">
                <a:tc>
                  <a:txBody>
                    <a:bodyPr/>
                    <a:lstStyle/>
                    <a:p>
                      <a:pPr marL="0" marR="0" lvl="0" indent="0" algn="just" rtl="0">
                        <a:spcBef>
                          <a:spcPts val="0"/>
                        </a:spcBef>
                        <a:spcAft>
                          <a:spcPts val="0"/>
                        </a:spcAft>
                        <a:buNone/>
                      </a:pPr>
                      <a:r>
                        <a:rPr lang="en-US" sz="1500" u="none" strike="noStrike" cap="none">
                          <a:latin typeface="Raleway"/>
                          <a:ea typeface="Raleway"/>
                          <a:cs typeface="Raleway"/>
                          <a:sym typeface="Raleway"/>
                        </a:rPr>
                        <a:t>1:</a:t>
                      </a:r>
                      <a:r>
                        <a:rPr lang="en-US" sz="1500">
                          <a:latin typeface="Raleway"/>
                          <a:ea typeface="Raleway"/>
                          <a:cs typeface="Raleway"/>
                          <a:sym typeface="Raleway"/>
                        </a:rPr>
                        <a:t>30</a:t>
                      </a:r>
                      <a:r>
                        <a:rPr lang="en-US" sz="1500" u="none" strike="noStrike" cap="none">
                          <a:latin typeface="Raleway"/>
                          <a:ea typeface="Raleway"/>
                          <a:cs typeface="Raleway"/>
                          <a:sym typeface="Raleway"/>
                        </a:rPr>
                        <a:t> –</a:t>
                      </a:r>
                      <a:r>
                        <a:rPr lang="en-US" sz="1500">
                          <a:latin typeface="Raleway"/>
                          <a:ea typeface="Raleway"/>
                          <a:cs typeface="Raleway"/>
                          <a:sym typeface="Raleway"/>
                        </a:rPr>
                        <a:t> 2:30</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just" rtl="0">
                        <a:spcBef>
                          <a:spcPts val="0"/>
                        </a:spcBef>
                        <a:spcAft>
                          <a:spcPts val="0"/>
                        </a:spcAft>
                        <a:buNone/>
                      </a:pPr>
                      <a:r>
                        <a:rPr lang="en-US" sz="1500">
                          <a:latin typeface="Raleway"/>
                          <a:ea typeface="Raleway"/>
                          <a:cs typeface="Raleway"/>
                          <a:sym typeface="Raleway"/>
                        </a:rPr>
                        <a:t>Qual team: Role play review and best practice techniques  </a:t>
                      </a:r>
                      <a:r>
                        <a:rPr lang="en-US" sz="1500">
                          <a:solidFill>
                            <a:srgbClr val="FF0000"/>
                          </a:solidFill>
                          <a:latin typeface="Raleway"/>
                          <a:ea typeface="Raleway"/>
                          <a:cs typeface="Raleway"/>
                          <a:sym typeface="Raleway"/>
                        </a:rPr>
                        <a:t>(Quant team and infrastructure team tool testing)</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484600">
                <a:tc>
                  <a:txBody>
                    <a:bodyPr/>
                    <a:lstStyle/>
                    <a:p>
                      <a:pPr marL="0" marR="0" lvl="0" indent="0" algn="just" rtl="0">
                        <a:spcBef>
                          <a:spcPts val="0"/>
                        </a:spcBef>
                        <a:spcAft>
                          <a:spcPts val="0"/>
                        </a:spcAft>
                        <a:buNone/>
                      </a:pPr>
                      <a:r>
                        <a:rPr lang="en-US" sz="1500">
                          <a:latin typeface="Raleway"/>
                          <a:ea typeface="Raleway"/>
                          <a:cs typeface="Raleway"/>
                          <a:sym typeface="Raleway"/>
                        </a:rPr>
                        <a:t>2:30 </a:t>
                      </a:r>
                      <a:r>
                        <a:rPr lang="en-US" sz="1500" u="none" strike="noStrike" cap="none">
                          <a:latin typeface="Raleway"/>
                          <a:ea typeface="Raleway"/>
                          <a:cs typeface="Raleway"/>
                          <a:sym typeface="Raleway"/>
                        </a:rPr>
                        <a:t>- </a:t>
                      </a:r>
                      <a:r>
                        <a:rPr lang="en-US" sz="1500">
                          <a:latin typeface="Raleway"/>
                          <a:ea typeface="Raleway"/>
                          <a:cs typeface="Raleway"/>
                          <a:sym typeface="Raleway"/>
                        </a:rPr>
                        <a:t>4</a:t>
                      </a:r>
                      <a:r>
                        <a:rPr lang="en-US" sz="1500" u="none" strike="noStrike" cap="none">
                          <a:latin typeface="Raleway"/>
                          <a:ea typeface="Raleway"/>
                          <a:cs typeface="Raleway"/>
                          <a:sym typeface="Raleway"/>
                        </a:rPr>
                        <a:t>:</a:t>
                      </a:r>
                      <a:r>
                        <a:rPr lang="en-US" sz="1500">
                          <a:latin typeface="Raleway"/>
                          <a:ea typeface="Raleway"/>
                          <a:cs typeface="Raleway"/>
                          <a:sym typeface="Raleway"/>
                        </a:rPr>
                        <a:t>00</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just" rtl="0">
                        <a:spcBef>
                          <a:spcPts val="0"/>
                        </a:spcBef>
                        <a:spcAft>
                          <a:spcPts val="0"/>
                        </a:spcAft>
                        <a:buNone/>
                      </a:pPr>
                      <a:r>
                        <a:rPr lang="en-US" sz="1500">
                          <a:latin typeface="Raleway"/>
                          <a:ea typeface="Raleway"/>
                          <a:cs typeface="Raleway"/>
                          <a:sym typeface="Raleway"/>
                        </a:rPr>
                        <a:t>Qual and infrastructure team: Transcripts and best practice techniques </a:t>
                      </a:r>
                      <a:r>
                        <a:rPr lang="en-US" sz="1500">
                          <a:solidFill>
                            <a:srgbClr val="FF0000"/>
                          </a:solidFill>
                          <a:latin typeface="Raleway"/>
                          <a:ea typeface="Raleway"/>
                          <a:cs typeface="Raleway"/>
                          <a:sym typeface="Raleway"/>
                        </a:rPr>
                        <a:t>(Quant team and infrastructure team tool testing)</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458900">
                <a:tc>
                  <a:txBody>
                    <a:bodyPr/>
                    <a:lstStyle/>
                    <a:p>
                      <a:pPr marL="0" marR="0" lvl="0" indent="0" algn="just" rtl="0">
                        <a:spcBef>
                          <a:spcPts val="0"/>
                        </a:spcBef>
                        <a:spcAft>
                          <a:spcPts val="0"/>
                        </a:spcAft>
                        <a:buNone/>
                      </a:pPr>
                      <a:r>
                        <a:rPr lang="en-US" sz="1500">
                          <a:latin typeface="Raleway"/>
                          <a:ea typeface="Raleway"/>
                          <a:cs typeface="Raleway"/>
                          <a:sym typeface="Raleway"/>
                        </a:rPr>
                        <a:t>4:00 </a:t>
                      </a:r>
                      <a:r>
                        <a:rPr lang="en-US" sz="1500" u="none" strike="noStrike" cap="none">
                          <a:latin typeface="Raleway"/>
                          <a:ea typeface="Raleway"/>
                          <a:cs typeface="Raleway"/>
                          <a:sym typeface="Raleway"/>
                        </a:rPr>
                        <a:t>- </a:t>
                      </a:r>
                      <a:r>
                        <a:rPr lang="en-US" sz="1500">
                          <a:latin typeface="Raleway"/>
                          <a:ea typeface="Raleway"/>
                          <a:cs typeface="Raleway"/>
                          <a:sym typeface="Raleway"/>
                        </a:rPr>
                        <a:t>4.20</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BE5F1"/>
                    </a:solidFill>
                  </a:tcPr>
                </a:tc>
                <a:tc>
                  <a:txBody>
                    <a:bodyPr/>
                    <a:lstStyle/>
                    <a:p>
                      <a:pPr marL="0" marR="0" lvl="0" indent="0" algn="just" rtl="0">
                        <a:spcBef>
                          <a:spcPts val="0"/>
                        </a:spcBef>
                        <a:spcAft>
                          <a:spcPts val="0"/>
                        </a:spcAft>
                        <a:buNone/>
                      </a:pPr>
                      <a:r>
                        <a:rPr lang="en-US" sz="1500">
                          <a:latin typeface="Raleway"/>
                          <a:ea typeface="Raleway"/>
                          <a:cs typeface="Raleway"/>
                          <a:sym typeface="Raleway"/>
                        </a:rPr>
                        <a:t>BREAK </a:t>
                      </a:r>
                      <a:endParaRPr sz="1500" u="none" strike="noStrike" cap="none">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BE5F1"/>
                    </a:solidFill>
                  </a:tcPr>
                </a:tc>
                <a:extLst>
                  <a:ext uri="{0D108BD9-81ED-4DB2-BD59-A6C34878D82A}">
                    <a16:rowId xmlns:a16="http://schemas.microsoft.com/office/drawing/2014/main" val="10008"/>
                  </a:ext>
                </a:extLst>
              </a:tr>
              <a:tr h="458900">
                <a:tc>
                  <a:txBody>
                    <a:bodyPr/>
                    <a:lstStyle/>
                    <a:p>
                      <a:pPr marL="0" marR="0" lvl="0" indent="0" algn="just" rtl="0">
                        <a:spcBef>
                          <a:spcPts val="0"/>
                        </a:spcBef>
                        <a:spcAft>
                          <a:spcPts val="0"/>
                        </a:spcAft>
                        <a:buNone/>
                      </a:pPr>
                      <a:r>
                        <a:rPr lang="en-US" sz="1500">
                          <a:latin typeface="Raleway"/>
                          <a:ea typeface="Raleway"/>
                          <a:cs typeface="Raleway"/>
                          <a:sym typeface="Raleway"/>
                        </a:rPr>
                        <a:t>4.20 - 5.00</a:t>
                      </a:r>
                      <a:endParaRPr sz="1500">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just" rtl="0">
                        <a:spcBef>
                          <a:spcPts val="0"/>
                        </a:spcBef>
                        <a:spcAft>
                          <a:spcPts val="0"/>
                        </a:spcAft>
                        <a:buClr>
                          <a:schemeClr val="dk1"/>
                        </a:buClr>
                        <a:buSzPts val="1800"/>
                        <a:buFont typeface="Calibri"/>
                        <a:buNone/>
                      </a:pPr>
                      <a:r>
                        <a:rPr lang="en-US" sz="1500">
                          <a:latin typeface="Raleway"/>
                          <a:ea typeface="Raleway"/>
                          <a:cs typeface="Raleway"/>
                          <a:sym typeface="Raleway"/>
                        </a:rPr>
                        <a:t>How to take photos</a:t>
                      </a:r>
                      <a:endParaRPr sz="1500">
                        <a:latin typeface="Raleway"/>
                        <a:ea typeface="Raleway"/>
                        <a:cs typeface="Raleway"/>
                        <a:sym typeface="Raleway"/>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pic>
        <p:nvPicPr>
          <p:cNvPr id="101" name="Google Shape;101;p14"/>
          <p:cNvPicPr preferRelativeResize="0"/>
          <p:nvPr/>
        </p:nvPicPr>
        <p:blipFill rotWithShape="1">
          <a:blip r:embed="rId3">
            <a:alphaModFix/>
          </a:blip>
          <a:srcRect/>
          <a:stretch/>
        </p:blipFill>
        <p:spPr>
          <a:xfrm>
            <a:off x="0" y="0"/>
            <a:ext cx="12192000" cy="389025"/>
          </a:xfrm>
          <a:prstGeom prst="rect">
            <a:avLst/>
          </a:prstGeom>
          <a:noFill/>
          <a:ln>
            <a:noFill/>
          </a:ln>
        </p:spPr>
      </p:pic>
      <p:pic>
        <p:nvPicPr>
          <p:cNvPr id="102" name="Google Shape;102;p14"/>
          <p:cNvPicPr preferRelativeResize="0"/>
          <p:nvPr/>
        </p:nvPicPr>
        <p:blipFill rotWithShape="1">
          <a:blip r:embed="rId4">
            <a:alphaModFix/>
          </a:blip>
          <a:srcRect/>
          <a:stretch/>
        </p:blipFill>
        <p:spPr>
          <a:xfrm>
            <a:off x="10171545" y="389025"/>
            <a:ext cx="1639455" cy="1469793"/>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536F88"/>
        </a:solidFill>
        <a:effectLst/>
      </p:bgPr>
    </p:bg>
    <p:spTree>
      <p:nvGrpSpPr>
        <p:cNvPr id="1" name="Shape 106"/>
        <p:cNvGrpSpPr/>
        <p:nvPr/>
      </p:nvGrpSpPr>
      <p:grpSpPr>
        <a:xfrm>
          <a:off x="0" y="0"/>
          <a:ext cx="0" cy="0"/>
          <a:chOff x="0" y="0"/>
          <a:chExt cx="0" cy="0"/>
        </a:xfrm>
      </p:grpSpPr>
      <p:sp>
        <p:nvSpPr>
          <p:cNvPr id="107" name="Google Shape;107;p15"/>
          <p:cNvSpPr/>
          <p:nvPr/>
        </p:nvSpPr>
        <p:spPr>
          <a:xfrm>
            <a:off x="2166638" y="1964563"/>
            <a:ext cx="2515800" cy="2515800"/>
          </a:xfrm>
          <a:prstGeom prst="ellipse">
            <a:avLst/>
          </a:prstGeom>
          <a:solidFill>
            <a:srgbClr val="FFFFFF">
              <a:alpha val="46666"/>
            </a:srgbClr>
          </a:solidFill>
          <a:ln w="28575"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FFFFFF"/>
                </a:solidFill>
                <a:effectLst/>
                <a:uLnTx/>
                <a:uFillTx/>
                <a:latin typeface="Raleway"/>
                <a:ea typeface="Raleway"/>
                <a:cs typeface="Raleway"/>
                <a:sym typeface="Raleway"/>
              </a:rPr>
              <a:t>INFRASTRUCTURE: TOOLS AND SAMPLING</a:t>
            </a:r>
            <a:endParaRPr kumimoji="0" sz="1800" b="1" i="0" u="none" strike="noStrike" kern="0" cap="none" spc="0" normalizeH="0" baseline="0" noProof="0">
              <a:ln>
                <a:noFill/>
              </a:ln>
              <a:solidFill>
                <a:srgbClr val="FFFFFF"/>
              </a:solidFill>
              <a:effectLst/>
              <a:uLnTx/>
              <a:uFillTx/>
              <a:latin typeface="Raleway"/>
              <a:ea typeface="Raleway"/>
              <a:cs typeface="Raleway"/>
              <a:sym typeface="Raleway"/>
            </a:endParaRPr>
          </a:p>
        </p:txBody>
      </p:sp>
      <p:sp>
        <p:nvSpPr>
          <p:cNvPr id="108" name="Google Shape;108;p15"/>
          <p:cNvSpPr/>
          <p:nvPr/>
        </p:nvSpPr>
        <p:spPr>
          <a:xfrm>
            <a:off x="4962551" y="1964575"/>
            <a:ext cx="2712900" cy="2515800"/>
          </a:xfrm>
          <a:prstGeom prst="ellipse">
            <a:avLst/>
          </a:prstGeom>
          <a:solidFill>
            <a:srgbClr val="536F88"/>
          </a:solidFill>
          <a:ln w="28575"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FFFFFF"/>
                </a:solidFill>
                <a:effectLst/>
                <a:uLnTx/>
                <a:uFillTx/>
                <a:latin typeface="Raleway"/>
                <a:ea typeface="Raleway"/>
                <a:cs typeface="Raleway"/>
                <a:sym typeface="Raleway"/>
              </a:rPr>
              <a:t>QUAL BEST PRACTICE AND TRANSCRIPTS</a:t>
            </a:r>
            <a:endParaRPr kumimoji="0" sz="1800" b="1" i="0" u="none" strike="noStrike" kern="0" cap="none" spc="0" normalizeH="0" baseline="0" noProof="0">
              <a:ln>
                <a:noFill/>
              </a:ln>
              <a:solidFill>
                <a:srgbClr val="FFFFFF"/>
              </a:solidFill>
              <a:effectLst/>
              <a:uLnTx/>
              <a:uFillTx/>
              <a:latin typeface="Raleway"/>
              <a:ea typeface="Raleway"/>
              <a:cs typeface="Raleway"/>
              <a:sym typeface="Raleway"/>
            </a:endParaRPr>
          </a:p>
        </p:txBody>
      </p:sp>
      <p:sp>
        <p:nvSpPr>
          <p:cNvPr id="109" name="Google Shape;109;p15"/>
          <p:cNvSpPr/>
          <p:nvPr/>
        </p:nvSpPr>
        <p:spPr>
          <a:xfrm>
            <a:off x="7758438" y="1964563"/>
            <a:ext cx="2515800" cy="2515800"/>
          </a:xfrm>
          <a:prstGeom prst="ellipse">
            <a:avLst/>
          </a:prstGeom>
          <a:solidFill>
            <a:srgbClr val="536F88"/>
          </a:solidFill>
          <a:ln w="28575"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FFFFFF"/>
                </a:solidFill>
                <a:effectLst/>
                <a:uLnTx/>
                <a:uFillTx/>
                <a:latin typeface="Raleway"/>
                <a:ea typeface="Raleway"/>
                <a:cs typeface="Raleway"/>
                <a:sym typeface="Raleway"/>
              </a:rPr>
              <a:t>TAKING PHOTOS</a:t>
            </a:r>
            <a:endParaRPr kumimoji="0" sz="1800" b="1" i="0" u="none" strike="noStrike" kern="0" cap="none" spc="0" normalizeH="0" baseline="0" noProof="0">
              <a:ln>
                <a:noFill/>
              </a:ln>
              <a:solidFill>
                <a:srgbClr val="FFFFFF"/>
              </a:solidFill>
              <a:effectLst/>
              <a:uLnTx/>
              <a:uFillTx/>
              <a:latin typeface="Raleway"/>
              <a:ea typeface="Raleway"/>
              <a:cs typeface="Raleway"/>
              <a:sym typeface="Raleway"/>
            </a:endParaRPr>
          </a:p>
        </p:txBody>
      </p:sp>
      <p:sp>
        <p:nvSpPr>
          <p:cNvPr id="110" name="Google Shape;110;p15"/>
          <p:cNvSpPr txBox="1"/>
          <p:nvPr/>
        </p:nvSpPr>
        <p:spPr>
          <a:xfrm>
            <a:off x="642650" y="417825"/>
            <a:ext cx="4062600" cy="523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200"/>
              <a:buFont typeface="Arial"/>
              <a:buNone/>
              <a:tabLst/>
              <a:defRPr/>
            </a:pPr>
            <a:r>
              <a:rPr kumimoji="0" lang="en-US" sz="2200" b="1" i="0" u="none" strike="noStrike" kern="0" cap="none" spc="0" normalizeH="0" baseline="0" noProof="0">
                <a:ln>
                  <a:noFill/>
                </a:ln>
                <a:solidFill>
                  <a:srgbClr val="FFFFFF"/>
                </a:solidFill>
                <a:effectLst/>
                <a:uLnTx/>
                <a:uFillTx/>
                <a:latin typeface="Raleway"/>
                <a:ea typeface="Raleway"/>
                <a:cs typeface="Raleway"/>
                <a:sym typeface="Raleway"/>
              </a:rPr>
              <a:t>TRAINING AGENDA</a:t>
            </a:r>
            <a:endParaRPr kumimoji="0" sz="2200" b="1" i="0" u="none" strike="noStrike" kern="0" cap="none" spc="0" normalizeH="0" baseline="0" noProof="0">
              <a:ln>
                <a:noFill/>
              </a:ln>
              <a:solidFill>
                <a:srgbClr val="FFFFFF"/>
              </a:solidFill>
              <a:effectLst/>
              <a:uLnTx/>
              <a:uFillTx/>
              <a:latin typeface="Raleway"/>
              <a:ea typeface="Raleway"/>
              <a:cs typeface="Raleway"/>
              <a:sym typeface="Raleway"/>
            </a:endParaRPr>
          </a:p>
        </p:txBody>
      </p:sp>
    </p:spTree>
  </p:cSld>
  <p:clrMapOvr>
    <a:masterClrMapping/>
  </p:clrMapOvr>
</p:sld>
</file>

<file path=ppt/slides/slide79.xml><?xml version="1.0" encoding="utf-8"?>
<p:sld xmlns:p="http://schemas.openxmlformats.org/presentationml/2006/main" xmlns:a="http://schemas.openxmlformats.org/drawingml/2006/main" xmlns:r="http://schemas.openxmlformats.org/officeDocument/2006/relationships">
  <p:cSld>
    <p:spTree>
      <p:nvGrpSpPr>
        <p:cNvPr id="1" name="Shape 115"/>
        <p:cNvGrpSpPr/>
        <p:nvPr/>
      </p:nvGrpSpPr>
      <p:grpSpPr>
        <a:xfrm>
          <a:off x="0" y="0"/>
          <a:ext cx="0" cy="0"/>
          <a:chOff x="0" y="0"/>
          <a:chExt cx="0" cy="0"/>
        </a:xfrm>
      </p:grpSpPr>
      <p:grpSp>
        <p:nvGrpSpPr>
          <p:cNvPr id="116" name="Google Shape;116;p16"/>
          <p:cNvGrpSpPr/>
          <p:nvPr/>
        </p:nvGrpSpPr>
        <p:grpSpPr>
          <a:xfrm>
            <a:off x="12" y="-76200"/>
            <a:ext cx="12191988" cy="247125"/>
            <a:chOff x="12" y="0"/>
            <a:chExt cx="12191988" cy="247125"/>
          </a:xfrm>
        </p:grpSpPr>
        <p:pic>
          <p:nvPicPr>
            <p:cNvPr id="117" name="Google Shape;117;p16"/>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118" name="Google Shape;118;p16"/>
            <p:cNvPicPr preferRelativeResize="0"/>
            <p:nvPr/>
          </p:nvPicPr>
          <p:blipFill rotWithShape="1">
            <a:blip r:embed="rId3">
              <a:alphaModFix/>
            </a:blip>
            <a:srcRect b="-12803" l="11018" r="34704"/>
            <a:stretch/>
          </p:blipFill>
          <p:spPr>
            <a:xfrm>
              <a:off x="7901226" y="0"/>
              <a:ext cx="4290774" cy="247125"/>
            </a:xfrm>
            <a:prstGeom prst="rect">
              <a:avLst/>
            </a:prstGeom>
            <a:noFill/>
            <a:ln>
              <a:noFill/>
            </a:ln>
          </p:spPr>
        </p:pic>
      </p:grpSp>
      <p:grpSp>
        <p:nvGrpSpPr>
          <p:cNvPr id="119" name="Google Shape;119;p16"/>
          <p:cNvGrpSpPr/>
          <p:nvPr/>
        </p:nvGrpSpPr>
        <p:grpSpPr>
          <a:xfrm>
            <a:off x="12" y="6705600"/>
            <a:ext cx="12191988" cy="247125"/>
            <a:chOff x="12" y="0"/>
            <a:chExt cx="12191988" cy="247125"/>
          </a:xfrm>
        </p:grpSpPr>
        <p:pic>
          <p:nvPicPr>
            <p:cNvPr id="120" name="Google Shape;120;p16"/>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121" name="Google Shape;121;p16"/>
            <p:cNvPicPr preferRelativeResize="0"/>
            <p:nvPr/>
          </p:nvPicPr>
          <p:blipFill rotWithShape="1">
            <a:blip r:embed="rId3">
              <a:alphaModFix/>
            </a:blip>
            <a:srcRect b="-12803" l="11018" r="34704"/>
            <a:stretch/>
          </p:blipFill>
          <p:spPr>
            <a:xfrm>
              <a:off x="7901226" y="0"/>
              <a:ext cx="4290774" cy="247125"/>
            </a:xfrm>
            <a:prstGeom prst="rect">
              <a:avLst/>
            </a:prstGeom>
            <a:noFill/>
            <a:ln>
              <a:noFill/>
            </a:ln>
          </p:spPr>
        </p:pic>
      </p:grpSp>
      <p:sp>
        <p:nvSpPr>
          <p:cNvPr id="122" name="Google Shape;122;p16"/>
          <p:cNvSpPr txBox="1"/>
          <p:nvPr/>
        </p:nvSpPr>
        <p:spPr>
          <a:xfrm>
            <a:off x="710163" y="281611"/>
            <a:ext cx="10285800" cy="731700"/>
          </a:xfrm>
          <a:prstGeom prst="rect">
            <a:avLst/>
          </a:prstGeom>
          <a:noFill/>
          <a:ln>
            <a:noFill/>
          </a:ln>
        </p:spPr>
        <p:txBody>
          <a:bodyPr anchor="t" anchorCtr="0" bIns="45700" lIns="91425" rIns="91425" spcFirstLastPara="1" tIns="45700" wrap="square">
            <a:noAutofit/>
          </a:bodyPr>
          <a:lstStyle/>
          <a:p>
            <a:pPr algn="l" defTabSz="914400" eaLnBrk="1" fontAlgn="auto" hangingPunct="1" indent="0" latinLnBrk="0" lvl="0" marL="0" marR="0" rtl="0">
              <a:lnSpc>
                <a:spcPct val="90000"/>
              </a:lnSpc>
              <a:spcBef>
                <a:spcPts val="0"/>
              </a:spcBef>
              <a:spcAft>
                <a:spcPts val="0"/>
              </a:spcAft>
              <a:buClr>
                <a:srgbClr val="000000"/>
              </a:buClr>
              <a:buSzPts val="2800"/>
              <a:buFont typeface="Arial"/>
              <a:buNone/>
              <a:tabLst/>
              <a:defRPr/>
            </a:pPr>
            <a:r>
              <a:rPr b="1" baseline="0" cap="none" i="0" kern="0" kumimoji="0" lang="en-US" noProof="0" normalizeH="0" spc="0" strike="noStrike" sz="2800" u="none">
                <a:ln>
                  <a:noFill/>
                </a:ln>
                <a:solidFill>
                  <a:srgbClr val="314247"/>
                </a:solidFill>
                <a:effectLst/>
                <a:uLnTx/>
                <a:uFillTx/>
                <a:latin typeface="Raleway"/>
                <a:ea typeface="Raleway"/>
                <a:cs typeface="Raleway"/>
                <a:sym typeface="Raleway"/>
              </a:rPr>
              <a:t>Research Locations</a:t>
            </a:r>
            <a:endParaRPr b="1" baseline="0" cap="none" i="0" kern="0" kumimoji="0" noProof="0" normalizeH="0" spc="0" strike="noStrike" sz="2800" u="none">
              <a:ln>
                <a:noFill/>
              </a:ln>
              <a:solidFill>
                <a:srgbClr val="314247"/>
              </a:solidFill>
              <a:effectLst/>
              <a:uLnTx/>
              <a:uFillTx/>
              <a:latin typeface="Raleway"/>
              <a:ea typeface="Raleway"/>
              <a:cs typeface="Raleway"/>
              <a:sym typeface="Raleway"/>
            </a:endParaRPr>
          </a:p>
        </p:txBody>
      </p:sp>
      <p:pic>
        <p:nvPicPr>
          <p:cNvPr id="123" name="Google Shape;123;p16"/>
          <p:cNvPicPr preferRelativeResize="0"/>
          <p:nvPr/>
        </p:nvPicPr>
        <p:blipFill rotWithShape="1">
          <a:blip r:embed="rId4">
            <a:alphaModFix/>
          </a:blip>
          <a:srcRect/>
          <a:stretch/>
        </p:blipFill>
        <p:spPr>
          <a:xfrm>
            <a:off x="10444850" y="170925"/>
            <a:ext cx="1369900" cy="1369900"/>
          </a:xfrm>
          <a:prstGeom prst="rect">
            <a:avLst/>
          </a:prstGeom>
          <a:noFill/>
          <a:ln>
            <a:noFill/>
          </a:ln>
        </p:spPr>
      </p:pic>
      <p:pic>
        <p:nvPicPr>
          <p:cNvPr id="124" name="Google Shape;124;p16"/>
          <p:cNvPicPr preferRelativeResize="0"/>
          <p:nvPr/>
        </p:nvPicPr>
        <p:blipFill rotWithShape="1">
          <a:blip r:embed="rId5">
            <a:alphaModFix/>
          </a:blip>
          <a:srcRect b="163" t="3"/>
          <a:stretch/>
        </p:blipFill>
        <p:spPr>
          <a:xfrm>
            <a:off x="832650" y="1312219"/>
            <a:ext cx="6393575" cy="4081950"/>
          </a:xfrm>
          <a:prstGeom prst="rect">
            <a:avLst/>
          </a:prstGeom>
          <a:noFill/>
          <a:ln>
            <a:noFill/>
          </a:ln>
        </p:spPr>
      </p:pic>
      <p:sp>
        <p:nvSpPr>
          <p:cNvPr id="125" name="Google Shape;125;p16"/>
          <p:cNvSpPr txBox="1"/>
          <p:nvPr/>
        </p:nvSpPr>
        <p:spPr>
          <a:xfrm>
            <a:off x="7427175" y="1326100"/>
            <a:ext cx="4178700" cy="4054200"/>
          </a:xfrm>
          <a:prstGeom prst="rect">
            <a:avLst/>
          </a:prstGeom>
          <a:noFill/>
          <a:ln>
            <a:noFill/>
          </a:ln>
        </p:spPr>
        <p:txBody>
          <a:bodyPr anchor="t" anchorCtr="0" bIns="91425" lIns="91425" rIns="91425" spcFirstLastPara="1" tIns="91425" wrap="square">
            <a:noAutofit/>
          </a:bodyPr>
          <a:lstStyle/>
          <a:p>
            <a:pPr algn="l" defTabSz="914400" eaLnBrk="1" fontAlgn="auto" hangingPunct="1" indent="0" latinLnBrk="0" lvl="0" marL="0" marR="0" rtl="0">
              <a:lnSpc>
                <a:spcPct val="100000"/>
              </a:lnSpc>
              <a:spcBef>
                <a:spcPts val="0"/>
              </a:spcBef>
              <a:spcAft>
                <a:spcPts val="0"/>
              </a:spcAft>
              <a:buClr>
                <a:srgbClr val="000000"/>
              </a:buClr>
              <a:buSzTx/>
              <a:buFont typeface="Arial"/>
              <a:buNone/>
              <a:tabLst/>
              <a:defRPr/>
            </a:pPr>
            <a:r>
              <a:rPr b="1" baseline="0" cap="none" i="0" kern="0" kumimoji="0" lang="en-US" noProof="0" normalizeH="0" spc="0" strike="noStrike" sz="1800" u="sng">
                <a:ln>
                  <a:noFill/>
                </a:ln>
                <a:solidFill>
                  <a:srgbClr val="4D5557"/>
                </a:solidFill>
                <a:effectLst/>
                <a:uLnTx/>
                <a:uFillTx/>
                <a:latin typeface="Raleway"/>
                <a:ea typeface="Raleway"/>
                <a:cs typeface="Raleway"/>
                <a:sym typeface="Raleway"/>
              </a:rPr>
              <a:t>Aweil Town</a:t>
            </a:r>
            <a:endParaRPr b="1" baseline="0" cap="none" i="0" kern="0" kumimoji="0" noProof="0" normalizeH="0" spc="0" strike="noStrike" sz="1800" u="sng">
              <a:ln>
                <a:noFill/>
              </a:ln>
              <a:solidFill>
                <a:srgbClr val="4D5557"/>
              </a:solidFill>
              <a:effectLst/>
              <a:uLnTx/>
              <a:uFillTx/>
              <a:latin typeface="Raleway"/>
              <a:ea typeface="Raleway"/>
              <a:cs typeface="Raleway"/>
              <a:sym typeface="Raleway"/>
            </a:endParaRPr>
          </a:p>
          <a:p>
            <a:pPr algn="l" defTabSz="914400" eaLnBrk="1" fontAlgn="auto" hangingPunct="1" indent="0" latinLnBrk="0" lvl="0" marL="0" marR="0" rtl="0">
              <a:lnSpc>
                <a:spcPct val="100000"/>
              </a:lnSpc>
              <a:spcBef>
                <a:spcPts val="0"/>
              </a:spcBef>
              <a:spcAft>
                <a:spcPts val="0"/>
              </a:spcAft>
              <a:buClr>
                <a:srgbClr val="000000"/>
              </a:buClr>
              <a:buSzTx/>
              <a:buFont typeface="Arial"/>
              <a:buNone/>
              <a:tabLst/>
              <a:defRPr/>
            </a:pPr>
            <a:endParaRPr b="1" baseline="0" cap="none" i="0" kern="0" kumimoji="0" noProof="0" normalizeH="0" spc="0" strike="noStrike" sz="1800" u="sng">
              <a:ln>
                <a:noFill/>
              </a:ln>
              <a:solidFill>
                <a:srgbClr val="4D5557"/>
              </a:solidFill>
              <a:effectLst/>
              <a:uLnTx/>
              <a:uFillTx/>
              <a:latin typeface="Raleway"/>
              <a:ea typeface="Raleway"/>
              <a:cs typeface="Raleway"/>
              <a:sym typeface="Raleway"/>
            </a:endParaRPr>
          </a:p>
          <a:p>
            <a:pPr algn="l" defTabSz="914400" eaLnBrk="1" fontAlgn="auto" hangingPunct="1" indent="0" latinLnBrk="0" lvl="0" marL="0" marR="0" rtl="0">
              <a:lnSpc>
                <a:spcPct val="100000"/>
              </a:lnSpc>
              <a:spcBef>
                <a:spcPts val="0"/>
              </a:spcBef>
              <a:spcAft>
                <a:spcPts val="0"/>
              </a:spcAft>
              <a:buClr>
                <a:srgbClr val="000000"/>
              </a:buClr>
              <a:buSzTx/>
              <a:buFont typeface="Arial"/>
              <a:buNone/>
              <a:tabLst/>
              <a:defRPr/>
            </a:pPr>
            <a:r>
              <a:rPr b="1" baseline="0" cap="none" i="0" kern="0" kumimoji="0" lang="en-US" noProof="0" normalizeH="0" spc="0" strike="noStrike" sz="1800" u="sng">
                <a:ln>
                  <a:noFill/>
                </a:ln>
                <a:solidFill>
                  <a:srgbClr val="4D5557"/>
                </a:solidFill>
                <a:effectLst/>
                <a:uLnTx/>
                <a:uFillTx/>
                <a:latin typeface="Raleway"/>
                <a:ea typeface="Raleway"/>
                <a:cs typeface="Raleway"/>
                <a:sym typeface="Raleway"/>
              </a:rPr>
              <a:t>Aweil North:</a:t>
            </a:r>
            <a:endParaRPr b="1" baseline="0" cap="none" i="0" kern="0" kumimoji="0" noProof="0" normalizeH="0" spc="0" strike="noStrike" sz="1800" u="sng">
              <a:ln>
                <a:noFill/>
              </a:ln>
              <a:solidFill>
                <a:srgbClr val="4D5557"/>
              </a:solidFill>
              <a:effectLst/>
              <a:uLnTx/>
              <a:uFillTx/>
              <a:latin typeface="Raleway"/>
              <a:ea typeface="Raleway"/>
              <a:cs typeface="Raleway"/>
              <a:sym typeface="Raleway"/>
            </a:endParaRPr>
          </a:p>
          <a:p>
            <a:pPr algn="l" defTabSz="914400" eaLnBrk="1" fontAlgn="auto" hangingPunct="1" indent="0" latinLnBrk="0" lvl="0" marL="0" marR="0" rtl="0">
              <a:lnSpc>
                <a:spcPct val="100000"/>
              </a:lnSpc>
              <a:spcBef>
                <a:spcPts val="0"/>
              </a:spcBef>
              <a:spcAft>
                <a:spcPts val="0"/>
              </a:spcAft>
              <a:buClr>
                <a:srgbClr val="000000"/>
              </a:buClr>
              <a:buSzTx/>
              <a:buFont typeface="Arial"/>
              <a:buNone/>
              <a:tabLst/>
              <a:defRPr/>
            </a:pPr>
            <a:endParaRPr b="0" baseline="0" cap="none" i="0" kern="0" kumimoji="0" noProof="0" normalizeH="0" spc="0" strike="noStrike" sz="1800" u="none">
              <a:ln>
                <a:noFill/>
              </a:ln>
              <a:solidFill>
                <a:srgbClr val="4D5557"/>
              </a:solidFill>
              <a:effectLst/>
              <a:uLnTx/>
              <a:uFillTx/>
              <a:latin typeface="Raleway"/>
              <a:ea typeface="Raleway"/>
              <a:cs typeface="Raleway"/>
              <a:sym typeface="Raleway"/>
            </a:endParaRPr>
          </a:p>
          <a:p>
            <a:pPr algn="l" defTabSz="914400" eaLnBrk="1" fontAlgn="auto" hangingPunct="1" indent="-342900" latinLnBrk="0" lvl="0" marL="457200" marR="0" rtl="0">
              <a:lnSpc>
                <a:spcPct val="100000"/>
              </a:lnSpc>
              <a:spcBef>
                <a:spcPts val="0"/>
              </a:spcBef>
              <a:spcAft>
                <a:spcPts val="0"/>
              </a:spcAft>
              <a:buClr>
                <a:srgbClr val="4D5557"/>
              </a:buClr>
              <a:buSzPts val="1800"/>
              <a:buFont typeface="Raleway"/>
              <a:buChar char="●"/>
              <a:tabLst/>
              <a:defRPr/>
            </a:pPr>
            <a:r>
              <a:rPr b="0" baseline="0" cap="none" i="0" kern="0" kumimoji="0" lang="en-US" noProof="0" normalizeH="0" spc="0" strike="noStrike" sz="1800" u="none">
                <a:ln>
                  <a:noFill/>
                </a:ln>
                <a:solidFill>
                  <a:srgbClr val="4D5557"/>
                </a:solidFill>
                <a:effectLst/>
                <a:uLnTx/>
                <a:uFillTx/>
                <a:latin typeface="Raleway"/>
                <a:ea typeface="Raleway"/>
                <a:cs typeface="Raleway"/>
                <a:sym typeface="Raleway"/>
              </a:rPr>
              <a:t>Malual North (2 bomas)</a:t>
            </a:r>
            <a:endParaRPr b="0" baseline="0" cap="none" i="0" kern="0" kumimoji="0" noProof="0" normalizeH="0" spc="0" strike="noStrike" sz="1800" u="none">
              <a:ln>
                <a:noFill/>
              </a:ln>
              <a:solidFill>
                <a:srgbClr val="4D5557"/>
              </a:solidFill>
              <a:effectLst/>
              <a:uLnTx/>
              <a:uFillTx/>
              <a:latin typeface="Raleway"/>
              <a:ea typeface="Raleway"/>
              <a:cs typeface="Raleway"/>
              <a:sym typeface="Raleway"/>
            </a:endParaRPr>
          </a:p>
          <a:p>
            <a:pPr algn="l" defTabSz="914400" eaLnBrk="1" fontAlgn="auto" hangingPunct="1" indent="0" latinLnBrk="0" lvl="0" marL="457200" marR="0" rtl="0">
              <a:lnSpc>
                <a:spcPct val="100000"/>
              </a:lnSpc>
              <a:spcBef>
                <a:spcPts val="0"/>
              </a:spcBef>
              <a:spcAft>
                <a:spcPts val="0"/>
              </a:spcAft>
              <a:buClr>
                <a:srgbClr val="000000"/>
              </a:buClr>
              <a:buSzTx/>
              <a:buFont typeface="Arial"/>
              <a:buNone/>
              <a:tabLst/>
              <a:defRPr/>
            </a:pPr>
            <a:endParaRPr b="0" baseline="0" cap="none" i="0" kern="0" kumimoji="0" noProof="0" normalizeH="0" spc="0" strike="noStrike" sz="1800" u="none">
              <a:ln>
                <a:noFill/>
              </a:ln>
              <a:solidFill>
                <a:srgbClr val="4D5557"/>
              </a:solidFill>
              <a:effectLst/>
              <a:uLnTx/>
              <a:uFillTx/>
              <a:latin typeface="Raleway"/>
              <a:ea typeface="Raleway"/>
              <a:cs typeface="Raleway"/>
              <a:sym typeface="Raleway"/>
            </a:endParaRPr>
          </a:p>
          <a:p>
            <a:pPr algn="l" defTabSz="914400" eaLnBrk="1" fontAlgn="auto" hangingPunct="1" indent="0" latinLnBrk="0" lvl="0" marL="0" marR="0" rtl="0">
              <a:lnSpc>
                <a:spcPct val="100000"/>
              </a:lnSpc>
              <a:spcBef>
                <a:spcPts val="0"/>
              </a:spcBef>
              <a:spcAft>
                <a:spcPts val="0"/>
              </a:spcAft>
              <a:buClr>
                <a:srgbClr val="000000"/>
              </a:buClr>
              <a:buSzTx/>
              <a:buFont typeface="Arial"/>
              <a:buNone/>
              <a:tabLst/>
              <a:defRPr/>
            </a:pPr>
            <a:r>
              <a:rPr b="1" baseline="0" cap="none" i="0" kern="0" kumimoji="0" lang="en-US" noProof="0" normalizeH="0" spc="0" strike="noStrike" sz="1800" u="sng">
                <a:ln>
                  <a:noFill/>
                </a:ln>
                <a:solidFill>
                  <a:srgbClr val="4D5557"/>
                </a:solidFill>
                <a:effectLst/>
                <a:uLnTx/>
                <a:uFillTx/>
                <a:latin typeface="Raleway"/>
                <a:ea typeface="Raleway"/>
                <a:cs typeface="Raleway"/>
                <a:sym typeface="Raleway"/>
              </a:rPr>
              <a:t>Aweil East:</a:t>
            </a:r>
            <a:endParaRPr b="1" baseline="0" cap="none" i="0" kern="0" kumimoji="0" noProof="0" normalizeH="0" spc="0" strike="noStrike" sz="1800" u="sng">
              <a:ln>
                <a:noFill/>
              </a:ln>
              <a:solidFill>
                <a:srgbClr val="4D5557"/>
              </a:solidFill>
              <a:effectLst/>
              <a:uLnTx/>
              <a:uFillTx/>
              <a:latin typeface="Raleway"/>
              <a:ea typeface="Raleway"/>
              <a:cs typeface="Raleway"/>
              <a:sym typeface="Raleway"/>
            </a:endParaRPr>
          </a:p>
          <a:p>
            <a:pPr algn="l" defTabSz="914400" eaLnBrk="1" fontAlgn="auto" hangingPunct="1" indent="0" latinLnBrk="0" lvl="0" marL="0" marR="0" rtl="0">
              <a:lnSpc>
                <a:spcPct val="100000"/>
              </a:lnSpc>
              <a:spcBef>
                <a:spcPts val="0"/>
              </a:spcBef>
              <a:spcAft>
                <a:spcPts val="0"/>
              </a:spcAft>
              <a:buClr>
                <a:srgbClr val="000000"/>
              </a:buClr>
              <a:buSzTx/>
              <a:buFont typeface="Arial"/>
              <a:buNone/>
              <a:tabLst/>
              <a:defRPr/>
            </a:pPr>
            <a:endParaRPr b="0" baseline="0" cap="none" i="0" kern="0" kumimoji="0" noProof="0" normalizeH="0" spc="0" strike="noStrike" sz="1800" u="none">
              <a:ln>
                <a:noFill/>
              </a:ln>
              <a:solidFill>
                <a:srgbClr val="4D5557"/>
              </a:solidFill>
              <a:effectLst/>
              <a:uLnTx/>
              <a:uFillTx/>
              <a:latin typeface="Raleway"/>
              <a:ea typeface="Raleway"/>
              <a:cs typeface="Raleway"/>
              <a:sym typeface="Raleway"/>
            </a:endParaRPr>
          </a:p>
          <a:p>
            <a:pPr algn="l" defTabSz="914400" eaLnBrk="1" fontAlgn="auto" hangingPunct="1" indent="-342900" latinLnBrk="0" lvl="0" marL="457200" marR="0" rtl="0">
              <a:lnSpc>
                <a:spcPct val="100000"/>
              </a:lnSpc>
              <a:spcBef>
                <a:spcPts val="0"/>
              </a:spcBef>
              <a:spcAft>
                <a:spcPts val="0"/>
              </a:spcAft>
              <a:buClr>
                <a:srgbClr val="4D5557"/>
              </a:buClr>
              <a:buSzPts val="1800"/>
              <a:buFont typeface="Raleway"/>
              <a:buChar char="●"/>
              <a:tabLst/>
              <a:defRPr/>
            </a:pPr>
            <a:r>
              <a:rPr b="0" baseline="0" cap="none" i="0" kern="0" kumimoji="0" lang="en-US" noProof="0" normalizeH="0" spc="0" strike="noStrike" sz="1800" u="none">
                <a:ln>
                  <a:noFill/>
                </a:ln>
                <a:solidFill>
                  <a:srgbClr val="4D5557"/>
                </a:solidFill>
                <a:effectLst/>
                <a:uLnTx/>
                <a:uFillTx/>
                <a:latin typeface="Raleway"/>
                <a:ea typeface="Raleway"/>
                <a:cs typeface="Raleway"/>
                <a:sym typeface="Raleway"/>
              </a:rPr>
              <a:t>Baac Payam (2 bomas)</a:t>
            </a:r>
            <a:endParaRPr b="0" baseline="0" cap="none" i="0" kern="0" kumimoji="0" noProof="0" normalizeH="0" spc="0" strike="noStrike" sz="1800" u="none">
              <a:ln>
                <a:noFill/>
              </a:ln>
              <a:solidFill>
                <a:srgbClr val="4D5557"/>
              </a:solidFill>
              <a:effectLst/>
              <a:uLnTx/>
              <a:uFillTx/>
              <a:latin typeface="Raleway"/>
              <a:ea typeface="Raleway"/>
              <a:cs typeface="Raleway"/>
              <a:sym typeface="Raleway"/>
            </a:endParaRPr>
          </a:p>
          <a:p>
            <a:pPr algn="l" defTabSz="914400" eaLnBrk="1" fontAlgn="auto" hangingPunct="1" indent="0" latinLnBrk="0" lvl="0" marL="0" marR="0" rtl="0">
              <a:lnSpc>
                <a:spcPct val="100000"/>
              </a:lnSpc>
              <a:spcBef>
                <a:spcPts val="0"/>
              </a:spcBef>
              <a:spcAft>
                <a:spcPts val="0"/>
              </a:spcAft>
              <a:buClr>
                <a:srgbClr val="000000"/>
              </a:buClr>
              <a:buSzTx/>
              <a:buFont typeface="Arial"/>
              <a:buNone/>
              <a:tabLst/>
              <a:defRPr/>
            </a:pPr>
            <a:endParaRPr b="0" baseline="0" cap="none" i="0" kern="0" kumimoji="0" noProof="0" normalizeH="0" spc="0" strike="noStrike" sz="1800" u="none">
              <a:ln>
                <a:noFill/>
              </a:ln>
              <a:solidFill>
                <a:srgbClr val="4D5557"/>
              </a:solidFill>
              <a:effectLst/>
              <a:uLnTx/>
              <a:uFillTx/>
              <a:latin typeface="Raleway"/>
              <a:ea typeface="Raleway"/>
              <a:cs typeface="Raleway"/>
              <a:sym typeface="Raleway"/>
            </a:endParaRPr>
          </a:p>
          <a:p>
            <a:pPr algn="l" defTabSz="914400" eaLnBrk="1" fontAlgn="auto" hangingPunct="1" indent="0" latinLnBrk="0" lvl="0" marL="0" marR="0" rtl="0">
              <a:lnSpc>
                <a:spcPct val="100000"/>
              </a:lnSpc>
              <a:spcBef>
                <a:spcPts val="0"/>
              </a:spcBef>
              <a:spcAft>
                <a:spcPts val="0"/>
              </a:spcAft>
              <a:buClr>
                <a:srgbClr val="000000"/>
              </a:buClr>
              <a:buSzTx/>
              <a:buFont typeface="Arial"/>
              <a:buNone/>
              <a:tabLst/>
              <a:defRPr/>
            </a:pPr>
            <a:r>
              <a:rPr b="1" baseline="0" cap="none" i="0" kern="0" kumimoji="0" lang="en-US" noProof="0" normalizeH="0" spc="0" strike="noStrike" sz="1800" u="sng">
                <a:ln>
                  <a:noFill/>
                </a:ln>
                <a:solidFill>
                  <a:srgbClr val="4D5557"/>
                </a:solidFill>
                <a:effectLst/>
                <a:uLnTx/>
                <a:uFillTx/>
                <a:latin typeface="Raleway"/>
                <a:ea typeface="Raleway"/>
                <a:cs typeface="Raleway"/>
                <a:sym typeface="Raleway"/>
              </a:rPr>
              <a:t>Aweil Central:</a:t>
            </a:r>
            <a:endParaRPr b="1" baseline="0" cap="none" i="0" kern="0" kumimoji="0" noProof="0" normalizeH="0" spc="0" strike="noStrike" sz="1800" u="sng">
              <a:ln>
                <a:noFill/>
              </a:ln>
              <a:solidFill>
                <a:srgbClr val="4D5557"/>
              </a:solidFill>
              <a:effectLst/>
              <a:uLnTx/>
              <a:uFillTx/>
              <a:latin typeface="Raleway"/>
              <a:ea typeface="Raleway"/>
              <a:cs typeface="Raleway"/>
              <a:sym typeface="Raleway"/>
            </a:endParaRPr>
          </a:p>
          <a:p>
            <a:pPr algn="l" defTabSz="914400" eaLnBrk="1" fontAlgn="auto" hangingPunct="1" indent="0" latinLnBrk="0" lvl="0" marL="0" marR="0" rtl="0">
              <a:lnSpc>
                <a:spcPct val="100000"/>
              </a:lnSpc>
              <a:spcBef>
                <a:spcPts val="0"/>
              </a:spcBef>
              <a:spcAft>
                <a:spcPts val="0"/>
              </a:spcAft>
              <a:buClr>
                <a:srgbClr val="000000"/>
              </a:buClr>
              <a:buSzTx/>
              <a:buFont typeface="Arial"/>
              <a:buNone/>
              <a:tabLst/>
              <a:defRPr/>
            </a:pPr>
            <a:endParaRPr b="1" baseline="0" cap="none" i="0" kern="0" kumimoji="0" noProof="0" normalizeH="0" spc="0" strike="noStrike" sz="1800" u="sng">
              <a:ln>
                <a:noFill/>
              </a:ln>
              <a:solidFill>
                <a:srgbClr val="4D5557"/>
              </a:solidFill>
              <a:effectLst/>
              <a:uLnTx/>
              <a:uFillTx/>
              <a:latin typeface="Raleway"/>
              <a:ea typeface="Raleway"/>
              <a:cs typeface="Raleway"/>
              <a:sym typeface="Raleway"/>
            </a:endParaRPr>
          </a:p>
          <a:p>
            <a:pPr algn="l" defTabSz="914400" eaLnBrk="1" fontAlgn="auto" hangingPunct="1" indent="-342900" latinLnBrk="0" lvl="0" marL="457200" marR="0" rtl="0">
              <a:lnSpc>
                <a:spcPct val="100000"/>
              </a:lnSpc>
              <a:spcBef>
                <a:spcPts val="0"/>
              </a:spcBef>
              <a:spcAft>
                <a:spcPts val="0"/>
              </a:spcAft>
              <a:buClr>
                <a:srgbClr val="4D5557"/>
              </a:buClr>
              <a:buSzPts val="1800"/>
              <a:buFont typeface="Raleway"/>
              <a:buChar char="●"/>
              <a:tabLst/>
              <a:defRPr/>
            </a:pPr>
            <a:r>
              <a:rPr b="0" baseline="0" cap="none" i="0" kern="0" kumimoji="0" lang="en-US" noProof="0" normalizeH="0" spc="0" strike="noStrike" sz="1800" u="none">
                <a:ln>
                  <a:noFill/>
                </a:ln>
                <a:solidFill>
                  <a:srgbClr val="4D5557"/>
                </a:solidFill>
                <a:effectLst/>
                <a:uLnTx/>
                <a:uFillTx/>
                <a:latin typeface="Raleway"/>
                <a:ea typeface="Raleway"/>
                <a:cs typeface="Raleway"/>
                <a:sym typeface="Raleway"/>
              </a:rPr>
              <a:t>Nyalath Payam (2 bomas)</a:t>
            </a:r>
            <a:endParaRPr b="0" baseline="0" cap="none" i="0" kern="0" kumimoji="0" noProof="0" normalizeH="0" spc="0" strike="noStrike" sz="1800" u="none">
              <a:ln>
                <a:noFill/>
              </a:ln>
              <a:solidFill>
                <a:srgbClr val="4D5557"/>
              </a:solidFill>
              <a:effectLst/>
              <a:uLnTx/>
              <a:uFillTx/>
              <a:latin typeface="Raleway"/>
              <a:ea typeface="Raleway"/>
              <a:cs typeface="Raleway"/>
              <a:sym typeface="Raleway"/>
            </a:endParaRPr>
          </a:p>
          <a:p>
            <a:pPr algn="l" defTabSz="914400" eaLnBrk="1" fontAlgn="auto" hangingPunct="1" indent="0" latinLnBrk="0" lvl="0" marL="0" marR="0" rtl="0">
              <a:lnSpc>
                <a:spcPct val="100000"/>
              </a:lnSpc>
              <a:spcBef>
                <a:spcPts val="0"/>
              </a:spcBef>
              <a:spcAft>
                <a:spcPts val="0"/>
              </a:spcAft>
              <a:buClr>
                <a:srgbClr val="000000"/>
              </a:buClr>
              <a:buSzTx/>
              <a:buFont typeface="Arial"/>
              <a:buNone/>
              <a:tabLst/>
              <a:defRPr/>
            </a:pPr>
            <a:endParaRPr b="0" baseline="0" cap="none" i="0" kern="0" kumimoji="0" noProof="0" normalizeH="0" spc="0" strike="noStrike" sz="1800" u="none">
              <a:ln>
                <a:noFill/>
              </a:ln>
              <a:solidFill>
                <a:srgbClr val="4D5557"/>
              </a:solidFill>
              <a:effectLst/>
              <a:uLnTx/>
              <a:uFillTx/>
              <a:latin typeface="Raleway"/>
              <a:ea typeface="Raleway"/>
              <a:cs typeface="Raleway"/>
              <a:sym typeface="Raleway"/>
            </a:endParaRPr>
          </a:p>
          <a:p>
            <a:pPr algn="l" defTabSz="914400" eaLnBrk="1" fontAlgn="auto" hangingPunct="1" indent="0" latinLnBrk="0" lvl="0" marL="0" marR="0" rtl="0">
              <a:lnSpc>
                <a:spcPct val="100000"/>
              </a:lnSpc>
              <a:spcBef>
                <a:spcPts val="0"/>
              </a:spcBef>
              <a:spcAft>
                <a:spcPts val="0"/>
              </a:spcAft>
              <a:buClr>
                <a:srgbClr val="000000"/>
              </a:buClr>
              <a:buSzTx/>
              <a:buFont typeface="Arial"/>
              <a:buNone/>
              <a:tabLst/>
              <a:defRPr/>
            </a:pPr>
            <a:r>
              <a:rPr b="1" baseline="0" cap="none" i="0" kern="0" kumimoji="0" lang="en-US" noProof="0" normalizeH="0" spc="0" strike="noStrike" sz="1800" u="sng">
                <a:ln>
                  <a:noFill/>
                </a:ln>
                <a:solidFill>
                  <a:srgbClr val="4D5557"/>
                </a:solidFill>
                <a:effectLst/>
                <a:uLnTx/>
                <a:uFillTx/>
                <a:latin typeface="Raleway"/>
                <a:ea typeface="Raleway"/>
                <a:cs typeface="Raleway"/>
                <a:sym typeface="Raleway"/>
              </a:rPr>
              <a:t>Aweil West:</a:t>
            </a:r>
            <a:endParaRPr b="1" baseline="0" cap="none" i="0" kern="0" kumimoji="0" noProof="0" normalizeH="0" spc="0" strike="noStrike" sz="1800" u="sng">
              <a:ln>
                <a:noFill/>
              </a:ln>
              <a:solidFill>
                <a:srgbClr val="4D5557"/>
              </a:solidFill>
              <a:effectLst/>
              <a:uLnTx/>
              <a:uFillTx/>
              <a:latin typeface="Raleway"/>
              <a:ea typeface="Raleway"/>
              <a:cs typeface="Raleway"/>
              <a:sym typeface="Raleway"/>
            </a:endParaRPr>
          </a:p>
          <a:p>
            <a:pPr algn="l" defTabSz="914400" eaLnBrk="1" fontAlgn="auto" hangingPunct="1" indent="0" latinLnBrk="0" lvl="0" marL="0" marR="0" rtl="0">
              <a:lnSpc>
                <a:spcPct val="100000"/>
              </a:lnSpc>
              <a:spcBef>
                <a:spcPts val="0"/>
              </a:spcBef>
              <a:spcAft>
                <a:spcPts val="0"/>
              </a:spcAft>
              <a:buClr>
                <a:srgbClr val="000000"/>
              </a:buClr>
              <a:buSzTx/>
              <a:buFont typeface="Arial"/>
              <a:buNone/>
              <a:tabLst/>
              <a:defRPr/>
            </a:pPr>
            <a:endParaRPr b="1" baseline="0" cap="none" i="0" kern="0" kumimoji="0" noProof="0" normalizeH="0" spc="0" strike="noStrike" sz="1800" u="sng">
              <a:ln>
                <a:noFill/>
              </a:ln>
              <a:solidFill>
                <a:srgbClr val="4D5557"/>
              </a:solidFill>
              <a:effectLst/>
              <a:uLnTx/>
              <a:uFillTx/>
              <a:latin typeface="Raleway"/>
              <a:ea typeface="Raleway"/>
              <a:cs typeface="Raleway"/>
              <a:sym typeface="Raleway"/>
            </a:endParaRPr>
          </a:p>
          <a:p>
            <a:pPr algn="l" defTabSz="914400" eaLnBrk="1" fontAlgn="auto" hangingPunct="1" indent="-342900" latinLnBrk="0" lvl="0" marL="457200" marR="0" rtl="0">
              <a:lnSpc>
                <a:spcPct val="100000"/>
              </a:lnSpc>
              <a:spcBef>
                <a:spcPts val="0"/>
              </a:spcBef>
              <a:spcAft>
                <a:spcPts val="0"/>
              </a:spcAft>
              <a:buClr>
                <a:srgbClr val="4D5557"/>
              </a:buClr>
              <a:buSzPts val="1800"/>
              <a:buFont typeface="Raleway"/>
              <a:buChar char="●"/>
              <a:tabLst/>
              <a:defRPr/>
            </a:pPr>
            <a:r>
              <a:rPr b="0" baseline="0" cap="none" i="0" kern="0" kumimoji="0" lang="en-US" noProof="0" normalizeH="0" spc="0" strike="noStrike" sz="1800" u="none">
                <a:ln>
                  <a:noFill/>
                </a:ln>
                <a:solidFill>
                  <a:srgbClr val="4D5557"/>
                </a:solidFill>
                <a:effectLst/>
                <a:uLnTx/>
                <a:uFillTx/>
                <a:latin typeface="Raleway"/>
                <a:ea typeface="Raleway"/>
                <a:cs typeface="Raleway"/>
                <a:sym typeface="Raleway"/>
              </a:rPr>
              <a:t>Guemjer East Payam  (2 bomas)</a:t>
            </a:r>
            <a:endParaRPr b="0" baseline="0" cap="none" i="0" kern="0" kumimoji="0" noProof="0" normalizeH="0" spc="0" strike="noStrike" sz="1800" u="none">
              <a:ln>
                <a:noFill/>
              </a:ln>
              <a:solidFill>
                <a:srgbClr val="4D5557"/>
              </a:solidFill>
              <a:effectLst/>
              <a:uLnTx/>
              <a:uFillTx/>
              <a:latin typeface="Raleway"/>
              <a:ea typeface="Raleway"/>
              <a:cs typeface="Raleway"/>
              <a:sym typeface="Raleway"/>
            </a:endParaRPr>
          </a:p>
          <a:p>
            <a:pPr algn="l" defTabSz="914400" eaLnBrk="1" fontAlgn="auto" hangingPunct="1" indent="0" latinLnBrk="0" lvl="0" marL="0" marR="0" rtl="0">
              <a:lnSpc>
                <a:spcPct val="100000"/>
              </a:lnSpc>
              <a:spcBef>
                <a:spcPts val="0"/>
              </a:spcBef>
              <a:spcAft>
                <a:spcPts val="0"/>
              </a:spcAft>
              <a:buClr>
                <a:srgbClr val="000000"/>
              </a:buClr>
              <a:buSzTx/>
              <a:buFont typeface="Arial"/>
              <a:buNone/>
              <a:tabLst/>
              <a:defRPr/>
            </a:pPr>
            <a:endParaRPr b="0" baseline="0" cap="none" i="0" kern="0" kumimoji="0" noProof="0" normalizeH="0" spc="0" strike="noStrike" sz="1800" u="none">
              <a:ln>
                <a:noFill/>
              </a:ln>
              <a:solidFill>
                <a:srgbClr val="4D5557"/>
              </a:solidFill>
              <a:effectLst/>
              <a:uLnTx/>
              <a:uFillTx/>
              <a:latin typeface="Raleway"/>
              <a:ea typeface="Raleway"/>
              <a:cs typeface="Raleway"/>
              <a:sym typeface="Raleway"/>
            </a:endParaRPr>
          </a:p>
          <a:p>
            <a:pPr algn="l" defTabSz="914400" eaLnBrk="1" fontAlgn="auto" hangingPunct="1" indent="0" latinLnBrk="0" lvl="0" marL="0" marR="0" rtl="0">
              <a:lnSpc>
                <a:spcPct val="100000"/>
              </a:lnSpc>
              <a:spcBef>
                <a:spcPts val="0"/>
              </a:spcBef>
              <a:spcAft>
                <a:spcPts val="0"/>
              </a:spcAft>
              <a:buClr>
                <a:srgbClr val="000000"/>
              </a:buClr>
              <a:buSzTx/>
              <a:buFont typeface="Arial"/>
              <a:buNone/>
              <a:tabLst/>
              <a:defRPr/>
            </a:pPr>
            <a:endParaRPr b="0" baseline="0" cap="none" i="0" kern="0" kumimoji="0" noProof="0" normalizeH="0" spc="0" strike="noStrike" sz="1800" u="none">
              <a:ln>
                <a:noFill/>
              </a:ln>
              <a:solidFill>
                <a:srgbClr val="4D5557"/>
              </a:solidFill>
              <a:effectLst/>
              <a:uLnTx/>
              <a:uFillTx/>
              <a:latin typeface="Raleway"/>
              <a:ea typeface="Raleway"/>
              <a:cs typeface="Raleway"/>
              <a:sym typeface="Ralewa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20"/>
          <p:cNvPicPr preferRelativeResize="0"/>
          <p:nvPr/>
        </p:nvPicPr>
        <p:blipFill rotWithShape="1">
          <a:blip r:embed="rId3">
            <a:alphaModFix/>
          </a:blip>
          <a:srcRect/>
          <a:stretch/>
        </p:blipFill>
        <p:spPr>
          <a:xfrm>
            <a:off x="10444850" y="170925"/>
            <a:ext cx="1369900" cy="1369900"/>
          </a:xfrm>
          <a:prstGeom prst="rect">
            <a:avLst/>
          </a:prstGeom>
          <a:noFill/>
          <a:ln>
            <a:noFill/>
          </a:ln>
        </p:spPr>
      </p:pic>
      <p:sp>
        <p:nvSpPr>
          <p:cNvPr id="149" name="Google Shape;149;p20"/>
          <p:cNvSpPr txBox="1"/>
          <p:nvPr/>
        </p:nvSpPr>
        <p:spPr>
          <a:xfrm>
            <a:off x="737925" y="490036"/>
            <a:ext cx="10285800" cy="731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sz="2800" b="1">
                <a:solidFill>
                  <a:srgbClr val="314247"/>
                </a:solidFill>
                <a:latin typeface="Raleway"/>
                <a:ea typeface="Raleway"/>
                <a:cs typeface="Raleway"/>
                <a:sym typeface="Raleway"/>
              </a:rPr>
              <a:t>The team</a:t>
            </a:r>
            <a:endParaRPr sz="1600">
              <a:solidFill>
                <a:srgbClr val="314247"/>
              </a:solidFill>
              <a:latin typeface="Raleway"/>
              <a:ea typeface="Raleway"/>
              <a:cs typeface="Raleway"/>
              <a:sym typeface="Raleway"/>
            </a:endParaRPr>
          </a:p>
          <a:p>
            <a:pPr marL="0" lvl="0" indent="0" algn="l" rtl="0">
              <a:lnSpc>
                <a:spcPct val="90000"/>
              </a:lnSpc>
              <a:spcBef>
                <a:spcPts val="0"/>
              </a:spcBef>
              <a:spcAft>
                <a:spcPts val="0"/>
              </a:spcAft>
              <a:buNone/>
            </a:pPr>
            <a:endParaRPr sz="2800" b="1">
              <a:solidFill>
                <a:srgbClr val="314247"/>
              </a:solidFill>
              <a:latin typeface="Raleway"/>
              <a:ea typeface="Raleway"/>
              <a:cs typeface="Raleway"/>
              <a:sym typeface="Raleway"/>
            </a:endParaRPr>
          </a:p>
        </p:txBody>
      </p:sp>
      <p:pic>
        <p:nvPicPr>
          <p:cNvPr id="150" name="Google Shape;150;p20"/>
          <p:cNvPicPr preferRelativeResize="0"/>
          <p:nvPr/>
        </p:nvPicPr>
        <p:blipFill rotWithShape="1">
          <a:blip r:embed="rId3">
            <a:alphaModFix/>
          </a:blip>
          <a:srcRect/>
          <a:stretch/>
        </p:blipFill>
        <p:spPr>
          <a:xfrm>
            <a:off x="10444850" y="170925"/>
            <a:ext cx="1369900" cy="1369900"/>
          </a:xfrm>
          <a:prstGeom prst="rect">
            <a:avLst/>
          </a:prstGeom>
          <a:noFill/>
          <a:ln>
            <a:noFill/>
          </a:ln>
        </p:spPr>
      </p:pic>
      <p:grpSp>
        <p:nvGrpSpPr>
          <p:cNvPr id="151" name="Google Shape;151;p20"/>
          <p:cNvGrpSpPr/>
          <p:nvPr/>
        </p:nvGrpSpPr>
        <p:grpSpPr>
          <a:xfrm>
            <a:off x="12" y="-76200"/>
            <a:ext cx="12191988" cy="247125"/>
            <a:chOff x="12" y="0"/>
            <a:chExt cx="12191988" cy="247125"/>
          </a:xfrm>
        </p:grpSpPr>
        <p:pic>
          <p:nvPicPr>
            <p:cNvPr id="152" name="Google Shape;152;p20"/>
            <p:cNvPicPr preferRelativeResize="0"/>
            <p:nvPr/>
          </p:nvPicPr>
          <p:blipFill rotWithShape="1">
            <a:blip r:embed="rId4">
              <a:alphaModFix/>
            </a:blip>
            <a:srcRect/>
            <a:stretch/>
          </p:blipFill>
          <p:spPr>
            <a:xfrm>
              <a:off x="12" y="4"/>
              <a:ext cx="7905750" cy="219075"/>
            </a:xfrm>
            <a:prstGeom prst="rect">
              <a:avLst/>
            </a:prstGeom>
            <a:noFill/>
            <a:ln>
              <a:noFill/>
            </a:ln>
          </p:spPr>
        </p:pic>
        <p:pic>
          <p:nvPicPr>
            <p:cNvPr id="153" name="Google Shape;153;p20"/>
            <p:cNvPicPr preferRelativeResize="0"/>
            <p:nvPr/>
          </p:nvPicPr>
          <p:blipFill rotWithShape="1">
            <a:blip r:embed="rId4">
              <a:alphaModFix/>
            </a:blip>
            <a:srcRect l="11017" r="34708" b="-12803"/>
            <a:stretch/>
          </p:blipFill>
          <p:spPr>
            <a:xfrm>
              <a:off x="7901226" y="0"/>
              <a:ext cx="4290774" cy="247125"/>
            </a:xfrm>
            <a:prstGeom prst="rect">
              <a:avLst/>
            </a:prstGeom>
            <a:noFill/>
            <a:ln>
              <a:noFill/>
            </a:ln>
          </p:spPr>
        </p:pic>
      </p:grpSp>
      <p:grpSp>
        <p:nvGrpSpPr>
          <p:cNvPr id="154" name="Google Shape;154;p20"/>
          <p:cNvGrpSpPr/>
          <p:nvPr/>
        </p:nvGrpSpPr>
        <p:grpSpPr>
          <a:xfrm>
            <a:off x="12" y="6705600"/>
            <a:ext cx="12191988" cy="247125"/>
            <a:chOff x="12" y="0"/>
            <a:chExt cx="12191988" cy="247125"/>
          </a:xfrm>
        </p:grpSpPr>
        <p:pic>
          <p:nvPicPr>
            <p:cNvPr id="155" name="Google Shape;155;p20"/>
            <p:cNvPicPr preferRelativeResize="0"/>
            <p:nvPr/>
          </p:nvPicPr>
          <p:blipFill rotWithShape="1">
            <a:blip r:embed="rId4">
              <a:alphaModFix/>
            </a:blip>
            <a:srcRect/>
            <a:stretch/>
          </p:blipFill>
          <p:spPr>
            <a:xfrm>
              <a:off x="12" y="4"/>
              <a:ext cx="7905750" cy="219075"/>
            </a:xfrm>
            <a:prstGeom prst="rect">
              <a:avLst/>
            </a:prstGeom>
            <a:noFill/>
            <a:ln>
              <a:noFill/>
            </a:ln>
          </p:spPr>
        </p:pic>
        <p:pic>
          <p:nvPicPr>
            <p:cNvPr id="156" name="Google Shape;156;p20"/>
            <p:cNvPicPr preferRelativeResize="0"/>
            <p:nvPr/>
          </p:nvPicPr>
          <p:blipFill rotWithShape="1">
            <a:blip r:embed="rId4">
              <a:alphaModFix/>
            </a:blip>
            <a:srcRect l="11017" r="34708" b="-12803"/>
            <a:stretch/>
          </p:blipFill>
          <p:spPr>
            <a:xfrm>
              <a:off x="7901226" y="0"/>
              <a:ext cx="4290774" cy="247125"/>
            </a:xfrm>
            <a:prstGeom prst="rect">
              <a:avLst/>
            </a:prstGeom>
            <a:noFill/>
            <a:ln>
              <a:noFill/>
            </a:ln>
          </p:spPr>
        </p:pic>
      </p:grpSp>
      <p:sp>
        <p:nvSpPr>
          <p:cNvPr id="157" name="Google Shape;157;p20"/>
          <p:cNvSpPr txBox="1"/>
          <p:nvPr/>
        </p:nvSpPr>
        <p:spPr>
          <a:xfrm>
            <a:off x="737925" y="1379450"/>
            <a:ext cx="9706800" cy="4293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00" b="1">
                <a:solidFill>
                  <a:srgbClr val="222222"/>
                </a:solidFill>
                <a:latin typeface="Raleway"/>
                <a:ea typeface="Raleway"/>
                <a:cs typeface="Raleway"/>
                <a:sym typeface="Raleway"/>
              </a:rPr>
              <a:t>Jonathan Buckley</a:t>
            </a:r>
            <a:r>
              <a:rPr lang="en-US" sz="1800">
                <a:solidFill>
                  <a:srgbClr val="222222"/>
                </a:solidFill>
                <a:latin typeface="Raleway"/>
                <a:ea typeface="Raleway"/>
                <a:cs typeface="Raleway"/>
                <a:sym typeface="Raleway"/>
              </a:rPr>
              <a:t> - Samuel Hall: Research lead</a:t>
            </a:r>
            <a:endParaRPr sz="1800">
              <a:solidFill>
                <a:srgbClr val="222222"/>
              </a:solidFill>
              <a:latin typeface="Raleway"/>
              <a:ea typeface="Raleway"/>
              <a:cs typeface="Raleway"/>
              <a:sym typeface="Raleway"/>
            </a:endParaRPr>
          </a:p>
          <a:p>
            <a:pPr marL="0" marR="0" lvl="0" indent="0" algn="l" rtl="0">
              <a:lnSpc>
                <a:spcPct val="100000"/>
              </a:lnSpc>
              <a:spcBef>
                <a:spcPts val="0"/>
              </a:spcBef>
              <a:spcAft>
                <a:spcPts val="0"/>
              </a:spcAft>
              <a:buNone/>
            </a:pPr>
            <a:endParaRPr sz="1800">
              <a:solidFill>
                <a:srgbClr val="222222"/>
              </a:solidFill>
              <a:latin typeface="Raleway"/>
              <a:ea typeface="Raleway"/>
              <a:cs typeface="Raleway"/>
              <a:sym typeface="Raleway"/>
            </a:endParaRPr>
          </a:p>
          <a:p>
            <a:pPr marL="0" marR="0" lvl="0" indent="0" algn="l" rtl="0">
              <a:lnSpc>
                <a:spcPct val="100000"/>
              </a:lnSpc>
              <a:spcBef>
                <a:spcPts val="0"/>
              </a:spcBef>
              <a:spcAft>
                <a:spcPts val="0"/>
              </a:spcAft>
              <a:buNone/>
            </a:pPr>
            <a:r>
              <a:rPr lang="en-US" sz="1800" b="1">
                <a:solidFill>
                  <a:srgbClr val="222222"/>
                </a:solidFill>
                <a:latin typeface="Raleway"/>
                <a:ea typeface="Raleway"/>
                <a:cs typeface="Raleway"/>
                <a:sym typeface="Raleway"/>
              </a:rPr>
              <a:t>Joseph Luka</a:t>
            </a:r>
            <a:r>
              <a:rPr lang="en-US" sz="1800">
                <a:solidFill>
                  <a:srgbClr val="222222"/>
                </a:solidFill>
                <a:latin typeface="Raleway"/>
                <a:ea typeface="Raleway"/>
                <a:cs typeface="Raleway"/>
                <a:sym typeface="Raleway"/>
              </a:rPr>
              <a:t> - Samuel Hall Consultant: Project coordinator and field lead</a:t>
            </a:r>
            <a:endParaRPr sz="1800">
              <a:solidFill>
                <a:srgbClr val="222222"/>
              </a:solidFill>
              <a:latin typeface="Raleway"/>
              <a:ea typeface="Raleway"/>
              <a:cs typeface="Raleway"/>
              <a:sym typeface="Raleway"/>
            </a:endParaRPr>
          </a:p>
          <a:p>
            <a:pPr marL="0" marR="0" lvl="0" indent="0" algn="l" rtl="0">
              <a:lnSpc>
                <a:spcPct val="100000"/>
              </a:lnSpc>
              <a:spcBef>
                <a:spcPts val="0"/>
              </a:spcBef>
              <a:spcAft>
                <a:spcPts val="0"/>
              </a:spcAft>
              <a:buNone/>
            </a:pPr>
            <a:endParaRPr sz="1800">
              <a:solidFill>
                <a:srgbClr val="222222"/>
              </a:solidFill>
              <a:latin typeface="Raleway"/>
              <a:ea typeface="Raleway"/>
              <a:cs typeface="Raleway"/>
              <a:sym typeface="Raleway"/>
            </a:endParaRPr>
          </a:p>
          <a:p>
            <a:pPr marL="0" marR="0" lvl="0" indent="0" algn="l" rtl="0">
              <a:lnSpc>
                <a:spcPct val="100000"/>
              </a:lnSpc>
              <a:spcBef>
                <a:spcPts val="0"/>
              </a:spcBef>
              <a:spcAft>
                <a:spcPts val="0"/>
              </a:spcAft>
              <a:buNone/>
            </a:pPr>
            <a:r>
              <a:rPr lang="en-US" sz="1800" b="1">
                <a:solidFill>
                  <a:srgbClr val="222222"/>
                </a:solidFill>
                <a:latin typeface="Raleway"/>
                <a:ea typeface="Raleway"/>
                <a:cs typeface="Raleway"/>
                <a:sym typeface="Raleway"/>
              </a:rPr>
              <a:t>Irene Laurence </a:t>
            </a:r>
            <a:r>
              <a:rPr lang="en-US" sz="1800">
                <a:solidFill>
                  <a:srgbClr val="222222"/>
                </a:solidFill>
                <a:latin typeface="Raleway"/>
                <a:ea typeface="Raleway"/>
                <a:cs typeface="Raleway"/>
                <a:sym typeface="Raleway"/>
              </a:rPr>
              <a:t>- Windle Trust: Project Coordinator</a:t>
            </a:r>
            <a:endParaRPr sz="1800">
              <a:solidFill>
                <a:srgbClr val="222222"/>
              </a:solidFill>
              <a:latin typeface="Raleway"/>
              <a:ea typeface="Raleway"/>
              <a:cs typeface="Raleway"/>
              <a:sym typeface="Raleway"/>
            </a:endParaRPr>
          </a:p>
          <a:p>
            <a:pPr marL="0" marR="0" lvl="0" indent="0" algn="l" rtl="0">
              <a:lnSpc>
                <a:spcPct val="100000"/>
              </a:lnSpc>
              <a:spcBef>
                <a:spcPts val="0"/>
              </a:spcBef>
              <a:spcAft>
                <a:spcPts val="0"/>
              </a:spcAft>
              <a:buNone/>
            </a:pPr>
            <a:endParaRPr sz="1800">
              <a:solidFill>
                <a:srgbClr val="222222"/>
              </a:solidFill>
              <a:latin typeface="Raleway"/>
              <a:ea typeface="Raleway"/>
              <a:cs typeface="Raleway"/>
              <a:sym typeface="Raleway"/>
            </a:endParaRPr>
          </a:p>
          <a:p>
            <a:pPr marL="0" marR="0" lvl="0" indent="0" algn="l" rtl="0">
              <a:lnSpc>
                <a:spcPct val="100000"/>
              </a:lnSpc>
              <a:spcBef>
                <a:spcPts val="0"/>
              </a:spcBef>
              <a:spcAft>
                <a:spcPts val="0"/>
              </a:spcAft>
              <a:buNone/>
            </a:pPr>
            <a:r>
              <a:rPr lang="en-US" sz="1800" b="1">
                <a:solidFill>
                  <a:srgbClr val="222222"/>
                </a:solidFill>
                <a:latin typeface="Raleway"/>
                <a:ea typeface="Raleway"/>
                <a:cs typeface="Raleway"/>
                <a:sym typeface="Raleway"/>
              </a:rPr>
              <a:t>Julius Amuda</a:t>
            </a:r>
            <a:r>
              <a:rPr lang="en-US" sz="1800">
                <a:solidFill>
                  <a:srgbClr val="222222"/>
                </a:solidFill>
                <a:latin typeface="Raleway"/>
                <a:ea typeface="Raleway"/>
                <a:cs typeface="Raleway"/>
                <a:sym typeface="Raleway"/>
              </a:rPr>
              <a:t> - Windle Trust: Torit Field Coordinator</a:t>
            </a:r>
            <a:endParaRPr sz="1800">
              <a:solidFill>
                <a:srgbClr val="222222"/>
              </a:solidFill>
              <a:latin typeface="Raleway"/>
              <a:ea typeface="Raleway"/>
              <a:cs typeface="Raleway"/>
              <a:sym typeface="Raleway"/>
            </a:endParaRPr>
          </a:p>
          <a:p>
            <a:pPr marL="0" marR="0" lvl="0" indent="0" algn="l" rtl="0">
              <a:lnSpc>
                <a:spcPct val="100000"/>
              </a:lnSpc>
              <a:spcBef>
                <a:spcPts val="0"/>
              </a:spcBef>
              <a:spcAft>
                <a:spcPts val="0"/>
              </a:spcAft>
              <a:buNone/>
            </a:pPr>
            <a:endParaRPr sz="1800">
              <a:solidFill>
                <a:srgbClr val="222222"/>
              </a:solidFill>
              <a:latin typeface="Raleway"/>
              <a:ea typeface="Raleway"/>
              <a:cs typeface="Raleway"/>
              <a:sym typeface="Raleway"/>
            </a:endParaRPr>
          </a:p>
          <a:p>
            <a:pPr marL="0" marR="0" lvl="0" indent="0" algn="l" rtl="0">
              <a:lnSpc>
                <a:spcPct val="100000"/>
              </a:lnSpc>
              <a:spcBef>
                <a:spcPts val="0"/>
              </a:spcBef>
              <a:spcAft>
                <a:spcPts val="0"/>
              </a:spcAft>
              <a:buNone/>
            </a:pPr>
            <a:r>
              <a:rPr lang="en-US" sz="1800" b="1">
                <a:solidFill>
                  <a:srgbClr val="222222"/>
                </a:solidFill>
                <a:latin typeface="Raleway"/>
                <a:ea typeface="Raleway"/>
                <a:cs typeface="Raleway"/>
                <a:sym typeface="Raleway"/>
              </a:rPr>
              <a:t>Robert Ikee</a:t>
            </a:r>
            <a:r>
              <a:rPr lang="en-US" sz="1800">
                <a:solidFill>
                  <a:srgbClr val="222222"/>
                </a:solidFill>
                <a:latin typeface="Raleway"/>
                <a:ea typeface="Raleway"/>
                <a:cs typeface="Raleway"/>
                <a:sym typeface="Raleway"/>
              </a:rPr>
              <a:t> - UNHCR: Client and Project Advisor</a:t>
            </a:r>
            <a:endParaRPr sz="1800">
              <a:solidFill>
                <a:srgbClr val="222222"/>
              </a:solidFill>
              <a:latin typeface="Raleway"/>
              <a:ea typeface="Raleway"/>
              <a:cs typeface="Raleway"/>
              <a:sym typeface="Raleway"/>
            </a:endParaRPr>
          </a:p>
          <a:p>
            <a:pPr marL="0" marR="0" lvl="0" indent="0" algn="l" rtl="0">
              <a:lnSpc>
                <a:spcPct val="100000"/>
              </a:lnSpc>
              <a:spcBef>
                <a:spcPts val="0"/>
              </a:spcBef>
              <a:spcAft>
                <a:spcPts val="0"/>
              </a:spcAft>
              <a:buNone/>
            </a:pPr>
            <a:endParaRPr sz="1800">
              <a:solidFill>
                <a:srgbClr val="222222"/>
              </a:solidFill>
              <a:latin typeface="Raleway"/>
              <a:ea typeface="Raleway"/>
              <a:cs typeface="Raleway"/>
              <a:sym typeface="Raleway"/>
            </a:endParaRPr>
          </a:p>
          <a:p>
            <a:pPr marL="0" marR="0" lvl="0" indent="0" algn="l" rtl="0">
              <a:lnSpc>
                <a:spcPct val="100000"/>
              </a:lnSpc>
              <a:spcBef>
                <a:spcPts val="0"/>
              </a:spcBef>
              <a:spcAft>
                <a:spcPts val="0"/>
              </a:spcAft>
              <a:buNone/>
            </a:pPr>
            <a:r>
              <a:rPr lang="en-US" sz="1800" b="1">
                <a:solidFill>
                  <a:srgbClr val="222222"/>
                </a:solidFill>
                <a:latin typeface="Raleway"/>
                <a:ea typeface="Raleway"/>
                <a:cs typeface="Raleway"/>
                <a:sym typeface="Raleway"/>
              </a:rPr>
              <a:t>Florence </a:t>
            </a:r>
            <a:r>
              <a:rPr lang="en-US" sz="1800">
                <a:solidFill>
                  <a:srgbClr val="222222"/>
                </a:solidFill>
                <a:latin typeface="Raleway"/>
                <a:ea typeface="Raleway"/>
                <a:cs typeface="Raleway"/>
                <a:sym typeface="Raleway"/>
              </a:rPr>
              <a:t>- UNHCR: Client and Project Advisor</a:t>
            </a:r>
            <a:endParaRPr sz="1800">
              <a:solidFill>
                <a:srgbClr val="222222"/>
              </a:solidFill>
              <a:latin typeface="Raleway"/>
              <a:ea typeface="Raleway"/>
              <a:cs typeface="Raleway"/>
              <a:sym typeface="Raleway"/>
            </a:endParaRPr>
          </a:p>
          <a:p>
            <a:pPr marL="0" marR="0" lvl="0" indent="0" algn="l" rtl="0">
              <a:lnSpc>
                <a:spcPct val="100000"/>
              </a:lnSpc>
              <a:spcBef>
                <a:spcPts val="0"/>
              </a:spcBef>
              <a:spcAft>
                <a:spcPts val="0"/>
              </a:spcAft>
              <a:buNone/>
            </a:pPr>
            <a:endParaRPr sz="1800">
              <a:solidFill>
                <a:srgbClr val="222222"/>
              </a:solidFill>
              <a:latin typeface="Raleway"/>
              <a:ea typeface="Raleway"/>
              <a:cs typeface="Raleway"/>
              <a:sym typeface="Raleway"/>
            </a:endParaRPr>
          </a:p>
          <a:p>
            <a:pPr marL="0" marR="0" lvl="0" indent="0" algn="l" rtl="0">
              <a:lnSpc>
                <a:spcPct val="100000"/>
              </a:lnSpc>
              <a:spcBef>
                <a:spcPts val="0"/>
              </a:spcBef>
              <a:spcAft>
                <a:spcPts val="0"/>
              </a:spcAft>
              <a:buNone/>
            </a:pPr>
            <a:endParaRPr sz="1800">
              <a:solidFill>
                <a:srgbClr val="222222"/>
              </a:solidFill>
              <a:latin typeface="Raleway"/>
              <a:ea typeface="Raleway"/>
              <a:cs typeface="Raleway"/>
              <a:sym typeface="Raleway"/>
            </a:endParaRPr>
          </a:p>
          <a:p>
            <a:pPr marL="469900" marR="0" lvl="0" indent="-241300" algn="l" rtl="0">
              <a:lnSpc>
                <a:spcPct val="100000"/>
              </a:lnSpc>
              <a:spcBef>
                <a:spcPts val="0"/>
              </a:spcBef>
              <a:spcAft>
                <a:spcPts val="0"/>
              </a:spcAft>
              <a:buClr>
                <a:srgbClr val="314247"/>
              </a:buClr>
              <a:buSzPts val="1600"/>
              <a:buFont typeface="Arial"/>
              <a:buNone/>
            </a:pPr>
            <a:endParaRPr sz="1600" b="1" i="0" u="none" strike="noStrike" cap="none">
              <a:solidFill>
                <a:srgbClr val="548194"/>
              </a:solidFill>
              <a:latin typeface="Raleway"/>
              <a:ea typeface="Raleway"/>
              <a:cs typeface="Raleway"/>
              <a:sym typeface="Raleway"/>
            </a:endParaRPr>
          </a:p>
          <a:p>
            <a:pPr marL="127000" marR="0" lvl="0" indent="0" algn="l" rtl="0">
              <a:lnSpc>
                <a:spcPct val="100000"/>
              </a:lnSpc>
              <a:spcBef>
                <a:spcPts val="0"/>
              </a:spcBef>
              <a:spcAft>
                <a:spcPts val="0"/>
              </a:spcAft>
              <a:buNone/>
            </a:pPr>
            <a:endParaRPr sz="1600" b="1" i="0" u="none" strike="noStrike" cap="none">
              <a:solidFill>
                <a:srgbClr val="000000"/>
              </a:solidFill>
              <a:latin typeface="Raleway"/>
              <a:ea typeface="Raleway"/>
              <a:cs typeface="Raleway"/>
              <a:sym typeface="Raleway"/>
            </a:endParaRPr>
          </a:p>
          <a:p>
            <a:pPr marL="127000" marR="0" lvl="0" indent="0" algn="l" rtl="0">
              <a:lnSpc>
                <a:spcPct val="100000"/>
              </a:lnSpc>
              <a:spcBef>
                <a:spcPts val="0"/>
              </a:spcBef>
              <a:spcAft>
                <a:spcPts val="0"/>
              </a:spcAft>
              <a:buNone/>
            </a:pPr>
            <a:endParaRPr sz="1600" b="1" i="0" u="none" strike="noStrike" cap="none">
              <a:solidFill>
                <a:srgbClr val="000000"/>
              </a:solidFill>
              <a:latin typeface="Raleway"/>
              <a:ea typeface="Raleway"/>
              <a:cs typeface="Raleway"/>
              <a:sym typeface="Raleway"/>
            </a:endParaRPr>
          </a:p>
        </p:txBody>
      </p:sp>
      <p:sp>
        <p:nvSpPr>
          <p:cNvPr id="158" name="Google Shape;158;p20"/>
          <p:cNvSpPr txBox="1"/>
          <p:nvPr/>
        </p:nvSpPr>
        <p:spPr>
          <a:xfrm>
            <a:off x="737925" y="5901350"/>
            <a:ext cx="6721800" cy="564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314247"/>
              </a:solidFill>
              <a:latin typeface="Raleway"/>
              <a:ea typeface="Raleway"/>
              <a:cs typeface="Raleway"/>
              <a:sym typeface="Raleway"/>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17"/>
          <p:cNvPicPr preferRelativeResize="0"/>
          <p:nvPr/>
        </p:nvPicPr>
        <p:blipFill rotWithShape="1">
          <a:blip r:embed="rId3">
            <a:alphaModFix/>
          </a:blip>
          <a:srcRect/>
          <a:stretch/>
        </p:blipFill>
        <p:spPr>
          <a:xfrm>
            <a:off x="10444850" y="170925"/>
            <a:ext cx="1369900" cy="1369900"/>
          </a:xfrm>
          <a:prstGeom prst="rect">
            <a:avLst/>
          </a:prstGeom>
          <a:noFill/>
          <a:ln>
            <a:noFill/>
          </a:ln>
        </p:spPr>
      </p:pic>
      <p:sp>
        <p:nvSpPr>
          <p:cNvPr id="132" name="Google Shape;132;p17"/>
          <p:cNvSpPr txBox="1"/>
          <p:nvPr/>
        </p:nvSpPr>
        <p:spPr>
          <a:xfrm>
            <a:off x="737925" y="490036"/>
            <a:ext cx="10285800" cy="731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314247"/>
                </a:solidFill>
                <a:effectLst/>
                <a:uLnTx/>
                <a:uFillTx/>
                <a:latin typeface="Raleway"/>
                <a:ea typeface="Raleway"/>
                <a:cs typeface="Raleway"/>
                <a:sym typeface="Raleway"/>
              </a:rPr>
              <a:t>SAMPLING: SERVICE AND INFRASTRUCTURE POINTS</a:t>
            </a:r>
            <a:endParaRPr kumimoji="0" sz="1600" b="0" i="0" u="none" strike="noStrike" kern="0" cap="none" spc="0" normalizeH="0" baseline="0" noProof="0">
              <a:ln>
                <a:noFill/>
              </a:ln>
              <a:solidFill>
                <a:srgbClr val="314247"/>
              </a:solidFill>
              <a:effectLst/>
              <a:uLnTx/>
              <a:uFillTx/>
              <a:latin typeface="Raleway"/>
              <a:ea typeface="Raleway"/>
              <a:cs typeface="Raleway"/>
              <a:sym typeface="Raleway"/>
            </a:endParaRP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sz="2800" b="1" i="0" u="none" strike="noStrike" kern="0" cap="none" spc="0" normalizeH="0" baseline="0" noProof="0">
              <a:ln>
                <a:noFill/>
              </a:ln>
              <a:solidFill>
                <a:srgbClr val="314247"/>
              </a:solidFill>
              <a:effectLst/>
              <a:uLnTx/>
              <a:uFillTx/>
              <a:latin typeface="Raleway"/>
              <a:ea typeface="Raleway"/>
              <a:cs typeface="Raleway"/>
              <a:sym typeface="Raleway"/>
            </a:endParaRPr>
          </a:p>
        </p:txBody>
      </p:sp>
      <p:pic>
        <p:nvPicPr>
          <p:cNvPr id="133" name="Google Shape;133;p17"/>
          <p:cNvPicPr preferRelativeResize="0"/>
          <p:nvPr/>
        </p:nvPicPr>
        <p:blipFill rotWithShape="1">
          <a:blip r:embed="rId3">
            <a:alphaModFix/>
          </a:blip>
          <a:srcRect/>
          <a:stretch/>
        </p:blipFill>
        <p:spPr>
          <a:xfrm>
            <a:off x="10444850" y="170925"/>
            <a:ext cx="1369900" cy="1369900"/>
          </a:xfrm>
          <a:prstGeom prst="rect">
            <a:avLst/>
          </a:prstGeom>
          <a:noFill/>
          <a:ln>
            <a:noFill/>
          </a:ln>
        </p:spPr>
      </p:pic>
      <p:grpSp>
        <p:nvGrpSpPr>
          <p:cNvPr id="134" name="Google Shape;134;p17"/>
          <p:cNvGrpSpPr/>
          <p:nvPr/>
        </p:nvGrpSpPr>
        <p:grpSpPr>
          <a:xfrm>
            <a:off x="12" y="-76200"/>
            <a:ext cx="12191988" cy="247125"/>
            <a:chOff x="12" y="0"/>
            <a:chExt cx="12191988" cy="247125"/>
          </a:xfrm>
        </p:grpSpPr>
        <p:pic>
          <p:nvPicPr>
            <p:cNvPr id="135" name="Google Shape;135;p17"/>
            <p:cNvPicPr preferRelativeResize="0"/>
            <p:nvPr/>
          </p:nvPicPr>
          <p:blipFill rotWithShape="1">
            <a:blip r:embed="rId4">
              <a:alphaModFix/>
            </a:blip>
            <a:srcRect/>
            <a:stretch/>
          </p:blipFill>
          <p:spPr>
            <a:xfrm>
              <a:off x="12" y="4"/>
              <a:ext cx="7905750" cy="219075"/>
            </a:xfrm>
            <a:prstGeom prst="rect">
              <a:avLst/>
            </a:prstGeom>
            <a:noFill/>
            <a:ln>
              <a:noFill/>
            </a:ln>
          </p:spPr>
        </p:pic>
        <p:pic>
          <p:nvPicPr>
            <p:cNvPr id="136" name="Google Shape;136;p17"/>
            <p:cNvPicPr preferRelativeResize="0"/>
            <p:nvPr/>
          </p:nvPicPr>
          <p:blipFill rotWithShape="1">
            <a:blip r:embed="rId4">
              <a:alphaModFix/>
            </a:blip>
            <a:srcRect l="11017" r="34708" b="-12803"/>
            <a:stretch/>
          </p:blipFill>
          <p:spPr>
            <a:xfrm>
              <a:off x="7901226" y="0"/>
              <a:ext cx="4290774" cy="247125"/>
            </a:xfrm>
            <a:prstGeom prst="rect">
              <a:avLst/>
            </a:prstGeom>
            <a:noFill/>
            <a:ln>
              <a:noFill/>
            </a:ln>
          </p:spPr>
        </p:pic>
      </p:grpSp>
      <p:grpSp>
        <p:nvGrpSpPr>
          <p:cNvPr id="137" name="Google Shape;137;p17"/>
          <p:cNvGrpSpPr/>
          <p:nvPr/>
        </p:nvGrpSpPr>
        <p:grpSpPr>
          <a:xfrm>
            <a:off x="12" y="6705600"/>
            <a:ext cx="12191988" cy="247125"/>
            <a:chOff x="12" y="0"/>
            <a:chExt cx="12191988" cy="247125"/>
          </a:xfrm>
        </p:grpSpPr>
        <p:pic>
          <p:nvPicPr>
            <p:cNvPr id="138" name="Google Shape;138;p17"/>
            <p:cNvPicPr preferRelativeResize="0"/>
            <p:nvPr/>
          </p:nvPicPr>
          <p:blipFill rotWithShape="1">
            <a:blip r:embed="rId4">
              <a:alphaModFix/>
            </a:blip>
            <a:srcRect/>
            <a:stretch/>
          </p:blipFill>
          <p:spPr>
            <a:xfrm>
              <a:off x="12" y="4"/>
              <a:ext cx="7905750" cy="219075"/>
            </a:xfrm>
            <a:prstGeom prst="rect">
              <a:avLst/>
            </a:prstGeom>
            <a:noFill/>
            <a:ln>
              <a:noFill/>
            </a:ln>
          </p:spPr>
        </p:pic>
        <p:pic>
          <p:nvPicPr>
            <p:cNvPr id="139" name="Google Shape;139;p17"/>
            <p:cNvPicPr preferRelativeResize="0"/>
            <p:nvPr/>
          </p:nvPicPr>
          <p:blipFill rotWithShape="1">
            <a:blip r:embed="rId4">
              <a:alphaModFix/>
            </a:blip>
            <a:srcRect l="11017" r="34708" b="-12803"/>
            <a:stretch/>
          </p:blipFill>
          <p:spPr>
            <a:xfrm>
              <a:off x="7901226" y="0"/>
              <a:ext cx="4290774" cy="247125"/>
            </a:xfrm>
            <a:prstGeom prst="rect">
              <a:avLst/>
            </a:prstGeom>
            <a:noFill/>
            <a:ln>
              <a:noFill/>
            </a:ln>
          </p:spPr>
        </p:pic>
      </p:grpSp>
      <p:sp>
        <p:nvSpPr>
          <p:cNvPr id="140" name="Google Shape;140;p17"/>
          <p:cNvSpPr txBox="1"/>
          <p:nvPr/>
        </p:nvSpPr>
        <p:spPr>
          <a:xfrm>
            <a:off x="737925" y="1379450"/>
            <a:ext cx="9706800" cy="4293300"/>
          </a:xfrm>
          <a:prstGeom prst="rect">
            <a:avLst/>
          </a:prstGeom>
          <a:noFill/>
          <a:ln>
            <a:noFill/>
          </a:ln>
        </p:spPr>
        <p:txBody>
          <a:bodyPr spcFirstLastPara="1" wrap="square" lIns="91425" tIns="45700" rIns="91425" bIns="45700" anchor="t" anchorCtr="0">
            <a:noAutofit/>
          </a:bodyPr>
          <a:lstStyle/>
          <a:p>
            <a:pPr marL="457200" marR="0" lvl="0" indent="-342900" algn="l" defTabSz="914400" rtl="0" eaLnBrk="1" fontAlgn="auto" latinLnBrk="0" hangingPunct="1">
              <a:lnSpc>
                <a:spcPct val="100000"/>
              </a:lnSpc>
              <a:spcBef>
                <a:spcPts val="0"/>
              </a:spcBef>
              <a:spcAft>
                <a:spcPts val="0"/>
              </a:spcAft>
              <a:buClr>
                <a:srgbClr val="548194"/>
              </a:buClr>
              <a:buSzPts val="1800"/>
              <a:buFont typeface="Raleway"/>
              <a:buAutoNum type="arabicPeriod"/>
              <a:tabLst/>
              <a:defRPr/>
            </a:pPr>
            <a:r>
              <a:rPr kumimoji="0" lang="en-US" sz="1800" b="1" i="0" u="none" strike="noStrike" kern="0" cap="none" spc="0" normalizeH="0" baseline="0" noProof="0">
                <a:ln>
                  <a:noFill/>
                </a:ln>
                <a:solidFill>
                  <a:srgbClr val="548194"/>
                </a:solidFill>
                <a:effectLst/>
                <a:uLnTx/>
                <a:uFillTx/>
                <a:latin typeface="Raleway"/>
                <a:ea typeface="Raleway"/>
                <a:cs typeface="Raleway"/>
                <a:sym typeface="Raleway"/>
              </a:rPr>
              <a:t>Health centres</a:t>
            </a:r>
            <a:endParaRPr kumimoji="0" sz="1800" b="1" i="0" u="none" strike="noStrike" kern="0" cap="none" spc="0" normalizeH="0" baseline="0" noProof="0">
              <a:ln>
                <a:noFill/>
              </a:ln>
              <a:solidFill>
                <a:srgbClr val="548194"/>
              </a:solidFill>
              <a:effectLst/>
              <a:uLnTx/>
              <a:uFillTx/>
              <a:latin typeface="Raleway"/>
              <a:ea typeface="Raleway"/>
              <a:cs typeface="Raleway"/>
              <a:sym typeface="Raleway"/>
            </a:endParaRPr>
          </a:p>
          <a:p>
            <a:pPr marL="914400" marR="0" lvl="1" indent="-342900" algn="l" defTabSz="914400" rtl="0" eaLnBrk="1" fontAlgn="auto" latinLnBrk="0" hangingPunct="1">
              <a:lnSpc>
                <a:spcPct val="100000"/>
              </a:lnSpc>
              <a:spcBef>
                <a:spcPts val="0"/>
              </a:spcBef>
              <a:spcAft>
                <a:spcPts val="0"/>
              </a:spcAft>
              <a:buClr>
                <a:srgbClr val="4D5557"/>
              </a:buClr>
              <a:buSzPts val="1800"/>
              <a:buFont typeface="Raleway"/>
              <a:buAutoNum type="alphaLcPeriod"/>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Hospitals, primary care centres, mobile health centers, etc. </a:t>
            </a:r>
            <a:r>
              <a:rPr kumimoji="0" lang="en-US" sz="1800" b="0" i="0" u="sng" strike="noStrike" kern="0" cap="none" spc="0" normalizeH="0" baseline="0" noProof="0">
                <a:ln>
                  <a:noFill/>
                </a:ln>
                <a:solidFill>
                  <a:srgbClr val="4D5557"/>
                </a:solidFill>
                <a:effectLst/>
                <a:uLnTx/>
                <a:uFillTx/>
                <a:latin typeface="Raleway"/>
                <a:ea typeface="Raleway"/>
                <a:cs typeface="Raleway"/>
                <a:sym typeface="Raleway"/>
              </a:rPr>
              <a:t>(not pharmacies)</a:t>
            </a:r>
            <a:endParaRPr kumimoji="0" sz="1800" b="0" i="0" u="sng"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l" defTabSz="914400" rtl="0" eaLnBrk="1" fontAlgn="auto" latinLnBrk="0" hangingPunct="1">
              <a:lnSpc>
                <a:spcPct val="100000"/>
              </a:lnSpc>
              <a:spcBef>
                <a:spcPts val="0"/>
              </a:spcBef>
              <a:spcAft>
                <a:spcPts val="0"/>
              </a:spcAft>
              <a:buClr>
                <a:srgbClr val="548194"/>
              </a:buClr>
              <a:buSzPts val="1800"/>
              <a:buFont typeface="Raleway"/>
              <a:buAutoNum type="arabicPeriod"/>
              <a:tabLst/>
              <a:defRPr/>
            </a:pPr>
            <a:r>
              <a:rPr kumimoji="0" lang="en-US" sz="1800" b="1" i="0" u="none" strike="noStrike" kern="0" cap="none" spc="0" normalizeH="0" baseline="0" noProof="0">
                <a:ln>
                  <a:noFill/>
                </a:ln>
                <a:solidFill>
                  <a:srgbClr val="548194"/>
                </a:solidFill>
                <a:effectLst/>
                <a:uLnTx/>
                <a:uFillTx/>
                <a:latin typeface="Raleway"/>
                <a:ea typeface="Raleway"/>
                <a:cs typeface="Raleway"/>
                <a:sym typeface="Raleway"/>
              </a:rPr>
              <a:t>Educational facilities</a:t>
            </a:r>
            <a:endParaRPr kumimoji="0" sz="1800" b="1" i="0" u="none" strike="noStrike" kern="0" cap="none" spc="0" normalizeH="0" baseline="0" noProof="0">
              <a:ln>
                <a:noFill/>
              </a:ln>
              <a:solidFill>
                <a:srgbClr val="548194"/>
              </a:solidFill>
              <a:effectLst/>
              <a:uLnTx/>
              <a:uFillTx/>
              <a:latin typeface="Raleway"/>
              <a:ea typeface="Raleway"/>
              <a:cs typeface="Raleway"/>
              <a:sym typeface="Raleway"/>
            </a:endParaRPr>
          </a:p>
          <a:p>
            <a:pPr marL="914400" marR="0" lvl="1" indent="-342900" algn="l" defTabSz="914400" rtl="0" eaLnBrk="1" fontAlgn="auto" latinLnBrk="0" hangingPunct="1">
              <a:lnSpc>
                <a:spcPct val="100000"/>
              </a:lnSpc>
              <a:spcBef>
                <a:spcPts val="0"/>
              </a:spcBef>
              <a:spcAft>
                <a:spcPts val="0"/>
              </a:spcAft>
              <a:buClr>
                <a:srgbClr val="4D5557"/>
              </a:buClr>
              <a:buSzPts val="1800"/>
              <a:buFont typeface="Raleway"/>
              <a:buAutoNum type="alphaLcPeriod"/>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Primary school, secondary school, vocational centers, etc.</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l" defTabSz="914400" rtl="0" eaLnBrk="1" fontAlgn="auto" latinLnBrk="0" hangingPunct="1">
              <a:lnSpc>
                <a:spcPct val="100000"/>
              </a:lnSpc>
              <a:spcBef>
                <a:spcPts val="0"/>
              </a:spcBef>
              <a:spcAft>
                <a:spcPts val="0"/>
              </a:spcAft>
              <a:buClr>
                <a:srgbClr val="548194"/>
              </a:buClr>
              <a:buSzPts val="1800"/>
              <a:buFont typeface="Raleway"/>
              <a:buAutoNum type="arabicPeriod"/>
              <a:tabLst/>
              <a:defRPr/>
            </a:pPr>
            <a:r>
              <a:rPr kumimoji="0" lang="en-US" sz="1800" b="1" i="0" u="none" strike="noStrike" kern="0" cap="none" spc="0" normalizeH="0" baseline="0" noProof="0">
                <a:ln>
                  <a:noFill/>
                </a:ln>
                <a:solidFill>
                  <a:srgbClr val="548194"/>
                </a:solidFill>
                <a:effectLst/>
                <a:uLnTx/>
                <a:uFillTx/>
                <a:latin typeface="Raleway"/>
                <a:ea typeface="Raleway"/>
                <a:cs typeface="Raleway"/>
                <a:sym typeface="Raleway"/>
              </a:rPr>
              <a:t>Law enforcement and Judicial buildings</a:t>
            </a:r>
            <a:endParaRPr kumimoji="0" sz="1800" b="1" i="0" u="none" strike="noStrike" kern="0" cap="none" spc="0" normalizeH="0" baseline="0" noProof="0">
              <a:ln>
                <a:noFill/>
              </a:ln>
              <a:solidFill>
                <a:srgbClr val="548194"/>
              </a:solidFill>
              <a:effectLst/>
              <a:uLnTx/>
              <a:uFillTx/>
              <a:latin typeface="Raleway"/>
              <a:ea typeface="Raleway"/>
              <a:cs typeface="Raleway"/>
              <a:sym typeface="Raleway"/>
            </a:endParaRPr>
          </a:p>
          <a:p>
            <a:pPr marL="914400" marR="0" lvl="1" indent="-342900" algn="l" defTabSz="914400" rtl="0" eaLnBrk="1" fontAlgn="auto" latinLnBrk="0" hangingPunct="1">
              <a:lnSpc>
                <a:spcPct val="100000"/>
              </a:lnSpc>
              <a:spcBef>
                <a:spcPts val="0"/>
              </a:spcBef>
              <a:spcAft>
                <a:spcPts val="0"/>
              </a:spcAft>
              <a:buClr>
                <a:srgbClr val="4D5557"/>
              </a:buClr>
              <a:buSzPts val="1800"/>
              <a:buFont typeface="Raleway"/>
              <a:buAutoNum type="alphaLcPeriod"/>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Police station, Court house, Legal aid center, Community Security Post</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l" defTabSz="914400" rtl="0" eaLnBrk="1" fontAlgn="auto" latinLnBrk="0" hangingPunct="1">
              <a:lnSpc>
                <a:spcPct val="100000"/>
              </a:lnSpc>
              <a:spcBef>
                <a:spcPts val="0"/>
              </a:spcBef>
              <a:spcAft>
                <a:spcPts val="0"/>
              </a:spcAft>
              <a:buClr>
                <a:srgbClr val="548194"/>
              </a:buClr>
              <a:buSzPts val="1800"/>
              <a:buFont typeface="Raleway"/>
              <a:buAutoNum type="arabicPeriod"/>
              <a:tabLst/>
              <a:defRPr/>
            </a:pPr>
            <a:r>
              <a:rPr kumimoji="0" lang="en-US" sz="1800" b="1" i="0" u="none" strike="noStrike" kern="0" cap="none" spc="0" normalizeH="0" baseline="0" noProof="0">
                <a:ln>
                  <a:noFill/>
                </a:ln>
                <a:solidFill>
                  <a:srgbClr val="548194"/>
                </a:solidFill>
                <a:effectLst/>
                <a:uLnTx/>
                <a:uFillTx/>
                <a:latin typeface="Raleway"/>
                <a:ea typeface="Raleway"/>
                <a:cs typeface="Raleway"/>
                <a:sym typeface="Raleway"/>
              </a:rPr>
              <a:t>Safe Spaces</a:t>
            </a:r>
            <a:endParaRPr kumimoji="0" sz="1800" b="1" i="0" u="none" strike="noStrike" kern="0" cap="none" spc="0" normalizeH="0" baseline="0" noProof="0">
              <a:ln>
                <a:noFill/>
              </a:ln>
              <a:solidFill>
                <a:srgbClr val="548194"/>
              </a:solidFill>
              <a:effectLst/>
              <a:uLnTx/>
              <a:uFillTx/>
              <a:latin typeface="Raleway"/>
              <a:ea typeface="Raleway"/>
              <a:cs typeface="Raleway"/>
              <a:sym typeface="Raleway"/>
            </a:endParaRPr>
          </a:p>
          <a:p>
            <a:pPr marL="914400" marR="0" lvl="1" indent="-342900" algn="l" defTabSz="914400" rtl="0" eaLnBrk="1" fontAlgn="auto" latinLnBrk="0" hangingPunct="1">
              <a:lnSpc>
                <a:spcPct val="100000"/>
              </a:lnSpc>
              <a:spcBef>
                <a:spcPts val="0"/>
              </a:spcBef>
              <a:spcAft>
                <a:spcPts val="0"/>
              </a:spcAft>
              <a:buClr>
                <a:srgbClr val="4D5557"/>
              </a:buClr>
              <a:buSzPts val="1800"/>
              <a:buFont typeface="Raleway"/>
              <a:buAutoNum type="alphaLcPeriod"/>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Women's centres, shelters, community safe spaces, livelihood support centres</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l" defTabSz="914400" rtl="0" eaLnBrk="1" fontAlgn="auto" latinLnBrk="0" hangingPunct="1">
              <a:lnSpc>
                <a:spcPct val="100000"/>
              </a:lnSpc>
              <a:spcBef>
                <a:spcPts val="0"/>
              </a:spcBef>
              <a:spcAft>
                <a:spcPts val="0"/>
              </a:spcAft>
              <a:buClr>
                <a:srgbClr val="548194"/>
              </a:buClr>
              <a:buSzPts val="1800"/>
              <a:buFont typeface="Raleway"/>
              <a:buAutoNum type="arabicPeriod"/>
              <a:tabLst/>
              <a:defRPr/>
            </a:pPr>
            <a:r>
              <a:rPr kumimoji="0" lang="en-US" sz="1800" b="1" i="0" u="none" strike="noStrike" kern="0" cap="none" spc="0" normalizeH="0" baseline="0" noProof="0">
                <a:ln>
                  <a:noFill/>
                </a:ln>
                <a:solidFill>
                  <a:srgbClr val="548194"/>
                </a:solidFill>
                <a:effectLst/>
                <a:uLnTx/>
                <a:uFillTx/>
                <a:latin typeface="Raleway"/>
                <a:ea typeface="Raleway"/>
                <a:cs typeface="Raleway"/>
                <a:sym typeface="Raleway"/>
              </a:rPr>
              <a:t>Water points</a:t>
            </a:r>
            <a:endParaRPr kumimoji="0" sz="1800" b="1" i="0" u="none" strike="noStrike" kern="0" cap="none" spc="0" normalizeH="0" baseline="0" noProof="0">
              <a:ln>
                <a:noFill/>
              </a:ln>
              <a:solidFill>
                <a:srgbClr val="548194"/>
              </a:solidFill>
              <a:effectLst/>
              <a:uLnTx/>
              <a:uFillTx/>
              <a:latin typeface="Raleway"/>
              <a:ea typeface="Raleway"/>
              <a:cs typeface="Raleway"/>
              <a:sym typeface="Raleway"/>
            </a:endParaRPr>
          </a:p>
          <a:p>
            <a:pPr marL="914400" marR="0" lvl="1" indent="-342900" algn="l" defTabSz="914400" rtl="0" eaLnBrk="1" fontAlgn="auto" latinLnBrk="0" hangingPunct="1">
              <a:lnSpc>
                <a:spcPct val="100000"/>
              </a:lnSpc>
              <a:spcBef>
                <a:spcPts val="0"/>
              </a:spcBef>
              <a:spcAft>
                <a:spcPts val="0"/>
              </a:spcAft>
              <a:buClr>
                <a:srgbClr val="4D5557"/>
              </a:buClr>
              <a:buSzPts val="1800"/>
              <a:buFont typeface="Raleway"/>
              <a:buAutoNum type="alphaLcPeriod"/>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boreholes, wells, etc</a:t>
            </a:r>
            <a:r>
              <a:rPr kumimoji="0" lang="en-US" sz="1800" b="1" i="0" u="none" strike="noStrike" kern="0" cap="none" spc="0" normalizeH="0" baseline="0" noProof="0">
                <a:ln>
                  <a:noFill/>
                </a:ln>
                <a:solidFill>
                  <a:srgbClr val="548194"/>
                </a:solidFill>
                <a:effectLst/>
                <a:uLnTx/>
                <a:uFillTx/>
                <a:latin typeface="Raleway"/>
                <a:ea typeface="Raleway"/>
                <a:cs typeface="Raleway"/>
                <a:sym typeface="Raleway"/>
              </a:rPr>
              <a:t>.</a:t>
            </a:r>
            <a:endParaRPr kumimoji="0" sz="18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342900" algn="l" defTabSz="914400" rtl="0" eaLnBrk="1" fontAlgn="auto" latinLnBrk="0" hangingPunct="1">
              <a:lnSpc>
                <a:spcPct val="100000"/>
              </a:lnSpc>
              <a:spcBef>
                <a:spcPts val="0"/>
              </a:spcBef>
              <a:spcAft>
                <a:spcPts val="0"/>
              </a:spcAft>
              <a:buClr>
                <a:srgbClr val="548194"/>
              </a:buClr>
              <a:buSzPts val="1800"/>
              <a:buFont typeface="Raleway"/>
              <a:buAutoNum type="arabicPeriod"/>
              <a:tabLst/>
              <a:defRPr/>
            </a:pPr>
            <a:r>
              <a:rPr kumimoji="0" lang="en-US" sz="1800" b="1" i="0" u="none" strike="noStrike" kern="0" cap="none" spc="0" normalizeH="0" baseline="0" noProof="0">
                <a:ln>
                  <a:noFill/>
                </a:ln>
                <a:solidFill>
                  <a:srgbClr val="548194"/>
                </a:solidFill>
                <a:effectLst/>
                <a:uLnTx/>
                <a:uFillTx/>
                <a:latin typeface="Raleway"/>
                <a:ea typeface="Raleway"/>
                <a:cs typeface="Raleway"/>
                <a:sym typeface="Raleway"/>
              </a:rPr>
              <a:t>Market </a:t>
            </a:r>
            <a:endParaRPr kumimoji="0" sz="1800" b="1" i="0" u="none" strike="noStrike" kern="0" cap="none" spc="0" normalizeH="0" baseline="0" noProof="0">
              <a:ln>
                <a:noFill/>
              </a:ln>
              <a:solidFill>
                <a:srgbClr val="548194"/>
              </a:solidFill>
              <a:effectLst/>
              <a:uLnTx/>
              <a:uFillTx/>
              <a:latin typeface="Raleway"/>
              <a:ea typeface="Raleway"/>
              <a:cs typeface="Raleway"/>
              <a:sym typeface="Raleway"/>
            </a:endParaRPr>
          </a:p>
          <a:p>
            <a:pPr marL="914400" marR="0" lvl="1" indent="-342900" algn="l" defTabSz="914400" rtl="0" eaLnBrk="1" fontAlgn="auto" latinLnBrk="0" hangingPunct="1">
              <a:lnSpc>
                <a:spcPct val="100000"/>
              </a:lnSpc>
              <a:spcBef>
                <a:spcPts val="0"/>
              </a:spcBef>
              <a:spcAft>
                <a:spcPts val="0"/>
              </a:spcAft>
              <a:buClr>
                <a:srgbClr val="4D5557"/>
              </a:buClr>
              <a:buSzPts val="1800"/>
              <a:buFont typeface="Raleway"/>
              <a:buAutoNum type="alphaLcPeriod"/>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Minimum 10 stalls</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1" i="0" u="none" strike="noStrike" kern="0" cap="none" spc="0" normalizeH="0" baseline="0" noProof="0">
              <a:ln>
                <a:noFill/>
              </a:ln>
              <a:solidFill>
                <a:srgbClr val="000000"/>
              </a:solidFill>
              <a:effectLst/>
              <a:uLnTx/>
              <a:uFillTx/>
              <a:latin typeface="Raleway"/>
              <a:ea typeface="Raleway"/>
              <a:cs typeface="Raleway"/>
              <a:sym typeface="Raleway"/>
            </a:endParaRPr>
          </a:p>
          <a:p>
            <a:pPr marL="1270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1" i="0" u="none" strike="noStrike" kern="0" cap="none" spc="0" normalizeH="0" baseline="0" noProof="0">
              <a:ln>
                <a:noFill/>
              </a:ln>
              <a:solidFill>
                <a:srgbClr val="000000"/>
              </a:solidFill>
              <a:effectLst/>
              <a:uLnTx/>
              <a:uFillTx/>
              <a:latin typeface="Raleway"/>
              <a:ea typeface="Raleway"/>
              <a:cs typeface="Raleway"/>
              <a:sym typeface="Raleway"/>
            </a:endParaRPr>
          </a:p>
        </p:txBody>
      </p:sp>
      <p:sp>
        <p:nvSpPr>
          <p:cNvPr id="141" name="Google Shape;141;p17"/>
          <p:cNvSpPr txBox="1"/>
          <p:nvPr/>
        </p:nvSpPr>
        <p:spPr>
          <a:xfrm>
            <a:off x="737925" y="5901350"/>
            <a:ext cx="6721800" cy="5643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314247"/>
              </a:solidFill>
              <a:effectLst/>
              <a:uLnTx/>
              <a:uFillTx/>
              <a:latin typeface="Raleway"/>
              <a:ea typeface="Raleway"/>
              <a:cs typeface="Raleway"/>
              <a:sym typeface="Raleway"/>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grpSp>
        <p:nvGrpSpPr>
          <p:cNvPr id="147" name="Google Shape;147;p18"/>
          <p:cNvGrpSpPr/>
          <p:nvPr/>
        </p:nvGrpSpPr>
        <p:grpSpPr>
          <a:xfrm>
            <a:off x="12" y="-76200"/>
            <a:ext cx="12191988" cy="247125"/>
            <a:chOff x="12" y="0"/>
            <a:chExt cx="12191988" cy="247125"/>
          </a:xfrm>
        </p:grpSpPr>
        <p:pic>
          <p:nvPicPr>
            <p:cNvPr id="148" name="Google Shape;148;p18"/>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149" name="Google Shape;149;p18"/>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150" name="Google Shape;150;p18"/>
          <p:cNvGrpSpPr/>
          <p:nvPr/>
        </p:nvGrpSpPr>
        <p:grpSpPr>
          <a:xfrm>
            <a:off x="12" y="6705600"/>
            <a:ext cx="12191988" cy="247125"/>
            <a:chOff x="12" y="0"/>
            <a:chExt cx="12191988" cy="247125"/>
          </a:xfrm>
        </p:grpSpPr>
        <p:pic>
          <p:nvPicPr>
            <p:cNvPr id="151" name="Google Shape;151;p18"/>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152" name="Google Shape;152;p18"/>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sp>
        <p:nvSpPr>
          <p:cNvPr id="153" name="Google Shape;153;p18"/>
          <p:cNvSpPr txBox="1"/>
          <p:nvPr/>
        </p:nvSpPr>
        <p:spPr>
          <a:xfrm>
            <a:off x="737938" y="809136"/>
            <a:ext cx="10285800" cy="731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a:ln>
                  <a:noFill/>
                </a:ln>
                <a:solidFill>
                  <a:srgbClr val="314247"/>
                </a:solidFill>
                <a:effectLst/>
                <a:uLnTx/>
                <a:uFillTx/>
                <a:latin typeface="Raleway"/>
                <a:ea typeface="Raleway"/>
                <a:cs typeface="Raleway"/>
                <a:sym typeface="Raleway"/>
              </a:rPr>
              <a:t>Methodology - Targets</a:t>
            </a:r>
            <a:endParaRPr kumimoji="0" sz="2800" b="1" i="0" u="none" strike="noStrike" kern="0" cap="none" spc="0" normalizeH="0" baseline="0" noProof="0">
              <a:ln>
                <a:noFill/>
              </a:ln>
              <a:solidFill>
                <a:srgbClr val="314247"/>
              </a:solidFill>
              <a:effectLst/>
              <a:uLnTx/>
              <a:uFillTx/>
              <a:latin typeface="Raleway"/>
              <a:ea typeface="Raleway"/>
              <a:cs typeface="Raleway"/>
              <a:sym typeface="Raleway"/>
            </a:endParaRPr>
          </a:p>
        </p:txBody>
      </p:sp>
      <p:pic>
        <p:nvPicPr>
          <p:cNvPr id="154" name="Google Shape;154;p18"/>
          <p:cNvPicPr preferRelativeResize="0"/>
          <p:nvPr/>
        </p:nvPicPr>
        <p:blipFill rotWithShape="1">
          <a:blip r:embed="rId4">
            <a:alphaModFix/>
          </a:blip>
          <a:srcRect/>
          <a:stretch/>
        </p:blipFill>
        <p:spPr>
          <a:xfrm>
            <a:off x="10444850" y="170925"/>
            <a:ext cx="1369900" cy="1369900"/>
          </a:xfrm>
          <a:prstGeom prst="rect">
            <a:avLst/>
          </a:prstGeom>
          <a:noFill/>
          <a:ln>
            <a:noFill/>
          </a:ln>
        </p:spPr>
      </p:pic>
      <p:sp>
        <p:nvSpPr>
          <p:cNvPr id="155" name="Google Shape;155;p18"/>
          <p:cNvSpPr txBox="1"/>
          <p:nvPr/>
        </p:nvSpPr>
        <p:spPr>
          <a:xfrm>
            <a:off x="737950" y="1132200"/>
            <a:ext cx="6908400" cy="55734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8194"/>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548194"/>
                </a:solidFill>
                <a:effectLst/>
                <a:uLnTx/>
                <a:uFillTx/>
                <a:latin typeface="Raleway"/>
                <a:ea typeface="Raleway"/>
                <a:cs typeface="Raleway"/>
                <a:sym typeface="Raleway"/>
              </a:rPr>
              <a:t>Every noted infrastructure or service point in:</a:t>
            </a:r>
            <a:endParaRPr kumimoji="0" sz="1800" b="1" i="0" u="none" strike="noStrike" kern="0" cap="none" spc="0" normalizeH="0" baseline="0" noProof="0">
              <a:ln>
                <a:noFill/>
              </a:ln>
              <a:solidFill>
                <a:srgbClr val="548194"/>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sng" strike="noStrike" kern="0" cap="none" spc="0" normalizeH="0" baseline="0" noProof="0">
              <a:ln>
                <a:noFill/>
              </a:ln>
              <a:solidFill>
                <a:srgbClr val="548194"/>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Aweil Town, Aweil East, Aweil North, Aweil West and Aweil Central:</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sng" strike="noStrike" kern="0" cap="none" spc="0" normalizeH="0" baseline="0" noProof="0">
                <a:ln>
                  <a:noFill/>
                </a:ln>
                <a:solidFill>
                  <a:srgbClr val="4D5557"/>
                </a:solidFill>
                <a:effectLst/>
                <a:uLnTx/>
                <a:uFillTx/>
                <a:latin typeface="Raleway"/>
                <a:ea typeface="Raleway"/>
                <a:cs typeface="Raleway"/>
                <a:sym typeface="Raleway"/>
              </a:rPr>
              <a:t>However, water points only to be sampled in the bomas (the same bomas as qualitative and household surveys are being completed) :</a:t>
            </a:r>
            <a:endParaRPr kumimoji="0" sz="1800" b="0" i="0" u="sng"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sng" strike="noStrike" kern="0" cap="none" spc="0" normalizeH="0" baseline="0" noProof="0">
                <a:ln>
                  <a:noFill/>
                </a:ln>
                <a:solidFill>
                  <a:srgbClr val="4D5557"/>
                </a:solidFill>
                <a:effectLst/>
                <a:uLnTx/>
                <a:uFillTx/>
                <a:latin typeface="Raleway"/>
                <a:ea typeface="Raleway"/>
                <a:cs typeface="Raleway"/>
                <a:sym typeface="Raleway"/>
              </a:rPr>
              <a:t>Aweil East:</a:t>
            </a:r>
            <a:endParaRPr kumimoji="0" sz="1800" b="1" i="0" u="sng"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4D5557"/>
                </a:solidFill>
                <a:effectLst/>
                <a:uLnTx/>
                <a:uFillTx/>
                <a:latin typeface="Raleway"/>
                <a:ea typeface="Raleway"/>
                <a:cs typeface="Raleway"/>
                <a:sym typeface="Raleway"/>
              </a:rPr>
              <a:t>Baac Payam:</a:t>
            </a:r>
            <a:endParaRPr kumimoji="0" sz="1800" b="1"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l" defTabSz="914400" rtl="0" eaLnBrk="1" fontAlgn="auto" latinLnBrk="0" hangingPunct="1">
              <a:lnSpc>
                <a:spcPct val="100000"/>
              </a:lnSpc>
              <a:spcBef>
                <a:spcPts val="0"/>
              </a:spcBef>
              <a:spcAft>
                <a:spcPts val="0"/>
              </a:spcAft>
              <a:buClr>
                <a:srgbClr val="4D5557"/>
              </a:buClr>
              <a:buSzPts val="1800"/>
              <a:buFont typeface="Raleway"/>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Rum Aker boma</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l" defTabSz="914400" rtl="0" eaLnBrk="1" fontAlgn="auto" latinLnBrk="0" hangingPunct="1">
              <a:lnSpc>
                <a:spcPct val="100000"/>
              </a:lnSpc>
              <a:spcBef>
                <a:spcPts val="0"/>
              </a:spcBef>
              <a:spcAft>
                <a:spcPts val="0"/>
              </a:spcAft>
              <a:buClr>
                <a:srgbClr val="4D5557"/>
              </a:buClr>
              <a:buSzPts val="1800"/>
              <a:buFont typeface="Raleway"/>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Malual Kuel boma</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sng" strike="noStrike" kern="0" cap="none" spc="0" normalizeH="0" baseline="0" noProof="0">
                <a:ln>
                  <a:noFill/>
                </a:ln>
                <a:solidFill>
                  <a:srgbClr val="4D5557"/>
                </a:solidFill>
                <a:effectLst/>
                <a:uLnTx/>
                <a:uFillTx/>
                <a:latin typeface="Raleway"/>
                <a:ea typeface="Raleway"/>
                <a:cs typeface="Raleway"/>
                <a:sym typeface="Raleway"/>
              </a:rPr>
              <a:t>Aweil West:</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4D5557"/>
                </a:solidFill>
                <a:effectLst/>
                <a:uLnTx/>
                <a:uFillTx/>
                <a:latin typeface="Raleway"/>
                <a:ea typeface="Raleway"/>
                <a:cs typeface="Raleway"/>
                <a:sym typeface="Raleway"/>
              </a:rPr>
              <a:t>Guemjer East Payam:</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l" defTabSz="914400" rtl="0" eaLnBrk="1" fontAlgn="auto" latinLnBrk="0" hangingPunct="1">
              <a:lnSpc>
                <a:spcPct val="100000"/>
              </a:lnSpc>
              <a:spcBef>
                <a:spcPts val="0"/>
              </a:spcBef>
              <a:spcAft>
                <a:spcPts val="0"/>
              </a:spcAft>
              <a:buClr>
                <a:srgbClr val="4D5557"/>
              </a:buClr>
              <a:buSzPts val="1800"/>
              <a:buFont typeface="Raleway"/>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TBD (must contain Wedweil settlement</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l" defTabSz="914400" rtl="0" eaLnBrk="1" fontAlgn="auto" latinLnBrk="0" hangingPunct="1">
              <a:lnSpc>
                <a:spcPct val="100000"/>
              </a:lnSpc>
              <a:spcBef>
                <a:spcPts val="0"/>
              </a:spcBef>
              <a:spcAft>
                <a:spcPts val="0"/>
              </a:spcAft>
              <a:buClr>
                <a:srgbClr val="4D5557"/>
              </a:buClr>
              <a:buSzPts val="1800"/>
              <a:buFont typeface="Raleway"/>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TBD</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a:ln>
                <a:noFill/>
              </a:ln>
              <a:solidFill>
                <a:srgbClr val="548194"/>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a:ln>
                <a:noFill/>
              </a:ln>
              <a:solidFill>
                <a:srgbClr val="548194"/>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1" i="0" u="none" strike="noStrike" kern="0" cap="none" spc="0" normalizeH="0" baseline="0" noProof="0">
              <a:ln>
                <a:noFill/>
              </a:ln>
              <a:solidFill>
                <a:srgbClr val="000000"/>
              </a:solidFill>
              <a:effectLst/>
              <a:uLnTx/>
              <a:uFillTx/>
              <a:latin typeface="Raleway"/>
              <a:ea typeface="Raleway"/>
              <a:cs typeface="Raleway"/>
              <a:sym typeface="Raleway"/>
            </a:endParaRPr>
          </a:p>
          <a:p>
            <a:pPr marL="1270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1" i="0" u="none" strike="noStrike" kern="0" cap="none" spc="0" normalizeH="0" baseline="0" noProof="0">
              <a:ln>
                <a:noFill/>
              </a:ln>
              <a:solidFill>
                <a:srgbClr val="000000"/>
              </a:solidFill>
              <a:effectLst/>
              <a:uLnTx/>
              <a:uFillTx/>
              <a:latin typeface="Raleway"/>
              <a:ea typeface="Raleway"/>
              <a:cs typeface="Raleway"/>
              <a:sym typeface="Raleway"/>
            </a:endParaRPr>
          </a:p>
        </p:txBody>
      </p:sp>
      <p:sp>
        <p:nvSpPr>
          <p:cNvPr id="156" name="Google Shape;156;p18"/>
          <p:cNvSpPr txBox="1"/>
          <p:nvPr/>
        </p:nvSpPr>
        <p:spPr>
          <a:xfrm>
            <a:off x="5665000" y="3914725"/>
            <a:ext cx="3744000" cy="3109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sng" strike="noStrike" kern="0" cap="none" spc="0" normalizeH="0" baseline="0" noProof="0">
                <a:ln>
                  <a:noFill/>
                </a:ln>
                <a:solidFill>
                  <a:srgbClr val="4D5557"/>
                </a:solidFill>
                <a:effectLst/>
                <a:uLnTx/>
                <a:uFillTx/>
                <a:latin typeface="Raleway"/>
                <a:ea typeface="Raleway"/>
                <a:cs typeface="Raleway"/>
                <a:sym typeface="Raleway"/>
              </a:rPr>
              <a:t>Aweil North:</a:t>
            </a:r>
            <a:endParaRPr kumimoji="0" sz="1800" b="1" i="0" u="sng"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4D5557"/>
                </a:solidFill>
                <a:effectLst/>
                <a:uLnTx/>
                <a:uFillTx/>
                <a:latin typeface="Raleway"/>
                <a:ea typeface="Raleway"/>
                <a:cs typeface="Raleway"/>
                <a:sym typeface="Raleway"/>
              </a:rPr>
              <a:t>Malual North:</a:t>
            </a:r>
            <a:endParaRPr kumimoji="0" sz="1800" b="1"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l" defTabSz="914400" rtl="0" eaLnBrk="1" fontAlgn="auto" latinLnBrk="0" hangingPunct="1">
              <a:lnSpc>
                <a:spcPct val="100000"/>
              </a:lnSpc>
              <a:spcBef>
                <a:spcPts val="0"/>
              </a:spcBef>
              <a:spcAft>
                <a:spcPts val="0"/>
              </a:spcAft>
              <a:buClr>
                <a:srgbClr val="4D5557"/>
              </a:buClr>
              <a:buSzPts val="1800"/>
              <a:buFont typeface="Raleway"/>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TBD</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l" defTabSz="914400" rtl="0" eaLnBrk="1" fontAlgn="auto" latinLnBrk="0" hangingPunct="1">
              <a:lnSpc>
                <a:spcPct val="100000"/>
              </a:lnSpc>
              <a:spcBef>
                <a:spcPts val="0"/>
              </a:spcBef>
              <a:spcAft>
                <a:spcPts val="0"/>
              </a:spcAft>
              <a:buClr>
                <a:srgbClr val="4D5557"/>
              </a:buClr>
              <a:buSzPts val="1800"/>
              <a:buFont typeface="Raleway"/>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TBD</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sng" strike="noStrike" kern="0" cap="none" spc="0" normalizeH="0" baseline="0" noProof="0">
                <a:ln>
                  <a:noFill/>
                </a:ln>
                <a:solidFill>
                  <a:srgbClr val="4D5557"/>
                </a:solidFill>
                <a:effectLst/>
                <a:uLnTx/>
                <a:uFillTx/>
                <a:latin typeface="Raleway"/>
                <a:ea typeface="Raleway"/>
                <a:cs typeface="Raleway"/>
                <a:sym typeface="Raleway"/>
              </a:rPr>
              <a:t>Aweil Central:</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4D5557"/>
                </a:solidFill>
                <a:effectLst/>
                <a:uLnTx/>
                <a:uFillTx/>
                <a:latin typeface="Raleway"/>
                <a:ea typeface="Raleway"/>
                <a:cs typeface="Raleway"/>
                <a:sym typeface="Raleway"/>
              </a:rPr>
              <a:t>Nyalath Payam:</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l" defTabSz="914400" rtl="0" eaLnBrk="1" fontAlgn="auto" latinLnBrk="0" hangingPunct="1">
              <a:lnSpc>
                <a:spcPct val="100000"/>
              </a:lnSpc>
              <a:spcBef>
                <a:spcPts val="0"/>
              </a:spcBef>
              <a:spcAft>
                <a:spcPts val="0"/>
              </a:spcAft>
              <a:buClr>
                <a:srgbClr val="4D5557"/>
              </a:buClr>
              <a:buSzPts val="1800"/>
              <a:buFont typeface="Raleway"/>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TBD</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l" defTabSz="914400" rtl="0" eaLnBrk="1" fontAlgn="auto" latinLnBrk="0" hangingPunct="1">
              <a:lnSpc>
                <a:spcPct val="100000"/>
              </a:lnSpc>
              <a:spcBef>
                <a:spcPts val="0"/>
              </a:spcBef>
              <a:spcAft>
                <a:spcPts val="0"/>
              </a:spcAft>
              <a:buClr>
                <a:srgbClr val="4D5557"/>
              </a:buClr>
              <a:buSzPts val="1800"/>
              <a:buFont typeface="Raleway"/>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TBD</a:t>
            </a:r>
            <a:endParaRPr kumimoji="0" sz="1800" b="1"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4D5557"/>
              </a:solidFill>
              <a:effectLst/>
              <a:uLnTx/>
              <a:uFillTx/>
              <a:latin typeface="Calibri"/>
              <a:ea typeface="Calibri"/>
              <a:cs typeface="Calibri"/>
              <a:sym typeface="Calibri"/>
            </a:endParaRPr>
          </a:p>
        </p:txBody>
      </p:sp>
    </p:spTree>
  </p:cSld>
  <p:clrMapOvr>
    <a:masterClrMapping/>
  </p:clrMapOvr>
</p:sld>
</file>

<file path=ppt/slides/slide82.xml><?xml version="1.0" encoding="utf-8"?>
<p:sld xmlns:p="http://schemas.openxmlformats.org/presentationml/2006/main" xmlns:a="http://schemas.openxmlformats.org/drawingml/2006/main" xmlns:r="http://schemas.openxmlformats.org/officeDocument/2006/relationships">
  <p:cSld>
    <p:spTree>
      <p:nvGrpSpPr>
        <p:cNvPr id="1" name="Shape 161"/>
        <p:cNvGrpSpPr/>
        <p:nvPr/>
      </p:nvGrpSpPr>
      <p:grpSpPr>
        <a:xfrm>
          <a:off x="0" y="0"/>
          <a:ext cx="0" cy="0"/>
          <a:chOff x="0" y="0"/>
          <a:chExt cx="0" cy="0"/>
        </a:xfrm>
      </p:grpSpPr>
      <p:pic>
        <p:nvPicPr>
          <p:cNvPr id="162" name="Google Shape;162;p19"/>
          <p:cNvPicPr preferRelativeResize="0"/>
          <p:nvPr/>
        </p:nvPicPr>
        <p:blipFill rotWithShape="1">
          <a:blip r:embed="rId3">
            <a:alphaModFix/>
          </a:blip>
          <a:srcRect b="21" t="58"/>
          <a:stretch/>
        </p:blipFill>
        <p:spPr>
          <a:xfrm>
            <a:off x="-8250" y="-64825"/>
            <a:ext cx="12208496" cy="6922824"/>
          </a:xfrm>
          <a:prstGeom prst="rect">
            <a:avLst/>
          </a:prstGeom>
          <a:noFill/>
          <a:ln>
            <a:noFill/>
          </a:ln>
        </p:spPr>
      </p:pic>
      <p:sp>
        <p:nvSpPr>
          <p:cNvPr id="163" name="Google Shape;163;p19"/>
          <p:cNvSpPr/>
          <p:nvPr/>
        </p:nvSpPr>
        <p:spPr>
          <a:xfrm>
            <a:off x="-8256" y="-64827"/>
            <a:ext cx="12208500" cy="6858000"/>
          </a:xfrm>
          <a:prstGeom prst="rect">
            <a:avLst/>
          </a:prstGeom>
          <a:solidFill>
            <a:schemeClr val="dk1">
              <a:alpha val="20780"/>
            </a:schemeClr>
          </a:solidFill>
          <a:ln>
            <a:noFill/>
          </a:ln>
        </p:spPr>
        <p:txBody>
          <a:bodyPr anchor="ctr" anchorCtr="0" bIns="45700" lIns="91425" rIns="91425" spcFirstLastPara="1" tIns="45700" wrap="square">
            <a:noAutofit/>
          </a:bodyPr>
          <a:lstStyle/>
          <a:p>
            <a:pPr algn="ctr" defTabSz="914400" eaLnBrk="1" fontAlgn="auto" hangingPunct="1" indent="0" latinLnBrk="0" lvl="0" marL="0" marR="0" rtl="0">
              <a:lnSpc>
                <a:spcPct val="100000"/>
              </a:lnSpc>
              <a:spcBef>
                <a:spcPts val="0"/>
              </a:spcBef>
              <a:spcAft>
                <a:spcPts val="0"/>
              </a:spcAft>
              <a:buClr>
                <a:srgbClr val="000000"/>
              </a:buClr>
              <a:buSzTx/>
              <a:buFont typeface="Arial"/>
              <a:buNone/>
              <a:tabLst/>
              <a:defRPr/>
            </a:pPr>
            <a:endParaRPr b="0" baseline="0" cap="none" i="0" kern="0" kumimoji="0" noProof="0" normalizeH="0" spc="0" strike="noStrike" sz="1800" u="none">
              <a:ln>
                <a:noFill/>
              </a:ln>
              <a:solidFill>
                <a:srgbClr val="FFFFFF"/>
              </a:solidFill>
              <a:effectLst/>
              <a:uLnTx/>
              <a:uFillTx/>
              <a:latin typeface="Calibri"/>
              <a:ea typeface="Calibri"/>
              <a:cs typeface="Calibri"/>
              <a:sym typeface="Calibri"/>
            </a:endParaRPr>
          </a:p>
        </p:txBody>
      </p:sp>
      <p:sp>
        <p:nvSpPr>
          <p:cNvPr id="164" name="Google Shape;164;p19"/>
          <p:cNvSpPr txBox="1">
            <a:spLocks noGrp="1"/>
          </p:cNvSpPr>
          <p:nvPr>
            <p:ph idx="1" type="subTitle"/>
          </p:nvPr>
        </p:nvSpPr>
        <p:spPr>
          <a:xfrm>
            <a:off x="1054500" y="3079650"/>
            <a:ext cx="10083000" cy="698700"/>
          </a:xfrm>
          <a:prstGeom prst="rect">
            <a:avLst/>
          </a:prstGeom>
          <a:noFill/>
          <a:ln>
            <a:noFill/>
          </a:ln>
        </p:spPr>
        <p:txBody>
          <a:bodyPr anchor="ctr" anchorCtr="0" bIns="45700" lIns="91425" rIns="91425" spcFirstLastPara="1" tIns="45700" wrap="square">
            <a:noAutofit/>
          </a:bodyPr>
          <a:lstStyle/>
          <a:p>
            <a:pPr algn="ctr" indent="0" lvl="0" marL="0" rtl="0">
              <a:lnSpc>
                <a:spcPct val="90000"/>
              </a:lnSpc>
              <a:spcBef>
                <a:spcPts val="0"/>
              </a:spcBef>
              <a:spcAft>
                <a:spcPts val="0"/>
              </a:spcAft>
              <a:buClr>
                <a:schemeClr val="lt1"/>
              </a:buClr>
              <a:buSzPts val="4000"/>
              <a:buNone/>
            </a:pPr>
            <a:r>
              <a:rPr b="1" lang="en-US" sz="4000">
                <a:solidFill>
                  <a:schemeClr val="lt1"/>
                </a:solidFill>
                <a:latin typeface="Raleway"/>
                <a:ea typeface="Raleway"/>
                <a:cs typeface="Raleway"/>
                <a:sym typeface="Raleway"/>
              </a:rPr>
              <a:t>INFRASTRUCTURE TOOLS</a:t>
            </a:r>
            <a:endParaRPr>
              <a:latin typeface="Raleway"/>
              <a:ea typeface="Raleway"/>
              <a:cs typeface="Raleway"/>
              <a:sym typeface="Raleway"/>
            </a:endParaRPr>
          </a:p>
        </p:txBody>
      </p:sp>
      <p:pic>
        <p:nvPicPr>
          <p:cNvPr id="165" name="Google Shape;165;p19"/>
          <p:cNvPicPr preferRelativeResize="0"/>
          <p:nvPr/>
        </p:nvPicPr>
        <p:blipFill>
          <a:blip r:embed="rId4">
            <a:alphaModFix/>
          </a:blip>
          <a:stretch>
            <a:fillRect/>
          </a:stretch>
        </p:blipFill>
        <p:spPr>
          <a:xfrm>
            <a:off x="9870425" y="127600"/>
            <a:ext cx="2071450" cy="2071450"/>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20"/>
          <p:cNvPicPr preferRelativeResize="0"/>
          <p:nvPr/>
        </p:nvPicPr>
        <p:blipFill rotWithShape="1">
          <a:blip r:embed="rId3">
            <a:alphaModFix/>
          </a:blip>
          <a:srcRect/>
          <a:stretch/>
        </p:blipFill>
        <p:spPr>
          <a:xfrm>
            <a:off x="10444850" y="170925"/>
            <a:ext cx="1369900" cy="1369900"/>
          </a:xfrm>
          <a:prstGeom prst="rect">
            <a:avLst/>
          </a:prstGeom>
          <a:noFill/>
          <a:ln>
            <a:noFill/>
          </a:ln>
        </p:spPr>
      </p:pic>
      <p:sp>
        <p:nvSpPr>
          <p:cNvPr id="172" name="Google Shape;172;p20"/>
          <p:cNvSpPr txBox="1"/>
          <p:nvPr/>
        </p:nvSpPr>
        <p:spPr>
          <a:xfrm>
            <a:off x="737925" y="490036"/>
            <a:ext cx="10285800" cy="731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314247"/>
                </a:solidFill>
                <a:effectLst/>
                <a:uLnTx/>
                <a:uFillTx/>
                <a:latin typeface="Raleway"/>
                <a:ea typeface="Raleway"/>
                <a:cs typeface="Raleway"/>
                <a:sym typeface="Raleway"/>
              </a:rPr>
              <a:t>TOOLS:</a:t>
            </a:r>
            <a:endParaRPr kumimoji="0" sz="1600" b="0" i="0" u="none" strike="noStrike" kern="0" cap="none" spc="0" normalizeH="0" baseline="0" noProof="0">
              <a:ln>
                <a:noFill/>
              </a:ln>
              <a:solidFill>
                <a:srgbClr val="314247"/>
              </a:solidFill>
              <a:effectLst/>
              <a:uLnTx/>
              <a:uFillTx/>
              <a:latin typeface="Raleway"/>
              <a:ea typeface="Raleway"/>
              <a:cs typeface="Raleway"/>
              <a:sym typeface="Raleway"/>
            </a:endParaRP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sz="2800" b="1" i="0" u="none" strike="noStrike" kern="0" cap="none" spc="0" normalizeH="0" baseline="0" noProof="0">
              <a:ln>
                <a:noFill/>
              </a:ln>
              <a:solidFill>
                <a:srgbClr val="314247"/>
              </a:solidFill>
              <a:effectLst/>
              <a:uLnTx/>
              <a:uFillTx/>
              <a:latin typeface="Raleway"/>
              <a:ea typeface="Raleway"/>
              <a:cs typeface="Raleway"/>
              <a:sym typeface="Raleway"/>
            </a:endParaRPr>
          </a:p>
        </p:txBody>
      </p:sp>
      <p:pic>
        <p:nvPicPr>
          <p:cNvPr id="173" name="Google Shape;173;p20"/>
          <p:cNvPicPr preferRelativeResize="0"/>
          <p:nvPr/>
        </p:nvPicPr>
        <p:blipFill rotWithShape="1">
          <a:blip r:embed="rId3">
            <a:alphaModFix/>
          </a:blip>
          <a:srcRect/>
          <a:stretch/>
        </p:blipFill>
        <p:spPr>
          <a:xfrm>
            <a:off x="10444850" y="170925"/>
            <a:ext cx="1369900" cy="1369900"/>
          </a:xfrm>
          <a:prstGeom prst="rect">
            <a:avLst/>
          </a:prstGeom>
          <a:noFill/>
          <a:ln>
            <a:noFill/>
          </a:ln>
        </p:spPr>
      </p:pic>
      <p:grpSp>
        <p:nvGrpSpPr>
          <p:cNvPr id="174" name="Google Shape;174;p20"/>
          <p:cNvGrpSpPr/>
          <p:nvPr/>
        </p:nvGrpSpPr>
        <p:grpSpPr>
          <a:xfrm>
            <a:off x="12" y="-76200"/>
            <a:ext cx="12191988" cy="247125"/>
            <a:chOff x="12" y="0"/>
            <a:chExt cx="12191988" cy="247125"/>
          </a:xfrm>
        </p:grpSpPr>
        <p:pic>
          <p:nvPicPr>
            <p:cNvPr id="175" name="Google Shape;175;p20"/>
            <p:cNvPicPr preferRelativeResize="0"/>
            <p:nvPr/>
          </p:nvPicPr>
          <p:blipFill rotWithShape="1">
            <a:blip r:embed="rId4">
              <a:alphaModFix/>
            </a:blip>
            <a:srcRect/>
            <a:stretch/>
          </p:blipFill>
          <p:spPr>
            <a:xfrm>
              <a:off x="12" y="4"/>
              <a:ext cx="7905750" cy="219075"/>
            </a:xfrm>
            <a:prstGeom prst="rect">
              <a:avLst/>
            </a:prstGeom>
            <a:noFill/>
            <a:ln>
              <a:noFill/>
            </a:ln>
          </p:spPr>
        </p:pic>
        <p:pic>
          <p:nvPicPr>
            <p:cNvPr id="176" name="Google Shape;176;p20"/>
            <p:cNvPicPr preferRelativeResize="0"/>
            <p:nvPr/>
          </p:nvPicPr>
          <p:blipFill rotWithShape="1">
            <a:blip r:embed="rId4">
              <a:alphaModFix/>
            </a:blip>
            <a:srcRect l="11017" r="34708" b="-12803"/>
            <a:stretch/>
          </p:blipFill>
          <p:spPr>
            <a:xfrm>
              <a:off x="7901226" y="0"/>
              <a:ext cx="4290774" cy="247125"/>
            </a:xfrm>
            <a:prstGeom prst="rect">
              <a:avLst/>
            </a:prstGeom>
            <a:noFill/>
            <a:ln>
              <a:noFill/>
            </a:ln>
          </p:spPr>
        </p:pic>
      </p:grpSp>
      <p:grpSp>
        <p:nvGrpSpPr>
          <p:cNvPr id="177" name="Google Shape;177;p20"/>
          <p:cNvGrpSpPr/>
          <p:nvPr/>
        </p:nvGrpSpPr>
        <p:grpSpPr>
          <a:xfrm>
            <a:off x="12" y="6705600"/>
            <a:ext cx="12191988" cy="247125"/>
            <a:chOff x="12" y="0"/>
            <a:chExt cx="12191988" cy="247125"/>
          </a:xfrm>
        </p:grpSpPr>
        <p:pic>
          <p:nvPicPr>
            <p:cNvPr id="178" name="Google Shape;178;p20"/>
            <p:cNvPicPr preferRelativeResize="0"/>
            <p:nvPr/>
          </p:nvPicPr>
          <p:blipFill rotWithShape="1">
            <a:blip r:embed="rId4">
              <a:alphaModFix/>
            </a:blip>
            <a:srcRect/>
            <a:stretch/>
          </p:blipFill>
          <p:spPr>
            <a:xfrm>
              <a:off x="12" y="4"/>
              <a:ext cx="7905750" cy="219075"/>
            </a:xfrm>
            <a:prstGeom prst="rect">
              <a:avLst/>
            </a:prstGeom>
            <a:noFill/>
            <a:ln>
              <a:noFill/>
            </a:ln>
          </p:spPr>
        </p:pic>
        <p:pic>
          <p:nvPicPr>
            <p:cNvPr id="179" name="Google Shape;179;p20"/>
            <p:cNvPicPr preferRelativeResize="0"/>
            <p:nvPr/>
          </p:nvPicPr>
          <p:blipFill rotWithShape="1">
            <a:blip r:embed="rId4">
              <a:alphaModFix/>
            </a:blip>
            <a:srcRect l="11017" r="34708" b="-12803"/>
            <a:stretch/>
          </p:blipFill>
          <p:spPr>
            <a:xfrm>
              <a:off x="7901226" y="0"/>
              <a:ext cx="4290774" cy="247125"/>
            </a:xfrm>
            <a:prstGeom prst="rect">
              <a:avLst/>
            </a:prstGeom>
            <a:noFill/>
            <a:ln>
              <a:noFill/>
            </a:ln>
          </p:spPr>
        </p:pic>
      </p:grpSp>
      <p:sp>
        <p:nvSpPr>
          <p:cNvPr id="180" name="Google Shape;180;p20"/>
          <p:cNvSpPr txBox="1"/>
          <p:nvPr/>
        </p:nvSpPr>
        <p:spPr>
          <a:xfrm>
            <a:off x="737925" y="1023500"/>
            <a:ext cx="9706800" cy="5166000"/>
          </a:xfrm>
          <a:prstGeom prst="rect">
            <a:avLst/>
          </a:prstGeom>
          <a:noFill/>
          <a:ln>
            <a:noFill/>
          </a:ln>
        </p:spPr>
        <p:txBody>
          <a:bodyPr spcFirstLastPara="1" wrap="square" lIns="91425" tIns="45700" rIns="91425" bIns="45700" anchor="t" anchorCtr="0">
            <a:noAutofit/>
          </a:bodyPr>
          <a:lstStyle/>
          <a:p>
            <a:pPr marL="457200" marR="0" lvl="0" indent="-330200" algn="l" defTabSz="914400" rtl="0" eaLnBrk="1" fontAlgn="auto" latinLnBrk="0" hangingPunct="1">
              <a:lnSpc>
                <a:spcPct val="100000"/>
              </a:lnSpc>
              <a:spcBef>
                <a:spcPts val="0"/>
              </a:spcBef>
              <a:spcAft>
                <a:spcPts val="0"/>
              </a:spcAft>
              <a:buClr>
                <a:srgbClr val="548194"/>
              </a:buClr>
              <a:buSzPts val="1600"/>
              <a:buFont typeface="Raleway"/>
              <a:buAutoNum type="arabicPeriod"/>
              <a:tabLst/>
              <a:defRPr/>
            </a:pPr>
            <a:r>
              <a:rPr kumimoji="0" lang="en-US" sz="1600" b="1" i="0" u="none" strike="noStrike" kern="0" cap="none" spc="0" normalizeH="0" baseline="0" noProof="0">
                <a:ln>
                  <a:noFill/>
                </a:ln>
                <a:solidFill>
                  <a:srgbClr val="548194"/>
                </a:solidFill>
                <a:effectLst/>
                <a:uLnTx/>
                <a:uFillTx/>
                <a:latin typeface="Raleway"/>
                <a:ea typeface="Raleway"/>
                <a:cs typeface="Raleway"/>
                <a:sym typeface="Raleway"/>
              </a:rPr>
              <a:t>Health centres</a:t>
            </a:r>
            <a:endParaRPr kumimoji="0" sz="1600" b="1" i="0" u="none" strike="noStrike" kern="0" cap="none" spc="0" normalizeH="0" baseline="0" noProof="0">
              <a:ln>
                <a:noFill/>
              </a:ln>
              <a:solidFill>
                <a:srgbClr val="548194"/>
              </a:solidFill>
              <a:effectLst/>
              <a:uLnTx/>
              <a:uFillTx/>
              <a:latin typeface="Raleway"/>
              <a:ea typeface="Raleway"/>
              <a:cs typeface="Raleway"/>
              <a:sym typeface="Raleway"/>
            </a:endParaRPr>
          </a:p>
          <a:p>
            <a:pPr marL="914400" marR="0" lvl="1" indent="-330200" algn="l" defTabSz="914400" rtl="0" eaLnBrk="1" fontAlgn="auto" latinLnBrk="0" hangingPunct="1">
              <a:lnSpc>
                <a:spcPct val="100000"/>
              </a:lnSpc>
              <a:spcBef>
                <a:spcPts val="0"/>
              </a:spcBef>
              <a:spcAft>
                <a:spcPts val="0"/>
              </a:spcAft>
              <a:buClr>
                <a:srgbClr val="4D5557"/>
              </a:buClr>
              <a:buSzPts val="1600"/>
              <a:buFont typeface="Raleway"/>
              <a:buAutoNum type="alphaLcPeriod"/>
              <a:tabLst/>
              <a:defRPr/>
            </a:pPr>
            <a:r>
              <a:rPr kumimoji="0" lang="en-US" sz="1600" b="0" i="0" u="none" strike="noStrike" kern="0" cap="none" spc="0" normalizeH="0" baseline="0" noProof="0">
                <a:ln>
                  <a:noFill/>
                </a:ln>
                <a:solidFill>
                  <a:srgbClr val="4D5557"/>
                </a:solidFill>
                <a:effectLst/>
                <a:uLnTx/>
                <a:uFillTx/>
                <a:latin typeface="Raleway"/>
                <a:ea typeface="Raleway"/>
                <a:cs typeface="Raleway"/>
                <a:sym typeface="Raleway"/>
              </a:rPr>
              <a:t>ODK Tool</a:t>
            </a:r>
            <a:endParaRPr kumimoji="0" sz="16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30200" algn="l" defTabSz="914400" rtl="0" eaLnBrk="1" fontAlgn="auto" latinLnBrk="0" hangingPunct="1">
              <a:lnSpc>
                <a:spcPct val="100000"/>
              </a:lnSpc>
              <a:spcBef>
                <a:spcPts val="0"/>
              </a:spcBef>
              <a:spcAft>
                <a:spcPts val="0"/>
              </a:spcAft>
              <a:buClr>
                <a:srgbClr val="548194"/>
              </a:buClr>
              <a:buSzPts val="1600"/>
              <a:buFont typeface="Raleway"/>
              <a:buAutoNum type="arabicPeriod"/>
              <a:tabLst/>
              <a:defRPr/>
            </a:pPr>
            <a:r>
              <a:rPr kumimoji="0" lang="en-US" sz="1600" b="1" i="0" u="none" strike="noStrike" kern="0" cap="none" spc="0" normalizeH="0" baseline="0" noProof="0">
                <a:ln>
                  <a:noFill/>
                </a:ln>
                <a:solidFill>
                  <a:srgbClr val="548194"/>
                </a:solidFill>
                <a:effectLst/>
                <a:uLnTx/>
                <a:uFillTx/>
                <a:latin typeface="Raleway"/>
                <a:ea typeface="Raleway"/>
                <a:cs typeface="Raleway"/>
                <a:sym typeface="Raleway"/>
              </a:rPr>
              <a:t>Educational facilities</a:t>
            </a:r>
            <a:endParaRPr kumimoji="0" sz="1600" b="1" i="0" u="none" strike="noStrike" kern="0" cap="none" spc="0" normalizeH="0" baseline="0" noProof="0">
              <a:ln>
                <a:noFill/>
              </a:ln>
              <a:solidFill>
                <a:srgbClr val="548194"/>
              </a:solidFill>
              <a:effectLst/>
              <a:uLnTx/>
              <a:uFillTx/>
              <a:latin typeface="Raleway"/>
              <a:ea typeface="Raleway"/>
              <a:cs typeface="Raleway"/>
              <a:sym typeface="Raleway"/>
            </a:endParaRPr>
          </a:p>
          <a:p>
            <a:pPr marL="914400" marR="0" lvl="1" indent="-330200" algn="l" defTabSz="914400" rtl="0" eaLnBrk="1" fontAlgn="auto" latinLnBrk="0" hangingPunct="1">
              <a:lnSpc>
                <a:spcPct val="100000"/>
              </a:lnSpc>
              <a:spcBef>
                <a:spcPts val="0"/>
              </a:spcBef>
              <a:spcAft>
                <a:spcPts val="0"/>
              </a:spcAft>
              <a:buClr>
                <a:srgbClr val="4D5557"/>
              </a:buClr>
              <a:buSzPts val="1600"/>
              <a:buFont typeface="Raleway"/>
              <a:buAutoNum type="alphaLcPeriod"/>
              <a:tabLst/>
              <a:defRPr/>
            </a:pPr>
            <a:r>
              <a:rPr kumimoji="0" lang="en-US" sz="1600" b="0" i="0" u="none" strike="noStrike" kern="0" cap="none" spc="0" normalizeH="0" baseline="0" noProof="0">
                <a:ln>
                  <a:noFill/>
                </a:ln>
                <a:solidFill>
                  <a:srgbClr val="4D5557"/>
                </a:solidFill>
                <a:effectLst/>
                <a:uLnTx/>
                <a:uFillTx/>
                <a:latin typeface="Raleway"/>
                <a:ea typeface="Raleway"/>
                <a:cs typeface="Raleway"/>
                <a:sym typeface="Raleway"/>
              </a:rPr>
              <a:t>ODK Tool</a:t>
            </a:r>
            <a:endParaRPr kumimoji="0" sz="16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330200" algn="l" defTabSz="914400" rtl="0" eaLnBrk="1" fontAlgn="auto" latinLnBrk="0" hangingPunct="1">
              <a:lnSpc>
                <a:spcPct val="100000"/>
              </a:lnSpc>
              <a:spcBef>
                <a:spcPts val="0"/>
              </a:spcBef>
              <a:spcAft>
                <a:spcPts val="0"/>
              </a:spcAft>
              <a:buClr>
                <a:srgbClr val="548194"/>
              </a:buClr>
              <a:buSzPts val="1600"/>
              <a:buFont typeface="Raleway"/>
              <a:buAutoNum type="arabicPeriod"/>
              <a:tabLst/>
              <a:defRPr/>
            </a:pPr>
            <a:r>
              <a:rPr kumimoji="0" lang="en-US" sz="1600" b="1" i="0" u="none" strike="noStrike" kern="0" cap="none" spc="0" normalizeH="0" baseline="0" noProof="0">
                <a:ln>
                  <a:noFill/>
                </a:ln>
                <a:solidFill>
                  <a:srgbClr val="548194"/>
                </a:solidFill>
                <a:effectLst/>
                <a:uLnTx/>
                <a:uFillTx/>
                <a:latin typeface="Raleway"/>
                <a:ea typeface="Raleway"/>
                <a:cs typeface="Raleway"/>
                <a:sym typeface="Raleway"/>
              </a:rPr>
              <a:t>Law enforcement and Judicial buildings</a:t>
            </a:r>
            <a:endParaRPr kumimoji="0" sz="1600" b="1" i="0" u="none" strike="noStrike" kern="0" cap="none" spc="0" normalizeH="0" baseline="0" noProof="0">
              <a:ln>
                <a:noFill/>
              </a:ln>
              <a:solidFill>
                <a:srgbClr val="548194"/>
              </a:solidFill>
              <a:effectLst/>
              <a:uLnTx/>
              <a:uFillTx/>
              <a:latin typeface="Raleway"/>
              <a:ea typeface="Raleway"/>
              <a:cs typeface="Raleway"/>
              <a:sym typeface="Raleway"/>
            </a:endParaRPr>
          </a:p>
          <a:p>
            <a:pPr marL="914400" marR="0" lvl="1" indent="-330200" algn="l" defTabSz="914400" rtl="0" eaLnBrk="1" fontAlgn="auto" latinLnBrk="0" hangingPunct="1">
              <a:lnSpc>
                <a:spcPct val="100000"/>
              </a:lnSpc>
              <a:spcBef>
                <a:spcPts val="0"/>
              </a:spcBef>
              <a:spcAft>
                <a:spcPts val="0"/>
              </a:spcAft>
              <a:buClr>
                <a:srgbClr val="4D5557"/>
              </a:buClr>
              <a:buSzPts val="1600"/>
              <a:buFont typeface="Raleway"/>
              <a:buAutoNum type="alphaLcPeriod"/>
              <a:tabLst/>
              <a:defRPr/>
            </a:pPr>
            <a:r>
              <a:rPr kumimoji="0" lang="en-US" sz="1600" b="0" i="0" u="none" strike="noStrike" kern="0" cap="none" spc="0" normalizeH="0" baseline="0" noProof="0">
                <a:ln>
                  <a:noFill/>
                </a:ln>
                <a:solidFill>
                  <a:srgbClr val="4D5557"/>
                </a:solidFill>
                <a:effectLst/>
                <a:uLnTx/>
                <a:uFillTx/>
                <a:latin typeface="Raleway"/>
                <a:ea typeface="Raleway"/>
                <a:cs typeface="Raleway"/>
                <a:sym typeface="Raleway"/>
              </a:rPr>
              <a:t>ODK Tool</a:t>
            </a:r>
            <a:endParaRPr kumimoji="0" sz="16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330200" algn="l" defTabSz="914400" rtl="0" eaLnBrk="1" fontAlgn="auto" latinLnBrk="0" hangingPunct="1">
              <a:lnSpc>
                <a:spcPct val="100000"/>
              </a:lnSpc>
              <a:spcBef>
                <a:spcPts val="0"/>
              </a:spcBef>
              <a:spcAft>
                <a:spcPts val="0"/>
              </a:spcAft>
              <a:buClr>
                <a:srgbClr val="548194"/>
              </a:buClr>
              <a:buSzPts val="1600"/>
              <a:buFont typeface="Raleway"/>
              <a:buAutoNum type="arabicPeriod"/>
              <a:tabLst/>
              <a:defRPr/>
            </a:pPr>
            <a:r>
              <a:rPr kumimoji="0" lang="en-US" sz="1600" b="1" i="0" u="none" strike="noStrike" kern="0" cap="none" spc="0" normalizeH="0" baseline="0" noProof="0">
                <a:ln>
                  <a:noFill/>
                </a:ln>
                <a:solidFill>
                  <a:srgbClr val="548194"/>
                </a:solidFill>
                <a:effectLst/>
                <a:uLnTx/>
                <a:uFillTx/>
                <a:latin typeface="Raleway"/>
                <a:ea typeface="Raleway"/>
                <a:cs typeface="Raleway"/>
                <a:sym typeface="Raleway"/>
              </a:rPr>
              <a:t>Public buildings</a:t>
            </a:r>
            <a:endParaRPr kumimoji="0" sz="1600" b="1" i="0" u="none" strike="noStrike" kern="0" cap="none" spc="0" normalizeH="0" baseline="0" noProof="0">
              <a:ln>
                <a:noFill/>
              </a:ln>
              <a:solidFill>
                <a:srgbClr val="548194"/>
              </a:solidFill>
              <a:effectLst/>
              <a:uLnTx/>
              <a:uFillTx/>
              <a:latin typeface="Raleway"/>
              <a:ea typeface="Raleway"/>
              <a:cs typeface="Raleway"/>
              <a:sym typeface="Raleway"/>
            </a:endParaRPr>
          </a:p>
          <a:p>
            <a:pPr marL="914400" marR="0" lvl="1" indent="-330200" algn="l" defTabSz="914400" rtl="0" eaLnBrk="1" fontAlgn="auto" latinLnBrk="0" hangingPunct="1">
              <a:lnSpc>
                <a:spcPct val="100000"/>
              </a:lnSpc>
              <a:spcBef>
                <a:spcPts val="0"/>
              </a:spcBef>
              <a:spcAft>
                <a:spcPts val="0"/>
              </a:spcAft>
              <a:buClr>
                <a:srgbClr val="4D5557"/>
              </a:buClr>
              <a:buSzPts val="1600"/>
              <a:buFont typeface="Raleway"/>
              <a:buAutoNum type="alphaLcPeriod"/>
              <a:tabLst/>
              <a:defRPr/>
            </a:pPr>
            <a:r>
              <a:rPr kumimoji="0" lang="en-US" sz="1600" b="0" i="0" u="none" strike="noStrike" kern="0" cap="none" spc="0" normalizeH="0" baseline="0" noProof="0">
                <a:ln>
                  <a:noFill/>
                </a:ln>
                <a:solidFill>
                  <a:srgbClr val="4D5557"/>
                </a:solidFill>
                <a:effectLst/>
                <a:uLnTx/>
                <a:uFillTx/>
                <a:latin typeface="Raleway"/>
                <a:ea typeface="Raleway"/>
                <a:cs typeface="Raleway"/>
                <a:sym typeface="Raleway"/>
              </a:rPr>
              <a:t>ODK Tool</a:t>
            </a:r>
            <a:endParaRPr kumimoji="0" sz="16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330200" algn="l" defTabSz="914400" rtl="0" eaLnBrk="1" fontAlgn="auto" latinLnBrk="0" hangingPunct="1">
              <a:lnSpc>
                <a:spcPct val="100000"/>
              </a:lnSpc>
              <a:spcBef>
                <a:spcPts val="0"/>
              </a:spcBef>
              <a:spcAft>
                <a:spcPts val="0"/>
              </a:spcAft>
              <a:buClr>
                <a:srgbClr val="548194"/>
              </a:buClr>
              <a:buSzPts val="1600"/>
              <a:buFont typeface="Raleway"/>
              <a:buAutoNum type="arabicPeriod"/>
              <a:tabLst/>
              <a:defRPr/>
            </a:pPr>
            <a:r>
              <a:rPr kumimoji="0" lang="en-US" sz="1600" b="1" i="0" u="none" strike="noStrike" kern="0" cap="none" spc="0" normalizeH="0" baseline="0" noProof="0">
                <a:ln>
                  <a:noFill/>
                </a:ln>
                <a:solidFill>
                  <a:srgbClr val="548194"/>
                </a:solidFill>
                <a:effectLst/>
                <a:uLnTx/>
                <a:uFillTx/>
                <a:latin typeface="Raleway"/>
                <a:ea typeface="Raleway"/>
                <a:cs typeface="Raleway"/>
                <a:sym typeface="Raleway"/>
              </a:rPr>
              <a:t>Safe Spaces</a:t>
            </a:r>
            <a:endParaRPr kumimoji="0" sz="1600" b="1" i="0" u="none" strike="noStrike" kern="0" cap="none" spc="0" normalizeH="0" baseline="0" noProof="0">
              <a:ln>
                <a:noFill/>
              </a:ln>
              <a:solidFill>
                <a:srgbClr val="548194"/>
              </a:solidFill>
              <a:effectLst/>
              <a:uLnTx/>
              <a:uFillTx/>
              <a:latin typeface="Raleway"/>
              <a:ea typeface="Raleway"/>
              <a:cs typeface="Raleway"/>
              <a:sym typeface="Raleway"/>
            </a:endParaRPr>
          </a:p>
          <a:p>
            <a:pPr marL="914400" marR="0" lvl="1" indent="-330200" algn="l" defTabSz="914400" rtl="0" eaLnBrk="1" fontAlgn="auto" latinLnBrk="0" hangingPunct="1">
              <a:lnSpc>
                <a:spcPct val="100000"/>
              </a:lnSpc>
              <a:spcBef>
                <a:spcPts val="0"/>
              </a:spcBef>
              <a:spcAft>
                <a:spcPts val="0"/>
              </a:spcAft>
              <a:buClr>
                <a:srgbClr val="4D5557"/>
              </a:buClr>
              <a:buSzPts val="1600"/>
              <a:buFont typeface="Raleway"/>
              <a:buAutoNum type="alphaLcPeriod"/>
              <a:tabLst/>
              <a:defRPr/>
            </a:pPr>
            <a:r>
              <a:rPr kumimoji="0" lang="en-US" sz="1600" b="0" i="0" u="none" strike="noStrike" kern="0" cap="none" spc="0" normalizeH="0" baseline="0" noProof="0">
                <a:ln>
                  <a:noFill/>
                </a:ln>
                <a:solidFill>
                  <a:srgbClr val="4D5557"/>
                </a:solidFill>
                <a:effectLst/>
                <a:uLnTx/>
                <a:uFillTx/>
                <a:latin typeface="Raleway"/>
                <a:ea typeface="Raleway"/>
                <a:cs typeface="Raleway"/>
                <a:sym typeface="Raleway"/>
              </a:rPr>
              <a:t>ODK Tool</a:t>
            </a:r>
            <a:endParaRPr kumimoji="0" sz="16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330200" algn="l" defTabSz="914400" rtl="0" eaLnBrk="1" fontAlgn="auto" latinLnBrk="0" hangingPunct="1">
              <a:lnSpc>
                <a:spcPct val="100000"/>
              </a:lnSpc>
              <a:spcBef>
                <a:spcPts val="0"/>
              </a:spcBef>
              <a:spcAft>
                <a:spcPts val="0"/>
              </a:spcAft>
              <a:buClr>
                <a:srgbClr val="548194"/>
              </a:buClr>
              <a:buSzPts val="1600"/>
              <a:buFont typeface="Raleway"/>
              <a:buAutoNum type="arabicPeriod"/>
              <a:tabLst/>
              <a:defRPr/>
            </a:pPr>
            <a:r>
              <a:rPr kumimoji="0" lang="en-US" sz="1600" b="1" i="0" u="none" strike="noStrike" kern="0" cap="none" spc="0" normalizeH="0" baseline="0" noProof="0">
                <a:ln>
                  <a:noFill/>
                </a:ln>
                <a:solidFill>
                  <a:srgbClr val="548194"/>
                </a:solidFill>
                <a:effectLst/>
                <a:uLnTx/>
                <a:uFillTx/>
                <a:latin typeface="Raleway"/>
                <a:ea typeface="Raleway"/>
                <a:cs typeface="Raleway"/>
                <a:sym typeface="Raleway"/>
              </a:rPr>
              <a:t>Water points</a:t>
            </a:r>
            <a:endParaRPr kumimoji="0" sz="1600" b="1" i="0" u="none" strike="noStrike" kern="0" cap="none" spc="0" normalizeH="0" baseline="0" noProof="0">
              <a:ln>
                <a:noFill/>
              </a:ln>
              <a:solidFill>
                <a:srgbClr val="548194"/>
              </a:solidFill>
              <a:effectLst/>
              <a:uLnTx/>
              <a:uFillTx/>
              <a:latin typeface="Raleway"/>
              <a:ea typeface="Raleway"/>
              <a:cs typeface="Raleway"/>
              <a:sym typeface="Raleway"/>
            </a:endParaRPr>
          </a:p>
          <a:p>
            <a:pPr marL="914400" marR="0" lvl="1" indent="-330200" algn="l" defTabSz="914400" rtl="0" eaLnBrk="1" fontAlgn="auto" latinLnBrk="0" hangingPunct="1">
              <a:lnSpc>
                <a:spcPct val="100000"/>
              </a:lnSpc>
              <a:spcBef>
                <a:spcPts val="0"/>
              </a:spcBef>
              <a:spcAft>
                <a:spcPts val="0"/>
              </a:spcAft>
              <a:buClr>
                <a:srgbClr val="4D5557"/>
              </a:buClr>
              <a:buSzPts val="1600"/>
              <a:buFont typeface="Raleway"/>
              <a:buAutoNum type="alphaLcPeriod"/>
              <a:tabLst/>
              <a:defRPr/>
            </a:pPr>
            <a:r>
              <a:rPr kumimoji="0" lang="en-US" sz="1600" b="0" i="0" u="none" strike="noStrike" kern="0" cap="none" spc="0" normalizeH="0" baseline="0" noProof="0">
                <a:ln>
                  <a:noFill/>
                </a:ln>
                <a:solidFill>
                  <a:srgbClr val="4D5557"/>
                </a:solidFill>
                <a:effectLst/>
                <a:uLnTx/>
                <a:uFillTx/>
                <a:latin typeface="Raleway"/>
                <a:ea typeface="Raleway"/>
                <a:cs typeface="Raleway"/>
                <a:sym typeface="Raleway"/>
              </a:rPr>
              <a:t>ODK Tool</a:t>
            </a:r>
            <a:endParaRPr kumimoji="0" sz="16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330200" algn="l" defTabSz="914400" rtl="0" eaLnBrk="1" fontAlgn="auto" latinLnBrk="0" hangingPunct="1">
              <a:lnSpc>
                <a:spcPct val="100000"/>
              </a:lnSpc>
              <a:spcBef>
                <a:spcPts val="0"/>
              </a:spcBef>
              <a:spcAft>
                <a:spcPts val="0"/>
              </a:spcAft>
              <a:buClr>
                <a:srgbClr val="548194"/>
              </a:buClr>
              <a:buSzPts val="1600"/>
              <a:buFont typeface="Raleway"/>
              <a:buAutoNum type="arabicPeriod"/>
              <a:tabLst/>
              <a:defRPr/>
            </a:pPr>
            <a:r>
              <a:rPr kumimoji="0" lang="en-US" sz="1600" b="1" i="0" u="none" strike="noStrike" kern="0" cap="none" spc="0" normalizeH="0" baseline="0" noProof="0">
                <a:ln>
                  <a:noFill/>
                </a:ln>
                <a:solidFill>
                  <a:srgbClr val="548194"/>
                </a:solidFill>
                <a:effectLst/>
                <a:uLnTx/>
                <a:uFillTx/>
                <a:latin typeface="Raleway"/>
                <a:ea typeface="Raleway"/>
                <a:cs typeface="Raleway"/>
                <a:sym typeface="Raleway"/>
              </a:rPr>
              <a:t>Market </a:t>
            </a:r>
            <a:endParaRPr kumimoji="0" sz="1600" b="1" i="0" u="none" strike="noStrike" kern="0" cap="none" spc="0" normalizeH="0" baseline="0" noProof="0">
              <a:ln>
                <a:noFill/>
              </a:ln>
              <a:solidFill>
                <a:srgbClr val="548194"/>
              </a:solidFill>
              <a:effectLst/>
              <a:uLnTx/>
              <a:uFillTx/>
              <a:latin typeface="Raleway"/>
              <a:ea typeface="Raleway"/>
              <a:cs typeface="Raleway"/>
              <a:sym typeface="Raleway"/>
            </a:endParaRPr>
          </a:p>
          <a:p>
            <a:pPr marL="914400" marR="0" lvl="1" indent="-330200" algn="l" defTabSz="914400" rtl="0" eaLnBrk="1" fontAlgn="auto" latinLnBrk="0" hangingPunct="1">
              <a:lnSpc>
                <a:spcPct val="100000"/>
              </a:lnSpc>
              <a:spcBef>
                <a:spcPts val="0"/>
              </a:spcBef>
              <a:spcAft>
                <a:spcPts val="0"/>
              </a:spcAft>
              <a:buClr>
                <a:srgbClr val="4D5557"/>
              </a:buClr>
              <a:buSzPts val="1600"/>
              <a:buFont typeface="Raleway"/>
              <a:buAutoNum type="alphaLcPeriod"/>
              <a:tabLst/>
              <a:defRPr/>
            </a:pPr>
            <a:r>
              <a:rPr kumimoji="0" lang="en-US" sz="1600" b="0" i="0" u="none" strike="noStrike" kern="0" cap="none" spc="0" normalizeH="0" baseline="0" noProof="0">
                <a:ln>
                  <a:noFill/>
                </a:ln>
                <a:solidFill>
                  <a:srgbClr val="4D5557"/>
                </a:solidFill>
                <a:effectLst/>
                <a:uLnTx/>
                <a:uFillTx/>
                <a:latin typeface="Raleway"/>
                <a:ea typeface="Raleway"/>
                <a:cs typeface="Raleway"/>
                <a:sym typeface="Raleway"/>
              </a:rPr>
              <a:t>ODK Tool</a:t>
            </a:r>
            <a:endParaRPr kumimoji="0" sz="1600" b="1" i="0" u="none" strike="noStrike" kern="0" cap="none" spc="0" normalizeH="0" baseline="0" noProof="0">
              <a:ln>
                <a:noFill/>
              </a:ln>
              <a:solidFill>
                <a:srgbClr val="548194"/>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1" i="0" u="none" strike="noStrike" kern="0" cap="none" spc="0" normalizeH="0" baseline="0" noProof="0">
              <a:ln>
                <a:noFill/>
              </a:ln>
              <a:solidFill>
                <a:srgbClr val="000000"/>
              </a:solidFill>
              <a:effectLst/>
              <a:uLnTx/>
              <a:uFillTx/>
              <a:latin typeface="Raleway"/>
              <a:ea typeface="Raleway"/>
              <a:cs typeface="Raleway"/>
              <a:sym typeface="Raleway"/>
            </a:endParaRPr>
          </a:p>
          <a:p>
            <a:pPr marL="1270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1" i="0" u="none" strike="noStrike" kern="0" cap="none" spc="0" normalizeH="0" baseline="0" noProof="0">
              <a:ln>
                <a:noFill/>
              </a:ln>
              <a:solidFill>
                <a:srgbClr val="000000"/>
              </a:solidFill>
              <a:effectLst/>
              <a:uLnTx/>
              <a:uFillTx/>
              <a:latin typeface="Raleway"/>
              <a:ea typeface="Raleway"/>
              <a:cs typeface="Raleway"/>
              <a:sym typeface="Raleway"/>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grpSp>
        <p:nvGrpSpPr>
          <p:cNvPr id="186" name="Google Shape;186;p21"/>
          <p:cNvGrpSpPr/>
          <p:nvPr/>
        </p:nvGrpSpPr>
        <p:grpSpPr>
          <a:xfrm>
            <a:off x="12" y="-76200"/>
            <a:ext cx="12191988" cy="247125"/>
            <a:chOff x="12" y="0"/>
            <a:chExt cx="12191988" cy="247125"/>
          </a:xfrm>
        </p:grpSpPr>
        <p:pic>
          <p:nvPicPr>
            <p:cNvPr id="187" name="Google Shape;187;p21"/>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188" name="Google Shape;188;p21"/>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189" name="Google Shape;189;p21"/>
          <p:cNvGrpSpPr/>
          <p:nvPr/>
        </p:nvGrpSpPr>
        <p:grpSpPr>
          <a:xfrm>
            <a:off x="12" y="6705600"/>
            <a:ext cx="12191988" cy="247125"/>
            <a:chOff x="12" y="0"/>
            <a:chExt cx="12191988" cy="247125"/>
          </a:xfrm>
        </p:grpSpPr>
        <p:pic>
          <p:nvPicPr>
            <p:cNvPr id="190" name="Google Shape;190;p21"/>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191" name="Google Shape;191;p21"/>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sp>
        <p:nvSpPr>
          <p:cNvPr id="192" name="Google Shape;192;p21"/>
          <p:cNvSpPr txBox="1"/>
          <p:nvPr/>
        </p:nvSpPr>
        <p:spPr>
          <a:xfrm>
            <a:off x="861525" y="1359522"/>
            <a:ext cx="10018200" cy="446400"/>
          </a:xfrm>
          <a:prstGeom prst="rect">
            <a:avLst/>
          </a:prstGeom>
          <a:noFill/>
          <a:ln>
            <a:noFill/>
          </a:ln>
        </p:spPr>
        <p:txBody>
          <a:bodyPr spcFirstLastPara="1" wrap="square" lIns="91425" tIns="91425" rIns="91425" bIns="91425"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700" b="0" i="0" u="none" strike="noStrike" kern="0" cap="none" spc="0" normalizeH="0" baseline="0" noProof="0">
              <a:ln>
                <a:noFill/>
              </a:ln>
              <a:solidFill>
                <a:srgbClr val="314247"/>
              </a:solidFill>
              <a:effectLst/>
              <a:uLnTx/>
              <a:uFillTx/>
              <a:latin typeface="Raleway"/>
              <a:ea typeface="Raleway"/>
              <a:cs typeface="Raleway"/>
              <a:sym typeface="Raleway"/>
            </a:endParaRPr>
          </a:p>
        </p:txBody>
      </p:sp>
      <p:sp>
        <p:nvSpPr>
          <p:cNvPr id="193" name="Google Shape;193;p21"/>
          <p:cNvSpPr txBox="1">
            <a:spLocks noGrp="1"/>
          </p:cNvSpPr>
          <p:nvPr>
            <p:ph type="ctrTitle"/>
          </p:nvPr>
        </p:nvSpPr>
        <p:spPr>
          <a:xfrm>
            <a:off x="727725" y="551636"/>
            <a:ext cx="10285800" cy="731700"/>
          </a:xfrm>
          <a:prstGeom prst="rect">
            <a:avLst/>
          </a:prstGeom>
          <a:noFill/>
          <a:ln>
            <a:noFill/>
          </a:ln>
        </p:spPr>
        <p:txBody>
          <a:bodyPr spcFirstLastPara="1" wrap="square" lIns="91425" tIns="45700" rIns="91425" bIns="45700" anchor="t" anchorCtr="0">
            <a:noAutofit/>
          </a:bodyPr>
          <a:lstStyle/>
          <a:p>
            <a:pPr marL="457200" lvl="0" indent="0" algn="ctr" rtl="0">
              <a:lnSpc>
                <a:spcPct val="115000"/>
              </a:lnSpc>
              <a:spcBef>
                <a:spcPts val="0"/>
              </a:spcBef>
              <a:spcAft>
                <a:spcPts val="0"/>
              </a:spcAft>
              <a:buClr>
                <a:srgbClr val="000000"/>
              </a:buClr>
              <a:buSzPts val="2200"/>
              <a:buFont typeface="Arial"/>
              <a:buNone/>
            </a:pPr>
            <a:r>
              <a:rPr lang="en-US" sz="2200" b="1">
                <a:solidFill>
                  <a:srgbClr val="222222"/>
                </a:solidFill>
                <a:latin typeface="Raleway"/>
                <a:ea typeface="Raleway"/>
                <a:cs typeface="Raleway"/>
                <a:sym typeface="Raleway"/>
              </a:rPr>
              <a:t>Discussion:</a:t>
            </a:r>
            <a:endParaRPr sz="1900" b="1">
              <a:solidFill>
                <a:srgbClr val="314247"/>
              </a:solidFill>
              <a:latin typeface="Raleway"/>
              <a:ea typeface="Raleway"/>
              <a:cs typeface="Raleway"/>
              <a:sym typeface="Raleway"/>
            </a:endParaRPr>
          </a:p>
        </p:txBody>
      </p:sp>
      <p:sp>
        <p:nvSpPr>
          <p:cNvPr id="194" name="Google Shape;194;p21"/>
          <p:cNvSpPr txBox="1"/>
          <p:nvPr/>
        </p:nvSpPr>
        <p:spPr>
          <a:xfrm>
            <a:off x="265800" y="1177075"/>
            <a:ext cx="11660400" cy="2470500"/>
          </a:xfrm>
          <a:prstGeom prst="rect">
            <a:avLst/>
          </a:prstGeom>
          <a:noFill/>
          <a:ln>
            <a:noFill/>
          </a:ln>
        </p:spPr>
        <p:txBody>
          <a:bodyPr spcFirstLastPara="1" wrap="square" lIns="91425" tIns="91425" rIns="91425" bIns="91425" anchor="t" anchorCtr="0">
            <a:spAutoFit/>
          </a:bodyPr>
          <a:lstStyle/>
          <a:p>
            <a:pPr marL="457200" marR="0" lvl="0" indent="0" algn="l" defTabSz="914400" rtl="0" eaLnBrk="1" fontAlgn="auto" latinLnBrk="0" hangingPunct="1">
              <a:lnSpc>
                <a:spcPct val="115000"/>
              </a:lnSpc>
              <a:spcBef>
                <a:spcPts val="0"/>
              </a:spcBef>
              <a:spcAft>
                <a:spcPts val="0"/>
              </a:spcAft>
              <a:buClr>
                <a:srgbClr val="000000"/>
              </a:buClr>
              <a:buSzPts val="2200"/>
              <a:buFont typeface="Arial"/>
              <a:buNone/>
              <a:tabLst/>
              <a:defRPr/>
            </a:pPr>
            <a:endParaRPr kumimoji="0" sz="2200" b="1" i="0" u="none" strike="noStrike" kern="0" cap="none" spc="0" normalizeH="0" baseline="0" noProof="0">
              <a:ln>
                <a:noFill/>
              </a:ln>
              <a:solidFill>
                <a:srgbClr val="222222"/>
              </a:solidFill>
              <a:effectLst/>
              <a:uLnTx/>
              <a:uFillTx/>
              <a:latin typeface="Raleway"/>
              <a:ea typeface="Raleway"/>
              <a:cs typeface="Raleway"/>
              <a:sym typeface="Raleway"/>
            </a:endParaRPr>
          </a:p>
          <a:p>
            <a:pPr marL="457200" marR="0" lvl="0" indent="0" algn="l" defTabSz="914400" rtl="0" eaLnBrk="1" fontAlgn="auto" latinLnBrk="0" hangingPunct="1">
              <a:lnSpc>
                <a:spcPct val="115000"/>
              </a:lnSpc>
              <a:spcBef>
                <a:spcPts val="0"/>
              </a:spcBef>
              <a:spcAft>
                <a:spcPts val="0"/>
              </a:spcAft>
              <a:buClr>
                <a:srgbClr val="000000"/>
              </a:buClr>
              <a:buSzPts val="2200"/>
              <a:buFont typeface="Arial"/>
              <a:buNone/>
              <a:tabLst/>
              <a:defRPr/>
            </a:pPr>
            <a:endParaRPr kumimoji="0" sz="2200" b="0" i="0" u="none" strike="noStrike" kern="0" cap="none" spc="0" normalizeH="0" baseline="0" noProof="0">
              <a:ln>
                <a:noFill/>
              </a:ln>
              <a:solidFill>
                <a:srgbClr val="222222"/>
              </a:solidFill>
              <a:effectLst/>
              <a:uLnTx/>
              <a:uFillTx/>
              <a:latin typeface="Raleway"/>
              <a:ea typeface="Raleway"/>
              <a:cs typeface="Raleway"/>
              <a:sym typeface="Raleway"/>
            </a:endParaRPr>
          </a:p>
          <a:p>
            <a:pPr marL="457200" marR="0" lvl="0" indent="-368300" algn="ctr" defTabSz="914400" rtl="0" eaLnBrk="1" fontAlgn="auto" latinLnBrk="0" hangingPunct="1">
              <a:lnSpc>
                <a:spcPct val="115000"/>
              </a:lnSpc>
              <a:spcBef>
                <a:spcPts val="0"/>
              </a:spcBef>
              <a:spcAft>
                <a:spcPts val="0"/>
              </a:spcAft>
              <a:buClr>
                <a:srgbClr val="222222"/>
              </a:buClr>
              <a:buSzPts val="2200"/>
              <a:buFont typeface="Raleway"/>
              <a:buAutoNum type="arabicPeriod"/>
              <a:tabLst/>
              <a:defRPr/>
            </a:pPr>
            <a:r>
              <a:rPr kumimoji="0" lang="en-US" sz="2200" b="0" i="0" u="none" strike="noStrike" kern="0" cap="none" spc="0" normalizeH="0" baseline="0" noProof="0">
                <a:ln>
                  <a:noFill/>
                </a:ln>
                <a:solidFill>
                  <a:srgbClr val="222222"/>
                </a:solidFill>
                <a:effectLst/>
                <a:uLnTx/>
                <a:uFillTx/>
                <a:latin typeface="Raleway"/>
                <a:ea typeface="Raleway"/>
                <a:cs typeface="Raleway"/>
                <a:sym typeface="Raleway"/>
              </a:rPr>
              <a:t>What are the key questions we are looking to answer?</a:t>
            </a:r>
            <a:endParaRPr kumimoji="0" sz="2200" b="0" i="0" u="none" strike="noStrike" kern="0" cap="none" spc="0" normalizeH="0" baseline="0" noProof="0">
              <a:ln>
                <a:noFill/>
              </a:ln>
              <a:solidFill>
                <a:srgbClr val="222222"/>
              </a:solidFill>
              <a:effectLst/>
              <a:uLnTx/>
              <a:uFillTx/>
              <a:latin typeface="Raleway"/>
              <a:ea typeface="Raleway"/>
              <a:cs typeface="Raleway"/>
              <a:sym typeface="Raleway"/>
            </a:endParaRPr>
          </a:p>
          <a:p>
            <a:pPr marL="457200" marR="0" lvl="0" indent="-368300" algn="ctr" defTabSz="914400" rtl="0" eaLnBrk="1" fontAlgn="auto" latinLnBrk="0" hangingPunct="1">
              <a:lnSpc>
                <a:spcPct val="115000"/>
              </a:lnSpc>
              <a:spcBef>
                <a:spcPts val="0"/>
              </a:spcBef>
              <a:spcAft>
                <a:spcPts val="0"/>
              </a:spcAft>
              <a:buClr>
                <a:srgbClr val="222222"/>
              </a:buClr>
              <a:buSzPts val="2200"/>
              <a:buFont typeface="Raleway"/>
              <a:buAutoNum type="arabicPeriod"/>
              <a:tabLst/>
              <a:defRPr/>
            </a:pPr>
            <a:r>
              <a:rPr kumimoji="0" lang="en-US" sz="2200" b="0" i="0" u="none" strike="noStrike" kern="0" cap="none" spc="0" normalizeH="0" baseline="0" noProof="0">
                <a:ln>
                  <a:noFill/>
                </a:ln>
                <a:solidFill>
                  <a:srgbClr val="222222"/>
                </a:solidFill>
                <a:effectLst/>
                <a:uLnTx/>
                <a:uFillTx/>
                <a:latin typeface="Raleway"/>
                <a:ea typeface="Raleway"/>
                <a:cs typeface="Raleway"/>
                <a:sym typeface="Raleway"/>
              </a:rPr>
              <a:t>What are the key terminologies that need defining?</a:t>
            </a:r>
            <a:endParaRPr kumimoji="0" sz="2200" b="0" i="0" u="none" strike="noStrike" kern="0" cap="none" spc="0" normalizeH="0" baseline="0" noProof="0">
              <a:ln>
                <a:noFill/>
              </a:ln>
              <a:solidFill>
                <a:srgbClr val="222222"/>
              </a:solidFill>
              <a:effectLst/>
              <a:uLnTx/>
              <a:uFillTx/>
              <a:latin typeface="Raleway"/>
              <a:ea typeface="Raleway"/>
              <a:cs typeface="Raleway"/>
              <a:sym typeface="Raleway"/>
            </a:endParaRPr>
          </a:p>
          <a:p>
            <a:pPr marL="457200" marR="0" lvl="0" indent="-368300" algn="ctr" defTabSz="914400" rtl="0" eaLnBrk="1" fontAlgn="auto" latinLnBrk="0" hangingPunct="1">
              <a:lnSpc>
                <a:spcPct val="115000"/>
              </a:lnSpc>
              <a:spcBef>
                <a:spcPts val="0"/>
              </a:spcBef>
              <a:spcAft>
                <a:spcPts val="0"/>
              </a:spcAft>
              <a:buClr>
                <a:srgbClr val="222222"/>
              </a:buClr>
              <a:buSzPts val="2200"/>
              <a:buFont typeface="Raleway"/>
              <a:buAutoNum type="arabicPeriod"/>
              <a:tabLst/>
              <a:defRPr/>
            </a:pPr>
            <a:r>
              <a:rPr kumimoji="0" lang="en-US" sz="2200" b="0" i="0" u="none" strike="noStrike" kern="0" cap="none" spc="0" normalizeH="0" baseline="0" noProof="0">
                <a:ln>
                  <a:noFill/>
                </a:ln>
                <a:solidFill>
                  <a:srgbClr val="222222"/>
                </a:solidFill>
                <a:effectLst/>
                <a:uLnTx/>
                <a:uFillTx/>
                <a:latin typeface="Raleway"/>
                <a:ea typeface="Raleway"/>
                <a:cs typeface="Raleway"/>
                <a:sym typeface="Raleway"/>
              </a:rPr>
              <a:t>What do you think are the main difficulties you will encounter? </a:t>
            </a:r>
            <a:endParaRPr kumimoji="0" sz="2200" b="0" i="0" u="none" strike="noStrike" kern="0" cap="none" spc="0" normalizeH="0" baseline="0" noProof="0">
              <a:ln>
                <a:noFill/>
              </a:ln>
              <a:solidFill>
                <a:srgbClr val="222222"/>
              </a:solidFill>
              <a:effectLst/>
              <a:uLnTx/>
              <a:uFillTx/>
              <a:latin typeface="Raleway"/>
              <a:ea typeface="Raleway"/>
              <a:cs typeface="Raleway"/>
              <a:sym typeface="Raleway"/>
            </a:endParaRPr>
          </a:p>
          <a:p>
            <a:pPr marL="457200" marR="0" lvl="0" indent="-368300" algn="ctr" defTabSz="914400" rtl="0" eaLnBrk="1" fontAlgn="auto" latinLnBrk="0" hangingPunct="1">
              <a:lnSpc>
                <a:spcPct val="115000"/>
              </a:lnSpc>
              <a:spcBef>
                <a:spcPts val="0"/>
              </a:spcBef>
              <a:spcAft>
                <a:spcPts val="0"/>
              </a:spcAft>
              <a:buClr>
                <a:srgbClr val="222222"/>
              </a:buClr>
              <a:buSzPts val="2200"/>
              <a:buFont typeface="Raleway"/>
              <a:buAutoNum type="arabicPeriod"/>
              <a:tabLst/>
              <a:defRPr/>
            </a:pPr>
            <a:r>
              <a:rPr kumimoji="0" lang="en-US" sz="2200" b="0" i="0" u="none" strike="noStrike" kern="0" cap="none" spc="0" normalizeH="0" baseline="0" noProof="0">
                <a:ln>
                  <a:noFill/>
                </a:ln>
                <a:solidFill>
                  <a:srgbClr val="222222"/>
                </a:solidFill>
                <a:effectLst/>
                <a:uLnTx/>
                <a:uFillTx/>
                <a:latin typeface="Raleway"/>
                <a:ea typeface="Raleway"/>
                <a:cs typeface="Raleway"/>
                <a:sym typeface="Raleway"/>
              </a:rPr>
              <a:t>How can you overcome them?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536F88"/>
        </a:solidFill>
        <a:effectLst/>
      </p:bgPr>
    </p:bg>
    <p:spTree>
      <p:nvGrpSpPr>
        <p:cNvPr id="1" name="Shape 198"/>
        <p:cNvGrpSpPr/>
        <p:nvPr/>
      </p:nvGrpSpPr>
      <p:grpSpPr>
        <a:xfrm>
          <a:off x="0" y="0"/>
          <a:ext cx="0" cy="0"/>
          <a:chOff x="0" y="0"/>
          <a:chExt cx="0" cy="0"/>
        </a:xfrm>
      </p:grpSpPr>
      <p:sp>
        <p:nvSpPr>
          <p:cNvPr id="199" name="Google Shape;199;p22"/>
          <p:cNvSpPr/>
          <p:nvPr/>
        </p:nvSpPr>
        <p:spPr>
          <a:xfrm>
            <a:off x="2166638" y="1977588"/>
            <a:ext cx="2515800" cy="2515800"/>
          </a:xfrm>
          <a:prstGeom prst="ellipse">
            <a:avLst/>
          </a:prstGeom>
          <a:solidFill>
            <a:srgbClr val="536F88"/>
          </a:solidFill>
          <a:ln w="28575"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FFFFFF"/>
                </a:solidFill>
                <a:effectLst/>
                <a:uLnTx/>
                <a:uFillTx/>
                <a:latin typeface="Raleway"/>
                <a:ea typeface="Raleway"/>
                <a:cs typeface="Raleway"/>
                <a:sym typeface="Raleway"/>
              </a:rPr>
              <a:t>INFRASTRUCTURE: TOOLS AND SAMPLING</a:t>
            </a:r>
            <a:endParaRPr kumimoji="0" sz="1800" b="1" i="0" u="none" strike="noStrike" kern="0" cap="none" spc="0" normalizeH="0" baseline="0" noProof="0">
              <a:ln>
                <a:noFill/>
              </a:ln>
              <a:solidFill>
                <a:srgbClr val="FFFFFF"/>
              </a:solidFill>
              <a:effectLst/>
              <a:uLnTx/>
              <a:uFillTx/>
              <a:latin typeface="Raleway"/>
              <a:ea typeface="Raleway"/>
              <a:cs typeface="Raleway"/>
              <a:sym typeface="Raleway"/>
            </a:endParaRPr>
          </a:p>
        </p:txBody>
      </p:sp>
      <p:sp>
        <p:nvSpPr>
          <p:cNvPr id="200" name="Google Shape;200;p22"/>
          <p:cNvSpPr/>
          <p:nvPr/>
        </p:nvSpPr>
        <p:spPr>
          <a:xfrm>
            <a:off x="4962538" y="1977588"/>
            <a:ext cx="2515800" cy="2515800"/>
          </a:xfrm>
          <a:prstGeom prst="ellipse">
            <a:avLst/>
          </a:prstGeom>
          <a:solidFill>
            <a:srgbClr val="FFFFFF">
              <a:alpha val="46666"/>
            </a:srgbClr>
          </a:solidFill>
          <a:ln w="28575"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FFFFFF"/>
                </a:solidFill>
                <a:effectLst/>
                <a:uLnTx/>
                <a:uFillTx/>
                <a:latin typeface="Raleway"/>
                <a:ea typeface="Raleway"/>
                <a:cs typeface="Raleway"/>
                <a:sym typeface="Raleway"/>
              </a:rPr>
              <a:t>QUAL BEST PRACTICE AND TRANSCRIPTS</a:t>
            </a:r>
            <a:endParaRPr kumimoji="0" sz="1800" b="1" i="0" u="none" strike="noStrike" kern="0" cap="none" spc="0" normalizeH="0" baseline="0" noProof="0">
              <a:ln>
                <a:noFill/>
              </a:ln>
              <a:solidFill>
                <a:srgbClr val="FFFFFF"/>
              </a:solidFill>
              <a:effectLst/>
              <a:uLnTx/>
              <a:uFillTx/>
              <a:latin typeface="Raleway"/>
              <a:ea typeface="Raleway"/>
              <a:cs typeface="Raleway"/>
              <a:sym typeface="Raleway"/>
            </a:endParaRPr>
          </a:p>
        </p:txBody>
      </p:sp>
      <p:sp>
        <p:nvSpPr>
          <p:cNvPr id="201" name="Google Shape;201;p22"/>
          <p:cNvSpPr/>
          <p:nvPr/>
        </p:nvSpPr>
        <p:spPr>
          <a:xfrm>
            <a:off x="7758438" y="1977588"/>
            <a:ext cx="2515800" cy="2515800"/>
          </a:xfrm>
          <a:prstGeom prst="ellipse">
            <a:avLst/>
          </a:prstGeom>
          <a:solidFill>
            <a:srgbClr val="536F88"/>
          </a:solidFill>
          <a:ln w="28575"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FFFFFF"/>
                </a:solidFill>
                <a:effectLst/>
                <a:uLnTx/>
                <a:uFillTx/>
                <a:latin typeface="Raleway"/>
                <a:ea typeface="Raleway"/>
                <a:cs typeface="Raleway"/>
                <a:sym typeface="Raleway"/>
              </a:rPr>
              <a:t>TAKING PHOTOS</a:t>
            </a:r>
            <a:endParaRPr kumimoji="0" sz="1800" b="1" i="0" u="none" strike="noStrike" kern="0" cap="none" spc="0" normalizeH="0" baseline="0" noProof="0">
              <a:ln>
                <a:noFill/>
              </a:ln>
              <a:solidFill>
                <a:srgbClr val="FFFFFF"/>
              </a:solidFill>
              <a:effectLst/>
              <a:uLnTx/>
              <a:uFillTx/>
              <a:latin typeface="Raleway"/>
              <a:ea typeface="Raleway"/>
              <a:cs typeface="Raleway"/>
              <a:sym typeface="Raleway"/>
            </a:endParaRPr>
          </a:p>
        </p:txBody>
      </p:sp>
      <p:sp>
        <p:nvSpPr>
          <p:cNvPr id="202" name="Google Shape;202;p22"/>
          <p:cNvSpPr txBox="1"/>
          <p:nvPr/>
        </p:nvSpPr>
        <p:spPr>
          <a:xfrm>
            <a:off x="642650" y="417825"/>
            <a:ext cx="4062600" cy="523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200"/>
              <a:buFont typeface="Arial"/>
              <a:buNone/>
              <a:tabLst/>
              <a:defRPr/>
            </a:pPr>
            <a:endParaRPr kumimoji="0" sz="2200" b="1" i="0" u="none" strike="noStrike" kern="0" cap="none" spc="0" normalizeH="0" baseline="0" noProof="0">
              <a:ln>
                <a:noFill/>
              </a:ln>
              <a:solidFill>
                <a:srgbClr val="FFFFFF"/>
              </a:solidFill>
              <a:effectLst/>
              <a:uLnTx/>
              <a:uFillTx/>
              <a:latin typeface="Raleway"/>
              <a:ea typeface="Raleway"/>
              <a:cs typeface="Raleway"/>
              <a:sym typeface="Raleway"/>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grpSp>
        <p:nvGrpSpPr>
          <p:cNvPr id="208" name="Google Shape;208;p23"/>
          <p:cNvGrpSpPr/>
          <p:nvPr/>
        </p:nvGrpSpPr>
        <p:grpSpPr>
          <a:xfrm>
            <a:off x="12" y="-76200"/>
            <a:ext cx="12191988" cy="247125"/>
            <a:chOff x="12" y="0"/>
            <a:chExt cx="12191988" cy="247125"/>
          </a:xfrm>
        </p:grpSpPr>
        <p:pic>
          <p:nvPicPr>
            <p:cNvPr id="209" name="Google Shape;209;p23"/>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210" name="Google Shape;210;p23"/>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211" name="Google Shape;211;p23"/>
          <p:cNvGrpSpPr/>
          <p:nvPr/>
        </p:nvGrpSpPr>
        <p:grpSpPr>
          <a:xfrm>
            <a:off x="12" y="6705600"/>
            <a:ext cx="12191988" cy="247125"/>
            <a:chOff x="12" y="0"/>
            <a:chExt cx="12191988" cy="247125"/>
          </a:xfrm>
        </p:grpSpPr>
        <p:pic>
          <p:nvPicPr>
            <p:cNvPr id="212" name="Google Shape;212;p23"/>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213" name="Google Shape;213;p23"/>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sp>
        <p:nvSpPr>
          <p:cNvPr id="214" name="Google Shape;214;p23"/>
          <p:cNvSpPr txBox="1"/>
          <p:nvPr/>
        </p:nvSpPr>
        <p:spPr>
          <a:xfrm>
            <a:off x="737938" y="346386"/>
            <a:ext cx="10285800" cy="731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a:ln>
                  <a:noFill/>
                </a:ln>
                <a:solidFill>
                  <a:srgbClr val="314247"/>
                </a:solidFill>
                <a:effectLst/>
                <a:uLnTx/>
                <a:uFillTx/>
                <a:latin typeface="Raleway"/>
                <a:ea typeface="Raleway"/>
                <a:cs typeface="Raleway"/>
                <a:sym typeface="Raleway"/>
              </a:rPr>
              <a:t>CONSENT</a:t>
            </a:r>
            <a:endParaRPr kumimoji="0" sz="2800" b="1" i="0" u="none" strike="noStrike" kern="0" cap="none" spc="0" normalizeH="0" baseline="0" noProof="0">
              <a:ln>
                <a:noFill/>
              </a:ln>
              <a:solidFill>
                <a:srgbClr val="314247"/>
              </a:solidFill>
              <a:effectLst/>
              <a:uLnTx/>
              <a:uFillTx/>
              <a:latin typeface="Raleway"/>
              <a:ea typeface="Raleway"/>
              <a:cs typeface="Raleway"/>
              <a:sym typeface="Raleway"/>
            </a:endParaRPr>
          </a:p>
        </p:txBody>
      </p:sp>
      <p:pic>
        <p:nvPicPr>
          <p:cNvPr id="215" name="Google Shape;215;p23"/>
          <p:cNvPicPr preferRelativeResize="0"/>
          <p:nvPr/>
        </p:nvPicPr>
        <p:blipFill rotWithShape="1">
          <a:blip r:embed="rId4">
            <a:alphaModFix/>
          </a:blip>
          <a:srcRect/>
          <a:stretch/>
        </p:blipFill>
        <p:spPr>
          <a:xfrm>
            <a:off x="10444850" y="170925"/>
            <a:ext cx="1369900" cy="1369900"/>
          </a:xfrm>
          <a:prstGeom prst="rect">
            <a:avLst/>
          </a:prstGeom>
          <a:noFill/>
          <a:ln>
            <a:noFill/>
          </a:ln>
        </p:spPr>
      </p:pic>
      <p:sp>
        <p:nvSpPr>
          <p:cNvPr id="216" name="Google Shape;216;p23"/>
          <p:cNvSpPr txBox="1"/>
          <p:nvPr/>
        </p:nvSpPr>
        <p:spPr>
          <a:xfrm>
            <a:off x="737950" y="1132200"/>
            <a:ext cx="9518700" cy="5573400"/>
          </a:xfrm>
          <a:prstGeom prst="rect">
            <a:avLst/>
          </a:prstGeom>
          <a:noFill/>
          <a:ln>
            <a:noFill/>
          </a:ln>
        </p:spPr>
        <p:txBody>
          <a:bodyPr spcFirstLastPara="1" wrap="square" lIns="91425" tIns="45700" rIns="91425" bIns="45700" anchor="t" anchorCtr="0">
            <a:noAutofit/>
          </a:bodyPr>
          <a:lstStyle/>
          <a:p>
            <a:pPr marL="457200" marR="0" lvl="0" indent="-330200" algn="l" defTabSz="914400" rtl="0" eaLnBrk="1" fontAlgn="auto" latinLnBrk="0" hangingPunct="1">
              <a:lnSpc>
                <a:spcPct val="115833"/>
              </a:lnSpc>
              <a:spcBef>
                <a:spcPts val="0"/>
              </a:spcBef>
              <a:spcAft>
                <a:spcPts val="0"/>
              </a:spcAft>
              <a:buClr>
                <a:srgbClr val="000000"/>
              </a:buClr>
              <a:buSzPts val="1600"/>
              <a:buFont typeface="Aptos"/>
              <a:buChar char="●"/>
              <a:tabLst/>
              <a:defRPr/>
            </a:pPr>
            <a:r>
              <a:rPr kumimoji="0" lang="en-US" sz="1600" b="0" i="0" u="none" strike="noStrike" kern="0" cap="none" spc="0" normalizeH="0" baseline="0" noProof="0">
                <a:ln>
                  <a:noFill/>
                </a:ln>
                <a:solidFill>
                  <a:srgbClr val="000000"/>
                </a:solidFill>
                <a:effectLst/>
                <a:uLnTx/>
                <a:uFillTx/>
                <a:latin typeface="Raleway"/>
                <a:ea typeface="Raleway"/>
                <a:cs typeface="Raleway"/>
                <a:sym typeface="Raleway"/>
              </a:rPr>
              <a:t>Please make sure you </a:t>
            </a:r>
            <a:r>
              <a:rPr kumimoji="0" lang="en-US" sz="1600" b="1" i="0" u="none" strike="noStrike" kern="0" cap="none" spc="0" normalizeH="0" baseline="0" noProof="0">
                <a:ln>
                  <a:noFill/>
                </a:ln>
                <a:solidFill>
                  <a:srgbClr val="000000"/>
                </a:solidFill>
                <a:effectLst/>
                <a:uLnTx/>
                <a:uFillTx/>
                <a:latin typeface="Raleway"/>
                <a:ea typeface="Raleway"/>
                <a:cs typeface="Raleway"/>
                <a:sym typeface="Raleway"/>
              </a:rPr>
              <a:t>introduce the purpose of the study clearly</a:t>
            </a:r>
            <a:r>
              <a:rPr kumimoji="0" lang="en-US" sz="1600" b="0" i="0" u="none" strike="noStrike" kern="0" cap="none" spc="0" normalizeH="0" baseline="0" noProof="0">
                <a:ln>
                  <a:noFill/>
                </a:ln>
                <a:solidFill>
                  <a:srgbClr val="000000"/>
                </a:solidFill>
                <a:effectLst/>
                <a:uLnTx/>
                <a:uFillTx/>
                <a:latin typeface="Raleway"/>
                <a:ea typeface="Raleway"/>
                <a:cs typeface="Raleway"/>
                <a:sym typeface="Raleway"/>
              </a:rPr>
              <a:t> at the start and make sure you get </a:t>
            </a:r>
            <a:r>
              <a:rPr kumimoji="0" lang="en-US" sz="1600" b="1" i="0" u="none" strike="noStrike" kern="0" cap="none" spc="0" normalizeH="0" baseline="0" noProof="0">
                <a:ln>
                  <a:noFill/>
                </a:ln>
                <a:solidFill>
                  <a:srgbClr val="000000"/>
                </a:solidFill>
                <a:effectLst/>
                <a:uLnTx/>
                <a:uFillTx/>
                <a:latin typeface="Raleway"/>
                <a:ea typeface="Raleway"/>
                <a:cs typeface="Raleway"/>
                <a:sym typeface="Raleway"/>
              </a:rPr>
              <a:t>informed consent</a:t>
            </a:r>
            <a:r>
              <a:rPr kumimoji="0" lang="en-US" sz="1600" b="0" i="0" u="none" strike="noStrike" kern="0" cap="none" spc="0" normalizeH="0" baseline="0" noProof="0">
                <a:ln>
                  <a:noFill/>
                </a:ln>
                <a:solidFill>
                  <a:srgbClr val="000000"/>
                </a:solidFill>
                <a:effectLst/>
                <a:uLnTx/>
                <a:uFillTx/>
                <a:latin typeface="Raleway"/>
                <a:ea typeface="Raleway"/>
                <a:cs typeface="Raleway"/>
                <a:sym typeface="Raleway"/>
              </a:rPr>
              <a:t> from the person before proceeding. </a:t>
            </a:r>
            <a:endParaRPr kumimoji="0" sz="1600" b="0" i="0" u="none" strike="noStrike" kern="0" cap="none" spc="0" normalizeH="0" baseline="0" noProof="0">
              <a:ln>
                <a:noFill/>
              </a:ln>
              <a:solidFill>
                <a:srgbClr val="000000"/>
              </a:solidFill>
              <a:effectLst/>
              <a:uLnTx/>
              <a:uFillTx/>
              <a:latin typeface="Raleway"/>
              <a:ea typeface="Raleway"/>
              <a:cs typeface="Raleway"/>
              <a:sym typeface="Raleway"/>
            </a:endParaRPr>
          </a:p>
          <a:p>
            <a:pPr marL="457200" marR="0" lvl="0" indent="0" algn="l" defTabSz="914400" rtl="0" eaLnBrk="1" fontAlgn="auto" latinLnBrk="0" hangingPunct="1">
              <a:lnSpc>
                <a:spcPct val="115833"/>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Raleway"/>
              <a:ea typeface="Raleway"/>
              <a:cs typeface="Raleway"/>
              <a:sym typeface="Raleway"/>
            </a:endParaRPr>
          </a:p>
          <a:p>
            <a:pPr marL="457200" marR="0" lvl="0" indent="-330200" algn="l" defTabSz="914400" rtl="0" eaLnBrk="1" fontAlgn="auto" latinLnBrk="0" hangingPunct="1">
              <a:lnSpc>
                <a:spcPct val="115833"/>
              </a:lnSpc>
              <a:spcBef>
                <a:spcPts val="0"/>
              </a:spcBef>
              <a:spcAft>
                <a:spcPts val="0"/>
              </a:spcAft>
              <a:buClr>
                <a:srgbClr val="000000"/>
              </a:buClr>
              <a:buSzPts val="1600"/>
              <a:buFont typeface="Aptos"/>
              <a:buChar char="●"/>
              <a:tabLst/>
              <a:defRPr/>
            </a:pPr>
            <a:r>
              <a:rPr kumimoji="0" lang="en-US" sz="1600" b="0" i="0" u="none" strike="noStrike" kern="0" cap="none" spc="0" normalizeH="0" baseline="0" noProof="0">
                <a:ln>
                  <a:noFill/>
                </a:ln>
                <a:solidFill>
                  <a:srgbClr val="000000"/>
                </a:solidFill>
                <a:effectLst/>
                <a:uLnTx/>
                <a:uFillTx/>
                <a:latin typeface="Raleway"/>
                <a:ea typeface="Raleway"/>
                <a:cs typeface="Raleway"/>
                <a:sym typeface="Raleway"/>
              </a:rPr>
              <a:t>Please make sure you </a:t>
            </a:r>
            <a:r>
              <a:rPr kumimoji="0" lang="en-US" sz="1600" b="1" i="0" u="none" strike="noStrike" kern="0" cap="none" spc="0" normalizeH="0" baseline="0" noProof="0">
                <a:ln>
                  <a:noFill/>
                </a:ln>
                <a:solidFill>
                  <a:srgbClr val="000000"/>
                </a:solidFill>
                <a:effectLst/>
                <a:uLnTx/>
                <a:uFillTx/>
                <a:latin typeface="Raleway"/>
                <a:ea typeface="Raleway"/>
                <a:cs typeface="Raleway"/>
                <a:sym typeface="Raleway"/>
              </a:rPr>
              <a:t>state it is an assessment to help other actors plan interventions better,</a:t>
            </a:r>
            <a:r>
              <a:rPr kumimoji="0" lang="en-US" sz="1600" b="0" i="0" u="none" strike="noStrike" kern="0" cap="none" spc="0" normalizeH="0" baseline="0" noProof="0">
                <a:ln>
                  <a:noFill/>
                </a:ln>
                <a:solidFill>
                  <a:srgbClr val="000000"/>
                </a:solidFill>
                <a:effectLst/>
                <a:uLnTx/>
                <a:uFillTx/>
                <a:latin typeface="Raleway"/>
                <a:ea typeface="Raleway"/>
                <a:cs typeface="Raleway"/>
                <a:sym typeface="Raleway"/>
              </a:rPr>
              <a:t> but it is not an </a:t>
            </a:r>
            <a:r>
              <a:rPr kumimoji="0" lang="en-US" sz="1600" b="1" i="0" u="none" strike="noStrike" kern="0" cap="none" spc="0" normalizeH="0" baseline="0" noProof="0">
                <a:ln>
                  <a:noFill/>
                </a:ln>
                <a:solidFill>
                  <a:srgbClr val="000000"/>
                </a:solidFill>
                <a:effectLst/>
                <a:uLnTx/>
                <a:uFillTx/>
                <a:latin typeface="Raleway"/>
                <a:ea typeface="Raleway"/>
                <a:cs typeface="Raleway"/>
                <a:sym typeface="Raleway"/>
              </a:rPr>
              <a:t>assessment for immediate assistance</a:t>
            </a:r>
            <a:r>
              <a:rPr kumimoji="0" lang="en-US" sz="1600" b="0" i="0" u="none" strike="noStrike" kern="0" cap="none" spc="0" normalizeH="0" baseline="0" noProof="0">
                <a:ln>
                  <a:noFill/>
                </a:ln>
                <a:solidFill>
                  <a:srgbClr val="000000"/>
                </a:solidFill>
                <a:effectLst/>
                <a:uLnTx/>
                <a:uFillTx/>
                <a:latin typeface="Raleway"/>
                <a:ea typeface="Raleway"/>
                <a:cs typeface="Raleway"/>
                <a:sym typeface="Raleway"/>
              </a:rPr>
              <a:t>.</a:t>
            </a:r>
            <a:endParaRPr kumimoji="0" sz="1600" b="0" i="0" u="none" strike="noStrike" kern="0" cap="none" spc="0" normalizeH="0" baseline="0" noProof="0">
              <a:ln>
                <a:noFill/>
              </a:ln>
              <a:solidFill>
                <a:srgbClr val="000000"/>
              </a:solidFill>
              <a:effectLst/>
              <a:uLnTx/>
              <a:uFillTx/>
              <a:latin typeface="Raleway"/>
              <a:ea typeface="Raleway"/>
              <a:cs typeface="Raleway"/>
              <a:sym typeface="Raleway"/>
            </a:endParaRPr>
          </a:p>
          <a:p>
            <a:pPr marL="457200" marR="0" lvl="0" indent="0" algn="l" defTabSz="914400" rtl="0" eaLnBrk="1" fontAlgn="auto" latinLnBrk="0" hangingPunct="1">
              <a:lnSpc>
                <a:spcPct val="115833"/>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Raleway"/>
              <a:ea typeface="Raleway"/>
              <a:cs typeface="Raleway"/>
              <a:sym typeface="Raleway"/>
            </a:endParaRPr>
          </a:p>
          <a:p>
            <a:pPr marL="457200" marR="0" lvl="0" indent="-330200" algn="l" defTabSz="914400" rtl="0" eaLnBrk="1" fontAlgn="auto" latinLnBrk="0" hangingPunct="1">
              <a:lnSpc>
                <a:spcPct val="115833"/>
              </a:lnSpc>
              <a:spcBef>
                <a:spcPts val="0"/>
              </a:spcBef>
              <a:spcAft>
                <a:spcPts val="0"/>
              </a:spcAft>
              <a:buClr>
                <a:srgbClr val="000000"/>
              </a:buClr>
              <a:buSzPts val="1600"/>
              <a:buFont typeface="Aptos"/>
              <a:buChar char="●"/>
              <a:tabLst/>
              <a:defRPr/>
            </a:pPr>
            <a:r>
              <a:rPr kumimoji="0" lang="en-US" sz="1600" b="0" i="0" u="none" strike="noStrike" kern="0" cap="none" spc="0" normalizeH="0" baseline="0" noProof="0">
                <a:ln>
                  <a:noFill/>
                </a:ln>
                <a:solidFill>
                  <a:srgbClr val="000000"/>
                </a:solidFill>
                <a:effectLst/>
                <a:uLnTx/>
                <a:uFillTx/>
                <a:latin typeface="Raleway"/>
                <a:ea typeface="Raleway"/>
                <a:cs typeface="Raleway"/>
                <a:sym typeface="Raleway"/>
              </a:rPr>
              <a:t>Please state clearly that information recorded </a:t>
            </a:r>
            <a:r>
              <a:rPr kumimoji="0" lang="en-US" sz="1600" b="1" i="0" u="none" strike="noStrike" kern="0" cap="none" spc="0" normalizeH="0" baseline="0" noProof="0">
                <a:ln>
                  <a:noFill/>
                </a:ln>
                <a:solidFill>
                  <a:srgbClr val="000000"/>
                </a:solidFill>
                <a:effectLst/>
                <a:uLnTx/>
                <a:uFillTx/>
                <a:latin typeface="Raleway"/>
                <a:ea typeface="Raleway"/>
                <a:cs typeface="Raleway"/>
                <a:sym typeface="Raleway"/>
              </a:rPr>
              <a:t>is confidential and anonymous</a:t>
            </a:r>
            <a:r>
              <a:rPr kumimoji="0" lang="en-US" sz="1600" b="0" i="0" u="none" strike="noStrike" kern="0" cap="none" spc="0" normalizeH="0" baseline="0" noProof="0">
                <a:ln>
                  <a:noFill/>
                </a:ln>
                <a:solidFill>
                  <a:srgbClr val="000000"/>
                </a:solidFill>
                <a:effectLst/>
                <a:uLnTx/>
                <a:uFillTx/>
                <a:latin typeface="Raleway"/>
                <a:ea typeface="Raleway"/>
                <a:cs typeface="Raleway"/>
                <a:sym typeface="Raleway"/>
              </a:rPr>
              <a:t> – we </a:t>
            </a:r>
            <a:r>
              <a:rPr kumimoji="0" lang="en-US" sz="1600" b="1" i="0" u="none" strike="noStrike" kern="0" cap="none" spc="0" normalizeH="0" baseline="0" noProof="0">
                <a:ln>
                  <a:noFill/>
                </a:ln>
                <a:solidFill>
                  <a:srgbClr val="000000"/>
                </a:solidFill>
                <a:effectLst/>
                <a:uLnTx/>
                <a:uFillTx/>
                <a:latin typeface="Raleway"/>
                <a:ea typeface="Raleway"/>
                <a:cs typeface="Raleway"/>
                <a:sym typeface="Raleway"/>
              </a:rPr>
              <a:t>will not record their names and if their names are recorded</a:t>
            </a:r>
            <a:r>
              <a:rPr kumimoji="0" lang="en-US" sz="1600" b="0" i="0" u="none" strike="noStrike" kern="0" cap="none" spc="0" normalizeH="0" baseline="0" noProof="0">
                <a:ln>
                  <a:noFill/>
                </a:ln>
                <a:solidFill>
                  <a:srgbClr val="000000"/>
                </a:solidFill>
                <a:effectLst/>
                <a:uLnTx/>
                <a:uFillTx/>
                <a:latin typeface="Raleway"/>
                <a:ea typeface="Raleway"/>
                <a:cs typeface="Raleway"/>
                <a:sym typeface="Raleway"/>
              </a:rPr>
              <a:t>  (in case of KIIs) they will </a:t>
            </a:r>
            <a:r>
              <a:rPr kumimoji="0" lang="en-US" sz="1600" b="1" i="0" u="none" strike="noStrike" kern="0" cap="none" spc="0" normalizeH="0" baseline="0" noProof="0">
                <a:ln>
                  <a:noFill/>
                </a:ln>
                <a:solidFill>
                  <a:srgbClr val="000000"/>
                </a:solidFill>
                <a:effectLst/>
                <a:uLnTx/>
                <a:uFillTx/>
                <a:latin typeface="Raleway"/>
                <a:ea typeface="Raleway"/>
                <a:cs typeface="Raleway"/>
                <a:sym typeface="Raleway"/>
              </a:rPr>
              <a:t>not be shared with anyone outside the research team</a:t>
            </a:r>
            <a:r>
              <a:rPr kumimoji="0" lang="en-US" sz="1600" b="0" i="0" u="none" strike="noStrike" kern="0" cap="none" spc="0" normalizeH="0" baseline="0" noProof="0">
                <a:ln>
                  <a:noFill/>
                </a:ln>
                <a:solidFill>
                  <a:srgbClr val="000000"/>
                </a:solidFill>
                <a:effectLst/>
                <a:uLnTx/>
                <a:uFillTx/>
                <a:latin typeface="Raleway"/>
                <a:ea typeface="Raleway"/>
                <a:cs typeface="Raleway"/>
                <a:sym typeface="Raleway"/>
              </a:rPr>
              <a:t>, or appear in a published document. </a:t>
            </a:r>
            <a:endParaRPr kumimoji="0" sz="1600" b="0" i="0" u="none" strike="noStrike" kern="0" cap="none" spc="0" normalizeH="0" baseline="0" noProof="0">
              <a:ln>
                <a:noFill/>
              </a:ln>
              <a:solidFill>
                <a:srgbClr val="000000"/>
              </a:solidFill>
              <a:effectLst/>
              <a:uLnTx/>
              <a:uFillTx/>
              <a:latin typeface="Raleway"/>
              <a:ea typeface="Raleway"/>
              <a:cs typeface="Raleway"/>
              <a:sym typeface="Raleway"/>
            </a:endParaRPr>
          </a:p>
          <a:p>
            <a:pPr marL="457200" marR="0" lvl="0" indent="0" algn="l" defTabSz="914400" rtl="0" eaLnBrk="1" fontAlgn="auto" latinLnBrk="0" hangingPunct="1">
              <a:lnSpc>
                <a:spcPct val="115833"/>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Raleway"/>
              <a:ea typeface="Raleway"/>
              <a:cs typeface="Raleway"/>
              <a:sym typeface="Raleway"/>
            </a:endParaRPr>
          </a:p>
          <a:p>
            <a:pPr marL="457200" marR="0" lvl="0" indent="-330200" algn="l" defTabSz="914400" rtl="0" eaLnBrk="1" fontAlgn="auto" latinLnBrk="0" hangingPunct="1">
              <a:lnSpc>
                <a:spcPct val="115833"/>
              </a:lnSpc>
              <a:spcBef>
                <a:spcPts val="0"/>
              </a:spcBef>
              <a:spcAft>
                <a:spcPts val="0"/>
              </a:spcAft>
              <a:buClr>
                <a:srgbClr val="000000"/>
              </a:buClr>
              <a:buSzPts val="1600"/>
              <a:buFont typeface="Aptos"/>
              <a:buChar char="●"/>
              <a:tabLst/>
              <a:defRPr/>
            </a:pPr>
            <a:r>
              <a:rPr kumimoji="0" lang="en-US" sz="1600" b="0" i="0" u="none" strike="noStrike" kern="0" cap="none" spc="0" normalizeH="0" baseline="0" noProof="0">
                <a:ln>
                  <a:noFill/>
                </a:ln>
                <a:solidFill>
                  <a:srgbClr val="000000"/>
                </a:solidFill>
                <a:effectLst/>
                <a:uLnTx/>
                <a:uFillTx/>
                <a:latin typeface="Raleway"/>
                <a:ea typeface="Raleway"/>
                <a:cs typeface="Raleway"/>
                <a:sym typeface="Raleway"/>
              </a:rPr>
              <a:t>Please make sure that you tell people there will </a:t>
            </a:r>
            <a:r>
              <a:rPr kumimoji="0" lang="en-US" sz="1600" b="1" i="0" u="none" strike="noStrike" kern="0" cap="none" spc="0" normalizeH="0" baseline="0" noProof="0">
                <a:ln>
                  <a:noFill/>
                </a:ln>
                <a:solidFill>
                  <a:srgbClr val="000000"/>
                </a:solidFill>
                <a:effectLst/>
                <a:uLnTx/>
                <a:uFillTx/>
                <a:latin typeface="Raleway"/>
                <a:ea typeface="Raleway"/>
                <a:cs typeface="Raleway"/>
                <a:sym typeface="Raleway"/>
              </a:rPr>
              <a:t>be no negative consequences</a:t>
            </a:r>
            <a:r>
              <a:rPr kumimoji="0" lang="en-US" sz="1600" b="0" i="0" u="none" strike="noStrike" kern="0" cap="none" spc="0" normalizeH="0" baseline="0" noProof="0">
                <a:ln>
                  <a:noFill/>
                </a:ln>
                <a:solidFill>
                  <a:srgbClr val="000000"/>
                </a:solidFill>
                <a:effectLst/>
                <a:uLnTx/>
                <a:uFillTx/>
                <a:latin typeface="Raleway"/>
                <a:ea typeface="Raleway"/>
                <a:cs typeface="Raleway"/>
                <a:sym typeface="Raleway"/>
              </a:rPr>
              <a:t> if they </a:t>
            </a:r>
            <a:r>
              <a:rPr kumimoji="0" lang="en-US" sz="1600" b="1" i="0" u="none" strike="noStrike" kern="0" cap="none" spc="0" normalizeH="0" baseline="0" noProof="0">
                <a:ln>
                  <a:noFill/>
                </a:ln>
                <a:solidFill>
                  <a:srgbClr val="000000"/>
                </a:solidFill>
                <a:effectLst/>
                <a:uLnTx/>
                <a:uFillTx/>
                <a:latin typeface="Raleway"/>
                <a:ea typeface="Raleway"/>
                <a:cs typeface="Raleway"/>
                <a:sym typeface="Raleway"/>
              </a:rPr>
              <a:t>decline to participate and it will not stop them getting any services / assistance. Also please re-iterate they can stop at any moment</a:t>
            </a:r>
            <a:r>
              <a:rPr kumimoji="0" lang="en-US" sz="1600" b="0" i="0" u="none" strike="noStrike" kern="0" cap="none" spc="0" normalizeH="0" baseline="0" noProof="0">
                <a:ln>
                  <a:noFill/>
                </a:ln>
                <a:solidFill>
                  <a:srgbClr val="000000"/>
                </a:solidFill>
                <a:effectLst/>
                <a:uLnTx/>
                <a:uFillTx/>
                <a:latin typeface="Raleway"/>
                <a:ea typeface="Raleway"/>
                <a:cs typeface="Raleway"/>
                <a:sym typeface="Raleway"/>
              </a:rPr>
              <a:t>, or decide not to answer all questions or specific questions.</a:t>
            </a:r>
            <a:endParaRPr kumimoji="0" sz="1600" b="0" i="0" u="none" strike="noStrike" kern="0" cap="none" spc="0" normalizeH="0" baseline="0" noProof="0">
              <a:ln>
                <a:noFill/>
              </a:ln>
              <a:solidFill>
                <a:srgbClr val="000000"/>
              </a:solidFill>
              <a:effectLst/>
              <a:uLnTx/>
              <a:uFillTx/>
              <a:latin typeface="Raleway"/>
              <a:ea typeface="Raleway"/>
              <a:cs typeface="Raleway"/>
              <a:sym typeface="Raleway"/>
            </a:endParaRPr>
          </a:p>
          <a:p>
            <a:pPr marL="457200" marR="0" lvl="0" indent="0" algn="l" defTabSz="914400" rtl="0" eaLnBrk="1" fontAlgn="auto" latinLnBrk="0" hangingPunct="1">
              <a:lnSpc>
                <a:spcPct val="115833"/>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Raleway"/>
              <a:ea typeface="Raleway"/>
              <a:cs typeface="Raleway"/>
              <a:sym typeface="Raleway"/>
            </a:endParaRPr>
          </a:p>
          <a:p>
            <a:pPr marL="457200" marR="0" lvl="0" indent="-330200" algn="l" defTabSz="914400" rtl="0" eaLnBrk="1" fontAlgn="auto" latinLnBrk="0" hangingPunct="1">
              <a:lnSpc>
                <a:spcPct val="100000"/>
              </a:lnSpc>
              <a:spcBef>
                <a:spcPts val="0"/>
              </a:spcBef>
              <a:spcAft>
                <a:spcPts val="0"/>
              </a:spcAft>
              <a:buClr>
                <a:srgbClr val="4D5557"/>
              </a:buClr>
              <a:buSzPts val="1600"/>
              <a:buFont typeface="Raleway"/>
              <a:buChar char="●"/>
              <a:tabLst/>
              <a:defRPr/>
            </a:pPr>
            <a:r>
              <a:rPr kumimoji="0" lang="en-US" sz="1600" b="1" i="0" u="none" strike="noStrike" kern="0" cap="none" spc="0" normalizeH="0" baseline="0" noProof="0">
                <a:ln>
                  <a:noFill/>
                </a:ln>
                <a:solidFill>
                  <a:srgbClr val="000000"/>
                </a:solidFill>
                <a:effectLst/>
                <a:uLnTx/>
                <a:uFillTx/>
                <a:latin typeface="Raleway"/>
                <a:ea typeface="Raleway"/>
                <a:cs typeface="Raleway"/>
                <a:sym typeface="Raleway"/>
              </a:rPr>
              <a:t>Check the box if person has consented or not</a:t>
            </a:r>
            <a:r>
              <a:rPr kumimoji="0" lang="en-US" sz="1600" b="0" i="0" u="none" strike="noStrike" kern="0" cap="none" spc="0" normalizeH="0" baseline="0" noProof="0">
                <a:ln>
                  <a:noFill/>
                </a:ln>
                <a:solidFill>
                  <a:srgbClr val="000000"/>
                </a:solidFill>
                <a:effectLst/>
                <a:uLnTx/>
                <a:uFillTx/>
                <a:latin typeface="Raleway"/>
                <a:ea typeface="Raleway"/>
                <a:cs typeface="Raleway"/>
                <a:sym typeface="Raleway"/>
              </a:rPr>
              <a:t>, and ask if they have any questions for you </a:t>
            </a:r>
            <a:endParaRPr kumimoji="0" sz="16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15833"/>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a:ln>
                <a:noFill/>
              </a:ln>
              <a:solidFill>
                <a:srgbClr val="548194"/>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a:ln>
                <a:noFill/>
              </a:ln>
              <a:solidFill>
                <a:srgbClr val="548194"/>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1" i="0" u="none" strike="noStrike" kern="0" cap="none" spc="0" normalizeH="0" baseline="0" noProof="0">
              <a:ln>
                <a:noFill/>
              </a:ln>
              <a:solidFill>
                <a:srgbClr val="000000"/>
              </a:solidFill>
              <a:effectLst/>
              <a:uLnTx/>
              <a:uFillTx/>
              <a:latin typeface="Raleway"/>
              <a:ea typeface="Raleway"/>
              <a:cs typeface="Raleway"/>
              <a:sym typeface="Raleway"/>
            </a:endParaRPr>
          </a:p>
          <a:p>
            <a:pPr marL="1270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1" i="0" u="none" strike="noStrike" kern="0" cap="none" spc="0" normalizeH="0" baseline="0" noProof="0">
              <a:ln>
                <a:noFill/>
              </a:ln>
              <a:solidFill>
                <a:srgbClr val="000000"/>
              </a:solidFill>
              <a:effectLst/>
              <a:uLnTx/>
              <a:uFillTx/>
              <a:latin typeface="Raleway"/>
              <a:ea typeface="Raleway"/>
              <a:cs typeface="Raleway"/>
              <a:sym typeface="Raleway"/>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grpSp>
        <p:nvGrpSpPr>
          <p:cNvPr id="222" name="Google Shape;222;p24"/>
          <p:cNvGrpSpPr/>
          <p:nvPr/>
        </p:nvGrpSpPr>
        <p:grpSpPr>
          <a:xfrm>
            <a:off x="12" y="-76200"/>
            <a:ext cx="12191988" cy="247125"/>
            <a:chOff x="12" y="0"/>
            <a:chExt cx="12191988" cy="247125"/>
          </a:xfrm>
        </p:grpSpPr>
        <p:pic>
          <p:nvPicPr>
            <p:cNvPr id="223" name="Google Shape;223;p24"/>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224" name="Google Shape;224;p24"/>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225" name="Google Shape;225;p24"/>
          <p:cNvGrpSpPr/>
          <p:nvPr/>
        </p:nvGrpSpPr>
        <p:grpSpPr>
          <a:xfrm>
            <a:off x="12" y="6705600"/>
            <a:ext cx="12191988" cy="247125"/>
            <a:chOff x="12" y="0"/>
            <a:chExt cx="12191988" cy="247125"/>
          </a:xfrm>
        </p:grpSpPr>
        <p:pic>
          <p:nvPicPr>
            <p:cNvPr id="226" name="Google Shape;226;p24"/>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227" name="Google Shape;227;p24"/>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sp>
        <p:nvSpPr>
          <p:cNvPr id="228" name="Google Shape;228;p24"/>
          <p:cNvSpPr txBox="1"/>
          <p:nvPr/>
        </p:nvSpPr>
        <p:spPr>
          <a:xfrm>
            <a:off x="737938" y="346386"/>
            <a:ext cx="10285800" cy="731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a:ln>
                  <a:noFill/>
                </a:ln>
                <a:solidFill>
                  <a:srgbClr val="314247"/>
                </a:solidFill>
                <a:effectLst/>
                <a:uLnTx/>
                <a:uFillTx/>
                <a:latin typeface="Raleway"/>
                <a:ea typeface="Raleway"/>
                <a:cs typeface="Raleway"/>
                <a:sym typeface="Raleway"/>
              </a:rPr>
              <a:t>GUIDANCE</a:t>
            </a:r>
            <a:endParaRPr kumimoji="0" sz="2800" b="1" i="0" u="none" strike="noStrike" kern="0" cap="none" spc="0" normalizeH="0" baseline="0" noProof="0">
              <a:ln>
                <a:noFill/>
              </a:ln>
              <a:solidFill>
                <a:srgbClr val="314247"/>
              </a:solidFill>
              <a:effectLst/>
              <a:uLnTx/>
              <a:uFillTx/>
              <a:latin typeface="Raleway"/>
              <a:ea typeface="Raleway"/>
              <a:cs typeface="Raleway"/>
              <a:sym typeface="Raleway"/>
            </a:endParaRPr>
          </a:p>
        </p:txBody>
      </p:sp>
      <p:pic>
        <p:nvPicPr>
          <p:cNvPr id="229" name="Google Shape;229;p24"/>
          <p:cNvPicPr preferRelativeResize="0"/>
          <p:nvPr/>
        </p:nvPicPr>
        <p:blipFill rotWithShape="1">
          <a:blip r:embed="rId4">
            <a:alphaModFix/>
          </a:blip>
          <a:srcRect/>
          <a:stretch/>
        </p:blipFill>
        <p:spPr>
          <a:xfrm>
            <a:off x="10444850" y="170925"/>
            <a:ext cx="1369900" cy="1369900"/>
          </a:xfrm>
          <a:prstGeom prst="rect">
            <a:avLst/>
          </a:prstGeom>
          <a:noFill/>
          <a:ln>
            <a:noFill/>
          </a:ln>
        </p:spPr>
      </p:pic>
      <p:sp>
        <p:nvSpPr>
          <p:cNvPr id="230" name="Google Shape;230;p24"/>
          <p:cNvSpPr txBox="1"/>
          <p:nvPr/>
        </p:nvSpPr>
        <p:spPr>
          <a:xfrm>
            <a:off x="737950" y="894900"/>
            <a:ext cx="9518700" cy="5573400"/>
          </a:xfrm>
          <a:prstGeom prst="rect">
            <a:avLst/>
          </a:prstGeom>
          <a:noFill/>
          <a:ln>
            <a:noFill/>
          </a:ln>
        </p:spPr>
        <p:txBody>
          <a:bodyPr spcFirstLastPara="1" wrap="square" lIns="91425" tIns="45700" rIns="91425" bIns="45700" anchor="t" anchorCtr="0">
            <a:noAutofit/>
          </a:bodyPr>
          <a:lstStyle/>
          <a:p>
            <a:pPr marL="457200" marR="0" lvl="0" indent="-317500" algn="l" defTabSz="914400" rtl="0" eaLnBrk="1" fontAlgn="auto" latinLnBrk="0" hangingPunct="1">
              <a:lnSpc>
                <a:spcPct val="115833"/>
              </a:lnSpc>
              <a:spcBef>
                <a:spcPts val="0"/>
              </a:spcBef>
              <a:spcAft>
                <a:spcPts val="0"/>
              </a:spcAft>
              <a:buClr>
                <a:srgbClr val="000000"/>
              </a:buClr>
              <a:buSzPts val="1400"/>
              <a:buFont typeface="Aptos"/>
              <a:buChar char="●"/>
              <a:tabLst/>
              <a:defRPr/>
            </a:pPr>
            <a:r>
              <a:rPr kumimoji="0" lang="en-US" sz="1400" b="0" i="0" u="none" strike="noStrike" kern="0" cap="none" spc="0" normalizeH="0" baseline="0" noProof="0">
                <a:ln>
                  <a:noFill/>
                </a:ln>
                <a:solidFill>
                  <a:srgbClr val="000000"/>
                </a:solidFill>
                <a:effectLst/>
                <a:uLnTx/>
                <a:uFillTx/>
                <a:latin typeface="Aptos"/>
                <a:ea typeface="Aptos"/>
                <a:cs typeface="Aptos"/>
                <a:sym typeface="Aptos"/>
              </a:rPr>
              <a:t>These are qualitative tools </a:t>
            </a:r>
            <a:r>
              <a:rPr kumimoji="0" lang="en-US" sz="1400" b="1" i="0" u="none" strike="noStrike" kern="0" cap="none" spc="0" normalizeH="0" baseline="0" noProof="0">
                <a:ln>
                  <a:noFill/>
                </a:ln>
                <a:solidFill>
                  <a:srgbClr val="000000"/>
                </a:solidFill>
                <a:effectLst/>
                <a:uLnTx/>
                <a:uFillTx/>
                <a:latin typeface="Aptos"/>
                <a:ea typeface="Aptos"/>
                <a:cs typeface="Aptos"/>
                <a:sym typeface="Aptos"/>
              </a:rPr>
              <a:t>are meant to be open-ended, guiding questions</a:t>
            </a:r>
            <a:r>
              <a:rPr kumimoji="0" lang="en-US" sz="1400" b="0" i="0" u="none" strike="noStrike" kern="0" cap="none" spc="0" normalizeH="0" baseline="0" noProof="0">
                <a:ln>
                  <a:noFill/>
                </a:ln>
                <a:solidFill>
                  <a:srgbClr val="000000"/>
                </a:solidFill>
                <a:effectLst/>
                <a:uLnTx/>
                <a:uFillTx/>
                <a:latin typeface="Aptos"/>
                <a:ea typeface="Aptos"/>
                <a:cs typeface="Aptos"/>
                <a:sym typeface="Aptos"/>
              </a:rPr>
              <a:t> to </a:t>
            </a:r>
            <a:r>
              <a:rPr kumimoji="0" lang="en-US" sz="1400" b="1" i="0" u="none" strike="noStrike" kern="0" cap="none" spc="0" normalizeH="0" baseline="0" noProof="0">
                <a:ln>
                  <a:noFill/>
                </a:ln>
                <a:solidFill>
                  <a:srgbClr val="000000"/>
                </a:solidFill>
                <a:effectLst/>
                <a:uLnTx/>
                <a:uFillTx/>
                <a:latin typeface="Aptos"/>
                <a:ea typeface="Aptos"/>
                <a:cs typeface="Aptos"/>
                <a:sym typeface="Aptos"/>
              </a:rPr>
              <a:t>start a conversation</a:t>
            </a:r>
            <a:r>
              <a:rPr kumimoji="0" lang="en-US" sz="1400" b="0" i="0" u="none" strike="noStrike" kern="0" cap="none" spc="0" normalizeH="0" baseline="0" noProof="0">
                <a:ln>
                  <a:noFill/>
                </a:ln>
                <a:solidFill>
                  <a:srgbClr val="000000"/>
                </a:solidFill>
                <a:effectLst/>
                <a:uLnTx/>
                <a:uFillTx/>
                <a:latin typeface="Aptos"/>
                <a:ea typeface="Aptos"/>
                <a:cs typeface="Aptos"/>
                <a:sym typeface="Aptos"/>
              </a:rPr>
              <a:t> and probe for different kinds of answers with the person you are interviewing. </a:t>
            </a:r>
            <a:endParaRPr kumimoji="0" sz="1400" b="0" i="0" u="none" strike="noStrike" kern="0" cap="none" spc="0" normalizeH="0" baseline="0" noProof="0">
              <a:ln>
                <a:noFill/>
              </a:ln>
              <a:solidFill>
                <a:srgbClr val="000000"/>
              </a:solidFill>
              <a:effectLst/>
              <a:uLnTx/>
              <a:uFillTx/>
              <a:latin typeface="Aptos"/>
              <a:ea typeface="Aptos"/>
              <a:cs typeface="Aptos"/>
              <a:sym typeface="Aptos"/>
            </a:endParaRPr>
          </a:p>
          <a:p>
            <a:pPr marL="457200" marR="0" lvl="0" indent="0" algn="l" defTabSz="914400" rtl="0" eaLnBrk="1" fontAlgn="auto" latinLnBrk="0" hangingPunct="1">
              <a:lnSpc>
                <a:spcPct val="115833"/>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ptos"/>
              <a:ea typeface="Aptos"/>
              <a:cs typeface="Aptos"/>
              <a:sym typeface="Aptos"/>
            </a:endParaRPr>
          </a:p>
          <a:p>
            <a:pPr marL="457200" marR="0" lvl="0" indent="-317500" algn="l" defTabSz="914400" rtl="0" eaLnBrk="1" fontAlgn="auto" latinLnBrk="0" hangingPunct="1">
              <a:lnSpc>
                <a:spcPct val="115833"/>
              </a:lnSpc>
              <a:spcBef>
                <a:spcPts val="0"/>
              </a:spcBef>
              <a:spcAft>
                <a:spcPts val="0"/>
              </a:spcAft>
              <a:buClr>
                <a:srgbClr val="000000"/>
              </a:buClr>
              <a:buSzPts val="1400"/>
              <a:buFont typeface="Aptos"/>
              <a:buChar char="●"/>
              <a:tabLst/>
              <a:defRPr/>
            </a:pPr>
            <a:r>
              <a:rPr kumimoji="0" lang="en-US" sz="1400" b="0" i="0" u="none" strike="noStrike" kern="0" cap="none" spc="0" normalizeH="0" baseline="0" noProof="0">
                <a:ln>
                  <a:noFill/>
                </a:ln>
                <a:solidFill>
                  <a:srgbClr val="000000"/>
                </a:solidFill>
                <a:effectLst/>
                <a:uLnTx/>
                <a:uFillTx/>
                <a:latin typeface="Aptos"/>
                <a:ea typeface="Aptos"/>
                <a:cs typeface="Aptos"/>
                <a:sym typeface="Aptos"/>
              </a:rPr>
              <a:t>We are interested in </a:t>
            </a:r>
            <a:r>
              <a:rPr kumimoji="0" lang="en-US" sz="1400" b="1" i="0" u="none" strike="noStrike" kern="0" cap="none" spc="0" normalizeH="0" baseline="0" noProof="0">
                <a:ln>
                  <a:noFill/>
                </a:ln>
                <a:solidFill>
                  <a:srgbClr val="000000"/>
                </a:solidFill>
                <a:effectLst/>
                <a:uLnTx/>
                <a:uFillTx/>
                <a:latin typeface="Aptos"/>
                <a:ea typeface="Aptos"/>
                <a:cs typeface="Aptos"/>
                <a:sym typeface="Aptos"/>
              </a:rPr>
              <a:t>people’s life stories, and the reasons behind why</a:t>
            </a:r>
            <a:r>
              <a:rPr kumimoji="0" lang="en-US" sz="1400" b="0" i="0" u="none" strike="noStrike" kern="0" cap="none" spc="0" normalizeH="0" baseline="0" noProof="0">
                <a:ln>
                  <a:noFill/>
                </a:ln>
                <a:solidFill>
                  <a:srgbClr val="000000"/>
                </a:solidFill>
                <a:effectLst/>
                <a:uLnTx/>
                <a:uFillTx/>
                <a:latin typeface="Aptos"/>
                <a:ea typeface="Aptos"/>
                <a:cs typeface="Aptos"/>
                <a:sym typeface="Aptos"/>
              </a:rPr>
              <a:t> they made certain choices or not, and some of their histories of movement and the choices they made, </a:t>
            </a:r>
            <a:r>
              <a:rPr kumimoji="0" lang="en-US" sz="1400" b="1" i="0" u="none" strike="noStrike" kern="0" cap="none" spc="0" normalizeH="0" baseline="0" noProof="0">
                <a:ln>
                  <a:noFill/>
                </a:ln>
                <a:solidFill>
                  <a:srgbClr val="000000"/>
                </a:solidFill>
                <a:effectLst/>
                <a:uLnTx/>
                <a:uFillTx/>
                <a:latin typeface="Aptos"/>
                <a:ea typeface="Aptos"/>
                <a:cs typeface="Aptos"/>
                <a:sym typeface="Aptos"/>
              </a:rPr>
              <a:t>not yes/no type answers</a:t>
            </a:r>
            <a:endParaRPr kumimoji="0" sz="1400" b="1" i="0" u="none" strike="noStrike" kern="0" cap="none" spc="0" normalizeH="0" baseline="0" noProof="0">
              <a:ln>
                <a:noFill/>
              </a:ln>
              <a:solidFill>
                <a:srgbClr val="000000"/>
              </a:solidFill>
              <a:effectLst/>
              <a:uLnTx/>
              <a:uFillTx/>
              <a:latin typeface="Aptos"/>
              <a:ea typeface="Aptos"/>
              <a:cs typeface="Aptos"/>
              <a:sym typeface="Aptos"/>
            </a:endParaRPr>
          </a:p>
          <a:p>
            <a:pPr marL="457200" marR="0" lvl="0" indent="0" algn="l" defTabSz="914400" rtl="0" eaLnBrk="1" fontAlgn="auto" latinLnBrk="0" hangingPunct="1">
              <a:lnSpc>
                <a:spcPct val="115833"/>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000000"/>
              </a:solidFill>
              <a:effectLst/>
              <a:uLnTx/>
              <a:uFillTx/>
              <a:latin typeface="Aptos"/>
              <a:ea typeface="Aptos"/>
              <a:cs typeface="Aptos"/>
              <a:sym typeface="Aptos"/>
            </a:endParaRPr>
          </a:p>
          <a:p>
            <a:pPr marL="457200" marR="0" lvl="0" indent="-317500" algn="l" defTabSz="914400" rtl="0" eaLnBrk="1" fontAlgn="auto" latinLnBrk="0" hangingPunct="1">
              <a:lnSpc>
                <a:spcPct val="115833"/>
              </a:lnSpc>
              <a:spcBef>
                <a:spcPts val="0"/>
              </a:spcBef>
              <a:spcAft>
                <a:spcPts val="0"/>
              </a:spcAft>
              <a:buClr>
                <a:srgbClr val="000000"/>
              </a:buClr>
              <a:buSzPts val="1400"/>
              <a:buFont typeface="Aptos"/>
              <a:buChar char="●"/>
              <a:tabLst/>
              <a:defRPr/>
            </a:pPr>
            <a:r>
              <a:rPr kumimoji="0" lang="en-US" sz="1400" b="0" i="0" u="none" strike="noStrike" kern="0" cap="none" spc="0" normalizeH="0" baseline="0" noProof="0">
                <a:ln>
                  <a:noFill/>
                </a:ln>
                <a:solidFill>
                  <a:srgbClr val="000000"/>
                </a:solidFill>
                <a:effectLst/>
                <a:uLnTx/>
                <a:uFillTx/>
                <a:latin typeface="Aptos"/>
                <a:ea typeface="Aptos"/>
                <a:cs typeface="Aptos"/>
                <a:sym typeface="Aptos"/>
              </a:rPr>
              <a:t>There </a:t>
            </a:r>
            <a:r>
              <a:rPr kumimoji="0" lang="en-US" sz="1400" b="1" i="0" u="none" strike="noStrike" kern="0" cap="none" spc="0" normalizeH="0" baseline="0" noProof="0">
                <a:ln>
                  <a:noFill/>
                </a:ln>
                <a:solidFill>
                  <a:srgbClr val="000000"/>
                </a:solidFill>
                <a:effectLst/>
                <a:uLnTx/>
                <a:uFillTx/>
                <a:latin typeface="Aptos"/>
                <a:ea typeface="Aptos"/>
                <a:cs typeface="Aptos"/>
                <a:sym typeface="Aptos"/>
              </a:rPr>
              <a:t>are not yes / no questions</a:t>
            </a:r>
            <a:r>
              <a:rPr kumimoji="0" lang="en-US" sz="1400" b="0" i="0" u="none" strike="noStrike" kern="0" cap="none" spc="0" normalizeH="0" baseline="0" noProof="0">
                <a:ln>
                  <a:noFill/>
                </a:ln>
                <a:solidFill>
                  <a:srgbClr val="000000"/>
                </a:solidFill>
                <a:effectLst/>
                <a:uLnTx/>
                <a:uFillTx/>
                <a:latin typeface="Aptos"/>
                <a:ea typeface="Aptos"/>
                <a:cs typeface="Aptos"/>
                <a:sym typeface="Aptos"/>
              </a:rPr>
              <a:t> like in a survey and please do not record any yes / no answers, but write down the whole answers, whole sentences as per what the person you are interviewing says. </a:t>
            </a:r>
            <a:endParaRPr kumimoji="0" sz="1400" b="0" i="0" u="none" strike="noStrike" kern="0" cap="none" spc="0" normalizeH="0" baseline="0" noProof="0">
              <a:ln>
                <a:noFill/>
              </a:ln>
              <a:solidFill>
                <a:srgbClr val="000000"/>
              </a:solidFill>
              <a:effectLst/>
              <a:uLnTx/>
              <a:uFillTx/>
              <a:latin typeface="Aptos"/>
              <a:ea typeface="Aptos"/>
              <a:cs typeface="Aptos"/>
              <a:sym typeface="Aptos"/>
            </a:endParaRPr>
          </a:p>
          <a:p>
            <a:pPr marL="457200" marR="0" lvl="0" indent="0" algn="l" defTabSz="914400" rtl="0" eaLnBrk="1" fontAlgn="auto" latinLnBrk="0" hangingPunct="1">
              <a:lnSpc>
                <a:spcPct val="115833"/>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ptos"/>
              <a:ea typeface="Aptos"/>
              <a:cs typeface="Aptos"/>
              <a:sym typeface="Aptos"/>
            </a:endParaRPr>
          </a:p>
          <a:p>
            <a:pPr marL="457200" marR="0" lvl="0" indent="-317500" algn="l" defTabSz="914400" rtl="0" eaLnBrk="1" fontAlgn="auto" latinLnBrk="0" hangingPunct="1">
              <a:lnSpc>
                <a:spcPct val="115833"/>
              </a:lnSpc>
              <a:spcBef>
                <a:spcPts val="0"/>
              </a:spcBef>
              <a:spcAft>
                <a:spcPts val="0"/>
              </a:spcAft>
              <a:buClr>
                <a:srgbClr val="000000"/>
              </a:buClr>
              <a:buSzPts val="1400"/>
              <a:buFont typeface="Aptos"/>
              <a:buChar char="●"/>
              <a:tabLst/>
              <a:defRPr/>
            </a:pPr>
            <a:r>
              <a:rPr kumimoji="0" lang="en-US" sz="1400" b="0" i="0" u="none" strike="noStrike" kern="0" cap="none" spc="0" normalizeH="0" baseline="0" noProof="0">
                <a:ln>
                  <a:noFill/>
                </a:ln>
                <a:solidFill>
                  <a:srgbClr val="000000"/>
                </a:solidFill>
                <a:effectLst/>
                <a:uLnTx/>
                <a:uFillTx/>
                <a:latin typeface="Aptos"/>
                <a:ea typeface="Aptos"/>
                <a:cs typeface="Aptos"/>
                <a:sym typeface="Aptos"/>
              </a:rPr>
              <a:t>Some </a:t>
            </a:r>
            <a:r>
              <a:rPr kumimoji="0" lang="en-US" sz="1400" b="1" i="0" u="none" strike="noStrike" kern="0" cap="none" spc="0" normalizeH="0" baseline="0" noProof="0">
                <a:ln>
                  <a:noFill/>
                </a:ln>
                <a:solidFill>
                  <a:srgbClr val="000000"/>
                </a:solidFill>
                <a:effectLst/>
                <a:uLnTx/>
                <a:uFillTx/>
                <a:latin typeface="Aptos"/>
                <a:ea typeface="Aptos"/>
                <a:cs typeface="Aptos"/>
                <a:sym typeface="Aptos"/>
              </a:rPr>
              <a:t>questions have several questions within them</a:t>
            </a:r>
            <a:r>
              <a:rPr kumimoji="0" lang="en-US" sz="1400" b="0" i="0" u="none" strike="noStrike" kern="0" cap="none" spc="0" normalizeH="0" baseline="0" noProof="0">
                <a:ln>
                  <a:noFill/>
                </a:ln>
                <a:solidFill>
                  <a:srgbClr val="000000"/>
                </a:solidFill>
                <a:effectLst/>
                <a:uLnTx/>
                <a:uFillTx/>
                <a:latin typeface="Aptos"/>
                <a:ea typeface="Aptos"/>
                <a:cs typeface="Aptos"/>
                <a:sym typeface="Aptos"/>
              </a:rPr>
              <a:t> – where it states several questions and then in brackets – </a:t>
            </a:r>
            <a:r>
              <a:rPr kumimoji="0" lang="en-US" sz="1400" b="1" i="0" u="none" strike="noStrike" kern="0" cap="none" spc="0" normalizeH="0" baseline="0" noProof="0">
                <a:ln>
                  <a:noFill/>
                </a:ln>
                <a:solidFill>
                  <a:srgbClr val="000000"/>
                </a:solidFill>
                <a:effectLst/>
                <a:uLnTx/>
                <a:uFillTx/>
                <a:latin typeface="Aptos"/>
                <a:ea typeface="Aptos"/>
                <a:cs typeface="Aptos"/>
                <a:sym typeface="Aptos"/>
              </a:rPr>
              <a:t>please probe/ please explain</a:t>
            </a:r>
            <a:r>
              <a:rPr kumimoji="0" lang="en-US" sz="1400" b="0" i="0" u="none" strike="noStrike" kern="0" cap="none" spc="0" normalizeH="0" baseline="0" noProof="0">
                <a:ln>
                  <a:noFill/>
                </a:ln>
                <a:solidFill>
                  <a:srgbClr val="000000"/>
                </a:solidFill>
                <a:effectLst/>
                <a:uLnTx/>
                <a:uFillTx/>
                <a:latin typeface="Aptos"/>
                <a:ea typeface="Aptos"/>
                <a:cs typeface="Aptos"/>
                <a:sym typeface="Aptos"/>
              </a:rPr>
              <a:t> – it </a:t>
            </a:r>
            <a:r>
              <a:rPr kumimoji="0" lang="en-US" sz="1400" b="1" i="0" u="none" strike="noStrike" kern="0" cap="none" spc="0" normalizeH="0" baseline="0" noProof="0">
                <a:ln>
                  <a:noFill/>
                </a:ln>
                <a:solidFill>
                  <a:srgbClr val="000000"/>
                </a:solidFill>
                <a:effectLst/>
                <a:uLnTx/>
                <a:uFillTx/>
                <a:latin typeface="Aptos"/>
                <a:ea typeface="Aptos"/>
                <a:cs typeface="Aptos"/>
                <a:sym typeface="Aptos"/>
              </a:rPr>
              <a:t>means you should introduce those questions with the different questions that are there, and then use those questions in brackets as follow up questions to probe further for the different possibilities- </a:t>
            </a:r>
            <a:r>
              <a:rPr kumimoji="0" lang="en-US" sz="1400" b="0" i="0" u="none" strike="noStrike" kern="0" cap="none" spc="0" normalizeH="0" baseline="0" noProof="0">
                <a:ln>
                  <a:noFill/>
                </a:ln>
                <a:solidFill>
                  <a:srgbClr val="000000"/>
                </a:solidFill>
                <a:effectLst/>
                <a:uLnTx/>
                <a:uFillTx/>
                <a:latin typeface="Aptos"/>
                <a:ea typeface="Aptos"/>
                <a:cs typeface="Aptos"/>
                <a:sym typeface="Aptos"/>
              </a:rPr>
              <a:t>for example when asking about why the area is not secure, please then check for: are there community conflicts, are there conflicts over land, are there military conflicts etc. to really understand what is going on in an area and how it affects different people or groups of people differently.</a:t>
            </a:r>
            <a:endParaRPr kumimoji="0" sz="1400" b="0" i="0" u="none" strike="noStrike" kern="0" cap="none" spc="0" normalizeH="0" baseline="0" noProof="0">
              <a:ln>
                <a:noFill/>
              </a:ln>
              <a:solidFill>
                <a:srgbClr val="000000"/>
              </a:solidFill>
              <a:effectLst/>
              <a:uLnTx/>
              <a:uFillTx/>
              <a:latin typeface="Aptos"/>
              <a:ea typeface="Aptos"/>
              <a:cs typeface="Aptos"/>
              <a:sym typeface="Aptos"/>
            </a:endParaRPr>
          </a:p>
          <a:p>
            <a:pPr marL="457200" marR="0" lvl="0" indent="0" algn="l" defTabSz="914400" rtl="0" eaLnBrk="1" fontAlgn="auto" latinLnBrk="0" hangingPunct="1">
              <a:lnSpc>
                <a:spcPct val="115833"/>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ptos"/>
              <a:ea typeface="Aptos"/>
              <a:cs typeface="Aptos"/>
              <a:sym typeface="Aptos"/>
            </a:endParaRPr>
          </a:p>
          <a:p>
            <a:pPr marL="457200" marR="0" lvl="0" indent="-317500" algn="l" defTabSz="914400" rtl="0" eaLnBrk="1" fontAlgn="auto" latinLnBrk="0" hangingPunct="1">
              <a:lnSpc>
                <a:spcPct val="115833"/>
              </a:lnSpc>
              <a:spcBef>
                <a:spcPts val="0"/>
              </a:spcBef>
              <a:spcAft>
                <a:spcPts val="0"/>
              </a:spcAft>
              <a:buClr>
                <a:srgbClr val="000000"/>
              </a:buClr>
              <a:buSzPts val="1400"/>
              <a:buFont typeface="Aptos"/>
              <a:buChar char="●"/>
              <a:tabLst/>
              <a:defRPr/>
            </a:pPr>
            <a:r>
              <a:rPr kumimoji="0" lang="en-US" sz="1400" b="0" i="0" u="none" strike="noStrike" kern="0" cap="none" spc="0" normalizeH="0" baseline="0" noProof="0">
                <a:ln>
                  <a:noFill/>
                </a:ln>
                <a:solidFill>
                  <a:srgbClr val="000000"/>
                </a:solidFill>
                <a:effectLst/>
                <a:uLnTx/>
                <a:uFillTx/>
                <a:latin typeface="Aptos"/>
                <a:ea typeface="Aptos"/>
                <a:cs typeface="Aptos"/>
                <a:sym typeface="Aptos"/>
              </a:rPr>
              <a:t>These types of questions are </a:t>
            </a:r>
            <a:r>
              <a:rPr kumimoji="0" lang="en-US" sz="1400" b="1" i="0" u="none" strike="noStrike" kern="0" cap="none" spc="0" normalizeH="0" baseline="0" noProof="0">
                <a:ln>
                  <a:noFill/>
                </a:ln>
                <a:solidFill>
                  <a:srgbClr val="000000"/>
                </a:solidFill>
                <a:effectLst/>
                <a:uLnTx/>
                <a:uFillTx/>
                <a:latin typeface="Aptos"/>
                <a:ea typeface="Aptos"/>
                <a:cs typeface="Aptos"/>
                <a:sym typeface="Aptos"/>
              </a:rPr>
              <a:t>more like a conversation</a:t>
            </a:r>
            <a:r>
              <a:rPr kumimoji="0" lang="en-US" sz="1400" b="0" i="0" u="none" strike="noStrike" kern="0" cap="none" spc="0" normalizeH="0" baseline="0" noProof="0">
                <a:ln>
                  <a:noFill/>
                </a:ln>
                <a:solidFill>
                  <a:srgbClr val="000000"/>
                </a:solidFill>
                <a:effectLst/>
                <a:uLnTx/>
                <a:uFillTx/>
                <a:latin typeface="Aptos"/>
                <a:ea typeface="Aptos"/>
                <a:cs typeface="Aptos"/>
                <a:sym typeface="Aptos"/>
              </a:rPr>
              <a:t> with the person you are interviewing than in a survey – so as the person speaks you should listen carefully and then see if you have any follow up questions, </a:t>
            </a:r>
            <a:endParaRPr kumimoji="0" sz="1400" b="0" i="0" u="none" strike="noStrike" kern="0" cap="none" spc="0" normalizeH="0" baseline="0" noProof="0">
              <a:ln>
                <a:noFill/>
              </a:ln>
              <a:solidFill>
                <a:srgbClr val="000000"/>
              </a:solidFill>
              <a:effectLst/>
              <a:uLnTx/>
              <a:uFillTx/>
              <a:latin typeface="Aptos"/>
              <a:ea typeface="Aptos"/>
              <a:cs typeface="Aptos"/>
              <a:sym typeface="Aptos"/>
            </a:endParaRPr>
          </a:p>
          <a:p>
            <a:pPr marL="457200" marR="0" lvl="0" indent="-317500" algn="l" defTabSz="914400" rtl="0" eaLnBrk="1" fontAlgn="auto" latinLnBrk="0" hangingPunct="1">
              <a:lnSpc>
                <a:spcPct val="115833"/>
              </a:lnSpc>
              <a:spcBef>
                <a:spcPts val="800"/>
              </a:spcBef>
              <a:spcAft>
                <a:spcPts val="0"/>
              </a:spcAft>
              <a:buClr>
                <a:srgbClr val="000000"/>
              </a:buClr>
              <a:buSzPts val="1400"/>
              <a:buFont typeface="Aptos"/>
              <a:buChar char="●"/>
              <a:tabLst/>
              <a:defRPr/>
            </a:pPr>
            <a:r>
              <a:rPr kumimoji="0" lang="en-US" sz="1400" b="1" i="0" u="none" strike="noStrike" kern="0" cap="none" spc="0" normalizeH="0" baseline="0" noProof="0">
                <a:ln>
                  <a:noFill/>
                </a:ln>
                <a:solidFill>
                  <a:srgbClr val="000000"/>
                </a:solidFill>
                <a:effectLst/>
                <a:uLnTx/>
                <a:uFillTx/>
                <a:latin typeface="Aptos"/>
                <a:ea typeface="Aptos"/>
                <a:cs typeface="Aptos"/>
                <a:sym typeface="Aptos"/>
              </a:rPr>
              <a:t>You can also ask other follow up questions that are not listed here</a:t>
            </a:r>
            <a:r>
              <a:rPr kumimoji="0" lang="en-US" sz="1400" b="0" i="0" u="none" strike="noStrike" kern="0" cap="none" spc="0" normalizeH="0" baseline="0" noProof="0">
                <a:ln>
                  <a:noFill/>
                </a:ln>
                <a:solidFill>
                  <a:srgbClr val="000000"/>
                </a:solidFill>
                <a:effectLst/>
                <a:uLnTx/>
                <a:uFillTx/>
                <a:latin typeface="Aptos"/>
                <a:ea typeface="Aptos"/>
                <a:cs typeface="Aptos"/>
                <a:sym typeface="Aptos"/>
              </a:rPr>
              <a:t> if they come to your mind when the person is speaking and you want to clarify anything or follow up on a particular issue </a:t>
            </a:r>
            <a:endParaRPr kumimoji="0" sz="14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800"/>
              </a:spcBef>
              <a:spcAft>
                <a:spcPts val="0"/>
              </a:spcAft>
              <a:buClr>
                <a:srgbClr val="000000"/>
              </a:buClr>
              <a:buSzTx/>
              <a:buFont typeface="Arial"/>
              <a:buNone/>
              <a:tabLst/>
              <a:defRPr/>
            </a:pPr>
            <a:endParaRPr kumimoji="0" sz="14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548194"/>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548194"/>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4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000000"/>
              </a:solidFill>
              <a:effectLst/>
              <a:uLnTx/>
              <a:uFillTx/>
              <a:latin typeface="Raleway"/>
              <a:ea typeface="Raleway"/>
              <a:cs typeface="Raleway"/>
              <a:sym typeface="Raleway"/>
            </a:endParaRPr>
          </a:p>
          <a:p>
            <a:pPr marL="1270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000000"/>
              </a:solidFill>
              <a:effectLst/>
              <a:uLnTx/>
              <a:uFillTx/>
              <a:latin typeface="Raleway"/>
              <a:ea typeface="Raleway"/>
              <a:cs typeface="Raleway"/>
              <a:sym typeface="Raleway"/>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grpSp>
        <p:nvGrpSpPr>
          <p:cNvPr id="236" name="Google Shape;236;p25"/>
          <p:cNvGrpSpPr/>
          <p:nvPr/>
        </p:nvGrpSpPr>
        <p:grpSpPr>
          <a:xfrm>
            <a:off x="12" y="-76200"/>
            <a:ext cx="12191988" cy="247125"/>
            <a:chOff x="12" y="0"/>
            <a:chExt cx="12191988" cy="247125"/>
          </a:xfrm>
        </p:grpSpPr>
        <p:pic>
          <p:nvPicPr>
            <p:cNvPr id="237" name="Google Shape;237;p25"/>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238" name="Google Shape;238;p25"/>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239" name="Google Shape;239;p25"/>
          <p:cNvGrpSpPr/>
          <p:nvPr/>
        </p:nvGrpSpPr>
        <p:grpSpPr>
          <a:xfrm>
            <a:off x="12" y="6705600"/>
            <a:ext cx="12191988" cy="247125"/>
            <a:chOff x="12" y="0"/>
            <a:chExt cx="12191988" cy="247125"/>
          </a:xfrm>
        </p:grpSpPr>
        <p:pic>
          <p:nvPicPr>
            <p:cNvPr id="240" name="Google Shape;240;p25"/>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241" name="Google Shape;241;p25"/>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sp>
        <p:nvSpPr>
          <p:cNvPr id="242" name="Google Shape;242;p25"/>
          <p:cNvSpPr txBox="1"/>
          <p:nvPr/>
        </p:nvSpPr>
        <p:spPr>
          <a:xfrm>
            <a:off x="737938" y="809136"/>
            <a:ext cx="10285800" cy="731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a:ln>
                  <a:noFill/>
                </a:ln>
                <a:solidFill>
                  <a:srgbClr val="314247"/>
                </a:solidFill>
                <a:effectLst/>
                <a:uLnTx/>
                <a:uFillTx/>
                <a:latin typeface="Raleway"/>
                <a:ea typeface="Raleway"/>
                <a:cs typeface="Raleway"/>
                <a:sym typeface="Raleway"/>
              </a:rPr>
              <a:t>FGD Best Practice</a:t>
            </a:r>
            <a:endParaRPr kumimoji="0" sz="2800" b="1" i="0" u="none" strike="noStrike" kern="0" cap="none" spc="0" normalizeH="0" baseline="0" noProof="0">
              <a:ln>
                <a:noFill/>
              </a:ln>
              <a:solidFill>
                <a:srgbClr val="314247"/>
              </a:solidFill>
              <a:effectLst/>
              <a:uLnTx/>
              <a:uFillTx/>
              <a:latin typeface="Raleway"/>
              <a:ea typeface="Raleway"/>
              <a:cs typeface="Raleway"/>
              <a:sym typeface="Raleway"/>
            </a:endParaRPr>
          </a:p>
        </p:txBody>
      </p:sp>
      <p:pic>
        <p:nvPicPr>
          <p:cNvPr id="243" name="Google Shape;243;p25"/>
          <p:cNvPicPr preferRelativeResize="0"/>
          <p:nvPr/>
        </p:nvPicPr>
        <p:blipFill rotWithShape="1">
          <a:blip r:embed="rId4">
            <a:alphaModFix/>
          </a:blip>
          <a:srcRect/>
          <a:stretch/>
        </p:blipFill>
        <p:spPr>
          <a:xfrm>
            <a:off x="10444850" y="170925"/>
            <a:ext cx="1369900" cy="1369900"/>
          </a:xfrm>
          <a:prstGeom prst="rect">
            <a:avLst/>
          </a:prstGeom>
          <a:noFill/>
          <a:ln>
            <a:noFill/>
          </a:ln>
        </p:spPr>
      </p:pic>
      <p:sp>
        <p:nvSpPr>
          <p:cNvPr id="244" name="Google Shape;244;p25"/>
          <p:cNvSpPr txBox="1"/>
          <p:nvPr/>
        </p:nvSpPr>
        <p:spPr>
          <a:xfrm>
            <a:off x="737925" y="1379450"/>
            <a:ext cx="9518700" cy="5573400"/>
          </a:xfrm>
          <a:prstGeom prst="rect">
            <a:avLst/>
          </a:prstGeom>
          <a:noFill/>
          <a:ln>
            <a:noFill/>
          </a:ln>
        </p:spPr>
        <p:txBody>
          <a:bodyPr spcFirstLastPara="1" wrap="square" lIns="91425" tIns="45700" rIns="91425" bIns="45700" anchor="t" anchorCtr="0">
            <a:noAutofit/>
          </a:bodyPr>
          <a:lstStyle/>
          <a:p>
            <a:pPr marL="457200" marR="0" lvl="0" indent="-330200" algn="l" defTabSz="914400" rtl="0" eaLnBrk="1" fontAlgn="auto" latinLnBrk="0" hangingPunct="1">
              <a:lnSpc>
                <a:spcPct val="115833"/>
              </a:lnSpc>
              <a:spcBef>
                <a:spcPts val="0"/>
              </a:spcBef>
              <a:spcAft>
                <a:spcPts val="0"/>
              </a:spcAft>
              <a:buClr>
                <a:srgbClr val="4D5557"/>
              </a:buClr>
              <a:buSzPts val="1600"/>
              <a:buFont typeface="Raleway"/>
              <a:buChar char="●"/>
              <a:tabLst/>
              <a:defRPr/>
            </a:pPr>
            <a:r>
              <a:rPr kumimoji="0" lang="en-US" sz="1600" b="0" i="0" u="none" strike="noStrike" kern="0" cap="none" spc="0" normalizeH="0" baseline="0" noProof="0">
                <a:ln>
                  <a:noFill/>
                </a:ln>
                <a:solidFill>
                  <a:srgbClr val="000000"/>
                </a:solidFill>
                <a:effectLst/>
                <a:uLnTx/>
                <a:uFillTx/>
                <a:latin typeface="Aptos"/>
                <a:ea typeface="Aptos"/>
                <a:cs typeface="Aptos"/>
                <a:sym typeface="Aptos"/>
              </a:rPr>
              <a:t>Here given you will have several people responding to the same question it generally helps to introduce each question more like a topic for discussion – </a:t>
            </a:r>
            <a:endParaRPr kumimoji="0" sz="1600" b="0" i="0" u="none" strike="noStrike" kern="0" cap="none" spc="0" normalizeH="0" baseline="0" noProof="0">
              <a:ln>
                <a:noFill/>
              </a:ln>
              <a:solidFill>
                <a:srgbClr val="000000"/>
              </a:solidFill>
              <a:effectLst/>
              <a:uLnTx/>
              <a:uFillTx/>
              <a:latin typeface="Aptos"/>
              <a:ea typeface="Aptos"/>
              <a:cs typeface="Aptos"/>
              <a:sym typeface="Aptos"/>
            </a:endParaRPr>
          </a:p>
          <a:p>
            <a:pPr marL="457200" marR="0" lvl="0" indent="-330200" algn="l" defTabSz="914400" rtl="0" eaLnBrk="1" fontAlgn="auto" latinLnBrk="0" hangingPunct="1">
              <a:lnSpc>
                <a:spcPct val="115833"/>
              </a:lnSpc>
              <a:spcBef>
                <a:spcPts val="800"/>
              </a:spcBef>
              <a:spcAft>
                <a:spcPts val="0"/>
              </a:spcAft>
              <a:buClr>
                <a:srgbClr val="4D5557"/>
              </a:buClr>
              <a:buSzPts val="1600"/>
              <a:buFont typeface="Raleway"/>
              <a:buChar char="●"/>
              <a:tabLst/>
              <a:defRPr/>
            </a:pPr>
            <a:r>
              <a:rPr kumimoji="0" lang="en-US" sz="1600" b="0" i="0" u="none" strike="noStrike" kern="0" cap="none" spc="0" normalizeH="0" baseline="0" noProof="0">
                <a:ln>
                  <a:noFill/>
                </a:ln>
                <a:solidFill>
                  <a:srgbClr val="000000"/>
                </a:solidFill>
                <a:effectLst/>
                <a:uLnTx/>
                <a:uFillTx/>
                <a:latin typeface="Aptos"/>
                <a:ea typeface="Aptos"/>
                <a:cs typeface="Aptos"/>
                <a:sym typeface="Aptos"/>
              </a:rPr>
              <a:t>you will see that in the questionnaire several questions are clustered around a theme, so for example first introduce ‘ we are going to discuss the history of return to this area’ and then introduce this discussion with the different questions that are there and open the discussion to the participants. They can then take turns to answer the question. </a:t>
            </a:r>
            <a:endParaRPr kumimoji="0" sz="1600" b="0" i="0" u="none" strike="noStrike" kern="0" cap="none" spc="0" normalizeH="0" baseline="0" noProof="0">
              <a:ln>
                <a:noFill/>
              </a:ln>
              <a:solidFill>
                <a:srgbClr val="000000"/>
              </a:solidFill>
              <a:effectLst/>
              <a:uLnTx/>
              <a:uFillTx/>
              <a:latin typeface="Aptos"/>
              <a:ea typeface="Aptos"/>
              <a:cs typeface="Aptos"/>
              <a:sym typeface="Aptos"/>
            </a:endParaRPr>
          </a:p>
          <a:p>
            <a:pPr marL="457200" marR="0" lvl="0" indent="-330200" algn="l" defTabSz="914400" rtl="0" eaLnBrk="1" fontAlgn="auto" latinLnBrk="0" hangingPunct="1">
              <a:lnSpc>
                <a:spcPct val="115833"/>
              </a:lnSpc>
              <a:spcBef>
                <a:spcPts val="800"/>
              </a:spcBef>
              <a:spcAft>
                <a:spcPts val="0"/>
              </a:spcAft>
              <a:buClr>
                <a:srgbClr val="4D5557"/>
              </a:buClr>
              <a:buSzPts val="1600"/>
              <a:buFont typeface="Raleway"/>
              <a:buChar char="●"/>
              <a:tabLst/>
              <a:defRPr/>
            </a:pPr>
            <a:r>
              <a:rPr kumimoji="0" lang="en-US" sz="1600" b="0" i="0" u="none" strike="noStrike" kern="0" cap="none" spc="0" normalizeH="0" baseline="0" noProof="0">
                <a:ln>
                  <a:noFill/>
                </a:ln>
                <a:solidFill>
                  <a:srgbClr val="000000"/>
                </a:solidFill>
                <a:effectLst/>
                <a:uLnTx/>
                <a:uFillTx/>
                <a:latin typeface="Aptos"/>
                <a:ea typeface="Aptos"/>
                <a:cs typeface="Aptos"/>
                <a:sym typeface="Aptos"/>
              </a:rPr>
              <a:t>Make sure you also encourage everyone to speak, not only the ones that are first willing to speak, so that everyone can have a turn. So if some people have finished speaking but others haven’t said anything yet, please facilitate the discussions to say - maybe now we can hear from those who have not said anything yet - ‘would you like to say anything’? </a:t>
            </a:r>
            <a:endParaRPr kumimoji="0" sz="1600" b="0" i="0" u="none" strike="noStrike" kern="0" cap="none" spc="0" normalizeH="0" baseline="0" noProof="0">
              <a:ln>
                <a:noFill/>
              </a:ln>
              <a:solidFill>
                <a:srgbClr val="000000"/>
              </a:solidFill>
              <a:effectLst/>
              <a:uLnTx/>
              <a:uFillTx/>
              <a:latin typeface="Aptos"/>
              <a:ea typeface="Aptos"/>
              <a:cs typeface="Aptos"/>
              <a:sym typeface="Aptos"/>
            </a:endParaRPr>
          </a:p>
          <a:p>
            <a:pPr marL="457200" marR="0" lvl="0" indent="-342900" algn="l" defTabSz="914400" rtl="0" eaLnBrk="1" fontAlgn="auto" latinLnBrk="0" hangingPunct="1">
              <a:lnSpc>
                <a:spcPct val="115833"/>
              </a:lnSpc>
              <a:spcBef>
                <a:spcPts val="800"/>
              </a:spcBef>
              <a:spcAft>
                <a:spcPts val="0"/>
              </a:spcAft>
              <a:buClr>
                <a:srgbClr val="4D5557"/>
              </a:buClr>
              <a:buSzPts val="1800"/>
              <a:buFont typeface="Raleway"/>
              <a:buChar char="●"/>
              <a:tabLst/>
              <a:defRPr/>
            </a:pPr>
            <a:r>
              <a:rPr kumimoji="0" lang="en-US" sz="1600" b="0" i="0" u="none" strike="noStrike" kern="0" cap="none" spc="0" normalizeH="0" baseline="0" noProof="0">
                <a:ln>
                  <a:noFill/>
                </a:ln>
                <a:solidFill>
                  <a:srgbClr val="000000"/>
                </a:solidFill>
                <a:effectLst/>
                <a:uLnTx/>
                <a:uFillTx/>
                <a:latin typeface="Aptos"/>
                <a:ea typeface="Aptos"/>
                <a:cs typeface="Aptos"/>
                <a:sym typeface="Aptos"/>
              </a:rPr>
              <a:t>don’t force people to speak either if they are uncomfortable to express themselves on a certain topic. Then move on to introduce the next cluster of questions around the next theme and so on. FGDs should take slightly longer than KIIs and SSIs as they are with more people, so you can think about 1.5 hours or even 2 hours at most.</a:t>
            </a:r>
            <a:r>
              <a:rPr kumimoji="0" lang="en-US" sz="1200" b="0" i="0" u="none" strike="noStrike" kern="0" cap="none" spc="0" normalizeH="0" baseline="0" noProof="0">
                <a:ln>
                  <a:noFill/>
                </a:ln>
                <a:solidFill>
                  <a:srgbClr val="000000"/>
                </a:solidFill>
                <a:effectLst/>
                <a:uLnTx/>
                <a:uFillTx/>
                <a:latin typeface="Aptos"/>
                <a:ea typeface="Aptos"/>
                <a:cs typeface="Aptos"/>
                <a:sym typeface="Aptos"/>
              </a:rPr>
              <a:t> </a:t>
            </a:r>
            <a:endParaRPr kumimoji="0" sz="1800" b="0" i="0" u="sng"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800"/>
              </a:spcBef>
              <a:spcAft>
                <a:spcPts val="0"/>
              </a:spcAft>
              <a:buClr>
                <a:srgbClr val="000000"/>
              </a:buClr>
              <a:buSzTx/>
              <a:buFont typeface="Arial"/>
              <a:buNone/>
              <a:tabLst/>
              <a:defRPr/>
            </a:pPr>
            <a:endParaRPr kumimoji="0" sz="1800" b="0" i="0" u="sng"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a:ln>
                <a:noFill/>
              </a:ln>
              <a:solidFill>
                <a:srgbClr val="548194"/>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a:ln>
                <a:noFill/>
              </a:ln>
              <a:solidFill>
                <a:srgbClr val="548194"/>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1" i="0" u="none" strike="noStrike" kern="0" cap="none" spc="0" normalizeH="0" baseline="0" noProof="0">
              <a:ln>
                <a:noFill/>
              </a:ln>
              <a:solidFill>
                <a:srgbClr val="000000"/>
              </a:solidFill>
              <a:effectLst/>
              <a:uLnTx/>
              <a:uFillTx/>
              <a:latin typeface="Raleway"/>
              <a:ea typeface="Raleway"/>
              <a:cs typeface="Raleway"/>
              <a:sym typeface="Raleway"/>
            </a:endParaRPr>
          </a:p>
          <a:p>
            <a:pPr marL="1270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1" i="0" u="none" strike="noStrike" kern="0" cap="none" spc="0" normalizeH="0" baseline="0" noProof="0">
              <a:ln>
                <a:noFill/>
              </a:ln>
              <a:solidFill>
                <a:srgbClr val="000000"/>
              </a:solidFill>
              <a:effectLst/>
              <a:uLnTx/>
              <a:uFillTx/>
              <a:latin typeface="Raleway"/>
              <a:ea typeface="Raleway"/>
              <a:cs typeface="Raleway"/>
              <a:sym typeface="Raleway"/>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grpSp>
        <p:nvGrpSpPr>
          <p:cNvPr id="250" name="Google Shape;250;p26"/>
          <p:cNvGrpSpPr/>
          <p:nvPr/>
        </p:nvGrpSpPr>
        <p:grpSpPr>
          <a:xfrm>
            <a:off x="12" y="-76200"/>
            <a:ext cx="12191988" cy="247125"/>
            <a:chOff x="12" y="0"/>
            <a:chExt cx="12191988" cy="247125"/>
          </a:xfrm>
        </p:grpSpPr>
        <p:pic>
          <p:nvPicPr>
            <p:cNvPr id="251" name="Google Shape;251;p26"/>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252" name="Google Shape;252;p26"/>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253" name="Google Shape;253;p26"/>
          <p:cNvGrpSpPr/>
          <p:nvPr/>
        </p:nvGrpSpPr>
        <p:grpSpPr>
          <a:xfrm>
            <a:off x="12" y="6705600"/>
            <a:ext cx="12191988" cy="247125"/>
            <a:chOff x="12" y="0"/>
            <a:chExt cx="12191988" cy="247125"/>
          </a:xfrm>
        </p:grpSpPr>
        <p:pic>
          <p:nvPicPr>
            <p:cNvPr id="254" name="Google Shape;254;p26"/>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255" name="Google Shape;255;p26"/>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sp>
        <p:nvSpPr>
          <p:cNvPr id="256" name="Google Shape;256;p26"/>
          <p:cNvSpPr txBox="1"/>
          <p:nvPr/>
        </p:nvSpPr>
        <p:spPr>
          <a:xfrm>
            <a:off x="861525" y="1359522"/>
            <a:ext cx="10018200" cy="446400"/>
          </a:xfrm>
          <a:prstGeom prst="rect">
            <a:avLst/>
          </a:prstGeom>
          <a:noFill/>
          <a:ln>
            <a:noFill/>
          </a:ln>
        </p:spPr>
        <p:txBody>
          <a:bodyPr spcFirstLastPara="1" wrap="square" lIns="91425" tIns="91425" rIns="91425" bIns="91425"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700" b="0" i="0" u="none" strike="noStrike" kern="0" cap="none" spc="0" normalizeH="0" baseline="0" noProof="0">
              <a:ln>
                <a:noFill/>
              </a:ln>
              <a:solidFill>
                <a:srgbClr val="314247"/>
              </a:solidFill>
              <a:effectLst/>
              <a:uLnTx/>
              <a:uFillTx/>
              <a:latin typeface="Raleway"/>
              <a:ea typeface="Raleway"/>
              <a:cs typeface="Raleway"/>
              <a:sym typeface="Raleway"/>
            </a:endParaRPr>
          </a:p>
        </p:txBody>
      </p:sp>
      <p:sp>
        <p:nvSpPr>
          <p:cNvPr id="257" name="Google Shape;257;p26"/>
          <p:cNvSpPr txBox="1">
            <a:spLocks noGrp="1"/>
          </p:cNvSpPr>
          <p:nvPr>
            <p:ph type="ctrTitle"/>
          </p:nvPr>
        </p:nvSpPr>
        <p:spPr>
          <a:xfrm>
            <a:off x="727725" y="551636"/>
            <a:ext cx="10285800" cy="731700"/>
          </a:xfrm>
          <a:prstGeom prst="rect">
            <a:avLst/>
          </a:prstGeom>
          <a:noFill/>
          <a:ln>
            <a:noFill/>
          </a:ln>
        </p:spPr>
        <p:txBody>
          <a:bodyPr spcFirstLastPara="1" wrap="square" lIns="91425" tIns="45700" rIns="91425" bIns="45700" anchor="t" anchorCtr="0">
            <a:noAutofit/>
          </a:bodyPr>
          <a:lstStyle/>
          <a:p>
            <a:pPr marL="457200" lvl="0" indent="0" algn="ctr" rtl="0">
              <a:lnSpc>
                <a:spcPct val="115000"/>
              </a:lnSpc>
              <a:spcBef>
                <a:spcPts val="0"/>
              </a:spcBef>
              <a:spcAft>
                <a:spcPts val="0"/>
              </a:spcAft>
              <a:buClr>
                <a:srgbClr val="000000"/>
              </a:buClr>
              <a:buSzPts val="2200"/>
              <a:buFont typeface="Arial"/>
              <a:buNone/>
            </a:pPr>
            <a:r>
              <a:rPr lang="en-US" sz="2200" b="1">
                <a:solidFill>
                  <a:srgbClr val="222222"/>
                </a:solidFill>
                <a:latin typeface="Raleway"/>
                <a:ea typeface="Raleway"/>
                <a:cs typeface="Raleway"/>
                <a:sym typeface="Raleway"/>
              </a:rPr>
              <a:t>Discussion:</a:t>
            </a:r>
            <a:endParaRPr sz="1900" b="1">
              <a:solidFill>
                <a:srgbClr val="314247"/>
              </a:solidFill>
              <a:latin typeface="Raleway"/>
              <a:ea typeface="Raleway"/>
              <a:cs typeface="Raleway"/>
              <a:sym typeface="Raleway"/>
            </a:endParaRPr>
          </a:p>
        </p:txBody>
      </p:sp>
      <p:sp>
        <p:nvSpPr>
          <p:cNvPr id="258" name="Google Shape;258;p26"/>
          <p:cNvSpPr txBox="1"/>
          <p:nvPr/>
        </p:nvSpPr>
        <p:spPr>
          <a:xfrm>
            <a:off x="265800" y="1177075"/>
            <a:ext cx="11660400" cy="1691700"/>
          </a:xfrm>
          <a:prstGeom prst="rect">
            <a:avLst/>
          </a:prstGeom>
          <a:noFill/>
          <a:ln>
            <a:noFill/>
          </a:ln>
        </p:spPr>
        <p:txBody>
          <a:bodyPr spcFirstLastPara="1" wrap="square" lIns="91425" tIns="91425" rIns="91425" bIns="91425" anchor="t" anchorCtr="0">
            <a:spAutoFit/>
          </a:bodyPr>
          <a:lstStyle/>
          <a:p>
            <a:pPr marL="457200" marR="0" lvl="0" indent="0" algn="l" defTabSz="914400" rtl="0" eaLnBrk="1" fontAlgn="auto" latinLnBrk="0" hangingPunct="1">
              <a:lnSpc>
                <a:spcPct val="115000"/>
              </a:lnSpc>
              <a:spcBef>
                <a:spcPts val="0"/>
              </a:spcBef>
              <a:spcAft>
                <a:spcPts val="0"/>
              </a:spcAft>
              <a:buClr>
                <a:srgbClr val="000000"/>
              </a:buClr>
              <a:buSzPts val="2200"/>
              <a:buFont typeface="Arial"/>
              <a:buNone/>
              <a:tabLst/>
              <a:defRPr/>
            </a:pPr>
            <a:endParaRPr kumimoji="0" sz="2200" b="1" i="0" u="none" strike="noStrike" kern="0" cap="none" spc="0" normalizeH="0" baseline="0" noProof="0">
              <a:ln>
                <a:noFill/>
              </a:ln>
              <a:solidFill>
                <a:srgbClr val="222222"/>
              </a:solidFill>
              <a:effectLst/>
              <a:uLnTx/>
              <a:uFillTx/>
              <a:latin typeface="Raleway"/>
              <a:ea typeface="Raleway"/>
              <a:cs typeface="Raleway"/>
              <a:sym typeface="Raleway"/>
            </a:endParaRPr>
          </a:p>
          <a:p>
            <a:pPr marL="457200" marR="0" lvl="0" indent="0" algn="l" defTabSz="914400" rtl="0" eaLnBrk="1" fontAlgn="auto" latinLnBrk="0" hangingPunct="1">
              <a:lnSpc>
                <a:spcPct val="115000"/>
              </a:lnSpc>
              <a:spcBef>
                <a:spcPts val="0"/>
              </a:spcBef>
              <a:spcAft>
                <a:spcPts val="0"/>
              </a:spcAft>
              <a:buClr>
                <a:srgbClr val="000000"/>
              </a:buClr>
              <a:buSzPts val="2200"/>
              <a:buFont typeface="Arial"/>
              <a:buNone/>
              <a:tabLst/>
              <a:defRPr/>
            </a:pPr>
            <a:endParaRPr kumimoji="0" sz="2200" b="0" i="0" u="none" strike="noStrike" kern="0" cap="none" spc="0" normalizeH="0" baseline="0" noProof="0">
              <a:ln>
                <a:noFill/>
              </a:ln>
              <a:solidFill>
                <a:srgbClr val="222222"/>
              </a:solidFill>
              <a:effectLst/>
              <a:uLnTx/>
              <a:uFillTx/>
              <a:latin typeface="Raleway"/>
              <a:ea typeface="Raleway"/>
              <a:cs typeface="Raleway"/>
              <a:sym typeface="Raleway"/>
            </a:endParaRPr>
          </a:p>
          <a:p>
            <a:pPr marL="457200" marR="0" lvl="0" indent="-368300" algn="ctr" defTabSz="914400" rtl="0" eaLnBrk="1" fontAlgn="auto" latinLnBrk="0" hangingPunct="1">
              <a:lnSpc>
                <a:spcPct val="115000"/>
              </a:lnSpc>
              <a:spcBef>
                <a:spcPts val="0"/>
              </a:spcBef>
              <a:spcAft>
                <a:spcPts val="0"/>
              </a:spcAft>
              <a:buClr>
                <a:srgbClr val="222222"/>
              </a:buClr>
              <a:buSzPts val="2200"/>
              <a:buFont typeface="Raleway"/>
              <a:buAutoNum type="arabicPeriod"/>
              <a:tabLst/>
              <a:defRPr/>
            </a:pPr>
            <a:r>
              <a:rPr kumimoji="0" lang="en-US" sz="2200" b="0" i="0" u="none" strike="noStrike" kern="0" cap="none" spc="0" normalizeH="0" baseline="0" noProof="0">
                <a:ln>
                  <a:noFill/>
                </a:ln>
                <a:solidFill>
                  <a:srgbClr val="222222"/>
                </a:solidFill>
                <a:effectLst/>
                <a:uLnTx/>
                <a:uFillTx/>
                <a:latin typeface="Raleway"/>
                <a:ea typeface="Raleway"/>
                <a:cs typeface="Raleway"/>
                <a:sym typeface="Raleway"/>
              </a:rPr>
              <a:t>Can anyone share a challenge they faced in an FGD and how they overcame it</a:t>
            </a:r>
            <a:endParaRPr kumimoji="0" sz="2200" b="0" i="0" u="none" strike="noStrike" kern="0" cap="none" spc="0" normalizeH="0" baseline="0" noProof="0">
              <a:ln>
                <a:noFill/>
              </a:ln>
              <a:solidFill>
                <a:srgbClr val="222222"/>
              </a:solidFill>
              <a:effectLst/>
              <a:uLnTx/>
              <a:uFillTx/>
              <a:latin typeface="Raleway"/>
              <a:ea typeface="Raleway"/>
              <a:cs typeface="Raleway"/>
              <a:sym typeface="Raleway"/>
            </a:endParaRPr>
          </a:p>
          <a:p>
            <a:pPr marL="457200" marR="0" lvl="0" indent="-368300" algn="ctr" defTabSz="914400" rtl="0" eaLnBrk="1" fontAlgn="auto" latinLnBrk="0" hangingPunct="1">
              <a:lnSpc>
                <a:spcPct val="115000"/>
              </a:lnSpc>
              <a:spcBef>
                <a:spcPts val="0"/>
              </a:spcBef>
              <a:spcAft>
                <a:spcPts val="0"/>
              </a:spcAft>
              <a:buClr>
                <a:srgbClr val="222222"/>
              </a:buClr>
              <a:buSzPts val="2200"/>
              <a:buFont typeface="Raleway"/>
              <a:buAutoNum type="arabicPeriod"/>
              <a:tabLst/>
              <a:defRPr/>
            </a:pPr>
            <a:r>
              <a:rPr kumimoji="0" lang="en-US" sz="2200" b="0" i="0" u="none" strike="noStrike" kern="0" cap="none" spc="0" normalizeH="0" baseline="0" noProof="0">
                <a:ln>
                  <a:noFill/>
                </a:ln>
                <a:solidFill>
                  <a:srgbClr val="222222"/>
                </a:solidFill>
                <a:effectLst/>
                <a:uLnTx/>
                <a:uFillTx/>
                <a:latin typeface="Raleway"/>
                <a:ea typeface="Raleway"/>
                <a:cs typeface="Raleway"/>
                <a:sym typeface="Raleway"/>
              </a:rPr>
              <a:t>Any advice on how to encourage participation in a FGD?</a:t>
            </a:r>
            <a:endParaRPr kumimoji="0" sz="2200" b="0" i="0" u="none" strike="noStrike" kern="0" cap="none" spc="0" normalizeH="0" baseline="0" noProof="0">
              <a:ln>
                <a:noFill/>
              </a:ln>
              <a:solidFill>
                <a:srgbClr val="222222"/>
              </a:solidFill>
              <a:effectLst/>
              <a:uLnTx/>
              <a:uFillTx/>
              <a:latin typeface="Raleway"/>
              <a:ea typeface="Raleway"/>
              <a:cs typeface="Raleway"/>
              <a:sym typeface="Ralewa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grpSp>
        <p:nvGrpSpPr>
          <p:cNvPr id="164" name="Google Shape;164;p21"/>
          <p:cNvGrpSpPr/>
          <p:nvPr/>
        </p:nvGrpSpPr>
        <p:grpSpPr>
          <a:xfrm>
            <a:off x="12" y="-76200"/>
            <a:ext cx="12191988" cy="247125"/>
            <a:chOff x="12" y="0"/>
            <a:chExt cx="12191988" cy="247125"/>
          </a:xfrm>
        </p:grpSpPr>
        <p:pic>
          <p:nvPicPr>
            <p:cNvPr id="165" name="Google Shape;165;p21"/>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166" name="Google Shape;166;p21"/>
            <p:cNvPicPr preferRelativeResize="0"/>
            <p:nvPr/>
          </p:nvPicPr>
          <p:blipFill rotWithShape="1">
            <a:blip r:embed="rId3">
              <a:alphaModFix/>
            </a:blip>
            <a:srcRect l="11017" r="34707" b="-12803"/>
            <a:stretch/>
          </p:blipFill>
          <p:spPr>
            <a:xfrm>
              <a:off x="7901226" y="0"/>
              <a:ext cx="4290774" cy="247125"/>
            </a:xfrm>
            <a:prstGeom prst="rect">
              <a:avLst/>
            </a:prstGeom>
            <a:noFill/>
            <a:ln>
              <a:noFill/>
            </a:ln>
          </p:spPr>
        </p:pic>
      </p:grpSp>
      <p:grpSp>
        <p:nvGrpSpPr>
          <p:cNvPr id="167" name="Google Shape;167;p21"/>
          <p:cNvGrpSpPr/>
          <p:nvPr/>
        </p:nvGrpSpPr>
        <p:grpSpPr>
          <a:xfrm>
            <a:off x="12" y="6705600"/>
            <a:ext cx="12191988" cy="247125"/>
            <a:chOff x="12" y="0"/>
            <a:chExt cx="12191988" cy="247125"/>
          </a:xfrm>
        </p:grpSpPr>
        <p:pic>
          <p:nvPicPr>
            <p:cNvPr id="168" name="Google Shape;168;p21"/>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169" name="Google Shape;169;p21"/>
            <p:cNvPicPr preferRelativeResize="0"/>
            <p:nvPr/>
          </p:nvPicPr>
          <p:blipFill rotWithShape="1">
            <a:blip r:embed="rId3">
              <a:alphaModFix/>
            </a:blip>
            <a:srcRect l="11017" r="34707" b="-12803"/>
            <a:stretch/>
          </p:blipFill>
          <p:spPr>
            <a:xfrm>
              <a:off x="7901226" y="0"/>
              <a:ext cx="4290774" cy="247125"/>
            </a:xfrm>
            <a:prstGeom prst="rect">
              <a:avLst/>
            </a:prstGeom>
            <a:noFill/>
            <a:ln>
              <a:noFill/>
            </a:ln>
          </p:spPr>
        </p:pic>
      </p:grpSp>
      <p:sp>
        <p:nvSpPr>
          <p:cNvPr id="170" name="Google Shape;170;p21"/>
          <p:cNvSpPr txBox="1"/>
          <p:nvPr/>
        </p:nvSpPr>
        <p:spPr>
          <a:xfrm>
            <a:off x="737936" y="490036"/>
            <a:ext cx="10285800" cy="7317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a:solidFill>
                  <a:srgbClr val="314247"/>
                </a:solidFill>
                <a:latin typeface="Raleway"/>
                <a:ea typeface="Raleway"/>
                <a:cs typeface="Raleway"/>
                <a:sym typeface="Raleway"/>
              </a:rPr>
              <a:t>Introduction to Samuel Hall - Who we are</a:t>
            </a:r>
            <a:endParaRPr sz="6000" b="1" i="0" u="none" strike="noStrike" cap="none">
              <a:solidFill>
                <a:srgbClr val="314247"/>
              </a:solidFill>
              <a:latin typeface="Raleway"/>
              <a:ea typeface="Raleway"/>
              <a:cs typeface="Raleway"/>
              <a:sym typeface="Raleway"/>
            </a:endParaRPr>
          </a:p>
        </p:txBody>
      </p:sp>
      <p:pic>
        <p:nvPicPr>
          <p:cNvPr id="171" name="Google Shape;171;p21"/>
          <p:cNvPicPr preferRelativeResize="0"/>
          <p:nvPr/>
        </p:nvPicPr>
        <p:blipFill rotWithShape="1">
          <a:blip r:embed="rId4">
            <a:alphaModFix/>
          </a:blip>
          <a:srcRect/>
          <a:stretch/>
        </p:blipFill>
        <p:spPr>
          <a:xfrm>
            <a:off x="10444850" y="170925"/>
            <a:ext cx="1369900" cy="1369900"/>
          </a:xfrm>
          <a:prstGeom prst="rect">
            <a:avLst/>
          </a:prstGeom>
          <a:noFill/>
          <a:ln>
            <a:noFill/>
          </a:ln>
        </p:spPr>
      </p:pic>
      <p:sp>
        <p:nvSpPr>
          <p:cNvPr id="172" name="Google Shape;172;p21"/>
          <p:cNvSpPr txBox="1"/>
          <p:nvPr/>
        </p:nvSpPr>
        <p:spPr>
          <a:xfrm>
            <a:off x="609600" y="1221729"/>
            <a:ext cx="10972800" cy="4650000"/>
          </a:xfrm>
          <a:prstGeom prst="rect">
            <a:avLst/>
          </a:prstGeom>
          <a:noFill/>
          <a:ln>
            <a:noFill/>
          </a:ln>
        </p:spPr>
        <p:txBody>
          <a:bodyPr spcFirstLastPara="1" wrap="square" lIns="91425" tIns="45700" rIns="91425" bIns="45700" anchor="t" anchorCtr="0">
            <a:noAutofit/>
          </a:bodyPr>
          <a:lstStyle/>
          <a:p>
            <a:pPr marL="228600" marR="0" lvl="0" indent="-228600" algn="just" rtl="0">
              <a:lnSpc>
                <a:spcPct val="115000"/>
              </a:lnSpc>
              <a:spcBef>
                <a:spcPts val="0"/>
              </a:spcBef>
              <a:spcAft>
                <a:spcPts val="0"/>
              </a:spcAft>
              <a:buClr>
                <a:srgbClr val="000000"/>
              </a:buClr>
              <a:buSzPts val="1700"/>
              <a:buFont typeface="Arial"/>
              <a:buNone/>
            </a:pPr>
            <a:r>
              <a:rPr lang="en-US" sz="1700" b="1" i="0" u="none" strike="noStrike" cap="none">
                <a:solidFill>
                  <a:srgbClr val="548194"/>
                </a:solidFill>
                <a:latin typeface="Raleway"/>
                <a:ea typeface="Raleway"/>
                <a:cs typeface="Raleway"/>
                <a:sym typeface="Raleway"/>
              </a:rPr>
              <a:t>How to describe Samuel Hall and our work:</a:t>
            </a:r>
            <a:endParaRPr sz="1700" b="0" i="0" u="none" strike="noStrike" cap="none">
              <a:solidFill>
                <a:srgbClr val="548194"/>
              </a:solidFill>
              <a:latin typeface="Raleway"/>
              <a:ea typeface="Raleway"/>
              <a:cs typeface="Raleway"/>
              <a:sym typeface="Raleway"/>
            </a:endParaRPr>
          </a:p>
          <a:p>
            <a:pPr marL="0" marR="0" lvl="0" indent="0" algn="just" rtl="0">
              <a:lnSpc>
                <a:spcPct val="115000"/>
              </a:lnSpc>
              <a:spcBef>
                <a:spcPts val="1800"/>
              </a:spcBef>
              <a:spcAft>
                <a:spcPts val="0"/>
              </a:spcAft>
              <a:buClr>
                <a:srgbClr val="000000"/>
              </a:buClr>
              <a:buSzPts val="1700"/>
              <a:buFont typeface="Arial"/>
              <a:buNone/>
            </a:pPr>
            <a:r>
              <a:rPr lang="en-US" sz="1700" b="0" i="0" u="none" strike="noStrike" cap="none">
                <a:solidFill>
                  <a:schemeClr val="dk1"/>
                </a:solidFill>
                <a:latin typeface="Raleway"/>
                <a:ea typeface="Raleway"/>
                <a:cs typeface="Raleway"/>
                <a:sym typeface="Raleway"/>
              </a:rPr>
              <a:t>“</a:t>
            </a:r>
            <a:r>
              <a:rPr lang="en-US" sz="1700" b="1" i="0" u="none" strike="noStrike" cap="none">
                <a:solidFill>
                  <a:schemeClr val="dk1"/>
                </a:solidFill>
                <a:latin typeface="Raleway"/>
                <a:ea typeface="Raleway"/>
                <a:cs typeface="Raleway"/>
                <a:sym typeface="Raleway"/>
              </a:rPr>
              <a:t>We are a social enterprise that conducts research in countries affected by issues of migration and displacement. Our mandate is to produce research that delivers a contribution to knowledge with an impact on policies, programmes and people.</a:t>
            </a:r>
            <a:r>
              <a:rPr lang="en-US" sz="1700" b="0" i="0" u="none" strike="noStrike" cap="none">
                <a:solidFill>
                  <a:schemeClr val="dk1"/>
                </a:solidFill>
                <a:latin typeface="Raleway"/>
                <a:ea typeface="Raleway"/>
                <a:cs typeface="Raleway"/>
                <a:sym typeface="Raleway"/>
              </a:rPr>
              <a:t> Our thematic pillar approach enables us to conduct empirical primary research and in-house analysis on essential cross cutting issues in hard-to-reach locations. The numerous outcomes of our approach are a tailored implementation of programmes, the creation  of innovation methods and tools for field-tested research that can influence better regional and global policies.”</a:t>
            </a:r>
            <a:endParaRPr sz="1700" b="0" i="0" u="none" strike="noStrike" cap="none">
              <a:solidFill>
                <a:schemeClr val="dk1"/>
              </a:solidFill>
              <a:latin typeface="Raleway"/>
              <a:ea typeface="Raleway"/>
              <a:cs typeface="Raleway"/>
              <a:sym typeface="Raleway"/>
            </a:endParaRPr>
          </a:p>
          <a:p>
            <a:pPr marL="0" marR="0" lvl="0" indent="339725" algn="just" rtl="0">
              <a:lnSpc>
                <a:spcPct val="115000"/>
              </a:lnSpc>
              <a:spcBef>
                <a:spcPts val="1800"/>
              </a:spcBef>
              <a:spcAft>
                <a:spcPts val="0"/>
              </a:spcAft>
              <a:buClr>
                <a:srgbClr val="000000"/>
              </a:buClr>
              <a:buSzPts val="1900"/>
              <a:buFont typeface="Arial"/>
              <a:buNone/>
            </a:pPr>
            <a:endParaRPr sz="1900" b="0" i="0" u="none" strike="noStrike" cap="none">
              <a:solidFill>
                <a:srgbClr val="4D5557"/>
              </a:solidFill>
              <a:latin typeface="Raleway"/>
              <a:ea typeface="Raleway"/>
              <a:cs typeface="Raleway"/>
              <a:sym typeface="Raleway"/>
            </a:endParaRPr>
          </a:p>
        </p:txBody>
      </p:sp>
      <p:sp>
        <p:nvSpPr>
          <p:cNvPr id="173" name="Google Shape;173;p21"/>
          <p:cNvSpPr txBox="1"/>
          <p:nvPr/>
        </p:nvSpPr>
        <p:spPr>
          <a:xfrm>
            <a:off x="2707050" y="3756875"/>
            <a:ext cx="7044900" cy="2279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600"/>
              <a:buFont typeface="Arial"/>
              <a:buNone/>
            </a:pPr>
            <a:r>
              <a:rPr lang="en-US" sz="1700" b="1" i="0" u="none" strike="noStrike" cap="none">
                <a:solidFill>
                  <a:srgbClr val="548194"/>
                </a:solidFill>
                <a:latin typeface="Raleway"/>
                <a:ea typeface="Raleway"/>
                <a:cs typeface="Raleway"/>
                <a:sym typeface="Raleway"/>
              </a:rPr>
              <a:t> Key elements to remember:</a:t>
            </a:r>
            <a:endParaRPr sz="1700" b="1" i="0" u="none" strike="noStrike" cap="none">
              <a:solidFill>
                <a:srgbClr val="548194"/>
              </a:solidFill>
              <a:latin typeface="Raleway"/>
              <a:ea typeface="Raleway"/>
              <a:cs typeface="Raleway"/>
              <a:sym typeface="Raleway"/>
            </a:endParaRPr>
          </a:p>
          <a:p>
            <a:pPr marL="0" marR="0" lvl="0" indent="0" algn="l" rtl="0">
              <a:lnSpc>
                <a:spcPct val="115000"/>
              </a:lnSpc>
              <a:spcBef>
                <a:spcPts val="0"/>
              </a:spcBef>
              <a:spcAft>
                <a:spcPts val="0"/>
              </a:spcAft>
              <a:buClr>
                <a:srgbClr val="000000"/>
              </a:buClr>
              <a:buSzPts val="1600"/>
              <a:buFont typeface="Arial"/>
              <a:buNone/>
            </a:pPr>
            <a:endParaRPr sz="1700" b="1" i="0" u="none" strike="noStrike" cap="none">
              <a:solidFill>
                <a:srgbClr val="5B9BD5"/>
              </a:solidFill>
              <a:latin typeface="Raleway"/>
              <a:ea typeface="Raleway"/>
              <a:cs typeface="Raleway"/>
              <a:sym typeface="Raleway"/>
            </a:endParaRPr>
          </a:p>
          <a:p>
            <a:pPr marL="285750" marR="0" lvl="0" indent="-279400" algn="just" rtl="0">
              <a:lnSpc>
                <a:spcPct val="115000"/>
              </a:lnSpc>
              <a:spcBef>
                <a:spcPts val="0"/>
              </a:spcBef>
              <a:spcAft>
                <a:spcPts val="0"/>
              </a:spcAft>
              <a:buClr>
                <a:srgbClr val="000000"/>
              </a:buClr>
              <a:buSzPts val="1700"/>
              <a:buFont typeface="Raleway"/>
              <a:buChar char="•"/>
            </a:pPr>
            <a:r>
              <a:rPr lang="en-US" sz="1700" b="0" i="0" u="none" strike="noStrike" cap="none">
                <a:solidFill>
                  <a:srgbClr val="000000"/>
                </a:solidFill>
                <a:latin typeface="Raleway"/>
                <a:ea typeface="Raleway"/>
                <a:cs typeface="Raleway"/>
                <a:sym typeface="Raleway"/>
              </a:rPr>
              <a:t>We are not affiliated with any particular government</a:t>
            </a:r>
            <a:endParaRPr sz="1700" b="0" i="0" u="none" strike="noStrike" cap="none">
              <a:solidFill>
                <a:srgbClr val="000000"/>
              </a:solidFill>
              <a:latin typeface="Raleway"/>
              <a:ea typeface="Raleway"/>
              <a:cs typeface="Raleway"/>
              <a:sym typeface="Raleway"/>
            </a:endParaRPr>
          </a:p>
          <a:p>
            <a:pPr marL="285750" marR="0" lvl="0" indent="-279400" algn="just" rtl="0">
              <a:lnSpc>
                <a:spcPct val="115000"/>
              </a:lnSpc>
              <a:spcBef>
                <a:spcPts val="0"/>
              </a:spcBef>
              <a:spcAft>
                <a:spcPts val="0"/>
              </a:spcAft>
              <a:buClr>
                <a:srgbClr val="000000"/>
              </a:buClr>
              <a:buSzPts val="1700"/>
              <a:buFont typeface="Raleway"/>
              <a:buChar char="•"/>
            </a:pPr>
            <a:r>
              <a:rPr lang="en-US" sz="1700" b="0" i="0" u="none" strike="noStrike" cap="none">
                <a:solidFill>
                  <a:srgbClr val="000000"/>
                </a:solidFill>
                <a:latin typeface="Raleway"/>
                <a:ea typeface="Raleway"/>
                <a:cs typeface="Raleway"/>
                <a:sym typeface="Raleway"/>
              </a:rPr>
              <a:t>We do not work with any military </a:t>
            </a:r>
            <a:endParaRPr sz="1700" b="0" i="0" u="none" strike="noStrike" cap="none">
              <a:solidFill>
                <a:srgbClr val="000000"/>
              </a:solidFill>
              <a:latin typeface="Raleway"/>
              <a:ea typeface="Raleway"/>
              <a:cs typeface="Raleway"/>
              <a:sym typeface="Raleway"/>
            </a:endParaRPr>
          </a:p>
          <a:p>
            <a:pPr marL="285750" marR="0" lvl="0" indent="-279400" algn="just" rtl="0">
              <a:lnSpc>
                <a:spcPct val="115000"/>
              </a:lnSpc>
              <a:spcBef>
                <a:spcPts val="0"/>
              </a:spcBef>
              <a:spcAft>
                <a:spcPts val="0"/>
              </a:spcAft>
              <a:buClr>
                <a:srgbClr val="000000"/>
              </a:buClr>
              <a:buSzPts val="1700"/>
              <a:buFont typeface="Raleway"/>
              <a:buChar char="•"/>
            </a:pPr>
            <a:r>
              <a:rPr lang="en-US" sz="1700" b="0" i="0" u="none" strike="noStrike" cap="none">
                <a:solidFill>
                  <a:srgbClr val="000000"/>
                </a:solidFill>
                <a:latin typeface="Raleway"/>
                <a:ea typeface="Raleway"/>
                <a:cs typeface="Raleway"/>
                <a:sym typeface="Raleway"/>
              </a:rPr>
              <a:t>We want to have good relations with our neighbours</a:t>
            </a:r>
            <a:endParaRPr sz="1700" b="0" i="0" u="none" strike="noStrike" cap="none">
              <a:solidFill>
                <a:srgbClr val="000000"/>
              </a:solidFill>
              <a:latin typeface="Raleway"/>
              <a:ea typeface="Raleway"/>
              <a:cs typeface="Raleway"/>
              <a:sym typeface="Raleway"/>
            </a:endParaRPr>
          </a:p>
          <a:p>
            <a:pPr marL="285750" marR="0" lvl="0" indent="-279400" algn="just" rtl="0">
              <a:lnSpc>
                <a:spcPct val="115000"/>
              </a:lnSpc>
              <a:spcBef>
                <a:spcPts val="0"/>
              </a:spcBef>
              <a:spcAft>
                <a:spcPts val="0"/>
              </a:spcAft>
              <a:buClr>
                <a:srgbClr val="000000"/>
              </a:buClr>
              <a:buSzPts val="1700"/>
              <a:buFont typeface="Raleway"/>
              <a:buChar char="•"/>
            </a:pPr>
            <a:r>
              <a:rPr lang="en-US" sz="1700" b="0" i="0" u="none" strike="noStrike" cap="none">
                <a:solidFill>
                  <a:srgbClr val="000000"/>
                </a:solidFill>
                <a:latin typeface="Raleway"/>
                <a:ea typeface="Raleway"/>
                <a:cs typeface="Raleway"/>
                <a:sym typeface="Raleway"/>
              </a:rPr>
              <a:t>We are here to listen to what you have to say</a:t>
            </a:r>
            <a:endParaRPr sz="1700" b="0" i="0" u="none" strike="noStrike" cap="none">
              <a:solidFill>
                <a:srgbClr val="000000"/>
              </a:solidFill>
              <a:latin typeface="Raleway"/>
              <a:ea typeface="Raleway"/>
              <a:cs typeface="Raleway"/>
              <a:sym typeface="Raleway"/>
            </a:endParaRPr>
          </a:p>
          <a:p>
            <a:pPr marL="285750" marR="0" lvl="0" indent="-279400" algn="just" rtl="0">
              <a:lnSpc>
                <a:spcPct val="115000"/>
              </a:lnSpc>
              <a:spcBef>
                <a:spcPts val="0"/>
              </a:spcBef>
              <a:spcAft>
                <a:spcPts val="0"/>
              </a:spcAft>
              <a:buClr>
                <a:srgbClr val="000000"/>
              </a:buClr>
              <a:buSzPts val="1700"/>
              <a:buFont typeface="Raleway"/>
              <a:buChar char="•"/>
            </a:pPr>
            <a:r>
              <a:rPr lang="en-US" sz="1700" b="0" i="0" u="none" strike="noStrike" cap="none">
                <a:solidFill>
                  <a:srgbClr val="000000"/>
                </a:solidFill>
                <a:latin typeface="Raleway"/>
                <a:ea typeface="Raleway"/>
                <a:cs typeface="Raleway"/>
                <a:sym typeface="Raleway"/>
              </a:rPr>
              <a:t>We are mindful of the cultural sensitivities in the area</a:t>
            </a:r>
            <a:endParaRPr sz="1700" b="0" i="0" u="none" strike="noStrike" cap="none">
              <a:solidFill>
                <a:srgbClr val="000000"/>
              </a:solidFill>
              <a:latin typeface="Raleway"/>
              <a:ea typeface="Raleway"/>
              <a:cs typeface="Raleway"/>
              <a:sym typeface="Raleway"/>
            </a:endParaRPr>
          </a:p>
          <a:p>
            <a:pPr marL="285750" marR="0" lvl="0" indent="-279400" algn="just" rtl="0">
              <a:lnSpc>
                <a:spcPct val="115000"/>
              </a:lnSpc>
              <a:spcBef>
                <a:spcPts val="0"/>
              </a:spcBef>
              <a:spcAft>
                <a:spcPts val="0"/>
              </a:spcAft>
              <a:buClr>
                <a:srgbClr val="548194"/>
              </a:buClr>
              <a:buSzPts val="1700"/>
              <a:buFont typeface="Raleway"/>
              <a:buChar char="•"/>
            </a:pPr>
            <a:r>
              <a:rPr lang="en-US" sz="1700" b="1" i="0" u="none" strike="noStrike" cap="none">
                <a:solidFill>
                  <a:srgbClr val="548194"/>
                </a:solidFill>
                <a:latin typeface="Raleway"/>
                <a:ea typeface="Raleway"/>
                <a:cs typeface="Raleway"/>
                <a:sym typeface="Raleway"/>
              </a:rPr>
              <a:t>We do not implement any projects, we conduct research for actionable evidence</a:t>
            </a:r>
            <a:endParaRPr sz="1700" b="1" i="0" u="none" strike="noStrike" cap="none">
              <a:solidFill>
                <a:srgbClr val="548194"/>
              </a:solidFill>
              <a:latin typeface="Raleway"/>
              <a:ea typeface="Raleway"/>
              <a:cs typeface="Raleway"/>
              <a:sym typeface="Raleway"/>
            </a:endParaRPr>
          </a:p>
          <a:p>
            <a:pPr marL="0" marR="0" lvl="0" indent="339725" algn="just" rtl="0">
              <a:lnSpc>
                <a:spcPct val="90000"/>
              </a:lnSpc>
              <a:spcBef>
                <a:spcPts val="1800"/>
              </a:spcBef>
              <a:spcAft>
                <a:spcPts val="0"/>
              </a:spcAft>
              <a:buClr>
                <a:srgbClr val="4D5557"/>
              </a:buClr>
              <a:buSzPts val="1800"/>
              <a:buFont typeface="Arial"/>
              <a:buNone/>
            </a:pPr>
            <a:endParaRPr sz="1800" b="0" i="0" u="none" strike="noStrike" cap="none">
              <a:solidFill>
                <a:srgbClr val="4D5557"/>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4" name="Google Shape;174;p21"/>
          <p:cNvSpPr/>
          <p:nvPr/>
        </p:nvSpPr>
        <p:spPr>
          <a:xfrm>
            <a:off x="2146200" y="3756875"/>
            <a:ext cx="8149800" cy="2818200"/>
          </a:xfrm>
          <a:prstGeom prst="rect">
            <a:avLst/>
          </a:prstGeom>
          <a:noFill/>
          <a:ln w="9525" cap="flat" cmpd="sng">
            <a:solidFill>
              <a:srgbClr val="2626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grpSp>
        <p:nvGrpSpPr>
          <p:cNvPr id="264" name="Google Shape;264;p27"/>
          <p:cNvGrpSpPr/>
          <p:nvPr/>
        </p:nvGrpSpPr>
        <p:grpSpPr>
          <a:xfrm>
            <a:off x="12" y="-76200"/>
            <a:ext cx="12191988" cy="247125"/>
            <a:chOff x="12" y="0"/>
            <a:chExt cx="12191988" cy="247125"/>
          </a:xfrm>
        </p:grpSpPr>
        <p:pic>
          <p:nvPicPr>
            <p:cNvPr id="265" name="Google Shape;265;p27"/>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266" name="Google Shape;266;p27"/>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267" name="Google Shape;267;p27"/>
          <p:cNvGrpSpPr/>
          <p:nvPr/>
        </p:nvGrpSpPr>
        <p:grpSpPr>
          <a:xfrm>
            <a:off x="12" y="6705600"/>
            <a:ext cx="12191988" cy="247125"/>
            <a:chOff x="12" y="0"/>
            <a:chExt cx="12191988" cy="247125"/>
          </a:xfrm>
        </p:grpSpPr>
        <p:pic>
          <p:nvPicPr>
            <p:cNvPr id="268" name="Google Shape;268;p27"/>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269" name="Google Shape;269;p27"/>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270" name="Google Shape;270;p27"/>
          <p:cNvGrpSpPr/>
          <p:nvPr/>
        </p:nvGrpSpPr>
        <p:grpSpPr>
          <a:xfrm>
            <a:off x="12" y="6705600"/>
            <a:ext cx="12191988" cy="247125"/>
            <a:chOff x="12" y="0"/>
            <a:chExt cx="12191988" cy="247125"/>
          </a:xfrm>
        </p:grpSpPr>
        <p:pic>
          <p:nvPicPr>
            <p:cNvPr id="271" name="Google Shape;271;p27"/>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272" name="Google Shape;272;p27"/>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sp>
        <p:nvSpPr>
          <p:cNvPr id="273" name="Google Shape;273;p27"/>
          <p:cNvSpPr txBox="1"/>
          <p:nvPr/>
        </p:nvSpPr>
        <p:spPr>
          <a:xfrm>
            <a:off x="737936" y="490036"/>
            <a:ext cx="10285800" cy="7317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a:ln>
                  <a:noFill/>
                </a:ln>
                <a:solidFill>
                  <a:srgbClr val="4D5557"/>
                </a:solidFill>
                <a:effectLst/>
                <a:uLnTx/>
                <a:uFillTx/>
                <a:latin typeface="Raleway"/>
                <a:ea typeface="Raleway"/>
                <a:cs typeface="Raleway"/>
                <a:sym typeface="Raleway"/>
              </a:rPr>
              <a:t>TRANSCRIPTIONS AND TRANSLATIONS</a:t>
            </a:r>
            <a:endParaRPr kumimoji="0" sz="6000" b="0" i="0" u="none" strike="noStrike" kern="0" cap="none" spc="0" normalizeH="0" baseline="0" noProof="0">
              <a:ln>
                <a:noFill/>
              </a:ln>
              <a:solidFill>
                <a:srgbClr val="4D5557"/>
              </a:solidFill>
              <a:effectLst/>
              <a:uLnTx/>
              <a:uFillTx/>
              <a:latin typeface="Raleway"/>
              <a:ea typeface="Raleway"/>
              <a:cs typeface="Raleway"/>
              <a:sym typeface="Raleway"/>
            </a:endParaRPr>
          </a:p>
        </p:txBody>
      </p:sp>
      <p:pic>
        <p:nvPicPr>
          <p:cNvPr id="274" name="Google Shape;274;p27"/>
          <p:cNvPicPr preferRelativeResize="0"/>
          <p:nvPr/>
        </p:nvPicPr>
        <p:blipFill rotWithShape="1">
          <a:blip r:embed="rId4">
            <a:alphaModFix/>
          </a:blip>
          <a:srcRect/>
          <a:stretch/>
        </p:blipFill>
        <p:spPr>
          <a:xfrm>
            <a:off x="10444850" y="170925"/>
            <a:ext cx="1369900" cy="1369900"/>
          </a:xfrm>
          <a:prstGeom prst="rect">
            <a:avLst/>
          </a:prstGeom>
          <a:noFill/>
          <a:ln>
            <a:noFill/>
          </a:ln>
        </p:spPr>
      </p:pic>
      <p:sp>
        <p:nvSpPr>
          <p:cNvPr id="275" name="Google Shape;275;p27"/>
          <p:cNvSpPr txBox="1"/>
          <p:nvPr/>
        </p:nvSpPr>
        <p:spPr>
          <a:xfrm>
            <a:off x="618300" y="1102025"/>
            <a:ext cx="10717500" cy="5325900"/>
          </a:xfrm>
          <a:prstGeom prst="rect">
            <a:avLst/>
          </a:prstGeom>
          <a:noFill/>
          <a:ln>
            <a:noFill/>
          </a:ln>
        </p:spPr>
        <p:txBody>
          <a:bodyPr spcFirstLastPara="1" wrap="square" lIns="91425" tIns="45700" rIns="91425" bIns="45700" anchor="t" anchorCtr="0">
            <a:noAutofit/>
          </a:bodyPr>
          <a:lstStyle/>
          <a:p>
            <a:pPr marL="228600" marR="0" lvl="0" indent="0" algn="l" defTabSz="914400" rtl="0" eaLnBrk="1" fontAlgn="auto" latinLnBrk="0" hangingPunct="1">
              <a:lnSpc>
                <a:spcPct val="9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700"/>
              </a:spcBef>
              <a:spcAft>
                <a:spcPts val="0"/>
              </a:spcAft>
              <a:buClr>
                <a:srgbClr val="000000"/>
              </a:buClr>
              <a:buSzPts val="1900"/>
              <a:buFont typeface="Arial"/>
              <a:buNone/>
              <a:tabLst/>
              <a:defRPr/>
            </a:pPr>
            <a:r>
              <a:rPr kumimoji="0" lang="en-US" sz="1800" b="1" i="0" u="none" strike="noStrike" kern="0" cap="none" spc="0" normalizeH="0" baseline="0" noProof="0">
                <a:ln>
                  <a:noFill/>
                </a:ln>
                <a:solidFill>
                  <a:srgbClr val="548194"/>
                </a:solidFill>
                <a:effectLst/>
                <a:uLnTx/>
                <a:uFillTx/>
                <a:latin typeface="Raleway"/>
                <a:ea typeface="Raleway"/>
                <a:cs typeface="Raleway"/>
                <a:sym typeface="Raleway"/>
              </a:rPr>
              <a:t>Transcriptions and translations are one of the most important element of the research project! </a:t>
            </a:r>
            <a:endParaRPr kumimoji="0" sz="1800" b="1" i="0" u="none" strike="noStrike" kern="0" cap="none" spc="0" normalizeH="0" baseline="0" noProof="0">
              <a:ln>
                <a:noFill/>
              </a:ln>
              <a:solidFill>
                <a:srgbClr val="548194"/>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700"/>
              </a:spcBef>
              <a:spcAft>
                <a:spcPts val="0"/>
              </a:spcAft>
              <a:buClr>
                <a:srgbClr val="000000"/>
              </a:buClr>
              <a:buSzPts val="1900"/>
              <a:buFont typeface="Arial"/>
              <a:buNone/>
              <a:tabLst/>
              <a:defRPr/>
            </a:pPr>
            <a:endParaRPr kumimoji="0" sz="1800" b="1"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l" defTabSz="914400" rtl="0" eaLnBrk="1" fontAlgn="auto" latinLnBrk="0" hangingPunct="1">
              <a:lnSpc>
                <a:spcPct val="100000"/>
              </a:lnSpc>
              <a:spcBef>
                <a:spcPts val="700"/>
              </a:spcBef>
              <a:spcAft>
                <a:spcPts val="0"/>
              </a:spcAft>
              <a:buClr>
                <a:srgbClr val="4D5557"/>
              </a:buClr>
              <a:buSzPts val="1800"/>
              <a:buFont typeface="Raleway"/>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The </a:t>
            </a:r>
            <a:r>
              <a:rPr kumimoji="0" lang="en-US" sz="1800" b="0" i="0" u="sng" strike="noStrike" kern="0" cap="none" spc="0" normalizeH="0" baseline="0" noProof="0">
                <a:ln>
                  <a:noFill/>
                </a:ln>
                <a:solidFill>
                  <a:srgbClr val="4D5557"/>
                </a:solidFill>
                <a:effectLst/>
                <a:uLnTx/>
                <a:uFillTx/>
                <a:latin typeface="Raleway"/>
                <a:ea typeface="Raleway"/>
                <a:cs typeface="Raleway"/>
                <a:sym typeface="Raleway"/>
              </a:rPr>
              <a:t>highest standards </a:t>
            </a: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must be ensured with every single transcription and translation made. </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700"/>
              </a:spcBef>
              <a:spcAft>
                <a:spcPts val="0"/>
              </a:spcAft>
              <a:buClr>
                <a:srgbClr val="000000"/>
              </a:buClr>
              <a:buSzPts val="1900"/>
              <a:buFont typeface="Arial"/>
              <a:buNone/>
              <a:tabLst/>
              <a:defRPr/>
            </a:pP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l" defTabSz="914400" rtl="0" eaLnBrk="1" fontAlgn="auto" latinLnBrk="0" hangingPunct="1">
              <a:lnSpc>
                <a:spcPct val="100000"/>
              </a:lnSpc>
              <a:spcBef>
                <a:spcPts val="700"/>
              </a:spcBef>
              <a:spcAft>
                <a:spcPts val="0"/>
              </a:spcAft>
              <a:buClr>
                <a:srgbClr val="4D5557"/>
              </a:buClr>
              <a:buSzPts val="1800"/>
              <a:buFont typeface="Raleway"/>
              <a:buChar char="●"/>
              <a:tabLst/>
              <a:defRPr/>
            </a:pPr>
            <a:r>
              <a:rPr kumimoji="0" lang="en-US" sz="1800" b="0" i="0" u="sng" strike="noStrike" kern="0" cap="none" spc="0" normalizeH="0" baseline="0" noProof="0">
                <a:ln>
                  <a:noFill/>
                </a:ln>
                <a:solidFill>
                  <a:srgbClr val="4D5557"/>
                </a:solidFill>
                <a:effectLst/>
                <a:uLnTx/>
                <a:uFillTx/>
                <a:latin typeface="Raleway"/>
                <a:ea typeface="Raleway"/>
                <a:cs typeface="Raleway"/>
                <a:sym typeface="Raleway"/>
              </a:rPr>
              <a:t>As researchers you must </a:t>
            </a: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ensure the quality of every transcript. </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70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700"/>
              </a:spcBef>
              <a:spcAft>
                <a:spcPts val="0"/>
              </a:spcAft>
              <a:buClr>
                <a:srgbClr val="000000"/>
              </a:buClr>
              <a:buSzPts val="1900"/>
              <a:buFont typeface="Arial"/>
              <a:buNone/>
              <a:tabLst/>
              <a:defRPr/>
            </a:pPr>
            <a:r>
              <a:rPr kumimoji="0" lang="en-US" sz="1800" b="1" i="0" u="none" strike="noStrike" kern="0" cap="none" spc="0" normalizeH="0" baseline="0" noProof="0">
                <a:ln>
                  <a:noFill/>
                </a:ln>
                <a:solidFill>
                  <a:srgbClr val="548194"/>
                </a:solidFill>
                <a:effectLst/>
                <a:uLnTx/>
                <a:uFillTx/>
                <a:latin typeface="Raleway"/>
                <a:ea typeface="Raleway"/>
                <a:cs typeface="Raleway"/>
                <a:sym typeface="Raleway"/>
              </a:rPr>
              <a:t>If transcriptions or translations are not of quality, the SH team may require enumerators to re-do transcriptions or the entire interview. </a:t>
            </a:r>
            <a:endParaRPr kumimoji="0" sz="1800" b="1" i="0" u="none" strike="noStrike" kern="0" cap="none" spc="0" normalizeH="0" baseline="0" noProof="0">
              <a:ln>
                <a:noFill/>
              </a:ln>
              <a:solidFill>
                <a:srgbClr val="548194"/>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700"/>
              </a:spcBef>
              <a:spcAft>
                <a:spcPts val="0"/>
              </a:spcAft>
              <a:buClr>
                <a:srgbClr val="000000"/>
              </a:buClr>
              <a:buSzPts val="1900"/>
              <a:buFont typeface="Arial"/>
              <a:buNone/>
              <a:tabLst/>
              <a:defRPr/>
            </a:pP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l" defTabSz="914400" rtl="0" eaLnBrk="1" fontAlgn="auto" latinLnBrk="0" hangingPunct="1">
              <a:lnSpc>
                <a:spcPct val="100000"/>
              </a:lnSpc>
              <a:spcBef>
                <a:spcPts val="700"/>
              </a:spcBef>
              <a:spcAft>
                <a:spcPts val="0"/>
              </a:spcAft>
              <a:buClr>
                <a:srgbClr val="4D5557"/>
              </a:buClr>
              <a:buSzPts val="1800"/>
              <a:buFont typeface="Raleway"/>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The quality of transcription and translation are dependent upon excellent note taking and quality recordings - it is important that the transcripts be very detailed! </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700"/>
              </a:spcBef>
              <a:spcAft>
                <a:spcPts val="0"/>
              </a:spcAft>
              <a:buClr>
                <a:srgbClr val="000000"/>
              </a:buClr>
              <a:buSzPts val="1900"/>
              <a:buFont typeface="Arial"/>
              <a:buNone/>
              <a:tabLst/>
              <a:defRPr/>
            </a:pP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l" defTabSz="914400" rtl="0" eaLnBrk="1" fontAlgn="auto" latinLnBrk="0" hangingPunct="1">
              <a:lnSpc>
                <a:spcPct val="100000"/>
              </a:lnSpc>
              <a:spcBef>
                <a:spcPts val="700"/>
              </a:spcBef>
              <a:spcAft>
                <a:spcPts val="0"/>
              </a:spcAft>
              <a:buClr>
                <a:srgbClr val="4D5557"/>
              </a:buClr>
              <a:buSzPts val="1800"/>
              <a:buFont typeface="Raleway"/>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Transcripts must be provided in </a:t>
            </a:r>
            <a:r>
              <a:rPr kumimoji="0" lang="en-US" sz="1800" b="1" i="0" u="none" strike="noStrike" kern="0" cap="none" spc="0" normalizeH="0" baseline="0" noProof="0">
                <a:ln>
                  <a:noFill/>
                </a:ln>
                <a:solidFill>
                  <a:srgbClr val="4D5557"/>
                </a:solidFill>
                <a:effectLst/>
                <a:uLnTx/>
                <a:uFillTx/>
                <a:latin typeface="Raleway"/>
                <a:ea typeface="Raleway"/>
                <a:cs typeface="Raleway"/>
                <a:sym typeface="Raleway"/>
              </a:rPr>
              <a:t>English </a:t>
            </a:r>
            <a:endParaRPr kumimoji="0" sz="1800" b="1" i="0" u="none" strike="noStrike" kern="0" cap="none" spc="0" normalizeH="0" baseline="0" noProof="0">
              <a:ln>
                <a:noFill/>
              </a:ln>
              <a:solidFill>
                <a:srgbClr val="FF0000"/>
              </a:solidFill>
              <a:effectLst/>
              <a:uLnTx/>
              <a:uFillTx/>
              <a:latin typeface="Raleway"/>
              <a:ea typeface="Raleway"/>
              <a:cs typeface="Raleway"/>
              <a:sym typeface="Raleway"/>
            </a:endParaRPr>
          </a:p>
          <a:p>
            <a:pPr marL="228600" marR="0" lvl="0" indent="0" algn="l" defTabSz="914400" rtl="0" eaLnBrk="1" fontAlgn="auto" latinLnBrk="0" hangingPunct="1">
              <a:lnSpc>
                <a:spcPct val="90000"/>
              </a:lnSpc>
              <a:spcBef>
                <a:spcPts val="2200"/>
              </a:spcBef>
              <a:spcAft>
                <a:spcPts val="0"/>
              </a:spcAft>
              <a:buClr>
                <a:srgbClr val="000000"/>
              </a:buClr>
              <a:buSzPts val="2400"/>
              <a:buFont typeface="Arial"/>
              <a:buNone/>
              <a:tabLst/>
              <a:defRPr/>
            </a:pP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a:p>
            <a:pPr marL="228600" marR="0" lvl="0" indent="0" algn="l" defTabSz="914400" rtl="0" eaLnBrk="1" fontAlgn="auto" latinLnBrk="0" hangingPunct="1">
              <a:lnSpc>
                <a:spcPct val="70000"/>
              </a:lnSpc>
              <a:spcBef>
                <a:spcPts val="2200"/>
              </a:spcBef>
              <a:spcAft>
                <a:spcPts val="0"/>
              </a:spcAft>
              <a:buClr>
                <a:srgbClr val="000000"/>
              </a:buClr>
              <a:buSzPts val="2012"/>
              <a:buFont typeface="Arial"/>
              <a:buNone/>
              <a:tabLst/>
              <a:defRPr/>
            </a:pPr>
            <a:endParaRPr kumimoji="0" sz="2012" b="0" i="0" u="none" strike="noStrike" kern="0" cap="none" spc="0" normalizeH="0" baseline="0" noProof="0">
              <a:ln>
                <a:noFill/>
              </a:ln>
              <a:solidFill>
                <a:srgbClr val="000000"/>
              </a:solidFill>
              <a:effectLst/>
              <a:uLnTx/>
              <a:uFillTx/>
              <a:latin typeface="Raleway"/>
              <a:ea typeface="Raleway"/>
              <a:cs typeface="Raleway"/>
              <a:sym typeface="Raleway"/>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grpSp>
        <p:nvGrpSpPr>
          <p:cNvPr id="281" name="Google Shape;281;p28"/>
          <p:cNvGrpSpPr/>
          <p:nvPr/>
        </p:nvGrpSpPr>
        <p:grpSpPr>
          <a:xfrm>
            <a:off x="12" y="-76200"/>
            <a:ext cx="12191988" cy="247125"/>
            <a:chOff x="12" y="0"/>
            <a:chExt cx="12191988" cy="247125"/>
          </a:xfrm>
        </p:grpSpPr>
        <p:pic>
          <p:nvPicPr>
            <p:cNvPr id="282" name="Google Shape;282;p28"/>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283" name="Google Shape;283;p28"/>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284" name="Google Shape;284;p28"/>
          <p:cNvGrpSpPr/>
          <p:nvPr/>
        </p:nvGrpSpPr>
        <p:grpSpPr>
          <a:xfrm>
            <a:off x="12" y="6705600"/>
            <a:ext cx="12191988" cy="247125"/>
            <a:chOff x="12" y="0"/>
            <a:chExt cx="12191988" cy="247125"/>
          </a:xfrm>
        </p:grpSpPr>
        <p:pic>
          <p:nvPicPr>
            <p:cNvPr id="285" name="Google Shape;285;p28"/>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286" name="Google Shape;286;p28"/>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287" name="Google Shape;287;p28"/>
          <p:cNvGrpSpPr/>
          <p:nvPr/>
        </p:nvGrpSpPr>
        <p:grpSpPr>
          <a:xfrm>
            <a:off x="12" y="6705600"/>
            <a:ext cx="12191988" cy="247125"/>
            <a:chOff x="12" y="0"/>
            <a:chExt cx="12191988" cy="247125"/>
          </a:xfrm>
        </p:grpSpPr>
        <p:pic>
          <p:nvPicPr>
            <p:cNvPr id="288" name="Google Shape;288;p28"/>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289" name="Google Shape;289;p28"/>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sp>
        <p:nvSpPr>
          <p:cNvPr id="290" name="Google Shape;290;p28"/>
          <p:cNvSpPr txBox="1"/>
          <p:nvPr/>
        </p:nvSpPr>
        <p:spPr>
          <a:xfrm>
            <a:off x="737936" y="490036"/>
            <a:ext cx="10285800" cy="7317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a:ln>
                  <a:noFill/>
                </a:ln>
                <a:solidFill>
                  <a:srgbClr val="4D5557"/>
                </a:solidFill>
                <a:effectLst/>
                <a:uLnTx/>
                <a:uFillTx/>
                <a:latin typeface="Raleway"/>
                <a:ea typeface="Raleway"/>
                <a:cs typeface="Raleway"/>
                <a:sym typeface="Raleway"/>
              </a:rPr>
              <a:t>TRANSCRIPTIONS AND TRANSLATIONS</a:t>
            </a:r>
            <a:endParaRPr kumimoji="0" sz="6000" b="0" i="0" u="none" strike="noStrike" kern="0" cap="none" spc="0" normalizeH="0" baseline="0" noProof="0">
              <a:ln>
                <a:noFill/>
              </a:ln>
              <a:solidFill>
                <a:srgbClr val="4D5557"/>
              </a:solidFill>
              <a:effectLst/>
              <a:uLnTx/>
              <a:uFillTx/>
              <a:latin typeface="Raleway"/>
              <a:ea typeface="Raleway"/>
              <a:cs typeface="Raleway"/>
              <a:sym typeface="Raleway"/>
            </a:endParaRPr>
          </a:p>
        </p:txBody>
      </p:sp>
      <p:pic>
        <p:nvPicPr>
          <p:cNvPr id="291" name="Google Shape;291;p28"/>
          <p:cNvPicPr preferRelativeResize="0"/>
          <p:nvPr/>
        </p:nvPicPr>
        <p:blipFill rotWithShape="1">
          <a:blip r:embed="rId4">
            <a:alphaModFix/>
          </a:blip>
          <a:srcRect/>
          <a:stretch/>
        </p:blipFill>
        <p:spPr>
          <a:xfrm>
            <a:off x="10444850" y="170925"/>
            <a:ext cx="1369900" cy="1369900"/>
          </a:xfrm>
          <a:prstGeom prst="rect">
            <a:avLst/>
          </a:prstGeom>
          <a:noFill/>
          <a:ln>
            <a:noFill/>
          </a:ln>
        </p:spPr>
      </p:pic>
      <p:sp>
        <p:nvSpPr>
          <p:cNvPr id="292" name="Google Shape;292;p28"/>
          <p:cNvSpPr txBox="1"/>
          <p:nvPr/>
        </p:nvSpPr>
        <p:spPr>
          <a:xfrm>
            <a:off x="618300" y="1221725"/>
            <a:ext cx="10717500" cy="56451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548194"/>
                </a:solidFill>
                <a:effectLst/>
                <a:uLnTx/>
                <a:uFillTx/>
                <a:latin typeface="Raleway"/>
                <a:ea typeface="Raleway"/>
                <a:cs typeface="Raleway"/>
                <a:sym typeface="Raleway"/>
              </a:rPr>
              <a:t>KEY POINTS TO KEEP IN MIND</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l" defTabSz="914400" rtl="0" eaLnBrk="1" fontAlgn="auto" latinLnBrk="0" hangingPunct="1">
              <a:lnSpc>
                <a:spcPct val="200000"/>
              </a:lnSpc>
              <a:spcBef>
                <a:spcPts val="1200"/>
              </a:spcBef>
              <a:spcAft>
                <a:spcPts val="0"/>
              </a:spcAft>
              <a:buClr>
                <a:srgbClr val="4D5557"/>
              </a:buClr>
              <a:buSzPts val="1800"/>
              <a:buFont typeface="Raleway"/>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The speech of the researcher must be distinguished from that of the respondent. </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l" defTabSz="914400" rtl="0" eaLnBrk="1" fontAlgn="auto" latinLnBrk="0" hangingPunct="1">
              <a:lnSpc>
                <a:spcPct val="200000"/>
              </a:lnSpc>
              <a:spcBef>
                <a:spcPts val="0"/>
              </a:spcBef>
              <a:spcAft>
                <a:spcPts val="0"/>
              </a:spcAft>
              <a:buClr>
                <a:srgbClr val="4D5557"/>
              </a:buClr>
              <a:buSzPts val="1800"/>
              <a:buFont typeface="Raleway"/>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The participants’ formulations should be reproduced</a:t>
            </a:r>
            <a:r>
              <a:rPr kumimoji="0" lang="en-US" sz="1800" b="1" i="0" u="none" strike="noStrike" kern="0" cap="none" spc="0" normalizeH="0" baseline="0" noProof="0">
                <a:ln>
                  <a:noFill/>
                </a:ln>
                <a:solidFill>
                  <a:srgbClr val="4D5557"/>
                </a:solidFill>
                <a:effectLst/>
                <a:uLnTx/>
                <a:uFillTx/>
                <a:latin typeface="Raleway"/>
                <a:ea typeface="Raleway"/>
                <a:cs typeface="Raleway"/>
                <a:sym typeface="Raleway"/>
              </a:rPr>
              <a:t> verbatim</a:t>
            </a:r>
            <a:endParaRPr kumimoji="0" sz="1800" b="1"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l" defTabSz="914400" rtl="0" eaLnBrk="1" fontAlgn="auto" latinLnBrk="0" hangingPunct="1">
              <a:lnSpc>
                <a:spcPct val="200000"/>
              </a:lnSpc>
              <a:spcBef>
                <a:spcPts val="0"/>
              </a:spcBef>
              <a:spcAft>
                <a:spcPts val="0"/>
              </a:spcAft>
              <a:buClr>
                <a:srgbClr val="4D5557"/>
              </a:buClr>
              <a:buSzPts val="1800"/>
              <a:buFont typeface="Raleway"/>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If an </a:t>
            </a:r>
            <a:r>
              <a:rPr kumimoji="0" lang="en-US" sz="1800" b="1" i="0" u="none" strike="noStrike" kern="0" cap="none" spc="0" normalizeH="0" baseline="0" noProof="0">
                <a:ln>
                  <a:noFill/>
                </a:ln>
                <a:solidFill>
                  <a:srgbClr val="4D5557"/>
                </a:solidFill>
                <a:effectLst/>
                <a:uLnTx/>
                <a:uFillTx/>
                <a:latin typeface="Raleway"/>
                <a:ea typeface="Raleway"/>
                <a:cs typeface="Raleway"/>
                <a:sym typeface="Raleway"/>
              </a:rPr>
              <a:t>unfinished phrase</a:t>
            </a: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 or sentence is important to leave as it is</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l" defTabSz="914400" rtl="0" eaLnBrk="1" fontAlgn="auto" latinLnBrk="0" hangingPunct="1">
              <a:lnSpc>
                <a:spcPct val="200000"/>
              </a:lnSpc>
              <a:spcBef>
                <a:spcPts val="0"/>
              </a:spcBef>
              <a:spcAft>
                <a:spcPts val="0"/>
              </a:spcAft>
              <a:buClr>
                <a:srgbClr val="4D5557"/>
              </a:buClr>
              <a:buSzPts val="1800"/>
              <a:buFont typeface="Raleway"/>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Indicate with an </a:t>
            </a:r>
            <a:r>
              <a:rPr kumimoji="0" lang="en-US" sz="1800" b="1" i="0" u="none" strike="noStrike" kern="0" cap="none" spc="0" normalizeH="0" baseline="0" noProof="0">
                <a:ln>
                  <a:noFill/>
                </a:ln>
                <a:solidFill>
                  <a:srgbClr val="4D5557"/>
                </a:solidFill>
                <a:effectLst/>
                <a:uLnTx/>
                <a:uFillTx/>
                <a:latin typeface="Raleway"/>
                <a:ea typeface="Raleway"/>
                <a:cs typeface="Raleway"/>
                <a:sym typeface="Raleway"/>
              </a:rPr>
              <a:t>ellipsis</a:t>
            </a: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 that the participant stops mid sentence</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l" defTabSz="914400" rtl="0" eaLnBrk="1" fontAlgn="auto" latinLnBrk="0" hangingPunct="1">
              <a:lnSpc>
                <a:spcPct val="200000"/>
              </a:lnSpc>
              <a:spcBef>
                <a:spcPts val="0"/>
              </a:spcBef>
              <a:spcAft>
                <a:spcPts val="0"/>
              </a:spcAft>
              <a:buClr>
                <a:srgbClr val="4D5557"/>
              </a:buClr>
              <a:buSzPts val="1800"/>
              <a:buFont typeface="Raleway"/>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Use square brackets to indicate omitted material or explanations.</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l" defTabSz="914400" rtl="0" eaLnBrk="1" fontAlgn="auto" latinLnBrk="0" hangingPunct="1">
              <a:lnSpc>
                <a:spcPct val="200000"/>
              </a:lnSpc>
              <a:spcBef>
                <a:spcPts val="0"/>
              </a:spcBef>
              <a:spcAft>
                <a:spcPts val="0"/>
              </a:spcAft>
              <a:buClr>
                <a:srgbClr val="4D5557"/>
              </a:buClr>
              <a:buSzPts val="1800"/>
              <a:buFont typeface="Raleway"/>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Include explanations of terms that are not easily translatable to English/French and the contextual information that is necessary for understanding what is said in the transcript.</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l" defTabSz="914400" rtl="0" eaLnBrk="1" fontAlgn="auto" latinLnBrk="0" hangingPunct="1">
              <a:lnSpc>
                <a:spcPct val="200000"/>
              </a:lnSpc>
              <a:spcBef>
                <a:spcPts val="0"/>
              </a:spcBef>
              <a:spcAft>
                <a:spcPts val="0"/>
              </a:spcAft>
              <a:buClr>
                <a:srgbClr val="000000"/>
              </a:buClr>
              <a:buSzPts val="1800"/>
              <a:buFont typeface="Arial"/>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Locations should be spelled as they appear on Google Maps to ensure consistency.</a:t>
            </a: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 </a:t>
            </a:r>
            <a:endParaRPr kumimoji="0" sz="1800" b="1" i="0" u="none" strike="noStrike" kern="0" cap="none" spc="0" normalizeH="0" baseline="0" noProof="0">
              <a:ln>
                <a:noFill/>
              </a:ln>
              <a:solidFill>
                <a:srgbClr val="000000"/>
              </a:solidFill>
              <a:effectLst/>
              <a:uLnTx/>
              <a:uFillTx/>
              <a:latin typeface="Raleway"/>
              <a:ea typeface="Raleway"/>
              <a:cs typeface="Raleway"/>
              <a:sym typeface="Raleway"/>
            </a:endParaRPr>
          </a:p>
          <a:p>
            <a:pPr marL="228600" marR="0" lvl="0" indent="0" algn="l" defTabSz="914400" rtl="0" eaLnBrk="1" fontAlgn="auto" latinLnBrk="0" hangingPunct="1">
              <a:lnSpc>
                <a:spcPct val="70000"/>
              </a:lnSpc>
              <a:spcBef>
                <a:spcPts val="2200"/>
              </a:spcBef>
              <a:spcAft>
                <a:spcPts val="0"/>
              </a:spcAft>
              <a:buClr>
                <a:srgbClr val="000000"/>
              </a:buClr>
              <a:buSzPts val="2012"/>
              <a:buFont typeface="Arial"/>
              <a:buNone/>
              <a:tabLst/>
              <a:defRPr/>
            </a:pPr>
            <a:endParaRPr kumimoji="0" sz="2012" b="0" i="0" u="none" strike="noStrike" kern="0" cap="none" spc="0" normalizeH="0" baseline="0" noProof="0">
              <a:ln>
                <a:noFill/>
              </a:ln>
              <a:solidFill>
                <a:srgbClr val="000000"/>
              </a:solidFill>
              <a:effectLst/>
              <a:uLnTx/>
              <a:uFillTx/>
              <a:latin typeface="Raleway"/>
              <a:ea typeface="Raleway"/>
              <a:cs typeface="Raleway"/>
              <a:sym typeface="Raleway"/>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grpSp>
        <p:nvGrpSpPr>
          <p:cNvPr id="298" name="Google Shape;298;p29"/>
          <p:cNvGrpSpPr/>
          <p:nvPr/>
        </p:nvGrpSpPr>
        <p:grpSpPr>
          <a:xfrm>
            <a:off x="12" y="-76200"/>
            <a:ext cx="12191988" cy="247125"/>
            <a:chOff x="12" y="0"/>
            <a:chExt cx="12191988" cy="247125"/>
          </a:xfrm>
        </p:grpSpPr>
        <p:pic>
          <p:nvPicPr>
            <p:cNvPr id="299" name="Google Shape;299;p29"/>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300" name="Google Shape;300;p29"/>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301" name="Google Shape;301;p29"/>
          <p:cNvGrpSpPr/>
          <p:nvPr/>
        </p:nvGrpSpPr>
        <p:grpSpPr>
          <a:xfrm>
            <a:off x="12" y="6705600"/>
            <a:ext cx="12191988" cy="247125"/>
            <a:chOff x="12" y="0"/>
            <a:chExt cx="12191988" cy="247125"/>
          </a:xfrm>
        </p:grpSpPr>
        <p:pic>
          <p:nvPicPr>
            <p:cNvPr id="302" name="Google Shape;302;p29"/>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303" name="Google Shape;303;p29"/>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304" name="Google Shape;304;p29"/>
          <p:cNvGrpSpPr/>
          <p:nvPr/>
        </p:nvGrpSpPr>
        <p:grpSpPr>
          <a:xfrm>
            <a:off x="12" y="6705600"/>
            <a:ext cx="12191988" cy="247125"/>
            <a:chOff x="12" y="0"/>
            <a:chExt cx="12191988" cy="247125"/>
          </a:xfrm>
        </p:grpSpPr>
        <p:pic>
          <p:nvPicPr>
            <p:cNvPr id="305" name="Google Shape;305;p29"/>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306" name="Google Shape;306;p29"/>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sp>
        <p:nvSpPr>
          <p:cNvPr id="307" name="Google Shape;307;p29"/>
          <p:cNvSpPr txBox="1"/>
          <p:nvPr/>
        </p:nvSpPr>
        <p:spPr>
          <a:xfrm>
            <a:off x="737936" y="490036"/>
            <a:ext cx="10285800" cy="7317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a:ln>
                  <a:noFill/>
                </a:ln>
                <a:solidFill>
                  <a:srgbClr val="4D5557"/>
                </a:solidFill>
                <a:effectLst/>
                <a:uLnTx/>
                <a:uFillTx/>
                <a:latin typeface="Raleway"/>
                <a:ea typeface="Raleway"/>
                <a:cs typeface="Raleway"/>
                <a:sym typeface="Raleway"/>
              </a:rPr>
              <a:t>How to Write Strong Transcripts </a:t>
            </a:r>
            <a:endParaRPr kumimoji="0" sz="6000" b="0" i="0" u="none" strike="noStrike" kern="0" cap="none" spc="0" normalizeH="0" baseline="0" noProof="0">
              <a:ln>
                <a:noFill/>
              </a:ln>
              <a:solidFill>
                <a:srgbClr val="4D5557"/>
              </a:solidFill>
              <a:effectLst/>
              <a:uLnTx/>
              <a:uFillTx/>
              <a:latin typeface="Raleway"/>
              <a:ea typeface="Raleway"/>
              <a:cs typeface="Raleway"/>
              <a:sym typeface="Raleway"/>
            </a:endParaRPr>
          </a:p>
        </p:txBody>
      </p:sp>
      <p:pic>
        <p:nvPicPr>
          <p:cNvPr id="308" name="Google Shape;308;p29"/>
          <p:cNvPicPr preferRelativeResize="0"/>
          <p:nvPr/>
        </p:nvPicPr>
        <p:blipFill rotWithShape="1">
          <a:blip r:embed="rId4">
            <a:alphaModFix/>
          </a:blip>
          <a:srcRect/>
          <a:stretch/>
        </p:blipFill>
        <p:spPr>
          <a:xfrm>
            <a:off x="10444850" y="170925"/>
            <a:ext cx="1369900" cy="1369900"/>
          </a:xfrm>
          <a:prstGeom prst="rect">
            <a:avLst/>
          </a:prstGeom>
          <a:noFill/>
          <a:ln>
            <a:noFill/>
          </a:ln>
        </p:spPr>
      </p:pic>
      <p:sp>
        <p:nvSpPr>
          <p:cNvPr id="309" name="Google Shape;309;p29"/>
          <p:cNvSpPr txBox="1"/>
          <p:nvPr/>
        </p:nvSpPr>
        <p:spPr>
          <a:xfrm>
            <a:off x="409950" y="1379825"/>
            <a:ext cx="10717500" cy="53259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Raleway"/>
              <a:ea typeface="Raleway"/>
              <a:cs typeface="Raleway"/>
              <a:sym typeface="Raleway"/>
            </a:endParaRPr>
          </a:p>
          <a:p>
            <a:pPr marL="228600" marR="0" lvl="0" indent="-171450" algn="l" defTabSz="914400" rtl="0" eaLnBrk="1" fontAlgn="auto" latinLnBrk="0" hangingPunct="1">
              <a:lnSpc>
                <a:spcPct val="90000"/>
              </a:lnSpc>
              <a:spcBef>
                <a:spcPts val="0"/>
              </a:spcBef>
              <a:spcAft>
                <a:spcPts val="0"/>
              </a:spcAft>
              <a:buClr>
                <a:srgbClr val="4D5557"/>
              </a:buClr>
              <a:buSzPts val="1900"/>
              <a:buFont typeface="Raleway"/>
              <a:buChar char="●"/>
              <a:tabLst/>
              <a:defRPr/>
            </a:pPr>
            <a:r>
              <a:rPr kumimoji="0" lang="en-US" sz="1900" b="0" i="0" u="none" strike="noStrike" kern="0" cap="none" spc="0" normalizeH="0" baseline="0" noProof="0">
                <a:ln>
                  <a:noFill/>
                </a:ln>
                <a:solidFill>
                  <a:srgbClr val="4D5557"/>
                </a:solidFill>
                <a:effectLst/>
                <a:uLnTx/>
                <a:uFillTx/>
                <a:latin typeface="Raleway"/>
                <a:ea typeface="Raleway"/>
                <a:cs typeface="Raleway"/>
                <a:sym typeface="Raleway"/>
              </a:rPr>
              <a:t>Attribute </a:t>
            </a:r>
            <a:r>
              <a:rPr kumimoji="0" lang="en-US" sz="1900" b="1" i="0" u="none" strike="noStrike" kern="0" cap="none" spc="0" normalizeH="0" baseline="0" noProof="0">
                <a:ln>
                  <a:noFill/>
                </a:ln>
                <a:solidFill>
                  <a:srgbClr val="4D5557"/>
                </a:solidFill>
                <a:effectLst/>
                <a:uLnTx/>
                <a:uFillTx/>
                <a:latin typeface="Raleway"/>
                <a:ea typeface="Raleway"/>
                <a:cs typeface="Raleway"/>
                <a:sym typeface="Raleway"/>
              </a:rPr>
              <a:t>a code</a:t>
            </a:r>
            <a:r>
              <a:rPr kumimoji="0" lang="en-US" sz="1900" b="0" i="0" u="none" strike="noStrike" kern="0" cap="none" spc="0" normalizeH="0" baseline="0" noProof="0">
                <a:ln>
                  <a:noFill/>
                </a:ln>
                <a:solidFill>
                  <a:srgbClr val="4D5557"/>
                </a:solidFill>
                <a:effectLst/>
                <a:uLnTx/>
                <a:uFillTx/>
                <a:latin typeface="Raleway"/>
                <a:ea typeface="Raleway"/>
                <a:cs typeface="Raleway"/>
                <a:sym typeface="Raleway"/>
              </a:rPr>
              <a:t> to each participant </a:t>
            </a:r>
            <a:endParaRPr kumimoji="0" sz="1900" b="0" i="0" u="none" strike="noStrike" kern="0" cap="none" spc="0" normalizeH="0" baseline="0" noProof="0">
              <a:ln>
                <a:noFill/>
              </a:ln>
              <a:solidFill>
                <a:srgbClr val="4D5557"/>
              </a:solidFill>
              <a:effectLst/>
              <a:uLnTx/>
              <a:uFillTx/>
              <a:latin typeface="Raleway"/>
              <a:ea typeface="Raleway"/>
              <a:cs typeface="Raleway"/>
              <a:sym typeface="Raleway"/>
            </a:endParaRPr>
          </a:p>
          <a:p>
            <a:pPr marL="228600" marR="0" lvl="0" indent="-171450" algn="l" defTabSz="914400" rtl="0" eaLnBrk="1" fontAlgn="auto" latinLnBrk="0" hangingPunct="1">
              <a:lnSpc>
                <a:spcPct val="90000"/>
              </a:lnSpc>
              <a:spcBef>
                <a:spcPts val="1000"/>
              </a:spcBef>
              <a:spcAft>
                <a:spcPts val="0"/>
              </a:spcAft>
              <a:buClr>
                <a:srgbClr val="4D5557"/>
              </a:buClr>
              <a:buSzPts val="1900"/>
              <a:buFont typeface="Raleway"/>
              <a:buChar char="●"/>
              <a:tabLst/>
              <a:defRPr/>
            </a:pPr>
            <a:r>
              <a:rPr kumimoji="0" lang="en-US" sz="1900" b="0" i="0" u="none" strike="noStrike" kern="0" cap="none" spc="0" normalizeH="0" baseline="0" noProof="0">
                <a:ln>
                  <a:noFill/>
                </a:ln>
                <a:solidFill>
                  <a:srgbClr val="4D5557"/>
                </a:solidFill>
                <a:effectLst/>
                <a:uLnTx/>
                <a:uFillTx/>
                <a:latin typeface="Raleway"/>
                <a:ea typeface="Raleway"/>
                <a:cs typeface="Raleway"/>
                <a:sym typeface="Raleway"/>
              </a:rPr>
              <a:t>Make sure to write exactly what was said during the conversation, and who said it. </a:t>
            </a:r>
            <a:endParaRPr kumimoji="0" sz="1900" b="0" i="0" u="none" strike="noStrike" kern="0" cap="none" spc="0" normalizeH="0" baseline="0" noProof="0">
              <a:ln>
                <a:noFill/>
              </a:ln>
              <a:solidFill>
                <a:srgbClr val="4D5557"/>
              </a:solidFill>
              <a:effectLst/>
              <a:uLnTx/>
              <a:uFillTx/>
              <a:latin typeface="Raleway"/>
              <a:ea typeface="Raleway"/>
              <a:cs typeface="Raleway"/>
              <a:sym typeface="Raleway"/>
            </a:endParaRPr>
          </a:p>
          <a:p>
            <a:pPr marL="228600" marR="0" lvl="0" indent="-171450" algn="l" defTabSz="914400" rtl="0" eaLnBrk="1" fontAlgn="auto" latinLnBrk="0" hangingPunct="1">
              <a:lnSpc>
                <a:spcPct val="90000"/>
              </a:lnSpc>
              <a:spcBef>
                <a:spcPts val="1000"/>
              </a:spcBef>
              <a:spcAft>
                <a:spcPts val="0"/>
              </a:spcAft>
              <a:buClr>
                <a:srgbClr val="4D5557"/>
              </a:buClr>
              <a:buSzPts val="1900"/>
              <a:buFont typeface="Raleway"/>
              <a:buChar char="●"/>
              <a:tabLst/>
              <a:defRPr/>
            </a:pPr>
            <a:r>
              <a:rPr kumimoji="0" lang="en-US" sz="1900" b="0" i="0" u="none" strike="noStrike" kern="0" cap="none" spc="0" normalizeH="0" baseline="0" noProof="0">
                <a:ln>
                  <a:noFill/>
                </a:ln>
                <a:solidFill>
                  <a:srgbClr val="4D5557"/>
                </a:solidFill>
                <a:effectLst/>
                <a:uLnTx/>
                <a:uFillTx/>
                <a:latin typeface="Raleway"/>
                <a:ea typeface="Raleway"/>
                <a:cs typeface="Raleway"/>
                <a:sym typeface="Raleway"/>
              </a:rPr>
              <a:t>Write </a:t>
            </a:r>
            <a:r>
              <a:rPr kumimoji="0" lang="en-US" sz="1900" b="1" i="0" u="none" strike="noStrike" kern="0" cap="none" spc="0" normalizeH="0" baseline="0" noProof="0">
                <a:ln>
                  <a:noFill/>
                </a:ln>
                <a:solidFill>
                  <a:srgbClr val="4D5557"/>
                </a:solidFill>
                <a:effectLst/>
                <a:uLnTx/>
                <a:uFillTx/>
                <a:latin typeface="Raleway"/>
                <a:ea typeface="Raleway"/>
                <a:cs typeface="Raleway"/>
                <a:sym typeface="Raleway"/>
              </a:rPr>
              <a:t>complete sentences.</a:t>
            </a:r>
            <a:r>
              <a:rPr kumimoji="0" lang="en-US" sz="1900" b="0" i="0" u="none" strike="noStrike" kern="0" cap="none" spc="0" normalizeH="0" baseline="0" noProof="0">
                <a:ln>
                  <a:noFill/>
                </a:ln>
                <a:solidFill>
                  <a:srgbClr val="4D5557"/>
                </a:solidFill>
                <a:effectLst/>
                <a:uLnTx/>
                <a:uFillTx/>
                <a:latin typeface="Raleway"/>
                <a:ea typeface="Raleway"/>
                <a:cs typeface="Raleway"/>
                <a:sym typeface="Raleway"/>
              </a:rPr>
              <a:t> </a:t>
            </a:r>
            <a:endParaRPr kumimoji="0" sz="1900" b="0" i="0" u="none" strike="noStrike" kern="0" cap="none" spc="0" normalizeH="0" baseline="0" noProof="0">
              <a:ln>
                <a:noFill/>
              </a:ln>
              <a:solidFill>
                <a:srgbClr val="4D5557"/>
              </a:solidFill>
              <a:effectLst/>
              <a:uLnTx/>
              <a:uFillTx/>
              <a:latin typeface="Raleway"/>
              <a:ea typeface="Raleway"/>
              <a:cs typeface="Raleway"/>
              <a:sym typeface="Raleway"/>
            </a:endParaRPr>
          </a:p>
          <a:p>
            <a:pPr marL="228600" marR="0" lvl="0" indent="-171450" algn="l" defTabSz="914400" rtl="0" eaLnBrk="1" fontAlgn="auto" latinLnBrk="0" hangingPunct="1">
              <a:lnSpc>
                <a:spcPct val="90000"/>
              </a:lnSpc>
              <a:spcBef>
                <a:spcPts val="1000"/>
              </a:spcBef>
              <a:spcAft>
                <a:spcPts val="0"/>
              </a:spcAft>
              <a:buClr>
                <a:srgbClr val="4D5557"/>
              </a:buClr>
              <a:buSzPts val="1900"/>
              <a:buFont typeface="Raleway"/>
              <a:buChar char="●"/>
              <a:tabLst/>
              <a:defRPr/>
            </a:pPr>
            <a:r>
              <a:rPr kumimoji="0" lang="en-US" sz="1900" b="0" i="0" u="none" strike="noStrike" kern="0" cap="none" spc="0" normalizeH="0" baseline="0" noProof="0">
                <a:ln>
                  <a:noFill/>
                </a:ln>
                <a:solidFill>
                  <a:srgbClr val="4D5557"/>
                </a:solidFill>
                <a:effectLst/>
                <a:uLnTx/>
                <a:uFillTx/>
                <a:latin typeface="Raleway"/>
                <a:ea typeface="Raleway"/>
                <a:cs typeface="Raleway"/>
                <a:sym typeface="Raleway"/>
              </a:rPr>
              <a:t>Do not summarise. </a:t>
            </a:r>
            <a:endParaRPr kumimoji="0" sz="1900" b="0" i="0" u="none" strike="noStrike" kern="0" cap="none" spc="0" normalizeH="0" baseline="0" noProof="0">
              <a:ln>
                <a:noFill/>
              </a:ln>
              <a:solidFill>
                <a:srgbClr val="4D5557"/>
              </a:solidFill>
              <a:effectLst/>
              <a:uLnTx/>
              <a:uFillTx/>
              <a:latin typeface="Raleway"/>
              <a:ea typeface="Raleway"/>
              <a:cs typeface="Raleway"/>
              <a:sym typeface="Raleway"/>
            </a:endParaRPr>
          </a:p>
          <a:p>
            <a:pPr marL="228600" marR="0" lvl="0" indent="-171450" algn="l" defTabSz="914400" rtl="0" eaLnBrk="1" fontAlgn="auto" latinLnBrk="0" hangingPunct="1">
              <a:lnSpc>
                <a:spcPct val="90000"/>
              </a:lnSpc>
              <a:spcBef>
                <a:spcPts val="1000"/>
              </a:spcBef>
              <a:spcAft>
                <a:spcPts val="0"/>
              </a:spcAft>
              <a:buClr>
                <a:srgbClr val="4D5557"/>
              </a:buClr>
              <a:buSzPts val="1900"/>
              <a:buFont typeface="Raleway"/>
              <a:buChar char="●"/>
              <a:tabLst/>
              <a:defRPr/>
            </a:pPr>
            <a:r>
              <a:rPr kumimoji="0" lang="en-US" sz="1900" b="0" i="0" u="sng" strike="noStrike" kern="0" cap="none" spc="0" normalizeH="0" baseline="0" noProof="0">
                <a:ln>
                  <a:noFill/>
                </a:ln>
                <a:solidFill>
                  <a:srgbClr val="4D5557"/>
                </a:solidFill>
                <a:effectLst/>
                <a:uLnTx/>
                <a:uFillTx/>
                <a:latin typeface="Raleway"/>
                <a:ea typeface="Raleway"/>
                <a:cs typeface="Raleway"/>
                <a:sym typeface="Raleway"/>
              </a:rPr>
              <a:t>Write everything that has been said. Do not summarise. WORD FOR WORD requirement.</a:t>
            </a:r>
            <a:endParaRPr kumimoji="0" sz="1900" b="0" i="0" u="sng" strike="noStrike" kern="0" cap="none" spc="0" normalizeH="0" baseline="0" noProof="0">
              <a:ln>
                <a:noFill/>
              </a:ln>
              <a:solidFill>
                <a:srgbClr val="4D5557"/>
              </a:solidFill>
              <a:effectLst/>
              <a:uLnTx/>
              <a:uFillTx/>
              <a:latin typeface="Raleway"/>
              <a:ea typeface="Raleway"/>
              <a:cs typeface="Raleway"/>
              <a:sym typeface="Raleway"/>
            </a:endParaRPr>
          </a:p>
          <a:p>
            <a:pPr marL="228600" marR="0" lvl="0" indent="-171450" algn="l" defTabSz="914400" rtl="0" eaLnBrk="1" fontAlgn="auto" latinLnBrk="0" hangingPunct="1">
              <a:lnSpc>
                <a:spcPct val="90000"/>
              </a:lnSpc>
              <a:spcBef>
                <a:spcPts val="1000"/>
              </a:spcBef>
              <a:spcAft>
                <a:spcPts val="0"/>
              </a:spcAft>
              <a:buClr>
                <a:srgbClr val="4D5557"/>
              </a:buClr>
              <a:buSzPts val="1900"/>
              <a:buFont typeface="Raleway"/>
              <a:buChar char="●"/>
              <a:tabLst/>
              <a:defRPr/>
            </a:pPr>
            <a:r>
              <a:rPr kumimoji="0" lang="en-US" sz="1900" b="0" i="0" u="none" strike="noStrike" kern="0" cap="none" spc="0" normalizeH="0" baseline="0" noProof="0">
                <a:ln>
                  <a:noFill/>
                </a:ln>
                <a:solidFill>
                  <a:srgbClr val="4D5557"/>
                </a:solidFill>
                <a:effectLst/>
                <a:uLnTx/>
                <a:uFillTx/>
                <a:latin typeface="Raleway"/>
                <a:ea typeface="Raleway"/>
                <a:cs typeface="Raleway"/>
                <a:sym typeface="Raleway"/>
              </a:rPr>
              <a:t>Record the interview (with consent) and make sure that everything that has been said is in the transcript. All details are important and must be included.</a:t>
            </a:r>
            <a:endParaRPr kumimoji="0" sz="1900" b="1" i="0" u="none" strike="noStrike" kern="0" cap="none" spc="0" normalizeH="0" baseline="0" noProof="0">
              <a:ln>
                <a:noFill/>
              </a:ln>
              <a:solidFill>
                <a:srgbClr val="4D5557"/>
              </a:solidFill>
              <a:effectLst/>
              <a:uLnTx/>
              <a:uFillTx/>
              <a:latin typeface="Raleway"/>
              <a:ea typeface="Raleway"/>
              <a:cs typeface="Raleway"/>
              <a:sym typeface="Raleway"/>
            </a:endParaRPr>
          </a:p>
          <a:p>
            <a:pPr marL="228600" marR="0" lvl="0" indent="0" algn="l" defTabSz="914400" rtl="0" eaLnBrk="1" fontAlgn="auto" latinLnBrk="0" hangingPunct="1">
              <a:lnSpc>
                <a:spcPct val="70000"/>
              </a:lnSpc>
              <a:spcBef>
                <a:spcPts val="2200"/>
              </a:spcBef>
              <a:spcAft>
                <a:spcPts val="0"/>
              </a:spcAft>
              <a:buClr>
                <a:srgbClr val="000000"/>
              </a:buClr>
              <a:buSzPts val="2012"/>
              <a:buFont typeface="Arial"/>
              <a:buNone/>
              <a:tabLst/>
              <a:defRPr/>
            </a:pPr>
            <a:endParaRPr kumimoji="0" sz="2012" b="0" i="0" u="none" strike="noStrike" kern="0" cap="none" spc="0" normalizeH="0" baseline="0" noProof="0">
              <a:ln>
                <a:noFill/>
              </a:ln>
              <a:solidFill>
                <a:srgbClr val="000000"/>
              </a:solidFill>
              <a:effectLst/>
              <a:uLnTx/>
              <a:uFillTx/>
              <a:latin typeface="Raleway"/>
              <a:ea typeface="Raleway"/>
              <a:cs typeface="Raleway"/>
              <a:sym typeface="Raleway"/>
            </a:endParaRPr>
          </a:p>
        </p:txBody>
      </p:sp>
      <p:sp>
        <p:nvSpPr>
          <p:cNvPr id="310" name="Google Shape;310;p29"/>
          <p:cNvSpPr txBox="1"/>
          <p:nvPr/>
        </p:nvSpPr>
        <p:spPr>
          <a:xfrm>
            <a:off x="737925" y="4572000"/>
            <a:ext cx="10660200" cy="15291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300"/>
              <a:buFont typeface="Arial"/>
              <a:buNone/>
              <a:tabLst/>
              <a:defRPr/>
            </a:pPr>
            <a:r>
              <a:rPr kumimoji="0" lang="en-US" sz="2300" b="1" i="0" u="none" strike="noStrike" kern="0" cap="none" spc="0" normalizeH="0" baseline="0" noProof="0">
                <a:ln>
                  <a:noFill/>
                </a:ln>
                <a:solidFill>
                  <a:srgbClr val="548194"/>
                </a:solidFill>
                <a:effectLst/>
                <a:uLnTx/>
                <a:uFillTx/>
                <a:latin typeface="Raleway"/>
                <a:ea typeface="Raleway"/>
                <a:cs typeface="Raleway"/>
                <a:sym typeface="Raleway"/>
              </a:rPr>
              <a:t>DISCUSSION</a:t>
            </a:r>
            <a:endParaRPr kumimoji="0" sz="2300" b="1" i="0" u="none" strike="noStrike" kern="0" cap="none" spc="0" normalizeH="0" baseline="0" noProof="0">
              <a:ln>
                <a:noFill/>
              </a:ln>
              <a:solidFill>
                <a:srgbClr val="548194"/>
              </a:solidFill>
              <a:effectLst/>
              <a:uLnTx/>
              <a:uFillTx/>
              <a:latin typeface="Raleway"/>
              <a:ea typeface="Raleway"/>
              <a:cs typeface="Raleway"/>
              <a:sym typeface="Raleway"/>
            </a:endParaRPr>
          </a:p>
          <a:p>
            <a:pPr marL="457200" marR="0" lvl="0" indent="-349250" algn="l" defTabSz="914400" rtl="0" eaLnBrk="1" fontAlgn="auto" latinLnBrk="0" hangingPunct="1">
              <a:lnSpc>
                <a:spcPct val="150000"/>
              </a:lnSpc>
              <a:spcBef>
                <a:spcPts val="800"/>
              </a:spcBef>
              <a:spcAft>
                <a:spcPts val="0"/>
              </a:spcAft>
              <a:buClr>
                <a:srgbClr val="4D5557"/>
              </a:buClr>
              <a:buSzPts val="1900"/>
              <a:buFont typeface="Raleway"/>
              <a:buChar char="●"/>
              <a:tabLst/>
              <a:defRPr/>
            </a:pPr>
            <a:r>
              <a:rPr kumimoji="0" lang="en-US" sz="1900" b="0" i="0" u="none" strike="noStrike" kern="0" cap="none" spc="0" normalizeH="0" baseline="0" noProof="0">
                <a:ln>
                  <a:noFill/>
                </a:ln>
                <a:solidFill>
                  <a:srgbClr val="4D5557"/>
                </a:solidFill>
                <a:effectLst/>
                <a:uLnTx/>
                <a:uFillTx/>
                <a:latin typeface="Raleway"/>
                <a:ea typeface="Raleway"/>
                <a:cs typeface="Raleway"/>
                <a:sym typeface="Raleway"/>
              </a:rPr>
              <a:t>What is your experience of writing transcript?</a:t>
            </a:r>
            <a:endParaRPr kumimoji="0" sz="19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9250" algn="l" defTabSz="914400" rtl="0" eaLnBrk="1" fontAlgn="auto" latinLnBrk="0" hangingPunct="1">
              <a:lnSpc>
                <a:spcPct val="150000"/>
              </a:lnSpc>
              <a:spcBef>
                <a:spcPts val="800"/>
              </a:spcBef>
              <a:spcAft>
                <a:spcPts val="0"/>
              </a:spcAft>
              <a:buClr>
                <a:srgbClr val="4D5557"/>
              </a:buClr>
              <a:buSzPts val="1900"/>
              <a:buFont typeface="Raleway"/>
              <a:buChar char="●"/>
              <a:tabLst/>
              <a:defRPr/>
            </a:pPr>
            <a:r>
              <a:rPr kumimoji="0" lang="en-US" sz="1900" b="0" i="0" u="none" strike="noStrike" kern="0" cap="none" spc="0" normalizeH="0" baseline="0" noProof="0">
                <a:ln>
                  <a:noFill/>
                </a:ln>
                <a:solidFill>
                  <a:srgbClr val="4D5557"/>
                </a:solidFill>
                <a:effectLst/>
                <a:uLnTx/>
                <a:uFillTx/>
                <a:latin typeface="Raleway"/>
                <a:ea typeface="Raleway"/>
                <a:cs typeface="Raleway"/>
                <a:sym typeface="Raleway"/>
              </a:rPr>
              <a:t>What is a weak transcript according to you? And what is a strong one?</a:t>
            </a:r>
            <a:endParaRPr kumimoji="0" sz="19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0" algn="l" defTabSz="914400" rtl="0" eaLnBrk="1" fontAlgn="auto" latinLnBrk="0" hangingPunct="1">
              <a:lnSpc>
                <a:spcPct val="115000"/>
              </a:lnSpc>
              <a:spcBef>
                <a:spcPts val="100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4D5557"/>
              </a:solidFill>
              <a:effectLst/>
              <a:uLnTx/>
              <a:uFillTx/>
              <a:latin typeface="Raleway"/>
              <a:ea typeface="Raleway"/>
              <a:cs typeface="Raleway"/>
              <a:sym typeface="Raleway"/>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grpSp>
        <p:nvGrpSpPr>
          <p:cNvPr id="316" name="Google Shape;316;p30"/>
          <p:cNvGrpSpPr/>
          <p:nvPr/>
        </p:nvGrpSpPr>
        <p:grpSpPr>
          <a:xfrm>
            <a:off x="12" y="-76200"/>
            <a:ext cx="12191988" cy="247125"/>
            <a:chOff x="12" y="0"/>
            <a:chExt cx="12191988" cy="247125"/>
          </a:xfrm>
        </p:grpSpPr>
        <p:pic>
          <p:nvPicPr>
            <p:cNvPr id="317" name="Google Shape;317;p30"/>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318" name="Google Shape;318;p30"/>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319" name="Google Shape;319;p30"/>
          <p:cNvGrpSpPr/>
          <p:nvPr/>
        </p:nvGrpSpPr>
        <p:grpSpPr>
          <a:xfrm>
            <a:off x="12" y="6705600"/>
            <a:ext cx="12191988" cy="247125"/>
            <a:chOff x="12" y="0"/>
            <a:chExt cx="12191988" cy="247125"/>
          </a:xfrm>
        </p:grpSpPr>
        <p:pic>
          <p:nvPicPr>
            <p:cNvPr id="320" name="Google Shape;320;p30"/>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321" name="Google Shape;321;p30"/>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322" name="Google Shape;322;p30"/>
          <p:cNvGrpSpPr/>
          <p:nvPr/>
        </p:nvGrpSpPr>
        <p:grpSpPr>
          <a:xfrm>
            <a:off x="12" y="6705600"/>
            <a:ext cx="12191988" cy="247125"/>
            <a:chOff x="12" y="0"/>
            <a:chExt cx="12191988" cy="247125"/>
          </a:xfrm>
        </p:grpSpPr>
        <p:pic>
          <p:nvPicPr>
            <p:cNvPr id="323" name="Google Shape;323;p30"/>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324" name="Google Shape;324;p30"/>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pic>
        <p:nvPicPr>
          <p:cNvPr id="325" name="Google Shape;325;p30"/>
          <p:cNvPicPr preferRelativeResize="0"/>
          <p:nvPr/>
        </p:nvPicPr>
        <p:blipFill rotWithShape="1">
          <a:blip r:embed="rId4">
            <a:alphaModFix/>
          </a:blip>
          <a:srcRect/>
          <a:stretch/>
        </p:blipFill>
        <p:spPr>
          <a:xfrm>
            <a:off x="10444850" y="170925"/>
            <a:ext cx="1369900" cy="1369900"/>
          </a:xfrm>
          <a:prstGeom prst="rect">
            <a:avLst/>
          </a:prstGeom>
          <a:noFill/>
          <a:ln>
            <a:noFill/>
          </a:ln>
        </p:spPr>
      </p:pic>
      <p:sp>
        <p:nvSpPr>
          <p:cNvPr id="326" name="Google Shape;326;p30"/>
          <p:cNvSpPr txBox="1"/>
          <p:nvPr/>
        </p:nvSpPr>
        <p:spPr>
          <a:xfrm>
            <a:off x="737936" y="490036"/>
            <a:ext cx="10285800" cy="7317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a:ln>
                  <a:noFill/>
                </a:ln>
                <a:solidFill>
                  <a:srgbClr val="4D5557"/>
                </a:solidFill>
                <a:effectLst/>
                <a:uLnTx/>
                <a:uFillTx/>
                <a:latin typeface="Raleway"/>
                <a:ea typeface="Raleway"/>
                <a:cs typeface="Raleway"/>
                <a:sym typeface="Raleway"/>
              </a:rPr>
              <a:t>Examples of Strong and Weak Transcripts </a:t>
            </a:r>
            <a:endParaRPr kumimoji="0" sz="6000" b="0" i="0" u="none" strike="noStrike" kern="0" cap="none" spc="0" normalizeH="0" baseline="0" noProof="0">
              <a:ln>
                <a:noFill/>
              </a:ln>
              <a:solidFill>
                <a:srgbClr val="4D5557"/>
              </a:solidFill>
              <a:effectLst/>
              <a:uLnTx/>
              <a:uFillTx/>
              <a:latin typeface="Raleway"/>
              <a:ea typeface="Raleway"/>
              <a:cs typeface="Raleway"/>
              <a:sym typeface="Raleway"/>
            </a:endParaRPr>
          </a:p>
        </p:txBody>
      </p:sp>
      <p:sp>
        <p:nvSpPr>
          <p:cNvPr id="327" name="Google Shape;327;p30"/>
          <p:cNvSpPr txBox="1"/>
          <p:nvPr/>
        </p:nvSpPr>
        <p:spPr>
          <a:xfrm>
            <a:off x="392875" y="1055700"/>
            <a:ext cx="10717500" cy="5325900"/>
          </a:xfrm>
          <a:prstGeom prst="rect">
            <a:avLst/>
          </a:prstGeom>
          <a:noFill/>
          <a:ln>
            <a:noFill/>
          </a:ln>
        </p:spPr>
        <p:txBody>
          <a:bodyPr spcFirstLastPara="1" wrap="square" lIns="91425" tIns="45700" rIns="91425" bIns="45700" anchor="t" anchorCtr="0">
            <a:noAutofit/>
          </a:bodyPr>
          <a:lstStyle/>
          <a:p>
            <a:pPr marL="228600" marR="0" lvl="0" indent="0" algn="l" defTabSz="914400" rtl="0" eaLnBrk="1" fontAlgn="auto" latinLnBrk="0" hangingPunct="1">
              <a:lnSpc>
                <a:spcPct val="9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228600" marR="0" lvl="0" indent="0" algn="l" defTabSz="914400" rtl="0" eaLnBrk="1" fontAlgn="auto" latinLnBrk="0" hangingPunct="1">
              <a:lnSpc>
                <a:spcPct val="90000"/>
              </a:lnSpc>
              <a:spcBef>
                <a:spcPts val="1000"/>
              </a:spcBef>
              <a:spcAft>
                <a:spcPts val="0"/>
              </a:spcAft>
              <a:buClr>
                <a:srgbClr val="000000"/>
              </a:buClr>
              <a:buSzPts val="1700"/>
              <a:buFont typeface="Arial"/>
              <a:buNone/>
              <a:tabLst/>
              <a:defRPr/>
            </a:pPr>
            <a:r>
              <a:rPr kumimoji="0" lang="en-US" sz="1700" b="1" i="0" u="none" strike="noStrike" kern="0" cap="none" spc="0" normalizeH="0" baseline="0" noProof="0">
                <a:ln>
                  <a:noFill/>
                </a:ln>
                <a:solidFill>
                  <a:srgbClr val="548194"/>
                </a:solidFill>
                <a:effectLst/>
                <a:uLnTx/>
                <a:uFillTx/>
                <a:latin typeface="Calibri"/>
                <a:ea typeface="Calibri"/>
                <a:cs typeface="Calibri"/>
                <a:sym typeface="Calibri"/>
              </a:rPr>
              <a:t> </a:t>
            </a:r>
            <a:r>
              <a:rPr kumimoji="0" lang="en-US" sz="1600" b="1" i="0" u="none" strike="noStrike" kern="0" cap="none" spc="0" normalizeH="0" baseline="0" noProof="0">
                <a:ln>
                  <a:noFill/>
                </a:ln>
                <a:solidFill>
                  <a:srgbClr val="548194"/>
                </a:solidFill>
                <a:effectLst/>
                <a:uLnTx/>
                <a:uFillTx/>
                <a:latin typeface="Raleway"/>
                <a:ea typeface="Raleway"/>
                <a:cs typeface="Raleway"/>
                <a:sym typeface="Raleway"/>
              </a:rPr>
              <a:t>A) How are the needs of hosts similar and / or different from the needs of refugees?</a:t>
            </a:r>
            <a:endParaRPr kumimoji="0" sz="1600" b="1" i="0" u="none" strike="noStrike" kern="0" cap="none" spc="0" normalizeH="0" baseline="0" noProof="0">
              <a:ln>
                <a:noFill/>
              </a:ln>
              <a:solidFill>
                <a:srgbClr val="548194"/>
              </a:solidFill>
              <a:effectLst/>
              <a:uLnTx/>
              <a:uFillTx/>
              <a:latin typeface="Raleway"/>
              <a:ea typeface="Raleway"/>
              <a:cs typeface="Raleway"/>
              <a:sym typeface="Raleway"/>
            </a:endParaRPr>
          </a:p>
          <a:p>
            <a:pPr marL="685800" marR="0" lvl="0" indent="-330200" algn="just" defTabSz="914400" rtl="0" eaLnBrk="1" fontAlgn="auto" latinLnBrk="0" hangingPunct="1">
              <a:lnSpc>
                <a:spcPct val="100000"/>
              </a:lnSpc>
              <a:spcBef>
                <a:spcPts val="0"/>
              </a:spcBef>
              <a:spcAft>
                <a:spcPts val="0"/>
              </a:spcAft>
              <a:buClr>
                <a:srgbClr val="4D5557"/>
              </a:buClr>
              <a:buSzPts val="1600"/>
              <a:buFont typeface="Raleway"/>
              <a:buChar char="●"/>
              <a:tabLst/>
              <a:defRPr/>
            </a:pPr>
            <a:r>
              <a:rPr kumimoji="0" lang="en-US" sz="1600" b="0" i="0" u="none" strike="noStrike" kern="0" cap="none" spc="0" normalizeH="0" baseline="0" noProof="0">
                <a:ln>
                  <a:noFill/>
                </a:ln>
                <a:solidFill>
                  <a:srgbClr val="4D5557"/>
                </a:solidFill>
                <a:effectLst/>
                <a:uLnTx/>
                <a:uFillTx/>
                <a:latin typeface="Raleway"/>
                <a:ea typeface="Raleway"/>
                <a:cs typeface="Raleway"/>
                <a:sym typeface="Raleway"/>
              </a:rPr>
              <a:t>Chat is not exist in South Sudan and we get it here in Ethiopia and somebody get by our elders who come from South Sudan can advise you not to chew chat because it lead sell cattle out with and it does not allow children to go to school. Host community do not need Bongo from us because it not good and they advise to leave smoking of Bongo and refugee also advice citizen to quit chewing chat. Now, there are more refugee who are chewing chat because they are interesting refugee cannot advise citizen not chew chat because it belong to them Example, if you are quest, you cannot choose to sleep with goat, you can choose to sleep with the owner of home from his sleeping room/house. Mean, refugee cannot advise citizen to quit chewing chat. Those two person who choose to chew chat may be one from refugee and one from citizen can continue their interest. </a:t>
            </a:r>
            <a:endParaRPr kumimoji="0" sz="16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just"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4D5557"/>
              </a:solidFill>
              <a:effectLst/>
              <a:uLnTx/>
              <a:uFillTx/>
              <a:latin typeface="Raleway"/>
              <a:ea typeface="Raleway"/>
              <a:cs typeface="Raleway"/>
              <a:sym typeface="Raleway"/>
            </a:endParaRPr>
          </a:p>
          <a:p>
            <a:pPr marL="285750" marR="0" lvl="0" indent="0" algn="just"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1" u="none" strike="noStrike" kern="0" cap="none" spc="0" normalizeH="0" baseline="0" noProof="0">
                <a:ln>
                  <a:noFill/>
                </a:ln>
                <a:solidFill>
                  <a:srgbClr val="548194"/>
                </a:solidFill>
                <a:effectLst/>
                <a:uLnTx/>
                <a:uFillTx/>
                <a:latin typeface="Raleway"/>
                <a:ea typeface="Raleway"/>
                <a:cs typeface="Raleway"/>
                <a:sym typeface="Raleway"/>
              </a:rPr>
              <a:t>B) Access to services: </a:t>
            </a:r>
            <a:r>
              <a:rPr kumimoji="0" lang="en-US" sz="1600" b="1" i="0" u="none" strike="noStrike" kern="0" cap="none" spc="0" normalizeH="0" baseline="0" noProof="0">
                <a:ln>
                  <a:noFill/>
                </a:ln>
                <a:solidFill>
                  <a:srgbClr val="548194"/>
                </a:solidFill>
                <a:effectLst/>
                <a:uLnTx/>
                <a:uFillTx/>
                <a:latin typeface="Raleway"/>
                <a:ea typeface="Raleway"/>
                <a:cs typeface="Raleway"/>
                <a:sym typeface="Raleway"/>
              </a:rPr>
              <a:t>Do refugees and hosts have equal access to services? Is there a difference in the quality of services delivered to hosts and refugees? Are any of these services integrated, i.e. accessible by both refugees and hosts? Do you think the way services are delivered is adapted to women and youth?</a:t>
            </a:r>
            <a:endParaRPr kumimoji="0" sz="1600" b="1" i="0" u="none" strike="noStrike" kern="0" cap="none" spc="0" normalizeH="0" baseline="0" noProof="0">
              <a:ln>
                <a:noFill/>
              </a:ln>
              <a:solidFill>
                <a:srgbClr val="548194"/>
              </a:solidFill>
              <a:effectLst/>
              <a:uLnTx/>
              <a:uFillTx/>
              <a:latin typeface="Raleway"/>
              <a:ea typeface="Raleway"/>
              <a:cs typeface="Raleway"/>
              <a:sym typeface="Raleway"/>
            </a:endParaRPr>
          </a:p>
          <a:p>
            <a:pPr marL="685800" marR="0" lvl="0" indent="-330200" algn="just" defTabSz="914400" rtl="0" eaLnBrk="1" fontAlgn="auto" latinLnBrk="0" hangingPunct="1">
              <a:lnSpc>
                <a:spcPct val="100000"/>
              </a:lnSpc>
              <a:spcBef>
                <a:spcPts val="0"/>
              </a:spcBef>
              <a:spcAft>
                <a:spcPts val="0"/>
              </a:spcAft>
              <a:buClr>
                <a:srgbClr val="4D5557"/>
              </a:buClr>
              <a:buSzPts val="1600"/>
              <a:buFont typeface="Raleway"/>
              <a:buChar char="●"/>
              <a:tabLst/>
              <a:defRPr/>
            </a:pPr>
            <a:r>
              <a:rPr kumimoji="0" lang="en-US" sz="1600" b="0" i="0" u="none" strike="noStrike" kern="0" cap="none" spc="0" normalizeH="0" baseline="0" noProof="0">
                <a:ln>
                  <a:noFill/>
                </a:ln>
                <a:solidFill>
                  <a:srgbClr val="4D5557"/>
                </a:solidFill>
                <a:effectLst/>
                <a:uLnTx/>
                <a:uFillTx/>
                <a:latin typeface="Raleway"/>
                <a:ea typeface="Raleway"/>
                <a:cs typeface="Raleway"/>
                <a:sym typeface="Raleway"/>
              </a:rPr>
              <a:t>What join us with citizen is language of Nuer, other interaction come from join celeberation because we have known song to all of us. “Saying, one things I do not like from Sudan, everybody talk about Nuer, even somebody who live by his own mine about Nuer……….”</a:t>
            </a:r>
            <a:endParaRPr kumimoji="0" sz="1600" b="1" i="0" u="none" strike="noStrike" kern="0" cap="none" spc="0" normalizeH="0" baseline="0" noProof="0">
              <a:ln>
                <a:noFill/>
              </a:ln>
              <a:solidFill>
                <a:srgbClr val="4D5557"/>
              </a:solidFill>
              <a:effectLst/>
              <a:uLnTx/>
              <a:uFillTx/>
              <a:latin typeface="Raleway"/>
              <a:ea typeface="Raleway"/>
              <a:cs typeface="Raleway"/>
              <a:sym typeface="Raleway"/>
            </a:endParaRPr>
          </a:p>
          <a:p>
            <a:pPr marL="685800" marR="0" lvl="0" indent="-330200" algn="just" defTabSz="914400" rtl="0" eaLnBrk="1" fontAlgn="auto" latinLnBrk="0" hangingPunct="1">
              <a:lnSpc>
                <a:spcPct val="100000"/>
              </a:lnSpc>
              <a:spcBef>
                <a:spcPts val="0"/>
              </a:spcBef>
              <a:spcAft>
                <a:spcPts val="0"/>
              </a:spcAft>
              <a:buClr>
                <a:srgbClr val="4D5557"/>
              </a:buClr>
              <a:buSzPts val="1600"/>
              <a:buFont typeface="Noto Sans Symbols"/>
              <a:buChar char="●"/>
              <a:tabLst/>
              <a:defRPr/>
            </a:pPr>
            <a:r>
              <a:rPr kumimoji="0" lang="en-US" sz="1600" b="0" i="0" u="none" strike="noStrike" kern="0" cap="none" spc="0" normalizeH="0" baseline="0" noProof="0">
                <a:ln>
                  <a:noFill/>
                </a:ln>
                <a:solidFill>
                  <a:srgbClr val="4D5557"/>
                </a:solidFill>
                <a:effectLst/>
                <a:uLnTx/>
                <a:uFillTx/>
                <a:latin typeface="Raleway"/>
                <a:ea typeface="Raleway"/>
                <a:cs typeface="Raleway"/>
                <a:sym typeface="Raleway"/>
              </a:rPr>
              <a:t>Other song, “Nyabiel  Lual is girl friend of Nyeyang” which is common song to all Nuer.</a:t>
            </a:r>
            <a:r>
              <a:rPr kumimoji="0" lang="en-US" sz="1600" b="1" i="0" u="none" strike="noStrike" kern="0" cap="none" spc="0" normalizeH="0" baseline="0" noProof="0">
                <a:ln>
                  <a:noFill/>
                </a:ln>
                <a:solidFill>
                  <a:srgbClr val="4D5557"/>
                </a:solidFill>
                <a:effectLst/>
                <a:uLnTx/>
                <a:uFillTx/>
                <a:latin typeface="Raleway"/>
                <a:ea typeface="Raleway"/>
                <a:cs typeface="Raleway"/>
                <a:sym typeface="Raleway"/>
              </a:rPr>
              <a:t>    </a:t>
            </a:r>
            <a:endParaRPr kumimoji="0" sz="1700" b="1" i="0" u="none" strike="noStrike" kern="0" cap="none" spc="0" normalizeH="0" baseline="0" noProof="0">
              <a:ln>
                <a:noFill/>
              </a:ln>
              <a:solidFill>
                <a:srgbClr val="4D5557"/>
              </a:solidFill>
              <a:effectLst/>
              <a:uLnTx/>
              <a:uFillTx/>
              <a:latin typeface="Raleway"/>
              <a:ea typeface="Raleway"/>
              <a:cs typeface="Raleway"/>
              <a:sym typeface="Raleway"/>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grpSp>
        <p:nvGrpSpPr>
          <p:cNvPr id="333" name="Google Shape;333;p31"/>
          <p:cNvGrpSpPr/>
          <p:nvPr/>
        </p:nvGrpSpPr>
        <p:grpSpPr>
          <a:xfrm>
            <a:off x="12" y="-76200"/>
            <a:ext cx="12191988" cy="247125"/>
            <a:chOff x="12" y="0"/>
            <a:chExt cx="12191988" cy="247125"/>
          </a:xfrm>
        </p:grpSpPr>
        <p:pic>
          <p:nvPicPr>
            <p:cNvPr id="334" name="Google Shape;334;p31"/>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335" name="Google Shape;335;p31"/>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336" name="Google Shape;336;p31"/>
          <p:cNvGrpSpPr/>
          <p:nvPr/>
        </p:nvGrpSpPr>
        <p:grpSpPr>
          <a:xfrm>
            <a:off x="12" y="6705600"/>
            <a:ext cx="12191988" cy="247125"/>
            <a:chOff x="12" y="0"/>
            <a:chExt cx="12191988" cy="247125"/>
          </a:xfrm>
        </p:grpSpPr>
        <p:pic>
          <p:nvPicPr>
            <p:cNvPr id="337" name="Google Shape;337;p31"/>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338" name="Google Shape;338;p31"/>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339" name="Google Shape;339;p31"/>
          <p:cNvGrpSpPr/>
          <p:nvPr/>
        </p:nvGrpSpPr>
        <p:grpSpPr>
          <a:xfrm>
            <a:off x="12" y="6705600"/>
            <a:ext cx="12191988" cy="247125"/>
            <a:chOff x="12" y="0"/>
            <a:chExt cx="12191988" cy="247125"/>
          </a:xfrm>
        </p:grpSpPr>
        <p:pic>
          <p:nvPicPr>
            <p:cNvPr id="340" name="Google Shape;340;p31"/>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341" name="Google Shape;341;p31"/>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pic>
        <p:nvPicPr>
          <p:cNvPr id="342" name="Google Shape;342;p31"/>
          <p:cNvPicPr preferRelativeResize="0"/>
          <p:nvPr/>
        </p:nvPicPr>
        <p:blipFill rotWithShape="1">
          <a:blip r:embed="rId4">
            <a:alphaModFix/>
          </a:blip>
          <a:srcRect/>
          <a:stretch/>
        </p:blipFill>
        <p:spPr>
          <a:xfrm>
            <a:off x="10444850" y="170925"/>
            <a:ext cx="1369900" cy="1369900"/>
          </a:xfrm>
          <a:prstGeom prst="rect">
            <a:avLst/>
          </a:prstGeom>
          <a:noFill/>
          <a:ln>
            <a:noFill/>
          </a:ln>
        </p:spPr>
      </p:pic>
      <p:sp>
        <p:nvSpPr>
          <p:cNvPr id="343" name="Google Shape;343;p31"/>
          <p:cNvSpPr txBox="1"/>
          <p:nvPr/>
        </p:nvSpPr>
        <p:spPr>
          <a:xfrm>
            <a:off x="737936" y="490036"/>
            <a:ext cx="10285800" cy="7317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a:ln>
                  <a:noFill/>
                </a:ln>
                <a:solidFill>
                  <a:srgbClr val="4D5557"/>
                </a:solidFill>
                <a:effectLst/>
                <a:uLnTx/>
                <a:uFillTx/>
                <a:latin typeface="Raleway"/>
                <a:ea typeface="Raleway"/>
                <a:cs typeface="Raleway"/>
                <a:sym typeface="Raleway"/>
              </a:rPr>
              <a:t>Examples of Strong and Weak Transcripts </a:t>
            </a:r>
            <a:endParaRPr kumimoji="0" sz="6000" b="0" i="0" u="none" strike="noStrike" kern="0" cap="none" spc="0" normalizeH="0" baseline="0" noProof="0">
              <a:ln>
                <a:noFill/>
              </a:ln>
              <a:solidFill>
                <a:srgbClr val="4D5557"/>
              </a:solidFill>
              <a:effectLst/>
              <a:uLnTx/>
              <a:uFillTx/>
              <a:latin typeface="Raleway"/>
              <a:ea typeface="Raleway"/>
              <a:cs typeface="Raleway"/>
              <a:sym typeface="Raleway"/>
            </a:endParaRPr>
          </a:p>
        </p:txBody>
      </p:sp>
      <p:sp>
        <p:nvSpPr>
          <p:cNvPr id="344" name="Google Shape;344;p31"/>
          <p:cNvSpPr txBox="1"/>
          <p:nvPr/>
        </p:nvSpPr>
        <p:spPr>
          <a:xfrm>
            <a:off x="375825" y="970375"/>
            <a:ext cx="10717500" cy="53259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1000"/>
              </a:spcBef>
              <a:spcAft>
                <a:spcPts val="0"/>
              </a:spcAft>
              <a:buClr>
                <a:srgbClr val="000000"/>
              </a:buClr>
              <a:buSzPts val="1700"/>
              <a:buFont typeface="Arial"/>
              <a:buNone/>
              <a:tabLst/>
              <a:defRPr/>
            </a:pPr>
            <a:endParaRPr kumimoji="0" sz="15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30200" algn="l" defTabSz="914400" rtl="0" eaLnBrk="1" fontAlgn="auto" latinLnBrk="0" hangingPunct="1">
              <a:lnSpc>
                <a:spcPct val="115000"/>
              </a:lnSpc>
              <a:spcBef>
                <a:spcPts val="0"/>
              </a:spcBef>
              <a:spcAft>
                <a:spcPts val="0"/>
              </a:spcAft>
              <a:buClr>
                <a:srgbClr val="548194"/>
              </a:buClr>
              <a:buSzPts val="1600"/>
              <a:buFont typeface="Raleway"/>
              <a:buAutoNum type="arabicPeriod"/>
              <a:tabLst/>
              <a:defRPr/>
            </a:pPr>
            <a:r>
              <a:rPr kumimoji="0" lang="en-US" sz="1600" b="1" i="0" u="none" strike="noStrike" kern="0" cap="none" spc="0" normalizeH="0" baseline="0" noProof="0">
                <a:ln>
                  <a:noFill/>
                </a:ln>
                <a:solidFill>
                  <a:srgbClr val="548194"/>
                </a:solidFill>
                <a:effectLst/>
                <a:uLnTx/>
                <a:uFillTx/>
                <a:latin typeface="Raleway"/>
                <a:ea typeface="Raleway"/>
                <a:cs typeface="Raleway"/>
                <a:sym typeface="Raleway"/>
              </a:rPr>
              <a:t>How has being displaced made a difference in your life here? How does your situation compare to those who have not been displaced?</a:t>
            </a:r>
            <a:endParaRPr kumimoji="0" sz="1600" b="0" i="0" u="none" strike="noStrike" kern="0" cap="none" spc="0" normalizeH="0" baseline="0" noProof="0">
              <a:ln>
                <a:noFill/>
              </a:ln>
              <a:solidFill>
                <a:srgbClr val="548194"/>
              </a:solidFill>
              <a:effectLst/>
              <a:uLnTx/>
              <a:uFillTx/>
              <a:latin typeface="Raleway"/>
              <a:ea typeface="Raleway"/>
              <a:cs typeface="Raleway"/>
              <a:sym typeface="Raleway"/>
            </a:endParaRPr>
          </a:p>
          <a:p>
            <a:pPr marL="0" marR="0" lvl="0" indent="0" algn="just" defTabSz="914400" rtl="0" eaLnBrk="1" fontAlgn="auto" latinLnBrk="0" hangingPunct="1">
              <a:lnSpc>
                <a:spcPct val="115000"/>
              </a:lnSpc>
              <a:spcBef>
                <a:spcPts val="120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4D5557"/>
                </a:solidFill>
                <a:effectLst/>
                <a:uLnTx/>
                <a:uFillTx/>
                <a:latin typeface="Raleway"/>
                <a:ea typeface="Raleway"/>
                <a:cs typeface="Raleway"/>
                <a:sym typeface="Raleway"/>
              </a:rPr>
              <a:t>R5:</a:t>
            </a:r>
            <a:r>
              <a:rPr kumimoji="0" lang="en-US" sz="1600" b="0" i="0" u="none" strike="noStrike" kern="0" cap="none" spc="0" normalizeH="0" baseline="0" noProof="0">
                <a:ln>
                  <a:noFill/>
                </a:ln>
                <a:solidFill>
                  <a:srgbClr val="4D5557"/>
                </a:solidFill>
                <a:effectLst/>
                <a:uLnTx/>
                <a:uFillTx/>
                <a:latin typeface="Raleway"/>
                <a:ea typeface="Raleway"/>
                <a:cs typeface="Raleway"/>
                <a:sym typeface="Raleway"/>
              </a:rPr>
              <a:t> Oh!! In displacement, we did not gain but we lost. We, the displaced left bare-handed. Those who displaced us are in a good condition. We lost our property. Even if we know where our properties are, we cannot reclaim it. In case we do that, they may misjudge us as troublemakers or report that the Gedeo are instigating conflict.  </a:t>
            </a:r>
            <a:endParaRPr kumimoji="0" sz="16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just" defTabSz="914400" rtl="0" eaLnBrk="1" fontAlgn="auto" latinLnBrk="0" hangingPunct="1">
              <a:lnSpc>
                <a:spcPct val="115000"/>
              </a:lnSpc>
              <a:spcBef>
                <a:spcPts val="120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4D5557"/>
                </a:solidFill>
                <a:effectLst/>
                <a:uLnTx/>
                <a:uFillTx/>
                <a:latin typeface="Raleway"/>
                <a:ea typeface="Raleway"/>
                <a:cs typeface="Raleway"/>
                <a:sym typeface="Raleway"/>
              </a:rPr>
              <a:t>R3:</a:t>
            </a:r>
            <a:r>
              <a:rPr kumimoji="0" lang="en-US" sz="1600" b="0" i="0" u="none" strike="noStrike" kern="0" cap="none" spc="0" normalizeH="0" baseline="0" noProof="0">
                <a:ln>
                  <a:noFill/>
                </a:ln>
                <a:solidFill>
                  <a:srgbClr val="4D5557"/>
                </a:solidFill>
                <a:effectLst/>
                <a:uLnTx/>
                <a:uFillTx/>
                <a:latin typeface="Raleway"/>
                <a:ea typeface="Raleway"/>
                <a:cs typeface="Raleway"/>
                <a:sym typeface="Raleway"/>
              </a:rPr>
              <a:t> Formerly, we had properties and hopes as well. We had plans for saving as well as consumption. Now, we lost all our properties. We are left with our life alone. Poor households whom we were supporting formerly, have become owners of sheep, cattle, and chicken. We are considered as dogs today [look down on us]. We used to save for a better life that the government and church also support. That saving [for a better life] is what bred animosity against us. I swear to God, the 1,072.00 Birr they gave us was not enough to settle our debt for </a:t>
            </a:r>
            <a:r>
              <a:rPr kumimoji="0" lang="en-US" sz="1600" b="0" i="1" u="none" strike="noStrike" kern="0" cap="none" spc="0" normalizeH="0" baseline="0" noProof="0">
                <a:ln>
                  <a:noFill/>
                </a:ln>
                <a:solidFill>
                  <a:srgbClr val="4D5557"/>
                </a:solidFill>
                <a:effectLst/>
                <a:uLnTx/>
                <a:uFillTx/>
                <a:latin typeface="Raleway"/>
                <a:ea typeface="Raleway"/>
                <a:cs typeface="Raleway"/>
                <a:sym typeface="Raleway"/>
              </a:rPr>
              <a:t>enset</a:t>
            </a:r>
            <a:r>
              <a:rPr kumimoji="0" lang="en-US" sz="1600" b="0" i="0" u="none" strike="noStrike" kern="0" cap="none" spc="0" normalizeH="0" baseline="0" noProof="0">
                <a:ln>
                  <a:noFill/>
                </a:ln>
                <a:solidFill>
                  <a:srgbClr val="4D5557"/>
                </a:solidFill>
                <a:effectLst/>
                <a:uLnTx/>
                <a:uFillTx/>
                <a:latin typeface="Raleway"/>
                <a:ea typeface="Raleway"/>
                <a:cs typeface="Raleway"/>
                <a:sym typeface="Raleway"/>
              </a:rPr>
              <a:t> with which we fed our children. There is a big difference between them and us. </a:t>
            </a:r>
            <a:endParaRPr kumimoji="0" sz="16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just" defTabSz="914400" rtl="0" eaLnBrk="1" fontAlgn="auto" latinLnBrk="0" hangingPunct="1">
              <a:lnSpc>
                <a:spcPct val="115000"/>
              </a:lnSpc>
              <a:spcBef>
                <a:spcPts val="120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4D5557"/>
                </a:solidFill>
                <a:effectLst/>
                <a:uLnTx/>
                <a:uFillTx/>
                <a:latin typeface="Raleway"/>
                <a:ea typeface="Raleway"/>
                <a:cs typeface="Raleway"/>
                <a:sym typeface="Raleway"/>
              </a:rPr>
              <a:t>R1: </a:t>
            </a:r>
            <a:r>
              <a:rPr kumimoji="0" lang="en-US" sz="1600" b="0" i="0" u="none" strike="noStrike" kern="0" cap="none" spc="0" normalizeH="0" baseline="0" noProof="0">
                <a:ln>
                  <a:noFill/>
                </a:ln>
                <a:solidFill>
                  <a:srgbClr val="4D5557"/>
                </a:solidFill>
                <a:effectLst/>
                <a:uLnTx/>
                <a:uFillTx/>
                <a:latin typeface="Raleway"/>
                <a:ea typeface="Raleway"/>
                <a:cs typeface="Raleway"/>
                <a:sym typeface="Raleway"/>
              </a:rPr>
              <a:t>There is a big difference in our life before and after displacement. We are in abject poverty today. We are facing difficulties to feed and clothe our children. My present condition is worse than my life at Harru [settlement camp]. There was better support but we have received nothing after return.</a:t>
            </a:r>
            <a:endParaRPr kumimoji="0" sz="1600" b="0" i="0" u="none" strike="noStrike" kern="0" cap="none" spc="0" normalizeH="0" baseline="0" noProof="0">
              <a:ln>
                <a:noFill/>
              </a:ln>
              <a:solidFill>
                <a:srgbClr val="4D5557"/>
              </a:solidFill>
              <a:effectLst/>
              <a:uLnTx/>
              <a:uFillTx/>
              <a:latin typeface="Raleway"/>
              <a:ea typeface="Raleway"/>
              <a:cs typeface="Raleway"/>
              <a:sym typeface="Raleway"/>
            </a:endParaRPr>
          </a:p>
          <a:p>
            <a:pPr marL="228600" marR="0" lvl="0" indent="0" algn="l" defTabSz="914400" rtl="0" eaLnBrk="1" fontAlgn="auto" latinLnBrk="0" hangingPunct="1">
              <a:lnSpc>
                <a:spcPct val="90000"/>
              </a:lnSpc>
              <a:spcBef>
                <a:spcPts val="120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Raleway"/>
              <a:ea typeface="Raleway"/>
              <a:cs typeface="Raleway"/>
              <a:sym typeface="Raleway"/>
            </a:endParaRPr>
          </a:p>
          <a:p>
            <a:pPr marL="228600" marR="0" lvl="0" indent="0" algn="l" defTabSz="914400" rtl="0" eaLnBrk="1" fontAlgn="auto" latinLnBrk="0" hangingPunct="1">
              <a:lnSpc>
                <a:spcPct val="90000"/>
              </a:lnSpc>
              <a:spcBef>
                <a:spcPts val="0"/>
              </a:spcBef>
              <a:spcAft>
                <a:spcPts val="0"/>
              </a:spcAft>
              <a:buClr>
                <a:srgbClr val="000000"/>
              </a:buClr>
              <a:buSzPts val="1800"/>
              <a:buFont typeface="Arial"/>
              <a:buNone/>
              <a:tabLst/>
              <a:defRPr/>
            </a:pPr>
            <a:r>
              <a:rPr kumimoji="0" lang="en-US" sz="1800" b="1" i="0" u="sng" strike="noStrike" kern="0" cap="none" spc="0" normalizeH="0" baseline="0" noProof="0">
                <a:ln>
                  <a:noFill/>
                </a:ln>
                <a:solidFill>
                  <a:srgbClr val="0563C1"/>
                </a:solidFill>
                <a:effectLst/>
                <a:uLnTx/>
                <a:uFillTx/>
                <a:latin typeface="Raleway"/>
                <a:ea typeface="Raleway"/>
                <a:cs typeface="Raleway"/>
                <a:sym typeface="Raleway"/>
                <a:hlinkClick r:id="rId5">
                  <a:extLst>
                    <a:ext uri="{A12FA001-AC4F-418D-AE19-62706E023703}">
                      <ahyp:hlinkClr xmlns:ahyp="http://schemas.microsoft.com/office/drawing/2018/hyperlinkcolor" val="tx"/>
                    </a:ext>
                  </a:extLst>
                </a:hlinkClick>
              </a:rPr>
              <a:t>full examples </a:t>
            </a:r>
            <a:r>
              <a:rPr kumimoji="0" lang="en-US" sz="1800" b="1" i="0" u="none" strike="noStrike" kern="0" cap="none" spc="0" normalizeH="0" baseline="0" noProof="0">
                <a:ln>
                  <a:noFill/>
                </a:ln>
                <a:solidFill>
                  <a:srgbClr val="4D5557"/>
                </a:solidFill>
                <a:effectLst/>
                <a:uLnTx/>
                <a:uFillTx/>
                <a:latin typeface="Raleway"/>
                <a:ea typeface="Raleway"/>
                <a:cs typeface="Raleway"/>
                <a:sym typeface="Raleway"/>
              </a:rPr>
              <a:t>of good and bad transcripts</a:t>
            </a:r>
            <a:endParaRPr kumimoji="0" sz="2200" b="0" i="0" u="none" strike="noStrike" kern="0" cap="none" spc="0" normalizeH="0" baseline="0" noProof="0">
              <a:ln>
                <a:noFill/>
              </a:ln>
              <a:solidFill>
                <a:srgbClr val="4D5557"/>
              </a:solidFill>
              <a:effectLst/>
              <a:uLnTx/>
              <a:uFillTx/>
              <a:latin typeface="Raleway"/>
              <a:ea typeface="Raleway"/>
              <a:cs typeface="Raleway"/>
              <a:sym typeface="Raleway"/>
            </a:endParaRPr>
          </a:p>
          <a:p>
            <a:pPr marL="228600" marR="0" lvl="0" indent="0" algn="l" defTabSz="914400" rtl="0" eaLnBrk="1" fontAlgn="auto" latinLnBrk="0" hangingPunct="1">
              <a:lnSpc>
                <a:spcPct val="90000"/>
              </a:lnSpc>
              <a:spcBef>
                <a:spcPts val="1000"/>
              </a:spcBef>
              <a:spcAft>
                <a:spcPts val="0"/>
              </a:spcAft>
              <a:buClr>
                <a:srgbClr val="000000"/>
              </a:buClr>
              <a:buSzPts val="1700"/>
              <a:buFont typeface="Arial"/>
              <a:buNone/>
              <a:tabLst/>
              <a:defRPr/>
            </a:pPr>
            <a:r>
              <a:rPr kumimoji="0" lang="en-US" sz="1700" b="0" i="0" u="none" strike="noStrike" kern="0" cap="none" spc="0" normalizeH="0" baseline="0" noProof="0">
                <a:ln>
                  <a:noFill/>
                </a:ln>
                <a:solidFill>
                  <a:srgbClr val="4D5557"/>
                </a:solidFill>
                <a:effectLst/>
                <a:uLnTx/>
                <a:uFillTx/>
                <a:latin typeface="Calibri"/>
                <a:ea typeface="Calibri"/>
                <a:cs typeface="Calibri"/>
                <a:sym typeface="Calibri"/>
              </a:rPr>
              <a:t> </a:t>
            </a:r>
            <a:r>
              <a:rPr kumimoji="0" lang="en-US" sz="1600" b="1" i="0" u="none" strike="noStrike" kern="0" cap="none" spc="0" normalizeH="0" baseline="0" noProof="0">
                <a:ln>
                  <a:noFill/>
                </a:ln>
                <a:solidFill>
                  <a:srgbClr val="4D5557"/>
                </a:solidFill>
                <a:effectLst/>
                <a:uLnTx/>
                <a:uFillTx/>
                <a:latin typeface="Raleway"/>
                <a:ea typeface="Raleway"/>
                <a:cs typeface="Raleway"/>
                <a:sym typeface="Raleway"/>
              </a:rPr>
              <a:t> </a:t>
            </a:r>
            <a:endParaRPr kumimoji="0" sz="1600" b="0" i="0" u="none" strike="noStrike" kern="0" cap="none" spc="0" normalizeH="0" baseline="0" noProof="0">
              <a:ln>
                <a:noFill/>
              </a:ln>
              <a:solidFill>
                <a:srgbClr val="4D5557"/>
              </a:solidFill>
              <a:effectLst/>
              <a:uLnTx/>
              <a:uFillTx/>
              <a:latin typeface="Raleway"/>
              <a:ea typeface="Raleway"/>
              <a:cs typeface="Raleway"/>
              <a:sym typeface="Raleway"/>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2"/>
          <p:cNvSpPr txBox="1">
            <a:spLocks noGrp="1"/>
          </p:cNvSpPr>
          <p:nvPr>
            <p:ph type="ctrTitle"/>
          </p:nvPr>
        </p:nvSpPr>
        <p:spPr>
          <a:xfrm>
            <a:off x="737925" y="490036"/>
            <a:ext cx="10285800" cy="731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Font typeface="Arial"/>
              <a:buNone/>
            </a:pPr>
            <a:r>
              <a:rPr lang="en-US" sz="2800" b="1">
                <a:solidFill>
                  <a:schemeClr val="dk2"/>
                </a:solidFill>
                <a:latin typeface="Raleway"/>
                <a:ea typeface="Raleway"/>
                <a:cs typeface="Raleway"/>
                <a:sym typeface="Raleway"/>
              </a:rPr>
              <a:t>EXAMPLES OF TRANSCRIPTS</a:t>
            </a:r>
            <a:endParaRPr sz="1600">
              <a:solidFill>
                <a:schemeClr val="dk2"/>
              </a:solidFill>
              <a:latin typeface="Raleway"/>
              <a:ea typeface="Raleway"/>
              <a:cs typeface="Raleway"/>
              <a:sym typeface="Raleway"/>
            </a:endParaRPr>
          </a:p>
        </p:txBody>
      </p:sp>
      <p:pic>
        <p:nvPicPr>
          <p:cNvPr id="351" name="Google Shape;351;p32"/>
          <p:cNvPicPr preferRelativeResize="0"/>
          <p:nvPr/>
        </p:nvPicPr>
        <p:blipFill rotWithShape="1">
          <a:blip r:embed="rId3">
            <a:alphaModFix/>
          </a:blip>
          <a:srcRect/>
          <a:stretch/>
        </p:blipFill>
        <p:spPr>
          <a:xfrm>
            <a:off x="10444850" y="170925"/>
            <a:ext cx="1369900" cy="1369900"/>
          </a:xfrm>
          <a:prstGeom prst="rect">
            <a:avLst/>
          </a:prstGeom>
          <a:noFill/>
          <a:ln>
            <a:noFill/>
          </a:ln>
        </p:spPr>
      </p:pic>
      <p:grpSp>
        <p:nvGrpSpPr>
          <p:cNvPr id="352" name="Google Shape;352;p32"/>
          <p:cNvGrpSpPr/>
          <p:nvPr/>
        </p:nvGrpSpPr>
        <p:grpSpPr>
          <a:xfrm>
            <a:off x="12" y="-76200"/>
            <a:ext cx="12191988" cy="247125"/>
            <a:chOff x="12" y="0"/>
            <a:chExt cx="12191988" cy="247125"/>
          </a:xfrm>
        </p:grpSpPr>
        <p:pic>
          <p:nvPicPr>
            <p:cNvPr id="353" name="Google Shape;353;p32"/>
            <p:cNvPicPr preferRelativeResize="0"/>
            <p:nvPr/>
          </p:nvPicPr>
          <p:blipFill rotWithShape="1">
            <a:blip r:embed="rId4">
              <a:alphaModFix/>
            </a:blip>
            <a:srcRect/>
            <a:stretch/>
          </p:blipFill>
          <p:spPr>
            <a:xfrm>
              <a:off x="12" y="4"/>
              <a:ext cx="7905750" cy="219075"/>
            </a:xfrm>
            <a:prstGeom prst="rect">
              <a:avLst/>
            </a:prstGeom>
            <a:noFill/>
            <a:ln>
              <a:noFill/>
            </a:ln>
          </p:spPr>
        </p:pic>
        <p:pic>
          <p:nvPicPr>
            <p:cNvPr id="354" name="Google Shape;354;p32"/>
            <p:cNvPicPr preferRelativeResize="0"/>
            <p:nvPr/>
          </p:nvPicPr>
          <p:blipFill rotWithShape="1">
            <a:blip r:embed="rId4">
              <a:alphaModFix/>
            </a:blip>
            <a:srcRect l="11018" r="34704" b="-12803"/>
            <a:stretch/>
          </p:blipFill>
          <p:spPr>
            <a:xfrm>
              <a:off x="7901226" y="0"/>
              <a:ext cx="4290774" cy="247125"/>
            </a:xfrm>
            <a:prstGeom prst="rect">
              <a:avLst/>
            </a:prstGeom>
            <a:noFill/>
            <a:ln>
              <a:noFill/>
            </a:ln>
          </p:spPr>
        </p:pic>
      </p:grpSp>
      <p:grpSp>
        <p:nvGrpSpPr>
          <p:cNvPr id="355" name="Google Shape;355;p32"/>
          <p:cNvGrpSpPr/>
          <p:nvPr/>
        </p:nvGrpSpPr>
        <p:grpSpPr>
          <a:xfrm>
            <a:off x="12" y="6705600"/>
            <a:ext cx="12191988" cy="247125"/>
            <a:chOff x="12" y="0"/>
            <a:chExt cx="12191988" cy="247125"/>
          </a:xfrm>
        </p:grpSpPr>
        <p:pic>
          <p:nvPicPr>
            <p:cNvPr id="356" name="Google Shape;356;p32"/>
            <p:cNvPicPr preferRelativeResize="0"/>
            <p:nvPr/>
          </p:nvPicPr>
          <p:blipFill rotWithShape="1">
            <a:blip r:embed="rId4">
              <a:alphaModFix/>
            </a:blip>
            <a:srcRect/>
            <a:stretch/>
          </p:blipFill>
          <p:spPr>
            <a:xfrm>
              <a:off x="12" y="4"/>
              <a:ext cx="7905750" cy="219075"/>
            </a:xfrm>
            <a:prstGeom prst="rect">
              <a:avLst/>
            </a:prstGeom>
            <a:noFill/>
            <a:ln>
              <a:noFill/>
            </a:ln>
          </p:spPr>
        </p:pic>
        <p:pic>
          <p:nvPicPr>
            <p:cNvPr id="357" name="Google Shape;357;p32"/>
            <p:cNvPicPr preferRelativeResize="0"/>
            <p:nvPr/>
          </p:nvPicPr>
          <p:blipFill rotWithShape="1">
            <a:blip r:embed="rId4">
              <a:alphaModFix/>
            </a:blip>
            <a:srcRect l="11018" r="34704" b="-12803"/>
            <a:stretch/>
          </p:blipFill>
          <p:spPr>
            <a:xfrm>
              <a:off x="7901226" y="0"/>
              <a:ext cx="4290774" cy="247125"/>
            </a:xfrm>
            <a:prstGeom prst="rect">
              <a:avLst/>
            </a:prstGeom>
            <a:noFill/>
            <a:ln>
              <a:noFill/>
            </a:ln>
          </p:spPr>
        </p:pic>
      </p:grpSp>
      <p:sp>
        <p:nvSpPr>
          <p:cNvPr id="358" name="Google Shape;358;p32"/>
          <p:cNvSpPr txBox="1"/>
          <p:nvPr/>
        </p:nvSpPr>
        <p:spPr>
          <a:xfrm>
            <a:off x="737925" y="1379450"/>
            <a:ext cx="10660200" cy="42933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300"/>
              <a:buFont typeface="Arial"/>
              <a:buNone/>
              <a:tabLst/>
              <a:defRPr/>
            </a:pPr>
            <a:r>
              <a:rPr kumimoji="0" lang="en-US" sz="2300" b="1" i="0" u="none" strike="noStrike" kern="0" cap="none" spc="0" normalizeH="0" baseline="0" noProof="0">
                <a:ln>
                  <a:noFill/>
                </a:ln>
                <a:solidFill>
                  <a:srgbClr val="548194"/>
                </a:solidFill>
                <a:effectLst/>
                <a:uLnTx/>
                <a:uFillTx/>
                <a:latin typeface="Raleway"/>
                <a:ea typeface="Raleway"/>
                <a:cs typeface="Raleway"/>
                <a:sym typeface="Raleway"/>
              </a:rPr>
              <a:t>DISCUSSION</a:t>
            </a:r>
            <a:endParaRPr kumimoji="0" sz="2300" b="1" i="0" u="none" strike="noStrike" kern="0" cap="none" spc="0" normalizeH="0" baseline="0" noProof="0">
              <a:ln>
                <a:noFill/>
              </a:ln>
              <a:solidFill>
                <a:srgbClr val="548194"/>
              </a:solidFill>
              <a:effectLst/>
              <a:uLnTx/>
              <a:uFillTx/>
              <a:latin typeface="Raleway"/>
              <a:ea typeface="Raleway"/>
              <a:cs typeface="Raleway"/>
              <a:sym typeface="Raleway"/>
            </a:endParaRPr>
          </a:p>
          <a:p>
            <a:pPr marL="0" marR="0" lvl="0" indent="0" algn="l" defTabSz="914400" rtl="0" eaLnBrk="1" fontAlgn="auto" latinLnBrk="0" hangingPunct="1">
              <a:lnSpc>
                <a:spcPct val="150000"/>
              </a:lnSpc>
              <a:spcBef>
                <a:spcPts val="800"/>
              </a:spcBef>
              <a:spcAft>
                <a:spcPts val="0"/>
              </a:spcAft>
              <a:buClr>
                <a:srgbClr val="000000"/>
              </a:buClr>
              <a:buSzPts val="1900"/>
              <a:buFont typeface="Arial"/>
              <a:buNone/>
              <a:tabLst/>
              <a:defRPr/>
            </a:pPr>
            <a:endParaRPr kumimoji="0" sz="1900" b="1"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9250" algn="l" defTabSz="914400" rtl="0" eaLnBrk="1" fontAlgn="auto" latinLnBrk="0" hangingPunct="1">
              <a:lnSpc>
                <a:spcPct val="150000"/>
              </a:lnSpc>
              <a:spcBef>
                <a:spcPts val="800"/>
              </a:spcBef>
              <a:spcAft>
                <a:spcPts val="0"/>
              </a:spcAft>
              <a:buClr>
                <a:srgbClr val="4D5557"/>
              </a:buClr>
              <a:buSzPts val="1900"/>
              <a:buFont typeface="Raleway"/>
              <a:buChar char="●"/>
              <a:tabLst/>
              <a:defRPr/>
            </a:pPr>
            <a:r>
              <a:rPr kumimoji="0" lang="en-US" sz="1900" b="1" i="0" u="none" strike="noStrike" kern="0" cap="none" spc="0" normalizeH="0" baseline="0" noProof="0">
                <a:ln>
                  <a:noFill/>
                </a:ln>
                <a:solidFill>
                  <a:srgbClr val="4D5557"/>
                </a:solidFill>
                <a:effectLst/>
                <a:uLnTx/>
                <a:uFillTx/>
                <a:latin typeface="Raleway"/>
                <a:ea typeface="Raleway"/>
                <a:cs typeface="Raleway"/>
                <a:sym typeface="Raleway"/>
              </a:rPr>
              <a:t>What do you notice about this transcript?</a:t>
            </a:r>
            <a:endParaRPr kumimoji="0" sz="1900" b="1"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9250" algn="l" defTabSz="914400" rtl="0" eaLnBrk="1" fontAlgn="auto" latinLnBrk="0" hangingPunct="1">
              <a:lnSpc>
                <a:spcPct val="150000"/>
              </a:lnSpc>
              <a:spcBef>
                <a:spcPts val="800"/>
              </a:spcBef>
              <a:spcAft>
                <a:spcPts val="0"/>
              </a:spcAft>
              <a:buClr>
                <a:srgbClr val="4D5557"/>
              </a:buClr>
              <a:buSzPts val="1900"/>
              <a:buFont typeface="Raleway"/>
              <a:buChar char="●"/>
              <a:tabLst/>
              <a:defRPr/>
            </a:pPr>
            <a:r>
              <a:rPr kumimoji="0" lang="en-US" sz="1900" b="1" i="0" u="none" strike="noStrike" kern="0" cap="none" spc="0" normalizeH="0" baseline="0" noProof="0">
                <a:ln>
                  <a:noFill/>
                </a:ln>
                <a:solidFill>
                  <a:srgbClr val="4D5557"/>
                </a:solidFill>
                <a:effectLst/>
                <a:uLnTx/>
                <a:uFillTx/>
                <a:latin typeface="Raleway"/>
                <a:ea typeface="Raleway"/>
                <a:cs typeface="Raleway"/>
                <a:sym typeface="Raleway"/>
              </a:rPr>
              <a:t>What is the major difference between this transcript and the previous one shown? </a:t>
            </a:r>
            <a:endParaRPr kumimoji="0" sz="1900" b="1"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9250" algn="l" defTabSz="914400" rtl="0" eaLnBrk="1" fontAlgn="auto" latinLnBrk="0" hangingPunct="1">
              <a:lnSpc>
                <a:spcPct val="150000"/>
              </a:lnSpc>
              <a:spcBef>
                <a:spcPts val="800"/>
              </a:spcBef>
              <a:spcAft>
                <a:spcPts val="0"/>
              </a:spcAft>
              <a:buClr>
                <a:srgbClr val="4D5557"/>
              </a:buClr>
              <a:buSzPts val="1900"/>
              <a:buFont typeface="Raleway"/>
              <a:buChar char="●"/>
              <a:tabLst/>
              <a:defRPr/>
            </a:pPr>
            <a:r>
              <a:rPr kumimoji="0" lang="en-US" sz="1900" b="1" i="0" u="none" strike="noStrike" kern="0" cap="none" spc="0" normalizeH="0" baseline="0" noProof="0">
                <a:ln>
                  <a:noFill/>
                </a:ln>
                <a:solidFill>
                  <a:srgbClr val="4D5557"/>
                </a:solidFill>
                <a:effectLst/>
                <a:uLnTx/>
                <a:uFillTx/>
                <a:latin typeface="Raleway"/>
                <a:ea typeface="Raleway"/>
                <a:cs typeface="Raleway"/>
                <a:sym typeface="Raleway"/>
              </a:rPr>
              <a:t>What are the strengths of this transcript? </a:t>
            </a:r>
            <a:endParaRPr kumimoji="0" sz="1900" b="1"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9250" algn="l" defTabSz="914400" rtl="0" eaLnBrk="1" fontAlgn="auto" latinLnBrk="0" hangingPunct="1">
              <a:lnSpc>
                <a:spcPct val="150000"/>
              </a:lnSpc>
              <a:spcBef>
                <a:spcPts val="800"/>
              </a:spcBef>
              <a:spcAft>
                <a:spcPts val="0"/>
              </a:spcAft>
              <a:buClr>
                <a:srgbClr val="4D5557"/>
              </a:buClr>
              <a:buSzPts val="1900"/>
              <a:buFont typeface="Raleway"/>
              <a:buChar char="●"/>
              <a:tabLst/>
              <a:defRPr/>
            </a:pPr>
            <a:r>
              <a:rPr kumimoji="0" lang="en-US" sz="1900" b="1" i="0" u="none" strike="noStrike" kern="0" cap="none" spc="0" normalizeH="0" baseline="0" noProof="0">
                <a:ln>
                  <a:noFill/>
                </a:ln>
                <a:solidFill>
                  <a:srgbClr val="4D5557"/>
                </a:solidFill>
                <a:effectLst/>
                <a:uLnTx/>
                <a:uFillTx/>
                <a:latin typeface="Raleway"/>
                <a:ea typeface="Raleway"/>
                <a:cs typeface="Raleway"/>
                <a:sym typeface="Raleway"/>
              </a:rPr>
              <a:t>Why did the enumerator use italics and brackets? What purpose do they serve?</a:t>
            </a:r>
            <a:endParaRPr kumimoji="0" sz="1900" b="1"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9250" algn="l" defTabSz="914400" rtl="0" eaLnBrk="1" fontAlgn="auto" latinLnBrk="0" hangingPunct="1">
              <a:lnSpc>
                <a:spcPct val="150000"/>
              </a:lnSpc>
              <a:spcBef>
                <a:spcPts val="800"/>
              </a:spcBef>
              <a:spcAft>
                <a:spcPts val="0"/>
              </a:spcAft>
              <a:buClr>
                <a:srgbClr val="4D5557"/>
              </a:buClr>
              <a:buSzPts val="1900"/>
              <a:buFont typeface="Raleway"/>
              <a:buChar char="●"/>
              <a:tabLst/>
              <a:defRPr/>
            </a:pPr>
            <a:r>
              <a:rPr kumimoji="0" lang="en-US" sz="1900" b="1" i="0" u="none" strike="noStrike" kern="0" cap="none" spc="0" normalizeH="0" baseline="0" noProof="0">
                <a:ln>
                  <a:noFill/>
                </a:ln>
                <a:solidFill>
                  <a:srgbClr val="4D5557"/>
                </a:solidFill>
                <a:effectLst/>
                <a:uLnTx/>
                <a:uFillTx/>
                <a:latin typeface="Raleway"/>
                <a:ea typeface="Raleway"/>
                <a:cs typeface="Raleway"/>
                <a:sym typeface="Raleway"/>
              </a:rPr>
              <a:t>Can you tell us what are the 5 key factors that make a good transcript? </a:t>
            </a:r>
            <a:endParaRPr kumimoji="0" sz="1800" b="1"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0" algn="l" defTabSz="914400" rtl="0" eaLnBrk="1" fontAlgn="auto" latinLnBrk="0" hangingPunct="1">
              <a:lnSpc>
                <a:spcPct val="115000"/>
              </a:lnSpc>
              <a:spcBef>
                <a:spcPts val="100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4D5557"/>
              </a:solidFill>
              <a:effectLst/>
              <a:uLnTx/>
              <a:uFillTx/>
              <a:latin typeface="Raleway"/>
              <a:ea typeface="Raleway"/>
              <a:cs typeface="Raleway"/>
              <a:sym typeface="Raleway"/>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grpSp>
        <p:nvGrpSpPr>
          <p:cNvPr id="364" name="Google Shape;364;p33"/>
          <p:cNvGrpSpPr/>
          <p:nvPr/>
        </p:nvGrpSpPr>
        <p:grpSpPr>
          <a:xfrm>
            <a:off x="12" y="-76200"/>
            <a:ext cx="12191988" cy="247125"/>
            <a:chOff x="12" y="0"/>
            <a:chExt cx="12191988" cy="247125"/>
          </a:xfrm>
        </p:grpSpPr>
        <p:pic>
          <p:nvPicPr>
            <p:cNvPr id="365" name="Google Shape;365;p33"/>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366" name="Google Shape;366;p33"/>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367" name="Google Shape;367;p33"/>
          <p:cNvGrpSpPr/>
          <p:nvPr/>
        </p:nvGrpSpPr>
        <p:grpSpPr>
          <a:xfrm>
            <a:off x="12" y="6705600"/>
            <a:ext cx="12191988" cy="247125"/>
            <a:chOff x="12" y="0"/>
            <a:chExt cx="12191988" cy="247125"/>
          </a:xfrm>
        </p:grpSpPr>
        <p:pic>
          <p:nvPicPr>
            <p:cNvPr id="368" name="Google Shape;368;p33"/>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369" name="Google Shape;369;p33"/>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370" name="Google Shape;370;p33"/>
          <p:cNvGrpSpPr/>
          <p:nvPr/>
        </p:nvGrpSpPr>
        <p:grpSpPr>
          <a:xfrm>
            <a:off x="12" y="6705600"/>
            <a:ext cx="12191988" cy="247125"/>
            <a:chOff x="12" y="0"/>
            <a:chExt cx="12191988" cy="247125"/>
          </a:xfrm>
        </p:grpSpPr>
        <p:pic>
          <p:nvPicPr>
            <p:cNvPr id="371" name="Google Shape;371;p33"/>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372" name="Google Shape;372;p33"/>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sp>
        <p:nvSpPr>
          <p:cNvPr id="373" name="Google Shape;373;p33"/>
          <p:cNvSpPr txBox="1"/>
          <p:nvPr/>
        </p:nvSpPr>
        <p:spPr>
          <a:xfrm>
            <a:off x="737936" y="490036"/>
            <a:ext cx="10285800" cy="7317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a:ln>
                  <a:noFill/>
                </a:ln>
                <a:solidFill>
                  <a:srgbClr val="4D5557"/>
                </a:solidFill>
                <a:effectLst/>
                <a:uLnTx/>
                <a:uFillTx/>
                <a:latin typeface="Raleway"/>
                <a:ea typeface="Raleway"/>
                <a:cs typeface="Raleway"/>
                <a:sym typeface="Raleway"/>
              </a:rPr>
              <a:t>Transcription Process</a:t>
            </a:r>
            <a:endParaRPr kumimoji="0" sz="6000" b="0" i="0" u="none" strike="noStrike" kern="0" cap="none" spc="0" normalizeH="0" baseline="0" noProof="0">
              <a:ln>
                <a:noFill/>
              </a:ln>
              <a:solidFill>
                <a:srgbClr val="4D5557"/>
              </a:solidFill>
              <a:effectLst/>
              <a:uLnTx/>
              <a:uFillTx/>
              <a:latin typeface="Raleway"/>
              <a:ea typeface="Raleway"/>
              <a:cs typeface="Raleway"/>
              <a:sym typeface="Raleway"/>
            </a:endParaRPr>
          </a:p>
        </p:txBody>
      </p:sp>
      <p:pic>
        <p:nvPicPr>
          <p:cNvPr id="374" name="Google Shape;374;p33"/>
          <p:cNvPicPr preferRelativeResize="0"/>
          <p:nvPr/>
        </p:nvPicPr>
        <p:blipFill rotWithShape="1">
          <a:blip r:embed="rId4">
            <a:alphaModFix/>
          </a:blip>
          <a:srcRect/>
          <a:stretch/>
        </p:blipFill>
        <p:spPr>
          <a:xfrm>
            <a:off x="10444850" y="170925"/>
            <a:ext cx="1369900" cy="1369900"/>
          </a:xfrm>
          <a:prstGeom prst="rect">
            <a:avLst/>
          </a:prstGeom>
          <a:noFill/>
          <a:ln>
            <a:noFill/>
          </a:ln>
        </p:spPr>
      </p:pic>
      <p:sp>
        <p:nvSpPr>
          <p:cNvPr id="375" name="Google Shape;375;p33"/>
          <p:cNvSpPr txBox="1"/>
          <p:nvPr/>
        </p:nvSpPr>
        <p:spPr>
          <a:xfrm>
            <a:off x="409950" y="1221725"/>
            <a:ext cx="10717500" cy="5325900"/>
          </a:xfrm>
          <a:prstGeom prst="rect">
            <a:avLst/>
          </a:prstGeom>
          <a:noFill/>
          <a:ln>
            <a:noFill/>
          </a:ln>
        </p:spPr>
        <p:txBody>
          <a:bodyPr spcFirstLastPara="1" wrap="square" lIns="91425" tIns="45700" rIns="91425" bIns="45700" anchor="t" anchorCtr="0">
            <a:noAutofit/>
          </a:bodyPr>
          <a:lstStyle/>
          <a:p>
            <a:pPr marL="228600" marR="0" lvl="0" indent="0" algn="l" defTabSz="914400" rtl="0" eaLnBrk="1" fontAlgn="auto" latinLnBrk="0" hangingPunct="1">
              <a:lnSpc>
                <a:spcPct val="9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l" defTabSz="914400" rtl="0" eaLnBrk="1" fontAlgn="auto" latinLnBrk="0" hangingPunct="1">
              <a:lnSpc>
                <a:spcPct val="90000"/>
              </a:lnSpc>
              <a:spcBef>
                <a:spcPts val="0"/>
              </a:spcBef>
              <a:spcAft>
                <a:spcPts val="0"/>
              </a:spcAft>
              <a:buClr>
                <a:srgbClr val="4D5557"/>
              </a:buClr>
              <a:buSzPts val="1800"/>
              <a:buFont typeface="Raleway"/>
              <a:buChar char="●"/>
              <a:tabLst/>
              <a:defRPr/>
            </a:pPr>
            <a:r>
              <a:rPr kumimoji="0" lang="en-US" sz="1800" b="1" i="0" u="none" strike="noStrike" kern="0" cap="none" spc="0" normalizeH="0" baseline="0" noProof="0">
                <a:ln>
                  <a:noFill/>
                </a:ln>
                <a:solidFill>
                  <a:srgbClr val="4D5557"/>
                </a:solidFill>
                <a:effectLst/>
                <a:uLnTx/>
                <a:uFillTx/>
                <a:latin typeface="Raleway"/>
                <a:ea typeface="Raleway"/>
                <a:cs typeface="Raleway"/>
                <a:sym typeface="Raleway"/>
              </a:rPr>
              <a:t>All researchers must complete and upload KII and SSIs  transcripts on a rolling basis. </a:t>
            </a: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This ensures that the SH research team can begin preliminary data analysis, and ensures that the researcher is not left with several transcripts to transcribe at the end of fieldwork. It also ensures better quality of transcripts.   </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228600" marR="0" lvl="0" indent="0" algn="l" defTabSz="914400" rtl="0" eaLnBrk="1" fontAlgn="auto" latinLnBrk="0" hangingPunct="1">
              <a:lnSpc>
                <a:spcPct val="9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l" defTabSz="914400" rtl="0" eaLnBrk="1" fontAlgn="auto" latinLnBrk="0" hangingPunct="1">
              <a:lnSpc>
                <a:spcPct val="90000"/>
              </a:lnSpc>
              <a:spcBef>
                <a:spcPts val="0"/>
              </a:spcBef>
              <a:spcAft>
                <a:spcPts val="0"/>
              </a:spcAft>
              <a:buClr>
                <a:srgbClr val="4D5557"/>
              </a:buClr>
              <a:buSzPts val="1800"/>
              <a:buFont typeface="Raleway"/>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You must send your transcripts on time with the scheduled agreed, this provides enough time for feedback and amendments from the SH team. The status of each transcript will be updated regularly on the </a:t>
            </a:r>
            <a:r>
              <a:rPr kumimoji="0" lang="en-US" sz="1800" b="0" i="0" u="none" strike="noStrike" kern="0" cap="none" spc="0" normalizeH="0" baseline="0" noProof="0">
                <a:ln>
                  <a:noFill/>
                </a:ln>
                <a:solidFill>
                  <a:srgbClr val="000000"/>
                </a:solidFill>
                <a:effectLst/>
                <a:uLnTx/>
                <a:uFillTx/>
                <a:latin typeface="Raleway"/>
                <a:ea typeface="Raleway"/>
                <a:cs typeface="Raleway"/>
                <a:sym typeface="Raleway"/>
              </a:rPr>
              <a:t> </a:t>
            </a:r>
            <a:r>
              <a:rPr kumimoji="0" lang="en-US" sz="1600" b="1" i="0" u="sng" strike="noStrike" kern="0" cap="none" spc="0" normalizeH="0" baseline="0" noProof="0">
                <a:ln>
                  <a:noFill/>
                </a:ln>
                <a:solidFill>
                  <a:srgbClr val="0563C1"/>
                </a:solidFill>
                <a:effectLst/>
                <a:uLnTx/>
                <a:uFillTx/>
                <a:latin typeface="Raleway"/>
                <a:ea typeface="Raleway"/>
                <a:cs typeface="Raleway"/>
                <a:sym typeface="Raleway"/>
                <a:hlinkClick r:id="rId5"/>
              </a:rPr>
              <a:t>Fieldwork</a:t>
            </a:r>
            <a:r>
              <a:rPr kumimoji="0" lang="en-US" sz="1600" b="1" i="0" u="sng" strike="noStrike" kern="0" cap="none" spc="0" normalizeH="0" baseline="0" noProof="0">
                <a:ln>
                  <a:noFill/>
                </a:ln>
                <a:solidFill>
                  <a:srgbClr val="0563C1"/>
                </a:solidFill>
                <a:effectLst/>
                <a:uLnTx/>
                <a:uFillTx/>
                <a:latin typeface="Raleway"/>
                <a:ea typeface="Raleway"/>
                <a:cs typeface="Raleway"/>
                <a:sym typeface="Raleway"/>
                <a:hlinkClick r:id="rId5"/>
              </a:rPr>
              <a:t> Tracker</a:t>
            </a:r>
            <a:r>
              <a:rPr kumimoji="0" lang="en-US" sz="1800" b="0" i="0" u="sng" strike="noStrike" kern="0" cap="none" spc="0" normalizeH="0" baseline="0" noProof="0">
                <a:ln>
                  <a:noFill/>
                </a:ln>
                <a:solidFill>
                  <a:srgbClr val="0563C1"/>
                </a:solidFill>
                <a:effectLst/>
                <a:uLnTx/>
                <a:uFillTx/>
                <a:latin typeface="Raleway"/>
                <a:ea typeface="Raleway"/>
                <a:cs typeface="Raleway"/>
                <a:sym typeface="Raleway"/>
                <a:hlinkClick r:id="rId5"/>
              </a:rPr>
              <a:t>.</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0" algn="l" defTabSz="914400" rtl="0" eaLnBrk="1" fontAlgn="auto" latinLnBrk="0" hangingPunct="1">
              <a:lnSpc>
                <a:spcPct val="9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l" defTabSz="914400" rtl="0" eaLnBrk="1" fontAlgn="auto" latinLnBrk="0" hangingPunct="1">
              <a:lnSpc>
                <a:spcPct val="90000"/>
              </a:lnSpc>
              <a:spcBef>
                <a:spcPts val="0"/>
              </a:spcBef>
              <a:spcAft>
                <a:spcPts val="0"/>
              </a:spcAft>
              <a:buClr>
                <a:srgbClr val="4D5557"/>
              </a:buClr>
              <a:buSzPts val="1800"/>
              <a:buFont typeface="Raleway"/>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If needed, the SH technical team will send you comments to be addressed within 48 hours.</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0" algn="l" defTabSz="914400" rtl="0" eaLnBrk="1" fontAlgn="auto" latinLnBrk="0" hangingPunct="1">
              <a:lnSpc>
                <a:spcPct val="9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l" defTabSz="914400" rtl="0" eaLnBrk="1" fontAlgn="auto" latinLnBrk="0" hangingPunct="1">
              <a:lnSpc>
                <a:spcPct val="90000"/>
              </a:lnSpc>
              <a:spcBef>
                <a:spcPts val="0"/>
              </a:spcBef>
              <a:spcAft>
                <a:spcPts val="0"/>
              </a:spcAft>
              <a:buClr>
                <a:srgbClr val="4D5557"/>
              </a:buClr>
              <a:buSzPts val="1800"/>
              <a:buFont typeface="Raleway"/>
              <a:buChar char="●"/>
              <a:tabLst/>
              <a:defRPr/>
            </a:pPr>
            <a:r>
              <a:rPr kumimoji="0" lang="en-US" sz="1800" b="1" i="1" u="none" strike="noStrike" kern="0" cap="none" spc="0" normalizeH="0" baseline="0" noProof="0">
                <a:ln>
                  <a:noFill/>
                </a:ln>
                <a:solidFill>
                  <a:srgbClr val="4D5557"/>
                </a:solidFill>
                <a:effectLst/>
                <a:uLnTx/>
                <a:uFillTx/>
                <a:latin typeface="Raleway"/>
                <a:ea typeface="Raleway"/>
                <a:cs typeface="Raleway"/>
                <a:sym typeface="Raleway"/>
              </a:rPr>
              <a:t>Note: Submission of transcripts does not immediately mean approval. </a:t>
            </a: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A transcript can go through several rounds of feedback and revision before it is approved. Ensuring that all transcripts initially submitted are of the highest quality shortens the review process.</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0" algn="l" defTabSz="914400" rtl="0" eaLnBrk="1" fontAlgn="auto" latinLnBrk="0" hangingPunct="1">
              <a:lnSpc>
                <a:spcPct val="9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9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grpSp>
        <p:nvGrpSpPr>
          <p:cNvPr id="381" name="Google Shape;381;p34"/>
          <p:cNvGrpSpPr/>
          <p:nvPr/>
        </p:nvGrpSpPr>
        <p:grpSpPr>
          <a:xfrm>
            <a:off x="12" y="-76200"/>
            <a:ext cx="12191988" cy="247125"/>
            <a:chOff x="12" y="0"/>
            <a:chExt cx="12191988" cy="247125"/>
          </a:xfrm>
        </p:grpSpPr>
        <p:pic>
          <p:nvPicPr>
            <p:cNvPr id="382" name="Google Shape;382;p34"/>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383" name="Google Shape;383;p34"/>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384" name="Google Shape;384;p34"/>
          <p:cNvGrpSpPr/>
          <p:nvPr/>
        </p:nvGrpSpPr>
        <p:grpSpPr>
          <a:xfrm>
            <a:off x="12" y="6705600"/>
            <a:ext cx="12191988" cy="247125"/>
            <a:chOff x="12" y="0"/>
            <a:chExt cx="12191988" cy="247125"/>
          </a:xfrm>
        </p:grpSpPr>
        <p:pic>
          <p:nvPicPr>
            <p:cNvPr id="385" name="Google Shape;385;p34"/>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386" name="Google Shape;386;p34"/>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387" name="Google Shape;387;p34"/>
          <p:cNvGrpSpPr/>
          <p:nvPr/>
        </p:nvGrpSpPr>
        <p:grpSpPr>
          <a:xfrm>
            <a:off x="12" y="6705600"/>
            <a:ext cx="12191988" cy="247125"/>
            <a:chOff x="12" y="0"/>
            <a:chExt cx="12191988" cy="247125"/>
          </a:xfrm>
        </p:grpSpPr>
        <p:pic>
          <p:nvPicPr>
            <p:cNvPr id="388" name="Google Shape;388;p34"/>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389" name="Google Shape;389;p34"/>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sp>
        <p:nvSpPr>
          <p:cNvPr id="390" name="Google Shape;390;p34"/>
          <p:cNvSpPr txBox="1"/>
          <p:nvPr/>
        </p:nvSpPr>
        <p:spPr>
          <a:xfrm>
            <a:off x="306236" y="285336"/>
            <a:ext cx="10285800" cy="7317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a:ln>
                  <a:noFill/>
                </a:ln>
                <a:solidFill>
                  <a:srgbClr val="4D5557"/>
                </a:solidFill>
                <a:effectLst/>
                <a:uLnTx/>
                <a:uFillTx/>
                <a:latin typeface="Raleway"/>
                <a:ea typeface="Raleway"/>
                <a:cs typeface="Raleway"/>
                <a:sym typeface="Raleway"/>
              </a:rPr>
              <a:t>Data Management and Labelling Process </a:t>
            </a:r>
            <a:endParaRPr kumimoji="0" sz="6000" b="0" i="0" u="none" strike="noStrike" kern="0" cap="none" spc="0" normalizeH="0" baseline="0" noProof="0">
              <a:ln>
                <a:noFill/>
              </a:ln>
              <a:solidFill>
                <a:srgbClr val="4D5557"/>
              </a:solidFill>
              <a:effectLst/>
              <a:uLnTx/>
              <a:uFillTx/>
              <a:latin typeface="Raleway"/>
              <a:ea typeface="Raleway"/>
              <a:cs typeface="Raleway"/>
              <a:sym typeface="Raleway"/>
            </a:endParaRPr>
          </a:p>
        </p:txBody>
      </p:sp>
      <p:pic>
        <p:nvPicPr>
          <p:cNvPr id="391" name="Google Shape;391;p34"/>
          <p:cNvPicPr preferRelativeResize="0"/>
          <p:nvPr/>
        </p:nvPicPr>
        <p:blipFill rotWithShape="1">
          <a:blip r:embed="rId4">
            <a:alphaModFix/>
          </a:blip>
          <a:srcRect/>
          <a:stretch/>
        </p:blipFill>
        <p:spPr>
          <a:xfrm>
            <a:off x="10444850" y="170925"/>
            <a:ext cx="1369900" cy="1369900"/>
          </a:xfrm>
          <a:prstGeom prst="rect">
            <a:avLst/>
          </a:prstGeom>
          <a:noFill/>
          <a:ln>
            <a:noFill/>
          </a:ln>
        </p:spPr>
      </p:pic>
      <p:sp>
        <p:nvSpPr>
          <p:cNvPr id="392" name="Google Shape;392;p34"/>
          <p:cNvSpPr txBox="1"/>
          <p:nvPr/>
        </p:nvSpPr>
        <p:spPr>
          <a:xfrm>
            <a:off x="341700" y="680375"/>
            <a:ext cx="11508600" cy="5307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l" defTabSz="914400" rtl="0" eaLnBrk="1" fontAlgn="auto" latinLnBrk="0" hangingPunct="1">
              <a:lnSpc>
                <a:spcPct val="9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548194"/>
                </a:solidFill>
                <a:effectLst/>
                <a:uLnTx/>
                <a:uFillTx/>
                <a:latin typeface="Raleway"/>
                <a:ea typeface="Raleway"/>
                <a:cs typeface="Raleway"/>
                <a:sym typeface="Raleway"/>
              </a:rPr>
              <a:t>Corresponding Codes for Qualitative Tool</a:t>
            </a:r>
            <a:endParaRPr kumimoji="0" sz="1800" b="1" i="0" u="none" strike="noStrike" kern="0" cap="none" spc="0" normalizeH="0" baseline="0" noProof="0">
              <a:ln>
                <a:noFill/>
              </a:ln>
              <a:solidFill>
                <a:srgbClr val="548194"/>
              </a:solidFill>
              <a:effectLst/>
              <a:uLnTx/>
              <a:uFillTx/>
              <a:latin typeface="Raleway"/>
              <a:ea typeface="Raleway"/>
              <a:cs typeface="Raleway"/>
              <a:sym typeface="Raleway"/>
            </a:endParaRPr>
          </a:p>
          <a:p>
            <a:pPr marL="0" marR="0" lvl="0" indent="0" algn="l" defTabSz="914400" rtl="0" eaLnBrk="1" fontAlgn="auto" latinLnBrk="0" hangingPunct="1">
              <a:lnSpc>
                <a:spcPct val="90000"/>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4D5557"/>
              </a:solidFill>
              <a:effectLst/>
              <a:uLnTx/>
              <a:uFillTx/>
              <a:latin typeface="Raleway"/>
              <a:ea typeface="Raleway"/>
              <a:cs typeface="Raleway"/>
              <a:sym typeface="Raleway"/>
            </a:endParaRPr>
          </a:p>
          <a:p>
            <a:pPr marL="914400" marR="0" lvl="1" indent="-342900" algn="just" defTabSz="914400" rtl="0" eaLnBrk="1" fontAlgn="auto" latinLnBrk="0" hangingPunct="1">
              <a:lnSpc>
                <a:spcPct val="100000"/>
              </a:lnSpc>
              <a:spcBef>
                <a:spcPts val="0"/>
              </a:spcBef>
              <a:spcAft>
                <a:spcPts val="0"/>
              </a:spcAft>
              <a:buClr>
                <a:srgbClr val="4D5557"/>
              </a:buClr>
              <a:buSzPts val="1800"/>
              <a:buFont typeface="Raleway"/>
              <a:buChar char="○"/>
              <a:tabLst/>
              <a:defRPr/>
            </a:pPr>
            <a:r>
              <a:rPr kumimoji="0" lang="en-US" sz="1800" b="1" i="0" u="none" strike="noStrike" kern="0" cap="none" spc="0" normalizeH="0" baseline="0" noProof="0">
                <a:ln>
                  <a:noFill/>
                </a:ln>
                <a:solidFill>
                  <a:srgbClr val="4D5557"/>
                </a:solidFill>
                <a:effectLst/>
                <a:uLnTx/>
                <a:uFillTx/>
                <a:latin typeface="Raleway"/>
                <a:ea typeface="Raleway"/>
                <a:cs typeface="Raleway"/>
                <a:sym typeface="Raleway"/>
              </a:rPr>
              <a:t>KII:</a:t>
            </a: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 Key Informant Interview </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914400" marR="0" lvl="1" indent="-342900" algn="just" defTabSz="914400" rtl="0" eaLnBrk="1" fontAlgn="auto" latinLnBrk="0" hangingPunct="1">
              <a:lnSpc>
                <a:spcPct val="100000"/>
              </a:lnSpc>
              <a:spcBef>
                <a:spcPts val="0"/>
              </a:spcBef>
              <a:spcAft>
                <a:spcPts val="0"/>
              </a:spcAft>
              <a:buClr>
                <a:srgbClr val="4D5557"/>
              </a:buClr>
              <a:buSzPts val="1800"/>
              <a:buFont typeface="Raleway"/>
              <a:buChar char="○"/>
              <a:tabLst/>
              <a:defRPr/>
            </a:pPr>
            <a:r>
              <a:rPr kumimoji="0" lang="en-US" sz="1800" b="1" i="0" u="none" strike="noStrike" kern="0" cap="none" spc="0" normalizeH="0" baseline="0" noProof="0">
                <a:ln>
                  <a:noFill/>
                </a:ln>
                <a:solidFill>
                  <a:srgbClr val="4D5557"/>
                </a:solidFill>
                <a:effectLst/>
                <a:uLnTx/>
                <a:uFillTx/>
                <a:latin typeface="Raleway"/>
                <a:ea typeface="Raleway"/>
                <a:cs typeface="Raleway"/>
                <a:sym typeface="Raleway"/>
              </a:rPr>
              <a:t>SSI: </a:t>
            </a: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Semi-structured Interview</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914400" marR="0" lvl="1" indent="-342900" algn="just" defTabSz="914400" rtl="0" eaLnBrk="1" fontAlgn="auto" latinLnBrk="0" hangingPunct="1">
              <a:lnSpc>
                <a:spcPct val="100000"/>
              </a:lnSpc>
              <a:spcBef>
                <a:spcPts val="0"/>
              </a:spcBef>
              <a:spcAft>
                <a:spcPts val="0"/>
              </a:spcAft>
              <a:buClr>
                <a:srgbClr val="4D5557"/>
              </a:buClr>
              <a:buSzPts val="1800"/>
              <a:buFont typeface="Raleway"/>
              <a:buChar char="○"/>
              <a:tabLst/>
              <a:defRPr/>
            </a:pPr>
            <a:r>
              <a:rPr kumimoji="0" lang="en-US" sz="1800" b="1" i="0" u="none" strike="noStrike" kern="0" cap="none" spc="0" normalizeH="0" baseline="0" noProof="0">
                <a:ln>
                  <a:noFill/>
                </a:ln>
                <a:solidFill>
                  <a:srgbClr val="4D5557"/>
                </a:solidFill>
                <a:effectLst/>
                <a:uLnTx/>
                <a:uFillTx/>
                <a:latin typeface="Raleway"/>
                <a:ea typeface="Raleway"/>
                <a:cs typeface="Raleway"/>
                <a:sym typeface="Raleway"/>
              </a:rPr>
              <a:t>FGD</a:t>
            </a: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 Focus Group Discussion</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914400" marR="0" lvl="0" indent="0" algn="just"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just"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548194"/>
                </a:solidFill>
                <a:effectLst/>
                <a:uLnTx/>
                <a:uFillTx/>
                <a:latin typeface="Raleway"/>
                <a:ea typeface="Raleway"/>
                <a:cs typeface="Raleway"/>
                <a:sym typeface="Raleway"/>
              </a:rPr>
              <a:t>Labelling Conventions</a:t>
            </a:r>
            <a:endParaRPr kumimoji="0" sz="1800" b="1" i="0" u="none" strike="noStrike" kern="0" cap="none" spc="0" normalizeH="0" baseline="0" noProof="0">
              <a:ln>
                <a:noFill/>
              </a:ln>
              <a:solidFill>
                <a:srgbClr val="548194"/>
              </a:solidFill>
              <a:effectLst/>
              <a:uLnTx/>
              <a:uFillTx/>
              <a:latin typeface="Raleway"/>
              <a:ea typeface="Raleway"/>
              <a:cs typeface="Raleway"/>
              <a:sym typeface="Raleway"/>
            </a:endParaRPr>
          </a:p>
          <a:p>
            <a:pPr marL="0" marR="0" lvl="0" indent="0" algn="just" defTabSz="914400" rtl="0" eaLnBrk="1" fontAlgn="auto" latinLnBrk="0" hangingPunct="1">
              <a:lnSpc>
                <a:spcPct val="115000"/>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548194"/>
              </a:solidFill>
              <a:effectLst/>
              <a:uLnTx/>
              <a:uFillTx/>
              <a:latin typeface="Raleway"/>
              <a:ea typeface="Raleway"/>
              <a:cs typeface="Raleway"/>
              <a:sym typeface="Raleway"/>
            </a:endParaRPr>
          </a:p>
          <a:p>
            <a:pPr marL="0" marR="0" lvl="0" indent="0" algn="just" defTabSz="914400" rtl="0" eaLnBrk="1" fontAlgn="auto" latinLnBrk="0" hangingPunct="1">
              <a:lnSpc>
                <a:spcPct val="115000"/>
              </a:lnSpc>
              <a:spcBef>
                <a:spcPts val="0"/>
              </a:spcBef>
              <a:spcAft>
                <a:spcPts val="0"/>
              </a:spcAft>
              <a:buClr>
                <a:srgbClr val="000000"/>
              </a:buClr>
              <a:buSzPts val="1600"/>
              <a:buFont typeface="Arial"/>
              <a:buNone/>
              <a:tabLst/>
              <a:defRPr/>
            </a:pPr>
            <a:r>
              <a:rPr kumimoji="0" lang="en-US" sz="1800" b="1" i="0" u="none" strike="noStrike" kern="0" cap="none" spc="0" normalizeH="0" baseline="0" noProof="0">
                <a:ln>
                  <a:noFill/>
                </a:ln>
                <a:solidFill>
                  <a:srgbClr val="FF0000"/>
                </a:solidFill>
                <a:effectLst/>
                <a:uLnTx/>
                <a:uFillTx/>
                <a:latin typeface="Raleway"/>
                <a:ea typeface="Raleway"/>
                <a:cs typeface="Raleway"/>
                <a:sym typeface="Raleway"/>
              </a:rPr>
              <a:t>The following label convention should be used to label all transcripts and audios. </a:t>
            </a:r>
            <a:endParaRPr kumimoji="0" sz="1800" b="1" i="0" u="none" strike="noStrike" kern="0" cap="none" spc="0" normalizeH="0" baseline="0" noProof="0">
              <a:ln>
                <a:noFill/>
              </a:ln>
              <a:solidFill>
                <a:srgbClr val="FF0000"/>
              </a:solidFill>
              <a:effectLst/>
              <a:uLnTx/>
              <a:uFillTx/>
              <a:latin typeface="Raleway"/>
              <a:ea typeface="Raleway"/>
              <a:cs typeface="Raleway"/>
              <a:sym typeface="Raleway"/>
            </a:endParaRPr>
          </a:p>
          <a:p>
            <a:pPr marL="457200" marR="0" lvl="0" indent="0" algn="just" defTabSz="914400" rtl="0" eaLnBrk="1" fontAlgn="auto" latinLnBrk="0" hangingPunct="1">
              <a:lnSpc>
                <a:spcPct val="115000"/>
              </a:lnSpc>
              <a:spcBef>
                <a:spcPts val="0"/>
              </a:spcBef>
              <a:spcAft>
                <a:spcPts val="0"/>
              </a:spcAft>
              <a:buClr>
                <a:srgbClr val="000000"/>
              </a:buClr>
              <a:buSzPts val="1600"/>
              <a:buFont typeface="Arial"/>
              <a:buNone/>
              <a:tabLst/>
              <a:defRPr/>
            </a:pP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just" defTabSz="914400" rtl="0" eaLnBrk="1" fontAlgn="auto" latinLnBrk="0" hangingPunct="1">
              <a:lnSpc>
                <a:spcPct val="115000"/>
              </a:lnSpc>
              <a:spcBef>
                <a:spcPts val="0"/>
              </a:spcBef>
              <a:spcAft>
                <a:spcPts val="0"/>
              </a:spcAft>
              <a:buClr>
                <a:srgbClr val="4D5557"/>
              </a:buClr>
              <a:buSzPts val="1800"/>
              <a:buFont typeface="Raleway"/>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For Key Informant Interviews: KII[#]_[title of participant]_[organisation]_[province_location]_[date]   </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0" algn="just" defTabSz="914400" rtl="0" eaLnBrk="1" fontAlgn="auto" latinLnBrk="0" hangingPunct="1">
              <a:lnSpc>
                <a:spcPct val="115000"/>
              </a:lnSpc>
              <a:spcBef>
                <a:spcPts val="0"/>
              </a:spcBef>
              <a:spcAft>
                <a:spcPts val="0"/>
              </a:spcAft>
              <a:buClr>
                <a:srgbClr val="000000"/>
              </a:buClr>
              <a:buSzPts val="1600"/>
              <a:buFont typeface="Arial"/>
              <a:buNone/>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e.g.  KII1_ProtectionManager_UNHCR_Kigoma_Tanzania_140222</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0" algn="just" defTabSz="914400" rtl="0" eaLnBrk="1" fontAlgn="auto" latinLnBrk="0" hangingPunct="1">
              <a:lnSpc>
                <a:spcPct val="115000"/>
              </a:lnSpc>
              <a:spcBef>
                <a:spcPts val="0"/>
              </a:spcBef>
              <a:spcAft>
                <a:spcPts val="0"/>
              </a:spcAft>
              <a:buClr>
                <a:srgbClr val="000000"/>
              </a:buClr>
              <a:buSzPts val="1600"/>
              <a:buFont typeface="Arial"/>
              <a:buNone/>
              <a:tabLst/>
              <a:defRPr/>
            </a:pP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just" defTabSz="914400" rtl="0" eaLnBrk="1" fontAlgn="auto" latinLnBrk="0" hangingPunct="1">
              <a:lnSpc>
                <a:spcPct val="115000"/>
              </a:lnSpc>
              <a:spcBef>
                <a:spcPts val="0"/>
              </a:spcBef>
              <a:spcAft>
                <a:spcPts val="0"/>
              </a:spcAft>
              <a:buClr>
                <a:srgbClr val="4D5557"/>
              </a:buClr>
              <a:buSzPts val="1800"/>
              <a:buFont typeface="Raleway"/>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For Semi Structured Interviews: SSI[#]_[name_gender_type]_[province_location]_[date]   </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0" algn="just"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e.g.  SSI1_Isabelle_Female_Refugee_Nakivale_Isingiro_170222</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just" defTabSz="914400" rtl="0" eaLnBrk="1" fontAlgn="auto" latinLnBrk="0" hangingPunct="1">
              <a:lnSpc>
                <a:spcPct val="115000"/>
              </a:lnSpc>
              <a:spcBef>
                <a:spcPts val="0"/>
              </a:spcBef>
              <a:spcAft>
                <a:spcPts val="0"/>
              </a:spcAft>
              <a:buClr>
                <a:srgbClr val="000000"/>
              </a:buClr>
              <a:buSzPts val="1600"/>
              <a:buFont typeface="Arial"/>
              <a:buNone/>
              <a:tabLst/>
              <a:defRPr/>
            </a:pP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just" defTabSz="914400" rtl="0" eaLnBrk="1" fontAlgn="auto" latinLnBrk="0" hangingPunct="1">
              <a:lnSpc>
                <a:spcPct val="115000"/>
              </a:lnSpc>
              <a:spcBef>
                <a:spcPts val="0"/>
              </a:spcBef>
              <a:spcAft>
                <a:spcPts val="0"/>
              </a:spcAft>
              <a:buClr>
                <a:srgbClr val="000000"/>
              </a:buClr>
              <a:buSzPts val="1600"/>
              <a:buFont typeface="Arial"/>
              <a:buNone/>
              <a:tabLst/>
              <a:defRPr/>
            </a:pP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just" defTabSz="914400" rtl="0" eaLnBrk="1" fontAlgn="auto" latinLnBrk="0" hangingPunct="1">
              <a:lnSpc>
                <a:spcPct val="115000"/>
              </a:lnSpc>
              <a:spcBef>
                <a:spcPts val="0"/>
              </a:spcBef>
              <a:spcAft>
                <a:spcPts val="0"/>
              </a:spcAft>
              <a:buClr>
                <a:srgbClr val="000000"/>
              </a:buClr>
              <a:buSzPts val="1600"/>
              <a:buFont typeface="Arial"/>
              <a:buNone/>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The</a:t>
            </a:r>
            <a:r>
              <a:rPr kumimoji="0" lang="en-US" sz="1800" b="1" i="0" u="none" strike="noStrike" kern="0" cap="none" spc="0" normalizeH="0" baseline="0" noProof="0">
                <a:ln>
                  <a:noFill/>
                </a:ln>
                <a:solidFill>
                  <a:srgbClr val="4D5557"/>
                </a:solidFill>
                <a:effectLst/>
                <a:uLnTx/>
                <a:uFillTx/>
                <a:latin typeface="Raleway"/>
                <a:ea typeface="Raleway"/>
                <a:cs typeface="Raleway"/>
                <a:sym typeface="Raleway"/>
              </a:rPr>
              <a:t> #</a:t>
            </a: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 will correspond to the order of the interview and the transcript tracker.</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just" defTabSz="914400" rtl="0" eaLnBrk="1" fontAlgn="auto" latinLnBrk="0" hangingPunct="1">
              <a:lnSpc>
                <a:spcPct val="115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00000"/>
              </a:solidFill>
              <a:effectLst/>
              <a:uLnTx/>
              <a:uFillTx/>
              <a:latin typeface="Raleway"/>
              <a:ea typeface="Raleway"/>
              <a:cs typeface="Raleway"/>
              <a:sym typeface="Raleway"/>
            </a:endParaRPr>
          </a:p>
          <a:p>
            <a:pPr marL="457200" marR="0" lvl="0" indent="0" algn="l" defTabSz="914400" rtl="0" eaLnBrk="1" fontAlgn="auto" latinLnBrk="0" hangingPunct="1">
              <a:lnSpc>
                <a:spcPct val="9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Raleway"/>
              <a:ea typeface="Raleway"/>
              <a:cs typeface="Raleway"/>
              <a:sym typeface="Raleway"/>
            </a:endParaRPr>
          </a:p>
          <a:p>
            <a:pPr marL="228600" marR="0" lvl="0" indent="0" algn="l" defTabSz="914400" rtl="0" eaLnBrk="1" fontAlgn="auto" latinLnBrk="0" hangingPunct="1">
              <a:lnSpc>
                <a:spcPct val="70000"/>
              </a:lnSpc>
              <a:spcBef>
                <a:spcPts val="2200"/>
              </a:spcBef>
              <a:spcAft>
                <a:spcPts val="0"/>
              </a:spcAft>
              <a:buClr>
                <a:srgbClr val="000000"/>
              </a:buClr>
              <a:buSzPts val="2012"/>
              <a:buFont typeface="Arial"/>
              <a:buNone/>
              <a:tabLst/>
              <a:defRPr/>
            </a:pPr>
            <a:endParaRPr kumimoji="0" sz="2012" b="0" i="0" u="none" strike="noStrike" kern="0" cap="none" spc="0" normalizeH="0" baseline="0" noProof="0">
              <a:ln>
                <a:noFill/>
              </a:ln>
              <a:solidFill>
                <a:srgbClr val="000000"/>
              </a:solidFill>
              <a:effectLst/>
              <a:uLnTx/>
              <a:uFillTx/>
              <a:latin typeface="Raleway"/>
              <a:ea typeface="Raleway"/>
              <a:cs typeface="Raleway"/>
              <a:sym typeface="Raleway"/>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grpSp>
        <p:nvGrpSpPr>
          <p:cNvPr id="398" name="Google Shape;398;p35"/>
          <p:cNvGrpSpPr/>
          <p:nvPr/>
        </p:nvGrpSpPr>
        <p:grpSpPr>
          <a:xfrm>
            <a:off x="12" y="-76200"/>
            <a:ext cx="12191988" cy="247125"/>
            <a:chOff x="12" y="0"/>
            <a:chExt cx="12191988" cy="247125"/>
          </a:xfrm>
        </p:grpSpPr>
        <p:pic>
          <p:nvPicPr>
            <p:cNvPr id="399" name="Google Shape;399;p35"/>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400" name="Google Shape;400;p35"/>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401" name="Google Shape;401;p35"/>
          <p:cNvGrpSpPr/>
          <p:nvPr/>
        </p:nvGrpSpPr>
        <p:grpSpPr>
          <a:xfrm>
            <a:off x="12" y="6705600"/>
            <a:ext cx="12191988" cy="247125"/>
            <a:chOff x="12" y="0"/>
            <a:chExt cx="12191988" cy="247125"/>
          </a:xfrm>
        </p:grpSpPr>
        <p:pic>
          <p:nvPicPr>
            <p:cNvPr id="402" name="Google Shape;402;p35"/>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403" name="Google Shape;403;p35"/>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404" name="Google Shape;404;p35"/>
          <p:cNvGrpSpPr/>
          <p:nvPr/>
        </p:nvGrpSpPr>
        <p:grpSpPr>
          <a:xfrm>
            <a:off x="12" y="6705600"/>
            <a:ext cx="12191988" cy="247125"/>
            <a:chOff x="12" y="0"/>
            <a:chExt cx="12191988" cy="247125"/>
          </a:xfrm>
        </p:grpSpPr>
        <p:pic>
          <p:nvPicPr>
            <p:cNvPr id="405" name="Google Shape;405;p35"/>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406" name="Google Shape;406;p35"/>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sp>
        <p:nvSpPr>
          <p:cNvPr id="407" name="Google Shape;407;p35"/>
          <p:cNvSpPr txBox="1"/>
          <p:nvPr/>
        </p:nvSpPr>
        <p:spPr>
          <a:xfrm>
            <a:off x="737936" y="490036"/>
            <a:ext cx="10285800" cy="7317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a:ln>
                  <a:noFill/>
                </a:ln>
                <a:solidFill>
                  <a:srgbClr val="4D5557"/>
                </a:solidFill>
                <a:effectLst/>
                <a:uLnTx/>
                <a:uFillTx/>
                <a:latin typeface="Raleway"/>
                <a:ea typeface="Raleway"/>
                <a:cs typeface="Raleway"/>
                <a:sym typeface="Raleway"/>
              </a:rPr>
              <a:t>Transcript Tracker Process</a:t>
            </a:r>
            <a:endParaRPr kumimoji="0" sz="6000" b="0" i="0" u="none" strike="noStrike" kern="0" cap="none" spc="0" normalizeH="0" baseline="0" noProof="0">
              <a:ln>
                <a:noFill/>
              </a:ln>
              <a:solidFill>
                <a:srgbClr val="4D5557"/>
              </a:solidFill>
              <a:effectLst/>
              <a:uLnTx/>
              <a:uFillTx/>
              <a:latin typeface="Raleway"/>
              <a:ea typeface="Raleway"/>
              <a:cs typeface="Raleway"/>
              <a:sym typeface="Raleway"/>
            </a:endParaRPr>
          </a:p>
        </p:txBody>
      </p:sp>
      <p:pic>
        <p:nvPicPr>
          <p:cNvPr id="408" name="Google Shape;408;p35"/>
          <p:cNvPicPr preferRelativeResize="0"/>
          <p:nvPr/>
        </p:nvPicPr>
        <p:blipFill rotWithShape="1">
          <a:blip r:embed="rId4">
            <a:alphaModFix/>
          </a:blip>
          <a:srcRect/>
          <a:stretch/>
        </p:blipFill>
        <p:spPr>
          <a:xfrm>
            <a:off x="10444850" y="170925"/>
            <a:ext cx="1369900" cy="1369900"/>
          </a:xfrm>
          <a:prstGeom prst="rect">
            <a:avLst/>
          </a:prstGeom>
          <a:noFill/>
          <a:ln>
            <a:noFill/>
          </a:ln>
        </p:spPr>
      </p:pic>
      <p:sp>
        <p:nvSpPr>
          <p:cNvPr id="409" name="Google Shape;409;p35"/>
          <p:cNvSpPr txBox="1"/>
          <p:nvPr/>
        </p:nvSpPr>
        <p:spPr>
          <a:xfrm>
            <a:off x="306225" y="919200"/>
            <a:ext cx="10717500" cy="5325900"/>
          </a:xfrm>
          <a:prstGeom prst="rect">
            <a:avLst/>
          </a:prstGeom>
          <a:noFill/>
          <a:ln>
            <a:noFill/>
          </a:ln>
        </p:spPr>
        <p:txBody>
          <a:bodyPr spcFirstLastPara="1" wrap="square" lIns="91425" tIns="45700" rIns="91425" bIns="45700" anchor="t" anchorCtr="0">
            <a:noAutofit/>
          </a:bodyPr>
          <a:lstStyle/>
          <a:p>
            <a:pPr marL="457200" marR="0" lvl="0" indent="0" algn="just"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Raleway"/>
              <a:ea typeface="Raleway"/>
              <a:cs typeface="Raleway"/>
              <a:sym typeface="Raleway"/>
            </a:endParaRPr>
          </a:p>
          <a:p>
            <a:pPr marL="457200" marR="0" lvl="0" indent="-342900" algn="just" defTabSz="914400" rtl="0" eaLnBrk="1" fontAlgn="auto" latinLnBrk="0" hangingPunct="1">
              <a:lnSpc>
                <a:spcPct val="100000"/>
              </a:lnSpc>
              <a:spcBef>
                <a:spcPts val="0"/>
              </a:spcBef>
              <a:spcAft>
                <a:spcPts val="0"/>
              </a:spcAft>
              <a:buClr>
                <a:srgbClr val="4D5557"/>
              </a:buClr>
              <a:buSzPts val="1800"/>
              <a:buFont typeface="Raleway"/>
              <a:buChar char="●"/>
              <a:tabLst/>
              <a:defRPr/>
            </a:pPr>
            <a:r>
              <a:rPr kumimoji="0" lang="en-US" sz="1800" b="1" i="0" u="none" strike="noStrike" kern="0" cap="none" spc="0" normalizeH="0" baseline="0" noProof="0">
                <a:ln>
                  <a:noFill/>
                </a:ln>
                <a:solidFill>
                  <a:srgbClr val="4D5557"/>
                </a:solidFill>
                <a:effectLst/>
                <a:uLnTx/>
                <a:uFillTx/>
                <a:latin typeface="Raleway"/>
                <a:ea typeface="Raleway"/>
                <a:cs typeface="Raleway"/>
                <a:sym typeface="Raleway"/>
              </a:rPr>
              <a:t>Receive -</a:t>
            </a: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 All transcripts should be uploaded onto the project GD </a:t>
            </a:r>
            <a:r>
              <a:rPr kumimoji="0" lang="en-US" sz="1800" b="1" i="0" u="none" strike="noStrike" kern="0" cap="none" spc="0" normalizeH="0" baseline="0" noProof="0">
                <a:ln>
                  <a:noFill/>
                </a:ln>
                <a:solidFill>
                  <a:srgbClr val="4D5557"/>
                </a:solidFill>
                <a:effectLst/>
                <a:uLnTx/>
                <a:uFillTx/>
                <a:latin typeface="Raleway"/>
                <a:ea typeface="Raleway"/>
                <a:cs typeface="Raleway"/>
                <a:sym typeface="Raleway"/>
              </a:rPr>
              <a:t>Data</a:t>
            </a: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 &gt;Tool Type&gt; Under Review. As soon as the document has been uploaded, the details of the transcript should be entered into the transcript tracker. </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0" algn="l" defTabSz="914400" rtl="0" eaLnBrk="1" fontAlgn="auto" latinLnBrk="0" hangingPunct="1">
              <a:lnSpc>
                <a:spcPct val="114000"/>
              </a:lnSpc>
              <a:spcBef>
                <a:spcPts val="100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0000"/>
                </a:solidFill>
                <a:effectLst/>
                <a:uLnTx/>
                <a:uFillTx/>
                <a:latin typeface="Raleway"/>
                <a:ea typeface="Raleway"/>
                <a:cs typeface="Raleway"/>
                <a:sym typeface="Raleway"/>
              </a:rPr>
              <a:t>NOTE: ALL AUDIO FILES SHOULD BE UPLOADED TO THE GD AS SOON AS COMPLETED TO ENSURE COMPLETE RECORDS, TO VERIFY WORK COMPLETED, AND FOR RE-TRANSCRIPTION IF NEEDED. </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0" algn="just"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just" defTabSz="914400" rtl="0" eaLnBrk="1" fontAlgn="auto" latinLnBrk="0" hangingPunct="1">
              <a:lnSpc>
                <a:spcPct val="100000"/>
              </a:lnSpc>
              <a:spcBef>
                <a:spcPts val="0"/>
              </a:spcBef>
              <a:spcAft>
                <a:spcPts val="0"/>
              </a:spcAft>
              <a:buClr>
                <a:srgbClr val="4D5557"/>
              </a:buClr>
              <a:buSzPts val="1800"/>
              <a:buFont typeface="Raleway"/>
              <a:buChar char="●"/>
              <a:tabLst/>
              <a:defRPr/>
            </a:pPr>
            <a:r>
              <a:rPr kumimoji="0" lang="en-US" sz="1800" b="1" i="0" u="none" strike="noStrike" kern="0" cap="none" spc="0" normalizeH="0" baseline="0" noProof="0">
                <a:ln>
                  <a:noFill/>
                </a:ln>
                <a:solidFill>
                  <a:srgbClr val="4D5557"/>
                </a:solidFill>
                <a:effectLst/>
                <a:uLnTx/>
                <a:uFillTx/>
                <a:latin typeface="Raleway"/>
                <a:ea typeface="Raleway"/>
                <a:cs typeface="Raleway"/>
                <a:sym typeface="Raleway"/>
              </a:rPr>
              <a:t>Review -</a:t>
            </a: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 Jonathan (JB), Marta (MR), Tewelde (TA) or Francesca (FC) will put their initials at the end indicating the document is under review, ie KII1_ERRIN_Iraq_12022022_</a:t>
            </a:r>
            <a:r>
              <a:rPr kumimoji="0" lang="en-US" sz="1800" b="1" i="0" u="none" strike="noStrike" kern="0" cap="none" spc="0" normalizeH="0" baseline="0" noProof="0">
                <a:ln>
                  <a:noFill/>
                </a:ln>
                <a:solidFill>
                  <a:srgbClr val="4D5557"/>
                </a:solidFill>
                <a:effectLst/>
                <a:uLnTx/>
                <a:uFillTx/>
                <a:latin typeface="Raleway"/>
                <a:ea typeface="Raleway"/>
                <a:cs typeface="Raleway"/>
                <a:sym typeface="Raleway"/>
              </a:rPr>
              <a:t>JB</a:t>
            </a:r>
            <a:endParaRPr kumimoji="0" sz="1800" b="1"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0" algn="just"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0" algn="just"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The transcript will be sent back to the enumerator/team leader/ national researcher/ translator who will revise the transcript and address any comments. Once revisions have been made the enumerator/team leader/ national researcher/ translator will send back the transcript to Nadia with their initials at the end of the document title e.g  KII1_ERRIN_Iraq_12022022_</a:t>
            </a:r>
            <a:r>
              <a:rPr kumimoji="0" lang="en-US" sz="1800" b="1" i="0" u="none" strike="noStrike" kern="0" cap="none" spc="0" normalizeH="0" baseline="0" noProof="0">
                <a:ln>
                  <a:noFill/>
                </a:ln>
                <a:solidFill>
                  <a:srgbClr val="4D5557"/>
                </a:solidFill>
                <a:effectLst/>
                <a:uLnTx/>
                <a:uFillTx/>
                <a:latin typeface="Raleway"/>
                <a:ea typeface="Raleway"/>
                <a:cs typeface="Raleway"/>
                <a:sym typeface="Raleway"/>
              </a:rPr>
              <a:t>JB</a:t>
            </a: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_</a:t>
            </a:r>
            <a:r>
              <a:rPr kumimoji="0" lang="en-US" sz="1800" b="1" i="0" u="none" strike="noStrike" kern="0" cap="none" spc="0" normalizeH="0" baseline="0" noProof="0">
                <a:ln>
                  <a:noFill/>
                </a:ln>
                <a:solidFill>
                  <a:srgbClr val="4D5557"/>
                </a:solidFill>
                <a:effectLst/>
                <a:uLnTx/>
                <a:uFillTx/>
                <a:latin typeface="Raleway"/>
                <a:ea typeface="Raleway"/>
                <a:cs typeface="Raleway"/>
                <a:sym typeface="Raleway"/>
              </a:rPr>
              <a:t>FC</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0" marR="0" lvl="0" indent="0" algn="just"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342900" algn="just" defTabSz="914400" rtl="0" eaLnBrk="1" fontAlgn="auto" latinLnBrk="0" hangingPunct="1">
              <a:lnSpc>
                <a:spcPct val="100000"/>
              </a:lnSpc>
              <a:spcBef>
                <a:spcPts val="0"/>
              </a:spcBef>
              <a:spcAft>
                <a:spcPts val="0"/>
              </a:spcAft>
              <a:buClr>
                <a:srgbClr val="4D5557"/>
              </a:buClr>
              <a:buSzPts val="1800"/>
              <a:buFont typeface="Raleway"/>
              <a:buChar char="●"/>
              <a:tabLst/>
              <a:defRPr/>
            </a:pPr>
            <a:r>
              <a:rPr kumimoji="0" lang="en-US" sz="1800" b="1" i="0" u="none" strike="noStrike" kern="0" cap="none" spc="0" normalizeH="0" baseline="0" noProof="0">
                <a:ln>
                  <a:noFill/>
                </a:ln>
                <a:solidFill>
                  <a:srgbClr val="4D5557"/>
                </a:solidFill>
                <a:effectLst/>
                <a:uLnTx/>
                <a:uFillTx/>
                <a:latin typeface="Raleway"/>
                <a:ea typeface="Raleway"/>
                <a:cs typeface="Raleway"/>
                <a:sym typeface="Raleway"/>
              </a:rPr>
              <a:t>Approve </a:t>
            </a: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 When revisions are satisfactory ‘Approved’ will appear at the end of the document  title e.g KII1_ERRIN_Iraq_12022022_</a:t>
            </a:r>
            <a:r>
              <a:rPr kumimoji="0" lang="en-US" sz="1800" b="1" i="0" u="none" strike="noStrike" kern="0" cap="none" spc="0" normalizeH="0" baseline="0" noProof="0">
                <a:ln>
                  <a:noFill/>
                </a:ln>
                <a:solidFill>
                  <a:srgbClr val="4D5557"/>
                </a:solidFill>
                <a:effectLst/>
                <a:uLnTx/>
                <a:uFillTx/>
                <a:latin typeface="Raleway"/>
                <a:ea typeface="Raleway"/>
                <a:cs typeface="Raleway"/>
                <a:sym typeface="Raleway"/>
              </a:rPr>
              <a:t>Approved</a:t>
            </a:r>
            <a:endParaRPr kumimoji="0" sz="1800" b="1" i="0" u="none" strike="noStrike" kern="0" cap="none" spc="0" normalizeH="0" baseline="0" noProof="0">
              <a:ln>
                <a:noFill/>
              </a:ln>
              <a:solidFill>
                <a:srgbClr val="4D5557"/>
              </a:solidFill>
              <a:effectLst/>
              <a:uLnTx/>
              <a:uFillTx/>
              <a:latin typeface="Raleway"/>
              <a:ea typeface="Raleway"/>
              <a:cs typeface="Raleway"/>
              <a:sym typeface="Raleway"/>
            </a:endParaRPr>
          </a:p>
          <a:p>
            <a:pPr marL="457200" marR="0" lvl="0" indent="0" algn="just" defTabSz="914400" rtl="0" eaLnBrk="1" fontAlgn="auto" latinLnBrk="0" hangingPunct="1">
              <a:lnSpc>
                <a:spcPct val="115000"/>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EC6554"/>
              </a:solidFill>
              <a:effectLst/>
              <a:uLnTx/>
              <a:uFillTx/>
              <a:latin typeface="Raleway"/>
              <a:ea typeface="Raleway"/>
              <a:cs typeface="Raleway"/>
              <a:sym typeface="Raleway"/>
            </a:endParaRPr>
          </a:p>
          <a:p>
            <a:pPr marL="457200" marR="0" lvl="0" indent="0" algn="l" defTabSz="914400" rtl="0" eaLnBrk="1" fontAlgn="auto" latinLnBrk="0" hangingPunct="1">
              <a:lnSpc>
                <a:spcPct val="9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Raleway"/>
              <a:ea typeface="Raleway"/>
              <a:cs typeface="Raleway"/>
              <a:sym typeface="Raleway"/>
            </a:endParaRPr>
          </a:p>
          <a:p>
            <a:pPr marL="228600" marR="0" lvl="0" indent="0" algn="l" defTabSz="914400" rtl="0" eaLnBrk="1" fontAlgn="auto" latinLnBrk="0" hangingPunct="1">
              <a:lnSpc>
                <a:spcPct val="70000"/>
              </a:lnSpc>
              <a:spcBef>
                <a:spcPts val="2200"/>
              </a:spcBef>
              <a:spcAft>
                <a:spcPts val="0"/>
              </a:spcAft>
              <a:buClr>
                <a:srgbClr val="000000"/>
              </a:buClr>
              <a:buSzPts val="2012"/>
              <a:buFont typeface="Arial"/>
              <a:buNone/>
              <a:tabLst/>
              <a:defRPr/>
            </a:pPr>
            <a:endParaRPr kumimoji="0" sz="2012" b="0" i="0" u="none" strike="noStrike" kern="0" cap="none" spc="0" normalizeH="0" baseline="0" noProof="0">
              <a:ln>
                <a:noFill/>
              </a:ln>
              <a:solidFill>
                <a:srgbClr val="000000"/>
              </a:solidFill>
              <a:effectLst/>
              <a:uLnTx/>
              <a:uFillTx/>
              <a:latin typeface="Raleway"/>
              <a:ea typeface="Raleway"/>
              <a:cs typeface="Raleway"/>
              <a:sym typeface="Raleway"/>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grpSp>
        <p:nvGrpSpPr>
          <p:cNvPr id="415" name="Google Shape;415;p36"/>
          <p:cNvGrpSpPr/>
          <p:nvPr/>
        </p:nvGrpSpPr>
        <p:grpSpPr>
          <a:xfrm>
            <a:off x="12" y="-76200"/>
            <a:ext cx="12191988" cy="247125"/>
            <a:chOff x="12" y="0"/>
            <a:chExt cx="12191988" cy="247125"/>
          </a:xfrm>
        </p:grpSpPr>
        <p:pic>
          <p:nvPicPr>
            <p:cNvPr id="416" name="Google Shape;416;p36"/>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417" name="Google Shape;417;p36"/>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grpSp>
        <p:nvGrpSpPr>
          <p:cNvPr id="418" name="Google Shape;418;p36"/>
          <p:cNvGrpSpPr/>
          <p:nvPr/>
        </p:nvGrpSpPr>
        <p:grpSpPr>
          <a:xfrm>
            <a:off x="12" y="6705600"/>
            <a:ext cx="12191988" cy="247125"/>
            <a:chOff x="12" y="0"/>
            <a:chExt cx="12191988" cy="247125"/>
          </a:xfrm>
        </p:grpSpPr>
        <p:pic>
          <p:nvPicPr>
            <p:cNvPr id="419" name="Google Shape;419;p36"/>
            <p:cNvPicPr preferRelativeResize="0"/>
            <p:nvPr/>
          </p:nvPicPr>
          <p:blipFill rotWithShape="1">
            <a:blip r:embed="rId3">
              <a:alphaModFix/>
            </a:blip>
            <a:srcRect/>
            <a:stretch/>
          </p:blipFill>
          <p:spPr>
            <a:xfrm>
              <a:off x="12" y="4"/>
              <a:ext cx="7905750" cy="219075"/>
            </a:xfrm>
            <a:prstGeom prst="rect">
              <a:avLst/>
            </a:prstGeom>
            <a:noFill/>
            <a:ln>
              <a:noFill/>
            </a:ln>
          </p:spPr>
        </p:pic>
        <p:pic>
          <p:nvPicPr>
            <p:cNvPr id="420" name="Google Shape;420;p36"/>
            <p:cNvPicPr preferRelativeResize="0"/>
            <p:nvPr/>
          </p:nvPicPr>
          <p:blipFill rotWithShape="1">
            <a:blip r:embed="rId3">
              <a:alphaModFix/>
            </a:blip>
            <a:srcRect l="11018" r="34704" b="-12803"/>
            <a:stretch/>
          </p:blipFill>
          <p:spPr>
            <a:xfrm>
              <a:off x="7901226" y="0"/>
              <a:ext cx="4290774" cy="247125"/>
            </a:xfrm>
            <a:prstGeom prst="rect">
              <a:avLst/>
            </a:prstGeom>
            <a:noFill/>
            <a:ln>
              <a:noFill/>
            </a:ln>
          </p:spPr>
        </p:pic>
      </p:grpSp>
      <p:sp>
        <p:nvSpPr>
          <p:cNvPr id="421" name="Google Shape;421;p36"/>
          <p:cNvSpPr txBox="1"/>
          <p:nvPr/>
        </p:nvSpPr>
        <p:spPr>
          <a:xfrm>
            <a:off x="737936" y="490036"/>
            <a:ext cx="10285800" cy="7317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a:ln>
                  <a:noFill/>
                </a:ln>
                <a:solidFill>
                  <a:srgbClr val="536F88"/>
                </a:solidFill>
                <a:effectLst/>
                <a:uLnTx/>
                <a:uFillTx/>
                <a:latin typeface="Raleway"/>
                <a:ea typeface="Raleway"/>
                <a:cs typeface="Raleway"/>
                <a:sym typeface="Raleway"/>
              </a:rPr>
              <a:t>Interviews: Tips </a:t>
            </a:r>
            <a:endParaRPr kumimoji="0" sz="6000" b="0" i="0" u="none" strike="noStrike" kern="0" cap="none" spc="0" normalizeH="0" baseline="0" noProof="0">
              <a:ln>
                <a:noFill/>
              </a:ln>
              <a:solidFill>
                <a:srgbClr val="536F88"/>
              </a:solidFill>
              <a:effectLst/>
              <a:uLnTx/>
              <a:uFillTx/>
              <a:latin typeface="Raleway"/>
              <a:ea typeface="Raleway"/>
              <a:cs typeface="Raleway"/>
              <a:sym typeface="Raleway"/>
            </a:endParaRPr>
          </a:p>
          <a:p>
            <a:pPr marL="0" marR="0" lvl="0" indent="0" algn="l" defTabSz="914400" rtl="0" eaLnBrk="1" fontAlgn="auto" latinLnBrk="0" hangingPunct="1">
              <a:lnSpc>
                <a:spcPct val="90000"/>
              </a:lnSpc>
              <a:spcBef>
                <a:spcPts val="0"/>
              </a:spcBef>
              <a:spcAft>
                <a:spcPts val="0"/>
              </a:spcAft>
              <a:buClr>
                <a:srgbClr val="000000"/>
              </a:buClr>
              <a:buSzPts val="2800"/>
              <a:buFont typeface="Arial"/>
              <a:buNone/>
              <a:tabLst/>
              <a:defRPr/>
            </a:pPr>
            <a:endParaRPr kumimoji="0" sz="2800" b="1" i="0" u="none" strike="noStrike" kern="0" cap="none" spc="0" normalizeH="0" baseline="0" noProof="0">
              <a:ln>
                <a:noFill/>
              </a:ln>
              <a:solidFill>
                <a:srgbClr val="4D5557"/>
              </a:solidFill>
              <a:effectLst/>
              <a:uLnTx/>
              <a:uFillTx/>
              <a:latin typeface="Raleway"/>
              <a:ea typeface="Raleway"/>
              <a:cs typeface="Raleway"/>
              <a:sym typeface="Raleway"/>
            </a:endParaRPr>
          </a:p>
        </p:txBody>
      </p:sp>
      <p:pic>
        <p:nvPicPr>
          <p:cNvPr id="422" name="Google Shape;422;p36"/>
          <p:cNvPicPr preferRelativeResize="0"/>
          <p:nvPr/>
        </p:nvPicPr>
        <p:blipFill rotWithShape="1">
          <a:blip r:embed="rId4">
            <a:alphaModFix/>
          </a:blip>
          <a:srcRect/>
          <a:stretch/>
        </p:blipFill>
        <p:spPr>
          <a:xfrm>
            <a:off x="10444850" y="170925"/>
            <a:ext cx="1369900" cy="1369900"/>
          </a:xfrm>
          <a:prstGeom prst="rect">
            <a:avLst/>
          </a:prstGeom>
          <a:noFill/>
          <a:ln>
            <a:noFill/>
          </a:ln>
        </p:spPr>
      </p:pic>
      <p:sp>
        <p:nvSpPr>
          <p:cNvPr id="423" name="Google Shape;423;p36"/>
          <p:cNvSpPr txBox="1"/>
          <p:nvPr/>
        </p:nvSpPr>
        <p:spPr>
          <a:xfrm>
            <a:off x="810495" y="1228166"/>
            <a:ext cx="10717500" cy="4420200"/>
          </a:xfrm>
          <a:prstGeom prst="rect">
            <a:avLst/>
          </a:prstGeom>
          <a:noFill/>
          <a:ln>
            <a:noFill/>
          </a:ln>
        </p:spPr>
        <p:txBody>
          <a:bodyPr spcFirstLastPara="1" wrap="square" lIns="91425" tIns="45700" rIns="91425" bIns="45700" anchor="t" anchorCtr="0">
            <a:noAutofit/>
          </a:bodyPr>
          <a:lstStyle/>
          <a:p>
            <a:pPr marL="412750" marR="0" lvl="0" indent="-380236" algn="l" defTabSz="914400" rtl="0" eaLnBrk="1" fontAlgn="auto" latinLnBrk="0" hangingPunct="1">
              <a:lnSpc>
                <a:spcPct val="115000"/>
              </a:lnSpc>
              <a:spcBef>
                <a:spcPts val="0"/>
              </a:spcBef>
              <a:spcAft>
                <a:spcPts val="0"/>
              </a:spcAft>
              <a:buClr>
                <a:srgbClr val="4D5557"/>
              </a:buClr>
              <a:buSzPts val="1800"/>
              <a:buFont typeface="Arial"/>
              <a:buChar char="•"/>
              <a:tabLst/>
              <a:defRPr/>
            </a:pPr>
            <a:r>
              <a:rPr kumimoji="0" lang="en-US" sz="1800" b="1" i="0" u="none" strike="noStrike" kern="0" cap="none" spc="0" normalizeH="0" baseline="0" noProof="0">
                <a:ln>
                  <a:noFill/>
                </a:ln>
                <a:solidFill>
                  <a:srgbClr val="4D5557"/>
                </a:solidFill>
                <a:effectLst/>
                <a:uLnTx/>
                <a:uFillTx/>
                <a:latin typeface="Raleway"/>
                <a:ea typeface="Raleway"/>
                <a:cs typeface="Raleway"/>
                <a:sym typeface="Raleway"/>
              </a:rPr>
              <a:t>Please prompt as necessary during interviews - </a:t>
            </a: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please add questions of your own as necessary  that directly relate to our key themes for this research, as well as those that could provide more depth.  </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12750" marR="0" lvl="0" indent="-380236" algn="l" defTabSz="914400" rtl="0" eaLnBrk="1" fontAlgn="auto" latinLnBrk="0" hangingPunct="1">
              <a:lnSpc>
                <a:spcPct val="115000"/>
              </a:lnSpc>
              <a:spcBef>
                <a:spcPts val="2200"/>
              </a:spcBef>
              <a:spcAft>
                <a:spcPts val="0"/>
              </a:spcAft>
              <a:buClr>
                <a:srgbClr val="4D5557"/>
              </a:buClr>
              <a:buSzPts val="1800"/>
              <a:buFont typeface="Arial"/>
              <a:buChar char="•"/>
              <a:tabLst/>
              <a:defRPr/>
            </a:pPr>
            <a:r>
              <a:rPr kumimoji="0" lang="en-US" sz="1800" b="1" i="0" u="none" strike="noStrike" kern="0" cap="none" spc="0" normalizeH="0" baseline="0" noProof="0">
                <a:ln>
                  <a:noFill/>
                </a:ln>
                <a:solidFill>
                  <a:srgbClr val="4D5557"/>
                </a:solidFill>
                <a:effectLst/>
                <a:uLnTx/>
                <a:uFillTx/>
                <a:latin typeface="Raleway"/>
                <a:ea typeface="Raleway"/>
                <a:cs typeface="Raleway"/>
                <a:sym typeface="Raleway"/>
              </a:rPr>
              <a:t>Your role as interviewer is key</a:t>
            </a: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 you must be able to put participants at ease and encourage them to express themselves.</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12750" marR="0" lvl="0" indent="-380236" algn="l" defTabSz="914400" rtl="0" eaLnBrk="1" fontAlgn="auto" latinLnBrk="0" hangingPunct="1">
              <a:lnSpc>
                <a:spcPct val="115000"/>
              </a:lnSpc>
              <a:spcBef>
                <a:spcPts val="2200"/>
              </a:spcBef>
              <a:spcAft>
                <a:spcPts val="0"/>
              </a:spcAft>
              <a:buClr>
                <a:srgbClr val="4D5557"/>
              </a:buClr>
              <a:buSzPts val="1800"/>
              <a:buFont typeface="Raleway"/>
              <a:buChar char="•"/>
              <a:tabLst/>
              <a:defRPr/>
            </a:pPr>
            <a:r>
              <a:rPr kumimoji="0" lang="en-US" sz="1800" b="1" i="0" u="none" strike="noStrike" kern="0" cap="none" spc="0" normalizeH="0" baseline="0" noProof="0">
                <a:ln>
                  <a:noFill/>
                </a:ln>
                <a:solidFill>
                  <a:srgbClr val="4D5557"/>
                </a:solidFill>
                <a:effectLst/>
                <a:uLnTx/>
                <a:uFillTx/>
                <a:latin typeface="Raleway"/>
                <a:ea typeface="Raleway"/>
                <a:cs typeface="Raleway"/>
                <a:sym typeface="Raleway"/>
              </a:rPr>
              <a:t>Be patient</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12750" marR="0" lvl="0" indent="-380236" algn="l" defTabSz="914400" rtl="0" eaLnBrk="1" fontAlgn="auto" latinLnBrk="0" hangingPunct="1">
              <a:lnSpc>
                <a:spcPct val="115000"/>
              </a:lnSpc>
              <a:spcBef>
                <a:spcPts val="2200"/>
              </a:spcBef>
              <a:spcAft>
                <a:spcPts val="0"/>
              </a:spcAft>
              <a:buClr>
                <a:srgbClr val="4D5557"/>
              </a:buClr>
              <a:buSzPts val="1800"/>
              <a:buFont typeface="Arial"/>
              <a:buChar char="•"/>
              <a:tabLst/>
              <a:defRPr/>
            </a:pP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We </a:t>
            </a:r>
            <a:r>
              <a:rPr kumimoji="0" lang="en-US" sz="1800" b="1" i="0" u="none" strike="noStrike" kern="0" cap="none" spc="0" normalizeH="0" baseline="0" noProof="0">
                <a:ln>
                  <a:noFill/>
                </a:ln>
                <a:solidFill>
                  <a:srgbClr val="4D5557"/>
                </a:solidFill>
                <a:effectLst/>
                <a:uLnTx/>
                <a:uFillTx/>
                <a:latin typeface="Raleway"/>
                <a:ea typeface="Raleway"/>
                <a:cs typeface="Raleway"/>
                <a:sym typeface="Raleway"/>
              </a:rPr>
              <a:t>must obtain detailed answers </a:t>
            </a: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to each question - if participants give answers of 1-2 words, the interviewer should ask follow-up questions </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12750" marR="0" lvl="0" indent="-380236" algn="l" defTabSz="914400" rtl="0" eaLnBrk="1" fontAlgn="auto" latinLnBrk="0" hangingPunct="1">
              <a:lnSpc>
                <a:spcPct val="115000"/>
              </a:lnSpc>
              <a:spcBef>
                <a:spcPts val="2200"/>
              </a:spcBef>
              <a:spcAft>
                <a:spcPts val="0"/>
              </a:spcAft>
              <a:buClr>
                <a:srgbClr val="4D5557"/>
              </a:buClr>
              <a:buSzPts val="1800"/>
              <a:buFont typeface="Arial"/>
              <a:buChar char="•"/>
              <a:tabLst/>
              <a:defRPr/>
            </a:pPr>
            <a:r>
              <a:rPr kumimoji="0" lang="en-US" sz="1800" b="1" i="0" u="none" strike="noStrike" kern="0" cap="none" spc="0" normalizeH="0" baseline="0" noProof="0">
                <a:ln>
                  <a:noFill/>
                </a:ln>
                <a:solidFill>
                  <a:srgbClr val="4D5557"/>
                </a:solidFill>
                <a:effectLst/>
                <a:uLnTx/>
                <a:uFillTx/>
                <a:latin typeface="Raleway"/>
                <a:ea typeface="Raleway"/>
                <a:cs typeface="Raleway"/>
                <a:sym typeface="Raleway"/>
              </a:rPr>
              <a:t>Have some knowledge </a:t>
            </a: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of the project objectives!</a:t>
            </a:r>
            <a:endParaRPr kumimoji="0" sz="1800" b="0" i="0" u="none" strike="noStrike" kern="0" cap="none" spc="0" normalizeH="0" baseline="0" noProof="0">
              <a:ln>
                <a:noFill/>
              </a:ln>
              <a:solidFill>
                <a:srgbClr val="4D5557"/>
              </a:solidFill>
              <a:effectLst/>
              <a:uLnTx/>
              <a:uFillTx/>
              <a:latin typeface="Raleway"/>
              <a:ea typeface="Raleway"/>
              <a:cs typeface="Raleway"/>
              <a:sym typeface="Raleway"/>
            </a:endParaRPr>
          </a:p>
          <a:p>
            <a:pPr marL="412750" marR="0" lvl="0" indent="-380236" algn="l" defTabSz="914400" rtl="0" eaLnBrk="1" fontAlgn="auto" latinLnBrk="0" hangingPunct="1">
              <a:lnSpc>
                <a:spcPct val="115000"/>
              </a:lnSpc>
              <a:spcBef>
                <a:spcPts val="2200"/>
              </a:spcBef>
              <a:spcAft>
                <a:spcPts val="0"/>
              </a:spcAft>
              <a:buClr>
                <a:srgbClr val="4D5557"/>
              </a:buClr>
              <a:buSzPts val="1800"/>
              <a:buFont typeface="Arial"/>
              <a:buChar char="•"/>
              <a:tabLst/>
              <a:defRPr/>
            </a:pPr>
            <a:r>
              <a:rPr kumimoji="0" lang="en-US" sz="1800" b="1" i="0" u="none" strike="noStrike" kern="0" cap="none" spc="0" normalizeH="0" baseline="0" noProof="0">
                <a:ln>
                  <a:noFill/>
                </a:ln>
                <a:solidFill>
                  <a:srgbClr val="4D5557"/>
                </a:solidFill>
                <a:effectLst/>
                <a:uLnTx/>
                <a:uFillTx/>
                <a:latin typeface="Raleway"/>
                <a:ea typeface="Raleway"/>
                <a:cs typeface="Raleway"/>
                <a:sym typeface="Raleway"/>
              </a:rPr>
              <a:t>Conduct interviews in local language. </a:t>
            </a:r>
            <a:r>
              <a:rPr kumimoji="0" lang="en-US" sz="1800" b="0" i="0" u="none" strike="noStrike" kern="0" cap="none" spc="0" normalizeH="0" baseline="0" noProof="0">
                <a:ln>
                  <a:noFill/>
                </a:ln>
                <a:solidFill>
                  <a:srgbClr val="4D5557"/>
                </a:solidFill>
                <a:effectLst/>
                <a:uLnTx/>
                <a:uFillTx/>
                <a:latin typeface="Raleway"/>
                <a:ea typeface="Raleway"/>
                <a:cs typeface="Raleway"/>
                <a:sym typeface="Raleway"/>
              </a:rPr>
              <a:t>Later, translate into English. Do not be tempted to translate on the spot. You will lose time and miss the depth of responses. </a:t>
            </a:r>
            <a:endParaRPr kumimoji="0" sz="1800" b="1" i="0" u="none" strike="noStrike" kern="0" cap="none" spc="0" normalizeH="0" baseline="0" noProof="0">
              <a:ln>
                <a:noFill/>
              </a:ln>
              <a:solidFill>
                <a:srgbClr val="4D5557"/>
              </a:solidFill>
              <a:effectLst/>
              <a:uLnTx/>
              <a:uFillTx/>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name="Office Theme">
  <a:themeElements>
    <a:clrScheme name="Office">
      <a:dk1>
        <a:srgbClr val="4D5557"/>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11828</Words>
  <Application>Microsoft Office PowerPoint</Application>
  <PresentationFormat>Widescreen</PresentationFormat>
  <Paragraphs>1868</Paragraphs>
  <Slides>106</Slides>
  <Notes>106</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106</vt:i4>
      </vt:variant>
    </vt:vector>
  </HeadingPairs>
  <TitlesOfParts>
    <vt:vector size="114" baseType="lpstr">
      <vt:lpstr>Courier New</vt:lpstr>
      <vt:lpstr>Noto Sans Symbols</vt:lpstr>
      <vt:lpstr>Arial</vt:lpstr>
      <vt:lpstr>Avenir</vt:lpstr>
      <vt:lpstr>Raleway</vt:lpstr>
      <vt:lpstr>Aptos</vt:lpstr>
      <vt:lpstr>Calibri</vt:lpstr>
      <vt:lpstr>Office Theme</vt:lpstr>
      <vt:lpstr>PowerPoint Presentation</vt:lpstr>
      <vt:lpstr>Agenda Day  (Friday, 3rd May)</vt:lpstr>
      <vt:lpstr>Agenda Day 2 (Saturday, 4th May)</vt:lpstr>
      <vt:lpstr>Agenda Day 3 (Sunday, 5th May)</vt:lpstr>
      <vt:lpstr>Agenda Day 4 (Monday, 6th May)</vt:lpstr>
      <vt:lpstr> Agenda Day 5 (Tuesday,  7th May) </vt:lpstr>
      <vt:lpstr>PowerPoint Presentation</vt:lpstr>
      <vt:lpstr>PowerPoint Presentation</vt:lpstr>
      <vt:lpstr>PowerPoint Presentation</vt:lpstr>
      <vt:lpstr>PowerPoint Presentation</vt:lpstr>
      <vt:lpstr>PowerPoint Presentation</vt:lpstr>
      <vt:lpstr>Key Concepts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ENUMERATORs DAILY RESPONSIBILITIES (2)</vt:lpstr>
      <vt:lpstr>PowerPoint Presentation</vt:lpstr>
      <vt:lpstr>PowerPoint Presentation</vt:lpstr>
      <vt:lpstr>PowerPoint Presentation</vt:lpstr>
      <vt:lpstr>PowerPoint Presentation</vt:lpstr>
      <vt:lpstr>PowerPoint Presentation</vt:lpstr>
      <vt:lpstr>Agenda Day 2 (Saturday, 4th May)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vt:lpstr>
      <vt:lpstr>PowerPoint Presentation</vt:lpstr>
      <vt:lpstr>PowerPoint Presentation</vt:lpstr>
      <vt:lpstr>USING KOBOCOLLECT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SAMPLING – Household SURVEY </vt:lpstr>
      <vt:lpstr>PowerPoint Presentation</vt:lpstr>
      <vt:lpstr>PowerPoint Presentation</vt:lpstr>
      <vt:lpstr> Assigning Enumerator ID </vt:lpstr>
      <vt:lpstr>PowerPoint Presentation</vt:lpstr>
      <vt:lpstr>PowerPoint Presentation</vt:lpstr>
      <vt:lpstr>Discussion:</vt:lpstr>
      <vt:lpstr>PowerPoint Presentation</vt:lpstr>
      <vt:lpstr>PowerPoint Presentation</vt:lpstr>
      <vt:lpstr>PowerPoint Presentation</vt:lpstr>
      <vt:lpstr>Agenda Day 3 (Sunday, 5th May)</vt:lpstr>
      <vt:lpstr>PowerPoint Presentation</vt:lpstr>
      <vt:lpstr>PowerPoint Presentation</vt:lpstr>
      <vt:lpstr>PowerPoint Presentation</vt:lpstr>
      <vt:lpstr>PowerPoint Presentation</vt:lpstr>
      <vt:lpstr>PowerPoint Presentation</vt:lpstr>
      <vt:lpstr>PowerPoint Presentation</vt:lpstr>
      <vt:lpstr>Discussion:</vt:lpstr>
      <vt:lpstr>PowerPoint Presentation</vt:lpstr>
      <vt:lpstr>PowerPoint Presentation</vt:lpstr>
      <vt:lpstr>PowerPoint Presentation</vt:lpstr>
      <vt:lpstr>PowerPoint Presentation</vt:lpstr>
      <vt:lpstr>Discussion:</vt:lpstr>
      <vt:lpstr>PowerPoint Presentation</vt:lpstr>
      <vt:lpstr>PowerPoint Presentation</vt:lpstr>
      <vt:lpstr>PowerPoint Presentation</vt:lpstr>
      <vt:lpstr>PowerPoint Presentation</vt:lpstr>
      <vt:lpstr>PowerPoint Presentation</vt:lpstr>
      <vt:lpstr>EXAMPLES OF TRANSCRIPTS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Faith Nthoki Kasina</cp:lastModifiedBy>
  <cp:revision>1</cp:revision>
  <dcterms:modified xsi:type="dcterms:W3CDTF">2025-03-20T08:35:47Z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2098037</vt:lpwstr>
  </property>
  <property fmtid="{D5CDD505-2E9C-101B-9397-08002B2CF9AE}" name="NXPowerLiteSettings" pid="3">
    <vt:lpwstr>F7000400038000</vt:lpwstr>
  </property>
  <property fmtid="{D5CDD505-2E9C-101B-9397-08002B2CF9AE}" name="NXPowerLiteVersion" pid="4">
    <vt:lpwstr>S10.3.1</vt:lpwstr>
  </property>
</Properties>
</file>