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webextensions/webextension1.xml" ContentType="application/vnd.ms-office.webextension+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webextensions/webextension2.xml" ContentType="application/vnd.ms-office.webextension+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webextensions/webextension3.xml" ContentType="application/vnd.ms-office.webextension+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tags/tag36.xml" ContentType="application/vnd.openxmlformats-officedocument.presentationml.tags+xml"/>
  <Override PartName="/ppt/notesSlides/notesSlide40.xml" ContentType="application/vnd.openxmlformats-officedocument.presentationml.notesSlide+xml"/>
  <Override PartName="/ppt/tags/tag37.xml" ContentType="application/vnd.openxmlformats-officedocument.presentationml.tags+xml"/>
  <Override PartName="/ppt/notesSlides/notesSlide41.xml" ContentType="application/vnd.openxmlformats-officedocument.presentationml.notesSlide+xml"/>
  <Override PartName="/ppt/tags/tag38.xml" ContentType="application/vnd.openxmlformats-officedocument.presentationml.tags+xml"/>
  <Override PartName="/ppt/notesSlides/notesSlide42.xml" ContentType="application/vnd.openxmlformats-officedocument.presentationml.notesSlide+xml"/>
  <Override PartName="/ppt/tags/tag39.xml" ContentType="application/vnd.openxmlformats-officedocument.presentationml.tags+xml"/>
  <Override PartName="/ppt/notesSlides/notesSlide43.xml" ContentType="application/vnd.openxmlformats-officedocument.presentationml.notesSlide+xml"/>
  <Override PartName="/ppt/tags/tag40.xml" ContentType="application/vnd.openxmlformats-officedocument.presentationml.tags+xml"/>
  <Override PartName="/ppt/notesSlides/notesSlide44.xml" ContentType="application/vnd.openxmlformats-officedocument.presentationml.notesSlide+xml"/>
  <Override PartName="/ppt/tags/tag41.xml" ContentType="application/vnd.openxmlformats-officedocument.presentationml.tags+xml"/>
  <Override PartName="/ppt/notesSlides/notesSlide45.xml" ContentType="application/vnd.openxmlformats-officedocument.presentationml.notesSlide+xml"/>
  <Override PartName="/ppt/webextensions/webextension4.xml" ContentType="application/vnd.ms-office.webextension+xml"/>
  <Override PartName="/ppt/tags/tag42.xml" ContentType="application/vnd.openxmlformats-officedocument.presentationml.tags+xml"/>
  <Override PartName="/ppt/notesSlides/notesSlide46.xml" ContentType="application/vnd.openxmlformats-officedocument.presentationml.notesSlide+xml"/>
  <Override PartName="/ppt/tags/tag43.xml" ContentType="application/vnd.openxmlformats-officedocument.presentationml.tags+xml"/>
  <Override PartName="/ppt/notesSlides/notesSlide47.xml" ContentType="application/vnd.openxmlformats-officedocument.presentationml.notesSlide+xml"/>
  <Override PartName="/ppt/tags/tag44.xml" ContentType="application/vnd.openxmlformats-officedocument.presentationml.tags+xml"/>
  <Override PartName="/ppt/notesSlides/notesSlide48.xml" ContentType="application/vnd.openxmlformats-officedocument.presentationml.notesSlide+xml"/>
  <Override PartName="/ppt/tags/tag45.xml" ContentType="application/vnd.openxmlformats-officedocument.presentationml.tags+xml"/>
  <Override PartName="/ppt/notesSlides/notesSlide49.xml" ContentType="application/vnd.openxmlformats-officedocument.presentationml.notesSlide+xml"/>
  <Override PartName="/ppt/tags/tag46.xml" ContentType="application/vnd.openxmlformats-officedocument.presentationml.tags+xml"/>
  <Override PartName="/ppt/notesSlides/notesSlide50.xml" ContentType="application/vnd.openxmlformats-officedocument.presentationml.notesSlide+xml"/>
  <Override PartName="/ppt/tags/tag47.xml" ContentType="application/vnd.openxmlformats-officedocument.presentationml.tags+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8.xml" ContentType="application/vnd.openxmlformats-officedocument.presentationml.tags+xml"/>
  <Override PartName="/ppt/notesSlides/notesSlide52.xml" ContentType="application/vnd.openxmlformats-officedocument.presentationml.notesSlide+xml"/>
  <Override PartName="/ppt/tags/tag49.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50.xml" ContentType="application/vnd.openxmlformats-officedocument.presentationml.tags+xml"/>
  <Override PartName="/ppt/notesSlides/notesSlide55.xml" ContentType="application/vnd.openxmlformats-officedocument.presentationml.notesSlide+xml"/>
  <Override PartName="/ppt/tags/tag51.xml" ContentType="application/vnd.openxmlformats-officedocument.presentationml.tags+xml"/>
  <Override PartName="/ppt/notesSlides/notesSlide56.xml" ContentType="application/vnd.openxmlformats-officedocument.presentationml.notesSlide+xml"/>
  <Override PartName="/ppt/tags/tag52.xml" ContentType="application/vnd.openxmlformats-officedocument.presentationml.tags+xml"/>
  <Override PartName="/ppt/notesSlides/notesSlide57.xml" ContentType="application/vnd.openxmlformats-officedocument.presentationml.notesSlide+xml"/>
  <Override PartName="/ppt/tags/tag53.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54.xml" ContentType="application/vnd.openxmlformats-officedocument.presentationml.tags+xml"/>
  <Override PartName="/ppt/notesSlides/notesSlide61.xml" ContentType="application/vnd.openxmlformats-officedocument.presentationml.notesSlide+xml"/>
  <Override PartName="/ppt/tags/tag55.xml" ContentType="application/vnd.openxmlformats-officedocument.presentationml.tags+xml"/>
  <Override PartName="/ppt/notesSlides/notesSlide62.xml" ContentType="application/vnd.openxmlformats-officedocument.presentationml.notesSlide+xml"/>
  <Override PartName="/ppt/tags/tag56.xml" ContentType="application/vnd.openxmlformats-officedocument.presentationml.tags+xml"/>
  <Override PartName="/ppt/notesSlides/notesSlide63.xml" ContentType="application/vnd.openxmlformats-officedocument.presentationml.notesSlide+xml"/>
  <Override PartName="/ppt/webextensions/webextension5.xml" ContentType="application/vnd.ms-office.webextension+xml"/>
  <Override PartName="/ppt/tags/tag57.xml" ContentType="application/vnd.openxmlformats-officedocument.presentationml.tags+xml"/>
  <Override PartName="/ppt/notesSlides/notesSlide64.xml" ContentType="application/vnd.openxmlformats-officedocument.presentationml.notesSlide+xml"/>
  <Override PartName="/ppt/webextensions/webextension6.xml" ContentType="application/vnd.ms-office.webextension+xml"/>
  <Override PartName="/ppt/tags/tag58.xml" ContentType="application/vnd.openxmlformats-officedocument.presentationml.tags+xml"/>
  <Override PartName="/ppt/notesSlides/notesSlide65.xml" ContentType="application/vnd.openxmlformats-officedocument.presentationml.notesSlide+xml"/>
  <Override PartName="/ppt/tags/tag59.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60.xml" ContentType="application/vnd.openxmlformats-officedocument.presentationml.tags+xml"/>
  <Override PartName="/ppt/notesSlides/notesSlide68.xml" ContentType="application/vnd.openxmlformats-officedocument.presentationml.notesSlide+xml"/>
  <Override PartName="/ppt/tags/tag61.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62.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2"/>
  </p:notesMasterIdLst>
  <p:handoutMasterIdLst>
    <p:handoutMasterId r:id="rId83"/>
  </p:handoutMasterIdLst>
  <p:sldIdLst>
    <p:sldId id="1798" r:id="rId5"/>
    <p:sldId id="4243" r:id="rId6"/>
    <p:sldId id="256" r:id="rId7"/>
    <p:sldId id="291" r:id="rId8"/>
    <p:sldId id="4254" r:id="rId9"/>
    <p:sldId id="4259" r:id="rId10"/>
    <p:sldId id="4260" r:id="rId11"/>
    <p:sldId id="2383" r:id="rId12"/>
    <p:sldId id="413" r:id="rId13"/>
    <p:sldId id="4247" r:id="rId14"/>
    <p:sldId id="4248" r:id="rId15"/>
    <p:sldId id="356" r:id="rId16"/>
    <p:sldId id="4264" r:id="rId17"/>
    <p:sldId id="333" r:id="rId18"/>
    <p:sldId id="371" r:id="rId19"/>
    <p:sldId id="4250" r:id="rId20"/>
    <p:sldId id="4249" r:id="rId21"/>
    <p:sldId id="4251" r:id="rId22"/>
    <p:sldId id="316" r:id="rId23"/>
    <p:sldId id="4256" r:id="rId24"/>
    <p:sldId id="417" r:id="rId25"/>
    <p:sldId id="4266" r:id="rId26"/>
    <p:sldId id="4322" r:id="rId27"/>
    <p:sldId id="4269" r:id="rId28"/>
    <p:sldId id="4252" r:id="rId29"/>
    <p:sldId id="4261" r:id="rId30"/>
    <p:sldId id="4293" r:id="rId31"/>
    <p:sldId id="4270" r:id="rId32"/>
    <p:sldId id="4272" r:id="rId33"/>
    <p:sldId id="4255" r:id="rId34"/>
    <p:sldId id="4265" r:id="rId35"/>
    <p:sldId id="4273" r:id="rId36"/>
    <p:sldId id="4274" r:id="rId37"/>
    <p:sldId id="4275" r:id="rId38"/>
    <p:sldId id="4277" r:id="rId39"/>
    <p:sldId id="4290" r:id="rId40"/>
    <p:sldId id="4278" r:id="rId41"/>
    <p:sldId id="4294" r:id="rId42"/>
    <p:sldId id="4279" r:id="rId43"/>
    <p:sldId id="4280" r:id="rId44"/>
    <p:sldId id="4284" r:id="rId45"/>
    <p:sldId id="4282" r:id="rId46"/>
    <p:sldId id="4283" r:id="rId47"/>
    <p:sldId id="4263" r:id="rId48"/>
    <p:sldId id="4285" r:id="rId49"/>
    <p:sldId id="4295" r:id="rId50"/>
    <p:sldId id="4296" r:id="rId51"/>
    <p:sldId id="4286" r:id="rId52"/>
    <p:sldId id="4297" r:id="rId53"/>
    <p:sldId id="4287" r:id="rId54"/>
    <p:sldId id="4298" r:id="rId55"/>
    <p:sldId id="4304" r:id="rId56"/>
    <p:sldId id="4305" r:id="rId57"/>
    <p:sldId id="4299" r:id="rId58"/>
    <p:sldId id="399" r:id="rId59"/>
    <p:sldId id="4303" r:id="rId60"/>
    <p:sldId id="4289" r:id="rId61"/>
    <p:sldId id="342" r:id="rId62"/>
    <p:sldId id="4319" r:id="rId63"/>
    <p:sldId id="4306" r:id="rId64"/>
    <p:sldId id="4291" r:id="rId65"/>
    <p:sldId id="4307" r:id="rId66"/>
    <p:sldId id="4324" r:id="rId67"/>
    <p:sldId id="4323" r:id="rId68"/>
    <p:sldId id="4308" r:id="rId69"/>
    <p:sldId id="4292" r:id="rId70"/>
    <p:sldId id="4302" r:id="rId71"/>
    <p:sldId id="4309" r:id="rId72"/>
    <p:sldId id="4310" r:id="rId73"/>
    <p:sldId id="4314" r:id="rId74"/>
    <p:sldId id="4315" r:id="rId75"/>
    <p:sldId id="4316" r:id="rId76"/>
    <p:sldId id="4317" r:id="rId77"/>
    <p:sldId id="4318" r:id="rId78"/>
    <p:sldId id="4311" r:id="rId79"/>
    <p:sldId id="409" r:id="rId80"/>
    <p:sldId id="4325" r:id="rId81"/>
  </p:sldIdLst>
  <p:sldSz cx="12192000" cy="6858000"/>
  <p:notesSz cx="6858000" cy="9144000"/>
  <p:custDataLst>
    <p:tags r:id="rId84"/>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839" userDrawn="1">
          <p15:clr>
            <a:srgbClr val="A4A3A4"/>
          </p15:clr>
        </p15:guide>
        <p15:guide id="2" orient="horz" pos="300" userDrawn="1">
          <p15:clr>
            <a:srgbClr val="A4A3A4"/>
          </p15:clr>
        </p15:guide>
        <p15:guide id="3" orient="horz" pos="4156" userDrawn="1">
          <p15:clr>
            <a:srgbClr val="A4A3A4"/>
          </p15:clr>
        </p15:guide>
        <p15:guide id="4" orient="horz" pos="981" userDrawn="1">
          <p15:clr>
            <a:srgbClr val="A4A3A4"/>
          </p15:clr>
        </p15:guide>
        <p15:guide id="5" pos="695" userDrawn="1">
          <p15:clr>
            <a:srgbClr val="A4A3A4"/>
          </p15:clr>
        </p15:guide>
        <p15:guide id="6" pos="6984" userDrawn="1">
          <p15:clr>
            <a:srgbClr val="A4A3A4"/>
          </p15:clr>
        </p15:guide>
        <p15:guide id="7" pos="34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F93689-D8C6-A501-7486-A71DC715FD88}" name="Rose De Jong" initials="RDJ" userId="S::dejongr@unhcr.org::fdfc7f57-0685-4a90-bc6e-c93956729b89" providerId="AD"/>
  <p188:author id="{6035DF9E-370A-8D8F-08B3-6F0C08A30645}" name="Maria Paula Castaneda" initials="MC" userId="S::castanma@unhcr.org::ede78922-b2dc-4921-baba-a448962c8aba" providerId="AD"/>
  <p188:author id="{A11746B7-440E-8C35-E6FE-B4C39817490C}" name="Judit Villanyi" initials="JV" userId="S::villanyi@unhcr.org::38fb8376-71d9-48fc-9bc0-90e1763cd9da" providerId="AD"/>
  <p188:author id="{81ED74E9-3CF4-C53A-B969-51F67C370358}" name="Valentina Duque" initials="VD" userId="S::duquev@unhcr.org::d150d547-f17e-49bf-ac5e-451962a6ab41" providerId="AD"/>
  <p188:author id="{D2D85DF5-A988-E222-83D1-9971315AA4DF}" name="Sara Tognetti" initials="ST" userId="S::tognetti@unhcr.org::e53948f5-51bf-41f4-9b74-e09b6e68e1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UNHCR" initials="UNHCR" lastIdx="1" clrIdx="6">
    <p:extLst>
      <p:ext uri="{19B8F6BF-5375-455C-9EA6-DF929625EA0E}">
        <p15:presenceInfo xmlns:p15="http://schemas.microsoft.com/office/powerpoint/2012/main" userId="UNHCR" providerId="None"/>
      </p:ext>
    </p:extLst>
  </p:cmAuthor>
  <p:cmAuthor id="1" name="AMPLEXOR" initials="PS" lastIdx="9" clrIdx="0"/>
  <p:cmAuthor id="8" name="Elizabeth Morrissey" initials="EM" lastIdx="31" clrIdx="7">
    <p:extLst>
      <p:ext uri="{19B8F6BF-5375-455C-9EA6-DF929625EA0E}">
        <p15:presenceInfo xmlns:p15="http://schemas.microsoft.com/office/powerpoint/2012/main" userId="Elizabeth Morrissey" providerId="None"/>
      </p:ext>
    </p:extLst>
  </p:cmAuthor>
  <p:cmAuthor id="2" name="Rose De Jong" initials="RDJ" lastIdx="208" clrIdx="1">
    <p:extLst>
      <p:ext uri="{19B8F6BF-5375-455C-9EA6-DF929625EA0E}">
        <p15:presenceInfo xmlns:p15="http://schemas.microsoft.com/office/powerpoint/2012/main" userId="S::dejongr@unhcr.org::fdfc7f57-0685-4a90-bc6e-c93956729b89" providerId="AD"/>
      </p:ext>
    </p:extLst>
  </p:cmAuthor>
  <p:cmAuthor id="3" name="Microsoft Office User" initials="MOU" lastIdx="89" clrIdx="2">
    <p:extLst>
      <p:ext uri="{19B8F6BF-5375-455C-9EA6-DF929625EA0E}">
        <p15:presenceInfo xmlns:p15="http://schemas.microsoft.com/office/powerpoint/2012/main" userId="Microsoft Office User" providerId="None"/>
      </p:ext>
    </p:extLst>
  </p:cmAuthor>
  <p:cmAuthor id="4" name="Leloba Pahl" initials="LP" lastIdx="2" clrIdx="3">
    <p:extLst>
      <p:ext uri="{19B8F6BF-5375-455C-9EA6-DF929625EA0E}">
        <p15:presenceInfo xmlns:p15="http://schemas.microsoft.com/office/powerpoint/2012/main" userId="S::pahl@unhcr.org::91bc8ad5-f63a-48ce-972c-b38d2052a602" providerId="AD"/>
      </p:ext>
    </p:extLst>
  </p:cmAuthor>
  <p:cmAuthor id="5" name="Sara Tognetti" initials="ST" lastIdx="141" clrIdx="4">
    <p:extLst>
      <p:ext uri="{19B8F6BF-5375-455C-9EA6-DF929625EA0E}">
        <p15:presenceInfo xmlns:p15="http://schemas.microsoft.com/office/powerpoint/2012/main" userId="S::tognetti@unhcr.org::e53948f5-51bf-41f4-9b74-e09b6e68e107" providerId="AD"/>
      </p:ext>
    </p:extLst>
  </p:cmAuthor>
  <p:cmAuthor id="6" name="Dalia Rogemond" initials="DR" lastIdx="1" clrIdx="5">
    <p:extLst>
      <p:ext uri="{19B8F6BF-5375-455C-9EA6-DF929625EA0E}">
        <p15:presenceInfo xmlns:p15="http://schemas.microsoft.com/office/powerpoint/2012/main" userId="S::ROGEMOND@unhcr.org::e9e59131-aec7-4e95-aa46-2f6cf90d32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0FF"/>
    <a:srgbClr val="CCE3F1"/>
    <a:srgbClr val="FFFCCD"/>
    <a:srgbClr val="C3D4E9"/>
    <a:srgbClr val="FBEF33"/>
    <a:srgbClr val="005A9B"/>
    <a:srgbClr val="007ED9"/>
    <a:srgbClr val="338EC9"/>
    <a:srgbClr val="A3B0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37AFD-2C7B-F041-B410-924CC71CF873}" v="6" dt="2023-06-28T07:46:11.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65888" autoAdjust="0"/>
  </p:normalViewPr>
  <p:slideViewPr>
    <p:cSldViewPr snapToGrid="0">
      <p:cViewPr varScale="1">
        <p:scale>
          <a:sx n="70" d="100"/>
          <a:sy n="70" d="100"/>
        </p:scale>
        <p:origin x="552" y="192"/>
      </p:cViewPr>
      <p:guideLst>
        <p:guide orient="horz" pos="3839"/>
        <p:guide orient="horz" pos="300"/>
        <p:guide orient="horz" pos="4156"/>
        <p:guide orient="horz" pos="981"/>
        <p:guide pos="695"/>
        <p:guide pos="6984"/>
        <p:guide pos="3479"/>
      </p:guideLst>
    </p:cSldViewPr>
  </p:slideViewPr>
  <p:outlineViewPr>
    <p:cViewPr>
      <p:scale>
        <a:sx n="33" d="100"/>
        <a:sy n="33" d="100"/>
      </p:scale>
      <p:origin x="0" y="0"/>
    </p:cViewPr>
  </p:outlineViewPr>
  <p:notesTextViewPr>
    <p:cViewPr>
      <p:scale>
        <a:sx n="90" d="100"/>
        <a:sy n="90" d="100"/>
      </p:scale>
      <p:origin x="0" y="0"/>
    </p:cViewPr>
  </p:notesTextViewPr>
  <p:sorterViewPr>
    <p:cViewPr>
      <p:scale>
        <a:sx n="80" d="100"/>
        <a:sy n="80" d="100"/>
      </p:scale>
      <p:origin x="0" y="0"/>
    </p:cViewPr>
  </p:sorterViewPr>
  <p:notesViewPr>
    <p:cSldViewPr snapToGrid="0">
      <p:cViewPr varScale="1">
        <p:scale>
          <a:sx n="119" d="100"/>
          <a:sy n="119" d="100"/>
        </p:scale>
        <p:origin x="2560"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980F5-428B-4446-BB1E-BE9CC26E3A71}" type="doc">
      <dgm:prSet loTypeId="urn:microsoft.com/office/officeart/2005/8/layout/chevron1" loCatId="process" qsTypeId="urn:microsoft.com/office/officeart/2005/8/quickstyle/simple1" qsCatId="simple" csTypeId="urn:microsoft.com/office/officeart/2005/8/colors/accent1_2" csCatId="accent1" phldr="1"/>
      <dgm:spPr/>
    </dgm:pt>
    <dgm:pt modelId="{83220234-9035-47C4-BA7A-C79FADA1CCDB}">
      <dgm:prSet phldrT="[Text]" custT="1"/>
      <dgm:spPr>
        <a:solidFill>
          <a:srgbClr val="FFFCCD"/>
        </a:solidFill>
        <a:ln>
          <a:solidFill>
            <a:srgbClr val="0070C0"/>
          </a:solidFill>
        </a:ln>
      </dgm:spPr>
      <dgm:t>
        <a:bodyPr/>
        <a:lstStyle/>
        <a:p>
          <a:r>
            <a:rPr lang="es-419" sz="2000" b="1" noProof="0">
              <a:solidFill>
                <a:srgbClr val="0070C0"/>
              </a:solidFill>
              <a:latin typeface="Arial" panose="020B0604020202020204" pitchFamily="34" charset="0"/>
              <a:cs typeface="Arial" panose="020B0604020202020204" pitchFamily="34" charset="0"/>
            </a:rPr>
            <a:t>Encontrar</a:t>
          </a:r>
        </a:p>
      </dgm:t>
    </dgm:pt>
    <dgm:pt modelId="{49545A99-6795-43FD-AB30-0D4325F7FFD6}" type="parTrans" cxnId="{4895C955-3785-47E1-8B1F-9ED96E57B093}">
      <dgm:prSet/>
      <dgm:spPr/>
      <dgm:t>
        <a:bodyPr/>
        <a:lstStyle/>
        <a:p>
          <a:endParaRPr lang="tr-TR"/>
        </a:p>
      </dgm:t>
    </dgm:pt>
    <dgm:pt modelId="{DFA751FF-67D4-466F-85C0-C65F873912F3}" type="sibTrans" cxnId="{4895C955-3785-47E1-8B1F-9ED96E57B093}">
      <dgm:prSet/>
      <dgm:spPr/>
      <dgm:t>
        <a:bodyPr/>
        <a:lstStyle/>
        <a:p>
          <a:endParaRPr lang="tr-TR"/>
        </a:p>
      </dgm:t>
    </dgm:pt>
    <dgm:pt modelId="{C0B92514-CABD-4EE5-B15C-BC9ADCA6F2A7}">
      <dgm:prSet phldrT="[Text]" custT="1"/>
      <dgm:spPr>
        <a:solidFill>
          <a:srgbClr val="CCE3F1"/>
        </a:solidFill>
        <a:ln w="28575" cap="flat" cmpd="sng" algn="ctr">
          <a:solidFill>
            <a:srgbClr val="0070C0"/>
          </a:solidFill>
          <a:prstDash val="solid"/>
          <a:miter lim="800000"/>
        </a:ln>
        <a:effectLst/>
      </dgm:spPr>
      <dgm:t>
        <a:bodyPr spcFirstLastPara="0" vert="horz" wrap="square" lIns="80010" tIns="26670" rIns="26670" bIns="26670" numCol="1" spcCol="1270" anchor="ctr" anchorCtr="0"/>
        <a:lstStyle/>
        <a:p>
          <a:r>
            <a:rPr lang="es-419" sz="2000" b="1" noProof="0">
              <a:solidFill>
                <a:srgbClr val="0070C0"/>
              </a:solidFill>
              <a:latin typeface="Lato" panose="020F0502020204030203" pitchFamily="34" charset="77"/>
              <a:ea typeface="+mn-ea"/>
              <a:cs typeface="Arial" panose="020B0604020202020204" pitchFamily="34" charset="0"/>
            </a:rPr>
            <a:t>Recopilar</a:t>
          </a:r>
        </a:p>
      </dgm:t>
    </dgm:pt>
    <dgm:pt modelId="{7AA63C18-66C4-49BF-9B86-9C005DAE5FBB}" type="parTrans" cxnId="{2AA3EB70-789C-4BC4-AEF4-2029CF34EC5F}">
      <dgm:prSet/>
      <dgm:spPr/>
      <dgm:t>
        <a:bodyPr/>
        <a:lstStyle/>
        <a:p>
          <a:endParaRPr lang="tr-TR"/>
        </a:p>
      </dgm:t>
    </dgm:pt>
    <dgm:pt modelId="{8D22823A-68F8-469A-B6EE-BA5B04C63FDA}" type="sibTrans" cxnId="{2AA3EB70-789C-4BC4-AEF4-2029CF34EC5F}">
      <dgm:prSet/>
      <dgm:spPr/>
      <dgm:t>
        <a:bodyPr/>
        <a:lstStyle/>
        <a:p>
          <a:endParaRPr lang="tr-TR"/>
        </a:p>
      </dgm:t>
    </dgm:pt>
    <dgm:pt modelId="{D04D638F-52A7-DD44-AF58-05A29CED69B9}">
      <dgm:prSet phldrT="[Text]" custT="1"/>
      <dgm:spPr>
        <a:solidFill>
          <a:srgbClr val="FFFCCD"/>
        </a:solidFill>
        <a:ln>
          <a:solidFill>
            <a:srgbClr val="0070C0"/>
          </a:solidFill>
        </a:ln>
      </dgm:spPr>
      <dgm:t>
        <a:bodyPr/>
        <a:lstStyle/>
        <a:p>
          <a:r>
            <a:rPr lang="es-419" sz="2000" b="1" noProof="0">
              <a:solidFill>
                <a:srgbClr val="0070C0"/>
              </a:solidFill>
              <a:latin typeface="Arial" panose="020B0604020202020204" pitchFamily="34" charset="0"/>
              <a:cs typeface="Arial" panose="020B0604020202020204" pitchFamily="34" charset="0"/>
            </a:rPr>
            <a:t>Analizar</a:t>
          </a:r>
        </a:p>
      </dgm:t>
    </dgm:pt>
    <dgm:pt modelId="{EFEB8672-AFBB-EB41-BFB5-871985E86661}" type="parTrans" cxnId="{2DB3E844-AC3E-5C44-9FFA-1C929F5BA6AE}">
      <dgm:prSet/>
      <dgm:spPr/>
      <dgm:t>
        <a:bodyPr/>
        <a:lstStyle/>
        <a:p>
          <a:endParaRPr lang="en-US"/>
        </a:p>
      </dgm:t>
    </dgm:pt>
    <dgm:pt modelId="{50221BDF-1351-7F44-A9A8-4BF4A9AD1F0F}" type="sibTrans" cxnId="{2DB3E844-AC3E-5C44-9FFA-1C929F5BA6AE}">
      <dgm:prSet/>
      <dgm:spPr/>
      <dgm:t>
        <a:bodyPr/>
        <a:lstStyle/>
        <a:p>
          <a:endParaRPr lang="en-US"/>
        </a:p>
      </dgm:t>
    </dgm:pt>
    <dgm:pt modelId="{29681577-E8A7-DB49-BE73-3F44938642F1}">
      <dgm:prSet phldrT="[Text]" custT="1"/>
      <dgm:spPr>
        <a:solidFill>
          <a:srgbClr val="CCE3F1"/>
        </a:solidFill>
        <a:ln>
          <a:solidFill>
            <a:srgbClr val="0070C0"/>
          </a:solidFill>
        </a:ln>
      </dgm:spPr>
      <dgm:t>
        <a:bodyPr/>
        <a:lstStyle/>
        <a:p>
          <a:r>
            <a:rPr lang="es-419" sz="2000" b="1">
              <a:solidFill>
                <a:srgbClr val="0070C0"/>
              </a:solidFill>
              <a:latin typeface="Arial" panose="020B0604020202020204" pitchFamily="34" charset="0"/>
              <a:cs typeface="Arial" panose="020B0604020202020204" pitchFamily="34" charset="0"/>
            </a:rPr>
            <a:t>Validar</a:t>
          </a:r>
        </a:p>
      </dgm:t>
    </dgm:pt>
    <dgm:pt modelId="{E1191040-C447-954D-888D-CEB1C12BD284}" type="parTrans" cxnId="{B12DA84A-0309-3648-98EE-0A607FE4FFE3}">
      <dgm:prSet/>
      <dgm:spPr/>
      <dgm:t>
        <a:bodyPr/>
        <a:lstStyle/>
        <a:p>
          <a:endParaRPr lang="en-US"/>
        </a:p>
      </dgm:t>
    </dgm:pt>
    <dgm:pt modelId="{2ABB4482-07C2-574D-A747-BDC13378D585}" type="sibTrans" cxnId="{B12DA84A-0309-3648-98EE-0A607FE4FFE3}">
      <dgm:prSet/>
      <dgm:spPr/>
      <dgm:t>
        <a:bodyPr/>
        <a:lstStyle/>
        <a:p>
          <a:endParaRPr lang="en-US"/>
        </a:p>
      </dgm:t>
    </dgm:pt>
    <dgm:pt modelId="{1F37DB69-C1DC-184D-9BD9-E99E3DC59737}">
      <dgm:prSet phldrT="[Text]" custT="1"/>
      <dgm:spPr>
        <a:solidFill>
          <a:srgbClr val="FFFCCD"/>
        </a:solidFill>
        <a:ln>
          <a:solidFill>
            <a:srgbClr val="0070C0"/>
          </a:solidFill>
        </a:ln>
      </dgm:spPr>
      <dgm:t>
        <a:bodyPr/>
        <a:lstStyle/>
        <a:p>
          <a:r>
            <a:rPr lang="es-419" sz="2000" b="1">
              <a:solidFill>
                <a:srgbClr val="0070C0"/>
              </a:solidFill>
              <a:latin typeface="Lato" panose="020F0502020204030203" pitchFamily="34" charset="77"/>
              <a:cs typeface="Arial" panose="020B0604020202020204" pitchFamily="34" charset="0"/>
            </a:rPr>
            <a:t>Finalizar</a:t>
          </a:r>
        </a:p>
      </dgm:t>
    </dgm:pt>
    <dgm:pt modelId="{69937C85-AE56-6049-BB64-CDBA03BF9A36}" type="sibTrans" cxnId="{BD78A515-0C9D-4246-B0D5-C29DB82B4546}">
      <dgm:prSet/>
      <dgm:spPr/>
      <dgm:t>
        <a:bodyPr/>
        <a:lstStyle/>
        <a:p>
          <a:endParaRPr lang="en-US"/>
        </a:p>
      </dgm:t>
    </dgm:pt>
    <dgm:pt modelId="{16033113-D1E4-284D-862D-E7FD3DAA5D0A}" type="parTrans" cxnId="{BD78A515-0C9D-4246-B0D5-C29DB82B4546}">
      <dgm:prSet/>
      <dgm:spPr/>
      <dgm:t>
        <a:bodyPr/>
        <a:lstStyle/>
        <a:p>
          <a:endParaRPr lang="en-US"/>
        </a:p>
      </dgm:t>
    </dgm:pt>
    <dgm:pt modelId="{4045F8E0-6884-FF4A-B49E-CFFA76139099}" type="pres">
      <dgm:prSet presAssocID="{8B2980F5-428B-4446-BB1E-BE9CC26E3A71}" presName="Name0" presStyleCnt="0">
        <dgm:presLayoutVars>
          <dgm:dir/>
          <dgm:animLvl val="lvl"/>
          <dgm:resizeHandles val="exact"/>
        </dgm:presLayoutVars>
      </dgm:prSet>
      <dgm:spPr/>
    </dgm:pt>
    <dgm:pt modelId="{17936114-E4A7-5245-A984-B40C1090CE59}" type="pres">
      <dgm:prSet presAssocID="{83220234-9035-47C4-BA7A-C79FADA1CCDB}" presName="parTxOnly" presStyleLbl="node1" presStyleIdx="0" presStyleCnt="5">
        <dgm:presLayoutVars>
          <dgm:chMax val="0"/>
          <dgm:chPref val="0"/>
          <dgm:bulletEnabled val="1"/>
        </dgm:presLayoutVars>
      </dgm:prSet>
      <dgm:spPr/>
    </dgm:pt>
    <dgm:pt modelId="{6FA4DACD-BDA3-2C4F-A784-290CC32F4FBE}" type="pres">
      <dgm:prSet presAssocID="{DFA751FF-67D4-466F-85C0-C65F873912F3}" presName="parTxOnlySpace" presStyleCnt="0"/>
      <dgm:spPr/>
    </dgm:pt>
    <dgm:pt modelId="{404CB1F1-1957-5B44-B25D-24812411CFC6}" type="pres">
      <dgm:prSet presAssocID="{C0B92514-CABD-4EE5-B15C-BC9ADCA6F2A7}" presName="parTxOnly" presStyleLbl="node1" presStyleIdx="1" presStyleCnt="5">
        <dgm:presLayoutVars>
          <dgm:chMax val="0"/>
          <dgm:chPref val="0"/>
          <dgm:bulletEnabled val="1"/>
        </dgm:presLayoutVars>
      </dgm:prSet>
      <dgm:spPr/>
    </dgm:pt>
    <dgm:pt modelId="{8CF524BA-9972-4744-9A5D-B0DEEA8C9E70}" type="pres">
      <dgm:prSet presAssocID="{8D22823A-68F8-469A-B6EE-BA5B04C63FDA}" presName="parTxOnlySpace" presStyleCnt="0"/>
      <dgm:spPr/>
    </dgm:pt>
    <dgm:pt modelId="{D9243140-5BF4-F44E-B219-ECD574CF42B5}" type="pres">
      <dgm:prSet presAssocID="{D04D638F-52A7-DD44-AF58-05A29CED69B9}" presName="parTxOnly" presStyleLbl="node1" presStyleIdx="2" presStyleCnt="5">
        <dgm:presLayoutVars>
          <dgm:chMax val="0"/>
          <dgm:chPref val="0"/>
          <dgm:bulletEnabled val="1"/>
        </dgm:presLayoutVars>
      </dgm:prSet>
      <dgm:spPr/>
    </dgm:pt>
    <dgm:pt modelId="{C68EB193-5E18-4141-9768-41BCEBDA4391}" type="pres">
      <dgm:prSet presAssocID="{50221BDF-1351-7F44-A9A8-4BF4A9AD1F0F}" presName="parTxOnlySpace" presStyleCnt="0"/>
      <dgm:spPr/>
    </dgm:pt>
    <dgm:pt modelId="{4D353B5B-F100-D746-940A-03B730B0E395}" type="pres">
      <dgm:prSet presAssocID="{29681577-E8A7-DB49-BE73-3F44938642F1}" presName="parTxOnly" presStyleLbl="node1" presStyleIdx="3" presStyleCnt="5">
        <dgm:presLayoutVars>
          <dgm:chMax val="0"/>
          <dgm:chPref val="0"/>
          <dgm:bulletEnabled val="1"/>
        </dgm:presLayoutVars>
      </dgm:prSet>
      <dgm:spPr/>
    </dgm:pt>
    <dgm:pt modelId="{52A3E104-7DD8-0341-BBCD-5595712AA76A}" type="pres">
      <dgm:prSet presAssocID="{2ABB4482-07C2-574D-A747-BDC13378D585}" presName="parTxOnlySpace" presStyleCnt="0"/>
      <dgm:spPr/>
    </dgm:pt>
    <dgm:pt modelId="{28D571AB-96AD-3641-96CF-4C8418B8EF2C}" type="pres">
      <dgm:prSet presAssocID="{1F37DB69-C1DC-184D-9BD9-E99E3DC59737}" presName="parTxOnly" presStyleLbl="node1" presStyleIdx="4" presStyleCnt="5">
        <dgm:presLayoutVars>
          <dgm:chMax val="0"/>
          <dgm:chPref val="0"/>
          <dgm:bulletEnabled val="1"/>
        </dgm:presLayoutVars>
      </dgm:prSet>
      <dgm:spPr/>
    </dgm:pt>
  </dgm:ptLst>
  <dgm:cxnLst>
    <dgm:cxn modelId="{BD78A515-0C9D-4246-B0D5-C29DB82B4546}" srcId="{8B2980F5-428B-4446-BB1E-BE9CC26E3A71}" destId="{1F37DB69-C1DC-184D-9BD9-E99E3DC59737}" srcOrd="4" destOrd="0" parTransId="{16033113-D1E4-284D-862D-E7FD3DAA5D0A}" sibTransId="{69937C85-AE56-6049-BB64-CDBA03BF9A36}"/>
    <dgm:cxn modelId="{C6C0462E-9561-D845-A1F4-1EB68CA36714}" type="presOf" srcId="{83220234-9035-47C4-BA7A-C79FADA1CCDB}" destId="{17936114-E4A7-5245-A984-B40C1090CE59}" srcOrd="0" destOrd="0" presId="urn:microsoft.com/office/officeart/2005/8/layout/chevron1"/>
    <dgm:cxn modelId="{2DB3E844-AC3E-5C44-9FFA-1C929F5BA6AE}" srcId="{8B2980F5-428B-4446-BB1E-BE9CC26E3A71}" destId="{D04D638F-52A7-DD44-AF58-05A29CED69B9}" srcOrd="2" destOrd="0" parTransId="{EFEB8672-AFBB-EB41-BFB5-871985E86661}" sibTransId="{50221BDF-1351-7F44-A9A8-4BF4A9AD1F0F}"/>
    <dgm:cxn modelId="{31180E65-43FE-6A49-B25B-19F0FFC36F97}" type="presOf" srcId="{29681577-E8A7-DB49-BE73-3F44938642F1}" destId="{4D353B5B-F100-D746-940A-03B730B0E395}" srcOrd="0" destOrd="0" presId="urn:microsoft.com/office/officeart/2005/8/layout/chevron1"/>
    <dgm:cxn modelId="{B12DA84A-0309-3648-98EE-0A607FE4FFE3}" srcId="{8B2980F5-428B-4446-BB1E-BE9CC26E3A71}" destId="{29681577-E8A7-DB49-BE73-3F44938642F1}" srcOrd="3" destOrd="0" parTransId="{E1191040-C447-954D-888D-CEB1C12BD284}" sibTransId="{2ABB4482-07C2-574D-A747-BDC13378D585}"/>
    <dgm:cxn modelId="{2AA3EB70-789C-4BC4-AEF4-2029CF34EC5F}" srcId="{8B2980F5-428B-4446-BB1E-BE9CC26E3A71}" destId="{C0B92514-CABD-4EE5-B15C-BC9ADCA6F2A7}" srcOrd="1" destOrd="0" parTransId="{7AA63C18-66C4-49BF-9B86-9C005DAE5FBB}" sibTransId="{8D22823A-68F8-469A-B6EE-BA5B04C63FDA}"/>
    <dgm:cxn modelId="{4895C955-3785-47E1-8B1F-9ED96E57B093}" srcId="{8B2980F5-428B-4446-BB1E-BE9CC26E3A71}" destId="{83220234-9035-47C4-BA7A-C79FADA1CCDB}" srcOrd="0" destOrd="0" parTransId="{49545A99-6795-43FD-AB30-0D4325F7FFD6}" sibTransId="{DFA751FF-67D4-466F-85C0-C65F873912F3}"/>
    <dgm:cxn modelId="{16C66E56-F04E-224D-BF04-6DC77281D8EB}" type="presOf" srcId="{8B2980F5-428B-4446-BB1E-BE9CC26E3A71}" destId="{4045F8E0-6884-FF4A-B49E-CFFA76139099}" srcOrd="0" destOrd="0" presId="urn:microsoft.com/office/officeart/2005/8/layout/chevron1"/>
    <dgm:cxn modelId="{BB996083-2A78-0F42-A477-EF03A3E88AC3}" type="presOf" srcId="{C0B92514-CABD-4EE5-B15C-BC9ADCA6F2A7}" destId="{404CB1F1-1957-5B44-B25D-24812411CFC6}" srcOrd="0" destOrd="0" presId="urn:microsoft.com/office/officeart/2005/8/layout/chevron1"/>
    <dgm:cxn modelId="{45DC33AA-6F08-6A4A-8580-2F328C6F86CA}" type="presOf" srcId="{1F37DB69-C1DC-184D-9BD9-E99E3DC59737}" destId="{28D571AB-96AD-3641-96CF-4C8418B8EF2C}" srcOrd="0" destOrd="0" presId="urn:microsoft.com/office/officeart/2005/8/layout/chevron1"/>
    <dgm:cxn modelId="{EB5428C6-DAD4-894F-9364-BE546130F889}" type="presOf" srcId="{D04D638F-52A7-DD44-AF58-05A29CED69B9}" destId="{D9243140-5BF4-F44E-B219-ECD574CF42B5}" srcOrd="0" destOrd="0" presId="urn:microsoft.com/office/officeart/2005/8/layout/chevron1"/>
    <dgm:cxn modelId="{ACEBE340-B943-4746-9075-4FC7E4B4EE99}" type="presParOf" srcId="{4045F8E0-6884-FF4A-B49E-CFFA76139099}" destId="{17936114-E4A7-5245-A984-B40C1090CE59}" srcOrd="0" destOrd="0" presId="urn:microsoft.com/office/officeart/2005/8/layout/chevron1"/>
    <dgm:cxn modelId="{C78F8C88-F46B-E643-A477-234860559998}" type="presParOf" srcId="{4045F8E0-6884-FF4A-B49E-CFFA76139099}" destId="{6FA4DACD-BDA3-2C4F-A784-290CC32F4FBE}" srcOrd="1" destOrd="0" presId="urn:microsoft.com/office/officeart/2005/8/layout/chevron1"/>
    <dgm:cxn modelId="{5DAEBA46-5A42-6E46-8D46-CB3A0683A14F}" type="presParOf" srcId="{4045F8E0-6884-FF4A-B49E-CFFA76139099}" destId="{404CB1F1-1957-5B44-B25D-24812411CFC6}" srcOrd="2" destOrd="0" presId="urn:microsoft.com/office/officeart/2005/8/layout/chevron1"/>
    <dgm:cxn modelId="{6373CE70-C6DD-994B-9753-FDCADA7721C1}" type="presParOf" srcId="{4045F8E0-6884-FF4A-B49E-CFFA76139099}" destId="{8CF524BA-9972-4744-9A5D-B0DEEA8C9E70}" srcOrd="3" destOrd="0" presId="urn:microsoft.com/office/officeart/2005/8/layout/chevron1"/>
    <dgm:cxn modelId="{419C1933-BF18-154E-8620-8E9F777C8060}" type="presParOf" srcId="{4045F8E0-6884-FF4A-B49E-CFFA76139099}" destId="{D9243140-5BF4-F44E-B219-ECD574CF42B5}" srcOrd="4" destOrd="0" presId="urn:microsoft.com/office/officeart/2005/8/layout/chevron1"/>
    <dgm:cxn modelId="{64DDBB49-40F9-E74F-BDDD-FF337421C387}" type="presParOf" srcId="{4045F8E0-6884-FF4A-B49E-CFFA76139099}" destId="{C68EB193-5E18-4141-9768-41BCEBDA4391}" srcOrd="5" destOrd="0" presId="urn:microsoft.com/office/officeart/2005/8/layout/chevron1"/>
    <dgm:cxn modelId="{C6BB796D-D071-2046-AFB2-77051665EF05}" type="presParOf" srcId="{4045F8E0-6884-FF4A-B49E-CFFA76139099}" destId="{4D353B5B-F100-D746-940A-03B730B0E395}" srcOrd="6" destOrd="0" presId="urn:microsoft.com/office/officeart/2005/8/layout/chevron1"/>
    <dgm:cxn modelId="{1A721157-70B0-C54B-A55B-7DE1CA92A303}" type="presParOf" srcId="{4045F8E0-6884-FF4A-B49E-CFFA76139099}" destId="{52A3E104-7DD8-0341-BBCD-5595712AA76A}" srcOrd="7" destOrd="0" presId="urn:microsoft.com/office/officeart/2005/8/layout/chevron1"/>
    <dgm:cxn modelId="{021BC597-D923-104C-B3FC-E90C9DA0054C}" type="presParOf" srcId="{4045F8E0-6884-FF4A-B49E-CFFA76139099}" destId="{28D571AB-96AD-3641-96CF-4C8418B8EF2C}"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36114-E4A7-5245-A984-B40C1090CE59}">
      <dsp:nvSpPr>
        <dsp:cNvPr id="0" name=""/>
        <dsp:cNvSpPr/>
      </dsp:nvSpPr>
      <dsp:spPr>
        <a:xfrm>
          <a:off x="2496" y="0"/>
          <a:ext cx="2221614" cy="858860"/>
        </a:xfrm>
        <a:prstGeom prst="chevron">
          <a:avLst/>
        </a:prstGeom>
        <a:solidFill>
          <a:srgbClr val="FFFCCD"/>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419" sz="2000" b="1" kern="1200" noProof="0">
              <a:solidFill>
                <a:srgbClr val="0070C0"/>
              </a:solidFill>
              <a:latin typeface="Arial" panose="020B0604020202020204" pitchFamily="34" charset="0"/>
              <a:cs typeface="Arial" panose="020B0604020202020204" pitchFamily="34" charset="0"/>
            </a:rPr>
            <a:t>Encontrar</a:t>
          </a:r>
        </a:p>
      </dsp:txBody>
      <dsp:txXfrm>
        <a:off x="431926" y="0"/>
        <a:ext cx="1362754" cy="858860"/>
      </dsp:txXfrm>
    </dsp:sp>
    <dsp:sp modelId="{404CB1F1-1957-5B44-B25D-24812411CFC6}">
      <dsp:nvSpPr>
        <dsp:cNvPr id="0" name=""/>
        <dsp:cNvSpPr/>
      </dsp:nvSpPr>
      <dsp:spPr>
        <a:xfrm>
          <a:off x="2001949" y="0"/>
          <a:ext cx="2221614" cy="858860"/>
        </a:xfrm>
        <a:prstGeom prst="chevron">
          <a:avLst/>
        </a:prstGeom>
        <a:solidFill>
          <a:srgbClr val="CCE3F1"/>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419" sz="2000" b="1" kern="1200" noProof="0">
              <a:solidFill>
                <a:srgbClr val="0070C0"/>
              </a:solidFill>
              <a:latin typeface="Lato" panose="020F0502020204030203" pitchFamily="34" charset="77"/>
              <a:ea typeface="+mn-ea"/>
              <a:cs typeface="Arial" panose="020B0604020202020204" pitchFamily="34" charset="0"/>
            </a:rPr>
            <a:t>Recopilar</a:t>
          </a:r>
        </a:p>
      </dsp:txBody>
      <dsp:txXfrm>
        <a:off x="2431379" y="0"/>
        <a:ext cx="1362754" cy="858860"/>
      </dsp:txXfrm>
    </dsp:sp>
    <dsp:sp modelId="{D9243140-5BF4-F44E-B219-ECD574CF42B5}">
      <dsp:nvSpPr>
        <dsp:cNvPr id="0" name=""/>
        <dsp:cNvSpPr/>
      </dsp:nvSpPr>
      <dsp:spPr>
        <a:xfrm>
          <a:off x="4001402" y="0"/>
          <a:ext cx="2221614" cy="858860"/>
        </a:xfrm>
        <a:prstGeom prst="chevron">
          <a:avLst/>
        </a:prstGeom>
        <a:solidFill>
          <a:srgbClr val="FFFCCD"/>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419" sz="2000" b="1" kern="1200" noProof="0">
              <a:solidFill>
                <a:srgbClr val="0070C0"/>
              </a:solidFill>
              <a:latin typeface="Arial" panose="020B0604020202020204" pitchFamily="34" charset="0"/>
              <a:cs typeface="Arial" panose="020B0604020202020204" pitchFamily="34" charset="0"/>
            </a:rPr>
            <a:t>Analizar</a:t>
          </a:r>
        </a:p>
      </dsp:txBody>
      <dsp:txXfrm>
        <a:off x="4430832" y="0"/>
        <a:ext cx="1362754" cy="858860"/>
      </dsp:txXfrm>
    </dsp:sp>
    <dsp:sp modelId="{4D353B5B-F100-D746-940A-03B730B0E395}">
      <dsp:nvSpPr>
        <dsp:cNvPr id="0" name=""/>
        <dsp:cNvSpPr/>
      </dsp:nvSpPr>
      <dsp:spPr>
        <a:xfrm>
          <a:off x="6000855" y="0"/>
          <a:ext cx="2221614" cy="858860"/>
        </a:xfrm>
        <a:prstGeom prst="chevron">
          <a:avLst/>
        </a:prstGeom>
        <a:solidFill>
          <a:srgbClr val="CCE3F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419" sz="2000" b="1" kern="1200">
              <a:solidFill>
                <a:srgbClr val="0070C0"/>
              </a:solidFill>
              <a:latin typeface="Arial" panose="020B0604020202020204" pitchFamily="34" charset="0"/>
              <a:cs typeface="Arial" panose="020B0604020202020204" pitchFamily="34" charset="0"/>
            </a:rPr>
            <a:t>Validar</a:t>
          </a:r>
        </a:p>
      </dsp:txBody>
      <dsp:txXfrm>
        <a:off x="6430285" y="0"/>
        <a:ext cx="1362754" cy="858860"/>
      </dsp:txXfrm>
    </dsp:sp>
    <dsp:sp modelId="{28D571AB-96AD-3641-96CF-4C8418B8EF2C}">
      <dsp:nvSpPr>
        <dsp:cNvPr id="0" name=""/>
        <dsp:cNvSpPr/>
      </dsp:nvSpPr>
      <dsp:spPr>
        <a:xfrm>
          <a:off x="8000308" y="0"/>
          <a:ext cx="2221614" cy="858860"/>
        </a:xfrm>
        <a:prstGeom prst="chevron">
          <a:avLst/>
        </a:prstGeom>
        <a:solidFill>
          <a:srgbClr val="FFFCCD"/>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419" sz="2000" b="1" kern="1200">
              <a:solidFill>
                <a:srgbClr val="0070C0"/>
              </a:solidFill>
              <a:latin typeface="Lato" panose="020F0502020204030203" pitchFamily="34" charset="77"/>
              <a:cs typeface="Arial" panose="020B0604020202020204" pitchFamily="34" charset="0"/>
            </a:rPr>
            <a:t>Finalizar</a:t>
          </a:r>
        </a:p>
      </dsp:txBody>
      <dsp:txXfrm>
        <a:off x="8429738" y="0"/>
        <a:ext cx="1362754" cy="8588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E24E68-7D21-530C-E76D-006F1C419A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R"/>
          </a:p>
        </p:txBody>
      </p:sp>
      <p:sp>
        <p:nvSpPr>
          <p:cNvPr id="3" name="Date Placeholder 2">
            <a:extLst>
              <a:ext uri="{FF2B5EF4-FFF2-40B4-BE49-F238E27FC236}">
                <a16:creationId xmlns:a16="http://schemas.microsoft.com/office/drawing/2014/main" id="{AD4568D3-94D2-D56D-A585-0C0C17417A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64D566-CA64-5949-A2A2-89A27A2D13CA}" type="datetimeFigureOut">
              <a:rPr lang="en-BR" smtClean="0"/>
              <a:t>07/27/2023</a:t>
            </a:fld>
            <a:endParaRPr lang="en-BR"/>
          </a:p>
        </p:txBody>
      </p:sp>
      <p:sp>
        <p:nvSpPr>
          <p:cNvPr id="4" name="Footer Placeholder 3">
            <a:extLst>
              <a:ext uri="{FF2B5EF4-FFF2-40B4-BE49-F238E27FC236}">
                <a16:creationId xmlns:a16="http://schemas.microsoft.com/office/drawing/2014/main" id="{F85989D8-2AEF-AC66-8BD6-D533E8A991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R"/>
          </a:p>
        </p:txBody>
      </p:sp>
      <p:sp>
        <p:nvSpPr>
          <p:cNvPr id="5" name="Slide Number Placeholder 4">
            <a:extLst>
              <a:ext uri="{FF2B5EF4-FFF2-40B4-BE49-F238E27FC236}">
                <a16:creationId xmlns:a16="http://schemas.microsoft.com/office/drawing/2014/main" id="{747DB5CC-3F51-BF19-8D19-FE276A7FB6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C510DF-92C1-AB4F-B75F-7307B1E048AC}" type="slidenum">
              <a:rPr lang="en-BR" smtClean="0"/>
              <a:t>‹#›</a:t>
            </a:fld>
            <a:endParaRPr lang="en-BR"/>
          </a:p>
        </p:txBody>
      </p:sp>
    </p:spTree>
    <p:extLst>
      <p:ext uri="{BB962C8B-B14F-4D97-AF65-F5344CB8AC3E}">
        <p14:creationId xmlns:p14="http://schemas.microsoft.com/office/powerpoint/2010/main" val="3092956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11FDA6-839E-4709-AF2E-97FC44C6606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8AC26C50-FDD1-403A-AFDC-FBCA44A9F56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itchFamily="34" charset="0"/>
              </a:defRPr>
            </a:lvl1pPr>
          </a:lstStyle>
          <a:p>
            <a:pPr>
              <a:defRPr/>
            </a:pPr>
            <a:fld id="{434579F1-7AC9-45C2-958D-CA052F3577F1}" type="datetimeFigureOut">
              <a:rPr lang="en-US"/>
              <a:pPr>
                <a:defRPr/>
              </a:pPr>
              <a:t>7/27/2023</a:t>
            </a:fld>
            <a:endParaRPr lang="en-US" dirty="0"/>
          </a:p>
        </p:txBody>
      </p:sp>
      <p:sp>
        <p:nvSpPr>
          <p:cNvPr id="4" name="Slide Image Placeholder 3">
            <a:extLst>
              <a:ext uri="{FF2B5EF4-FFF2-40B4-BE49-F238E27FC236}">
                <a16:creationId xmlns:a16="http://schemas.microsoft.com/office/drawing/2014/main" id="{C6D014DB-2DC5-47B3-A186-83E561398571}"/>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4489F86-1252-43F8-ACA7-A515880C1DA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4808398-9A7E-4F90-B953-0AB02986C6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130DC6A6-58F3-4AE6-B5DA-518D7A99563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790270AE-4AE3-4A4B-9235-CAB52A97389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bvaor.net/gbviem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unhcr365.sharepoint.com/sites/GSCB-GBVLearning/SitePages/Facilitator-Guide-on-GBV-Risk-Mitigation.aspx" TargetMode="External"/><Relationship Id="rId4" Type="http://schemas.openxmlformats.org/officeDocument/2006/relationships/hyperlink" Target="https://gbvguidelines.org/e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bvaor.net/gbviem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bvims.com/gbv-case-management-guidelines/gbv-case-management-training-material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hcr.org/workingwithlgbtiq-sogiesc-trainingpackage.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2preventvawg.org/evidence-hub/ending-violence-against-lgbtqi-people-report"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2preventvawg.org/sites/default/files/2022-09/WhatWorks-PolicyBrief.pdf" TargetMode="External"/><Relationship Id="rId5" Type="http://schemas.openxmlformats.org/officeDocument/2006/relationships/hyperlink" Target="https://www.unhcr.org/workingwithlgbtiq-sogiesc-trainingpackage.html" TargetMode="External"/><Relationship Id="rId4" Type="http://schemas.openxmlformats.org/officeDocument/2006/relationships/hyperlink" Target="https://www.refworld.org/docid/4e6073972.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vimeo.com/281426654?embedded=true&amp;source=video_title&amp;owner=32168174"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ourwatch.org.au/resource/changing-the-picture/"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womensrefugeecommission.org/wp-content/uploads/2020/04/GBV-Disability-Toolkit-English.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gbvaor.net/gbviem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untf.unwomen.org/sites/default/files/Field%20Office%20UNTF/Publications/2021/Prevention%20briefs/Resistance%20and%20backlash/Synthesis%20Review%207%20-%20resistance%20and%20backlash_v2_compressed.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youtube.com/watch?v=XN07X6Vjk_I"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whatworks.co.za/resources/film-and-audio/item/400-equal-access-Nepa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unhcr365.sharepoint.com/sites/GSCB-GBVLearning/SitePages/Webinar-2.aspx"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intranet.unhcr.org/content/dam/unhcr/intranet/protection-operations/compass/en/guidance/toc-package/TOC%20package.zip"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8" Type="http://schemas.openxmlformats.org/officeDocument/2006/relationships/hyperlink" Target="NULL" TargetMode="External"/><Relationship Id="rId3" Type="http://schemas.openxmlformats.org/officeDocument/2006/relationships/hyperlink" Target="https://interagencystandingcommittee.org/grand-bargain-hosted-iasc" TargetMode="External"/><Relationship Id="rId7" Type="http://schemas.openxmlformats.org/officeDocument/2006/relationships/hyperlink" Target="NULL"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unhcr.org/publications/brochures/61b28b094/unhcrs-task-team-engagement-partnership-persons-concern-led-organizations.html?query=RLO" TargetMode="External"/><Relationship Id="rId11" Type="http://schemas.openxmlformats.org/officeDocument/2006/relationships/hyperlink" Target="https://careevaluations.org/wp-content/uploads/GBV-Localization-Mapping-Study-Full-Report-FINAL.pdf" TargetMode="External"/><Relationship Id="rId5" Type="http://schemas.openxmlformats.org/officeDocument/2006/relationships/hyperlink" Target="https://www.unhcr.org/5aa13c0c7.pdf" TargetMode="External"/><Relationship Id="rId10" Type="http://schemas.openxmlformats.org/officeDocument/2006/relationships/hyperlink" Target="https://unhcr365.sharepoint.com/sites/GSCB-GBVLearning/SitePages/Webinar-3.aspx" TargetMode="External"/><Relationship Id="rId4" Type="http://schemas.openxmlformats.org/officeDocument/2006/relationships/hyperlink" Target="https://www.refworld.org/cgi-bin/texis/vtx/rwmain/opendocpdf.pdf?reldoc=y&amp;docid=6185559b4" TargetMode="External"/><Relationship Id="rId9" Type="http://schemas.openxmlformats.org/officeDocument/2006/relationships/hyperlink" Target="NULL"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resourcecentre.savethechildren.net/document/gender-power-gap-analysi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resourcecentre.savethechildren.net/document/gender-power-gap-analysi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resourcecentre.savethechildren.net/document/gender-power-gap-analysi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bvims.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girlsnotbrides.org/documents/1002/Girls-Not-Brides-Theory-of-Change-on-Child-Marriage.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whatworks.co.za/resources/film-and-audio/item/668-video-violence-is-preventable-what-works"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unhcr.org/protection/environment/4a97d1039/frame-toolkit-framework-assessing-monitoring-evaluating-environment-refugee.html"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gbvims.com/"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unhcr365.sharepoint.com/sites/GSCB-GBVLearning/SitePages/Webinar-2.aspx"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intranet.unhcr.org/content/dam/unhcr/intranet/protection-operations/compass/en/guidance/3/coreindicatorsmetadata/2.0%20Core%20Indicator%20Metadata%2004%2010%202021.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who.int/publications/i/item/9789241595681"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s://www.who.int/publications-detail-redirect/9789241595681" TargetMode="Externa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unhcr.org/handbooks/aap/documents/UNHCR-AAP_Operational_Guidance.pdf"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www.alnap.org/system/files/content/resource/files/main/closing-the-loop-alnap-cda-guidance.pdf"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intranet.unhcr.org/content/dam/unhcr/intranet/protection-operations/sexual-and-gender-based-violence/documents/english/gbv-policy-monitoring-framework/GBV%20modules%20Policy%20Monitoring%20Framework%20-%20provisional%20release.pdf"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ata.unhcr.org/en/documents/details/9174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35971"/>
            <a:ext cx="5486400" cy="4905662"/>
          </a:xfrm>
          <a:prstGeom prst="rect">
            <a:avLst/>
          </a:prstGeom>
        </p:spPr>
        <p:txBody>
          <a:bodyPr/>
          <a:lstStyle/>
          <a:p>
            <a:pPr>
              <a:defRPr/>
            </a:pPr>
            <a:endParaRPr lang="en-US" dirty="0">
              <a:ea typeface="MS PGothic"/>
              <a:cs typeface="Calibri"/>
            </a:endParaRPr>
          </a:p>
          <a:p>
            <a:pPr>
              <a:defRPr/>
            </a:pPr>
            <a:endParaRPr lang="en-US" dirty="0"/>
          </a:p>
          <a:p>
            <a:pPr algn="just">
              <a:defRPr/>
            </a:pPr>
            <a:endParaRPr lang="en-US" dirty="0">
              <a:cs typeface="Calibri"/>
            </a:endParaRPr>
          </a:p>
          <a:p>
            <a:pPr>
              <a:defRPr/>
            </a:pPr>
            <a:endParaRPr lang="en-US" dirty="0"/>
          </a:p>
          <a:p>
            <a:pPr>
              <a:defRPr/>
            </a:pPr>
            <a:endParaRPr lang="en-US" b="1" dirty="0">
              <a:cs typeface="Calibri"/>
            </a:endParaRPr>
          </a:p>
          <a:p>
            <a:pPr>
              <a:defRPr/>
            </a:pPr>
            <a:endParaRPr lang="en-US" dirty="0">
              <a:cs typeface="Calibri"/>
            </a:endParaRPr>
          </a:p>
          <a:p>
            <a:pPr>
              <a:spcAft>
                <a:spcPts val="0"/>
              </a:spcAft>
              <a:buFont typeface="Arial"/>
              <a:defRPr/>
            </a:pPr>
            <a:endParaRPr lang="en-US" altLang="en-US" dirty="0">
              <a:ea typeface="MS PGothic"/>
              <a:cs typeface="Calibri"/>
            </a:endParaRPr>
          </a:p>
          <a:p>
            <a:pPr>
              <a:spcAft>
                <a:spcPts val="0"/>
              </a:spcAft>
              <a:buFont typeface="Arial"/>
              <a:defRPr/>
            </a:pPr>
            <a:endParaRPr lang="en-US" dirty="0">
              <a:ea typeface="MS PGothic"/>
              <a:cs typeface="Calibri"/>
            </a:endParaRPr>
          </a:p>
          <a:p>
            <a:pPr>
              <a:defRPr/>
            </a:pPr>
            <a:endParaRPr lang="en-US" dirty="0">
              <a:cs typeface="Calibri"/>
            </a:endParaRPr>
          </a:p>
        </p:txBody>
      </p:sp>
    </p:spTree>
    <p:extLst>
      <p:ext uri="{BB962C8B-B14F-4D97-AF65-F5344CB8AC3E}">
        <p14:creationId xmlns:p14="http://schemas.microsoft.com/office/powerpoint/2010/main" val="2219656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sz="1300" dirty="0">
              <a:latin typeface="Lato" panose="020F0502020204030203" pitchFamily="34" charset="77"/>
            </a:endParaRPr>
          </a:p>
          <a:p>
            <a:r>
              <a:rPr lang="es-419" dirty="0">
                <a:latin typeface="Lato" panose="020F0502020204030203" pitchFamily="34" charset="77"/>
              </a:rPr>
              <a:t>https://www.youtube.com/watch?v=ONdC4Ih5WcI&amp;list=PLk83Ra7kAz5FrtK7ugdERd_KM6LVsKE_4&amp;index=4</a:t>
            </a:r>
          </a:p>
          <a:p>
            <a:r>
              <a:rPr lang="es-419" dirty="0">
                <a:latin typeface="Lato" panose="020F0502020204030203" pitchFamily="34" charset="77"/>
              </a:rPr>
              <a:t>Duración: 4.49 minutos</a:t>
            </a:r>
          </a:p>
        </p:txBody>
      </p:sp>
    </p:spTree>
    <p:extLst>
      <p:ext uri="{BB962C8B-B14F-4D97-AF65-F5344CB8AC3E}">
        <p14:creationId xmlns:p14="http://schemas.microsoft.com/office/powerpoint/2010/main" val="326959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12320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n-GB" altLang="en-US" sz="1300"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effectLst/>
                <a:latin typeface="Lato" panose="020F0502020204030203" pitchFamily="34" charset="77"/>
                <a:ea typeface="MS Mincho"/>
                <a:cs typeface="Times New Roman" panose="02020603050405020304" pitchFamily="18" charset="0"/>
              </a:rPr>
              <a:t>Explique que las actividades de prevención se dividen en </a:t>
            </a:r>
            <a:r>
              <a:rPr lang="es-419" b="1" dirty="0">
                <a:effectLst/>
                <a:latin typeface="Lato" panose="020F0502020204030203" pitchFamily="34" charset="77"/>
                <a:ea typeface="MS Mincho"/>
                <a:cs typeface="Times New Roman" panose="02020603050405020304" pitchFamily="18" charset="0"/>
              </a:rPr>
              <a:t>cuatro categorías</a:t>
            </a:r>
            <a:r>
              <a:rPr lang="es-419" dirty="0">
                <a:effectLst/>
                <a:latin typeface="Lato" panose="020F0502020204030203" pitchFamily="34" charset="77"/>
                <a:ea typeface="MS Mincho"/>
                <a:cs typeface="Times New Roman" panose="02020603050405020304" pitchFamily="18" charset="0"/>
              </a:rPr>
              <a:t>. La programación para la prevención de la VG abarca un espectro que va desde la mitigación de riesgos inmediata en la emergencia grave hasta las normas sociales y el cambio sistémico a más largo plazo.</a:t>
            </a:r>
          </a:p>
          <a:p>
            <a:pPr>
              <a:defRPr/>
            </a:pPr>
            <a:endParaRPr lang="en-GB" b="1" dirty="0">
              <a:latin typeface="Lato" panose="020F0502020204030203" pitchFamily="34" charset="77"/>
              <a:ea typeface="MS Mincho"/>
              <a:cs typeface="Times New Roman" panose="02020603050405020304" pitchFamily="18" charset="0"/>
            </a:endParaRPr>
          </a:p>
          <a:p>
            <a:pPr>
              <a:defRPr/>
            </a:pPr>
            <a:r>
              <a:rPr lang="es-419" b="1" dirty="0">
                <a:latin typeface="Lato" panose="020F0502020204030203" pitchFamily="34" charset="77"/>
                <a:ea typeface="MS PGothic"/>
                <a:cs typeface="Calibri"/>
              </a:rPr>
              <a:t>Informe a las personas participantes que </a:t>
            </a:r>
            <a:r>
              <a:rPr lang="es-419" noProof="0" dirty="0">
                <a:latin typeface="Lato" panose="020F0502020204030203" pitchFamily="34" charset="77"/>
                <a:ea typeface="MS PGothic"/>
                <a:cs typeface="Calibri"/>
              </a:rPr>
              <a:t>el</a:t>
            </a:r>
            <a:r>
              <a:rPr lang="es-419" dirty="0">
                <a:latin typeface="Lato" panose="020F0502020204030203" pitchFamily="34" charset="77"/>
                <a:ea typeface="MS PGothic"/>
                <a:cs typeface="Calibri"/>
              </a:rPr>
              <a:t> </a:t>
            </a:r>
            <a:r>
              <a:rPr lang="es-419" noProof="0" dirty="0">
                <a:latin typeface="Lato" panose="020F0502020204030203" pitchFamily="34" charset="77"/>
                <a:ea typeface="MS PGothic"/>
                <a:cs typeface="Calibri"/>
              </a:rPr>
              <a:t>Paquete</a:t>
            </a:r>
            <a:r>
              <a:rPr lang="es-419" dirty="0">
                <a:latin typeface="Lato" panose="020F0502020204030203" pitchFamily="34" charset="77"/>
                <a:ea typeface="MS PGothic"/>
                <a:cs typeface="Calibri"/>
              </a:rPr>
              <a:t> </a:t>
            </a:r>
            <a:r>
              <a:rPr lang="es-419" b="1" dirty="0">
                <a:latin typeface="Lato" panose="020F0502020204030203" pitchFamily="34" charset="77"/>
                <a:ea typeface="MS PGothic"/>
                <a:cs typeface="Calibri"/>
              </a:rPr>
              <a:t>se centra</a:t>
            </a:r>
            <a:r>
              <a:rPr lang="es-419" dirty="0">
                <a:latin typeface="Lato" panose="020F0502020204030203" pitchFamily="34" charset="77"/>
                <a:ea typeface="MS PGothic"/>
                <a:cs typeface="Calibri"/>
              </a:rPr>
              <a:t> en la </a:t>
            </a:r>
            <a:r>
              <a:rPr lang="es-419" b="1" dirty="0">
                <a:latin typeface="Lato" panose="020F0502020204030203" pitchFamily="34" charset="77"/>
                <a:ea typeface="MS PGothic"/>
                <a:cs typeface="Calibri"/>
              </a:rPr>
              <a:t>prevención primaria, en consonancia con la Política de VG del ACNUR. </a:t>
            </a:r>
            <a:r>
              <a:rPr lang="es-419" dirty="0">
                <a:latin typeface="Lato" panose="020F0502020204030203" pitchFamily="34" charset="77"/>
                <a:ea typeface="MS PGothic"/>
                <a:cs typeface="Calibri"/>
              </a:rPr>
              <a:t>Para simplificar, a lo largo del Paquete se hace referencia a este aspecto como </a:t>
            </a:r>
            <a:r>
              <a:rPr lang="es-419" b="1" dirty="0">
                <a:latin typeface="Lato" panose="020F0502020204030203" pitchFamily="34" charset="77"/>
                <a:ea typeface="MS PGothic"/>
                <a:cs typeface="Calibri"/>
              </a:rPr>
              <a:t>prevención</a:t>
            </a:r>
            <a:r>
              <a:rPr lang="es-419" dirty="0">
                <a:latin typeface="Lato" panose="020F0502020204030203" pitchFamily="34" charset="77"/>
                <a:ea typeface="MS PGothic"/>
                <a:cs typeface="Calibri"/>
              </a:rPr>
              <a:t>.</a:t>
            </a:r>
          </a:p>
          <a:p>
            <a:pPr marL="0" marR="0" lvl="0" indent="0" algn="l" defTabSz="914400">
              <a:lnSpc>
                <a:spcPct val="100000"/>
              </a:lnSpc>
              <a:spcBef>
                <a:spcPct val="30000"/>
              </a:spcBef>
              <a:spcAft>
                <a:spcPct val="0"/>
              </a:spcAft>
              <a:buClrTx/>
              <a:buSzTx/>
              <a:buFontTx/>
              <a:buNone/>
              <a:tabLst/>
              <a:defRPr/>
            </a:pPr>
            <a:endParaRPr lang="en-GB" dirty="0">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defTabSz="914400" rtl="0" eaLnBrk="0" fontAlgn="base" latinLnBrk="0" hangingPunct="0">
              <a:lnSpc>
                <a:spcPct val="100000"/>
              </a:lnSpc>
              <a:spcBef>
                <a:spcPct val="30000"/>
              </a:spcBef>
              <a:spcAft>
                <a:spcPct val="0"/>
              </a:spcAft>
              <a:buClrTx/>
              <a:buSzTx/>
              <a:buFontTx/>
              <a:buNone/>
              <a:tabLst/>
              <a:defRPr/>
            </a:pPr>
            <a:r>
              <a:rPr lang="es-419" dirty="0">
                <a:effectLst/>
                <a:latin typeface="Lato" panose="020F0502020204030203" pitchFamily="34" charset="77"/>
                <a:ea typeface="MS Mincho"/>
                <a:cs typeface="Times New Roman" panose="02020603050405020304" pitchFamily="18" charset="0"/>
              </a:rPr>
              <a:t>Algunos ejemplos para cada categoría de intervención:</a:t>
            </a:r>
          </a:p>
          <a:p>
            <a:pPr marL="342900" indent="-342900">
              <a:lnSpc>
                <a:spcPct val="115000"/>
              </a:lnSpc>
              <a:spcAft>
                <a:spcPts val="505"/>
              </a:spcAft>
              <a:buClr>
                <a:schemeClr val="tx1"/>
              </a:buClr>
              <a:buSzPts val="1100"/>
              <a:buFont typeface="Arial" panose="020B0604020202020204" pitchFamily="34" charset="0"/>
              <a:buChar char="•"/>
            </a:pPr>
            <a:r>
              <a:rPr lang="es-419" b="1" dirty="0">
                <a:effectLst/>
                <a:latin typeface="Lato" panose="020F0502020204030203" pitchFamily="34" charset="77"/>
                <a:ea typeface="MS Mincho"/>
                <a:cs typeface="Times New Roman" panose="02020603050405020304" pitchFamily="18" charset="0"/>
              </a:rPr>
              <a:t>Mitigación de riesgos</a:t>
            </a:r>
            <a:r>
              <a:rPr lang="es-419" dirty="0">
                <a:effectLst/>
                <a:latin typeface="Lato" panose="020F0502020204030203" pitchFamily="34" charset="77"/>
                <a:ea typeface="MS Mincho"/>
                <a:cs typeface="Times New Roman" panose="02020603050405020304" pitchFamily="18" charset="0"/>
              </a:rPr>
              <a:t>: proporcionar luz adecuada en los campamentos; espacio apropiado para las condiciones de vida; baños separados por sexo y con cerradura; cocinas de bajo consumo; patrullas para recoger leña; construir escuelas y zonas de juego en lugares seguros; vigilar las instalaciones escolares; involucrar a las mujeres en la distribución de materiales de refugio; proporcionar iluminación en las zonas comunes; involucrar a la comunidad en la organización de patrullas de seguridad o grupos de vigilancia comunitaria; garantizar la presencia de policías/militares/personal de mantenimiento de la paz en los campamentos/asentamientos y su formación en VG; abogar por la contratación de mujeres policías.</a:t>
            </a:r>
            <a:r>
              <a:rPr lang="es-419" dirty="0">
                <a:solidFill>
                  <a:srgbClr val="000000"/>
                </a:solidFill>
                <a:uFill>
                  <a:solidFill>
                    <a:srgbClr val="000000"/>
                  </a:solidFill>
                </a:uFill>
                <a:latin typeface="Lato" panose="020F0502020204030203" pitchFamily="34" charset="77"/>
                <a:ea typeface="Calibri"/>
                <a:cs typeface="Calibri"/>
              </a:rPr>
              <a:t> </a:t>
            </a:r>
          </a:p>
          <a:p>
            <a:pPr marL="342900" lvl="0" indent="-342900" fontAlgn="base">
              <a:lnSpc>
                <a:spcPct val="115000"/>
              </a:lnSpc>
              <a:spcAft>
                <a:spcPts val="505"/>
              </a:spcAft>
              <a:buClr>
                <a:schemeClr val="tx1"/>
              </a:buClr>
              <a:buSzPts val="1100"/>
              <a:buFont typeface="Arial" panose="020B0604020202020204" pitchFamily="34" charset="0"/>
              <a:buChar char="•"/>
            </a:pPr>
            <a:r>
              <a:rPr lang="es-419" b="1" dirty="0">
                <a:effectLst/>
                <a:latin typeface="Lato" panose="020F0502020204030203" pitchFamily="34" charset="77"/>
                <a:ea typeface="MS Mincho"/>
                <a:cs typeface="Times New Roman" panose="02020603050405020304" pitchFamily="18" charset="0"/>
              </a:rPr>
              <a:t>Prevención primaria</a:t>
            </a:r>
            <a:r>
              <a:rPr lang="es-419" dirty="0">
                <a:effectLst/>
                <a:latin typeface="Lato" panose="020F0502020204030203" pitchFamily="34" charset="77"/>
                <a:ea typeface="MS Mincho"/>
                <a:cs typeface="Times New Roman" panose="02020603050405020304" pitchFamily="18" charset="0"/>
              </a:rPr>
              <a:t>: </a:t>
            </a:r>
            <a:r>
              <a:rPr lang="es-419" b="0" u="none" strike="noStrike" dirty="0">
                <a:solidFill>
                  <a:srgbClr val="000000"/>
                </a:solidFill>
                <a:effectLst/>
                <a:uFill>
                  <a:solidFill>
                    <a:srgbClr val="000000"/>
                  </a:solidFill>
                </a:uFill>
                <a:latin typeface="Lato" panose="020F0502020204030203" pitchFamily="34" charset="77"/>
                <a:ea typeface="Calibri"/>
                <a:cs typeface="Calibri"/>
              </a:rPr>
              <a:t>habilidades cotidianas para niños y niñas adolescentes que aborden la comunicación, la resolución de conflictos, los derechos, la salud reproductiva, etc.; intervenciones de movilización comunitaria (por ejemplo, a través de las redes sociales; entretenimiento educativo, incluidas aplicaciones de telefonía móvil, teatro callejero, radio y televisión; y campañas a gran escala); actividades más especializadas como diálogos de género, trabajo de género transformador o trabajo de masculinidad para cuestionar las normas de género negativas y sustituirlas por normas de género más equilibradas (por ejemplo, mediante talleres con hombres y mujeres, o formación en grupo para parejas sobre toma de decisiones compartida y comportamiento no violento); actividades de empoderamiento para mujeres y niñas o personas LGBTIQ+ (lesbianas, gais, bisexuales, transgénero, intersexuales, queer y con otras identidades diversas); introducción de programas escolares transformadores en materia de género.</a:t>
            </a:r>
          </a:p>
          <a:p>
            <a:pPr marL="342900" lvl="0" indent="-342900">
              <a:lnSpc>
                <a:spcPct val="115000"/>
              </a:lnSpc>
              <a:buClr>
                <a:schemeClr val="tx1"/>
              </a:buClr>
              <a:buFont typeface="Arial" panose="020B0604020202020204" pitchFamily="34" charset="0"/>
              <a:buChar char="•"/>
              <a:tabLst>
                <a:tab pos="457200" algn="l"/>
              </a:tabLst>
            </a:pPr>
            <a:r>
              <a:rPr lang="es-419" b="1" dirty="0">
                <a:effectLst/>
                <a:latin typeface="Lato" panose="020F0502020204030203" pitchFamily="34" charset="77"/>
                <a:ea typeface="MS Mincho"/>
                <a:cs typeface="Times New Roman" panose="02020603050405020304" pitchFamily="18" charset="0"/>
              </a:rPr>
              <a:t>Prevención secundaria</a:t>
            </a:r>
            <a:r>
              <a:rPr lang="es-419" dirty="0">
                <a:effectLst/>
                <a:latin typeface="Lato" panose="020F0502020204030203" pitchFamily="34" charset="77"/>
                <a:ea typeface="MS Mincho"/>
                <a:cs typeface="Times New Roman" panose="02020603050405020304" pitchFamily="18" charset="0"/>
              </a:rPr>
              <a:t>: atención médica para las personas sobrevivientes de VG; </a:t>
            </a:r>
            <a:r>
              <a:rPr lang="es-419" sz="1800" dirty="0">
                <a:solidFill>
                  <a:srgbClr val="000000"/>
                </a:solidFill>
                <a:effectLst/>
                <a:latin typeface="Lato" panose="020F0502020204030203" pitchFamily="34" charset="0"/>
                <a:ea typeface="MS Mincho"/>
                <a:cs typeface="Arial" panose="020B0604020202020204" pitchFamily="34" charset="0"/>
              </a:rPr>
              <a:t>a</a:t>
            </a:r>
            <a:r>
              <a:rPr lang="es-419" sz="18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poyo psicosocial</a:t>
            </a:r>
            <a:r>
              <a:rPr lang="es-419" dirty="0">
                <a:effectLst/>
                <a:latin typeface="Lato" panose="020F0502020204030203" pitchFamily="34" charset="77"/>
                <a:ea typeface="MS Mincho"/>
                <a:cs typeface="Times New Roman" panose="02020603050405020304" pitchFamily="18" charset="0"/>
              </a:rPr>
              <a:t>, incluida la gestión de casos. </a:t>
            </a:r>
          </a:p>
          <a:p>
            <a:pPr marL="342900" marR="168275" indent="-342900">
              <a:lnSpc>
                <a:spcPct val="115000"/>
              </a:lnSpc>
              <a:spcAft>
                <a:spcPts val="565"/>
              </a:spcAft>
              <a:buClr>
                <a:schemeClr val="tx1"/>
              </a:buClr>
              <a:buSzPts val="1100"/>
              <a:buFont typeface="Arial" panose="020B0604020202020204" pitchFamily="34" charset="0"/>
              <a:buChar char="•"/>
            </a:pPr>
            <a:r>
              <a:rPr lang="es-419" b="1" dirty="0">
                <a:effectLst/>
                <a:latin typeface="Lato" panose="020F0502020204030203" pitchFamily="34" charset="77"/>
                <a:ea typeface="MS Mincho"/>
                <a:cs typeface="Times New Roman" panose="02020603050405020304" pitchFamily="18" charset="0"/>
              </a:rPr>
              <a:t>Prevención terciaria</a:t>
            </a:r>
            <a:r>
              <a:rPr lang="es-419" dirty="0">
                <a:effectLst/>
                <a:latin typeface="Lato" panose="020F0502020204030203" pitchFamily="34" charset="77"/>
                <a:ea typeface="MS Mincho"/>
                <a:cs typeface="Times New Roman" panose="02020603050405020304" pitchFamily="18" charset="0"/>
              </a:rPr>
              <a:t>: reintegración y aceptación en la comunidad; tratamiento del trauma y de las necesidades médicas y psicosociales a largo plazo que pueda tener un superviviente; </a:t>
            </a:r>
            <a:r>
              <a:rPr lang="es-419" b="0" u="none" strike="noStrike" dirty="0">
                <a:solidFill>
                  <a:srgbClr val="000000"/>
                </a:solidFill>
                <a:effectLst/>
                <a:uFill>
                  <a:solidFill>
                    <a:srgbClr val="000000"/>
                  </a:solidFill>
                </a:uFill>
                <a:latin typeface="Lato" panose="020F0502020204030203" pitchFamily="34" charset="77"/>
                <a:ea typeface="Calibri"/>
                <a:cs typeface="Calibri"/>
              </a:rPr>
              <a:t>sensibilización de la comunidad para que sus miembros comprendan plenamente sus derechos, los recursos de los que disponen las personas sobrevivientes de VG, cómo acceder a la justicia y los mecanismos legales existentes; formación del personal en los sistemas legales formales e informales sobre los derechos de las personas sobrevivientes de VG; promoción de leyes y sistemas legales se ajusten a las normas internacionales de derechos humanos.</a:t>
            </a:r>
            <a:r>
              <a:rPr lang="es-419" dirty="0">
                <a:solidFill>
                  <a:srgbClr val="000000"/>
                </a:solidFill>
                <a:uFill>
                  <a:solidFill>
                    <a:srgbClr val="000000"/>
                  </a:solidFill>
                </a:uFill>
                <a:latin typeface="Lato" panose="020F0502020204030203" pitchFamily="34" charset="77"/>
                <a:ea typeface="Calibri"/>
                <a:cs typeface="Calibri"/>
              </a:rPr>
              <a:t> </a:t>
            </a:r>
          </a:p>
          <a:p>
            <a:pPr marL="342900" lvl="0" indent="-342900">
              <a:lnSpc>
                <a:spcPct val="115000"/>
              </a:lnSpc>
              <a:buFont typeface="Times" pitchFamily="2" charset="0"/>
              <a:buChar char="-"/>
              <a:tabLst>
                <a:tab pos="457200" algn="l"/>
              </a:tabLst>
            </a:pPr>
            <a:endParaRPr lang="en-GB" dirty="0">
              <a:effectLst/>
              <a:latin typeface="Lato" panose="020F0502020204030203" pitchFamily="34" charset="77"/>
              <a:ea typeface="MS Mincho" panose="02020609040205080304" pitchFamily="49" charset="-128"/>
              <a:cs typeface="Times New Roman" panose="02020603050405020304" pitchFamily="18" charset="0"/>
            </a:endParaRPr>
          </a:p>
          <a:p>
            <a:pPr>
              <a:lnSpc>
                <a:spcPct val="115000"/>
              </a:lnSpc>
              <a:tabLst>
                <a:tab pos="457200" algn="l"/>
              </a:tabLst>
            </a:pPr>
            <a:r>
              <a:rPr lang="es-419" b="0" dirty="0">
                <a:effectLst/>
                <a:latin typeface="Lato" panose="020F0502020204030203" pitchFamily="34" charset="77"/>
                <a:ea typeface="MS Mincho"/>
                <a:cs typeface="Times New Roman" panose="02020603050405020304" pitchFamily="18" charset="0"/>
              </a:rPr>
              <a:t>Obsérvese que, si bien </a:t>
            </a:r>
            <a:r>
              <a:rPr lang="es-419" dirty="0">
                <a:effectLst/>
                <a:latin typeface="Lato" panose="020F0502020204030203" pitchFamily="34" charset="77"/>
                <a:ea typeface="MS Mincho"/>
                <a:cs typeface="Times New Roman" panose="02020603050405020304" pitchFamily="18" charset="0"/>
              </a:rPr>
              <a:t>este Paquete se centra en la prevención primaria, el trabajo de </a:t>
            </a:r>
            <a:r>
              <a:rPr lang="es-419" b="1" dirty="0">
                <a:effectLst/>
                <a:latin typeface="Lato" panose="020F0502020204030203" pitchFamily="34" charset="77"/>
                <a:ea typeface="MS Mincho"/>
                <a:cs typeface="Times New Roman" panose="02020603050405020304" pitchFamily="18" charset="0"/>
              </a:rPr>
              <a:t>transformación de las normas y los géneros sociales contribuye a unos resultados de prevención más amplios</a:t>
            </a:r>
            <a:r>
              <a:rPr lang="es-419" dirty="0">
                <a:effectLst/>
                <a:latin typeface="Lato" panose="020F0502020204030203" pitchFamily="34" charset="77"/>
                <a:ea typeface="MS Mincho"/>
                <a:cs typeface="Times New Roman" panose="02020603050405020304" pitchFamily="18" charset="0"/>
              </a:rPr>
              <a:t>.</a:t>
            </a:r>
            <a:r>
              <a:rPr lang="es-419" dirty="0">
                <a:latin typeface="Lato" panose="020F0502020204030203" pitchFamily="34" charset="77"/>
                <a:ea typeface="MS Mincho"/>
                <a:cs typeface="Times New Roman" panose="02020603050405020304" pitchFamily="18" charset="0"/>
              </a:rPr>
              <a:t> </a:t>
            </a:r>
          </a:p>
          <a:p>
            <a:pPr>
              <a:lnSpc>
                <a:spcPct val="115000"/>
              </a:lnSpc>
              <a:tabLst>
                <a:tab pos="457200" algn="l"/>
              </a:tabLst>
            </a:pPr>
            <a:endParaRPr lang="en-GB" dirty="0">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15000"/>
              </a:lnSpc>
              <a:spcBef>
                <a:spcPct val="30000"/>
              </a:spcBef>
              <a:spcAft>
                <a:spcPct val="0"/>
              </a:spcAft>
              <a:buClrTx/>
              <a:buSzTx/>
              <a:buFont typeface="Times" pitchFamily="2" charset="0"/>
              <a:buNone/>
              <a:tabLst>
                <a:tab pos="457200" algn="l"/>
              </a:tabLst>
              <a:defRPr/>
            </a:pPr>
            <a:r>
              <a:rPr lang="es-419" dirty="0">
                <a:effectLst/>
                <a:latin typeface="Lato" panose="020F0502020204030203" pitchFamily="34" charset="77"/>
                <a:ea typeface="MS Mincho"/>
                <a:cs typeface="Times New Roman" panose="02020603050405020304" pitchFamily="18" charset="0"/>
              </a:rPr>
              <a:t>Para obtener más información, consulte el Estándar Mínimo de VG Interagencial 13 </a:t>
            </a:r>
            <a:r>
              <a:rPr lang="es-419" sz="1200" dirty="0">
                <a:effectLst/>
                <a:latin typeface="Lato" panose="020F0502020204030203" pitchFamily="34" charset="77"/>
                <a:ea typeface="MS Mincho"/>
                <a:cs typeface="Times New Roman" panose="02020603050405020304" pitchFamily="18" charset="0"/>
                <a:hlinkClick r:id="rId3"/>
              </a:rPr>
              <a:t>(https://gbvaor.net/gbviems)</a:t>
            </a:r>
            <a:r>
              <a:rPr lang="es-419" dirty="0">
                <a:effectLst/>
                <a:latin typeface="Lato" panose="020F0502020204030203" pitchFamily="34" charset="77"/>
                <a:ea typeface="MS Mincho"/>
                <a:cs typeface="Times New Roman" panose="02020603050405020304" pitchFamily="18" charset="0"/>
              </a:rPr>
              <a:t>.</a:t>
            </a:r>
            <a:r>
              <a:rPr lang="es-419" dirty="0">
                <a:latin typeface="Lato" panose="020F0502020204030203" pitchFamily="34" charset="77"/>
                <a:ea typeface="MS Mincho"/>
                <a:cs typeface="Times New Roman" panose="02020603050405020304" pitchFamily="18" charset="0"/>
              </a:rPr>
              <a:t> </a:t>
            </a:r>
          </a:p>
          <a:p>
            <a:pPr marL="0" marR="0" lvl="0" indent="0" algn="l" defTabSz="914400" rtl="0" eaLnBrk="0" fontAlgn="base" latinLnBrk="0" hangingPunct="0">
              <a:lnSpc>
                <a:spcPct val="115000"/>
              </a:lnSpc>
              <a:spcBef>
                <a:spcPct val="30000"/>
              </a:spcBef>
              <a:spcAft>
                <a:spcPct val="0"/>
              </a:spcAft>
              <a:buClrTx/>
              <a:buSzTx/>
              <a:buFont typeface="Times" pitchFamily="2" charset="0"/>
              <a:buNone/>
              <a:tabLst>
                <a:tab pos="457200" algn="l"/>
              </a:tabLst>
              <a:defRPr/>
            </a:pPr>
            <a:r>
              <a:rPr lang="es-419" dirty="0">
                <a:effectLst/>
                <a:latin typeface="Lato" panose="020F0502020204030203" pitchFamily="34" charset="77"/>
                <a:ea typeface="MS Mincho"/>
                <a:cs typeface="Times New Roman" panose="02020603050405020304" pitchFamily="18" charset="0"/>
              </a:rPr>
              <a:t>Para obtener más información sobre la mitigación de riesgos de VG, consulte las </a:t>
            </a:r>
            <a:r>
              <a:rPr lang="es-419" dirty="0">
                <a:latin typeface="Lato" panose="020F0502020204030203" pitchFamily="34" charset="77"/>
                <a:ea typeface="MS PGothic"/>
                <a:cs typeface="Calibri"/>
              </a:rPr>
              <a:t>Directrices para la integración de las intervenciones contra la violencia de género en la acción humanitaria de IASC 2015 </a:t>
            </a:r>
            <a:r>
              <a:rPr lang="es-419" sz="1200" dirty="0">
                <a:effectLst/>
                <a:latin typeface="Lato" panose="020F0502020204030203" pitchFamily="34" charset="77"/>
                <a:ea typeface="MS Mincho"/>
                <a:cs typeface="Times New Roman" panose="02020603050405020304" pitchFamily="18" charset="0"/>
                <a:hlinkClick r:id="rId4"/>
              </a:rPr>
              <a:t>(https://gbvguidelines.org/es/)</a:t>
            </a:r>
            <a:r>
              <a:rPr lang="es-419" sz="1200" dirty="0">
                <a:effectLst/>
                <a:latin typeface="Lato" panose="020F0502020204030203" pitchFamily="34" charset="77"/>
                <a:ea typeface="MS Mincho"/>
                <a:cs typeface="Times New Roman" panose="02020603050405020304" pitchFamily="18" charset="0"/>
              </a:rPr>
              <a:t> </a:t>
            </a:r>
            <a:r>
              <a:rPr lang="es-419" dirty="0">
                <a:effectLst/>
                <a:latin typeface="Lato" panose="020F0502020204030203" pitchFamily="34" charset="77"/>
                <a:ea typeface="MS Mincho"/>
                <a:cs typeface="Times New Roman" panose="02020603050405020304" pitchFamily="18" charset="0"/>
              </a:rPr>
              <a:t>y para una herramienta de aprendizaje adicional sobre la mitigación de riesgos de VG, consulte la Guía de Facilitación del ACNUR sobre la transversalización de la mitigación de riesgos  (</a:t>
            </a:r>
            <a:r>
              <a:rPr lang="es-419" sz="1200" u="sng" dirty="0">
                <a:solidFill>
                  <a:srgbClr val="1A00FF"/>
                </a:solidFill>
                <a:effectLst/>
                <a:latin typeface="Lato" panose="020F0502020204030203" pitchFamily="34" charset="77"/>
                <a:ea typeface="MS Mincho"/>
                <a:cs typeface="Times New Roman" panose="02020603050405020304" pitchFamily="18" charset="0"/>
                <a:hlinkClick r:id="rId5"/>
              </a:rPr>
              <a:t>https://unhcr365.sharepoint.com/sites/GSCB-GBVLearning/SitePages/Facilitator-Guide-on-GBV-Risk-Mitigation.aspx</a:t>
            </a:r>
            <a:r>
              <a:rPr lang="es-419" dirty="0">
                <a:effectLst/>
                <a:latin typeface="Lato" panose="020F0502020204030203" pitchFamily="34" charset="77"/>
                <a:ea typeface="MS Mincho"/>
                <a:cs typeface="Times New Roman" panose="02020603050405020304" pitchFamily="18" charset="0"/>
              </a:rPr>
              <a:t>).</a:t>
            </a:r>
            <a:r>
              <a:rPr lang="es-419" dirty="0">
                <a:latin typeface="Lato" panose="020F0502020204030203" pitchFamily="34" charset="77"/>
                <a:ea typeface="MS Mincho"/>
                <a:cs typeface="Times New Roman" panose="02020603050405020304" pitchFamily="18" charset="0"/>
              </a:rPr>
              <a:t> </a:t>
            </a:r>
          </a:p>
        </p:txBody>
      </p:sp>
    </p:spTree>
    <p:extLst>
      <p:ext uri="{BB962C8B-B14F-4D97-AF65-F5344CB8AC3E}">
        <p14:creationId xmlns:p14="http://schemas.microsoft.com/office/powerpoint/2010/main" val="49617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47990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ea typeface="MS PGothic"/>
                <a:cs typeface="Calibri"/>
              </a:rPr>
              <a:t>NOTAS DEL FACILITADOR</a:t>
            </a:r>
          </a:p>
          <a:p>
            <a:endParaRPr lang="en-US" sz="1300" dirty="0">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es-419" dirty="0">
                <a:effectLst/>
                <a:latin typeface="Lato" panose="020F0502020204030203" pitchFamily="34" charset="77"/>
                <a:ea typeface="MS Mincho"/>
                <a:cs typeface="Times New Roman" panose="02020603050405020304" pitchFamily="18" charset="0"/>
              </a:rPr>
              <a:t>Presente los </a:t>
            </a:r>
            <a:r>
              <a:rPr lang="es-419" b="1" i="0" u="none" strike="noStrike" dirty="0">
                <a:effectLst/>
                <a:latin typeface="Lato" panose="020F0502020204030203" pitchFamily="34" charset="77"/>
                <a:ea typeface="MS Mincho"/>
                <a:cs typeface="Times New Roman" panose="02020603050405020304" pitchFamily="18" charset="0"/>
              </a:rPr>
              <a:t>Estándares Mínimos Interagenciales para la Programación sobre Violencia de Género en Emergencias, 2019 </a:t>
            </a:r>
            <a:r>
              <a:rPr lang="es-419" b="0" i="0" u="none" strike="noStrike" dirty="0">
                <a:effectLst/>
                <a:latin typeface="Lato" panose="020F0502020204030203" pitchFamily="34" charset="77"/>
                <a:ea typeface="MS Mincho"/>
                <a:cs typeface="Times New Roman" panose="02020603050405020304" pitchFamily="18" charset="0"/>
              </a:rPr>
              <a:t>(en adelante, los Estándares Mínimos de VG Interagenciales) </a:t>
            </a:r>
            <a:r>
              <a:rPr lang="es-419" i="0" dirty="0">
                <a:effectLst/>
                <a:latin typeface="Lato" panose="020F0502020204030203" pitchFamily="34" charset="77"/>
                <a:ea typeface="MS Mincho"/>
                <a:cs typeface="Times New Roman" panose="02020603050405020304" pitchFamily="18" charset="0"/>
              </a:rPr>
              <a:t>como un </a:t>
            </a:r>
            <a:r>
              <a:rPr lang="es-419" b="1" i="0" dirty="0">
                <a:effectLst/>
                <a:latin typeface="Lato" panose="020F0502020204030203" pitchFamily="34" charset="77"/>
                <a:ea typeface="MS Mincho"/>
                <a:cs typeface="Times New Roman" panose="02020603050405020304" pitchFamily="18" charset="0"/>
              </a:rPr>
              <a:t>documento de recursos clave para la programación sobre VG</a:t>
            </a:r>
            <a:r>
              <a:rPr lang="es-419" i="0" dirty="0">
                <a:effectLst/>
                <a:latin typeface="Lato" panose="020F0502020204030203" pitchFamily="34" charset="77"/>
                <a:ea typeface="MS Mincho"/>
                <a:cs typeface="Times New Roman" panose="02020603050405020304" pitchFamily="18" charset="0"/>
              </a:rPr>
              <a:t>, y destaque el Estándar Mínimo de VG 13 acerca de la</a:t>
            </a:r>
            <a:r>
              <a:rPr lang="es-419" dirty="0">
                <a:latin typeface="Lato" panose="020F0502020204030203" pitchFamily="34" charset="77"/>
                <a:ea typeface="MS Mincho"/>
                <a:cs typeface="Times New Roman" panose="02020603050405020304" pitchFamily="18" charset="0"/>
              </a:rPr>
              <a:t> </a:t>
            </a:r>
            <a:r>
              <a:rPr lang="es-419" i="0" dirty="0">
                <a:effectLst/>
                <a:latin typeface="Lato" panose="020F0502020204030203" pitchFamily="34" charset="77"/>
                <a:ea typeface="MS Mincho"/>
                <a:cs typeface="Times New Roman" panose="02020603050405020304" pitchFamily="18" charset="0"/>
              </a:rPr>
              <a:t>Transformación de sistemas y normas sociales, </a:t>
            </a:r>
            <a:r>
              <a:rPr lang="es-419" dirty="0">
                <a:latin typeface="Lato" panose="020F0502020204030203" pitchFamily="34" charset="77"/>
                <a:ea typeface="MS Mincho"/>
                <a:cs typeface="Times New Roman" panose="02020603050405020304" pitchFamily="18" charset="0"/>
              </a:rPr>
              <a:t>dedicado a la </a:t>
            </a:r>
            <a:r>
              <a:rPr lang="es-419" i="0" dirty="0">
                <a:effectLst/>
                <a:latin typeface="Lato" panose="020F0502020204030203" pitchFamily="34" charset="77"/>
                <a:ea typeface="MS Mincho"/>
                <a:cs typeface="Times New Roman" panose="02020603050405020304" pitchFamily="18" charset="0"/>
              </a:rPr>
              <a:t>prevención de la VG.</a:t>
            </a:r>
            <a:r>
              <a:rPr lang="es-419" dirty="0">
                <a:latin typeface="Lato" panose="020F0502020204030203" pitchFamily="34" charset="77"/>
                <a:ea typeface="MS Mincho"/>
                <a:cs typeface="Times New Roman" panose="02020603050405020304" pitchFamily="18" charset="0"/>
              </a:rPr>
              <a:t> </a:t>
            </a:r>
          </a:p>
          <a:p>
            <a:endParaRPr lang="en-US" dirty="0">
              <a:latin typeface="Lato" panose="020F0502020204030203" pitchFamily="34" charset="77"/>
              <a:ea typeface="MS Mincho"/>
            </a:endParaRPr>
          </a:p>
          <a:p>
            <a:r>
              <a:rPr lang="es-419" dirty="0">
                <a:latin typeface="Lato" panose="020F0502020204030203" pitchFamily="34" charset="77"/>
                <a:ea typeface="MS PGothic"/>
                <a:cs typeface="Calibri"/>
              </a:rPr>
              <a:t>El </a:t>
            </a:r>
            <a:r>
              <a:rPr lang="es-419" b="1" dirty="0">
                <a:latin typeface="Lato" panose="020F0502020204030203" pitchFamily="34" charset="77"/>
                <a:ea typeface="MS PGothic"/>
                <a:cs typeface="Calibri"/>
              </a:rPr>
              <a:t>Estándar Mínimo de VG 13 </a:t>
            </a:r>
            <a:r>
              <a:rPr lang="es-419" dirty="0">
                <a:latin typeface="Lato" panose="020F0502020204030203" pitchFamily="34" charset="77"/>
                <a:ea typeface="MS PGothic"/>
                <a:cs typeface="Calibri"/>
              </a:rPr>
              <a:t>presenta los diversos elementos necesarios para abordar eficazmente las causas fundamentales de la VG y contiene los siguientes elementos: texto introductorio, Acciones clave, Indicadores, Notas de orientación (sobre prevención de la VG, rendición de cuentas hacia las mujeres y las niñas, comunicación para el cambio social y de comportamiento) y Herramientas y recursos.</a:t>
            </a:r>
          </a:p>
          <a:p>
            <a:endParaRPr lang="en-US" dirty="0">
              <a:latin typeface="Lato" panose="020F0502020204030203" pitchFamily="34" charset="77"/>
              <a:ea typeface="MS PGothic"/>
              <a:cs typeface="Calibri"/>
            </a:endParaRPr>
          </a:p>
          <a:p>
            <a:r>
              <a:rPr lang="es-419" dirty="0">
                <a:latin typeface="Lato" panose="020F0502020204030203" pitchFamily="34" charset="77"/>
                <a:ea typeface="MS PGothic"/>
                <a:cs typeface="Calibri"/>
              </a:rPr>
              <a:t>Destaque que el </a:t>
            </a:r>
            <a:r>
              <a:rPr lang="es-419" b="1" dirty="0">
                <a:latin typeface="Lato" panose="020F0502020204030203" pitchFamily="34" charset="77"/>
                <a:ea typeface="MS PGothic"/>
                <a:cs typeface="Calibri"/>
              </a:rPr>
              <a:t>Estándar Mínimo de VG 2 </a:t>
            </a:r>
            <a:r>
              <a:rPr lang="es-419" dirty="0">
                <a:latin typeface="Lato" panose="020F0502020204030203" pitchFamily="34" charset="77"/>
                <a:ea typeface="MS PGothic"/>
                <a:cs typeface="Calibri"/>
              </a:rPr>
              <a:t>(sobre el empoderamiento y la participación de las mujeres y las niñas) también proporciona orientaciones útiles que son relevantes para los enfoques y principios de prevención de la VG (por ejemplo, las pautas para garantizar la participación de todas las mujeres y niñas, superar las limitaciones en su participación, involucrar a los hombres y los niños para apoyar la participación de las mujeres y las niñas y monitorear el empoderamiento de las mujeres y las niñas). </a:t>
            </a:r>
          </a:p>
          <a:p>
            <a:endParaRPr lang="en-US" dirty="0">
              <a:latin typeface="Lato" panose="020F0502020204030203" pitchFamily="34" charset="77"/>
              <a:ea typeface="MS PGothic"/>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latin typeface="Lato" panose="020F0502020204030203" pitchFamily="34" charset="77"/>
                <a:ea typeface="MS PGothic"/>
                <a:cs typeface="Calibri"/>
              </a:rPr>
              <a:t>A lo largo de este módulo se hace referencia a los Estándares Mínimos de VG Interagenciales como documento de orientación clave (</a:t>
            </a:r>
            <a:r>
              <a:rPr lang="es-419" sz="1200" dirty="0">
                <a:latin typeface="Lato" panose="020F0502020204030203" pitchFamily="34" charset="77"/>
                <a:ea typeface="MS PGothic"/>
                <a:cs typeface="Calibri"/>
                <a:hlinkClick r:id="rId3"/>
              </a:rPr>
              <a:t>https://gbvaor.net/gbviems</a:t>
            </a:r>
            <a:r>
              <a:rPr lang="es-419" dirty="0">
                <a:latin typeface="Lato" panose="020F0502020204030203" pitchFamily="34" charset="77"/>
                <a:ea typeface="MS PGothic"/>
                <a:cs typeface="Calibri"/>
              </a:rPr>
              <a:t>). </a:t>
            </a:r>
          </a:p>
        </p:txBody>
      </p:sp>
    </p:spTree>
    <p:extLst>
      <p:ext uri="{BB962C8B-B14F-4D97-AF65-F5344CB8AC3E}">
        <p14:creationId xmlns:p14="http://schemas.microsoft.com/office/powerpoint/2010/main" val="320985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sz="1300" dirty="0">
              <a:latin typeface="Lato" panose="020F0502020204030203" pitchFamily="34" charset="77"/>
            </a:endParaRPr>
          </a:p>
          <a:p>
            <a:pPr>
              <a:defRPr/>
            </a:pPr>
            <a:r>
              <a:rPr lang="es-419" dirty="0">
                <a:latin typeface="Lato" panose="020F0502020204030203" pitchFamily="34" charset="77"/>
                <a:ea typeface="MS PGothic"/>
                <a:cs typeface="Calibri"/>
              </a:rPr>
              <a:t>Duración prevista: 10 minutos</a:t>
            </a:r>
          </a:p>
          <a:p>
            <a:pPr>
              <a:defRPr/>
            </a:pPr>
            <a:r>
              <a:rPr lang="es-419" dirty="0">
                <a:latin typeface="Lato" panose="020F0502020204030203" pitchFamily="34" charset="77"/>
                <a:ea typeface="MS PGothic"/>
                <a:cs typeface="Calibri"/>
              </a:rPr>
              <a:t>Objetivo: reflexionar sobre la importancia de la prevención de la VG en emergencias </a:t>
            </a:r>
          </a:p>
          <a:p>
            <a:pPr>
              <a:defRPr/>
            </a:pPr>
            <a:endParaRPr lang="en-US" dirty="0">
              <a:latin typeface="Lato" panose="020F0502020204030203" pitchFamily="34" charset="77"/>
              <a:ea typeface="MS Mincho" panose="02020609040205080304" pitchFamily="49" charset="-128"/>
              <a:cs typeface="Times New Roman" panose="02020603050405020304" pitchFamily="18" charset="0"/>
            </a:endParaRPr>
          </a:p>
          <a:p>
            <a:pPr>
              <a:defRPr/>
            </a:pPr>
            <a:r>
              <a:rPr lang="es-419" i="0" dirty="0">
                <a:effectLst/>
                <a:latin typeface="Lato" panose="020F0502020204030203" pitchFamily="34" charset="77"/>
                <a:ea typeface="MS Mincho"/>
                <a:cs typeface="Times New Roman" panose="02020603050405020304" pitchFamily="18" charset="0"/>
              </a:rPr>
              <a:t>Invite a las personas participantes a compartir sus ideas en sesión plenaria. Consulte las consideraciones clave para orientar el debate en la siguiente diapositiva.</a:t>
            </a:r>
            <a:r>
              <a:rPr lang="es-419" dirty="0">
                <a:latin typeface="Lato" panose="020F0502020204030203" pitchFamily="34" charset="77"/>
                <a:ea typeface="MS Mincho"/>
                <a:cs typeface="Times New Roman" panose="02020603050405020304" pitchFamily="18" charset="0"/>
              </a:rPr>
              <a:t> </a:t>
            </a:r>
          </a:p>
        </p:txBody>
      </p:sp>
    </p:spTree>
    <p:extLst>
      <p:ext uri="{BB962C8B-B14F-4D97-AF65-F5344CB8AC3E}">
        <p14:creationId xmlns:p14="http://schemas.microsoft.com/office/powerpoint/2010/main" val="309847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1ACBA42-08AE-4C50-85FD-F1944FDC23E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3200D44-44D9-49C0-ACD8-9C214B6259A1}"/>
              </a:ext>
            </a:extLst>
          </p:cNvPr>
          <p:cNvSpPr>
            <a:spLocks noGrp="1"/>
          </p:cNvSpPr>
          <p:nvPr>
            <p:ph type="body" idx="1"/>
          </p:nvPr>
        </p:nvSpPr>
        <p:spPr bwMode="auto">
          <a:xfrm>
            <a:off x="685800" y="4343399"/>
            <a:ext cx="5486400" cy="89207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131445" lvl="0" indent="0" defTabSz="914400" rtl="0" eaLnBrk="0" fontAlgn="base" latinLnBrk="0" hangingPunct="0">
              <a:spcBef>
                <a:spcPct val="30000"/>
              </a:spcBef>
              <a:spcAft>
                <a:spcPts val="2770"/>
              </a:spcAft>
              <a:buClrTx/>
              <a:buSzTx/>
              <a:buFont typeface="Wingdings" pitchFamily="2" charset="2"/>
              <a:buNone/>
              <a:tabLst/>
              <a:defRPr/>
            </a:pPr>
            <a:r>
              <a:rPr lang="es-419" sz="1500" b="1" dirty="0">
                <a:latin typeface="Lato" panose="020F0502020204030203" pitchFamily="34" charset="77"/>
              </a:rPr>
              <a:t>NOTAS DEL FACILITADOR</a:t>
            </a:r>
          </a:p>
          <a:p>
            <a:pPr marL="0" marR="131445" lvl="0" indent="0" defTabSz="914400" rtl="0" eaLnBrk="0" fontAlgn="base" latinLnBrk="0" hangingPunct="0">
              <a:spcBef>
                <a:spcPct val="30000"/>
              </a:spcBef>
              <a:spcAft>
                <a:spcPts val="2770"/>
              </a:spcAft>
              <a:buClrTx/>
              <a:buSzTx/>
              <a:buFont typeface="Wingdings" pitchFamily="2" charset="2"/>
              <a:buNone/>
              <a:tabLst/>
              <a:defRPr/>
            </a:pPr>
            <a:endParaRPr lang="en-US" sz="800" i="0" dirty="0">
              <a:effectLst/>
              <a:latin typeface="Lato" panose="020F0502020204030203" pitchFamily="34" charset="77"/>
              <a:ea typeface="MS Mincho" panose="02020609040205080304" pitchFamily="49" charset="-128"/>
              <a:cs typeface="Times New Roman" panose="02020603050405020304" pitchFamily="18" charset="0"/>
            </a:endParaRPr>
          </a:p>
          <a:p>
            <a:pPr marL="0" marR="131445" lvl="0" indent="0" defTabSz="914400" rtl="0" eaLnBrk="0" fontAlgn="base" latinLnBrk="0" hangingPunct="0">
              <a:spcBef>
                <a:spcPct val="30000"/>
              </a:spcBef>
              <a:spcAft>
                <a:spcPts val="2770"/>
              </a:spcAft>
              <a:buClrTx/>
              <a:buSzTx/>
              <a:buFont typeface="Wingdings" pitchFamily="2" charset="2"/>
              <a:buNone/>
              <a:tabLst/>
              <a:defRPr/>
            </a:pPr>
            <a:r>
              <a:rPr lang="es-419" i="0" dirty="0">
                <a:effectLst/>
                <a:latin typeface="Lato" panose="020F0502020204030203" pitchFamily="34" charset="77"/>
                <a:ea typeface="MS Mincho" panose="02020609040205080304" pitchFamily="49" charset="-128"/>
                <a:cs typeface="Times New Roman" panose="02020603050405020304" pitchFamily="18" charset="0"/>
              </a:rPr>
              <a:t>La prevención de la VG suele recibir menos atención durante las emergencias graves, ya que se considera menos urgente que prestar apoyo a las personas sobrevivientes. Las actividades de prevención pueden </a:t>
            </a:r>
            <a:r>
              <a:rPr lang="es-419" b="1" i="0" dirty="0">
                <a:effectLst/>
                <a:latin typeface="Lato" panose="020F0502020204030203" pitchFamily="34" charset="77"/>
                <a:ea typeface="MS Mincho" panose="02020609040205080304" pitchFamily="49" charset="-128"/>
                <a:cs typeface="Times New Roman" panose="02020603050405020304" pitchFamily="18" charset="0"/>
              </a:rPr>
              <a:t>percibirse como medidas a largo plazo </a:t>
            </a:r>
            <a:r>
              <a:rPr lang="es-419" i="0" dirty="0">
                <a:effectLst/>
                <a:latin typeface="Lato" panose="020F0502020204030203" pitchFamily="34" charset="77"/>
                <a:ea typeface="MS Mincho" panose="02020609040205080304" pitchFamily="49" charset="-128"/>
                <a:cs typeface="Times New Roman" panose="02020603050405020304" pitchFamily="18" charset="0"/>
              </a:rPr>
              <a:t>que deben considerarse en una fase posterior del desplazamiento. Sin embargo, las acciones de prevención pueden </a:t>
            </a:r>
            <a:r>
              <a:rPr lang="es-419" b="1" i="0" dirty="0">
                <a:effectLst/>
                <a:latin typeface="Lato" panose="020F0502020204030203" pitchFamily="34" charset="77"/>
                <a:ea typeface="MS Mincho" panose="02020609040205080304" pitchFamily="49" charset="-128"/>
                <a:cs typeface="Times New Roman" panose="02020603050405020304" pitchFamily="18" charset="0"/>
              </a:rPr>
              <a:t>salvar vidas</a:t>
            </a:r>
            <a:r>
              <a:rPr lang="es-419" i="0" dirty="0">
                <a:effectLst/>
                <a:latin typeface="Lato" panose="020F0502020204030203" pitchFamily="34" charset="77"/>
                <a:ea typeface="MS Mincho" panose="02020609040205080304" pitchFamily="49" charset="-128"/>
                <a:cs typeface="Times New Roman" panose="02020603050405020304" pitchFamily="18" charset="0"/>
              </a:rPr>
              <a:t>, dado que pueden impedir que se produzca la violencia, o reducir la frecuencia y gravedad de la violencia si ya se ha producido. Por este motivo, las </a:t>
            </a:r>
            <a:r>
              <a:rPr lang="es-419" b="1" i="0" dirty="0">
                <a:effectLst/>
                <a:latin typeface="Lato" panose="020F0502020204030203" pitchFamily="34" charset="77"/>
                <a:ea typeface="MS Mincho" panose="02020609040205080304" pitchFamily="49" charset="-128"/>
                <a:cs typeface="Times New Roman" panose="02020603050405020304" pitchFamily="18" charset="0"/>
              </a:rPr>
              <a:t>intervenciones de prevención de la VG tienen que implementarse inmediatamente</a:t>
            </a:r>
            <a:r>
              <a:rPr lang="es-419" i="0" dirty="0">
                <a:effectLst/>
                <a:latin typeface="Lato" panose="020F0502020204030203" pitchFamily="34" charset="77"/>
                <a:ea typeface="MS Mincho" panose="02020609040205080304" pitchFamily="49" charset="-128"/>
                <a:cs typeface="Times New Roman" panose="02020603050405020304" pitchFamily="18" charset="0"/>
              </a:rPr>
              <a:t>, desde el inicio de una emergencia.</a:t>
            </a:r>
          </a:p>
          <a:p>
            <a:pPr marL="0" marR="131445" lvl="0" indent="0" defTabSz="914400" rtl="0" eaLnBrk="0" fontAlgn="base" latinLnBrk="0" hangingPunct="0">
              <a:spcBef>
                <a:spcPct val="30000"/>
              </a:spcBef>
              <a:spcAft>
                <a:spcPts val="2770"/>
              </a:spcAft>
              <a:buClrTx/>
              <a:buSzTx/>
              <a:buFont typeface="Wingdings" pitchFamily="2" charset="2"/>
              <a:buNone/>
              <a:tabLst/>
              <a:defRPr/>
            </a:pPr>
            <a:endParaRPr lang="en-US" i="0" dirty="0">
              <a:effectLst/>
              <a:latin typeface="Lato" panose="020F0502020204030203" pitchFamily="34" charset="77"/>
              <a:ea typeface="MS Mincho" panose="02020609040205080304" pitchFamily="49" charset="-128"/>
              <a:cs typeface="Times New Roman" panose="02020603050405020304" pitchFamily="18" charset="0"/>
            </a:endParaRPr>
          </a:p>
          <a:p>
            <a:pPr marL="0" marR="131445" lvl="0" indent="0" defTabSz="914400" rtl="0" eaLnBrk="0" fontAlgn="base" latinLnBrk="0" hangingPunct="0">
              <a:spcBef>
                <a:spcPct val="30000"/>
              </a:spcBef>
              <a:spcAft>
                <a:spcPts val="2770"/>
              </a:spcAft>
              <a:buClrTx/>
              <a:buSzTx/>
              <a:buFontTx/>
              <a:buNone/>
              <a:tabLst/>
              <a:defRPr/>
            </a:pPr>
            <a:r>
              <a:rPr lang="es-419" i="0" dirty="0">
                <a:effectLst/>
                <a:latin typeface="Lato" panose="020F0502020204030203" pitchFamily="34" charset="77"/>
                <a:ea typeface="MS Mincho" panose="02020609040205080304" pitchFamily="49" charset="-128"/>
                <a:cs typeface="Times New Roman" panose="02020603050405020304" pitchFamily="18" charset="0"/>
              </a:rPr>
              <a:t>Aunque </a:t>
            </a:r>
            <a:r>
              <a:rPr lang="es-419" b="1" i="0" dirty="0">
                <a:effectLst/>
                <a:latin typeface="Lato" panose="020F0502020204030203" pitchFamily="34" charset="77"/>
                <a:ea typeface="MS Mincho" panose="02020609040205080304" pitchFamily="49" charset="-128"/>
                <a:cs typeface="Times New Roman" panose="02020603050405020304" pitchFamily="18" charset="0"/>
              </a:rPr>
              <a:t>las crisis pueden exacerbar las desigualdades de género preexistentes y aumentar el riesgo </a:t>
            </a:r>
            <a:r>
              <a:rPr lang="es-419" i="0" dirty="0">
                <a:effectLst/>
                <a:latin typeface="Lato" panose="020F0502020204030203" pitchFamily="34" charset="77"/>
                <a:ea typeface="MS Mincho" panose="02020609040205080304" pitchFamily="49" charset="-128"/>
                <a:cs typeface="Times New Roman" panose="02020603050405020304" pitchFamily="18" charset="0"/>
              </a:rPr>
              <a:t>de VG, también brindan </a:t>
            </a:r>
            <a:r>
              <a:rPr lang="es-419" b="1" i="0" dirty="0">
                <a:effectLst/>
                <a:latin typeface="Lato" panose="020F0502020204030203" pitchFamily="34" charset="77"/>
                <a:ea typeface="MS Mincho" panose="02020609040205080304" pitchFamily="49" charset="-128"/>
                <a:cs typeface="Times New Roman" panose="02020603050405020304" pitchFamily="18" charset="0"/>
              </a:rPr>
              <a:t>oportunidades para el cambio social</a:t>
            </a:r>
            <a:r>
              <a:rPr lang="es-419" i="0" dirty="0">
                <a:effectLst/>
                <a:latin typeface="Lato" panose="020F0502020204030203" pitchFamily="34" charset="77"/>
                <a:ea typeface="MS Mincho" panose="02020609040205080304" pitchFamily="49" charset="-128"/>
                <a:cs typeface="Times New Roman" panose="02020603050405020304" pitchFamily="18" charset="0"/>
              </a:rPr>
              <a:t>. </a:t>
            </a:r>
            <a:r>
              <a:rPr lang="es-419" b="0" dirty="0">
                <a:latin typeface="Lato" panose="020F0502020204030203" pitchFamily="34" charset="77"/>
                <a:ea typeface="MS Mincho" panose="02020609040205080304" pitchFamily="49" charset="-128"/>
                <a:cs typeface="Times New Roman" panose="02020603050405020304" pitchFamily="18" charset="0"/>
              </a:rPr>
              <a:t>Puede haber cambios en los roles, actitudes, creencias y prácticas convencionales, o nuevas oportunidades para debatir temas que antes estaban proscritos. </a:t>
            </a:r>
            <a:r>
              <a:rPr lang="es-419" dirty="0">
                <a:latin typeface="Lato" panose="020F0502020204030203" pitchFamily="34" charset="77"/>
                <a:ea typeface="MS Mincho" panose="02020609040205080304" pitchFamily="49" charset="-128"/>
                <a:cs typeface="Times New Roman" panose="02020603050405020304" pitchFamily="18" charset="0"/>
              </a:rPr>
              <a:t>Puede abrirse un </a:t>
            </a:r>
            <a:r>
              <a:rPr lang="es-419" b="0" dirty="0">
                <a:latin typeface="Lato" panose="020F0502020204030203" pitchFamily="34" charset="77"/>
                <a:ea typeface="MS Mincho" panose="02020609040205080304" pitchFamily="49" charset="-128"/>
                <a:cs typeface="Times New Roman" panose="02020603050405020304" pitchFamily="18" charset="0"/>
              </a:rPr>
              <a:t>espacio</a:t>
            </a:r>
            <a:r>
              <a:rPr lang="es-419" dirty="0">
                <a:latin typeface="Lato" panose="020F0502020204030203" pitchFamily="34" charset="77"/>
                <a:ea typeface="MS Mincho" panose="02020609040205080304" pitchFamily="49" charset="-128"/>
                <a:cs typeface="Times New Roman" panose="02020603050405020304" pitchFamily="18" charset="0"/>
              </a:rPr>
              <a:t> para construir normas sociales y culturales positivas que desafíen la VG y una cultura de impunidad para los perpetradores.</a:t>
            </a:r>
          </a:p>
          <a:p>
            <a:pPr marL="0" marR="131445" lvl="0" indent="0" defTabSz="914400" rtl="0" eaLnBrk="0" fontAlgn="base" latinLnBrk="0" hangingPunct="0">
              <a:spcBef>
                <a:spcPct val="30000"/>
              </a:spcBef>
              <a:spcAft>
                <a:spcPts val="2770"/>
              </a:spcAft>
              <a:buClrTx/>
              <a:buSzTx/>
              <a:buFontTx/>
              <a:buNone/>
              <a:tabLst/>
              <a:defRPr/>
            </a:pPr>
            <a:endParaRPr lang="en-US" dirty="0">
              <a:latin typeface="Lato" panose="020F0502020204030203" pitchFamily="34" charset="77"/>
            </a:endParaRPr>
          </a:p>
          <a:p>
            <a:pPr marL="0" marR="131445" lvl="0" indent="0" defTabSz="914400" rtl="0" eaLnBrk="0" fontAlgn="base" latinLnBrk="0" hangingPunct="0">
              <a:spcBef>
                <a:spcPct val="30000"/>
              </a:spcBef>
              <a:spcAft>
                <a:spcPts val="2770"/>
              </a:spcAft>
              <a:buClrTx/>
              <a:buSzTx/>
              <a:buFontTx/>
              <a:buNone/>
              <a:tabLst/>
              <a:defRPr/>
            </a:pPr>
            <a:r>
              <a:rPr lang="es-419" dirty="0">
                <a:latin typeface="Lato" panose="020F0502020204030203" pitchFamily="34" charset="77"/>
              </a:rPr>
              <a:t>Dado el carácter cada vez más prolongado de las crisis humanitarias, la </a:t>
            </a:r>
            <a:r>
              <a:rPr lang="es-419" b="1" dirty="0">
                <a:latin typeface="Lato" panose="020F0502020204030203" pitchFamily="34" charset="77"/>
              </a:rPr>
              <a:t>promoción de normas sociales y de género positivas desde el inicio </a:t>
            </a:r>
            <a:r>
              <a:rPr lang="es-419" dirty="0">
                <a:latin typeface="Lato" panose="020F0502020204030203" pitchFamily="34" charset="77"/>
              </a:rPr>
              <a:t>de la respuesta de emergencia proporciona una base para los esfuerzos continuos durante la crisis y sienta las </a:t>
            </a:r>
            <a:r>
              <a:rPr lang="es-419" b="1" dirty="0">
                <a:latin typeface="Lato" panose="020F0502020204030203" pitchFamily="34" charset="77"/>
              </a:rPr>
              <a:t>bases para las intervenciones a más largo plazo</a:t>
            </a:r>
            <a:r>
              <a:rPr lang="es-419" dirty="0">
                <a:latin typeface="Lato" panose="020F0502020204030203" pitchFamily="34" charset="77"/>
              </a:rPr>
              <a:t>, al reconocer que los cambios de actitudes, creencias y prácticas pueden llevar tiempo.</a:t>
            </a:r>
          </a:p>
          <a:p>
            <a:pPr marL="0" marR="131445" lvl="0" indent="0" defTabSz="914400" rtl="0" eaLnBrk="0" fontAlgn="base" latinLnBrk="0" hangingPunct="0">
              <a:spcBef>
                <a:spcPct val="30000"/>
              </a:spcBef>
              <a:spcAft>
                <a:spcPts val="2770"/>
              </a:spcAft>
              <a:buClrTx/>
              <a:buSzTx/>
              <a:buFontTx/>
              <a:buNone/>
              <a:tabLst/>
              <a:defRPr/>
            </a:pPr>
            <a:endParaRPr lang="en-US" dirty="0">
              <a:latin typeface="Lato" panose="020F0502020204030203" pitchFamily="34" charset="77"/>
            </a:endParaRPr>
          </a:p>
          <a:p>
            <a:pPr marL="0" marR="131445" lvl="0" indent="0" defTabSz="914400" rtl="0" eaLnBrk="0" fontAlgn="base" latinLnBrk="0" hangingPunct="0">
              <a:spcBef>
                <a:spcPct val="30000"/>
              </a:spcBef>
              <a:spcAft>
                <a:spcPts val="2770"/>
              </a:spcAft>
              <a:buClrTx/>
              <a:buSzTx/>
              <a:buFontTx/>
              <a:buNone/>
              <a:tabLst/>
              <a:defRPr/>
            </a:pPr>
            <a:r>
              <a:rPr lang="es-419" b="1" dirty="0">
                <a:latin typeface="Lato" panose="020F0502020204030203" pitchFamily="34" charset="77"/>
                <a:ea typeface="MS Mincho" panose="02020609040205080304" pitchFamily="49" charset="-128"/>
                <a:cs typeface="Times New Roman" panose="02020603050405020304" pitchFamily="18" charset="0"/>
              </a:rPr>
              <a:t>Garantice que estén en marcha los servicios esenciales de salud y apoyo psicosocial, como mínimo,</a:t>
            </a:r>
            <a:r>
              <a:rPr lang="es-419" dirty="0">
                <a:latin typeface="Lato" panose="020F0502020204030203" pitchFamily="34" charset="77"/>
                <a:ea typeface="MS Mincho" panose="02020609040205080304" pitchFamily="49" charset="-128"/>
                <a:cs typeface="Times New Roman" panose="02020603050405020304" pitchFamily="18" charset="0"/>
              </a:rPr>
              <a:t> antes de iniciar actividades más transformadoras de cambio de las normas sociales y los sistemas. </a:t>
            </a:r>
            <a:r>
              <a:rPr lang="es-419" b="0" dirty="0">
                <a:effectLst/>
                <a:latin typeface="Lato" panose="020F0502020204030203" pitchFamily="34" charset="77"/>
                <a:ea typeface="MS Mincho" panose="02020609040205080304" pitchFamily="49" charset="-128"/>
                <a:cs typeface="Times New Roman" panose="02020603050405020304" pitchFamily="18" charset="0"/>
              </a:rPr>
              <a:t>Esta es también una de las disposiciones de la Política de VG del ACNUR, que establece que deben existir servicios de respuesta al iniciar </a:t>
            </a:r>
            <a:r>
              <a:rPr lang="es-419" dirty="0">
                <a:latin typeface="Lato" panose="020F0502020204030203" pitchFamily="34" charset="77"/>
                <a:ea typeface="MS Mincho" panose="02020609040205080304" pitchFamily="49" charset="-128"/>
                <a:cs typeface="Times New Roman" panose="02020603050405020304" pitchFamily="18" charset="0"/>
              </a:rPr>
              <a:t>una programación que pretenda transformar los sistemas y las normas sociales que perpetúan la desigualdad de género y la discriminación.</a:t>
            </a:r>
          </a:p>
          <a:p>
            <a:pPr marL="0" marR="131445" lvl="0" indent="0" defTabSz="914400" rtl="0" eaLnBrk="0" fontAlgn="base" latinLnBrk="0" hangingPunct="0">
              <a:spcBef>
                <a:spcPct val="30000"/>
              </a:spcBef>
              <a:spcAft>
                <a:spcPts val="2770"/>
              </a:spcAft>
              <a:buClrTx/>
              <a:buSzTx/>
              <a:buFontTx/>
              <a:buNone/>
              <a:tabLst/>
              <a:defRPr/>
            </a:pPr>
            <a:endParaRPr lang="en-US" dirty="0">
              <a:latin typeface="Lato" panose="020F0502020204030203" pitchFamily="34" charset="77"/>
            </a:endParaRPr>
          </a:p>
          <a:p>
            <a:pPr marL="0" marR="0" lvl="0" indent="0" defTabSz="914400" rtl="0" eaLnBrk="0" fontAlgn="base" latinLnBrk="0" hangingPunct="0">
              <a:spcBef>
                <a:spcPct val="30000"/>
              </a:spcBef>
              <a:spcAft>
                <a:spcPct val="0"/>
              </a:spcAft>
              <a:buClrTx/>
              <a:buSzTx/>
              <a:buFontTx/>
              <a:buNone/>
              <a:tabLst/>
              <a:defRPr/>
            </a:pPr>
            <a:r>
              <a:rPr lang="es-419" b="1" dirty="0">
                <a:latin typeface="Lato" panose="020F0502020204030203" pitchFamily="34" charset="77"/>
                <a:ea typeface="MS Mincho" panose="02020609040205080304" pitchFamily="49" charset="-128"/>
                <a:cs typeface="Times New Roman" panose="02020603050405020304" pitchFamily="18" charset="0"/>
              </a:rPr>
              <a:t>Ejemplos de actividades de prevención al inicio de una emergencia</a:t>
            </a:r>
            <a:r>
              <a:rPr lang="es-419" dirty="0">
                <a:latin typeface="Lato" panose="020F0502020204030203" pitchFamily="34" charset="77"/>
                <a:ea typeface="MS Mincho" panose="02020609040205080304" pitchFamily="49" charset="-128"/>
                <a:cs typeface="Times New Roman" panose="02020603050405020304" pitchFamily="18" charset="0"/>
              </a:rPr>
              <a:t>: promover la participación de mujeres y niñas y crear oportunidades para una mayor toma de decisiones desde el inicio de la emergencia. </a:t>
            </a:r>
            <a:r>
              <a:rPr lang="es-419" dirty="0">
                <a:effectLst/>
                <a:latin typeface="Lato" panose="020F0502020204030203" pitchFamily="34" charset="77"/>
                <a:ea typeface="MS Mincho" panose="02020609040205080304" pitchFamily="49" charset="-128"/>
                <a:cs typeface="Times New Roman" panose="02020603050405020304" pitchFamily="18" charset="0"/>
              </a:rPr>
              <a:t>La participación es un aspecto clave del empoderamiento. El empoderamiento es un proceso que significa que las mujeres pueden asumir el control de sus vidas, entre otras cosas al tomar decisiones, establecer sus propias agendas, adquirir habilidades (o hacer que se reconozcan sus habilidades y conocimientos), resolver problemas y desarrollar la autosuficiencia. </a:t>
            </a:r>
            <a:r>
              <a:rPr lang="es-419" i="0" dirty="0">
                <a:effectLst/>
                <a:latin typeface="Lato" panose="020F0502020204030203" pitchFamily="34" charset="77"/>
                <a:ea typeface="MS Mincho" panose="02020609040205080304" pitchFamily="49" charset="-128"/>
                <a:cs typeface="Times New Roman" panose="02020603050405020304" pitchFamily="18" charset="0"/>
              </a:rPr>
              <a:t>Informe a las personas participantes que a lo largo de la sesión se tendrá la oportunidad de explorar más actividades relacionadas con la participación. (Estándar Mínimo Interagencial para la Violencia de Género 13).</a:t>
            </a:r>
          </a:p>
          <a:p>
            <a:pPr marL="0" marR="0" lvl="0" indent="0" defTabSz="914400" rtl="0" eaLnBrk="0" fontAlgn="base" latinLnBrk="0" hangingPunct="0">
              <a:spcBef>
                <a:spcPct val="30000"/>
              </a:spcBef>
              <a:spcAft>
                <a:spcPct val="0"/>
              </a:spcAft>
              <a:buClrTx/>
              <a:buSzTx/>
              <a:buFontTx/>
              <a:buNone/>
              <a:tabLst/>
              <a:defRPr/>
            </a:pPr>
            <a:endParaRPr lang="en-US" i="0" dirty="0">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sz="1200" b="0" i="0" u="none" strike="noStrike" baseline="0" dirty="0">
                <a:solidFill>
                  <a:schemeClr val="tx1"/>
                </a:solidFill>
                <a:effectLst/>
                <a:latin typeface="Helvetica" pitchFamily="2" charset="0"/>
                <a:ea typeface="+mn-ea"/>
                <a:cs typeface="+mn-cs"/>
              </a:rPr>
              <a:t>Destaque que la</a:t>
            </a:r>
            <a:r>
              <a:rPr lang="es-419" sz="1200" b="0" i="0" u="none" strike="noStrike" baseline="0" dirty="0">
                <a:solidFill>
                  <a:schemeClr val="tx1"/>
                </a:solidFill>
                <a:latin typeface="+mn-lt"/>
                <a:ea typeface="+mn-ea"/>
                <a:cs typeface="+mn-cs"/>
              </a:rPr>
              <a:t> </a:t>
            </a:r>
            <a:r>
              <a:rPr lang="es-419" b="1" dirty="0">
                <a:effectLst/>
                <a:latin typeface="Helvetica" pitchFamily="2" charset="0"/>
              </a:rPr>
              <a:t>VG no se denuncia </a:t>
            </a:r>
            <a:r>
              <a:rPr lang="es-419" dirty="0">
                <a:effectLst/>
                <a:latin typeface="Helvetica" pitchFamily="2" charset="0"/>
              </a:rPr>
              <a:t>por muchas razones (entre ellas, el miedo al estigma o a las represalias, la escasa disponibilidad o accesibilidad de proveedores de servicios de confianza, la impunidad de los perpetradores y la falta de conocimiento de los beneficios de buscar atención). Los casos registrados representan solo una pequeña fracción del total general de incidentes, y siempre debe suponerse que se está produciendo VG. La obtención de datos de prevalencia no es prioritaria al inicio de una emergencia y las medidas de prevención y respuesta deben ponerse en marcha sin necesidad de pruebas ni indicios. </a:t>
            </a:r>
          </a:p>
          <a:p>
            <a:pPr marL="0" marR="0" lvl="0" indent="0" defTabSz="914400" rtl="0" eaLnBrk="0" fontAlgn="base" latinLnBrk="0" hangingPunct="0">
              <a:spcBef>
                <a:spcPct val="30000"/>
              </a:spcBef>
              <a:spcAft>
                <a:spcPct val="0"/>
              </a:spcAft>
              <a:buClrTx/>
              <a:buSzTx/>
              <a:buFontTx/>
              <a:buNone/>
              <a:tabLst/>
              <a:defRPr/>
            </a:pPr>
            <a:endParaRPr lang="en-GR" dirty="0">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dirty="0"/>
          </a:p>
          <a:p>
            <a:endParaRPr lang="en-GR" dirty="0"/>
          </a:p>
        </p:txBody>
      </p:sp>
    </p:spTree>
    <p:extLst>
      <p:ext uri="{BB962C8B-B14F-4D97-AF65-F5344CB8AC3E}">
        <p14:creationId xmlns:p14="http://schemas.microsoft.com/office/powerpoint/2010/main" val="358020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2638313"/>
          </a:xfrm>
        </p:spPr>
        <p:txBody>
          <a:bodyPr/>
          <a:lstStyle/>
          <a:p>
            <a:pPr marL="0" marR="0" lvl="0" indent="0"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ea typeface="MS PGothic"/>
                <a:cs typeface="Calibri"/>
              </a:rPr>
              <a:t>NOTAS DEL FACILITADOR</a:t>
            </a:r>
          </a:p>
          <a:p>
            <a:pPr marL="0" marR="0" lvl="0" indent="0" defTabSz="914400" rtl="0" eaLnBrk="0" fontAlgn="base" latinLnBrk="0" hangingPunct="0">
              <a:spcBef>
                <a:spcPct val="30000"/>
              </a:spcBef>
              <a:spcAft>
                <a:spcPct val="0"/>
              </a:spcAft>
              <a:buClrTx/>
              <a:buSzTx/>
              <a:buFontTx/>
              <a:buNone/>
              <a:tabLst/>
              <a:defRPr/>
            </a:pPr>
            <a:endParaRPr lang="en-US" sz="1300" dirty="0">
              <a:latin typeface="Lato" panose="020F0502020204030203" pitchFamily="34" charset="77"/>
            </a:endParaRPr>
          </a:p>
          <a:p>
            <a:r>
              <a:rPr lang="es-419" dirty="0">
                <a:latin typeface="Lato" panose="020F0502020204030203" pitchFamily="34" charset="77"/>
                <a:ea typeface="MS PGothic"/>
                <a:cs typeface="Calibri"/>
              </a:rPr>
              <a:t>Duración prevista para la sesión 2: 120 minutos</a:t>
            </a:r>
          </a:p>
          <a:p>
            <a:endParaRPr lang="en-GR" dirty="0">
              <a:latin typeface="Lato" panose="020F0502020204030203" pitchFamily="34" charset="77"/>
            </a:endParaRPr>
          </a:p>
          <a:p>
            <a:r>
              <a:rPr lang="es-419" b="1" dirty="0">
                <a:latin typeface="Lato" panose="020F0502020204030203" pitchFamily="34" charset="77"/>
                <a:ea typeface="MS PGothic"/>
                <a:cs typeface="Calibri"/>
              </a:rPr>
              <a:t>Objetivos de aprendizaje: </a:t>
            </a:r>
          </a:p>
          <a:p>
            <a:pPr marL="171450" indent="-171450">
              <a:buFont typeface="Wingdings" pitchFamily="2" charset="2"/>
              <a:buChar char="Ø"/>
            </a:pPr>
            <a:r>
              <a:rPr lang="es-419" dirty="0">
                <a:effectLst/>
                <a:latin typeface="Lato" panose="020F0502020204030203" pitchFamily="34" charset="77"/>
                <a:ea typeface="MS Mincho"/>
                <a:cs typeface="Times New Roman" panose="02020603050405020304" pitchFamily="18" charset="0"/>
              </a:rPr>
              <a:t>Explicar que la prevención de la VG se refiere a las acciones que evitan que ésta se produzca, al abordar sus causas fundamentales, que son la desigualdad de género, la discriminación sistémica y las relaciones de poder desiguales.</a:t>
            </a:r>
          </a:p>
          <a:p>
            <a:pPr marL="171450" indent="-171450">
              <a:buFont typeface="Wingdings" pitchFamily="2" charset="2"/>
              <a:buChar char="Ø"/>
            </a:pPr>
            <a:r>
              <a:rPr lang="es-419" dirty="0">
                <a:effectLst/>
                <a:latin typeface="Lato" panose="020F0502020204030203" pitchFamily="34" charset="77"/>
                <a:ea typeface="MS Mincho"/>
                <a:cs typeface="Times New Roman" panose="02020603050405020304" pitchFamily="18" charset="0"/>
              </a:rPr>
              <a:t>Aplicar la interseccionalidad al analizar la desigualdad de género, la discriminación sistémica y las relaciones de poder desiguales.</a:t>
            </a:r>
            <a:r>
              <a:rPr lang="es-419" dirty="0">
                <a:latin typeface="Lato" panose="020F0502020204030203" pitchFamily="34" charset="77"/>
                <a:ea typeface="MS Mincho"/>
                <a:cs typeface="Times New Roman" panose="02020603050405020304" pitchFamily="18" charset="0"/>
              </a:rPr>
              <a:t> </a:t>
            </a:r>
          </a:p>
        </p:txBody>
      </p:sp>
    </p:spTree>
    <p:extLst>
      <p:ext uri="{BB962C8B-B14F-4D97-AF65-F5344CB8AC3E}">
        <p14:creationId xmlns:p14="http://schemas.microsoft.com/office/powerpoint/2010/main" val="3764717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06527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sz="1300" dirty="0">
              <a:latin typeface="Lato" panose="020F0502020204030203" pitchFamily="34" charset="77"/>
            </a:endParaRPr>
          </a:p>
          <a:p>
            <a:r>
              <a:rPr lang="es-419" dirty="0">
                <a:latin typeface="Lato" panose="020F0502020204030203" pitchFamily="34" charset="77"/>
                <a:ea typeface="MS PGothic"/>
                <a:cs typeface="Calibri"/>
              </a:rPr>
              <a:t>Duración prevista: 25 minutos </a:t>
            </a:r>
          </a:p>
          <a:p>
            <a:r>
              <a:rPr lang="es-419" dirty="0">
                <a:latin typeface="Lato" panose="020F0502020204030203" pitchFamily="34" charset="77"/>
                <a:ea typeface="MS PGothic"/>
                <a:cs typeface="Calibri"/>
              </a:rPr>
              <a:t>Objetivo: profundizar la comprensión de las personas participantes sobre las causas fundamentales de la VG y distinguir las causas de los factores que contribuyen a la VG</a:t>
            </a:r>
          </a:p>
          <a:p>
            <a:endParaRPr lang="en-GR" dirty="0">
              <a:latin typeface="Lato" panose="020F0502020204030203" pitchFamily="34" charset="77"/>
              <a:ea typeface="+mn-ea"/>
              <a:cs typeface="+mn-cs"/>
            </a:endParaRPr>
          </a:p>
          <a:p>
            <a:pPr marL="285750" indent="-285750" algn="l" rtl="0" eaLnBrk="0" fontAlgn="base" hangingPunct="0">
              <a:spcBef>
                <a:spcPct val="30000"/>
              </a:spcBef>
              <a:spcAft>
                <a:spcPct val="0"/>
              </a:spcAft>
              <a:buClr>
                <a:schemeClr val="tx1"/>
              </a:buClr>
              <a:buFont typeface="Arial" panose="020B0604020202020204" pitchFamily="34" charset="0"/>
              <a:buChar char="•"/>
            </a:pPr>
            <a:r>
              <a:rPr lang="es-419" sz="1200" b="0" dirty="0">
                <a:solidFill>
                  <a:schemeClr val="tx1"/>
                </a:solidFill>
                <a:effectLst/>
                <a:latin typeface="Lato" panose="020F0502020204030203" pitchFamily="34" charset="77"/>
                <a:ea typeface="+mn-ea"/>
                <a:cs typeface="+mn-cs"/>
              </a:rPr>
              <a:t>Divida a las personas participantes en grupos. </a:t>
            </a:r>
          </a:p>
          <a:p>
            <a:pPr marL="285750" indent="-285750">
              <a:buClr>
                <a:schemeClr val="tx1"/>
              </a:buClr>
              <a:buFont typeface="Arial" panose="020B0604020202020204" pitchFamily="34" charset="0"/>
              <a:buChar char="•"/>
            </a:pPr>
            <a:r>
              <a:rPr lang="es-419" b="0" dirty="0">
                <a:solidFill>
                  <a:schemeClr val="tx1"/>
                </a:solidFill>
                <a:effectLst/>
                <a:latin typeface="Lato" panose="020F0502020204030203" pitchFamily="34" charset="77"/>
                <a:ea typeface="+mn-ea"/>
                <a:cs typeface="+mn-cs"/>
              </a:rPr>
              <a:t>Dibuje un árbol de VG en un rotafolio.</a:t>
            </a:r>
            <a:r>
              <a:rPr lang="es-419" dirty="0">
                <a:latin typeface="Lato" panose="020F0502020204030203" pitchFamily="34" charset="77"/>
                <a:ea typeface="+mn-ea"/>
                <a:cs typeface="+mn-cs"/>
              </a:rPr>
              <a:t> </a:t>
            </a:r>
          </a:p>
          <a:p>
            <a:pPr marL="285750" indent="-285750">
              <a:buClr>
                <a:schemeClr val="tx1"/>
              </a:buClr>
              <a:buFont typeface="Arial" panose="020B0604020202020204" pitchFamily="34" charset="0"/>
              <a:buChar char="•"/>
            </a:pPr>
            <a:r>
              <a:rPr lang="es-419" b="0" dirty="0">
                <a:solidFill>
                  <a:schemeClr val="tx1"/>
                </a:solidFill>
                <a:effectLst/>
                <a:latin typeface="Lato" panose="020F0502020204030203" pitchFamily="34" charset="77"/>
                <a:ea typeface="+mn-ea"/>
                <a:cs typeface="+mn-cs"/>
              </a:rPr>
              <a:t>Pídales que escriban en notas adhesivas individuales cuáles creen que son las causas de la VG.</a:t>
            </a:r>
            <a:r>
              <a:rPr lang="es-419" dirty="0">
                <a:latin typeface="Lato" panose="020F0502020204030203" pitchFamily="34" charset="77"/>
                <a:ea typeface="+mn-ea"/>
                <a:cs typeface="+mn-cs"/>
              </a:rPr>
              <a:t> </a:t>
            </a:r>
          </a:p>
          <a:p>
            <a:pPr marL="285750" indent="-285750">
              <a:buClr>
                <a:schemeClr val="tx1"/>
              </a:buClr>
              <a:buFont typeface="Arial" panose="020B0604020202020204" pitchFamily="34" charset="0"/>
              <a:buChar char="•"/>
            </a:pPr>
            <a:r>
              <a:rPr lang="es-419" b="0" dirty="0">
                <a:solidFill>
                  <a:schemeClr val="tx1"/>
                </a:solidFill>
                <a:effectLst/>
                <a:latin typeface="Lato" panose="020F0502020204030203" pitchFamily="34" charset="77"/>
                <a:ea typeface="+mn-ea"/>
                <a:cs typeface="+mn-cs"/>
              </a:rPr>
              <a:t>Invítelos a pegar las notas adhesivas en la raíz del árbol de la VG, y que comuniquen al resto del grupo sus reflexiones a medida que lo hagan.</a:t>
            </a:r>
            <a:r>
              <a:rPr lang="es-419" dirty="0">
                <a:latin typeface="Lato" panose="020F0502020204030203" pitchFamily="34" charset="77"/>
                <a:ea typeface="+mn-ea"/>
                <a:cs typeface="+mn-cs"/>
              </a:rPr>
              <a:t> </a:t>
            </a:r>
          </a:p>
          <a:p>
            <a:pPr marL="285750" indent="-285750">
              <a:buClr>
                <a:schemeClr val="tx1"/>
              </a:buClr>
              <a:buFont typeface="Arial" panose="020B0604020202020204" pitchFamily="34" charset="0"/>
              <a:buChar char="•"/>
            </a:pPr>
            <a:r>
              <a:rPr lang="es-419" b="0" dirty="0">
                <a:solidFill>
                  <a:schemeClr val="tx1"/>
                </a:solidFill>
                <a:effectLst/>
                <a:latin typeface="Lato" panose="020F0502020204030203" pitchFamily="34" charset="77"/>
                <a:ea typeface="+mn-ea"/>
                <a:cs typeface="+mn-cs"/>
              </a:rPr>
              <a:t>Pida a todo el grupo que se acerque y reorganice las notas adhesivas de forma que las causas más importantes/profundas sean las raíces más profundas.</a:t>
            </a:r>
            <a:r>
              <a:rPr lang="es-419" dirty="0">
                <a:latin typeface="Lato" panose="020F0502020204030203" pitchFamily="34" charset="77"/>
                <a:ea typeface="+mn-ea"/>
                <a:cs typeface="+mn-cs"/>
              </a:rPr>
              <a:t> </a:t>
            </a:r>
          </a:p>
          <a:p>
            <a:r>
              <a:rPr lang="es-419" b="0" dirty="0">
                <a:solidFill>
                  <a:schemeClr val="tx1"/>
                </a:solidFill>
                <a:effectLst/>
                <a:latin typeface="Lato" panose="020F0502020204030203" pitchFamily="34" charset="77"/>
                <a:ea typeface="+mn-ea"/>
                <a:cs typeface="+mn-cs"/>
              </a:rPr>
              <a:t> </a:t>
            </a:r>
          </a:p>
          <a:p>
            <a:pPr eaLnBrk="1" fontAlgn="auto" hangingPunct="1">
              <a:spcBef>
                <a:spcPts val="0"/>
              </a:spcBef>
              <a:spcAft>
                <a:spcPts val="0"/>
              </a:spcAft>
              <a:defRPr/>
            </a:pPr>
            <a:r>
              <a:rPr lang="es-419" b="0" dirty="0">
                <a:solidFill>
                  <a:schemeClr val="tx1"/>
                </a:solidFill>
                <a:effectLst/>
                <a:latin typeface="Lato" panose="020F0502020204030203" pitchFamily="34" charset="77"/>
                <a:ea typeface="+mn-ea"/>
                <a:cs typeface="+mn-cs"/>
              </a:rPr>
              <a:t>Una vez que el grupo haya terminado, la desigualdad de poder o estatus debe situarse como la raíz más profunda, y la religión, la cultura, las tradiciones y las normas en el nivel inmediatamente superior (éstas son la forma en que aprendemos, entendemos y promulgamos las diferencias de poder y estatus).</a:t>
            </a:r>
            <a:r>
              <a:rPr lang="es-419" dirty="0">
                <a:latin typeface="Lato" panose="020F0502020204030203" pitchFamily="34" charset="77"/>
                <a:ea typeface="+mn-ea"/>
                <a:cs typeface="+mn-cs"/>
              </a:rPr>
              <a:t> </a:t>
            </a:r>
          </a:p>
          <a:p>
            <a:pPr marL="0" marR="0" indent="0" algn="l" defTabSz="914400" rtl="0" eaLnBrk="1" fontAlgn="auto" latinLnBrk="0" hangingPunct="1">
              <a:spcBef>
                <a:spcPts val="0"/>
              </a:spcBef>
              <a:spcAft>
                <a:spcPts val="0"/>
              </a:spcAft>
              <a:buClrTx/>
              <a:buSzTx/>
              <a:buFontTx/>
              <a:buNone/>
              <a:tabLst/>
              <a:defRPr/>
            </a:pPr>
            <a:endParaRPr lang="en-US" b="0" baseline="0" dirty="0">
              <a:latin typeface="Lato" panose="020F0502020204030203" pitchFamily="34" charset="77"/>
            </a:endParaRPr>
          </a:p>
          <a:p>
            <a:r>
              <a:rPr lang="es-419" b="0" dirty="0">
                <a:solidFill>
                  <a:schemeClr val="tx1"/>
                </a:solidFill>
                <a:effectLst/>
                <a:latin typeface="Lato" panose="020F0502020204030203" pitchFamily="34" charset="77"/>
                <a:ea typeface="+mn-ea"/>
                <a:cs typeface="+mn-cs"/>
              </a:rPr>
              <a:t>Si hay sugerencias como el desplazamiento, los conflictos, la pobreza, el analfabetismo, el alcohol, las drogas y la ira, analícelas en grupo mediante las siguientes preguntas para el debate. </a:t>
            </a:r>
            <a:r>
              <a:rPr lang="es-419" b="0" baseline="0" dirty="0">
                <a:latin typeface="Lato" panose="020F0502020204030203" pitchFamily="34" charset="77"/>
                <a:ea typeface="MS PGothic"/>
                <a:cs typeface="Calibri"/>
              </a:rPr>
              <a:t>Para </a:t>
            </a:r>
            <a:r>
              <a:rPr lang="es-419" b="1" baseline="0" dirty="0">
                <a:latin typeface="Lato" panose="020F0502020204030203" pitchFamily="34" charset="77"/>
                <a:ea typeface="MS PGothic"/>
                <a:cs typeface="Calibri"/>
              </a:rPr>
              <a:t>distinguir entre causas y factores contribuyentes</a:t>
            </a:r>
            <a:r>
              <a:rPr lang="es-419" b="0" baseline="0" dirty="0">
                <a:latin typeface="Lato" panose="020F0502020204030203" pitchFamily="34" charset="77"/>
                <a:ea typeface="MS PGothic"/>
                <a:cs typeface="Calibri"/>
              </a:rPr>
              <a:t>, coloque las sugerencias como lluvia alrededor del árbol (le ayudan a “crecer”)</a:t>
            </a:r>
            <a:r>
              <a:rPr lang="es-419" b="0" dirty="0">
                <a:solidFill>
                  <a:schemeClr val="tx1"/>
                </a:solidFill>
                <a:effectLst/>
                <a:latin typeface="Lato" panose="020F0502020204030203" pitchFamily="34" charset="77"/>
                <a:ea typeface="+mn-ea"/>
                <a:cs typeface="+mn-cs"/>
              </a:rPr>
              <a:t>:</a:t>
            </a:r>
          </a:p>
          <a:p>
            <a:pPr marL="285750" indent="-285750">
              <a:buClr>
                <a:schemeClr val="tx1"/>
              </a:buClr>
              <a:buFont typeface="Arial" panose="020B0604020202020204" pitchFamily="34" charset="0"/>
              <a:buChar char="•"/>
            </a:pPr>
            <a:r>
              <a:rPr lang="es-419" b="0" i="0" dirty="0">
                <a:solidFill>
                  <a:schemeClr val="tx1"/>
                </a:solidFill>
                <a:effectLst/>
                <a:latin typeface="Lato" panose="020F0502020204030203" pitchFamily="34" charset="77"/>
                <a:ea typeface="+mn-ea"/>
                <a:cs typeface="+mn-cs"/>
              </a:rPr>
              <a:t>Si no existiera X (pobreza, analfabetismo, conflicto), ¿seguiríamos teniendo VG?</a:t>
            </a:r>
            <a:r>
              <a:rPr lang="es-419" dirty="0">
                <a:latin typeface="Lato" panose="020F0502020204030203" pitchFamily="34" charset="77"/>
                <a:ea typeface="+mn-ea"/>
                <a:cs typeface="+mn-cs"/>
              </a:rPr>
              <a:t> </a:t>
            </a:r>
          </a:p>
          <a:p>
            <a:pPr marL="285750" indent="-285750">
              <a:buClr>
                <a:schemeClr val="tx1"/>
              </a:buClr>
              <a:buFont typeface="Arial" panose="020B0604020202020204" pitchFamily="34" charset="0"/>
              <a:buChar char="•"/>
              <a:defRPr/>
            </a:pPr>
            <a:r>
              <a:rPr lang="es-419" b="0" i="0" dirty="0">
                <a:solidFill>
                  <a:schemeClr val="tx1"/>
                </a:solidFill>
                <a:effectLst/>
                <a:latin typeface="Lato" panose="020F0502020204030203" pitchFamily="34" charset="77"/>
                <a:ea typeface="+mn-ea"/>
                <a:cs typeface="+mn-cs"/>
              </a:rPr>
              <a:t>¿Hubo VG antes del desplazamiento?</a:t>
            </a:r>
            <a:r>
              <a:rPr lang="es-419" dirty="0">
                <a:latin typeface="Lato" panose="020F0502020204030203" pitchFamily="34" charset="77"/>
                <a:ea typeface="+mn-ea"/>
                <a:cs typeface="+mn-cs"/>
              </a:rPr>
              <a:t> </a:t>
            </a:r>
          </a:p>
          <a:p>
            <a:pPr marL="285750" indent="-285750">
              <a:buClr>
                <a:schemeClr val="tx1"/>
              </a:buClr>
              <a:buFont typeface="Arial" panose="020B0604020202020204" pitchFamily="34" charset="0"/>
              <a:buChar char="•"/>
            </a:pPr>
            <a:r>
              <a:rPr lang="es-419" b="0" i="0" dirty="0">
                <a:solidFill>
                  <a:schemeClr val="tx1"/>
                </a:solidFill>
                <a:effectLst/>
                <a:latin typeface="Lato" panose="020F0502020204030203" pitchFamily="34" charset="77"/>
                <a:ea typeface="+mn-ea"/>
                <a:cs typeface="+mn-cs"/>
              </a:rPr>
              <a:t>¿Sigue habiendo VG en contextos o familias sin pobreza ni analfabetismo?</a:t>
            </a:r>
          </a:p>
          <a:p>
            <a:pPr marL="285750" indent="-285750">
              <a:buClr>
                <a:schemeClr val="tx1"/>
              </a:buClr>
              <a:buFont typeface="Arial" panose="020B0604020202020204" pitchFamily="34" charset="0"/>
              <a:buChar char="•"/>
            </a:pPr>
            <a:r>
              <a:rPr lang="es-419" b="0" i="0" dirty="0">
                <a:solidFill>
                  <a:schemeClr val="tx1"/>
                </a:solidFill>
                <a:effectLst/>
                <a:latin typeface="Lato" panose="020F0502020204030203" pitchFamily="34" charset="77"/>
                <a:ea typeface="+mn-ea"/>
                <a:cs typeface="+mn-cs"/>
              </a:rPr>
              <a:t>¿Todos los que se enfadan siguen perpetrando la VG?</a:t>
            </a:r>
            <a:r>
              <a:rPr lang="es-419" dirty="0">
                <a:latin typeface="Lato" panose="020F0502020204030203" pitchFamily="34" charset="77"/>
                <a:ea typeface="+mn-ea"/>
                <a:cs typeface="+mn-cs"/>
              </a:rPr>
              <a:t> </a:t>
            </a:r>
          </a:p>
          <a:p>
            <a:pPr marL="285750" indent="-285750">
              <a:buClr>
                <a:schemeClr val="tx1"/>
              </a:buClr>
              <a:buFont typeface="Arial" panose="020B0604020202020204" pitchFamily="34" charset="0"/>
              <a:buChar char="•"/>
            </a:pPr>
            <a:r>
              <a:rPr lang="es-419" dirty="0">
                <a:latin typeface="Lato" panose="020F0502020204030203" pitchFamily="34" charset="77"/>
                <a:ea typeface="+mn-ea"/>
                <a:cs typeface="+mn-cs"/>
              </a:rPr>
              <a:t>¿Un hombre que se enfada o pierde el control de sí mismo golpea o viola a</a:t>
            </a:r>
            <a:r>
              <a:rPr lang="es-419" b="0" i="0" dirty="0">
                <a:solidFill>
                  <a:schemeClr val="tx1"/>
                </a:solidFill>
                <a:effectLst/>
                <a:latin typeface="Lato" panose="020F0502020204030203" pitchFamily="34" charset="77"/>
                <a:ea typeface="+mn-ea"/>
                <a:cs typeface="+mn-cs"/>
              </a:rPr>
              <a:t> su superior? ¿A sus amistades?</a:t>
            </a:r>
            <a:r>
              <a:rPr lang="es-419" dirty="0">
                <a:latin typeface="Lato" panose="020F0502020204030203" pitchFamily="34" charset="77"/>
                <a:ea typeface="+mn-ea"/>
                <a:cs typeface="+mn-cs"/>
              </a:rPr>
              <a:t> </a:t>
            </a:r>
          </a:p>
          <a:p>
            <a:pPr marL="0" marR="0" indent="0" algn="l" defTabSz="914400" rtl="0" eaLnBrk="1" fontAlgn="auto" latinLnBrk="0" hangingPunct="1">
              <a:spcBef>
                <a:spcPts val="0"/>
              </a:spcBef>
              <a:spcAft>
                <a:spcPts val="0"/>
              </a:spcAft>
              <a:buClrTx/>
              <a:buSzTx/>
              <a:buFontTx/>
              <a:buNone/>
              <a:tabLst/>
              <a:defRPr/>
            </a:pPr>
            <a:endParaRPr lang="en-GB" b="0" kern="1200" dirty="0">
              <a:solidFill>
                <a:schemeClr val="tx1"/>
              </a:solidFill>
              <a:effectLst/>
              <a:latin typeface="Lato" panose="020F0502020204030203" pitchFamily="34" charset="77"/>
              <a:ea typeface="+mn-ea"/>
              <a:cs typeface="+mn-cs"/>
            </a:endParaRPr>
          </a:p>
          <a:p>
            <a:pPr marL="0" marR="0" indent="0" algn="l" defTabSz="914400" rtl="0" eaLnBrk="1" fontAlgn="auto" latinLnBrk="0" hangingPunct="1">
              <a:spcBef>
                <a:spcPts val="0"/>
              </a:spcBef>
              <a:spcAft>
                <a:spcPts val="0"/>
              </a:spcAft>
              <a:buClrTx/>
              <a:buSzTx/>
              <a:buFontTx/>
              <a:buNone/>
              <a:tabLst/>
              <a:defRPr/>
            </a:pPr>
            <a:r>
              <a:rPr lang="es-419" b="0" dirty="0">
                <a:solidFill>
                  <a:schemeClr val="tx1"/>
                </a:solidFill>
                <a:effectLst/>
                <a:latin typeface="Lato" panose="020F0502020204030203" pitchFamily="34" charset="77"/>
                <a:ea typeface="+mn-ea"/>
                <a:cs typeface="+mn-cs"/>
              </a:rPr>
              <a:t>Las drogas, el alcohol, el desempleo y la ira son las </a:t>
            </a:r>
            <a:r>
              <a:rPr lang="es-419" b="1" dirty="0">
                <a:solidFill>
                  <a:schemeClr val="tx1"/>
                </a:solidFill>
                <a:effectLst/>
                <a:latin typeface="Lato" panose="020F0502020204030203" pitchFamily="34" charset="77"/>
                <a:ea typeface="+mn-ea"/>
                <a:cs typeface="+mn-cs"/>
              </a:rPr>
              <a:t>excusas </a:t>
            </a:r>
            <a:r>
              <a:rPr lang="es-419" b="1" dirty="0">
                <a:effectLst/>
                <a:latin typeface="Lato" panose="020F0502020204030203" pitchFamily="34" charset="77"/>
                <a:ea typeface="+mn-ea"/>
                <a:cs typeface="+mn-cs"/>
              </a:rPr>
              <a:t>y justificaciones</a:t>
            </a:r>
            <a:r>
              <a:rPr lang="es-419" b="0" dirty="0">
                <a:effectLst/>
                <a:latin typeface="Lato" panose="020F0502020204030203" pitchFamily="34" charset="77"/>
                <a:ea typeface="+mn-ea"/>
                <a:cs typeface="+mn-cs"/>
              </a:rPr>
              <a:t> más utilizadas que permiten a los perpetradores salir impunes. Sin embargo, la VG es una elección intencionada: los perpetradores que maltratan a sus esposas no se comportan así con otras personas a las que respetan, lo que demuestra que es una elección; además, la mayoría de las veces lo hacen en secreto, lo que demuestra que son conscientes de que está mal.</a:t>
            </a:r>
          </a:p>
          <a:p>
            <a:pPr marL="0" marR="0" indent="0" algn="l" defTabSz="914400" rtl="0" eaLnBrk="1" fontAlgn="auto" latinLnBrk="0" hangingPunct="1">
              <a:spcBef>
                <a:spcPts val="0"/>
              </a:spcBef>
              <a:spcAft>
                <a:spcPts val="0"/>
              </a:spcAft>
              <a:buClrTx/>
              <a:buSzTx/>
              <a:buFontTx/>
              <a:buNone/>
              <a:tabLst/>
              <a:defRPr/>
            </a:pPr>
            <a:endParaRPr lang="en-US" b="0" kern="1200" dirty="0">
              <a:effectLst/>
              <a:latin typeface="Lato" panose="020F0502020204030203" pitchFamily="34" charset="77"/>
              <a:ea typeface="+mn-ea"/>
              <a:cs typeface="+mn-cs"/>
            </a:endParaRPr>
          </a:p>
          <a:p>
            <a:r>
              <a:rPr lang="es-419" b="0" dirty="0">
                <a:effectLst/>
                <a:latin typeface="Lato" panose="020F0502020204030203" pitchFamily="34" charset="77"/>
                <a:ea typeface="+mn-ea"/>
                <a:cs typeface="+mn-cs"/>
              </a:rPr>
              <a:t>Recuerde a las personas participantes que el </a:t>
            </a:r>
            <a:r>
              <a:rPr lang="es-419" b="1" dirty="0">
                <a:effectLst/>
                <a:latin typeface="Lato" panose="020F0502020204030203" pitchFamily="34" charset="77"/>
                <a:ea typeface="MS PGothic"/>
                <a:cs typeface="Helvetica"/>
              </a:rPr>
              <a:t>desplazamiento NO es una causa de VG, sino un factor que contribuye a ella.</a:t>
            </a:r>
            <a:r>
              <a:rPr lang="es-419" b="1" dirty="0">
                <a:latin typeface="Lato" panose="020F0502020204030203" pitchFamily="34" charset="77"/>
                <a:ea typeface="MS PGothic"/>
                <a:cs typeface="Helvetica"/>
              </a:rPr>
              <a:t> </a:t>
            </a:r>
          </a:p>
          <a:p>
            <a:endParaRPr lang="en-GB" b="1" dirty="0">
              <a:latin typeface="Lato" panose="020F0502020204030203" pitchFamily="34" charset="77"/>
              <a:ea typeface="MS PGothic"/>
              <a:cs typeface="Helvetica"/>
            </a:endParaRPr>
          </a:p>
          <a:p>
            <a:r>
              <a:rPr lang="es-419" dirty="0">
                <a:effectLst/>
                <a:latin typeface="Lato" panose="020F0502020204030203" pitchFamily="34" charset="77"/>
                <a:ea typeface="MS PGothic"/>
                <a:cs typeface="Helvetica"/>
              </a:rPr>
              <a:t>La VG puede ser el impulso que obliga a las personas a huir; también se produce durante la huida y el refugio. Independientemente del motivo del desplazamiento, el riesgo de VG es mayor para las personas solicitantes de asilo, las personas refugiadas, las personas apátridas, las desplazadas internas y las retornadas (durante y después del desplazamiento), y sobre todo para las mujeres y las niñas.</a:t>
            </a:r>
            <a:r>
              <a:rPr lang="es-419" dirty="0">
                <a:latin typeface="Lato" panose="020F0502020204030203" pitchFamily="34" charset="77"/>
                <a:ea typeface="MS PGothic"/>
                <a:cs typeface="Helvetica"/>
              </a:rPr>
              <a:t> </a:t>
            </a:r>
          </a:p>
          <a:p>
            <a:endParaRPr lang="en-US" dirty="0">
              <a:latin typeface="Lato" panose="020F0502020204030203" pitchFamily="34" charset="77"/>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b="0" dirty="0">
                <a:effectLst/>
                <a:latin typeface="Lato" panose="020F0502020204030203" pitchFamily="34" charset="77"/>
                <a:ea typeface="+mn-ea"/>
                <a:cs typeface="+mn-cs"/>
              </a:rPr>
              <a:t>Ejercicio extraído del </a:t>
            </a:r>
            <a:r>
              <a:rPr lang="es-419" b="0" i="0" u="none" strike="noStrike" dirty="0">
                <a:effectLst/>
                <a:latin typeface="Lato" panose="020F0502020204030203" pitchFamily="34" charset="77"/>
                <a:ea typeface="MS PGothic"/>
                <a:cs typeface="+mn-cs"/>
              </a:rPr>
              <a:t>Paquete de formación Interagencial para la gestión de casos de VG</a:t>
            </a:r>
            <a:r>
              <a:rPr lang="es-419" b="0" i="0" u="none" strike="noStrike" dirty="0">
                <a:effectLst/>
                <a:latin typeface="Lato" panose="020F0502020204030203" pitchFamily="34" charset="77"/>
                <a:ea typeface="+mn-ea"/>
                <a:cs typeface="+mn-cs"/>
              </a:rPr>
              <a:t>, 2017 </a:t>
            </a:r>
            <a:r>
              <a:rPr lang="es-419" sz="1200" b="0" dirty="0">
                <a:effectLst/>
                <a:latin typeface="Lato" panose="020F0502020204030203" pitchFamily="34" charset="77"/>
                <a:ea typeface="+mn-ea"/>
                <a:cs typeface="+mn-cs"/>
                <a:hlinkClick r:id="rId3"/>
              </a:rPr>
              <a:t>(https://www.gbvims.com/gbv-case-management-guidelines/gbv-case-management-training-materials/)</a:t>
            </a:r>
            <a:r>
              <a:rPr lang="es-419" b="0" dirty="0">
                <a:effectLst/>
                <a:latin typeface="Lato" panose="020F0502020204030203" pitchFamily="34" charset="77"/>
                <a:ea typeface="+mn-ea"/>
                <a:cs typeface="+mn-cs"/>
              </a:rPr>
              <a:t>.</a:t>
            </a:r>
            <a:r>
              <a:rPr lang="es-419" dirty="0">
                <a:latin typeface="Lato" panose="020F0502020204030203" pitchFamily="34" charset="77"/>
                <a:ea typeface="+mn-ea"/>
                <a:cs typeface="+mn-cs"/>
              </a:rPr>
              <a:t> </a:t>
            </a:r>
          </a:p>
        </p:txBody>
      </p:sp>
    </p:spTree>
    <p:extLst>
      <p:ext uri="{BB962C8B-B14F-4D97-AF65-F5344CB8AC3E}">
        <p14:creationId xmlns:p14="http://schemas.microsoft.com/office/powerpoint/2010/main" val="1300543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8899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dirty="0">
                <a:effectLst/>
                <a:latin typeface="Lato" panose="020F0502020204030203" pitchFamily="34" charset="77"/>
                <a:ea typeface="MS Mincho" panose="02020609040205080304" pitchFamily="49" charset="-128"/>
                <a:cs typeface="Times New Roman" panose="02020603050405020304" pitchFamily="18" charset="0"/>
              </a:rPr>
              <a:t>Una vez colocadas las notas adhesivas de cada quien en la parte inferior del árbol, analice lo que se muestra: las causas fundamentales de la VG son la desigualdad de género, la discriminación sistémica y las relaciones de poder desiguales. Repase las definiciones de cada concepto según se indica a continuación.</a:t>
            </a:r>
          </a:p>
          <a:p>
            <a:pPr marL="0" marR="0" lvl="0" indent="0" algn="l" defTabSz="914400" rtl="0" eaLnBrk="0" fontAlgn="base" latinLnBrk="0" hangingPunct="0">
              <a:spcBef>
                <a:spcPct val="30000"/>
              </a:spcBef>
              <a:spcAft>
                <a:spcPct val="0"/>
              </a:spcAft>
              <a:buClrTx/>
              <a:buSzTx/>
              <a:buFontTx/>
              <a:buNone/>
              <a:tabLst/>
              <a:defRPr/>
            </a:pPr>
            <a:endParaRPr lang="en-GR" dirty="0">
              <a:solidFill>
                <a:srgbClr val="000000"/>
              </a:solidFill>
              <a:effectLst/>
              <a:latin typeface="Lato" panose="020F0502020204030203" pitchFamily="34" charset="77"/>
              <a:ea typeface="Calibri" panose="020F0502020204030204" pitchFamily="34" charset="0"/>
            </a:endParaRP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es-419" b="1" dirty="0">
                <a:effectLst/>
                <a:latin typeface="Lato" panose="020F0502020204030203" pitchFamily="34" charset="77"/>
                <a:ea typeface="MS Mincho" panose="02020609040205080304" pitchFamily="49" charset="-128"/>
                <a:cs typeface="Times New Roman" panose="02020603050405020304" pitchFamily="18" charset="0"/>
              </a:rPr>
              <a:t>Las desigualdades de género</a:t>
            </a:r>
            <a:r>
              <a:rPr lang="es-419" dirty="0">
                <a:effectLst/>
                <a:latin typeface="Lato" panose="020F0502020204030203" pitchFamily="34" charset="77"/>
                <a:ea typeface="MS Mincho" panose="02020609040205080304" pitchFamily="49" charset="-128"/>
                <a:cs typeface="Times New Roman" panose="02020603050405020304" pitchFamily="18" charset="0"/>
              </a:rPr>
              <a:t> están profundamente arraigadas en las nociones que tiene una sociedad de cómo “deben ser” y “deben comportarse” las mujeres y los hombres en su cultura. Estas ideas preconcebidas determinan lo que la sociedad espera de hombres y mujeres, sus roles, privilegios y limitaciones. La desigualdad de género entre mujeres y hombres existe en todas las sociedades. Es esta desigualdad de género y estas normas de género, a menudo rígidas, lo que se considera la causa fundamental de la VG. Las normas de género están influidas por la historia, la tradición, la cultura y la religión, y todas ellas cambian con el tiempo.</a:t>
            </a: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endParaRPr lang="en-US" dirty="0">
              <a:effectLst/>
              <a:latin typeface="Lato" panose="020F0502020204030203" pitchFamily="34" charset="77"/>
              <a:ea typeface="MS Mincho" panose="02020609040205080304" pitchFamily="49" charset="-128"/>
              <a:cs typeface="Times New Roman" panose="02020603050405020304" pitchFamily="18" charset="0"/>
            </a:endParaRPr>
          </a:p>
          <a:p>
            <a:pPr marL="285750" indent="-285750">
              <a:buClr>
                <a:schemeClr val="tx1"/>
              </a:buClr>
              <a:buFont typeface="Arial" panose="020B0604020202020204" pitchFamily="34" charset="0"/>
              <a:buChar char="•"/>
              <a:defRPr/>
            </a:pPr>
            <a:r>
              <a:rPr lang="es-419" dirty="0">
                <a:effectLst/>
                <a:latin typeface="Lato" panose="020F0502020204030203" pitchFamily="34" charset="77"/>
                <a:ea typeface="MS Mincho" panose="02020609040205080304" pitchFamily="49" charset="-128"/>
                <a:cs typeface="Times New Roman" panose="02020603050405020304" pitchFamily="18" charset="0"/>
              </a:rPr>
              <a:t>La </a:t>
            </a:r>
            <a:r>
              <a:rPr lang="es-419" b="1" dirty="0">
                <a:effectLst/>
                <a:latin typeface="Lato" panose="020F0502020204030203" pitchFamily="34" charset="77"/>
                <a:ea typeface="MS Mincho" panose="02020609040205080304" pitchFamily="49" charset="-128"/>
                <a:cs typeface="Times New Roman" panose="02020603050405020304" pitchFamily="18" charset="0"/>
              </a:rPr>
              <a:t>discriminación sistémica</a:t>
            </a:r>
            <a:r>
              <a:rPr lang="es-419" dirty="0">
                <a:effectLst/>
                <a:latin typeface="Lato" panose="020F0502020204030203" pitchFamily="34" charset="77"/>
                <a:ea typeface="MS Mincho" panose="02020609040205080304" pitchFamily="49" charset="-128"/>
                <a:cs typeface="Times New Roman" panose="02020603050405020304" pitchFamily="18" charset="0"/>
              </a:rPr>
              <a:t> puede superponerse con otras formas de opresión, discriminación y marginación para perjudicar y </a:t>
            </a:r>
            <a:r>
              <a:rPr lang="es-419" dirty="0" err="1">
                <a:effectLst/>
                <a:latin typeface="Lato" panose="020F0502020204030203" pitchFamily="34" charset="77"/>
                <a:ea typeface="MS Mincho" panose="02020609040205080304" pitchFamily="49" charset="-128"/>
                <a:cs typeface="Times New Roman" panose="02020603050405020304" pitchFamily="18" charset="0"/>
              </a:rPr>
              <a:t>desempoderar</a:t>
            </a:r>
            <a:r>
              <a:rPr lang="es-419" dirty="0">
                <a:effectLst/>
                <a:latin typeface="Lato" panose="020F0502020204030203" pitchFamily="34" charset="77"/>
                <a:ea typeface="MS Mincho" panose="02020609040205080304" pitchFamily="49" charset="-128"/>
                <a:cs typeface="Times New Roman" panose="02020603050405020304" pitchFamily="18" charset="0"/>
              </a:rPr>
              <a:t> aún más a las mujeres, las niñas y otras personas en situación de riesgo que se ven afectadas de forma diferente en función de sus identidades interseccionales (es decir, </a:t>
            </a:r>
            <a:r>
              <a:rPr lang="es-419" u="none" dirty="0">
                <a:solidFill>
                  <a:srgbClr val="0000FF"/>
                </a:solidFill>
                <a:effectLst/>
                <a:latin typeface="Lato" panose="020F0502020204030203" pitchFamily="34" charset="77"/>
                <a:ea typeface="MS Mincho" panose="02020609040205080304" pitchFamily="49" charset="-128"/>
                <a:cs typeface="Times New Roman" panose="02020603050405020304" pitchFamily="18" charset="0"/>
              </a:rPr>
              <a:t>raza</a:t>
            </a:r>
            <a:r>
              <a:rPr lang="es-419" dirty="0">
                <a:effectLst/>
                <a:latin typeface="Lato" panose="020F0502020204030203" pitchFamily="34" charset="77"/>
                <a:ea typeface="MS Mincho" panose="02020609040205080304" pitchFamily="49" charset="-128"/>
                <a:cs typeface="Times New Roman" panose="02020603050405020304" pitchFamily="18" charset="0"/>
              </a:rPr>
              <a:t>, etnia, clase social, edad, orientación sexual e identidad de género, discapacidad, etc.). Esta forma de discriminación se da en las instituciones, los procesos organizativos y la sociedad, y se traduce en un acceso desigual a los servicios, la asistencia y las oportunidades. En ausencia de respuestas interseccionales sensibles al género, se exacerbarán las diferentes formas de discriminación sistémica a las que ya se enfrentan las mujeres y las niñas.</a:t>
            </a:r>
          </a:p>
          <a:p>
            <a:pPr marL="285750" indent="-285750">
              <a:buClr>
                <a:schemeClr val="tx1"/>
              </a:buClr>
              <a:buFont typeface="Arial" panose="020B0604020202020204" pitchFamily="34" charset="0"/>
              <a:buChar char="•"/>
              <a:defRPr/>
            </a:pPr>
            <a:endParaRPr lang="en-US" dirty="0">
              <a:effectLst/>
              <a:latin typeface="Lato" panose="020F0502020204030203" pitchFamily="34" charset="77"/>
              <a:ea typeface="MS Mincho" panose="02020609040205080304" pitchFamily="49" charset="-128"/>
              <a:cs typeface="Times New Roman" panose="02020603050405020304" pitchFamily="18" charset="0"/>
            </a:endParaRPr>
          </a:p>
          <a:p>
            <a:pPr marL="285750" indent="-285750">
              <a:buClr>
                <a:schemeClr val="tx1"/>
              </a:buClr>
              <a:buFont typeface="Arial" panose="020B0604020202020204" pitchFamily="34" charset="0"/>
              <a:buChar char="•"/>
              <a:defRPr/>
            </a:pPr>
            <a:r>
              <a:rPr lang="es-419" b="1" dirty="0">
                <a:effectLst/>
                <a:latin typeface="Lato" panose="020F0502020204030203" pitchFamily="34" charset="77"/>
                <a:ea typeface="MS Mincho" panose="02020609040205080304" pitchFamily="49" charset="-128"/>
                <a:cs typeface="Times New Roman" panose="02020603050405020304" pitchFamily="18" charset="0"/>
              </a:rPr>
              <a:t>Relaciones de poder desiguales entre hombres y mujeres:</a:t>
            </a:r>
            <a:r>
              <a:rPr lang="es-419" dirty="0">
                <a:effectLst/>
                <a:latin typeface="Lato" panose="020F0502020204030203" pitchFamily="34" charset="77"/>
                <a:ea typeface="MS Mincho" panose="02020609040205080304" pitchFamily="49" charset="-128"/>
                <a:cs typeface="Times New Roman" panose="02020603050405020304" pitchFamily="18" charset="0"/>
              </a:rPr>
              <a:t> la VG es un abuso de poder. La Declaración de las Naciones Unidas sobre la Eliminación de la Violencia contra la Mujer (DEVAW, 1993) subraya que dicha violencia es “una manifestación de relaciones de poder históricamente desiguales entre hombres y mujeres, que han conducido a la dominación y discriminación de las mujeres por parte de los hombres y a impedir el pleno avance de las mujeres”.</a:t>
            </a:r>
          </a:p>
          <a:p>
            <a:pPr>
              <a:buClr>
                <a:schemeClr val="tx1"/>
              </a:buClr>
              <a:defRPr/>
            </a:pPr>
            <a:endParaRPr lang="en-GR" dirty="0">
              <a:latin typeface="Lato" panose="020F0502020204030203" pitchFamily="34" charset="77"/>
            </a:endParaRPr>
          </a:p>
        </p:txBody>
      </p:sp>
    </p:spTree>
    <p:extLst>
      <p:ext uri="{BB962C8B-B14F-4D97-AF65-F5344CB8AC3E}">
        <p14:creationId xmlns:p14="http://schemas.microsoft.com/office/powerpoint/2010/main" val="2147329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 name="Notes Placeholder 4">
            <a:extLst>
              <a:ext uri="{FF2B5EF4-FFF2-40B4-BE49-F238E27FC236}">
                <a16:creationId xmlns:a16="http://schemas.microsoft.com/office/drawing/2014/main" id="{55673251-F317-5A27-15B4-F0EBC500354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200" b="1" dirty="0">
                <a:latin typeface="Lato" panose="020F0502020204030203" pitchFamily="34" charset="77"/>
              </a:rPr>
              <a:t>NOTAS DEL FACILITADOR</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effectLst/>
                <a:latin typeface="Lato" panose="020F0502020204030203" pitchFamily="34" charset="77"/>
                <a:ea typeface="MS Mincho" panose="02020609040205080304" pitchFamily="49" charset="-128"/>
                <a:cs typeface="Times New Roman" panose="02020603050405020304" pitchFamily="18" charset="0"/>
              </a:rPr>
              <a:t>El trabajo de prevención primaria de la VG aborda estas causas fundamentales comentadas en la diapositiva anterior.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effectLst/>
                <a:latin typeface="Lato" panose="020F0502020204030203" pitchFamily="34" charset="77"/>
                <a:ea typeface="MS Mincho" panose="02020609040205080304" pitchFamily="49" charset="-128"/>
                <a:cs typeface="Times New Roman" panose="02020603050405020304" pitchFamily="18" charset="0"/>
              </a:rPr>
              <a:t>Explique que</a:t>
            </a:r>
            <a:r>
              <a:rPr lang="es-419" b="1" dirty="0">
                <a:effectLst/>
                <a:latin typeface="Lato" panose="020F0502020204030203" pitchFamily="34" charset="77"/>
                <a:ea typeface="MS Mincho" panose="02020609040205080304" pitchFamily="49" charset="-128"/>
                <a:cs typeface="Times New Roman" panose="02020603050405020304" pitchFamily="18" charset="0"/>
              </a:rPr>
              <a:t> </a:t>
            </a:r>
            <a:r>
              <a:rPr lang="es-419" dirty="0">
                <a:effectLst/>
                <a:latin typeface="Lato" panose="020F0502020204030203" pitchFamily="34" charset="77"/>
                <a:ea typeface="MS Mincho" panose="02020609040205080304" pitchFamily="49" charset="-128"/>
                <a:cs typeface="Times New Roman" panose="02020603050405020304" pitchFamily="18" charset="0"/>
              </a:rPr>
              <a:t>para tomar medidas de prevención de la VG necesitamos comprender sus causas fundamentales y tomar medidas para revertirlas. Tenemos que entender </a:t>
            </a:r>
            <a:r>
              <a:rPr lang="es-419" b="1" dirty="0">
                <a:effectLst/>
                <a:latin typeface="Lato" panose="020F0502020204030203" pitchFamily="34" charset="77"/>
                <a:ea typeface="MS Mincho" panose="02020609040205080304" pitchFamily="49" charset="-128"/>
                <a:cs typeface="Times New Roman" panose="02020603050405020304" pitchFamily="18" charset="0"/>
              </a:rPr>
              <a:t>por qué se produce la VG en un momento y lugar concretos</a:t>
            </a:r>
            <a:r>
              <a:rPr lang="es-419" dirty="0">
                <a:effectLst/>
                <a:latin typeface="Lato" panose="020F0502020204030203" pitchFamily="34" charset="77"/>
                <a:ea typeface="MS Mincho" panose="02020609040205080304" pitchFamily="49" charset="-128"/>
                <a:cs typeface="Times New Roman" panose="02020603050405020304" pitchFamily="18" charset="0"/>
              </a:rPr>
              <a:t>. Puede ser una cuestión compleja. En este módulo seguiremos reflexionando sobre las causas subyacentes generales de la VG: desigualdad de género, discriminación sistémica y relaciones de poder desiguales, y consideraremos cómo utilizar el </a:t>
            </a:r>
            <a:r>
              <a:rPr lang="es-419" b="1" dirty="0">
                <a:effectLst/>
                <a:latin typeface="Lato" panose="020F0502020204030203" pitchFamily="34" charset="77"/>
                <a:ea typeface="MS Mincho" panose="02020609040205080304" pitchFamily="49" charset="-128"/>
                <a:cs typeface="Times New Roman" panose="02020603050405020304" pitchFamily="18" charset="0"/>
              </a:rPr>
              <a:t>Análisis de género y poder </a:t>
            </a:r>
            <a:r>
              <a:rPr lang="es-419" dirty="0">
                <a:effectLst/>
                <a:latin typeface="Lato" panose="020F0502020204030203" pitchFamily="34" charset="77"/>
                <a:ea typeface="MS Mincho" panose="02020609040205080304" pitchFamily="49" charset="-128"/>
                <a:cs typeface="Times New Roman" panose="02020603050405020304" pitchFamily="18" charset="0"/>
              </a:rPr>
              <a:t>para profundizar en las causas y comprender cómo se manifiestan en un entorno específico.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latin typeface="Lato" panose="020F0502020204030203" pitchFamily="34" charset="77"/>
              <a:ea typeface="MS Mincho" panose="02020609040205080304" pitchFamily="49" charset="-128"/>
              <a:cs typeface="Times New Roman" panose="02020603050405020304" pitchFamily="18" charset="0"/>
            </a:endParaRPr>
          </a:p>
          <a:p>
            <a:endParaRPr lang="en-BR"/>
          </a:p>
        </p:txBody>
      </p:sp>
    </p:spTree>
    <p:extLst>
      <p:ext uri="{BB962C8B-B14F-4D97-AF65-F5344CB8AC3E}">
        <p14:creationId xmlns:p14="http://schemas.microsoft.com/office/powerpoint/2010/main" val="27659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35971"/>
            <a:ext cx="5486400" cy="4905662"/>
          </a:xfrm>
          <a:prstGeom prst="rect">
            <a:avLst/>
          </a:prstGeom>
        </p:spPr>
        <p:txBody>
          <a:bodyPr/>
          <a:lstStyle/>
          <a:p>
            <a:pPr marL="0" marR="0" lvl="0" indent="0" algn="l" defTabSz="914400" rtl="0" eaLnBrk="0" fontAlgn="base" latinLnBrk="0" hangingPunct="0">
              <a:lnSpc>
                <a:spcPct val="100000"/>
              </a:lnSpc>
              <a:spcBef>
                <a:spcPct val="30000"/>
              </a:spcBef>
              <a:spcAft>
                <a:spcPts val="0"/>
              </a:spcAft>
              <a:buClrTx/>
              <a:buSzTx/>
              <a:buFontTx/>
              <a:buNone/>
              <a:tabLst/>
              <a:defRPr/>
            </a:pPr>
            <a:r>
              <a:rPr lang="es-419" dirty="0">
                <a:latin typeface="Lato" panose="020F0502020204030203" pitchFamily="34" charset="77"/>
                <a:ea typeface="MS PGothic"/>
                <a:cs typeface="Calibri"/>
              </a:rPr>
              <a:t>Nota: Diapositiva adaptada de ACNUR/OIM, Training package: SOGIESC and working with LGBTIQ+ persons in forced displacement, 2021, disponible en (</a:t>
            </a:r>
            <a:r>
              <a:rPr lang="es-419" sz="1200" dirty="0">
                <a:latin typeface="Lato" panose="020F0502020204030203" pitchFamily="34" charset="77"/>
                <a:ea typeface="MS PGothic"/>
                <a:cs typeface="Calibri"/>
                <a:hlinkClick r:id="rId3"/>
              </a:rPr>
              <a:t>https://www.unhcr.org/workingwithlgbtiq-sogiesc-trainingpackage.html</a:t>
            </a:r>
            <a:r>
              <a:rPr lang="es-419" dirty="0">
                <a:latin typeface="Lato" panose="020F0502020204030203" pitchFamily="34" charset="77"/>
                <a:ea typeface="MS PGothic"/>
                <a:cs typeface="Calibri"/>
              </a:rPr>
              <a:t>).</a:t>
            </a:r>
          </a:p>
          <a:p>
            <a:endParaRPr lang="en-US" i="0" dirty="0"/>
          </a:p>
        </p:txBody>
      </p:sp>
    </p:spTree>
    <p:extLst>
      <p:ext uri="{BB962C8B-B14F-4D97-AF65-F5344CB8AC3E}">
        <p14:creationId xmlns:p14="http://schemas.microsoft.com/office/powerpoint/2010/main" val="366721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0609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sz="1300" dirty="0">
              <a:latin typeface="Lato" panose="020F0502020204030203" pitchFamily="34" charset="77"/>
            </a:endParaRPr>
          </a:p>
          <a:p>
            <a:pPr>
              <a:defRPr/>
            </a:pPr>
            <a:r>
              <a:rPr lang="es-419" dirty="0">
                <a:latin typeface="Lato" panose="020F0502020204030203" pitchFamily="34" charset="77"/>
                <a:ea typeface="MS PGothic"/>
                <a:cs typeface="Calibri"/>
              </a:rPr>
              <a:t>Duración prevista: 10 minutos </a:t>
            </a:r>
          </a:p>
          <a:p>
            <a:pPr marL="0" marR="0" lvl="0" indent="0" defTabSz="914400" rtl="0" eaLnBrk="0" fontAlgn="base" latinLnBrk="0" hangingPunct="0">
              <a:spcBef>
                <a:spcPct val="30000"/>
              </a:spcBef>
              <a:spcAft>
                <a:spcPct val="0"/>
              </a:spcAft>
              <a:buClrTx/>
              <a:buSzTx/>
              <a:buFontTx/>
              <a:buNone/>
              <a:tabLst/>
              <a:defRPr/>
            </a:pPr>
            <a:r>
              <a:rPr lang="es-419" dirty="0">
                <a:latin typeface="Lato" panose="020F0502020204030203" pitchFamily="34" charset="77"/>
                <a:ea typeface="MS PGothic"/>
                <a:cs typeface="Calibri"/>
              </a:rPr>
              <a:t>Objetivo: comprender cómo y cuándo la violencia contra hombres y niños puede considerarse una forma de VG </a:t>
            </a:r>
          </a:p>
          <a:p>
            <a:pPr marL="0" marR="0" lvl="0" indent="0" defTabSz="914400" rtl="0" eaLnBrk="0" fontAlgn="base" latinLnBrk="0" hangingPunct="0">
              <a:spcBef>
                <a:spcPct val="30000"/>
              </a:spcBef>
              <a:spcAft>
                <a:spcPct val="0"/>
              </a:spcAft>
              <a:buClrTx/>
              <a:buSzTx/>
              <a:buFontTx/>
              <a:buNone/>
              <a:tabLst/>
              <a:defRPr/>
            </a:pPr>
            <a:endParaRPr lang="en-GR" dirty="0">
              <a:latin typeface="Lato" panose="020F0502020204030203" pitchFamily="34" charset="77"/>
              <a:cs typeface="Times New Roman" panose="02020603050405020304" pitchFamily="18" charset="0"/>
            </a:endParaRPr>
          </a:p>
          <a:p>
            <a:pPr marL="285750" indent="-285750">
              <a:buClr>
                <a:schemeClr val="tx1"/>
              </a:buClr>
              <a:buFont typeface="Arial" panose="020B0604020202020204" pitchFamily="34" charset="0"/>
              <a:buChar char="•"/>
              <a:defRPr/>
            </a:pPr>
            <a:r>
              <a:rPr lang="es-419" dirty="0">
                <a:effectLst/>
                <a:latin typeface="Lato" panose="020F0502020204030203" pitchFamily="34" charset="77"/>
                <a:ea typeface="MS Mincho"/>
                <a:cs typeface="Times New Roman" panose="02020603050405020304" pitchFamily="18" charset="0"/>
              </a:rPr>
              <a:t>Coloque tres carteles en la pared alrededor de la sala: “De acuerdo”, “En desacuerdo” y “No estoy seguro”.</a:t>
            </a:r>
            <a:r>
              <a:rPr lang="es-419" dirty="0">
                <a:latin typeface="Lato" panose="020F0502020204030203" pitchFamily="34" charset="77"/>
                <a:ea typeface="MS Mincho"/>
                <a:cs typeface="Times New Roman" panose="02020603050405020304" pitchFamily="18" charset="0"/>
              </a:rPr>
              <a:t> </a:t>
            </a:r>
          </a:p>
          <a:p>
            <a:pPr marL="285750" indent="-285750">
              <a:buClr>
                <a:schemeClr val="tx1"/>
              </a:buClr>
              <a:buFont typeface="Arial" panose="020B0604020202020204" pitchFamily="34" charset="0"/>
              <a:buChar char="•"/>
              <a:defRPr/>
            </a:pPr>
            <a:r>
              <a:rPr lang="es-419" dirty="0">
                <a:effectLst/>
                <a:latin typeface="Lato" panose="020F0502020204030203" pitchFamily="34" charset="77"/>
                <a:ea typeface="MS Mincho"/>
                <a:cs typeface="Times New Roman" panose="02020603050405020304" pitchFamily="18" charset="0"/>
              </a:rPr>
              <a:t>Pida a las personas participantes que se acerquen al cartel que refleja su opinión sobre la afirmación de la diapositiva. También pueden situarse entre los distintos carteles, a lo largo de una escala deslizante imaginaria.</a:t>
            </a:r>
            <a:r>
              <a:rPr lang="es-419" dirty="0">
                <a:latin typeface="Lato" panose="020F0502020204030203" pitchFamily="34" charset="77"/>
                <a:ea typeface="MS Mincho"/>
                <a:cs typeface="Times New Roman" panose="02020603050405020304" pitchFamily="18" charset="0"/>
              </a:rPr>
              <a:t> </a:t>
            </a:r>
          </a:p>
          <a:p>
            <a:pPr marL="285750" indent="-285750">
              <a:buClr>
                <a:schemeClr val="tx1"/>
              </a:buClr>
              <a:buFont typeface="Arial" panose="020B0604020202020204" pitchFamily="34" charset="0"/>
              <a:buChar char="•"/>
              <a:defRPr/>
            </a:pPr>
            <a:r>
              <a:rPr lang="es-419" dirty="0">
                <a:effectLst/>
                <a:latin typeface="Lato" panose="020F0502020204030203" pitchFamily="34" charset="77"/>
                <a:ea typeface="MS Mincho"/>
                <a:cs typeface="Times New Roman" panose="02020603050405020304" pitchFamily="18" charset="0"/>
              </a:rPr>
              <a:t>Pida a las personas participantes que expliquen su opinión y permita el debate.</a:t>
            </a:r>
            <a:r>
              <a:rPr lang="es-419" dirty="0">
                <a:latin typeface="Lato" panose="020F0502020204030203" pitchFamily="34" charset="77"/>
                <a:ea typeface="MS Mincho"/>
                <a:cs typeface="Times New Roman" panose="02020603050405020304" pitchFamily="18" charset="0"/>
              </a:rPr>
              <a:t> </a:t>
            </a:r>
          </a:p>
          <a:p>
            <a:pPr marL="0" marR="0" lvl="0" indent="0" defTabSz="914400" rtl="0" eaLnBrk="0" fontAlgn="base" latinLnBrk="0" hangingPunct="0">
              <a:spcBef>
                <a:spcPct val="30000"/>
              </a:spcBef>
              <a:spcAft>
                <a:spcPct val="0"/>
              </a:spcAft>
              <a:buClrTx/>
              <a:buSzTx/>
              <a:buFontTx/>
              <a:buNone/>
              <a:tabLst/>
              <a:defRPr/>
            </a:pPr>
            <a:endParaRPr lang="en-US" dirty="0">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defTabSz="914400" rtl="0" eaLnBrk="0" fontAlgn="base" latinLnBrk="0" hangingPunct="0">
              <a:spcBef>
                <a:spcPct val="30000"/>
              </a:spcBef>
              <a:spcAft>
                <a:spcPct val="0"/>
              </a:spcAft>
              <a:buClrTx/>
              <a:buSzTx/>
              <a:buFontTx/>
              <a:buNone/>
              <a:tabLst/>
              <a:defRPr/>
            </a:pPr>
            <a:r>
              <a:rPr lang="es-419" b="0" dirty="0">
                <a:latin typeface="Lato" panose="020F0502020204030203" pitchFamily="34" charset="77"/>
                <a:ea typeface="MS PGothic"/>
                <a:cs typeface="Calibri"/>
              </a:rPr>
              <a:t>Punto clave: </a:t>
            </a:r>
            <a:r>
              <a:rPr lang="es-419" b="1" dirty="0">
                <a:latin typeface="Lato" panose="020F0502020204030203" pitchFamily="34" charset="77"/>
                <a:ea typeface="MS PGothic"/>
                <a:cs typeface="Calibri"/>
              </a:rPr>
              <a:t>La violencia contra hombres y niños enraizada en la discriminación de género se considera VG. </a:t>
            </a:r>
          </a:p>
          <a:p>
            <a:pPr marL="0" marR="0" lvl="0" indent="0" defTabSz="914400" rtl="0" eaLnBrk="0" fontAlgn="base" latinLnBrk="0" hangingPunct="0">
              <a:spcBef>
                <a:spcPct val="30000"/>
              </a:spcBef>
              <a:spcAft>
                <a:spcPct val="0"/>
              </a:spcAft>
              <a:buClrTx/>
              <a:buSzTx/>
              <a:buFontTx/>
              <a:buNone/>
              <a:tabLst/>
              <a:defRPr/>
            </a:pPr>
            <a:endParaRPr lang="en-GR" dirty="0">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defTabSz="914400" rtl="0" eaLnBrk="0" fontAlgn="base" latinLnBrk="0" hangingPunct="0">
              <a:spcBef>
                <a:spcPct val="30000"/>
              </a:spcBef>
              <a:spcAft>
                <a:spcPct val="0"/>
              </a:spcAft>
              <a:buClrTx/>
              <a:buSzTx/>
              <a:buFontTx/>
              <a:buNone/>
              <a:tabLst/>
              <a:defRPr/>
            </a:pPr>
            <a:r>
              <a:rPr lang="es-419" b="0" i="0" dirty="0">
                <a:effectLst/>
                <a:latin typeface="Lato" panose="020F0502020204030203" pitchFamily="34" charset="77"/>
                <a:ea typeface="MS PGothic"/>
                <a:cs typeface="Calibri"/>
              </a:rPr>
              <a:t>La VG se entiende como violencia ejercida predominantemente por hombres contra mujeres y niñas, aunque también incluye algunas formas de violencia contra hombres y niños (como se describe a continuación). En el centro de esta interpretación se encuentra la idea de que </a:t>
            </a:r>
            <a:r>
              <a:rPr lang="es-419" b="1" i="0" dirty="0">
                <a:effectLst/>
                <a:latin typeface="Lato" panose="020F0502020204030203" pitchFamily="34" charset="77"/>
                <a:ea typeface="MS PGothic"/>
                <a:cs typeface="Calibri"/>
              </a:rPr>
              <a:t>la violencia se utiliza con el fin de reforzar las formas dominantes de masculinidad vinculadas al poder para mantener un orden o jerarquía de género</a:t>
            </a:r>
            <a:r>
              <a:rPr lang="es-419" b="0" i="0" dirty="0">
                <a:effectLst/>
                <a:latin typeface="Lato" panose="020F0502020204030203" pitchFamily="34" charset="77"/>
                <a:ea typeface="MS PGothic"/>
                <a:cs typeface="Calibri"/>
              </a:rPr>
              <a:t>. </a:t>
            </a:r>
            <a:r>
              <a:rPr lang="es-419" dirty="0">
                <a:effectLst/>
                <a:latin typeface="Lato" panose="020F0502020204030203" pitchFamily="34" charset="77"/>
                <a:ea typeface="MS PGothic"/>
                <a:cs typeface="arial"/>
              </a:rPr>
              <a:t>Esto incluye la violencia física, emocional y sexual contra mujeres y niñas, así como diversos tipos de violencia dirigidos a personas con orientación sexual, identidad de género, expresión de género y características sexuales (SOGIESC, por sus siglas en inglés) diversas que no se ajustan a las normas socioculturales imperantes, así como la violencia sexual contra hombres y niños.</a:t>
            </a:r>
            <a:r>
              <a:rPr lang="es-419" b="0" i="0" dirty="0">
                <a:effectLst/>
                <a:latin typeface="Lato" panose="020F0502020204030203" pitchFamily="34" charset="77"/>
                <a:ea typeface="MS PGothic"/>
                <a:cs typeface="Calibri"/>
              </a:rPr>
              <a:t> </a:t>
            </a:r>
          </a:p>
          <a:p>
            <a:pPr rtl="0" fontAlgn="base"/>
            <a:endParaRPr lang="en-US" b="0" i="0" dirty="0">
              <a:effectLst/>
              <a:latin typeface="Lato" panose="020F0502020204030203" pitchFamily="34" charset="77"/>
            </a:endParaRPr>
          </a:p>
          <a:p>
            <a:pPr rtl="0" fontAlgn="base"/>
            <a:r>
              <a:rPr lang="es-419" b="0" i="0" dirty="0">
                <a:effectLst/>
                <a:latin typeface="Lato" panose="020F0502020204030203" pitchFamily="34" charset="77"/>
                <a:ea typeface="MS PGothic"/>
                <a:cs typeface="Calibri"/>
              </a:rPr>
              <a:t>La Política de VG del ACNUR reitera esta postura de que </a:t>
            </a:r>
            <a:r>
              <a:rPr lang="es-419" b="1" i="0" dirty="0">
                <a:effectLst/>
                <a:latin typeface="Lato" panose="020F0502020204030203" pitchFamily="34" charset="77"/>
                <a:ea typeface="MS PGothic"/>
                <a:cs typeface="Calibri"/>
              </a:rPr>
              <a:t>los hombres y los niños pueden ser objeto de violencia sexual</a:t>
            </a:r>
            <a:r>
              <a:rPr lang="es-419" b="0" i="0" dirty="0">
                <a:effectLst/>
                <a:latin typeface="Lato" panose="020F0502020204030203" pitchFamily="34" charset="77"/>
                <a:ea typeface="MS PGothic"/>
                <a:cs typeface="Calibri"/>
              </a:rPr>
              <a:t>. Pueden estar expuestos a violencia sexual cometida con el “propósito explícito de reforzar normas de género desiguales de masculinidad y feminidad”. Además, también pueden ser el objetivo debido a su menor poder y estatus en vista de las características de diversidad u otras desigualdades interseccionales. Existen “formas de discriminación que conllevan un mayor riesgo de violencia sexual para hombres y niños”, entre las que se incluyen “la situación socioeconómica, el país de nacimiento y la situación legal, incluida la condición de asilo”. Además, los riesgos pueden ser mayores para los hombres y niños detenidos, los menores no acompañados o los niños con discapacidades. </a:t>
            </a:r>
          </a:p>
          <a:p>
            <a:pPr rtl="0" fontAlgn="base"/>
            <a:endParaRPr lang="en-US" b="0" i="0" dirty="0">
              <a:effectLst/>
              <a:latin typeface="Lato" panose="020F0502020204030203" pitchFamily="34" charset="77"/>
            </a:endParaRPr>
          </a:p>
          <a:p>
            <a:pPr rtl="0" fontAlgn="base"/>
            <a:r>
              <a:rPr lang="es-419" dirty="0">
                <a:latin typeface="Lato" panose="020F0502020204030203" pitchFamily="34" charset="77"/>
                <a:ea typeface="MS PGothic"/>
                <a:cs typeface="Calibri"/>
              </a:rPr>
              <a:t>Estándares Mínimos de VG Interagenciales</a:t>
            </a:r>
            <a:r>
              <a:rPr lang="es-419" b="0" i="0" dirty="0">
                <a:effectLst/>
                <a:latin typeface="Lato" panose="020F0502020204030203" pitchFamily="34" charset="77"/>
                <a:ea typeface="MS PGothic"/>
                <a:cs typeface="Calibri"/>
              </a:rPr>
              <a:t>: </a:t>
            </a:r>
            <a:r>
              <a:rPr lang="es-419" dirty="0">
                <a:latin typeface="Lato" panose="020F0502020204030203" pitchFamily="34" charset="77"/>
                <a:ea typeface="MS PGothic"/>
                <a:cs typeface="Calibri"/>
              </a:rPr>
              <a:t>Los </a:t>
            </a:r>
            <a:r>
              <a:rPr lang="es-419" b="1" dirty="0">
                <a:latin typeface="Lato" panose="020F0502020204030203" pitchFamily="34" charset="77"/>
                <a:ea typeface="MS PGothic"/>
                <a:cs typeface="Calibri"/>
              </a:rPr>
              <a:t>hombres y los niños pueden ser objeto </a:t>
            </a:r>
            <a:r>
              <a:rPr lang="es-419" b="0" dirty="0">
                <a:latin typeface="Lato" panose="020F0502020204030203" pitchFamily="34" charset="77"/>
                <a:ea typeface="MS PGothic"/>
                <a:cs typeface="Calibri"/>
              </a:rPr>
              <a:t>de abusos </a:t>
            </a:r>
            <a:r>
              <a:rPr lang="es-419" b="1" dirty="0">
                <a:latin typeface="Lato" panose="020F0502020204030203" pitchFamily="34" charset="77"/>
                <a:ea typeface="MS PGothic"/>
                <a:cs typeface="Calibri"/>
              </a:rPr>
              <a:t>debido a su menor poder y estatus por motivos de</a:t>
            </a:r>
            <a:r>
              <a:rPr lang="es-419" dirty="0">
                <a:latin typeface="Lato" panose="020F0502020204030203" pitchFamily="34" charset="77"/>
                <a:ea typeface="MS PGothic"/>
                <a:cs typeface="Calibri"/>
              </a:rPr>
              <a:t> edad, discapacidad, orientación sexual, </a:t>
            </a:r>
            <a:r>
              <a:rPr lang="es-419" b="1" dirty="0">
                <a:latin typeface="Lato" panose="020F0502020204030203" pitchFamily="34" charset="77"/>
                <a:ea typeface="MS PGothic"/>
                <a:cs typeface="Calibri"/>
              </a:rPr>
              <a:t>identidad de género y otras desigualdades interseccionales</a:t>
            </a:r>
            <a:r>
              <a:rPr lang="es-419" dirty="0">
                <a:latin typeface="Lato" panose="020F0502020204030203" pitchFamily="34" charset="77"/>
                <a:ea typeface="MS PGothic"/>
                <a:cs typeface="Calibri"/>
              </a:rPr>
              <a:t>. La homofobia, la bifobia y la transfobia aumentan el riesgo de violencia, incluida la violencia sexual. Los hombres y los niños con discapacidad también se enfrentan a un mayor riesgo de violencia, incluida la violencia sexual.</a:t>
            </a:r>
          </a:p>
          <a:p>
            <a:pPr rtl="0" fontAlgn="base"/>
            <a:endParaRPr lang="en-US" dirty="0">
              <a:latin typeface="Lato" panose="020F0502020204030203" pitchFamily="34" charset="77"/>
            </a:endParaRPr>
          </a:p>
          <a:p>
            <a:pPr rtl="0" fontAlgn="base"/>
            <a:r>
              <a:rPr lang="es-419" b="1" dirty="0">
                <a:latin typeface="Lato" panose="020F0502020204030203" pitchFamily="34" charset="77"/>
                <a:ea typeface="MS PGothic"/>
                <a:cs typeface="Calibri"/>
              </a:rPr>
              <a:t>Las normas de género también pueden contribuir a ciertos tipos de violencia sexual contra los hombres en situaciones de conflicto</a:t>
            </a:r>
            <a:r>
              <a:rPr lang="es-419" dirty="0">
                <a:latin typeface="Lato" panose="020F0502020204030203" pitchFamily="34" charset="77"/>
                <a:ea typeface="MS PGothic"/>
                <a:cs typeface="Calibri"/>
              </a:rPr>
              <a:t>. En estos casos, los hombres pueden ser objeto de “emasculación”, de modo que las normas de desigualdad de género relacionadas con la masculinidad y la feminidad aumentan su exposición a algunas formas de violencia sexual; esta violencia contra los varones se basa en ideas construidas socialmente sobre lo que significa ser un hombre y ejercer el poder masculino.</a:t>
            </a:r>
          </a:p>
        </p:txBody>
      </p:sp>
    </p:spTree>
    <p:extLst>
      <p:ext uri="{BB962C8B-B14F-4D97-AF65-F5344CB8AC3E}">
        <p14:creationId xmlns:p14="http://schemas.microsoft.com/office/powerpoint/2010/main" val="1968712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8221533"/>
          </a:xfrm>
        </p:spPr>
        <p:txBody>
          <a:bodyPr/>
          <a:lstStyle/>
          <a:p>
            <a:pPr marL="0" marR="0" lvl="0" indent="0" algn="l" defTabSz="914400" rtl="0" eaLnBrk="0" fontAlgn="base" latinLnBrk="0" hangingPunct="0">
              <a:spcBef>
                <a:spcPct val="30000"/>
              </a:spcBef>
              <a:spcAft>
                <a:spcPct val="0"/>
              </a:spcAft>
              <a:buClrTx/>
              <a:buSzTx/>
              <a:buFontTx/>
              <a:buNone/>
              <a:tabLst/>
              <a:defRPr/>
            </a:pPr>
            <a:r>
              <a:rPr lang="es-419" sz="1500" b="1" noProof="0" dirty="0">
                <a:latin typeface="Lato" panose="020F0502020204030203" pitchFamily="34" charset="77"/>
              </a:rPr>
              <a:t>NOTAS DEL FACILITADOR</a:t>
            </a:r>
          </a:p>
          <a:p>
            <a:endParaRPr lang="en-GB" b="0" i="0" noProof="0" dirty="0">
              <a:effectLst/>
              <a:latin typeface="Lato" panose="020F0502020204030203" pitchFamily="34" charset="77"/>
            </a:endParaRPr>
          </a:p>
          <a:p>
            <a:r>
              <a:rPr lang="es-419" noProof="0" dirty="0">
                <a:latin typeface="Lato" panose="020F0502020204030203" pitchFamily="34" charset="77"/>
                <a:ea typeface="MS PGothic"/>
                <a:cs typeface="Calibri"/>
              </a:rPr>
              <a:t>Como lo recuerdan los Estándares Mínimos de VG Interagenciales, las mujeres y las niñas experimentan </a:t>
            </a:r>
            <a:r>
              <a:rPr lang="es-419" b="1" noProof="0" dirty="0">
                <a:latin typeface="Lato" panose="020F0502020204030203" pitchFamily="34" charset="77"/>
                <a:ea typeface="MS PGothic"/>
                <a:cs typeface="Calibri"/>
              </a:rPr>
              <a:t>múltiples formas de VG y se enfrentan a muchas barreras adicionales para acceder a los servicios y recuperarse de la VG </a:t>
            </a:r>
            <a:r>
              <a:rPr lang="es-419" noProof="0" dirty="0">
                <a:latin typeface="Lato" panose="020F0502020204030203" pitchFamily="34" charset="77"/>
                <a:ea typeface="MS PGothic"/>
                <a:cs typeface="Calibri"/>
              </a:rPr>
              <a:t>debido a la desigualdad de género sistémica y a otras formas de discriminación.</a:t>
            </a:r>
          </a:p>
          <a:p>
            <a:endParaRPr lang="en-GB" noProof="0" dirty="0">
              <a:latin typeface="Lato" panose="020F0502020204030203" pitchFamily="34" charset="77"/>
              <a:ea typeface="MS PGothic"/>
              <a:cs typeface="Calibri"/>
            </a:endParaRPr>
          </a:p>
          <a:p>
            <a:pPr marL="0" marR="0" lvl="0" indent="0" algn="l" defTabSz="914400" rtl="0" eaLnBrk="0" fontAlgn="base" latinLnBrk="0" hangingPunct="0">
              <a:spcBef>
                <a:spcPct val="30000"/>
              </a:spcBef>
              <a:spcAft>
                <a:spcPct val="0"/>
              </a:spcAft>
              <a:buClrTx/>
              <a:buSzTx/>
              <a:buFontTx/>
              <a:buNone/>
              <a:tabLst/>
              <a:defRPr/>
            </a:pPr>
            <a:r>
              <a:rPr lang="es-419" b="0" noProof="0" dirty="0">
                <a:effectLst/>
                <a:latin typeface="Lato" panose="020F0502020204030203" pitchFamily="34" charset="77"/>
                <a:ea typeface="Calibri" panose="020F0502020204030204" pitchFamily="34" charset="0"/>
                <a:cs typeface="Times New Roman" panose="02020603050405020304" pitchFamily="18" charset="0"/>
              </a:rPr>
              <a:t>Explique a las personas participantes que </a:t>
            </a:r>
            <a:r>
              <a:rPr lang="es-419" b="1" noProof="0" dirty="0">
                <a:effectLst/>
                <a:latin typeface="Lato" panose="020F0502020204030203" pitchFamily="34" charset="77"/>
                <a:ea typeface="Calibri" panose="020F0502020204030204" pitchFamily="34" charset="0"/>
                <a:cs typeface="Times New Roman" panose="02020603050405020304" pitchFamily="18" charset="0"/>
              </a:rPr>
              <a:t>los hombres</a:t>
            </a:r>
            <a:r>
              <a:rPr lang="es-419" noProof="0" dirty="0">
                <a:effectLst/>
                <a:latin typeface="Lato" panose="020F0502020204030203" pitchFamily="34" charset="77"/>
                <a:ea typeface="Calibri" panose="020F0502020204030204" pitchFamily="34" charset="0"/>
                <a:cs typeface="Times New Roman" panose="02020603050405020304" pitchFamily="18" charset="0"/>
              </a:rPr>
              <a:t> tienen </a:t>
            </a:r>
            <a:r>
              <a:rPr lang="es-419" b="1" noProof="0" dirty="0">
                <a:effectLst/>
                <a:latin typeface="Lato" panose="020F0502020204030203" pitchFamily="34" charset="77"/>
                <a:ea typeface="Calibri" panose="020F0502020204030204" pitchFamily="34" charset="0"/>
                <a:cs typeface="Times New Roman" panose="02020603050405020304" pitchFamily="18" charset="0"/>
              </a:rPr>
              <a:t>más poder </a:t>
            </a:r>
            <a:r>
              <a:rPr lang="es-419" noProof="0" dirty="0">
                <a:effectLst/>
                <a:latin typeface="Lato" panose="020F0502020204030203" pitchFamily="34" charset="77"/>
                <a:ea typeface="Calibri" panose="020F0502020204030204" pitchFamily="34" charset="0"/>
                <a:cs typeface="Times New Roman" panose="02020603050405020304" pitchFamily="18" charset="0"/>
              </a:rPr>
              <a:t>en </a:t>
            </a:r>
            <a:r>
              <a:rPr lang="es-419" b="1" noProof="0" dirty="0">
                <a:effectLst/>
                <a:latin typeface="Lato" panose="020F0502020204030203" pitchFamily="34" charset="77"/>
                <a:ea typeface="Calibri" panose="020F0502020204030204" pitchFamily="34" charset="0"/>
                <a:cs typeface="Times New Roman" panose="02020603050405020304" pitchFamily="18" charset="0"/>
              </a:rPr>
              <a:t>la mayoría de las sociedades </a:t>
            </a:r>
            <a:r>
              <a:rPr lang="es-419" noProof="0" dirty="0">
                <a:effectLst/>
                <a:latin typeface="Lato" panose="020F0502020204030203" pitchFamily="34" charset="77"/>
                <a:ea typeface="Calibri" panose="020F0502020204030204" pitchFamily="34" charset="0"/>
                <a:cs typeface="Times New Roman" panose="02020603050405020304" pitchFamily="18" charset="0"/>
              </a:rPr>
              <a:t>simplemente en virtud de la desigualdad de estatus y poder que se les otorga al nacer. Estas diferencias no se basan en la cualificación o la experiencia, sino en la desigualdad de poder socializada, perpetuada por culturas y normas. </a:t>
            </a:r>
          </a:p>
          <a:p>
            <a:pPr marL="0" marR="0" lvl="0" indent="0" algn="l" defTabSz="914400" rtl="0" eaLnBrk="0" fontAlgn="base" latinLnBrk="0" hangingPunct="0">
              <a:spcBef>
                <a:spcPct val="30000"/>
              </a:spcBef>
              <a:spcAft>
                <a:spcPct val="0"/>
              </a:spcAft>
              <a:buClrTx/>
              <a:buSzTx/>
              <a:buFontTx/>
              <a:buNone/>
              <a:tabLst/>
              <a:defRPr/>
            </a:pPr>
            <a:endParaRPr lang="en-GB" noProof="0" dirty="0">
              <a:effectLst/>
              <a:latin typeface="Lato" panose="020F0502020204030203" pitchFamily="34" charset="77"/>
              <a:ea typeface="Calibri" panose="020F0502020204030204" pitchFamily="34" charset="0"/>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es-419" b="1" noProof="0" dirty="0">
                <a:effectLst/>
                <a:latin typeface="Lato" panose="020F0502020204030203" pitchFamily="34" charset="77"/>
                <a:ea typeface="Calibri" panose="020F0502020204030204" pitchFamily="34" charset="0"/>
                <a:cs typeface="Times New Roman" panose="02020603050405020304" pitchFamily="18" charset="0"/>
              </a:rPr>
              <a:t>Las mujeres experimentan esta desigualdad durante toda su vida</a:t>
            </a:r>
            <a:r>
              <a:rPr lang="es-419" noProof="0" dirty="0">
                <a:effectLst/>
                <a:latin typeface="Lato" panose="020F0502020204030203" pitchFamily="34" charset="77"/>
                <a:ea typeface="Calibri" panose="020F0502020204030204" pitchFamily="34" charset="0"/>
                <a:cs typeface="Times New Roman" panose="02020603050405020304" pitchFamily="18" charset="0"/>
              </a:rPr>
              <a:t>, y es la base sobre la que se desarrolla y perpetúa la violencia. Por supuesto, no todos los hombres son iguales, ni todas las mujeres son iguales. Incluso dentro de esos grupos, hay diferencias significativas de poder y privilegio, asociadas al estatus, la edad, la capacidad física, la riqueza, etc. Sin embargo, incluso con esas diferencias, se verá que los hombres tienen en general mucho más ventaja que las mujeres.</a:t>
            </a:r>
          </a:p>
          <a:p>
            <a:endParaRPr lang="en-GB" noProof="0" dirty="0">
              <a:latin typeface="Lato" panose="020F0502020204030203" pitchFamily="34" charset="77"/>
              <a:ea typeface="MS PGothic"/>
              <a:cs typeface="Calibri"/>
            </a:endParaRPr>
          </a:p>
          <a:p>
            <a:r>
              <a:rPr lang="es-419" b="0" i="0" noProof="0" dirty="0">
                <a:effectLst/>
                <a:latin typeface="Lato" panose="020F0502020204030203" pitchFamily="34" charset="77"/>
              </a:rPr>
              <a:t>El ACNUR reconoce plenamente que </a:t>
            </a:r>
            <a:r>
              <a:rPr lang="es-419" b="1" i="0" noProof="0" dirty="0">
                <a:effectLst/>
                <a:latin typeface="Lato" panose="020F0502020204030203" pitchFamily="34" charset="77"/>
              </a:rPr>
              <a:t>las mujeres y las niñas se ven desproporcionadamente afectadas </a:t>
            </a:r>
            <a:r>
              <a:rPr lang="es-419" b="0" i="0" noProof="0" dirty="0">
                <a:effectLst/>
                <a:latin typeface="Lato" panose="020F0502020204030203" pitchFamily="34" charset="77"/>
              </a:rPr>
              <a:t>por la VG y se compromete firmemente a mejorar sus programas para proteger a las mujeres y las niñas de la VG (es decir, aumentar la financiación y la calidad de los programas especializados para mujeres y niñas). El ACNUR hace referencia a la </a:t>
            </a:r>
            <a:r>
              <a:rPr lang="es-419" b="1" i="0" noProof="0" dirty="0">
                <a:effectLst/>
                <a:latin typeface="Lato" panose="020F0502020204030203" pitchFamily="34" charset="77"/>
              </a:rPr>
              <a:t>definición de VG del IASC </a:t>
            </a:r>
            <a:r>
              <a:rPr lang="es-419" b="0" i="0" noProof="0" dirty="0">
                <a:effectLst/>
                <a:latin typeface="Lato" panose="020F0502020204030203" pitchFamily="34" charset="77"/>
              </a:rPr>
              <a:t>(</a:t>
            </a:r>
            <a:r>
              <a:rPr lang="es-419" b="0" i="0" u="none" strike="noStrike" noProof="0" dirty="0">
                <a:effectLst/>
                <a:latin typeface="Lato" panose="020F0502020204030203" pitchFamily="34" charset="77"/>
              </a:rPr>
              <a:t>“La violencia de género es un término que engloba cualquier acto dañino perpetrado contra la voluntad de una persona y que se basa en diferencias [de género] socialmente atribuidas entre hombres y mujeres”)</a:t>
            </a:r>
            <a:r>
              <a:rPr lang="es-419" b="0" i="0" noProof="0" dirty="0">
                <a:effectLst/>
                <a:latin typeface="Lato" panose="020F0502020204030203" pitchFamily="34" charset="77"/>
              </a:rPr>
              <a:t> porque la VG se dirige principalmente y de forma desproporcionada contra las mujeres y las niñas. </a:t>
            </a:r>
            <a:r>
              <a:rPr lang="es-419" noProof="0" dirty="0">
                <a:effectLst/>
                <a:latin typeface="Lato" panose="020F0502020204030203" pitchFamily="34" charset="77"/>
              </a:rPr>
              <a:t>El ACNUR también reconoce que las personas con </a:t>
            </a:r>
            <a:r>
              <a:rPr lang="es-419" b="1" u="none" strike="noStrike" noProof="0" dirty="0">
                <a:effectLst/>
                <a:latin typeface="Lato" panose="020F0502020204030203" pitchFamily="34" charset="77"/>
              </a:rPr>
              <a:t>orientación sexual, identidad de género, expresión de género y características sexuales (SOGIESC, por sus siglas en inglés) diversas</a:t>
            </a:r>
            <a:r>
              <a:rPr lang="es-419" noProof="0" dirty="0">
                <a:effectLst/>
                <a:latin typeface="Lato" panose="020F0502020204030203" pitchFamily="34" charset="77"/>
              </a:rPr>
              <a:t> corren </a:t>
            </a:r>
            <a:r>
              <a:rPr lang="es-419" b="1" noProof="0" dirty="0">
                <a:effectLst/>
                <a:latin typeface="Lato" panose="020F0502020204030203" pitchFamily="34" charset="77"/>
              </a:rPr>
              <a:t>mayor riesgo de VG</a:t>
            </a:r>
            <a:r>
              <a:rPr lang="es-419" noProof="0" dirty="0">
                <a:effectLst/>
                <a:latin typeface="Lato" panose="020F0502020204030203" pitchFamily="34" charset="77"/>
              </a:rPr>
              <a:t>.</a:t>
            </a:r>
            <a:r>
              <a:rPr lang="es-419" b="0" noProof="0" dirty="0">
                <a:effectLst/>
                <a:latin typeface="Lato" panose="020F0502020204030203" pitchFamily="34" charset="77"/>
              </a:rPr>
              <a:t> </a:t>
            </a:r>
          </a:p>
          <a:p>
            <a:endParaRPr lang="en-GB" noProof="0" dirty="0">
              <a:latin typeface="Lato" panose="020F0502020204030203" pitchFamily="34" charset="77"/>
            </a:endParaRPr>
          </a:p>
          <a:p>
            <a:r>
              <a:rPr lang="es-419" noProof="0" dirty="0">
                <a:latin typeface="Lato" panose="020F0502020204030203" pitchFamily="34" charset="77"/>
              </a:rPr>
              <a:t>Entre las </a:t>
            </a:r>
            <a:r>
              <a:rPr lang="es-419" b="1" noProof="0" dirty="0">
                <a:latin typeface="Lato" panose="020F0502020204030203" pitchFamily="34" charset="77"/>
              </a:rPr>
              <a:t>mujeres y niñas que corren un mayor riesgo de sufrir VG</a:t>
            </a:r>
            <a:r>
              <a:rPr lang="es-419" noProof="0" dirty="0">
                <a:latin typeface="Lato" panose="020F0502020204030203" pitchFamily="34" charset="77"/>
              </a:rPr>
              <a:t>, se encuentran las adolescentes, las mujeres y niñas con discapacidad, las mujeres y niñas pertenecientes a minorías étnicas o religiosas, las mujeres y niñas con SOGIESC diversa y las mujeres mayores. Estos grupos se enfrentan a mayores riesgos de violencia sexual; violencia de pareja; matrimonio infantil; negación de oportunidades, servicios y recursos; y a la explotación y el abuso sexuales (EAS). A menudo son invisibles, se enfrentan a barreras adicionales para acceder a los servicios y unirse a las redes de apoyo, y requieren acciones específicas para beneficiarse equitativamente de los programas contra la VG. </a:t>
            </a:r>
          </a:p>
        </p:txBody>
      </p:sp>
    </p:spTree>
    <p:extLst>
      <p:ext uri="{BB962C8B-B14F-4D97-AF65-F5344CB8AC3E}">
        <p14:creationId xmlns:p14="http://schemas.microsoft.com/office/powerpoint/2010/main" val="219968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sz="1300" dirty="0">
              <a:latin typeface="Lato" panose="020F0502020204030203" pitchFamily="34" charset="77"/>
            </a:endParaRPr>
          </a:p>
          <a:p>
            <a:pPr>
              <a:defRPr/>
            </a:pPr>
            <a:r>
              <a:rPr lang="es-419" dirty="0">
                <a:effectLst/>
                <a:latin typeface="Lato" panose="020F0502020204030203" pitchFamily="34" charset="77"/>
                <a:ea typeface="MS PGothic"/>
                <a:cs typeface="Helvetica"/>
              </a:rPr>
              <a:t>Tenga en cuenta la </a:t>
            </a:r>
            <a:r>
              <a:rPr lang="es-419" u="sng" dirty="0">
                <a:effectLst/>
                <a:latin typeface="Lato" panose="020F0502020204030203" pitchFamily="34" charset="77"/>
                <a:ea typeface="MS PGothic"/>
                <a:cs typeface="Helvetica"/>
              </a:rPr>
              <a:t>terminología</a:t>
            </a:r>
            <a:r>
              <a:rPr lang="es-419" dirty="0">
                <a:effectLst/>
                <a:latin typeface="Lato" panose="020F0502020204030203" pitchFamily="34" charset="77"/>
                <a:ea typeface="MS PGothic"/>
                <a:cs typeface="Helvetica"/>
              </a:rPr>
              <a:t>: el acrónimo SOGIESC (</a:t>
            </a:r>
            <a:r>
              <a:rPr lang="es-419" sz="1200" b="1" dirty="0">
                <a:solidFill>
                  <a:srgbClr val="0070C0"/>
                </a:solidFill>
                <a:latin typeface="Lato"/>
                <a:ea typeface="Lato"/>
                <a:cs typeface="Lato"/>
              </a:rPr>
              <a:t>orientación sexual, identidad de género, expresión de género o características sexuales) </a:t>
            </a:r>
            <a:r>
              <a:rPr lang="es-419" dirty="0">
                <a:effectLst/>
                <a:latin typeface="Lato" panose="020F0502020204030203" pitchFamily="34" charset="77"/>
                <a:ea typeface="MS PGothic"/>
                <a:cs typeface="Calibri"/>
              </a:rPr>
              <a:t>es la más actualizada (consulte el recurso en la diapositiva, al que se hace referencia más abajo), en lugar de SOGI, como se indica en la Política de VG del ACNUR. “Personas con SOGIESC diversa” se utiliza a menudo para describir a las personas LGBTIQ+ (lesbianas, gais, bisexuales, transgénero, intersexuales, queer y con otras identidades diversas). </a:t>
            </a:r>
            <a:r>
              <a:rPr lang="es-419" b="1" dirty="0">
                <a:effectLst/>
                <a:latin typeface="Lato" panose="020F0502020204030203" pitchFamily="34" charset="77"/>
                <a:ea typeface="MS PGothic"/>
                <a:cs typeface="Calibri"/>
              </a:rPr>
              <a:t>¡Recuerde! </a:t>
            </a:r>
            <a:r>
              <a:rPr lang="es-419" dirty="0">
                <a:effectLst/>
                <a:latin typeface="Lato" panose="020F0502020204030203" pitchFamily="34" charset="77"/>
                <a:ea typeface="MS PGothic"/>
                <a:cs typeface="Calibri"/>
              </a:rPr>
              <a:t>todo el mundo tiene SOGIESC.</a:t>
            </a:r>
            <a:r>
              <a:rPr lang="es-419" dirty="0">
                <a:latin typeface="Lato" panose="020F0502020204030203" pitchFamily="34" charset="77"/>
                <a:ea typeface="MS PGothic"/>
                <a:cs typeface="Calibri"/>
              </a:rPr>
              <a:t> </a:t>
            </a:r>
          </a:p>
          <a:p>
            <a:pPr>
              <a:defRPr/>
            </a:pPr>
            <a:endParaRPr lang="en-GB"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effectLst/>
                <a:latin typeface="Lato" panose="020F0502020204030203" pitchFamily="34" charset="77"/>
                <a:ea typeface="MS PGothic"/>
                <a:cs typeface="Calibri"/>
              </a:rPr>
              <a:t>Los estudios realizados en todo el mundo revelan </a:t>
            </a:r>
            <a:r>
              <a:rPr lang="es-419" b="1" dirty="0">
                <a:effectLst/>
                <a:latin typeface="Lato" panose="020F0502020204030203" pitchFamily="34" charset="77"/>
                <a:ea typeface="MS PGothic"/>
                <a:cs typeface="Calibri"/>
              </a:rPr>
              <a:t>altos índices de VG </a:t>
            </a:r>
            <a:r>
              <a:rPr lang="es-419" dirty="0">
                <a:effectLst/>
                <a:latin typeface="Lato" panose="020F0502020204030203" pitchFamily="34" charset="77"/>
                <a:ea typeface="MS PGothic"/>
                <a:cs typeface="Calibri"/>
              </a:rPr>
              <a:t>por motivos de orientación sexual, identidad de género, expresión de género o características sexuales reales o percibidas (SOGIESC, por sus siglas en inglés) contra las personas LGBTIQ+. Las experiencias de VG suelen comenzar en la infancia y continuar a lo largo de la vida: en casa, en la escuela, en las comunidades, en las instituciones y en el ciberespacio.</a:t>
            </a:r>
            <a:r>
              <a:rPr lang="es-419" dirty="0">
                <a:latin typeface="Lato" panose="020F0502020204030203" pitchFamily="34" charset="77"/>
                <a:ea typeface="MS PGothic"/>
                <a:cs typeface="Calibri"/>
              </a:rPr>
              <a:t> Fuente: What Works to Prevent Violence Against Women and Girls, Ending Violence Against LGBTIQ+ People, Global evidence and emerging insights into what works, 2022 (</a:t>
            </a:r>
            <a:r>
              <a:rPr lang="es-419" sz="1200" dirty="0">
                <a:latin typeface="Lato" panose="020F0502020204030203" pitchFamily="34" charset="77"/>
                <a:ea typeface="MS PGothic"/>
                <a:cs typeface="Calibri"/>
                <a:hlinkClick r:id="rId3"/>
              </a:rPr>
              <a:t>https://ww2preventvawg.org/evidence-hub/ending-violence-against-LGBTIQ-people-report</a:t>
            </a:r>
            <a:r>
              <a:rPr lang="es-419" dirty="0">
                <a:latin typeface="Lato" panose="020F0502020204030203" pitchFamily="34" charset="77"/>
                <a:ea typeface="MS PGothic"/>
                <a:cs typeface="Calibri"/>
              </a:rPr>
              <a:t>))</a:t>
            </a:r>
          </a:p>
          <a:p>
            <a:pPr marL="0" marR="0" lvl="0" indent="0" algn="l" defTabSz="914400" rtl="0" eaLnBrk="0" fontAlgn="base" latinLnBrk="0" hangingPunct="0">
              <a:spcBef>
                <a:spcPct val="30000"/>
              </a:spcBef>
              <a:spcAft>
                <a:spcPct val="0"/>
              </a:spcAft>
              <a:buClrTx/>
              <a:buSzTx/>
              <a:buFontTx/>
              <a:buNone/>
              <a:tabLst/>
              <a:defRPr/>
            </a:pPr>
            <a:endParaRPr lang="en-US" dirty="0">
              <a:latin typeface="Lato" panose="020F0502020204030203" pitchFamily="34" charset="77"/>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effectLst/>
                <a:latin typeface="Lato" panose="020F0502020204030203" pitchFamily="34" charset="77"/>
                <a:ea typeface="MS PGothic"/>
                <a:cs typeface="Helvetica"/>
              </a:rPr>
              <a:t>Utilice la ilustración para destacar que las personas LGBTIQ+ </a:t>
            </a:r>
            <a:r>
              <a:rPr lang="es-419" b="1" dirty="0">
                <a:effectLst/>
                <a:latin typeface="Lato" panose="020F0502020204030203" pitchFamily="34" charset="77"/>
                <a:ea typeface="MS PGothic"/>
                <a:cs typeface="Helvetica"/>
              </a:rPr>
              <a:t>no son un grupo homogéneo y que sus riesgos de sufrir VG son distintos</a:t>
            </a:r>
            <a:r>
              <a:rPr lang="es-419" dirty="0">
                <a:effectLst/>
                <a:latin typeface="Lato" panose="020F0502020204030203" pitchFamily="34" charset="77"/>
                <a:ea typeface="MS PGothic"/>
                <a:cs typeface="Helvetica"/>
              </a:rPr>
              <a:t>. </a:t>
            </a:r>
            <a:r>
              <a:rPr kumimoji="0" lang="es-419" b="0" i="0" u="none" strike="noStrike" cap="none" normalizeH="0" baseline="0" noProof="0" dirty="0">
                <a:ln>
                  <a:noFill/>
                </a:ln>
                <a:effectLst/>
                <a:uLnTx/>
                <a:uFillTx/>
                <a:latin typeface="Lato" panose="020F0502020204030203" pitchFamily="34" charset="77"/>
                <a:ea typeface="MS PGothic"/>
                <a:cs typeface="Calibri"/>
              </a:rPr>
              <a:t>La orientación sexual, la identidad de género, la expresión de género y las características sexuales son componentes </a:t>
            </a:r>
            <a:r>
              <a:rPr kumimoji="0" lang="es-419" b="1" i="0" u="none" strike="noStrike" cap="none" normalizeH="0" baseline="0" noProof="0" dirty="0">
                <a:ln>
                  <a:noFill/>
                </a:ln>
                <a:effectLst/>
                <a:uLnTx/>
                <a:uFillTx/>
                <a:latin typeface="Lato" panose="020F0502020204030203" pitchFamily="34" charset="77"/>
                <a:ea typeface="MS PGothic"/>
                <a:cs typeface="Calibri"/>
              </a:rPr>
              <a:t>separados</a:t>
            </a:r>
            <a:r>
              <a:rPr kumimoji="0" lang="es-419" b="0" i="0" u="none" strike="noStrike" cap="none" normalizeH="0" baseline="0" noProof="0" dirty="0">
                <a:ln>
                  <a:noFill/>
                </a:ln>
                <a:effectLst/>
                <a:uLnTx/>
                <a:uFillTx/>
                <a:latin typeface="Lato" panose="020F0502020204030203" pitchFamily="34" charset="77"/>
                <a:ea typeface="MS PGothic"/>
                <a:cs typeface="Calibri"/>
              </a:rPr>
              <a:t> del acrónimo en inglés SOGIESC, y no podemos hacer suposiciones sobre las personas basándonos en nuestro conocimiento de algunos de los componentes.</a:t>
            </a:r>
            <a:r>
              <a:rPr lang="es-419" dirty="0">
                <a:latin typeface="Lato" panose="020F0502020204030203" pitchFamily="34" charset="77"/>
                <a:ea typeface="MS PGothic"/>
                <a:cs typeface="Calibri"/>
              </a:rPr>
              <a:t> </a:t>
            </a:r>
            <a:r>
              <a:rPr lang="es-419" dirty="0">
                <a:effectLst/>
                <a:latin typeface="Lato" panose="020F0502020204030203" pitchFamily="34" charset="77"/>
                <a:ea typeface="MS PGothic"/>
                <a:cs typeface="Helvetica"/>
              </a:rPr>
              <a:t>Aunque las personas LGBTIQ+ pueden compartir algunas experiencias, sus necesidades y riesgos de VG también son muy distintos, en función de su </a:t>
            </a:r>
            <a:r>
              <a:rPr lang="es-419" b="1" i="0" u="none" strike="noStrike" dirty="0">
                <a:effectLst/>
                <a:latin typeface="Lato" panose="020F0502020204030203" pitchFamily="34" charset="77"/>
                <a:ea typeface="MS PGothic"/>
                <a:cs typeface="arial"/>
              </a:rPr>
              <a:t>orientación sexual, identidad de género, expresión de género y características sexuales </a:t>
            </a:r>
            <a:r>
              <a:rPr lang="es-419" b="1" i="0" u="none" strike="noStrike" dirty="0">
                <a:effectLst/>
                <a:latin typeface="Lato" panose="020F0502020204030203" pitchFamily="34" charset="77"/>
                <a:ea typeface="MS PGothic"/>
                <a:cs typeface="Helvetica"/>
              </a:rPr>
              <a:t>(</a:t>
            </a:r>
            <a:r>
              <a:rPr lang="es-419" b="1" dirty="0">
                <a:effectLst/>
                <a:latin typeface="Lato" panose="020F0502020204030203" pitchFamily="34" charset="77"/>
                <a:ea typeface="MS PGothic"/>
                <a:cs typeface="Helvetica"/>
              </a:rPr>
              <a:t>SOGIESC, por sus siglas en inglés) </a:t>
            </a:r>
            <a:r>
              <a:rPr lang="es-419" dirty="0">
                <a:effectLst/>
                <a:latin typeface="Lato" panose="020F0502020204030203" pitchFamily="34" charset="77"/>
                <a:ea typeface="MS PGothic"/>
                <a:cs typeface="Helvetica"/>
              </a:rPr>
              <a:t>y de otros factores relacionados con edad, género y diversidad, como la nacionalidad, la etnia, la fe, el entorno socioeconómico, el nivel educativo, el aspecto físico y la discapacidad. Los datos indican </a:t>
            </a:r>
            <a:r>
              <a:rPr lang="es-419" b="1" dirty="0">
                <a:effectLst/>
                <a:latin typeface="Lato" panose="020F0502020204030203" pitchFamily="34" charset="77"/>
                <a:ea typeface="MS PGothic"/>
                <a:cs typeface="Helvetica"/>
              </a:rPr>
              <a:t>que las personas que sufren múltiples formas de marginación corren un mayor riesgo de sufrir violencia</a:t>
            </a:r>
            <a:r>
              <a:rPr lang="es-419" dirty="0">
                <a:effectLst/>
                <a:latin typeface="Lato" panose="020F0502020204030203" pitchFamily="34" charset="77"/>
                <a:ea typeface="MS PGothic"/>
                <a:cs typeface="Helvetica"/>
              </a:rPr>
              <a:t>, y que las mujeres LBQ, las personas trans, las personas no binarias y las intersexuales se enfrentan a índices de violencia especialmente elevados. </a:t>
            </a:r>
            <a:r>
              <a:rPr lang="es-419" dirty="0">
                <a:latin typeface="Lato" panose="020F0502020204030203" pitchFamily="34" charset="77"/>
                <a:ea typeface="MS PGothic"/>
                <a:cs typeface="Calibri"/>
              </a:rPr>
              <a:t>Fuente: What Works to Prevent Violence Against Women and Girls, Ending Violence Against LGBTIQ+ People, Global evidence and emerging insights into what works, 2022 (</a:t>
            </a:r>
            <a:r>
              <a:rPr lang="es-419" sz="1200" dirty="0">
                <a:latin typeface="Lato" panose="020F0502020204030203" pitchFamily="34" charset="77"/>
                <a:ea typeface="MS PGothic"/>
                <a:cs typeface="Calibri"/>
                <a:hlinkClick r:id="rId3"/>
              </a:rPr>
              <a:t>https://ww2preventvawg.org/evidence-hub/ending-violence-against-LGBTIQ-people-report</a:t>
            </a:r>
            <a:r>
              <a:rPr lang="es-419" dirty="0">
                <a:latin typeface="Lato" panose="020F0502020204030203" pitchFamily="34" charset="77"/>
                <a:ea typeface="MS PGothic"/>
                <a:cs typeface="Calibri"/>
              </a:rPr>
              <a:t>))</a:t>
            </a:r>
          </a:p>
          <a:p>
            <a:pPr marL="0" marR="0" lvl="0" indent="0" algn="l" defTabSz="914400" rtl="0" eaLnBrk="0" fontAlgn="base" latinLnBrk="0" hangingPunct="0">
              <a:spcBef>
                <a:spcPct val="30000"/>
              </a:spcBef>
              <a:spcAft>
                <a:spcPct val="0"/>
              </a:spcAft>
              <a:buClrTx/>
              <a:buSzTx/>
              <a:buFontTx/>
              <a:buNone/>
              <a:tabLst/>
              <a:defRPr/>
            </a:pPr>
            <a:endParaRPr lang="en-GB" dirty="0">
              <a:effectLst/>
              <a:latin typeface="Lato" panose="020F0502020204030203" pitchFamily="34" charset="77"/>
            </a:endParaRPr>
          </a:p>
          <a:p>
            <a:r>
              <a:rPr lang="es-419" dirty="0">
                <a:effectLst/>
                <a:latin typeface="Lato" panose="020F0502020204030203" pitchFamily="34" charset="77"/>
                <a:ea typeface="MS PGothic"/>
                <a:cs typeface="Helvetica"/>
              </a:rPr>
              <a:t>La VG contra las personas LGBTIQ+ tiene su origen en </a:t>
            </a:r>
            <a:r>
              <a:rPr lang="es-419" b="1" dirty="0">
                <a:effectLst/>
                <a:latin typeface="Lato" panose="020F0502020204030203" pitchFamily="34" charset="77"/>
                <a:ea typeface="MS PGothic"/>
                <a:cs typeface="Helvetica"/>
              </a:rPr>
              <a:t>normas sociales y de género </a:t>
            </a:r>
            <a:r>
              <a:rPr lang="es-419" dirty="0">
                <a:effectLst/>
                <a:latin typeface="Lato" panose="020F0502020204030203" pitchFamily="34" charset="77"/>
                <a:ea typeface="MS PGothic"/>
                <a:cs typeface="Helvetica"/>
              </a:rPr>
              <a:t>injustas y discriminatorias que dictan las expectativas sobre cómo deben ser, comportarse e interactuar entre sí las mujeres y los hombres. Se basan en el supuesto de que solo existen dos géneros bien definidos: “mujeres” y “hombres”. Este binario de género es uno de los pilares que sostienen la heteronormatividad, que es la organización de estructuras sociales, relaciones e instituciones sociales basadas en el supuesto de que todas las personas son heterosexuales. El binario de género y la heteronormatividad imponen visiones rígidas sobre la masculinidad y la feminidad, los roles de género y las relaciones sexuales y románticas. La transgresión de estas normas puede desencadenar la VG como forma de “castigar” a las personas LGBTIQ+. </a:t>
            </a:r>
            <a:endParaRPr lang="es-419" dirty="0">
              <a:latin typeface="Lato" panose="020F0502020204030203" pitchFamily="34" charset="77"/>
              <a:ea typeface="MS PGothic"/>
              <a:cs typeface="Helvetica"/>
            </a:endParaRPr>
          </a:p>
          <a:p>
            <a:endParaRPr lang="en-GB" dirty="0">
              <a:effectLst/>
              <a:latin typeface="Lato" panose="020F0502020204030203" pitchFamily="34" charset="77"/>
            </a:endParaRPr>
          </a:p>
          <a:p>
            <a:r>
              <a:rPr lang="es-419" dirty="0">
                <a:effectLst/>
                <a:latin typeface="Lato" panose="020F0502020204030203" pitchFamily="34" charset="77"/>
                <a:ea typeface="MS PGothic"/>
                <a:cs typeface="Helvetica"/>
              </a:rPr>
              <a:t>La VG contra las personas LGBTIQ+ se sustenta en diferentes formas de </a:t>
            </a:r>
            <a:r>
              <a:rPr lang="es-419" b="1" dirty="0">
                <a:effectLst/>
                <a:latin typeface="Lato" panose="020F0502020204030203" pitchFamily="34" charset="77"/>
                <a:ea typeface="MS PGothic"/>
                <a:cs typeface="Helvetica"/>
              </a:rPr>
              <a:t>discriminación</a:t>
            </a:r>
            <a:r>
              <a:rPr lang="es-419" dirty="0">
                <a:effectLst/>
                <a:latin typeface="Lato" panose="020F0502020204030203" pitchFamily="34" charset="77"/>
                <a:ea typeface="MS PGothic"/>
                <a:cs typeface="Helvetica"/>
              </a:rPr>
              <a:t>, como la homofobia, la bifobia, la transfobia y la interfobia, que se </a:t>
            </a:r>
            <a:r>
              <a:rPr lang="es-419" dirty="0" err="1">
                <a:effectLst/>
                <a:latin typeface="Lato" panose="020F0502020204030203" pitchFamily="34" charset="77"/>
                <a:ea typeface="MS PGothic"/>
                <a:cs typeface="Helvetica"/>
              </a:rPr>
              <a:t>intersectan</a:t>
            </a:r>
            <a:r>
              <a:rPr lang="es-419" dirty="0">
                <a:effectLst/>
                <a:latin typeface="Lato" panose="020F0502020204030203" pitchFamily="34" charset="77"/>
                <a:ea typeface="MS PGothic"/>
                <a:cs typeface="Helvetica"/>
              </a:rPr>
              <a:t> con la </a:t>
            </a:r>
            <a:r>
              <a:rPr lang="es-419" b="1" dirty="0">
                <a:effectLst/>
                <a:latin typeface="Lato" panose="020F0502020204030203" pitchFamily="34" charset="77"/>
                <a:ea typeface="MS PGothic"/>
                <a:cs typeface="Helvetica"/>
              </a:rPr>
              <a:t>desigualdad de género</a:t>
            </a:r>
            <a:r>
              <a:rPr lang="es-419" dirty="0">
                <a:effectLst/>
                <a:latin typeface="Lato" panose="020F0502020204030203" pitchFamily="34" charset="77"/>
                <a:ea typeface="MS PGothic"/>
                <a:cs typeface="Helvetica"/>
              </a:rPr>
              <a:t>, el racismo y otros sistemas de opresión.</a:t>
            </a:r>
            <a:r>
              <a:rPr lang="es-419" dirty="0">
                <a:latin typeface="Lato" panose="020F0502020204030203" pitchFamily="34" charset="77"/>
                <a:ea typeface="MS PGothic"/>
                <a:cs typeface="Helvetica"/>
              </a:rPr>
              <a:t> </a:t>
            </a:r>
          </a:p>
          <a:p>
            <a:endParaRPr lang="en-GB" dirty="0">
              <a:effectLst/>
              <a:latin typeface="Lato" panose="020F0502020204030203" pitchFamily="34" charset="77"/>
            </a:endParaRPr>
          </a:p>
          <a:p>
            <a:pPr>
              <a:defRPr/>
            </a:pPr>
            <a:r>
              <a:rPr lang="es-419" dirty="0">
                <a:effectLst/>
                <a:latin typeface="Lato" panose="020F0502020204030203" pitchFamily="34" charset="77"/>
                <a:ea typeface="MS PGothic"/>
                <a:cs typeface="Helvetica"/>
              </a:rPr>
              <a:t>Recuerde a las personas participantes que “</a:t>
            </a:r>
            <a:r>
              <a:rPr lang="es-419" b="1" dirty="0">
                <a:effectLst/>
                <a:latin typeface="Lato" panose="020F0502020204030203" pitchFamily="34" charset="77"/>
                <a:ea typeface="MS PGothic"/>
                <a:cs typeface="Helvetica"/>
              </a:rPr>
              <a:t>Mujeres y niñas en situación de riesgo</a:t>
            </a:r>
            <a:r>
              <a:rPr lang="es-419" dirty="0">
                <a:effectLst/>
                <a:latin typeface="Lato" panose="020F0502020204030203" pitchFamily="34" charset="77"/>
                <a:ea typeface="MS PGothic"/>
                <a:cs typeface="Helvetica"/>
              </a:rPr>
              <a:t>” incluye a las mujeres y niñas con SOGIESC diversa. </a:t>
            </a:r>
            <a:endParaRPr lang="es-419" dirty="0">
              <a:latin typeface="Lato" panose="020F0502020204030203" pitchFamily="34" charset="77"/>
              <a:ea typeface="MS PGothic"/>
              <a:cs typeface="Helvetica"/>
            </a:endParaRPr>
          </a:p>
          <a:p>
            <a:pPr marL="0" marR="0" lvl="0" indent="0" algn="l" defTabSz="914400" rtl="0" eaLnBrk="0" fontAlgn="base" latinLnBrk="0" hangingPunct="0">
              <a:spcBef>
                <a:spcPct val="30000"/>
              </a:spcBef>
              <a:spcAft>
                <a:spcPct val="0"/>
              </a:spcAft>
              <a:buClrTx/>
              <a:buSzTx/>
              <a:buFontTx/>
              <a:buNone/>
              <a:tabLst/>
              <a:defRPr/>
            </a:pPr>
            <a:endParaRPr kumimoji="0" lang="en-US" b="0" i="0" u="none" strike="noStrike" kern="1200" cap="none" spc="0" normalizeH="0" baseline="0" noProof="0" dirty="0">
              <a:ln>
                <a:noFill/>
              </a:ln>
              <a:effectLst/>
              <a:uLnTx/>
              <a:uFillTx/>
              <a:latin typeface="Lato" panose="020F0502020204030203" pitchFamily="34" charset="77"/>
              <a:ea typeface="MS PGothic" charset="-128"/>
            </a:endParaRPr>
          </a:p>
          <a:p>
            <a:pPr marL="0" marR="0" lvl="0" indent="0" algn="l" defTabSz="914400" rtl="0" eaLnBrk="0" fontAlgn="base" latinLnBrk="0" hangingPunct="0">
              <a:spcBef>
                <a:spcPct val="30000"/>
              </a:spcBef>
              <a:spcAft>
                <a:spcPct val="0"/>
              </a:spcAft>
              <a:buClrTx/>
              <a:buSzTx/>
              <a:buFontTx/>
              <a:buNone/>
              <a:tabLst/>
              <a:defRPr/>
            </a:pPr>
            <a:r>
              <a:rPr kumimoji="0" lang="es-419" b="0" i="0" u="none" strike="noStrike" cap="none" normalizeH="0" baseline="0" noProof="0" dirty="0">
                <a:ln>
                  <a:noFill/>
                </a:ln>
                <a:effectLst/>
                <a:uLnTx/>
                <a:uFillTx/>
                <a:latin typeface="Lato" panose="020F0502020204030203" pitchFamily="34" charset="77"/>
                <a:ea typeface="MS PGothic"/>
                <a:cs typeface="Calibri"/>
              </a:rPr>
              <a:t>Al hacer referencia a “(mujeres, niñas y) </a:t>
            </a:r>
            <a:r>
              <a:rPr kumimoji="0" lang="es-419" b="1" i="0" u="none" strike="noStrike" cap="none" normalizeH="0" baseline="0" noProof="0" dirty="0">
                <a:ln>
                  <a:noFill/>
                </a:ln>
                <a:effectLst/>
                <a:uLnTx/>
                <a:uFillTx/>
                <a:latin typeface="Lato" panose="020F0502020204030203" pitchFamily="34" charset="77"/>
                <a:ea typeface="MS PGothic"/>
                <a:cs typeface="Calibri"/>
              </a:rPr>
              <a:t>otros grupos en riesgo</a:t>
            </a:r>
            <a:r>
              <a:rPr kumimoji="0" lang="es-419" b="0" i="0" u="none" strike="noStrike" cap="none" normalizeH="0" baseline="0" noProof="0" dirty="0">
                <a:ln>
                  <a:noFill/>
                </a:ln>
                <a:effectLst/>
                <a:uLnTx/>
                <a:uFillTx/>
                <a:latin typeface="Lato" panose="020F0502020204030203" pitchFamily="34" charset="77"/>
                <a:ea typeface="MS PGothic"/>
                <a:cs typeface="Calibri"/>
              </a:rPr>
              <a:t>” a efectos de este módulo, quiere decir:</a:t>
            </a:r>
          </a:p>
          <a:p>
            <a:pPr marL="285750" marR="0" lvl="0" indent="-285750" algn="l"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kumimoji="0" lang="es-419" b="0" i="0" u="none" strike="noStrike" cap="none" normalizeH="0" baseline="0" noProof="0" dirty="0">
                <a:ln>
                  <a:noFill/>
                </a:ln>
                <a:effectLst/>
                <a:uLnTx/>
                <a:uFillTx/>
                <a:latin typeface="Lato" panose="020F0502020204030203" pitchFamily="34" charset="77"/>
                <a:ea typeface="MS PGothic"/>
                <a:cs typeface="Calibri"/>
              </a:rPr>
              <a:t>Personas LGBTIQ+ que pueden no asociarse ellas mismas con una identidad de género, expresión de género o características sexuales femeninas, pero que están en riesgo de sufrir VG debido a su SOGIESC diversa.</a:t>
            </a:r>
          </a:p>
          <a:p>
            <a:pPr marL="285750" indent="-285750">
              <a:buClr>
                <a:schemeClr val="tx1"/>
              </a:buClr>
              <a:buFont typeface="Arial" panose="020B0604020202020204" pitchFamily="34" charset="0"/>
              <a:buChar char="•"/>
              <a:defRPr/>
            </a:pPr>
            <a:r>
              <a:rPr kumimoji="0" lang="es-419" b="0" i="0" u="none" strike="noStrike" cap="none" normalizeH="0" baseline="0" noProof="0" dirty="0">
                <a:ln>
                  <a:noFill/>
                </a:ln>
                <a:effectLst/>
                <a:uLnTx/>
                <a:uFillTx/>
                <a:latin typeface="Lato" panose="020F0502020204030203" pitchFamily="34" charset="77"/>
                <a:ea typeface="MS PGothic"/>
                <a:cs typeface="Calibri"/>
              </a:rPr>
              <a:t>Hombres y niños que corren el riesgo de ser víctimas de violencia sexual, por ejemplo, en situaciones de conflicto o detención.</a:t>
            </a:r>
            <a:r>
              <a:rPr lang="es-419" dirty="0">
                <a:latin typeface="Lato" panose="020F0502020204030203" pitchFamily="34" charset="77"/>
                <a:ea typeface="MS PGothic"/>
                <a:cs typeface="Calibri"/>
              </a:rPr>
              <a:t> </a:t>
            </a:r>
          </a:p>
          <a:p>
            <a:pPr marL="285750" indent="-285750">
              <a:buClr>
                <a:schemeClr val="tx1"/>
              </a:buClr>
              <a:buFont typeface="Arial" panose="020B0604020202020204" pitchFamily="34" charset="0"/>
              <a:buChar char="•"/>
              <a:defRPr/>
            </a:pPr>
            <a:r>
              <a:rPr kumimoji="0" lang="es-419" b="0" i="0" u="none" strike="noStrike" cap="none" normalizeH="0" baseline="0" noProof="0" dirty="0">
                <a:ln>
                  <a:noFill/>
                </a:ln>
                <a:effectLst/>
                <a:uLnTx/>
                <a:uFillTx/>
                <a:latin typeface="Lato" panose="020F0502020204030203" pitchFamily="34" charset="77"/>
                <a:ea typeface="MS PGothic"/>
                <a:cs typeface="Calibri"/>
              </a:rPr>
              <a:t>Hombres y niños con discapacidad.</a:t>
            </a:r>
            <a:r>
              <a:rPr lang="es-419" dirty="0">
                <a:latin typeface="Lato" panose="020F0502020204030203" pitchFamily="34" charset="77"/>
                <a:ea typeface="MS PGothic"/>
                <a:cs typeface="Calibri"/>
              </a:rPr>
              <a:t> </a:t>
            </a:r>
          </a:p>
          <a:p>
            <a:pPr marL="285750" indent="-285750">
              <a:buClr>
                <a:schemeClr val="tx1"/>
              </a:buClr>
              <a:buFont typeface="Arial" panose="020B0604020202020204" pitchFamily="34" charset="0"/>
              <a:buChar char="•"/>
              <a:defRPr/>
            </a:pPr>
            <a:r>
              <a:rPr kumimoji="0" lang="es-419" b="0" i="0" u="none" strike="noStrike" cap="none" normalizeH="0" baseline="0" noProof="0" dirty="0">
                <a:ln>
                  <a:noFill/>
                </a:ln>
                <a:effectLst/>
                <a:uLnTx/>
                <a:uFillTx/>
                <a:latin typeface="Lato" panose="020F0502020204030203" pitchFamily="34" charset="77"/>
                <a:ea typeface="MS PGothic"/>
                <a:cs typeface="Calibri"/>
              </a:rPr>
              <a:t>Niños no acompañados.</a:t>
            </a:r>
            <a:r>
              <a:rPr lang="es-419" dirty="0">
                <a:latin typeface="Lato" panose="020F0502020204030203" pitchFamily="34" charset="77"/>
                <a:ea typeface="MS PGothic"/>
                <a:cs typeface="Calibri"/>
              </a:rPr>
              <a:t> </a:t>
            </a:r>
          </a:p>
          <a:p>
            <a:pPr marL="285750" indent="-285750">
              <a:buClr>
                <a:schemeClr val="tx1"/>
              </a:buClr>
              <a:buFont typeface="Arial" panose="020B0604020202020204" pitchFamily="34" charset="0"/>
              <a:buChar char="•"/>
              <a:defRPr/>
            </a:pPr>
            <a:r>
              <a:rPr kumimoji="0" lang="es-419" b="0" i="0" u="none" strike="noStrike" cap="none" normalizeH="0" baseline="0" noProof="0" dirty="0">
                <a:ln>
                  <a:noFill/>
                </a:ln>
                <a:effectLst/>
                <a:uLnTx/>
                <a:uFillTx/>
                <a:latin typeface="Lato" panose="020F0502020204030203" pitchFamily="34" charset="77"/>
                <a:ea typeface="MS PGothic"/>
                <a:cs typeface="Calibri"/>
              </a:rPr>
              <a:t>Otros grupos que pueden estar en situación de riesgo debido a factores contextuales específicos.</a:t>
            </a:r>
            <a:r>
              <a:rPr lang="es-419" dirty="0">
                <a:latin typeface="Lato" panose="020F0502020204030203" pitchFamily="34" charset="77"/>
                <a:ea typeface="MS PGothic"/>
                <a:cs typeface="Calibri"/>
              </a:rPr>
              <a:t> </a:t>
            </a:r>
          </a:p>
          <a:p>
            <a:endParaRPr lang="en-GB" dirty="0">
              <a:effectLst/>
              <a:latin typeface="Lato" panose="020F0502020204030203" pitchFamily="34" charset="77"/>
              <a:cs typeface="Helvetica"/>
            </a:endParaRPr>
          </a:p>
          <a:p>
            <a:r>
              <a:rPr lang="es-419" dirty="0">
                <a:effectLst/>
                <a:latin typeface="Lato" panose="020F0502020204030203" pitchFamily="34" charset="77"/>
                <a:ea typeface="MS PGothic"/>
                <a:cs typeface="Helvetica"/>
              </a:rPr>
              <a:t>Recursos:</a:t>
            </a:r>
            <a:r>
              <a:rPr lang="es-419" dirty="0">
                <a:latin typeface="Lato" panose="020F0502020204030203" pitchFamily="34" charset="77"/>
                <a:ea typeface="MS PGothic"/>
                <a:cs typeface="Helvetica"/>
              </a:rPr>
              <a:t> </a:t>
            </a:r>
            <a:endParaRPr lang="es-419" sz="1200" u="sng" kern="1200" dirty="0">
              <a:solidFill>
                <a:schemeClr val="tx1"/>
              </a:solidFill>
              <a:latin typeface="Lato" panose="020F0502020204030203" pitchFamily="34" charset="77"/>
              <a:ea typeface="MS PGothic"/>
              <a:cs typeface="Calibri"/>
              <a:hlinkClick r:id="rId4">
                <a:extLst>
                  <a:ext uri="{A12FA001-AC4F-418D-AE19-62706E023703}">
                    <ahyp:hlinkClr xmlns:ahyp="http://schemas.microsoft.com/office/drawing/2018/hyperlinkcolor" val="tx"/>
                  </a:ext>
                </a:extLst>
              </a:hlinkClick>
            </a:endParaRP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es-419" dirty="0">
                <a:latin typeface="Lato" panose="020F0502020204030203" pitchFamily="34" charset="77"/>
                <a:ea typeface="MS Mincho"/>
                <a:cs typeface="Calibri"/>
              </a:rPr>
              <a:t>ACNUR, </a:t>
            </a:r>
            <a:r>
              <a:rPr lang="en-GB" b="0" i="0" u="none" strike="noStrike" dirty="0">
                <a:solidFill>
                  <a:srgbClr val="5F6368"/>
                </a:solidFill>
                <a:effectLst/>
                <a:latin typeface="arial" panose="020B0604020202020204" pitchFamily="34" charset="0"/>
              </a:rPr>
              <a:t>Lo que</a:t>
            </a:r>
            <a:r>
              <a:rPr lang="en-GB" b="0" i="0" u="none" strike="noStrike" dirty="0">
                <a:solidFill>
                  <a:srgbClr val="4D5156"/>
                </a:solidFill>
                <a:effectLst/>
                <a:latin typeface="arial" panose="020B0604020202020204" pitchFamily="34" charset="0"/>
              </a:rPr>
              <a:t> se </a:t>
            </a:r>
            <a:r>
              <a:rPr lang="en-GB" b="0" i="0" u="none" strike="noStrike" dirty="0" err="1">
                <a:solidFill>
                  <a:srgbClr val="5F6368"/>
                </a:solidFill>
                <a:effectLst/>
                <a:latin typeface="arial" panose="020B0604020202020204" pitchFamily="34" charset="0"/>
              </a:rPr>
              <a:t>debe</a:t>
            </a:r>
            <a:r>
              <a:rPr lang="en-GB" b="0" i="0" u="none" strike="noStrike" dirty="0">
                <a:solidFill>
                  <a:srgbClr val="5F6368"/>
                </a:solidFill>
                <a:effectLst/>
                <a:latin typeface="arial" panose="020B0604020202020204" pitchFamily="34" charset="0"/>
              </a:rPr>
              <a:t> </a:t>
            </a:r>
            <a:r>
              <a:rPr lang="en-GB" b="0" i="0" u="none" strike="noStrike" dirty="0" err="1">
                <a:solidFill>
                  <a:srgbClr val="5F6368"/>
                </a:solidFill>
                <a:effectLst/>
                <a:latin typeface="arial" panose="020B0604020202020204" pitchFamily="34" charset="0"/>
              </a:rPr>
              <a:t>saber</a:t>
            </a:r>
            <a:r>
              <a:rPr lang="en-GB" b="0" i="0" u="none" strike="noStrike" dirty="0">
                <a:solidFill>
                  <a:srgbClr val="4D5156"/>
                </a:solidFill>
                <a:effectLst/>
                <a:latin typeface="arial" panose="020B0604020202020204" pitchFamily="34" charset="0"/>
              </a:rPr>
              <a:t> 2: El </a:t>
            </a:r>
            <a:r>
              <a:rPr lang="en-GB" b="0" i="0" u="none" strike="noStrike" dirty="0" err="1">
                <a:solidFill>
                  <a:srgbClr val="4D5156"/>
                </a:solidFill>
                <a:effectLst/>
                <a:latin typeface="arial" panose="020B0604020202020204" pitchFamily="34" charset="0"/>
              </a:rPr>
              <a:t>trabajo</a:t>
            </a:r>
            <a:r>
              <a:rPr lang="en-GB" b="0" i="0" u="none" strike="noStrike" dirty="0">
                <a:solidFill>
                  <a:srgbClr val="4D5156"/>
                </a:solidFill>
                <a:effectLst/>
                <a:latin typeface="arial" panose="020B0604020202020204" pitchFamily="34" charset="0"/>
              </a:rPr>
              <a:t> con personas </a:t>
            </a:r>
            <a:r>
              <a:rPr lang="en-GB" b="0" i="0" u="none" strike="noStrike" dirty="0">
                <a:solidFill>
                  <a:srgbClr val="5F6368"/>
                </a:solidFill>
                <a:effectLst/>
                <a:latin typeface="arial" panose="020B0604020202020204" pitchFamily="34" charset="0"/>
              </a:rPr>
              <a:t>LGBTIQ</a:t>
            </a:r>
            <a:r>
              <a:rPr lang="en-GB" b="0" i="0" u="none" strike="noStrike" dirty="0">
                <a:solidFill>
                  <a:srgbClr val="4D5156"/>
                </a:solidFill>
                <a:effectLst/>
                <a:latin typeface="arial" panose="020B0604020202020204" pitchFamily="34" charset="0"/>
              </a:rPr>
              <a:t>+ </a:t>
            </a:r>
            <a:r>
              <a:rPr lang="en-GB" b="0" i="0" u="none" strike="noStrike" dirty="0" err="1">
                <a:solidFill>
                  <a:srgbClr val="4D5156"/>
                </a:solidFill>
                <a:effectLst/>
                <a:latin typeface="arial" panose="020B0604020202020204" pitchFamily="34" charset="0"/>
              </a:rPr>
              <a:t>durante</a:t>
            </a:r>
            <a:r>
              <a:rPr lang="en-GB" b="0" i="0" u="none" strike="noStrike" dirty="0">
                <a:solidFill>
                  <a:srgbClr val="4D5156"/>
                </a:solidFill>
                <a:effectLst/>
                <a:latin typeface="arial" panose="020B0604020202020204" pitchFamily="34" charset="0"/>
              </a:rPr>
              <a:t> </a:t>
            </a:r>
            <a:r>
              <a:rPr lang="en-GB" b="0" i="0" u="none" strike="noStrike" dirty="0" err="1">
                <a:solidFill>
                  <a:srgbClr val="4D5156"/>
                </a:solidFill>
                <a:effectLst/>
                <a:latin typeface="arial" panose="020B0604020202020204" pitchFamily="34" charset="0"/>
              </a:rPr>
              <a:t>el</a:t>
            </a:r>
            <a:r>
              <a:rPr lang="en-GB" b="0" i="0" u="none" strike="noStrike" dirty="0">
                <a:solidFill>
                  <a:srgbClr val="4D5156"/>
                </a:solidFill>
                <a:effectLst/>
                <a:latin typeface="arial" panose="020B0604020202020204" pitchFamily="34" charset="0"/>
              </a:rPr>
              <a:t> </a:t>
            </a:r>
            <a:r>
              <a:rPr lang="en-GB" b="0" i="0" u="none" strike="noStrike" dirty="0" err="1">
                <a:solidFill>
                  <a:srgbClr val="4D5156"/>
                </a:solidFill>
                <a:effectLst/>
                <a:latin typeface="arial" panose="020B0604020202020204" pitchFamily="34" charset="0"/>
              </a:rPr>
              <a:t>desplazamiento</a:t>
            </a:r>
            <a:r>
              <a:rPr lang="es-419" dirty="0">
                <a:latin typeface="Lato" panose="020F0502020204030203" pitchFamily="34" charset="77"/>
                <a:ea typeface="MS Mincho"/>
                <a:cs typeface="Calibri"/>
              </a:rPr>
              <a:t>, 2021 (</a:t>
            </a:r>
            <a:r>
              <a:rPr lang="es-419" sz="1200" dirty="0">
                <a:latin typeface="Lato" panose="020F0502020204030203" pitchFamily="34" charset="77"/>
                <a:ea typeface="MS Mincho"/>
                <a:cs typeface="Calibri"/>
              </a:rPr>
              <a:t>https://www.refworld.org/cgi-bin/texis/vtx/rwmain/opendocpdf.pdf?reldoc=y&amp;docid=6185559b4</a:t>
            </a:r>
            <a:r>
              <a:rPr lang="es-419" dirty="0">
                <a:latin typeface="Lato" panose="020F0502020204030203" pitchFamily="34" charset="77"/>
                <a:ea typeface="MS Mincho"/>
                <a:cs typeface="Calibri"/>
              </a:rPr>
              <a:t>). </a:t>
            </a: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es-419" dirty="0">
                <a:latin typeface="Lato" panose="020F0502020204030203" pitchFamily="34" charset="77"/>
                <a:ea typeface="MS Mincho"/>
                <a:cs typeface="Calibri"/>
              </a:rPr>
              <a:t>Imagen extraída de </a:t>
            </a:r>
            <a:r>
              <a:rPr lang="es-419" dirty="0">
                <a:latin typeface="Lato" panose="020F0502020204030203" pitchFamily="34" charset="77"/>
                <a:ea typeface="MS PGothic"/>
                <a:cs typeface="Calibri"/>
              </a:rPr>
              <a:t>diapositiva obtenida y adaptada de ACNUR/OIM, Training package: SOGIESC and working with LGBTIQ+ persons in forced displacement, 2021 (</a:t>
            </a:r>
            <a:r>
              <a:rPr lang="es-419" sz="1200" dirty="0">
                <a:latin typeface="Lato" panose="020F0502020204030203" pitchFamily="34" charset="77"/>
                <a:ea typeface="MS PGothic"/>
                <a:cs typeface="Calibri"/>
                <a:hlinkClick r:id="rId5"/>
              </a:rPr>
              <a:t>https://www.unhcr.org/workingwithlgbtiq-sogiesc-trainingpackage.html</a:t>
            </a:r>
            <a:r>
              <a:rPr lang="es-419" dirty="0">
                <a:latin typeface="Lato" panose="020F0502020204030203" pitchFamily="34" charset="77"/>
                <a:ea typeface="MS PGothic"/>
                <a:cs typeface="Calibri"/>
              </a:rPr>
              <a:t>). </a:t>
            </a: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es-419" dirty="0">
                <a:latin typeface="Lato" panose="020F0502020204030203" pitchFamily="34" charset="77"/>
                <a:ea typeface="MS PGothic"/>
                <a:cs typeface="Calibri"/>
              </a:rPr>
              <a:t>What Works to Prevent Violence Against Women and Girls, Policy Brief: </a:t>
            </a:r>
            <a:r>
              <a:rPr lang="es-419" b="0" dirty="0">
                <a:effectLst/>
                <a:latin typeface="Lato" panose="020F0502020204030203" pitchFamily="34" charset="77"/>
                <a:ea typeface="MS PGothic"/>
                <a:cs typeface="Calibri"/>
              </a:rPr>
              <a:t>Ending Violence Against LGBTIQ+ People, Global evidence and emerging insights into what works, 2022 </a:t>
            </a:r>
            <a:r>
              <a:rPr lang="es-419" dirty="0">
                <a:latin typeface="Lato" panose="020F0502020204030203" pitchFamily="34" charset="77"/>
                <a:ea typeface="MS PGothic"/>
                <a:cs typeface="Calibri"/>
              </a:rPr>
              <a:t>(</a:t>
            </a:r>
            <a:r>
              <a:rPr lang="es-419" sz="1200" dirty="0">
                <a:latin typeface="Lato" panose="020F0502020204030203" pitchFamily="34" charset="77"/>
                <a:ea typeface="MS PGothic"/>
                <a:cs typeface="Calibri"/>
                <a:hlinkClick r:id="rId6"/>
              </a:rPr>
              <a:t>https://ww2preventvawg.org/sites/default/files/2022-09/WhatWorks-PolicyBrief.pdf</a:t>
            </a:r>
            <a:r>
              <a:rPr lang="es-419" dirty="0">
                <a:latin typeface="Lato" panose="020F0502020204030203" pitchFamily="34" charset="77"/>
                <a:ea typeface="MS PGothic"/>
                <a:cs typeface="Calibri"/>
              </a:rPr>
              <a:t>).</a:t>
            </a: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es-419" dirty="0">
                <a:latin typeface="Lato" panose="020F0502020204030203" pitchFamily="34" charset="77"/>
                <a:ea typeface="MS PGothic"/>
                <a:cs typeface="Calibri"/>
              </a:rPr>
              <a:t>What Works to Prevent Violence Against Women and Girls, </a:t>
            </a:r>
            <a:r>
              <a:rPr lang="es-419" b="0" dirty="0">
                <a:effectLst/>
                <a:latin typeface="Lato" panose="020F0502020204030203" pitchFamily="34" charset="77"/>
                <a:ea typeface="MS PGothic"/>
                <a:cs typeface="Calibri"/>
              </a:rPr>
              <a:t>Ending Violence Against LGBTIQ+ People, Global evidence and emerging insights into what works, 2022 </a:t>
            </a:r>
            <a:r>
              <a:rPr lang="es-419" dirty="0">
                <a:latin typeface="Lato" panose="020F0502020204030203" pitchFamily="34" charset="77"/>
                <a:ea typeface="MS PGothic"/>
                <a:cs typeface="Calibri"/>
              </a:rPr>
              <a:t>(</a:t>
            </a:r>
            <a:r>
              <a:rPr lang="es-419" sz="1200" dirty="0">
                <a:latin typeface="Lato" panose="020F0502020204030203" pitchFamily="34" charset="77"/>
                <a:ea typeface="MS PGothic"/>
                <a:cs typeface="Calibri"/>
                <a:hlinkClick r:id="rId3"/>
              </a:rPr>
              <a:t>https://ww2preventvawg.org/evidence-hub/ending-violence-against-LGBTIQ-people-report</a:t>
            </a:r>
            <a:r>
              <a:rPr lang="es-419" dirty="0">
                <a:latin typeface="Lato" panose="020F0502020204030203" pitchFamily="34" charset="77"/>
                <a:ea typeface="MS PGothic"/>
                <a:cs typeface="Calibri"/>
              </a:rPr>
              <a:t>).</a:t>
            </a:r>
          </a:p>
        </p:txBody>
      </p:sp>
    </p:spTree>
    <p:extLst>
      <p:ext uri="{BB962C8B-B14F-4D97-AF65-F5344CB8AC3E}">
        <p14:creationId xmlns:p14="http://schemas.microsoft.com/office/powerpoint/2010/main" val="3296128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sz="1300" dirty="0">
              <a:latin typeface="Lato" panose="020F0502020204030203" pitchFamily="34" charset="77"/>
            </a:endParaRPr>
          </a:p>
          <a:p>
            <a:r>
              <a:rPr lang="es-419" sz="1200" dirty="0">
                <a:latin typeface="Lato" panose="020F0502020204030203" pitchFamily="34" charset="77"/>
              </a:rPr>
              <a:t>https://youtu.be/O1islM0ytkE (video en inglés, con subtítulos </a:t>
            </a:r>
            <a:r>
              <a:rPr lang="es-ES" dirty="0"/>
              <a:t>generados automáticamente </a:t>
            </a:r>
            <a:r>
              <a:rPr lang="es-419" sz="1200" dirty="0">
                <a:latin typeface="Lato" panose="020F0502020204030203" pitchFamily="34" charset="77"/>
              </a:rPr>
              <a:t>en español disponibles) </a:t>
            </a:r>
          </a:p>
          <a:p>
            <a:r>
              <a:rPr lang="es-419" dirty="0">
                <a:latin typeface="Lato" panose="020F0502020204030203" pitchFamily="34" charset="77"/>
              </a:rPr>
              <a:t>Duración: 4.49 minutos</a:t>
            </a:r>
          </a:p>
        </p:txBody>
      </p:sp>
    </p:spTree>
    <p:extLst>
      <p:ext uri="{BB962C8B-B14F-4D97-AF65-F5344CB8AC3E}">
        <p14:creationId xmlns:p14="http://schemas.microsoft.com/office/powerpoint/2010/main" val="3084442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7274859"/>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n-US" sz="1300" b="0" i="0" dirty="0">
              <a:solidFill>
                <a:srgbClr val="000000"/>
              </a:solidFill>
              <a:effectLst/>
              <a:latin typeface="Lato" panose="020F0502020204030203" pitchFamily="34" charset="77"/>
            </a:endParaRPr>
          </a:p>
          <a:p>
            <a:r>
              <a:rPr lang="es-419" i="0" dirty="0">
                <a:solidFill>
                  <a:schemeClr val="tx1"/>
                </a:solidFill>
                <a:latin typeface="Lato" panose="020F0502020204030203" pitchFamily="34" charset="77"/>
              </a:rPr>
              <a:t>¿Por qué es </a:t>
            </a:r>
            <a:r>
              <a:rPr lang="es-419" b="1" i="0" dirty="0">
                <a:solidFill>
                  <a:schemeClr val="tx1"/>
                </a:solidFill>
                <a:latin typeface="Lato" panose="020F0502020204030203" pitchFamily="34" charset="77"/>
              </a:rPr>
              <a:t>importante</a:t>
            </a:r>
            <a:r>
              <a:rPr lang="es-419" i="0" dirty="0">
                <a:solidFill>
                  <a:schemeClr val="tx1"/>
                </a:solidFill>
                <a:latin typeface="Lato" panose="020F0502020204030203" pitchFamily="34" charset="77"/>
              </a:rPr>
              <a:t> </a:t>
            </a:r>
            <a:r>
              <a:rPr lang="es-419" b="0" i="0" dirty="0">
                <a:solidFill>
                  <a:schemeClr val="tx1"/>
                </a:solidFill>
                <a:latin typeface="Lato" panose="020F0502020204030203" pitchFamily="34" charset="77"/>
              </a:rPr>
              <a:t>la interseccionalidad</a:t>
            </a:r>
            <a:r>
              <a:rPr lang="es-419" i="0" dirty="0">
                <a:solidFill>
                  <a:schemeClr val="tx1"/>
                </a:solidFill>
                <a:latin typeface="Lato" panose="020F0502020204030203" pitchFamily="34" charset="77"/>
              </a:rPr>
              <a:t> </a:t>
            </a:r>
            <a:r>
              <a:rPr lang="es-419" b="1" i="0" dirty="0">
                <a:solidFill>
                  <a:schemeClr val="tx1"/>
                </a:solidFill>
                <a:latin typeface="Lato" panose="020F0502020204030203" pitchFamily="34" charset="77"/>
              </a:rPr>
              <a:t>en nuestro trabajo</a:t>
            </a:r>
            <a:r>
              <a:rPr lang="es-419" i="0" dirty="0">
                <a:solidFill>
                  <a:schemeClr val="tx1"/>
                </a:solidFill>
                <a:latin typeface="Lato" panose="020F0502020204030203" pitchFamily="34" charset="77"/>
              </a:rPr>
              <a:t>?</a:t>
            </a:r>
          </a:p>
          <a:p>
            <a:endParaRPr lang="en-US" dirty="0">
              <a:latin typeface="Lato" panose="020F0502020204030203" pitchFamily="34" charset="77"/>
              <a:cs typeface="Calibri"/>
            </a:endParaRPr>
          </a:p>
          <a:p>
            <a:r>
              <a:rPr lang="es-419" dirty="0">
                <a:latin typeface="Lato" panose="020F0502020204030203" pitchFamily="34" charset="77"/>
                <a:ea typeface="MS PGothic"/>
                <a:cs typeface="Calibri"/>
              </a:rPr>
              <a:t>La interseccionalidad es un marco analítico para comprender cómo los aspectos de las identidades sociales y políticas de una persona se combinan para crear diferentes modos de discriminación y privilegio. La interseccionalidad identifica múltiples factores interconectados de ventaja y desventaja que influyen en el poder, el privilegio y la opresión. Las experiencias de las mujeres difieren enormemente en todo el mundo. La interseccionalidad nos ayuda a comprender qué barreras afrontan las personas a lo largo del tiempo y cómo les afectan la </a:t>
            </a:r>
            <a:r>
              <a:rPr lang="es-419" b="1" dirty="0">
                <a:latin typeface="Lato" panose="020F0502020204030203" pitchFamily="34" charset="77"/>
                <a:ea typeface="MS PGothic"/>
                <a:cs typeface="Calibri"/>
              </a:rPr>
              <a:t>desigualdad de género, la discriminación sistémica y las relaciones de poder desiguales</a:t>
            </a:r>
            <a:r>
              <a:rPr lang="es-419" dirty="0">
                <a:latin typeface="Lato" panose="020F0502020204030203" pitchFamily="34" charset="77"/>
                <a:ea typeface="MS PGothic"/>
                <a:cs typeface="Calibri"/>
              </a:rPr>
              <a:t>.</a:t>
            </a:r>
          </a:p>
          <a:p>
            <a:endParaRPr lang="en-US" dirty="0">
              <a:latin typeface="Lato" panose="020F0502020204030203" pitchFamily="34" charset="77"/>
              <a:ea typeface="MS PGothic"/>
              <a:cs typeface="Calibri"/>
            </a:endParaRPr>
          </a:p>
          <a:p>
            <a:r>
              <a:rPr lang="es-419" dirty="0">
                <a:latin typeface="Lato" panose="020F0502020204030203" pitchFamily="34" charset="77"/>
                <a:ea typeface="MS PGothic"/>
                <a:cs typeface="Calibri"/>
              </a:rPr>
              <a:t>Aunque el ACNUR busca una mayor igualdad de género para las personas de todos los sexos o identidades de género,</a:t>
            </a:r>
            <a:r>
              <a:rPr lang="es-419" b="1" dirty="0">
                <a:latin typeface="Lato" panose="020F0502020204030203" pitchFamily="34" charset="77"/>
                <a:ea typeface="MS PGothic"/>
                <a:cs typeface="Calibri"/>
              </a:rPr>
              <a:t> nuestro trabajo se centra principalmente en las personas que más sufren la discriminación de género</a:t>
            </a:r>
            <a:r>
              <a:rPr lang="es-419" dirty="0">
                <a:latin typeface="Lato" panose="020F0502020204030203" pitchFamily="34" charset="77"/>
                <a:ea typeface="MS PGothic"/>
                <a:cs typeface="Calibri"/>
              </a:rPr>
              <a:t>: </a:t>
            </a:r>
            <a:r>
              <a:rPr lang="es-419" b="1" dirty="0">
                <a:latin typeface="Lato" panose="020F0502020204030203" pitchFamily="34" charset="77"/>
                <a:ea typeface="MS PGothic"/>
                <a:cs typeface="Calibri"/>
              </a:rPr>
              <a:t>mujeres y niñas y grupos marginados (incluidas, en particular, las personas con </a:t>
            </a:r>
            <a:r>
              <a:rPr lang="es-419" b="1" i="0" dirty="0">
                <a:solidFill>
                  <a:srgbClr val="000000"/>
                </a:solidFill>
                <a:effectLst/>
                <a:latin typeface="Lato" panose="020F0502020204030203" pitchFamily="34" charset="77"/>
                <a:ea typeface="MS PGothic"/>
                <a:cs typeface="Calibri"/>
              </a:rPr>
              <a:t>SOGIESC </a:t>
            </a:r>
            <a:r>
              <a:rPr lang="es-419" b="1" dirty="0">
                <a:effectLst/>
                <a:latin typeface="Lato" panose="020F0502020204030203" pitchFamily="34" charset="77"/>
                <a:ea typeface="MS PGothic"/>
                <a:cs typeface="Calibri"/>
              </a:rPr>
              <a:t>diversa).</a:t>
            </a:r>
            <a:r>
              <a:rPr lang="es-419" b="0" dirty="0">
                <a:latin typeface="Lato" panose="020F0502020204030203" pitchFamily="34" charset="77"/>
                <a:ea typeface="MS PGothic"/>
                <a:cs typeface="Calibri"/>
              </a:rPr>
              <a:t> </a:t>
            </a:r>
            <a:r>
              <a:rPr lang="es-419" dirty="0">
                <a:latin typeface="Lato" panose="020F0502020204030203" pitchFamily="34" charset="77"/>
                <a:ea typeface="MS PGothic"/>
                <a:cs typeface="Calibri"/>
              </a:rPr>
              <a:t>En la programación para la VG en los tres pilares de mitigación de riesgos, respuesta y prevención se debe tener en cuenta la intersección entre los diferentes factores de riesgo interrelacionados. </a:t>
            </a:r>
          </a:p>
          <a:p>
            <a:endParaRPr lang="en-US" dirty="0">
              <a:latin typeface="Lato" panose="020F0502020204030203" pitchFamily="34" charset="77"/>
              <a:cs typeface="Calibri"/>
            </a:endParaRPr>
          </a:p>
          <a:p>
            <a:r>
              <a:rPr lang="es-419" dirty="0">
                <a:latin typeface="Lato" panose="020F0502020204030203" pitchFamily="34" charset="77"/>
                <a:ea typeface="MS PGothic"/>
                <a:cs typeface="Calibri"/>
              </a:rPr>
              <a:t>Las investigaciones han revelado que las mujeres con discapacidad tienen entre el doble y el cuádruple de probabilidades de sufrir violencia de pareja que las demás mujeres (What Works to Prevent Violence Against Women and Girls, Video: Disability and Violence against Women, 2018 (</a:t>
            </a:r>
            <a:r>
              <a:rPr lang="es-419" dirty="0">
                <a:latin typeface="Lato" panose="020F0502020204030203" pitchFamily="34" charset="77"/>
                <a:ea typeface="MS PGothic"/>
                <a:cs typeface="Calibri"/>
                <a:hlinkClick r:id="rId3"/>
              </a:rPr>
              <a:t>https://vimeo.com/281426654?embedded=true&amp;source=video_title&amp;owner=32168174</a:t>
            </a:r>
            <a:r>
              <a:rPr lang="es-419" dirty="0">
                <a:latin typeface="Lato" panose="020F0502020204030203" pitchFamily="34" charset="77"/>
                <a:ea typeface="MS PGothic"/>
                <a:cs typeface="Calibri"/>
              </a:rPr>
              <a:t>), y las mujeres y niñas LGBTIQ+ se enfrentan a la falta de servicios inclusivos y pueden quedar excluidas de los recursos que se ofrecen a sus homólogas cisgénero y heterosexuales (</a:t>
            </a:r>
            <a:r>
              <a:rPr lang="es-419" dirty="0">
                <a:latin typeface="Lato" panose="020F0502020204030203" pitchFamily="34" charset="77"/>
                <a:ea typeface="MS PGothic"/>
                <a:cs typeface="Calibri"/>
                <a:hlinkClick r:id="rId4"/>
              </a:rPr>
              <a:t>Changing the picture – full suite of resources | Suite of resources | Our Watch - Our Watch</a:t>
            </a:r>
            <a:r>
              <a:rPr lang="es-419" dirty="0">
                <a:latin typeface="Lato" panose="020F0502020204030203" pitchFamily="34" charset="77"/>
                <a:ea typeface="MS PGothic"/>
                <a:cs typeface="Calibri"/>
              </a:rPr>
              <a:t>).</a:t>
            </a:r>
          </a:p>
          <a:p>
            <a:endParaRPr lang="en-US" dirty="0">
              <a:latin typeface="Lato" panose="020F0502020204030203" pitchFamily="34" charset="77"/>
              <a:cs typeface="Calibri"/>
            </a:endParaRPr>
          </a:p>
          <a:p>
            <a:r>
              <a:rPr lang="es-419" dirty="0">
                <a:latin typeface="Lato" panose="020F0502020204030203" pitchFamily="34" charset="77"/>
                <a:ea typeface="MS PGothic"/>
                <a:cs typeface="Calibri"/>
              </a:rPr>
              <a:t>Estándares Mínimos de VG Interagenciales: en términos prácticos, aplicar </a:t>
            </a:r>
            <a:r>
              <a:rPr lang="es-419" b="1" dirty="0">
                <a:latin typeface="Lato" panose="020F0502020204030203" pitchFamily="34" charset="77"/>
                <a:ea typeface="MS PGothic"/>
                <a:cs typeface="Calibri"/>
              </a:rPr>
              <a:t>un enfoque interseccional </a:t>
            </a:r>
            <a:r>
              <a:rPr lang="es-419" dirty="0">
                <a:latin typeface="Lato" panose="020F0502020204030203" pitchFamily="34" charset="77"/>
                <a:ea typeface="MS PGothic"/>
                <a:cs typeface="Calibri"/>
              </a:rPr>
              <a:t>significa implicar a los miembros de la comunidad y, en particular, a las mujeres y niñas de diversos grupos, desde el inicio de una crisis, para identificar, analizar y determinar estrategias que aborden las formas interseccionales de opresión estructural.</a:t>
            </a:r>
          </a:p>
        </p:txBody>
      </p:sp>
    </p:spTree>
    <p:extLst>
      <p:ext uri="{BB962C8B-B14F-4D97-AF65-F5344CB8AC3E}">
        <p14:creationId xmlns:p14="http://schemas.microsoft.com/office/powerpoint/2010/main" val="2026325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73440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sz="1300" dirty="0">
              <a:latin typeface="Lato" panose="020F0502020204030203" pitchFamily="34" charset="77"/>
            </a:endParaRPr>
          </a:p>
          <a:p>
            <a:r>
              <a:rPr lang="es-419" dirty="0">
                <a:latin typeface="Lato" panose="020F0502020204030203" pitchFamily="34" charset="77"/>
                <a:ea typeface="MS PGothic"/>
                <a:cs typeface="Calibri"/>
              </a:rPr>
              <a:t>Duración prevista: 25 minutos </a:t>
            </a:r>
          </a:p>
          <a:p>
            <a:r>
              <a:rPr lang="es-419" dirty="0">
                <a:latin typeface="Lato" panose="020F0502020204030203" pitchFamily="34" charset="77"/>
                <a:ea typeface="MS PGothic"/>
                <a:cs typeface="Calibri"/>
              </a:rPr>
              <a:t>Objetivo: mejorar la comprensión de las personas participantes sobre </a:t>
            </a:r>
            <a:r>
              <a:rPr lang="es-419" dirty="0">
                <a:solidFill>
                  <a:schemeClr val="tx1"/>
                </a:solidFill>
                <a:effectLst/>
                <a:latin typeface="Lato" panose="020F0502020204030203" pitchFamily="34" charset="77"/>
                <a:ea typeface="+mn-ea"/>
                <a:cs typeface="+mn-cs"/>
              </a:rPr>
              <a:t>las relaciones de poder desiguales y las diferencias en el acceso a oportunidades, servicios y recursos</a:t>
            </a:r>
          </a:p>
          <a:p>
            <a:endParaRPr lang="en-US" dirty="0">
              <a:latin typeface="Lato" panose="020F0502020204030203" pitchFamily="34" charset="77"/>
              <a:ea typeface="MS PGothic"/>
              <a:cs typeface="Calibri"/>
            </a:endParaRP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Se asigna un personaje a cada una de las dos voluntarias, “</a:t>
            </a:r>
            <a:r>
              <a:rPr lang="es-419" dirty="0" err="1">
                <a:latin typeface="Lato" panose="020F0502020204030203" pitchFamily="34" charset="77"/>
                <a:ea typeface="MS PGothic"/>
                <a:cs typeface="Calibri"/>
              </a:rPr>
              <a:t>Alieva</a:t>
            </a:r>
            <a:r>
              <a:rPr lang="es-419" dirty="0">
                <a:latin typeface="Lato" panose="020F0502020204030203" pitchFamily="34" charset="77"/>
                <a:ea typeface="MS PGothic"/>
                <a:cs typeface="Calibri"/>
              </a:rPr>
              <a:t>” y “Amina”. </a:t>
            </a:r>
          </a:p>
          <a:p>
            <a:pPr marL="285750" marR="0" lvl="0" indent="-285750" algn="l"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es-419" dirty="0">
                <a:latin typeface="Lato" panose="020F0502020204030203" pitchFamily="34" charset="77"/>
                <a:ea typeface="MS PGothic"/>
                <a:cs typeface="Calibri"/>
              </a:rPr>
              <a:t>Entregue a los grupos copias impresas de los escenarios (consulte la Hoja de actividades más abajo).</a:t>
            </a: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El resto del grupo leerá en voz alta los diferentes escenarios vividos por cada personaje. </a:t>
            </a: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Las voluntarias dan pasos hacia adelante o pasos hacia atrás en </a:t>
            </a:r>
            <a:r>
              <a:rPr lang="es-419" b="1" dirty="0">
                <a:latin typeface="Lato" panose="020F0502020204030203" pitchFamily="34" charset="77"/>
                <a:ea typeface="MS PGothic"/>
                <a:cs typeface="Calibri"/>
              </a:rPr>
              <a:t>función de cómo el escenario promueva las oportunidades y refuerce los recursos de esa persona</a:t>
            </a:r>
            <a:r>
              <a:rPr lang="es-419" dirty="0">
                <a:latin typeface="Lato" panose="020F0502020204030203" pitchFamily="34" charset="77"/>
                <a:ea typeface="MS PGothic"/>
                <a:cs typeface="Calibri"/>
              </a:rPr>
              <a:t>. </a:t>
            </a: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Una persona puede tener tanto cosas positivas como negativas en cada escenario, por lo que en consecuencia puede dar varios pasos hacia delante o hacia atrás. </a:t>
            </a: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También puede haber sucesos que afecten a las demás mujeres y niñas de la familia, y esto puede tener un impacto adicional en la persona. </a:t>
            </a: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Remítase a estas preguntas clave para facilitar el debate sobre si cada niña debe avanzar o retroceder: </a:t>
            </a:r>
          </a:p>
          <a:p>
            <a:pPr marL="742950" lvl="1" indent="-285750">
              <a:buClr>
                <a:schemeClr val="tx1"/>
              </a:buClr>
              <a:buFont typeface="Courier New" panose="02070309020205020404" pitchFamily="49" charset="0"/>
              <a:buChar char="o"/>
            </a:pPr>
            <a:r>
              <a:rPr lang="es-419" dirty="0">
                <a:latin typeface="Lato" panose="020F0502020204030203" pitchFamily="34" charset="77"/>
                <a:ea typeface="MS PGothic"/>
                <a:cs typeface="Calibri"/>
              </a:rPr>
              <a:t>¿Cuáles son las cosas buenas y malas que suceden en este escenario para la niña? </a:t>
            </a:r>
          </a:p>
          <a:p>
            <a:pPr marL="742950" lvl="1" indent="-285750">
              <a:buClr>
                <a:schemeClr val="tx1"/>
              </a:buClr>
              <a:buFont typeface="Courier New" panose="02070309020205020404" pitchFamily="49" charset="0"/>
              <a:buChar char="o"/>
            </a:pPr>
            <a:r>
              <a:rPr lang="es-419" dirty="0">
                <a:latin typeface="Lato" panose="020F0502020204030203" pitchFamily="34" charset="77"/>
                <a:ea typeface="MS PGothic"/>
                <a:cs typeface="Calibri"/>
              </a:rPr>
              <a:t>¿Qué recursos personales/sociales/físicos/financieros está desarrollando? </a:t>
            </a:r>
          </a:p>
          <a:p>
            <a:pPr marL="742950" lvl="1" indent="-285750">
              <a:buClr>
                <a:schemeClr val="tx1"/>
              </a:buClr>
              <a:buFont typeface="Courier New" panose="02070309020205020404" pitchFamily="49" charset="0"/>
              <a:buChar char="o"/>
            </a:pPr>
            <a:r>
              <a:rPr lang="es-419" dirty="0">
                <a:latin typeface="Lato" panose="020F0502020204030203" pitchFamily="34" charset="77"/>
                <a:ea typeface="MS PGothic"/>
                <a:cs typeface="Calibri"/>
              </a:rPr>
              <a:t>¿Qué recursos personales/sociales/físicos/financieros le faltan? </a:t>
            </a:r>
          </a:p>
          <a:p>
            <a:pPr marL="742950" lvl="1" indent="-285750">
              <a:buClr>
                <a:schemeClr val="tx1"/>
              </a:buClr>
              <a:buFont typeface="Courier New" panose="02070309020205020404" pitchFamily="49" charset="0"/>
              <a:buChar char="o"/>
            </a:pPr>
            <a:r>
              <a:rPr lang="es-419" dirty="0">
                <a:latin typeface="Lato" panose="020F0502020204030203" pitchFamily="34" charset="77"/>
                <a:ea typeface="MS PGothic"/>
                <a:cs typeface="Calibri"/>
              </a:rPr>
              <a:t>¿Qué tipo de poder existe en las relaciones que la rodean? (por ejemplo, poder sobre/ poder dentro/ poder para/ poder con) </a:t>
            </a:r>
          </a:p>
          <a:p>
            <a:pPr marL="742950" lvl="1" indent="-285750">
              <a:buClr>
                <a:schemeClr val="tx1"/>
              </a:buClr>
              <a:buFont typeface="Courier New" panose="02070309020205020404" pitchFamily="49" charset="0"/>
              <a:buChar char="o"/>
            </a:pPr>
            <a:r>
              <a:rPr lang="es-419" dirty="0">
                <a:latin typeface="Lato" panose="020F0502020204030203" pitchFamily="34" charset="77"/>
                <a:ea typeface="MS PGothic"/>
                <a:cs typeface="Calibri"/>
              </a:rPr>
              <a:t>¿Cómo afecta esto a su vulnerabilidad o resiliencia ante los retos? </a:t>
            </a:r>
          </a:p>
          <a:p>
            <a:pPr marL="742950" lvl="1" indent="-285750">
              <a:buClr>
                <a:schemeClr val="tx1"/>
              </a:buClr>
              <a:buFont typeface="Courier New" panose="02070309020205020404" pitchFamily="49" charset="0"/>
              <a:buChar char="o"/>
            </a:pPr>
            <a:r>
              <a:rPr lang="es-419" dirty="0">
                <a:latin typeface="Lato" panose="020F0502020204030203" pitchFamily="34" charset="77"/>
                <a:ea typeface="MS PGothic"/>
                <a:cs typeface="Calibri"/>
              </a:rPr>
              <a:t>¿Cómo afecta esto a su riesgo de VG o a su protección frente a esta? </a:t>
            </a:r>
          </a:p>
          <a:p>
            <a:pPr marL="171450" indent="-171450">
              <a:buClr>
                <a:schemeClr val="tx1"/>
              </a:buClr>
              <a:buFont typeface="Courier New" panose="02070309020205020404" pitchFamily="49" charset="0"/>
              <a:buChar char="o"/>
              <a:defRPr/>
            </a:pPr>
            <a:endParaRPr lang="en-US" kern="1200" dirty="0">
              <a:solidFill>
                <a:schemeClr val="tx1"/>
              </a:solidFill>
              <a:effectLst/>
              <a:latin typeface="Lato" panose="020F0502020204030203" pitchFamily="34" charset="77"/>
              <a:ea typeface="+mn-ea"/>
              <a:cs typeface="+mn-cs"/>
            </a:endParaRPr>
          </a:p>
          <a:p>
            <a:pPr>
              <a:defRPr/>
            </a:pPr>
            <a:r>
              <a:rPr lang="es-419" dirty="0">
                <a:solidFill>
                  <a:schemeClr val="tx1"/>
                </a:solidFill>
                <a:effectLst/>
                <a:latin typeface="Lato" panose="020F0502020204030203" pitchFamily="34" charset="77"/>
                <a:ea typeface="+mn-ea"/>
                <a:cs typeface="+mn-cs"/>
              </a:rPr>
              <a:t>Este ejercicio trata de las relaciones de poder desiguales y las diferencias en el acceso a oportunidades, servicios y recursos. </a:t>
            </a:r>
            <a:r>
              <a:rPr lang="es-419" dirty="0">
                <a:latin typeface="Lato" panose="020F0502020204030203" pitchFamily="34" charset="77"/>
                <a:ea typeface="+mn-ea"/>
                <a:cs typeface="+mn-cs"/>
              </a:rPr>
              <a:t>Estas diferencias no se basan en la cualificación o la experiencia, </a:t>
            </a:r>
            <a:r>
              <a:rPr lang="es-419" b="1" dirty="0">
                <a:latin typeface="Lato" panose="020F0502020204030203" pitchFamily="34" charset="77"/>
                <a:ea typeface="+mn-ea"/>
                <a:cs typeface="+mn-cs"/>
              </a:rPr>
              <a:t>sino en la desigualdad de poder socializada y los factores interseccionales</a:t>
            </a:r>
            <a:r>
              <a:rPr lang="es-419" dirty="0">
                <a:latin typeface="Lato" panose="020F0502020204030203" pitchFamily="34" charset="77"/>
                <a:ea typeface="+mn-ea"/>
                <a:cs typeface="+mn-cs"/>
              </a:rPr>
              <a:t>, perpetuados por culturas y normas.</a:t>
            </a:r>
            <a:r>
              <a:rPr lang="es-419" dirty="0">
                <a:solidFill>
                  <a:schemeClr val="tx1"/>
                </a:solidFill>
                <a:effectLst/>
                <a:latin typeface="Lato" panose="020F0502020204030203" pitchFamily="34" charset="77"/>
                <a:ea typeface="+mn-ea"/>
                <a:cs typeface="+mn-cs"/>
              </a:rPr>
              <a:t> Las mujeres experimentan esta desigualdad durante toda su vida, y es la base sobre la que se desarrolla y perpetúa la violencia. Por supuesto, no todos los hombres son iguales, ni todas las mujeres son iguales. Incluso dentro de esos grupos, existen importantes diferencias de poder y privilegio, asociadas al estatus, la capacidad física, la riqueza, etc.</a:t>
            </a:r>
            <a:r>
              <a:rPr lang="es-419" dirty="0">
                <a:latin typeface="Lato" panose="020F0502020204030203" pitchFamily="34" charset="77"/>
                <a:ea typeface="+mn-ea"/>
                <a:cs typeface="+mn-cs"/>
              </a:rPr>
              <a:t> </a:t>
            </a:r>
          </a:p>
          <a:p>
            <a:endParaRPr lang="en-US" dirty="0">
              <a:latin typeface="Lato" panose="020F0502020204030203" pitchFamily="34" charset="77"/>
              <a:ea typeface="MS PGothic"/>
              <a:cs typeface="Calibri"/>
            </a:endParaRPr>
          </a:p>
          <a:p>
            <a:r>
              <a:rPr lang="es-419" b="1" dirty="0">
                <a:latin typeface="Lato" panose="020F0502020204030203" pitchFamily="34" charset="77"/>
                <a:ea typeface="MS PGothic"/>
                <a:cs typeface="Calibri"/>
              </a:rPr>
              <a:t>Escenarios de </a:t>
            </a:r>
            <a:r>
              <a:rPr lang="es-419" b="1" dirty="0" err="1">
                <a:latin typeface="Lato" panose="020F0502020204030203" pitchFamily="34" charset="77"/>
                <a:ea typeface="MS PGothic"/>
                <a:cs typeface="Calibri"/>
              </a:rPr>
              <a:t>Alieva</a:t>
            </a:r>
            <a:endParaRPr lang="es-419" b="1" dirty="0">
              <a:latin typeface="Lato" panose="020F0502020204030203" pitchFamily="34" charset="77"/>
              <a:ea typeface="MS PGothic"/>
              <a:cs typeface="Calibri"/>
            </a:endParaRPr>
          </a:p>
          <a:p>
            <a:pPr marL="342900" indent="-342900">
              <a:buClr>
                <a:schemeClr val="tx1"/>
              </a:buClr>
              <a:buAutoNum type="arabicPeriod"/>
            </a:pPr>
            <a:r>
              <a:rPr lang="es-419" dirty="0" err="1">
                <a:latin typeface="Lato" panose="020F0502020204030203" pitchFamily="34" charset="77"/>
                <a:ea typeface="MS PGothic"/>
                <a:cs typeface="Calibri"/>
              </a:rPr>
              <a:t>Alieva</a:t>
            </a:r>
            <a:r>
              <a:rPr lang="es-419" dirty="0">
                <a:latin typeface="Lato" panose="020F0502020204030203" pitchFamily="34" charset="77"/>
                <a:ea typeface="MS PGothic"/>
                <a:cs typeface="Calibri"/>
              </a:rPr>
              <a:t> tiene 15 años. Nació con su discapacidad: tiene dificultades para moverse y tardó en desarrollar el habla. Los médicos dijeron que </a:t>
            </a:r>
            <a:r>
              <a:rPr lang="es-419" dirty="0" err="1">
                <a:latin typeface="Lato" panose="020F0502020204030203" pitchFamily="34" charset="77"/>
                <a:ea typeface="MS PGothic"/>
                <a:cs typeface="Calibri"/>
              </a:rPr>
              <a:t>Alieva</a:t>
            </a:r>
            <a:r>
              <a:rPr lang="es-419" dirty="0">
                <a:latin typeface="Lato" panose="020F0502020204030203" pitchFamily="34" charset="77"/>
                <a:ea typeface="MS PGothic"/>
                <a:cs typeface="Calibri"/>
              </a:rPr>
              <a:t> nunca iría a la escuela, por lo que pasa la mayor parte del tiempo dentro de casa.</a:t>
            </a:r>
          </a:p>
          <a:p>
            <a:pPr marL="342900" indent="-342900">
              <a:buClr>
                <a:schemeClr val="tx1"/>
              </a:buClr>
              <a:buAutoNum type="arabicPeriod"/>
            </a:pPr>
            <a:r>
              <a:rPr lang="es-419" dirty="0">
                <a:latin typeface="Lato" panose="020F0502020204030203" pitchFamily="34" charset="77"/>
                <a:ea typeface="MS PGothic"/>
                <a:cs typeface="Calibri"/>
              </a:rPr>
              <a:t>La madre de </a:t>
            </a:r>
            <a:r>
              <a:rPr lang="es-419" dirty="0" err="1">
                <a:latin typeface="Lato" panose="020F0502020204030203" pitchFamily="34" charset="77"/>
                <a:ea typeface="MS PGothic"/>
                <a:cs typeface="Calibri"/>
              </a:rPr>
              <a:t>Alieva</a:t>
            </a:r>
            <a:r>
              <a:rPr lang="es-419" dirty="0">
                <a:latin typeface="Lato" panose="020F0502020204030203" pitchFamily="34" charset="77"/>
                <a:ea typeface="MS PGothic"/>
                <a:cs typeface="Calibri"/>
              </a:rPr>
              <a:t> la ayuda con los cuidados diarios, como lavarse e ir al baño. Su padre abandonó recientemente a la familia, y ahora la madre de </a:t>
            </a:r>
            <a:r>
              <a:rPr lang="es-419" dirty="0" err="1">
                <a:latin typeface="Lato" panose="020F0502020204030203" pitchFamily="34" charset="77"/>
                <a:ea typeface="MS PGothic"/>
                <a:cs typeface="Calibri"/>
              </a:rPr>
              <a:t>Alieva</a:t>
            </a:r>
            <a:r>
              <a:rPr lang="es-419" dirty="0">
                <a:latin typeface="Lato" panose="020F0502020204030203" pitchFamily="34" charset="77"/>
                <a:ea typeface="MS PGothic"/>
                <a:cs typeface="Calibri"/>
              </a:rPr>
              <a:t> debe encontrar la forma de conseguir ingresos para la familia. La hermana menor de </a:t>
            </a:r>
            <a:r>
              <a:rPr lang="es-419" dirty="0" err="1">
                <a:latin typeface="Lato" panose="020F0502020204030203" pitchFamily="34" charset="77"/>
                <a:ea typeface="MS PGothic"/>
                <a:cs typeface="Calibri"/>
              </a:rPr>
              <a:t>Alieva</a:t>
            </a:r>
            <a:r>
              <a:rPr lang="es-419" dirty="0">
                <a:latin typeface="Lato" panose="020F0502020204030203" pitchFamily="34" charset="77"/>
                <a:ea typeface="MS PGothic"/>
                <a:cs typeface="Calibri"/>
              </a:rPr>
              <a:t> debe quedarse en casa para ayudarla cuando su madre sale a reuniones.</a:t>
            </a:r>
          </a:p>
          <a:p>
            <a:pPr marL="342900" indent="-342900">
              <a:buClr>
                <a:schemeClr val="tx1"/>
              </a:buClr>
              <a:buAutoNum type="arabicPeriod"/>
            </a:pPr>
            <a:r>
              <a:rPr lang="es-419" dirty="0">
                <a:latin typeface="Lato" panose="020F0502020204030203" pitchFamily="34" charset="77"/>
                <a:ea typeface="MS PGothic"/>
                <a:cs typeface="Calibri"/>
              </a:rPr>
              <a:t>La hermana de </a:t>
            </a:r>
            <a:r>
              <a:rPr lang="es-419" dirty="0" err="1">
                <a:latin typeface="Lato" panose="020F0502020204030203" pitchFamily="34" charset="77"/>
                <a:ea typeface="MS PGothic"/>
                <a:cs typeface="Calibri"/>
              </a:rPr>
              <a:t>Alieva</a:t>
            </a:r>
            <a:r>
              <a:rPr lang="es-419" dirty="0">
                <a:latin typeface="Lato" panose="020F0502020204030203" pitchFamily="34" charset="77"/>
                <a:ea typeface="MS PGothic"/>
                <a:cs typeface="Calibri"/>
              </a:rPr>
              <a:t> y otra vecina han empezado a asistir con </a:t>
            </a:r>
            <a:r>
              <a:rPr lang="es-419" dirty="0" err="1">
                <a:latin typeface="Lato" panose="020F0502020204030203" pitchFamily="34" charset="77"/>
                <a:ea typeface="MS PGothic"/>
                <a:cs typeface="Calibri"/>
              </a:rPr>
              <a:t>Alieva</a:t>
            </a:r>
            <a:r>
              <a:rPr lang="es-419" dirty="0">
                <a:latin typeface="Lato" panose="020F0502020204030203" pitchFamily="34" charset="77"/>
                <a:ea typeface="MS PGothic"/>
                <a:cs typeface="Calibri"/>
              </a:rPr>
              <a:t> a un grupo de un centro local de mujeres. Las trabajadoras sociales pasan tiempo hablando con </a:t>
            </a:r>
            <a:r>
              <a:rPr lang="es-419" dirty="0" err="1">
                <a:latin typeface="Lato" panose="020F0502020204030203" pitchFamily="34" charset="77"/>
                <a:ea typeface="MS PGothic"/>
                <a:cs typeface="Calibri"/>
              </a:rPr>
              <a:t>Alieva</a:t>
            </a:r>
            <a:r>
              <a:rPr lang="es-419" dirty="0">
                <a:latin typeface="Lato" panose="020F0502020204030203" pitchFamily="34" charset="77"/>
                <a:ea typeface="MS PGothic"/>
                <a:cs typeface="Calibri"/>
              </a:rPr>
              <a:t> y, cuando está preparada, organizan el transporte para que las tres niñas puedan viajar juntas al centro. </a:t>
            </a:r>
            <a:r>
              <a:rPr lang="es-419" dirty="0" err="1">
                <a:latin typeface="Lato" panose="020F0502020204030203" pitchFamily="34" charset="77"/>
                <a:ea typeface="MS PGothic"/>
                <a:cs typeface="Calibri"/>
              </a:rPr>
              <a:t>Alieva</a:t>
            </a:r>
            <a:r>
              <a:rPr lang="es-419" dirty="0">
                <a:latin typeface="Lato" panose="020F0502020204030203" pitchFamily="34" charset="77"/>
                <a:ea typeface="MS PGothic"/>
                <a:cs typeface="Calibri"/>
              </a:rPr>
              <a:t> desea pasar estos días con las demás chicas y espera aprender más sobre informática.</a:t>
            </a:r>
          </a:p>
          <a:p>
            <a:pPr marL="342900" indent="-342900">
              <a:buClr>
                <a:schemeClr val="tx1"/>
              </a:buClr>
              <a:buAutoNum type="arabicPeriod"/>
            </a:pPr>
            <a:r>
              <a:rPr lang="es-419" dirty="0">
                <a:latin typeface="Lato" panose="020F0502020204030203" pitchFamily="34" charset="77"/>
                <a:ea typeface="MS PGothic"/>
                <a:cs typeface="Calibri"/>
              </a:rPr>
              <a:t>Un día, usted se reúne con las chicas para identificar las actividades que les gustaría hacer en el centro. </a:t>
            </a:r>
            <a:r>
              <a:rPr lang="es-419" dirty="0" err="1">
                <a:latin typeface="Lato" panose="020F0502020204030203" pitchFamily="34" charset="77"/>
                <a:ea typeface="MS PGothic"/>
                <a:cs typeface="Calibri"/>
              </a:rPr>
              <a:t>Alieva</a:t>
            </a:r>
            <a:r>
              <a:rPr lang="es-419" dirty="0">
                <a:latin typeface="Lato" panose="020F0502020204030203" pitchFamily="34" charset="77"/>
                <a:ea typeface="MS PGothic"/>
                <a:cs typeface="Calibri"/>
              </a:rPr>
              <a:t> no habla en esta reunión y todas las demás chicas quieren peluquería. Todas dicen que a </a:t>
            </a:r>
            <a:r>
              <a:rPr lang="es-419" dirty="0" err="1">
                <a:latin typeface="Lato" panose="020F0502020204030203" pitchFamily="34" charset="77"/>
                <a:ea typeface="MS PGothic"/>
                <a:cs typeface="Calibri"/>
              </a:rPr>
              <a:t>Alieva</a:t>
            </a:r>
            <a:r>
              <a:rPr lang="es-419" dirty="0">
                <a:latin typeface="Lato" panose="020F0502020204030203" pitchFamily="34" charset="77"/>
                <a:ea typeface="MS PGothic"/>
                <a:cs typeface="Calibri"/>
              </a:rPr>
              <a:t> le gustará esto ya que todas pueden arreglar su cabello; ella puede ser la clienta, y no necesita levantarse para hacerlo.</a:t>
            </a:r>
          </a:p>
          <a:p>
            <a:endParaRPr lang="en-US" b="1" dirty="0">
              <a:latin typeface="Lato" panose="020F0502020204030203" pitchFamily="34" charset="77"/>
              <a:cs typeface="Calibri"/>
            </a:endParaRPr>
          </a:p>
          <a:p>
            <a:r>
              <a:rPr lang="es-419" b="1" dirty="0">
                <a:latin typeface="Lato" panose="020F0502020204030203" pitchFamily="34" charset="77"/>
                <a:ea typeface="MS PGothic"/>
                <a:cs typeface="Calibri"/>
              </a:rPr>
              <a:t>Escenarios de Amina</a:t>
            </a:r>
          </a:p>
          <a:p>
            <a:pPr marL="342900" indent="-342900">
              <a:buClr>
                <a:schemeClr val="tx1"/>
              </a:buClr>
              <a:buAutoNum type="arabicPeriod"/>
            </a:pPr>
            <a:r>
              <a:rPr lang="es-419" dirty="0">
                <a:latin typeface="Lato" panose="020F0502020204030203" pitchFamily="34" charset="77"/>
                <a:ea typeface="MS PGothic"/>
                <a:cs typeface="Calibri"/>
              </a:rPr>
              <a:t>Amina tiene 16 años. Terminó la educación primaria, pero ha faltado mucho a la secundaria porque sus familiares siempre le piden que se encargue de diferentes tareas. Su tía la ha estado animando a que tome algunas clases para que pueda conseguir un trabajo algún día.</a:t>
            </a:r>
          </a:p>
          <a:p>
            <a:pPr marL="342900" indent="-342900">
              <a:buClr>
                <a:schemeClr val="tx1"/>
              </a:buClr>
              <a:buAutoNum type="arabicPeriod"/>
            </a:pPr>
            <a:r>
              <a:rPr lang="es-419" dirty="0">
                <a:latin typeface="Lato" panose="020F0502020204030203" pitchFamily="34" charset="77"/>
                <a:ea typeface="MS PGothic"/>
                <a:cs typeface="Calibri"/>
              </a:rPr>
              <a:t>Amina tiene muchas amigas de la escuela primaria. Se ven a veces en las tiendas y hablan mucho por teléfono. Algunas de sus amigas van al centro a aprender contabilidad, y a Amina le gustaría unirse a ellas. Sus amigas le dan mucha información que ella comparte con sus padres, y ellos le dicen que está bien que vaya, siempre que pueda continuar con su otro trabajo.</a:t>
            </a:r>
          </a:p>
          <a:p>
            <a:pPr marL="342900" indent="-342900">
              <a:buClr>
                <a:schemeClr val="tx1"/>
              </a:buClr>
              <a:buAutoNum type="arabicPeriod"/>
            </a:pPr>
            <a:r>
              <a:rPr lang="es-419" dirty="0">
                <a:latin typeface="Lato" panose="020F0502020204030203" pitchFamily="34" charset="77"/>
                <a:ea typeface="MS PGothic"/>
                <a:cs typeface="Calibri"/>
              </a:rPr>
              <a:t>Amina ha aprendido mucho en el centro y ahora tiene muchas amigas más. Sus hermanos a veces le quitan el teléfono para evitar que hable con esas amigas. A las otras chicas del centro a veces les pasa lo mismo, y comentan sobre diferentes maneras de hablar con sus familias de este tema.</a:t>
            </a:r>
          </a:p>
          <a:p>
            <a:pPr marL="342900" indent="-342900">
              <a:buClr>
                <a:schemeClr val="tx1"/>
              </a:buClr>
              <a:buAutoNum type="arabicPeriod"/>
            </a:pPr>
            <a:r>
              <a:rPr lang="es-419" dirty="0">
                <a:latin typeface="Lato" panose="020F0502020204030203" pitchFamily="34" charset="77"/>
                <a:ea typeface="MS PGothic"/>
                <a:cs typeface="Calibri"/>
              </a:rPr>
              <a:t>Amina aprobó el curso de contabilidad y quiere encontrar trabajo. Los profesores del centro le dan algunas ideas sobre lugares donde buscar trabajo y cómo funcionan los procesos de contratación. Amina habla con su tía, que también trabaja y tiene mucha experiencia. La tía de Amina la apoya cuando comenta esta idea con su familia.</a:t>
            </a:r>
          </a:p>
          <a:p>
            <a:endParaRPr lang="en-US" b="1" dirty="0">
              <a:latin typeface="Lato" panose="020F0502020204030203" pitchFamily="34" charset="77"/>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latin typeface="Lato" panose="020F0502020204030203" pitchFamily="34" charset="77"/>
                <a:ea typeface="MS PGothic"/>
                <a:cs typeface="Calibri"/>
              </a:rPr>
              <a:t>Actividad extraída y adaptada de WRC/IRC </a:t>
            </a:r>
            <a:r>
              <a:rPr lang="es-419" dirty="0" err="1">
                <a:latin typeface="Lato" panose="020F0502020204030203" pitchFamily="34" charset="77"/>
                <a:ea typeface="MS PGothic"/>
                <a:cs typeface="Calibri"/>
              </a:rPr>
              <a:t>Toolkit</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for</a:t>
            </a:r>
            <a:r>
              <a:rPr lang="es-419" dirty="0">
                <a:latin typeface="Lato" panose="020F0502020204030203" pitchFamily="34" charset="77"/>
                <a:ea typeface="MS PGothic"/>
                <a:cs typeface="Calibri"/>
              </a:rPr>
              <a:t> GBV </a:t>
            </a:r>
            <a:r>
              <a:rPr lang="es-419" dirty="0" err="1">
                <a:latin typeface="Lato" panose="020F0502020204030203" pitchFamily="34" charset="77"/>
                <a:ea typeface="MS PGothic"/>
                <a:cs typeface="Calibri"/>
              </a:rPr>
              <a:t>Practitioners</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Building</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Capacity</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for</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Disability</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Inclusion</a:t>
            </a:r>
            <a:r>
              <a:rPr lang="es-419" dirty="0">
                <a:latin typeface="Lato" panose="020F0502020204030203" pitchFamily="34" charset="77"/>
                <a:ea typeface="MS PGothic"/>
                <a:cs typeface="Calibri"/>
              </a:rPr>
              <a:t> in GBV </a:t>
            </a:r>
            <a:r>
              <a:rPr lang="es-419" dirty="0" err="1">
                <a:latin typeface="Lato" panose="020F0502020204030203" pitchFamily="34" charset="77"/>
                <a:ea typeface="MS PGothic"/>
                <a:cs typeface="Calibri"/>
              </a:rPr>
              <a:t>Programming</a:t>
            </a:r>
            <a:r>
              <a:rPr lang="es-419" dirty="0">
                <a:latin typeface="Lato" panose="020F0502020204030203" pitchFamily="34" charset="77"/>
                <a:ea typeface="MS PGothic"/>
                <a:cs typeface="Calibri"/>
              </a:rPr>
              <a:t> in </a:t>
            </a:r>
            <a:r>
              <a:rPr lang="es-419" dirty="0" err="1">
                <a:latin typeface="Lato" panose="020F0502020204030203" pitchFamily="34" charset="77"/>
                <a:ea typeface="MS PGothic"/>
                <a:cs typeface="Calibri"/>
              </a:rPr>
              <a:t>Humanitarian</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Settings</a:t>
            </a:r>
            <a:r>
              <a:rPr lang="es-419" dirty="0">
                <a:latin typeface="Lato" panose="020F0502020204030203" pitchFamily="34" charset="77"/>
                <a:ea typeface="MS PGothic"/>
                <a:cs typeface="Calibri"/>
              </a:rPr>
              <a:t>, 2015 (</a:t>
            </a:r>
            <a:r>
              <a:rPr lang="es-419" sz="1200" dirty="0">
                <a:latin typeface="Lato" panose="020F0502020204030203" pitchFamily="34" charset="77"/>
                <a:ea typeface="MS PGothic"/>
                <a:cs typeface="Calibri"/>
                <a:hlinkClick r:id="rId3"/>
              </a:rPr>
              <a:t>http://www.womensrefugeecommission.org/wp-content/uploads/2020/04/GBV-Disability-Toolkit-English.pdf</a:t>
            </a:r>
            <a:r>
              <a:rPr lang="es-419" dirty="0">
                <a:latin typeface="Lato" panose="020F0502020204030203" pitchFamily="34" charset="77"/>
                <a:ea typeface="MS PGothic"/>
                <a:cs typeface="Calibri"/>
              </a:rPr>
              <a:t>)</a:t>
            </a:r>
          </a:p>
        </p:txBody>
      </p:sp>
    </p:spTree>
    <p:extLst>
      <p:ext uri="{BB962C8B-B14F-4D97-AF65-F5344CB8AC3E}">
        <p14:creationId xmlns:p14="http://schemas.microsoft.com/office/powerpoint/2010/main" val="3414544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sz="1200" kern="1200" dirty="0">
              <a:solidFill>
                <a:schemeClr val="tx1"/>
              </a:solidFill>
              <a:latin typeface="Lato" panose="020F0502020204030203" pitchFamily="34" charset="77"/>
              <a:ea typeface="MS PGothic" pitchFamily="34" charset="-128"/>
            </a:endParaRPr>
          </a:p>
          <a:p>
            <a:pPr marL="0" marR="0" lvl="0" indent="0" algn="l" defTabSz="914400" rtl="0" eaLnBrk="0" fontAlgn="base" latinLnBrk="0" hangingPunct="0">
              <a:spcBef>
                <a:spcPct val="30000"/>
              </a:spcBef>
              <a:spcAft>
                <a:spcPct val="0"/>
              </a:spcAft>
              <a:buClrTx/>
              <a:buSzTx/>
              <a:buFontTx/>
              <a:buNone/>
              <a:tabLst/>
              <a:defRPr/>
            </a:pPr>
            <a:r>
              <a:rPr lang="es-419" sz="1200" dirty="0">
                <a:solidFill>
                  <a:schemeClr val="tx1"/>
                </a:solidFill>
                <a:latin typeface="Lato" panose="020F0502020204030203" pitchFamily="34" charset="77"/>
                <a:ea typeface="MS PGothic" pitchFamily="34" charset="-128"/>
              </a:rPr>
              <a:t>Duración prevista: 10 minutos</a:t>
            </a:r>
          </a:p>
          <a:p>
            <a:pPr algn="l" rtl="0">
              <a:spcBef>
                <a:spcPts val="3000"/>
              </a:spcBef>
              <a:spcAft>
                <a:spcPts val="600"/>
              </a:spcAft>
            </a:pPr>
            <a:r>
              <a:rPr lang="es-419" sz="1200" dirty="0">
                <a:solidFill>
                  <a:schemeClr val="tx1"/>
                </a:solidFill>
                <a:latin typeface="Lato" panose="020F0502020204030203" pitchFamily="34" charset="77"/>
                <a:ea typeface="MS PGothic" pitchFamily="34" charset="-128"/>
              </a:rPr>
              <a:t>Objetivo: identificar diferentes formas de desigualdades de género interseccionales en la propia comunidad</a:t>
            </a:r>
          </a:p>
          <a:p>
            <a:endParaRPr lang="en-GR" dirty="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b="0" dirty="0">
                <a:effectLst/>
                <a:latin typeface="Lato" panose="020F0502020204030203" pitchFamily="34" charset="77"/>
                <a:ea typeface="MS Mincho" panose="02020609040205080304" pitchFamily="49" charset="-128"/>
                <a:cs typeface="Times New Roman" panose="02020603050405020304" pitchFamily="18" charset="0"/>
              </a:rPr>
              <a:t>Haga una lluvia de ideas con las personas participantes </a:t>
            </a:r>
            <a:r>
              <a:rPr lang="es-419" dirty="0">
                <a:effectLst/>
                <a:latin typeface="Lato" panose="020F0502020204030203" pitchFamily="34" charset="77"/>
                <a:ea typeface="MS Mincho" panose="02020609040205080304" pitchFamily="49" charset="-128"/>
                <a:cs typeface="Times New Roman" panose="02020603050405020304" pitchFamily="18" charset="0"/>
              </a:rPr>
              <a:t>para que piensen en ejemplos de su propia comunidad acerca de la desigualdad de género, una de las causas fundamentales de la VG, y cómo los factores que se intersectan desempeñan un papel en las diferencias de poder y la discriminación. </a:t>
            </a:r>
          </a:p>
          <a:p>
            <a:pPr marL="0" marR="0" lvl="0" indent="0" algn="l" defTabSz="914400" rtl="0" eaLnBrk="0" fontAlgn="base" latinLnBrk="0" hangingPunct="0">
              <a:spcBef>
                <a:spcPct val="30000"/>
              </a:spcBef>
              <a:spcAft>
                <a:spcPct val="0"/>
              </a:spcAft>
              <a:buClrTx/>
              <a:buSzTx/>
              <a:buFontTx/>
              <a:buNone/>
              <a:tabLst/>
              <a:defRPr/>
            </a:pPr>
            <a:endParaRPr lang="en-GR" dirty="0">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es-419" b="1" dirty="0">
                <a:effectLst/>
                <a:latin typeface="Lato" panose="020F0502020204030203" pitchFamily="34" charset="77"/>
                <a:ea typeface="MS Mincho" panose="02020609040205080304" pitchFamily="49" charset="-128"/>
                <a:cs typeface="Times New Roman" panose="02020603050405020304" pitchFamily="18" charset="0"/>
              </a:rPr>
              <a:t>Ejemplos</a:t>
            </a:r>
            <a:r>
              <a:rPr lang="es-419" dirty="0">
                <a:effectLst/>
                <a:latin typeface="Lato" panose="020F0502020204030203" pitchFamily="34" charset="77"/>
                <a:ea typeface="MS Mincho" panose="02020609040205080304" pitchFamily="49" charset="-128"/>
                <a:cs typeface="Times New Roman" panose="02020603050405020304" pitchFamily="18" charset="0"/>
              </a:rPr>
              <a:t> posibles: </a:t>
            </a:r>
          </a:p>
          <a:p>
            <a:pPr marL="342900" marR="72390" lvl="0" indent="-342900">
              <a:spcAft>
                <a:spcPts val="195"/>
              </a:spcAft>
              <a:buClr>
                <a:schemeClr val="tx1"/>
              </a:buClr>
              <a:buFont typeface="Arial" panose="020B0604020202020204" pitchFamily="34" charset="0"/>
              <a:buChar char="•"/>
            </a:pPr>
            <a:r>
              <a:rPr lang="es-419" dirty="0">
                <a:effectLst/>
                <a:latin typeface="Lato" panose="020F0502020204030203" pitchFamily="34" charset="77"/>
                <a:ea typeface="MS Mincho" panose="02020609040205080304" pitchFamily="49" charset="-128"/>
                <a:cs typeface="Times New Roman" panose="02020603050405020304" pitchFamily="18" charset="0"/>
              </a:rPr>
              <a:t>La creencia de que los niños deben recibir un acceso preferente a la educación con respecto a las niñas. </a:t>
            </a:r>
          </a:p>
          <a:p>
            <a:pPr marL="342900" marR="72390" lvl="0" indent="-342900">
              <a:spcAft>
                <a:spcPts val="195"/>
              </a:spcAft>
              <a:buClr>
                <a:schemeClr val="tx1"/>
              </a:buClr>
              <a:buFont typeface="Arial" panose="020B0604020202020204" pitchFamily="34" charset="0"/>
              <a:buChar char="•"/>
            </a:pPr>
            <a:r>
              <a:rPr lang="es-419" dirty="0">
                <a:effectLst/>
                <a:latin typeface="Lato" panose="020F0502020204030203" pitchFamily="34" charset="77"/>
                <a:ea typeface="MS Mincho" panose="02020609040205080304" pitchFamily="49" charset="-128"/>
                <a:cs typeface="Times New Roman" panose="02020603050405020304" pitchFamily="18" charset="0"/>
              </a:rPr>
              <a:t>La creencia de que los hombres deben tener poder de decisión sobre las mujeres.</a:t>
            </a:r>
          </a:p>
          <a:p>
            <a:pPr marL="342900" marR="72390" lvl="0" indent="-342900">
              <a:spcAft>
                <a:spcPts val="195"/>
              </a:spcAft>
              <a:buClr>
                <a:schemeClr val="tx1"/>
              </a:buClr>
              <a:buFont typeface="Arial" panose="020B0604020202020204" pitchFamily="34" charset="0"/>
              <a:buChar char="•"/>
            </a:pPr>
            <a:r>
              <a:rPr lang="es-419" dirty="0">
                <a:effectLst/>
                <a:latin typeface="Lato" panose="020F0502020204030203" pitchFamily="34" charset="77"/>
                <a:ea typeface="MS Mincho" panose="02020609040205080304" pitchFamily="49" charset="-128"/>
                <a:cs typeface="Times New Roman" panose="02020603050405020304" pitchFamily="18" charset="0"/>
              </a:rPr>
              <a:t>La creencia de que las personas con discapacidad no son aptas para trabajar o estudiar. </a:t>
            </a:r>
          </a:p>
          <a:p>
            <a:pPr marL="342900" marR="72390" lvl="0" indent="-342900">
              <a:spcAft>
                <a:spcPts val="195"/>
              </a:spcAft>
              <a:buClr>
                <a:schemeClr val="tx1"/>
              </a:buClr>
              <a:buFont typeface="Arial" panose="020B0604020202020204" pitchFamily="34" charset="0"/>
              <a:buChar char="•"/>
            </a:pPr>
            <a:r>
              <a:rPr lang="es-419" dirty="0">
                <a:effectLst/>
                <a:latin typeface="Lato" panose="020F0502020204030203" pitchFamily="34" charset="77"/>
                <a:ea typeface="MS Mincho" panose="02020609040205080304" pitchFamily="49" charset="-128"/>
                <a:cs typeface="Times New Roman" panose="02020603050405020304" pitchFamily="18" charset="0"/>
              </a:rPr>
              <a:t>Roles de género rígidos que definen la masculinidad en términos de honor, dominación y agresividad y piden que los hombres sean protectores de la familia y responsables de la toma de decisiones.</a:t>
            </a:r>
          </a:p>
          <a:p>
            <a:pPr marL="342900" marR="72390" lvl="0" indent="-342900">
              <a:spcAft>
                <a:spcPts val="195"/>
              </a:spcAft>
              <a:buClr>
                <a:schemeClr val="tx1"/>
              </a:buClr>
              <a:buFont typeface="Arial" panose="020B0604020202020204" pitchFamily="34" charset="0"/>
              <a:buChar char="•"/>
            </a:pPr>
            <a:r>
              <a:rPr lang="es-419" dirty="0">
                <a:effectLst/>
                <a:latin typeface="Lato" panose="020F0502020204030203" pitchFamily="34" charset="77"/>
                <a:ea typeface="MS Mincho" panose="02020609040205080304" pitchFamily="49" charset="-128"/>
                <a:cs typeface="Times New Roman" panose="02020603050405020304" pitchFamily="18" charset="0"/>
              </a:rPr>
              <a:t>Ideas rígidas que imponen que las mujeres se queden en casa, se ocupen del hogar y de los niños y sean las principales cuidadoras también de las personas mayores o con discapacidad.</a:t>
            </a:r>
          </a:p>
          <a:p>
            <a:pPr marL="342900" marR="72390" lvl="0" indent="-342900">
              <a:spcAft>
                <a:spcPts val="195"/>
              </a:spcAft>
              <a:buClr>
                <a:schemeClr val="tx1"/>
              </a:buClr>
              <a:buFont typeface="Arial" panose="020B0604020202020204" pitchFamily="34" charset="0"/>
              <a:buChar char="•"/>
            </a:pPr>
            <a:r>
              <a:rPr lang="es-419" dirty="0">
                <a:effectLst/>
                <a:latin typeface="Lato" panose="020F0502020204030203" pitchFamily="34" charset="77"/>
                <a:ea typeface="MS Mincho" panose="02020609040205080304" pitchFamily="49" charset="-128"/>
                <a:cs typeface="Times New Roman" panose="02020603050405020304" pitchFamily="18" charset="0"/>
              </a:rPr>
              <a:t>Legislación nacional que apoya el matrimonio forzado e infantil y no reconoce la violencia de pareja. </a:t>
            </a:r>
          </a:p>
          <a:p>
            <a:pPr marL="342900" marR="72390" lvl="0" indent="-342900">
              <a:spcAft>
                <a:spcPts val="195"/>
              </a:spcAft>
              <a:buClr>
                <a:schemeClr val="tx1"/>
              </a:buClr>
              <a:buFont typeface="Arial" panose="020B0604020202020204" pitchFamily="34" charset="0"/>
              <a:buChar char="•"/>
            </a:pPr>
            <a:r>
              <a:rPr lang="es-419" dirty="0">
                <a:effectLst/>
                <a:latin typeface="Lato" panose="020F0502020204030203" pitchFamily="34" charset="77"/>
                <a:ea typeface="MS Mincho" panose="02020609040205080304" pitchFamily="49" charset="-128"/>
                <a:cs typeface="Times New Roman" panose="02020603050405020304" pitchFamily="18" charset="0"/>
              </a:rPr>
              <a:t>Creencias y prácticas, incluidas las leyes, que culpan a la persona sobreviviente.</a:t>
            </a:r>
          </a:p>
          <a:p>
            <a:pPr marL="342900" marR="72390" lvl="0" indent="-342900">
              <a:spcAft>
                <a:spcPts val="195"/>
              </a:spcAft>
              <a:buClr>
                <a:schemeClr val="tx1"/>
              </a:buClr>
              <a:buFont typeface="Arial" panose="020B0604020202020204" pitchFamily="34" charset="0"/>
              <a:buChar char="•"/>
            </a:pPr>
            <a:r>
              <a:rPr lang="es-419" dirty="0">
                <a:effectLst/>
                <a:latin typeface="Lato" panose="020F0502020204030203" pitchFamily="34" charset="77"/>
                <a:ea typeface="MS Mincho" panose="02020609040205080304" pitchFamily="49" charset="-128"/>
                <a:cs typeface="Times New Roman" panose="02020603050405020304" pitchFamily="18" charset="0"/>
              </a:rPr>
              <a:t>Creencias y prácticas que limitan la movilidad de las adolescentes. </a:t>
            </a:r>
          </a:p>
          <a:p>
            <a:pPr marL="342900" marR="72390" lvl="0" indent="-342900">
              <a:spcAft>
                <a:spcPts val="195"/>
              </a:spcAft>
              <a:buClr>
                <a:schemeClr val="tx1"/>
              </a:buClr>
              <a:buFont typeface="Arial" panose="020B0604020202020204" pitchFamily="34" charset="0"/>
              <a:buChar char="•"/>
            </a:pPr>
            <a:r>
              <a:rPr lang="es-419" dirty="0">
                <a:effectLst/>
                <a:latin typeface="Lato" panose="020F0502020204030203" pitchFamily="34" charset="77"/>
                <a:ea typeface="MS Mincho" panose="02020609040205080304" pitchFamily="49" charset="-128"/>
                <a:cs typeface="Times New Roman" panose="02020603050405020304" pitchFamily="18" charset="0"/>
              </a:rPr>
              <a:t>Se percibe una falta de valor del trabajo de las mujeres y su contribución a la sociedad.</a:t>
            </a:r>
          </a:p>
          <a:p>
            <a:pPr marL="342900" marR="72390" lvl="0" indent="-342900">
              <a:spcAft>
                <a:spcPts val="195"/>
              </a:spcAft>
              <a:buClr>
                <a:schemeClr val="tx1"/>
              </a:buClr>
              <a:buFont typeface="Arial" panose="020B0604020202020204" pitchFamily="34" charset="0"/>
              <a:buChar char="•"/>
            </a:pPr>
            <a:r>
              <a:rPr lang="es-419" dirty="0">
                <a:effectLst/>
                <a:latin typeface="Lato" panose="020F0502020204030203" pitchFamily="34" charset="77"/>
                <a:ea typeface="MS Mincho" panose="02020609040205080304" pitchFamily="49" charset="-128"/>
                <a:cs typeface="Times New Roman" panose="02020603050405020304" pitchFamily="18" charset="0"/>
              </a:rPr>
              <a:t>Derechos discriminatorios sobre la tierra, la herencia y la propiedad.</a:t>
            </a:r>
          </a:p>
          <a:p>
            <a:pPr>
              <a:spcAft>
                <a:spcPts val="800"/>
              </a:spcAft>
            </a:pPr>
            <a:r>
              <a:rPr lang="es-419" dirty="0">
                <a:effectLst/>
                <a:latin typeface="Lato" panose="020F0502020204030203" pitchFamily="34" charset="77"/>
                <a:ea typeface="Calibri" panose="020F0502020204030204" pitchFamily="34" charset="0"/>
              </a:rPr>
              <a:t> </a:t>
            </a:r>
          </a:p>
          <a:p>
            <a:pPr>
              <a:spcAft>
                <a:spcPts val="800"/>
              </a:spcAft>
            </a:pPr>
            <a:r>
              <a:rPr lang="es-419" dirty="0">
                <a:latin typeface="Lato" panose="020F0502020204030203" pitchFamily="34" charset="77"/>
                <a:ea typeface="MS PGothic"/>
                <a:cs typeface="Calibri"/>
              </a:rPr>
              <a:t>Los </a:t>
            </a:r>
            <a:r>
              <a:rPr lang="es-419" b="1" dirty="0">
                <a:latin typeface="Lato" panose="020F0502020204030203" pitchFamily="34" charset="77"/>
                <a:ea typeface="MS PGothic"/>
                <a:cs typeface="Calibri"/>
              </a:rPr>
              <a:t>programas</a:t>
            </a:r>
            <a:r>
              <a:rPr lang="es-419" dirty="0">
                <a:latin typeface="Lato" panose="020F0502020204030203" pitchFamily="34" charset="77"/>
                <a:ea typeface="MS PGothic"/>
                <a:cs typeface="Calibri"/>
              </a:rPr>
              <a:t> de VG que </a:t>
            </a:r>
            <a:r>
              <a:rPr lang="es-419" b="1" dirty="0">
                <a:latin typeface="Lato" panose="020F0502020204030203" pitchFamily="34" charset="77"/>
                <a:ea typeface="MS PGothic"/>
                <a:cs typeface="Calibri"/>
              </a:rPr>
              <a:t>promueven un cambio transformador</a:t>
            </a:r>
            <a:r>
              <a:rPr lang="es-419" dirty="0">
                <a:latin typeface="Lato" panose="020F0502020204030203" pitchFamily="34" charset="77"/>
                <a:ea typeface="MS PGothic"/>
                <a:cs typeface="Calibri"/>
              </a:rPr>
              <a:t> se basan en la </a:t>
            </a:r>
            <a:r>
              <a:rPr lang="es-419" b="1" dirty="0">
                <a:latin typeface="Lato" panose="020F0502020204030203" pitchFamily="34" charset="77"/>
                <a:ea typeface="MS PGothic"/>
                <a:cs typeface="Calibri"/>
              </a:rPr>
              <a:t>comprensión de que la VG </a:t>
            </a:r>
            <a:r>
              <a:rPr lang="es-419" dirty="0">
                <a:latin typeface="Lato" panose="020F0502020204030203" pitchFamily="34" charset="77"/>
                <a:ea typeface="MS PGothic"/>
                <a:cs typeface="Calibri"/>
              </a:rPr>
              <a:t>es el resultado de la </a:t>
            </a:r>
            <a:r>
              <a:rPr lang="es-419" b="1" dirty="0">
                <a:latin typeface="Lato" panose="020F0502020204030203" pitchFamily="34" charset="77"/>
                <a:ea typeface="MS PGothic"/>
                <a:cs typeface="Calibri"/>
              </a:rPr>
              <a:t>desigualdad de género. </a:t>
            </a:r>
            <a:r>
              <a:rPr lang="es-419" dirty="0">
                <a:latin typeface="Lato" panose="020F0502020204030203" pitchFamily="34" charset="77"/>
                <a:ea typeface="MS PGothic"/>
                <a:cs typeface="Calibri"/>
              </a:rPr>
              <a:t>La </a:t>
            </a:r>
            <a:r>
              <a:rPr lang="es-419" b="1" dirty="0">
                <a:latin typeface="Lato" panose="020F0502020204030203" pitchFamily="34" charset="77"/>
                <a:ea typeface="MS PGothic"/>
                <a:cs typeface="Calibri"/>
              </a:rPr>
              <a:t>desigualdad de género se ve agravada </a:t>
            </a:r>
            <a:r>
              <a:rPr lang="es-419" dirty="0">
                <a:latin typeface="Lato" panose="020F0502020204030203" pitchFamily="34" charset="77"/>
                <a:ea typeface="MS PGothic"/>
                <a:cs typeface="Calibri"/>
              </a:rPr>
              <a:t>por una serie de factores contribuyentes. Los </a:t>
            </a:r>
            <a:r>
              <a:rPr lang="es-419" b="1" dirty="0">
                <a:latin typeface="Lato" panose="020F0502020204030203" pitchFamily="34" charset="77"/>
                <a:ea typeface="MS PGothic"/>
                <a:cs typeface="Calibri"/>
              </a:rPr>
              <a:t>factores interseccionales </a:t>
            </a:r>
            <a:r>
              <a:rPr lang="es-419" dirty="0">
                <a:latin typeface="Lato" panose="020F0502020204030203" pitchFamily="34" charset="77"/>
                <a:ea typeface="MS PGothic"/>
                <a:cs typeface="Calibri"/>
              </a:rPr>
              <a:t>de opresión, como la edad, la etnia, la clase social, la identidad de género y la orientación sexual, así como la discapacidad, perjudican y </a:t>
            </a:r>
            <a:r>
              <a:rPr lang="es-419" dirty="0" err="1">
                <a:latin typeface="Lato" panose="020F0502020204030203" pitchFamily="34" charset="77"/>
                <a:ea typeface="MS PGothic"/>
                <a:cs typeface="Calibri"/>
              </a:rPr>
              <a:t>desempoderan</a:t>
            </a:r>
            <a:r>
              <a:rPr lang="es-419" dirty="0">
                <a:latin typeface="Lato" panose="020F0502020204030203" pitchFamily="34" charset="77"/>
                <a:ea typeface="MS PGothic"/>
                <a:cs typeface="Calibri"/>
              </a:rPr>
              <a:t> aún más a las mujeres y las niñas. (Estándares Mínimos de VG Interagenciales). </a:t>
            </a:r>
          </a:p>
        </p:txBody>
      </p:sp>
    </p:spTree>
    <p:extLst>
      <p:ext uri="{BB962C8B-B14F-4D97-AF65-F5344CB8AC3E}">
        <p14:creationId xmlns:p14="http://schemas.microsoft.com/office/powerpoint/2010/main" val="1845691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a:p>
          <a:p>
            <a:endParaRPr lang="en-GR"/>
          </a:p>
        </p:txBody>
      </p:sp>
    </p:spTree>
    <p:extLst>
      <p:ext uri="{BB962C8B-B14F-4D97-AF65-F5344CB8AC3E}">
        <p14:creationId xmlns:p14="http://schemas.microsoft.com/office/powerpoint/2010/main" val="1385244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ea typeface="MS PGothic"/>
                <a:cs typeface="Calibri"/>
              </a:rPr>
              <a:t>NOTAS DEL FACILITADOR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300" dirty="0">
              <a:latin typeface="Lato" panose="020F0502020204030203" pitchFamily="34" charset="77"/>
            </a:endParaRPr>
          </a:p>
          <a:p>
            <a:r>
              <a:rPr lang="es-419" dirty="0">
                <a:latin typeface="Lato" panose="020F0502020204030203" pitchFamily="34" charset="77"/>
                <a:ea typeface="MS PGothic"/>
                <a:cs typeface="Calibri"/>
              </a:rPr>
              <a:t>Duración prevista para la sesión 3: 110 minutos</a:t>
            </a:r>
          </a:p>
          <a:p>
            <a:endParaRPr lang="en-GR" dirty="0">
              <a:latin typeface="Lato" panose="020F0502020204030203" pitchFamily="34" charset="77"/>
            </a:endParaRPr>
          </a:p>
          <a:p>
            <a:r>
              <a:rPr lang="es-419" b="1" dirty="0">
                <a:latin typeface="Lato" panose="020F0502020204030203" pitchFamily="34" charset="77"/>
                <a:ea typeface="MS PGothic"/>
                <a:cs typeface="Calibri"/>
              </a:rPr>
              <a:t>Objetivos de aprendizaje: </a:t>
            </a:r>
          </a:p>
          <a:p>
            <a:pPr marL="285750" indent="-285750">
              <a:buClr>
                <a:schemeClr val="tx1"/>
              </a:buClr>
              <a:buFont typeface="Wingdings" pitchFamily="2" charset="2"/>
              <a:buChar char="Ø"/>
            </a:pPr>
            <a:r>
              <a:rPr lang="es-419" dirty="0">
                <a:effectLst/>
                <a:latin typeface="Lato" panose="020F0502020204030203" pitchFamily="34" charset="77"/>
                <a:ea typeface="MS Mincho"/>
                <a:cs typeface="Times New Roman" panose="02020603050405020304" pitchFamily="18" charset="0"/>
              </a:rPr>
              <a:t>Comprender cómo los programas de prevención de la VG apuntan a transformar las normas y los sistemas</a:t>
            </a:r>
            <a:r>
              <a:rPr lang="es-419" dirty="0">
                <a:latin typeface="Lato" panose="020F0502020204030203" pitchFamily="34" charset="77"/>
                <a:ea typeface="MS Mincho"/>
                <a:cs typeface="Times New Roman" panose="02020603050405020304" pitchFamily="18" charset="0"/>
              </a:rPr>
              <a:t> sociales a través del modelo socioecológico</a:t>
            </a:r>
            <a:r>
              <a:rPr lang="es-419" dirty="0">
                <a:effectLst/>
                <a:latin typeface="Lato" panose="020F0502020204030203" pitchFamily="34" charset="77"/>
                <a:ea typeface="MS Mincho"/>
                <a:cs typeface="Times New Roman" panose="02020603050405020304" pitchFamily="18" charset="0"/>
              </a:rPr>
              <a:t>.</a:t>
            </a:r>
            <a:r>
              <a:rPr lang="es-419" dirty="0">
                <a:latin typeface="Lato" panose="020F0502020204030203" pitchFamily="34" charset="77"/>
                <a:ea typeface="MS Mincho"/>
                <a:cs typeface="Times New Roman" panose="02020603050405020304" pitchFamily="18" charset="0"/>
              </a:rPr>
              <a:t> </a:t>
            </a:r>
          </a:p>
          <a:p>
            <a:pPr marL="285750" indent="-285750">
              <a:buClr>
                <a:schemeClr val="tx1"/>
              </a:buClr>
              <a:buFont typeface="Wingdings" pitchFamily="2" charset="2"/>
              <a:buChar char="Ø"/>
            </a:pPr>
            <a:r>
              <a:rPr lang="es-419" dirty="0">
                <a:effectLst/>
                <a:latin typeface="Lato" panose="020F0502020204030203" pitchFamily="34" charset="77"/>
                <a:ea typeface="MS Mincho"/>
                <a:cs typeface="Times New Roman" panose="02020603050405020304" pitchFamily="18" charset="0"/>
              </a:rPr>
              <a:t>Aplicar a las actividades de prevención los principales principios rectores y enfoques de trabajo en materia de VG.</a:t>
            </a:r>
          </a:p>
          <a:p>
            <a:pPr marL="285750" indent="-285750">
              <a:buClr>
                <a:srgbClr val="0070C0"/>
              </a:buClr>
              <a:buFont typeface="Wingdings" pitchFamily="2" charset="2"/>
              <a:buChar char="Ø"/>
            </a:pPr>
            <a:endParaRPr lang="en-US" dirty="0">
              <a:latin typeface="Lato" panose="020F0502020204030203" pitchFamily="34" charset="77"/>
              <a:ea typeface="MS Mincho"/>
            </a:endParaRPr>
          </a:p>
          <a:p>
            <a:pPr>
              <a:lnSpc>
                <a:spcPct val="114999"/>
              </a:lnSpc>
            </a:pPr>
            <a:r>
              <a:rPr lang="es-419" dirty="0">
                <a:latin typeface="Lato" panose="020F0502020204030203" pitchFamily="34" charset="77"/>
                <a:ea typeface="MS PGothic"/>
                <a:cs typeface="Calibri"/>
              </a:rPr>
              <a:t>Señale que las dos primeras sesiones han sentado las bases para el resto del módulo. Ahora que hemos identificado las causas fundamentales de la VG, vamos a estudiar más a fondo cómo prevenirla. </a:t>
            </a:r>
          </a:p>
        </p:txBody>
      </p:sp>
    </p:spTree>
    <p:extLst>
      <p:ext uri="{BB962C8B-B14F-4D97-AF65-F5344CB8AC3E}">
        <p14:creationId xmlns:p14="http://schemas.microsoft.com/office/powerpoint/2010/main" val="4245335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31270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sz="1300" dirty="0">
              <a:latin typeface="Lato" panose="020F0502020204030203" pitchFamily="34" charset="77"/>
            </a:endParaRPr>
          </a:p>
          <a:p>
            <a:pPr>
              <a:defRPr/>
            </a:pPr>
            <a:r>
              <a:rPr lang="es-419" dirty="0">
                <a:effectLst/>
                <a:latin typeface="Lato" panose="020F0502020204030203" pitchFamily="34" charset="77"/>
                <a:ea typeface="MS Mincho"/>
                <a:cs typeface="Times New Roman" panose="02020603050405020304" pitchFamily="18" charset="0"/>
              </a:rPr>
              <a:t>Explique que las actividades de prevención de la VG deben reflejar los </a:t>
            </a:r>
            <a:r>
              <a:rPr lang="es-419" b="1" dirty="0">
                <a:effectLst/>
                <a:latin typeface="Lato" panose="020F0502020204030203" pitchFamily="34" charset="77"/>
                <a:ea typeface="MS Mincho"/>
                <a:cs typeface="Times New Roman" panose="02020603050405020304" pitchFamily="18" charset="0"/>
              </a:rPr>
              <a:t>principios rectores sobre VG </a:t>
            </a:r>
            <a:r>
              <a:rPr lang="es-419" dirty="0">
                <a:effectLst/>
                <a:latin typeface="Lato" panose="020F0502020204030203" pitchFamily="34" charset="77"/>
                <a:ea typeface="MS Mincho"/>
                <a:cs typeface="Times New Roman" panose="02020603050405020304" pitchFamily="18" charset="0"/>
              </a:rPr>
              <a:t>(Estándar Mínimo de VG Interagencial 1). Entre ellos, la labor de prevención debe defender especialmente los cuatro principios de la diapositiva.</a:t>
            </a:r>
            <a:r>
              <a:rPr lang="es-419" dirty="0">
                <a:latin typeface="Lato" panose="020F0502020204030203" pitchFamily="34" charset="77"/>
                <a:ea typeface="MS Mincho"/>
                <a:cs typeface="Times New Roman" panose="02020603050405020304" pitchFamily="18" charset="0"/>
              </a:rPr>
              <a:t> </a:t>
            </a:r>
          </a:p>
          <a:p>
            <a:pPr>
              <a:defRPr/>
            </a:pPr>
            <a:endParaRPr lang="en-GR" dirty="0">
              <a:latin typeface="Lato" panose="020F0502020204030203" pitchFamily="34" charset="77"/>
              <a:ea typeface="MS Mincho" panose="02020609040205080304" pitchFamily="49" charset="-128"/>
              <a:cs typeface="Times New Roman" panose="02020603050405020304" pitchFamily="18" charset="0"/>
            </a:endParaRPr>
          </a:p>
          <a:p>
            <a:pPr>
              <a:spcAft>
                <a:spcPts val="1200"/>
              </a:spcAft>
            </a:pPr>
            <a:r>
              <a:rPr lang="es-419" dirty="0">
                <a:latin typeface="Lato" panose="020F0502020204030203" pitchFamily="34" charset="77"/>
                <a:ea typeface="MS PGothic"/>
                <a:cs typeface="Calibri"/>
              </a:rPr>
              <a:t>El cambio de las normas de género debe ser un </a:t>
            </a:r>
            <a:r>
              <a:rPr lang="es-419" b="1" dirty="0">
                <a:latin typeface="Lato" panose="020F0502020204030203" pitchFamily="34" charset="77"/>
                <a:ea typeface="MS PGothic"/>
                <a:cs typeface="Calibri"/>
              </a:rPr>
              <a:t>proceso dirigido por la comunidad</a:t>
            </a:r>
            <a:r>
              <a:rPr lang="es-419" dirty="0">
                <a:latin typeface="Lato" panose="020F0502020204030203" pitchFamily="34" charset="77"/>
                <a:ea typeface="MS PGothic"/>
                <a:cs typeface="Calibri"/>
              </a:rPr>
              <a:t>, con la participación de diversos grupos y categorías, incluidos los hombres y los niños. Esto requiere compromiso y acción sostenida a largo plazo. Sin embargo, está demostrado que los cambios de actitud y comportamiento no tienen por qué durar toda una generación y pueden lograrse en plazos más cortos si se implementan de acuerdo con los principios descritos en la diapositiva.</a:t>
            </a:r>
          </a:p>
          <a:p>
            <a:pPr>
              <a:spcAft>
                <a:spcPts val="1200"/>
              </a:spcAft>
            </a:pPr>
            <a:endParaRPr lang="en-US" b="1" dirty="0">
              <a:latin typeface="Lato" panose="020F0502020204030203" pitchFamily="34" charset="77"/>
              <a:ea typeface="MS PGothic"/>
              <a:cs typeface="Calibri"/>
            </a:endParaRPr>
          </a:p>
          <a:p>
            <a:pPr>
              <a:spcAft>
                <a:spcPts val="1200"/>
              </a:spcAft>
            </a:pPr>
            <a:r>
              <a:rPr lang="es-419" b="1" dirty="0">
                <a:latin typeface="Lato" panose="020F0502020204030203" pitchFamily="34" charset="77"/>
                <a:ea typeface="MS PGothic"/>
                <a:cs typeface="Calibri"/>
              </a:rPr>
              <a:t>La rendición de cuentas hacia las mujeres y las niñas </a:t>
            </a:r>
            <a:r>
              <a:rPr lang="es-419" b="0" dirty="0">
                <a:latin typeface="Lato" panose="020F0502020204030203" pitchFamily="34" charset="77"/>
                <a:ea typeface="MS PGothic"/>
                <a:cs typeface="Calibri"/>
              </a:rPr>
              <a:t>en todos los niveles de los esfuerzos de participación masculina es fundamental para una programación ética y eficaz contra la VG y para garantizar los derechos plenos e iguales de las mujeres y las niñas. </a:t>
            </a:r>
            <a:r>
              <a:rPr lang="es-419" b="0" i="0" dirty="0">
                <a:latin typeface="Lato" panose="020F0502020204030203" pitchFamily="34" charset="77"/>
                <a:ea typeface="MS PGothic"/>
                <a:cs typeface="Calibri"/>
              </a:rPr>
              <a:t>En el contexto de los esfuerzos de </a:t>
            </a:r>
            <a:r>
              <a:rPr lang="es-ES_tradnl" noProof="0" dirty="0"/>
              <a:t>involucramiento</a:t>
            </a:r>
            <a:r>
              <a:rPr lang="es-ES_tradnl" b="0" i="0" noProof="0" dirty="0">
                <a:latin typeface="Lato" panose="020F0502020204030203" pitchFamily="34" charset="77"/>
                <a:ea typeface="MS PGothic"/>
                <a:cs typeface="Calibri"/>
              </a:rPr>
              <a:t> masculino, la rendición de cuentas significa:</a:t>
            </a:r>
          </a:p>
          <a:p>
            <a:pPr marL="285750" indent="-285750">
              <a:buClr>
                <a:schemeClr val="tx1"/>
              </a:buClr>
              <a:buFont typeface="Arial" panose="020B0604020202020204" pitchFamily="34" charset="0"/>
              <a:buChar char="•"/>
            </a:pPr>
            <a:r>
              <a:rPr lang="es-ES_tradnl" b="0" noProof="0" dirty="0">
                <a:latin typeface="Lato" panose="020F0502020204030203" pitchFamily="34" charset="77"/>
                <a:ea typeface="MS PGothic"/>
                <a:cs typeface="Calibri"/>
              </a:rPr>
              <a:t>Promover y garantizar </a:t>
            </a:r>
            <a:r>
              <a:rPr lang="es-ES_tradnl" b="1" noProof="0" dirty="0">
                <a:latin typeface="Lato" panose="020F0502020204030203" pitchFamily="34" charset="77"/>
                <a:ea typeface="MS PGothic"/>
                <a:cs typeface="Calibri"/>
              </a:rPr>
              <a:t>el liderazgo de mujeres y niñas </a:t>
            </a:r>
            <a:r>
              <a:rPr lang="es-ES_tradnl" b="0" noProof="0" dirty="0">
                <a:latin typeface="Lato" panose="020F0502020204030203" pitchFamily="34" charset="77"/>
                <a:ea typeface="MS PGothic"/>
                <a:cs typeface="Calibri"/>
              </a:rPr>
              <a:t>en el trabajo sobre la VG;</a:t>
            </a:r>
          </a:p>
          <a:p>
            <a:pPr marL="285750" indent="-285750">
              <a:buClr>
                <a:schemeClr val="tx1"/>
              </a:buClr>
              <a:buFont typeface="Arial" panose="020B0604020202020204" pitchFamily="34" charset="0"/>
              <a:buChar char="•"/>
            </a:pPr>
            <a:r>
              <a:rPr lang="es-ES_tradnl" b="1" noProof="0" dirty="0">
                <a:latin typeface="Lato" panose="020F0502020204030203" pitchFamily="34" charset="77"/>
                <a:ea typeface="MS PGothic"/>
                <a:cs typeface="Calibri"/>
              </a:rPr>
              <a:t>Escuchar</a:t>
            </a:r>
            <a:r>
              <a:rPr lang="es-ES_tradnl" b="0" noProof="0" dirty="0">
                <a:latin typeface="Lato" panose="020F0502020204030203" pitchFamily="34" charset="77"/>
                <a:ea typeface="MS PGothic"/>
                <a:cs typeface="Calibri"/>
              </a:rPr>
              <a:t> las demandas y </a:t>
            </a:r>
            <a:r>
              <a:rPr lang="es-ES_tradnl" b="1" noProof="0" dirty="0">
                <a:latin typeface="Lato" panose="020F0502020204030203" pitchFamily="34" charset="77"/>
                <a:ea typeface="MS PGothic"/>
                <a:cs typeface="Calibri"/>
              </a:rPr>
              <a:t>consejos</a:t>
            </a:r>
            <a:r>
              <a:rPr lang="es-ES_tradnl" b="0" noProof="0" dirty="0">
                <a:latin typeface="Lato" panose="020F0502020204030203" pitchFamily="34" charset="77"/>
                <a:ea typeface="MS PGothic"/>
                <a:cs typeface="Calibri"/>
              </a:rPr>
              <a:t> de </a:t>
            </a:r>
            <a:r>
              <a:rPr lang="es-ES_tradnl" b="1" noProof="0" dirty="0">
                <a:latin typeface="Lato" panose="020F0502020204030203" pitchFamily="34" charset="77"/>
                <a:ea typeface="MS PGothic"/>
                <a:cs typeface="Calibri"/>
              </a:rPr>
              <a:t>diversas mujeres y niñas </a:t>
            </a:r>
            <a:r>
              <a:rPr lang="es-ES_tradnl" b="0" noProof="0" dirty="0">
                <a:latin typeface="Lato" panose="020F0502020204030203" pitchFamily="34" charset="77"/>
                <a:ea typeface="MS PGothic"/>
                <a:cs typeface="Calibri"/>
              </a:rPr>
              <a:t>a la hora de emprender iniciativas de </a:t>
            </a:r>
            <a:r>
              <a:rPr lang="es-ES_tradnl" noProof="0" dirty="0"/>
              <a:t>involucramiento</a:t>
            </a:r>
            <a:r>
              <a:rPr lang="es-ES_tradnl" b="0" noProof="0" dirty="0">
                <a:latin typeface="Lato" panose="020F0502020204030203" pitchFamily="34" charset="77"/>
                <a:ea typeface="MS PGothic"/>
                <a:cs typeface="Calibri"/>
              </a:rPr>
              <a:t> de </a:t>
            </a:r>
            <a:r>
              <a:rPr lang="es-ES_tradnl" noProof="0" dirty="0"/>
              <a:t>hombres y niños</a:t>
            </a:r>
            <a:r>
              <a:rPr lang="es-ES_tradnl" b="0" noProof="0" dirty="0">
                <a:latin typeface="Lato" panose="020F0502020204030203" pitchFamily="34" charset="77"/>
                <a:ea typeface="MS PGothic"/>
                <a:cs typeface="Calibri"/>
              </a:rPr>
              <a:t>;</a:t>
            </a:r>
          </a:p>
          <a:p>
            <a:pPr marL="285750" indent="-285750">
              <a:buClr>
                <a:schemeClr val="tx1"/>
              </a:buClr>
              <a:buFont typeface="Arial" panose="020B0604020202020204" pitchFamily="34" charset="0"/>
              <a:buChar char="•"/>
            </a:pPr>
            <a:r>
              <a:rPr lang="es-419" b="0" dirty="0">
                <a:latin typeface="Lato" panose="020F0502020204030203" pitchFamily="34" charset="77"/>
                <a:ea typeface="MS PGothic"/>
                <a:cs typeface="Calibri"/>
              </a:rPr>
              <a:t>Reconocer la jerarquía de género existente y esforzarse por </a:t>
            </a:r>
            <a:r>
              <a:rPr lang="es-419" b="1" dirty="0">
                <a:latin typeface="Lato" panose="020F0502020204030203" pitchFamily="34" charset="77"/>
                <a:ea typeface="MS PGothic"/>
                <a:cs typeface="Calibri"/>
              </a:rPr>
              <a:t>transformar un sistema de desigualdad del que se benefician los hombres</a:t>
            </a:r>
            <a:r>
              <a:rPr lang="es-419" b="0" dirty="0">
                <a:latin typeface="Lato" panose="020F0502020204030203" pitchFamily="34" charset="77"/>
                <a:ea typeface="MS PGothic"/>
                <a:cs typeface="Calibri"/>
              </a:rPr>
              <a:t>;</a:t>
            </a:r>
          </a:p>
          <a:p>
            <a:pPr marL="285750" indent="-285750">
              <a:buClr>
                <a:schemeClr val="tx1"/>
              </a:buClr>
              <a:buFont typeface="Arial" panose="020B0604020202020204" pitchFamily="34" charset="0"/>
              <a:buChar char="•"/>
            </a:pPr>
            <a:r>
              <a:rPr lang="es-419" b="1" dirty="0">
                <a:latin typeface="Lato" panose="020F0502020204030203" pitchFamily="34" charset="77"/>
                <a:ea typeface="MS PGothic"/>
                <a:cs typeface="Calibri"/>
              </a:rPr>
              <a:t>Trabajar </a:t>
            </a:r>
            <a:r>
              <a:rPr lang="es-419" b="0" dirty="0">
                <a:latin typeface="Lato" panose="020F0502020204030203" pitchFamily="34" charset="77"/>
                <a:ea typeface="MS PGothic"/>
                <a:cs typeface="Calibri"/>
              </a:rPr>
              <a:t>a </a:t>
            </a:r>
            <a:r>
              <a:rPr lang="es-419" b="1" dirty="0">
                <a:latin typeface="Lato" panose="020F0502020204030203" pitchFamily="34" charset="77"/>
                <a:ea typeface="MS PGothic"/>
                <a:cs typeface="Calibri"/>
              </a:rPr>
              <a:t>nivel individual</a:t>
            </a:r>
            <a:r>
              <a:rPr lang="es-419" b="0" dirty="0">
                <a:latin typeface="Lato" panose="020F0502020204030203" pitchFamily="34" charset="77"/>
                <a:ea typeface="MS PGothic"/>
                <a:cs typeface="Calibri"/>
              </a:rPr>
              <a:t> y </a:t>
            </a:r>
            <a:r>
              <a:rPr lang="es-419" b="1" dirty="0">
                <a:latin typeface="Lato" panose="020F0502020204030203" pitchFamily="34" charset="77"/>
                <a:ea typeface="MS PGothic"/>
                <a:cs typeface="Calibri"/>
              </a:rPr>
              <a:t>estructural</a:t>
            </a:r>
            <a:r>
              <a:rPr lang="es-419" b="0" dirty="0">
                <a:latin typeface="Lato" panose="020F0502020204030203" pitchFamily="34" charset="77"/>
                <a:ea typeface="MS PGothic"/>
                <a:cs typeface="Calibri"/>
              </a:rPr>
              <a:t> para cambiar los comportamientos personales y transformar al mismo tiempo los sistemas patriarcales;</a:t>
            </a:r>
          </a:p>
          <a:p>
            <a:pPr marL="285750" indent="-285750">
              <a:buClr>
                <a:schemeClr val="tx1"/>
              </a:buClr>
              <a:buFont typeface="Arial" panose="020B0604020202020204" pitchFamily="34" charset="0"/>
              <a:buChar char="•"/>
            </a:pPr>
            <a:r>
              <a:rPr lang="es-419" b="0" dirty="0">
                <a:latin typeface="Lato" panose="020F0502020204030203" pitchFamily="34" charset="77"/>
                <a:ea typeface="MS PGothic"/>
                <a:cs typeface="Calibri"/>
              </a:rPr>
              <a:t>Garantizar que </a:t>
            </a:r>
            <a:r>
              <a:rPr lang="es-419" b="1" dirty="0">
                <a:latin typeface="Lato" panose="020F0502020204030203" pitchFamily="34" charset="77"/>
                <a:ea typeface="MS PGothic"/>
                <a:cs typeface="Calibri"/>
              </a:rPr>
              <a:t>los esfuerzos de participación masculina empoderen</a:t>
            </a:r>
            <a:r>
              <a:rPr lang="es-419" b="0" dirty="0">
                <a:latin typeface="Lato" panose="020F0502020204030203" pitchFamily="34" charset="77"/>
                <a:ea typeface="MS PGothic"/>
                <a:cs typeface="Calibri"/>
              </a:rPr>
              <a:t> de forma demostrable a mujeres y niñas y </a:t>
            </a:r>
            <a:r>
              <a:rPr lang="es-419" b="1" dirty="0">
                <a:latin typeface="Lato" panose="020F0502020204030203" pitchFamily="34" charset="77"/>
                <a:ea typeface="MS PGothic"/>
                <a:cs typeface="Calibri"/>
              </a:rPr>
              <a:t>honren el liderazgo de las mujeres</a:t>
            </a:r>
            <a:r>
              <a:rPr lang="es-419" b="0" dirty="0">
                <a:latin typeface="Lato" panose="020F0502020204030203" pitchFamily="34" charset="77"/>
                <a:ea typeface="MS PGothic"/>
                <a:cs typeface="Calibri"/>
              </a:rPr>
              <a:t>; y</a:t>
            </a:r>
          </a:p>
          <a:p>
            <a:pPr marL="285750" indent="-285750">
              <a:buClr>
                <a:schemeClr val="tx1"/>
              </a:buClr>
              <a:buFont typeface="Arial" panose="020B0604020202020204" pitchFamily="34" charset="0"/>
              <a:buChar char="•"/>
            </a:pPr>
            <a:r>
              <a:rPr lang="es-419" b="1" dirty="0">
                <a:latin typeface="Lato" panose="020F0502020204030203" pitchFamily="34" charset="77"/>
                <a:ea typeface="MS PGothic"/>
                <a:cs typeface="Calibri"/>
              </a:rPr>
              <a:t>Analizar las decisiones de financiación </a:t>
            </a:r>
            <a:r>
              <a:rPr lang="es-419" b="0" dirty="0">
                <a:latin typeface="Lato" panose="020F0502020204030203" pitchFamily="34" charset="77"/>
                <a:ea typeface="MS PGothic"/>
                <a:cs typeface="Calibri"/>
              </a:rPr>
              <a:t>para evitar que se reproduzcan inadvertidamente las jerarquías de género.</a:t>
            </a:r>
          </a:p>
          <a:p>
            <a:pPr marL="285750" indent="-285750">
              <a:buClr>
                <a:srgbClr val="0070C0"/>
              </a:buClr>
              <a:buFont typeface="Wingdings" pitchFamily="2" charset="2"/>
              <a:buChar char="Ø"/>
            </a:pPr>
            <a:endParaRPr lang="en-GR" b="0" i="0" dirty="0">
              <a:effectLst/>
              <a:latin typeface="Lato" panose="020F0502020204030203" pitchFamily="34" charset="77"/>
              <a:ea typeface="MS Mincho" panose="02020609040205080304" pitchFamily="49" charset="-128"/>
              <a:cs typeface="Times New Roman" panose="02020603050405020304" pitchFamily="18" charset="0"/>
            </a:endParaRPr>
          </a:p>
          <a:p>
            <a:pPr>
              <a:defRPr/>
            </a:pPr>
            <a:r>
              <a:rPr lang="es-419" i="0" dirty="0">
                <a:effectLst/>
                <a:latin typeface="Lato" panose="020F0502020204030203" pitchFamily="34" charset="77"/>
                <a:ea typeface="MS Mincho"/>
                <a:cs typeface="Times New Roman" panose="02020603050405020304" pitchFamily="18" charset="0"/>
              </a:rPr>
              <a:t>Recuerde a las personas participantes que, incluso al inicio de una emergencia, se pueden tomar medidas concretas para promover el </a:t>
            </a:r>
            <a:r>
              <a:rPr lang="es-419" b="1" i="0" dirty="0">
                <a:effectLst/>
                <a:latin typeface="Lato" panose="020F0502020204030203" pitchFamily="34" charset="77"/>
                <a:ea typeface="MS Mincho"/>
                <a:cs typeface="Times New Roman" panose="02020603050405020304" pitchFamily="18" charset="0"/>
              </a:rPr>
              <a:t>empoderamiento</a:t>
            </a:r>
            <a:r>
              <a:rPr lang="es-419" i="0" dirty="0">
                <a:effectLst/>
                <a:latin typeface="Lato" panose="020F0502020204030203" pitchFamily="34" charset="77"/>
                <a:ea typeface="MS Mincho"/>
                <a:cs typeface="Times New Roman" panose="02020603050405020304" pitchFamily="18" charset="0"/>
              </a:rPr>
              <a:t> de las mujeres y las niñas. Un ejemplo es asegurarse de que las mujeres tengan una voz verdaderamente representativa y significativa en los comités de gobernanza del lugar u otras estructuras comunitarias, como los grupos de protección de la infancia, los comités de medios de subsistencia, etc. En el módulo 2 del Paquete de Facilitación para la prevención de la VG se profundizará en los temas de la participación y el empoderamiento de las mujeres y las niñas.</a:t>
            </a:r>
            <a:r>
              <a:rPr lang="es-419" dirty="0">
                <a:latin typeface="Lato" panose="020F0502020204030203" pitchFamily="34" charset="77"/>
                <a:ea typeface="MS Mincho"/>
                <a:cs typeface="Times New Roman" panose="02020603050405020304" pitchFamily="18" charset="0"/>
              </a:rPr>
              <a:t> </a:t>
            </a:r>
          </a:p>
          <a:p>
            <a:endParaRPr lang="en-US" i="0" dirty="0">
              <a:latin typeface="Lato" panose="020F0502020204030203" pitchFamily="34" charset="77"/>
            </a:endParaRPr>
          </a:p>
          <a:p>
            <a:r>
              <a:rPr lang="es-419" dirty="0">
                <a:latin typeface="Lato" panose="020F0502020204030203" pitchFamily="34" charset="77"/>
                <a:ea typeface="MS PGothic"/>
                <a:cs typeface="Calibri"/>
              </a:rPr>
              <a:t>Un </a:t>
            </a:r>
            <a:r>
              <a:rPr lang="es-419" b="1" dirty="0">
                <a:latin typeface="Lato" panose="020F0502020204030203" pitchFamily="34" charset="77"/>
                <a:ea typeface="MS PGothic"/>
                <a:cs typeface="Calibri"/>
              </a:rPr>
              <a:t>enfoque centrado en la persona sobreviviente </a:t>
            </a:r>
            <a:r>
              <a:rPr lang="es-419" dirty="0">
                <a:latin typeface="Lato" panose="020F0502020204030203" pitchFamily="34" charset="77"/>
                <a:ea typeface="MS PGothic"/>
                <a:cs typeface="Calibri"/>
              </a:rPr>
              <a:t>crea un entorno de apoyo en el que se respetan los derechos y deseos de las personas sobrevivientes, se garantiza su seguridad y se les trata con dignidad y respeto. Un enfoque centrado en la persona sobreviviente se basa en los cuatro </a:t>
            </a:r>
            <a:r>
              <a:rPr lang="es-419" b="1" dirty="0">
                <a:latin typeface="Lato" panose="020F0502020204030203" pitchFamily="34" charset="77"/>
                <a:ea typeface="MS PGothic"/>
                <a:cs typeface="Calibri"/>
              </a:rPr>
              <a:t>principios rectores sobre VG</a:t>
            </a:r>
            <a:r>
              <a:rPr lang="es-419" dirty="0">
                <a:latin typeface="Lato" panose="020F0502020204030203" pitchFamily="34" charset="77"/>
                <a:ea typeface="MS PGothic"/>
                <a:cs typeface="Calibri"/>
              </a:rPr>
              <a:t>: </a:t>
            </a:r>
            <a:r>
              <a:rPr lang="es-419" b="1" dirty="0">
                <a:latin typeface="Lato" panose="020F0502020204030203" pitchFamily="34" charset="77"/>
                <a:ea typeface="MS PGothic"/>
                <a:cs typeface="Calibri"/>
              </a:rPr>
              <a:t>seguridad</a:t>
            </a:r>
            <a:r>
              <a:rPr lang="es-419" dirty="0">
                <a:latin typeface="Lato" panose="020F0502020204030203" pitchFamily="34" charset="77"/>
                <a:ea typeface="MS PGothic"/>
                <a:cs typeface="Calibri"/>
              </a:rPr>
              <a:t>, </a:t>
            </a:r>
            <a:r>
              <a:rPr lang="es-419" b="1" dirty="0">
                <a:latin typeface="Lato" panose="020F0502020204030203" pitchFamily="34" charset="77"/>
                <a:ea typeface="MS PGothic"/>
                <a:cs typeface="Calibri"/>
              </a:rPr>
              <a:t>confidencialidad</a:t>
            </a:r>
            <a:r>
              <a:rPr lang="es-419" dirty="0">
                <a:latin typeface="Lato" panose="020F0502020204030203" pitchFamily="34" charset="77"/>
                <a:ea typeface="MS PGothic"/>
                <a:cs typeface="Calibri"/>
              </a:rPr>
              <a:t>, </a:t>
            </a:r>
            <a:r>
              <a:rPr lang="es-419" b="1" dirty="0">
                <a:latin typeface="Lato" panose="020F0502020204030203" pitchFamily="34" charset="77"/>
                <a:ea typeface="MS PGothic"/>
                <a:cs typeface="Calibri"/>
              </a:rPr>
              <a:t>no discriminación</a:t>
            </a:r>
            <a:r>
              <a:rPr lang="es-419" dirty="0">
                <a:latin typeface="Lato" panose="020F0502020204030203" pitchFamily="34" charset="77"/>
                <a:ea typeface="MS PGothic"/>
                <a:cs typeface="Calibri"/>
              </a:rPr>
              <a:t> y </a:t>
            </a:r>
            <a:r>
              <a:rPr lang="es-419" b="1" dirty="0">
                <a:latin typeface="Lato" panose="020F0502020204030203" pitchFamily="34" charset="77"/>
                <a:ea typeface="MS PGothic"/>
                <a:cs typeface="Calibri"/>
              </a:rPr>
              <a:t>respeto</a:t>
            </a:r>
            <a:r>
              <a:rPr lang="es-419" dirty="0">
                <a:latin typeface="Lato" panose="020F0502020204030203" pitchFamily="34" charset="77"/>
                <a:ea typeface="MS PGothic"/>
                <a:cs typeface="Calibri"/>
              </a:rPr>
              <a:t>. </a:t>
            </a:r>
          </a:p>
          <a:p>
            <a:endParaRPr lang="en-GR" b="1" i="0" dirty="0">
              <a:latin typeface="Lato" panose="020F0502020204030203" pitchFamily="34" charset="77"/>
            </a:endParaRPr>
          </a:p>
          <a:p>
            <a:pPr>
              <a:defRPr/>
            </a:pPr>
            <a:r>
              <a:rPr lang="es-419" sz="1800" b="1" dirty="0">
                <a:solidFill>
                  <a:srgbClr val="000000"/>
                </a:solidFill>
                <a:effectLst/>
                <a:latin typeface="Lato" panose="020F0502020204030203" pitchFamily="34" charset="0"/>
                <a:ea typeface="Yu Mincho" panose="02020400000000000000" pitchFamily="18" charset="-128"/>
                <a:cs typeface="ø\¯ò"/>
              </a:rPr>
              <a:t>Principio de</a:t>
            </a:r>
            <a:r>
              <a:rPr lang="es-419" sz="1800" b="1"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acción sin daño</a:t>
            </a:r>
            <a:r>
              <a:rPr lang="en-GR" b="1" dirty="0">
                <a:effectLst/>
              </a:rPr>
              <a:t> </a:t>
            </a:r>
          </a:p>
          <a:p>
            <a:pPr>
              <a:defRPr/>
            </a:pPr>
            <a:r>
              <a:rPr lang="es-419" dirty="0">
                <a:latin typeface="Lato" panose="020F0502020204030203" pitchFamily="34" charset="77"/>
                <a:ea typeface="MS PGothic"/>
                <a:cs typeface="Calibri"/>
              </a:rPr>
              <a:t>La programación transformadora debe llevarse a cabo con cuidado y requiere </a:t>
            </a:r>
            <a:r>
              <a:rPr lang="es-419" b="1" dirty="0">
                <a:latin typeface="Lato" panose="020F0502020204030203" pitchFamily="34" charset="77"/>
                <a:ea typeface="MS PGothic"/>
                <a:cs typeface="Calibri"/>
              </a:rPr>
              <a:t>evaluar la apertura de la comunidad </a:t>
            </a:r>
            <a:r>
              <a:rPr lang="es-419" dirty="0">
                <a:latin typeface="Lato" panose="020F0502020204030203" pitchFamily="34" charset="77"/>
                <a:ea typeface="MS PGothic"/>
                <a:cs typeface="Calibri"/>
              </a:rPr>
              <a:t>antes de entablar conversaciones sobre cuestiones profundamente arraigadas.</a:t>
            </a:r>
          </a:p>
          <a:p>
            <a:pPr marL="285750" indent="-285750">
              <a:buClr>
                <a:schemeClr val="tx1"/>
              </a:buClr>
              <a:buFont typeface="Arial" panose="020B0604020202020204" pitchFamily="34" charset="0"/>
              <a:buChar char="•"/>
              <a:defRPr/>
            </a:pPr>
            <a:r>
              <a:rPr lang="es-419" b="1" dirty="0">
                <a:latin typeface="Lato" panose="020F0502020204030203" pitchFamily="34" charset="77"/>
                <a:ea typeface="MS Mincho"/>
                <a:cs typeface="Calibri"/>
              </a:rPr>
              <a:t>Garantice que estén en marcha los servicios esenciales </a:t>
            </a:r>
            <a:r>
              <a:rPr lang="es-419" dirty="0">
                <a:latin typeface="Lato" panose="020F0502020204030203" pitchFamily="34" charset="77"/>
                <a:ea typeface="MS Mincho"/>
                <a:cs typeface="Calibri"/>
              </a:rPr>
              <a:t>de salud y apoyo psicosocial, como mínimo, antes de iniciar actividades más transformadoras de cambio de las normas sociales y los sistemas. </a:t>
            </a: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es-419" dirty="0">
                <a:latin typeface="Lato" panose="020F0502020204030203" pitchFamily="34" charset="77"/>
                <a:ea typeface="MS PGothic"/>
                <a:cs typeface="Calibri"/>
              </a:rPr>
              <a:t>Una estrategia de prevención de la VG está incompleta y es insegura </a:t>
            </a:r>
            <a:r>
              <a:rPr lang="es-419" u="sng" dirty="0">
                <a:latin typeface="Lato" panose="020F0502020204030203" pitchFamily="34" charset="77"/>
                <a:ea typeface="MS PGothic"/>
                <a:cs typeface="Calibri"/>
              </a:rPr>
              <a:t>si no</a:t>
            </a:r>
            <a:r>
              <a:rPr lang="es-419" dirty="0">
                <a:latin typeface="Lato" panose="020F0502020204030203" pitchFamily="34" charset="77"/>
                <a:ea typeface="MS PGothic"/>
                <a:cs typeface="Calibri"/>
              </a:rPr>
              <a:t> incluye </a:t>
            </a:r>
            <a:r>
              <a:rPr lang="es-419" b="1" dirty="0">
                <a:latin typeface="Lato" panose="020F0502020204030203" pitchFamily="34" charset="77"/>
                <a:ea typeface="MS PGothic"/>
                <a:cs typeface="Calibri"/>
              </a:rPr>
              <a:t>medidas y recursos específicos </a:t>
            </a:r>
            <a:r>
              <a:rPr lang="es-419" dirty="0">
                <a:latin typeface="Lato" panose="020F0502020204030203" pitchFamily="34" charset="77"/>
                <a:ea typeface="MS PGothic"/>
                <a:cs typeface="Calibri"/>
              </a:rPr>
              <a:t>para ayudar a las mujeres, las niñas y otros grupos en riesgo, incluidas las supervivientes, </a:t>
            </a:r>
            <a:r>
              <a:rPr lang="es-419" b="1" dirty="0">
                <a:latin typeface="Lato" panose="020F0502020204030203" pitchFamily="34" charset="77"/>
                <a:ea typeface="MS PGothic"/>
                <a:cs typeface="Calibri"/>
              </a:rPr>
              <a:t>a recuperarse y fomentar el apoyo y la solidaridad</a:t>
            </a:r>
            <a:r>
              <a:rPr lang="es-419" dirty="0">
                <a:latin typeface="Lato" panose="020F0502020204030203" pitchFamily="34" charset="77"/>
                <a:ea typeface="MS PGothic"/>
                <a:cs typeface="Calibri"/>
              </a:rPr>
              <a:t>.</a:t>
            </a:r>
          </a:p>
          <a:p>
            <a:pPr marL="285750" indent="-285750">
              <a:buClr>
                <a:schemeClr val="tx1"/>
              </a:buClr>
              <a:buFont typeface="Arial" panose="020B0604020202020204" pitchFamily="34" charset="0"/>
              <a:buChar char="•"/>
              <a:defRPr/>
            </a:pPr>
            <a:r>
              <a:rPr lang="es-419" dirty="0">
                <a:latin typeface="Lato" panose="020F0502020204030203" pitchFamily="34" charset="77"/>
                <a:ea typeface="MS PGothic"/>
                <a:cs typeface="Calibri"/>
              </a:rPr>
              <a:t>Los programas que </a:t>
            </a:r>
            <a:r>
              <a:rPr lang="es-419" b="1" u="sng" dirty="0">
                <a:latin typeface="Lato" panose="020F0502020204030203" pitchFamily="34" charset="77"/>
                <a:ea typeface="MS PGothic"/>
                <a:cs typeface="Calibri"/>
              </a:rPr>
              <a:t>NO</a:t>
            </a:r>
            <a:r>
              <a:rPr lang="es-419" dirty="0">
                <a:latin typeface="Lato" panose="020F0502020204030203" pitchFamily="34" charset="77"/>
                <a:ea typeface="MS PGothic"/>
                <a:cs typeface="Calibri"/>
              </a:rPr>
              <a:t> promueven normas sociales y de género positivas (por ejemplo, el control compartido de los recursos y la toma de decisiones) </a:t>
            </a:r>
            <a:r>
              <a:rPr lang="es-419" b="1" dirty="0">
                <a:latin typeface="Lato" panose="020F0502020204030203" pitchFamily="34" charset="77"/>
                <a:ea typeface="MS PGothic"/>
                <a:cs typeface="Calibri"/>
              </a:rPr>
              <a:t>refuerzan los estereotipos perjudiciales o agravan los riesgos para las mujeres y las niñas</a:t>
            </a:r>
            <a:r>
              <a:rPr lang="es-419" dirty="0">
                <a:latin typeface="Lato" panose="020F0502020204030203" pitchFamily="34" charset="77"/>
                <a:ea typeface="MS PGothic"/>
                <a:cs typeface="Calibri"/>
              </a:rPr>
              <a:t>. </a:t>
            </a:r>
          </a:p>
          <a:p>
            <a:pPr marL="171450" marR="0" lvl="0" indent="-171450" defTabSz="914400" rtl="0" eaLnBrk="0" fontAlgn="base" latinLnBrk="0" hangingPunct="0">
              <a:spcBef>
                <a:spcPct val="30000"/>
              </a:spcBef>
              <a:spcAft>
                <a:spcPct val="0"/>
              </a:spcAft>
              <a:buClrTx/>
              <a:buSzTx/>
              <a:buFontTx/>
              <a:buChar char="-"/>
              <a:tabLst/>
              <a:defRPr/>
            </a:pPr>
            <a:endParaRPr lang="en-GR" dirty="0">
              <a:latin typeface="Lato" panose="020F0502020204030203" pitchFamily="34" charset="77"/>
              <a:ea typeface="MS Mincho" panose="02020609040205080304" pitchFamily="49" charset="-128"/>
              <a:cs typeface="Times New Roman" panose="02020603050405020304" pitchFamily="18" charset="0"/>
            </a:endParaRPr>
          </a:p>
          <a:p>
            <a:r>
              <a:rPr lang="es-419" i="0" dirty="0">
                <a:latin typeface="Lato" panose="020F0502020204030203" pitchFamily="34" charset="77"/>
                <a:ea typeface="MS PGothic"/>
                <a:cs typeface="Calibri"/>
              </a:rPr>
              <a:t>Contenido extraído y adaptado de los Estándares Mínimos de VG Interagenciales.</a:t>
            </a:r>
            <a:r>
              <a:rPr lang="es-419" dirty="0">
                <a:latin typeface="Lato" panose="020F0502020204030203" pitchFamily="34" charset="77"/>
                <a:ea typeface="MS PGothic"/>
                <a:cs typeface="Calibri"/>
              </a:rPr>
              <a:t> </a:t>
            </a:r>
          </a:p>
        </p:txBody>
      </p:sp>
    </p:spTree>
    <p:extLst>
      <p:ext uri="{BB962C8B-B14F-4D97-AF65-F5344CB8AC3E}">
        <p14:creationId xmlns:p14="http://schemas.microsoft.com/office/powerpoint/2010/main" val="189982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s-419" dirty="0"/>
              <a:t>Cuando utilice las imágenes/ilustraciones para otros fines que no sean el contexto del paquete de facilitación, asegúrese de acreditar al diseñador gráfico </a:t>
            </a:r>
            <a:r>
              <a:rPr lang="es-419" i="1" dirty="0"/>
              <a:t>REC Design. </a:t>
            </a:r>
          </a:p>
          <a:p>
            <a:pPr marL="0" marR="0" lvl="0" indent="0" algn="l" defTabSz="914400">
              <a:lnSpc>
                <a:spcPct val="100000"/>
              </a:lnSpc>
              <a:spcBef>
                <a:spcPct val="30000"/>
              </a:spcBef>
              <a:spcAft>
                <a:spcPct val="0"/>
              </a:spcAft>
              <a:buClrTx/>
              <a:buSzTx/>
              <a:buFontTx/>
              <a:buNone/>
              <a:tabLst/>
              <a:defRPr/>
            </a:pPr>
            <a:endParaRPr lang="en-US" sz="1200" b="0" i="0" dirty="0">
              <a:solidFill>
                <a:srgbClr val="000000"/>
              </a:solidFill>
              <a:effectLst/>
              <a:latin typeface="Calibri" panose="020F0502020204030204" pitchFamily="34" charset="0"/>
              <a:cs typeface="Calibri"/>
            </a:endParaRPr>
          </a:p>
          <a:p>
            <a:endParaRPr lang="en-GR" dirty="0"/>
          </a:p>
        </p:txBody>
      </p:sp>
    </p:spTree>
    <p:extLst>
      <p:ext uri="{BB962C8B-B14F-4D97-AF65-F5344CB8AC3E}">
        <p14:creationId xmlns:p14="http://schemas.microsoft.com/office/powerpoint/2010/main" val="2417835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47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pPr marL="0" marR="0" lvl="0" indent="0" defTabSz="914400" rtl="0" eaLnBrk="0" fontAlgn="base" latinLnBrk="0" hangingPunct="0">
              <a:spcBef>
                <a:spcPct val="30000"/>
              </a:spcBef>
              <a:spcAft>
                <a:spcPct val="0"/>
              </a:spcAft>
              <a:buClrTx/>
              <a:buSzTx/>
              <a:buFontTx/>
              <a:buNone/>
              <a:tabLst/>
              <a:defRPr/>
            </a:pPr>
            <a:endParaRPr lang="en-GR" sz="1800" dirty="0">
              <a:latin typeface="Lato" panose="020F0502020204030203" pitchFamily="34" charset="77"/>
            </a:endParaRPr>
          </a:p>
          <a:p>
            <a:pPr marL="0" marR="0" lvl="0" indent="0" defTabSz="914400" rtl="0" eaLnBrk="0" fontAlgn="base" latinLnBrk="0" hangingPunct="0">
              <a:spcBef>
                <a:spcPct val="30000"/>
              </a:spcBef>
              <a:spcAft>
                <a:spcPts val="1365"/>
              </a:spcAft>
              <a:buClrTx/>
              <a:buSzTx/>
              <a:buFontTx/>
              <a:buNone/>
              <a:tabLst/>
              <a:defRPr/>
            </a:pPr>
            <a:r>
              <a:rPr lang="es-419" dirty="0">
                <a:latin typeface="Lato" panose="020F0502020204030203" pitchFamily="34" charset="77"/>
                <a:ea typeface="MS PGothic"/>
                <a:cs typeface="Calibri"/>
              </a:rPr>
              <a:t>Duración prevista: 20 minutos</a:t>
            </a:r>
          </a:p>
          <a:p>
            <a:pPr>
              <a:spcAft>
                <a:spcPts val="1365"/>
              </a:spcAft>
              <a:defRPr/>
            </a:pPr>
            <a:r>
              <a:rPr lang="es-419" dirty="0">
                <a:latin typeface="Lato" panose="020F0502020204030203" pitchFamily="34" charset="77"/>
                <a:ea typeface="MS PGothic"/>
                <a:cs typeface="Calibri"/>
              </a:rPr>
              <a:t>Objetivo: reforzar la comprensión de las personas participantes sobre cómo aplicar los principios rectores sobre VG en las actividades de prevención de la VG</a:t>
            </a:r>
          </a:p>
          <a:p>
            <a:pPr>
              <a:spcAft>
                <a:spcPts val="1365"/>
              </a:spcAft>
              <a:defRPr/>
            </a:pPr>
            <a:endParaRPr lang="en-GR" dirty="0">
              <a:latin typeface="Lato" panose="020F0502020204030203" pitchFamily="34" charset="77"/>
              <a:cs typeface="Times New Roman" panose="02020603050405020304" pitchFamily="18" charset="0"/>
            </a:endParaRPr>
          </a:p>
          <a:p>
            <a:pPr marL="342900" indent="-342900">
              <a:buClr>
                <a:schemeClr val="tx1"/>
              </a:buClr>
              <a:buFont typeface="Arial" panose="020B0604020202020204" pitchFamily="34" charset="0"/>
              <a:buChar char="•"/>
              <a:tabLst>
                <a:tab pos="139700" algn="l"/>
                <a:tab pos="180340" algn="l"/>
              </a:tabLst>
            </a:pPr>
            <a:r>
              <a:rPr lang="es-419" dirty="0">
                <a:effectLst/>
                <a:latin typeface="Lato" panose="020F0502020204030203" pitchFamily="34" charset="77"/>
                <a:ea typeface="MS Mincho"/>
                <a:cs typeface="Times New Roman" panose="02020603050405020304" pitchFamily="18" charset="0"/>
              </a:rPr>
              <a:t>Coloque cuatro carteles en la pared, cada uno con uno de los cuatro principios rectores escritos en él (“Dirigido por la comunidad”; “Rinde cuentas hacia las mujeres y las niñas”; “Centrado en la persona sobreviviente”; “</a:t>
            </a:r>
            <a:r>
              <a:rPr lang="es-419" sz="1800" dirty="0">
                <a:solidFill>
                  <a:srgbClr val="000000"/>
                </a:solidFill>
                <a:effectLst/>
                <a:latin typeface="Lato" panose="020F0502020204030203" pitchFamily="34" charset="0"/>
                <a:ea typeface="Yu Mincho" panose="02020400000000000000" pitchFamily="18" charset="-128"/>
                <a:cs typeface="ø\¯ò"/>
              </a:rPr>
              <a:t>Principio de</a:t>
            </a:r>
            <a:r>
              <a:rPr lang="es-419" sz="18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 acción sin daño</a:t>
            </a:r>
            <a:r>
              <a:rPr lang="es-419" dirty="0">
                <a:effectLst/>
                <a:latin typeface="Lato" panose="020F0502020204030203" pitchFamily="34" charset="77"/>
                <a:ea typeface="MS Mincho"/>
                <a:cs typeface="Times New Roman" panose="02020603050405020304" pitchFamily="18" charset="0"/>
              </a:rPr>
              <a:t>”). </a:t>
            </a:r>
          </a:p>
          <a:p>
            <a:pPr marL="342900" indent="-342900">
              <a:buClr>
                <a:schemeClr val="tx1"/>
              </a:buClr>
              <a:buFont typeface="Arial" panose="020B0604020202020204" pitchFamily="34" charset="0"/>
              <a:buChar char="•"/>
              <a:tabLst>
                <a:tab pos="139700" algn="l"/>
                <a:tab pos="180340" algn="l"/>
              </a:tabLst>
            </a:pPr>
            <a:r>
              <a:rPr lang="es-419" dirty="0">
                <a:effectLst/>
                <a:latin typeface="Lato" panose="020F0502020204030203" pitchFamily="34" charset="77"/>
                <a:ea typeface="MS Mincho"/>
                <a:cs typeface="Times New Roman" panose="02020603050405020304" pitchFamily="18" charset="0"/>
              </a:rPr>
              <a:t>Pida a las personas participantes que escriban una actividad de prevención primaria de la VG (preferiblemente un ejemplo </a:t>
            </a:r>
            <a:r>
              <a:rPr lang="es-419" dirty="0">
                <a:latin typeface="Lato" panose="020F0502020204030203" pitchFamily="34" charset="77"/>
                <a:ea typeface="MS Mincho"/>
                <a:cs typeface="Times New Roman" panose="02020603050405020304" pitchFamily="18" charset="0"/>
              </a:rPr>
              <a:t>de la </a:t>
            </a:r>
            <a:r>
              <a:rPr lang="es-419" dirty="0">
                <a:effectLst/>
                <a:latin typeface="Lato" panose="020F0502020204030203" pitchFamily="34" charset="77"/>
                <a:ea typeface="MS Mincho"/>
                <a:cs typeface="Times New Roman" panose="02020603050405020304" pitchFamily="18" charset="0"/>
              </a:rPr>
              <a:t>programación en curso, si está disponible), </a:t>
            </a:r>
            <a:r>
              <a:rPr lang="es-419" dirty="0">
                <a:latin typeface="Lato" panose="020F0502020204030203" pitchFamily="34" charset="77"/>
                <a:ea typeface="MS Mincho"/>
                <a:cs typeface="Times New Roman" panose="02020603050405020304" pitchFamily="18" charset="0"/>
              </a:rPr>
              <a:t>en</a:t>
            </a:r>
            <a:r>
              <a:rPr lang="es-419" dirty="0">
                <a:effectLst/>
                <a:latin typeface="Lato" panose="020F0502020204030203" pitchFamily="34" charset="77"/>
                <a:ea typeface="MS Mincho"/>
                <a:cs typeface="Times New Roman" panose="02020603050405020304" pitchFamily="18" charset="0"/>
              </a:rPr>
              <a:t> una nota adhesiva.</a:t>
            </a:r>
            <a:r>
              <a:rPr lang="es-419" dirty="0">
                <a:latin typeface="Lato" panose="020F0502020204030203" pitchFamily="34" charset="77"/>
                <a:ea typeface="MS Mincho"/>
                <a:cs typeface="Times New Roman" panose="02020603050405020304" pitchFamily="18" charset="0"/>
              </a:rPr>
              <a:t> </a:t>
            </a:r>
          </a:p>
          <a:p>
            <a:pPr marL="342900" indent="-342900">
              <a:buClr>
                <a:schemeClr val="tx1"/>
              </a:buClr>
              <a:buFont typeface="Arial" panose="020B0604020202020204" pitchFamily="34" charset="0"/>
              <a:buChar char="•"/>
              <a:tabLst>
                <a:tab pos="139700" algn="l"/>
                <a:tab pos="180340" algn="l"/>
              </a:tabLst>
            </a:pPr>
            <a:r>
              <a:rPr lang="es-419" dirty="0">
                <a:effectLst/>
                <a:latin typeface="Lato" panose="020F0502020204030203" pitchFamily="34" charset="77"/>
                <a:ea typeface="MS Mincho"/>
                <a:cs typeface="Times New Roman" panose="02020603050405020304" pitchFamily="18" charset="0"/>
              </a:rPr>
              <a:t>Invite a cada participante a pasar al frente de la sala y a pegar su nota en uno de los carteles con un principio, elegido al azar.</a:t>
            </a:r>
            <a:r>
              <a:rPr lang="es-419" dirty="0">
                <a:latin typeface="Lato" panose="020F0502020204030203" pitchFamily="34" charset="77"/>
                <a:ea typeface="MS Mincho"/>
                <a:cs typeface="Times New Roman" panose="02020603050405020304" pitchFamily="18" charset="0"/>
              </a:rPr>
              <a:t> </a:t>
            </a:r>
          </a:p>
          <a:p>
            <a:pPr marL="342900" indent="-342900">
              <a:buClr>
                <a:schemeClr val="tx1"/>
              </a:buClr>
              <a:buFont typeface="Arial" panose="020B0604020202020204" pitchFamily="34" charset="0"/>
              <a:buChar char="•"/>
              <a:tabLst>
                <a:tab pos="139700" algn="l"/>
                <a:tab pos="180340" algn="l"/>
              </a:tabLst>
            </a:pPr>
            <a:r>
              <a:rPr lang="es-419" dirty="0">
                <a:effectLst/>
                <a:latin typeface="Lato" panose="020F0502020204030203" pitchFamily="34" charset="77"/>
                <a:ea typeface="MS Mincho"/>
                <a:cs typeface="Times New Roman" panose="02020603050405020304" pitchFamily="18" charset="0"/>
              </a:rPr>
              <a:t>Invite a las personas participantes a dar un ejemplo de cómo hacer que esa acción o intervención sea sensible al principio elegido, en otras palabras, invíteles a explicar cómo la acción/iniciativa está centrada en la persona sobreviviente, o cómo permite rendir cuentas hacia las mujeres y las niñas, o cómo no perjudica, o cómo está dirigida por la comunidad.</a:t>
            </a:r>
            <a:r>
              <a:rPr lang="es-419" dirty="0">
                <a:latin typeface="Lato" panose="020F0502020204030203" pitchFamily="34" charset="77"/>
                <a:ea typeface="MS Mincho"/>
                <a:cs typeface="Times New Roman" panose="02020603050405020304" pitchFamily="18" charset="0"/>
              </a:rPr>
              <a:t> </a:t>
            </a:r>
          </a:p>
          <a:p>
            <a:pPr marL="342900" indent="-342900">
              <a:buClr>
                <a:schemeClr val="tx1"/>
              </a:buClr>
              <a:buFont typeface="Arial" panose="020B0604020202020204" pitchFamily="34" charset="0"/>
              <a:buChar char="•"/>
              <a:tabLst>
                <a:tab pos="139700" algn="l"/>
                <a:tab pos="180340" algn="l"/>
              </a:tabLst>
            </a:pPr>
            <a:r>
              <a:rPr lang="es-419" dirty="0">
                <a:effectLst/>
                <a:latin typeface="Lato" panose="020F0502020204030203" pitchFamily="34" charset="77"/>
                <a:ea typeface="MS Mincho"/>
                <a:cs typeface="Times New Roman" panose="02020603050405020304" pitchFamily="18" charset="0"/>
              </a:rPr>
              <a:t>Este ejercicio debería estimular la revisión de los principios y ayudar a las personas participantes a trasladarlos a la práctica, así como suscitar reflexiones críticas sobre cómo adaptar las intervenciones para que respeten los principios rectores sobre VG.</a:t>
            </a:r>
            <a:r>
              <a:rPr lang="es-419" dirty="0">
                <a:latin typeface="Lato" panose="020F0502020204030203" pitchFamily="34" charset="77"/>
                <a:ea typeface="MS Mincho"/>
                <a:cs typeface="Times New Roman" panose="02020603050405020304" pitchFamily="18" charset="0"/>
              </a:rPr>
              <a:t> </a:t>
            </a:r>
          </a:p>
          <a:p>
            <a:pPr marL="342900" indent="-342900">
              <a:buClr>
                <a:schemeClr val="tx1"/>
              </a:buClr>
              <a:buFont typeface="Arial" panose="020B0604020202020204" pitchFamily="34" charset="0"/>
              <a:buChar char="•"/>
              <a:tabLst>
                <a:tab pos="139700" algn="l"/>
                <a:tab pos="180340" algn="l"/>
              </a:tabLst>
            </a:pPr>
            <a:r>
              <a:rPr lang="es-419" dirty="0">
                <a:effectLst/>
                <a:latin typeface="Lato" panose="020F0502020204030203" pitchFamily="34" charset="77"/>
                <a:ea typeface="MS Mincho"/>
                <a:cs typeface="Times New Roman" panose="02020603050405020304" pitchFamily="18" charset="0"/>
              </a:rPr>
              <a:t>A lo largo del ejercicio, destaque la importancia de las iniciativas a largo plazo, así como las medidas inmediatas que pueden adoptarse para promover la igualdad de género. Habrá superposiciones entre los distintos principios de cada uno de los ejemplos.</a:t>
            </a:r>
            <a:r>
              <a:rPr lang="es-419" dirty="0">
                <a:latin typeface="Lato" panose="020F0502020204030203" pitchFamily="34" charset="77"/>
                <a:ea typeface="MS Mincho"/>
                <a:cs typeface="Times New Roman" panose="02020603050405020304" pitchFamily="18" charset="0"/>
              </a:rPr>
              <a:t> </a:t>
            </a:r>
            <a:endParaRPr lang="es-419" i="0" dirty="0">
              <a:effectLst/>
              <a:latin typeface="Lato" panose="020F0502020204030203" pitchFamily="34" charset="77"/>
              <a:ea typeface="MS Mincho"/>
              <a:cs typeface="Times New Roman" panose="02020603050405020304" pitchFamily="18" charset="0"/>
            </a:endParaRPr>
          </a:p>
          <a:p>
            <a:endParaRPr lang="pt-BR" dirty="0">
              <a:latin typeface="Lato" panose="020F0502020204030203" pitchFamily="34" charset="77"/>
              <a:ea typeface="MS PGothic"/>
              <a:cs typeface="Calibri"/>
            </a:endParaRPr>
          </a:p>
          <a:p>
            <a:r>
              <a:rPr lang="es-419" dirty="0">
                <a:latin typeface="Lato" panose="020F0502020204030203" pitchFamily="34" charset="77"/>
                <a:ea typeface="MS PGothic"/>
                <a:cs typeface="Calibri"/>
              </a:rPr>
              <a:t>Ejemplos de pasos a seguir para apegarse a los principios de </a:t>
            </a:r>
            <a:r>
              <a:rPr lang="es-419" b="1" dirty="0">
                <a:latin typeface="Lato" panose="020F0502020204030203" pitchFamily="34" charset="77"/>
                <a:ea typeface="MS PGothic"/>
                <a:cs typeface="Calibri"/>
              </a:rPr>
              <a:t>procesos dirigidos por la comunidad </a:t>
            </a:r>
            <a:r>
              <a:rPr lang="es-419" dirty="0">
                <a:latin typeface="Lato" panose="020F0502020204030203" pitchFamily="34" charset="77"/>
                <a:ea typeface="MS PGothic"/>
                <a:cs typeface="Calibri"/>
              </a:rPr>
              <a:t>y la </a:t>
            </a:r>
            <a:r>
              <a:rPr lang="es-419" b="1" dirty="0">
                <a:latin typeface="Lato" panose="020F0502020204030203" pitchFamily="34" charset="77"/>
                <a:ea typeface="MS PGothic"/>
                <a:cs typeface="Calibri"/>
              </a:rPr>
              <a:t>rendición de cuentas hacia las mujeres y las niñas</a:t>
            </a:r>
            <a:r>
              <a:rPr lang="es-419" dirty="0">
                <a:latin typeface="Lato" panose="020F0502020204030203" pitchFamily="34" charset="77"/>
                <a:ea typeface="MS PGothic"/>
                <a:cs typeface="Calibri"/>
              </a:rPr>
              <a:t>: </a:t>
            </a:r>
          </a:p>
          <a:p>
            <a:pPr marL="342900" indent="-342900">
              <a:buClr>
                <a:schemeClr val="tx1"/>
              </a:buClr>
              <a:buFont typeface="Arial" panose="020B0604020202020204" pitchFamily="34" charset="0"/>
              <a:buChar char="•"/>
              <a:tabLst>
                <a:tab pos="139700" algn="l"/>
                <a:tab pos="180340" algn="l"/>
              </a:tabLst>
            </a:pPr>
            <a:r>
              <a:rPr lang="es-419" i="0" dirty="0">
                <a:effectLst/>
                <a:latin typeface="Lato" panose="020F0502020204030203" pitchFamily="34" charset="77"/>
                <a:ea typeface="MS Mincho"/>
                <a:cs typeface="Times New Roman" panose="02020603050405020304" pitchFamily="18" charset="0"/>
              </a:rPr>
              <a:t>Establecer </a:t>
            </a:r>
            <a:r>
              <a:rPr lang="es-419" b="1" i="0" dirty="0">
                <a:effectLst/>
                <a:latin typeface="Lato" panose="020F0502020204030203" pitchFamily="34" charset="77"/>
                <a:ea typeface="MS Mincho"/>
                <a:cs typeface="Times New Roman" panose="02020603050405020304" pitchFamily="18" charset="0"/>
              </a:rPr>
              <a:t>mecanismos receptivos de rendición de cuentas y retroalimentación </a:t>
            </a:r>
            <a:r>
              <a:rPr lang="es-419" i="0" dirty="0">
                <a:effectLst/>
                <a:latin typeface="Lato" panose="020F0502020204030203" pitchFamily="34" charset="77"/>
                <a:ea typeface="MS Mincho"/>
                <a:cs typeface="Times New Roman" panose="02020603050405020304" pitchFamily="18" charset="0"/>
              </a:rPr>
              <a:t>para garantizar que los programas de prevención estén dirigidos y orientados por </a:t>
            </a:r>
            <a:r>
              <a:rPr lang="es-419" b="1" i="0" dirty="0">
                <a:effectLst/>
                <a:latin typeface="Lato" panose="020F0502020204030203" pitchFamily="34" charset="77"/>
                <a:ea typeface="MS Mincho"/>
                <a:cs typeface="Times New Roman" panose="02020603050405020304" pitchFamily="18" charset="0"/>
              </a:rPr>
              <a:t>los intereses y necesidades de las mujeres y las niñas</a:t>
            </a:r>
            <a:r>
              <a:rPr lang="es-419" i="0" dirty="0">
                <a:effectLst/>
                <a:latin typeface="Lato" panose="020F0502020204030203" pitchFamily="34" charset="77"/>
                <a:ea typeface="MS Mincho"/>
                <a:cs typeface="Times New Roman" panose="02020603050405020304" pitchFamily="18" charset="0"/>
              </a:rPr>
              <a:t>, lo que incluye facilitar sesiones periódicas de escucha con mujeres y niñas de la comunidad para recabar sus comentarios sobre los efectos perjudiciales y útiles de las actividades de los programas de prevención de la VG.</a:t>
            </a:r>
          </a:p>
          <a:p>
            <a:pPr marL="342900" indent="-342900">
              <a:buClr>
                <a:schemeClr val="tx1"/>
              </a:buClr>
              <a:buFont typeface="Arial" panose="020B0604020202020204" pitchFamily="34" charset="0"/>
              <a:buChar char="•"/>
              <a:tabLst>
                <a:tab pos="139700" algn="l"/>
                <a:tab pos="180340" algn="l"/>
              </a:tabLst>
            </a:pPr>
            <a:r>
              <a:rPr lang="es-419" i="0" dirty="0">
                <a:effectLst/>
                <a:latin typeface="Lato" panose="020F0502020204030203" pitchFamily="34" charset="77"/>
                <a:ea typeface="MS Mincho"/>
                <a:cs typeface="Times New Roman" panose="02020603050405020304" pitchFamily="18" charset="0"/>
              </a:rPr>
              <a:t>Facilitar el </a:t>
            </a:r>
            <a:r>
              <a:rPr lang="es-419" b="1" i="0" dirty="0">
                <a:effectLst/>
                <a:latin typeface="Lato" panose="020F0502020204030203" pitchFamily="34" charset="77"/>
                <a:ea typeface="MS Mincho"/>
                <a:cs typeface="Times New Roman" panose="02020603050405020304" pitchFamily="18" charset="0"/>
              </a:rPr>
              <a:t>liderazgo de las mujeres y las niñas</a:t>
            </a:r>
            <a:r>
              <a:rPr lang="es-419" i="0" dirty="0">
                <a:effectLst/>
                <a:latin typeface="Lato" panose="020F0502020204030203" pitchFamily="34" charset="77"/>
                <a:ea typeface="MS Mincho"/>
                <a:cs typeface="Times New Roman" panose="02020603050405020304" pitchFamily="18" charset="0"/>
              </a:rPr>
              <a:t> en la programación de la prevención y garantizar que dicha programación sea segura, permita rendir cuentas y responda a las necesidades de las mujeres y las niñas.</a:t>
            </a:r>
          </a:p>
          <a:p>
            <a:pPr marL="342900" indent="-342900">
              <a:buClr>
                <a:schemeClr val="tx1"/>
              </a:buClr>
              <a:buFont typeface="Arial" panose="020B0604020202020204" pitchFamily="34" charset="0"/>
              <a:buChar char="•"/>
              <a:tabLst>
                <a:tab pos="139700" algn="l"/>
                <a:tab pos="180340" algn="l"/>
              </a:tabLst>
            </a:pPr>
            <a:r>
              <a:rPr lang="es-419" b="1" i="0" dirty="0">
                <a:effectLst/>
                <a:latin typeface="Lato" panose="020F0502020204030203" pitchFamily="34" charset="77"/>
                <a:ea typeface="MS Mincho"/>
                <a:cs typeface="Times New Roman" panose="02020603050405020304" pitchFamily="18" charset="0"/>
              </a:rPr>
              <a:t>Abordar</a:t>
            </a:r>
            <a:r>
              <a:rPr lang="es-419" i="0" dirty="0">
                <a:effectLst/>
                <a:latin typeface="Lato" panose="020F0502020204030203" pitchFamily="34" charset="77"/>
                <a:ea typeface="MS Mincho"/>
                <a:cs typeface="Times New Roman" panose="02020603050405020304" pitchFamily="18" charset="0"/>
              </a:rPr>
              <a:t> los </a:t>
            </a:r>
            <a:r>
              <a:rPr lang="es-419" b="1" i="0" dirty="0">
                <a:effectLst/>
                <a:latin typeface="Lato" panose="020F0502020204030203" pitchFamily="34" charset="77"/>
                <a:ea typeface="MS Mincho"/>
                <a:cs typeface="Times New Roman" panose="02020603050405020304" pitchFamily="18" charset="0"/>
              </a:rPr>
              <a:t>obstáculos prácticos a los que se enfrentan las mujeres y las niñas</a:t>
            </a:r>
            <a:r>
              <a:rPr lang="es-419" i="0" dirty="0">
                <a:effectLst/>
                <a:latin typeface="Lato" panose="020F0502020204030203" pitchFamily="34" charset="77"/>
                <a:ea typeface="MS Mincho"/>
                <a:cs typeface="Times New Roman" panose="02020603050405020304" pitchFamily="18" charset="0"/>
              </a:rPr>
              <a:t> para participar en las reuniones de los comités (por ejemplo, transporte, cuidado de los niños, horarios y lugares de reunión).</a:t>
            </a:r>
            <a:r>
              <a:rPr lang="es-419" dirty="0">
                <a:latin typeface="Lato" panose="020F0502020204030203" pitchFamily="34" charset="77"/>
                <a:ea typeface="MS Mincho"/>
                <a:cs typeface="Times New Roman" panose="02020603050405020304" pitchFamily="18" charset="0"/>
              </a:rPr>
              <a:t> </a:t>
            </a:r>
          </a:p>
          <a:p>
            <a:pPr marL="342900" indent="-342900">
              <a:buClr>
                <a:schemeClr val="tx1"/>
              </a:buClr>
              <a:buFont typeface="Arial" panose="020B0604020202020204" pitchFamily="34" charset="0"/>
              <a:buChar char="•"/>
              <a:tabLst>
                <a:tab pos="139700" algn="l"/>
                <a:tab pos="180340" algn="l"/>
              </a:tabLst>
            </a:pPr>
            <a:r>
              <a:rPr lang="es-419" i="0" dirty="0">
                <a:effectLst/>
                <a:latin typeface="Lato" panose="020F0502020204030203" pitchFamily="34" charset="77"/>
                <a:ea typeface="MS Mincho"/>
                <a:cs typeface="Times New Roman" panose="02020603050405020304" pitchFamily="18" charset="0"/>
              </a:rPr>
              <a:t>Garantizar que la composición de los comités </a:t>
            </a:r>
            <a:r>
              <a:rPr lang="es-419" b="1" i="0" dirty="0">
                <a:effectLst/>
                <a:latin typeface="Lato" panose="020F0502020204030203" pitchFamily="34" charset="77"/>
                <a:ea typeface="MS Mincho"/>
                <a:cs typeface="Times New Roman" panose="02020603050405020304" pitchFamily="18" charset="0"/>
              </a:rPr>
              <a:t>incluya la representación de las mujeres </a:t>
            </a:r>
            <a:r>
              <a:rPr lang="es-419" i="0" dirty="0">
                <a:effectLst/>
                <a:latin typeface="Lato" panose="020F0502020204030203" pitchFamily="34" charset="77"/>
                <a:ea typeface="MS Mincho"/>
                <a:cs typeface="Times New Roman" panose="02020603050405020304" pitchFamily="18" charset="0"/>
              </a:rPr>
              <a:t>y que en las normas básicas se tenga en cuenta la perspectiva de género.</a:t>
            </a:r>
          </a:p>
          <a:p>
            <a:pPr marL="342900" indent="-342900">
              <a:buClr>
                <a:schemeClr val="tx1"/>
              </a:buClr>
              <a:buFont typeface="Arial" panose="020B0604020202020204" pitchFamily="34" charset="0"/>
              <a:buChar char="•"/>
              <a:tabLst>
                <a:tab pos="139700" algn="l"/>
                <a:tab pos="180340" algn="l"/>
              </a:tabLst>
            </a:pPr>
            <a:r>
              <a:rPr lang="es-419" b="1" i="0" dirty="0">
                <a:effectLst/>
                <a:latin typeface="Lato" panose="020F0502020204030203" pitchFamily="34" charset="77"/>
                <a:ea typeface="MS Mincho"/>
                <a:cs typeface="Times New Roman" panose="02020603050405020304" pitchFamily="18" charset="0"/>
              </a:rPr>
              <a:t>Involucrar a los líderes comunitarios femeninos </a:t>
            </a:r>
            <a:r>
              <a:rPr lang="es-419" b="0" i="0" dirty="0">
                <a:effectLst/>
                <a:latin typeface="Lato" panose="020F0502020204030203" pitchFamily="34" charset="77"/>
                <a:ea typeface="MS Mincho"/>
                <a:cs typeface="Times New Roman" panose="02020603050405020304" pitchFamily="18" charset="0"/>
              </a:rPr>
              <a:t>y</a:t>
            </a:r>
            <a:r>
              <a:rPr lang="es-419" b="1" i="0" dirty="0">
                <a:effectLst/>
                <a:latin typeface="Lato" panose="020F0502020204030203" pitchFamily="34" charset="77"/>
                <a:ea typeface="MS Mincho"/>
                <a:cs typeface="Times New Roman" panose="02020603050405020304" pitchFamily="18" charset="0"/>
              </a:rPr>
              <a:t> masculinos</a:t>
            </a:r>
            <a:r>
              <a:rPr lang="es-419" i="0" dirty="0">
                <a:effectLst/>
                <a:latin typeface="Lato" panose="020F0502020204030203" pitchFamily="34" charset="77"/>
                <a:ea typeface="MS Mincho"/>
                <a:cs typeface="Times New Roman" panose="02020603050405020304" pitchFamily="18" charset="0"/>
              </a:rPr>
              <a:t>, a las instituciones </a:t>
            </a:r>
            <a:r>
              <a:rPr lang="es-419" b="1" i="0" dirty="0">
                <a:effectLst/>
                <a:latin typeface="Lato" panose="020F0502020204030203" pitchFamily="34" charset="77"/>
                <a:ea typeface="MS Mincho"/>
                <a:cs typeface="Times New Roman" panose="02020603050405020304" pitchFamily="18" charset="0"/>
              </a:rPr>
              <a:t>religiosas</a:t>
            </a:r>
            <a:r>
              <a:rPr lang="es-419" i="0" dirty="0">
                <a:effectLst/>
                <a:latin typeface="Lato" panose="020F0502020204030203" pitchFamily="34" charset="77"/>
                <a:ea typeface="MS Mincho"/>
                <a:cs typeface="Times New Roman" panose="02020603050405020304" pitchFamily="18" charset="0"/>
              </a:rPr>
              <a:t> y a otros </a:t>
            </a:r>
            <a:r>
              <a:rPr lang="es-419" b="1" i="0" dirty="0">
                <a:effectLst/>
                <a:latin typeface="Lato" panose="020F0502020204030203" pitchFamily="34" charset="77"/>
                <a:ea typeface="MS Mincho"/>
                <a:cs typeface="Times New Roman" panose="02020603050405020304" pitchFamily="18" charset="0"/>
              </a:rPr>
              <a:t>líderes de opinión </a:t>
            </a:r>
            <a:r>
              <a:rPr lang="es-419" i="0" dirty="0">
                <a:effectLst/>
                <a:latin typeface="Lato" panose="020F0502020204030203" pitchFamily="34" charset="77"/>
                <a:ea typeface="MS Mincho"/>
                <a:cs typeface="Times New Roman" panose="02020603050405020304" pitchFamily="18" charset="0"/>
              </a:rPr>
              <a:t>para apoyar el cambio de las normas sociales sobre la desigualdad de género y las actividades de prevención de la VG y garantizar su rendición de cuentas hacia las mujeres y las niñas.</a:t>
            </a:r>
          </a:p>
          <a:p>
            <a:pPr marL="342900" indent="-342900">
              <a:buClr>
                <a:schemeClr val="tx1"/>
              </a:buClr>
              <a:buFont typeface="Arial" panose="020B0604020202020204" pitchFamily="34" charset="0"/>
              <a:buChar char="•"/>
              <a:tabLst>
                <a:tab pos="139700" algn="l"/>
                <a:tab pos="180340" algn="l"/>
              </a:tabLst>
            </a:pPr>
            <a:r>
              <a:rPr lang="es-419" b="1" i="0" dirty="0">
                <a:effectLst/>
                <a:latin typeface="Lato" panose="020F0502020204030203" pitchFamily="34" charset="77"/>
                <a:ea typeface="MS Mincho"/>
                <a:cs typeface="Times New Roman" panose="02020603050405020304" pitchFamily="18" charset="0"/>
              </a:rPr>
              <a:t>Adaptar los foros de debate </a:t>
            </a:r>
            <a:r>
              <a:rPr lang="es-419" i="0" dirty="0">
                <a:effectLst/>
                <a:latin typeface="Lato" panose="020F0502020204030203" pitchFamily="34" charset="77"/>
                <a:ea typeface="MS Mincho"/>
                <a:cs typeface="Times New Roman" panose="02020603050405020304" pitchFamily="18" charset="0"/>
              </a:rPr>
              <a:t>de forma que </a:t>
            </a:r>
            <a:r>
              <a:rPr lang="es-419" b="1" i="0" dirty="0">
                <a:effectLst/>
                <a:latin typeface="Lato" panose="020F0502020204030203" pitchFamily="34" charset="77"/>
                <a:ea typeface="MS Mincho"/>
                <a:cs typeface="Times New Roman" panose="02020603050405020304" pitchFamily="18" charset="0"/>
              </a:rPr>
              <a:t>se tengan en cuenta las diferencias culturales</a:t>
            </a:r>
            <a:r>
              <a:rPr lang="es-419" i="0" dirty="0">
                <a:effectLst/>
                <a:latin typeface="Lato" panose="020F0502020204030203" pitchFamily="34" charset="77"/>
                <a:ea typeface="MS Mincho"/>
                <a:cs typeface="Times New Roman" panose="02020603050405020304" pitchFamily="18" charset="0"/>
              </a:rPr>
              <a:t>, por ejemplo, al celebrar reuniones separadas para hombres y mujeres, de forma que cada grupo pueda expresar libremente sus opiniones, o al contar con una mujer como moderadora de la reunión para que las personas participantes se sientan más libres para plantear cuestiones delicadas, como la VG.</a:t>
            </a:r>
            <a:r>
              <a:rPr lang="es-419" dirty="0">
                <a:latin typeface="Lato" panose="020F0502020204030203" pitchFamily="34" charset="77"/>
                <a:ea typeface="MS Mincho"/>
                <a:cs typeface="Times New Roman" panose="02020603050405020304" pitchFamily="18" charset="0"/>
              </a:rPr>
              <a:t> </a:t>
            </a:r>
          </a:p>
          <a:p>
            <a:pPr marL="342900" lvl="0" indent="-342900">
              <a:buClr>
                <a:schemeClr val="tx1"/>
              </a:buClr>
              <a:buFont typeface="Arial" panose="020B0604020202020204" pitchFamily="34" charset="0"/>
              <a:buChar char="•"/>
              <a:tabLst>
                <a:tab pos="139700" algn="l"/>
                <a:tab pos="180340" algn="l"/>
              </a:tabLst>
            </a:pPr>
            <a:r>
              <a:rPr lang="es-419" i="0" dirty="0">
                <a:effectLst/>
                <a:latin typeface="Lato" panose="020F0502020204030203" pitchFamily="34" charset="77"/>
                <a:ea typeface="MS Mincho"/>
                <a:cs typeface="Times New Roman" panose="02020603050405020304" pitchFamily="18" charset="0"/>
              </a:rPr>
              <a:t>Impartir </a:t>
            </a:r>
            <a:r>
              <a:rPr lang="es-419" b="1" i="0" dirty="0">
                <a:effectLst/>
                <a:latin typeface="Lato" panose="020F0502020204030203" pitchFamily="34" charset="77"/>
                <a:ea typeface="MS Mincho"/>
                <a:cs typeface="Times New Roman" panose="02020603050405020304" pitchFamily="18" charset="0"/>
              </a:rPr>
              <a:t>formación sobre liderazgo femenino </a:t>
            </a:r>
            <a:r>
              <a:rPr lang="es-419" i="0" dirty="0">
                <a:effectLst/>
                <a:latin typeface="Lato" panose="020F0502020204030203" pitchFamily="34" charset="77"/>
                <a:ea typeface="MS Mincho"/>
                <a:cs typeface="Times New Roman" panose="02020603050405020304" pitchFamily="18" charset="0"/>
              </a:rPr>
              <a:t>siguiendo conductas participativas.</a:t>
            </a:r>
          </a:p>
          <a:p>
            <a:pPr marL="342900" lvl="0" indent="-342900">
              <a:buClr>
                <a:schemeClr val="tx1"/>
              </a:buClr>
              <a:buFont typeface="Arial" panose="020B0604020202020204" pitchFamily="34" charset="0"/>
              <a:buChar char="•"/>
              <a:tabLst>
                <a:tab pos="139700" algn="l"/>
                <a:tab pos="180340" algn="l"/>
              </a:tabLst>
            </a:pPr>
            <a:r>
              <a:rPr lang="es-419" i="0" dirty="0">
                <a:effectLst/>
                <a:latin typeface="Lato" panose="020F0502020204030203" pitchFamily="34" charset="77"/>
                <a:ea typeface="MS Mincho"/>
                <a:cs typeface="Times New Roman" panose="02020603050405020304" pitchFamily="18" charset="0"/>
              </a:rPr>
              <a:t>Trabajar con </a:t>
            </a:r>
            <a:r>
              <a:rPr lang="es-419" b="1" i="0" dirty="0">
                <a:effectLst/>
                <a:latin typeface="Lato" panose="020F0502020204030203" pitchFamily="34" charset="77"/>
                <a:ea typeface="MS Mincho"/>
                <a:cs typeface="Times New Roman" panose="02020603050405020304" pitchFamily="18" charset="0"/>
              </a:rPr>
              <a:t>movimientos locales de mujeres y activistas por los derechos de las mujeres </a:t>
            </a:r>
            <a:r>
              <a:rPr lang="es-419" i="0" dirty="0">
                <a:effectLst/>
                <a:latin typeface="Lato" panose="020F0502020204030203" pitchFamily="34" charset="77"/>
                <a:ea typeface="MS Mincho"/>
                <a:cs typeface="Times New Roman" panose="02020603050405020304" pitchFamily="18" charset="0"/>
              </a:rPr>
              <a:t>para comprender las lagunas en la protección jurídica contra la VG y la discriminación de género/la falta de igualdad de género arraigada en los sistemas jurídicos/judiciales locales y participar en acciones conjuntas para promover el cambio sistémico con el fin de lograr la igualdad de derechos de las mujeres y las niñas ante la ley.</a:t>
            </a:r>
          </a:p>
          <a:p>
            <a:endParaRPr lang="en-GR" dirty="0">
              <a:latin typeface="Lato" panose="020F0502020204030203" pitchFamily="34" charset="77"/>
            </a:endParaRPr>
          </a:p>
          <a:p>
            <a:r>
              <a:rPr lang="es-419" dirty="0">
                <a:latin typeface="Lato" panose="020F0502020204030203" pitchFamily="34" charset="77"/>
                <a:ea typeface="MS PGothic"/>
                <a:cs typeface="Calibri"/>
              </a:rPr>
              <a:t>Ejemplos de medidas que deben adoptarse para cumplir los principios de </a:t>
            </a:r>
            <a:r>
              <a:rPr lang="es-419" b="1" dirty="0">
                <a:latin typeface="Lato" panose="020F0502020204030203" pitchFamily="34" charset="77"/>
                <a:ea typeface="MS PGothic"/>
                <a:cs typeface="Calibri"/>
              </a:rPr>
              <a:t>acción sin daño </a:t>
            </a:r>
            <a:r>
              <a:rPr lang="es-419" b="0" dirty="0">
                <a:latin typeface="Lato" panose="020F0502020204030203" pitchFamily="34" charset="77"/>
                <a:ea typeface="MS PGothic"/>
                <a:cs typeface="Calibri"/>
              </a:rPr>
              <a:t>y de </a:t>
            </a:r>
            <a:r>
              <a:rPr lang="es-419" b="1" dirty="0">
                <a:latin typeface="Lato" panose="020F0502020204030203" pitchFamily="34" charset="77"/>
                <a:ea typeface="MS PGothic"/>
                <a:cs typeface="Calibri"/>
              </a:rPr>
              <a:t>un enfoque centrado en la persona sobreviviente: </a:t>
            </a:r>
          </a:p>
          <a:p>
            <a:pPr marL="342900" marR="7620" indent="-342900">
              <a:buClr>
                <a:schemeClr val="tx1"/>
              </a:buClr>
              <a:buSzPts val="1100"/>
              <a:buFont typeface="Arial" panose="020B0604020202020204" pitchFamily="34" charset="0"/>
              <a:buChar char="•"/>
              <a:tabLst>
                <a:tab pos="139700" algn="l"/>
                <a:tab pos="180340" algn="l"/>
              </a:tabLst>
            </a:pPr>
            <a:r>
              <a:rPr lang="es-419" dirty="0">
                <a:effectLst/>
                <a:latin typeface="Lato" panose="020F0502020204030203" pitchFamily="34" charset="77"/>
                <a:ea typeface="MS Mincho"/>
                <a:cs typeface="Times New Roman" panose="02020603050405020304" pitchFamily="18" charset="0"/>
              </a:rPr>
              <a:t>Diseño de programas de prevención basados en un </a:t>
            </a:r>
            <a:r>
              <a:rPr lang="es-419" b="1" dirty="0">
                <a:effectLst/>
                <a:latin typeface="Lato" panose="020F0502020204030203" pitchFamily="34" charset="77"/>
                <a:ea typeface="MS Mincho"/>
                <a:cs typeface="Times New Roman" panose="02020603050405020304" pitchFamily="18" charset="0"/>
              </a:rPr>
              <a:t>Análisis de género y poder </a:t>
            </a:r>
            <a:r>
              <a:rPr lang="es-419" dirty="0">
                <a:effectLst/>
                <a:latin typeface="Lato" panose="020F0502020204030203" pitchFamily="34" charset="77"/>
                <a:ea typeface="MS Mincho"/>
                <a:cs typeface="Times New Roman" panose="02020603050405020304" pitchFamily="18" charset="0"/>
              </a:rPr>
              <a:t>y en una </a:t>
            </a:r>
            <a:r>
              <a:rPr lang="es-419" b="1" dirty="0">
                <a:effectLst/>
                <a:latin typeface="Lato" panose="020F0502020204030203" pitchFamily="34" charset="77"/>
                <a:ea typeface="MS Mincho"/>
                <a:cs typeface="Times New Roman" panose="02020603050405020304" pitchFamily="18" charset="0"/>
              </a:rPr>
              <a:t>Teoría del Cambio </a:t>
            </a:r>
            <a:r>
              <a:rPr lang="es-419" dirty="0">
                <a:effectLst/>
                <a:latin typeface="Lato" panose="020F0502020204030203" pitchFamily="34" charset="77"/>
                <a:ea typeface="MS Mincho"/>
                <a:cs typeface="Times New Roman" panose="02020603050405020304" pitchFamily="18" charset="0"/>
              </a:rPr>
              <a:t>que analice las normas sociales y las masculinidades locales.</a:t>
            </a:r>
            <a:r>
              <a:rPr lang="es-419" dirty="0">
                <a:latin typeface="Lato" panose="020F0502020204030203" pitchFamily="34" charset="77"/>
                <a:ea typeface="MS Mincho"/>
                <a:cs typeface="Times New Roman" panose="02020603050405020304" pitchFamily="18" charset="0"/>
              </a:rPr>
              <a:t> </a:t>
            </a:r>
          </a:p>
          <a:p>
            <a:pPr marL="342900" marR="7620" lvl="0" indent="-342900" rtl="0" eaLnBrk="0" fontAlgn="base" hangingPunct="0">
              <a:spcBef>
                <a:spcPct val="30000"/>
              </a:spcBef>
              <a:spcAft>
                <a:spcPct val="0"/>
              </a:spcAft>
              <a:buClr>
                <a:schemeClr val="tx1"/>
              </a:buClr>
              <a:buSzPts val="1100"/>
              <a:buFont typeface="Arial" panose="020B0604020202020204" pitchFamily="34" charset="0"/>
              <a:buChar char="•"/>
              <a:tabLst>
                <a:tab pos="139700" algn="l"/>
                <a:tab pos="180340" algn="l"/>
              </a:tabLst>
            </a:pPr>
            <a:r>
              <a:rPr lang="es-419" b="1" i="0" dirty="0">
                <a:effectLst/>
                <a:latin typeface="Lato" panose="020F0502020204030203" pitchFamily="34" charset="77"/>
                <a:ea typeface="MS Mincho"/>
                <a:cs typeface="Times New Roman" panose="02020603050405020304" pitchFamily="18" charset="0"/>
              </a:rPr>
              <a:t>Evitar señalar a las personas sobrevivientes de VG</a:t>
            </a:r>
            <a:r>
              <a:rPr lang="es-419" i="0" dirty="0">
                <a:effectLst/>
                <a:latin typeface="Lato" panose="020F0502020204030203" pitchFamily="34" charset="77"/>
                <a:ea typeface="MS Mincho"/>
                <a:cs typeface="Times New Roman" panose="02020603050405020304" pitchFamily="18" charset="0"/>
              </a:rPr>
              <a:t> en los programas de prevención de la VG, ya que esto podría llamar la atención involuntariamente sobre las personas sobrevivientes y ponerlas a ellas y a sus familias en peligro.</a:t>
            </a:r>
          </a:p>
          <a:p>
            <a:pPr marL="342900" marR="7620" lvl="0" indent="-342900" rtl="0" eaLnBrk="0" fontAlgn="base" hangingPunct="0">
              <a:spcBef>
                <a:spcPct val="30000"/>
              </a:spcBef>
              <a:spcAft>
                <a:spcPct val="0"/>
              </a:spcAft>
              <a:buClr>
                <a:schemeClr val="tx1"/>
              </a:buClr>
              <a:buSzPts val="1100"/>
              <a:buFont typeface="Arial" panose="020B0604020202020204" pitchFamily="34" charset="0"/>
              <a:buChar char="•"/>
              <a:tabLst>
                <a:tab pos="139700" algn="l"/>
                <a:tab pos="180340" algn="l"/>
              </a:tabLst>
            </a:pPr>
            <a:r>
              <a:rPr lang="es-419" b="1" i="0" dirty="0">
                <a:effectLst/>
                <a:latin typeface="Lato" panose="020F0502020204030203" pitchFamily="34" charset="77"/>
                <a:ea typeface="MS Mincho"/>
                <a:cs typeface="Times New Roman" panose="02020603050405020304" pitchFamily="18" charset="0"/>
              </a:rPr>
              <a:t>Promover cuidadosamente el liderazgo femenino </a:t>
            </a:r>
            <a:r>
              <a:rPr lang="es-419" i="0" dirty="0">
                <a:effectLst/>
                <a:latin typeface="Lato" panose="020F0502020204030203" pitchFamily="34" charset="77"/>
                <a:ea typeface="MS Mincho"/>
                <a:cs typeface="Times New Roman" panose="02020603050405020304" pitchFamily="18" charset="0"/>
              </a:rPr>
              <a:t>en contextos en los que las funciones de liderazgo se asignan tradicionalmente a los hombres, ya que esto podría desencadenar represalias contra las mujeres si no se hace de forma gradual y utilizando conductas participativas.</a:t>
            </a:r>
          </a:p>
        </p:txBody>
      </p:sp>
    </p:spTree>
    <p:extLst>
      <p:ext uri="{BB962C8B-B14F-4D97-AF65-F5344CB8AC3E}">
        <p14:creationId xmlns:p14="http://schemas.microsoft.com/office/powerpoint/2010/main" val="4072314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7877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s-419" sz="1300" b="1" dirty="0">
                <a:latin typeface="Lato" panose="020F0502020204030203" pitchFamily="34" charset="77"/>
              </a:rPr>
              <a:t>NOTAS DEL FACILITADOR</a:t>
            </a:r>
          </a:p>
          <a:p>
            <a:endParaRPr lang="es-ES" altLang="en-US" sz="1300" dirty="0">
              <a:latin typeface="Lato" panose="020F0502020204030203" pitchFamily="34" charset="77"/>
            </a:endParaRPr>
          </a:p>
          <a:p>
            <a:pPr>
              <a:defRPr/>
            </a:pPr>
            <a:r>
              <a:rPr lang="es-419" dirty="0">
                <a:latin typeface="Lato" panose="020F0502020204030203" pitchFamily="34" charset="77"/>
                <a:ea typeface="MS PGothic"/>
                <a:cs typeface="Calibri"/>
              </a:rPr>
              <a:t>Duración prevista: 10 minutos</a:t>
            </a:r>
          </a:p>
          <a:p>
            <a:pPr>
              <a:defRPr/>
            </a:pPr>
            <a:r>
              <a:rPr lang="es-419" dirty="0">
                <a:latin typeface="Lato" panose="020F0502020204030203" pitchFamily="34" charset="77"/>
                <a:ea typeface="MS PGothic"/>
                <a:cs typeface="Calibri"/>
              </a:rPr>
              <a:t>Objetivo: profundizar la comprensión de las personas participantes de que las relaciones de poder y las normas de género son construcciones sociales sujetas a cambios </a:t>
            </a:r>
          </a:p>
          <a:p>
            <a:pPr>
              <a:defRPr/>
            </a:pPr>
            <a:endParaRPr lang="en-GR" dirty="0">
              <a:latin typeface="Lato" panose="020F0502020204030203" pitchFamily="34" charset="77"/>
            </a:endParaRPr>
          </a:p>
          <a:p>
            <a:pPr marL="285750" marR="0" lvl="0" indent="-285750" algn="l"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es-419" sz="1200" dirty="0">
                <a:solidFill>
                  <a:schemeClr val="tx1"/>
                </a:solidFill>
                <a:effectLst/>
                <a:latin typeface="Lato" panose="020F0502020204030203" pitchFamily="34" charset="77"/>
                <a:ea typeface="MS Mincho"/>
                <a:cs typeface="Times New Roman" panose="02020603050405020304" pitchFamily="18" charset="0"/>
              </a:rPr>
              <a:t>Coloque tres carteles en la pared alrededor de la sala: “De acuerdo”, “En desacuerdo” y “No estoy seguro”. </a:t>
            </a:r>
          </a:p>
          <a:p>
            <a:pPr marL="285750" indent="-285750" algn="l" rtl="0" eaLnBrk="0" fontAlgn="base" hangingPunct="0">
              <a:spcBef>
                <a:spcPct val="30000"/>
              </a:spcBef>
              <a:spcAft>
                <a:spcPct val="0"/>
              </a:spcAft>
              <a:buClr>
                <a:schemeClr val="tx1"/>
              </a:buClr>
              <a:buFont typeface="Arial" panose="020B0604020202020204" pitchFamily="34" charset="0"/>
              <a:buChar char="•"/>
              <a:defRPr/>
            </a:pPr>
            <a:r>
              <a:rPr lang="es-419" sz="1200" dirty="0">
                <a:solidFill>
                  <a:schemeClr val="tx1"/>
                </a:solidFill>
                <a:effectLst/>
                <a:latin typeface="Lato" panose="020F0502020204030203" pitchFamily="34" charset="77"/>
                <a:ea typeface="MS Mincho"/>
                <a:cs typeface="Times New Roman" panose="02020603050405020304" pitchFamily="18" charset="0"/>
              </a:rPr>
              <a:t>Pida a las personas participantes</a:t>
            </a:r>
            <a:r>
              <a:rPr lang="es-419" dirty="0">
                <a:effectLst/>
                <a:latin typeface="Lato" panose="020F0502020204030203" pitchFamily="34" charset="77"/>
                <a:ea typeface="MS Mincho"/>
                <a:cs typeface="Times New Roman" panose="02020603050405020304" pitchFamily="18" charset="0"/>
              </a:rPr>
              <a:t> que se acerquen al cartel que refleja su opinión sobre la afirmación de la diapositiva. También pueden situarse entre los distintos carteles, a lo largo de una escala deslizante imaginaria.</a:t>
            </a:r>
            <a:r>
              <a:rPr lang="es-419" dirty="0">
                <a:latin typeface="Lato" panose="020F0502020204030203" pitchFamily="34" charset="77"/>
                <a:ea typeface="MS Mincho"/>
                <a:cs typeface="Times New Roman" panose="02020603050405020304" pitchFamily="18" charset="0"/>
              </a:rPr>
              <a:t> </a:t>
            </a: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es-419" dirty="0">
                <a:effectLst/>
                <a:latin typeface="Lato" panose="020F0502020204030203" pitchFamily="34" charset="77"/>
                <a:ea typeface="MS Mincho"/>
                <a:cs typeface="Times New Roman" panose="02020603050405020304" pitchFamily="18" charset="0"/>
              </a:rPr>
              <a:t>Pida a las personas participantes que expliquen su opinión y permita el debate. </a:t>
            </a: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es-419" dirty="0">
                <a:effectLst/>
                <a:latin typeface="Lato" panose="020F0502020204030203" pitchFamily="34" charset="77"/>
                <a:ea typeface="MS Mincho"/>
                <a:cs typeface="Times New Roman" panose="02020603050405020304" pitchFamily="18" charset="0"/>
              </a:rPr>
              <a:t>Asegúrese de que durante el debate se planteen y destaquen los siguientes puntos. </a:t>
            </a: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endParaRPr lang="en-US" i="0" dirty="0">
              <a:effectLst/>
              <a:latin typeface="Lato" panose="020F0502020204030203" pitchFamily="34" charset="77"/>
              <a:ea typeface="MS Mincho"/>
              <a:cs typeface="Times New Roman" panose="02020603050405020304" pitchFamily="18" charset="0"/>
            </a:endParaRPr>
          </a:p>
          <a:p>
            <a:pPr marL="0" marR="7620" indent="0">
              <a:spcAft>
                <a:spcPts val="785"/>
              </a:spcAft>
              <a:buFontTx/>
              <a:buNone/>
            </a:pPr>
            <a:r>
              <a:rPr lang="es-419" i="0" dirty="0">
                <a:effectLst/>
                <a:latin typeface="Lato" panose="020F0502020204030203" pitchFamily="34" charset="77"/>
                <a:ea typeface="MS Mincho"/>
                <a:cs typeface="Times New Roman" panose="02020603050405020304" pitchFamily="18" charset="0"/>
              </a:rPr>
              <a:t>Las </a:t>
            </a:r>
            <a:r>
              <a:rPr lang="es-419" b="1" i="0" dirty="0">
                <a:effectLst/>
                <a:latin typeface="Lato" panose="020F0502020204030203" pitchFamily="34" charset="77"/>
                <a:ea typeface="MS Mincho"/>
                <a:cs typeface="Times New Roman" panose="02020603050405020304" pitchFamily="18" charset="0"/>
              </a:rPr>
              <a:t>relaciones de poder y las normas de género son construcciones sociales </a:t>
            </a:r>
            <a:r>
              <a:rPr lang="es-419" i="0" dirty="0">
                <a:effectLst/>
                <a:latin typeface="Lato" panose="020F0502020204030203" pitchFamily="34" charset="77"/>
                <a:ea typeface="MS Mincho"/>
                <a:cs typeface="Times New Roman" panose="02020603050405020304" pitchFamily="18" charset="0"/>
              </a:rPr>
              <a:t>(influidas por la historia, la tradición, la cultura y la religión) que </a:t>
            </a:r>
            <a:r>
              <a:rPr lang="es-419" b="0" i="0" dirty="0">
                <a:effectLst/>
                <a:latin typeface="Lato" panose="020F0502020204030203" pitchFamily="34" charset="77"/>
                <a:ea typeface="MS Mincho"/>
                <a:cs typeface="Times New Roman" panose="02020603050405020304" pitchFamily="18" charset="0"/>
              </a:rPr>
              <a:t>cambian con el tiempo. </a:t>
            </a:r>
            <a:r>
              <a:rPr lang="es-419" dirty="0">
                <a:latin typeface="Lato" panose="020F0502020204030203" pitchFamily="34" charset="77"/>
                <a:ea typeface="MS PGothic"/>
                <a:cs typeface="Calibri"/>
              </a:rPr>
              <a:t>Aunque es importante comprender el contexto social y cultural en un contexto de emergencia, la cultura también debe considerarse dinámica, sujeta a muchas influencias a lo largo del tiempo y, por tanto, </a:t>
            </a:r>
            <a:r>
              <a:rPr lang="es-419" b="1" dirty="0">
                <a:latin typeface="Lato" panose="020F0502020204030203" pitchFamily="34" charset="77"/>
                <a:ea typeface="MS PGothic"/>
                <a:cs typeface="Calibri"/>
              </a:rPr>
              <a:t>susceptible de cambio</a:t>
            </a:r>
            <a:r>
              <a:rPr lang="es-419" dirty="0">
                <a:latin typeface="Lato" panose="020F0502020204030203" pitchFamily="34" charset="77"/>
                <a:ea typeface="MS PGothic"/>
                <a:cs typeface="Calibri"/>
              </a:rPr>
              <a:t>. </a:t>
            </a:r>
            <a:r>
              <a:rPr lang="es-419" i="0" dirty="0">
                <a:effectLst/>
                <a:latin typeface="Lato" panose="020F0502020204030203" pitchFamily="34" charset="77"/>
                <a:ea typeface="MS Mincho"/>
                <a:cs typeface="Times New Roman" panose="02020603050405020304" pitchFamily="18" charset="0"/>
              </a:rPr>
              <a:t>Como lo demuestra la historia, las mujeres y los hombres de todo el mundo han ganado (y perdido) muchos privilegios y oportunidades a lo largo del tiempo.</a:t>
            </a:r>
          </a:p>
          <a:p>
            <a:pPr marL="0" marR="7620" indent="0">
              <a:spcAft>
                <a:spcPts val="785"/>
              </a:spcAft>
              <a:buFontTx/>
              <a:buNone/>
            </a:pPr>
            <a:endParaRPr lang="en-US" altLang="en-US" dirty="0">
              <a:latin typeface="Lato" panose="020F0502020204030203" pitchFamily="34" charset="77"/>
            </a:endParaRPr>
          </a:p>
          <a:p>
            <a:pPr marL="0" marR="7620" indent="0">
              <a:spcAft>
                <a:spcPts val="785"/>
              </a:spcAft>
              <a:buFontTx/>
              <a:buNone/>
            </a:pPr>
            <a:r>
              <a:rPr lang="es-419" dirty="0">
                <a:latin typeface="Lato" panose="020F0502020204030203" pitchFamily="34" charset="77"/>
                <a:ea typeface="MS PGothic"/>
                <a:cs typeface="Calibri"/>
              </a:rPr>
              <a:t>Varios aspectos de la cultura son muy controvertidos dentro de la propia cultura; algunos segmentos de la sociedad pueden estar deseosos de cambiar una práctica cultural, mientras que otros, sobre todo los que se benefician de ella, pueden luchar por mantenerla. Por lo tanto, </a:t>
            </a:r>
            <a:r>
              <a:rPr lang="es-419" b="1" dirty="0">
                <a:latin typeface="Lato" panose="020F0502020204030203" pitchFamily="34" charset="77"/>
                <a:ea typeface="MS PGothic"/>
                <a:cs typeface="Calibri"/>
              </a:rPr>
              <a:t>los actores de programas de VG no deben dar por sentado el consenso cultural</a:t>
            </a:r>
            <a:r>
              <a:rPr lang="es-419" dirty="0">
                <a:latin typeface="Lato" panose="020F0502020204030203" pitchFamily="34" charset="77"/>
                <a:ea typeface="MS PGothic"/>
                <a:cs typeface="Calibri"/>
              </a:rPr>
              <a:t>, sino identificar aliados y líderes de opinión que puedan promover cambios positivos para prevenir la VG. </a:t>
            </a:r>
          </a:p>
          <a:p>
            <a:pPr marL="0" marR="7620" indent="0">
              <a:spcAft>
                <a:spcPts val="785"/>
              </a:spcAft>
              <a:buFontTx/>
              <a:buNone/>
            </a:pPr>
            <a:endParaRPr lang="en-US" dirty="0">
              <a:latin typeface="Lato" panose="020F0502020204030203" pitchFamily="34" charset="77"/>
            </a:endParaRPr>
          </a:p>
          <a:p>
            <a:pPr marL="0" marR="7620" lvl="0" indent="0" defTabSz="914400" rtl="0" eaLnBrk="0" fontAlgn="base" latinLnBrk="0" hangingPunct="0">
              <a:spcBef>
                <a:spcPct val="30000"/>
              </a:spcBef>
              <a:spcAft>
                <a:spcPts val="785"/>
              </a:spcAft>
              <a:buClrTx/>
              <a:buSzTx/>
              <a:buFontTx/>
              <a:buNone/>
              <a:tabLst/>
              <a:defRPr/>
            </a:pPr>
            <a:r>
              <a:rPr lang="es-419" dirty="0">
                <a:latin typeface="Lato" panose="020F0502020204030203" pitchFamily="34" charset="77"/>
                <a:ea typeface="MS PGothic"/>
                <a:cs typeface="Calibri"/>
              </a:rPr>
              <a:t>Recuerde que, aunque </a:t>
            </a:r>
            <a:r>
              <a:rPr lang="es-419" b="1" dirty="0">
                <a:latin typeface="Lato" panose="020F0502020204030203" pitchFamily="34" charset="77"/>
                <a:ea typeface="MS PGothic"/>
                <a:cs typeface="Calibri"/>
              </a:rPr>
              <a:t>las crisis pueden exacerbar las desigualdades de género preexistentes y aumentar el riesgo </a:t>
            </a:r>
            <a:r>
              <a:rPr lang="es-419" dirty="0">
                <a:latin typeface="Lato" panose="020F0502020204030203" pitchFamily="34" charset="77"/>
                <a:ea typeface="MS PGothic"/>
                <a:cs typeface="Calibri"/>
              </a:rPr>
              <a:t>de VG, también brindan </a:t>
            </a:r>
            <a:r>
              <a:rPr lang="es-419" b="1" dirty="0">
                <a:latin typeface="Lato" panose="020F0502020204030203" pitchFamily="34" charset="77"/>
                <a:ea typeface="MS PGothic"/>
                <a:cs typeface="Calibri"/>
              </a:rPr>
              <a:t>oportunidades para el cambio social</a:t>
            </a:r>
            <a:r>
              <a:rPr lang="es-419" dirty="0">
                <a:latin typeface="Lato" panose="020F0502020204030203" pitchFamily="34" charset="77"/>
                <a:ea typeface="MS PGothic"/>
                <a:cs typeface="Calibri"/>
              </a:rPr>
              <a:t>.</a:t>
            </a:r>
            <a:r>
              <a:rPr lang="es-419" i="0" dirty="0">
                <a:effectLst/>
                <a:latin typeface="Lato" panose="020F0502020204030203" pitchFamily="34" charset="77"/>
                <a:ea typeface="MS Mincho"/>
                <a:cs typeface="Times New Roman" panose="02020603050405020304" pitchFamily="18" charset="0"/>
              </a:rPr>
              <a:t> </a:t>
            </a:r>
            <a:r>
              <a:rPr lang="es-419" b="0" dirty="0">
                <a:latin typeface="Lato" panose="020F0502020204030203" pitchFamily="34" charset="77"/>
                <a:ea typeface="MS PGothic"/>
                <a:cs typeface="Calibri"/>
              </a:rPr>
              <a:t>Puede haber cambios en los roles, actitudes, creencias y prácticas convencionales, o nuevas oportunidades para debatir temas que antes estaban proscritos. </a:t>
            </a:r>
            <a:r>
              <a:rPr lang="es-419" dirty="0">
                <a:latin typeface="Lato" panose="020F0502020204030203" pitchFamily="34" charset="77"/>
                <a:ea typeface="MS PGothic"/>
                <a:cs typeface="Calibri"/>
              </a:rPr>
              <a:t>Puede abrirse un </a:t>
            </a:r>
            <a:r>
              <a:rPr lang="es-419" b="0" dirty="0">
                <a:latin typeface="Lato" panose="020F0502020204030203" pitchFamily="34" charset="77"/>
                <a:ea typeface="MS PGothic"/>
                <a:cs typeface="Calibri"/>
              </a:rPr>
              <a:t>espacio</a:t>
            </a:r>
            <a:r>
              <a:rPr lang="es-419" dirty="0">
                <a:latin typeface="Lato" panose="020F0502020204030203" pitchFamily="34" charset="77"/>
                <a:ea typeface="MS PGothic"/>
                <a:cs typeface="Calibri"/>
              </a:rPr>
              <a:t> para construir normas sociales y culturales positivas que desafíen la VG y una cultura de impunidad para los perpetradores.</a:t>
            </a:r>
          </a:p>
        </p:txBody>
      </p:sp>
    </p:spTree>
    <p:extLst>
      <p:ext uri="{BB962C8B-B14F-4D97-AF65-F5344CB8AC3E}">
        <p14:creationId xmlns:p14="http://schemas.microsoft.com/office/powerpoint/2010/main" val="2220290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5859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sz="1300" dirty="0">
              <a:latin typeface="Lato" panose="020F0502020204030203" pitchFamily="34" charset="77"/>
            </a:endParaRPr>
          </a:p>
          <a:p>
            <a:pPr>
              <a:defRPr/>
            </a:pPr>
            <a:r>
              <a:rPr lang="es-419" dirty="0">
                <a:latin typeface="Lato" panose="020F0502020204030203" pitchFamily="34" charset="77"/>
                <a:ea typeface="MS PGothic"/>
                <a:cs typeface="Calibri"/>
              </a:rPr>
              <a:t>En la diapositiva anterior se mencionó que las relaciones de poder desiguales están sujetas a cambios. </a:t>
            </a:r>
            <a:r>
              <a:rPr lang="es-419" b="1" dirty="0">
                <a:latin typeface="Lato" panose="020F0502020204030203" pitchFamily="34" charset="77"/>
                <a:ea typeface="MS PGothic"/>
                <a:cs typeface="Calibri"/>
              </a:rPr>
              <a:t>El hecho de que las normas de género puedan cambiar es el punto de entrada clave para el trabajo de prevención primaria de la VG.</a:t>
            </a:r>
          </a:p>
          <a:p>
            <a:pPr>
              <a:defRPr/>
            </a:pPr>
            <a:endParaRPr lang="en-GR" dirty="0">
              <a:latin typeface="Lato" panose="020F0502020204030203" pitchFamily="34" charset="77"/>
              <a:ea typeface="MS PGothic"/>
              <a:cs typeface="Calibri"/>
            </a:endParaRPr>
          </a:p>
          <a:p>
            <a:pPr>
              <a:defRPr/>
            </a:pPr>
            <a:r>
              <a:rPr lang="es-419" dirty="0">
                <a:latin typeface="Lato" panose="020F0502020204030203" pitchFamily="34" charset="77"/>
                <a:ea typeface="MS PGothic"/>
                <a:cs typeface="Calibri"/>
              </a:rPr>
              <a:t>Los programas de prevención primaria de la VG apuntan a </a:t>
            </a:r>
            <a:r>
              <a:rPr lang="es-419" b="1" dirty="0">
                <a:latin typeface="Lato" panose="020F0502020204030203" pitchFamily="34" charset="77"/>
                <a:ea typeface="MS PGothic"/>
                <a:cs typeface="Calibri"/>
              </a:rPr>
              <a:t>transformar las normas y los sistemas injustos y discriminatorios</a:t>
            </a:r>
            <a:r>
              <a:rPr lang="es-419" dirty="0">
                <a:latin typeface="Lato" panose="020F0502020204030203" pitchFamily="34" charset="77"/>
                <a:ea typeface="MS PGothic"/>
                <a:cs typeface="Calibri"/>
              </a:rPr>
              <a:t>. </a:t>
            </a:r>
          </a:p>
          <a:p>
            <a:endParaRPr lang="en-US" dirty="0">
              <a:latin typeface="Lato" panose="020F0502020204030203" pitchFamily="34" charset="77"/>
            </a:endParaRPr>
          </a:p>
          <a:p>
            <a:r>
              <a:rPr lang="es-419" dirty="0">
                <a:latin typeface="Lato" panose="020F0502020204030203" pitchFamily="34" charset="77"/>
                <a:ea typeface="MS PGothic"/>
                <a:cs typeface="Calibri"/>
              </a:rPr>
              <a:t>Aunque es importante comprender el contexto social y cultural en un contexto de emergencia, </a:t>
            </a:r>
            <a:r>
              <a:rPr lang="es-419" b="1" dirty="0">
                <a:latin typeface="Lato" panose="020F0502020204030203" pitchFamily="34" charset="77"/>
                <a:ea typeface="MS PGothic"/>
                <a:cs typeface="Calibri"/>
              </a:rPr>
              <a:t>la cultura también debe considerarse dinámica y susceptible de cambio</a:t>
            </a:r>
            <a:r>
              <a:rPr lang="es-419" dirty="0">
                <a:latin typeface="Lato" panose="020F0502020204030203" pitchFamily="34" charset="77"/>
                <a:ea typeface="MS PGothic"/>
                <a:cs typeface="Calibri"/>
              </a:rPr>
              <a:t>. Además, </a:t>
            </a:r>
            <a:r>
              <a:rPr lang="es-419" b="1" dirty="0">
                <a:latin typeface="Lato" panose="020F0502020204030203" pitchFamily="34" charset="77"/>
                <a:ea typeface="MS PGothic"/>
                <a:cs typeface="Calibri"/>
              </a:rPr>
              <a:t>varios aspectos de la cultura son muy controvertidos dentro de la propia cultura</a:t>
            </a:r>
            <a:r>
              <a:rPr lang="es-419" dirty="0">
                <a:latin typeface="Lato" panose="020F0502020204030203" pitchFamily="34" charset="77"/>
                <a:ea typeface="MS PGothic"/>
                <a:cs typeface="Calibri"/>
              </a:rPr>
              <a:t>; algunos segmentos de la sociedad pueden estar deseosos de cambiar una práctica cultural, mientras que otros, sobre todo los que se benefician de ella, pueden luchar arduamente por mantenerla. </a:t>
            </a:r>
          </a:p>
          <a:p>
            <a:endParaRPr lang="en-US" dirty="0">
              <a:latin typeface="Lato" panose="020F0502020204030203" pitchFamily="34" charset="77"/>
            </a:endParaRPr>
          </a:p>
          <a:p>
            <a:r>
              <a:rPr lang="es-419" b="1" dirty="0">
                <a:latin typeface="Lato" panose="020F0502020204030203" pitchFamily="34" charset="77"/>
                <a:ea typeface="MS PGothic"/>
                <a:cs typeface="Calibri"/>
              </a:rPr>
              <a:t>IMPORTANTE TENER EN CUENTA</a:t>
            </a:r>
            <a:r>
              <a:rPr lang="es-419" dirty="0">
                <a:latin typeface="Lato" panose="020F0502020204030203" pitchFamily="34" charset="77"/>
                <a:ea typeface="MS PGothic"/>
                <a:cs typeface="Calibri"/>
              </a:rPr>
              <a:t>: La divulgación y la sensibilización de la comunidad son necesarias para aumentar el acceso oportuno y seguro a los servicios y mitigar los riesgos de VG, PERO la </a:t>
            </a:r>
            <a:r>
              <a:rPr lang="es-419" b="1" dirty="0">
                <a:latin typeface="Lato" panose="020F0502020204030203" pitchFamily="34" charset="77"/>
                <a:ea typeface="MS PGothic"/>
                <a:cs typeface="Calibri"/>
              </a:rPr>
              <a:t>sensibilización POR SÍ SOLA no es suficiente para cambiar las normas sociales</a:t>
            </a:r>
            <a:r>
              <a:rPr lang="es-419" dirty="0">
                <a:latin typeface="Lato" panose="020F0502020204030203" pitchFamily="34" charset="77"/>
                <a:ea typeface="MS PGothic"/>
                <a:cs typeface="Calibri"/>
              </a:rPr>
              <a:t>. </a:t>
            </a:r>
          </a:p>
          <a:p>
            <a:endParaRPr lang="en-US"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latin typeface="Lato" panose="020F0502020204030203" pitchFamily="34" charset="77"/>
                <a:ea typeface="MS PGothic"/>
                <a:cs typeface="Calibri"/>
              </a:rPr>
              <a:t>Contenido extraído y adaptado de </a:t>
            </a:r>
            <a:r>
              <a:rPr lang="en-GB" sz="1800" dirty="0" err="1">
                <a:solidFill>
                  <a:srgbClr val="0A93BA"/>
                </a:solidFill>
                <a:effectLst/>
                <a:latin typeface="ChaletComprime"/>
              </a:rPr>
              <a:t>Guía</a:t>
            </a:r>
            <a:r>
              <a:rPr lang="en-GB" sz="1800" dirty="0">
                <a:solidFill>
                  <a:srgbClr val="0A93BA"/>
                </a:solidFill>
                <a:effectLst/>
                <a:latin typeface="ChaletComprime"/>
              </a:rPr>
              <a:t> del Facilitator: </a:t>
            </a:r>
            <a:r>
              <a:rPr lang="en-GB" sz="1800" dirty="0" err="1">
                <a:solidFill>
                  <a:srgbClr val="0A93BA"/>
                </a:solidFill>
                <a:effectLst/>
                <a:latin typeface="ChaletComprime"/>
              </a:rPr>
              <a:t>Comprendir</a:t>
            </a:r>
            <a:r>
              <a:rPr lang="en-GB" sz="1800" dirty="0">
                <a:solidFill>
                  <a:srgbClr val="0A93BA"/>
                </a:solidFill>
                <a:effectLst/>
                <a:latin typeface="ChaletComprime"/>
              </a:rPr>
              <a:t> y </a:t>
            </a:r>
            <a:r>
              <a:rPr lang="en-GB" sz="1800" dirty="0" err="1">
                <a:solidFill>
                  <a:srgbClr val="0A93BA"/>
                </a:solidFill>
                <a:effectLst/>
                <a:latin typeface="ChaletComprime"/>
              </a:rPr>
              <a:t>Aplicar</a:t>
            </a:r>
            <a:r>
              <a:rPr lang="en-GB" sz="1800" dirty="0">
                <a:solidFill>
                  <a:srgbClr val="0A93BA"/>
                </a:solidFill>
                <a:effectLst/>
                <a:latin typeface="ChaletComprime"/>
              </a:rPr>
              <a:t> </a:t>
            </a:r>
            <a:r>
              <a:rPr lang="en-GB" sz="1800" dirty="0" err="1">
                <a:solidFill>
                  <a:srgbClr val="FFFFFF"/>
                </a:solidFill>
                <a:effectLst/>
                <a:latin typeface="Univers-Light-Normal"/>
              </a:rPr>
              <a:t>los</a:t>
            </a:r>
            <a:r>
              <a:rPr lang="en-GB" sz="1800" dirty="0">
                <a:solidFill>
                  <a:srgbClr val="FFFFFF"/>
                </a:solidFill>
                <a:effectLst/>
                <a:latin typeface="Univers-Light-Normal"/>
              </a:rPr>
              <a:t> </a:t>
            </a:r>
            <a:r>
              <a:rPr lang="en-GB" sz="1800" dirty="0" err="1">
                <a:solidFill>
                  <a:srgbClr val="FFFFFF"/>
                </a:solidFill>
                <a:effectLst/>
                <a:latin typeface="Univers-Light-Normal"/>
              </a:rPr>
              <a:t>Estándares</a:t>
            </a:r>
            <a:r>
              <a:rPr lang="en-GB" sz="1800" dirty="0">
                <a:solidFill>
                  <a:srgbClr val="FFFFFF"/>
                </a:solidFill>
                <a:effectLst/>
                <a:latin typeface="Univers-Light-Normal"/>
              </a:rPr>
              <a:t> </a:t>
            </a:r>
            <a:r>
              <a:rPr lang="en-GB" sz="1800" dirty="0" err="1">
                <a:solidFill>
                  <a:srgbClr val="FFFFFF"/>
                </a:solidFill>
                <a:effectLst/>
                <a:latin typeface="Univers-Light-Normal"/>
              </a:rPr>
              <a:t>Mínimos</a:t>
            </a:r>
            <a:r>
              <a:rPr lang="en-GB" sz="1800" dirty="0">
                <a:solidFill>
                  <a:srgbClr val="FFFFFF"/>
                </a:solidFill>
                <a:effectLst/>
                <a:latin typeface="Univers-Light-Normal"/>
              </a:rPr>
              <a:t> </a:t>
            </a:r>
            <a:r>
              <a:rPr lang="en-GB" sz="1800" dirty="0" err="1">
                <a:solidFill>
                  <a:srgbClr val="FFFFFF"/>
                </a:solidFill>
                <a:effectLst/>
                <a:latin typeface="Univers-Light-Normal"/>
              </a:rPr>
              <a:t>Interagenciales</a:t>
            </a:r>
            <a:r>
              <a:rPr lang="en-GB" sz="1800" dirty="0">
                <a:solidFill>
                  <a:srgbClr val="FFFFFF"/>
                </a:solidFill>
                <a:effectLst/>
                <a:latin typeface="Univers-Light-Normal"/>
              </a:rPr>
              <a:t> para la </a:t>
            </a:r>
            <a:r>
              <a:rPr lang="en-GB" sz="1800" dirty="0" err="1">
                <a:solidFill>
                  <a:srgbClr val="FFFFFF"/>
                </a:solidFill>
                <a:effectLst/>
                <a:latin typeface="Univers-Light-Normal"/>
              </a:rPr>
              <a:t>Programación</a:t>
            </a:r>
            <a:r>
              <a:rPr lang="en-GB" sz="1800" dirty="0">
                <a:solidFill>
                  <a:srgbClr val="FFFFFF"/>
                </a:solidFill>
                <a:effectLst/>
                <a:latin typeface="Univers-Light-Normal"/>
              </a:rPr>
              <a:t> </a:t>
            </a:r>
            <a:r>
              <a:rPr lang="en-GB" sz="1800" dirty="0" err="1">
                <a:solidFill>
                  <a:srgbClr val="FFFFFF"/>
                </a:solidFill>
                <a:effectLst/>
                <a:latin typeface="Univers-Light-Normal"/>
              </a:rPr>
              <a:t>sobre</a:t>
            </a:r>
            <a:r>
              <a:rPr lang="en-GB" sz="1800" dirty="0">
                <a:solidFill>
                  <a:srgbClr val="FFFFFF"/>
                </a:solidFill>
                <a:effectLst/>
                <a:latin typeface="Univers-Light-Normal"/>
              </a:rPr>
              <a:t> </a:t>
            </a:r>
            <a:r>
              <a:rPr lang="en-GB" sz="1800" dirty="0" err="1">
                <a:solidFill>
                  <a:srgbClr val="FFFFFF"/>
                </a:solidFill>
                <a:effectLst/>
                <a:latin typeface="Univers-Light-Normal"/>
              </a:rPr>
              <a:t>Violencia</a:t>
            </a:r>
            <a:r>
              <a:rPr lang="en-GB" sz="1800" dirty="0">
                <a:solidFill>
                  <a:srgbClr val="FFFFFF"/>
                </a:solidFill>
                <a:effectLst/>
                <a:latin typeface="Univers-Light-Normal"/>
              </a:rPr>
              <a:t> de </a:t>
            </a:r>
            <a:r>
              <a:rPr lang="en-GB" sz="1800" dirty="0" err="1">
                <a:solidFill>
                  <a:srgbClr val="FFFFFF"/>
                </a:solidFill>
                <a:effectLst/>
                <a:latin typeface="Univers-Light-Normal"/>
              </a:rPr>
              <a:t>Género</a:t>
            </a:r>
            <a:r>
              <a:rPr lang="en-GB" sz="1800" dirty="0">
                <a:solidFill>
                  <a:srgbClr val="FFFFFF"/>
                </a:solidFill>
                <a:effectLst/>
                <a:latin typeface="Univers-Light-Normal"/>
              </a:rPr>
              <a:t> </a:t>
            </a:r>
            <a:r>
              <a:rPr lang="en-GB" sz="1800" dirty="0" err="1">
                <a:solidFill>
                  <a:srgbClr val="FFFFFF"/>
                </a:solidFill>
                <a:effectLst/>
                <a:latin typeface="Univers-Light-Normal"/>
              </a:rPr>
              <a:t>en</a:t>
            </a:r>
            <a:r>
              <a:rPr lang="en-GB" sz="1800" dirty="0">
                <a:solidFill>
                  <a:srgbClr val="FFFFFF"/>
                </a:solidFill>
                <a:effectLst/>
                <a:latin typeface="Univers-Light-Normal"/>
              </a:rPr>
              <a:t> </a:t>
            </a:r>
            <a:r>
              <a:rPr lang="en-GB" sz="1800" dirty="0" err="1">
                <a:solidFill>
                  <a:srgbClr val="FFFFFF"/>
                </a:solidFill>
                <a:effectLst/>
                <a:latin typeface="Univers-Light-Normal"/>
              </a:rPr>
              <a:t>Emergencias</a:t>
            </a:r>
            <a:r>
              <a:rPr lang="es-419" b="0" i="0" u="none" strike="noStrike" dirty="0">
                <a:solidFill>
                  <a:srgbClr val="212529"/>
                </a:solidFill>
                <a:effectLst/>
                <a:latin typeface="Lato" panose="020F0502020204030203" pitchFamily="34" charset="77"/>
                <a:ea typeface="MS PGothic"/>
                <a:cs typeface="Open Sans"/>
              </a:rPr>
              <a:t>, PPT (</a:t>
            </a:r>
            <a:r>
              <a:rPr lang="es-419" sz="1200" b="0" i="0" u="none" strike="noStrike" dirty="0">
                <a:solidFill>
                  <a:srgbClr val="212529"/>
                </a:solidFill>
                <a:effectLst/>
                <a:latin typeface="Lato" panose="020F0502020204030203" pitchFamily="34" charset="77"/>
                <a:ea typeface="MS PGothic"/>
                <a:cs typeface="Open Sans"/>
                <a:hlinkClick r:id="rId3"/>
              </a:rPr>
              <a:t>https://gbvaor.net/gbviems</a:t>
            </a:r>
            <a:r>
              <a:rPr lang="es-419" b="0" i="0" u="none" strike="noStrike" dirty="0">
                <a:solidFill>
                  <a:srgbClr val="212529"/>
                </a:solidFill>
                <a:effectLst/>
                <a:latin typeface="Lato" panose="020F0502020204030203" pitchFamily="34" charset="77"/>
                <a:ea typeface="MS PGothic"/>
                <a:cs typeface="Open Sans"/>
              </a:rPr>
              <a:t>).</a:t>
            </a:r>
          </a:p>
        </p:txBody>
      </p:sp>
    </p:spTree>
    <p:extLst>
      <p:ext uri="{BB962C8B-B14F-4D97-AF65-F5344CB8AC3E}">
        <p14:creationId xmlns:p14="http://schemas.microsoft.com/office/powerpoint/2010/main" val="1235459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33744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sz="1300" dirty="0">
              <a:latin typeface="Lato" panose="020F0502020204030203" pitchFamily="34" charset="77"/>
            </a:endParaRPr>
          </a:p>
          <a:p>
            <a:r>
              <a:rPr lang="es-419" dirty="0">
                <a:latin typeface="Lato" panose="020F0502020204030203" pitchFamily="34" charset="77"/>
                <a:ea typeface="MS PGothic"/>
                <a:cs typeface="Calibri"/>
              </a:rPr>
              <a:t>Dado que los programas de prevención a menudo pretenden cambiar las normas sociales, pueden</a:t>
            </a:r>
            <a:r>
              <a:rPr lang="es-419" b="1" dirty="0">
                <a:latin typeface="Lato" panose="020F0502020204030203" pitchFamily="34" charset="77"/>
                <a:ea typeface="MS PGothic"/>
                <a:cs typeface="Calibri"/>
              </a:rPr>
              <a:t> provocar </a:t>
            </a:r>
            <a:r>
              <a:rPr lang="es-419" dirty="0">
                <a:latin typeface="Lato" panose="020F0502020204030203" pitchFamily="34" charset="77"/>
                <a:ea typeface="MS PGothic"/>
                <a:cs typeface="Calibri"/>
              </a:rPr>
              <a:t>inadvertidamente</a:t>
            </a:r>
            <a:r>
              <a:rPr lang="es-419" b="1" dirty="0">
                <a:latin typeface="Lato" panose="020F0502020204030203" pitchFamily="34" charset="77"/>
                <a:ea typeface="MS PGothic"/>
                <a:cs typeface="Calibri"/>
              </a:rPr>
              <a:t> reacciones adversas o resistencia si no se implementan con cuidado</a:t>
            </a:r>
            <a:r>
              <a:rPr lang="es-419" dirty="0">
                <a:latin typeface="Lato" panose="020F0502020204030203" pitchFamily="34" charset="77"/>
                <a:ea typeface="MS PGothic"/>
                <a:cs typeface="Calibri"/>
              </a:rPr>
              <a:t>. Estas reacciones pueden no estar solo dirigidas a las mujeres y niñas que participan en el programa de prevención, sino también a otras mujeres y niñas de la comunidad en la que se desarrolla el programa. </a:t>
            </a:r>
          </a:p>
          <a:p>
            <a:endParaRPr lang="en-US" dirty="0">
              <a:latin typeface="Lato" panose="020F0502020204030203" pitchFamily="34" charset="77"/>
              <a:ea typeface="MS PGothic"/>
              <a:cs typeface="Calibri"/>
            </a:endParaRPr>
          </a:p>
          <a:p>
            <a:r>
              <a:rPr lang="es-419" dirty="0">
                <a:latin typeface="Lato" panose="020F0502020204030203" pitchFamily="34" charset="77"/>
                <a:ea typeface="MS PGothic"/>
                <a:cs typeface="Calibri"/>
              </a:rPr>
              <a:t>Entre las </a:t>
            </a:r>
            <a:r>
              <a:rPr lang="es-419" b="1" dirty="0">
                <a:latin typeface="Lato" panose="020F0502020204030203" pitchFamily="34" charset="77"/>
                <a:ea typeface="MS PGothic"/>
                <a:cs typeface="Calibri"/>
              </a:rPr>
              <a:t>formas de resistencia que van desde la negación pasiva hasta la acción agresiva para preservar el </a:t>
            </a:r>
            <a:r>
              <a:rPr lang="es-419" b="1" i="1" dirty="0">
                <a:latin typeface="Lato" panose="020F0502020204030203" pitchFamily="34" charset="77"/>
                <a:ea typeface="MS PGothic"/>
                <a:cs typeface="Calibri"/>
              </a:rPr>
              <a:t>statu quo</a:t>
            </a:r>
            <a:r>
              <a:rPr lang="es-419" b="1" dirty="0">
                <a:latin typeface="Lato" panose="020F0502020204030203" pitchFamily="34" charset="77"/>
                <a:ea typeface="MS PGothic"/>
                <a:cs typeface="Calibri"/>
              </a:rPr>
              <a:t> </a:t>
            </a:r>
            <a:r>
              <a:rPr lang="es-419" dirty="0">
                <a:latin typeface="Lato" panose="020F0502020204030203" pitchFamily="34" charset="77"/>
                <a:ea typeface="MS PGothic"/>
                <a:cs typeface="Calibri"/>
              </a:rPr>
              <a:t>se incluyen: omisión (por ejemplo, ausencia de violencia contra las mujeres/niñas en leyes y políticas); negación del problema; minimización del problema; negación de la responsabilidad de tomar medidas; inacción; justificación del problema; culpabilización de la víctima; comparación del victimismo; refuerzo de las normas; apaciguamiento; apropiación y cooptación de objetivos feministas, movimientos basados en el género y lenguaje sensible al género; reacción política adversa y retroceso en los compromisos de género; y represión y violencia.</a:t>
            </a:r>
          </a:p>
          <a:p>
            <a:endParaRPr lang="en-US" dirty="0">
              <a:latin typeface="Lato" panose="020F0502020204030203" pitchFamily="34" charset="77"/>
              <a:ea typeface="MS PGothic"/>
              <a:cs typeface="Calibri"/>
            </a:endParaRPr>
          </a:p>
          <a:p>
            <a:r>
              <a:rPr lang="es-419" dirty="0">
                <a:latin typeface="Lato" panose="020F0502020204030203" pitchFamily="34" charset="77"/>
                <a:ea typeface="MS PGothic"/>
                <a:cs typeface="Calibri"/>
              </a:rPr>
              <a:t>Es fundamental implicar a las comunidades y </a:t>
            </a:r>
            <a:r>
              <a:rPr lang="es-419" b="1" dirty="0">
                <a:latin typeface="Lato" panose="020F0502020204030203" pitchFamily="34" charset="77"/>
                <a:ea typeface="Lato"/>
                <a:cs typeface="Lato"/>
              </a:rPr>
              <a:t>evaluar</a:t>
            </a:r>
            <a:r>
              <a:rPr lang="es-419" dirty="0">
                <a:latin typeface="Lato" panose="020F0502020204030203" pitchFamily="34" charset="77"/>
                <a:ea typeface="Lato"/>
                <a:cs typeface="Lato"/>
              </a:rPr>
              <a:t> cuidadosamente la </a:t>
            </a:r>
            <a:r>
              <a:rPr lang="es-419" b="1" dirty="0">
                <a:latin typeface="Lato" panose="020F0502020204030203" pitchFamily="34" charset="77"/>
                <a:ea typeface="Lato"/>
                <a:cs typeface="Lato"/>
              </a:rPr>
              <a:t>apertura de la comunidad</a:t>
            </a:r>
            <a:r>
              <a:rPr lang="es-419" dirty="0">
                <a:latin typeface="Lato" panose="020F0502020204030203" pitchFamily="34" charset="77"/>
                <a:ea typeface="Lato"/>
                <a:cs typeface="Lato"/>
              </a:rPr>
              <a:t> antes de entablar conversaciones sobre cuestiones profundamente arraigadas</a:t>
            </a:r>
            <a:r>
              <a:rPr lang="es-419" dirty="0">
                <a:latin typeface="Lato" panose="020F0502020204030203" pitchFamily="34" charset="77"/>
                <a:ea typeface="MS PGothic"/>
                <a:cs typeface="Lato"/>
              </a:rPr>
              <a:t>. En la diapositiva se enumeran otras estrategias para </a:t>
            </a:r>
            <a:r>
              <a:rPr lang="es-419" b="1" dirty="0">
                <a:latin typeface="Lato" panose="020F0502020204030203" pitchFamily="34" charset="77"/>
                <a:ea typeface="MS PGothic"/>
                <a:cs typeface="Lato"/>
              </a:rPr>
              <a:t>anticipar y mitigar eficazmente</a:t>
            </a:r>
            <a:r>
              <a:rPr lang="es-419" dirty="0">
                <a:latin typeface="Lato" panose="020F0502020204030203" pitchFamily="34" charset="77"/>
                <a:ea typeface="MS PGothic"/>
                <a:cs typeface="Lato"/>
              </a:rPr>
              <a:t> esta reacción adversa, con más detalles aquí:</a:t>
            </a:r>
            <a:r>
              <a:rPr lang="es-419" dirty="0">
                <a:latin typeface="Lato" panose="020F0502020204030203" pitchFamily="34" charset="77"/>
                <a:ea typeface="MS PGothic"/>
                <a:cs typeface="Calibri"/>
              </a:rPr>
              <a:t> </a:t>
            </a:r>
          </a:p>
          <a:p>
            <a:endParaRPr lang="en-US" dirty="0">
              <a:latin typeface="Lato" panose="020F0502020204030203" pitchFamily="34" charset="77"/>
              <a:cs typeface="Calibri"/>
            </a:endParaRP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Reconocer, identificar y, cuando sea posible, elaborar estrategias para las posibles formas de resistencia que podrían producirse durante una intervención.</a:t>
            </a:r>
            <a:r>
              <a:rPr lang="es-419" b="1" dirty="0">
                <a:latin typeface="Lato" panose="020F0502020204030203" pitchFamily="34" charset="77"/>
                <a:ea typeface="MS PGothic"/>
                <a:cs typeface="Calibri"/>
              </a:rPr>
              <a:t> Véalas como resistencia, no como simples “retos”</a:t>
            </a:r>
            <a:r>
              <a:rPr lang="es-419" dirty="0">
                <a:latin typeface="Lato" panose="020F0502020204030203" pitchFamily="34" charset="77"/>
                <a:ea typeface="MS PGothic"/>
                <a:cs typeface="Calibri"/>
              </a:rPr>
              <a:t> que hay que afrontar en el transcurso de la intervención.</a:t>
            </a: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Integrar el </a:t>
            </a:r>
            <a:r>
              <a:rPr lang="es-419" b="1" dirty="0">
                <a:latin typeface="Lato" panose="020F0502020204030203" pitchFamily="34" charset="77"/>
                <a:ea typeface="MS PGothic"/>
                <a:cs typeface="Calibri"/>
              </a:rPr>
              <a:t>Análisis de género y poder</a:t>
            </a:r>
            <a:r>
              <a:rPr lang="es-419" dirty="0">
                <a:latin typeface="Lato" panose="020F0502020204030203" pitchFamily="34" charset="77"/>
                <a:ea typeface="MS PGothic"/>
                <a:cs typeface="Calibri"/>
              </a:rPr>
              <a:t> en la conceptualización y el diseño del proyecto: un análisis de poder puede ayudar a identificar cómo podría surgir la resistencia. En la sesión 4 se tratará más sobre el Análisis de género y poder. </a:t>
            </a: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Integrar </a:t>
            </a:r>
            <a:r>
              <a:rPr lang="es-419" b="1" dirty="0">
                <a:latin typeface="Lato" panose="020F0502020204030203" pitchFamily="34" charset="77"/>
                <a:ea typeface="MS PGothic"/>
                <a:cs typeface="Calibri"/>
              </a:rPr>
              <a:t>ejercicios de mitigación de riesgos </a:t>
            </a:r>
            <a:r>
              <a:rPr lang="es-419" dirty="0">
                <a:latin typeface="Lato" panose="020F0502020204030203" pitchFamily="34" charset="77"/>
                <a:ea typeface="MS PGothic"/>
                <a:cs typeface="Calibri"/>
              </a:rPr>
              <a:t>en el diseño del </a:t>
            </a:r>
            <a:r>
              <a:rPr lang="es-419" b="0" dirty="0">
                <a:latin typeface="Lato" panose="020F0502020204030203" pitchFamily="34" charset="77"/>
                <a:ea typeface="MS PGothic"/>
                <a:cs typeface="Calibri"/>
              </a:rPr>
              <a:t>programa </a:t>
            </a:r>
            <a:r>
              <a:rPr lang="es-419" dirty="0">
                <a:latin typeface="Lato" panose="020F0502020204030203" pitchFamily="34" charset="77"/>
                <a:ea typeface="MS PGothic"/>
                <a:cs typeface="Calibri"/>
              </a:rPr>
              <a:t>para atenuar algunos de los riesgos y la </a:t>
            </a:r>
            <a:r>
              <a:rPr lang="es-419" b="0" dirty="0">
                <a:latin typeface="Lato" panose="020F0502020204030203" pitchFamily="34" charset="77"/>
                <a:ea typeface="MS PGothic"/>
                <a:cs typeface="Calibri"/>
              </a:rPr>
              <a:t>resistencia</a:t>
            </a:r>
            <a:r>
              <a:rPr lang="es-419" b="1" dirty="0">
                <a:latin typeface="Lato" panose="020F0502020204030203" pitchFamily="34" charset="77"/>
                <a:ea typeface="MS PGothic"/>
                <a:cs typeface="Calibri"/>
              </a:rPr>
              <a:t> </a:t>
            </a:r>
            <a:r>
              <a:rPr lang="es-419" b="0" dirty="0">
                <a:latin typeface="Lato" panose="020F0502020204030203" pitchFamily="34" charset="77"/>
                <a:ea typeface="MS PGothic"/>
                <a:cs typeface="Calibri"/>
              </a:rPr>
              <a:t>que el programa pueda encontrar</a:t>
            </a:r>
            <a:r>
              <a:rPr lang="es-419" dirty="0">
                <a:latin typeface="Lato" panose="020F0502020204030203" pitchFamily="34" charset="77"/>
                <a:ea typeface="MS PGothic"/>
                <a:cs typeface="Calibri"/>
              </a:rPr>
              <a:t>. Por ejemplo, las intervenciones pueden anticipar distintos tipos de resistencia, como la pasiva o la activa, o ir más allá para considerar formas de omisión como la negación y el apaciguamiento, de modo que hay que incluir medidas que puedan ayudar a pivotar y adaptarse en caso de necesidad.</a:t>
            </a: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Crear espacio en los calendarios de las intervenciones para que </a:t>
            </a:r>
            <a:r>
              <a:rPr lang="es-419" b="1" dirty="0">
                <a:latin typeface="Lato" panose="020F0502020204030203" pitchFamily="34" charset="77"/>
                <a:ea typeface="MS PGothic"/>
                <a:cs typeface="Calibri"/>
              </a:rPr>
              <a:t>los equipos de proyecto reflexionen sobre la resistencia</a:t>
            </a:r>
            <a:r>
              <a:rPr lang="es-419" dirty="0">
                <a:latin typeface="Lato" panose="020F0502020204030203" pitchFamily="34" charset="77"/>
                <a:ea typeface="MS PGothic"/>
                <a:cs typeface="Calibri"/>
              </a:rPr>
              <a:t>, e incluir tiempo para los debates rutinarios de monitoreo y los ejercicios de elaboración de informes. Por ejemplo, algunos documentos de informes rutinarios tienen secciones sobre los retos y cómo se superaron, pero podría haber secciones más explícitas para documentar la resistencia.</a:t>
            </a: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Cuando sea posible, crear </a:t>
            </a:r>
            <a:r>
              <a:rPr lang="es-419" b="1" dirty="0">
                <a:latin typeface="Lato" panose="020F0502020204030203" pitchFamily="34" charset="77"/>
                <a:ea typeface="MS PGothic"/>
                <a:cs typeface="Calibri"/>
              </a:rPr>
              <a:t>asociaciones con organizaciones comunitarias</a:t>
            </a:r>
            <a:r>
              <a:rPr lang="es-419" dirty="0">
                <a:latin typeface="Lato" panose="020F0502020204030203" pitchFamily="34" charset="77"/>
                <a:ea typeface="MS PGothic"/>
                <a:cs typeface="Calibri"/>
              </a:rPr>
              <a:t> para aprovechar mejor las habilidades, las capacidades y los enfoques complementarios de cada una. Reconocer que las organizaciones pueden colaborar y no necesitan hacerlo todo solas. Las asociaciones también aumentan la capacidad de resistencia frente a los agentes estatales. Más información sobre la localización en la sesión 4. </a:t>
            </a: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Al identificar las lagunas legítimas en la provisión y el apoyo estatales, también debemos </a:t>
            </a:r>
            <a:r>
              <a:rPr lang="es-419" b="1" dirty="0">
                <a:latin typeface="Lato" panose="020F0502020204030203" pitchFamily="34" charset="77"/>
                <a:ea typeface="MS PGothic"/>
                <a:cs typeface="Calibri"/>
              </a:rPr>
              <a:t>identificar las resistencias dentro de las instituciones </a:t>
            </a:r>
            <a:r>
              <a:rPr lang="es-419" dirty="0">
                <a:latin typeface="Lato" panose="020F0502020204030203" pitchFamily="34" charset="77"/>
                <a:ea typeface="MS PGothic"/>
                <a:cs typeface="Calibri"/>
              </a:rPr>
              <a:t>(incluidos los donantes) que podrían obstaculizar los procesos de cambio y ajustar sus intervenciones en consecuencia. Comunicarse y consultar con los donantes sobre las formas de resistencia a las que se enfrentan, ya que esto es clave para ajustar sus estrategias o actividades y darles el visto bueno para su implementación. </a:t>
            </a: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Crear </a:t>
            </a:r>
            <a:r>
              <a:rPr lang="es-419" b="1" dirty="0">
                <a:latin typeface="Lato" panose="020F0502020204030203" pitchFamily="34" charset="77"/>
                <a:ea typeface="MS PGothic"/>
                <a:cs typeface="Calibri"/>
              </a:rPr>
              <a:t>espacios para el diálogo y el intercambio con otras organizaciones comunitarias </a:t>
            </a:r>
            <a:r>
              <a:rPr lang="es-419" dirty="0">
                <a:latin typeface="Lato" panose="020F0502020204030203" pitchFamily="34" charset="77"/>
                <a:ea typeface="MS PGothic"/>
                <a:cs typeface="Calibri"/>
              </a:rPr>
              <a:t>puede ayudar a sensibilizar, educar a posibles socios y atraerlos. Adoptar enfoques integradores e interseccionales en lugar de posturas defensivas cuando se plantean oposiciones o preguntas sobre la labor de prevención es una vía para llegar a un acuerdo sobre un objetivo final. </a:t>
            </a:r>
          </a:p>
          <a:p>
            <a:pPr marL="285750" indent="-285750">
              <a:buFont typeface="Arial"/>
              <a:buChar char="•"/>
            </a:pPr>
            <a:endParaRPr lang="en-US" dirty="0">
              <a:latin typeface="Lato" panose="020F0502020204030203" pitchFamily="34" charset="77"/>
            </a:endParaRPr>
          </a:p>
          <a:p>
            <a:r>
              <a:rPr lang="es-419" dirty="0">
                <a:latin typeface="Lato" panose="020F0502020204030203" pitchFamily="34" charset="77"/>
                <a:ea typeface="MS PGothic"/>
                <a:cs typeface="Calibri"/>
              </a:rPr>
              <a:t>Contenido extraído y adaptado de 2022 UNHCR GBV Standard </a:t>
            </a:r>
            <a:r>
              <a:rPr lang="es-419" dirty="0" err="1">
                <a:latin typeface="Lato" panose="020F0502020204030203" pitchFamily="34" charset="77"/>
                <a:ea typeface="MS PGothic"/>
                <a:cs typeface="Calibri"/>
              </a:rPr>
              <a:t>Operating</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Procedure</a:t>
            </a:r>
            <a:r>
              <a:rPr lang="es-419" dirty="0">
                <a:latin typeface="Lato" panose="020F0502020204030203" pitchFamily="34" charset="77"/>
                <a:ea typeface="MS PGothic"/>
                <a:cs typeface="Calibri"/>
              </a:rPr>
              <a:t> (SOP) </a:t>
            </a:r>
            <a:r>
              <a:rPr lang="es-419" dirty="0" err="1">
                <a:latin typeface="Lato" panose="020F0502020204030203" pitchFamily="34" charset="77"/>
                <a:ea typeface="MS PGothic"/>
                <a:cs typeface="Calibri"/>
              </a:rPr>
              <a:t>guidance</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forthcoming</a:t>
            </a:r>
            <a:r>
              <a:rPr lang="es-419" dirty="0">
                <a:latin typeface="Lato" panose="020F0502020204030203" pitchFamily="34" charset="77"/>
                <a:ea typeface="MS PGothic"/>
                <a:cs typeface="Calibri"/>
              </a:rPr>
              <a:t>) and Viswanathan, R. (2021)/UN Trust </a:t>
            </a:r>
            <a:r>
              <a:rPr lang="es-419" dirty="0" err="1">
                <a:latin typeface="Lato" panose="020F0502020204030203" pitchFamily="34" charset="77"/>
                <a:ea typeface="MS PGothic"/>
                <a:cs typeface="Calibri"/>
              </a:rPr>
              <a:t>Fund</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to</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End</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Violence</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against</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Women</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Learning</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from</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Practice</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Resistance</a:t>
            </a:r>
            <a:r>
              <a:rPr lang="es-419" dirty="0">
                <a:latin typeface="Lato" panose="020F0502020204030203" pitchFamily="34" charset="77"/>
                <a:ea typeface="MS PGothic"/>
                <a:cs typeface="Calibri"/>
              </a:rPr>
              <a:t> and </a:t>
            </a:r>
            <a:r>
              <a:rPr lang="es-419" dirty="0" err="1">
                <a:latin typeface="Lato" panose="020F0502020204030203" pitchFamily="34" charset="77"/>
                <a:ea typeface="MS PGothic"/>
                <a:cs typeface="Calibri"/>
              </a:rPr>
              <a:t>Backlash</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to</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Preventing</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Violence</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against</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Women</a:t>
            </a:r>
            <a:r>
              <a:rPr lang="es-419" dirty="0">
                <a:latin typeface="Lato" panose="020F0502020204030203" pitchFamily="34" charset="77"/>
                <a:ea typeface="MS PGothic"/>
                <a:cs typeface="Calibri"/>
              </a:rPr>
              <a:t> and </a:t>
            </a:r>
            <a:r>
              <a:rPr lang="es-419" dirty="0" err="1">
                <a:latin typeface="Lato" panose="020F0502020204030203" pitchFamily="34" charset="77"/>
                <a:ea typeface="MS PGothic"/>
                <a:cs typeface="Calibri"/>
              </a:rPr>
              <a:t>Girls</a:t>
            </a:r>
            <a:r>
              <a:rPr lang="es-419" dirty="0">
                <a:latin typeface="Lato" panose="020F0502020204030203" pitchFamily="34" charset="77"/>
                <a:ea typeface="MS PGothic"/>
                <a:cs typeface="Calibri"/>
              </a:rPr>
              <a:t> (</a:t>
            </a:r>
            <a:r>
              <a:rPr lang="es-419" u="sng" dirty="0">
                <a:latin typeface="Lato" panose="020F0502020204030203" pitchFamily="34" charset="77"/>
                <a:ea typeface="MS PGothic"/>
                <a:cs typeface="Calibri"/>
                <a:hlinkClick r:id="rId3"/>
              </a:rPr>
              <a:t>https://untf.unwomen.org/sites/default/files/Field%20Office%20UNTF/Publications/2021/Prevention%20briefs/Resistance%20and%20backlash/Synthesis%20Review%207%20-%20resistance%20and%20backlash_v2_compressed.pdf</a:t>
            </a:r>
            <a:r>
              <a:rPr lang="es-419" dirty="0">
                <a:latin typeface="Lato" panose="020F0502020204030203" pitchFamily="34" charset="77"/>
                <a:ea typeface="MS PGothic"/>
                <a:cs typeface="Calibri"/>
              </a:rPr>
              <a:t>). </a:t>
            </a:r>
          </a:p>
        </p:txBody>
      </p:sp>
    </p:spTree>
    <p:extLst>
      <p:ext uri="{BB962C8B-B14F-4D97-AF65-F5344CB8AC3E}">
        <p14:creationId xmlns:p14="http://schemas.microsoft.com/office/powerpoint/2010/main" val="646010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43165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n-GB" altLang="en-US" sz="1300" u="sng" dirty="0">
              <a:solidFill>
                <a:srgbClr val="0000FF"/>
              </a:solidFill>
              <a:latin typeface="Lato" panose="020F0502020204030203" pitchFamily="34" charset="77"/>
              <a:cs typeface="Calibri" panose="020F0502020204030204" pitchFamily="34" charset="0"/>
              <a:hlinkClick r:id="rId3"/>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u="sng" dirty="0">
                <a:solidFill>
                  <a:srgbClr val="0000FF"/>
                </a:solidFill>
                <a:latin typeface="Lato" panose="020F0502020204030203" pitchFamily="34" charset="77"/>
                <a:cs typeface="Calibri" panose="020F0502020204030204" pitchFamily="34" charset="0"/>
                <a:hlinkClick r:id="rId3"/>
              </a:rPr>
              <a:t>http://www.youtube.com/watch?v=XN07X6Vjk_I </a:t>
            </a:r>
            <a:r>
              <a:rPr lang="es-419" dirty="0">
                <a:latin typeface="Lato" panose="020F0502020204030203" pitchFamily="34" charset="77"/>
              </a:rPr>
              <a:t>(video en el idioma local, sin subtítulos en español disponibles)</a:t>
            </a:r>
            <a:endParaRPr lang="es-419" u="sng" dirty="0">
              <a:solidFill>
                <a:srgbClr val="0000FF"/>
              </a:solidFill>
              <a:latin typeface="Lato" panose="020F0502020204030203" pitchFamily="34" charset="77"/>
              <a:cs typeface="Calibri" panose="020F0502020204030204" pitchFamily="34" charset="0"/>
              <a:hlinkClick r:id="rId3"/>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latin typeface="Lato" panose="020F0502020204030203" pitchFamily="34" charset="77"/>
              </a:rPr>
              <a:t>Duración: 4.12 minutos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419" dirty="0">
              <a:latin typeface="Lato" panose="020F0502020204030203" pitchFamily="34" charset="77"/>
            </a:endParaRPr>
          </a:p>
        </p:txBody>
      </p:sp>
    </p:spTree>
    <p:extLst>
      <p:ext uri="{BB962C8B-B14F-4D97-AF65-F5344CB8AC3E}">
        <p14:creationId xmlns:p14="http://schemas.microsoft.com/office/powerpoint/2010/main" val="2202737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6338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sz="1300" dirty="0">
              <a:latin typeface="Lato" panose="020F0502020204030203" pitchFamily="34" charset="77"/>
            </a:endParaRPr>
          </a:p>
          <a:p>
            <a:pPr>
              <a:defRPr/>
            </a:pPr>
            <a:r>
              <a:rPr lang="es-419" dirty="0">
                <a:latin typeface="Lato" panose="020F0502020204030203" pitchFamily="34" charset="77"/>
                <a:ea typeface="MS PGothic"/>
                <a:cs typeface="Calibri"/>
              </a:rPr>
              <a:t>Duración prevista: 20 minutos </a:t>
            </a:r>
          </a:p>
          <a:p>
            <a:r>
              <a:rPr lang="es-419" dirty="0">
                <a:latin typeface="Lato" panose="020F0502020204030203" pitchFamily="34" charset="77"/>
                <a:ea typeface="MS PGothic"/>
                <a:cs typeface="Calibri"/>
              </a:rPr>
              <a:t>Objetivo: profundizar la comprensión de las personas participantes sobre cómo pueden aplicarse los principios de la VG en los programas de prevención de la VG y fomentar la reflexión sobre la transformación de las normas sociales y de género perjudiciales </a:t>
            </a:r>
          </a:p>
          <a:p>
            <a:endParaRPr lang="en-GR" dirty="0">
              <a:latin typeface="Lato" panose="020F0502020204030203" pitchFamily="34" charset="77"/>
              <a:cs typeface="Calibri"/>
            </a:endParaRP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Divida a las personas participantes en grupos. </a:t>
            </a:r>
          </a:p>
          <a:p>
            <a:pPr marL="285750" indent="-285750">
              <a:buClr>
                <a:schemeClr val="tx1"/>
              </a:buClr>
              <a:buFont typeface="Arial" panose="020B0604020202020204" pitchFamily="34" charset="0"/>
              <a:buChar char="•"/>
              <a:defRPr/>
            </a:pPr>
            <a:r>
              <a:rPr lang="es-419" dirty="0">
                <a:latin typeface="Lato" panose="020F0502020204030203" pitchFamily="34" charset="77"/>
                <a:ea typeface="MS PGothic"/>
                <a:cs typeface="Calibri"/>
              </a:rPr>
              <a:t>Deje que las personas participantes reflexionen sobre las preguntas en grupos. </a:t>
            </a:r>
          </a:p>
          <a:p>
            <a:pPr marL="285750" indent="-285750">
              <a:buClr>
                <a:schemeClr val="tx1"/>
              </a:buClr>
              <a:buFont typeface="Arial" panose="020B0604020202020204" pitchFamily="34" charset="0"/>
              <a:buChar char="•"/>
              <a:defRPr/>
            </a:pPr>
            <a:r>
              <a:rPr lang="es-419" dirty="0">
                <a:latin typeface="Lato" panose="020F0502020204030203" pitchFamily="34" charset="77"/>
                <a:ea typeface="MS PGothic"/>
                <a:cs typeface="Calibri"/>
              </a:rPr>
              <a:t>Anime a los grupos a utilizar un rotafolio si lo desean. </a:t>
            </a:r>
          </a:p>
          <a:p>
            <a:pPr marL="285750" indent="-285750">
              <a:buClr>
                <a:schemeClr val="tx1"/>
              </a:buClr>
              <a:buFont typeface="Arial" panose="020B0604020202020204" pitchFamily="34" charset="0"/>
              <a:buChar char="•"/>
              <a:defRPr/>
            </a:pPr>
            <a:r>
              <a:rPr lang="es-419" dirty="0">
                <a:latin typeface="Lato" panose="020F0502020204030203" pitchFamily="34" charset="77"/>
                <a:ea typeface="MS PGothic"/>
                <a:cs typeface="Calibri"/>
              </a:rPr>
              <a:t>Deje tiempo al final para que los grupos comenten en sesión plenaria, </a:t>
            </a:r>
            <a:r>
              <a:rPr lang="es-419" dirty="0">
                <a:effectLst/>
                <a:latin typeface="Lato" panose="020F0502020204030203" pitchFamily="34" charset="77"/>
                <a:ea typeface="MS Mincho"/>
                <a:cs typeface="Times New Roman" panose="02020603050405020304" pitchFamily="18" charset="0"/>
              </a:rPr>
              <a:t>para presentar las principales observaciones y respuestas a las preguntas.</a:t>
            </a:r>
            <a:r>
              <a:rPr lang="es-419" dirty="0">
                <a:latin typeface="Lato" panose="020F0502020204030203" pitchFamily="34" charset="77"/>
                <a:ea typeface="MS Mincho"/>
                <a:cs typeface="Times New Roman" panose="02020603050405020304" pitchFamily="18" charset="0"/>
              </a:rPr>
              <a:t> </a:t>
            </a:r>
          </a:p>
          <a:p>
            <a:endParaRPr lang="en-US" dirty="0">
              <a:effectLst/>
              <a:latin typeface="Lato" panose="020F0502020204030203" pitchFamily="34" charset="77"/>
              <a:ea typeface="MS Mincho" panose="02020609040205080304" pitchFamily="49" charset="-128"/>
              <a:cs typeface="Times New Roman" panose="02020603050405020304" pitchFamily="18" charset="0"/>
            </a:endParaRPr>
          </a:p>
          <a:p>
            <a:r>
              <a:rPr lang="es-419" dirty="0">
                <a:effectLst/>
                <a:latin typeface="Lato" panose="020F0502020204030203" pitchFamily="34" charset="77"/>
                <a:ea typeface="MS Mincho"/>
                <a:cs typeface="Times New Roman" panose="02020603050405020304" pitchFamily="18" charset="0"/>
              </a:rPr>
              <a:t>Estipular:</a:t>
            </a:r>
            <a:r>
              <a:rPr lang="es-419" dirty="0">
                <a:latin typeface="Lato" panose="020F0502020204030203" pitchFamily="34" charset="77"/>
                <a:ea typeface="MS Mincho"/>
                <a:cs typeface="Times New Roman" panose="02020603050405020304" pitchFamily="18" charset="0"/>
              </a:rPr>
              <a:t> </a:t>
            </a:r>
          </a:p>
          <a:p>
            <a:pPr marL="342900" marR="7620" lvl="0" indent="-342900" fontAlgn="base">
              <a:spcAft>
                <a:spcPts val="515"/>
              </a:spcAft>
              <a:buClr>
                <a:schemeClr val="tx1"/>
              </a:buClr>
              <a:buSzPts val="1100"/>
              <a:buFont typeface="Arial" panose="020B0604020202020204" pitchFamily="34" charset="0"/>
              <a:buChar char="•"/>
            </a:pPr>
            <a:r>
              <a:rPr lang="es-419" i="0" u="none" strike="noStrike" dirty="0">
                <a:effectLst/>
                <a:uFill>
                  <a:solidFill>
                    <a:srgbClr val="000000"/>
                  </a:solidFill>
                </a:uFill>
                <a:latin typeface="Lato" panose="020F0502020204030203" pitchFamily="34" charset="77"/>
                <a:ea typeface="Calibri" panose="020F0502020204030204" pitchFamily="34" charset="0"/>
                <a:cs typeface="Calibri"/>
              </a:rPr>
              <a:t>Las </a:t>
            </a:r>
            <a:r>
              <a:rPr lang="es-419" b="1" i="0" u="none" strike="noStrike" dirty="0">
                <a:effectLst/>
                <a:uFill>
                  <a:solidFill>
                    <a:srgbClr val="000000"/>
                  </a:solidFill>
                </a:uFill>
                <a:latin typeface="Lato" panose="020F0502020204030203" pitchFamily="34" charset="77"/>
                <a:ea typeface="Calibri" panose="020F0502020204030204" pitchFamily="34" charset="0"/>
                <a:cs typeface="Calibri"/>
              </a:rPr>
              <a:t>normas</a:t>
            </a:r>
            <a:r>
              <a:rPr lang="es-419" i="0" u="none" strike="noStrike" dirty="0">
                <a:effectLst/>
                <a:uFill>
                  <a:solidFill>
                    <a:srgbClr val="000000"/>
                  </a:solidFill>
                </a:uFill>
                <a:latin typeface="Lato" panose="020F0502020204030203" pitchFamily="34" charset="77"/>
                <a:ea typeface="Calibri" panose="020F0502020204030204" pitchFamily="34" charset="0"/>
                <a:cs typeface="Calibri"/>
              </a:rPr>
              <a:t> </a:t>
            </a:r>
            <a:r>
              <a:rPr lang="es-419" b="1" i="0" u="none" strike="noStrike" dirty="0">
                <a:effectLst/>
                <a:uFill>
                  <a:solidFill>
                    <a:srgbClr val="000000"/>
                  </a:solidFill>
                </a:uFill>
                <a:latin typeface="Lato" panose="020F0502020204030203" pitchFamily="34" charset="77"/>
                <a:ea typeface="Calibri" panose="020F0502020204030204" pitchFamily="34" charset="0"/>
                <a:cs typeface="Calibri"/>
              </a:rPr>
              <a:t>sociales</a:t>
            </a:r>
            <a:r>
              <a:rPr lang="es-419" i="0" u="none" strike="noStrike" dirty="0">
                <a:effectLst/>
                <a:uFill>
                  <a:solidFill>
                    <a:srgbClr val="000000"/>
                  </a:solidFill>
                </a:uFill>
                <a:latin typeface="Lato" panose="020F0502020204030203" pitchFamily="34" charset="77"/>
                <a:ea typeface="Calibri" panose="020F0502020204030204" pitchFamily="34" charset="0"/>
                <a:cs typeface="Calibri"/>
              </a:rPr>
              <a:t> y de </a:t>
            </a:r>
            <a:r>
              <a:rPr lang="es-419" b="1" i="0" u="none" strike="noStrike" dirty="0">
                <a:effectLst/>
                <a:uFill>
                  <a:solidFill>
                    <a:srgbClr val="000000"/>
                  </a:solidFill>
                </a:uFill>
                <a:latin typeface="Lato" panose="020F0502020204030203" pitchFamily="34" charset="77"/>
                <a:ea typeface="Calibri" panose="020F0502020204030204" pitchFamily="34" charset="0"/>
                <a:cs typeface="Calibri"/>
              </a:rPr>
              <a:t>género</a:t>
            </a:r>
            <a:r>
              <a:rPr lang="es-419" i="0" u="none" strike="noStrike" dirty="0">
                <a:effectLst/>
                <a:uFill>
                  <a:solidFill>
                    <a:srgbClr val="000000"/>
                  </a:solidFill>
                </a:uFill>
                <a:latin typeface="Lato" panose="020F0502020204030203" pitchFamily="34" charset="77"/>
                <a:ea typeface="Calibri" panose="020F0502020204030204" pitchFamily="34" charset="0"/>
                <a:cs typeface="Calibri"/>
              </a:rPr>
              <a:t> </a:t>
            </a:r>
            <a:r>
              <a:rPr lang="es-419" b="1" i="0" u="none" strike="noStrike" dirty="0">
                <a:effectLst/>
                <a:uFill>
                  <a:solidFill>
                    <a:srgbClr val="000000"/>
                  </a:solidFill>
                </a:uFill>
                <a:latin typeface="Lato" panose="020F0502020204030203" pitchFamily="34" charset="77"/>
                <a:ea typeface="Calibri" panose="020F0502020204030204" pitchFamily="34" charset="0"/>
                <a:cs typeface="Calibri"/>
              </a:rPr>
              <a:t>perjudiciales</a:t>
            </a:r>
            <a:r>
              <a:rPr lang="es-419" i="0" u="none" strike="noStrike" dirty="0">
                <a:effectLst/>
                <a:uFill>
                  <a:solidFill>
                    <a:srgbClr val="000000"/>
                  </a:solidFill>
                </a:uFill>
                <a:latin typeface="Lato" panose="020F0502020204030203" pitchFamily="34" charset="77"/>
                <a:ea typeface="Calibri" panose="020F0502020204030204" pitchFamily="34" charset="0"/>
                <a:cs typeface="Calibri"/>
              </a:rPr>
              <a:t> y la </a:t>
            </a:r>
            <a:r>
              <a:rPr lang="es-419" b="1" i="0" u="none" strike="noStrike" dirty="0">
                <a:effectLst/>
                <a:uFill>
                  <a:solidFill>
                    <a:srgbClr val="000000"/>
                  </a:solidFill>
                </a:uFill>
                <a:latin typeface="Lato" panose="020F0502020204030203" pitchFamily="34" charset="77"/>
                <a:ea typeface="Calibri" panose="020F0502020204030204" pitchFamily="34" charset="0"/>
                <a:cs typeface="Calibri"/>
              </a:rPr>
              <a:t>discriminación</a:t>
            </a:r>
            <a:r>
              <a:rPr lang="es-419" i="0" u="none" strike="noStrike" dirty="0">
                <a:effectLst/>
                <a:uFill>
                  <a:solidFill>
                    <a:srgbClr val="000000"/>
                  </a:solidFill>
                </a:uFill>
                <a:latin typeface="Lato" panose="020F0502020204030203" pitchFamily="34" charset="77"/>
                <a:ea typeface="Calibri" panose="020F0502020204030204" pitchFamily="34" charset="0"/>
                <a:cs typeface="Calibri"/>
              </a:rPr>
              <a:t> son las </a:t>
            </a:r>
            <a:r>
              <a:rPr lang="es-419" b="1" i="0" u="none" strike="noStrike" dirty="0">
                <a:effectLst/>
                <a:uFill>
                  <a:solidFill>
                    <a:srgbClr val="000000"/>
                  </a:solidFill>
                </a:uFill>
                <a:latin typeface="Lato" panose="020F0502020204030203" pitchFamily="34" charset="77"/>
                <a:ea typeface="Calibri" panose="020F0502020204030204" pitchFamily="34" charset="0"/>
                <a:cs typeface="Calibri"/>
              </a:rPr>
              <a:t>causas fundamentales </a:t>
            </a:r>
            <a:r>
              <a:rPr lang="es-419" i="0" u="none" strike="noStrike" dirty="0">
                <a:effectLst/>
                <a:uFill>
                  <a:solidFill>
                    <a:srgbClr val="000000"/>
                  </a:solidFill>
                </a:uFill>
                <a:latin typeface="Lato" panose="020F0502020204030203" pitchFamily="34" charset="77"/>
                <a:ea typeface="Calibri" panose="020F0502020204030204" pitchFamily="34" charset="0"/>
                <a:cs typeface="Calibri"/>
              </a:rPr>
              <a:t>de la VG: se percibe que las niñas tienen menos valor, se culpa a las mujeres por el sexo de sus bebés, se considera que los maridos tienen derecho a dominar a sus esposas y se trata a las mujeres como inferiores a los hombres.</a:t>
            </a:r>
          </a:p>
          <a:p>
            <a:pPr marL="342900" marR="7620" indent="-342900">
              <a:spcAft>
                <a:spcPts val="785"/>
              </a:spcAft>
              <a:buClr>
                <a:schemeClr val="tx1"/>
              </a:buClr>
              <a:buSzPts val="1100"/>
              <a:buFont typeface="Arial" panose="020B0604020202020204" pitchFamily="34" charset="0"/>
              <a:buChar char="•"/>
            </a:pPr>
            <a:r>
              <a:rPr lang="es-419" b="1" dirty="0">
                <a:uFill>
                  <a:solidFill>
                    <a:srgbClr val="000000"/>
                  </a:solidFill>
                </a:uFill>
                <a:latin typeface="Lato" panose="020F0502020204030203" pitchFamily="34" charset="77"/>
                <a:ea typeface="Calibri" panose="020F0502020204030204" pitchFamily="34" charset="0"/>
                <a:cs typeface="Calibri"/>
              </a:rPr>
              <a:t>Los</a:t>
            </a:r>
            <a:r>
              <a:rPr lang="es-419" b="1" i="0" u="none" strike="noStrike" dirty="0">
                <a:effectLst/>
                <a:uFill>
                  <a:solidFill>
                    <a:srgbClr val="000000"/>
                  </a:solidFill>
                </a:uFill>
                <a:latin typeface="Lato" panose="020F0502020204030203" pitchFamily="34" charset="77"/>
                <a:ea typeface="Calibri" panose="020F0502020204030204" pitchFamily="34" charset="0"/>
                <a:cs typeface="Calibri"/>
              </a:rPr>
              <a:t> factores </a:t>
            </a:r>
            <a:r>
              <a:rPr lang="es-419" b="1" dirty="0">
                <a:uFill>
                  <a:solidFill>
                    <a:srgbClr val="000000"/>
                  </a:solidFill>
                </a:uFill>
                <a:latin typeface="Lato" panose="020F0502020204030203" pitchFamily="34" charset="77"/>
                <a:ea typeface="Calibri" panose="020F0502020204030204" pitchFamily="34" charset="0"/>
                <a:cs typeface="Calibri"/>
              </a:rPr>
              <a:t>que contribuyen a la VG</a:t>
            </a:r>
            <a:r>
              <a:rPr lang="es-419" i="0" u="none" strike="noStrike" dirty="0">
                <a:effectLst/>
                <a:uFill>
                  <a:solidFill>
                    <a:srgbClr val="000000"/>
                  </a:solidFill>
                </a:uFill>
                <a:latin typeface="Lato" panose="020F0502020204030203" pitchFamily="34" charset="77"/>
                <a:ea typeface="Calibri" panose="020F0502020204030204" pitchFamily="34" charset="0"/>
                <a:cs typeface="Calibri"/>
              </a:rPr>
              <a:t> incluyen la pobreza, la presión de otros miembros de la comunidad, el abuso del alcohol y la falta de conocimientos sobre cuestiones de salud reproductiva.</a:t>
            </a:r>
          </a:p>
          <a:p>
            <a:pPr marL="342900" marR="7620" indent="-342900">
              <a:spcAft>
                <a:spcPts val="515"/>
              </a:spcAft>
              <a:buClr>
                <a:schemeClr val="tx1"/>
              </a:buClr>
              <a:buSzPts val="1100"/>
              <a:buFont typeface="Arial" panose="020B0604020202020204" pitchFamily="34" charset="0"/>
              <a:buChar char="•"/>
            </a:pPr>
            <a:r>
              <a:rPr lang="es-419" b="1" i="0" u="none" strike="noStrike" dirty="0">
                <a:effectLst/>
                <a:uFill>
                  <a:solidFill>
                    <a:srgbClr val="000000"/>
                  </a:solidFill>
                </a:uFill>
                <a:latin typeface="Lato" panose="020F0502020204030203" pitchFamily="34" charset="77"/>
                <a:ea typeface="Calibri" panose="020F0502020204030204" pitchFamily="34" charset="0"/>
                <a:cs typeface="Calibri"/>
              </a:rPr>
              <a:t>Éxito del programa</a:t>
            </a:r>
            <a:r>
              <a:rPr lang="es-419" i="0" u="none" strike="noStrike" dirty="0">
                <a:effectLst/>
                <a:uFill>
                  <a:solidFill>
                    <a:srgbClr val="000000"/>
                  </a:solidFill>
                </a:uFill>
                <a:latin typeface="Lato" panose="020F0502020204030203" pitchFamily="34" charset="77"/>
                <a:ea typeface="Calibri" panose="020F0502020204030204" pitchFamily="34" charset="0"/>
                <a:cs typeface="Calibri"/>
              </a:rPr>
              <a:t>: según los comentarios de Fidele, parece que sigue creyendo que las niñas tienen menos valor que los niños. Uno de los puntos clave que dice haber aprendido del programa es que es el cromosoma del hombre el que determina el sexo del niño, en lugar de que él entienda y crea que las niñas deben considerarse iguales a los niños. Por lo tanto, es posible que el programa no haya transformado suficientemente todas las creencias sociales y de género perjudiciales que tiene Fidele.</a:t>
            </a:r>
          </a:p>
        </p:txBody>
      </p:sp>
    </p:spTree>
    <p:extLst>
      <p:ext uri="{BB962C8B-B14F-4D97-AF65-F5344CB8AC3E}">
        <p14:creationId xmlns:p14="http://schemas.microsoft.com/office/powerpoint/2010/main" val="2732038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marL="0" lvl="0" indent="0" fontAlgn="base">
              <a:buClr>
                <a:srgbClr val="000000"/>
              </a:buClr>
              <a:buSzPts val="1100"/>
              <a:buFontTx/>
              <a:buNone/>
            </a:pPr>
            <a:r>
              <a:rPr lang="es-419" sz="1200" dirty="0">
                <a:effectLst/>
                <a:latin typeface="Lato" panose="020F0502020204030203" pitchFamily="34" charset="77"/>
                <a:ea typeface="MS Mincho" panose="02020609040205080304" pitchFamily="49" charset="-128"/>
                <a:cs typeface="Times New Roman" panose="02020603050405020304" pitchFamily="18" charset="0"/>
              </a:rPr>
              <a:t>Señale que, como hemos estado comentando, la </a:t>
            </a:r>
            <a:r>
              <a:rPr lang="es-419" sz="1200" b="1" dirty="0">
                <a:effectLst/>
                <a:latin typeface="Lato" panose="020F0502020204030203" pitchFamily="34" charset="77"/>
                <a:ea typeface="MS Mincho" panose="02020609040205080304" pitchFamily="49" charset="-128"/>
                <a:cs typeface="Times New Roman" panose="02020603050405020304" pitchFamily="18" charset="0"/>
              </a:rPr>
              <a:t>desigualdad de género</a:t>
            </a:r>
            <a:r>
              <a:rPr lang="es-419" sz="1200" dirty="0">
                <a:effectLst/>
                <a:latin typeface="Lato" panose="020F0502020204030203" pitchFamily="34" charset="77"/>
                <a:ea typeface="MS Mincho" panose="02020609040205080304" pitchFamily="49" charset="-128"/>
                <a:cs typeface="Times New Roman" panose="02020603050405020304" pitchFamily="18" charset="0"/>
              </a:rPr>
              <a:t>, la </a:t>
            </a:r>
            <a:r>
              <a:rPr lang="es-419" sz="1200" b="1" dirty="0">
                <a:effectLst/>
                <a:latin typeface="Lato" panose="020F0502020204030203" pitchFamily="34" charset="77"/>
                <a:ea typeface="MS Mincho" panose="02020609040205080304" pitchFamily="49" charset="-128"/>
                <a:cs typeface="Times New Roman" panose="02020603050405020304" pitchFamily="18" charset="0"/>
              </a:rPr>
              <a:t>discriminación sistémica</a:t>
            </a:r>
            <a:r>
              <a:rPr lang="es-419" sz="1200" dirty="0">
                <a:effectLst/>
                <a:latin typeface="Lato" panose="020F0502020204030203" pitchFamily="34" charset="77"/>
                <a:ea typeface="MS Mincho" panose="02020609040205080304" pitchFamily="49" charset="-128"/>
                <a:cs typeface="Times New Roman" panose="02020603050405020304" pitchFamily="18" charset="0"/>
              </a:rPr>
              <a:t> y las </a:t>
            </a:r>
            <a:r>
              <a:rPr lang="es-419" sz="1200" b="1" dirty="0">
                <a:effectLst/>
                <a:latin typeface="Lato" panose="020F0502020204030203" pitchFamily="34" charset="77"/>
                <a:ea typeface="MS Mincho" panose="02020609040205080304" pitchFamily="49" charset="-128"/>
                <a:cs typeface="Times New Roman" panose="02020603050405020304" pitchFamily="18" charset="0"/>
              </a:rPr>
              <a:t>relaciones de poder desiguales</a:t>
            </a:r>
            <a:r>
              <a:rPr lang="es-419" sz="1200" dirty="0">
                <a:effectLst/>
                <a:latin typeface="Lato" panose="020F0502020204030203" pitchFamily="34" charset="77"/>
                <a:ea typeface="MS Mincho" panose="02020609040205080304" pitchFamily="49" charset="-128"/>
                <a:cs typeface="Times New Roman" panose="02020603050405020304" pitchFamily="18" charset="0"/>
              </a:rPr>
              <a:t>, las causas fundamentales de la VG, </a:t>
            </a:r>
            <a:r>
              <a:rPr lang="es-419" sz="1200" b="1" dirty="0">
                <a:effectLst/>
                <a:latin typeface="Lato" panose="020F0502020204030203" pitchFamily="34" charset="77"/>
                <a:ea typeface="MS Mincho" panose="02020609040205080304" pitchFamily="49" charset="-128"/>
                <a:cs typeface="Times New Roman" panose="02020603050405020304" pitchFamily="18" charset="0"/>
              </a:rPr>
              <a:t>se reproducen en diferentes niveles</a:t>
            </a:r>
            <a:r>
              <a:rPr lang="es-419" sz="1200" dirty="0">
                <a:effectLst/>
                <a:latin typeface="Lato" panose="020F0502020204030203" pitchFamily="34" charset="77"/>
                <a:ea typeface="MS Mincho" panose="02020609040205080304" pitchFamily="49" charset="-128"/>
                <a:cs typeface="Times New Roman" panose="02020603050405020304" pitchFamily="18" charset="0"/>
              </a:rPr>
              <a:t>, tal y como se recoge en el modelo socioecológico, desde las expectativas y actitudes individuales hasta las normas sociales y los marcos y sistemas jurídicos (Estándar Mínimo de VG Interagencial 13).</a:t>
            </a:r>
            <a:r>
              <a:rPr lang="es-419" sz="1200" u="none" strike="noStrike" dirty="0">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 </a:t>
            </a:r>
          </a:p>
          <a:p>
            <a:pPr marL="0" lvl="0" indent="0" fontAlgn="base">
              <a:buClr>
                <a:srgbClr val="000000"/>
              </a:buClr>
              <a:buSzPts val="1100"/>
              <a:buFontTx/>
              <a:buNone/>
            </a:pPr>
            <a:endParaRPr lang="en-US" sz="1200" u="none" strike="noStrike" dirty="0">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0" lvl="0" indent="0" fontAlgn="base">
              <a:buClr>
                <a:srgbClr val="000000"/>
              </a:buClr>
              <a:buSzPts val="1100"/>
              <a:buFontTx/>
              <a:buNone/>
            </a:pPr>
            <a:r>
              <a:rPr lang="es-419" sz="1200" u="none" strike="noStrike" dirty="0">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Explique que el </a:t>
            </a:r>
            <a:r>
              <a:rPr lang="es-419" sz="1200" b="1" u="none" strike="noStrike" dirty="0">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modelo socioecológico </a:t>
            </a:r>
            <a:r>
              <a:rPr lang="es-419" sz="1200" u="none" strike="noStrike" dirty="0">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proporciona un buen marco para garantizar que </a:t>
            </a:r>
            <a:r>
              <a:rPr lang="es-419" sz="1200" b="1" u="none" strike="noStrike" dirty="0">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las estrategias de prevención primaria operen a través de estos diferentes niveles </a:t>
            </a:r>
            <a:r>
              <a:rPr lang="es-419" sz="1200" u="none" strike="noStrike" dirty="0">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con el fin de </a:t>
            </a:r>
            <a:r>
              <a:rPr lang="es-419" sz="1200" b="1" u="none" strike="noStrike" dirty="0">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transformar eficazmente los sistemas </a:t>
            </a:r>
            <a:r>
              <a:rPr lang="es-419" sz="1200" u="none" strike="noStrike" dirty="0">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y las </a:t>
            </a:r>
            <a:r>
              <a:rPr lang="es-419" sz="1200" b="1" u="none" strike="noStrike" dirty="0">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normas sociales</a:t>
            </a:r>
            <a:r>
              <a:rPr lang="es-419" sz="1200" u="none" strike="noStrike" dirty="0">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 </a:t>
            </a:r>
          </a:p>
          <a:p>
            <a:pPr marL="0" lvl="0" indent="0" fontAlgn="base">
              <a:buClr>
                <a:srgbClr val="000000"/>
              </a:buClr>
              <a:buSzPts val="1100"/>
              <a:buFontTx/>
              <a:buNone/>
            </a:pPr>
            <a:endParaRPr lang="en-US" dirty="0">
              <a:latin typeface="Lato" panose="020F0502020204030203" pitchFamily="34" charset="77"/>
            </a:endParaRPr>
          </a:p>
          <a:p>
            <a:pPr marL="0" lvl="0" indent="0" fontAlgn="base">
              <a:buClr>
                <a:srgbClr val="000000"/>
              </a:buClr>
              <a:buSzPts val="1100"/>
              <a:buFontTx/>
              <a:buNone/>
            </a:pPr>
            <a:r>
              <a:rPr lang="es-419" dirty="0">
                <a:latin typeface="Lato" panose="020F0502020204030203" pitchFamily="34" charset="77"/>
              </a:rPr>
              <a:t>Es fundamental que los programas de prevención incluyan </a:t>
            </a:r>
            <a:r>
              <a:rPr lang="es-419" b="1" dirty="0">
                <a:latin typeface="Lato" panose="020F0502020204030203" pitchFamily="34" charset="77"/>
              </a:rPr>
              <a:t>intervenciones multisectoriales </a:t>
            </a:r>
            <a:r>
              <a:rPr lang="es-419" dirty="0">
                <a:latin typeface="Lato" panose="020F0502020204030203" pitchFamily="34" charset="77"/>
              </a:rPr>
              <a:t>y </a:t>
            </a:r>
            <a:r>
              <a:rPr lang="es-419" b="1" dirty="0">
                <a:latin typeface="Lato" panose="020F0502020204030203" pitchFamily="34" charset="77"/>
              </a:rPr>
              <a:t>trabajen en todo el modelo socioecológico </a:t>
            </a:r>
            <a:r>
              <a:rPr lang="es-419" dirty="0">
                <a:latin typeface="Lato" panose="020F0502020204030203" pitchFamily="34" charset="77"/>
              </a:rPr>
              <a:t>para cambiar las relaciones de poder desiguales. </a:t>
            </a:r>
          </a:p>
          <a:p>
            <a:pPr marL="0" lvl="0" indent="0" fontAlgn="base">
              <a:buClr>
                <a:srgbClr val="000000"/>
              </a:buClr>
              <a:buSzPts val="1100"/>
              <a:buFontTx/>
              <a:buNone/>
            </a:pPr>
            <a:endParaRPr lang="en-US" dirty="0">
              <a:latin typeface="Lato" panose="020F0502020204030203" pitchFamily="34" charset="77"/>
            </a:endParaRPr>
          </a:p>
          <a:p>
            <a:pPr marL="0" lvl="0" indent="0" fontAlgn="base">
              <a:buClr>
                <a:srgbClr val="000000"/>
              </a:buClr>
              <a:buSzPts val="1100"/>
              <a:buFontTx/>
              <a:buNone/>
            </a:pPr>
            <a:r>
              <a:rPr lang="es-419" dirty="0">
                <a:latin typeface="Lato" panose="020F0502020204030203" pitchFamily="34" charset="77"/>
                <a:ea typeface="MS PGothic"/>
                <a:cs typeface="Calibri"/>
              </a:rPr>
              <a:t>Por </a:t>
            </a:r>
            <a:r>
              <a:rPr lang="es-419" b="1" dirty="0">
                <a:latin typeface="Lato" panose="020F0502020204030203" pitchFamily="34" charset="77"/>
                <a:ea typeface="MS PGothic"/>
                <a:cs typeface="Calibri"/>
              </a:rPr>
              <a:t>ejemplo</a:t>
            </a:r>
            <a:r>
              <a:rPr lang="es-419" dirty="0">
                <a:latin typeface="Lato" panose="020F0502020204030203" pitchFamily="34" charset="77"/>
                <a:ea typeface="MS PGothic"/>
                <a:cs typeface="Calibri"/>
              </a:rPr>
              <a:t>, los enfoques transformadores de género que tienen éxito actúan desde el nivel individual de las niñas, que no están capacitadas para defender sus derechos, hasta el nivel de las comunidades, donde las opciones de las niñas están limitadas, y a través de sistemas como la educación, donde prosperan las pedagogías desiguales en materia de género. Utilizar un modelo socioecológico nos ayuda a comprender y seguir los cambios en las expectativas sociales sobre los niños, las niñas y los roles masculino y femenino, así como en los valores, creencias y prácticas basados en el género.</a:t>
            </a:r>
          </a:p>
        </p:txBody>
      </p:sp>
    </p:spTree>
    <p:extLst>
      <p:ext uri="{BB962C8B-B14F-4D97-AF65-F5344CB8AC3E}">
        <p14:creationId xmlns:p14="http://schemas.microsoft.com/office/powerpoint/2010/main" val="424767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564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sz="1300"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sz="1200" dirty="0">
                <a:latin typeface="Lato" panose="020F0502020204030203" pitchFamily="34" charset="77"/>
                <a:ea typeface="MS PGothic"/>
                <a:cs typeface="Calibri"/>
                <a:hlinkClick r:id="rId3"/>
              </a:rPr>
              <a:t>https://www.whatworks.co.za/resources/film-and-audio/item/400-equal-access-Nepal </a:t>
            </a:r>
            <a:r>
              <a:rPr lang="es-419" dirty="0">
                <a:latin typeface="Lato" panose="020F0502020204030203" pitchFamily="34" charset="77"/>
              </a:rPr>
              <a:t>(video en el idioma local, sin subtítulos en español disponibles)</a:t>
            </a:r>
            <a:endParaRPr lang="es-419" sz="1200" dirty="0">
              <a:latin typeface="Lato" panose="020F0502020204030203" pitchFamily="34" charset="77"/>
              <a:ea typeface="MS PGothic"/>
              <a:cs typeface="Calibri"/>
              <a:hlinkClick r:id="rId3"/>
            </a:endParaRPr>
          </a:p>
          <a:p>
            <a:r>
              <a:rPr lang="es-419" dirty="0">
                <a:latin typeface="Lato" panose="020F0502020204030203" pitchFamily="34" charset="77"/>
                <a:ea typeface="MS PGothic"/>
                <a:cs typeface="Calibri"/>
              </a:rPr>
              <a:t>Duración: 5.42 minutos</a:t>
            </a:r>
          </a:p>
          <a:p>
            <a:endParaRPr lang="en-GB" dirty="0">
              <a:latin typeface="Lato" panose="020F0502020204030203" pitchFamily="34" charset="77"/>
            </a:endParaRPr>
          </a:p>
          <a:p>
            <a:pPr marL="0" marR="0" lvl="0" indent="0" defTabSz="914400" rtl="0" eaLnBrk="0" fontAlgn="base" latinLnBrk="0" hangingPunct="0">
              <a:spcBef>
                <a:spcPct val="30000"/>
              </a:spcBef>
              <a:spcAft>
                <a:spcPct val="0"/>
              </a:spcAft>
              <a:buClr>
                <a:srgbClr val="000000"/>
              </a:buClr>
              <a:buSzPts val="1100"/>
              <a:buFont typeface="Times New Roman" panose="02020603050405020304" pitchFamily="18" charset="0"/>
              <a:buNone/>
              <a:tabLst/>
              <a:defRPr/>
            </a:pPr>
            <a:r>
              <a:rPr lang="es-419" dirty="0">
                <a:latin typeface="Lato" panose="020F0502020204030203" pitchFamily="34" charset="77"/>
                <a:ea typeface="MS PGothic"/>
                <a:cs typeface="Calibri"/>
              </a:rPr>
              <a:t>Duración prevista: 15 minutos (incl. video)</a:t>
            </a:r>
          </a:p>
          <a:p>
            <a:r>
              <a:rPr lang="es-419" dirty="0">
                <a:latin typeface="Lato" panose="020F0502020204030203" pitchFamily="34" charset="77"/>
                <a:ea typeface="MS PGothic"/>
                <a:cs typeface="Calibri"/>
              </a:rPr>
              <a:t>Objetivo: reforzar la comprensión del modelo socioecológico por parte de las personas participantes</a:t>
            </a:r>
          </a:p>
          <a:p>
            <a:endParaRPr lang="en-GR" dirty="0">
              <a:latin typeface="Lato" panose="020F0502020204030203" pitchFamily="34" charset="77"/>
            </a:endParaRPr>
          </a:p>
          <a:p>
            <a:pPr marL="285750" indent="-285750">
              <a:buClr>
                <a:schemeClr val="tx1"/>
              </a:buClr>
              <a:buFont typeface="Arial" panose="020B0604020202020204" pitchFamily="34" charset="0"/>
              <a:buChar char="•"/>
            </a:pPr>
            <a:r>
              <a:rPr lang="es-419" dirty="0">
                <a:latin typeface="Lato" panose="020F0502020204030203" pitchFamily="34" charset="77"/>
                <a:ea typeface="MS PGothic"/>
                <a:cs typeface="Calibri"/>
              </a:rPr>
              <a:t>Divida a las personas participantes en grupos. </a:t>
            </a:r>
          </a:p>
          <a:p>
            <a:pPr marL="285750" indent="-285750">
              <a:buClr>
                <a:schemeClr val="tx1"/>
              </a:buClr>
              <a:buFont typeface="Arial" panose="020B0604020202020204" pitchFamily="34" charset="0"/>
              <a:buChar char="•"/>
              <a:defRPr/>
            </a:pPr>
            <a:r>
              <a:rPr lang="es-419" dirty="0">
                <a:latin typeface="Lato" panose="020F0502020204030203" pitchFamily="34" charset="77"/>
                <a:ea typeface="MS PGothic"/>
                <a:cs typeface="Calibri"/>
              </a:rPr>
              <a:t>Deje que las personas participantes trabajen en grupos durante 5 minutos e invítelos a reflexionar sobre la medida en que la estrategia de prevención de Equal Access Nepal funciona en los distintos niveles del modelo socioecológico. </a:t>
            </a:r>
          </a:p>
          <a:p>
            <a:pPr marL="285750" indent="-285750">
              <a:buClr>
                <a:schemeClr val="tx1"/>
              </a:buClr>
              <a:buFont typeface="Arial" panose="020B0604020202020204" pitchFamily="34" charset="0"/>
              <a:buChar char="•"/>
              <a:defRPr/>
            </a:pPr>
            <a:r>
              <a:rPr lang="es-419" dirty="0">
                <a:latin typeface="Lato" panose="020F0502020204030203" pitchFamily="34" charset="77"/>
                <a:ea typeface="MS PGothic"/>
                <a:cs typeface="Calibri"/>
              </a:rPr>
              <a:t>Sin sesión plenaria de comentarios, el objetivo principal del ejercicio es reforzar la comprensión del modelo socioecológico. </a:t>
            </a:r>
          </a:p>
          <a:p>
            <a:pPr marL="0" marR="0" lvl="0" indent="0" defTabSz="914400" rtl="0" eaLnBrk="0" fontAlgn="base" latinLnBrk="0" hangingPunct="0">
              <a:spcBef>
                <a:spcPct val="30000"/>
              </a:spcBef>
              <a:spcAft>
                <a:spcPct val="0"/>
              </a:spcAft>
              <a:buClrTx/>
              <a:buSzTx/>
              <a:buFontTx/>
              <a:buNone/>
              <a:tabLst/>
              <a:defRPr/>
            </a:pPr>
            <a:endParaRPr lang="en-GR" dirty="0">
              <a:latin typeface="Lato" panose="020F0502020204030203" pitchFamily="34" charset="77"/>
            </a:endParaRPr>
          </a:p>
          <a:p>
            <a:pPr>
              <a:defRPr/>
            </a:pPr>
            <a:r>
              <a:rPr lang="es-419" dirty="0">
                <a:latin typeface="Lato" panose="020F0502020204030203" pitchFamily="34" charset="77"/>
                <a:ea typeface="MS PGothic"/>
                <a:cs typeface="Calibri"/>
              </a:rPr>
              <a:t>Notas: </a:t>
            </a:r>
          </a:p>
          <a:p>
            <a:pPr marL="285750" indent="-285750">
              <a:buClr>
                <a:schemeClr val="tx1"/>
              </a:buClr>
              <a:buFont typeface="Arial" panose="020B0604020202020204" pitchFamily="34" charset="0"/>
              <a:buChar char="•"/>
              <a:defRPr/>
            </a:pPr>
            <a:r>
              <a:rPr lang="es-419" b="1" dirty="0">
                <a:latin typeface="Lato" panose="020F0502020204030203" pitchFamily="34" charset="77"/>
                <a:ea typeface="MS PGothic"/>
                <a:cs typeface="Calibri"/>
              </a:rPr>
              <a:t>Nivel individual: </a:t>
            </a:r>
            <a:r>
              <a:rPr lang="es-419" dirty="0">
                <a:latin typeface="Lato" panose="020F0502020204030203" pitchFamily="34" charset="77"/>
                <a:ea typeface="MS PGothic"/>
                <a:cs typeface="Calibri"/>
              </a:rPr>
              <a:t>desarrollo de habilidades para la vida, centradas principalmente en la comunicación en el matrimonio. </a:t>
            </a:r>
          </a:p>
          <a:p>
            <a:pPr marL="285750" indent="-285750">
              <a:buClr>
                <a:schemeClr val="tx1"/>
              </a:buClr>
              <a:buFont typeface="Arial" panose="020B0604020202020204" pitchFamily="34" charset="0"/>
              <a:buChar char="•"/>
              <a:defRPr/>
            </a:pPr>
            <a:r>
              <a:rPr lang="es-419" b="1" dirty="0">
                <a:latin typeface="Lato" panose="020F0502020204030203" pitchFamily="34" charset="77"/>
                <a:ea typeface="MS PGothic"/>
                <a:cs typeface="Calibri"/>
              </a:rPr>
              <a:t>Nivel de relaciones</a:t>
            </a:r>
            <a:r>
              <a:rPr lang="es-419" dirty="0">
                <a:latin typeface="Lato" panose="020F0502020204030203" pitchFamily="34" charset="77"/>
                <a:ea typeface="MS PGothic"/>
                <a:cs typeface="Calibri"/>
              </a:rPr>
              <a:t>: trabajo directo con las parejas, debates de grupo facilitados sobre relaciones sanas. </a:t>
            </a:r>
          </a:p>
          <a:p>
            <a:pPr marL="285750" indent="-285750">
              <a:buClr>
                <a:schemeClr val="tx1"/>
              </a:buClr>
              <a:buFont typeface="Arial" panose="020B0604020202020204" pitchFamily="34" charset="0"/>
              <a:buChar char="•"/>
              <a:defRPr/>
            </a:pPr>
            <a:r>
              <a:rPr lang="es-419" b="1" dirty="0">
                <a:latin typeface="Lato" panose="020F0502020204030203" pitchFamily="34" charset="77"/>
                <a:ea typeface="MS PGothic"/>
                <a:cs typeface="Calibri"/>
              </a:rPr>
              <a:t>A nivel comunitario: </a:t>
            </a:r>
            <a:r>
              <a:rPr lang="es-419" dirty="0">
                <a:effectLst/>
                <a:latin typeface="Lato" panose="020F0502020204030203" pitchFamily="34" charset="77"/>
                <a:ea typeface="MS Mincho"/>
                <a:cs typeface="Times New Roman" panose="02020603050405020304" pitchFamily="18" charset="0"/>
              </a:rPr>
              <a:t>comunicación para el cambio social y de comportamiento a través de la divulgación comunitaria, por ejemplo, mediante juegos de rol, teatro.</a:t>
            </a:r>
            <a:r>
              <a:rPr lang="es-419" dirty="0">
                <a:latin typeface="Lato" panose="020F0502020204030203" pitchFamily="34" charset="77"/>
                <a:ea typeface="MS Mincho"/>
                <a:cs typeface="Times New Roman" panose="02020603050405020304" pitchFamily="18" charset="0"/>
              </a:rPr>
              <a:t> </a:t>
            </a:r>
          </a:p>
          <a:p>
            <a:pPr marL="285750" indent="-285750">
              <a:buClr>
                <a:schemeClr val="tx1"/>
              </a:buClr>
              <a:buFont typeface="Arial" panose="020B0604020202020204" pitchFamily="34" charset="0"/>
              <a:buChar char="•"/>
              <a:defRPr/>
            </a:pPr>
            <a:r>
              <a:rPr lang="es-419" b="1" dirty="0">
                <a:latin typeface="Lato" panose="020F0502020204030203" pitchFamily="34" charset="77"/>
                <a:ea typeface="MS PGothic"/>
                <a:cs typeface="Calibri"/>
              </a:rPr>
              <a:t>A nivel de la sociedad: </a:t>
            </a:r>
            <a:r>
              <a:rPr lang="es-419" dirty="0">
                <a:latin typeface="Lato" panose="020F0502020204030203" pitchFamily="34" charset="77"/>
                <a:ea typeface="MS PGothic"/>
                <a:cs typeface="Calibri"/>
              </a:rPr>
              <a:t>utilización de los medios de comunicación (campaña radiofónica) para la </a:t>
            </a:r>
            <a:r>
              <a:rPr lang="es-419" dirty="0">
                <a:effectLst/>
                <a:latin typeface="Lato" panose="020F0502020204030203" pitchFamily="34" charset="77"/>
                <a:ea typeface="MS Mincho"/>
                <a:cs typeface="Times New Roman" panose="02020603050405020304" pitchFamily="18" charset="0"/>
              </a:rPr>
              <a:t>comunicación para el cambio </a:t>
            </a:r>
            <a:r>
              <a:rPr lang="es-419" b="0" dirty="0">
                <a:effectLst/>
                <a:latin typeface="Lato" panose="020F0502020204030203" pitchFamily="34" charset="77"/>
                <a:ea typeface="MS Mincho"/>
                <a:cs typeface="Times New Roman" panose="02020603050405020304" pitchFamily="18" charset="0"/>
              </a:rPr>
              <a:t>social</a:t>
            </a:r>
            <a:r>
              <a:rPr lang="es-419" dirty="0">
                <a:effectLst/>
                <a:latin typeface="Lato" panose="020F0502020204030203" pitchFamily="34" charset="77"/>
                <a:ea typeface="MS Mincho"/>
                <a:cs typeface="Times New Roman" panose="02020603050405020304" pitchFamily="18" charset="0"/>
              </a:rPr>
              <a:t> y de comportamiento.</a:t>
            </a:r>
            <a:r>
              <a:rPr lang="es-419" dirty="0">
                <a:latin typeface="Lato" panose="020F0502020204030203" pitchFamily="34" charset="77"/>
                <a:ea typeface="MS Mincho"/>
                <a:cs typeface="Times New Roman" panose="02020603050405020304" pitchFamily="18" charset="0"/>
              </a:rPr>
              <a:t> </a:t>
            </a:r>
          </a:p>
        </p:txBody>
      </p:sp>
    </p:spTree>
    <p:extLst>
      <p:ext uri="{BB962C8B-B14F-4D97-AF65-F5344CB8AC3E}">
        <p14:creationId xmlns:p14="http://schemas.microsoft.com/office/powerpoint/2010/main" val="3308076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dirty="0"/>
          </a:p>
          <a:p>
            <a:endParaRPr lang="en-GR" dirty="0"/>
          </a:p>
        </p:txBody>
      </p:sp>
    </p:spTree>
    <p:extLst>
      <p:ext uri="{BB962C8B-B14F-4D97-AF65-F5344CB8AC3E}">
        <p14:creationId xmlns:p14="http://schemas.microsoft.com/office/powerpoint/2010/main" val="297705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noProof="0" dirty="0">
                <a:latin typeface="Lato" panose="020F0502020204030203" pitchFamily="34" charset="77"/>
                <a:ea typeface="MS PGothic"/>
                <a:cs typeface="Calibri"/>
              </a:rPr>
              <a:t>NOTAS DEL FACILITADOR</a:t>
            </a:r>
          </a:p>
          <a:p>
            <a:endParaRPr lang="en-GB" noProof="0" dirty="0">
              <a:ea typeface="MS PGothic"/>
              <a:cs typeface="Calibri"/>
            </a:endParaRPr>
          </a:p>
          <a:p>
            <a:r>
              <a:rPr lang="es-419" noProof="0" dirty="0">
                <a:latin typeface="Lato" panose="020F0502020204030203" pitchFamily="34" charset="77"/>
                <a:ea typeface="MS PGothic"/>
                <a:cs typeface="Calibri"/>
              </a:rPr>
              <a:t>Duración prevista para la sesión 4: 180 minutos</a:t>
            </a:r>
          </a:p>
          <a:p>
            <a:endParaRPr lang="en-GB" noProof="0" dirty="0">
              <a:latin typeface="Lato" panose="020F0502020204030203" pitchFamily="34" charset="77"/>
            </a:endParaRPr>
          </a:p>
          <a:p>
            <a:r>
              <a:rPr lang="es-419" b="1" noProof="0" dirty="0">
                <a:latin typeface="Lato" panose="020F0502020204030203" pitchFamily="34" charset="77"/>
                <a:ea typeface="MS PGothic"/>
                <a:cs typeface="Calibri"/>
              </a:rPr>
              <a:t>Objetivos de aprendizaje: </a:t>
            </a:r>
          </a:p>
          <a:p>
            <a:pPr marL="342900" marR="0" lvl="0" indent="-342900" algn="l" defTabSz="914400" rtl="0" eaLnBrk="0" fontAlgn="base" latinLnBrk="0" hangingPunct="0">
              <a:spcBef>
                <a:spcPct val="30000"/>
              </a:spcBef>
              <a:spcAft>
                <a:spcPct val="0"/>
              </a:spcAft>
              <a:buClrTx/>
              <a:buSzTx/>
              <a:buFont typeface="Wingdings" pitchFamily="2" charset="2"/>
              <a:buChar char="Ø"/>
              <a:tabLst/>
              <a:defRPr/>
            </a:pPr>
            <a:r>
              <a:rPr lang="es-419" sz="1200" noProof="0" dirty="0">
                <a:latin typeface="Lato" panose="020F0502020204030203" pitchFamily="34" charset="77"/>
                <a:ea typeface="MS PGothic"/>
                <a:cs typeface="Calibri"/>
              </a:rPr>
              <a:t>Comprender cómo encaja la programación para la prevención de la VG en el Marco de resultados del ACNUR y en el ciclo de programación plurianual. </a:t>
            </a:r>
          </a:p>
          <a:p>
            <a:pPr marL="342900" indent="-342900">
              <a:buFont typeface="Wingdings" pitchFamily="2" charset="2"/>
              <a:buChar char="Ø"/>
              <a:defRPr/>
            </a:pPr>
            <a:r>
              <a:rPr lang="es-419" sz="1200" noProof="0" dirty="0">
                <a:latin typeface="Lato" panose="020F0502020204030203" pitchFamily="34" charset="77"/>
                <a:ea typeface="MS PGothic"/>
                <a:cs typeface="Calibri"/>
              </a:rPr>
              <a:t>Explicar cómo la programación para la prevención de la VG forma parte de los compromisos y prioridades globales del ACNUR. </a:t>
            </a:r>
          </a:p>
          <a:p>
            <a:pPr marL="342900" indent="-342900">
              <a:buFont typeface="Wingdings" pitchFamily="2" charset="2"/>
              <a:buChar char="Ø"/>
              <a:defRPr/>
            </a:pPr>
            <a:r>
              <a:rPr lang="es-419" sz="1200" noProof="0" dirty="0">
                <a:latin typeface="Lato" panose="020F0502020204030203" pitchFamily="34" charset="77"/>
                <a:ea typeface="MS PGothic"/>
                <a:cs typeface="Calibri"/>
              </a:rPr>
              <a:t>Aplicar enfoques de asociación y localización a la programación para la prevención de la VG. </a:t>
            </a:r>
          </a:p>
          <a:p>
            <a:pPr marL="342900" indent="-342900">
              <a:buFont typeface="Wingdings" pitchFamily="2" charset="2"/>
              <a:buChar char="Ø"/>
              <a:defRPr/>
            </a:pPr>
            <a:r>
              <a:rPr lang="es-419" sz="1200" noProof="0" dirty="0">
                <a:latin typeface="Lato" panose="020F0502020204030203" pitchFamily="34" charset="77"/>
                <a:ea typeface="MS PGothic"/>
                <a:cs typeface="Calibri"/>
              </a:rPr>
              <a:t>Explicar la importancia del </a:t>
            </a:r>
            <a:r>
              <a:rPr lang="es-ES_tradnl" noProof="0" dirty="0"/>
              <a:t>involucramiento</a:t>
            </a:r>
            <a:r>
              <a:rPr lang="es-419" b="0" dirty="0">
                <a:latin typeface="Lato" panose="020F0502020204030203" pitchFamily="34" charset="77"/>
                <a:ea typeface="MS PGothic"/>
                <a:cs typeface="Calibri"/>
              </a:rPr>
              <a:t> </a:t>
            </a:r>
            <a:r>
              <a:rPr lang="es-419" sz="1200" noProof="0" dirty="0">
                <a:latin typeface="Lato" panose="020F0502020204030203" pitchFamily="34" charset="77"/>
                <a:ea typeface="MS PGothic"/>
                <a:cs typeface="Calibri"/>
              </a:rPr>
              <a:t>y la participación de las mujeres, las niñas y otros grupos en riesgo</a:t>
            </a:r>
          </a:p>
          <a:p>
            <a:pPr marL="342900" indent="-342900">
              <a:buFont typeface="Wingdings" pitchFamily="2" charset="2"/>
              <a:buChar char="Ø"/>
              <a:defRPr/>
            </a:pPr>
            <a:r>
              <a:rPr lang="es-419" sz="1200" noProof="0" dirty="0">
                <a:latin typeface="Lato" panose="020F0502020204030203" pitchFamily="34" charset="77"/>
                <a:ea typeface="MS PGothic"/>
                <a:cs typeface="Calibri"/>
              </a:rPr>
              <a:t>Comprender cómo el Análisis de género y poder puede servir de base al desarrollo de una Teoría del Cambio para diseñar y adaptar la programación para la prevención de la VG a la medida de un contexto específico. </a:t>
            </a:r>
          </a:p>
          <a:p>
            <a:pPr marL="171450" indent="-171450">
              <a:buFont typeface="Wingdings" panose="05000000000000000000" pitchFamily="2" charset="2"/>
              <a:buChar char="ü"/>
            </a:pPr>
            <a:endParaRPr lang="en-GB" noProof="0" dirty="0">
              <a:cs typeface="Calibri"/>
            </a:endParaRPr>
          </a:p>
        </p:txBody>
      </p:sp>
    </p:spTree>
    <p:extLst>
      <p:ext uri="{BB962C8B-B14F-4D97-AF65-F5344CB8AC3E}">
        <p14:creationId xmlns:p14="http://schemas.microsoft.com/office/powerpoint/2010/main" val="217801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noProof="0" dirty="0">
                <a:latin typeface="Lato" panose="020F0502020204030203" pitchFamily="34" charset="77"/>
              </a:rPr>
              <a:t>NOTAS DEL FACILITADOR</a:t>
            </a:r>
          </a:p>
          <a:p>
            <a:endParaRPr lang="en-GB" altLang="en-US" noProof="0" dirty="0">
              <a:latin typeface="Lato" panose="020F0502020204030203" pitchFamily="34" charset="77"/>
            </a:endParaRPr>
          </a:p>
          <a:p>
            <a:r>
              <a:rPr lang="es-419" noProof="0" dirty="0">
                <a:latin typeface="Lato" panose="020F0502020204030203" pitchFamily="34" charset="77"/>
                <a:ea typeface="Times New Roman" panose="02020603050405020304" pitchFamily="18" charset="0"/>
                <a:cs typeface="Times New Roman" panose="02020603050405020304" pitchFamily="18" charset="0"/>
              </a:rPr>
              <a:t>Consulte también el </a:t>
            </a:r>
            <a:r>
              <a:rPr lang="es-419" b="1" noProof="0" dirty="0">
                <a:latin typeface="Lato" panose="020F0502020204030203" pitchFamily="34" charset="77"/>
                <a:ea typeface="Times New Roman" panose="02020603050405020304" pitchFamily="18" charset="0"/>
                <a:cs typeface="Times New Roman" panose="02020603050405020304" pitchFamily="18" charset="0"/>
              </a:rPr>
              <a:t>módulo 2 posterior y más detallado </a:t>
            </a:r>
            <a:r>
              <a:rPr lang="es-419" noProof="0" dirty="0">
                <a:latin typeface="Lato" panose="020F0502020204030203" pitchFamily="34" charset="77"/>
                <a:ea typeface="Times New Roman" panose="02020603050405020304" pitchFamily="18" charset="0"/>
                <a:cs typeface="Times New Roman" panose="02020603050405020304" pitchFamily="18" charset="0"/>
              </a:rPr>
              <a:t>de este Paquete de Facilitación</a:t>
            </a:r>
            <a:r>
              <a:rPr lang="es-419" noProof="0" dirty="0">
                <a:effectLst/>
                <a:latin typeface="Lato" panose="020F0502020204030203" pitchFamily="34" charset="77"/>
                <a:ea typeface="Times New Roman" panose="02020603050405020304" pitchFamily="18" charset="0"/>
                <a:cs typeface="Times New Roman" panose="02020603050405020304" pitchFamily="18" charset="0"/>
              </a:rPr>
              <a:t>, en el que se examinan prácticas prometedoras de prevención primaria de la VG, el empoderamiento y la participación de mujeres y niñas, y el </a:t>
            </a:r>
            <a:r>
              <a:rPr lang="en-GB" dirty="0" err="1"/>
              <a:t>involucramiento</a:t>
            </a:r>
            <a:r>
              <a:rPr lang="es-419" noProof="0" dirty="0">
                <a:effectLst/>
                <a:latin typeface="Lato" panose="020F0502020204030203" pitchFamily="34" charset="77"/>
                <a:ea typeface="Times New Roman" panose="02020603050405020304" pitchFamily="18" charset="0"/>
                <a:cs typeface="Times New Roman" panose="02020603050405020304" pitchFamily="18" charset="0"/>
              </a:rPr>
              <a:t> de hombres y niños en la prevención de la VG. </a:t>
            </a:r>
          </a:p>
          <a:p>
            <a:endParaRPr lang="en-GB" altLang="en-US" noProof="0" dirty="0">
              <a:effectLst/>
              <a:latin typeface="Lato" panose="020F0502020204030203" pitchFamily="34" charset="77"/>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es-419" noProof="0" dirty="0">
                <a:effectLst/>
                <a:latin typeface="Lato" panose="020F0502020204030203" pitchFamily="34" charset="77"/>
                <a:ea typeface="Times New Roman" panose="02020603050405020304" pitchFamily="18" charset="0"/>
                <a:cs typeface="Times New Roman" panose="02020603050405020304" pitchFamily="18" charset="0"/>
              </a:rPr>
              <a:t>Destaque que el Paquete </a:t>
            </a:r>
            <a:r>
              <a:rPr lang="es-419" b="1" u="sng" noProof="0" dirty="0">
                <a:effectLst/>
                <a:latin typeface="Lato" panose="020F0502020204030203" pitchFamily="34" charset="77"/>
                <a:ea typeface="Times New Roman" panose="02020603050405020304" pitchFamily="18" charset="0"/>
                <a:cs typeface="Times New Roman" panose="02020603050405020304" pitchFamily="18" charset="0"/>
              </a:rPr>
              <a:t>no</a:t>
            </a:r>
            <a:r>
              <a:rPr lang="es-419" noProof="0" dirty="0">
                <a:effectLst/>
                <a:latin typeface="Lato" panose="020F0502020204030203" pitchFamily="34" charset="77"/>
                <a:ea typeface="Times New Roman" panose="02020603050405020304" pitchFamily="18" charset="0"/>
                <a:cs typeface="Times New Roman" panose="02020603050405020304" pitchFamily="18" charset="0"/>
              </a:rPr>
              <a:t> proporciona información en profundidad sobre cómo implementar los diferentes modelos de programas de prevención primaria, para lo que se recomienda una formación especializada adicional.</a:t>
            </a:r>
          </a:p>
          <a:p>
            <a:endParaRPr lang="en-GB" altLang="en-US" noProof="0" dirty="0">
              <a:latin typeface="Lato" panose="020F0502020204030203" pitchFamily="34" charset="77"/>
            </a:endParaRPr>
          </a:p>
          <a:p>
            <a:r>
              <a:rPr lang="es-419" noProof="0" dirty="0">
                <a:latin typeface="Lato" panose="020F0502020204030203" pitchFamily="34" charset="77"/>
                <a:ea typeface="Times New Roman" panose="02020603050405020304" pitchFamily="18" charset="0"/>
                <a:cs typeface="Times New Roman" panose="02020603050405020304" pitchFamily="18" charset="0"/>
              </a:rPr>
              <a:t>Explique que, aunque el Paquete </a:t>
            </a:r>
            <a:r>
              <a:rPr lang="es-419" b="1" noProof="0" dirty="0">
                <a:latin typeface="Lato" panose="020F0502020204030203" pitchFamily="34" charset="77"/>
                <a:ea typeface="Times New Roman" panose="02020603050405020304" pitchFamily="18" charset="0"/>
                <a:cs typeface="Times New Roman" panose="02020603050405020304" pitchFamily="18" charset="0"/>
              </a:rPr>
              <a:t>se centra</a:t>
            </a:r>
            <a:r>
              <a:rPr lang="es-419" noProof="0" dirty="0">
                <a:latin typeface="Lato" panose="020F0502020204030203" pitchFamily="34" charset="77"/>
                <a:ea typeface="Times New Roman" panose="02020603050405020304" pitchFamily="18" charset="0"/>
                <a:cs typeface="Times New Roman" panose="02020603050405020304" pitchFamily="18" charset="0"/>
              </a:rPr>
              <a:t> en la </a:t>
            </a:r>
            <a:r>
              <a:rPr lang="es-419" b="1" noProof="0" dirty="0">
                <a:latin typeface="Lato" panose="020F0502020204030203" pitchFamily="34" charset="77"/>
                <a:ea typeface="Times New Roman" panose="02020603050405020304" pitchFamily="18" charset="0"/>
                <a:cs typeface="Times New Roman" panose="02020603050405020304" pitchFamily="18" charset="0"/>
              </a:rPr>
              <a:t>prevención primaria</a:t>
            </a:r>
            <a:r>
              <a:rPr lang="es-419" noProof="0" dirty="0">
                <a:latin typeface="Lato" panose="020F0502020204030203" pitchFamily="34" charset="77"/>
                <a:ea typeface="Times New Roman" panose="02020603050405020304" pitchFamily="18" charset="0"/>
                <a:cs typeface="Times New Roman" panose="02020603050405020304" pitchFamily="18" charset="0"/>
              </a:rPr>
              <a:t>, en el texto también se hace referencia a ella como </a:t>
            </a:r>
            <a:r>
              <a:rPr lang="es-419" b="1" noProof="0" dirty="0">
                <a:latin typeface="Lato" panose="020F0502020204030203" pitchFamily="34" charset="77"/>
                <a:ea typeface="Times New Roman" panose="02020603050405020304" pitchFamily="18" charset="0"/>
                <a:cs typeface="Times New Roman" panose="02020603050405020304" pitchFamily="18" charset="0"/>
              </a:rPr>
              <a:t>prevención</a:t>
            </a:r>
            <a:r>
              <a:rPr lang="es-419" noProof="0" dirty="0">
                <a:latin typeface="Lato" panose="020F0502020204030203" pitchFamily="34" charset="77"/>
                <a:ea typeface="Times New Roman" panose="02020603050405020304" pitchFamily="18" charset="0"/>
                <a:cs typeface="Times New Roman" panose="02020603050405020304" pitchFamily="18" charset="0"/>
              </a:rPr>
              <a:t> para simplificar. Tenga también en cuenta que el trabajo en prevención primaria contribuye a los esfuerzos de prevención más amplios y esto se explicará más a fondo </a:t>
            </a:r>
            <a:r>
              <a:rPr lang="es-419" noProof="0" dirty="0">
                <a:solidFill>
                  <a:srgbClr val="000000"/>
                </a:solidFill>
                <a:effectLst/>
                <a:latin typeface="Lato" panose="020F0502020204030203" pitchFamily="34" charset="77"/>
                <a:ea typeface="Times New Roman" panose="02020603050405020304" pitchFamily="18" charset="0"/>
                <a:cs typeface="Times New Roman" panose="02020603050405020304" pitchFamily="18" charset="0"/>
              </a:rPr>
              <a:t>a lo largo de</a:t>
            </a:r>
            <a:r>
              <a:rPr lang="es-419" noProof="0" dirty="0">
                <a:latin typeface="Lato" panose="020F0502020204030203" pitchFamily="34" charset="77"/>
                <a:ea typeface="Times New Roman" panose="02020603050405020304" pitchFamily="18" charset="0"/>
                <a:cs typeface="Times New Roman" panose="02020603050405020304" pitchFamily="18" charset="0"/>
              </a:rPr>
              <a:t> las sesiones.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434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r>
              <a:rPr lang="es-419" dirty="0">
                <a:latin typeface="Lato" panose="020F0502020204030203" pitchFamily="34" charset="77"/>
              </a:rPr>
              <a:t>Recuerde también a las personas participantes los siguientes puntos clave relacionados de la </a:t>
            </a:r>
            <a:r>
              <a:rPr lang="es-419" b="1" dirty="0">
                <a:latin typeface="Lato" panose="020F0502020204030203" pitchFamily="34" charset="77"/>
              </a:rPr>
              <a:t>Política de VG del ACNUR</a:t>
            </a:r>
            <a:r>
              <a:rPr lang="es-419" dirty="0">
                <a:latin typeface="Lato" panose="020F0502020204030203" pitchFamily="34" charset="77"/>
              </a:rPr>
              <a:t>, de obligado cumplimiento:</a:t>
            </a:r>
          </a:p>
          <a:p>
            <a:endParaRPr lang="en-GR" dirty="0">
              <a:latin typeface="Lato" panose="020F0502020204030203" pitchFamily="34" charset="77"/>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419" sz="1200" dirty="0">
                <a:latin typeface="Lato" panose="020F0502020204030203" pitchFamily="34" charset="77"/>
              </a:rPr>
              <a:t>Acción central de la Política de VG del ACNUR: las operaciones promoverán y </a:t>
            </a:r>
            <a:r>
              <a:rPr lang="es-419" sz="1200" b="1" dirty="0">
                <a:latin typeface="Lato" panose="020F0502020204030203" pitchFamily="34" charset="77"/>
              </a:rPr>
              <a:t>asignarán recursos</a:t>
            </a:r>
            <a:r>
              <a:rPr lang="es-419" sz="1200" dirty="0">
                <a:latin typeface="Lato" panose="020F0502020204030203" pitchFamily="34" charset="77"/>
              </a:rPr>
              <a:t> para la prevención de la VG, la mitigación de riesgos en todos los sectores y áreas de trabajo y la programación de la respuesta.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419" dirty="0">
                <a:effectLst/>
                <a:latin typeface="Lato" panose="020F0502020204030203" pitchFamily="34" charset="77"/>
              </a:rPr>
              <a:t>Las operaciones deben adoptar disposiciones para la prevención, la mitigación de riesgos y la respuesta a la VG como un </a:t>
            </a:r>
            <a:r>
              <a:rPr lang="es-419" b="1" dirty="0">
                <a:effectLst/>
                <a:latin typeface="Lato" panose="020F0502020204030203" pitchFamily="34" charset="77"/>
              </a:rPr>
              <a:t>elemento estándar de su plan de operaciones</a:t>
            </a:r>
            <a:r>
              <a:rPr lang="es-419" dirty="0">
                <a:effectLst/>
                <a:latin typeface="Lato" panose="020F0502020204030203" pitchFamily="34" charset="77"/>
              </a:rPr>
              <a:t>, de conformidad con las directrices pertinentes. El ACNUR debe dar prioridad a una recaudación de fondos eficaz que permita asignar recursos suficientes y poner en marcha medidas para hacer frente a la VG desde el inicio de una emergencia.</a:t>
            </a:r>
          </a:p>
          <a:p>
            <a:pPr marL="171450" indent="-171450">
              <a:buFont typeface="Arial" panose="020B0604020202020204" pitchFamily="34" charset="0"/>
              <a:buChar char="•"/>
            </a:pPr>
            <a:r>
              <a:rPr lang="es-419" dirty="0">
                <a:effectLst/>
                <a:latin typeface="Lato" panose="020F0502020204030203" pitchFamily="34" charset="77"/>
              </a:rPr>
              <a:t>El diseño de los programas debe </a:t>
            </a:r>
            <a:r>
              <a:rPr lang="es-419" b="1" dirty="0">
                <a:effectLst/>
                <a:latin typeface="Lato" panose="020F0502020204030203" pitchFamily="34" charset="77"/>
              </a:rPr>
              <a:t>contribuir a desmantelar, y no a reforzar, las relaciones de poder abusivas y desiguales.</a:t>
            </a:r>
          </a:p>
          <a:p>
            <a:pPr marL="171450" indent="-171450">
              <a:buFont typeface="Arial" panose="020B0604020202020204" pitchFamily="34" charset="0"/>
              <a:buChar char="•"/>
            </a:pPr>
            <a:r>
              <a:rPr lang="es-419" dirty="0">
                <a:effectLst/>
                <a:latin typeface="Lato" panose="020F0502020204030203" pitchFamily="34" charset="77"/>
              </a:rPr>
              <a:t>Todos los programas de prevención de la VG deben </a:t>
            </a:r>
            <a:r>
              <a:rPr lang="es-419" b="1" dirty="0">
                <a:effectLst/>
                <a:latin typeface="Lato" panose="020F0502020204030203" pitchFamily="34" charset="77"/>
              </a:rPr>
              <a:t>rendir cuentas hacia las mujeres y las niñas</a:t>
            </a:r>
            <a:r>
              <a:rPr lang="es-419" dirty="0">
                <a:effectLst/>
                <a:latin typeface="Lato" panose="020F0502020204030203" pitchFamily="34" charset="77"/>
              </a:rPr>
              <a:t>. </a:t>
            </a:r>
          </a:p>
          <a:p>
            <a:pPr marL="171450" indent="-171450">
              <a:buFont typeface="Arial" panose="020B0604020202020204" pitchFamily="34" charset="0"/>
              <a:buChar char="•"/>
            </a:pPr>
            <a:r>
              <a:rPr lang="es-419" dirty="0">
                <a:effectLst/>
                <a:latin typeface="Lato" panose="020F0502020204030203" pitchFamily="34" charset="77"/>
              </a:rPr>
              <a:t>La programación de la prevención solo debe iniciarse </a:t>
            </a:r>
            <a:r>
              <a:rPr lang="es-419" b="1" dirty="0">
                <a:effectLst/>
                <a:latin typeface="Lato" panose="020F0502020204030203" pitchFamily="34" charset="77"/>
              </a:rPr>
              <a:t>una vez que se hayan establecido los servicios esenciales </a:t>
            </a:r>
            <a:r>
              <a:rPr lang="es-419" dirty="0">
                <a:effectLst/>
                <a:latin typeface="Lato" panose="020F0502020204030203" pitchFamily="34" charset="77"/>
              </a:rPr>
              <a:t>para responder a los incidentes.</a:t>
            </a:r>
          </a:p>
        </p:txBody>
      </p:sp>
    </p:spTree>
    <p:extLst>
      <p:ext uri="{BB962C8B-B14F-4D97-AF65-F5344CB8AC3E}">
        <p14:creationId xmlns:p14="http://schemas.microsoft.com/office/powerpoint/2010/main" val="3944526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67369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a:defRPr/>
            </a:pPr>
            <a:r>
              <a:rPr lang="es-419" dirty="0">
                <a:effectLst/>
                <a:latin typeface="Lato" panose="020F0502020204030203" pitchFamily="34" charset="77"/>
                <a:ea typeface="Times New Roman" panose="02020603050405020304" pitchFamily="18" charset="0"/>
                <a:cs typeface="Arial"/>
              </a:rPr>
              <a:t>Explique que ahora vamos a ver cómo la planificación y el diseño de las actividades de prevención primaria de la VG encajan en el ciclo de programas plurianuales del ACNUR. El ciclo de programación plurianual es un nuevo marco introducido por el ACNUR en 2022.</a:t>
            </a:r>
            <a:r>
              <a:rPr lang="es-419" dirty="0">
                <a:latin typeface="Lato" panose="020F0502020204030203" pitchFamily="34" charset="77"/>
                <a:ea typeface="Times New Roman" panose="02020603050405020304" pitchFamily="18" charset="0"/>
                <a:cs typeface="Arial"/>
              </a:rPr>
              <a:t> </a:t>
            </a:r>
          </a:p>
          <a:p>
            <a:pPr>
              <a:defRPr/>
            </a:pPr>
            <a:endParaRPr lang="en-GB" dirty="0">
              <a:latin typeface="Lato" panose="020F0502020204030203" pitchFamily="34" charset="77"/>
              <a:ea typeface="Times New Roman" panose="02020603050405020304" pitchFamily="18" charset="0"/>
            </a:endParaRPr>
          </a:p>
          <a:p>
            <a:pPr marL="0" marR="0" lvl="0" indent="0" defTabSz="914400" rtl="0" eaLnBrk="0" fontAlgn="base" latinLnBrk="0" hangingPunct="0">
              <a:spcBef>
                <a:spcPct val="30000"/>
              </a:spcBef>
              <a:spcAft>
                <a:spcPct val="0"/>
              </a:spcAft>
              <a:buClrTx/>
              <a:buSzTx/>
              <a:buFontTx/>
              <a:buNone/>
              <a:tabLst/>
              <a:defRPr/>
            </a:pPr>
            <a:r>
              <a:rPr lang="es-419" dirty="0">
                <a:effectLst/>
                <a:latin typeface="Lato" panose="020F0502020204030203" pitchFamily="34" charset="77"/>
                <a:ea typeface="Times New Roman" panose="02020603050405020304" pitchFamily="18" charset="0"/>
                <a:cs typeface="Arial"/>
              </a:rPr>
              <a:t>En 2024, toda la organización pasará a un </a:t>
            </a:r>
            <a:r>
              <a:rPr lang="es-419" b="1" dirty="0">
                <a:effectLst/>
                <a:latin typeface="Lato" panose="020F0502020204030203" pitchFamily="34" charset="77"/>
                <a:ea typeface="Times New Roman" panose="02020603050405020304" pitchFamily="18" charset="0"/>
                <a:cs typeface="Arial"/>
              </a:rPr>
              <a:t>ciclo de programación plurianual</a:t>
            </a:r>
            <a:r>
              <a:rPr lang="es-419" dirty="0">
                <a:effectLst/>
                <a:latin typeface="Lato" panose="020F0502020204030203" pitchFamily="34" charset="77"/>
                <a:ea typeface="Times New Roman" panose="02020603050405020304" pitchFamily="18" charset="0"/>
                <a:cs typeface="Arial"/>
              </a:rPr>
              <a:t>. El ciclo plurianual del programa consta de tres fases interrelacionadas con procesos definidos y un conjunto específico de productos/documentos:</a:t>
            </a:r>
          </a:p>
          <a:p>
            <a:pPr marL="0" marR="0" lvl="0" indent="0" defTabSz="914400" rtl="0" eaLnBrk="0" fontAlgn="base" latinLnBrk="0" hangingPunct="0">
              <a:spcBef>
                <a:spcPct val="30000"/>
              </a:spcBef>
              <a:spcAft>
                <a:spcPct val="0"/>
              </a:spcAft>
              <a:buClrTx/>
              <a:buSzTx/>
              <a:buFontTx/>
              <a:buNone/>
              <a:tabLst/>
              <a:defRPr/>
            </a:pPr>
            <a:endParaRPr lang="en-GB" dirty="0">
              <a:latin typeface="Lato" panose="020F0502020204030203" pitchFamily="34" charset="77"/>
              <a:ea typeface="Times New Roman" panose="02020603050405020304" pitchFamily="18" charset="0"/>
            </a:endParaRPr>
          </a:p>
          <a:p>
            <a:pPr marL="171450" indent="-171450">
              <a:buFont typeface="Arial" panose="020B0604020202020204" pitchFamily="34" charset="0"/>
              <a:buChar char="•"/>
              <a:defRPr/>
            </a:pPr>
            <a:r>
              <a:rPr lang="es-419" dirty="0">
                <a:effectLst/>
                <a:latin typeface="Lato" panose="020F0502020204030203" pitchFamily="34" charset="77"/>
                <a:ea typeface="Times New Roman" panose="02020603050405020304" pitchFamily="18" charset="0"/>
                <a:cs typeface="Arial"/>
              </a:rPr>
              <a:t>Fase de </a:t>
            </a:r>
            <a:r>
              <a:rPr lang="es-419" b="1" dirty="0">
                <a:effectLst/>
                <a:latin typeface="Lato" panose="020F0502020204030203" pitchFamily="34" charset="77"/>
                <a:ea typeface="Times New Roman" panose="02020603050405020304" pitchFamily="18" charset="0"/>
                <a:cs typeface="Arial"/>
              </a:rPr>
              <a:t>PLANIFICAR</a:t>
            </a:r>
            <a:r>
              <a:rPr lang="es-419" dirty="0">
                <a:effectLst/>
                <a:latin typeface="Lato" panose="020F0502020204030203" pitchFamily="34" charset="77"/>
                <a:ea typeface="Times New Roman" panose="02020603050405020304" pitchFamily="18" charset="0"/>
                <a:cs typeface="Arial"/>
              </a:rPr>
              <a:t>: planificación estratégica y elaboración del presupuesto</a:t>
            </a:r>
          </a:p>
          <a:p>
            <a:pPr marL="171450" indent="-171450">
              <a:buFont typeface="Arial" panose="020B0604020202020204" pitchFamily="34" charset="0"/>
              <a:buChar char="•"/>
              <a:defRPr/>
            </a:pPr>
            <a:r>
              <a:rPr lang="es-419" dirty="0">
                <a:effectLst/>
                <a:latin typeface="Lato" panose="020F0502020204030203" pitchFamily="34" charset="77"/>
                <a:ea typeface="Times New Roman" panose="02020603050405020304" pitchFamily="18" charset="0"/>
                <a:cs typeface="Arial"/>
              </a:rPr>
              <a:t>Fase de </a:t>
            </a:r>
            <a:r>
              <a:rPr lang="es-419" b="1" dirty="0">
                <a:effectLst/>
                <a:latin typeface="Lato" panose="020F0502020204030203" pitchFamily="34" charset="77"/>
                <a:ea typeface="Times New Roman" panose="02020603050405020304" pitchFamily="18" charset="0"/>
                <a:cs typeface="Arial"/>
              </a:rPr>
              <a:t>OBTENER</a:t>
            </a:r>
            <a:r>
              <a:rPr lang="es-419" dirty="0">
                <a:effectLst/>
                <a:latin typeface="Lato" panose="020F0502020204030203" pitchFamily="34" charset="77"/>
                <a:ea typeface="Times New Roman" panose="02020603050405020304" pitchFamily="18" charset="0"/>
                <a:cs typeface="Arial"/>
              </a:rPr>
              <a:t>: planificación, monitoreo, gestión y ajuste anuales de la implementación</a:t>
            </a:r>
            <a:r>
              <a:rPr lang="es-419" dirty="0">
                <a:latin typeface="Lato" panose="020F0502020204030203" pitchFamily="34" charset="77"/>
                <a:ea typeface="Times New Roman" panose="02020603050405020304" pitchFamily="18" charset="0"/>
                <a:cs typeface="Arial"/>
              </a:rPr>
              <a:t> </a:t>
            </a:r>
          </a:p>
          <a:p>
            <a:pPr marL="171450" indent="-171450">
              <a:buFont typeface="Arial" panose="020B0604020202020204" pitchFamily="34" charset="0"/>
              <a:buChar char="•"/>
              <a:defRPr/>
            </a:pPr>
            <a:r>
              <a:rPr lang="es-419" dirty="0">
                <a:effectLst/>
                <a:latin typeface="Lato" panose="020F0502020204030203" pitchFamily="34" charset="77"/>
                <a:ea typeface="Times New Roman" panose="02020603050405020304" pitchFamily="18" charset="0"/>
                <a:cs typeface="Arial"/>
              </a:rPr>
              <a:t>Fase de </a:t>
            </a:r>
            <a:r>
              <a:rPr lang="es-419" b="1" dirty="0">
                <a:effectLst/>
                <a:latin typeface="Lato" panose="020F0502020204030203" pitchFamily="34" charset="77"/>
                <a:ea typeface="Times New Roman" panose="02020603050405020304" pitchFamily="18" charset="0"/>
                <a:cs typeface="Arial"/>
              </a:rPr>
              <a:t>MOSTRAR</a:t>
            </a:r>
            <a:r>
              <a:rPr lang="es-419" dirty="0">
                <a:effectLst/>
                <a:latin typeface="Lato" panose="020F0502020204030203" pitchFamily="34" charset="77"/>
                <a:ea typeface="Times New Roman" panose="02020603050405020304" pitchFamily="18" charset="0"/>
                <a:cs typeface="Arial"/>
              </a:rPr>
              <a:t>: revisión de la implementación de la estrategia y presentación de informes sobre los resultados.</a:t>
            </a:r>
            <a:r>
              <a:rPr lang="es-419" dirty="0">
                <a:latin typeface="Lato" panose="020F0502020204030203" pitchFamily="34" charset="77"/>
                <a:ea typeface="Times New Roman" panose="02020603050405020304" pitchFamily="18" charset="0"/>
                <a:cs typeface="Arial"/>
              </a:rPr>
              <a:t> </a:t>
            </a:r>
          </a:p>
          <a:p>
            <a:pPr marL="0" marR="0" lvl="0" indent="0" defTabSz="914400" rtl="0" eaLnBrk="0" fontAlgn="base" latinLnBrk="0" hangingPunct="0">
              <a:spcBef>
                <a:spcPct val="30000"/>
              </a:spcBef>
              <a:spcAft>
                <a:spcPct val="0"/>
              </a:spcAft>
              <a:buClrTx/>
              <a:buSzTx/>
              <a:buFontTx/>
              <a:buNone/>
              <a:tabLst/>
              <a:defRPr/>
            </a:pPr>
            <a:endParaRPr lang="en-GR" dirty="0">
              <a:latin typeface="Lato" panose="020F0502020204030203" pitchFamily="34" charset="77"/>
            </a:endParaRPr>
          </a:p>
          <a:p>
            <a:pPr>
              <a:defRPr/>
            </a:pPr>
            <a:r>
              <a:rPr lang="es-419" dirty="0">
                <a:latin typeface="Lato" panose="020F0502020204030203" pitchFamily="34" charset="77"/>
                <a:ea typeface="MS PGothic"/>
                <a:cs typeface="Calibri"/>
              </a:rPr>
              <a:t>El nuevo ciclo de programas estratégicos plurianuales, de 3 a 5 años, ofrece una importante </a:t>
            </a:r>
            <a:r>
              <a:rPr lang="es-419" b="1" dirty="0">
                <a:latin typeface="Lato" panose="020F0502020204030203" pitchFamily="34" charset="77"/>
                <a:ea typeface="MS PGothic"/>
                <a:cs typeface="Calibri"/>
              </a:rPr>
              <a:t>oportunidad para la implementación de estrategias de prevención de la VG a más largo plazo</a:t>
            </a:r>
            <a:r>
              <a:rPr lang="es-419" dirty="0">
                <a:latin typeface="Lato" panose="020F0502020204030203" pitchFamily="34" charset="77"/>
                <a:ea typeface="MS PGothic"/>
                <a:cs typeface="Calibri"/>
              </a:rPr>
              <a:t>. Si bien la programación para la prevención de la VG a través de asociaciones puede seguir concluyéndose anualmente en función de la asignación presupuestaria anual, la planificación estratégica plurianual permite planificar el </a:t>
            </a:r>
            <a:r>
              <a:rPr lang="es-419" b="1" dirty="0">
                <a:latin typeface="Lato" panose="020F0502020204030203" pitchFamily="34" charset="77"/>
                <a:ea typeface="MS PGothic"/>
                <a:cs typeface="Calibri"/>
              </a:rPr>
              <a:t>cambio de las normas sociales </a:t>
            </a:r>
            <a:r>
              <a:rPr lang="es-419" dirty="0">
                <a:latin typeface="Lato" panose="020F0502020204030203" pitchFamily="34" charset="77"/>
                <a:ea typeface="MS PGothic"/>
                <a:cs typeface="Calibri"/>
              </a:rPr>
              <a:t>a más largo plazo </a:t>
            </a:r>
            <a:r>
              <a:rPr lang="es-419" b="1" dirty="0">
                <a:latin typeface="Lato" panose="020F0502020204030203" pitchFamily="34" charset="77"/>
                <a:ea typeface="MS PGothic"/>
                <a:cs typeface="Calibri"/>
              </a:rPr>
              <a:t>y la programación transformadora de las cuestiones de género </a:t>
            </a:r>
            <a:r>
              <a:rPr lang="es-419" dirty="0">
                <a:latin typeface="Lato" panose="020F0502020204030203" pitchFamily="34" charset="77"/>
                <a:ea typeface="MS PGothic"/>
                <a:cs typeface="Calibri"/>
              </a:rPr>
              <a:t>en consonancia con la </a:t>
            </a:r>
            <a:r>
              <a:rPr lang="es-419" b="1" dirty="0">
                <a:latin typeface="Lato" panose="020F0502020204030203" pitchFamily="34" charset="77"/>
                <a:ea typeface="MS PGothic"/>
                <a:cs typeface="Calibri"/>
              </a:rPr>
              <a:t>Política</a:t>
            </a:r>
            <a:r>
              <a:rPr lang="es-419" dirty="0">
                <a:latin typeface="Lato" panose="020F0502020204030203" pitchFamily="34" charset="77"/>
                <a:ea typeface="MS PGothic"/>
                <a:cs typeface="Calibri"/>
              </a:rPr>
              <a:t> </a:t>
            </a:r>
            <a:r>
              <a:rPr lang="es-419" b="1" dirty="0">
                <a:latin typeface="Lato" panose="020F0502020204030203" pitchFamily="34" charset="77"/>
                <a:ea typeface="MS PGothic"/>
                <a:cs typeface="Calibri"/>
              </a:rPr>
              <a:t>de VG del ACNUR. </a:t>
            </a:r>
          </a:p>
          <a:p>
            <a:pPr marL="0" marR="0" lvl="0" indent="0" defTabSz="914400" rtl="0" eaLnBrk="0" fontAlgn="base" latinLnBrk="0" hangingPunct="0">
              <a:spcBef>
                <a:spcPct val="30000"/>
              </a:spcBef>
              <a:spcAft>
                <a:spcPct val="0"/>
              </a:spcAft>
              <a:buClrTx/>
              <a:buSzTx/>
              <a:buFontTx/>
              <a:buNone/>
              <a:tabLst/>
              <a:defRPr/>
            </a:pPr>
            <a:endParaRPr lang="en-US" dirty="0">
              <a:latin typeface="Lato" panose="020F0502020204030203" pitchFamily="34" charset="77"/>
            </a:endParaRPr>
          </a:p>
          <a:p>
            <a:pPr>
              <a:defRPr/>
            </a:pPr>
            <a:r>
              <a:rPr lang="es-419" dirty="0">
                <a:latin typeface="Lato" panose="020F0502020204030203" pitchFamily="34" charset="77"/>
                <a:ea typeface="MS PGothic"/>
                <a:cs typeface="Calibri"/>
              </a:rPr>
              <a:t>Aunque el presupuesto se asigna anualmente, </a:t>
            </a:r>
            <a:r>
              <a:rPr lang="es-419" b="0" i="0" dirty="0">
                <a:solidFill>
                  <a:srgbClr val="242424"/>
                </a:solidFill>
                <a:effectLst/>
                <a:latin typeface="Lato" panose="020F0502020204030203" pitchFamily="34" charset="77"/>
                <a:ea typeface="MS PGothic"/>
                <a:cs typeface="Calibri"/>
              </a:rPr>
              <a:t>se anima a las Operaciones a </a:t>
            </a:r>
            <a:r>
              <a:rPr lang="es-419" b="1" i="0" dirty="0">
                <a:solidFill>
                  <a:srgbClr val="242424"/>
                </a:solidFill>
                <a:effectLst/>
                <a:latin typeface="Lato" panose="020F0502020204030203" pitchFamily="34" charset="77"/>
                <a:ea typeface="MS PGothic"/>
                <a:cs typeface="Calibri"/>
              </a:rPr>
              <a:t>concluir las asociaciones plurianuales</a:t>
            </a:r>
            <a:r>
              <a:rPr lang="es-419" b="0" i="0" dirty="0">
                <a:solidFill>
                  <a:srgbClr val="242424"/>
                </a:solidFill>
                <a:effectLst/>
                <a:latin typeface="Lato" panose="020F0502020204030203" pitchFamily="34" charset="77"/>
                <a:ea typeface="MS PGothic"/>
                <a:cs typeface="Calibri"/>
              </a:rPr>
              <a:t>, ya que estas facilitarán la priorización de la asignación presupuestaria hacia </a:t>
            </a:r>
            <a:r>
              <a:rPr lang="es-419" b="1" i="0" dirty="0">
                <a:solidFill>
                  <a:srgbClr val="242424"/>
                </a:solidFill>
                <a:effectLst/>
                <a:latin typeface="Lato" panose="020F0502020204030203" pitchFamily="34" charset="77"/>
                <a:ea typeface="MS PGothic"/>
                <a:cs typeface="Calibri"/>
              </a:rPr>
              <a:t>programas de prevención a más largo plazo</a:t>
            </a:r>
            <a:r>
              <a:rPr lang="es-419" b="0" i="0" dirty="0">
                <a:solidFill>
                  <a:srgbClr val="242424"/>
                </a:solidFill>
                <a:effectLst/>
                <a:latin typeface="Lato" panose="020F0502020204030203" pitchFamily="34" charset="77"/>
                <a:ea typeface="MS PGothic"/>
                <a:cs typeface="Calibri"/>
              </a:rPr>
              <a:t>.</a:t>
            </a:r>
            <a:r>
              <a:rPr lang="es-419" dirty="0">
                <a:solidFill>
                  <a:srgbClr val="242424"/>
                </a:solidFill>
                <a:latin typeface="Lato" panose="020F0502020204030203" pitchFamily="34" charset="77"/>
                <a:ea typeface="MS PGothic"/>
                <a:cs typeface="Calibri"/>
              </a:rPr>
              <a:t> </a:t>
            </a:r>
          </a:p>
          <a:p>
            <a:pPr marL="0" marR="0" lvl="0" indent="0" defTabSz="914400">
              <a:spcBef>
                <a:spcPct val="30000"/>
              </a:spcBef>
              <a:spcAft>
                <a:spcPct val="0"/>
              </a:spcAft>
              <a:buClrTx/>
              <a:buSzTx/>
              <a:buFontTx/>
              <a:buNone/>
              <a:tabLst/>
              <a:defRPr/>
            </a:pPr>
            <a:endParaRPr lang="en-GB" dirty="0">
              <a:solidFill>
                <a:srgbClr val="242424"/>
              </a:solidFill>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latin typeface="Lato" panose="020F0502020204030203" pitchFamily="34" charset="77"/>
                <a:ea typeface="MS PGothic"/>
                <a:cs typeface="Calibri"/>
              </a:rPr>
              <a:t>Para obtener más información, derive a las personas participantes a la grabación del seminario web 2022 y al PPT sobre la gestión basada en resultados del ACNUR y la VG (</a:t>
            </a:r>
            <a:r>
              <a:rPr lang="es-419" sz="1200" dirty="0">
                <a:latin typeface="Lato" panose="020F0502020204030203" pitchFamily="34" charset="77"/>
                <a:ea typeface="MS PGothic"/>
                <a:cs typeface="Calibri"/>
                <a:hlinkClick r:id="rId3"/>
              </a:rPr>
              <a:t>https://unhcr365.sharepoint.com/sites/GSCB-GBVLearning/SitePages/Webinar-2.aspx</a:t>
            </a:r>
            <a:r>
              <a:rPr lang="es-419" sz="1200" dirty="0">
                <a:latin typeface="Lato" panose="020F0502020204030203" pitchFamily="34" charset="77"/>
                <a:ea typeface="MS PGothic"/>
                <a:cs typeface="Calibri"/>
              </a:rPr>
              <a:t>). </a:t>
            </a:r>
            <a:r>
              <a:rPr lang="es-419" dirty="0">
                <a:latin typeface="Lato" panose="020F0502020204030203" pitchFamily="34" charset="77"/>
                <a:ea typeface="MS PGothic"/>
                <a:cs typeface="Calibri"/>
              </a:rPr>
              <a:t> </a:t>
            </a:r>
          </a:p>
        </p:txBody>
      </p:sp>
    </p:spTree>
    <p:extLst>
      <p:ext uri="{BB962C8B-B14F-4D97-AF65-F5344CB8AC3E}">
        <p14:creationId xmlns:p14="http://schemas.microsoft.com/office/powerpoint/2010/main" val="306479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55106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p>
          <a:p>
            <a:r>
              <a:rPr lang="es-419" dirty="0"/>
              <a:t>Explique que todos los conceptos de la parte exterior del círculo son </a:t>
            </a:r>
            <a:r>
              <a:rPr lang="es-419" b="1" dirty="0"/>
              <a:t>elementos clave para el diseño y la planificación </a:t>
            </a:r>
            <a:r>
              <a:rPr lang="es-419" dirty="0"/>
              <a:t>de programas eficaces para la prevención de la VG. Destaque que todos estos conceptos están </a:t>
            </a:r>
            <a:r>
              <a:rPr lang="es-419" b="1" dirty="0"/>
              <a:t>interconectados</a:t>
            </a:r>
            <a:r>
              <a:rPr lang="es-419" dirty="0"/>
              <a:t>. </a:t>
            </a:r>
          </a:p>
          <a:p>
            <a:endParaRPr lang="en-G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t>En esta sesión profundizaremos en todos estos conceptos, con la excepción de la consulta a las principales partes interesadas. Haga hincapié en que las autoridades gubernamentales son particularmente partes interesadas clave a las que hay que consultar a la hora de diseñar y planificar programas de prevención de la VG, dependiendo del contexto, con el objetivo de </a:t>
            </a:r>
            <a:r>
              <a:rPr lang="es-419" sz="1200" dirty="0">
                <a:effectLst/>
                <a:latin typeface="Helvetica" pitchFamily="2" charset="0"/>
              </a:rPr>
              <a:t>incluir y complementar las estrategias y los programas nacionales para la prevención de la VG.</a:t>
            </a:r>
          </a:p>
          <a:p>
            <a:endParaRPr lang="en-G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419" b="0" dirty="0"/>
              <a:t>Nota sobre la </a:t>
            </a:r>
            <a:r>
              <a:rPr lang="es-419" b="1" dirty="0"/>
              <a:t>Teoría del Cambio</a:t>
            </a:r>
            <a:r>
              <a:rPr lang="es-419" dirty="0"/>
              <a:t>: a efectos de este módulo, nos referimos a una Teoría del Cambio específica para la programación para la prevención de la VG. </a:t>
            </a:r>
            <a:r>
              <a:rPr lang="es-419" b="0" i="0" dirty="0">
                <a:solidFill>
                  <a:srgbClr val="242424"/>
                </a:solidFill>
                <a:effectLst/>
                <a:latin typeface="-apple-system"/>
              </a:rPr>
              <a:t>Esto difiere de la Teoría del Cambio que forma parte del ciclo de programación plurianual del ACNUR. En el ACNUR, la elaboración de una Teoría del Cambio se considera un paso clave y obligatorio para el desarrollo de estrategias plurianuales. Se solicita a las Operaciones que desarrollen una Teoría del Cambio para cada área de impacto identificada en su estrategia plurianual. La Teoría del Cambio utilizada a efectos de planificación e implementación de la programación para la prevención primaria de la VG puede servir de base para la Teoría del Cambio más amplia del ACNUR, desarrollada para a su vez fundamentar el ciclo de programación plurianual. Para obtener más información, consulte el paquete de desarrollo de la Teoría del Cambio del ACNUR relacionado con la estrategia plurianual: </a:t>
            </a:r>
            <a:r>
              <a:rPr lang="es-419" b="0" i="0" u="none" strike="noStrike" dirty="0">
                <a:solidFill>
                  <a:srgbClr val="4F52B2"/>
                </a:solidFill>
                <a:effectLst/>
                <a:latin typeface="-apple-system"/>
                <a:hlinkClick r:id="rId3" tooltip="https://intranet.unhcr.org/content/dam/unhcr/intranet/protection-operations/compass/en/guidance/toc-package/TOC%20package.zip"/>
              </a:rPr>
              <a:t>https://intranet.unhcr.org/content/dam/unhcr/intranet/protection-operations/compass/en/guidance/toc-package/TOC%20package.zip </a:t>
            </a:r>
            <a:r>
              <a:rPr lang="es-419" b="0" i="0" dirty="0">
                <a:solidFill>
                  <a:srgbClr val="242424"/>
                </a:solidFill>
                <a:effectLst/>
                <a:latin typeface="-apple-system"/>
              </a:rPr>
              <a:t>(en inglés). </a:t>
            </a:r>
            <a:endParaRPr lang="es-419" b="0" i="0" u="none" strike="noStrike" dirty="0">
              <a:solidFill>
                <a:srgbClr val="4F52B2"/>
              </a:solidFill>
              <a:effectLst/>
              <a:latin typeface="-apple-system"/>
              <a:hlinkClick r:id="rId3" tooltip="https://intranet.unhcr.org/content/dam/unhcr/intranet/protection-operations/compass/en/guidance/toc-package/TOC%20package.zip"/>
            </a:endParaRPr>
          </a:p>
        </p:txBody>
      </p:sp>
    </p:spTree>
    <p:extLst>
      <p:ext uri="{BB962C8B-B14F-4D97-AF65-F5344CB8AC3E}">
        <p14:creationId xmlns:p14="http://schemas.microsoft.com/office/powerpoint/2010/main" val="8114239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r>
              <a:rPr lang="es-419" dirty="0">
                <a:latin typeface="Lato" panose="020F0502020204030203" pitchFamily="34" charset="77"/>
              </a:rPr>
              <a:t>La </a:t>
            </a:r>
            <a:r>
              <a:rPr lang="es-419" b="1" dirty="0">
                <a:latin typeface="Lato" panose="020F0502020204030203" pitchFamily="34" charset="77"/>
              </a:rPr>
              <a:t>inclusión y participación activa de mujeres, niñas y otros grupos en riesgo</a:t>
            </a:r>
            <a:r>
              <a:rPr lang="es-419" dirty="0">
                <a:latin typeface="Lato" panose="020F0502020204030203" pitchFamily="34" charset="77"/>
              </a:rPr>
              <a:t> es una </a:t>
            </a:r>
            <a:r>
              <a:rPr lang="es-419" b="1" dirty="0">
                <a:latin typeface="Lato" panose="020F0502020204030203" pitchFamily="34" charset="77"/>
              </a:rPr>
              <a:t>actividad preventiva en sí misma</a:t>
            </a:r>
            <a:r>
              <a:rPr lang="es-419" dirty="0">
                <a:latin typeface="Lato" panose="020F0502020204030203" pitchFamily="34" charset="77"/>
              </a:rPr>
              <a:t>. Los programas contra la VG deben promover y apoyar la inclusión de las mujeres y las niñas en puestos de liderazgo desde el </a:t>
            </a:r>
            <a:r>
              <a:rPr lang="es-419" b="1" dirty="0">
                <a:latin typeface="Lato" panose="020F0502020204030203" pitchFamily="34" charset="77"/>
              </a:rPr>
              <a:t>inicio de una respuesta de emergencia</a:t>
            </a:r>
            <a:r>
              <a:rPr lang="es-419" dirty="0">
                <a:latin typeface="Lato" panose="020F0502020204030203" pitchFamily="34" charset="77"/>
              </a:rPr>
              <a:t>, entendiendo al mismo tiempo que las intervenciones relacionadas con las normas sociales y el cambio sistémico deben llevarse a cabo una vez que estén en marcha los servicios básicos de respuesta a la VG.</a:t>
            </a:r>
          </a:p>
          <a:p>
            <a:endParaRPr lang="en-US" dirty="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b="1" dirty="0">
                <a:effectLst/>
                <a:latin typeface="Lato" panose="020F0502020204030203" pitchFamily="34" charset="77"/>
              </a:rPr>
              <a:t>La participación es un aspecto clave del empoderamiento</a:t>
            </a:r>
            <a:r>
              <a:rPr lang="es-419" dirty="0">
                <a:effectLst/>
                <a:latin typeface="Lato" panose="020F0502020204030203" pitchFamily="34" charset="77"/>
              </a:rPr>
              <a:t>. El empoderamiento es un proceso que significa que las mujeres y las niñas pueden asumir el control de sus vidas, entre otras cosas al tomar decisiones, establecer sus propias agendas, adquirir habilidades (o hacer que se reconozcan sus habilidades y conocimientos), resolver problemas y desarrollar la autosuficiencia. </a:t>
            </a:r>
          </a:p>
          <a:p>
            <a:pPr marL="0" marR="0" lvl="0" indent="0" algn="l" defTabSz="914400" rtl="0" eaLnBrk="0" fontAlgn="base" latinLnBrk="0" hangingPunct="0">
              <a:spcBef>
                <a:spcPct val="30000"/>
              </a:spcBef>
              <a:spcAft>
                <a:spcPct val="0"/>
              </a:spcAft>
              <a:buClrTx/>
              <a:buSzTx/>
              <a:buFontTx/>
              <a:buNone/>
              <a:tabLst/>
              <a:defRPr/>
            </a:pPr>
            <a:endParaRPr lang="en-GB" dirty="0">
              <a:effectLst/>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dirty="0">
                <a:effectLst/>
                <a:latin typeface="Lato" panose="020F0502020204030203" pitchFamily="34" charset="77"/>
              </a:rPr>
              <a:t>El empoderamiento permite a las mujeres y las niñas controlar sus bienes e influir en las políticas, procesos e instituciones que afectan a sus vidas (incluidas las estructuras e instituciones que refuerzan y perpetúan la discriminación y la desigualdad de género). El concepto de empoderamiento tiene una larga historia en el trabajo de cambio social que hace hincapié en la </a:t>
            </a:r>
            <a:r>
              <a:rPr lang="es-419" b="1" dirty="0">
                <a:effectLst/>
                <a:latin typeface="Lato" panose="020F0502020204030203" pitchFamily="34" charset="77"/>
              </a:rPr>
              <a:t>importancia de adquirir la capacidad de tomar decisiones significativas</a:t>
            </a:r>
            <a:r>
              <a:rPr lang="es-419" dirty="0">
                <a:effectLst/>
                <a:latin typeface="Lato" panose="020F0502020204030203" pitchFamily="34" charset="77"/>
              </a:rPr>
              <a:t>.</a:t>
            </a:r>
          </a:p>
          <a:p>
            <a:endParaRPr lang="en-GR" dirty="0">
              <a:latin typeface="Lato" panose="020F0502020204030203" pitchFamily="34" charset="77"/>
            </a:endParaRPr>
          </a:p>
          <a:p>
            <a:r>
              <a:rPr lang="es-419" dirty="0">
                <a:latin typeface="Lato" panose="020F0502020204030203" pitchFamily="34" charset="77"/>
              </a:rPr>
              <a:t>Recuerde los Estándares Mínimos de VG Interagenciales y la orientación sobre la participación de las mujeres y las niñas: </a:t>
            </a:r>
          </a:p>
          <a:p>
            <a:pPr marL="171450" indent="-171450">
              <a:buFont typeface="Arial" panose="020B0604020202020204" pitchFamily="34" charset="0"/>
              <a:buChar char="•"/>
            </a:pPr>
            <a:r>
              <a:rPr lang="es-419" b="1" dirty="0">
                <a:effectLst/>
                <a:latin typeface="Lato" panose="020F0502020204030203" pitchFamily="34" charset="77"/>
              </a:rPr>
              <a:t>Consultar trimestralmente </a:t>
            </a:r>
            <a:r>
              <a:rPr lang="es-419" dirty="0">
                <a:effectLst/>
                <a:latin typeface="Lato" panose="020F0502020204030203" pitchFamily="34" charset="77"/>
              </a:rPr>
              <a:t>(como mínimo) a las mujeres y niñas sobre los riesgos de VG y las limitaciones para su participación en las actividades del programa. </a:t>
            </a:r>
          </a:p>
          <a:p>
            <a:pPr marL="171450" indent="-171450">
              <a:buFont typeface="Arial" panose="020B0604020202020204" pitchFamily="34" charset="0"/>
              <a:buChar char="•"/>
            </a:pPr>
            <a:r>
              <a:rPr lang="es-419" dirty="0">
                <a:effectLst/>
                <a:latin typeface="Lato" panose="020F0502020204030203" pitchFamily="34" charset="77"/>
              </a:rPr>
              <a:t>Garantizar que las mujeres y las niñas </a:t>
            </a:r>
            <a:r>
              <a:rPr lang="es-419" b="1" dirty="0">
                <a:effectLst/>
                <a:latin typeface="Lato" panose="020F0502020204030203" pitchFamily="34" charset="77"/>
              </a:rPr>
              <a:t>participen en el diseño de </a:t>
            </a:r>
            <a:r>
              <a:rPr lang="es-419" dirty="0">
                <a:effectLst/>
                <a:latin typeface="Lato" panose="020F0502020204030203" pitchFamily="34" charset="77"/>
              </a:rPr>
              <a:t>los programas contra la VG en todas las fases del ciclo del programa al facilitar su participación (por ejemplo, al contratarlas como personal y voluntarias, o proporcionarles transporte y traducción). </a:t>
            </a:r>
          </a:p>
          <a:p>
            <a:pPr marL="171450" indent="-171450">
              <a:buFont typeface="Arial" panose="020B0604020202020204" pitchFamily="34" charset="0"/>
              <a:buChar char="•"/>
            </a:pPr>
            <a:r>
              <a:rPr lang="es-419" b="1" dirty="0">
                <a:effectLst/>
                <a:latin typeface="Lato" panose="020F0502020204030203" pitchFamily="34" charset="77"/>
              </a:rPr>
              <a:t>Identificar y abordar las barreras y los riesgos para la participación </a:t>
            </a:r>
            <a:r>
              <a:rPr lang="es-419" dirty="0">
                <a:effectLst/>
                <a:latin typeface="Lato" panose="020F0502020204030203" pitchFamily="34" charset="77"/>
              </a:rPr>
              <a:t>a través de consultas con mujeres y niñas y promover una mejor comprensión de las barreras específicas y la discriminación que crean un mayor riesgo de VG para determinadas mujeres y niñas.</a:t>
            </a:r>
          </a:p>
          <a:p>
            <a:pPr marL="171450" indent="-171450">
              <a:buFont typeface="Arial" panose="020B0604020202020204" pitchFamily="34" charset="0"/>
              <a:buChar char="•"/>
            </a:pPr>
            <a:r>
              <a:rPr lang="es-419" dirty="0">
                <a:effectLst/>
                <a:latin typeface="Lato" panose="020F0502020204030203" pitchFamily="34" charset="77"/>
              </a:rPr>
              <a:t>Junto con las mujeres y las niñas, identificar a las </a:t>
            </a:r>
            <a:r>
              <a:rPr lang="es-419" b="1" dirty="0">
                <a:effectLst/>
                <a:latin typeface="Lato" panose="020F0502020204030203" pitchFamily="34" charset="77"/>
              </a:rPr>
              <a:t>que se enfrentan a la mayor marginación y riesgo</a:t>
            </a:r>
            <a:r>
              <a:rPr lang="es-419" dirty="0">
                <a:effectLst/>
                <a:latin typeface="Lato" panose="020F0502020204030203" pitchFamily="34" charset="77"/>
              </a:rPr>
              <a:t>, y diseñar enfoques que garanticen su participación. </a:t>
            </a:r>
          </a:p>
          <a:p>
            <a:pPr marL="171450" indent="-171450">
              <a:buFont typeface="Arial" panose="020B0604020202020204" pitchFamily="34" charset="0"/>
              <a:buChar char="•"/>
            </a:pPr>
            <a:r>
              <a:rPr lang="es-419" dirty="0">
                <a:effectLst/>
                <a:latin typeface="Lato" panose="020F0502020204030203" pitchFamily="34" charset="77"/>
              </a:rPr>
              <a:t>Apoyar la </a:t>
            </a:r>
            <a:r>
              <a:rPr lang="es-419" b="1" dirty="0">
                <a:effectLst/>
                <a:latin typeface="Lato" panose="020F0502020204030203" pitchFamily="34" charset="77"/>
              </a:rPr>
              <a:t>representación de las chicas adolescentes mayores y las mujeres mayores </a:t>
            </a:r>
            <a:r>
              <a:rPr lang="es-419" dirty="0">
                <a:effectLst/>
                <a:latin typeface="Lato" panose="020F0502020204030203" pitchFamily="34" charset="77"/>
              </a:rPr>
              <a:t>en las estructuras de liderazgo de la comunidad y apoyar el desarrollo de las capacidades de las líderes femeninas en materia de derechos de la mujer, habilidades de liderazgo, capacidad de negociación y oratoria.</a:t>
            </a:r>
          </a:p>
          <a:p>
            <a:endParaRPr lang="en-GB" dirty="0">
              <a:effectLst/>
              <a:latin typeface="Lato" panose="020F0502020204030203" pitchFamily="34" charset="77"/>
            </a:endParaRPr>
          </a:p>
          <a:p>
            <a:r>
              <a:rPr lang="es-419" dirty="0">
                <a:effectLst/>
                <a:latin typeface="Lato" panose="020F0502020204030203" pitchFamily="34" charset="77"/>
              </a:rPr>
              <a:t>Este tema se tratará en profundidad en el módulo 2 del Paquete de Facilitación de la prevención.</a:t>
            </a:r>
          </a:p>
        </p:txBody>
      </p:sp>
    </p:spTree>
    <p:extLst>
      <p:ext uri="{BB962C8B-B14F-4D97-AF65-F5344CB8AC3E}">
        <p14:creationId xmlns:p14="http://schemas.microsoft.com/office/powerpoint/2010/main" val="3319121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8"/>
            <a:ext cx="5486400" cy="23292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a:defRPr/>
            </a:pPr>
            <a:r>
              <a:rPr lang="es-419" dirty="0">
                <a:latin typeface="Lato" panose="020F0502020204030203" pitchFamily="34" charset="77"/>
                <a:ea typeface="MS PGothic"/>
                <a:cs typeface="Calibri"/>
              </a:rPr>
              <a:t>Duración prevista: 20 minutos </a:t>
            </a:r>
          </a:p>
          <a:p>
            <a:r>
              <a:rPr lang="es-419" dirty="0">
                <a:latin typeface="Lato" panose="020F0502020204030203" pitchFamily="34" charset="77"/>
                <a:ea typeface="MS PGothic"/>
                <a:cs typeface="Calibri"/>
              </a:rPr>
              <a:t>Objetivo: profundizar la comprensión de las personas participantes sobre la importancia y los retos de la localización, y fomentar la reflexión sobre los propios esfuerzos de localización </a:t>
            </a:r>
          </a:p>
          <a:p>
            <a:pPr>
              <a:defRPr/>
            </a:pPr>
            <a:endParaRPr lang="en-GR" dirty="0">
              <a:latin typeface="Lato" panose="020F0502020204030203" pitchFamily="34" charset="77"/>
              <a:cs typeface="Calibri"/>
            </a:endParaRPr>
          </a:p>
          <a:p>
            <a:pPr>
              <a:defRPr/>
            </a:pPr>
            <a:r>
              <a:rPr lang="es-419" u="none" strike="noStrike" dirty="0">
                <a:effectLst/>
                <a:uFill>
                  <a:solidFill>
                    <a:srgbClr val="000000"/>
                  </a:solidFill>
                </a:uFill>
                <a:latin typeface="Lato" panose="020F0502020204030203" pitchFamily="34" charset="77"/>
                <a:ea typeface="Calibri" panose="020F0502020204030204" pitchFamily="34" charset="0"/>
                <a:cs typeface="Calibri"/>
              </a:rPr>
              <a:t>Invite a las personas participantes a reflexionar en sesión plenaria sobre las preguntas de la diapositiva.</a:t>
            </a:r>
            <a:r>
              <a:rPr lang="es-419" dirty="0">
                <a:uFill>
                  <a:solidFill>
                    <a:srgbClr val="000000"/>
                  </a:solidFill>
                </a:uFill>
                <a:latin typeface="Lato" panose="020F0502020204030203" pitchFamily="34" charset="77"/>
                <a:ea typeface="Calibri" panose="020F0502020204030204" pitchFamily="34" charset="0"/>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u="none" strike="noStrike" dirty="0">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a:defRPr/>
            </a:pPr>
            <a:r>
              <a:rPr lang="es-419" u="none" strike="noStrike" dirty="0">
                <a:effectLst/>
                <a:uFill>
                  <a:solidFill>
                    <a:srgbClr val="000000"/>
                  </a:solidFill>
                </a:uFill>
                <a:latin typeface="Lato" panose="020F0502020204030203" pitchFamily="34" charset="77"/>
                <a:ea typeface="Calibri" panose="020F0502020204030204" pitchFamily="34" charset="0"/>
                <a:cs typeface="Calibri"/>
              </a:rPr>
              <a:t>Recuerde a las personas participantes el </a:t>
            </a:r>
            <a:r>
              <a:rPr lang="es-419" dirty="0">
                <a:latin typeface="Lato" panose="020F0502020204030203" pitchFamily="34" charset="77"/>
                <a:ea typeface="MS PGothic"/>
                <a:cs typeface="Helvetica"/>
              </a:rPr>
              <a:t>resultado de la </a:t>
            </a:r>
            <a:r>
              <a:rPr lang="es-419" b="1" dirty="0">
                <a:latin typeface="Lato" panose="020F0502020204030203" pitchFamily="34" charset="77"/>
                <a:ea typeface="MS PGothic"/>
                <a:cs typeface="Helvetica"/>
              </a:rPr>
              <a:t>acción central de la Política de VG del ACNUR</a:t>
            </a:r>
            <a:r>
              <a:rPr lang="es-419" dirty="0">
                <a:latin typeface="Lato" panose="020F0502020204030203" pitchFamily="34" charset="77"/>
                <a:ea typeface="MS PGothic"/>
                <a:cs typeface="Helvetica"/>
              </a:rPr>
              <a:t>: a través de una </a:t>
            </a:r>
            <a:r>
              <a:rPr lang="es-419" b="1" dirty="0">
                <a:latin typeface="Lato" panose="020F0502020204030203" pitchFamily="34" charset="77"/>
                <a:ea typeface="MS PGothic"/>
                <a:cs typeface="Helvetica"/>
              </a:rPr>
              <a:t>gama ampliada y diversificada de socios</a:t>
            </a:r>
            <a:r>
              <a:rPr lang="es-419" dirty="0">
                <a:latin typeface="Lato" panose="020F0502020204030203" pitchFamily="34" charset="77"/>
                <a:ea typeface="MS PGothic"/>
                <a:cs typeface="Helvetica"/>
              </a:rPr>
              <a:t> se establecen y coordinan servicios oportunos y de calidad para </a:t>
            </a:r>
            <a:r>
              <a:rPr lang="es-419" b="1" dirty="0">
                <a:latin typeface="Lato" panose="020F0502020204030203" pitchFamily="34" charset="77"/>
                <a:ea typeface="MS PGothic"/>
                <a:cs typeface="Helvetica"/>
              </a:rPr>
              <a:t>prevenir</a:t>
            </a:r>
            <a:r>
              <a:rPr lang="es-419" dirty="0">
                <a:latin typeface="Lato" panose="020F0502020204030203" pitchFamily="34" charset="77"/>
                <a:ea typeface="MS PGothic"/>
                <a:cs typeface="Helvetica"/>
              </a:rPr>
              <a:t> y </a:t>
            </a:r>
            <a:r>
              <a:rPr lang="es-419" b="1" dirty="0">
                <a:latin typeface="Lato" panose="020F0502020204030203" pitchFamily="34" charset="77"/>
                <a:ea typeface="MS PGothic"/>
                <a:cs typeface="Helvetica"/>
              </a:rPr>
              <a:t>responder</a:t>
            </a:r>
            <a:r>
              <a:rPr lang="es-419" dirty="0">
                <a:latin typeface="Lato" panose="020F0502020204030203" pitchFamily="34" charset="77"/>
                <a:ea typeface="MS PGothic"/>
                <a:cs typeface="Helvetica"/>
              </a:rPr>
              <a:t> a </a:t>
            </a:r>
            <a:r>
              <a:rPr lang="es-419" b="0" dirty="0">
                <a:latin typeface="Lato" panose="020F0502020204030203" pitchFamily="34" charset="77"/>
                <a:ea typeface="MS PGothic"/>
                <a:cs typeface="Helvetica"/>
              </a:rPr>
              <a:t>la VG</a:t>
            </a:r>
            <a:r>
              <a:rPr lang="es-419" dirty="0">
                <a:latin typeface="Lato" panose="020F0502020204030203" pitchFamily="34" charset="77"/>
                <a:ea typeface="MS PGothic"/>
                <a:cs typeface="Helvetica"/>
              </a:rPr>
              <a:t>. La Política de VG del ACNUR reconoce la importancia </a:t>
            </a:r>
            <a:r>
              <a:rPr lang="es-419" dirty="0">
                <a:effectLst/>
                <a:latin typeface="Lato" panose="020F0502020204030203" pitchFamily="34" charset="77"/>
                <a:ea typeface="MS PGothic"/>
                <a:cs typeface="Helvetica"/>
              </a:rPr>
              <a:t>de las asociaciones con la sociedad civil local y los grupos comunitarios,</a:t>
            </a:r>
            <a:r>
              <a:rPr lang="es-419" dirty="0">
                <a:latin typeface="Lato" panose="020F0502020204030203" pitchFamily="34" charset="77"/>
                <a:ea typeface="MS PGothic"/>
                <a:cs typeface="Helvetica"/>
              </a:rPr>
              <a:t> las organizaciones lideradas por </a:t>
            </a:r>
            <a:r>
              <a:rPr lang="es-419" b="1" dirty="0">
                <a:effectLst/>
                <a:latin typeface="Lato" panose="020F0502020204030203" pitchFamily="34" charset="77"/>
                <a:ea typeface="MS PGothic"/>
                <a:cs typeface="Helvetica"/>
              </a:rPr>
              <a:t>personas</a:t>
            </a:r>
            <a:r>
              <a:rPr lang="es-419" dirty="0">
                <a:effectLst/>
                <a:latin typeface="Lato" panose="020F0502020204030203" pitchFamily="34" charset="77"/>
                <a:ea typeface="MS PGothic"/>
                <a:cs typeface="Helvetica"/>
              </a:rPr>
              <a:t> </a:t>
            </a:r>
            <a:r>
              <a:rPr lang="es-419" b="1" dirty="0">
                <a:effectLst/>
                <a:latin typeface="Lato" panose="020F0502020204030203" pitchFamily="34" charset="77"/>
                <a:ea typeface="MS PGothic"/>
                <a:cs typeface="Helvetica"/>
              </a:rPr>
              <a:t>refugiadas</a:t>
            </a:r>
            <a:r>
              <a:rPr lang="es-419" dirty="0">
                <a:effectLst/>
                <a:latin typeface="Lato" panose="020F0502020204030203" pitchFamily="34" charset="77"/>
                <a:ea typeface="MS PGothic"/>
                <a:cs typeface="Helvetica"/>
              </a:rPr>
              <a:t> </a:t>
            </a:r>
            <a:r>
              <a:rPr lang="es-419" b="1" dirty="0">
                <a:effectLst/>
                <a:latin typeface="Lato" panose="020F0502020204030203" pitchFamily="34" charset="77"/>
                <a:ea typeface="MS PGothic"/>
                <a:cs typeface="Helvetica"/>
              </a:rPr>
              <a:t>y desplazadas internas</a:t>
            </a:r>
            <a:r>
              <a:rPr lang="es-419" dirty="0">
                <a:effectLst/>
                <a:latin typeface="Lato" panose="020F0502020204030203" pitchFamily="34" charset="77"/>
                <a:ea typeface="MS PGothic"/>
                <a:cs typeface="Helvetica"/>
              </a:rPr>
              <a:t>, así</a:t>
            </a:r>
            <a:r>
              <a:rPr lang="es-419" dirty="0">
                <a:latin typeface="Lato" panose="020F0502020204030203" pitchFamily="34" charset="77"/>
                <a:ea typeface="MS PGothic"/>
                <a:cs typeface="Helvetica"/>
              </a:rPr>
              <a:t> como las </a:t>
            </a:r>
            <a:r>
              <a:rPr lang="es-419" b="1" dirty="0">
                <a:latin typeface="Lato" panose="020F0502020204030203" pitchFamily="34" charset="77"/>
                <a:ea typeface="MS PGothic"/>
                <a:cs typeface="Helvetica"/>
              </a:rPr>
              <a:t>organizaciones</a:t>
            </a:r>
            <a:r>
              <a:rPr lang="es-419" dirty="0">
                <a:latin typeface="Lato" panose="020F0502020204030203" pitchFamily="34" charset="77"/>
                <a:ea typeface="MS PGothic"/>
                <a:cs typeface="Helvetica"/>
              </a:rPr>
              <a:t> </a:t>
            </a:r>
            <a:r>
              <a:rPr lang="es-419" dirty="0">
                <a:effectLst/>
                <a:latin typeface="Lato" panose="020F0502020204030203" pitchFamily="34" charset="77"/>
                <a:ea typeface="MS PGothic"/>
                <a:cs typeface="Helvetica"/>
              </a:rPr>
              <a:t>locales y nacionales </a:t>
            </a:r>
            <a:r>
              <a:rPr lang="es-419" b="1" dirty="0">
                <a:effectLst/>
                <a:latin typeface="Lato" panose="020F0502020204030203" pitchFamily="34" charset="77"/>
                <a:ea typeface="MS PGothic"/>
                <a:cs typeface="Helvetica"/>
              </a:rPr>
              <a:t>dirigidas por mujeres y centradas en la mujer</a:t>
            </a:r>
            <a:r>
              <a:rPr lang="es-419" b="1" dirty="0">
                <a:latin typeface="Lato" panose="020F0502020204030203" pitchFamily="34" charset="77"/>
                <a:ea typeface="MS PGothic"/>
                <a:cs typeface="Helvetica"/>
              </a:rPr>
              <a:t>, o las organizaciones LGBTIQ+.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u="none" strike="noStrike" dirty="0">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b="1" dirty="0">
                <a:latin typeface="Lato" panose="020F0502020204030203" pitchFamily="34" charset="77"/>
                <a:ea typeface="MS PGothic"/>
                <a:cs typeface="Calibri"/>
              </a:rPr>
              <a:t>Localización</a:t>
            </a:r>
            <a:r>
              <a:rPr lang="es-419" dirty="0">
                <a:latin typeface="Lato" panose="020F0502020204030203" pitchFamily="34" charset="77"/>
                <a:ea typeface="MS PGothic"/>
                <a:cs typeface="Calibri"/>
              </a:rPr>
              <a:t>: es una </a:t>
            </a:r>
            <a:r>
              <a:rPr lang="es-419" dirty="0">
                <a:effectLst/>
                <a:latin typeface="Lato" panose="020F0502020204030203" pitchFamily="34" charset="77"/>
                <a:ea typeface="MS PGothic"/>
                <a:cs typeface="Calibri"/>
              </a:rPr>
              <a:t>parte </a:t>
            </a:r>
            <a:r>
              <a:rPr lang="es-419" dirty="0">
                <a:latin typeface="Lato" panose="020F0502020204030203" pitchFamily="34" charset="77"/>
                <a:ea typeface="MS PGothic"/>
                <a:cs typeface="Calibri"/>
              </a:rPr>
              <a:t>clave </a:t>
            </a:r>
            <a:r>
              <a:rPr lang="es-419" dirty="0">
                <a:effectLst/>
                <a:latin typeface="Lato" panose="020F0502020204030203" pitchFamily="34" charset="77"/>
                <a:ea typeface="MS PGothic"/>
                <a:cs typeface="Calibri"/>
              </a:rPr>
              <a:t>de los compromisos adquiridos por la comunidad internacional durante la Cumbre Humanitaria Mundial de mayo de 2016 a través del Grand Bargain (</a:t>
            </a:r>
            <a:r>
              <a:rPr lang="es-419" sz="1200" dirty="0">
                <a:effectLst/>
                <a:latin typeface="Lato" panose="020F0502020204030203" pitchFamily="34" charset="77"/>
                <a:ea typeface="MS PGothic"/>
                <a:cs typeface="Calibri"/>
                <a:hlinkClick r:id="rId3"/>
              </a:rPr>
              <a:t>https://interagencystandingcommittee.org/grand-bargain-hosted-iasc</a:t>
            </a:r>
            <a:r>
              <a:rPr lang="es-419" sz="1200" dirty="0">
                <a:effectLst/>
                <a:latin typeface="Lato" panose="020F0502020204030203" pitchFamily="34" charset="77"/>
                <a:ea typeface="MS PGothic"/>
                <a:cs typeface="Calibri"/>
              </a:rPr>
              <a:t>, algunos recursos disponibles en español</a:t>
            </a:r>
            <a:r>
              <a:rPr lang="es-419" dirty="0">
                <a:effectLst/>
                <a:latin typeface="Lato" panose="020F0502020204030203" pitchFamily="34" charset="77"/>
                <a:ea typeface="MS PGothic"/>
                <a:cs typeface="Calibri"/>
              </a:rPr>
              <a:t>). Esto no es específico de las asociaciones contra la VG y se aplica a todas las áreas programáticas del ACNUR. </a:t>
            </a:r>
            <a:r>
              <a:rPr lang="es-419" dirty="0">
                <a:latin typeface="Lato" panose="020F0502020204030203" pitchFamily="34" charset="77"/>
                <a:ea typeface="+mn-lt"/>
                <a:cs typeface="+mn-lt"/>
              </a:rPr>
              <a:t>La </a:t>
            </a:r>
            <a:r>
              <a:rPr lang="es-419" b="1" dirty="0">
                <a:latin typeface="Lato" panose="020F0502020204030203" pitchFamily="34" charset="77"/>
                <a:ea typeface="+mn-lt"/>
                <a:cs typeface="+mn-lt"/>
              </a:rPr>
              <a:t>localización</a:t>
            </a:r>
            <a:r>
              <a:rPr lang="es-419" dirty="0">
                <a:latin typeface="Lato" panose="020F0502020204030203" pitchFamily="34" charset="77"/>
                <a:ea typeface="+mn-lt"/>
                <a:cs typeface="+mn-lt"/>
              </a:rPr>
              <a:t>, tal y como se utiliza en el sector humanitario, se refiere al proceso de </a:t>
            </a:r>
            <a:r>
              <a:rPr lang="es-419" b="1" dirty="0">
                <a:latin typeface="Lato" panose="020F0502020204030203" pitchFamily="34" charset="77"/>
                <a:ea typeface="+mn-lt"/>
                <a:cs typeface="+mn-lt"/>
              </a:rPr>
              <a:t>involucrar mejor a los actores locales y nacionales en todas las fases de la acción humanitaria</a:t>
            </a:r>
            <a:r>
              <a:rPr lang="es-419" dirty="0">
                <a:latin typeface="Lato" panose="020F0502020204030203" pitchFamily="34" charset="77"/>
                <a:ea typeface="+mn-lt"/>
                <a:cs typeface="+mn-lt"/>
              </a:rPr>
              <a:t>, incluido un mayor apoyo a la acción dirigida localmente.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Lato" panose="020F0502020204030203" pitchFamily="34" charset="77"/>
              <a:ea typeface="+mn-lt"/>
              <a:cs typeface="+mn-lt"/>
            </a:endParaRPr>
          </a:p>
          <a:p>
            <a:pPr algn="l"/>
            <a:r>
              <a:rPr lang="es-419" b="1" i="0" dirty="0">
                <a:latin typeface="Lato" panose="020F0502020204030203" pitchFamily="34" charset="77"/>
                <a:ea typeface="+mn-lt"/>
                <a:cs typeface="+mn-lt"/>
              </a:rPr>
              <a:t>Organización dirigida por mujeres </a:t>
            </a:r>
          </a:p>
          <a:p>
            <a:pPr marL="285750" indent="-285750" algn="just">
              <a:buChar char="•"/>
            </a:pPr>
            <a:r>
              <a:rPr lang="es-419" dirty="0">
                <a:latin typeface="Lato" panose="020F0502020204030203" pitchFamily="34" charset="77"/>
                <a:ea typeface="+mn-lt"/>
                <a:cs typeface="+mn-lt"/>
              </a:rPr>
              <a:t>Las organizaciones dirigidas por mujeres (WLO, por sus siglas en inglés) son un amplio abanico de grupos, organizaciones, redes y movimientos dirigidos por mujeres y niñas que operan a escala comunitaria, nacional, regional o mundial. </a:t>
            </a:r>
          </a:p>
          <a:p>
            <a:pPr marL="285750" indent="-285750" algn="just">
              <a:buChar char="•"/>
            </a:pPr>
            <a:r>
              <a:rPr lang="es-419" dirty="0">
                <a:latin typeface="Lato" panose="020F0502020204030203" pitchFamily="34" charset="77"/>
                <a:ea typeface="+mn-lt"/>
                <a:cs typeface="+mn-lt"/>
              </a:rPr>
              <a:t>Las WLO deben tener valores organizativos claros, principios/compromiso en materia de igualdad de género y prestar rendición de cuentas hacia las mujeres y las niñas. </a:t>
            </a:r>
          </a:p>
          <a:p>
            <a:pPr marL="285750" indent="-285750" algn="just">
              <a:buChar char="•"/>
            </a:pPr>
            <a:r>
              <a:rPr lang="es-419" b="1" dirty="0">
                <a:latin typeface="Lato" panose="020F0502020204030203" pitchFamily="34" charset="77"/>
                <a:ea typeface="+mn-lt"/>
                <a:cs typeface="+mn-lt"/>
              </a:rPr>
              <a:t>Dos terceras partes de la estructura de dirección y gestión consisten en personas que se identifican como mujeres y niñas. </a:t>
            </a:r>
            <a:r>
              <a:rPr lang="es-419" dirty="0">
                <a:latin typeface="Lato" panose="020F0502020204030203" pitchFamily="34" charset="77"/>
                <a:ea typeface="+mn-lt"/>
                <a:cs typeface="+mn-lt"/>
              </a:rPr>
              <a:t>Toda la organización debe contar con una representación igual o superior de mujeres.</a:t>
            </a:r>
          </a:p>
          <a:p>
            <a:pPr algn="just"/>
            <a:endParaRPr lang="en-US" b="1" i="0" dirty="0">
              <a:latin typeface="Lato" panose="020F0502020204030203" pitchFamily="34" charset="77"/>
              <a:ea typeface="+mn-lt"/>
              <a:cs typeface="+mn-lt"/>
            </a:endParaRPr>
          </a:p>
          <a:p>
            <a:pPr algn="just"/>
            <a:r>
              <a:rPr lang="es-419" b="1" i="0" dirty="0">
                <a:latin typeface="Lato" panose="020F0502020204030203" pitchFamily="34" charset="77"/>
                <a:ea typeface="+mn-lt"/>
                <a:cs typeface="+mn-lt"/>
              </a:rPr>
              <a:t>Organización liderada por personas refugiadas/desplazadas internas</a:t>
            </a:r>
          </a:p>
          <a:p>
            <a:pPr marL="285750" indent="-285750" algn="just">
              <a:buChar char="•"/>
            </a:pPr>
            <a:r>
              <a:rPr lang="es-419" b="0" i="0" u="none" strike="noStrike" dirty="0">
                <a:solidFill>
                  <a:srgbClr val="252525"/>
                </a:solidFill>
                <a:effectLst/>
                <a:latin typeface="Lato" panose="020F0502020204030203" pitchFamily="34" charset="0"/>
                <a:ea typeface="Lato" panose="020F0502020204030203" pitchFamily="34" charset="0"/>
                <a:cs typeface="Lato" panose="020F0502020204030203" pitchFamily="34" charset="0"/>
              </a:rPr>
              <a:t>Una organización o grupo en el que personas con </a:t>
            </a:r>
            <a:r>
              <a:rPr lang="es-419" b="1" i="0" u="none" strike="noStrike" dirty="0">
                <a:solidFill>
                  <a:srgbClr val="252525"/>
                </a:solidFill>
                <a:effectLst/>
                <a:latin typeface="Lato" panose="020F0502020204030203" pitchFamily="34" charset="0"/>
                <a:ea typeface="Lato" panose="020F0502020204030203" pitchFamily="34" charset="0"/>
                <a:cs typeface="Lato" panose="020F0502020204030203" pitchFamily="34" charset="0"/>
              </a:rPr>
              <a:t>experiencia directa de desplazamiento forzado desempeñan un papel de liderazgo primordial </a:t>
            </a:r>
            <a:r>
              <a:rPr lang="es-419" b="0" i="0" u="none" strike="noStrike" dirty="0">
                <a:solidFill>
                  <a:srgbClr val="252525"/>
                </a:solidFill>
                <a:effectLst/>
                <a:latin typeface="Lato" panose="020F0502020204030203" pitchFamily="34" charset="0"/>
                <a:ea typeface="Lato" panose="020F0502020204030203" pitchFamily="34" charset="0"/>
                <a:cs typeface="Lato" panose="020F0502020204030203" pitchFamily="34" charset="0"/>
              </a:rPr>
              <a:t>y cuyos objetivos y actividades declarados se centran en responder a las necesidades de las personas refugiadas o de comunidades afines.</a:t>
            </a:r>
          </a:p>
          <a:p>
            <a:pPr marL="285750" indent="-285750" algn="just">
              <a:buChar char="•"/>
            </a:pPr>
            <a:r>
              <a:rPr lang="es-419" dirty="0">
                <a:latin typeface="Lato" panose="020F0502020204030203" pitchFamily="34" charset="77"/>
                <a:ea typeface="+mn-lt"/>
                <a:cs typeface="+mn-lt"/>
              </a:rPr>
              <a:t>Algunas </a:t>
            </a:r>
            <a:r>
              <a:rPr lang="es-419" i="0" dirty="0">
                <a:latin typeface="Lato" panose="020F0502020204030203" pitchFamily="34" charset="77"/>
                <a:ea typeface="+mn-lt"/>
                <a:cs typeface="+mn-lt"/>
              </a:rPr>
              <a:t>organizaciones lideradas por personas refugiadas/desplazadas internas están registradas oficialmente</a:t>
            </a:r>
            <a:r>
              <a:rPr lang="es-419" dirty="0">
                <a:latin typeface="Lato" panose="020F0502020204030203" pitchFamily="34" charset="77"/>
                <a:ea typeface="+mn-lt"/>
                <a:cs typeface="+mn-lt"/>
              </a:rPr>
              <a:t>, pero no todas</a:t>
            </a:r>
            <a:r>
              <a:rPr lang="es-419" i="0" dirty="0">
                <a:latin typeface="Lato" panose="020F0502020204030203" pitchFamily="34" charset="77"/>
                <a:ea typeface="+mn-lt"/>
                <a:cs typeface="+mn-lt"/>
              </a:rPr>
              <a:t>.</a:t>
            </a:r>
          </a:p>
          <a:p>
            <a:endParaRPr lang="en-US" dirty="0">
              <a:latin typeface="Lato" panose="020F0502020204030203" pitchFamily="34" charset="77"/>
            </a:endParaRPr>
          </a:p>
          <a:p>
            <a:pPr>
              <a:buClr>
                <a:srgbClr val="0070C0"/>
              </a:buClr>
              <a:buFont typeface="Wingdings" pitchFamily="2" charset="2"/>
              <a:buChar char="Ø"/>
            </a:pPr>
            <a:r>
              <a:rPr lang="es-419" b="1" dirty="0">
                <a:latin typeface="Lato" panose="020F0502020204030203" pitchFamily="34" charset="77"/>
                <a:ea typeface="MS PGothic"/>
                <a:cs typeface="Calibri"/>
              </a:rPr>
              <a:t>Compromiso de las organizaciones LGBTIQ+</a:t>
            </a:r>
            <a:r>
              <a:rPr lang="es-419" dirty="0">
                <a:latin typeface="Lato" panose="020F0502020204030203" pitchFamily="34" charset="77"/>
                <a:ea typeface="MS PGothic"/>
                <a:cs typeface="Calibri"/>
              </a:rPr>
              <a:t>: </a:t>
            </a:r>
            <a:r>
              <a:rPr lang="es-419" dirty="0">
                <a:effectLst/>
                <a:latin typeface="Lato" panose="020F0502020204030203" pitchFamily="34" charset="77"/>
                <a:ea typeface="MS PGothic"/>
                <a:cs typeface="Helvetica"/>
              </a:rPr>
              <a:t>las organizaciones nacionales de apoyo, defensa y coordinación del colectivo LGBTIQ+ en los países de asilo pueden ser socios clave eficaces. Merece la pena abogar por que integren a las personas LGBTIQ+ desplazadas en sus programas. No obstante, es importante señalar que algunas organizaciones LGBTIQ+ del país anfitrión pueden no tener la capacidad, los recursos o el interés de trabajar con personas LGBTIQ+ desplazadas; algunas también pueden ser penalizadas por sus gobiernos por trabajar con personas consideradas migrantes irregulares. Es mejor tener esto en cuenta a la hora de contactar con organizaciones locales de apoyo al colectivo LGBTIQ+. (Fuente: </a:t>
            </a:r>
            <a:r>
              <a:rPr lang="es-419" sz="1200" dirty="0">
                <a:latin typeface="Lato" panose="020F0502020204030203" pitchFamily="34" charset="77"/>
                <a:ea typeface="MS Mincho" panose="02020609040205080304" pitchFamily="49" charset="-128"/>
                <a:cs typeface="Times New Roman" panose="02020603050405020304" pitchFamily="18" charset="0"/>
                <a:hlinkClick r:id="rId4"/>
              </a:rPr>
              <a:t>ACNUR, </a:t>
            </a:r>
            <a:r>
              <a:rPr lang="en-GB" sz="1200" dirty="0">
                <a:latin typeface="Lato" panose="020F0502020204030203" pitchFamily="34" charset="77"/>
                <a:ea typeface="MS Mincho" panose="02020609040205080304" pitchFamily="49" charset="-128"/>
                <a:cs typeface="Times New Roman" panose="02020603050405020304" pitchFamily="18" charset="0"/>
                <a:hlinkClick r:id="rId4"/>
              </a:rPr>
              <a:t>Lo que se debe saber 2: El trabajo con personas LGBTIQ+ durante el desplazamiento</a:t>
            </a:r>
            <a:r>
              <a:rPr lang="es-419" sz="1200" dirty="0">
                <a:latin typeface="Lato" panose="020F0502020204030203" pitchFamily="34" charset="77"/>
                <a:ea typeface="MS Mincho" panose="02020609040205080304" pitchFamily="49" charset="-128"/>
                <a:cs typeface="Times New Roman" panose="02020603050405020304" pitchFamily="18" charset="0"/>
                <a:hlinkClick r:id="rId4"/>
              </a:rPr>
              <a:t>, 2021</a:t>
            </a:r>
            <a:r>
              <a:rPr lang="es-419" sz="1200" dirty="0">
                <a:latin typeface="Lato" panose="020F0502020204030203" pitchFamily="34" charset="77"/>
                <a:ea typeface="MS Mincho" panose="02020609040205080304" pitchFamily="49" charset="-128"/>
                <a:cs typeface="Times New Roman" panose="02020603050405020304" pitchFamily="18" charset="0"/>
              </a:rPr>
              <a:t>). </a:t>
            </a:r>
            <a:endParaRPr lang="es-419" sz="1200" dirty="0">
              <a:latin typeface="Lato" panose="020F0502020204030203" pitchFamily="34" charset="77"/>
              <a:ea typeface="MS Mincho" panose="02020609040205080304" pitchFamily="49" charset="-128"/>
              <a:cs typeface="Times New Roman" panose="02020603050405020304" pitchFamily="18" charset="0"/>
              <a:hlinkClick r:id="rId5">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R" dirty="0">
              <a:latin typeface="Lato" panose="020F0502020204030203" pitchFamily="34" charset="77"/>
            </a:endParaRPr>
          </a:p>
          <a:p>
            <a:r>
              <a:rPr lang="es-419" b="1" dirty="0">
                <a:latin typeface="Lato" panose="020F0502020204030203" pitchFamily="34" charset="77"/>
                <a:ea typeface="MS PGothic"/>
                <a:cs typeface="Calibri"/>
              </a:rPr>
              <a:t>Valor</a:t>
            </a:r>
          </a:p>
          <a:p>
            <a:pPr marL="285750" indent="-285750" algn="just" rtl="0" eaLnBrk="0" fontAlgn="base" hangingPunct="0">
              <a:spcBef>
                <a:spcPct val="30000"/>
              </a:spcBef>
              <a:spcAft>
                <a:spcPct val="0"/>
              </a:spcAft>
              <a:buFont typeface="Arial" panose="020B0604020202020204" pitchFamily="34" charset="0"/>
              <a:buChar char="•"/>
              <a:defRPr/>
            </a:pPr>
            <a:r>
              <a:rPr lang="es-419" sz="1200" dirty="0">
                <a:solidFill>
                  <a:schemeClr val="tx1"/>
                </a:solidFill>
                <a:latin typeface="Lato" panose="020F0502020204030203" pitchFamily="34" charset="77"/>
                <a:ea typeface="+mn-lt"/>
                <a:cs typeface="+mn-lt"/>
              </a:rPr>
              <a:t>Promueve directamente su </a:t>
            </a:r>
            <a:r>
              <a:rPr lang="es-419" sz="1200" b="1" dirty="0">
                <a:solidFill>
                  <a:schemeClr val="tx1"/>
                </a:solidFill>
                <a:latin typeface="Lato" panose="020F0502020204030203" pitchFamily="34" charset="77"/>
                <a:ea typeface="+mn-lt"/>
                <a:cs typeface="+mn-lt"/>
              </a:rPr>
              <a:t>empoderamiento</a:t>
            </a:r>
            <a:r>
              <a:rPr lang="es-419" sz="1200" dirty="0">
                <a:solidFill>
                  <a:schemeClr val="tx1"/>
                </a:solidFill>
                <a:latin typeface="Lato" panose="020F0502020204030203" pitchFamily="34" charset="77"/>
                <a:ea typeface="+mn-lt"/>
                <a:cs typeface="+mn-lt"/>
              </a:rPr>
              <a:t>. </a:t>
            </a:r>
          </a:p>
          <a:p>
            <a:pPr marL="285750" indent="-285750" algn="just" rtl="0" eaLnBrk="0" fontAlgn="base" hangingPunct="0">
              <a:spcBef>
                <a:spcPct val="30000"/>
              </a:spcBef>
              <a:spcAft>
                <a:spcPct val="0"/>
              </a:spcAft>
              <a:buFont typeface="Arial" panose="020B0604020202020204" pitchFamily="34" charset="0"/>
              <a:buChar char="•"/>
              <a:defRPr/>
            </a:pPr>
            <a:r>
              <a:rPr lang="es-419" sz="1200" dirty="0">
                <a:solidFill>
                  <a:schemeClr val="tx1"/>
                </a:solidFill>
                <a:latin typeface="Lato" panose="020F0502020204030203" pitchFamily="34" charset="77"/>
                <a:ea typeface="+mn-lt"/>
                <a:cs typeface="+mn-lt"/>
              </a:rPr>
              <a:t>Las WLO </a:t>
            </a:r>
            <a:r>
              <a:rPr lang="es-419" b="0" i="0" u="none" strike="noStrike" dirty="0">
                <a:effectLst/>
                <a:latin typeface="Lato" panose="020F0502020204030203" pitchFamily="34" charset="77"/>
                <a:ea typeface="MS PGothic"/>
              </a:rPr>
              <a:t>desempeñan un papel clave a la hora de </a:t>
            </a:r>
            <a:r>
              <a:rPr lang="es-419" b="1" i="0" u="none" strike="noStrike" dirty="0">
                <a:effectLst/>
                <a:latin typeface="Lato" panose="020F0502020204030203" pitchFamily="34" charset="77"/>
                <a:ea typeface="MS PGothic"/>
              </a:rPr>
              <a:t>liderar el cambio y el progreso sostenible </a:t>
            </a:r>
            <a:r>
              <a:rPr lang="es-419" b="0" i="0" u="none" strike="noStrike" dirty="0">
                <a:effectLst/>
                <a:latin typeface="Lato" panose="020F0502020204030203" pitchFamily="34" charset="77"/>
                <a:ea typeface="MS PGothic"/>
              </a:rPr>
              <a:t>en materia de VG e igualdad de género:</a:t>
            </a:r>
            <a:r>
              <a:rPr lang="es-419" dirty="0">
                <a:latin typeface="Lato" panose="020F0502020204030203" pitchFamily="34" charset="77"/>
                <a:ea typeface="MS PGothic"/>
              </a:rPr>
              <a:t> mejores vínculos con el desarrollo. </a:t>
            </a:r>
          </a:p>
          <a:p>
            <a:pPr marL="285750" indent="-285750" algn="just" rtl="0" eaLnBrk="0" fontAlgn="base" hangingPunct="0">
              <a:spcBef>
                <a:spcPct val="30000"/>
              </a:spcBef>
              <a:spcAft>
                <a:spcPct val="0"/>
              </a:spcAft>
              <a:buFont typeface="Arial" panose="020B0604020202020204" pitchFamily="34" charset="0"/>
              <a:buChar char="•"/>
              <a:defRPr/>
            </a:pPr>
            <a:r>
              <a:rPr lang="es-419" dirty="0">
                <a:latin typeface="Lato" panose="020F0502020204030203" pitchFamily="34" charset="77"/>
                <a:ea typeface="Lato"/>
                <a:cs typeface="Lato"/>
              </a:rPr>
              <a:t>La programación para la prevención de la VG requiere evaluar cuidadosamente la aceptación de la comunidad antes de entablar conversaciones sobre cuestiones profundamente arraigadas. La participación de organizaciones de base comunitaria </a:t>
            </a:r>
            <a:r>
              <a:rPr lang="es-419" b="1" dirty="0">
                <a:latin typeface="Lato" panose="020F0502020204030203" pitchFamily="34" charset="77"/>
                <a:ea typeface="Lato"/>
                <a:cs typeface="Lato"/>
              </a:rPr>
              <a:t>mejorará el acceso a las comunidades</a:t>
            </a:r>
            <a:r>
              <a:rPr lang="es-419" dirty="0">
                <a:latin typeface="Lato" panose="020F0502020204030203" pitchFamily="34" charset="77"/>
                <a:ea typeface="Lato"/>
                <a:cs typeface="Lato"/>
              </a:rPr>
              <a:t>, </a:t>
            </a:r>
            <a:r>
              <a:rPr lang="es-419" b="1" dirty="0">
                <a:latin typeface="Lato" panose="020F0502020204030203" pitchFamily="34" charset="77"/>
                <a:ea typeface="Lato"/>
                <a:cs typeface="Lato"/>
              </a:rPr>
              <a:t>fomentará la confianza dentro de la comunidad/una mayor aceptación de la comunidad y permitirá un mejor Análisis de género y poder. </a:t>
            </a:r>
          </a:p>
          <a:p>
            <a:pPr marL="285750" indent="-285750" algn="just" rtl="0" eaLnBrk="0" fontAlgn="base" hangingPunct="0">
              <a:spcBef>
                <a:spcPct val="30000"/>
              </a:spcBef>
              <a:spcAft>
                <a:spcPct val="0"/>
              </a:spcAft>
              <a:buFont typeface="Arial" panose="020B0604020202020204" pitchFamily="34" charset="0"/>
              <a:buChar char="•"/>
              <a:defRPr/>
            </a:pPr>
            <a:r>
              <a:rPr lang="es-419" dirty="0">
                <a:effectLst/>
                <a:latin typeface="Lato" panose="020F0502020204030203" pitchFamily="34" charset="77"/>
                <a:ea typeface="MS PGothic"/>
                <a:cs typeface="Helvetica"/>
              </a:rPr>
              <a:t>Promueve la </a:t>
            </a:r>
            <a:r>
              <a:rPr lang="es-419" b="1" dirty="0">
                <a:effectLst/>
                <a:latin typeface="Lato" panose="020F0502020204030203" pitchFamily="34" charset="77"/>
                <a:ea typeface="MS PGothic"/>
                <a:cs typeface="Helvetica"/>
              </a:rPr>
              <a:t>rendición de cuentas hacia las mujeres y las niñas</a:t>
            </a:r>
            <a:r>
              <a:rPr lang="es-419" dirty="0">
                <a:effectLst/>
                <a:latin typeface="Lato" panose="020F0502020204030203" pitchFamily="34" charset="77"/>
                <a:ea typeface="MS PGothic"/>
                <a:cs typeface="Helvetica"/>
              </a:rPr>
              <a:t>.</a:t>
            </a:r>
          </a:p>
          <a:p>
            <a:pPr marL="285750" indent="-285750" algn="just" rtl="0" eaLnBrk="0" fontAlgn="base" hangingPunct="0">
              <a:spcBef>
                <a:spcPct val="30000"/>
              </a:spcBef>
              <a:spcAft>
                <a:spcPct val="0"/>
              </a:spcAft>
              <a:buFont typeface="Arial" panose="020B0604020202020204" pitchFamily="34" charset="0"/>
              <a:buChar char="•"/>
              <a:defRPr/>
            </a:pPr>
            <a:r>
              <a:rPr lang="es-419" dirty="0">
                <a:effectLst/>
                <a:latin typeface="Lato" panose="020F0502020204030203" pitchFamily="34" charset="77"/>
                <a:ea typeface="MS PGothic"/>
                <a:cs typeface="Helvetica"/>
              </a:rPr>
              <a:t>Las comunidades afectadas directamente por una crisis tienen </a:t>
            </a:r>
            <a:r>
              <a:rPr lang="es-419" b="1" dirty="0">
                <a:effectLst/>
                <a:latin typeface="Lato" panose="020F0502020204030203" pitchFamily="34" charset="77"/>
                <a:ea typeface="MS PGothic"/>
                <a:cs typeface="Helvetica"/>
              </a:rPr>
              <a:t>habilidades, competencias y mecanismos de supervivencia </a:t>
            </a:r>
            <a:r>
              <a:rPr lang="es-419" dirty="0">
                <a:effectLst/>
                <a:latin typeface="Lato" panose="020F0502020204030203" pitchFamily="34" charset="77"/>
                <a:ea typeface="MS PGothic"/>
                <a:cs typeface="Helvetica"/>
              </a:rPr>
              <a:t>que pueden ser extremadamente importantes para ayudar a </a:t>
            </a:r>
            <a:r>
              <a:rPr lang="es-419" b="1" dirty="0">
                <a:effectLst/>
                <a:latin typeface="Lato" panose="020F0502020204030203" pitchFamily="34" charset="77"/>
                <a:ea typeface="MS PGothic"/>
                <a:cs typeface="Helvetica"/>
              </a:rPr>
              <a:t>restaurar la dignidad de las mujeres y las niñas, y fortalecer la resiliencia individual</a:t>
            </a:r>
            <a:r>
              <a:rPr lang="es-419" dirty="0">
                <a:effectLst/>
                <a:latin typeface="Lato" panose="020F0502020204030203" pitchFamily="34" charset="77"/>
                <a:ea typeface="MS PGothic"/>
                <a:cs typeface="Helvetica"/>
              </a:rPr>
              <a:t>.</a:t>
            </a:r>
          </a:p>
          <a:p>
            <a:pPr marL="285750" indent="-285750" algn="just" rtl="0" eaLnBrk="0" fontAlgn="base" hangingPunct="0">
              <a:spcBef>
                <a:spcPct val="30000"/>
              </a:spcBef>
              <a:spcAft>
                <a:spcPct val="0"/>
              </a:spcAft>
              <a:buFont typeface="Arial" panose="020B0604020202020204" pitchFamily="34" charset="0"/>
              <a:buChar char="•"/>
              <a:defRPr/>
            </a:pPr>
            <a:r>
              <a:rPr lang="es-419" dirty="0">
                <a:latin typeface="Lato" panose="020F0502020204030203" pitchFamily="34" charset="77"/>
                <a:ea typeface="MS PGothic"/>
                <a:cs typeface="Calibri"/>
              </a:rPr>
              <a:t>Los </a:t>
            </a:r>
            <a:r>
              <a:rPr lang="es-419" b="1" dirty="0">
                <a:latin typeface="Lato" panose="020F0502020204030203" pitchFamily="34" charset="77"/>
                <a:ea typeface="MS PGothic"/>
                <a:cs typeface="Calibri"/>
              </a:rPr>
              <a:t>sistemas humanitarios patriarcales</a:t>
            </a:r>
            <a:r>
              <a:rPr lang="es-419" dirty="0">
                <a:latin typeface="Lato" panose="020F0502020204030203" pitchFamily="34" charset="77"/>
                <a:ea typeface="MS PGothic"/>
                <a:cs typeface="Calibri"/>
              </a:rPr>
              <a:t> que limitan las oportunidades de las mujeres locales de participar e influir en la toma de decisiones pueden socavar aún más los derechos de las mujeres e impulsar normas sociales que perpetúan la VG.</a:t>
            </a:r>
          </a:p>
          <a:p>
            <a:pPr marL="285750" indent="-285750" algn="just" rtl="0" eaLnBrk="0" fontAlgn="base" hangingPunct="0">
              <a:spcBef>
                <a:spcPct val="30000"/>
              </a:spcBef>
              <a:spcAft>
                <a:spcPct val="0"/>
              </a:spcAft>
              <a:buFont typeface="Arial" panose="020B0604020202020204" pitchFamily="34" charset="0"/>
              <a:buChar char="•"/>
              <a:defRPr/>
            </a:pPr>
            <a:r>
              <a:rPr lang="es-419" b="1" dirty="0">
                <a:latin typeface="Lato" panose="020F0502020204030203" pitchFamily="34" charset="77"/>
                <a:ea typeface="MS PGothic"/>
                <a:cs typeface="Calibri"/>
              </a:rPr>
              <a:t>Costos reducidos. </a:t>
            </a:r>
          </a:p>
          <a:p>
            <a:pPr marL="285750" indent="-285750" algn="just" rtl="0" eaLnBrk="0" fontAlgn="base" hangingPunct="0">
              <a:spcBef>
                <a:spcPct val="30000"/>
              </a:spcBef>
              <a:spcAft>
                <a:spcPct val="0"/>
              </a:spcAft>
              <a:buFont typeface="Arial" panose="020B0604020202020204" pitchFamily="34" charset="0"/>
              <a:buChar char="•"/>
              <a:defRPr/>
            </a:pPr>
            <a:endParaRPr lang="en-GB" sz="1200" b="1" kern="1200" dirty="0">
              <a:solidFill>
                <a:schemeClr val="tx1"/>
              </a:solidFill>
              <a:latin typeface="Lato" panose="020F0502020204030203" pitchFamily="34" charset="77"/>
              <a:ea typeface="MS PGothic"/>
              <a:cs typeface="Calibri"/>
            </a:endParaRPr>
          </a:p>
          <a:p>
            <a:pPr marL="0" marR="0" lvl="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419" b="1" dirty="0">
                <a:latin typeface="Lato" panose="020F0502020204030203" pitchFamily="34" charset="77"/>
                <a:ea typeface="MS PGothic"/>
                <a:cs typeface="Calibri"/>
              </a:rPr>
              <a:t>Posibles retos</a:t>
            </a:r>
          </a:p>
          <a:p>
            <a:pPr marL="285750" indent="-285750" algn="just" rtl="0" eaLnBrk="0" fontAlgn="base" hangingPunct="0">
              <a:spcBef>
                <a:spcPct val="30000"/>
              </a:spcBef>
              <a:spcAft>
                <a:spcPct val="0"/>
              </a:spcAft>
              <a:buFont typeface="Arial" panose="020B0604020202020204" pitchFamily="34" charset="0"/>
              <a:buChar char="•"/>
              <a:defRPr/>
            </a:pPr>
            <a:r>
              <a:rPr lang="es-419" b="1" i="0" u="none" strike="noStrike" dirty="0">
                <a:latin typeface="Lato" panose="020F0502020204030203" pitchFamily="34" charset="77"/>
                <a:ea typeface="MS PGothic"/>
                <a:cs typeface="Calibri"/>
                <a:sym typeface="Wingdings" pitchFamily="2" charset="2"/>
              </a:rPr>
              <a:t>Acceso limitado a la financiación</a:t>
            </a:r>
            <a:r>
              <a:rPr lang="es-419" b="0" i="0" u="none" strike="noStrike" dirty="0">
                <a:latin typeface="Lato" panose="020F0502020204030203" pitchFamily="34" charset="77"/>
                <a:ea typeface="MS PGothic"/>
                <a:cs typeface="Calibri"/>
                <a:sym typeface="Wingdings" pitchFamily="2" charset="2"/>
              </a:rPr>
              <a:t> (por ejemplo, fondos comunes), debido, por ejemplo, a la falta de registro, la estructura organizativa limitada, los complicados procesos de solicitud de financiación/subvenciones, etc. Téngase en cuenta el nuevo “</a:t>
            </a:r>
            <a:r>
              <a:rPr lang="es-419" b="1" i="0" u="none" strike="noStrike" dirty="0">
                <a:latin typeface="Lato" panose="020F0502020204030203" pitchFamily="34" charset="77"/>
                <a:ea typeface="MS PGothic"/>
                <a:cs typeface="Calibri"/>
                <a:sym typeface="Wingdings" pitchFamily="2" charset="2"/>
              </a:rPr>
              <a:t>Acuerdo de subvención con organizaciones dirigidas por personas </a:t>
            </a:r>
            <a:r>
              <a:rPr lang="es-419" sz="1200" b="1" i="0" u="none" strike="noStrike" kern="1200" baseline="0" noProof="0" dirty="0">
                <a:solidFill>
                  <a:schemeClr val="tx1">
                    <a:lumMod val="65000"/>
                    <a:lumOff val="35000"/>
                  </a:schemeClr>
                </a:solidFill>
                <a:latin typeface="Lato" panose="020F0502020204030203" pitchFamily="34" charset="77"/>
                <a:ea typeface="+mn-ea"/>
                <a:cs typeface="+mn-cs"/>
              </a:rPr>
              <a:t>desplazadas y apátridas</a:t>
            </a:r>
            <a:r>
              <a:rPr lang="es-419" b="0" i="0" u="none" strike="noStrike" dirty="0">
                <a:latin typeface="Lato" panose="020F0502020204030203" pitchFamily="34" charset="77"/>
                <a:ea typeface="MS PGothic"/>
                <a:cs typeface="Calibri"/>
                <a:sym typeface="Wingdings" pitchFamily="2" charset="2"/>
              </a:rPr>
              <a:t>” del ACNUR, que busca garantizar que las comunidades desplazadas y anfitrionas sean tratadas como socios iguales y activos.</a:t>
            </a:r>
            <a:r>
              <a:rPr lang="es-419" b="0" i="0" u="none" strike="noStrike" dirty="0">
                <a:effectLst/>
                <a:latin typeface="Lato" panose="020F0502020204030203" pitchFamily="34" charset="77"/>
                <a:ea typeface="MS PGothic"/>
                <a:cs typeface="Calibri"/>
                <a:sym typeface="Wingdings" pitchFamily="2" charset="2"/>
              </a:rPr>
              <a:t> Concede subvenciones a organizaciones dirigidas por personas apátridas y desplazadas con el fin de capacitarlas para realizar sus propios proyectos y desarrollar sus capacidades. También permite al ACNUR trabajar directamente con las personas a las que atiende sin tener que recurrir a intermediarios. </a:t>
            </a:r>
            <a:r>
              <a:rPr lang="es-419" dirty="0">
                <a:effectLst/>
                <a:latin typeface="Lato" panose="020F0502020204030203" pitchFamily="34" charset="77"/>
                <a:ea typeface="MS PGothic"/>
                <a:cs typeface="Calibri"/>
                <a:sym typeface="Wingdings" pitchFamily="2" charset="2"/>
              </a:rPr>
              <a:t>Cada organización puede recibir hasta 4.000 USD por subvención/proyecto y hasta 12.000 USD de financiación total al año.</a:t>
            </a:r>
            <a:r>
              <a:rPr lang="es-419" dirty="0">
                <a:latin typeface="Lato" panose="020F0502020204030203" pitchFamily="34" charset="77"/>
                <a:ea typeface="MS PGothic"/>
                <a:cs typeface="Calibri"/>
                <a:sym typeface="Wingdings" pitchFamily="2" charset="2"/>
              </a:rPr>
              <a:t> </a:t>
            </a:r>
          </a:p>
          <a:p>
            <a:pPr marL="285750" indent="-285750" algn="just" rtl="0" eaLnBrk="0" fontAlgn="base" hangingPunct="0">
              <a:spcBef>
                <a:spcPct val="30000"/>
              </a:spcBef>
              <a:spcAft>
                <a:spcPct val="0"/>
              </a:spcAft>
              <a:buFont typeface="Arial" panose="020B0604020202020204" pitchFamily="34" charset="0"/>
              <a:buChar char="•"/>
              <a:defRPr/>
            </a:pPr>
            <a:r>
              <a:rPr lang="es-419" b="0" dirty="0">
                <a:latin typeface="Lato" panose="020F0502020204030203" pitchFamily="34" charset="77"/>
                <a:ea typeface="MS PGothic"/>
                <a:cs typeface="Calibri"/>
              </a:rPr>
              <a:t>Necesidad de </a:t>
            </a:r>
            <a:r>
              <a:rPr lang="es-419" b="1" dirty="0">
                <a:effectLst/>
                <a:latin typeface="Lato" panose="020F0502020204030203" pitchFamily="34" charset="77"/>
                <a:ea typeface="MS PGothic"/>
                <a:cs typeface="Helvetica"/>
                <a:sym typeface="Wingdings" pitchFamily="2" charset="2"/>
              </a:rPr>
              <a:t>refuerzo de las capacidades </a:t>
            </a:r>
            <a:r>
              <a:rPr lang="es-419" dirty="0">
                <a:effectLst/>
                <a:latin typeface="Lato" panose="020F0502020204030203" pitchFamily="34" charset="77"/>
                <a:ea typeface="MS PGothic"/>
                <a:cs typeface="Helvetica"/>
                <a:sym typeface="Wingdings" pitchFamily="2" charset="2"/>
              </a:rPr>
              <a:t>y amplificación de sus voces en </a:t>
            </a:r>
            <a:r>
              <a:rPr lang="es-419" b="1" dirty="0">
                <a:effectLst/>
                <a:latin typeface="Lato" panose="020F0502020204030203" pitchFamily="34" charset="77"/>
                <a:ea typeface="MS PGothic"/>
                <a:cs typeface="Helvetica"/>
                <a:sym typeface="Wingdings" pitchFamily="2" charset="2"/>
              </a:rPr>
              <a:t>los foros de coordinación</a:t>
            </a:r>
            <a:r>
              <a:rPr lang="es-419" dirty="0">
                <a:effectLst/>
                <a:latin typeface="Lato" panose="020F0502020204030203" pitchFamily="34" charset="77"/>
                <a:ea typeface="MS PGothic"/>
                <a:cs typeface="Helvetica"/>
                <a:sym typeface="Wingdings" pitchFamily="2" charset="2"/>
              </a:rPr>
              <a:t>.  </a:t>
            </a:r>
            <a:r>
              <a:rPr lang="es-419" dirty="0">
                <a:effectLst/>
                <a:latin typeface="Arial" panose="020B0604020202020204" pitchFamily="34" charset="0"/>
                <a:ea typeface="MS PGothic"/>
                <a:cs typeface="Arial" panose="020B0604020202020204" pitchFamily="34" charset="0"/>
                <a:sym typeface="Wingdings" pitchFamily="2" charset="2"/>
              </a:rPr>
              <a:t>Sírvase tener en cuenta la nota de orientación</a:t>
            </a:r>
            <a:r>
              <a:rPr lang="es-419" b="0" i="0" u="none" strike="noStrike" dirty="0">
                <a:solidFill>
                  <a:srgbClr val="252525"/>
                </a:solidFill>
                <a:effectLst/>
                <a:latin typeface="Arial" panose="020B0604020202020204" pitchFamily="34" charset="0"/>
                <a:ea typeface="MS PGothic"/>
                <a:cs typeface="Arial" panose="020B0604020202020204" pitchFamily="34" charset="0"/>
                <a:sym typeface="Wingdings" pitchFamily="2" charset="2"/>
              </a:rPr>
              <a:t> que se elaboró para garantizar la participación de estas organizaciones en el Modo de Coordinación de Refugiados y </a:t>
            </a:r>
            <a:r>
              <a:rPr lang="es-419" dirty="0">
                <a:effectLst/>
                <a:latin typeface="Arial" panose="020B0604020202020204" pitchFamily="34" charset="0"/>
                <a:ea typeface="MS PGothic"/>
                <a:cs typeface="Arial" panose="020B0604020202020204" pitchFamily="34" charset="0"/>
                <a:sym typeface="Wingdings" pitchFamily="2" charset="2"/>
              </a:rPr>
              <a:t>en el</a:t>
            </a:r>
            <a:r>
              <a:rPr lang="es-419" dirty="0">
                <a:effectLst/>
                <a:latin typeface="Lato" panose="020F0502020204030203" pitchFamily="34" charset="77"/>
                <a:ea typeface="MS PGothic"/>
              </a:rPr>
              <a:t> repositorio de información externo para que las organizaciones dirigidas por personas </a:t>
            </a:r>
            <a:r>
              <a:rPr lang="es-419" dirty="0">
                <a:effectLst/>
                <a:latin typeface="Lato" panose="020F0502020204030203" pitchFamily="34" charset="77"/>
                <a:ea typeface="MS PGothic"/>
                <a:cs typeface="Arial"/>
              </a:rPr>
              <a:t>personas </a:t>
            </a:r>
            <a:r>
              <a:rPr lang="es-419" sz="1200" b="0" i="0" u="none" strike="noStrike" kern="1200" baseline="0" noProof="0" dirty="0">
                <a:solidFill>
                  <a:schemeClr val="tx1">
                    <a:lumMod val="65000"/>
                    <a:lumOff val="35000"/>
                  </a:schemeClr>
                </a:solidFill>
                <a:latin typeface="Lato" panose="020F0502020204030203" pitchFamily="34" charset="77"/>
                <a:ea typeface="+mn-ea"/>
                <a:cs typeface="+mn-cs"/>
              </a:rPr>
              <a:t>desplazadas y apátridas </a:t>
            </a:r>
            <a:r>
              <a:rPr lang="es-419" dirty="0">
                <a:effectLst/>
                <a:latin typeface="Lato" panose="020F0502020204030203" pitchFamily="34" charset="77"/>
                <a:ea typeface="MS PGothic"/>
              </a:rPr>
              <a:t>accedan a orientaciones, herramientas, buenas prácticas y materiales de capacitación.</a:t>
            </a:r>
            <a:r>
              <a:rPr lang="es-419" dirty="0">
                <a:latin typeface="Lato" panose="020F0502020204030203" pitchFamily="34" charset="77"/>
                <a:ea typeface="MS PGothic"/>
              </a:rPr>
              <a:t> </a:t>
            </a:r>
          </a:p>
          <a:p>
            <a:pPr marL="285750" indent="-285750" algn="just" rtl="0" eaLnBrk="0" fontAlgn="base" hangingPunct="0">
              <a:spcBef>
                <a:spcPct val="30000"/>
              </a:spcBef>
              <a:spcAft>
                <a:spcPct val="0"/>
              </a:spcAft>
              <a:buFont typeface="Arial" panose="020B0604020202020204" pitchFamily="34" charset="0"/>
              <a:buChar char="•"/>
              <a:defRPr/>
            </a:pPr>
            <a:r>
              <a:rPr lang="es-419" b="1" dirty="0">
                <a:latin typeface="Lato" panose="020F0502020204030203" pitchFamily="34" charset="77"/>
                <a:ea typeface="MS PGothic"/>
              </a:rPr>
              <a:t>Patriarcado y jerarquía </a:t>
            </a:r>
            <a:r>
              <a:rPr lang="es-419" dirty="0">
                <a:latin typeface="Lato" panose="020F0502020204030203" pitchFamily="34" charset="77"/>
                <a:ea typeface="MS PGothic"/>
              </a:rPr>
              <a:t>dentro del sistema humanitario y a nivel de país, que es rígido y está dominado por los hombres, lo que da como resultado una </a:t>
            </a:r>
            <a:r>
              <a:rPr lang="es-419" b="1" dirty="0">
                <a:latin typeface="Lato" panose="020F0502020204030203" pitchFamily="34" charset="77"/>
                <a:ea typeface="MS PGothic"/>
              </a:rPr>
              <a:t>falta de énfasis en el trabajo de transformación de género, barreras para el liderazgo de las mujeres y salarios desiguales de los socios locales. </a:t>
            </a:r>
          </a:p>
          <a:p>
            <a:pPr>
              <a:defRPr/>
            </a:pPr>
            <a:endParaRPr lang="en-GB" b="1" dirty="0">
              <a:latin typeface="Lato" panose="020F0502020204030203" pitchFamily="34" charset="77"/>
              <a:ea typeface="MS PGothic"/>
            </a:endParaRPr>
          </a:p>
          <a:p>
            <a:pPr>
              <a:buFont typeface="Arial" panose="020B0604020202020204" pitchFamily="34" charset="0"/>
              <a:defRPr/>
            </a:pPr>
            <a:r>
              <a:rPr lang="es-419" b="1" dirty="0">
                <a:latin typeface="Lato" panose="020F0502020204030203" pitchFamily="34" charset="77"/>
                <a:ea typeface="MS PGothic"/>
              </a:rPr>
              <a:t>Recursos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419" dirty="0">
                <a:effectLst/>
                <a:latin typeface="Lato" panose="020F0502020204030203" pitchFamily="34" charset="77"/>
                <a:ea typeface="MS PGothic"/>
              </a:rPr>
              <a:t>Briefing Note, </a:t>
            </a:r>
            <a:r>
              <a:rPr lang="es-419" dirty="0" err="1">
                <a:effectLst/>
                <a:latin typeface="Lato" panose="020F0502020204030203" pitchFamily="34" charset="77"/>
                <a:ea typeface="MS PGothic"/>
              </a:rPr>
              <a:t>UNHCR’s</a:t>
            </a:r>
            <a:r>
              <a:rPr lang="es-419" dirty="0">
                <a:effectLst/>
                <a:latin typeface="Lato" panose="020F0502020204030203" pitchFamily="34" charset="77"/>
                <a:ea typeface="MS PGothic"/>
              </a:rPr>
              <a:t> </a:t>
            </a:r>
            <a:r>
              <a:rPr lang="es-419" dirty="0" err="1">
                <a:effectLst/>
                <a:latin typeface="Lato" panose="020F0502020204030203" pitchFamily="34" charset="77"/>
                <a:ea typeface="MS PGothic"/>
              </a:rPr>
              <a:t>Task</a:t>
            </a:r>
            <a:r>
              <a:rPr lang="es-419" dirty="0">
                <a:effectLst/>
                <a:latin typeface="Lato" panose="020F0502020204030203" pitchFamily="34" charset="77"/>
                <a:ea typeface="MS PGothic"/>
              </a:rPr>
              <a:t> </a:t>
            </a:r>
            <a:r>
              <a:rPr lang="es-419" dirty="0" err="1">
                <a:effectLst/>
                <a:latin typeface="Lato" panose="020F0502020204030203" pitchFamily="34" charset="77"/>
                <a:ea typeface="MS PGothic"/>
              </a:rPr>
              <a:t>Team</a:t>
            </a:r>
            <a:r>
              <a:rPr lang="es-419" dirty="0">
                <a:effectLst/>
                <a:latin typeface="Lato" panose="020F0502020204030203" pitchFamily="34" charset="77"/>
                <a:ea typeface="MS PGothic"/>
              </a:rPr>
              <a:t> </a:t>
            </a:r>
            <a:r>
              <a:rPr lang="es-419" dirty="0" err="1">
                <a:effectLst/>
                <a:latin typeface="Lato" panose="020F0502020204030203" pitchFamily="34" charset="77"/>
                <a:ea typeface="MS PGothic"/>
              </a:rPr>
              <a:t>on</a:t>
            </a:r>
            <a:r>
              <a:rPr lang="es-419" dirty="0">
                <a:effectLst/>
                <a:latin typeface="Lato" panose="020F0502020204030203" pitchFamily="34" charset="77"/>
                <a:ea typeface="MS PGothic"/>
              </a:rPr>
              <a:t> </a:t>
            </a:r>
            <a:r>
              <a:rPr lang="es-419" dirty="0" err="1">
                <a:effectLst/>
                <a:latin typeface="Lato" panose="020F0502020204030203" pitchFamily="34" charset="77"/>
                <a:ea typeface="MS PGothic"/>
              </a:rPr>
              <a:t>Engagement</a:t>
            </a:r>
            <a:r>
              <a:rPr lang="es-419" dirty="0">
                <a:effectLst/>
                <a:latin typeface="Lato" panose="020F0502020204030203" pitchFamily="34" charset="77"/>
                <a:ea typeface="MS PGothic"/>
              </a:rPr>
              <a:t> and </a:t>
            </a:r>
            <a:r>
              <a:rPr lang="es-419" dirty="0" err="1">
                <a:effectLst/>
                <a:latin typeface="Lato" panose="020F0502020204030203" pitchFamily="34" charset="77"/>
                <a:ea typeface="MS PGothic"/>
              </a:rPr>
              <a:t>Partnership</a:t>
            </a:r>
            <a:r>
              <a:rPr lang="es-419" dirty="0">
                <a:effectLst/>
                <a:latin typeface="Lato" panose="020F0502020204030203" pitchFamily="34" charset="77"/>
                <a:ea typeface="MS PGothic"/>
              </a:rPr>
              <a:t> </a:t>
            </a:r>
            <a:r>
              <a:rPr lang="es-419" dirty="0" err="1">
                <a:effectLst/>
                <a:latin typeface="Lato" panose="020F0502020204030203" pitchFamily="34" charset="77"/>
                <a:ea typeface="MS PGothic"/>
              </a:rPr>
              <a:t>with</a:t>
            </a:r>
            <a:r>
              <a:rPr lang="es-419" dirty="0">
                <a:effectLst/>
                <a:latin typeface="Lato" panose="020F0502020204030203" pitchFamily="34" charset="77"/>
                <a:ea typeface="MS PGothic"/>
              </a:rPr>
              <a:t> </a:t>
            </a:r>
            <a:r>
              <a:rPr lang="es-419" dirty="0" err="1">
                <a:effectLst/>
                <a:latin typeface="Lato" panose="020F0502020204030203" pitchFamily="34" charset="77"/>
                <a:ea typeface="MS PGothic"/>
              </a:rPr>
              <a:t>Organisations</a:t>
            </a:r>
            <a:r>
              <a:rPr lang="es-419" dirty="0">
                <a:effectLst/>
                <a:latin typeface="Lato" panose="020F0502020204030203" pitchFamily="34" charset="77"/>
                <a:ea typeface="MS PGothic"/>
              </a:rPr>
              <a:t> led </a:t>
            </a:r>
            <a:r>
              <a:rPr lang="es-419" dirty="0" err="1">
                <a:effectLst/>
                <a:latin typeface="Lato" panose="020F0502020204030203" pitchFamily="34" charset="77"/>
                <a:ea typeface="MS PGothic"/>
              </a:rPr>
              <a:t>by</a:t>
            </a:r>
            <a:r>
              <a:rPr lang="es-419" dirty="0">
                <a:effectLst/>
                <a:latin typeface="Lato" panose="020F0502020204030203" pitchFamily="34" charset="77"/>
                <a:ea typeface="MS PGothic"/>
              </a:rPr>
              <a:t> </a:t>
            </a:r>
            <a:r>
              <a:rPr lang="es-419" dirty="0" err="1">
                <a:effectLst/>
                <a:latin typeface="Lato" panose="020F0502020204030203" pitchFamily="34" charset="77"/>
                <a:ea typeface="MS PGothic"/>
              </a:rPr>
              <a:t>Forcibly</a:t>
            </a:r>
            <a:r>
              <a:rPr lang="es-419" dirty="0">
                <a:effectLst/>
                <a:latin typeface="Lato" panose="020F0502020204030203" pitchFamily="34" charset="77"/>
                <a:ea typeface="MS PGothic"/>
              </a:rPr>
              <a:t> Displaced and </a:t>
            </a:r>
            <a:r>
              <a:rPr lang="es-419" dirty="0" err="1">
                <a:effectLst/>
                <a:latin typeface="Lato" panose="020F0502020204030203" pitchFamily="34" charset="77"/>
                <a:ea typeface="MS PGothic"/>
              </a:rPr>
              <a:t>Stateless</a:t>
            </a:r>
            <a:r>
              <a:rPr lang="es-419" dirty="0">
                <a:effectLst/>
                <a:latin typeface="Lato" panose="020F0502020204030203" pitchFamily="34" charset="77"/>
                <a:ea typeface="MS PGothic"/>
              </a:rPr>
              <a:t> People, 2022: </a:t>
            </a:r>
            <a:r>
              <a:rPr lang="es-419" sz="1200" dirty="0">
                <a:effectLst/>
                <a:latin typeface="Lato" panose="020F0502020204030203" pitchFamily="34" charset="77"/>
                <a:ea typeface="MS PGothic"/>
                <a:hlinkClick r:id="rId6"/>
              </a:rPr>
              <a:t>https://www.unhcr.org/publications/brochures/61b28b094/unhcrs-task-team-engagement-partnership-persons-concern-led-organizations.html?query=RLO</a:t>
            </a:r>
            <a:r>
              <a:rPr lang="es-419" dirty="0">
                <a:effectLst/>
                <a:latin typeface="Lato" panose="020F0502020204030203" pitchFamily="34" charset="77"/>
                <a:ea typeface="MS PGothic"/>
              </a:rPr>
              <a:t>.</a:t>
            </a:r>
            <a:r>
              <a:rPr lang="es-419" dirty="0">
                <a:latin typeface="Lato" panose="020F0502020204030203" pitchFamily="34" charset="77"/>
                <a:ea typeface="MS PGothic"/>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419" dirty="0">
                <a:effectLst/>
                <a:latin typeface="Lato" panose="020F0502020204030203" pitchFamily="34" charset="77"/>
                <a:ea typeface="MS PGothic"/>
              </a:rPr>
              <a:t>Briefing Note, UNHCR Grant </a:t>
            </a:r>
            <a:r>
              <a:rPr lang="es-419" dirty="0" err="1">
                <a:effectLst/>
                <a:latin typeface="Lato" panose="020F0502020204030203" pitchFamily="34" charset="77"/>
                <a:ea typeface="MS PGothic"/>
              </a:rPr>
              <a:t>Agreements</a:t>
            </a:r>
            <a:r>
              <a:rPr lang="es-419" dirty="0">
                <a:effectLst/>
                <a:latin typeface="Lato" panose="020F0502020204030203" pitchFamily="34" charset="77"/>
                <a:ea typeface="MS PGothic"/>
              </a:rPr>
              <a:t> </a:t>
            </a:r>
            <a:r>
              <a:rPr lang="es-419" dirty="0" err="1">
                <a:effectLst/>
                <a:latin typeface="Lato" panose="020F0502020204030203" pitchFamily="34" charset="77"/>
                <a:ea typeface="MS PGothic"/>
              </a:rPr>
              <a:t>with</a:t>
            </a:r>
            <a:r>
              <a:rPr lang="es-419" dirty="0">
                <a:effectLst/>
                <a:latin typeface="Lato" panose="020F0502020204030203" pitchFamily="34" charset="77"/>
                <a:ea typeface="MS PGothic"/>
              </a:rPr>
              <a:t> </a:t>
            </a:r>
            <a:r>
              <a:rPr lang="es-419" dirty="0" err="1">
                <a:effectLst/>
                <a:latin typeface="Lato" panose="020F0502020204030203" pitchFamily="34" charset="77"/>
                <a:ea typeface="MS PGothic"/>
              </a:rPr>
              <a:t>Organizations</a:t>
            </a:r>
            <a:r>
              <a:rPr lang="es-419" dirty="0">
                <a:effectLst/>
                <a:latin typeface="Lato" panose="020F0502020204030203" pitchFamily="34" charset="77"/>
                <a:ea typeface="MS PGothic"/>
              </a:rPr>
              <a:t> led </a:t>
            </a:r>
            <a:r>
              <a:rPr lang="es-419" dirty="0" err="1">
                <a:effectLst/>
                <a:latin typeface="Lato" panose="020F0502020204030203" pitchFamily="34" charset="77"/>
                <a:ea typeface="MS PGothic"/>
              </a:rPr>
              <a:t>by</a:t>
            </a:r>
            <a:r>
              <a:rPr lang="es-419" dirty="0">
                <a:effectLst/>
                <a:latin typeface="Lato" panose="020F0502020204030203" pitchFamily="34" charset="77"/>
                <a:ea typeface="MS PGothic"/>
              </a:rPr>
              <a:t> displaced and </a:t>
            </a:r>
            <a:r>
              <a:rPr lang="es-419" dirty="0" err="1">
                <a:effectLst/>
                <a:latin typeface="Lato" panose="020F0502020204030203" pitchFamily="34" charset="77"/>
                <a:ea typeface="MS PGothic"/>
              </a:rPr>
              <a:t>stateless</a:t>
            </a:r>
            <a:r>
              <a:rPr lang="es-419" dirty="0">
                <a:effectLst/>
                <a:latin typeface="Lato" panose="020F0502020204030203" pitchFamily="34" charset="77"/>
                <a:ea typeface="MS PGothic"/>
              </a:rPr>
              <a:t> </a:t>
            </a:r>
            <a:r>
              <a:rPr lang="es-419" dirty="0" err="1">
                <a:effectLst/>
                <a:latin typeface="Lato" panose="020F0502020204030203" pitchFamily="34" charset="77"/>
                <a:ea typeface="MS PGothic"/>
              </a:rPr>
              <a:t>people</a:t>
            </a:r>
            <a:r>
              <a:rPr lang="es-419" dirty="0">
                <a:effectLst/>
                <a:latin typeface="Lato" panose="020F0502020204030203" pitchFamily="34" charset="77"/>
                <a:ea typeface="MS PGothic"/>
              </a:rPr>
              <a:t>, 2022: </a:t>
            </a:r>
            <a:r>
              <a:rPr lang="es-419" sz="1200" dirty="0">
                <a:effectLst/>
                <a:latin typeface="Lato" panose="020F0502020204030203" pitchFamily="34" charset="77"/>
                <a:ea typeface="MS PGothic"/>
                <a:hlinkClick r:id="rId7" invalidUrl="http://: https://www.unhcr.org/publications/brochures/61b28c784/unhcr-grant-agreements-organizations-led-persons-concern-poc-briefing-note.html?query=grant%20agreements"/>
              </a:rPr>
              <a:t>https://</a:t>
            </a:r>
            <a:r>
              <a:rPr lang="es-419" sz="1200" dirty="0">
                <a:effectLst/>
                <a:latin typeface="Lato" panose="020F0502020204030203" pitchFamily="34" charset="77"/>
                <a:ea typeface="MS PGothic"/>
                <a:hlinkClick r:id="rId8" invalidUrl="http://: https://www.unhcr.org/publications/brochures/61b28c784/unhcr-grant-agreements-organizations-led-persons-concern-poc-briefing-note.html?query=grant%20agreements"/>
              </a:rPr>
              <a:t>www.unhcr.org</a:t>
            </a:r>
            <a:r>
              <a:rPr lang="es-419" sz="1200" dirty="0">
                <a:effectLst/>
                <a:latin typeface="Lato" panose="020F0502020204030203" pitchFamily="34" charset="77"/>
                <a:ea typeface="MS PGothic"/>
                <a:hlinkClick r:id="rId9" invalidUrl="http://: https://www.unhcr.org/publications/brochures/61b28c784/unhcr-grant-agreements-organizations-led-persons-concern-poc-briefing-note.html?query=grant%20agreements"/>
              </a:rPr>
              <a:t>/publications/brochures/61b28c784/unhcr-grant-agreements-organizations-led-persons-concern-poc-briefing-note.html?query=grant%20agreements</a:t>
            </a:r>
            <a:r>
              <a:rPr lang="es-419" dirty="0">
                <a:effectLst/>
                <a:latin typeface="Lato" panose="020F0502020204030203" pitchFamily="34" charset="77"/>
                <a:ea typeface="MS PGothic"/>
              </a:rPr>
              <a:t>.</a:t>
            </a:r>
            <a:r>
              <a:rPr lang="es-419" dirty="0">
                <a:latin typeface="Lato" panose="020F0502020204030203" pitchFamily="34" charset="77"/>
                <a:ea typeface="MS PGothic"/>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419" dirty="0">
                <a:effectLst/>
                <a:latin typeface="Lato" panose="020F0502020204030203" pitchFamily="34" charset="77"/>
                <a:ea typeface="MS PGothic"/>
              </a:rPr>
              <a:t>UNHCR, </a:t>
            </a:r>
            <a:r>
              <a:rPr lang="es-419" dirty="0" err="1">
                <a:effectLst/>
                <a:latin typeface="Lato" panose="020F0502020204030203" pitchFamily="34" charset="77"/>
                <a:ea typeface="MS PGothic"/>
              </a:rPr>
              <a:t>Refugee</a:t>
            </a:r>
            <a:r>
              <a:rPr lang="es-419" dirty="0">
                <a:effectLst/>
                <a:latin typeface="Lato" panose="020F0502020204030203" pitchFamily="34" charset="77"/>
                <a:ea typeface="MS PGothic"/>
              </a:rPr>
              <a:t>-led </a:t>
            </a:r>
            <a:r>
              <a:rPr lang="es-419" dirty="0" err="1">
                <a:effectLst/>
                <a:latin typeface="Lato" panose="020F0502020204030203" pitchFamily="34" charset="77"/>
                <a:ea typeface="MS PGothic"/>
              </a:rPr>
              <a:t>Innovation</a:t>
            </a:r>
            <a:r>
              <a:rPr lang="es-419" dirty="0">
                <a:effectLst/>
                <a:latin typeface="Lato" panose="020F0502020204030203" pitchFamily="34" charset="77"/>
                <a:ea typeface="MS PGothic"/>
              </a:rPr>
              <a:t> </a:t>
            </a:r>
            <a:r>
              <a:rPr lang="es-419" dirty="0" err="1">
                <a:effectLst/>
                <a:latin typeface="Lato" panose="020F0502020204030203" pitchFamily="34" charset="77"/>
                <a:ea typeface="MS PGothic"/>
              </a:rPr>
              <a:t>Fund</a:t>
            </a:r>
            <a:r>
              <a:rPr lang="es-419" dirty="0">
                <a:effectLst/>
                <a:latin typeface="Lato" panose="020F0502020204030203" pitchFamily="34" charset="77"/>
                <a:ea typeface="MS PGothic"/>
              </a:rPr>
              <a:t>: </a:t>
            </a:r>
            <a:r>
              <a:rPr lang="es-419" sz="1200" u="sng" dirty="0">
                <a:solidFill>
                  <a:srgbClr val="1A00FF"/>
                </a:solidFill>
                <a:effectLst/>
                <a:latin typeface="Lato" panose="020F0502020204030203" pitchFamily="34" charset="77"/>
                <a:ea typeface="MS PGothic"/>
              </a:rPr>
              <a:t>https://www.unhcr.org/innovation/refugee-led-innovation-fund/</a:t>
            </a:r>
            <a:r>
              <a:rPr lang="es-419" sz="1200" dirty="0">
                <a:solidFill>
                  <a:schemeClr val="tx1"/>
                </a:solidFill>
                <a:effectLst/>
                <a:latin typeface="Lato" panose="020F0502020204030203" pitchFamily="34" charset="77"/>
                <a:ea typeface="MS PGothic"/>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419" sz="1200" dirty="0">
                <a:solidFill>
                  <a:schemeClr val="tx1"/>
                </a:solidFill>
                <a:effectLst/>
                <a:latin typeface="Lato" panose="020F0502020204030203" pitchFamily="34" charset="77"/>
                <a:ea typeface="MS PGothic"/>
              </a:rPr>
              <a:t>UNHCR, </a:t>
            </a:r>
            <a:r>
              <a:rPr lang="es-419" sz="1200" dirty="0" err="1">
                <a:solidFill>
                  <a:schemeClr val="tx1"/>
                </a:solidFill>
                <a:effectLst/>
                <a:latin typeface="Lato" panose="020F0502020204030203" pitchFamily="34" charset="77"/>
                <a:ea typeface="MS PGothic"/>
              </a:rPr>
              <a:t>Localization</a:t>
            </a:r>
            <a:r>
              <a:rPr lang="es-419" sz="1200" dirty="0">
                <a:solidFill>
                  <a:schemeClr val="tx1"/>
                </a:solidFill>
                <a:effectLst/>
                <a:latin typeface="Lato" panose="020F0502020204030203" pitchFamily="34" charset="77"/>
                <a:ea typeface="MS PGothic"/>
              </a:rPr>
              <a:t> in UNHCR-led </a:t>
            </a:r>
            <a:r>
              <a:rPr lang="es-419" sz="1200" dirty="0" err="1">
                <a:solidFill>
                  <a:schemeClr val="tx1"/>
                </a:solidFill>
                <a:effectLst/>
                <a:latin typeface="Lato" panose="020F0502020204030203" pitchFamily="34" charset="77"/>
                <a:ea typeface="MS PGothic"/>
              </a:rPr>
              <a:t>Coordination</a:t>
            </a:r>
            <a:r>
              <a:rPr lang="es-419" sz="1200" dirty="0">
                <a:solidFill>
                  <a:schemeClr val="tx1"/>
                </a:solidFill>
                <a:effectLst/>
                <a:latin typeface="Lato" panose="020F0502020204030203" pitchFamily="34" charset="77"/>
                <a:ea typeface="MS PGothic"/>
              </a:rPr>
              <a:t> </a:t>
            </a:r>
            <a:r>
              <a:rPr lang="es-419" sz="1200" dirty="0" err="1">
                <a:solidFill>
                  <a:schemeClr val="tx1"/>
                </a:solidFill>
                <a:effectLst/>
                <a:latin typeface="Lato" panose="020F0502020204030203" pitchFamily="34" charset="77"/>
                <a:ea typeface="MS PGothic"/>
              </a:rPr>
              <a:t>Structures</a:t>
            </a:r>
            <a:r>
              <a:rPr lang="es-419" sz="1200" dirty="0">
                <a:solidFill>
                  <a:schemeClr val="tx1"/>
                </a:solidFill>
                <a:effectLst/>
                <a:latin typeface="Lato" panose="020F0502020204030203" pitchFamily="34" charset="77"/>
                <a:ea typeface="MS PGothic"/>
              </a:rPr>
              <a:t>, </a:t>
            </a:r>
            <a:r>
              <a:rPr lang="es-419" sz="1200" u="sng" dirty="0">
                <a:solidFill>
                  <a:srgbClr val="1A00FF"/>
                </a:solidFill>
                <a:effectLst/>
                <a:latin typeface="Lato" panose="020F0502020204030203" pitchFamily="34" charset="77"/>
                <a:ea typeface="MS PGothic"/>
              </a:rPr>
              <a:t>https://intranet.unhcr.org/content/dam/unhcr/intranet/staff%20support/partnership/documents/english/poc-orgs/Localization-in-UNHCR-led-coordination-structures.pdf</a:t>
            </a:r>
            <a:r>
              <a:rPr lang="es-419" sz="1200" dirty="0">
                <a:solidFill>
                  <a:schemeClr val="tx1"/>
                </a:solidFill>
                <a:effectLst/>
                <a:latin typeface="Lato" panose="020F0502020204030203" pitchFamily="34" charset="77"/>
                <a:ea typeface="MS PGothic"/>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419" b="0" dirty="0" err="1">
                <a:effectLst/>
                <a:latin typeface="Lato" panose="020F0502020204030203" pitchFamily="34" charset="0"/>
                <a:ea typeface="Lato" panose="020F0502020204030203" pitchFamily="34" charset="0"/>
                <a:cs typeface="Lato" panose="020F0502020204030203" pitchFamily="34" charset="0"/>
              </a:rPr>
              <a:t>Information</a:t>
            </a:r>
            <a:r>
              <a:rPr lang="es-419" b="0" dirty="0">
                <a:effectLst/>
                <a:latin typeface="Lato" panose="020F0502020204030203" pitchFamily="34" charset="0"/>
                <a:ea typeface="Lato" panose="020F0502020204030203" pitchFamily="34" charset="0"/>
                <a:cs typeface="Lato" panose="020F0502020204030203" pitchFamily="34" charset="0"/>
              </a:rPr>
              <a:t> </a:t>
            </a:r>
            <a:r>
              <a:rPr lang="es-419" b="0" dirty="0" err="1">
                <a:effectLst/>
                <a:latin typeface="Lato" panose="020F0502020204030203" pitchFamily="34" charset="0"/>
                <a:ea typeface="Lato" panose="020F0502020204030203" pitchFamily="34" charset="0"/>
                <a:cs typeface="Lato" panose="020F0502020204030203" pitchFamily="34" charset="0"/>
              </a:rPr>
              <a:t>repository</a:t>
            </a:r>
            <a:r>
              <a:rPr lang="es-419" b="0" dirty="0">
                <a:effectLst/>
                <a:latin typeface="Lato" panose="020F0502020204030203" pitchFamily="34" charset="0"/>
                <a:ea typeface="Lato" panose="020F0502020204030203" pitchFamily="34" charset="0"/>
                <a:cs typeface="Lato" panose="020F0502020204030203" pitchFamily="34" charset="0"/>
              </a:rPr>
              <a:t> </a:t>
            </a:r>
            <a:r>
              <a:rPr lang="es-419" b="0" dirty="0" err="1">
                <a:effectLst/>
                <a:latin typeface="Lato" panose="020F0502020204030203" pitchFamily="34" charset="0"/>
                <a:ea typeface="Lato" panose="020F0502020204030203" pitchFamily="34" charset="0"/>
                <a:cs typeface="Lato" panose="020F0502020204030203" pitchFamily="34" charset="0"/>
              </a:rPr>
              <a:t>for</a:t>
            </a:r>
            <a:r>
              <a:rPr lang="es-419" b="0" dirty="0">
                <a:effectLst/>
                <a:latin typeface="Lato" panose="020F0502020204030203" pitchFamily="34" charset="0"/>
                <a:ea typeface="Lato" panose="020F0502020204030203" pitchFamily="34" charset="0"/>
                <a:cs typeface="Lato" panose="020F0502020204030203" pitchFamily="34" charset="0"/>
              </a:rPr>
              <a:t> </a:t>
            </a:r>
            <a:r>
              <a:rPr lang="es-419" b="0" dirty="0" err="1">
                <a:effectLst/>
                <a:latin typeface="Lato" panose="020F0502020204030203" pitchFamily="34" charset="0"/>
                <a:ea typeface="Lato" panose="020F0502020204030203" pitchFamily="34" charset="0"/>
                <a:cs typeface="Lato" panose="020F0502020204030203" pitchFamily="34" charset="0"/>
              </a:rPr>
              <a:t>Organizations</a:t>
            </a:r>
            <a:r>
              <a:rPr lang="es-419" b="0" dirty="0">
                <a:effectLst/>
                <a:latin typeface="Lato" panose="020F0502020204030203" pitchFamily="34" charset="0"/>
                <a:ea typeface="Lato" panose="020F0502020204030203" pitchFamily="34" charset="0"/>
                <a:cs typeface="Lato" panose="020F0502020204030203" pitchFamily="34" charset="0"/>
              </a:rPr>
              <a:t> led </a:t>
            </a:r>
            <a:r>
              <a:rPr lang="es-419" b="0" dirty="0" err="1">
                <a:effectLst/>
                <a:latin typeface="Lato" panose="020F0502020204030203" pitchFamily="34" charset="0"/>
                <a:ea typeface="Lato" panose="020F0502020204030203" pitchFamily="34" charset="0"/>
                <a:cs typeface="Lato" panose="020F0502020204030203" pitchFamily="34" charset="0"/>
              </a:rPr>
              <a:t>by</a:t>
            </a:r>
            <a:r>
              <a:rPr lang="es-419" b="0" dirty="0">
                <a:effectLst/>
                <a:latin typeface="Lato" panose="020F0502020204030203" pitchFamily="34" charset="0"/>
                <a:ea typeface="Lato" panose="020F0502020204030203" pitchFamily="34" charset="0"/>
                <a:cs typeface="Lato" panose="020F0502020204030203" pitchFamily="34" charset="0"/>
              </a:rPr>
              <a:t> </a:t>
            </a:r>
            <a:r>
              <a:rPr lang="es-419" b="0" dirty="0" err="1">
                <a:effectLst/>
                <a:latin typeface="Lato" panose="020F0502020204030203" pitchFamily="34" charset="0"/>
                <a:ea typeface="Lato" panose="020F0502020204030203" pitchFamily="34" charset="0"/>
                <a:cs typeface="Lato" panose="020F0502020204030203" pitchFamily="34" charset="0"/>
              </a:rPr>
              <a:t>forcibly</a:t>
            </a:r>
            <a:r>
              <a:rPr lang="es-419" b="0" dirty="0">
                <a:effectLst/>
                <a:latin typeface="Lato" panose="020F0502020204030203" pitchFamily="34" charset="0"/>
                <a:ea typeface="Lato" panose="020F0502020204030203" pitchFamily="34" charset="0"/>
                <a:cs typeface="Lato" panose="020F0502020204030203" pitchFamily="34" charset="0"/>
              </a:rPr>
              <a:t> displaced and </a:t>
            </a:r>
            <a:r>
              <a:rPr lang="es-419" b="0" dirty="0" err="1">
                <a:effectLst/>
                <a:latin typeface="Lato" panose="020F0502020204030203" pitchFamily="34" charset="0"/>
                <a:ea typeface="Lato" panose="020F0502020204030203" pitchFamily="34" charset="0"/>
                <a:cs typeface="Lato" panose="020F0502020204030203" pitchFamily="34" charset="0"/>
              </a:rPr>
              <a:t>stateless</a:t>
            </a:r>
            <a:r>
              <a:rPr lang="es-419" b="0" dirty="0">
                <a:effectLst/>
                <a:latin typeface="Lato" panose="020F0502020204030203" pitchFamily="34" charset="0"/>
                <a:ea typeface="Lato" panose="020F0502020204030203" pitchFamily="34" charset="0"/>
                <a:cs typeface="Lato" panose="020F0502020204030203" pitchFamily="34" charset="0"/>
              </a:rPr>
              <a:t> </a:t>
            </a:r>
            <a:r>
              <a:rPr lang="es-419" b="0" dirty="0" err="1">
                <a:effectLst/>
                <a:latin typeface="Lato" panose="020F0502020204030203" pitchFamily="34" charset="0"/>
                <a:ea typeface="Lato" panose="020F0502020204030203" pitchFamily="34" charset="0"/>
                <a:cs typeface="Lato" panose="020F0502020204030203" pitchFamily="34" charset="0"/>
              </a:rPr>
              <a:t>people</a:t>
            </a:r>
            <a:r>
              <a:rPr lang="es-419" b="0" dirty="0">
                <a:effectLst/>
                <a:latin typeface="Lato" panose="020F0502020204030203" pitchFamily="34" charset="0"/>
                <a:ea typeface="Lato" panose="020F0502020204030203" pitchFamily="34" charset="0"/>
                <a:cs typeface="Lato" panose="020F0502020204030203" pitchFamily="34" charset="0"/>
              </a:rPr>
              <a:t>: </a:t>
            </a:r>
            <a:r>
              <a:rPr lang="es-419" b="0" u="sng" dirty="0">
                <a:solidFill>
                  <a:srgbClr val="1A00FF"/>
                </a:solidFill>
                <a:effectLst/>
                <a:latin typeface="Lato" panose="020F0502020204030203" pitchFamily="34" charset="0"/>
                <a:ea typeface="Lato" panose="020F0502020204030203" pitchFamily="34" charset="0"/>
                <a:cs typeface="Lato" panose="020F0502020204030203" pitchFamily="34" charset="0"/>
              </a:rPr>
              <a:t>https://data.unhcr.org/en/situations/repository-organisations-led-by-forcibly-displaced-and-stateless</a:t>
            </a:r>
            <a:r>
              <a:rPr lang="es-419" b="0" dirty="0">
                <a:effectLst/>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419" dirty="0">
                <a:latin typeface="Lato" panose="020F0502020204030203" pitchFamily="34" charset="77"/>
                <a:ea typeface="MS PGothic"/>
                <a:cs typeface="Calibri"/>
              </a:rPr>
              <a:t>Grabación del seminario web y PPT sobre localización: </a:t>
            </a:r>
            <a:r>
              <a:rPr lang="es-419" sz="1200" dirty="0">
                <a:latin typeface="Lato" panose="020F0502020204030203" pitchFamily="34" charset="77"/>
                <a:ea typeface="MS PGothic"/>
                <a:cs typeface="Calibri"/>
                <a:hlinkClick r:id="rId10"/>
              </a:rPr>
              <a:t>https://unhcr365.sharepoint.com/sites/GSCB-GBVLearning/SitePages/Webinar-3.aspx</a:t>
            </a:r>
            <a:r>
              <a:rPr lang="es-419" dirty="0">
                <a:latin typeface="Lato" panose="020F0502020204030203" pitchFamily="34" charset="77"/>
                <a:ea typeface="MS PGothic"/>
                <a:cs typeface="Calibri"/>
              </a:rPr>
              <a: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419" dirty="0">
                <a:latin typeface="Lato" panose="020F0502020204030203" pitchFamily="34" charset="77"/>
                <a:ea typeface="MS PGothic"/>
                <a:cs typeface="Calibri"/>
              </a:rPr>
              <a:t>GBV </a:t>
            </a:r>
            <a:r>
              <a:rPr lang="es-419" dirty="0" err="1">
                <a:latin typeface="Lato" panose="020F0502020204030203" pitchFamily="34" charset="77"/>
                <a:ea typeface="MS PGothic"/>
                <a:cs typeface="Calibri"/>
              </a:rPr>
              <a:t>AoR</a:t>
            </a:r>
            <a:r>
              <a:rPr lang="es-419" dirty="0">
                <a:latin typeface="Lato" panose="020F0502020204030203" pitchFamily="34" charset="77"/>
                <a:ea typeface="MS PGothic"/>
                <a:cs typeface="Calibri"/>
              </a:rPr>
              <a:t>/CARE/</a:t>
            </a:r>
            <a:r>
              <a:rPr lang="es-419" dirty="0" err="1">
                <a:latin typeface="Lato" panose="020F0502020204030203" pitchFamily="34" charset="77"/>
                <a:ea typeface="MS PGothic"/>
                <a:cs typeface="Calibri"/>
              </a:rPr>
              <a:t>ActionAid</a:t>
            </a:r>
            <a:r>
              <a:rPr lang="es-419" dirty="0">
                <a:latin typeface="Lato" panose="020F0502020204030203" pitchFamily="34" charset="77"/>
                <a:ea typeface="MS PGothic"/>
                <a:cs typeface="Calibri"/>
              </a:rPr>
              <a:t>, GBV </a:t>
            </a:r>
            <a:r>
              <a:rPr lang="es-419" dirty="0" err="1">
                <a:latin typeface="Lato" panose="020F0502020204030203" pitchFamily="34" charset="77"/>
                <a:ea typeface="MS PGothic"/>
                <a:cs typeface="Calibri"/>
              </a:rPr>
              <a:t>Localization</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Humanitarian</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Transformation</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of</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Maintaining</a:t>
            </a:r>
            <a:r>
              <a:rPr lang="es-419" dirty="0">
                <a:latin typeface="Lato" panose="020F0502020204030203" pitchFamily="34" charset="77"/>
                <a:ea typeface="MS PGothic"/>
                <a:cs typeface="Calibri"/>
              </a:rPr>
              <a:t> Status Quo? A Global </a:t>
            </a:r>
            <a:r>
              <a:rPr lang="es-419" dirty="0" err="1">
                <a:latin typeface="Lato" panose="020F0502020204030203" pitchFamily="34" charset="77"/>
                <a:ea typeface="MS PGothic"/>
                <a:cs typeface="Calibri"/>
              </a:rPr>
              <a:t>Study</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on</a:t>
            </a:r>
            <a:r>
              <a:rPr lang="es-419" dirty="0">
                <a:latin typeface="Lato" panose="020F0502020204030203" pitchFamily="34" charset="77"/>
                <a:ea typeface="MS PGothic"/>
                <a:cs typeface="Calibri"/>
              </a:rPr>
              <a:t> GBV </a:t>
            </a:r>
            <a:r>
              <a:rPr lang="es-419" dirty="0" err="1">
                <a:latin typeface="Lato" panose="020F0502020204030203" pitchFamily="34" charset="77"/>
                <a:ea typeface="MS PGothic"/>
                <a:cs typeface="Calibri"/>
              </a:rPr>
              <a:t>Localization</a:t>
            </a:r>
            <a:r>
              <a:rPr lang="es-419" dirty="0">
                <a:latin typeface="Lato" panose="020F0502020204030203" pitchFamily="34" charset="77"/>
                <a:ea typeface="MS PGothic"/>
                <a:cs typeface="Calibri"/>
              </a:rPr>
              <a:t> </a:t>
            </a:r>
            <a:r>
              <a:rPr lang="es-419" dirty="0" err="1">
                <a:latin typeface="Lato" panose="020F0502020204030203" pitchFamily="34" charset="77"/>
                <a:ea typeface="MS PGothic"/>
                <a:cs typeface="Calibri"/>
              </a:rPr>
              <a:t>through</a:t>
            </a:r>
            <a:r>
              <a:rPr lang="es-419" dirty="0">
                <a:latin typeface="Lato" panose="020F0502020204030203" pitchFamily="34" charset="77"/>
                <a:ea typeface="MS PGothic"/>
                <a:cs typeface="Calibri"/>
              </a:rPr>
              <a:t> Country-</a:t>
            </a:r>
            <a:r>
              <a:rPr lang="es-419" dirty="0" err="1">
                <a:latin typeface="Lato" panose="020F0502020204030203" pitchFamily="34" charset="77"/>
                <a:ea typeface="MS PGothic"/>
                <a:cs typeface="Calibri"/>
              </a:rPr>
              <a:t>Level</a:t>
            </a:r>
            <a:r>
              <a:rPr lang="es-419" dirty="0">
                <a:latin typeface="Lato" panose="020F0502020204030203" pitchFamily="34" charset="77"/>
                <a:ea typeface="MS PGothic"/>
                <a:cs typeface="Calibri"/>
              </a:rPr>
              <a:t> GBV Sub-</a:t>
            </a:r>
            <a:r>
              <a:rPr lang="es-419" dirty="0" err="1">
                <a:latin typeface="Lato" panose="020F0502020204030203" pitchFamily="34" charset="77"/>
                <a:ea typeface="MS PGothic"/>
                <a:cs typeface="Calibri"/>
              </a:rPr>
              <a:t>Clusters</a:t>
            </a:r>
            <a:r>
              <a:rPr lang="es-419" dirty="0">
                <a:latin typeface="Lato" panose="020F0502020204030203" pitchFamily="34" charset="77"/>
                <a:ea typeface="MS PGothic"/>
                <a:cs typeface="Calibri"/>
              </a:rPr>
              <a:t> (2019): </a:t>
            </a:r>
            <a:r>
              <a:rPr lang="es-419" sz="1200" dirty="0">
                <a:latin typeface="Lato" panose="020F0502020204030203" pitchFamily="34" charset="77"/>
                <a:ea typeface="MS PGothic"/>
                <a:cs typeface="Calibri"/>
                <a:hlinkClick r:id="rId11"/>
              </a:rPr>
              <a:t>https://careevaluations.org/wp-content/uploads/GBV-Localization-Mapping-Study-Full-Report-FINAL.pdf</a:t>
            </a:r>
          </a:p>
        </p:txBody>
      </p:sp>
    </p:spTree>
    <p:extLst>
      <p:ext uri="{BB962C8B-B14F-4D97-AF65-F5344CB8AC3E}">
        <p14:creationId xmlns:p14="http://schemas.microsoft.com/office/powerpoint/2010/main" val="1056354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6855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r>
              <a:rPr lang="es-419" sz="1200" dirty="0">
                <a:latin typeface="Lato" panose="020F0502020204030203" pitchFamily="34" charset="77"/>
              </a:rPr>
              <a:t>https://www.youtube.com/watch?v=5b6V5mTlS80&amp;list=PLk83Ra7kAz5FrtK7ugdERd_KM6LVsKE_4&amp;index=5</a:t>
            </a:r>
          </a:p>
          <a:p>
            <a:r>
              <a:rPr lang="es-419" dirty="0">
                <a:latin typeface="Lato" panose="020F0502020204030203" pitchFamily="34" charset="77"/>
              </a:rPr>
              <a:t>Duración: 3.19 minutos</a:t>
            </a:r>
          </a:p>
          <a:p>
            <a:pPr marL="171450" indent="-171450">
              <a:buFont typeface="Arial" panose="020B0604020202020204" pitchFamily="34" charset="0"/>
              <a:buChar char="•"/>
            </a:pPr>
            <a:endParaRPr lang="en-GR" dirty="0">
              <a:latin typeface="Lato" panose="020F0502020204030203" pitchFamily="34" charset="77"/>
            </a:endParaRPr>
          </a:p>
          <a:p>
            <a:pPr marL="171450" indent="-171450">
              <a:buFont typeface="Arial" panose="020B0604020202020204" pitchFamily="34" charset="0"/>
              <a:buChar char="•"/>
            </a:pPr>
            <a:r>
              <a:rPr lang="es-419" dirty="0">
                <a:latin typeface="Lato" panose="020F0502020204030203" pitchFamily="34" charset="77"/>
                <a:ea typeface="MS PGothic"/>
                <a:cs typeface="Calibri"/>
              </a:rPr>
              <a:t>Recuerde que, según la Política de VG del ACNUR, </a:t>
            </a:r>
            <a:r>
              <a:rPr lang="es-419" dirty="0">
                <a:effectLst/>
                <a:latin typeface="Lato" panose="020F0502020204030203" pitchFamily="34" charset="77"/>
                <a:ea typeface="MS PGothic"/>
                <a:cs typeface="Helvetica"/>
              </a:rPr>
              <a:t>las operaciones deben llevar a cabo una </a:t>
            </a:r>
            <a:r>
              <a:rPr lang="es-419" b="1" dirty="0">
                <a:effectLst/>
                <a:latin typeface="Lato" panose="020F0502020204030203" pitchFamily="34" charset="77"/>
                <a:ea typeface="MS PGothic"/>
                <a:cs typeface="Helvetica"/>
              </a:rPr>
              <a:t>evaluación de la situación de la VG </a:t>
            </a:r>
            <a:r>
              <a:rPr lang="es-419" dirty="0">
                <a:effectLst/>
                <a:latin typeface="Lato" panose="020F0502020204030203" pitchFamily="34" charset="77"/>
                <a:ea typeface="MS PGothic"/>
                <a:cs typeface="Helvetica"/>
              </a:rPr>
              <a:t>en cada lugar </a:t>
            </a:r>
            <a:r>
              <a:rPr lang="es-419" b="1" dirty="0">
                <a:effectLst/>
                <a:latin typeface="Lato" panose="020F0502020204030203" pitchFamily="34" charset="77"/>
                <a:ea typeface="MS PGothic"/>
                <a:cs typeface="Helvetica"/>
              </a:rPr>
              <a:t>al menos una vez al año</a:t>
            </a:r>
            <a:r>
              <a:rPr lang="es-419" dirty="0">
                <a:effectLst/>
                <a:latin typeface="Lato" panose="020F0502020204030203" pitchFamily="34" charset="77"/>
                <a:ea typeface="MS PGothic"/>
                <a:cs typeface="Helvetica"/>
              </a:rPr>
              <a:t>, vinculada a los procesos pertinentes de evaluación, planificación y priorización.</a:t>
            </a:r>
          </a:p>
          <a:p>
            <a:pPr marL="171450" indent="-171450">
              <a:buFont typeface="Arial" panose="020B0604020202020204" pitchFamily="34" charset="0"/>
              <a:buChar char="•"/>
            </a:pPr>
            <a:r>
              <a:rPr lang="es-419" dirty="0">
                <a:latin typeface="Lato" panose="020F0502020204030203" pitchFamily="34" charset="77"/>
                <a:ea typeface="MS PGothic"/>
                <a:cs typeface="Calibri"/>
              </a:rPr>
              <a:t>Las </a:t>
            </a:r>
            <a:r>
              <a:rPr lang="es-419" b="1" dirty="0">
                <a:latin typeface="Lato" panose="020F0502020204030203" pitchFamily="34" charset="77"/>
                <a:ea typeface="MS PGothic"/>
                <a:cs typeface="Calibri"/>
              </a:rPr>
              <a:t>evaluaciones de la VG</a:t>
            </a:r>
            <a:r>
              <a:rPr lang="es-419" dirty="0">
                <a:latin typeface="Lato" panose="020F0502020204030203" pitchFamily="34" charset="77"/>
                <a:ea typeface="MS PGothic"/>
                <a:cs typeface="Calibri"/>
              </a:rPr>
              <a:t> buscan identificar y mejorar la comprensión de los agentes de los programas de VG sobre la </a:t>
            </a:r>
            <a:r>
              <a:rPr lang="es-419" b="1" dirty="0">
                <a:latin typeface="Lato" panose="020F0502020204030203" pitchFamily="34" charset="77"/>
                <a:ea typeface="MS PGothic"/>
                <a:cs typeface="Calibri"/>
              </a:rPr>
              <a:t>naturaleza y el alcance de la violencia contra las mujeres</a:t>
            </a:r>
            <a:r>
              <a:rPr lang="es-419" dirty="0">
                <a:latin typeface="Lato" panose="020F0502020204030203" pitchFamily="34" charset="77"/>
                <a:ea typeface="MS PGothic"/>
                <a:cs typeface="Calibri"/>
              </a:rPr>
              <a:t>, </a:t>
            </a:r>
            <a:r>
              <a:rPr lang="es-419" b="1" dirty="0">
                <a:latin typeface="Lato" panose="020F0502020204030203" pitchFamily="34" charset="77"/>
                <a:ea typeface="MS PGothic"/>
                <a:cs typeface="Calibri"/>
              </a:rPr>
              <a:t>las niñas y otros grupos en riesgo</a:t>
            </a:r>
            <a:r>
              <a:rPr lang="es-419" dirty="0">
                <a:latin typeface="Lato" panose="020F0502020204030203" pitchFamily="34" charset="77"/>
                <a:ea typeface="MS PGothic"/>
                <a:cs typeface="Calibri"/>
              </a:rPr>
              <a:t>, los </a:t>
            </a:r>
            <a:r>
              <a:rPr lang="es-419" b="1" dirty="0">
                <a:latin typeface="Lato" panose="020F0502020204030203" pitchFamily="34" charset="77"/>
                <a:ea typeface="MS PGothic"/>
                <a:cs typeface="Calibri"/>
              </a:rPr>
              <a:t>factores de protección</a:t>
            </a:r>
            <a:r>
              <a:rPr lang="es-419" dirty="0">
                <a:latin typeface="Lato" panose="020F0502020204030203" pitchFamily="34" charset="77"/>
                <a:ea typeface="MS PGothic"/>
                <a:cs typeface="Calibri"/>
              </a:rPr>
              <a:t> y </a:t>
            </a:r>
            <a:r>
              <a:rPr lang="es-419" b="1" dirty="0">
                <a:latin typeface="Lato" panose="020F0502020204030203" pitchFamily="34" charset="77"/>
                <a:ea typeface="MS PGothic"/>
                <a:cs typeface="Calibri"/>
              </a:rPr>
              <a:t>de riesgo </a:t>
            </a:r>
            <a:r>
              <a:rPr lang="es-419" dirty="0">
                <a:latin typeface="Lato" panose="020F0502020204030203" pitchFamily="34" charset="77"/>
                <a:ea typeface="MS PGothic"/>
                <a:cs typeface="Calibri"/>
              </a:rPr>
              <a:t>de la VG (por ejemplo, la edad, la condición de minoría, la discapacidad), las deficiencias en la </a:t>
            </a:r>
            <a:r>
              <a:rPr lang="es-419" b="1" dirty="0">
                <a:latin typeface="Lato" panose="020F0502020204030203" pitchFamily="34" charset="77"/>
                <a:ea typeface="MS PGothic"/>
                <a:cs typeface="Calibri"/>
              </a:rPr>
              <a:t>calidad</a:t>
            </a:r>
            <a:r>
              <a:rPr lang="es-419" dirty="0">
                <a:latin typeface="Lato" panose="020F0502020204030203" pitchFamily="34" charset="77"/>
                <a:ea typeface="MS PGothic"/>
                <a:cs typeface="Calibri"/>
              </a:rPr>
              <a:t> y la </a:t>
            </a:r>
            <a:r>
              <a:rPr lang="es-419" b="1" dirty="0">
                <a:latin typeface="Lato" panose="020F0502020204030203" pitchFamily="34" charset="77"/>
                <a:ea typeface="MS PGothic"/>
                <a:cs typeface="Calibri"/>
              </a:rPr>
              <a:t>escala</a:t>
            </a:r>
            <a:r>
              <a:rPr lang="es-419" dirty="0">
                <a:latin typeface="Lato" panose="020F0502020204030203" pitchFamily="34" charset="77"/>
                <a:ea typeface="MS PGothic"/>
                <a:cs typeface="Calibri"/>
              </a:rPr>
              <a:t> de los </a:t>
            </a:r>
            <a:r>
              <a:rPr lang="es-419" b="1" dirty="0">
                <a:latin typeface="Lato" panose="020F0502020204030203" pitchFamily="34" charset="77"/>
                <a:ea typeface="MS PGothic"/>
                <a:cs typeface="Calibri"/>
              </a:rPr>
              <a:t>servicios</a:t>
            </a:r>
            <a:r>
              <a:rPr lang="es-419" dirty="0">
                <a:latin typeface="Lato" panose="020F0502020204030203" pitchFamily="34" charset="77"/>
                <a:ea typeface="MS PGothic"/>
                <a:cs typeface="Calibri"/>
              </a:rPr>
              <a:t>multisectoriales disponibles, y si </a:t>
            </a:r>
            <a:r>
              <a:rPr lang="es-419" b="1" dirty="0">
                <a:latin typeface="Lato" panose="020F0502020204030203" pitchFamily="34" charset="77"/>
                <a:ea typeface="MS PGothic"/>
                <a:cs typeface="Calibri"/>
              </a:rPr>
              <a:t>los agentes de los programas de VG </a:t>
            </a:r>
            <a:r>
              <a:rPr lang="es-419" dirty="0">
                <a:latin typeface="Lato" panose="020F0502020204030203" pitchFamily="34" charset="77"/>
                <a:ea typeface="MS PGothic"/>
                <a:cs typeface="Calibri"/>
              </a:rPr>
              <a:t>tienen el nivel adecuado de </a:t>
            </a:r>
            <a:r>
              <a:rPr lang="es-419" b="1" dirty="0">
                <a:latin typeface="Lato" panose="020F0502020204030203" pitchFamily="34" charset="77"/>
                <a:ea typeface="MS PGothic"/>
                <a:cs typeface="Calibri"/>
              </a:rPr>
              <a:t>recursos</a:t>
            </a:r>
            <a:r>
              <a:rPr lang="es-419" dirty="0">
                <a:latin typeface="Lato" panose="020F0502020204030203" pitchFamily="34" charset="77"/>
                <a:ea typeface="MS PGothic"/>
                <a:cs typeface="Calibri"/>
              </a:rPr>
              <a:t> y </a:t>
            </a:r>
            <a:r>
              <a:rPr lang="es-419" b="1" dirty="0">
                <a:latin typeface="Lato" panose="020F0502020204030203" pitchFamily="34" charset="77"/>
                <a:ea typeface="MS PGothic"/>
                <a:cs typeface="Calibri"/>
              </a:rPr>
              <a:t>capacidad</a:t>
            </a:r>
            <a:r>
              <a:rPr lang="es-419" dirty="0">
                <a:latin typeface="Lato" panose="020F0502020204030203" pitchFamily="34" charset="77"/>
                <a:ea typeface="MS PGothic"/>
                <a:cs typeface="Calibri"/>
              </a:rPr>
              <a:t> para responder. Las evaluaciones </a:t>
            </a:r>
            <a:r>
              <a:rPr lang="es-419" b="1" u="sng" dirty="0">
                <a:latin typeface="Lato" panose="020F0502020204030203" pitchFamily="34" charset="77"/>
                <a:ea typeface="MS PGothic"/>
                <a:cs typeface="Calibri"/>
              </a:rPr>
              <a:t>no están pensadas para</a:t>
            </a:r>
            <a:r>
              <a:rPr lang="es-419" dirty="0">
                <a:latin typeface="Lato" panose="020F0502020204030203" pitchFamily="34" charset="77"/>
                <a:ea typeface="MS PGothic"/>
                <a:cs typeface="Calibri"/>
              </a:rPr>
              <a:t> identificar a personas sobrevivientes individuales o en grupo, ni determinar si se está produciendo VG.</a:t>
            </a:r>
          </a:p>
          <a:p>
            <a:pPr marL="171450" indent="-171450">
              <a:buFont typeface="Arial" panose="020B0604020202020204" pitchFamily="34" charset="0"/>
              <a:buChar char="•"/>
            </a:pPr>
            <a:r>
              <a:rPr lang="es-419" dirty="0">
                <a:effectLst/>
                <a:latin typeface="Lato" panose="020F0502020204030203" pitchFamily="34" charset="77"/>
                <a:ea typeface="MS PGothic"/>
                <a:cs typeface="Helvetica"/>
              </a:rPr>
              <a:t>Las evaluaciones, cuando se realizan de forma segura y ética, también pueden tener el efecto de abrir un espacio seguro para que las poblaciones afectadas hablen sobre la VG, y pueden llevar a algunas personas sobrevivientes a revelar un incidente de violencia. Por lo tanto, los </a:t>
            </a:r>
            <a:r>
              <a:rPr lang="es-419" b="0" dirty="0">
                <a:effectLst/>
                <a:latin typeface="Lato" panose="020F0502020204030203" pitchFamily="34" charset="77"/>
                <a:ea typeface="MS PGothic"/>
                <a:cs typeface="Helvetica"/>
              </a:rPr>
              <a:t>servicios básicos de respuesta </a:t>
            </a:r>
            <a:r>
              <a:rPr lang="es-419" dirty="0">
                <a:effectLst/>
                <a:latin typeface="Lato" panose="020F0502020204030203" pitchFamily="34" charset="77"/>
                <a:ea typeface="MS PGothic"/>
                <a:cs typeface="Helvetica"/>
              </a:rPr>
              <a:t>deben estar establecidos antes de la evaluación y el </a:t>
            </a:r>
            <a:r>
              <a:rPr lang="es-419" b="1" dirty="0">
                <a:effectLst/>
                <a:latin typeface="Lato" panose="020F0502020204030203" pitchFamily="34" charset="77"/>
                <a:ea typeface="MS PGothic"/>
                <a:cs typeface="Helvetica"/>
              </a:rPr>
              <a:t>equipo de evaluación debe estar informado sobre cómo responder a la revelación de casos de VG</a:t>
            </a:r>
            <a:r>
              <a:rPr lang="es-419" dirty="0">
                <a:effectLst/>
                <a:latin typeface="Lato" panose="020F0502020204030203" pitchFamily="34" charset="77"/>
                <a:ea typeface="MS PGothic"/>
                <a:cs typeface="Helvetica"/>
              </a:rPr>
              <a:t> u otros problemas de protección que surjan en el transcurso de la evaluación, incluso al proporcionar información a las personas sobrevivientes sobre cómo acceder a la atención.</a:t>
            </a:r>
            <a:r>
              <a:rPr lang="es-419" dirty="0">
                <a:latin typeface="Lato" panose="020F0502020204030203" pitchFamily="34" charset="77"/>
                <a:ea typeface="MS PGothic"/>
                <a:cs typeface="Helvetica"/>
              </a:rPr>
              <a:t> </a:t>
            </a:r>
          </a:p>
          <a:p>
            <a:pPr marL="171450" indent="-171450">
              <a:buFont typeface="Arial" panose="020B0604020202020204" pitchFamily="34" charset="0"/>
              <a:buChar char="•"/>
            </a:pPr>
            <a:r>
              <a:rPr lang="es-419" dirty="0">
                <a:effectLst/>
                <a:latin typeface="Lato" panose="020F0502020204030203" pitchFamily="34" charset="77"/>
                <a:ea typeface="MS PGothic"/>
                <a:cs typeface="Helvetica"/>
              </a:rPr>
              <a:t>La </a:t>
            </a:r>
            <a:r>
              <a:rPr lang="es-419" b="1" dirty="0">
                <a:effectLst/>
                <a:latin typeface="Lato" panose="020F0502020204030203" pitchFamily="34" charset="77"/>
                <a:ea typeface="MS PGothic"/>
                <a:cs typeface="Helvetica"/>
              </a:rPr>
              <a:t>evaluación en sí misma es una intervención</a:t>
            </a:r>
            <a:r>
              <a:rPr lang="es-419" dirty="0">
                <a:effectLst/>
                <a:latin typeface="Lato" panose="020F0502020204030203" pitchFamily="34" charset="77"/>
                <a:ea typeface="MS PGothic"/>
                <a:cs typeface="Helvetica"/>
              </a:rPr>
              <a:t> por su naturaleza participativa, que ofrece una vía para la </a:t>
            </a:r>
            <a:r>
              <a:rPr lang="es-419" b="1" dirty="0">
                <a:effectLst/>
                <a:latin typeface="Lato" panose="020F0502020204030203" pitchFamily="34" charset="77"/>
                <a:ea typeface="MS PGothic"/>
                <a:cs typeface="Helvetica"/>
              </a:rPr>
              <a:t>participación</a:t>
            </a:r>
            <a:r>
              <a:rPr lang="es-419" dirty="0">
                <a:effectLst/>
                <a:latin typeface="Lato" panose="020F0502020204030203" pitchFamily="34" charset="77"/>
                <a:ea typeface="MS PGothic"/>
                <a:cs typeface="Helvetica"/>
              </a:rPr>
              <a:t> y el </a:t>
            </a:r>
            <a:r>
              <a:rPr lang="es-419" b="1" dirty="0">
                <a:effectLst/>
                <a:latin typeface="Lato" panose="020F0502020204030203" pitchFamily="34" charset="77"/>
                <a:ea typeface="MS PGothic"/>
                <a:cs typeface="Helvetica"/>
              </a:rPr>
              <a:t>empoderamiento</a:t>
            </a:r>
            <a:r>
              <a:rPr lang="es-419" dirty="0">
                <a:effectLst/>
                <a:latin typeface="Lato" panose="020F0502020204030203" pitchFamily="34" charset="77"/>
                <a:ea typeface="MS PGothic"/>
                <a:cs typeface="Helvetica"/>
              </a:rPr>
              <a:t> de las mujeres, las niñas y otros grupos en riesgo.</a:t>
            </a:r>
            <a:r>
              <a:rPr lang="es-419" dirty="0">
                <a:latin typeface="Lato" panose="020F0502020204030203" pitchFamily="34" charset="77"/>
                <a:ea typeface="MS PGothic"/>
                <a:cs typeface="Helvetica"/>
              </a:rPr>
              <a:t> </a:t>
            </a:r>
          </a:p>
          <a:p>
            <a:pPr marL="171450" indent="-171450">
              <a:buFont typeface="Arial" panose="020B0604020202020204" pitchFamily="34" charset="0"/>
              <a:buChar char="•"/>
              <a:defRPr/>
            </a:pPr>
            <a:r>
              <a:rPr lang="es-419" dirty="0">
                <a:latin typeface="Lato" panose="020F0502020204030203" pitchFamily="34" charset="77"/>
                <a:ea typeface="MS PGothic"/>
                <a:cs typeface="Calibri"/>
              </a:rPr>
              <a:t>Explique que los </a:t>
            </a:r>
            <a:r>
              <a:rPr lang="es-419" b="1" dirty="0">
                <a:latin typeface="Lato" panose="020F0502020204030203" pitchFamily="34" charset="77"/>
                <a:ea typeface="MS PGothic"/>
                <a:cs typeface="Calibri"/>
              </a:rPr>
              <a:t>métodos</a:t>
            </a:r>
            <a:r>
              <a:rPr lang="es-419" dirty="0">
                <a:latin typeface="Lato" panose="020F0502020204030203" pitchFamily="34" charset="77"/>
                <a:ea typeface="MS PGothic"/>
                <a:cs typeface="Calibri"/>
              </a:rPr>
              <a:t> de </a:t>
            </a:r>
            <a:r>
              <a:rPr lang="es-419" b="1" dirty="0">
                <a:latin typeface="Lato" panose="020F0502020204030203" pitchFamily="34" charset="77"/>
                <a:ea typeface="MS PGothic"/>
                <a:cs typeface="Calibri"/>
              </a:rPr>
              <a:t>recopilación de datos </a:t>
            </a:r>
            <a:r>
              <a:rPr lang="es-419" dirty="0">
                <a:latin typeface="Lato" panose="020F0502020204030203" pitchFamily="34" charset="77"/>
                <a:ea typeface="MS PGothic"/>
                <a:cs typeface="Calibri"/>
              </a:rPr>
              <a:t>e información deben ser tanto </a:t>
            </a:r>
            <a:r>
              <a:rPr lang="es-419" b="1" dirty="0">
                <a:latin typeface="Lato" panose="020F0502020204030203" pitchFamily="34" charset="77"/>
                <a:ea typeface="MS PGothic"/>
                <a:cs typeface="Calibri"/>
              </a:rPr>
              <a:t>cuantitativos</a:t>
            </a:r>
            <a:r>
              <a:rPr lang="es-419" dirty="0">
                <a:latin typeface="Lato" panose="020F0502020204030203" pitchFamily="34" charset="77"/>
                <a:ea typeface="MS PGothic"/>
                <a:cs typeface="Calibri"/>
              </a:rPr>
              <a:t> como </a:t>
            </a:r>
            <a:r>
              <a:rPr lang="es-419" b="1" dirty="0">
                <a:latin typeface="Lato" panose="020F0502020204030203" pitchFamily="34" charset="77"/>
                <a:ea typeface="MS PGothic"/>
                <a:cs typeface="Calibri"/>
              </a:rPr>
              <a:t>cualitativos</a:t>
            </a:r>
            <a:r>
              <a:rPr lang="es-419" dirty="0">
                <a:latin typeface="Lato" panose="020F0502020204030203" pitchFamily="34" charset="77"/>
                <a:ea typeface="MS PGothic"/>
                <a:cs typeface="Calibri"/>
              </a:rPr>
              <a:t> para proporcionar una comprensión más completa de la naturaleza y el alcance de la VG. </a:t>
            </a:r>
          </a:p>
          <a:p>
            <a:pPr marL="171450" indent="-171450">
              <a:buFont typeface="Arial" panose="020B0604020202020204" pitchFamily="34" charset="0"/>
              <a:buChar char="•"/>
              <a:defRPr/>
            </a:pPr>
            <a:r>
              <a:rPr lang="es-419" dirty="0">
                <a:latin typeface="Lato" panose="020F0502020204030203" pitchFamily="34" charset="77"/>
                <a:ea typeface="MS PGothic"/>
                <a:cs typeface="Calibri"/>
              </a:rPr>
              <a:t>Una herramienta clave de evaluación y análisis para el trabajo de prevención es un </a:t>
            </a:r>
            <a:r>
              <a:rPr lang="es-419" b="1" dirty="0">
                <a:latin typeface="Lato" panose="020F0502020204030203" pitchFamily="34" charset="77"/>
                <a:ea typeface="MS PGothic"/>
                <a:cs typeface="Calibri"/>
              </a:rPr>
              <a:t>Análisis de género y poder </a:t>
            </a:r>
            <a:r>
              <a:rPr lang="es-419" dirty="0">
                <a:latin typeface="Lato" panose="020F0502020204030203" pitchFamily="34" charset="77"/>
                <a:ea typeface="MS PGothic"/>
                <a:cs typeface="Calibri"/>
              </a:rPr>
              <a:t>de las normas sociales y masculinidades locales que sostienen la desigualdad de género y la VG; en las próximas diapositivas se profundizará en esta herramienta. </a:t>
            </a:r>
          </a:p>
        </p:txBody>
      </p:sp>
    </p:spTree>
    <p:extLst>
      <p:ext uri="{BB962C8B-B14F-4D97-AF65-F5344CB8AC3E}">
        <p14:creationId xmlns:p14="http://schemas.microsoft.com/office/powerpoint/2010/main" val="3814493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434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marL="285750" indent="-285750">
              <a:buFont typeface="Arial"/>
              <a:buChar char="•"/>
              <a:defRPr/>
            </a:pPr>
            <a:r>
              <a:rPr lang="es-419" i="0" dirty="0">
                <a:effectLst/>
                <a:latin typeface="Lato" panose="020F0502020204030203" pitchFamily="34" charset="77"/>
                <a:ea typeface="MS Mincho"/>
                <a:cs typeface="Times New Roman" panose="02020603050405020304" pitchFamily="18" charset="0"/>
              </a:rPr>
              <a:t>Un </a:t>
            </a:r>
            <a:r>
              <a:rPr lang="es-419" b="1" i="0" dirty="0">
                <a:effectLst/>
                <a:latin typeface="Lato" panose="020F0502020204030203" pitchFamily="34" charset="77"/>
                <a:ea typeface="MS Mincho"/>
                <a:cs typeface="Times New Roman" panose="02020603050405020304" pitchFamily="18" charset="0"/>
              </a:rPr>
              <a:t>Análisis de género y poder </a:t>
            </a:r>
            <a:r>
              <a:rPr lang="es-419" i="0" dirty="0">
                <a:effectLst/>
                <a:latin typeface="Lato" panose="020F0502020204030203" pitchFamily="34" charset="77"/>
                <a:ea typeface="MS Mincho"/>
                <a:cs typeface="Times New Roman" panose="02020603050405020304" pitchFamily="18" charset="0"/>
              </a:rPr>
              <a:t>es una </a:t>
            </a:r>
            <a:r>
              <a:rPr lang="es-419" b="1" i="0" dirty="0">
                <a:effectLst/>
                <a:latin typeface="Lato" panose="020F0502020204030203" pitchFamily="34" charset="77"/>
                <a:ea typeface="MS Mincho"/>
                <a:cs typeface="Times New Roman" panose="02020603050405020304" pitchFamily="18" charset="0"/>
              </a:rPr>
              <a:t>herramienta</a:t>
            </a:r>
            <a:r>
              <a:rPr lang="es-419" i="0" dirty="0">
                <a:effectLst/>
                <a:latin typeface="Lato" panose="020F0502020204030203" pitchFamily="34" charset="77"/>
                <a:ea typeface="MS Mincho"/>
                <a:cs typeface="Times New Roman" panose="02020603050405020304" pitchFamily="18" charset="0"/>
              </a:rPr>
              <a:t> que ayuda a </a:t>
            </a:r>
            <a:r>
              <a:rPr lang="es-419" b="1" i="0" dirty="0">
                <a:effectLst/>
                <a:latin typeface="Lato" panose="020F0502020204030203" pitchFamily="34" charset="77"/>
                <a:ea typeface="MS Mincho"/>
                <a:cs typeface="Times New Roman" panose="02020603050405020304" pitchFamily="18" charset="0"/>
              </a:rPr>
              <a:t>comprender el contexto </a:t>
            </a:r>
            <a:r>
              <a:rPr lang="es-419" i="0" dirty="0">
                <a:effectLst/>
                <a:latin typeface="Lato" panose="020F0502020204030203" pitchFamily="34" charset="77"/>
                <a:ea typeface="MS Mincho"/>
                <a:cs typeface="Times New Roman" panose="02020603050405020304" pitchFamily="18" charset="0"/>
              </a:rPr>
              <a:t>en el que opera un proyecto o una iniciativa. Ayuda a obtener información sobre aspectos relacionados con la </a:t>
            </a:r>
            <a:r>
              <a:rPr lang="es-419" b="1" i="0" dirty="0">
                <a:effectLst/>
                <a:latin typeface="Lato" panose="020F0502020204030203" pitchFamily="34" charset="77"/>
                <a:ea typeface="MS Mincho"/>
                <a:cs typeface="Times New Roman" panose="02020603050405020304" pitchFamily="18" charset="0"/>
              </a:rPr>
              <a:t>igualdad de género </a:t>
            </a:r>
            <a:r>
              <a:rPr lang="es-419" i="0" dirty="0">
                <a:effectLst/>
                <a:latin typeface="Lato" panose="020F0502020204030203" pitchFamily="34" charset="77"/>
                <a:ea typeface="MS Mincho"/>
                <a:cs typeface="Times New Roman" panose="02020603050405020304" pitchFamily="18" charset="0"/>
              </a:rPr>
              <a:t>y, cuando se utiliza para diseñar programas de prevención, específicamente sobre </a:t>
            </a:r>
            <a:r>
              <a:rPr lang="es-419" b="1" i="0" dirty="0">
                <a:effectLst/>
                <a:latin typeface="Lato" panose="020F0502020204030203" pitchFamily="34" charset="77"/>
                <a:ea typeface="MS Mincho"/>
                <a:cs typeface="Times New Roman" panose="02020603050405020304" pitchFamily="18" charset="0"/>
              </a:rPr>
              <a:t>las normas sociales y de género </a:t>
            </a:r>
            <a:r>
              <a:rPr lang="es-419" i="0" dirty="0">
                <a:effectLst/>
                <a:latin typeface="Lato" panose="020F0502020204030203" pitchFamily="34" charset="77"/>
                <a:ea typeface="MS Mincho"/>
                <a:cs typeface="Times New Roman" panose="02020603050405020304" pitchFamily="18" charset="0"/>
              </a:rPr>
              <a:t>que deben tenerse en cuenta o abordarse con las actividades del programa.</a:t>
            </a:r>
            <a:r>
              <a:rPr lang="es-419" dirty="0">
                <a:latin typeface="Lato" panose="020F0502020204030203" pitchFamily="34" charset="77"/>
                <a:ea typeface="MS Mincho"/>
                <a:cs typeface="Times New Roman" panose="02020603050405020304" pitchFamily="18" charset="0"/>
              </a:rPr>
              <a:t> </a:t>
            </a:r>
          </a:p>
          <a:p>
            <a:pPr marL="285750" marR="0" lvl="0" indent="-285750" defTabSz="914400" rtl="0" eaLnBrk="0" fontAlgn="base" latinLnBrk="0" hangingPunct="0">
              <a:spcBef>
                <a:spcPct val="30000"/>
              </a:spcBef>
              <a:spcAft>
                <a:spcPct val="0"/>
              </a:spcAft>
              <a:buClrTx/>
              <a:buSzTx/>
              <a:buFont typeface="Arial"/>
              <a:buChar char="•"/>
              <a:tabLst/>
              <a:defRPr/>
            </a:pPr>
            <a:r>
              <a:rPr lang="es-419" dirty="0">
                <a:latin typeface="Lato" panose="020F0502020204030203" pitchFamily="34" charset="77"/>
                <a:ea typeface="MS PGothic"/>
                <a:cs typeface="Calibri"/>
              </a:rPr>
              <a:t>Permite al personal del ACNUR, a sus socios y a las comunidades </a:t>
            </a:r>
            <a:r>
              <a:rPr lang="es-419" b="1" dirty="0">
                <a:latin typeface="Lato" panose="020F0502020204030203" pitchFamily="34" charset="77"/>
                <a:ea typeface="MS PGothic"/>
                <a:cs typeface="Calibri"/>
              </a:rPr>
              <a:t>diseñar</a:t>
            </a:r>
            <a:r>
              <a:rPr lang="es-419" dirty="0">
                <a:latin typeface="Lato" panose="020F0502020204030203" pitchFamily="34" charset="77"/>
                <a:ea typeface="MS PGothic"/>
                <a:cs typeface="Calibri"/>
              </a:rPr>
              <a:t> y </a:t>
            </a:r>
            <a:r>
              <a:rPr lang="es-419" b="1" dirty="0">
                <a:latin typeface="Lato" panose="020F0502020204030203" pitchFamily="34" charset="77"/>
                <a:ea typeface="MS PGothic"/>
                <a:cs typeface="Calibri"/>
              </a:rPr>
              <a:t>adaptar</a:t>
            </a:r>
            <a:r>
              <a:rPr lang="es-419" dirty="0">
                <a:latin typeface="Lato" panose="020F0502020204030203" pitchFamily="34" charset="77"/>
                <a:ea typeface="MS PGothic"/>
                <a:cs typeface="Calibri"/>
              </a:rPr>
              <a:t> </a:t>
            </a:r>
            <a:r>
              <a:rPr lang="es-419" b="1" dirty="0">
                <a:latin typeface="Lato" panose="020F0502020204030203" pitchFamily="34" charset="77"/>
                <a:ea typeface="MS PGothic"/>
                <a:cs typeface="Calibri"/>
              </a:rPr>
              <a:t>programas</a:t>
            </a:r>
            <a:r>
              <a:rPr lang="es-419" dirty="0">
                <a:latin typeface="Lato" panose="020F0502020204030203" pitchFamily="34" charset="77"/>
                <a:ea typeface="MS PGothic"/>
                <a:cs typeface="Calibri"/>
              </a:rPr>
              <a:t> que transformen positivamente las relaciones de poder desiguales y </a:t>
            </a:r>
            <a:r>
              <a:rPr lang="es-419" b="1" dirty="0">
                <a:latin typeface="Lato" panose="020F0502020204030203" pitchFamily="34" charset="77"/>
                <a:ea typeface="MS PGothic"/>
                <a:cs typeface="Calibri"/>
              </a:rPr>
              <a:t>garanticen que todas las partes interesadas </a:t>
            </a:r>
            <a:r>
              <a:rPr lang="es-419" dirty="0">
                <a:latin typeface="Lato" panose="020F0502020204030203" pitchFamily="34" charset="77"/>
                <a:ea typeface="MS PGothic"/>
                <a:cs typeface="Calibri"/>
              </a:rPr>
              <a:t>puedan </a:t>
            </a:r>
            <a:r>
              <a:rPr lang="es-419" b="1" dirty="0">
                <a:latin typeface="Lato" panose="020F0502020204030203" pitchFamily="34" charset="77"/>
                <a:ea typeface="MS PGothic"/>
                <a:cs typeface="Calibri"/>
              </a:rPr>
              <a:t>acceder</a:t>
            </a:r>
            <a:r>
              <a:rPr lang="es-419" dirty="0">
                <a:latin typeface="Lato" panose="020F0502020204030203" pitchFamily="34" charset="77"/>
                <a:ea typeface="MS PGothic"/>
                <a:cs typeface="Calibri"/>
              </a:rPr>
              <a:t>, </a:t>
            </a:r>
            <a:r>
              <a:rPr lang="es-419" b="1" dirty="0">
                <a:latin typeface="Lato" panose="020F0502020204030203" pitchFamily="34" charset="77"/>
                <a:ea typeface="MS PGothic"/>
                <a:cs typeface="Calibri"/>
              </a:rPr>
              <a:t>participar</a:t>
            </a:r>
            <a:r>
              <a:rPr lang="es-419" dirty="0">
                <a:latin typeface="Lato" panose="020F0502020204030203" pitchFamily="34" charset="77"/>
                <a:ea typeface="MS PGothic"/>
                <a:cs typeface="Calibri"/>
              </a:rPr>
              <a:t>, </a:t>
            </a:r>
            <a:r>
              <a:rPr lang="es-419" b="1" dirty="0">
                <a:latin typeface="Lato" panose="020F0502020204030203" pitchFamily="34" charset="77"/>
                <a:ea typeface="MS PGothic"/>
                <a:cs typeface="Calibri"/>
              </a:rPr>
              <a:t>tomar decisiones</a:t>
            </a:r>
            <a:r>
              <a:rPr lang="es-419" dirty="0">
                <a:latin typeface="Lato" panose="020F0502020204030203" pitchFamily="34" charset="77"/>
                <a:ea typeface="MS PGothic"/>
                <a:cs typeface="Calibri"/>
              </a:rPr>
              <a:t> y </a:t>
            </a:r>
            <a:r>
              <a:rPr lang="es-419" b="1" dirty="0">
                <a:latin typeface="Lato" panose="020F0502020204030203" pitchFamily="34" charset="77"/>
                <a:ea typeface="MS PGothic"/>
                <a:cs typeface="Calibri"/>
              </a:rPr>
              <a:t>beneficiarse</a:t>
            </a:r>
            <a:r>
              <a:rPr lang="es-419" dirty="0">
                <a:latin typeface="Lato" panose="020F0502020204030203" pitchFamily="34" charset="77"/>
                <a:ea typeface="MS PGothic"/>
                <a:cs typeface="Calibri"/>
              </a:rPr>
              <a:t> de las actividades de forma equitativa. </a:t>
            </a:r>
          </a:p>
          <a:p>
            <a:pPr marL="285750" indent="-285750">
              <a:buFont typeface="Arial"/>
              <a:buChar char="•"/>
              <a:defRPr/>
            </a:pPr>
            <a:r>
              <a:rPr lang="es-419" dirty="0">
                <a:latin typeface="Lato" panose="020F0502020204030203" pitchFamily="34" charset="77"/>
                <a:ea typeface="MS PGothic"/>
                <a:cs typeface="Calibri"/>
              </a:rPr>
              <a:t>Un Análisis de género y poder </a:t>
            </a:r>
            <a:r>
              <a:rPr lang="es-419" b="1" dirty="0">
                <a:latin typeface="Lato" panose="020F0502020204030203" pitchFamily="34" charset="77"/>
                <a:ea typeface="MS PGothic"/>
                <a:cs typeface="Calibri"/>
              </a:rPr>
              <a:t>puede adoptar diferentes formas</a:t>
            </a:r>
            <a:r>
              <a:rPr lang="es-419" dirty="0">
                <a:latin typeface="Lato" panose="020F0502020204030203" pitchFamily="34" charset="77"/>
                <a:ea typeface="MS PGothic"/>
                <a:cs typeface="Calibri"/>
              </a:rPr>
              <a:t>, dependiendo del contexto, el enfoque, el presupuesto del proyecto, el tiempo y la fase de implementación del proyecto. </a:t>
            </a:r>
          </a:p>
          <a:p>
            <a:pPr marL="285750" indent="-285750">
              <a:buFont typeface="Arial"/>
              <a:buChar char="•"/>
              <a:defRPr/>
            </a:pPr>
            <a:r>
              <a:rPr lang="es-419" i="0" dirty="0">
                <a:effectLst/>
                <a:latin typeface="Lato" panose="020F0502020204030203" pitchFamily="34" charset="77"/>
                <a:ea typeface="MS Mincho"/>
                <a:cs typeface="Times New Roman" panose="02020603050405020304" pitchFamily="18" charset="0"/>
              </a:rPr>
              <a:t>Un Análisis de género y poder es una </a:t>
            </a:r>
            <a:r>
              <a:rPr lang="es-419" b="1" i="0" dirty="0">
                <a:effectLst/>
                <a:latin typeface="Lato" panose="020F0502020204030203" pitchFamily="34" charset="77"/>
                <a:ea typeface="MS Mincho"/>
                <a:cs typeface="Times New Roman" panose="02020603050405020304" pitchFamily="18" charset="0"/>
              </a:rPr>
              <a:t>evaluación especializada</a:t>
            </a:r>
            <a:r>
              <a:rPr lang="es-419" i="0" dirty="0">
                <a:effectLst/>
                <a:latin typeface="Lato" panose="020F0502020204030203" pitchFamily="34" charset="77"/>
                <a:ea typeface="MS Mincho"/>
                <a:cs typeface="Times New Roman" panose="02020603050405020304" pitchFamily="18" charset="0"/>
              </a:rPr>
              <a:t> en la VG, por lo que siempre que no se disponga de conocimientos específicos sobre género/VG en la operación, deberá buscarse el apoyo de RB/la sede regional.</a:t>
            </a:r>
            <a:r>
              <a:rPr lang="es-419" dirty="0">
                <a:latin typeface="Lato" panose="020F0502020204030203" pitchFamily="34" charset="77"/>
                <a:ea typeface="MS Mincho"/>
                <a:cs typeface="Times New Roman" panose="02020603050405020304" pitchFamily="18" charset="0"/>
              </a:rPr>
              <a:t> </a:t>
            </a:r>
          </a:p>
          <a:p>
            <a:pPr marL="285750" indent="-285750">
              <a:buFont typeface="Arial"/>
              <a:buChar char="•"/>
              <a:defRPr/>
            </a:pPr>
            <a:r>
              <a:rPr lang="es-419" b="0" i="0" dirty="0">
                <a:effectLst/>
                <a:latin typeface="Lato" panose="020F0502020204030203" pitchFamily="34" charset="77"/>
              </a:rPr>
              <a:t>No existe una </a:t>
            </a:r>
            <a:r>
              <a:rPr lang="es-419" b="1" i="0" dirty="0">
                <a:effectLst/>
                <a:latin typeface="Lato" panose="020F0502020204030203" pitchFamily="34" charset="77"/>
              </a:rPr>
              <a:t>herramienta/plantilla estándar </a:t>
            </a:r>
            <a:r>
              <a:rPr lang="es-419" b="0" i="0" dirty="0">
                <a:effectLst/>
                <a:latin typeface="Lato" panose="020F0502020204030203" pitchFamily="34" charset="77"/>
              </a:rPr>
              <a:t>en uso en el ACNUR para este fin, y los socios pueden utilizar su propia plantilla institucional.</a:t>
            </a:r>
          </a:p>
        </p:txBody>
      </p:sp>
    </p:spTree>
    <p:extLst>
      <p:ext uri="{BB962C8B-B14F-4D97-AF65-F5344CB8AC3E}">
        <p14:creationId xmlns:p14="http://schemas.microsoft.com/office/powerpoint/2010/main" val="1298764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00826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r>
              <a:rPr lang="es-419" dirty="0">
                <a:latin typeface="Lato" panose="020F0502020204030203" pitchFamily="34" charset="77"/>
              </a:rPr>
              <a:t>En esta diapositiva se repasará en detalle por qué un Análisis de género y poder es clave para la programación para la prevención de la VG. </a:t>
            </a:r>
          </a:p>
          <a:p>
            <a:endParaRPr lang="en-US" dirty="0">
              <a:latin typeface="Lato" panose="020F0502020204030203" pitchFamily="34" charset="77"/>
            </a:endParaRPr>
          </a:p>
          <a:p>
            <a:r>
              <a:rPr lang="es-419" dirty="0">
                <a:latin typeface="Lato" panose="020F0502020204030203" pitchFamily="34" charset="77"/>
              </a:rPr>
              <a:t>Un Análisis de género y poder permite al ACNUR y a sus socios trabajar con un grupo diverso de partes interesadas para: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s-419" sz="1200" dirty="0">
                <a:effectLst/>
                <a:latin typeface="Lato" panose="020F0502020204030203" pitchFamily="34" charset="77"/>
              </a:rPr>
              <a:t>Destacar </a:t>
            </a:r>
            <a:r>
              <a:rPr lang="es-419" sz="1200" b="1" dirty="0">
                <a:effectLst/>
                <a:latin typeface="Lato" panose="020F0502020204030203" pitchFamily="34" charset="77"/>
              </a:rPr>
              <a:t>las oportunidades, los recursos y los puntos fuertes</a:t>
            </a:r>
            <a:r>
              <a:rPr lang="es-419" sz="1200" dirty="0">
                <a:effectLst/>
                <a:latin typeface="Lato" panose="020F0502020204030203" pitchFamily="34" charset="77"/>
              </a:rPr>
              <a:t> mediante el aprovechamiento de la capacidad de las mujeres, las niñas y otros grupos en riesgo para participar activamente e identificar soluciones para transformar las normas sociales y de género.</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s-419" sz="1200" b="1" dirty="0">
                <a:latin typeface="Lato" panose="020F0502020204030203" pitchFamily="34" charset="77"/>
              </a:rPr>
              <a:t>Evaluar</a:t>
            </a:r>
            <a:r>
              <a:rPr lang="es-419" sz="1200" dirty="0">
                <a:latin typeface="Lato" panose="020F0502020204030203" pitchFamily="34" charset="77"/>
              </a:rPr>
              <a:t> </a:t>
            </a:r>
            <a:r>
              <a:rPr lang="es-419" sz="1200" b="1" dirty="0">
                <a:latin typeface="Lato" panose="020F0502020204030203" pitchFamily="34" charset="77"/>
              </a:rPr>
              <a:t>la aceptación de la</a:t>
            </a:r>
            <a:r>
              <a:rPr lang="es-419" sz="1200" dirty="0">
                <a:latin typeface="Lato" panose="020F0502020204030203" pitchFamily="34" charset="77"/>
              </a:rPr>
              <a:t> </a:t>
            </a:r>
            <a:r>
              <a:rPr lang="es-419" sz="1200" b="1" dirty="0">
                <a:latin typeface="Lato" panose="020F0502020204030203" pitchFamily="34" charset="77"/>
              </a:rPr>
              <a:t>comunidad</a:t>
            </a:r>
            <a:r>
              <a:rPr lang="es-419" sz="1200" dirty="0">
                <a:latin typeface="Lato" panose="020F0502020204030203" pitchFamily="34" charset="77"/>
              </a:rPr>
              <a:t> antes de entablar conversaciones sobre cuestiones profundamente arraigadas para </a:t>
            </a:r>
            <a:r>
              <a:rPr lang="es-419" sz="1200" b="1" dirty="0">
                <a:latin typeface="Lato" panose="020F0502020204030203" pitchFamily="34" charset="77"/>
              </a:rPr>
              <a:t>evitar posibles resistencias y reacciones adversas</a:t>
            </a:r>
            <a:r>
              <a:rPr lang="es-419" sz="1200" dirty="0">
                <a:latin typeface="Lato" panose="020F0502020204030203" pitchFamily="34" charset="77"/>
              </a:rPr>
              <a:t>. </a:t>
            </a:r>
          </a:p>
          <a:p>
            <a:pPr marL="171450" indent="-171450">
              <a:buFont typeface="Arial" panose="020B0604020202020204" pitchFamily="34" charset="0"/>
              <a:buChar char="•"/>
            </a:pPr>
            <a:r>
              <a:rPr lang="es-419" dirty="0">
                <a:latin typeface="Lato" panose="020F0502020204030203" pitchFamily="34" charset="77"/>
              </a:rPr>
              <a:t>Elaborar recomendaciones basadas en pruebas y adaptadas al contexto para: </a:t>
            </a:r>
          </a:p>
          <a:p>
            <a:pPr marL="628650" lvl="1" indent="-171450">
              <a:buFont typeface="Courier New" panose="02070309020205020404" pitchFamily="49" charset="0"/>
              <a:buChar char="o"/>
            </a:pPr>
            <a:r>
              <a:rPr lang="es-419" b="1" dirty="0">
                <a:latin typeface="Lato" panose="020F0502020204030203" pitchFamily="34" charset="77"/>
              </a:rPr>
              <a:t>Diseñar</a:t>
            </a:r>
            <a:r>
              <a:rPr lang="es-419" dirty="0">
                <a:latin typeface="Lato" panose="020F0502020204030203" pitchFamily="34" charset="77"/>
              </a:rPr>
              <a:t> o </a:t>
            </a:r>
            <a:r>
              <a:rPr lang="es-419" b="1" dirty="0">
                <a:latin typeface="Lato" panose="020F0502020204030203" pitchFamily="34" charset="77"/>
              </a:rPr>
              <a:t>adaptar</a:t>
            </a:r>
            <a:r>
              <a:rPr lang="es-419" dirty="0">
                <a:latin typeface="Lato" panose="020F0502020204030203" pitchFamily="34" charset="77"/>
              </a:rPr>
              <a:t> </a:t>
            </a:r>
            <a:r>
              <a:rPr lang="es-419" b="1" dirty="0">
                <a:latin typeface="Lato" panose="020F0502020204030203" pitchFamily="34" charset="77"/>
              </a:rPr>
              <a:t>los procesos </a:t>
            </a:r>
            <a:r>
              <a:rPr lang="es-419" dirty="0">
                <a:latin typeface="Lato" panose="020F0502020204030203" pitchFamily="34" charset="77"/>
              </a:rPr>
              <a:t>y actividades </a:t>
            </a:r>
            <a:r>
              <a:rPr lang="es-419" b="1" dirty="0">
                <a:latin typeface="Lato" panose="020F0502020204030203" pitchFamily="34" charset="77"/>
              </a:rPr>
              <a:t>del proyecto o iniciativa </a:t>
            </a:r>
            <a:r>
              <a:rPr lang="es-419" dirty="0">
                <a:latin typeface="Lato" panose="020F0502020204030203" pitchFamily="34" charset="77"/>
              </a:rPr>
              <a:t>para aumentar el acceso equitativo, la participación, el poder de decisión y los beneficios para las personas que experimentan desigualdades. </a:t>
            </a:r>
          </a:p>
          <a:p>
            <a:pPr marL="628650" lvl="1" indent="-171450">
              <a:buFont typeface="Courier New" panose="02070309020205020404" pitchFamily="49" charset="0"/>
              <a:buChar char="o"/>
            </a:pPr>
            <a:r>
              <a:rPr lang="es-419" b="1" dirty="0">
                <a:latin typeface="Lato" panose="020F0502020204030203" pitchFamily="34" charset="77"/>
              </a:rPr>
              <a:t>Garantizar</a:t>
            </a:r>
            <a:r>
              <a:rPr lang="es-419" dirty="0">
                <a:latin typeface="Lato" panose="020F0502020204030203" pitchFamily="34" charset="77"/>
              </a:rPr>
              <a:t> que las prácticas e intervenciones </a:t>
            </a:r>
            <a:r>
              <a:rPr lang="es-419" b="1" dirty="0">
                <a:latin typeface="Lato" panose="020F0502020204030203" pitchFamily="34" charset="77"/>
              </a:rPr>
              <a:t>no perjudiquen </a:t>
            </a:r>
            <a:r>
              <a:rPr lang="es-419" dirty="0">
                <a:latin typeface="Lato" panose="020F0502020204030203" pitchFamily="34" charset="77"/>
              </a:rPr>
              <a:t>al perpetuar o aumentar las desigualdades sociales y de género existentes y mitigar cualquier posible consecuencia negativa no deseada. </a:t>
            </a:r>
          </a:p>
          <a:p>
            <a:pPr marL="457200" lvl="1" indent="0">
              <a:buFont typeface="Courier New" panose="02070309020205020404" pitchFamily="49" charset="0"/>
              <a:buNone/>
            </a:pPr>
            <a:endParaRPr lang="en-US" dirty="0">
              <a:latin typeface="Lato" panose="020F0502020204030203" pitchFamily="34" charset="77"/>
            </a:endParaRPr>
          </a:p>
          <a:p>
            <a:r>
              <a:rPr lang="es-419" b="1" dirty="0">
                <a:latin typeface="Lato" panose="020F0502020204030203" pitchFamily="34" charset="77"/>
              </a:rPr>
              <a:t>¿Cuándo realizar un Análisis de género y poder? </a:t>
            </a:r>
          </a:p>
          <a:p>
            <a:r>
              <a:rPr lang="es-419" dirty="0">
                <a:latin typeface="Lato" panose="020F0502020204030203" pitchFamily="34" charset="77"/>
                <a:ea typeface="Times New Roman" panose="02020603050405020304" pitchFamily="18" charset="0"/>
              </a:rPr>
              <a:t>Lo ideal es realizar el Análisis de género y poder lo </a:t>
            </a:r>
            <a:r>
              <a:rPr lang="es-419" b="1" dirty="0">
                <a:latin typeface="Lato" panose="020F0502020204030203" pitchFamily="34" charset="77"/>
                <a:ea typeface="Times New Roman" panose="02020603050405020304" pitchFamily="18" charset="0"/>
              </a:rPr>
              <a:t>antes posible </a:t>
            </a:r>
            <a:r>
              <a:rPr lang="es-419" dirty="0">
                <a:latin typeface="Lato" panose="020F0502020204030203" pitchFamily="34" charset="77"/>
                <a:ea typeface="Times New Roman" panose="02020603050405020304" pitchFamily="18" charset="0"/>
              </a:rPr>
              <a:t>para garantizar que las conclusiones y recomendaciones sirvan de base para el diseño y la implementación. Dicho esto, el ACNUR y sus socios pueden llevar a cabo un Análisis de género y poder </a:t>
            </a:r>
            <a:r>
              <a:rPr lang="es-419" b="1" dirty="0">
                <a:latin typeface="Lato" panose="020F0502020204030203" pitchFamily="34" charset="77"/>
                <a:ea typeface="Times New Roman" panose="02020603050405020304" pitchFamily="18" charset="0"/>
              </a:rPr>
              <a:t>en múltiples momentos a lo largo</a:t>
            </a:r>
            <a:r>
              <a:rPr lang="es-419" dirty="0">
                <a:latin typeface="Lato" panose="020F0502020204030203" pitchFamily="34" charset="77"/>
                <a:ea typeface="Times New Roman" panose="02020603050405020304" pitchFamily="18" charset="0"/>
              </a:rPr>
              <a:t> del </a:t>
            </a:r>
            <a:r>
              <a:rPr lang="es-419" sz="1200" b="1" dirty="0">
                <a:effectLst/>
                <a:latin typeface="Lato" panose="020F0502020204030203" pitchFamily="34" charset="77"/>
                <a:ea typeface="Times New Roman" panose="02020603050405020304" pitchFamily="18" charset="0"/>
              </a:rPr>
              <a:t>ciclo plurianual del programa</a:t>
            </a:r>
            <a:r>
              <a:rPr lang="es-419" b="1" dirty="0">
                <a:latin typeface="Lato" panose="020F0502020204030203" pitchFamily="34" charset="77"/>
                <a:ea typeface="Times New Roman" panose="02020603050405020304" pitchFamily="18" charset="0"/>
              </a:rPr>
              <a:t>. </a:t>
            </a:r>
          </a:p>
          <a:p>
            <a:endParaRPr lang="en-US" dirty="0">
              <a:latin typeface="Lato" panose="020F0502020204030203" pitchFamily="34" charset="77"/>
            </a:endParaRPr>
          </a:p>
          <a:p>
            <a:r>
              <a:rPr lang="es-419" dirty="0">
                <a:latin typeface="Lato" panose="020F0502020204030203" pitchFamily="34" charset="77"/>
              </a:rPr>
              <a:t>Este enfoque permite </a:t>
            </a:r>
            <a:r>
              <a:rPr lang="es-419" b="1" dirty="0">
                <a:latin typeface="Lato" panose="020F0502020204030203" pitchFamily="34" charset="77"/>
              </a:rPr>
              <a:t>generar </a:t>
            </a:r>
            <a:r>
              <a:rPr lang="es-419" dirty="0">
                <a:latin typeface="Lato" panose="020F0502020204030203" pitchFamily="34" charset="77"/>
              </a:rPr>
              <a:t>y analizar </a:t>
            </a:r>
            <a:r>
              <a:rPr lang="es-419" b="1" dirty="0">
                <a:latin typeface="Lato" panose="020F0502020204030203" pitchFamily="34" charset="77"/>
              </a:rPr>
              <a:t>pruebas </a:t>
            </a:r>
            <a:r>
              <a:rPr lang="es-419" dirty="0">
                <a:latin typeface="Lato" panose="020F0502020204030203" pitchFamily="34" charset="77"/>
              </a:rPr>
              <a:t>en cada fase para </a:t>
            </a:r>
            <a:r>
              <a:rPr lang="es-419" b="1" dirty="0">
                <a:latin typeface="Lato" panose="020F0502020204030203" pitchFamily="34" charset="77"/>
              </a:rPr>
              <a:t>fundamentar la toma de decisiones</a:t>
            </a:r>
            <a:r>
              <a:rPr lang="es-419" dirty="0">
                <a:latin typeface="Lato" panose="020F0502020204030203" pitchFamily="34" charset="77"/>
              </a:rPr>
              <a:t>, el </a:t>
            </a:r>
            <a:r>
              <a:rPr lang="es-419" b="1" dirty="0">
                <a:latin typeface="Lato" panose="020F0502020204030203" pitchFamily="34" charset="77"/>
              </a:rPr>
              <a:t>diseño</a:t>
            </a:r>
            <a:r>
              <a:rPr lang="es-419" dirty="0">
                <a:latin typeface="Lato" panose="020F0502020204030203" pitchFamily="34" charset="77"/>
              </a:rPr>
              <a:t> y la </a:t>
            </a:r>
            <a:r>
              <a:rPr lang="es-419" b="1" dirty="0">
                <a:latin typeface="Lato" panose="020F0502020204030203" pitchFamily="34" charset="77"/>
              </a:rPr>
              <a:t>adaptación</a:t>
            </a:r>
            <a:r>
              <a:rPr lang="es-419" dirty="0">
                <a:latin typeface="Lato" panose="020F0502020204030203" pitchFamily="34" charset="77"/>
              </a:rPr>
              <a:t> de actividades, la </a:t>
            </a:r>
            <a:r>
              <a:rPr lang="es-419" b="1" dirty="0">
                <a:latin typeface="Lato" panose="020F0502020204030203" pitchFamily="34" charset="77"/>
              </a:rPr>
              <a:t>mitigación de riesgos</a:t>
            </a:r>
            <a:r>
              <a:rPr lang="es-419" dirty="0">
                <a:latin typeface="Lato" panose="020F0502020204030203" pitchFamily="34" charset="77"/>
              </a:rPr>
              <a:t> y el </a:t>
            </a:r>
            <a:r>
              <a:rPr lang="es-419" b="1" dirty="0">
                <a:latin typeface="Lato" panose="020F0502020204030203" pitchFamily="34" charset="77"/>
              </a:rPr>
              <a:t>aprendizaje</a:t>
            </a:r>
            <a:r>
              <a:rPr lang="es-419" dirty="0">
                <a:latin typeface="Lato" panose="020F0502020204030203" pitchFamily="34" charset="77"/>
              </a:rPr>
              <a:t>. También permite al ACNUR y a sus socios medir los cambios a lo largo del tiempo.</a:t>
            </a:r>
          </a:p>
          <a:p>
            <a:endParaRPr lang="en-US" dirty="0">
              <a:latin typeface="Lato" panose="020F0502020204030203" pitchFamily="34" charset="77"/>
            </a:endParaRPr>
          </a:p>
          <a:p>
            <a:pPr marL="0" indent="0">
              <a:buFont typeface="Wingdings" panose="05000000000000000000" pitchFamily="2" charset="2"/>
              <a:buNone/>
            </a:pPr>
            <a:r>
              <a:rPr lang="es-419" dirty="0">
                <a:latin typeface="Lato" panose="020F0502020204030203" pitchFamily="34" charset="77"/>
              </a:rPr>
              <a:t>El ACNUR y sus socios pueden utilizar un proceso </a:t>
            </a:r>
            <a:r>
              <a:rPr lang="es-419" b="1" dirty="0">
                <a:latin typeface="Lato" panose="020F0502020204030203" pitchFamily="34" charset="77"/>
              </a:rPr>
              <a:t>modificado/rápido de Análisis de género y poder </a:t>
            </a:r>
            <a:r>
              <a:rPr lang="es-419" dirty="0">
                <a:latin typeface="Lato" panose="020F0502020204030203" pitchFamily="34" charset="77"/>
              </a:rPr>
              <a:t>para servir de base a nuevas </a:t>
            </a:r>
            <a:r>
              <a:rPr lang="es-419" b="1" dirty="0">
                <a:latin typeface="Lato" panose="020F0502020204030203" pitchFamily="34" charset="77"/>
              </a:rPr>
              <a:t>oportunidades de financiación. </a:t>
            </a:r>
          </a:p>
          <a:p>
            <a:pPr marL="0" indent="0">
              <a:buFont typeface="Wingdings" panose="05000000000000000000" pitchFamily="2" charset="2"/>
              <a:buNone/>
            </a:pPr>
            <a:endParaRPr lang="en-US" b="1" dirty="0">
              <a:latin typeface="Lato" panose="020F0502020204030203" pitchFamily="34" charset="77"/>
            </a:endParaRPr>
          </a:p>
          <a:p>
            <a:pPr marL="0" indent="0">
              <a:buFont typeface="Wingdings" panose="05000000000000000000" pitchFamily="2" charset="2"/>
              <a:buNone/>
            </a:pPr>
            <a:r>
              <a:rPr lang="es-419" dirty="0">
                <a:latin typeface="Lato" panose="020F0502020204030203" pitchFamily="34" charset="77"/>
              </a:rPr>
              <a:t>Durante el desarrollo de la propuesta, un rápido Análisis de género y poder puede apoyar el diseño de proyectos o iniciativas que promuevan la igualdad de género y transformen las normas, sistemas y estructuras sociales y de género desiguales. Una </a:t>
            </a:r>
            <a:r>
              <a:rPr lang="es-419" b="0" dirty="0">
                <a:latin typeface="Lato" panose="020F0502020204030203" pitchFamily="34" charset="77"/>
              </a:rPr>
              <a:t>vez</a:t>
            </a:r>
            <a:r>
              <a:rPr lang="es-419" dirty="0">
                <a:latin typeface="Lato" panose="020F0502020204030203" pitchFamily="34" charset="77"/>
              </a:rPr>
              <a:t> </a:t>
            </a:r>
            <a:r>
              <a:rPr lang="es-419" b="0" dirty="0">
                <a:latin typeface="Lato" panose="020F0502020204030203" pitchFamily="34" charset="77"/>
              </a:rPr>
              <a:t>iniciado</a:t>
            </a:r>
            <a:r>
              <a:rPr lang="es-419" dirty="0">
                <a:latin typeface="Lato" panose="020F0502020204030203" pitchFamily="34" charset="77"/>
              </a:rPr>
              <a:t> </a:t>
            </a:r>
            <a:r>
              <a:rPr lang="es-419" b="0" dirty="0">
                <a:latin typeface="Lato" panose="020F0502020204030203" pitchFamily="34" charset="77"/>
              </a:rPr>
              <a:t>el proyecto </a:t>
            </a:r>
            <a:r>
              <a:rPr lang="es-419" dirty="0">
                <a:latin typeface="Lato" panose="020F0502020204030203" pitchFamily="34" charset="77"/>
              </a:rPr>
              <a:t>o la iniciativa, puede llevarse a cabo un </a:t>
            </a:r>
            <a:r>
              <a:rPr lang="es-419" b="1" dirty="0">
                <a:latin typeface="Lato" panose="020F0502020204030203" pitchFamily="34" charset="77"/>
              </a:rPr>
              <a:t>Análisis de género y poder completo</a:t>
            </a:r>
            <a:r>
              <a:rPr lang="es-419" dirty="0">
                <a:latin typeface="Lato" panose="020F0502020204030203" pitchFamily="34" charset="77"/>
              </a:rPr>
              <a:t> para </a:t>
            </a:r>
            <a:r>
              <a:rPr lang="es-419" b="1" dirty="0">
                <a:latin typeface="Lato" panose="020F0502020204030203" pitchFamily="34" charset="77"/>
              </a:rPr>
              <a:t>comprobar, confirmar y ampliar las conclusiones</a:t>
            </a:r>
            <a:r>
              <a:rPr lang="es-419" dirty="0">
                <a:latin typeface="Lato" panose="020F0502020204030203" pitchFamily="34" charset="77"/>
              </a:rPr>
              <a:t> del Análisis de género y poder rápido. </a:t>
            </a:r>
          </a:p>
          <a:p>
            <a:pPr marL="0" indent="0">
              <a:buFont typeface="Wingdings" panose="05000000000000000000" pitchFamily="2" charset="2"/>
              <a:buNone/>
            </a:pPr>
            <a:endParaRPr lang="en-US" dirty="0">
              <a:latin typeface="Lato" panose="020F0502020204030203" pitchFamily="34" charset="77"/>
            </a:endParaRPr>
          </a:p>
          <a:p>
            <a:pPr marL="0" indent="0">
              <a:buFont typeface="Wingdings" panose="05000000000000000000" pitchFamily="2" charset="2"/>
              <a:buNone/>
            </a:pPr>
            <a:r>
              <a:rPr lang="es-419" dirty="0">
                <a:latin typeface="Lato" panose="020F0502020204030203" pitchFamily="34" charset="77"/>
              </a:rPr>
              <a:t>La presencia de una Teoría del Cambio sobre género y poder es cada vez más frecuente como </a:t>
            </a:r>
            <a:r>
              <a:rPr lang="es-419" b="1" dirty="0">
                <a:latin typeface="Lato" panose="020F0502020204030203" pitchFamily="34" charset="77"/>
              </a:rPr>
              <a:t>criterio</a:t>
            </a:r>
            <a:r>
              <a:rPr lang="es-419" dirty="0">
                <a:latin typeface="Lato" panose="020F0502020204030203" pitchFamily="34" charset="77"/>
              </a:rPr>
              <a:t> que </a:t>
            </a:r>
            <a:r>
              <a:rPr lang="es-419" b="1" dirty="0">
                <a:latin typeface="Lato" panose="020F0502020204030203" pitchFamily="34" charset="77"/>
              </a:rPr>
              <a:t>los donantes exigen </a:t>
            </a:r>
            <a:r>
              <a:rPr lang="es-419" dirty="0">
                <a:latin typeface="Lato" panose="020F0502020204030203" pitchFamily="34" charset="77"/>
              </a:rPr>
              <a:t>como estándar mínimo para garantizar que los programas se diseñan para transformar la perspectiva de género.</a:t>
            </a:r>
          </a:p>
          <a:p>
            <a:pPr marL="0" indent="0">
              <a:buFont typeface="Wingdings" panose="05000000000000000000" pitchFamily="2" charset="2"/>
              <a:buNone/>
            </a:pPr>
            <a:endParaRPr lang="en-US"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s-419" dirty="0">
                <a:latin typeface="Lato" panose="020F0502020204030203" pitchFamily="34" charset="77"/>
              </a:rPr>
              <a:t>Contenido extraído y adaptado de Save the Children Gender &amp; Power Analysis Guidance and Tools, 2021 (</a:t>
            </a:r>
            <a:r>
              <a:rPr lang="es-419" sz="1200" dirty="0">
                <a:latin typeface="Lato" panose="020F0502020204030203" pitchFamily="34" charset="77"/>
                <a:hlinkClick r:id="rId3"/>
              </a:rPr>
              <a:t>https://resourcecentre.savethechildren.net/document/gender-power-gap-analysis/</a:t>
            </a:r>
            <a:r>
              <a:rPr lang="es-419" sz="1200" dirty="0">
                <a:latin typeface="Lato" panose="020F0502020204030203" pitchFamily="34" charset="77"/>
              </a:rPr>
              <a:t>, resumen ejectivo disponible en Español).</a:t>
            </a:r>
            <a:endParaRPr lang="es-419" dirty="0">
              <a:latin typeface="Lato" panose="020F0502020204030203" pitchFamily="34" charset="77"/>
            </a:endParaRPr>
          </a:p>
        </p:txBody>
      </p:sp>
    </p:spTree>
    <p:extLst>
      <p:ext uri="{BB962C8B-B14F-4D97-AF65-F5344CB8AC3E}">
        <p14:creationId xmlns:p14="http://schemas.microsoft.com/office/powerpoint/2010/main" val="3844380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8393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p>
          <a:p>
            <a:pPr>
              <a:defRPr/>
            </a:pPr>
            <a:r>
              <a:rPr lang="es-419" dirty="0"/>
              <a:t>Duración prevista: 15 minutos </a:t>
            </a:r>
          </a:p>
          <a:p>
            <a:pPr>
              <a:defRPr/>
            </a:pPr>
            <a:r>
              <a:rPr lang="es-419" dirty="0"/>
              <a:t>Objetivo: reflexionar sobre la importancia de un Análisis de género y poder</a:t>
            </a:r>
          </a:p>
          <a:p>
            <a:endParaRPr lang="en-US" dirty="0"/>
          </a:p>
          <a:p>
            <a:pPr marL="0" marR="0" lvl="0" indent="0" defTabSz="914400" rtl="0" eaLnBrk="0" fontAlgn="base" latinLnBrk="0" hangingPunct="0">
              <a:spcBef>
                <a:spcPct val="30000"/>
              </a:spcBef>
              <a:spcAft>
                <a:spcPct val="0"/>
              </a:spcAft>
              <a:buClr>
                <a:schemeClr val="tx1"/>
              </a:buClr>
              <a:buSzTx/>
              <a:buFont typeface="Arial" panose="020B0604020202020204" pitchFamily="34" charset="0"/>
              <a:buNone/>
              <a:tabLst/>
              <a:defRPr/>
            </a:pPr>
            <a:r>
              <a:rPr lang="es-419" dirty="0"/>
              <a:t>Plantee a las personas participantes la pregunta: </a:t>
            </a:r>
            <a:r>
              <a:rPr lang="es-419" sz="1200" b="1" dirty="0">
                <a:ea typeface="MS PGothic"/>
                <a:cs typeface="Calibri"/>
              </a:rPr>
              <a:t>¿por qué es importante analizar el género y el poder y cómo están conectados estos dos elementos? </a:t>
            </a:r>
            <a:r>
              <a:rPr lang="es-419" sz="1200" b="0" dirty="0">
                <a:ea typeface="MS PGothic"/>
                <a:cs typeface="Calibri"/>
              </a:rPr>
              <a:t>Invite a las personas participantes a compartir sus comentarios en sesión plenaria. </a:t>
            </a:r>
            <a:r>
              <a:rPr lang="es-419" dirty="0">
                <a:effectLst/>
                <a:latin typeface="Lato" panose="020F0502020204030203" pitchFamily="34" charset="77"/>
                <a:ea typeface="MS Mincho"/>
                <a:cs typeface="Times New Roman" panose="02020603050405020304" pitchFamily="18" charset="0"/>
              </a:rPr>
              <a:t>Asegúrese de que durante el debate se planteen y destaquen los siguientes puntos. </a:t>
            </a:r>
          </a:p>
          <a:p>
            <a:pPr marL="0" marR="0" lvl="0" indent="0" algn="l" defTabSz="914400" rtl="0" eaLnBrk="0" fontAlgn="base" latinLnBrk="0" hangingPunct="0">
              <a:spcBef>
                <a:spcPct val="30000"/>
              </a:spcBef>
              <a:spcAft>
                <a:spcPct val="0"/>
              </a:spcAft>
              <a:buClrTx/>
              <a:buSzTx/>
              <a:buFontTx/>
              <a:buNone/>
              <a:tabLst/>
              <a:defRPr/>
            </a:pPr>
            <a:endParaRPr lang="en-US" sz="1200" b="0" dirty="0"/>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s-419" dirty="0"/>
              <a:t>Las </a:t>
            </a:r>
            <a:r>
              <a:rPr lang="es-419" b="1" dirty="0">
                <a:ea typeface="MS PGothic"/>
                <a:cs typeface="Calibri"/>
              </a:rPr>
              <a:t>normas de género</a:t>
            </a:r>
            <a:r>
              <a:rPr lang="es-419" dirty="0"/>
              <a:t> y </a:t>
            </a:r>
            <a:r>
              <a:rPr lang="es-419" b="1" dirty="0">
                <a:ea typeface="MS PGothic"/>
                <a:cs typeface="Calibri"/>
              </a:rPr>
              <a:t>las jerarquías </a:t>
            </a:r>
            <a:r>
              <a:rPr lang="es-419" dirty="0"/>
              <a:t>existen en </a:t>
            </a:r>
            <a:r>
              <a:rPr lang="es-419" b="1" dirty="0">
                <a:ea typeface="MS PGothic"/>
                <a:cs typeface="Calibri"/>
              </a:rPr>
              <a:t>todos los aspectos de la vida social.</a:t>
            </a:r>
            <a:r>
              <a:rPr lang="es-419" dirty="0"/>
              <a:t> Lo determinan todo, desde nuestros roles familiares y nuestro poder de decisión hasta nuestras aspiraciones y oportunidades laborales, pasando por nuestros derechos sobre la tierra y la herencia.</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s-419" b="1" dirty="0"/>
              <a:t>Las principales teorías feministas del poder</a:t>
            </a:r>
            <a:r>
              <a:rPr lang="es-419" dirty="0"/>
              <a:t>, como </a:t>
            </a:r>
            <a:r>
              <a:rPr lang="es-419" b="1" dirty="0"/>
              <a:t>la interseccionalidad</a:t>
            </a:r>
            <a:r>
              <a:rPr lang="es-419" dirty="0"/>
              <a:t>, hacen hincapié en </a:t>
            </a:r>
            <a:r>
              <a:rPr lang="es-419" b="1" dirty="0"/>
              <a:t>el género como un diferencial de poder crítico </a:t>
            </a:r>
            <a:r>
              <a:rPr lang="es-419" dirty="0"/>
              <a:t>que </a:t>
            </a:r>
            <a:r>
              <a:rPr lang="es-419" b="1" dirty="0"/>
              <a:t>se superpone a otros</a:t>
            </a:r>
            <a:r>
              <a:rPr lang="es-419" dirty="0"/>
              <a:t>, como la edad y la etnia, para dar forma a las experiencias de opresión.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s-419" dirty="0"/>
              <a:t>El Análisis de género y poder, por tanto, </a:t>
            </a:r>
            <a:r>
              <a:rPr lang="es-419" b="1" dirty="0"/>
              <a:t>llama la atención sobre las numerosas jerarquías de poder </a:t>
            </a:r>
            <a:r>
              <a:rPr lang="es-419" dirty="0"/>
              <a:t>y los </a:t>
            </a:r>
            <a:r>
              <a:rPr lang="es-419" b="1" dirty="0"/>
              <a:t>sistemas de opresión interconectados</a:t>
            </a:r>
            <a:r>
              <a:rPr lang="es-419" dirty="0"/>
              <a:t> que causan la desigualdad. Permite examinar </a:t>
            </a:r>
            <a:r>
              <a:rPr lang="es-419" b="1" dirty="0"/>
              <a:t>cómo las relaciones de poder desiguales se superponen</a:t>
            </a:r>
            <a:r>
              <a:rPr lang="es-419" dirty="0"/>
              <a:t> al </a:t>
            </a:r>
            <a:r>
              <a:rPr lang="es-419" b="1" dirty="0"/>
              <a:t>sexismo </a:t>
            </a:r>
            <a:r>
              <a:rPr lang="es-419" dirty="0"/>
              <a:t>para profundizar o producir desigualdades y formas de discriminación específicas.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s-419" dirty="0"/>
              <a:t>El marco de género y poder también destaca que </a:t>
            </a:r>
            <a:r>
              <a:rPr lang="es-419" b="1" dirty="0"/>
              <a:t>el poder se ejerce a través de una serie de ámbitos sociales </a:t>
            </a:r>
            <a:r>
              <a:rPr lang="es-419" dirty="0"/>
              <a:t>y </a:t>
            </a:r>
            <a:r>
              <a:rPr lang="es-419" b="1" dirty="0"/>
              <a:t>niveles del modelo socioecológico</a:t>
            </a:r>
            <a:r>
              <a:rPr lang="es-419" dirty="0"/>
              <a:t> (individual, relacional, comunitario y social).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s-419" dirty="0"/>
              <a:t>El </a:t>
            </a:r>
            <a:r>
              <a:rPr lang="es-419" b="1" dirty="0"/>
              <a:t>poder</a:t>
            </a:r>
            <a:r>
              <a:rPr lang="es-419" dirty="0"/>
              <a:t> determina el </a:t>
            </a:r>
            <a:r>
              <a:rPr lang="es-419" b="1" dirty="0"/>
              <a:t>acceso</a:t>
            </a:r>
            <a:r>
              <a:rPr lang="es-419" dirty="0"/>
              <a:t> a </a:t>
            </a:r>
            <a:r>
              <a:rPr lang="es-419" b="1" dirty="0"/>
              <a:t>recursos y oportunidades</a:t>
            </a:r>
            <a:r>
              <a:rPr lang="es-419" dirty="0"/>
              <a:t> y su </a:t>
            </a:r>
            <a:r>
              <a:rPr lang="es-419" b="1" dirty="0"/>
              <a:t>control</a:t>
            </a:r>
            <a:r>
              <a:rPr lang="es-419" dirty="0"/>
              <a:t> por parte de individuos y grupos, la capacidad de estos para ejercer su </a:t>
            </a:r>
            <a:r>
              <a:rPr lang="es-419" b="1" dirty="0"/>
              <a:t>agencia</a:t>
            </a:r>
            <a:r>
              <a:rPr lang="es-419" dirty="0"/>
              <a:t> y sus </a:t>
            </a:r>
            <a:r>
              <a:rPr lang="es-419" b="1" dirty="0"/>
              <a:t>derechos</a:t>
            </a:r>
            <a:r>
              <a:rPr lang="es-419" dirty="0"/>
              <a:t>, y sus experiencias de desigualdad y discriminación. </a:t>
            </a:r>
          </a:p>
          <a:p>
            <a:pPr marL="171450" indent="-171450">
              <a:buFont typeface="Arial" panose="020B0604020202020204" pitchFamily="34" charset="0"/>
              <a:buChar char="•"/>
              <a:defRPr/>
            </a:pPr>
            <a:r>
              <a:rPr lang="es-419" dirty="0"/>
              <a:t>El uso de un marco de género y poder permite al ACNUR y a sus socios </a:t>
            </a:r>
            <a:r>
              <a:rPr lang="es-419" b="1" dirty="0">
                <a:ea typeface="MS PGothic"/>
                <a:cs typeface="Calibri"/>
              </a:rPr>
              <a:t>identificar, comprender y abordar</a:t>
            </a:r>
            <a:r>
              <a:rPr lang="es-419" dirty="0"/>
              <a:t> las </a:t>
            </a:r>
            <a:r>
              <a:rPr lang="es-419" b="1" dirty="0">
                <a:ea typeface="MS PGothic"/>
                <a:cs typeface="Calibri"/>
              </a:rPr>
              <a:t>causas</a:t>
            </a:r>
            <a:r>
              <a:rPr lang="es-419" dirty="0"/>
              <a:t> fundamentales </a:t>
            </a:r>
            <a:r>
              <a:rPr lang="es-419" b="1" dirty="0">
                <a:ea typeface="MS PGothic"/>
                <a:cs typeface="Calibri"/>
              </a:rPr>
              <a:t>de la desigualdad</a:t>
            </a:r>
            <a:r>
              <a:rPr lang="es-419" dirty="0"/>
              <a:t>, en lugar de solo los síntomas, lo que nos ayuda a </a:t>
            </a:r>
            <a:r>
              <a:rPr lang="es-419" b="1" dirty="0">
                <a:ea typeface="MS PGothic"/>
                <a:cs typeface="Calibri"/>
              </a:rPr>
              <a:t>diseñar y ejecutar la programación transformadora de prevención.</a:t>
            </a:r>
            <a:r>
              <a:rPr lang="es-419" dirty="0"/>
              <a:t> </a:t>
            </a:r>
            <a:r>
              <a:rPr lang="es-419" b="1" dirty="0">
                <a:ea typeface="MS PGothic"/>
                <a:cs typeface="Calibri"/>
              </a:rPr>
              <a:t>Ayuda a ir más allá de la inclusión social</a:t>
            </a:r>
            <a:r>
              <a:rPr lang="es-419" dirty="0"/>
              <a:t>, que tiende a centrarse en incluir a personas con identidades y características marginadas dentro de los sistemas existentes, y deja las causas de la desigualdad sin examinar y sin cambiar.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s-419" dirty="0"/>
              <a:t>Al centrarse en el poder, el marco del Análisis de género y poder revela las </a:t>
            </a:r>
            <a:r>
              <a:rPr lang="es-419" b="1" dirty="0"/>
              <a:t>jerarquías de poder desiguales</a:t>
            </a:r>
            <a:r>
              <a:rPr lang="es-419" dirty="0"/>
              <a:t> y los sistemas que causan la desigualdad de género y la injusticia social, y apoya la programación que aborda </a:t>
            </a:r>
            <a:r>
              <a:rPr lang="es-419" b="1" dirty="0"/>
              <a:t>las causas fundamentales de la VG. </a:t>
            </a:r>
          </a:p>
          <a:p>
            <a:pPr marL="171450" marR="0" lvl="0" indent="-171450" algn="l" defTabSz="914400" rtl="0" eaLnBrk="0" fontAlgn="base" latinLnBrk="0" hangingPunct="0">
              <a:spcBef>
                <a:spcPct val="30000"/>
              </a:spcBef>
              <a:spcAft>
                <a:spcPct val="0"/>
              </a:spcAft>
              <a:buClrTx/>
              <a:buSzTx/>
              <a:buFontTx/>
              <a:buChar char="-"/>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s-419" dirty="0">
                <a:latin typeface="Lato" panose="020F0502020204030203" pitchFamily="34" charset="77"/>
              </a:rPr>
              <a:t>Contenido extraído y adaptado de Save the Children Gender &amp; Power Analysis Guidance and Tools, 2021 (</a:t>
            </a:r>
            <a:r>
              <a:rPr lang="es-419" sz="1200" dirty="0">
                <a:latin typeface="Lato" panose="020F0502020204030203" pitchFamily="34" charset="77"/>
                <a:hlinkClick r:id="rId3"/>
              </a:rPr>
              <a:t>https://resourcecentre.savethechildren.net/document/gender-power-gap-analysis/</a:t>
            </a:r>
            <a:r>
              <a:rPr lang="es-419" sz="1200" dirty="0">
                <a:latin typeface="Lato" panose="020F0502020204030203" pitchFamily="34" charset="77"/>
              </a:rPr>
              <a:t>, resumen ejectivo disponible en Español).</a:t>
            </a:r>
            <a:endParaRPr lang="es-419" dirty="0">
              <a:latin typeface="Lato" panose="020F0502020204030203" pitchFamily="34" charset="77"/>
            </a:endParaRPr>
          </a:p>
        </p:txBody>
      </p:sp>
    </p:spTree>
    <p:extLst>
      <p:ext uri="{BB962C8B-B14F-4D97-AF65-F5344CB8AC3E}">
        <p14:creationId xmlns:p14="http://schemas.microsoft.com/office/powerpoint/2010/main" val="831186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r>
              <a:rPr lang="es-419" dirty="0">
                <a:latin typeface="Lato" panose="020F0502020204030203" pitchFamily="34" charset="77"/>
                <a:ea typeface="MS PGothic"/>
                <a:cs typeface="Calibri"/>
              </a:rPr>
              <a:t>Los siguientes </a:t>
            </a:r>
            <a:r>
              <a:rPr lang="es-419" b="1" dirty="0">
                <a:latin typeface="Lato" panose="020F0502020204030203" pitchFamily="34" charset="77"/>
                <a:ea typeface="MS PGothic"/>
                <a:cs typeface="Calibri"/>
              </a:rPr>
              <a:t>ámbitos</a:t>
            </a:r>
            <a:r>
              <a:rPr lang="es-419" dirty="0">
                <a:latin typeface="Lato" panose="020F0502020204030203" pitchFamily="34" charset="77"/>
                <a:ea typeface="MS PGothic"/>
                <a:cs typeface="Calibri"/>
              </a:rPr>
              <a:t> se utilizan en un Análisis de género y poder para </a:t>
            </a:r>
            <a:r>
              <a:rPr lang="es-419" b="1" dirty="0">
                <a:latin typeface="Lato" panose="020F0502020204030203" pitchFamily="34" charset="77"/>
                <a:ea typeface="MS PGothic"/>
                <a:cs typeface="Calibri"/>
              </a:rPr>
              <a:t>examinar las principales lagunas, riesgos y barreras </a:t>
            </a:r>
            <a:r>
              <a:rPr lang="es-419" dirty="0">
                <a:latin typeface="Lato" panose="020F0502020204030203" pitchFamily="34" charset="77"/>
                <a:ea typeface="MS PGothic"/>
                <a:cs typeface="Calibri"/>
              </a:rPr>
              <a:t>que limitan la igualdad de género y la justicia social en diferentes ámbitos de la vida. También ayudan a </a:t>
            </a:r>
            <a:r>
              <a:rPr lang="es-419" b="1" dirty="0">
                <a:latin typeface="Lato" panose="020F0502020204030203" pitchFamily="34" charset="77"/>
                <a:ea typeface="MS PGothic"/>
                <a:cs typeface="Calibri"/>
              </a:rPr>
              <a:t>identificar las experiencias de poder </a:t>
            </a:r>
            <a:r>
              <a:rPr lang="es-419" dirty="0">
                <a:latin typeface="Lato" panose="020F0502020204030203" pitchFamily="34" charset="77"/>
                <a:ea typeface="MS PGothic"/>
                <a:cs typeface="Calibri"/>
              </a:rPr>
              <a:t>y </a:t>
            </a:r>
            <a:r>
              <a:rPr lang="es-419" b="1" dirty="0">
                <a:latin typeface="Lato" panose="020F0502020204030203" pitchFamily="34" charset="77"/>
                <a:ea typeface="MS PGothic"/>
                <a:cs typeface="Calibri"/>
              </a:rPr>
              <a:t>privilegio</a:t>
            </a:r>
            <a:r>
              <a:rPr lang="es-419" dirty="0">
                <a:latin typeface="Lato" panose="020F0502020204030203" pitchFamily="34" charset="77"/>
                <a:ea typeface="MS PGothic"/>
                <a:cs typeface="Calibri"/>
              </a:rPr>
              <a:t> </a:t>
            </a:r>
            <a:r>
              <a:rPr lang="es-419" b="1" dirty="0">
                <a:latin typeface="Lato" panose="020F0502020204030203" pitchFamily="34" charset="77"/>
                <a:ea typeface="MS PGothic"/>
                <a:cs typeface="Calibri"/>
              </a:rPr>
              <a:t>de los grupos</a:t>
            </a:r>
            <a:r>
              <a:rPr lang="es-419" dirty="0">
                <a:latin typeface="Lato" panose="020F0502020204030203" pitchFamily="34" charset="77"/>
                <a:ea typeface="MS PGothic"/>
                <a:cs typeface="Calibri"/>
              </a:rPr>
              <a:t>, o la falta de ellos, así como los </a:t>
            </a:r>
            <a:r>
              <a:rPr lang="es-419" b="1" dirty="0">
                <a:latin typeface="Lato" panose="020F0502020204030203" pitchFamily="34" charset="77"/>
                <a:ea typeface="MS PGothic"/>
                <a:cs typeface="Calibri"/>
              </a:rPr>
              <a:t>motores del cambio social positivo</a:t>
            </a:r>
            <a:r>
              <a:rPr lang="es-419" dirty="0">
                <a:latin typeface="Lato" panose="020F0502020204030203" pitchFamily="34" charset="77"/>
                <a:ea typeface="MS PGothic"/>
                <a:cs typeface="Calibri"/>
              </a:rPr>
              <a:t>. </a:t>
            </a:r>
          </a:p>
          <a:p>
            <a:endParaRPr lang="en-US" dirty="0">
              <a:latin typeface="Lato" panose="020F0502020204030203" pitchFamily="34" charset="77"/>
            </a:endParaRPr>
          </a:p>
          <a:p>
            <a:r>
              <a:rPr lang="es-419" dirty="0">
                <a:latin typeface="Lato" panose="020F0502020204030203" pitchFamily="34" charset="77"/>
                <a:ea typeface="MS PGothic"/>
                <a:cs typeface="Calibri"/>
              </a:rPr>
              <a:t>También es importante investigar cómo se intersectan las diferencias de poder y los sistemas de opresión en cada ámbito. </a:t>
            </a:r>
          </a:p>
          <a:p>
            <a:endParaRPr lang="en-US" dirty="0">
              <a:latin typeface="Lato" panose="020F0502020204030203" pitchFamily="34" charset="77"/>
            </a:endParaRPr>
          </a:p>
          <a:p>
            <a:pPr marL="171450" indent="-171450">
              <a:buFont typeface="Arial" panose="020B0604020202020204" pitchFamily="34" charset="0"/>
              <a:buChar char="•"/>
            </a:pPr>
            <a:r>
              <a:rPr lang="es-419" dirty="0">
                <a:latin typeface="Lato" panose="020F0502020204030203" pitchFamily="34" charset="77"/>
                <a:ea typeface="MS PGothic"/>
                <a:cs typeface="Calibri"/>
              </a:rPr>
              <a:t>Las </a:t>
            </a:r>
            <a:r>
              <a:rPr lang="es-419" b="1" dirty="0">
                <a:latin typeface="Lato" panose="020F0502020204030203" pitchFamily="34" charset="77"/>
                <a:ea typeface="MS PGothic"/>
                <a:cs typeface="Calibri"/>
              </a:rPr>
              <a:t>leyes, políticas, reglamentos y prácticas institucionales </a:t>
            </a:r>
            <a:r>
              <a:rPr lang="es-419" dirty="0">
                <a:latin typeface="Lato" panose="020F0502020204030203" pitchFamily="34" charset="77"/>
                <a:ea typeface="MS PGothic"/>
                <a:cs typeface="Calibri"/>
              </a:rPr>
              <a:t>(incluidos los sistemas y prácticas formales e informales/habituales) crean, refuerzan o cuestionan las desigualdades sociales y de género. Un Análisis de género y poder debe examinar las leyes, políticas, reglamentos y prácticas institucionales para determinar si existen prejuicios directos o indirectos, cómo pueden reproducir relaciones de poder y género injustas y cómo afectan a las diferentes poblaciones.</a:t>
            </a:r>
          </a:p>
          <a:p>
            <a:pPr marL="171450" indent="-171450">
              <a:buFont typeface="Arial" panose="020B0604020202020204" pitchFamily="34" charset="0"/>
              <a:buChar char="•"/>
            </a:pPr>
            <a:endParaRPr lang="en-US" dirty="0">
              <a:latin typeface="Lato" panose="020F0502020204030203" pitchFamily="34" charset="77"/>
              <a:ea typeface="MS PGothic"/>
              <a:cs typeface="Calibri"/>
            </a:endParaRPr>
          </a:p>
          <a:p>
            <a:pPr marL="171450" indent="-171450">
              <a:buFont typeface="Arial" panose="020B0604020202020204" pitchFamily="34" charset="0"/>
              <a:buChar char="•"/>
            </a:pPr>
            <a:r>
              <a:rPr lang="es-419" dirty="0">
                <a:latin typeface="Lato" panose="020F0502020204030203" pitchFamily="34" charset="77"/>
                <a:ea typeface="MS PGothic"/>
                <a:cs typeface="Calibri"/>
              </a:rPr>
              <a:t>Las </a:t>
            </a:r>
            <a:r>
              <a:rPr lang="es-419" b="1" dirty="0">
                <a:latin typeface="Lato" panose="020F0502020204030203" pitchFamily="34" charset="77"/>
                <a:ea typeface="MS PGothic"/>
                <a:cs typeface="Calibri"/>
              </a:rPr>
              <a:t>normas sociales </a:t>
            </a:r>
            <a:r>
              <a:rPr lang="es-419" dirty="0">
                <a:latin typeface="Lato" panose="020F0502020204030203" pitchFamily="34" charset="77"/>
                <a:ea typeface="MS PGothic"/>
                <a:cs typeface="Calibri"/>
              </a:rPr>
              <a:t>son las reglas informales que definen los comportamientos aceptables y adecuados dentro de un grupo o entorno. Como conjunto de expectativas sociales, las normas sociales se comparten y refuerzan mediante sanciones sociales (por ejemplo, reprimendas verbales y estigma social) o recompensas (por ejemplo, inclusión social y acceso a recursos). Pueden cambiar con el tiempo y variar de un entorno a otro. Las normas y creencias sociales influyen en el comportamiento y conforman las interacciones sociales, las estructuras y la dinámica de poder. También influyen en la forma en que las personas interpretan la información y el mundo que les rodea. Las normas y creencias sociales y de género desiguales refuerzan los sistemas desiguales (sistemas económicos, políticos, jurídicos y culturales) y están moldeadas por ellos. Las personas en posiciones de poder, los que detentan el poder, pueden imponer normas sociales que mantengan su poder y sus privilegios. Las normas, creencias y prácticas sociales y de género desiguales deben identificarse explícitamente en un Análisis de género y poder.</a:t>
            </a:r>
          </a:p>
          <a:p>
            <a:pPr marL="171450" indent="-171450">
              <a:buFont typeface="Arial" panose="020B0604020202020204" pitchFamily="34" charset="0"/>
              <a:buChar char="•"/>
            </a:pPr>
            <a:endParaRPr lang="en-US" dirty="0">
              <a:latin typeface="Lato" panose="020F0502020204030203" pitchFamily="34" charset="77"/>
              <a:cs typeface="Calibri"/>
            </a:endParaRPr>
          </a:p>
          <a:p>
            <a:pPr marL="171450" indent="-171450">
              <a:buFont typeface="Arial" panose="020B0604020202020204" pitchFamily="34" charset="0"/>
              <a:buChar char="•"/>
            </a:pPr>
            <a:r>
              <a:rPr lang="es-419" b="1" dirty="0">
                <a:latin typeface="Lato" panose="020F0502020204030203" pitchFamily="34" charset="77"/>
                <a:ea typeface="MS PGothic"/>
                <a:cs typeface="Calibri"/>
              </a:rPr>
              <a:t>Roles, responsabilidades y uso del tiempo </a:t>
            </a:r>
            <a:r>
              <a:rPr lang="es-419" dirty="0">
                <a:latin typeface="Lato" panose="020F0502020204030203" pitchFamily="34" charset="77"/>
                <a:ea typeface="MS PGothic"/>
                <a:cs typeface="Calibri"/>
              </a:rPr>
              <a:t>El género y otras diferencias de poder determinan la asignación y adopción de roles y responsabilidades en todos los ámbitos, desde las tareas domésticas informales hasta el trabajo remunerado. Un Análisis de género y poder examina las funciones, responsabilidades y uso del tiempo de los individuos y los grupos durante el trabajo remunerado, el trabajo no remunerado, el tiempo libre y el servicio a la comunidad. Los resultados de la investigación ayudan a ofrecer un retrato preciso de las desigualdades dentro y fuera del hogar.</a:t>
            </a:r>
          </a:p>
          <a:p>
            <a:pPr marL="171450" indent="-171450">
              <a:buFont typeface="Arial" panose="020B0604020202020204" pitchFamily="34" charset="0"/>
              <a:buChar char="•"/>
            </a:pPr>
            <a:endParaRPr lang="en-US" dirty="0">
              <a:latin typeface="Lato" panose="020F0502020204030203" pitchFamily="34" charset="77"/>
              <a:ea typeface="MS PGothic"/>
              <a:cs typeface="Calibri"/>
            </a:endParaRPr>
          </a:p>
          <a:p>
            <a:pPr marL="171450" indent="-171450">
              <a:buFont typeface="Arial" panose="020B0604020202020204" pitchFamily="34" charset="0"/>
              <a:buChar char="•"/>
            </a:pPr>
            <a:r>
              <a:rPr lang="es-419" b="1" dirty="0">
                <a:latin typeface="Lato" panose="020F0502020204030203" pitchFamily="34" charset="77"/>
                <a:ea typeface="MS PGothic"/>
                <a:cs typeface="Calibri"/>
              </a:rPr>
              <a:t>Patrones de toma de decisiones </a:t>
            </a:r>
            <a:r>
              <a:rPr lang="es-419" dirty="0">
                <a:latin typeface="Lato" panose="020F0502020204030203" pitchFamily="34" charset="77"/>
                <a:ea typeface="MS PGothic"/>
                <a:cs typeface="Calibri"/>
              </a:rPr>
              <a:t>En este ámbito se considera la capacidad de las personas para tomar decisiones libremente, ejercer poder sobre su cuerpo, controlar a otros e influir en ellos y tomar o influir en las decisiones económicas, educativas, de salud y políticas dentro de la familia, la comunidad y la sociedad. Las tendencias en la forma de tomar decisiones en los distintos niveles del modelo socioecológico se esbozan en un Análisis de género y poder. Este examen ayuda a revelar quién tiene o carece de poder, agencia y estatus y qué sistemas de opresión mantienen las desigualdades sociales y de género.</a:t>
            </a:r>
          </a:p>
          <a:p>
            <a:pPr marL="171450" indent="-171450">
              <a:buFont typeface="Arial" panose="020B0604020202020204" pitchFamily="34" charset="0"/>
              <a:buChar char="•"/>
            </a:pPr>
            <a:endParaRPr lang="en-US" b="1" dirty="0">
              <a:latin typeface="Lato" panose="020F0502020204030203" pitchFamily="34" charset="77"/>
              <a:ea typeface="MS PGothic"/>
              <a:cs typeface="Calibri"/>
            </a:endParaRPr>
          </a:p>
          <a:p>
            <a:pPr marL="171450" indent="-171450">
              <a:buFont typeface="Arial" panose="020B0604020202020204" pitchFamily="34" charset="0"/>
              <a:buChar char="•"/>
            </a:pPr>
            <a:r>
              <a:rPr lang="es-419" b="1" dirty="0">
                <a:latin typeface="Lato" panose="020F0502020204030203" pitchFamily="34" charset="77"/>
                <a:ea typeface="MS PGothic"/>
                <a:cs typeface="Calibri"/>
              </a:rPr>
              <a:t>Acceso a los recursos y control de estos </a:t>
            </a:r>
            <a:r>
              <a:rPr lang="es-419" dirty="0">
                <a:latin typeface="Lato" panose="020F0502020204030203" pitchFamily="34" charset="77"/>
                <a:ea typeface="MS PGothic"/>
                <a:cs typeface="Calibri"/>
              </a:rPr>
              <a:t>Este ámbito considera el grado en que las personas pueden acceder, utilizar y/o controlar los recursos (bienes, educación, ingresos, prestaciones sociales, salud, tecnología e información) necesarios para sobrevivir y participar plenamente en la sociedad. El acceso es la oportunidad de hacer uso de un recurso, mientras que el control es el poder de determinar si un recurso se utiliza, cómo y cuándo, y quién puede obtenerlo. El acceso a los recursos no garantiza un uso equitativo, por lo que es importante investigar cómo y por qué el uso de los recursos puede variar según los grupos y las circunstancias (por ejemplo, entre los miembros de un hogar).</a:t>
            </a:r>
          </a:p>
          <a:p>
            <a:pPr marL="171450" indent="-171450">
              <a:buFont typeface="Arial" panose="020B0604020202020204" pitchFamily="34" charset="0"/>
              <a:buChar char="•"/>
            </a:pPr>
            <a:endParaRPr lang="en-US" dirty="0">
              <a:latin typeface="Lato" panose="020F0502020204030203" pitchFamily="34" charset="77"/>
              <a:ea typeface="MS PGothic"/>
              <a:cs typeface="Calibri"/>
            </a:endParaRPr>
          </a:p>
          <a:p>
            <a:pPr marL="171450" indent="-171450">
              <a:buFont typeface="Arial" panose="020B0604020202020204" pitchFamily="34" charset="0"/>
              <a:buChar char="•"/>
            </a:pPr>
            <a:r>
              <a:rPr lang="es-419" b="1" dirty="0">
                <a:latin typeface="Lato" panose="020F0502020204030203" pitchFamily="34" charset="77"/>
                <a:ea typeface="MS PGothic"/>
                <a:cs typeface="Calibri"/>
              </a:rPr>
              <a:t>Seguridad, dignidad y bienestar </a:t>
            </a:r>
            <a:r>
              <a:rPr lang="es-419" dirty="0">
                <a:latin typeface="Lato" panose="020F0502020204030203" pitchFamily="34" charset="77"/>
                <a:ea typeface="MS PGothic"/>
                <a:cs typeface="Calibri"/>
              </a:rPr>
              <a:t>En este ámbito se considera cómo afectan a la vida de las personas las violaciones de derechos, incluidas la discriminación, la desigualdad, la exclusión y la VG. La seguridad incluye la seguridad física y psicológica. La capacidad de las personas para vivir con dignidad y ser respetadas en el seno de sus familias, comunidades y sociedades es fundamental para garantizarles una vida sana y plena. En este ámbito, un Análisis de género y poder investiga a las personas, los sistemas, las políticas e instituciones que permiten las violaciones interpersonales y sistémicas de los derechos. También examina los medios con los que un país y las estructuras de poder existentes previenen y abordan la VG.</a:t>
            </a:r>
          </a:p>
          <a:p>
            <a:pPr marL="171450" indent="-171450">
              <a:buFont typeface="Arial" panose="020B0604020202020204" pitchFamily="34" charset="0"/>
              <a:buChar char="•"/>
            </a:pPr>
            <a:endParaRPr lang="en-US" b="1" dirty="0">
              <a:latin typeface="Lato" panose="020F0502020204030203" pitchFamily="34" charset="77"/>
              <a:ea typeface="MS PGothic"/>
              <a:cs typeface="Calibri"/>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s-419" dirty="0">
                <a:latin typeface="Lato" panose="020F0502020204030203" pitchFamily="34" charset="77"/>
              </a:rPr>
              <a:t>Contenido extraído y adaptado de Save the Children Gender &amp; Power Analysis Guidance and Tools, 2021 (</a:t>
            </a:r>
            <a:r>
              <a:rPr lang="es-419" sz="1200" dirty="0">
                <a:latin typeface="Lato" panose="020F0502020204030203" pitchFamily="34" charset="77"/>
                <a:hlinkClick r:id="rId3"/>
              </a:rPr>
              <a:t>https://resourcecentre.savethechildren.net/document/gender-power-gap-analysis/</a:t>
            </a:r>
            <a:r>
              <a:rPr lang="es-419" sz="1200" dirty="0">
                <a:latin typeface="Lato" panose="020F0502020204030203" pitchFamily="34" charset="77"/>
              </a:rPr>
              <a:t>, resumen ejectivo disponible en Español).</a:t>
            </a:r>
            <a:endParaRPr lang="es-419" dirty="0">
              <a:latin typeface="Lato" panose="020F0502020204030203" pitchFamily="34" charset="77"/>
            </a:endParaRPr>
          </a:p>
        </p:txBody>
      </p:sp>
    </p:spTree>
    <p:extLst>
      <p:ext uri="{BB962C8B-B14F-4D97-AF65-F5344CB8AC3E}">
        <p14:creationId xmlns:p14="http://schemas.microsoft.com/office/powerpoint/2010/main" val="128144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38646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latin typeface="Lato" panose="020F0502020204030203" pitchFamily="34" charset="77"/>
              </a:rPr>
              <a:t>Las y los facilitadores deberán </a:t>
            </a:r>
            <a:r>
              <a:rPr lang="es-419" b="1" dirty="0">
                <a:latin typeface="Lato" panose="020F0502020204030203" pitchFamily="34" charset="77"/>
              </a:rPr>
              <a:t>ajustar el programa en función del método de impartición elegido y de las</a:t>
            </a:r>
            <a:r>
              <a:rPr lang="es-419" b="1" i="0" u="none" strike="noStrike" dirty="0">
                <a:effectLst/>
                <a:latin typeface="Lato" panose="020F0502020204030203" pitchFamily="34" charset="77"/>
              </a:rPr>
              <a:t> adaptaciones realizadas</a:t>
            </a:r>
            <a:r>
              <a:rPr lang="es-419" dirty="0">
                <a:latin typeface="Lato" panose="020F0502020204030203" pitchFamily="34" charset="77"/>
              </a:rPr>
              <a:t> </a:t>
            </a:r>
            <a:r>
              <a:rPr lang="es-419" b="0" i="0" u="none" strike="noStrike" dirty="0">
                <a:effectLst/>
                <a:latin typeface="Lato" panose="020F0502020204030203" pitchFamily="34" charset="77"/>
              </a:rPr>
              <a:t>en función del contexto local y de la audiencia. </a:t>
            </a:r>
          </a:p>
        </p:txBody>
      </p:sp>
    </p:spTree>
    <p:extLst>
      <p:ext uri="{BB962C8B-B14F-4D97-AF65-F5344CB8AC3E}">
        <p14:creationId xmlns:p14="http://schemas.microsoft.com/office/powerpoint/2010/main" val="32882627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6257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marL="0" marR="0" lvl="0" indent="0" defTabSz="914400" rtl="0" eaLnBrk="0" fontAlgn="base" latinLnBrk="0" hangingPunct="0">
              <a:spcBef>
                <a:spcPct val="30000"/>
              </a:spcBef>
              <a:spcAft>
                <a:spcPct val="0"/>
              </a:spcAft>
              <a:buClrTx/>
              <a:buSzTx/>
              <a:buFontTx/>
              <a:buNone/>
              <a:tabLst/>
              <a:defRPr/>
            </a:pPr>
            <a:r>
              <a:rPr lang="es-419" dirty="0">
                <a:effectLst/>
                <a:latin typeface="Lato" panose="020F0502020204030203" pitchFamily="34" charset="77"/>
                <a:ea typeface="MS Mincho"/>
                <a:cs typeface="Times New Roman" panose="02020603050405020304" pitchFamily="18" charset="0"/>
              </a:rPr>
              <a:t>Duración prevista: 25 minutos</a:t>
            </a:r>
          </a:p>
          <a:p>
            <a:pPr>
              <a:defRPr/>
            </a:pPr>
            <a:r>
              <a:rPr lang="es-419" dirty="0">
                <a:latin typeface="Lato" panose="020F0502020204030203" pitchFamily="34" charset="77"/>
                <a:ea typeface="MS PGothic"/>
                <a:cs typeface="Calibri"/>
              </a:rPr>
              <a:t>Objetivo: familiarización con los elementos clave de un Análisis de género y poder</a:t>
            </a:r>
          </a:p>
          <a:p>
            <a:endParaRPr lang="en-GR" dirty="0">
              <a:latin typeface="Lato" panose="020F0502020204030203" pitchFamily="34" charset="77"/>
              <a:ea typeface="MS Mincho" panose="02020609040205080304" pitchFamily="49" charset="-128"/>
              <a:cs typeface="Times New Roman" panose="02020603050405020304" pitchFamily="18" charset="0"/>
            </a:endParaRPr>
          </a:p>
          <a:p>
            <a:pPr marL="171450" indent="-171450">
              <a:buFont typeface="Arial" panose="020B0604020202020204" pitchFamily="34" charset="0"/>
              <a:buChar char="•"/>
            </a:pPr>
            <a:r>
              <a:rPr lang="es-419" dirty="0">
                <a:latin typeface="Lato" panose="020F0502020204030203" pitchFamily="34" charset="77"/>
                <a:ea typeface="MS PGothic"/>
                <a:cs typeface="Calibri"/>
              </a:rPr>
              <a:t>Divida a las personas participantes en grupos. </a:t>
            </a:r>
          </a:p>
          <a:p>
            <a:pPr marL="171450" indent="-171450">
              <a:buFont typeface="Arial" panose="020B0604020202020204" pitchFamily="34" charset="0"/>
              <a:buChar char="•"/>
            </a:pPr>
            <a:r>
              <a:rPr lang="es-419" dirty="0">
                <a:latin typeface="Lato" panose="020F0502020204030203" pitchFamily="34" charset="77"/>
                <a:ea typeface="MS PGothic"/>
                <a:cs typeface="Calibri"/>
              </a:rPr>
              <a:t>Entregue a los grupos copias impresas del escenario de Gardenia (consulte la Hoja de actividades y más abajo). </a:t>
            </a:r>
          </a:p>
          <a:p>
            <a:pPr marL="171450" indent="-171450">
              <a:buFont typeface="Arial" panose="020B0604020202020204" pitchFamily="34" charset="0"/>
              <a:buChar char="•"/>
              <a:defRPr/>
            </a:pPr>
            <a:r>
              <a:rPr lang="es-419" dirty="0">
                <a:latin typeface="Lato" panose="020F0502020204030203" pitchFamily="34" charset="77"/>
                <a:ea typeface="MS PGothic"/>
                <a:cs typeface="Calibri"/>
              </a:rPr>
              <a:t>Deje que las personas participantes reflexionen sobre la pregunta en grupos. </a:t>
            </a:r>
          </a:p>
          <a:p>
            <a:pPr marL="171450" indent="-171450">
              <a:buFont typeface="Arial" panose="020B0604020202020204" pitchFamily="34" charset="0"/>
              <a:buChar char="•"/>
              <a:defRPr/>
            </a:pPr>
            <a:r>
              <a:rPr lang="es-419" dirty="0">
                <a:latin typeface="Lato" panose="020F0502020204030203" pitchFamily="34" charset="77"/>
                <a:ea typeface="MS PGothic"/>
                <a:cs typeface="Calibri"/>
              </a:rPr>
              <a:t>Muestre la diapositiva anterior para recordar a las personas participantes los ámbitos del Análisis de género y poder. </a:t>
            </a:r>
          </a:p>
          <a:p>
            <a:pPr marL="171450" indent="-171450">
              <a:buFont typeface="Arial,Sans-Serif" panose="020B0604020202020204" pitchFamily="34" charset="0"/>
              <a:buChar char="•"/>
              <a:defRPr/>
            </a:pPr>
            <a:r>
              <a:rPr lang="es-419" dirty="0">
                <a:latin typeface="Lato" panose="020F0502020204030203" pitchFamily="34" charset="77"/>
                <a:ea typeface="MS PGothic"/>
                <a:cs typeface="Calibri"/>
              </a:rPr>
              <a:t>Anime a los grupos a utilizar un rotafolio si lo desean. </a:t>
            </a:r>
          </a:p>
          <a:p>
            <a:pPr marL="171450" indent="-171450">
              <a:buFont typeface="Arial" panose="020B0604020202020204" pitchFamily="34" charset="0"/>
              <a:buChar char="•"/>
              <a:defRPr/>
            </a:pPr>
            <a:r>
              <a:rPr lang="es-419" dirty="0">
                <a:latin typeface="Lato" panose="020F0502020204030203" pitchFamily="34" charset="77"/>
                <a:ea typeface="MS PGothic"/>
                <a:cs typeface="Calibri"/>
              </a:rPr>
              <a:t>Deje tiempo al final para que los grupos comenten en sesión plenaria, </a:t>
            </a:r>
            <a:r>
              <a:rPr lang="es-419" dirty="0">
                <a:effectLst/>
                <a:latin typeface="Lato" panose="020F0502020204030203" pitchFamily="34" charset="77"/>
                <a:ea typeface="MS Mincho"/>
                <a:cs typeface="Times New Roman" panose="02020603050405020304" pitchFamily="18" charset="0"/>
              </a:rPr>
              <a:t>para presentar las principales observaciones y respuestas a la pregunta.</a:t>
            </a:r>
            <a:r>
              <a:rPr lang="es-419" dirty="0">
                <a:latin typeface="Lato" panose="020F0502020204030203" pitchFamily="34" charset="77"/>
                <a:ea typeface="MS Mincho"/>
                <a:cs typeface="Times New Roman" panose="02020603050405020304" pitchFamily="18" charset="0"/>
              </a:rPr>
              <a:t> </a:t>
            </a: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endParaRPr lang="en-US" dirty="0">
              <a:effectLst/>
              <a:latin typeface="Lato" panose="020F0502020204030203" pitchFamily="34" charset="77"/>
              <a:ea typeface="MS Mincho" panose="02020609040205080304" pitchFamily="49" charset="-128"/>
              <a:cs typeface="Times New Roman" panose="02020603050405020304" pitchFamily="18" charset="0"/>
            </a:endParaRPr>
          </a:p>
          <a:p>
            <a:pPr>
              <a:defRPr/>
            </a:pPr>
            <a:r>
              <a:rPr lang="es-419" dirty="0">
                <a:effectLst/>
                <a:latin typeface="Lato" panose="020F0502020204030203" pitchFamily="34" charset="77"/>
                <a:ea typeface="MS Mincho"/>
                <a:cs typeface="Times New Roman" panose="02020603050405020304" pitchFamily="18" charset="0"/>
              </a:rPr>
              <a:t>Asegúrese de que se reflexione sobre los siguientes puntos durante el debate:</a:t>
            </a:r>
            <a:r>
              <a:rPr lang="es-419" dirty="0">
                <a:latin typeface="Lato" panose="020F0502020204030203" pitchFamily="34" charset="77"/>
                <a:ea typeface="MS Mincho"/>
                <a:cs typeface="Times New Roman" panose="02020603050405020304" pitchFamily="18" charset="0"/>
              </a:rPr>
              <a:t> </a:t>
            </a:r>
          </a:p>
          <a:p>
            <a:pPr marL="171450" indent="-171450">
              <a:buFont typeface="Arial" panose="020B0604020202020204" pitchFamily="34" charset="0"/>
              <a:buChar char="•"/>
              <a:defRPr/>
            </a:pPr>
            <a:r>
              <a:rPr lang="es-419" b="1" dirty="0">
                <a:latin typeface="Lato" panose="020F0502020204030203" pitchFamily="34" charset="77"/>
                <a:ea typeface="MS PGothic"/>
                <a:cs typeface="Calibri"/>
              </a:rPr>
              <a:t>Leyes, políticas, reglamentos y prácticas institucionales: </a:t>
            </a:r>
            <a:r>
              <a:rPr lang="es-419" b="0" dirty="0">
                <a:latin typeface="Lato" panose="020F0502020204030203" pitchFamily="34" charset="77"/>
                <a:ea typeface="MS PGothic"/>
                <a:cs typeface="Calibri"/>
              </a:rPr>
              <a:t>leyes/reglamentos laborales para personas refugiadas; cierre de escuelas durante la pandemia de salud; edad legal para contraer matrimonio, presentación obligatoria de informes.</a:t>
            </a:r>
            <a:r>
              <a:rPr lang="es-419" dirty="0">
                <a:latin typeface="Lato" panose="020F0502020204030203" pitchFamily="34" charset="77"/>
                <a:ea typeface="MS PGothic"/>
                <a:cs typeface="Calibri"/>
              </a:rPr>
              <a:t> </a:t>
            </a: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r>
              <a:rPr lang="es-419" b="1" dirty="0">
                <a:latin typeface="Lato" panose="020F0502020204030203" pitchFamily="34" charset="77"/>
                <a:ea typeface="MS PGothic"/>
                <a:cs typeface="Calibri"/>
              </a:rPr>
              <a:t>Normas sociales: </a:t>
            </a:r>
            <a:r>
              <a:rPr lang="es-419" b="0" dirty="0">
                <a:latin typeface="Lato" panose="020F0502020204030203" pitchFamily="34" charset="77"/>
                <a:ea typeface="MS PGothic"/>
                <a:cs typeface="Calibri"/>
              </a:rPr>
              <a:t>roles de género que limitan el papel de la mujer a la función reproductiva, mientras que los hombres son considerados el segmento productivo de la sociedad; normas sociales que restringen la movilidad de las mujeres y las niñas; </a:t>
            </a:r>
            <a:r>
              <a:rPr lang="es-419" b="0" i="0" u="none" strike="noStrike" dirty="0">
                <a:effectLst/>
                <a:latin typeface="Lato" panose="020F0502020204030203" pitchFamily="34" charset="77"/>
                <a:ea typeface="MS PGothic"/>
                <a:cs typeface="Calibri"/>
              </a:rPr>
              <a:t>denegación del acceso a la educación escolar y superior para las niñas (a diferencia de los niños); limitaciones de movimiento y contactos sociales, así como de acceso a los servicios de salud reproductiva para las chicas solteras; normas sociales que promueven el matrimonio precoz a pesar de ser ilegal en el país; estigma asociado a la búsqueda de ayuda; </a:t>
            </a:r>
            <a:r>
              <a:rPr lang="es-419" dirty="0">
                <a:latin typeface="Lato" panose="020F0502020204030203" pitchFamily="34" charset="77"/>
                <a:ea typeface="MS PGothic"/>
                <a:cs typeface="Calibri"/>
              </a:rPr>
              <a:t>crímenes de honor.</a:t>
            </a: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r>
              <a:rPr lang="es-419" b="1" dirty="0">
                <a:latin typeface="Lato" panose="020F0502020204030203" pitchFamily="34" charset="77"/>
                <a:ea typeface="Lato"/>
                <a:cs typeface="Lato"/>
              </a:rPr>
              <a:t>Roles, responsabilidades y uso del tiempo:</a:t>
            </a:r>
            <a:r>
              <a:rPr lang="es-419" b="0" dirty="0">
                <a:latin typeface="Lato" panose="020F0502020204030203" pitchFamily="34" charset="77"/>
                <a:ea typeface="Lato"/>
                <a:cs typeface="Lato"/>
              </a:rPr>
              <a:t> papel reproductivo de las mujeres y las niñas frente al papel productivo de los hombres, </a:t>
            </a:r>
            <a:r>
              <a:rPr lang="es-419" b="0" i="0" u="none" strike="noStrike" dirty="0">
                <a:effectLst/>
                <a:latin typeface="Lato" panose="020F0502020204030203" pitchFamily="34" charset="77"/>
                <a:ea typeface="MS PGothic"/>
              </a:rPr>
              <a:t>denegación del acceso a la escuela y a la enseñanza superior para las niñas (en comparación con los niños); limitaciones de movimiento y contactos sociales, así como de acceso a los servicios de salud reproductiva para las chicas solteras</a:t>
            </a:r>
            <a:r>
              <a:rPr lang="es-419" dirty="0">
                <a:latin typeface="Lato" panose="020F0502020204030203" pitchFamily="34" charset="77"/>
                <a:ea typeface="MS PGothic"/>
              </a:rPr>
              <a:t>.</a:t>
            </a: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r>
              <a:rPr lang="es-419" b="1" dirty="0">
                <a:latin typeface="Lato" panose="020F0502020204030203" pitchFamily="34" charset="77"/>
                <a:ea typeface="Lato"/>
                <a:cs typeface="Lato"/>
              </a:rPr>
              <a:t>Patrones de toma de decisiones:</a:t>
            </a:r>
            <a:r>
              <a:rPr lang="es-419" dirty="0">
                <a:latin typeface="Lato" panose="020F0502020204030203" pitchFamily="34" charset="77"/>
                <a:ea typeface="MS PGothic"/>
                <a:cs typeface="Calibri"/>
              </a:rPr>
              <a:t> capacidad limitada de mujeres y niñas (en particular) para tomar decisiones libremente, ejercer poder sobre sus cuerpos, controlar e influir en los demás.</a:t>
            </a: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r>
              <a:rPr lang="es-419" b="1" dirty="0">
                <a:latin typeface="Lato" panose="020F0502020204030203" pitchFamily="34" charset="77"/>
                <a:ea typeface="Lato"/>
                <a:cs typeface="Lato"/>
              </a:rPr>
              <a:t>Acceso a los recursos y control de estos: </a:t>
            </a:r>
            <a:r>
              <a:rPr lang="es-419" dirty="0">
                <a:latin typeface="Lato" panose="020F0502020204030203" pitchFamily="34" charset="77"/>
                <a:ea typeface="MS PGothic"/>
                <a:cs typeface="Calibri"/>
              </a:rPr>
              <a:t>acceso, uso o control limitado de los recursos: bienes, educación, salud sexual y reproductiva e información, por parte de mujeres y niñas (en particular). </a:t>
            </a:r>
            <a:r>
              <a:rPr lang="es-419" b="0" i="0" u="none" strike="noStrike" dirty="0">
                <a:effectLst/>
                <a:latin typeface="Lato" panose="020F0502020204030203" pitchFamily="34" charset="77"/>
                <a:ea typeface="MS PGothic"/>
                <a:cs typeface="Calibri"/>
              </a:rPr>
              <a:t>La denegación de recursos está tan normalizada en las comunidades que las mujeres y las niñas a menudo no son conscientes de que estos incidentes constituyen VG.</a:t>
            </a:r>
          </a:p>
          <a:p>
            <a:pPr marL="171450" indent="-171450">
              <a:buFont typeface="Arial" panose="020B0604020202020204" pitchFamily="34" charset="0"/>
              <a:buChar char="•"/>
              <a:defRPr/>
            </a:pPr>
            <a:r>
              <a:rPr lang="es-419" b="1" dirty="0">
                <a:latin typeface="Lato" panose="020F0502020204030203" pitchFamily="34" charset="77"/>
                <a:ea typeface="Lato"/>
                <a:cs typeface="Lato"/>
              </a:rPr>
              <a:t>Seguridad, dignidad y bienestar: </a:t>
            </a:r>
            <a:r>
              <a:rPr lang="es-419" b="0" dirty="0">
                <a:latin typeface="Lato" panose="020F0502020204030203" pitchFamily="34" charset="77"/>
                <a:ea typeface="Lato"/>
                <a:cs typeface="Lato"/>
              </a:rPr>
              <a:t>acceso limitado a los servicios de respuesta a la VG para mujeres y niñas, crímenes de honor, matrimonios precoces, movilidad limitada y mayores riesgos en el hogar.</a:t>
            </a:r>
            <a:r>
              <a:rPr lang="es-419" dirty="0">
                <a:latin typeface="Lato" panose="020F0502020204030203" pitchFamily="34" charset="77"/>
                <a:ea typeface="Lato"/>
                <a:cs typeface="Lato"/>
              </a:rPr>
              <a:t> </a:t>
            </a: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endParaRPr lang="en-US" b="0" dirty="0">
              <a:effectLst/>
              <a:latin typeface="Lato" panose="020F0502020204030203" pitchFamily="34" charset="77"/>
              <a:ea typeface="MS Mincho" panose="02020609040205080304" pitchFamily="49" charset="-128"/>
              <a:cs typeface="Times New Roman" panose="02020603050405020304" pitchFamily="18" charset="0"/>
            </a:endParaRPr>
          </a:p>
          <a:p>
            <a:pPr>
              <a:defRPr/>
            </a:pPr>
            <a:r>
              <a:rPr lang="es-419" b="1" dirty="0">
                <a:effectLst/>
                <a:latin typeface="Lato" panose="020F0502020204030203" pitchFamily="34" charset="77"/>
                <a:ea typeface="MS Mincho"/>
                <a:cs typeface="Times New Roman" panose="02020603050405020304" pitchFamily="18" charset="0"/>
              </a:rPr>
              <a:t>Escenario</a:t>
            </a:r>
            <a:r>
              <a:rPr lang="es-419" b="1" dirty="0">
                <a:latin typeface="Lato" panose="020F0502020204030203" pitchFamily="34" charset="77"/>
                <a:ea typeface="MS Mincho"/>
                <a:cs typeface="Times New Roman" panose="02020603050405020304" pitchFamily="18" charset="0"/>
              </a:rPr>
              <a:t> </a:t>
            </a:r>
          </a:p>
          <a:p>
            <a:pPr rtl="0" fontAlgn="base"/>
            <a:r>
              <a:rPr lang="es-419" b="0" i="0" u="none" strike="noStrike" dirty="0">
                <a:effectLst/>
                <a:latin typeface="Lato" panose="020F0502020204030203" pitchFamily="34" charset="77"/>
                <a:ea typeface="MS PGothic"/>
              </a:rPr>
              <a:t>A doce años desde que inició la crisis de </a:t>
            </a:r>
            <a:r>
              <a:rPr lang="es-419" b="0" i="0" u="none" strike="noStrike" dirty="0" err="1">
                <a:effectLst/>
                <a:latin typeface="Lato" panose="020F0502020204030203" pitchFamily="34" charset="77"/>
                <a:ea typeface="MS PGothic"/>
              </a:rPr>
              <a:t>Farmenia</a:t>
            </a:r>
            <a:r>
              <a:rPr lang="es-419" b="0" i="0" u="none" strike="noStrike" dirty="0">
                <a:effectLst/>
                <a:latin typeface="Lato" panose="020F0502020204030203" pitchFamily="34" charset="77"/>
                <a:ea typeface="MS PGothic"/>
              </a:rPr>
              <a:t>, las personas refugiadas permanecen en el exilio mientras su país sigue enfrentándose a un conflicto prolongado y a una crisis humanitaria abrumadora. En la vecina Gardenia, más del 80 % de las personas refugiadas registradas viven fuera de los campos, concentradas principalmente en zonas urbanas y rurales. </a:t>
            </a:r>
          </a:p>
          <a:p>
            <a:pPr rtl="0" fontAlgn="base"/>
            <a:endParaRPr lang="en-US" b="0" i="0" u="none" strike="noStrike" dirty="0">
              <a:effectLst/>
              <a:latin typeface="Lato" panose="020F0502020204030203" pitchFamily="34" charset="77"/>
            </a:endParaRPr>
          </a:p>
          <a:p>
            <a:pPr rtl="0" fontAlgn="base"/>
            <a:r>
              <a:rPr lang="es-419" b="0" i="0" u="none" strike="noStrike" dirty="0">
                <a:effectLst/>
                <a:latin typeface="Lato" panose="020F0502020204030203" pitchFamily="34" charset="77"/>
                <a:ea typeface="MS PGothic"/>
              </a:rPr>
              <a:t>Las personas refugiadas </a:t>
            </a:r>
            <a:r>
              <a:rPr lang="es-419" b="0" i="0" u="none" strike="noStrike" dirty="0" err="1">
                <a:effectLst/>
                <a:latin typeface="Lato" panose="020F0502020204030203" pitchFamily="34" charset="77"/>
                <a:ea typeface="MS PGothic"/>
              </a:rPr>
              <a:t>farmenianas</a:t>
            </a:r>
            <a:r>
              <a:rPr lang="es-419" b="0" i="0" u="none" strike="noStrike" dirty="0">
                <a:effectLst/>
                <a:latin typeface="Lato" panose="020F0502020204030203" pitchFamily="34" charset="77"/>
                <a:ea typeface="MS PGothic"/>
              </a:rPr>
              <a:t> pueden trabajar legalmente en Gardenia. Para las mujeres, las oportunidades de empleo y generación de ingresos siguen estando regidas por las expectativas de la sociedad de que cumplan sus roles de género. La participación de las mujeres en el mercado laboral se ve limitada por las restricciones a sus movimientos e interacciones sociales con el pretexto de protegerlas de los abusos y el acoso sexual, las cargas del cuidado doméstico y el apoyo a la educación de los niños debido al cierre de las escuelas durante la pandemia de salud que acaba de sufrir el país. </a:t>
            </a:r>
          </a:p>
          <a:p>
            <a:pPr rtl="0" fontAlgn="base"/>
            <a:endParaRPr lang="en-US" b="0" i="0" u="none" strike="noStrike" dirty="0">
              <a:effectLst/>
              <a:latin typeface="Lato" panose="020F0502020204030203" pitchFamily="34" charset="77"/>
            </a:endParaRPr>
          </a:p>
          <a:p>
            <a:pPr rtl="0" fontAlgn="base"/>
            <a:r>
              <a:rPr lang="es-419" b="0" i="0" u="none" strike="noStrike" dirty="0">
                <a:effectLst/>
                <a:latin typeface="Lato" panose="020F0502020204030203" pitchFamily="34" charset="77"/>
                <a:ea typeface="MS PGothic"/>
              </a:rPr>
              <a:t>En 2022, alrededor del 95 % de los casos denunciados de personas sobrevivientes de la VG asistidas por organizaciones proveedoras de servicios de gestión de casos eran mujeres, lo que coincide con las tendencias mundiales de la VG, que ponen de relieve que las mujeres y las niñas se ven afectadas de forma desproporcionada por la VG. El hogar sigue siendo inseguro para las mujeres y las niñas; alrededor del 86 % de los agresores son compañeros íntimos. </a:t>
            </a:r>
          </a:p>
          <a:p>
            <a:pPr rtl="0" fontAlgn="base"/>
            <a:endParaRPr lang="en-US" b="0" i="0" u="none" strike="noStrike" dirty="0">
              <a:effectLst/>
              <a:latin typeface="Lato" panose="020F0502020204030203" pitchFamily="34" charset="77"/>
            </a:endParaRPr>
          </a:p>
          <a:p>
            <a:pPr rtl="0" fontAlgn="base"/>
            <a:r>
              <a:rPr lang="es-ES" b="0" i="0" u="none" strike="noStrike" dirty="0">
                <a:effectLst/>
                <a:latin typeface="Lato" panose="020F0502020204030203" pitchFamily="34" charset="77"/>
                <a:ea typeface="MS PGothic"/>
              </a:rPr>
              <a:t>Entre los comportamientos de control denunciados por las chicas se incluyen la denegación del acceso a la escuela y a la educación superior, las limitaciones de movimiento y de contactos sociales, así como el acceso a los servicios de salud reproductiva para las chicas solteras</a:t>
            </a:r>
            <a:r>
              <a:rPr lang="es-419" b="0" i="0" u="none" strike="noStrike" dirty="0">
                <a:effectLst/>
                <a:latin typeface="Lato" panose="020F0502020204030203" pitchFamily="34" charset="77"/>
                <a:ea typeface="MS PGothic"/>
              </a:rPr>
              <a:t>. Los maridos o familiares varones también impiden que las chicas asistan a las actividades de empoderamiento de chicas y a otros servicios. Por tanto, la denegación de recursos está normalizada en las comunidades, y las mujeres y las niñas a menudo no son conscientes de que estos incidentes constituyen violencia de género. Los matrimonios precoces constituyeron el mayor número de matrimonios forzados, y afectaron predominantemente a niñas entre 15 y 17 años, a pesar de ser ilegales en el país. </a:t>
            </a:r>
          </a:p>
          <a:p>
            <a:pPr rtl="0" fontAlgn="base"/>
            <a:endParaRPr lang="en-US" b="0" i="0" u="none" strike="noStrike" dirty="0">
              <a:effectLst/>
              <a:latin typeface="Lato" panose="020F0502020204030203" pitchFamily="34" charset="77"/>
            </a:endParaRPr>
          </a:p>
          <a:p>
            <a:pPr rtl="0" fontAlgn="base"/>
            <a:r>
              <a:rPr lang="es-419" b="0" i="0" u="none" strike="noStrike" dirty="0">
                <a:effectLst/>
                <a:latin typeface="Lato" panose="020F0502020204030203" pitchFamily="34" charset="77"/>
                <a:ea typeface="MS PGothic"/>
              </a:rPr>
              <a:t>Las agresiones sexuales y las violaciones constituyen algunas de las formas más graves de VG, con consecuencias potencialmente mortales, y sin embargo, son las formas de violencia menos denunciadas. El estigma asociado a la búsqueda de ayuda cuando se es víctima de violencia sexual y el temor a la presentación obligatoria de informes a la policía constituyen una importante barrera para que las personas sobrevivientes puedan denunciar, a lo que se suma el riesgo de crímenes de honor. </a:t>
            </a:r>
          </a:p>
        </p:txBody>
      </p:sp>
    </p:spTree>
    <p:extLst>
      <p:ext uri="{BB962C8B-B14F-4D97-AF65-F5344CB8AC3E}">
        <p14:creationId xmlns:p14="http://schemas.microsoft.com/office/powerpoint/2010/main" val="12056026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447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marL="0" indent="0" eaLnBrk="1" fontAlgn="auto" hangingPunct="1">
              <a:spcBef>
                <a:spcPts val="0"/>
              </a:spcBef>
              <a:spcAft>
                <a:spcPts val="0"/>
              </a:spcAft>
              <a:buFont typeface="Arial" panose="020B0604020202020204" pitchFamily="34" charset="0"/>
              <a:buNone/>
              <a:defRPr/>
            </a:pPr>
            <a:r>
              <a:rPr lang="es-419" b="0" dirty="0">
                <a:latin typeface="Lato" panose="020F0502020204030203" pitchFamily="34" charset="77"/>
                <a:ea typeface="MS PGothic"/>
                <a:cs typeface="Arial"/>
              </a:rPr>
              <a:t>Explique a las personas participantes cuáles son los pasos clave del Análisis de género y poder. </a:t>
            </a:r>
          </a:p>
          <a:p>
            <a:pPr marL="0" indent="0" eaLnBrk="1" fontAlgn="auto" hangingPunct="1">
              <a:spcBef>
                <a:spcPts val="0"/>
              </a:spcBef>
              <a:spcAft>
                <a:spcPts val="0"/>
              </a:spcAft>
              <a:buFont typeface="Arial" panose="020B0604020202020204" pitchFamily="34" charset="0"/>
              <a:buNone/>
              <a:defRPr/>
            </a:pPr>
            <a:endParaRPr lang="en-AU" b="0" dirty="0">
              <a:latin typeface="Lato" panose="020F0502020204030203" pitchFamily="34" charset="77"/>
              <a:ea typeface="MS PGothic"/>
              <a:cs typeface="Arial"/>
            </a:endParaRPr>
          </a:p>
          <a:p>
            <a:pPr marL="171450" indent="-171450" eaLnBrk="1" fontAlgn="auto" hangingPunct="1">
              <a:spcBef>
                <a:spcPts val="0"/>
              </a:spcBef>
              <a:spcAft>
                <a:spcPts val="0"/>
              </a:spcAft>
              <a:buFont typeface="Arial" panose="020B0604020202020204" pitchFamily="34" charset="0"/>
              <a:buChar char="•"/>
              <a:defRPr/>
            </a:pPr>
            <a:r>
              <a:rPr lang="es-419" b="1" dirty="0">
                <a:latin typeface="Lato" panose="020F0502020204030203" pitchFamily="34" charset="77"/>
                <a:ea typeface="MS PGothic"/>
                <a:cs typeface="Arial"/>
              </a:rPr>
              <a:t>Encontrar</a:t>
            </a:r>
            <a:r>
              <a:rPr lang="es-419" dirty="0">
                <a:latin typeface="Lato" panose="020F0502020204030203" pitchFamily="34" charset="77"/>
                <a:ea typeface="MS PGothic"/>
                <a:cs typeface="Arial"/>
              </a:rPr>
              <a:t> los datos disponibles desglosados por sexo y edad, y los análisis existentes sobre las relaciones de género. </a:t>
            </a:r>
            <a:r>
              <a:rPr lang="es-419" dirty="0">
                <a:latin typeface="Lato" panose="020F0502020204030203" pitchFamily="34" charset="77"/>
                <a:ea typeface="MS PGothic"/>
                <a:cs typeface="Calibri"/>
              </a:rPr>
              <a:t>Examinar las diferencias de poder y los ámbitos de análisis pertinentes. Desagregar los datos por género, edad, discapacidad y otras diferencias de poder relevantes. </a:t>
            </a:r>
          </a:p>
          <a:p>
            <a:pPr marL="171450" indent="-171450" eaLnBrk="1" fontAlgn="auto" hangingPunct="1">
              <a:spcBef>
                <a:spcPts val="0"/>
              </a:spcBef>
              <a:spcAft>
                <a:spcPts val="0"/>
              </a:spcAft>
              <a:buFont typeface="Arial" panose="020B0604020202020204" pitchFamily="34" charset="0"/>
              <a:buChar char="•"/>
              <a:defRPr/>
            </a:pPr>
            <a:r>
              <a:rPr lang="es-419" b="1" dirty="0">
                <a:latin typeface="Lato" panose="020F0502020204030203" pitchFamily="34" charset="77"/>
                <a:ea typeface="MS PGothic"/>
                <a:cs typeface="Arial"/>
              </a:rPr>
              <a:t>Recopilar</a:t>
            </a:r>
            <a:r>
              <a:rPr lang="es-419" dirty="0">
                <a:latin typeface="Lato" panose="020F0502020204030203" pitchFamily="34" charset="77"/>
                <a:ea typeface="MS PGothic"/>
                <a:cs typeface="Arial"/>
              </a:rPr>
              <a:t> datos adicionales por sexo y edad. </a:t>
            </a:r>
            <a:r>
              <a:rPr lang="es-419" dirty="0">
                <a:latin typeface="Lato" panose="020F0502020204030203" pitchFamily="34" charset="77"/>
                <a:ea typeface="MS PGothic"/>
                <a:cs typeface="Calibri"/>
              </a:rPr>
              <a:t>Asegurarse de que, antes de recopilar los datos, se identifiquen los riesgos y las consideraciones éticas. Utilizar metodologías feministas inclusivas, seguras y éticas. </a:t>
            </a:r>
          </a:p>
          <a:p>
            <a:pPr marL="171450" indent="-171450">
              <a:buFont typeface="Arial" panose="020B0604020202020204" pitchFamily="34" charset="0"/>
              <a:buChar char="•"/>
            </a:pPr>
            <a:r>
              <a:rPr lang="es-419" b="1" dirty="0">
                <a:latin typeface="Lato" panose="020F0502020204030203" pitchFamily="34" charset="77"/>
                <a:ea typeface="MS PGothic"/>
                <a:cs typeface="Calibri"/>
              </a:rPr>
              <a:t>Analizar</a:t>
            </a:r>
            <a:r>
              <a:rPr lang="es-419" dirty="0">
                <a:latin typeface="Lato" panose="020F0502020204030203" pitchFamily="34" charset="77"/>
                <a:ea typeface="MS PGothic"/>
                <a:cs typeface="Calibri"/>
              </a:rPr>
              <a:t> los conocimientos y opiniones de las mujeres, las niñas y otros grupos en riesgo. Centrarse en los ámbitos de análisis y en la intersección de las diferencias de poder.</a:t>
            </a:r>
          </a:p>
          <a:p>
            <a:pPr marL="171450" indent="-171450">
              <a:buFont typeface="Arial" panose="020B0604020202020204" pitchFamily="34" charset="0"/>
              <a:buChar char="•"/>
            </a:pPr>
            <a:r>
              <a:rPr lang="es-419" b="1" dirty="0">
                <a:latin typeface="Lato" panose="020F0502020204030203" pitchFamily="34" charset="77"/>
                <a:ea typeface="MS PGothic"/>
                <a:cs typeface="Calibri"/>
              </a:rPr>
              <a:t>Validar</a:t>
            </a:r>
            <a:r>
              <a:rPr lang="es-419" dirty="0">
                <a:latin typeface="Lato" panose="020F0502020204030203" pitchFamily="34" charset="77"/>
                <a:ea typeface="MS PGothic"/>
                <a:cs typeface="Calibri"/>
              </a:rPr>
              <a:t> las conclusiones con diversos grupos de interesados.</a:t>
            </a:r>
          </a:p>
          <a:p>
            <a:pPr marL="171450" indent="-171450">
              <a:buFont typeface="Arial" panose="020B0604020202020204" pitchFamily="34" charset="0"/>
              <a:buChar char="•"/>
            </a:pPr>
            <a:r>
              <a:rPr lang="es-419" b="1" dirty="0">
                <a:latin typeface="Lato" panose="020F0502020204030203" pitchFamily="34" charset="77"/>
                <a:ea typeface="MS PGothic"/>
                <a:cs typeface="Calibri"/>
              </a:rPr>
              <a:t>Finalizar </a:t>
            </a:r>
            <a:r>
              <a:rPr lang="es-419" b="0" dirty="0">
                <a:latin typeface="Lato" panose="020F0502020204030203" pitchFamily="34" charset="77"/>
                <a:ea typeface="MS PGothic"/>
                <a:cs typeface="Arial"/>
              </a:rPr>
              <a:t>con la elaboración de</a:t>
            </a:r>
            <a:r>
              <a:rPr lang="es-419" dirty="0">
                <a:latin typeface="Lato" panose="020F0502020204030203" pitchFamily="34" charset="77"/>
                <a:ea typeface="MS PGothic"/>
                <a:cs typeface="Arial"/>
              </a:rPr>
              <a:t> recomendaciones prácticas basadas en el análisis para fundamentar la Teoría del Cambio y la programación de la prevención primaria. </a:t>
            </a:r>
          </a:p>
          <a:p>
            <a:pPr marL="0" indent="0">
              <a:buFont typeface="Arial" panose="020B0604020202020204" pitchFamily="34" charset="0"/>
              <a:buNone/>
            </a:pPr>
            <a:endParaRPr lang="en-AU" b="1" dirty="0">
              <a:latin typeface="Lato" panose="020F0502020204030203" pitchFamily="34" charset="77"/>
              <a:ea typeface="MS PGothic"/>
              <a:cs typeface="Aria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419" b="1" dirty="0">
                <a:latin typeface="Lato" panose="020F0502020204030203" pitchFamily="34" charset="77"/>
                <a:ea typeface="MS PGothic"/>
                <a:cs typeface="Arial"/>
              </a:rPr>
              <a:t>Recuerde </a:t>
            </a:r>
            <a:r>
              <a:rPr lang="es-419" b="0" dirty="0">
                <a:latin typeface="Lato" panose="020F0502020204030203" pitchFamily="34" charset="77"/>
                <a:ea typeface="MS PGothic"/>
                <a:cs typeface="Arial"/>
              </a:rPr>
              <a:t>a las personas participantes</a:t>
            </a:r>
            <a:r>
              <a:rPr lang="es-419" b="1" dirty="0">
                <a:latin typeface="Lato" panose="020F0502020204030203" pitchFamily="34" charset="77"/>
                <a:ea typeface="MS PGothic"/>
                <a:cs typeface="Arial"/>
              </a:rPr>
              <a:t> que </a:t>
            </a:r>
            <a:r>
              <a:rPr lang="es-419" b="1" dirty="0">
                <a:effectLst/>
                <a:latin typeface="Lato" panose="020F0502020204030203" pitchFamily="34" charset="77"/>
                <a:ea typeface="MS PGothic"/>
                <a:cs typeface="Helvetica"/>
              </a:rPr>
              <a:t>la recopilación de datos </a:t>
            </a:r>
            <a:r>
              <a:rPr lang="es-419" b="0" dirty="0">
                <a:effectLst/>
                <a:latin typeface="Lato" panose="020F0502020204030203" pitchFamily="34" charset="77"/>
                <a:ea typeface="MS PGothic"/>
                <a:cs typeface="Helvetica"/>
              </a:rPr>
              <a:t>debe realizarse </a:t>
            </a:r>
            <a:r>
              <a:rPr lang="es-419" b="1" dirty="0">
                <a:effectLst/>
                <a:latin typeface="Lato" panose="020F0502020204030203" pitchFamily="34" charset="77"/>
                <a:ea typeface="MS PGothic"/>
                <a:cs typeface="Helvetica"/>
              </a:rPr>
              <a:t>de forma segura y ética </a:t>
            </a:r>
            <a:r>
              <a:rPr lang="es-419" b="0" dirty="0">
                <a:effectLst/>
                <a:latin typeface="Lato" panose="020F0502020204030203" pitchFamily="34" charset="77"/>
                <a:ea typeface="MS PGothic"/>
                <a:cs typeface="Helvetica"/>
              </a:rPr>
              <a:t>de acuerdo con </a:t>
            </a:r>
            <a:r>
              <a:rPr lang="es-419" b="1" dirty="0">
                <a:effectLst/>
                <a:latin typeface="Lato" panose="020F0502020204030203" pitchFamily="34" charset="77"/>
                <a:ea typeface="MS PGothic"/>
                <a:cs typeface="Helvetica"/>
              </a:rPr>
              <a:t>los principios rectores y las prácticas de la gestión de la información sobre la VG. </a:t>
            </a:r>
            <a:r>
              <a:rPr lang="es-419" b="0" dirty="0">
                <a:effectLst/>
                <a:latin typeface="Lato" panose="020F0502020204030203" pitchFamily="34" charset="77"/>
                <a:ea typeface="MS PGothic"/>
                <a:cs typeface="Helvetica"/>
              </a:rPr>
              <a:t>Para obtener más información, visite el sitio web del Sistema de Gestión de la Información (GBVIMS, por sus siglas en inglés) (</a:t>
            </a:r>
            <a:r>
              <a:rPr lang="es-419" sz="1200" dirty="0">
                <a:latin typeface="Lato" panose="020F0502020204030203" pitchFamily="34" charset="77"/>
                <a:ea typeface="MS PGothic"/>
                <a:cs typeface="Helvetica"/>
                <a:hlinkClick r:id="rId3"/>
              </a:rPr>
              <a:t>GBVIMS: Gender-Based Violence Information Management System</a:t>
            </a:r>
            <a:r>
              <a:rPr lang="es-419" dirty="0">
                <a:latin typeface="Lato" panose="020F0502020204030203" pitchFamily="34" charset="77"/>
                <a:ea typeface="MS PGothic"/>
                <a:cs typeface="Helvetica"/>
              </a:rPr>
              <a:t>) . </a:t>
            </a:r>
          </a:p>
        </p:txBody>
      </p:sp>
    </p:spTree>
    <p:extLst>
      <p:ext uri="{BB962C8B-B14F-4D97-AF65-F5344CB8AC3E}">
        <p14:creationId xmlns:p14="http://schemas.microsoft.com/office/powerpoint/2010/main" val="34923950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76513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r>
              <a:rPr lang="es-419" dirty="0">
                <a:latin typeface="Lato" panose="020F0502020204030203" pitchFamily="34" charset="77"/>
                <a:ea typeface="MS PGothic"/>
                <a:cs typeface="Calibri"/>
              </a:rPr>
              <a:t>El objetivo final del proceso de Análisis de género y poder es la creación de una </a:t>
            </a:r>
            <a:r>
              <a:rPr lang="es-419" b="1" dirty="0">
                <a:latin typeface="Lato" panose="020F0502020204030203" pitchFamily="34" charset="77"/>
                <a:ea typeface="MS PGothic"/>
                <a:cs typeface="Calibri"/>
              </a:rPr>
              <a:t>Teoría del Cambio </a:t>
            </a:r>
            <a:r>
              <a:rPr lang="es-419" dirty="0">
                <a:latin typeface="Lato" panose="020F0502020204030203" pitchFamily="34" charset="77"/>
                <a:ea typeface="MS PGothic"/>
                <a:cs typeface="Calibri"/>
              </a:rPr>
              <a:t>que </a:t>
            </a:r>
            <a:r>
              <a:rPr lang="es-419" b="1" dirty="0">
                <a:latin typeface="Lato" panose="020F0502020204030203" pitchFamily="34" charset="77"/>
                <a:ea typeface="MS PGothic"/>
                <a:cs typeface="Calibri"/>
              </a:rPr>
              <a:t>sirva de base para</a:t>
            </a:r>
            <a:r>
              <a:rPr lang="es-419" dirty="0">
                <a:latin typeface="Lato" panose="020F0502020204030203" pitchFamily="34" charset="77"/>
                <a:ea typeface="MS PGothic"/>
                <a:cs typeface="Calibri"/>
              </a:rPr>
              <a:t> el </a:t>
            </a:r>
            <a:r>
              <a:rPr lang="es-419" b="1" dirty="0">
                <a:latin typeface="Lato" panose="020F0502020204030203" pitchFamily="34" charset="77"/>
                <a:ea typeface="MS PGothic"/>
                <a:cs typeface="Calibri"/>
              </a:rPr>
              <a:t>diseño</a:t>
            </a:r>
            <a:r>
              <a:rPr lang="es-419" dirty="0">
                <a:latin typeface="Lato" panose="020F0502020204030203" pitchFamily="34" charset="77"/>
                <a:ea typeface="MS PGothic"/>
                <a:cs typeface="Calibri"/>
              </a:rPr>
              <a:t> y la </a:t>
            </a:r>
            <a:r>
              <a:rPr lang="es-419" b="1" dirty="0">
                <a:latin typeface="Lato" panose="020F0502020204030203" pitchFamily="34" charset="77"/>
                <a:ea typeface="MS PGothic"/>
                <a:cs typeface="Calibri"/>
              </a:rPr>
              <a:t>implementación</a:t>
            </a:r>
            <a:r>
              <a:rPr lang="es-419" dirty="0">
                <a:latin typeface="Lato" panose="020F0502020204030203" pitchFamily="34" charset="77"/>
                <a:ea typeface="MS PGothic"/>
                <a:cs typeface="Calibri"/>
              </a:rPr>
              <a:t>de las actividades de prevención primaria. Para desarrollar la Teoría del Cambio, puede organizarse un taller de uno o dos días con la participación de colegas y socios clave. </a:t>
            </a:r>
          </a:p>
          <a:p>
            <a:endParaRPr lang="en-US" dirty="0">
              <a:latin typeface="Lato" panose="020F0502020204030203" pitchFamily="34" charset="77"/>
            </a:endParaRPr>
          </a:p>
          <a:p>
            <a:r>
              <a:rPr lang="es-419" b="1" i="0" dirty="0">
                <a:solidFill>
                  <a:srgbClr val="444444"/>
                </a:solidFill>
                <a:effectLst/>
                <a:latin typeface="Lato" panose="020F0502020204030203" pitchFamily="34" charset="77"/>
                <a:ea typeface="MS PGothic"/>
              </a:rPr>
              <a:t>Definición</a:t>
            </a:r>
            <a:r>
              <a:rPr lang="es-419" b="0" i="0" dirty="0">
                <a:solidFill>
                  <a:srgbClr val="444444"/>
                </a:solidFill>
                <a:effectLst/>
                <a:latin typeface="Lato" panose="020F0502020204030203" pitchFamily="34" charset="77"/>
                <a:ea typeface="MS PGothic"/>
              </a:rPr>
              <a:t>: La Teoría del Cambio (Weiss, 1995) es un proceso explícito de reflexión y documentación sobre cómo se supone que funciona un programa o intervención, por qué funcionará, a quién beneficiará (y de qué manera) y las condiciones necesarias para el éxito.</a:t>
            </a:r>
          </a:p>
          <a:p>
            <a:endParaRPr lang="en-US" dirty="0">
              <a:solidFill>
                <a:srgbClr val="444444"/>
              </a:solidFill>
              <a:latin typeface="Lato" panose="020F0502020204030203" pitchFamily="34" charset="77"/>
            </a:endParaRPr>
          </a:p>
          <a:p>
            <a:pPr>
              <a:defRPr/>
            </a:pPr>
            <a:r>
              <a:rPr lang="es-419" dirty="0">
                <a:solidFill>
                  <a:srgbClr val="444444"/>
                </a:solidFill>
                <a:latin typeface="Lato" panose="020F0502020204030203" pitchFamily="34" charset="77"/>
                <a:ea typeface="MS PGothic"/>
                <a:cs typeface="Calibri"/>
              </a:rPr>
              <a:t>Señale que la imagen </a:t>
            </a:r>
            <a:r>
              <a:rPr lang="es-419" dirty="0">
                <a:latin typeface="Lato" panose="020F0502020204030203" pitchFamily="34" charset="77"/>
                <a:ea typeface="MS PGothic"/>
                <a:cs typeface="Calibri"/>
              </a:rPr>
              <a:t>muestra </a:t>
            </a:r>
            <a:r>
              <a:rPr lang="es-419" b="1" dirty="0">
                <a:latin typeface="Lato" panose="020F0502020204030203" pitchFamily="34" charset="77"/>
                <a:ea typeface="MS PGothic"/>
                <a:cs typeface="Calibri"/>
              </a:rPr>
              <a:t>un ejemplo</a:t>
            </a:r>
            <a:r>
              <a:rPr lang="es-419" dirty="0">
                <a:latin typeface="Lato" panose="020F0502020204030203" pitchFamily="34" charset="77"/>
                <a:ea typeface="MS PGothic"/>
                <a:cs typeface="Calibri"/>
              </a:rPr>
              <a:t> de Teoría del Cambio de un programa de prevención de la VG (sobre el matrimonio precoz), que ilustra los diferentes elementos de una Teoría del Cambio. En la siguiente diapositiva se ofrecen más detalles sobre estos elementos. </a:t>
            </a:r>
          </a:p>
          <a:p>
            <a:pPr>
              <a:defRPr/>
            </a:pPr>
            <a:endParaRPr lang="en-US" dirty="0">
              <a:latin typeface="Lato" panose="020F0502020204030203" pitchFamily="34" charset="77"/>
              <a:cs typeface="Calibri"/>
            </a:endParaRPr>
          </a:p>
          <a:p>
            <a:pPr eaLnBrk="1" fontAlgn="auto" hangingPunct="1">
              <a:spcBef>
                <a:spcPts val="0"/>
              </a:spcBef>
              <a:spcAft>
                <a:spcPts val="0"/>
              </a:spcAft>
              <a:defRPr/>
            </a:pPr>
            <a:r>
              <a:rPr lang="es-419" b="1" dirty="0">
                <a:latin typeface="Lato" panose="020F0502020204030203" pitchFamily="34" charset="77"/>
                <a:ea typeface="MS PGothic"/>
                <a:cs typeface="Calibri"/>
              </a:rPr>
              <a:t>Ningún enfoque </a:t>
            </a:r>
            <a:r>
              <a:rPr lang="es-419" dirty="0">
                <a:latin typeface="Lato" panose="020F0502020204030203" pitchFamily="34" charset="77"/>
                <a:ea typeface="MS PGothic"/>
                <a:cs typeface="Calibri"/>
              </a:rPr>
              <a:t>por sí solo conseguirá un </a:t>
            </a:r>
            <a:r>
              <a:rPr lang="es-419" b="1" dirty="0">
                <a:latin typeface="Lato" panose="020F0502020204030203" pitchFamily="34" charset="77"/>
                <a:ea typeface="MS PGothic"/>
                <a:cs typeface="Calibri"/>
              </a:rPr>
              <a:t>cambio transformador para las mujeres, las niñas y otros grupos en riesgo</a:t>
            </a:r>
            <a:r>
              <a:rPr lang="es-419" dirty="0">
                <a:latin typeface="Lato" panose="020F0502020204030203" pitchFamily="34" charset="77"/>
                <a:ea typeface="MS PGothic"/>
                <a:cs typeface="Calibri"/>
              </a:rPr>
              <a:t>, especialmente en torno a algo tan arraigado culturalmente como la violencia contra ellas. </a:t>
            </a:r>
            <a:r>
              <a:rPr lang="es-419" b="0" dirty="0">
                <a:latin typeface="Lato" panose="020F0502020204030203" pitchFamily="34" charset="77"/>
                <a:ea typeface="MS PGothic"/>
                <a:cs typeface="Calibri"/>
              </a:rPr>
              <a:t>Así pues, </a:t>
            </a:r>
            <a:r>
              <a:rPr lang="es-419" dirty="0">
                <a:latin typeface="Lato" panose="020F0502020204030203" pitchFamily="34" charset="77"/>
                <a:ea typeface="MS PGothic"/>
                <a:cs typeface="Calibri"/>
              </a:rPr>
              <a:t>una </a:t>
            </a:r>
            <a:r>
              <a:rPr lang="es-419" b="1" dirty="0">
                <a:latin typeface="Lato" panose="020F0502020204030203" pitchFamily="34" charset="77"/>
                <a:ea typeface="MS PGothic"/>
                <a:cs typeface="Calibri"/>
              </a:rPr>
              <a:t>Teoría del Cambio </a:t>
            </a:r>
            <a:r>
              <a:rPr lang="es-419" b="0" dirty="0">
                <a:latin typeface="Lato" panose="020F0502020204030203" pitchFamily="34" charset="77"/>
                <a:ea typeface="MS PGothic"/>
                <a:cs typeface="Calibri"/>
              </a:rPr>
              <a:t>puede ayudarnos </a:t>
            </a:r>
            <a:r>
              <a:rPr lang="es-419" dirty="0">
                <a:latin typeface="Lato" panose="020F0502020204030203" pitchFamily="34" charset="77"/>
                <a:ea typeface="MS PGothic"/>
                <a:cs typeface="Calibri"/>
              </a:rPr>
              <a:t>a mostrar cómo esperamos que se produzcan </a:t>
            </a:r>
            <a:r>
              <a:rPr lang="es-419" b="1" dirty="0">
                <a:latin typeface="Lato" panose="020F0502020204030203" pitchFamily="34" charset="77"/>
                <a:ea typeface="MS PGothic"/>
                <a:cs typeface="Calibri"/>
              </a:rPr>
              <a:t>los efectos y el impacto de la prevención de la VG </a:t>
            </a:r>
            <a:r>
              <a:rPr lang="es-419" dirty="0">
                <a:latin typeface="Lato" panose="020F0502020204030203" pitchFamily="34" charset="77"/>
                <a:ea typeface="MS PGothic"/>
                <a:cs typeface="Calibri"/>
              </a:rPr>
              <a:t>a </a:t>
            </a:r>
            <a:r>
              <a:rPr lang="es-419" b="1" dirty="0">
                <a:latin typeface="Lato" panose="020F0502020204030203" pitchFamily="34" charset="77"/>
                <a:ea typeface="MS PGothic"/>
                <a:cs typeface="Calibri"/>
              </a:rPr>
              <a:t>corto</a:t>
            </a:r>
            <a:r>
              <a:rPr lang="es-419" dirty="0">
                <a:latin typeface="Lato" panose="020F0502020204030203" pitchFamily="34" charset="77"/>
                <a:ea typeface="MS PGothic"/>
                <a:cs typeface="Calibri"/>
              </a:rPr>
              <a:t>, </a:t>
            </a:r>
            <a:r>
              <a:rPr lang="es-419" b="1" dirty="0">
                <a:latin typeface="Lato" panose="020F0502020204030203" pitchFamily="34" charset="77"/>
                <a:ea typeface="MS PGothic"/>
                <a:cs typeface="Calibri"/>
              </a:rPr>
              <a:t>mediano </a:t>
            </a:r>
            <a:r>
              <a:rPr lang="es-419" dirty="0">
                <a:latin typeface="Lato" panose="020F0502020204030203" pitchFamily="34" charset="77"/>
                <a:ea typeface="MS PGothic"/>
                <a:cs typeface="Calibri"/>
              </a:rPr>
              <a:t>y </a:t>
            </a:r>
            <a:r>
              <a:rPr lang="es-419" b="1" dirty="0">
                <a:latin typeface="Lato" panose="020F0502020204030203" pitchFamily="34" charset="77"/>
                <a:ea typeface="MS PGothic"/>
                <a:cs typeface="Calibri"/>
              </a:rPr>
              <a:t>largo plazo </a:t>
            </a:r>
            <a:r>
              <a:rPr lang="es-419" dirty="0">
                <a:latin typeface="Lato" panose="020F0502020204030203" pitchFamily="34" charset="77"/>
                <a:ea typeface="MS PGothic"/>
                <a:cs typeface="Calibri"/>
              </a:rPr>
              <a:t>como consecuencia de nuestro trabajo. </a:t>
            </a:r>
          </a:p>
          <a:p>
            <a:pPr marL="0" marR="0" lvl="0" indent="0" algn="l" defTabSz="914400" rtl="0" eaLnBrk="1" fontAlgn="auto" latinLnBrk="0" hangingPunct="1">
              <a:spcBef>
                <a:spcPts val="0"/>
              </a:spcBef>
              <a:spcAft>
                <a:spcPts val="0"/>
              </a:spcAft>
              <a:buClrTx/>
              <a:buSzTx/>
              <a:buFontTx/>
              <a:buNone/>
              <a:tabLst/>
              <a:defRPr/>
            </a:pPr>
            <a:endParaRPr lang="en-US" dirty="0">
              <a:latin typeface="Lato" panose="020F0502020204030203" pitchFamily="34" charset="77"/>
            </a:endParaRPr>
          </a:p>
          <a:p>
            <a:pPr marL="0" marR="0" lvl="0" indent="0" algn="l" defTabSz="914400" rtl="0" eaLnBrk="1" fontAlgn="auto" latinLnBrk="0" hangingPunct="1">
              <a:spcBef>
                <a:spcPts val="0"/>
              </a:spcBef>
              <a:spcAft>
                <a:spcPts val="0"/>
              </a:spcAft>
              <a:buClrTx/>
              <a:buSzTx/>
              <a:buFontTx/>
              <a:buNone/>
              <a:tabLst/>
              <a:defRPr/>
            </a:pPr>
            <a:r>
              <a:rPr lang="es-419" dirty="0">
                <a:latin typeface="Lato" panose="020F0502020204030203" pitchFamily="34" charset="77"/>
                <a:ea typeface="MS PGothic"/>
                <a:cs typeface="Calibri"/>
              </a:rPr>
              <a:t>Es importante que la Teoría del Cambio adopte una </a:t>
            </a:r>
            <a:r>
              <a:rPr lang="es-419" b="1" dirty="0">
                <a:latin typeface="Lato" panose="020F0502020204030203" pitchFamily="34" charset="77"/>
                <a:ea typeface="MS PGothic"/>
                <a:cs typeface="Calibri"/>
              </a:rPr>
              <a:t>visión no lineal del cambio</a:t>
            </a:r>
            <a:r>
              <a:rPr lang="es-419" dirty="0">
                <a:latin typeface="Lato" panose="020F0502020204030203" pitchFamily="34" charset="77"/>
                <a:ea typeface="MS PGothic"/>
                <a:cs typeface="Calibri"/>
              </a:rPr>
              <a:t> y reconozca que es probable que el trabajo, para aumentar la participación de las mujeres y las niñas, provoque </a:t>
            </a:r>
            <a:r>
              <a:rPr lang="es-419" b="1" dirty="0">
                <a:latin typeface="Lato" panose="020F0502020204030203" pitchFamily="34" charset="77"/>
                <a:ea typeface="MS PGothic"/>
                <a:cs typeface="Calibri"/>
              </a:rPr>
              <a:t>reacciones adversas</a:t>
            </a:r>
            <a:r>
              <a:rPr lang="es-419" dirty="0">
                <a:latin typeface="Lato" panose="020F0502020204030203" pitchFamily="34" charset="77"/>
                <a:ea typeface="MS PGothic"/>
                <a:cs typeface="Calibri"/>
              </a:rPr>
              <a:t>, que deben anticiparse y manejarse. Una consideración clave a la hora de determinar la combinación adecuada de actividades en un entorno concreto es la </a:t>
            </a:r>
            <a:r>
              <a:rPr lang="es-419" b="1" dirty="0">
                <a:latin typeface="Lato" panose="020F0502020204030203" pitchFamily="34" charset="77"/>
                <a:ea typeface="MS PGothic"/>
                <a:cs typeface="Calibri"/>
              </a:rPr>
              <a:t>“disposición” de la población a adoptar la nueva norma</a:t>
            </a:r>
            <a:r>
              <a:rPr lang="es-419" dirty="0">
                <a:latin typeface="Lato" panose="020F0502020204030203" pitchFamily="34" charset="77"/>
                <a:ea typeface="MS PGothic"/>
                <a:cs typeface="Calibri"/>
              </a:rPr>
              <a:t>.</a:t>
            </a:r>
          </a:p>
          <a:p>
            <a:pPr marL="0" marR="0" lvl="0" indent="0" algn="l" defTabSz="914400">
              <a:spcBef>
                <a:spcPts val="0"/>
              </a:spcBef>
              <a:spcAft>
                <a:spcPts val="0"/>
              </a:spcAft>
              <a:buClrTx/>
              <a:buSzTx/>
              <a:buFontTx/>
              <a:buNone/>
              <a:tabLst/>
              <a:defRPr/>
            </a:pPr>
            <a:endParaRPr lang="en-US" dirty="0">
              <a:latin typeface="Lato" panose="020F0502020204030203" pitchFamily="34" charset="77"/>
              <a:cs typeface="Calibri"/>
            </a:endParaRPr>
          </a:p>
          <a:p>
            <a:pPr>
              <a:spcBef>
                <a:spcPts val="0"/>
              </a:spcBef>
              <a:spcAft>
                <a:spcPts val="0"/>
              </a:spcAft>
            </a:pPr>
            <a:r>
              <a:rPr lang="es-419" dirty="0">
                <a:latin typeface="Lato" panose="020F0502020204030203" pitchFamily="34" charset="77"/>
                <a:ea typeface="MS PGothic"/>
                <a:cs typeface="Calibri"/>
              </a:rPr>
              <a:t>Dada la naturaleza de la programación para la prevención primaria de la VG relacionada con el cambio transformador, </a:t>
            </a:r>
            <a:r>
              <a:rPr lang="es-419" b="1" dirty="0">
                <a:latin typeface="Lato" panose="020F0502020204030203" pitchFamily="34" charset="77"/>
                <a:ea typeface="MS PGothic"/>
                <a:cs typeface="Calibri"/>
              </a:rPr>
              <a:t>se recomienda encarecidamente</a:t>
            </a:r>
            <a:r>
              <a:rPr lang="es-419" dirty="0">
                <a:latin typeface="Lato" panose="020F0502020204030203" pitchFamily="34" charset="77"/>
                <a:ea typeface="MS PGothic"/>
                <a:cs typeface="Calibri"/>
              </a:rPr>
              <a:t> el proceso de desarrollo de una Teoría del Cambio, con el fin de </a:t>
            </a:r>
            <a:r>
              <a:rPr lang="es-419" b="1" dirty="0">
                <a:latin typeface="Lato" panose="020F0502020204030203" pitchFamily="34" charset="77"/>
                <a:ea typeface="MS PGothic"/>
                <a:cs typeface="Calibri"/>
              </a:rPr>
              <a:t>garantizar una programación para la prevención de la VG eficaz, segura y responsable</a:t>
            </a:r>
            <a:r>
              <a:rPr lang="es-419" dirty="0">
                <a:latin typeface="Lato" panose="020F0502020204030203" pitchFamily="34" charset="77"/>
                <a:ea typeface="MS PGothic"/>
                <a:cs typeface="Calibri"/>
              </a:rPr>
              <a:t>.</a:t>
            </a:r>
          </a:p>
          <a:p>
            <a:pPr eaLnBrk="1" fontAlgn="auto" hangingPunct="1">
              <a:spcBef>
                <a:spcPts val="0"/>
              </a:spcBef>
              <a:spcAft>
                <a:spcPts val="0"/>
              </a:spcAft>
            </a:pPr>
            <a:endParaRPr lang="en-US"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latin typeface="Lato" panose="020F0502020204030203" pitchFamily="34" charset="77"/>
                <a:ea typeface="MS PGothic"/>
                <a:cs typeface="Calibri"/>
              </a:rPr>
              <a:t>Imagen extraída de </a:t>
            </a:r>
            <a:r>
              <a:rPr lang="es-419" sz="1200" dirty="0">
                <a:latin typeface="Lato" panose="020F0502020204030203" pitchFamily="34" charset="77"/>
                <a:ea typeface="MS PGothic"/>
                <a:cs typeface="Calibri"/>
                <a:hlinkClick r:id="rId3"/>
              </a:rPr>
              <a:t>Girls Not Brides, Theory of Change on Child Marriage (https://www.girlsnotbrides.org/documents/1002/Girls-Not-Brides-Theory-of-Change-on-Child-Marriage.pdf)</a:t>
            </a:r>
            <a:r>
              <a:rPr lang="es-419" sz="1200" dirty="0">
                <a:latin typeface="Lato" panose="020F0502020204030203" pitchFamily="34" charset="77"/>
                <a:ea typeface="MS PGothic"/>
                <a:cs typeface="Calibri"/>
              </a:rPr>
              <a:t>.</a:t>
            </a:r>
            <a:endParaRPr lang="es-419" dirty="0">
              <a:latin typeface="Lato" panose="020F0502020204030203" pitchFamily="34" charset="77"/>
              <a:ea typeface="MS PGothic"/>
              <a:cs typeface="Calibri"/>
            </a:endParaRPr>
          </a:p>
        </p:txBody>
      </p:sp>
    </p:spTree>
    <p:extLst>
      <p:ext uri="{BB962C8B-B14F-4D97-AF65-F5344CB8AC3E}">
        <p14:creationId xmlns:p14="http://schemas.microsoft.com/office/powerpoint/2010/main" val="681889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a:defRPr/>
            </a:pPr>
            <a:r>
              <a:rPr lang="es-419" b="1" i="0" dirty="0">
                <a:effectLst/>
                <a:latin typeface="Lato" panose="020F0502020204030203" pitchFamily="34" charset="77"/>
                <a:ea typeface="MS PGothic"/>
              </a:rPr>
              <a:t>Áreas clave </a:t>
            </a:r>
            <a:r>
              <a:rPr lang="es-419" b="0" i="0" dirty="0">
                <a:effectLst/>
                <a:latin typeface="Lato" panose="020F0502020204030203" pitchFamily="34" charset="77"/>
                <a:ea typeface="MS PGothic"/>
              </a:rPr>
              <a:t>de una Teoría del Cambio</a:t>
            </a:r>
            <a:r>
              <a:rPr lang="es-419" b="1" i="0" dirty="0">
                <a:effectLst/>
                <a:latin typeface="Lato" panose="020F0502020204030203" pitchFamily="34" charset="77"/>
                <a:ea typeface="MS PGothic"/>
              </a:rPr>
              <a:t>:</a:t>
            </a:r>
            <a:r>
              <a:rPr lang="es-419" b="1" dirty="0">
                <a:latin typeface="Lato" panose="020F0502020204030203" pitchFamily="34" charset="77"/>
                <a:ea typeface="MS PGothic"/>
              </a:rPr>
              <a:t> </a:t>
            </a:r>
          </a:p>
          <a:p>
            <a:pPr algn="l" fontAlgn="base"/>
            <a:endParaRPr lang="en-US" b="0" i="0" dirty="0">
              <a:effectLst/>
              <a:latin typeface="Lato" panose="020F0502020204030203" pitchFamily="34" charset="77"/>
            </a:endParaRPr>
          </a:p>
          <a:p>
            <a:pPr marL="171450" indent="-171450">
              <a:buFont typeface="Arial" panose="020B0604020202020204" pitchFamily="34" charset="0"/>
              <a:buChar char="•"/>
            </a:pPr>
            <a:r>
              <a:rPr lang="es-419" b="1" i="0" dirty="0">
                <a:effectLst/>
                <a:latin typeface="Lato" panose="020F0502020204030203" pitchFamily="34" charset="77"/>
                <a:ea typeface="MS PGothic"/>
              </a:rPr>
              <a:t>Definir la situación y los resultados deseados: </a:t>
            </a:r>
            <a:r>
              <a:rPr lang="es-419" b="0" i="0" dirty="0">
                <a:effectLst/>
                <a:latin typeface="Lato" panose="020F0502020204030203" pitchFamily="34" charset="77"/>
                <a:ea typeface="MS PGothic"/>
              </a:rPr>
              <a:t>identificar los problemas u oportunidades dentro de la comunidad que se hayan identificado a través del Análisis de género y poder que requieren una respuesta del programa, las causas y consecuencias de esos problemas/oportunidades, y las personas con más probabilidades de verse afectadas por ellos. Describir lo que el programa pretende conseguir a largo plazo al abordar la situación.</a:t>
            </a:r>
            <a:r>
              <a:rPr lang="es-419" dirty="0">
                <a:latin typeface="Lato" panose="020F0502020204030203" pitchFamily="34" charset="77"/>
                <a:ea typeface="MS PGothic"/>
              </a:rPr>
              <a:t> </a:t>
            </a:r>
          </a:p>
          <a:p>
            <a:pPr marL="171450" indent="-171450" algn="l" fontAlgn="base">
              <a:buFont typeface="Arial" panose="020B0604020202020204" pitchFamily="34" charset="0"/>
              <a:buChar char="•"/>
            </a:pPr>
            <a:r>
              <a:rPr lang="es-419" b="1" i="0" dirty="0">
                <a:effectLst/>
                <a:latin typeface="Lato" panose="020F0502020204030203" pitchFamily="34" charset="77"/>
                <a:ea typeface="MS PGothic"/>
              </a:rPr>
              <a:t>Establecer los límites del programa: </a:t>
            </a:r>
            <a:r>
              <a:rPr lang="es-419" b="0" i="0" dirty="0">
                <a:effectLst/>
                <a:latin typeface="Lato" panose="020F0502020204030203" pitchFamily="34" charset="77"/>
                <a:ea typeface="MS PGothic"/>
              </a:rPr>
              <a:t>delimitar los aspectos de la situación en los que el programa pretende centrarse y aquellos en los que el programa puede centrarse. En qué puede centrarse el programa dependerá de varios factores, como los recursos, las condiciones impuestas a la financiación recibida y lo que otros proveedores de servicios estén haciendo en la zona.</a:t>
            </a:r>
          </a:p>
          <a:p>
            <a:pPr marL="171450" indent="-171450" algn="l" fontAlgn="base">
              <a:buFont typeface="Arial" panose="020B0604020202020204" pitchFamily="34" charset="0"/>
              <a:buChar char="•"/>
            </a:pPr>
            <a:r>
              <a:rPr lang="es-419" b="1" i="0" dirty="0">
                <a:effectLst/>
                <a:latin typeface="Lato" panose="020F0502020204030203" pitchFamily="34" charset="77"/>
                <a:ea typeface="MS PGothic"/>
              </a:rPr>
              <a:t>Explorar posibles soluciones: </a:t>
            </a:r>
            <a:r>
              <a:rPr lang="es-419" b="0" i="0" dirty="0">
                <a:effectLst/>
                <a:latin typeface="Lato" panose="020F0502020204030203" pitchFamily="34" charset="77"/>
                <a:ea typeface="MS PGothic"/>
              </a:rPr>
              <a:t>investigar y explorar posibles formas de abordar la situación (las que están dentro y fuera del alcance) y determinar las condiciones necesarias para lograr los resultados (es decir, espacios, prácticas, personas, plazos, etc.) y todo aquello que pueda detener o estancar el avance hacia el impacto deseado. La Teoría del Cambio también debe reconocer las lagunas en los conocimientos existentes para señalar las áreas que necesitan más investigación.</a:t>
            </a:r>
          </a:p>
          <a:p>
            <a:pPr marL="171450" indent="-171450" algn="l" fontAlgn="base">
              <a:buFont typeface="Arial" panose="020B0604020202020204" pitchFamily="34" charset="0"/>
              <a:buChar char="•"/>
            </a:pPr>
            <a:r>
              <a:rPr lang="es-419" b="1" i="0" dirty="0">
                <a:effectLst/>
                <a:latin typeface="Lato" panose="020F0502020204030203" pitchFamily="34" charset="77"/>
                <a:ea typeface="MS PGothic"/>
              </a:rPr>
              <a:t>Articular supuestos: </a:t>
            </a:r>
            <a:r>
              <a:rPr lang="es-419" b="0" i="0" dirty="0">
                <a:effectLst/>
                <a:latin typeface="Lato" panose="020F0502020204030203" pitchFamily="34" charset="77"/>
                <a:ea typeface="MS PGothic"/>
              </a:rPr>
              <a:t>enumerar los supuestos sobre por qué se espera que funcionen las decisiones y estrategias del programa. Por ejemplo, para realizar la Teoría del Cambio, se puede suponer que las personas participantes acudirán y completarán la intervención. Se trata de una condición previa necesaria para que la intervención o el programa funcionen. Parte del proceso de elaboración de una Teoría del Cambio podría consistir en ver hasta qué punto son realistas o inciertas estas hipótesis.</a:t>
            </a:r>
          </a:p>
          <a:p>
            <a:endParaRPr lang="en-US" dirty="0">
              <a:latin typeface="Lato" panose="020F0502020204030203" pitchFamily="34" charset="77"/>
            </a:endParaRPr>
          </a:p>
          <a:p>
            <a:pPr>
              <a:defRPr/>
            </a:pPr>
            <a:r>
              <a:rPr lang="es-419" b="1" dirty="0">
                <a:latin typeface="Lato" panose="020F0502020204030203" pitchFamily="34" charset="77"/>
                <a:ea typeface="MS PGothic"/>
                <a:cs typeface="Calibri"/>
              </a:rPr>
              <a:t>No existe una herramienta/plantilla estándar</a:t>
            </a:r>
            <a:r>
              <a:rPr lang="es-419" dirty="0">
                <a:latin typeface="Lato" panose="020F0502020204030203" pitchFamily="34" charset="77"/>
                <a:ea typeface="MS PGothic"/>
                <a:cs typeface="Calibri"/>
              </a:rPr>
              <a:t> en uso en el ACNUR para desarrollar una Teoría del Cambio para la programación para la prevención de la VG y los socios pueden utilizar su propia plantilla institucional. </a:t>
            </a:r>
          </a:p>
          <a:p>
            <a:pPr>
              <a:defRPr/>
            </a:pPr>
            <a:endParaRPr lang="en-GB" dirty="0">
              <a:latin typeface="Lato" panose="020F0502020204030203" pitchFamily="34" charset="77"/>
              <a:ea typeface="MS PGothic"/>
              <a:cs typeface="Calibri"/>
            </a:endParaRPr>
          </a:p>
          <a:p>
            <a:pPr>
              <a:defRPr/>
            </a:pPr>
            <a:r>
              <a:rPr lang="es-419" b="1" dirty="0">
                <a:latin typeface="Lato" panose="020F0502020204030203" pitchFamily="34" charset="77"/>
                <a:ea typeface="MS PGothic"/>
                <a:cs typeface="Calibri"/>
              </a:rPr>
              <a:t>Es importante recordar </a:t>
            </a:r>
            <a:r>
              <a:rPr lang="es-419" dirty="0">
                <a:latin typeface="Lato" panose="020F0502020204030203" pitchFamily="34" charset="77"/>
                <a:ea typeface="MS PGothic"/>
                <a:cs typeface="Calibri"/>
              </a:rPr>
              <a:t>a las personas participantes que los </a:t>
            </a:r>
            <a:r>
              <a:rPr lang="es-419" b="0" i="0" dirty="0">
                <a:effectLst/>
                <a:latin typeface="Lato" panose="020F0502020204030203" pitchFamily="34" charset="77"/>
                <a:ea typeface="MS PGothic"/>
                <a:cs typeface="Calibri"/>
              </a:rPr>
              <a:t>elementos clave de la Teoría del Cambio desarrollada para servir de base a la programación para la prevención de la VG podrían utilizarse para alimentar el ciclo de programación plurianual del ACNUR y los </a:t>
            </a:r>
            <a:r>
              <a:rPr lang="es-419" sz="18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Acuerdos de Colaboración</a:t>
            </a:r>
            <a:r>
              <a:rPr lang="en-GR" dirty="0">
                <a:effectLst/>
              </a:rPr>
              <a:t> </a:t>
            </a:r>
            <a:r>
              <a:rPr lang="es-419" b="0" i="0" dirty="0">
                <a:effectLst/>
                <a:latin typeface="Lato" panose="020F0502020204030203" pitchFamily="34" charset="77"/>
                <a:ea typeface="MS PGothic"/>
                <a:cs typeface="Calibri"/>
              </a:rPr>
              <a:t>(por ejemplo, la estrategia plurianual COMPASS, la selección de indicadores, la descripción de actividades, las declaraciones de impacto/resultado/producto en el PPA, el marco de resultados en el PPA, etc.).</a:t>
            </a:r>
          </a:p>
        </p:txBody>
      </p:sp>
    </p:spTree>
    <p:extLst>
      <p:ext uri="{BB962C8B-B14F-4D97-AF65-F5344CB8AC3E}">
        <p14:creationId xmlns:p14="http://schemas.microsoft.com/office/powerpoint/2010/main" val="29694038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dirty="0"/>
          </a:p>
          <a:p>
            <a:endParaRPr lang="en-GR" dirty="0"/>
          </a:p>
        </p:txBody>
      </p:sp>
    </p:spTree>
    <p:extLst>
      <p:ext uri="{BB962C8B-B14F-4D97-AF65-F5344CB8AC3E}">
        <p14:creationId xmlns:p14="http://schemas.microsoft.com/office/powerpoint/2010/main" val="31531476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n-US" dirty="0">
              <a:latin typeface="Lato" panose="020F0502020204030203" pitchFamily="34" charset="77"/>
            </a:endParaRPr>
          </a:p>
          <a:p>
            <a:r>
              <a:rPr lang="es-419" dirty="0">
                <a:latin typeface="Lato" panose="020F0502020204030203" pitchFamily="34" charset="77"/>
              </a:rPr>
              <a:t>Duración prevista para la sesión 5: 120 minutos</a:t>
            </a:r>
          </a:p>
          <a:p>
            <a:endParaRPr lang="en-GR" dirty="0">
              <a:latin typeface="Lato" panose="020F0502020204030203" pitchFamily="34" charset="77"/>
            </a:endParaRPr>
          </a:p>
          <a:p>
            <a:r>
              <a:rPr lang="es-419" b="1" dirty="0">
                <a:latin typeface="Lato" panose="020F0502020204030203" pitchFamily="34" charset="77"/>
              </a:rPr>
              <a:t>Objetivos de aprendizaje: </a:t>
            </a:r>
          </a:p>
          <a:p>
            <a:pPr marL="342900" lvl="0" indent="-342900">
              <a:buFont typeface="Wingdings" pitchFamily="2" charset="2"/>
              <a:buChar char="Ø"/>
            </a:pPr>
            <a:r>
              <a:rPr lang="es-419" dirty="0">
                <a:effectLst/>
                <a:latin typeface="Lato" panose="020F0502020204030203" pitchFamily="34" charset="77"/>
                <a:ea typeface="MS Mincho" panose="02020609040205080304" pitchFamily="49" charset="-128"/>
                <a:cs typeface="Times New Roman" panose="02020603050405020304" pitchFamily="18" charset="0"/>
              </a:rPr>
              <a:t>Explicar cómo medir los cambios y utilizar los resultados del monitoreo del programa para fundamentar los ajustes y las nuevas estrategias. </a:t>
            </a:r>
          </a:p>
          <a:p>
            <a:pPr marL="342900" lvl="0" indent="-342900">
              <a:buFont typeface="Wingdings" pitchFamily="2" charset="2"/>
              <a:buChar char="Ø"/>
            </a:pPr>
            <a:r>
              <a:rPr lang="es-419" dirty="0">
                <a:effectLst/>
                <a:latin typeface="Lato" panose="020F0502020204030203" pitchFamily="34" charset="77"/>
                <a:ea typeface="MS Mincho" panose="02020609040205080304" pitchFamily="49" charset="-128"/>
                <a:cs typeface="Times New Roman" panose="02020603050405020304" pitchFamily="18" charset="0"/>
              </a:rPr>
              <a:t>Describir el Marco de resultados del ACNUR sobre la VG, el indicador básico de prevención de la VG del ACNUR y las herramientas de monitoreo relacionadas. </a:t>
            </a:r>
          </a:p>
          <a:p>
            <a:endParaRPr lang="en-GR" dirty="0"/>
          </a:p>
          <a:p>
            <a:endParaRPr lang="en-GR" dirty="0"/>
          </a:p>
          <a:p>
            <a:endParaRPr lang="en-GR" dirty="0"/>
          </a:p>
        </p:txBody>
      </p:sp>
    </p:spTree>
    <p:extLst>
      <p:ext uri="{BB962C8B-B14F-4D97-AF65-F5344CB8AC3E}">
        <p14:creationId xmlns:p14="http://schemas.microsoft.com/office/powerpoint/2010/main" val="16048726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r>
              <a:rPr lang="es-419" sz="1200" dirty="0">
                <a:latin typeface="Lato" panose="020F0502020204030203" pitchFamily="34" charset="77"/>
                <a:hlinkClick r:id="rId3"/>
              </a:rPr>
              <a:t>https://www.whatworks.co.za/resources/film-and-audio/item/668-video-violence-is-preventable-what-works  </a:t>
            </a:r>
            <a:r>
              <a:rPr lang="es-419" dirty="0">
                <a:latin typeface="Lato" panose="020F0502020204030203" pitchFamily="34" charset="77"/>
              </a:rPr>
              <a:t>(video en Inglés, sin subtítulos en español disponibles)</a:t>
            </a:r>
            <a:endParaRPr lang="es-419" sz="1200" dirty="0">
              <a:latin typeface="Lato" panose="020F0502020204030203" pitchFamily="34" charset="77"/>
              <a:hlinkClick r:id="rId3"/>
            </a:endParaRPr>
          </a:p>
          <a:p>
            <a:pPr marL="0" marR="0" lvl="0" indent="0" algn="l" defTabSz="914400" rtl="0" eaLnBrk="0" fontAlgn="base" latinLnBrk="0" hangingPunct="0">
              <a:spcBef>
                <a:spcPct val="30000"/>
              </a:spcBef>
              <a:spcAft>
                <a:spcPct val="0"/>
              </a:spcAft>
              <a:buClrTx/>
              <a:buSzTx/>
              <a:buFontTx/>
              <a:buNone/>
              <a:tabLst/>
              <a:defRPr/>
            </a:pPr>
            <a:r>
              <a:rPr lang="es-419" sz="1200" dirty="0">
                <a:latin typeface="Lato" panose="020F0502020204030203" pitchFamily="34" charset="77"/>
              </a:rPr>
              <a:t>Duración: 3.27 minutos</a:t>
            </a:r>
          </a:p>
          <a:p>
            <a:pPr marL="0" marR="0" lvl="0" indent="0" algn="l" defTabSz="914400" rtl="0" eaLnBrk="0" fontAlgn="base" latinLnBrk="0" hangingPunct="0">
              <a:spcBef>
                <a:spcPct val="30000"/>
              </a:spcBef>
              <a:spcAft>
                <a:spcPct val="0"/>
              </a:spcAft>
              <a:buClrTx/>
              <a:buSzTx/>
              <a:buFontTx/>
              <a:buNone/>
              <a:tabLst/>
              <a:defRPr/>
            </a:pPr>
            <a:endParaRPr lang="en-GR" sz="1200" dirty="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b="0" i="0" u="none" strike="noStrike" dirty="0">
                <a:effectLst/>
                <a:latin typeface="Lato" panose="020F0502020204030203" pitchFamily="34" charset="77"/>
              </a:rPr>
              <a:t>El video recoge los resultados del programa mundial </a:t>
            </a:r>
            <a:r>
              <a:rPr lang="es-419" b="0" i="0" u="none" strike="noStrike" dirty="0" err="1">
                <a:effectLst/>
                <a:latin typeface="Lato" panose="020F0502020204030203" pitchFamily="34" charset="77"/>
              </a:rPr>
              <a:t>What</a:t>
            </a:r>
            <a:r>
              <a:rPr lang="es-419" b="0" i="0" u="none" strike="noStrike" dirty="0">
                <a:effectLst/>
                <a:latin typeface="Lato" panose="020F0502020204030203" pitchFamily="34" charset="77"/>
              </a:rPr>
              <a:t> Works </a:t>
            </a:r>
            <a:r>
              <a:rPr lang="es-419" b="0" i="0" u="none" strike="noStrike" dirty="0" err="1">
                <a:effectLst/>
                <a:latin typeface="Lato" panose="020F0502020204030203" pitchFamily="34" charset="77"/>
              </a:rPr>
              <a:t>to</a:t>
            </a:r>
            <a:r>
              <a:rPr lang="es-419" b="0" i="0" u="none" strike="noStrike" dirty="0">
                <a:effectLst/>
                <a:latin typeface="Lato" panose="020F0502020204030203" pitchFamily="34" charset="77"/>
              </a:rPr>
              <a:t> </a:t>
            </a:r>
            <a:r>
              <a:rPr lang="es-419" b="0" i="0" u="none" strike="noStrike" dirty="0" err="1">
                <a:effectLst/>
                <a:latin typeface="Lato" panose="020F0502020204030203" pitchFamily="34" charset="77"/>
              </a:rPr>
              <a:t>Prevent</a:t>
            </a:r>
            <a:r>
              <a:rPr lang="es-419" b="0" i="0" u="none" strike="noStrike" dirty="0">
                <a:effectLst/>
                <a:latin typeface="Lato" panose="020F0502020204030203" pitchFamily="34" charset="77"/>
              </a:rPr>
              <a:t> </a:t>
            </a:r>
            <a:r>
              <a:rPr lang="es-419" b="0" i="0" u="none" strike="noStrike" dirty="0" err="1">
                <a:effectLst/>
                <a:latin typeface="Lato" panose="020F0502020204030203" pitchFamily="34" charset="77"/>
              </a:rPr>
              <a:t>Violence</a:t>
            </a:r>
            <a:r>
              <a:rPr lang="es-419" b="0" i="0" u="none" strike="noStrike" dirty="0">
                <a:effectLst/>
                <a:latin typeface="Lato" panose="020F0502020204030203" pitchFamily="34" charset="77"/>
              </a:rPr>
              <a:t> </a:t>
            </a:r>
            <a:r>
              <a:rPr lang="es-419" b="0" i="0" u="none" strike="noStrike" dirty="0" err="1">
                <a:effectLst/>
                <a:latin typeface="Lato" panose="020F0502020204030203" pitchFamily="34" charset="77"/>
              </a:rPr>
              <a:t>Against</a:t>
            </a:r>
            <a:r>
              <a:rPr lang="es-419" b="0" i="0" u="none" strike="noStrike" dirty="0">
                <a:effectLst/>
                <a:latin typeface="Lato" panose="020F0502020204030203" pitchFamily="34" charset="77"/>
              </a:rPr>
              <a:t> </a:t>
            </a:r>
            <a:r>
              <a:rPr lang="es-419" b="0" i="0" u="none" strike="noStrike" dirty="0" err="1">
                <a:effectLst/>
                <a:latin typeface="Lato" panose="020F0502020204030203" pitchFamily="34" charset="77"/>
              </a:rPr>
              <a:t>Women</a:t>
            </a:r>
            <a:r>
              <a:rPr lang="es-419" b="0" i="0" u="none" strike="noStrike" dirty="0">
                <a:effectLst/>
                <a:latin typeface="Lato" panose="020F0502020204030203" pitchFamily="34" charset="77"/>
              </a:rPr>
              <a:t> &amp; </a:t>
            </a:r>
            <a:r>
              <a:rPr lang="es-419" b="0" i="0" u="none" strike="noStrike" dirty="0" err="1">
                <a:effectLst/>
                <a:latin typeface="Lato" panose="020F0502020204030203" pitchFamily="34" charset="77"/>
              </a:rPr>
              <a:t>Girls</a:t>
            </a:r>
            <a:r>
              <a:rPr lang="es-419" b="0" i="0" u="none" strike="noStrike" dirty="0">
                <a:effectLst/>
                <a:latin typeface="Lato" panose="020F0502020204030203" pitchFamily="34" charset="77"/>
              </a:rPr>
              <a:t> (Lo que funciona para prevenir la violencia contra las mujeres y las niñas), financiado por UK Aid. Su recurso en línea detalla las conclusiones y enseñanzas de rigurosas evaluaciones realizadas en 15 países de África, Asia y Oriente Medio sobre lo que funciona (y lo que no) para prevenir la violencia, cuyos resultados muestran que la violencia contra las mujeres y las niñas se puede prevenir. El programa sucesor, </a:t>
            </a:r>
            <a:r>
              <a:rPr lang="es-419" b="0" i="0" u="none" strike="noStrike" dirty="0" err="1">
                <a:effectLst/>
                <a:latin typeface="Lato" panose="020F0502020204030203" pitchFamily="34" charset="77"/>
              </a:rPr>
              <a:t>What</a:t>
            </a:r>
            <a:r>
              <a:rPr lang="es-419" b="0" i="0" u="none" strike="noStrike" dirty="0">
                <a:effectLst/>
                <a:latin typeface="Lato" panose="020F0502020204030203" pitchFamily="34" charset="77"/>
              </a:rPr>
              <a:t> Works - </a:t>
            </a:r>
            <a:r>
              <a:rPr lang="es-419" b="0" i="0" u="none" strike="noStrike" dirty="0" err="1">
                <a:effectLst/>
                <a:latin typeface="Lato" panose="020F0502020204030203" pitchFamily="34" charset="77"/>
              </a:rPr>
              <a:t>Impact</a:t>
            </a:r>
            <a:r>
              <a:rPr lang="es-419" b="0" i="0" u="none" strike="noStrike" dirty="0">
                <a:effectLst/>
                <a:latin typeface="Lato" panose="020F0502020204030203" pitchFamily="34" charset="77"/>
              </a:rPr>
              <a:t> at </a:t>
            </a:r>
            <a:r>
              <a:rPr lang="es-419" b="0" i="0" u="none" strike="noStrike" dirty="0" err="1">
                <a:effectLst/>
                <a:latin typeface="Lato" panose="020F0502020204030203" pitchFamily="34" charset="77"/>
              </a:rPr>
              <a:t>Scale</a:t>
            </a:r>
            <a:r>
              <a:rPr lang="es-419" b="0" i="0" u="none" strike="noStrike" dirty="0">
                <a:effectLst/>
                <a:latin typeface="Lato" panose="020F0502020204030203" pitchFamily="34" charset="77"/>
              </a:rPr>
              <a:t>, ampliará las intervenciones eficaces, probará nuevas innovaciones y utilizará las pruebas para influir en una respuesta mundial más eficaz a la prevención de la violencia contra las mujeres y las niñas. </a:t>
            </a:r>
          </a:p>
        </p:txBody>
      </p:sp>
    </p:spTree>
    <p:extLst>
      <p:ext uri="{BB962C8B-B14F-4D97-AF65-F5344CB8AC3E}">
        <p14:creationId xmlns:p14="http://schemas.microsoft.com/office/powerpoint/2010/main" val="29755100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6823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a:defRPr/>
            </a:pPr>
            <a:r>
              <a:rPr lang="es-419" dirty="0">
                <a:latin typeface="Lato" panose="020F0502020204030203" pitchFamily="34" charset="77"/>
                <a:ea typeface="MS PGothic"/>
                <a:cs typeface="Calibri"/>
              </a:rPr>
              <a:t>Duración prevista: 10 minutos </a:t>
            </a:r>
          </a:p>
          <a:p>
            <a:pPr>
              <a:defRPr/>
            </a:pPr>
            <a:r>
              <a:rPr lang="es-419" dirty="0">
                <a:latin typeface="Lato" panose="020F0502020204030203" pitchFamily="34" charset="77"/>
                <a:ea typeface="MS PGothic"/>
                <a:cs typeface="Calibri"/>
              </a:rPr>
              <a:t>Objetivo: reflexionar sobre la eficacia de las actividades de prevención de la VG</a:t>
            </a:r>
          </a:p>
          <a:p>
            <a:endParaRPr lang="en-US" dirty="0">
              <a:effectLst/>
              <a:latin typeface="Lato" panose="020F0502020204030203" pitchFamily="34" charset="77"/>
              <a:ea typeface="MS Mincho" panose="02020609040205080304" pitchFamily="49" charset="-128"/>
              <a:cs typeface="Times New Roman" panose="02020603050405020304" pitchFamily="18" charset="0"/>
            </a:endParaRPr>
          </a:p>
          <a:p>
            <a:pPr>
              <a:defRPr/>
            </a:pPr>
            <a:r>
              <a:rPr lang="es-419" u="none" strike="noStrike" dirty="0">
                <a:effectLst/>
                <a:uFill>
                  <a:solidFill>
                    <a:srgbClr val="000000"/>
                  </a:solidFill>
                </a:uFill>
                <a:latin typeface="Lato" panose="020F0502020204030203" pitchFamily="34" charset="77"/>
                <a:ea typeface="Calibri" panose="020F0502020204030204" pitchFamily="34" charset="0"/>
                <a:cs typeface="Calibri"/>
              </a:rPr>
              <a:t>Invite a las personas participantes a reflexionar en sesión plenaria sobre las preguntas de la diapositiva.</a:t>
            </a:r>
            <a:r>
              <a:rPr lang="es-419" dirty="0">
                <a:uFill>
                  <a:solidFill>
                    <a:srgbClr val="000000"/>
                  </a:solidFill>
                </a:uFill>
                <a:latin typeface="Lato" panose="020F0502020204030203" pitchFamily="34" charset="77"/>
                <a:ea typeface="Calibri" panose="020F0502020204030204" pitchFamily="34" charset="0"/>
                <a:cs typeface="Calibri"/>
              </a:rPr>
              <a:t> </a:t>
            </a:r>
          </a:p>
          <a:p>
            <a:pPr>
              <a:defRPr/>
            </a:pPr>
            <a:endParaRPr lang="en-US" dirty="0">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0" marR="0" lvl="0" indent="0" algn="l" defTabSz="914400" rtl="0" eaLnBrk="0" fontAlgn="base" latinLnBrk="0" hangingPunct="0">
              <a:spcBef>
                <a:spcPct val="30000"/>
              </a:spcBef>
              <a:spcAft>
                <a:spcPct val="0"/>
              </a:spcAft>
              <a:buClrTx/>
              <a:buSzTx/>
              <a:buFontTx/>
              <a:buNone/>
              <a:tabLst/>
              <a:defRPr/>
            </a:pPr>
            <a:r>
              <a:rPr lang="es-419" b="1" u="none" strike="noStrike" dirty="0">
                <a:effectLst/>
                <a:uFill>
                  <a:solidFill>
                    <a:srgbClr val="000000"/>
                  </a:solidFill>
                </a:uFill>
                <a:latin typeface="Lato" panose="020F0502020204030203" pitchFamily="34" charset="77"/>
                <a:ea typeface="Calibri" panose="020F0502020204030204" pitchFamily="34" charset="0"/>
                <a:cs typeface="Calibri"/>
              </a:rPr>
              <a:t>Recordar:</a:t>
            </a:r>
            <a:r>
              <a:rPr lang="es-419" b="1" dirty="0">
                <a:uFill>
                  <a:solidFill>
                    <a:srgbClr val="000000"/>
                  </a:solidFill>
                </a:uFill>
                <a:latin typeface="Lato" panose="020F0502020204030203" pitchFamily="34" charset="77"/>
                <a:ea typeface="Calibri" panose="020F0502020204030204" pitchFamily="34" charset="0"/>
                <a:cs typeface="Calibri"/>
              </a:rPr>
              <a:t> </a:t>
            </a:r>
          </a:p>
          <a:p>
            <a:pPr marL="0" marR="0" lvl="0" indent="0" algn="l" defTabSz="914400" rtl="0" eaLnBrk="0" fontAlgn="base" latinLnBrk="0" hangingPunct="0">
              <a:spcBef>
                <a:spcPct val="30000"/>
              </a:spcBef>
              <a:spcAft>
                <a:spcPct val="0"/>
              </a:spcAft>
              <a:buClrTx/>
              <a:buSzTx/>
              <a:buFontTx/>
              <a:buNone/>
              <a:tabLst/>
              <a:defRPr/>
            </a:pPr>
            <a:r>
              <a:rPr lang="es-419" u="none" strike="noStrike" dirty="0">
                <a:effectLst/>
                <a:uFill>
                  <a:solidFill>
                    <a:srgbClr val="000000"/>
                  </a:solidFill>
                </a:uFill>
                <a:latin typeface="Lato" panose="020F0502020204030203" pitchFamily="34" charset="77"/>
                <a:ea typeface="Calibri" panose="020F0502020204030204" pitchFamily="34" charset="0"/>
                <a:cs typeface="Calibri"/>
              </a:rPr>
              <a:t>Conceptos clave, principios y enfoques debatidos en sesiones anteriores: apegarse a los principios rectores sobre VG, garantizar la participación, el </a:t>
            </a:r>
            <a:r>
              <a:rPr lang="en-GB" dirty="0" err="1"/>
              <a:t>involucramiento</a:t>
            </a:r>
            <a:r>
              <a:rPr lang="es-419" u="none" strike="noStrike" dirty="0">
                <a:effectLst/>
                <a:uFill>
                  <a:solidFill>
                    <a:srgbClr val="000000"/>
                  </a:solidFill>
                </a:uFill>
                <a:latin typeface="Lato" panose="020F0502020204030203" pitchFamily="34" charset="77"/>
                <a:ea typeface="Calibri" panose="020F0502020204030204" pitchFamily="34" charset="0"/>
                <a:cs typeface="Calibri"/>
              </a:rPr>
              <a:t> y la rendición de cuentas hacia las mujeres, las niñas y otros grupos en riesgo, trabajar en el modelo ecológico, trabajar con organizaciones dirigidas por mujeres y personas refugiadas.</a:t>
            </a:r>
            <a:r>
              <a:rPr lang="es-419" dirty="0">
                <a:uFill>
                  <a:solidFill>
                    <a:srgbClr val="000000"/>
                  </a:solidFill>
                </a:uFill>
                <a:latin typeface="Lato" panose="020F0502020204030203" pitchFamily="34" charset="77"/>
                <a:ea typeface="Calibri" panose="020F0502020204030204" pitchFamily="34" charset="0"/>
                <a:cs typeface="Calibri"/>
              </a:rPr>
              <a:t> </a:t>
            </a:r>
          </a:p>
          <a:p>
            <a:pPr marL="171450" indent="-171450">
              <a:buFont typeface="Arial" panose="020B0604020202020204" pitchFamily="34" charset="0"/>
              <a:buChar char="•"/>
            </a:pPr>
            <a:r>
              <a:rPr lang="es-419" u="none" strike="noStrike" dirty="0">
                <a:effectLst/>
                <a:uFill>
                  <a:solidFill>
                    <a:srgbClr val="000000"/>
                  </a:solidFill>
                </a:uFill>
                <a:latin typeface="Lato" panose="020F0502020204030203" pitchFamily="34" charset="77"/>
                <a:ea typeface="Calibri" panose="020F0502020204030204" pitchFamily="34" charset="0"/>
                <a:cs typeface="Calibri"/>
              </a:rPr>
              <a:t>Anclaje de las actividades de prevención de la VG a una Teoría del Cambio sólida, basada en un Análisis de género y poder.</a:t>
            </a:r>
            <a:r>
              <a:rPr lang="es-419" dirty="0">
                <a:uFill>
                  <a:solidFill>
                    <a:srgbClr val="000000"/>
                  </a:solidFill>
                </a:uFill>
                <a:latin typeface="Lato" panose="020F0502020204030203" pitchFamily="34" charset="77"/>
                <a:ea typeface="Calibri" panose="020F0502020204030204" pitchFamily="34" charset="0"/>
                <a:cs typeface="Calibri"/>
              </a:rPr>
              <a:t> </a:t>
            </a:r>
          </a:p>
          <a:p>
            <a:pPr marL="171450" indent="-171450">
              <a:buFont typeface="Arial" panose="020B0604020202020204" pitchFamily="34" charset="0"/>
              <a:buChar char="•"/>
            </a:pPr>
            <a:r>
              <a:rPr lang="es-419" u="none" strike="noStrike" dirty="0">
                <a:effectLst/>
                <a:uFill>
                  <a:solidFill>
                    <a:srgbClr val="000000"/>
                  </a:solidFill>
                </a:uFill>
                <a:latin typeface="Lato" panose="020F0502020204030203" pitchFamily="34" charset="77"/>
                <a:ea typeface="Calibri" panose="020F0502020204030204" pitchFamily="34" charset="0"/>
                <a:cs typeface="Calibri"/>
              </a:rPr>
              <a:t>En la siguiente diapositiva se analizan algunos de los retos específicos del monitoreo de la labor de prevención de la VG</a:t>
            </a:r>
          </a:p>
          <a:p>
            <a:pPr marL="0" marR="0" lvl="0" indent="0" algn="l" defTabSz="914400" rtl="0" eaLnBrk="0" fontAlgn="base" latinLnBrk="0" hangingPunct="0">
              <a:spcBef>
                <a:spcPct val="30000"/>
              </a:spcBef>
              <a:spcAft>
                <a:spcPct val="0"/>
              </a:spcAft>
              <a:buClrTx/>
              <a:buSzTx/>
              <a:buFontTx/>
              <a:buNone/>
              <a:tabLst/>
              <a:defRPr/>
            </a:pPr>
            <a:endParaRPr lang="en-US" i="0" dirty="0">
              <a:effectLst/>
              <a:latin typeface="Lato" panose="020F0502020204030203" pitchFamily="34" charset="77"/>
              <a:ea typeface="MS Mincho" panose="02020609040205080304" pitchFamily="49" charset="-128"/>
              <a:cs typeface="Times New Roman" panose="02020603050405020304" pitchFamily="18" charset="0"/>
            </a:endParaRPr>
          </a:p>
          <a:p>
            <a:r>
              <a:rPr lang="es-419" b="1" i="0" u="sng" dirty="0">
                <a:effectLst/>
                <a:latin typeface="Lato" panose="020F0502020204030203" pitchFamily="34" charset="77"/>
                <a:ea typeface="MS Mincho"/>
                <a:cs typeface="Times New Roman" panose="02020603050405020304" pitchFamily="18" charset="0"/>
              </a:rPr>
              <a:t>En caso de pregunta</a:t>
            </a:r>
            <a:r>
              <a:rPr lang="es-419" b="1" i="0" dirty="0">
                <a:effectLst/>
                <a:latin typeface="Lato" panose="020F0502020204030203" pitchFamily="34" charset="77"/>
                <a:ea typeface="MS Mincho"/>
                <a:cs typeface="Times New Roman" panose="02020603050405020304" pitchFamily="18" charset="0"/>
              </a:rPr>
              <a:t>:</a:t>
            </a:r>
            <a:r>
              <a:rPr lang="es-419" b="1" dirty="0">
                <a:latin typeface="Lato" panose="020F0502020204030203" pitchFamily="34" charset="77"/>
                <a:ea typeface="MS Mincho"/>
                <a:cs typeface="Times New Roman" panose="02020603050405020304" pitchFamily="18" charset="0"/>
              </a:rPr>
              <a:t> </a:t>
            </a:r>
          </a:p>
          <a:p>
            <a:pPr marL="171450" indent="-171450">
              <a:buFont typeface="Arial" panose="020B0604020202020204" pitchFamily="34" charset="0"/>
              <a:buChar char="•"/>
            </a:pPr>
            <a:r>
              <a:rPr lang="es-419" b="1" dirty="0">
                <a:latin typeface="Lato" panose="020F0502020204030203" pitchFamily="34" charset="77"/>
                <a:ea typeface="MS PGothic"/>
                <a:cs typeface="Calibri"/>
              </a:rPr>
              <a:t>Monitoreo:</a:t>
            </a:r>
            <a:r>
              <a:rPr lang="es-419" dirty="0">
                <a:latin typeface="Lato" panose="020F0502020204030203" pitchFamily="34" charset="77"/>
                <a:ea typeface="MS PGothic"/>
                <a:cs typeface="Calibri"/>
              </a:rPr>
              <a:t> proceso sistemático y continuo de recopilación, análisis y utilización de información para controlar los avances de un programa hacia la consecución de sus objetivos y el uso de los fondos asignados. </a:t>
            </a:r>
          </a:p>
          <a:p>
            <a:pPr marL="171450" indent="-171450">
              <a:buFont typeface="Arial" panose="020B0604020202020204" pitchFamily="34" charset="0"/>
              <a:buChar char="•"/>
            </a:pPr>
            <a:r>
              <a:rPr lang="es-419" b="1" dirty="0">
                <a:latin typeface="Lato" panose="020F0502020204030203" pitchFamily="34" charset="77"/>
                <a:ea typeface="MS PGothic"/>
                <a:cs typeface="Calibri"/>
              </a:rPr>
              <a:t>Evaluación: </a:t>
            </a:r>
            <a:r>
              <a:rPr lang="es-419" dirty="0">
                <a:latin typeface="Lato" panose="020F0502020204030203" pitchFamily="34" charset="77"/>
                <a:ea typeface="MS PGothic"/>
                <a:cs typeface="Calibri"/>
              </a:rPr>
              <a:t>valoración sistemática y objetiva de un proyecto, programa o política en curso o finalizado, de su diseño, implementación y resultados. Se trata de determinar la pertinencia y el cumplimiento de los objetivos, la eficiencia, la eficacia, el impacto y la sostenibilidad. </a:t>
            </a:r>
          </a:p>
          <a:p>
            <a:endParaRPr lang="en-GB"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latin typeface="Lato" panose="020F0502020204030203" pitchFamily="34" charset="77"/>
                <a:ea typeface="MS PGothic"/>
                <a:cs typeface="Calibri"/>
              </a:rPr>
              <a:t>Definiciones extraídas y simplificadas de ACNUR/CARE, FRAME </a:t>
            </a:r>
            <a:r>
              <a:rPr lang="es-419" dirty="0" err="1">
                <a:latin typeface="Lato" panose="020F0502020204030203" pitchFamily="34" charset="77"/>
                <a:ea typeface="MS PGothic"/>
                <a:cs typeface="Calibri"/>
              </a:rPr>
              <a:t>Toolkit</a:t>
            </a:r>
            <a:r>
              <a:rPr lang="es-419" dirty="0">
                <a:latin typeface="Lato" panose="020F0502020204030203" pitchFamily="34" charset="77"/>
                <a:ea typeface="MS PGothic"/>
                <a:cs typeface="Calibri"/>
              </a:rPr>
              <a:t>: </a:t>
            </a:r>
            <a:r>
              <a:rPr lang="es-419" dirty="0">
                <a:effectLst/>
                <a:latin typeface="Lato" panose="020F0502020204030203" pitchFamily="34" charset="77"/>
                <a:ea typeface="MS PGothic"/>
                <a:cs typeface="Calibri"/>
              </a:rPr>
              <a:t>Framework </a:t>
            </a:r>
            <a:r>
              <a:rPr lang="es-419" dirty="0" err="1">
                <a:effectLst/>
                <a:latin typeface="Lato" panose="020F0502020204030203" pitchFamily="34" charset="77"/>
                <a:ea typeface="MS PGothic"/>
                <a:cs typeface="Calibri"/>
              </a:rPr>
              <a:t>for</a:t>
            </a:r>
            <a:r>
              <a:rPr lang="es-419" dirty="0">
                <a:effectLst/>
                <a:latin typeface="Lato" panose="020F0502020204030203" pitchFamily="34" charset="77"/>
                <a:ea typeface="MS PGothic"/>
                <a:cs typeface="Calibri"/>
              </a:rPr>
              <a:t> </a:t>
            </a:r>
            <a:r>
              <a:rPr lang="es-419" dirty="0" err="1">
                <a:effectLst/>
                <a:latin typeface="Lato" panose="020F0502020204030203" pitchFamily="34" charset="77"/>
                <a:ea typeface="MS PGothic"/>
                <a:cs typeface="Calibri"/>
              </a:rPr>
              <a:t>Assessing</a:t>
            </a:r>
            <a:r>
              <a:rPr lang="es-419" dirty="0">
                <a:effectLst/>
                <a:latin typeface="Lato" panose="020F0502020204030203" pitchFamily="34" charset="77"/>
                <a:ea typeface="MS PGothic"/>
                <a:cs typeface="Calibri"/>
              </a:rPr>
              <a:t>, </a:t>
            </a:r>
            <a:r>
              <a:rPr lang="es-419" dirty="0" err="1">
                <a:effectLst/>
                <a:latin typeface="Lato" panose="020F0502020204030203" pitchFamily="34" charset="77"/>
                <a:ea typeface="MS PGothic"/>
                <a:cs typeface="Calibri"/>
              </a:rPr>
              <a:t>Monitoring</a:t>
            </a:r>
            <a:r>
              <a:rPr lang="es-419" dirty="0">
                <a:effectLst/>
                <a:latin typeface="Lato" panose="020F0502020204030203" pitchFamily="34" charset="77"/>
                <a:ea typeface="MS PGothic"/>
                <a:cs typeface="Calibri"/>
              </a:rPr>
              <a:t> and </a:t>
            </a:r>
            <a:r>
              <a:rPr lang="es-419" dirty="0" err="1">
                <a:effectLst/>
                <a:latin typeface="Lato" panose="020F0502020204030203" pitchFamily="34" charset="77"/>
                <a:ea typeface="MS PGothic"/>
                <a:cs typeface="Calibri"/>
              </a:rPr>
              <a:t>Evaluating</a:t>
            </a:r>
            <a:r>
              <a:rPr lang="es-419" dirty="0">
                <a:effectLst/>
                <a:latin typeface="Lato" panose="020F0502020204030203" pitchFamily="34" charset="77"/>
                <a:ea typeface="MS PGothic"/>
                <a:cs typeface="Calibri"/>
              </a:rPr>
              <a:t> </a:t>
            </a:r>
            <a:r>
              <a:rPr lang="es-419" dirty="0" err="1">
                <a:effectLst/>
                <a:latin typeface="Lato" panose="020F0502020204030203" pitchFamily="34" charset="77"/>
                <a:ea typeface="MS PGothic"/>
                <a:cs typeface="Calibri"/>
              </a:rPr>
              <a:t>the</a:t>
            </a:r>
            <a:r>
              <a:rPr lang="es-419" dirty="0">
                <a:effectLst/>
                <a:latin typeface="Lato" panose="020F0502020204030203" pitchFamily="34" charset="77"/>
                <a:ea typeface="MS PGothic"/>
                <a:cs typeface="Calibri"/>
              </a:rPr>
              <a:t> </a:t>
            </a:r>
            <a:r>
              <a:rPr lang="es-419" dirty="0" err="1">
                <a:effectLst/>
                <a:latin typeface="Lato" panose="020F0502020204030203" pitchFamily="34" charset="77"/>
                <a:ea typeface="MS PGothic"/>
                <a:cs typeface="Calibri"/>
              </a:rPr>
              <a:t>environment</a:t>
            </a:r>
            <a:r>
              <a:rPr lang="es-419" dirty="0">
                <a:effectLst/>
                <a:latin typeface="Lato" panose="020F0502020204030203" pitchFamily="34" charset="77"/>
                <a:ea typeface="MS PGothic"/>
                <a:cs typeface="Calibri"/>
              </a:rPr>
              <a:t> in </a:t>
            </a:r>
            <a:r>
              <a:rPr lang="es-419" dirty="0" err="1">
                <a:effectLst/>
                <a:latin typeface="Lato" panose="020F0502020204030203" pitchFamily="34" charset="77"/>
                <a:ea typeface="MS PGothic"/>
                <a:cs typeface="Calibri"/>
              </a:rPr>
              <a:t>refugee-related</a:t>
            </a:r>
            <a:r>
              <a:rPr lang="es-419" dirty="0">
                <a:effectLst/>
                <a:latin typeface="Lato" panose="020F0502020204030203" pitchFamily="34" charset="77"/>
                <a:ea typeface="MS PGothic"/>
                <a:cs typeface="Calibri"/>
              </a:rPr>
              <a:t> </a:t>
            </a:r>
            <a:r>
              <a:rPr lang="es-419" dirty="0" err="1">
                <a:effectLst/>
                <a:latin typeface="Lato" panose="020F0502020204030203" pitchFamily="34" charset="77"/>
                <a:ea typeface="MS PGothic"/>
                <a:cs typeface="Calibri"/>
              </a:rPr>
              <a:t>operations</a:t>
            </a:r>
            <a:r>
              <a:rPr lang="es-419" dirty="0">
                <a:effectLst/>
                <a:latin typeface="Lato" panose="020F0502020204030203" pitchFamily="34" charset="77"/>
                <a:ea typeface="MS PGothic"/>
                <a:cs typeface="Calibri"/>
              </a:rPr>
              <a:t>, 2009 (</a:t>
            </a:r>
            <a:r>
              <a:rPr lang="es-419" sz="1200" dirty="0">
                <a:effectLst/>
                <a:latin typeface="Lato" panose="020F0502020204030203" pitchFamily="34" charset="77"/>
                <a:ea typeface="MS PGothic"/>
                <a:cs typeface="Calibri"/>
                <a:hlinkClick r:id="rId3"/>
              </a:rPr>
              <a:t>https://www.unhcr.org/protection/environment/4a97d1039/frame-toolkit-framework-assessing-monitoring-evaluating-environment-refugee.html</a:t>
            </a:r>
            <a:r>
              <a:rPr lang="es-419" dirty="0">
                <a:effectLst/>
                <a:latin typeface="Lato" panose="020F0502020204030203" pitchFamily="34" charset="77"/>
                <a:ea typeface="MS PGothic"/>
                <a:cs typeface="Calibri"/>
              </a:rPr>
              <a:t>).</a:t>
            </a:r>
            <a:r>
              <a:rPr lang="es-419" dirty="0">
                <a:latin typeface="Lato" panose="020F0502020204030203" pitchFamily="34" charset="77"/>
                <a:ea typeface="MS PGothic"/>
                <a:cs typeface="Calibri"/>
              </a:rPr>
              <a:t> </a:t>
            </a:r>
          </a:p>
        </p:txBody>
      </p:sp>
    </p:spTree>
    <p:extLst>
      <p:ext uri="{BB962C8B-B14F-4D97-AF65-F5344CB8AC3E}">
        <p14:creationId xmlns:p14="http://schemas.microsoft.com/office/powerpoint/2010/main" val="40974621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spcBef>
                <a:spcPct val="30000"/>
              </a:spcBef>
              <a:spcAft>
                <a:spcPct val="0"/>
              </a:spcAft>
              <a:buClrTx/>
              <a:buSzTx/>
              <a:buFontTx/>
              <a:buNone/>
              <a:tabLst/>
              <a:defRPr/>
            </a:pPr>
            <a:r>
              <a:rPr lang="es-419" sz="1500" b="1" noProof="0" dirty="0">
                <a:latin typeface="Lato" panose="020F0502020204030203" pitchFamily="34" charset="77"/>
                <a:ea typeface="MS PGothic"/>
                <a:cs typeface="Calibri"/>
              </a:rPr>
              <a:t>NOTAS DEL FACILITADOR</a:t>
            </a:r>
          </a:p>
          <a:p>
            <a:endParaRPr lang="en-GB" i="1" noProof="0" dirty="0">
              <a:latin typeface="Lato" panose="020F0502020204030203" pitchFamily="34" charset="77"/>
            </a:endParaRPr>
          </a:p>
          <a:p>
            <a:pPr>
              <a:defRPr/>
            </a:pPr>
            <a:r>
              <a:rPr lang="es-419" i="0" noProof="0" dirty="0">
                <a:effectLst/>
                <a:latin typeface="Lato" panose="020F0502020204030203" pitchFamily="34" charset="77"/>
                <a:ea typeface="MS Mincho"/>
                <a:cs typeface="Times New Roman" panose="02020603050405020304" pitchFamily="18" charset="0"/>
              </a:rPr>
              <a:t>La prevención primaria de la VG implica abordar sus </a:t>
            </a:r>
            <a:r>
              <a:rPr lang="es-419" b="0" i="0" noProof="0" dirty="0">
                <a:effectLst/>
                <a:latin typeface="Lato" panose="020F0502020204030203" pitchFamily="34" charset="77"/>
                <a:ea typeface="MS Mincho"/>
                <a:cs typeface="Times New Roman" panose="02020603050405020304" pitchFamily="18" charset="0"/>
              </a:rPr>
              <a:t>causas fundamentales</a:t>
            </a:r>
            <a:r>
              <a:rPr lang="es-419" i="0" noProof="0" dirty="0">
                <a:effectLst/>
                <a:latin typeface="Lato" panose="020F0502020204030203" pitchFamily="34" charset="77"/>
                <a:ea typeface="MS Mincho"/>
                <a:cs typeface="Times New Roman" panose="02020603050405020304" pitchFamily="18" charset="0"/>
              </a:rPr>
              <a:t>. Se trata de un proceso a largo plazo, lo que significa que la evaluación del impacto no es fácil. Incluso cuando la acción implica medidas concretas de prevención a corto plazo, no es fácil demostrar cómo y qué factor o factores específicos tienen un impacto en los niveles de VG que se producen: es más fácil decir cuántas personas sobrevivientes de VG recibieron servicios que señalar cuántas personas no sufrieron VG gracias a las intervenciones de prevención. Esto se ve aún más limitado durante las emergencias, cuando hay que centrarse en servicios visibles y medibles.</a:t>
            </a:r>
            <a:r>
              <a:rPr lang="es-419" noProof="0" dirty="0">
                <a:latin typeface="Lato" panose="020F0502020204030203" pitchFamily="34" charset="77"/>
                <a:ea typeface="MS Mincho"/>
                <a:cs typeface="Times New Roman" panose="02020603050405020304" pitchFamily="18" charset="0"/>
              </a:rPr>
              <a:t> </a:t>
            </a:r>
          </a:p>
          <a:p>
            <a:pPr>
              <a:defRPr/>
            </a:pPr>
            <a:endParaRPr lang="en-GB" noProof="0" dirty="0">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es-419" noProof="0" dirty="0">
                <a:latin typeface="Lato" panose="020F0502020204030203" pitchFamily="34" charset="77"/>
                <a:ea typeface="MS PGothic"/>
                <a:cs typeface="Calibri"/>
              </a:rPr>
              <a:t>Para medir las actividades de prevención primaria se recomienda </a:t>
            </a:r>
            <a:r>
              <a:rPr lang="es-419" b="1" noProof="0" dirty="0">
                <a:latin typeface="Lato" panose="020F0502020204030203" pitchFamily="34" charset="77"/>
                <a:ea typeface="MS PGothic"/>
                <a:cs typeface="Calibri"/>
              </a:rPr>
              <a:t>utilizar indicadores de proximidad </a:t>
            </a:r>
            <a:r>
              <a:rPr lang="es-419" noProof="0" dirty="0">
                <a:latin typeface="Lato" panose="020F0502020204030203" pitchFamily="34" charset="77"/>
                <a:ea typeface="MS PGothic"/>
                <a:cs typeface="Calibri"/>
              </a:rPr>
              <a:t>que no exijan contar o ni siquiera conocer los incidentes. Se basan en lo que pueden considerarse buenas prácticas relacionadas con la programación que influyen positivamente en los distintos tipos de programación.</a:t>
            </a:r>
          </a:p>
          <a:p>
            <a:endParaRPr lang="en-GB" noProof="0" dirty="0">
              <a:latin typeface="Lato" panose="020F0502020204030203" pitchFamily="34" charset="77"/>
            </a:endParaRPr>
          </a:p>
          <a:p>
            <a:pPr marL="0" marR="0" lvl="0" indent="0" algn="l" defTabSz="914400" rtl="0" eaLnBrk="1" fontAlgn="auto" latinLnBrk="0" hangingPunct="1">
              <a:spcBef>
                <a:spcPts val="0"/>
              </a:spcBef>
              <a:spcAft>
                <a:spcPts val="0"/>
              </a:spcAft>
              <a:buClrTx/>
              <a:buSzTx/>
              <a:buFontTx/>
              <a:buNone/>
              <a:tabLst/>
              <a:defRPr/>
            </a:pPr>
            <a:r>
              <a:rPr lang="es-419" noProof="0" dirty="0">
                <a:latin typeface="Lato" panose="020F0502020204030203" pitchFamily="34" charset="77"/>
                <a:ea typeface="MS PGothic"/>
                <a:cs typeface="Calibri"/>
              </a:rPr>
              <a:t>Se sugiere utilizar una combinación de </a:t>
            </a:r>
            <a:r>
              <a:rPr lang="es-419" b="1" noProof="0" dirty="0">
                <a:latin typeface="Lato" panose="020F0502020204030203" pitchFamily="34" charset="77"/>
                <a:ea typeface="MS PGothic"/>
                <a:cs typeface="Calibri"/>
              </a:rPr>
              <a:t>indicadores cualitativos y cuantitativos</a:t>
            </a:r>
            <a:r>
              <a:rPr lang="es-419" noProof="0" dirty="0">
                <a:latin typeface="Lato" panose="020F0502020204030203" pitchFamily="34" charset="77"/>
                <a:ea typeface="MS PGothic"/>
                <a:cs typeface="Calibri"/>
              </a:rPr>
              <a:t>; la información cualitativa ayuda a profundizar en las percepciones de las personas participantes sobre los programas. Es esencial consultar a la comunidad, especialmente a las mujeres, las niñas y otros grupos en riesgo. </a:t>
            </a:r>
          </a:p>
          <a:p>
            <a:pPr marL="0" marR="0" lvl="0" indent="0" algn="l" defTabSz="914400" rtl="0" eaLnBrk="1" fontAlgn="auto" latinLnBrk="0" hangingPunct="1">
              <a:spcBef>
                <a:spcPts val="0"/>
              </a:spcBef>
              <a:spcAft>
                <a:spcPts val="0"/>
              </a:spcAft>
              <a:buClrTx/>
              <a:buSzTx/>
              <a:buFontTx/>
              <a:buNone/>
              <a:tabLst/>
              <a:defRPr/>
            </a:pPr>
            <a:endParaRPr lang="en-GB" b="0" noProof="0" dirty="0">
              <a:latin typeface="Lato" panose="020F0502020204030203" pitchFamily="34" charset="77"/>
              <a:ea typeface="MS PGothic"/>
              <a:cs typeface="Calibri"/>
            </a:endParaRPr>
          </a:p>
          <a:p>
            <a:pPr marL="0" marR="0" lvl="0" indent="0" algn="l" defTabSz="914400" rtl="0" eaLnBrk="1" fontAlgn="auto" latinLnBrk="0" hangingPunct="1">
              <a:spcBef>
                <a:spcPts val="0"/>
              </a:spcBef>
              <a:spcAft>
                <a:spcPts val="0"/>
              </a:spcAft>
              <a:buClrTx/>
              <a:buSzTx/>
              <a:buFontTx/>
              <a:buNone/>
              <a:tabLst/>
              <a:defRPr/>
            </a:pPr>
            <a:r>
              <a:rPr lang="es-419" b="0" noProof="0" dirty="0">
                <a:latin typeface="Lato" panose="020F0502020204030203" pitchFamily="34" charset="77"/>
                <a:ea typeface="MS PGothic"/>
                <a:cs typeface="Calibri"/>
              </a:rPr>
              <a:t>Recuerde que es clave asegurarse de utilizar </a:t>
            </a:r>
            <a:r>
              <a:rPr lang="es-419" b="1" noProof="0" dirty="0">
                <a:latin typeface="Lato" panose="020F0502020204030203" pitchFamily="34" charset="77"/>
                <a:ea typeface="MS PGothic"/>
                <a:cs typeface="Calibri"/>
              </a:rPr>
              <a:t>metodologías seguras y éticas para consultar a las comunidades sobre sus prioridades y riesgos de VG (no específicas para cada incidente). </a:t>
            </a:r>
            <a:r>
              <a:rPr lang="es-419" b="0" noProof="0" dirty="0">
                <a:latin typeface="Lato" panose="020F0502020204030203" pitchFamily="34" charset="77"/>
                <a:ea typeface="MS PGothic"/>
                <a:cs typeface="Calibri"/>
              </a:rPr>
              <a:t>Las consultas deben </a:t>
            </a:r>
            <a:r>
              <a:rPr lang="es-419" noProof="0" dirty="0">
                <a:latin typeface="Lato" panose="020F0502020204030203" pitchFamily="34" charset="77"/>
                <a:ea typeface="MS PGothic"/>
                <a:cs typeface="Calibri"/>
              </a:rPr>
              <a:t>continuar a lo largo de la implementación para garantizar que se puedan realizar ajustes oportunos ante cualquier consecuencia perjudicial y no deseada. Las </a:t>
            </a:r>
            <a:r>
              <a:rPr lang="es-419" b="1" noProof="0" dirty="0">
                <a:latin typeface="Lato" panose="020F0502020204030203" pitchFamily="34" charset="77"/>
                <a:ea typeface="MS PGothic"/>
                <a:cs typeface="Calibri"/>
              </a:rPr>
              <a:t>auditorías de seguridad </a:t>
            </a:r>
            <a:r>
              <a:rPr lang="es-419" b="0" noProof="0" dirty="0">
                <a:latin typeface="Lato" panose="020F0502020204030203" pitchFamily="34" charset="77"/>
                <a:ea typeface="MS PGothic"/>
                <a:cs typeface="Calibri"/>
              </a:rPr>
              <a:t>son una de las herramientas que pueden utilizarse para las consultas. Para obtener más información, consulte el conjunto de herramientas de auditorías de seguridad de la VG del ACNUR (https://intranet.unhcr.org/en/protection-programme/gender-based-violence/tools.html, solo disponible en ingles). </a:t>
            </a:r>
          </a:p>
          <a:p>
            <a:pPr marL="0" marR="0" lvl="0" indent="0" algn="l" defTabSz="914400" rtl="0" eaLnBrk="1" fontAlgn="auto" latinLnBrk="0" hangingPunct="1">
              <a:spcBef>
                <a:spcPts val="0"/>
              </a:spcBef>
              <a:spcAft>
                <a:spcPts val="0"/>
              </a:spcAft>
              <a:buClrTx/>
              <a:buSzTx/>
              <a:buFontTx/>
              <a:buNone/>
              <a:tabLst/>
              <a:defRPr/>
            </a:pPr>
            <a:endParaRPr lang="en-GB" b="1" noProof="0" dirty="0">
              <a:latin typeface="Lato" panose="020F0502020204030203" pitchFamily="34" charset="77"/>
            </a:endParaRPr>
          </a:p>
          <a:p>
            <a:pPr eaLnBrk="1" fontAlgn="auto" hangingPunct="1">
              <a:spcBef>
                <a:spcPts val="0"/>
              </a:spcBef>
              <a:spcAft>
                <a:spcPts val="0"/>
              </a:spcAft>
              <a:defRPr/>
            </a:pPr>
            <a:r>
              <a:rPr lang="es-419" b="1" noProof="0" dirty="0">
                <a:latin typeface="Lato" panose="020F0502020204030203" pitchFamily="34" charset="77"/>
                <a:ea typeface="MS PGothic"/>
                <a:cs typeface="Calibri"/>
              </a:rPr>
              <a:t>En caso de pregunta: impacto frente a resultado frente a producto </a:t>
            </a:r>
          </a:p>
          <a:p>
            <a:pPr marL="171450" indent="-171450" eaLnBrk="1" fontAlgn="auto" hangingPunct="1">
              <a:spcBef>
                <a:spcPts val="0"/>
              </a:spcBef>
              <a:spcAft>
                <a:spcPts val="0"/>
              </a:spcAft>
              <a:buFont typeface="Arial" panose="020B0604020202020204" pitchFamily="34" charset="0"/>
              <a:buChar char="•"/>
              <a:defRPr/>
            </a:pPr>
            <a:r>
              <a:rPr lang="es-419" b="1" noProof="0" dirty="0">
                <a:effectLst/>
                <a:latin typeface="Lato" panose="020F0502020204030203" pitchFamily="34" charset="77"/>
                <a:ea typeface="MS PGothic"/>
                <a:cs typeface="Arial"/>
              </a:rPr>
              <a:t>Impacto</a:t>
            </a:r>
            <a:r>
              <a:rPr lang="es-419" noProof="0" dirty="0">
                <a:effectLst/>
                <a:latin typeface="Lato" panose="020F0502020204030203" pitchFamily="34" charset="77"/>
                <a:ea typeface="MS PGothic"/>
                <a:cs typeface="Arial"/>
              </a:rPr>
              <a:t>: resultados positivos y negativos </a:t>
            </a:r>
            <a:r>
              <a:rPr lang="es-419" noProof="0" dirty="0">
                <a:effectLst/>
                <a:latin typeface="Lato" panose="020F0502020204030203" pitchFamily="34" charset="77"/>
                <a:ea typeface="MS PGothic"/>
                <a:cs typeface="Calibri"/>
              </a:rPr>
              <a:t>duraderos, derivados, directa o indirectamente, de un proyecto, intencionados o no (definición del CAD de la OCDE).</a:t>
            </a:r>
          </a:p>
          <a:p>
            <a:pPr marL="171450" indent="-171450" eaLnBrk="1" fontAlgn="auto" hangingPunct="1">
              <a:spcBef>
                <a:spcPts val="0"/>
              </a:spcBef>
              <a:spcAft>
                <a:spcPts val="0"/>
              </a:spcAft>
              <a:buFont typeface="Arial" panose="020B0604020202020204" pitchFamily="34" charset="0"/>
              <a:buChar char="•"/>
              <a:defRPr/>
            </a:pPr>
            <a:r>
              <a:rPr lang="es-419" b="1" noProof="0" dirty="0">
                <a:effectLst/>
                <a:latin typeface="Lato" panose="020F0502020204030203" pitchFamily="34" charset="77"/>
                <a:ea typeface="MS PGothic"/>
                <a:cs typeface="Calibri"/>
              </a:rPr>
              <a:t>Efectos</a:t>
            </a:r>
            <a:r>
              <a:rPr lang="es-419" noProof="0" dirty="0">
                <a:effectLst/>
                <a:latin typeface="Lato" panose="020F0502020204030203" pitchFamily="34" charset="77"/>
                <a:ea typeface="MS PGothic"/>
                <a:cs typeface="Calibri"/>
              </a:rPr>
              <a:t> son los resultados probables o logrados a corto y mediano plazo de los productos de un proyecto (definición del CAD de la OCDE).</a:t>
            </a:r>
          </a:p>
          <a:p>
            <a:pPr marL="171450" indent="-171450" eaLnBrk="1" fontAlgn="auto" hangingPunct="1">
              <a:spcBef>
                <a:spcPts val="0"/>
              </a:spcBef>
              <a:spcAft>
                <a:spcPts val="0"/>
              </a:spcAft>
              <a:buFont typeface="Arial" panose="020B0604020202020204" pitchFamily="34" charset="0"/>
              <a:buChar char="•"/>
              <a:defRPr/>
            </a:pPr>
            <a:r>
              <a:rPr lang="es-419" noProof="0" dirty="0">
                <a:effectLst/>
                <a:latin typeface="Lato" panose="020F0502020204030203" pitchFamily="34" charset="77"/>
                <a:ea typeface="MS PGothic"/>
                <a:cs typeface="Arial"/>
              </a:rPr>
              <a:t>Un </a:t>
            </a:r>
            <a:r>
              <a:rPr lang="es-419" b="1" noProof="0" dirty="0">
                <a:effectLst/>
                <a:latin typeface="Lato" panose="020F0502020204030203" pitchFamily="34" charset="77"/>
                <a:ea typeface="MS PGothic"/>
                <a:cs typeface="Arial"/>
              </a:rPr>
              <a:t>producto </a:t>
            </a:r>
            <a:r>
              <a:rPr lang="es-419" noProof="0" dirty="0">
                <a:effectLst/>
                <a:latin typeface="Lato" panose="020F0502020204030203" pitchFamily="34" charset="77"/>
                <a:ea typeface="MS PGothic"/>
                <a:cs typeface="Arial"/>
              </a:rPr>
              <a:t>es un entregable específico bajo el control del ACNUR o de un socio que implementa un proyecto y que contribuye a la consecución del objetivo. (definición del ACNUR).</a:t>
            </a:r>
            <a:r>
              <a:rPr lang="es-419" noProof="0" dirty="0">
                <a:latin typeface="Lato" panose="020F0502020204030203" pitchFamily="34" charset="77"/>
                <a:ea typeface="MS PGothic"/>
                <a:cs typeface="Arial"/>
              </a:rPr>
              <a:t> </a:t>
            </a:r>
          </a:p>
          <a:p>
            <a:pPr marL="0" marR="0" lvl="0" indent="0" algn="l" defTabSz="914400" rtl="0" eaLnBrk="1" fontAlgn="auto" latinLnBrk="0" hangingPunct="1">
              <a:spcBef>
                <a:spcPts val="0"/>
              </a:spcBef>
              <a:spcAft>
                <a:spcPts val="0"/>
              </a:spcAft>
              <a:buClrTx/>
              <a:buSzTx/>
              <a:buFontTx/>
              <a:buNone/>
              <a:tabLst/>
              <a:defRPr/>
            </a:pPr>
            <a:endParaRPr lang="en-GB" b="1" noProof="0"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b="0" noProof="0" dirty="0">
                <a:latin typeface="Lato" panose="020F0502020204030203" pitchFamily="34" charset="77"/>
              </a:rPr>
              <a:t>Para obtener más información sobre la gestión de la información de VG (GBV IM, por sus siglas en inglés) segura y ética, visite el sitio web del GBVIMS </a:t>
            </a:r>
            <a:r>
              <a:rPr lang="es-419" b="1" noProof="0" dirty="0">
                <a:latin typeface="Lato" panose="020F0502020204030203" pitchFamily="34" charset="77"/>
              </a:rPr>
              <a:t>(</a:t>
            </a:r>
            <a:r>
              <a:rPr lang="es-419" sz="1200" noProof="0" dirty="0">
                <a:latin typeface="Lato" panose="020F0502020204030203" pitchFamily="34" charset="77"/>
                <a:hlinkClick r:id="rId3"/>
              </a:rPr>
              <a:t>GBVIMS: </a:t>
            </a:r>
            <a:r>
              <a:rPr lang="es-419" sz="1200" noProof="0" dirty="0" err="1">
                <a:latin typeface="Lato" panose="020F0502020204030203" pitchFamily="34" charset="77"/>
                <a:hlinkClick r:id="rId3"/>
              </a:rPr>
              <a:t>Gender-Based</a:t>
            </a:r>
            <a:r>
              <a:rPr lang="es-419" sz="1200" noProof="0" dirty="0">
                <a:latin typeface="Lato" panose="020F0502020204030203" pitchFamily="34" charset="77"/>
                <a:hlinkClick r:id="rId3"/>
              </a:rPr>
              <a:t> </a:t>
            </a:r>
            <a:r>
              <a:rPr lang="es-419" sz="1200" noProof="0" dirty="0" err="1">
                <a:latin typeface="Lato" panose="020F0502020204030203" pitchFamily="34" charset="77"/>
                <a:hlinkClick r:id="rId3"/>
              </a:rPr>
              <a:t>Violence</a:t>
            </a:r>
            <a:r>
              <a:rPr lang="es-419" sz="1200" noProof="0" dirty="0">
                <a:latin typeface="Lato" panose="020F0502020204030203" pitchFamily="34" charset="77"/>
                <a:hlinkClick r:id="rId3"/>
              </a:rPr>
              <a:t> </a:t>
            </a:r>
            <a:r>
              <a:rPr lang="es-419" sz="1200" noProof="0" dirty="0" err="1">
                <a:latin typeface="Lato" panose="020F0502020204030203" pitchFamily="34" charset="77"/>
                <a:hlinkClick r:id="rId3"/>
              </a:rPr>
              <a:t>Information</a:t>
            </a:r>
            <a:r>
              <a:rPr lang="es-419" sz="1200" noProof="0" dirty="0">
                <a:latin typeface="Lato" panose="020F0502020204030203" pitchFamily="34" charset="77"/>
                <a:hlinkClick r:id="rId3"/>
              </a:rPr>
              <a:t> Management </a:t>
            </a:r>
            <a:r>
              <a:rPr lang="es-419" sz="1200" noProof="0" dirty="0" err="1">
                <a:latin typeface="Lato" panose="020F0502020204030203" pitchFamily="34" charset="77"/>
                <a:hlinkClick r:id="rId3"/>
              </a:rPr>
              <a:t>System</a:t>
            </a:r>
            <a:r>
              <a:rPr lang="es-419" noProof="0" dirty="0">
                <a:latin typeface="Lato" panose="020F0502020204030203" pitchFamily="34" charset="77"/>
              </a:rPr>
              <a:t>) </a:t>
            </a:r>
          </a:p>
        </p:txBody>
      </p:sp>
    </p:spTree>
    <p:extLst>
      <p:ext uri="{BB962C8B-B14F-4D97-AF65-F5344CB8AC3E}">
        <p14:creationId xmlns:p14="http://schemas.microsoft.com/office/powerpoint/2010/main" val="38968664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10792609"/>
          </a:xfrm>
        </p:spPr>
        <p:txBody>
          <a:bodyPr/>
          <a:lstStyle/>
          <a:p>
            <a:r>
              <a:rPr lang="es-419" sz="1500" b="1" dirty="0">
                <a:latin typeface="Lato" panose="020F0502020204030203" pitchFamily="34" charset="77"/>
                <a:ea typeface="MS PGothic"/>
                <a:cs typeface="Calibri"/>
              </a:rPr>
              <a:t>NOTAS DEL FACILITADOR</a:t>
            </a:r>
          </a:p>
          <a:p>
            <a:endParaRPr lang="en-GR" dirty="0">
              <a:latin typeface="Lato" panose="020F0502020204030203" pitchFamily="34" charset="77"/>
            </a:endParaRPr>
          </a:p>
          <a:p>
            <a:r>
              <a:rPr lang="es-419" b="1" dirty="0">
                <a:latin typeface="Lato" panose="020F0502020204030203" pitchFamily="34" charset="77"/>
                <a:ea typeface="MS PGothic"/>
                <a:cs typeface="Calibri"/>
              </a:rPr>
              <a:t>El marco de resultados del ACNUR </a:t>
            </a:r>
            <a:r>
              <a:rPr lang="es-419" dirty="0">
                <a:latin typeface="Lato" panose="020F0502020204030203" pitchFamily="34" charset="77"/>
                <a:ea typeface="MS PGothic"/>
                <a:cs typeface="Calibri"/>
              </a:rPr>
              <a:t>es una parte clave de la planificación y el monitoreo de la programación para la prevención de la VG en el ACNUR. Recuerde el área de efecto 4 de la VG, tal y como se presentó en la primera sesión. Presente los diferentes indicadores de los programas de prevención de la VG del ACNUR que forman parte de nuestro Marco Global de Resultados al repasar los elementos animados de la diapositiva. </a:t>
            </a:r>
          </a:p>
          <a:p>
            <a:endParaRPr lang="en-GR" dirty="0">
              <a:latin typeface="Lato" panose="020F0502020204030203" pitchFamily="34" charset="77"/>
            </a:endParaRPr>
          </a:p>
          <a:p>
            <a:r>
              <a:rPr lang="es-419" dirty="0">
                <a:effectLst/>
                <a:latin typeface="Lato" panose="020F0502020204030203" pitchFamily="34" charset="77"/>
                <a:ea typeface="MS PGothic"/>
                <a:cs typeface="Arial"/>
              </a:rPr>
              <a:t>Antecedentes de los indicadores:</a:t>
            </a:r>
            <a:r>
              <a:rPr lang="es-419" dirty="0">
                <a:latin typeface="Lato" panose="020F0502020204030203" pitchFamily="34" charset="77"/>
                <a:ea typeface="MS PGothic"/>
                <a:cs typeface="Arial"/>
              </a:rPr>
              <a:t> </a:t>
            </a:r>
          </a:p>
          <a:p>
            <a:endParaRPr lang="en-GB" dirty="0">
              <a:effectLst/>
              <a:latin typeface="Lato" panose="020F0502020204030203" pitchFamily="34" charset="77"/>
            </a:endParaRPr>
          </a:p>
          <a:p>
            <a:pPr marL="228600" indent="-228600">
              <a:buFontTx/>
              <a:buAutoNum type="arabicPeriod"/>
              <a:defRPr/>
            </a:pPr>
            <a:r>
              <a:rPr lang="es-419" b="1" dirty="0">
                <a:effectLst/>
                <a:latin typeface="Lato" panose="020F0502020204030203" pitchFamily="34" charset="77"/>
                <a:ea typeface="MS PGothic"/>
                <a:cs typeface="Arial"/>
              </a:rPr>
              <a:t>Indicadores clave de efecto obligatorios: </a:t>
            </a:r>
            <a:r>
              <a:rPr lang="es-419" dirty="0">
                <a:effectLst/>
                <a:latin typeface="Lato" panose="020F0502020204030203" pitchFamily="34" charset="77"/>
                <a:ea typeface="MS PGothic"/>
                <a:cs typeface="Arial"/>
              </a:rPr>
              <a:t>existen </a:t>
            </a:r>
            <a:r>
              <a:rPr lang="es-419" b="0" dirty="0">
                <a:effectLst/>
                <a:latin typeface="Lato" panose="020F0502020204030203" pitchFamily="34" charset="77"/>
                <a:ea typeface="MS PGothic"/>
                <a:cs typeface="Arial"/>
              </a:rPr>
              <a:t>tres </a:t>
            </a:r>
            <a:r>
              <a:rPr lang="es-419" dirty="0">
                <a:effectLst/>
                <a:latin typeface="Lato" panose="020F0502020204030203" pitchFamily="34" charset="77"/>
                <a:ea typeface="MS PGothic"/>
                <a:cs typeface="Arial"/>
              </a:rPr>
              <a:t>indicadores de efecto obligatorios, incluido uno para los programas de prevención de la VG (“Proporción de personas </a:t>
            </a:r>
            <a:r>
              <a:rPr lang="es-419" sz="1200" b="0" i="0" u="none" strike="noStrike" kern="1200" baseline="0" noProof="0" dirty="0">
                <a:solidFill>
                  <a:schemeClr val="tx1">
                    <a:lumMod val="65000"/>
                    <a:lumOff val="35000"/>
                  </a:schemeClr>
                </a:solidFill>
                <a:latin typeface="Lato" panose="020F0502020204030203" pitchFamily="34" charset="77"/>
                <a:ea typeface="+mn-ea"/>
                <a:cs typeface="+mn-cs"/>
              </a:rPr>
              <a:t>desplazadas y apátridas </a:t>
            </a:r>
            <a:r>
              <a:rPr lang="es-419" dirty="0">
                <a:effectLst/>
                <a:latin typeface="Lato" panose="020F0502020204030203" pitchFamily="34" charset="77"/>
                <a:ea typeface="MS PGothic"/>
                <a:cs typeface="Arial"/>
              </a:rPr>
              <a:t>que no aceptan la violencia contra las mujeres”). Estos indicadores deben seleccionarse en caso de seleccionar el área de efecto de VG. </a:t>
            </a:r>
            <a:r>
              <a:rPr lang="es-419" dirty="0">
                <a:latin typeface="Lato" panose="020F0502020204030203" pitchFamily="34" charset="77"/>
                <a:ea typeface="MS PGothic"/>
                <a:cs typeface="Calibri"/>
              </a:rPr>
              <a:t>En breve examinaremos con más detalle los indicadores clave de efecto en materia de prevención de la VG. </a:t>
            </a:r>
          </a:p>
          <a:p>
            <a:pPr marL="228600" marR="0" lvl="0" indent="-228600" algn="l" defTabSz="914400" rtl="0" eaLnBrk="0" fontAlgn="base" latinLnBrk="0" hangingPunct="0">
              <a:spcBef>
                <a:spcPct val="30000"/>
              </a:spcBef>
              <a:spcAft>
                <a:spcPct val="0"/>
              </a:spcAft>
              <a:buClrTx/>
              <a:buSzTx/>
              <a:buFont typeface="+mj-lt"/>
              <a:buAutoNum type="arabicPeriod"/>
              <a:tabLst/>
              <a:defRPr/>
            </a:pPr>
            <a:endParaRPr lang="en-GB" dirty="0">
              <a:effectLst/>
              <a:latin typeface="Lato" panose="020F0502020204030203" pitchFamily="34" charset="77"/>
            </a:endParaRPr>
          </a:p>
          <a:p>
            <a:pPr marL="228600" indent="-228600" algn="l">
              <a:buFont typeface="+mj-lt"/>
              <a:buAutoNum type="arabicPeriod"/>
            </a:pPr>
            <a:r>
              <a:rPr lang="es-419" b="1" dirty="0">
                <a:effectLst/>
                <a:latin typeface="Lato" panose="020F0502020204030203" pitchFamily="34" charset="77"/>
                <a:ea typeface="MS PGothic"/>
                <a:cs typeface="Arial"/>
              </a:rPr>
              <a:t>Indicadores mínimos recomendados </a:t>
            </a:r>
            <a:r>
              <a:rPr lang="es-ES" b="1" dirty="0">
                <a:effectLst/>
                <a:latin typeface="Lato" panose="020F0502020204030203" pitchFamily="34" charset="77"/>
                <a:ea typeface="MS PGothic"/>
                <a:cs typeface="Arial"/>
              </a:rPr>
              <a:t>de producto de buena práctica</a:t>
            </a:r>
            <a:r>
              <a:rPr lang="es-419" b="1" dirty="0">
                <a:effectLst/>
                <a:latin typeface="Lato" panose="020F0502020204030203" pitchFamily="34" charset="77"/>
                <a:ea typeface="MS PGothic"/>
                <a:cs typeface="Arial"/>
              </a:rPr>
              <a:t>: </a:t>
            </a:r>
            <a:r>
              <a:rPr lang="es-419" dirty="0">
                <a:effectLst/>
                <a:latin typeface="Lato" panose="020F0502020204030203" pitchFamily="34" charset="77"/>
                <a:ea typeface="MS PGothic"/>
                <a:cs typeface="Arial"/>
              </a:rPr>
              <a:t>estos indicadores son los mínimos recomendados para cada área de producto seleccionada; su selección es opcional. Si se selecciona un área de efecto, se recomienda encarecidamente que también se seleccionen estos indicadores (“Porcentaje de actividades de prevención dirigidas por mujeres y niñas de la comunidad”, “Número de mujeres y niñas que participan en actividades de empoderamiento específicas como parte de los programas de prevención de la VG”, “Número de personas </a:t>
            </a:r>
            <a:r>
              <a:rPr lang="es-419" sz="1200" b="0" noProof="0" dirty="0">
                <a:solidFill>
                  <a:schemeClr val="bg1"/>
                </a:solidFill>
                <a:latin typeface="Lato" panose="020F0502020204030203" pitchFamily="34" charset="77"/>
              </a:rPr>
              <a:t>desplazadas y apátridas </a:t>
            </a:r>
            <a:r>
              <a:rPr lang="es-419" dirty="0">
                <a:effectLst/>
                <a:latin typeface="Lato" panose="020F0502020204030203" pitchFamily="34" charset="77"/>
                <a:ea typeface="MS PGothic"/>
                <a:cs typeface="Arial"/>
              </a:rPr>
              <a:t>a las que se dirigen las actividades de intercambio de información sobre la VG al inicio de una emergencia”).</a:t>
            </a:r>
          </a:p>
          <a:p>
            <a:pPr marL="228600" indent="-228600" algn="l">
              <a:buFont typeface="+mj-lt"/>
              <a:buAutoNum type="arabicPeriod"/>
            </a:pPr>
            <a:endParaRPr lang="en-GB" dirty="0">
              <a:effectLst/>
              <a:latin typeface="Lato" panose="020F0502020204030203" pitchFamily="34" charset="77"/>
            </a:endParaRPr>
          </a:p>
          <a:p>
            <a:pPr marL="228600" indent="-228600">
              <a:buFont typeface="+mj-lt"/>
              <a:buAutoNum type="arabicPeriod"/>
              <a:defRPr/>
            </a:pPr>
            <a:r>
              <a:rPr lang="es-419" b="1" dirty="0">
                <a:effectLst/>
                <a:latin typeface="Lato" panose="020F0502020204030203" pitchFamily="34" charset="77"/>
                <a:ea typeface="MS PGothic"/>
                <a:cs typeface="Arial"/>
              </a:rPr>
              <a:t>Indicadores de producto personalizados opcionales: </a:t>
            </a:r>
            <a:r>
              <a:rPr lang="es-419" dirty="0">
                <a:effectLst/>
                <a:latin typeface="Lato" panose="020F0502020204030203" pitchFamily="34" charset="77"/>
                <a:ea typeface="MS PGothic"/>
                <a:cs typeface="Arial"/>
              </a:rPr>
              <a:t>las operaciones que deseen incluirlos pueden determinar indicadores </a:t>
            </a:r>
            <a:r>
              <a:rPr lang="es-419" b="0" dirty="0">
                <a:effectLst/>
                <a:latin typeface="Lato" panose="020F0502020204030203" pitchFamily="34" charset="77"/>
                <a:ea typeface="MS PGothic"/>
                <a:cs typeface="Arial"/>
              </a:rPr>
              <a:t>adicionales</a:t>
            </a:r>
            <a:r>
              <a:rPr lang="es-419" dirty="0">
                <a:effectLst/>
                <a:latin typeface="Lato" panose="020F0502020204030203" pitchFamily="34" charset="77"/>
                <a:ea typeface="MS PGothic"/>
                <a:cs typeface="Arial"/>
              </a:rPr>
              <a:t>. Estos deben utilizarse además de los indicadores obligatorios de efecto y producto mínimos antes mencionados. </a:t>
            </a:r>
            <a:r>
              <a:rPr lang="es-419" b="0" dirty="0">
                <a:effectLst/>
                <a:latin typeface="Lato" panose="020F0502020204030203" pitchFamily="34" charset="77"/>
                <a:ea typeface="MS PGothic"/>
                <a:cs typeface="Arial"/>
              </a:rPr>
              <a:t>Los Estándares Mínimos de VG Interagenciales también incluyen algunos indicadores de buena práctica que podrían tenerse en cuenta para tal efecto.</a:t>
            </a:r>
            <a:r>
              <a:rPr lang="es-419" dirty="0">
                <a:latin typeface="Lato" panose="020F0502020204030203" pitchFamily="34" charset="77"/>
                <a:ea typeface="MS PGothic"/>
                <a:cs typeface="Arial"/>
              </a:rPr>
              <a:t> </a:t>
            </a:r>
          </a:p>
          <a:p>
            <a:endParaRPr lang="en-US" b="1" dirty="0">
              <a:latin typeface="Lato" panose="020F0502020204030203" pitchFamily="34" charset="77"/>
            </a:endParaRPr>
          </a:p>
          <a:p>
            <a:r>
              <a:rPr lang="es-419" b="0" dirty="0">
                <a:latin typeface="Lato" panose="020F0502020204030203" pitchFamily="34" charset="77"/>
                <a:ea typeface="MS PGothic"/>
                <a:cs typeface="Calibri"/>
              </a:rPr>
              <a:t>Destaque</a:t>
            </a:r>
            <a:r>
              <a:rPr lang="es-419" b="1" dirty="0">
                <a:latin typeface="Lato" panose="020F0502020204030203" pitchFamily="34" charset="77"/>
                <a:ea typeface="MS PGothic"/>
                <a:cs typeface="Calibri"/>
              </a:rPr>
              <a:t> </a:t>
            </a:r>
            <a:r>
              <a:rPr lang="es-419" b="0" dirty="0">
                <a:latin typeface="Lato" panose="020F0502020204030203" pitchFamily="34" charset="77"/>
                <a:ea typeface="MS PGothic"/>
                <a:cs typeface="Calibri"/>
              </a:rPr>
              <a:t>que las actividades señaladas en la diapositiva son </a:t>
            </a:r>
            <a:r>
              <a:rPr lang="es-419" b="1" dirty="0">
                <a:latin typeface="Lato" panose="020F0502020204030203" pitchFamily="34" charset="77"/>
                <a:ea typeface="MS PGothic"/>
                <a:cs typeface="Calibri"/>
              </a:rPr>
              <a:t>meros ejemplos de actividades de prevención de la VG </a:t>
            </a:r>
            <a:r>
              <a:rPr lang="es-419" b="0" dirty="0">
                <a:latin typeface="Lato" panose="020F0502020204030203" pitchFamily="34" charset="77"/>
                <a:ea typeface="MS PGothic"/>
                <a:cs typeface="Calibri"/>
              </a:rPr>
              <a:t>(por ejemplo, sensibilización, campañas de información, espacios seguros para mujeres, EMAP, etc.).</a:t>
            </a:r>
            <a:r>
              <a:rPr lang="es-419" dirty="0">
                <a:latin typeface="Lato" panose="020F0502020204030203" pitchFamily="34" charset="77"/>
                <a:ea typeface="MS PGothic"/>
                <a:cs typeface="Calibri"/>
              </a:rPr>
              <a:t> </a:t>
            </a:r>
          </a:p>
          <a:p>
            <a:endParaRPr lang="en-US" b="0" dirty="0">
              <a:latin typeface="Lato" panose="020F0502020204030203" pitchFamily="34" charset="77"/>
            </a:endParaRPr>
          </a:p>
          <a:p>
            <a:r>
              <a:rPr lang="es-419" b="1" dirty="0">
                <a:latin typeface="Lato" panose="020F0502020204030203" pitchFamily="34" charset="77"/>
                <a:ea typeface="MS PGothic"/>
                <a:cs typeface="Calibri"/>
              </a:rPr>
              <a:t>¡RECUERDE! </a:t>
            </a:r>
            <a:r>
              <a:rPr lang="es-419" dirty="0">
                <a:latin typeface="Lato" panose="020F0502020204030203" pitchFamily="34" charset="77"/>
                <a:ea typeface="MS PGothic"/>
                <a:cs typeface="Calibri"/>
              </a:rPr>
              <a:t>Aunque la divulgación y la sensibilización de la comunidad son necesarias para aumentar el acceso oportuno y seguro a los servicios y mitigar los riesgos de VG, </a:t>
            </a:r>
            <a:r>
              <a:rPr lang="es-419" b="1" dirty="0">
                <a:latin typeface="Lato" panose="020F0502020204030203" pitchFamily="34" charset="77"/>
                <a:ea typeface="MS PGothic"/>
                <a:cs typeface="Calibri"/>
              </a:rPr>
              <a:t>la sensibilización no es suficiente para cambiar las normas sociales</a:t>
            </a:r>
            <a:r>
              <a:rPr lang="es-419" dirty="0">
                <a:latin typeface="Lato" panose="020F0502020204030203" pitchFamily="34" charset="77"/>
                <a:ea typeface="MS PGothic"/>
                <a:cs typeface="Calibri"/>
              </a:rPr>
              <a:t>. Para transformar las normas sociales perjudiciales, la programación de la VG debe: 1) cambiar las expectativas sociales, no solo las actitudes individuales; 2) publicitar los cambios; y 3) catalizar y reforzar las nuevas normas y comportamientos. </a:t>
            </a:r>
            <a:r>
              <a:rPr lang="es-419" b="1" dirty="0">
                <a:latin typeface="Lato" panose="020F0502020204030203" pitchFamily="34" charset="77"/>
                <a:ea typeface="MS PGothic"/>
                <a:cs typeface="Calibri"/>
              </a:rPr>
              <a:t>Explique a las personas participantes que las sesiones de sensibilización por sí solas no constituyen un programa de prevención, a menos que formen parte de un enfoque más amplio y a más largo plazo. </a:t>
            </a:r>
          </a:p>
          <a:p>
            <a:endParaRPr lang="en-GR" b="1"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latin typeface="Lato" panose="020F0502020204030203" pitchFamily="34" charset="77"/>
                <a:ea typeface="MS PGothic"/>
                <a:cs typeface="Calibri"/>
              </a:rPr>
              <a:t>Grabación del seminario web 2022 y PPT sobre la gestión basada en resultados del ACNUR y la violencia de género: </a:t>
            </a:r>
            <a:r>
              <a:rPr lang="es-419" sz="1200" dirty="0">
                <a:latin typeface="Lato" panose="020F0502020204030203" pitchFamily="34" charset="77"/>
                <a:ea typeface="MS PGothic"/>
                <a:cs typeface="Calibri"/>
                <a:hlinkClick r:id="rId3"/>
              </a:rPr>
              <a:t>https://unhcr365.sharepoint.com/sites/GSCB-GBVLearning/SitePages/Webinar-2.aspx</a:t>
            </a:r>
          </a:p>
        </p:txBody>
      </p:sp>
    </p:spTree>
    <p:extLst>
      <p:ext uri="{BB962C8B-B14F-4D97-AF65-F5344CB8AC3E}">
        <p14:creationId xmlns:p14="http://schemas.microsoft.com/office/powerpoint/2010/main" val="379127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dirty="0">
                <a:latin typeface="Lato" panose="020F0502020204030203" pitchFamily="34" charset="77"/>
              </a:rPr>
              <a:t>Duración prevista: 20 minutos </a:t>
            </a:r>
          </a:p>
          <a:p>
            <a:endParaRPr lang="en-US" dirty="0">
              <a:latin typeface="Lato" panose="020F0502020204030203" pitchFamily="34" charset="77"/>
              <a:ea typeface="MS PGothic"/>
              <a:cs typeface="Calibri"/>
            </a:endParaRPr>
          </a:p>
          <a:p>
            <a:pPr marL="171450" indent="-171450">
              <a:buFont typeface="Arial" panose="020B0604020202020204" pitchFamily="34" charset="0"/>
              <a:buChar char="•"/>
            </a:pPr>
            <a:r>
              <a:rPr lang="es-419" dirty="0">
                <a:latin typeface="Lato" panose="020F0502020204030203" pitchFamily="34" charset="77"/>
                <a:ea typeface="MS PGothic"/>
                <a:cs typeface="Calibri"/>
              </a:rPr>
              <a:t>Las y los facilitadores se presentan y piden a las personas participantes que escriban su nombre y su función en una tarjeta de identificación.</a:t>
            </a:r>
          </a:p>
          <a:p>
            <a:pPr marL="171450" indent="-171450">
              <a:buFont typeface="Arial" panose="020B0604020202020204" pitchFamily="34" charset="0"/>
              <a:buChar char="•"/>
            </a:pPr>
            <a:r>
              <a:rPr lang="es-419" dirty="0">
                <a:latin typeface="Lato" panose="020F0502020204030203" pitchFamily="34" charset="77"/>
                <a:ea typeface="MS PGothic"/>
                <a:cs typeface="Calibri"/>
              </a:rPr>
              <a:t>Invite a las personas participantes a presentarse al decir su </a:t>
            </a:r>
            <a:r>
              <a:rPr lang="es-419" b="1" dirty="0">
                <a:latin typeface="Lato" panose="020F0502020204030203" pitchFamily="34" charset="77"/>
                <a:ea typeface="MS PGothic"/>
                <a:cs typeface="Calibri"/>
              </a:rPr>
              <a:t>nombre, organización y cargo</a:t>
            </a:r>
            <a:r>
              <a:rPr lang="es-419" dirty="0">
                <a:latin typeface="Lato" panose="020F0502020204030203" pitchFamily="34" charset="77"/>
                <a:ea typeface="MS PGothic"/>
                <a:cs typeface="Calibri"/>
              </a:rPr>
              <a:t>. </a:t>
            </a:r>
          </a:p>
          <a:p>
            <a:pPr marL="171450" indent="-171450">
              <a:buFont typeface="Arial" panose="020B0604020202020204" pitchFamily="34" charset="0"/>
              <a:buChar char="•"/>
            </a:pPr>
            <a:r>
              <a:rPr lang="es-419" dirty="0">
                <a:latin typeface="Lato" panose="020F0502020204030203" pitchFamily="34" charset="77"/>
                <a:ea typeface="MS PGothic"/>
                <a:cs typeface="Calibri"/>
              </a:rPr>
              <a:t>Anime a las personas participantes a compartir también un </a:t>
            </a:r>
            <a:r>
              <a:rPr lang="es-419" b="1" dirty="0">
                <a:latin typeface="Lato" panose="020F0502020204030203" pitchFamily="34" charset="77"/>
                <a:ea typeface="MS PGothic" charset="-128"/>
              </a:rPr>
              <a:t>desafío </a:t>
            </a:r>
            <a:r>
              <a:rPr lang="es-419" dirty="0">
                <a:latin typeface="Lato" panose="020F0502020204030203" pitchFamily="34" charset="77"/>
                <a:ea typeface="MS PGothic" charset="-128"/>
              </a:rPr>
              <a:t>que </a:t>
            </a:r>
            <a:r>
              <a:rPr lang="es-419" b="0" dirty="0">
                <a:latin typeface="Lato" panose="020F0502020204030203" pitchFamily="34" charset="77"/>
                <a:ea typeface="MS PGothic" charset="-128"/>
              </a:rPr>
              <a:t>hayan experimentado, o que prevean que pueda ocurrir, relacionado con la prevención de la VG en su trabajo o en su comunidad</a:t>
            </a:r>
            <a:r>
              <a:rPr lang="es-419" dirty="0">
                <a:latin typeface="Lato" panose="020F0502020204030203" pitchFamily="34" charset="77"/>
                <a:ea typeface="MS PGothic" charset="-128"/>
              </a:rPr>
              <a:t>. Anote estos desafíos en un rotafolio (con palabras clave) e informe a las personas participantes que en las distintas sesiones se hará referencia a ellos. Refuerce en todo momento la comprensión correcta de la prevención de la VG. </a:t>
            </a:r>
          </a:p>
        </p:txBody>
      </p:sp>
    </p:spTree>
    <p:extLst>
      <p:ext uri="{BB962C8B-B14F-4D97-AF65-F5344CB8AC3E}">
        <p14:creationId xmlns:p14="http://schemas.microsoft.com/office/powerpoint/2010/main" val="3130356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419" sz="1500" b="1" dirty="0">
                <a:latin typeface="Lato" panose="020F0502020204030203" pitchFamily="34" charset="77"/>
                <a:ea typeface="MS PGothic"/>
                <a:cs typeface="Calibri"/>
              </a:rPr>
              <a:t>NOTAS DEL FACILITADOR</a:t>
            </a:r>
          </a:p>
          <a:p>
            <a:endParaRPr lang="en-GR" dirty="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dirty="0">
                <a:effectLst/>
                <a:latin typeface="Lato" panose="020F0502020204030203" pitchFamily="34" charset="77"/>
                <a:ea typeface="MS PGothic"/>
                <a:cs typeface="Calibri"/>
              </a:rPr>
              <a:t>Recuerde a las personas participantes que este es un </a:t>
            </a:r>
            <a:r>
              <a:rPr lang="es-419" b="1" dirty="0">
                <a:effectLst/>
                <a:latin typeface="Lato" panose="020F0502020204030203" pitchFamily="34" charset="77"/>
                <a:ea typeface="MS PGothic"/>
                <a:cs typeface="Calibri"/>
              </a:rPr>
              <a:t>indicador obligatorio para el ACNUR </a:t>
            </a:r>
            <a:r>
              <a:rPr lang="es-419" dirty="0">
                <a:effectLst/>
                <a:latin typeface="Lato" panose="020F0502020204030203" pitchFamily="34" charset="77"/>
                <a:ea typeface="MS PGothic"/>
                <a:cs typeface="Calibri"/>
              </a:rPr>
              <a:t>si </a:t>
            </a:r>
            <a:r>
              <a:rPr lang="es-419" dirty="0">
                <a:effectLst/>
                <a:latin typeface="Lato" panose="020F0502020204030203" pitchFamily="34" charset="77"/>
                <a:ea typeface="MS PGothic"/>
                <a:cs typeface="Arial"/>
              </a:rPr>
              <a:t>se selecciona el área de efecto de VG en la operación: “Proporción de personas </a:t>
            </a:r>
            <a:r>
              <a:rPr lang="es-419" sz="1200" b="0" i="0" u="none" strike="noStrike" kern="1200" baseline="0" noProof="0" dirty="0">
                <a:solidFill>
                  <a:schemeClr val="tx1">
                    <a:lumMod val="65000"/>
                    <a:lumOff val="35000"/>
                  </a:schemeClr>
                </a:solidFill>
                <a:latin typeface="Lato" panose="020F0502020204030203" pitchFamily="34" charset="77"/>
                <a:ea typeface="+mn-ea"/>
                <a:cs typeface="+mn-cs"/>
              </a:rPr>
              <a:t>desplazadas y apátridas </a:t>
            </a:r>
            <a:r>
              <a:rPr lang="es-419" dirty="0">
                <a:effectLst/>
                <a:latin typeface="Lato" panose="020F0502020204030203" pitchFamily="34" charset="77"/>
                <a:ea typeface="MS PGothic"/>
                <a:cs typeface="Arial"/>
              </a:rPr>
              <a:t>que no aceptan la violencia contra las mujeres”. </a:t>
            </a:r>
            <a:r>
              <a:rPr lang="es-419" dirty="0">
                <a:effectLst/>
                <a:latin typeface="Lato" panose="020F0502020204030203" pitchFamily="34" charset="77"/>
                <a:ea typeface="MS PGothic"/>
                <a:cs typeface="Calibri"/>
              </a:rPr>
              <a:t>Este indicador mide la proporción de personas de interés que no están de acuerdo con que un marido tenga justificado pegarle o golpear a su mujer por una lista de razones específicas. Esto sirve como </a:t>
            </a:r>
            <a:r>
              <a:rPr lang="es-419" b="1" dirty="0">
                <a:effectLst/>
                <a:latin typeface="Lato" panose="020F0502020204030203" pitchFamily="34" charset="77"/>
                <a:ea typeface="MS PGothic"/>
                <a:cs typeface="Calibri"/>
              </a:rPr>
              <a:t>indicador indirecto </a:t>
            </a:r>
            <a:r>
              <a:rPr lang="es-419" dirty="0">
                <a:effectLst/>
                <a:latin typeface="Lato" panose="020F0502020204030203" pitchFamily="34" charset="77"/>
                <a:ea typeface="MS PGothic"/>
                <a:cs typeface="Calibri"/>
              </a:rPr>
              <a:t>de quienes no aceptan la violencia contra las mujeres. La medición aproximada se utiliza para mitigar los efectos esperados de la deseabilidad social: si se pregunta directamente a los encuestados si aceptan la violencia contra las mujeres, es de esperar que la inmensa mayoría responda que no. La violencia contra las mujeres es una manifestación de la desigualdad de género. Este indicador pretende </a:t>
            </a:r>
            <a:r>
              <a:rPr lang="es-419" b="1" dirty="0">
                <a:effectLst/>
                <a:latin typeface="Lato" panose="020F0502020204030203" pitchFamily="34" charset="77"/>
                <a:ea typeface="MS PGothic"/>
                <a:cs typeface="Calibri"/>
              </a:rPr>
              <a:t>medir los cambios en los comportamientos y actitudes</a:t>
            </a:r>
            <a:r>
              <a:rPr lang="es-419" dirty="0">
                <a:effectLst/>
                <a:latin typeface="Lato" panose="020F0502020204030203" pitchFamily="34" charset="77"/>
                <a:ea typeface="MS PGothic"/>
                <a:cs typeface="Calibri"/>
              </a:rPr>
              <a:t> de las personas de interés hacia la violencia contra las mujeres y, con ello, los cambios en las normas sociales sobre la igualdad de género y el derecho a no sufrir violencia. </a:t>
            </a:r>
          </a:p>
          <a:p>
            <a:pPr marL="0" marR="0" lvl="0" indent="0" algn="l" defTabSz="914400" rtl="0" eaLnBrk="0" fontAlgn="base" latinLnBrk="0" hangingPunct="0">
              <a:spcBef>
                <a:spcPct val="30000"/>
              </a:spcBef>
              <a:spcAft>
                <a:spcPct val="0"/>
              </a:spcAft>
              <a:buClrTx/>
              <a:buSzTx/>
              <a:buFontTx/>
              <a:buNone/>
              <a:tabLst/>
              <a:defRPr/>
            </a:pPr>
            <a:endParaRPr lang="en-GB" dirty="0">
              <a:effectLst/>
              <a:latin typeface="Lato" panose="020F0502020204030203" pitchFamily="34" charset="77"/>
            </a:endParaRPr>
          </a:p>
          <a:p>
            <a:pPr>
              <a:defRPr/>
            </a:pPr>
            <a:r>
              <a:rPr lang="es-419" dirty="0">
                <a:effectLst/>
                <a:latin typeface="Lato" panose="020F0502020204030203" pitchFamily="34" charset="77"/>
                <a:ea typeface="MS PGothic"/>
                <a:cs typeface="Calibri"/>
              </a:rPr>
              <a:t>Las actitudes de apoyo no deben interpretarse necesariamente como una aprobación del maltrato a la esposa, ni deben implicar que una mujer o una chica se convertirá inevitablemente en víctima de la violencia de pareja. Más bien deben considerarse </a:t>
            </a:r>
            <a:r>
              <a:rPr lang="es-419" b="1" dirty="0">
                <a:effectLst/>
                <a:latin typeface="Lato" panose="020F0502020204030203" pitchFamily="34" charset="77"/>
                <a:ea typeface="MS PGothic"/>
                <a:cs typeface="Calibri"/>
              </a:rPr>
              <a:t>indicativos del grado de aceptación </a:t>
            </a:r>
            <a:r>
              <a:rPr lang="es-419" dirty="0">
                <a:effectLst/>
                <a:latin typeface="Lato" panose="020F0502020204030203" pitchFamily="34" charset="77"/>
                <a:ea typeface="MS PGothic"/>
                <a:cs typeface="Calibri"/>
              </a:rPr>
              <a:t>social de tales prácticas. En ello puede influir la percepción de que las mujeres y las niñas tienen un estatus inferior en la sociedad que los hombres y los niños, o la expectativa de que deben cumplir determinados roles de género (metodología MICS). </a:t>
            </a:r>
            <a:r>
              <a:rPr lang="es-419" b="0" dirty="0">
                <a:effectLst/>
                <a:latin typeface="Lato" panose="020F0502020204030203" pitchFamily="34" charset="77"/>
                <a:ea typeface="MS PGothic"/>
                <a:cs typeface="Calibri"/>
              </a:rPr>
              <a:t>La redacción estándar de las preguntas de la encuesta se incluye en la </a:t>
            </a:r>
            <a:r>
              <a:rPr lang="es-419" dirty="0">
                <a:latin typeface="Lato" panose="020F0502020204030203" pitchFamily="34" charset="77"/>
                <a:ea typeface="MS PGothic"/>
                <a:cs typeface="Calibri"/>
              </a:rPr>
              <a:t>guía para la recopilación de datos sobre indicadores clave (véase más abajo). </a:t>
            </a:r>
          </a:p>
          <a:p>
            <a:pPr>
              <a:defRPr/>
            </a:pPr>
            <a:endParaRPr lang="en-US" dirty="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b="1" dirty="0">
                <a:latin typeface="Lato" panose="020F0502020204030203" pitchFamily="34" charset="77"/>
                <a:ea typeface="MS PGothic"/>
                <a:cs typeface="Calibri"/>
              </a:rPr>
              <a:t>Frecuencia de recopilación de datos: </a:t>
            </a:r>
            <a:r>
              <a:rPr lang="es-419" dirty="0">
                <a:effectLst/>
                <a:latin typeface="Lato" panose="020F0502020204030203" pitchFamily="34" charset="77"/>
                <a:ea typeface="MS PGothic"/>
                <a:cs typeface="Calibri"/>
              </a:rPr>
              <a:t>lo ideal sería anualmente, pero la frecuencia depende de la disponibilidad de datos de encuestas por país y grupo de personas apátridas/desplazadas. </a:t>
            </a:r>
          </a:p>
          <a:p>
            <a:pPr marL="0" marR="0" lvl="0" indent="0" algn="l" defTabSz="914400" rtl="0" eaLnBrk="0" fontAlgn="base" latinLnBrk="0" hangingPunct="0">
              <a:spcBef>
                <a:spcPct val="30000"/>
              </a:spcBef>
              <a:spcAft>
                <a:spcPct val="0"/>
              </a:spcAft>
              <a:buClrTx/>
              <a:buSzTx/>
              <a:buFontTx/>
              <a:buNone/>
              <a:tabLst/>
              <a:defRPr/>
            </a:pPr>
            <a:endParaRPr lang="en-US" dirty="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b="1" dirty="0">
                <a:effectLst/>
                <a:latin typeface="Lato" panose="020F0502020204030203" pitchFamily="34" charset="77"/>
                <a:ea typeface="MS PGothic"/>
                <a:cs typeface="Calibri"/>
              </a:rPr>
              <a:t>Frecuencia global de presentación de informes: </a:t>
            </a:r>
            <a:r>
              <a:rPr lang="es-419" dirty="0">
                <a:effectLst/>
                <a:latin typeface="Lato" panose="020F0502020204030203" pitchFamily="34" charset="77"/>
                <a:ea typeface="MS PGothic"/>
                <a:cs typeface="Calibri"/>
              </a:rPr>
              <a:t>anual. Es posible que los valores de los indicadores para los años comprendidos entre las rondas de encuestas deban estimarse mediante extrapolación de los años anteriores. </a:t>
            </a:r>
          </a:p>
          <a:p>
            <a:endParaRPr lang="en-GB" b="1" dirty="0">
              <a:effectLst/>
              <a:latin typeface="Lato" panose="020F0502020204030203" pitchFamily="34" charset="77"/>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latin typeface="Lato" panose="020F0502020204030203" pitchFamily="34" charset="77"/>
                <a:ea typeface="MS PGothic"/>
                <a:cs typeface="Calibri"/>
              </a:rPr>
              <a:t>Extraído y adaptado de ACNUR, COMPASS Core Indicators Metadata - Updated, 2021 (</a:t>
            </a:r>
            <a:r>
              <a:rPr lang="es-419" sz="1200" dirty="0">
                <a:latin typeface="Lato" panose="020F0502020204030203" pitchFamily="34" charset="77"/>
                <a:ea typeface="MS PGothic"/>
                <a:cs typeface="Calibri"/>
                <a:hlinkClick r:id="rId3"/>
              </a:rPr>
              <a:t>https://intranet.unhcr.org/content/dam/unhcr/intranet/protection-operations/compass/en/guidance/3/coreindicatorsmetadata/2.0%20Core%20Indicator%20Metadata%2004%2010%202021.pdf</a:t>
            </a:r>
            <a:r>
              <a:rPr lang="es-419" dirty="0">
                <a:latin typeface="Lato" panose="020F0502020204030203" pitchFamily="34" charset="77"/>
                <a:ea typeface="MS PGothic"/>
                <a:cs typeface="Calibri"/>
              </a:rPr>
              <a:t>).</a:t>
            </a:r>
          </a:p>
        </p:txBody>
      </p:sp>
    </p:spTree>
    <p:extLst>
      <p:ext uri="{BB962C8B-B14F-4D97-AF65-F5344CB8AC3E}">
        <p14:creationId xmlns:p14="http://schemas.microsoft.com/office/powerpoint/2010/main" val="8402309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424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r>
              <a:rPr lang="es-419" dirty="0">
                <a:latin typeface="Lato" panose="020F0502020204030203" pitchFamily="34" charset="77"/>
                <a:ea typeface="MS PGothic"/>
                <a:cs typeface="Calibri"/>
              </a:rPr>
              <a:t>Duración prevista: 20 minutos </a:t>
            </a:r>
          </a:p>
          <a:p>
            <a:r>
              <a:rPr lang="es-419" dirty="0">
                <a:latin typeface="Lato" panose="020F0502020204030203" pitchFamily="34" charset="77"/>
                <a:ea typeface="MS PGothic"/>
                <a:cs typeface="Calibri"/>
              </a:rPr>
              <a:t>Objetivo: familiarizarse con los indicadores de producto de buena práctica para la programación para la prevención de la VG y fomentar la reflexión sobre el monitoreo de la programación para la prevención de la VG en la propia programación/contexto</a:t>
            </a:r>
          </a:p>
          <a:p>
            <a:endParaRPr lang="en-GR" dirty="0">
              <a:latin typeface="Lato" panose="020F0502020204030203" pitchFamily="34" charset="77"/>
            </a:endParaRPr>
          </a:p>
          <a:p>
            <a:pPr marL="171450" indent="-171450">
              <a:buFont typeface="Arial" panose="020B0604020202020204" pitchFamily="34" charset="0"/>
              <a:buChar char="•"/>
            </a:pPr>
            <a:r>
              <a:rPr lang="es-419" dirty="0">
                <a:latin typeface="Lato" panose="020F0502020204030203" pitchFamily="34" charset="77"/>
                <a:ea typeface="MS PGothic"/>
                <a:cs typeface="Calibri"/>
              </a:rPr>
              <a:t>Divida a las personas participantes en grupos. </a:t>
            </a:r>
          </a:p>
          <a:p>
            <a:pPr marL="171450" indent="-171450">
              <a:buFont typeface="Arial" panose="020B0604020202020204" pitchFamily="34" charset="0"/>
              <a:buChar char="•"/>
              <a:defRPr/>
            </a:pPr>
            <a:r>
              <a:rPr lang="es-419" dirty="0">
                <a:latin typeface="Lato" panose="020F0502020204030203" pitchFamily="34" charset="77"/>
                <a:ea typeface="MS PGothic"/>
                <a:cs typeface="Calibri"/>
              </a:rPr>
              <a:t>Anime a los grupos a utilizar un rotafolio si lo desean. </a:t>
            </a:r>
          </a:p>
          <a:p>
            <a:pPr marL="171450" indent="-171450">
              <a:buFont typeface="Arial" panose="020B0604020202020204" pitchFamily="34" charset="0"/>
              <a:buChar char="•"/>
            </a:pPr>
            <a:r>
              <a:rPr lang="es-419" dirty="0">
                <a:latin typeface="Lato" panose="020F0502020204030203" pitchFamily="34" charset="77"/>
                <a:ea typeface="MS PGothic"/>
                <a:cs typeface="Calibri"/>
              </a:rPr>
              <a:t>Deje tiempo al final para que los grupos comenten en sesión plenaria y compartan algunas conclusiones generales sobre cada pregunta. </a:t>
            </a:r>
          </a:p>
          <a:p>
            <a:pPr marL="171450" indent="-171450">
              <a:buFont typeface="Arial" panose="020B0604020202020204" pitchFamily="34" charset="0"/>
              <a:buChar char="•"/>
            </a:pPr>
            <a:endParaRPr lang="en-GR" dirty="0">
              <a:latin typeface="Lato" panose="020F0502020204030203" pitchFamily="34" charset="77"/>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sz="1800" b="1" dirty="0">
                <a:solidFill>
                  <a:srgbClr val="0072BC"/>
                </a:solidFill>
                <a:effectLst/>
                <a:latin typeface="Lato" panose="020F0502020204030203" pitchFamily="34" charset="0"/>
                <a:ea typeface="Calibri" panose="020F0502020204030204" pitchFamily="34" charset="0"/>
                <a:cs typeface="Times New Roman" panose="02020603050405020304" pitchFamily="18" charset="0"/>
              </a:rPr>
              <a:t>Indicadores mínimos recomendados </a:t>
            </a:r>
            <a:r>
              <a:rPr lang="es-ES" sz="1800" b="1" dirty="0">
                <a:solidFill>
                  <a:srgbClr val="0072BC"/>
                </a:solidFill>
                <a:effectLst/>
                <a:latin typeface="Lato" panose="020F0502020204030203" pitchFamily="34" charset="0"/>
                <a:ea typeface="Calibri" panose="020F0502020204030204" pitchFamily="34" charset="0"/>
                <a:cs typeface="Times New Roman" panose="02020603050405020304" pitchFamily="18" charset="0"/>
              </a:rPr>
              <a:t>de producto de buena práctica</a:t>
            </a:r>
            <a:r>
              <a:rPr lang="es-419" sz="1800" b="1" dirty="0">
                <a:solidFill>
                  <a:srgbClr val="0072BC"/>
                </a:solidFill>
                <a:effectLst/>
                <a:latin typeface="Lato" panose="020F0502020204030203" pitchFamily="34" charset="0"/>
                <a:ea typeface="Calibri" panose="020F0502020204030204" pitchFamily="34" charset="0"/>
                <a:cs typeface="Times New Roman" panose="02020603050405020304" pitchFamily="18" charset="0"/>
              </a:rPr>
              <a:t>: </a:t>
            </a:r>
            <a:r>
              <a:rPr lang="es-419" sz="1800" dirty="0">
                <a:effectLst/>
                <a:latin typeface="Lato" panose="020F0502020204030203" pitchFamily="34" charset="0"/>
                <a:ea typeface="Calibri" panose="020F0502020204030204" pitchFamily="34" charset="0"/>
                <a:cs typeface="Times New Roman" panose="02020603050405020304" pitchFamily="18" charset="0"/>
              </a:rPr>
              <a:t>estos indicadores son los mínimos recomendados para cada área de producto seleccionada; su selección es opcional. Si se selecciona un área de producto, se recomienda encarecidamente que también se seleccionen estos indicadores mínimos recomendados.</a:t>
            </a:r>
          </a:p>
          <a:p>
            <a:pPr>
              <a:defRPr/>
            </a:pPr>
            <a:endParaRPr lang="en-US" b="0" dirty="0">
              <a:latin typeface="Lato" panose="020F0502020204030203" pitchFamily="34" charset="77"/>
              <a:ea typeface="MS PGothic"/>
              <a:cs typeface="Calibri"/>
            </a:endParaRPr>
          </a:p>
          <a:p>
            <a:pPr>
              <a:defRPr/>
            </a:pPr>
            <a:r>
              <a:rPr lang="es-419" b="0" dirty="0">
                <a:latin typeface="Lato" panose="020F0502020204030203" pitchFamily="34" charset="77"/>
                <a:ea typeface="MS PGothic"/>
                <a:cs typeface="Calibri"/>
              </a:rPr>
              <a:t>En relación con el tercer indicador: </a:t>
            </a:r>
            <a:r>
              <a:rPr lang="es-419" b="1" dirty="0">
                <a:latin typeface="Lato" panose="020F0502020204030203" pitchFamily="34" charset="77"/>
                <a:ea typeface="MS PGothic"/>
                <a:cs typeface="Calibri"/>
              </a:rPr>
              <a:t>¡RECUERDE! </a:t>
            </a:r>
            <a:r>
              <a:rPr lang="es-419" dirty="0">
                <a:latin typeface="Lato" panose="020F0502020204030203" pitchFamily="34" charset="77"/>
                <a:ea typeface="MS PGothic"/>
                <a:cs typeface="Calibri"/>
              </a:rPr>
              <a:t>Aunque la divulgación y la sensibilización de la comunidad son necesarias para aumentar el acceso oportuno y seguro a los servicios y mitigar los riesgos de VG, </a:t>
            </a:r>
            <a:r>
              <a:rPr lang="es-419" b="1" dirty="0">
                <a:latin typeface="Lato" panose="020F0502020204030203" pitchFamily="34" charset="77"/>
                <a:ea typeface="MS PGothic"/>
                <a:cs typeface="Calibri"/>
              </a:rPr>
              <a:t>la sensibilización no es suficiente para cambiar las normas sociales</a:t>
            </a:r>
            <a:r>
              <a:rPr lang="es-419" dirty="0">
                <a:latin typeface="Lato" panose="020F0502020204030203" pitchFamily="34" charset="77"/>
                <a:ea typeface="MS PGothic"/>
                <a:cs typeface="Calibri"/>
              </a:rPr>
              <a:t>. Para transformar las normas sociales perjudiciales, la programación de la VG debe: 1) cambiar las expectativas sociales, no solo las actitudes individuales; 2) publicitar los cambios; y 3) catalizar y reforzar las nuevas normas y comportamientos. Explique a las personas participantes que </a:t>
            </a:r>
            <a:r>
              <a:rPr lang="es-419" b="1" dirty="0">
                <a:latin typeface="Lato" panose="020F0502020204030203" pitchFamily="34" charset="77"/>
                <a:ea typeface="MS PGothic"/>
                <a:cs typeface="Calibri"/>
              </a:rPr>
              <a:t>las sesiones de sensibilización por sí solas no constituyen un programa de prevención, a menos que formen parte de un enfoque más amplio y a más largo plazo. </a:t>
            </a:r>
          </a:p>
        </p:txBody>
      </p:sp>
    </p:spTree>
    <p:extLst>
      <p:ext uri="{BB962C8B-B14F-4D97-AF65-F5344CB8AC3E}">
        <p14:creationId xmlns:p14="http://schemas.microsoft.com/office/powerpoint/2010/main" val="32240676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59193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a:defRPr/>
            </a:pPr>
            <a:r>
              <a:rPr lang="es-419" dirty="0">
                <a:latin typeface="Lato" panose="020F0502020204030203" pitchFamily="34" charset="77"/>
                <a:ea typeface="MS PGothic"/>
                <a:cs typeface="Calibri"/>
              </a:rPr>
              <a:t>Destaque que estas herramientas están orientadas principalmente a la medición de los resultados, teniendo en cuenta los cambios en los conocimientos, actitudes, habilidades y comportamientos, es decir, herramientas de monitoreo para el nivel de resultados, más que para el nivel de productos (en el que se realiza un monitoreo de las actividades del programa). </a:t>
            </a:r>
          </a:p>
          <a:p>
            <a:pPr marL="0" marR="0" lvl="0" indent="0" algn="l" defTabSz="914400" rtl="0" eaLnBrk="0" fontAlgn="base" latinLnBrk="0" hangingPunct="0">
              <a:spcBef>
                <a:spcPct val="30000"/>
              </a:spcBef>
              <a:spcAft>
                <a:spcPct val="0"/>
              </a:spcAft>
              <a:buClrTx/>
              <a:buSzTx/>
              <a:buFontTx/>
              <a:buNone/>
              <a:tabLst/>
              <a:defRPr/>
            </a:pPr>
            <a:endParaRPr lang="en-GR" dirty="0">
              <a:latin typeface="Lato" panose="020F0502020204030203" pitchFamily="34" charset="77"/>
            </a:endParaRPr>
          </a:p>
          <a:p>
            <a:pPr>
              <a:defRPr/>
            </a:pPr>
            <a:r>
              <a:rPr lang="es-419" dirty="0">
                <a:latin typeface="Lato" panose="020F0502020204030203" pitchFamily="34" charset="77"/>
                <a:ea typeface="MS PGothic"/>
                <a:cs typeface="Calibri"/>
              </a:rPr>
              <a:t>Herramientas: </a:t>
            </a:r>
          </a:p>
          <a:p>
            <a:pPr marL="285750" indent="-285750">
              <a:buFont typeface="Arial"/>
              <a:buChar char="•"/>
              <a:defRPr/>
            </a:pPr>
            <a:r>
              <a:rPr lang="es-419" b="1" dirty="0">
                <a:latin typeface="Lato" panose="020F0502020204030203" pitchFamily="34" charset="77"/>
                <a:ea typeface="MS PGothic"/>
                <a:cs typeface="Calibri"/>
              </a:rPr>
              <a:t>Encuestas: </a:t>
            </a:r>
            <a:r>
              <a:rPr lang="es-419" b="0" dirty="0">
                <a:latin typeface="Lato" panose="020F0502020204030203" pitchFamily="34" charset="77"/>
                <a:ea typeface="MS PGothic"/>
                <a:cs typeface="Calibri"/>
              </a:rPr>
              <a:t>Se recomienda que los datos para el indicador de resultados obligatorio básico sobre prevención de la VG se recopilen mediante una encuesta. </a:t>
            </a:r>
            <a:r>
              <a:rPr lang="es-419" dirty="0">
                <a:effectLst/>
                <a:latin typeface="Lato" panose="020F0502020204030203" pitchFamily="34" charset="77"/>
                <a:ea typeface="MS PGothic"/>
                <a:cs typeface="Calibri"/>
              </a:rPr>
              <a:t>El ACNUR está elaborando un módulo normalizado de encuesta por hogares con este fin.</a:t>
            </a:r>
            <a:r>
              <a:rPr lang="es-419" dirty="0">
                <a:latin typeface="Lato" panose="020F0502020204030203" pitchFamily="34" charset="77"/>
                <a:ea typeface="MS PGothic"/>
                <a:cs typeface="Calibri"/>
              </a:rPr>
              <a:t> </a:t>
            </a:r>
          </a:p>
          <a:p>
            <a:pPr marL="285750" indent="-285750">
              <a:buFont typeface="Arial"/>
              <a:buChar char="•"/>
              <a:defRPr/>
            </a:pPr>
            <a:r>
              <a:rPr lang="es-419" b="1" dirty="0">
                <a:effectLst/>
                <a:latin typeface="Lato" panose="020F0502020204030203" pitchFamily="34" charset="77"/>
                <a:ea typeface="MS PGothic"/>
                <a:cs typeface="Calibri"/>
              </a:rPr>
              <a:t>Auditorías de seguridad: </a:t>
            </a:r>
            <a:r>
              <a:rPr lang="es-419" b="0" dirty="0">
                <a:effectLst/>
                <a:latin typeface="Lato" panose="020F0502020204030203" pitchFamily="34" charset="77"/>
                <a:ea typeface="MS PGothic"/>
                <a:cs typeface="Calibri"/>
              </a:rPr>
              <a:t>Consulte el conjunto de herramientas para auditorías de seguridad contra la VG del ACNUR, 2021 (https://intranet.unhcr.org/en/protection-programme/gender-based-violence/tools.html, </a:t>
            </a:r>
            <a:r>
              <a:rPr lang="es-419" b="0" noProof="0" dirty="0">
                <a:latin typeface="Lato" panose="020F0502020204030203" pitchFamily="34" charset="77"/>
                <a:ea typeface="MS PGothic"/>
                <a:cs typeface="Calibri"/>
              </a:rPr>
              <a:t>solo disponible en ingles</a:t>
            </a:r>
            <a:r>
              <a:rPr lang="es-419" b="0" dirty="0">
                <a:effectLst/>
                <a:latin typeface="Lato" panose="020F0502020204030203" pitchFamily="34" charset="77"/>
                <a:ea typeface="MS PGothic"/>
                <a:cs typeface="Calibri"/>
              </a:rPr>
              <a:t>).</a:t>
            </a:r>
            <a:r>
              <a:rPr lang="es-419" dirty="0">
                <a:latin typeface="Lato" panose="020F0502020204030203" pitchFamily="34" charset="77"/>
                <a:ea typeface="MS PGothic"/>
                <a:cs typeface="Calibri"/>
              </a:rPr>
              <a:t> </a:t>
            </a:r>
          </a:p>
          <a:p>
            <a:pPr marL="285750" indent="-285750">
              <a:buFont typeface="Arial"/>
              <a:buChar char="•"/>
              <a:defRPr/>
            </a:pPr>
            <a:r>
              <a:rPr lang="es-419" dirty="0">
                <a:latin typeface="Lato" panose="020F0502020204030203" pitchFamily="34" charset="77"/>
                <a:ea typeface="MS PGothic"/>
                <a:cs typeface="Calibri"/>
              </a:rPr>
              <a:t>Los </a:t>
            </a:r>
            <a:r>
              <a:rPr lang="es-419" b="1" dirty="0">
                <a:latin typeface="Lato" panose="020F0502020204030203" pitchFamily="34" charset="77"/>
                <a:ea typeface="MS PGothic"/>
                <a:cs typeface="Calibri"/>
              </a:rPr>
              <a:t>debates de grupos focales, las entrevistas a informantes clave y la observación </a:t>
            </a:r>
            <a:r>
              <a:rPr lang="es-419" dirty="0">
                <a:latin typeface="Lato" panose="020F0502020204030203" pitchFamily="34" charset="77"/>
                <a:ea typeface="MS PGothic"/>
                <a:cs typeface="Calibri"/>
              </a:rPr>
              <a:t>pueden utilizarse como herramientas en el marco de una auditoría o evaluación de seguridad, para analizar los cambios en los conocimientos, actitudes, aptitudes y comportamientos a nivel individual o comunitario. </a:t>
            </a:r>
          </a:p>
          <a:p>
            <a:pPr marL="285750" indent="-285750">
              <a:buFont typeface="Arial"/>
              <a:buChar char="•"/>
              <a:defRPr/>
            </a:pPr>
            <a:r>
              <a:rPr lang="es-419" b="1" dirty="0">
                <a:effectLst/>
                <a:latin typeface="Lato" panose="020F0502020204030203" pitchFamily="34" charset="77"/>
                <a:ea typeface="MS PGothic"/>
                <a:cs typeface="Calibri"/>
              </a:rPr>
              <a:t>Herramientas de monitoreo para metodologías de prevención específicas: </a:t>
            </a:r>
            <a:r>
              <a:rPr lang="es-419" b="0" dirty="0">
                <a:effectLst/>
                <a:latin typeface="Lato" panose="020F0502020204030203" pitchFamily="34" charset="77"/>
                <a:ea typeface="MS PGothic"/>
                <a:cs typeface="Calibri"/>
              </a:rPr>
              <a:t>¡algunas metodologías/modelos de prevención específicos pueden incluir herramientas de monitoreo específicas, por ejemplo para SASA! </a:t>
            </a:r>
            <a:r>
              <a:rPr lang="es-419" b="0" dirty="0" err="1">
                <a:effectLst/>
                <a:latin typeface="Lato" panose="020F0502020204030203" pitchFamily="34" charset="77"/>
                <a:ea typeface="MS PGothic"/>
                <a:cs typeface="Calibri"/>
              </a:rPr>
              <a:t>Together</a:t>
            </a:r>
            <a:r>
              <a:rPr lang="es-419" b="0" dirty="0">
                <a:effectLst/>
                <a:latin typeface="Lato" panose="020F0502020204030203" pitchFamily="34" charset="77"/>
                <a:ea typeface="MS PGothic"/>
                <a:cs typeface="Calibri"/>
              </a:rPr>
              <a:t>, </a:t>
            </a:r>
            <a:r>
              <a:rPr lang="es-419" b="0" dirty="0" err="1">
                <a:effectLst/>
                <a:latin typeface="Lato" panose="020F0502020204030203" pitchFamily="34" charset="77"/>
                <a:ea typeface="MS PGothic"/>
                <a:cs typeface="Calibri"/>
              </a:rPr>
              <a:t>Girl</a:t>
            </a:r>
            <a:r>
              <a:rPr lang="es-419" b="0" dirty="0">
                <a:effectLst/>
                <a:latin typeface="Lato" panose="020F0502020204030203" pitchFamily="34" charset="77"/>
                <a:ea typeface="MS PGothic"/>
                <a:cs typeface="Calibri"/>
              </a:rPr>
              <a:t> </a:t>
            </a:r>
            <a:r>
              <a:rPr lang="es-419" b="0" dirty="0" err="1">
                <a:effectLst/>
                <a:latin typeface="Lato" panose="020F0502020204030203" pitchFamily="34" charset="77"/>
                <a:ea typeface="MS PGothic"/>
                <a:cs typeface="Calibri"/>
              </a:rPr>
              <a:t>Shine</a:t>
            </a:r>
            <a:r>
              <a:rPr lang="es-419" b="0" dirty="0">
                <a:effectLst/>
                <a:latin typeface="Lato" panose="020F0502020204030203" pitchFamily="34" charset="77"/>
                <a:ea typeface="MS PGothic"/>
                <a:cs typeface="Calibri"/>
              </a:rPr>
              <a:t> y </a:t>
            </a:r>
            <a:r>
              <a:rPr lang="es-419" b="0" dirty="0" err="1">
                <a:effectLst/>
                <a:latin typeface="Lato" panose="020F0502020204030203" pitchFamily="34" charset="77"/>
                <a:ea typeface="MS PGothic"/>
                <a:cs typeface="Calibri"/>
              </a:rPr>
              <a:t>Engaging</a:t>
            </a:r>
            <a:r>
              <a:rPr lang="es-419" b="0" dirty="0">
                <a:effectLst/>
                <a:latin typeface="Lato" panose="020F0502020204030203" pitchFamily="34" charset="77"/>
                <a:ea typeface="MS PGothic"/>
                <a:cs typeface="Calibri"/>
              </a:rPr>
              <a:t> </a:t>
            </a:r>
            <a:r>
              <a:rPr lang="es-419" b="0" dirty="0" err="1">
                <a:effectLst/>
                <a:latin typeface="Lato" panose="020F0502020204030203" pitchFamily="34" charset="77"/>
                <a:ea typeface="MS PGothic"/>
                <a:cs typeface="Calibri"/>
              </a:rPr>
              <a:t>Men</a:t>
            </a:r>
            <a:r>
              <a:rPr lang="es-419" b="0" dirty="0">
                <a:effectLst/>
                <a:latin typeface="Lato" panose="020F0502020204030203" pitchFamily="34" charset="77"/>
                <a:ea typeface="MS PGothic"/>
                <a:cs typeface="Calibri"/>
              </a:rPr>
              <a:t> in </a:t>
            </a:r>
            <a:r>
              <a:rPr lang="es-419" b="0" dirty="0" err="1">
                <a:effectLst/>
                <a:latin typeface="Lato" panose="020F0502020204030203" pitchFamily="34" charset="77"/>
                <a:ea typeface="MS PGothic"/>
                <a:cs typeface="Calibri"/>
              </a:rPr>
              <a:t>Accountable</a:t>
            </a:r>
            <a:r>
              <a:rPr lang="es-419" b="0" dirty="0">
                <a:effectLst/>
                <a:latin typeface="Lato" panose="020F0502020204030203" pitchFamily="34" charset="77"/>
                <a:ea typeface="MS PGothic"/>
                <a:cs typeface="Calibri"/>
              </a:rPr>
              <a:t> </a:t>
            </a:r>
            <a:r>
              <a:rPr lang="es-419" b="0" dirty="0" err="1">
                <a:effectLst/>
                <a:latin typeface="Lato" panose="020F0502020204030203" pitchFamily="34" charset="77"/>
                <a:ea typeface="MS PGothic"/>
                <a:cs typeface="Calibri"/>
              </a:rPr>
              <a:t>Practices</a:t>
            </a:r>
            <a:r>
              <a:rPr lang="es-419" b="0" dirty="0">
                <a:effectLst/>
                <a:latin typeface="Lato" panose="020F0502020204030203" pitchFamily="34" charset="77"/>
                <a:ea typeface="MS PGothic"/>
                <a:cs typeface="Calibri"/>
              </a:rPr>
              <a:t> (EMAP).</a:t>
            </a:r>
            <a:r>
              <a:rPr lang="es-419" dirty="0">
                <a:latin typeface="Lato" panose="020F0502020204030203" pitchFamily="34" charset="77"/>
                <a:ea typeface="MS PGothic"/>
                <a:cs typeface="Calibri"/>
              </a:rPr>
              <a:t> </a:t>
            </a:r>
          </a:p>
          <a:p>
            <a:pPr lvl="0" algn="l" rtl="0" eaLnBrk="0" fontAlgn="base" hangingPunct="0">
              <a:spcBef>
                <a:spcPct val="30000"/>
              </a:spcBef>
              <a:spcAft>
                <a:spcPct val="0"/>
              </a:spcAft>
            </a:pPr>
            <a:endParaRPr lang="en-US" sz="1200" kern="1200" dirty="0">
              <a:solidFill>
                <a:schemeClr val="tx1"/>
              </a:solidFill>
              <a:latin typeface="Lato" panose="020F0502020204030203" pitchFamily="34" charset="77"/>
            </a:endParaRPr>
          </a:p>
          <a:p>
            <a:r>
              <a:rPr lang="es-419" dirty="0">
                <a:latin typeface="Lato" panose="020F0502020204030203" pitchFamily="34" charset="77"/>
                <a:ea typeface="MS PGothic"/>
                <a:cs typeface="Calibri"/>
              </a:rPr>
              <a:t>¡</a:t>
            </a:r>
            <a:r>
              <a:rPr lang="es-419" b="1" dirty="0">
                <a:latin typeface="Lato" panose="020F0502020204030203" pitchFamily="34" charset="77"/>
                <a:ea typeface="MS PGothic"/>
                <a:cs typeface="Calibri"/>
              </a:rPr>
              <a:t>IMPORTANTE</a:t>
            </a:r>
            <a:r>
              <a:rPr lang="es-419" dirty="0">
                <a:latin typeface="Lato" panose="020F0502020204030203" pitchFamily="34" charset="77"/>
                <a:ea typeface="MS PGothic"/>
                <a:cs typeface="Calibri"/>
              </a:rPr>
              <a:t>! Recuerde que, cuando se trata de recopilar datos sobre VG, es fundamental respetar los principios y prácticas básicos de gestión ética y segura de la información. En la siguiente diapositiva hay dos videos en los que se explican esos principios y prácticas con más detalle.</a:t>
            </a:r>
          </a:p>
        </p:txBody>
      </p:sp>
    </p:spTree>
    <p:extLst>
      <p:ext uri="{BB962C8B-B14F-4D97-AF65-F5344CB8AC3E}">
        <p14:creationId xmlns:p14="http://schemas.microsoft.com/office/powerpoint/2010/main" val="37315595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r>
              <a:rPr lang="es-419" sz="1200" dirty="0">
                <a:effectLst/>
                <a:latin typeface="Lato" panose="020F0502020204030203" pitchFamily="34" charset="77"/>
                <a:ea typeface="MS PGothic"/>
                <a:cs typeface="Calibri"/>
              </a:rPr>
              <a:t>https://www.youtube.com/watch?v=4qi24_c86vA&amp;list=PLk83Ra7kAz5FrtK7ugdERd_KM6LVsKE_4&amp;index=6</a:t>
            </a:r>
          </a:p>
          <a:p>
            <a:r>
              <a:rPr lang="es-419" sz="1200" dirty="0">
                <a:effectLst/>
                <a:latin typeface="Lato" panose="020F0502020204030203" pitchFamily="34" charset="77"/>
              </a:rPr>
              <a:t>Duración: 3.22 minutos</a:t>
            </a:r>
          </a:p>
          <a:p>
            <a:endParaRPr lang="en-GB" sz="1200" dirty="0">
              <a:effectLst/>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sz="1200" dirty="0">
                <a:effectLst/>
                <a:latin typeface="Lato" panose="020F0502020204030203" pitchFamily="34" charset="77"/>
              </a:rPr>
              <a:t>Antes de destacar algunos puntos clave reflejados en las notas de la siguiente diapositiva, reproduzca este video y el video relacionado de la siguiente diapositiva. </a:t>
            </a:r>
          </a:p>
          <a:p>
            <a:pPr marL="0" marR="0" lvl="0" indent="0" algn="l" defTabSz="914400" rtl="0" eaLnBrk="0" fontAlgn="base" latinLnBrk="0" hangingPunct="0">
              <a:spcBef>
                <a:spcPct val="30000"/>
              </a:spcBef>
              <a:spcAft>
                <a:spcPct val="0"/>
              </a:spcAft>
              <a:buClrTx/>
              <a:buSzTx/>
              <a:buFontTx/>
              <a:buNone/>
              <a:tabLst/>
              <a:defRPr/>
            </a:pPr>
            <a:endParaRPr lang="en-US" sz="1200" dirty="0">
              <a:effectLst/>
              <a:latin typeface="Lato" panose="020F0502020204030203" pitchFamily="34" charset="77"/>
            </a:endParaRPr>
          </a:p>
        </p:txBody>
      </p:sp>
    </p:spTree>
    <p:extLst>
      <p:ext uri="{BB962C8B-B14F-4D97-AF65-F5344CB8AC3E}">
        <p14:creationId xmlns:p14="http://schemas.microsoft.com/office/powerpoint/2010/main" val="25666097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n-GB" sz="1200" dirty="0">
              <a:effectLst/>
              <a:latin typeface="Lato" panose="020F0502020204030203" pitchFamily="34" charset="77"/>
            </a:endParaRPr>
          </a:p>
          <a:p>
            <a:r>
              <a:rPr lang="es-419" sz="1200" dirty="0">
                <a:effectLst/>
                <a:latin typeface="Lato" panose="020F0502020204030203" pitchFamily="34" charset="77"/>
                <a:ea typeface="MS PGothic"/>
                <a:cs typeface="Calibri"/>
              </a:rPr>
              <a:t>https://www.youtube.com/watch?v=4qi24_c86vA&amp;list=PLk83Ra7kAz5FrtK7ugdERd_KM6LVsKE_4&amp;index=6</a:t>
            </a:r>
          </a:p>
          <a:p>
            <a:r>
              <a:rPr lang="es-419" sz="1200" dirty="0">
                <a:effectLst/>
                <a:latin typeface="Lato" panose="020F0502020204030203" pitchFamily="34" charset="77"/>
              </a:rPr>
              <a:t>Duración: 4.30 min </a:t>
            </a:r>
          </a:p>
          <a:p>
            <a:pPr marL="0" marR="0" lvl="0" indent="0" algn="l" defTabSz="914400" rtl="0" eaLnBrk="0" fontAlgn="base" latinLnBrk="0" hangingPunct="0">
              <a:spcBef>
                <a:spcPct val="30000"/>
              </a:spcBef>
              <a:spcAft>
                <a:spcPct val="0"/>
              </a:spcAft>
              <a:buClrTx/>
              <a:buSzTx/>
              <a:buFontTx/>
              <a:buNone/>
              <a:tabLst/>
              <a:defRPr/>
            </a:pPr>
            <a:endParaRPr lang="en-US" sz="1200" dirty="0">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latin typeface="Lato" panose="020F0502020204030203" pitchFamily="34" charset="77"/>
                <a:ea typeface="MS PGothic"/>
                <a:cs typeface="Calibri"/>
              </a:rPr>
              <a:t>Después de reproducir el video de la diapositiva anterior y de la actual, haga hincapié en que estos estándares mínimos para la recopilación de datos no se aplican únicamente al monitoreo de programas de VG, sino que se </a:t>
            </a:r>
            <a:r>
              <a:rPr lang="es-419" b="1" dirty="0">
                <a:latin typeface="Lato" panose="020F0502020204030203" pitchFamily="34" charset="77"/>
                <a:ea typeface="MS PGothic"/>
                <a:cs typeface="Calibri"/>
              </a:rPr>
              <a:t>aplican a </a:t>
            </a:r>
            <a:r>
              <a:rPr lang="es-419" b="1" u="sng" dirty="0">
                <a:latin typeface="Lato" panose="020F0502020204030203" pitchFamily="34" charset="77"/>
                <a:ea typeface="MS PGothic"/>
                <a:cs typeface="Calibri"/>
              </a:rPr>
              <a:t>todos </a:t>
            </a:r>
            <a:r>
              <a:rPr lang="es-419" b="1" dirty="0">
                <a:latin typeface="Lato" panose="020F0502020204030203" pitchFamily="34" charset="77"/>
                <a:ea typeface="MS PGothic"/>
                <a:cs typeface="Calibri"/>
              </a:rPr>
              <a:t>los ejercicios de recopilación de datos a lo largo del ciclo del programa</a:t>
            </a:r>
            <a:r>
              <a:rPr lang="es-419" dirty="0">
                <a:latin typeface="Lato" panose="020F0502020204030203" pitchFamily="34" charset="77"/>
                <a:ea typeface="MS PGothic"/>
                <a:cs typeface="Calibri"/>
              </a:rPr>
              <a:t>, en particular a la recopilación de datos de evaluación. Dada la naturaleza altamente sensible y potencialmente mortal de la VG, en cualquier tipo de evaluación cualitativa o cuantitativa, encuesta u otra actividad de recopilación de datos deben seguirse consideraciones éticas y de seguridad sólidas, normas internacionales aceptadas y el principio de “acción sin daño”. No hacerlo pone en peligro a las mujeres, las niñas y otros grupos en riesgo, a las personas sobrevivientes de la VG y al personal. (Recurso clave: </a:t>
            </a:r>
            <a:r>
              <a:rPr lang="es-419" sz="1200" u="none" dirty="0">
                <a:latin typeface="Lato" panose="020F0502020204030203" pitchFamily="34" charset="77"/>
                <a:ea typeface="MS PGothic"/>
                <a:cs typeface="Calibri"/>
                <a:hlinkClick r:id="rId3"/>
              </a:rPr>
              <a:t>WHO Ethical and safety recommendations for researching, documenting and monitoring sexual violence in emergencies</a:t>
            </a:r>
            <a:r>
              <a:rPr lang="es-419" sz="1200" u="none" dirty="0">
                <a:latin typeface="Lato" panose="020F0502020204030203" pitchFamily="34" charset="77"/>
                <a:ea typeface="MS PGothic"/>
                <a:cs typeface="Calibri"/>
              </a:rPr>
              <a:t>, </a:t>
            </a:r>
            <a:r>
              <a:rPr lang="es-419" dirty="0">
                <a:latin typeface="Lato" panose="020F0502020204030203" pitchFamily="34" charset="77"/>
                <a:ea typeface="MS PGothic"/>
                <a:cs typeface="Calibri"/>
              </a:rPr>
              <a:t>2007</a:t>
            </a:r>
            <a:r>
              <a:rPr lang="es-419" u="none" dirty="0">
                <a:solidFill>
                  <a:schemeClr val="tx1"/>
                </a:solidFill>
                <a:latin typeface="Lato" panose="020F0502020204030203" pitchFamily="34" charset="77"/>
                <a:ea typeface="MS PGothic"/>
                <a:cs typeface="Calibri"/>
              </a:rPr>
              <a:t>(</a:t>
            </a:r>
            <a:r>
              <a:rPr lang="es-419" sz="1200" dirty="0">
                <a:latin typeface="Lato" panose="020F0502020204030203" pitchFamily="34" charset="77"/>
                <a:ea typeface="MS PGothic"/>
                <a:cs typeface="Calibri"/>
                <a:hlinkClick r:id="rId4"/>
              </a:rPr>
              <a:t>https://www.who.int/publications-detail-redirect/9789241595681</a:t>
            </a:r>
            <a:r>
              <a:rPr lang="es-419" sz="1200" dirty="0">
                <a:latin typeface="Lato" panose="020F0502020204030203" pitchFamily="34" charset="77"/>
                <a:ea typeface="MS PGothic"/>
                <a:cs typeface="Calibri"/>
              </a:rPr>
              <a:t>, resumen disponible en español </a:t>
            </a:r>
            <a:r>
              <a:rPr lang="es-419" u="none" dirty="0">
                <a:solidFill>
                  <a:schemeClr val="tx1"/>
                </a:solidFill>
                <a:latin typeface="Lato" panose="020F0502020204030203" pitchFamily="34" charset="77"/>
                <a:ea typeface="MS PGothic"/>
                <a:cs typeface="Calibri"/>
              </a:rPr>
              <a:t>https://www.endvawnow.org/uploads/browser/files/WHO_Eticas%20y%20seguridad.pdf)</a:t>
            </a:r>
            <a:r>
              <a:rPr lang="es-419" dirty="0">
                <a:latin typeface="Lato" panose="020F0502020204030203" pitchFamily="34" charset="77"/>
                <a:ea typeface="MS PGothic"/>
                <a:cs typeface="Calibri"/>
              </a:rPr>
              <a:t>. </a:t>
            </a:r>
          </a:p>
          <a:p>
            <a:pPr>
              <a:defRPr/>
            </a:pPr>
            <a:endParaRPr lang="en-US" dirty="0">
              <a:latin typeface="Lato" panose="020F0502020204030203" pitchFamily="34" charset="77"/>
              <a:ea typeface="MS PGothic"/>
              <a:cs typeface="Calibri"/>
            </a:endParaRPr>
          </a:p>
          <a:p>
            <a:pPr>
              <a:defRPr/>
            </a:pPr>
            <a:r>
              <a:rPr lang="es-419" dirty="0">
                <a:latin typeface="Lato" panose="020F0502020204030203" pitchFamily="34" charset="77"/>
                <a:ea typeface="MS PGothic"/>
                <a:cs typeface="Calibri"/>
              </a:rPr>
              <a:t>Las evaluaciones de calidad, los análisis de riesgos y el monitoreo y la evaluación deben servir de fundamento a las intervenciones programáticas y el aprendizaje para mejorar la programación para la prevención de la VG. Los datos recopilados de forma ética sobre la naturaleza y el alcance de la VG garantizan que el desarrollo y la implementación de programas, la promoción y la movilización de recursos se basen </a:t>
            </a:r>
            <a:r>
              <a:rPr lang="es-419" b="1" dirty="0">
                <a:latin typeface="Lato" panose="020F0502020204030203" pitchFamily="34" charset="77"/>
                <a:ea typeface="MS PGothic"/>
                <a:cs typeface="Calibri"/>
              </a:rPr>
              <a:t>en las necesidades y soluciones identificadas por la población afectada</a:t>
            </a:r>
            <a:r>
              <a:rPr lang="es-419" dirty="0">
                <a:latin typeface="Lato" panose="020F0502020204030203" pitchFamily="34" charset="77"/>
                <a:ea typeface="MS PGothic"/>
                <a:cs typeface="Calibri"/>
              </a:rPr>
              <a:t>. </a:t>
            </a:r>
          </a:p>
          <a:p>
            <a:pPr marL="0" marR="0" lvl="0" indent="0" algn="l" defTabSz="914400" rtl="0" eaLnBrk="0" fontAlgn="base" latinLnBrk="0" hangingPunct="0">
              <a:spcBef>
                <a:spcPct val="30000"/>
              </a:spcBef>
              <a:spcAft>
                <a:spcPct val="0"/>
              </a:spcAft>
              <a:buClrTx/>
              <a:buSzTx/>
              <a:buFontTx/>
              <a:buNone/>
              <a:tabLst/>
              <a:defRPr/>
            </a:pPr>
            <a:endParaRPr lang="en-US" dirty="0">
              <a:latin typeface="Lato" panose="020F0502020204030203" pitchFamily="34" charset="77"/>
            </a:endParaRPr>
          </a:p>
          <a:p>
            <a:pPr>
              <a:defRPr/>
            </a:pPr>
            <a:r>
              <a:rPr lang="es-419" dirty="0">
                <a:latin typeface="Lato" panose="020F0502020204030203" pitchFamily="34" charset="77"/>
                <a:ea typeface="MS PGothic"/>
                <a:cs typeface="Calibri"/>
              </a:rPr>
              <a:t>Cuando la información se recoge a través de </a:t>
            </a:r>
            <a:r>
              <a:rPr lang="es-419" b="1" dirty="0">
                <a:latin typeface="Lato" panose="020F0502020204030203" pitchFamily="34" charset="77"/>
                <a:ea typeface="MS PGothic"/>
                <a:cs typeface="Calibri"/>
              </a:rPr>
              <a:t>conductas participativas basadas en la comunidad</a:t>
            </a:r>
            <a:r>
              <a:rPr lang="es-419" dirty="0">
                <a:latin typeface="Lato" panose="020F0502020204030203" pitchFamily="34" charset="77"/>
                <a:ea typeface="MS PGothic"/>
                <a:cs typeface="Calibri"/>
              </a:rPr>
              <a:t>, mejora el impacto y los resultados de las intervenciones humanitarias. El ACNUR se compromete a utilizar metodologías participativas para incorporar las capacidades y prioridades de las personas apátridas y desplazadas, y en el contexto de la VG, especialmente para las mujeres, las niñas y otros grupos en riesgo. Conductas participativas</a:t>
            </a:r>
            <a:r>
              <a:rPr lang="es-419" b="1" dirty="0">
                <a:latin typeface="Lato" panose="020F0502020204030203" pitchFamily="34" charset="77"/>
                <a:ea typeface="MS PGothic"/>
                <a:cs typeface="Calibri"/>
              </a:rPr>
              <a:t> </a:t>
            </a:r>
            <a:r>
              <a:rPr lang="es-419" dirty="0">
                <a:latin typeface="Lato" panose="020F0502020204030203" pitchFamily="34" charset="77"/>
                <a:ea typeface="MS PGothic"/>
                <a:cs typeface="Calibri"/>
              </a:rPr>
              <a:t>se refiere a las actividades de recopilación y análisis de datos que pretenden involucrar y empoderar a las comunidades locales, y garantizar que los resultados puedan ser utilizados por y para la comunidad afectada. En todos los métodos empleados para recopilar datos, es esencial que se promueva y facilite la participación de todos los grupos comunitarios pertinentes, con especial atención a la inclusión de mujeres, niñas y otros grupos en riesgo. La </a:t>
            </a:r>
            <a:r>
              <a:rPr lang="es-419" b="1" dirty="0">
                <a:latin typeface="Lato" panose="020F0502020204030203" pitchFamily="34" charset="77"/>
                <a:ea typeface="MS PGothic"/>
                <a:cs typeface="Calibri"/>
              </a:rPr>
              <a:t>participación de la comunidad en la recopilación de datos</a:t>
            </a:r>
            <a:r>
              <a:rPr lang="es-419" dirty="0">
                <a:latin typeface="Lato" panose="020F0502020204030203" pitchFamily="34" charset="77"/>
                <a:ea typeface="MS PGothic"/>
                <a:cs typeface="Calibri"/>
              </a:rPr>
              <a:t> debe fomentarse con precaución en situaciones en las que esto suponga riesgos potenciales para la seguridad o aumente el riesgo de VG. </a:t>
            </a:r>
          </a:p>
          <a:p>
            <a:pPr marL="0" marR="0" lvl="0" indent="0" algn="l" defTabSz="914400" rtl="0" eaLnBrk="0" fontAlgn="base" latinLnBrk="0" hangingPunct="0">
              <a:spcBef>
                <a:spcPct val="30000"/>
              </a:spcBef>
              <a:spcAft>
                <a:spcPct val="0"/>
              </a:spcAft>
              <a:buClrTx/>
              <a:buSzTx/>
              <a:buFontTx/>
              <a:buNone/>
              <a:tabLst/>
              <a:defRPr/>
            </a:pPr>
            <a:endParaRPr lang="en-US" dirty="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dirty="0">
                <a:latin typeface="Lato" panose="020F0502020204030203" pitchFamily="34" charset="77"/>
                <a:ea typeface="MS PGothic"/>
                <a:cs typeface="Calibri"/>
              </a:rPr>
              <a:t>La </a:t>
            </a:r>
            <a:r>
              <a:rPr lang="es-419" b="1" dirty="0">
                <a:latin typeface="Lato" panose="020F0502020204030203" pitchFamily="34" charset="77"/>
                <a:ea typeface="MS PGothic"/>
                <a:cs typeface="Calibri"/>
              </a:rPr>
              <a:t>investigación </a:t>
            </a:r>
            <a:r>
              <a:rPr lang="es-419" dirty="0">
                <a:latin typeface="Lato" panose="020F0502020204030203" pitchFamily="34" charset="77"/>
                <a:ea typeface="MS PGothic"/>
                <a:cs typeface="Calibri"/>
              </a:rPr>
              <a:t>puede desempeñar un papel importante a la hora de comprender cómo afecta la violencia a la vida de las mujeres y las niñas, y qué es lo que mejor funciona para abordarla y prevenirla, especialmente cuando la investigación está dirigida por organizaciones de mujeres que utilizan enfoques feministas. Durante la fase de emergencia grave, no se da prioridad a la investigación porque la atención se centra en los servicios que salvan vidas; sin embargo, la investigación existente, en particular la realizada por investigadores locales, puede y debe utilizarse para fundamentar y contextualizar las intervenciones.</a:t>
            </a:r>
          </a:p>
          <a:p>
            <a:pPr marL="0" marR="0" lvl="0" indent="0" algn="l" defTabSz="914400" rtl="0" eaLnBrk="0" fontAlgn="base" latinLnBrk="0" hangingPunct="0">
              <a:spcBef>
                <a:spcPct val="30000"/>
              </a:spcBef>
              <a:spcAft>
                <a:spcPct val="0"/>
              </a:spcAft>
              <a:buClrTx/>
              <a:buSzTx/>
              <a:buFontTx/>
              <a:buNone/>
              <a:tabLst/>
              <a:defRPr/>
            </a:pPr>
            <a:endParaRPr lang="en-GB" sz="1200" dirty="0">
              <a:effectLst/>
              <a:latin typeface="Lato" panose="020F0502020204030203" pitchFamily="34" charset="77"/>
            </a:endParaRPr>
          </a:p>
          <a:p>
            <a:r>
              <a:rPr lang="es-419" dirty="0">
                <a:latin typeface="Lato" panose="020F0502020204030203" pitchFamily="34" charset="77"/>
                <a:ea typeface="MS PGothic"/>
                <a:cs typeface="Calibri"/>
              </a:rPr>
              <a:t>Algunos</a:t>
            </a:r>
            <a:r>
              <a:rPr lang="es-419" sz="1200" dirty="0">
                <a:effectLst/>
                <a:latin typeface="Lato" panose="020F0502020204030203" pitchFamily="34" charset="77"/>
                <a:ea typeface="MS PGothic"/>
                <a:cs typeface="Calibri"/>
              </a:rPr>
              <a:t> puntos importantes</a:t>
            </a:r>
            <a:r>
              <a:rPr lang="es-419" dirty="0">
                <a:latin typeface="Lato" panose="020F0502020204030203" pitchFamily="34" charset="77"/>
                <a:ea typeface="MS PGothic"/>
                <a:cs typeface="Calibri"/>
              </a:rPr>
              <a:t> sobre </a:t>
            </a:r>
            <a:r>
              <a:rPr lang="es-419" b="1" dirty="0">
                <a:latin typeface="Lato" panose="020F0502020204030203" pitchFamily="34" charset="77"/>
                <a:ea typeface="MS PGothic"/>
                <a:cs typeface="Calibri"/>
              </a:rPr>
              <a:t>las encuestas</a:t>
            </a:r>
            <a:r>
              <a:rPr lang="es-419" sz="1200" dirty="0">
                <a:effectLst/>
                <a:latin typeface="Lato" panose="020F0502020204030203" pitchFamily="34" charset="77"/>
                <a:ea typeface="MS PGothic"/>
                <a:cs typeface="Calibri"/>
              </a:rPr>
              <a:t>:</a:t>
            </a:r>
            <a:r>
              <a:rPr lang="es-419" dirty="0">
                <a:latin typeface="Lato" panose="020F0502020204030203" pitchFamily="34" charset="77"/>
                <a:ea typeface="MS PGothic"/>
                <a:cs typeface="Calibri"/>
              </a:rPr>
              <a:t> </a:t>
            </a:r>
          </a:p>
          <a:p>
            <a:pPr marL="285750" indent="-285750">
              <a:buFont typeface="Arial" panose="020B0604020202020204" pitchFamily="34" charset="0"/>
              <a:buChar char="•"/>
            </a:pPr>
            <a:r>
              <a:rPr lang="es-419" sz="1200" dirty="0">
                <a:effectLst/>
                <a:latin typeface="Lato" panose="020F0502020204030203" pitchFamily="34" charset="77"/>
              </a:rPr>
              <a:t>Las encuestas no deben contener preguntas destinadas a identificar a las personas sobrevivientes o que puedan conducir a la estigmatización o a un daño mayor;</a:t>
            </a:r>
          </a:p>
          <a:p>
            <a:pPr marL="285750" indent="-285750">
              <a:buFont typeface="Arial" panose="020B0604020202020204" pitchFamily="34" charset="0"/>
              <a:buChar char="•"/>
            </a:pPr>
            <a:r>
              <a:rPr lang="es-419" sz="1200" dirty="0">
                <a:effectLst/>
                <a:latin typeface="Lato" panose="020F0502020204030203" pitchFamily="34" charset="77"/>
              </a:rPr>
              <a:t>Es necesario contextualizar la formulación de las preguntas de la encuesta y probarlas con las comunidades antes de ponerlas en marcha;</a:t>
            </a:r>
          </a:p>
          <a:p>
            <a:pPr marL="285750" indent="-285750">
              <a:buFont typeface="Arial" panose="020B0604020202020204" pitchFamily="34" charset="0"/>
              <a:buChar char="•"/>
            </a:pPr>
            <a:r>
              <a:rPr lang="es-419" sz="1200" dirty="0">
                <a:effectLst/>
                <a:latin typeface="Lato" panose="020F0502020204030203" pitchFamily="34" charset="77"/>
              </a:rPr>
              <a:t>Es aconsejable administrar las encuestas a los miembros del hogar por separado en espacios confidenciales;</a:t>
            </a:r>
          </a:p>
          <a:p>
            <a:pPr marL="285750" indent="-285750">
              <a:buFont typeface="Arial" panose="020B0604020202020204" pitchFamily="34" charset="0"/>
              <a:buChar char="•"/>
            </a:pPr>
            <a:r>
              <a:rPr lang="es-419" sz="1200" dirty="0">
                <a:effectLst/>
                <a:latin typeface="Lato" panose="020F0502020204030203" pitchFamily="34" charset="77"/>
              </a:rPr>
              <a:t>Garantizar encuestadores del mismo sexo. </a:t>
            </a:r>
          </a:p>
        </p:txBody>
      </p:sp>
    </p:spTree>
    <p:extLst>
      <p:ext uri="{BB962C8B-B14F-4D97-AF65-F5344CB8AC3E}">
        <p14:creationId xmlns:p14="http://schemas.microsoft.com/office/powerpoint/2010/main" val="3827405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r>
              <a:rPr lang="es-419" dirty="0">
                <a:latin typeface="Lato" panose="020F0502020204030203" pitchFamily="34" charset="77"/>
                <a:ea typeface="MS PGothic"/>
                <a:cs typeface="Calibri"/>
              </a:rPr>
              <a:t>Es importante señalar que, a la hora de establecer quién necesita acceder y utilizar la información generada a través de las evaluaciones y los mecanismos de comentarios, debemos considerar </a:t>
            </a:r>
            <a:r>
              <a:rPr lang="es-419" b="1" dirty="0">
                <a:latin typeface="Lato" panose="020F0502020204030203" pitchFamily="34" charset="77"/>
                <a:ea typeface="MS PGothic"/>
                <a:cs typeface="Calibri"/>
              </a:rPr>
              <a:t>cómo </a:t>
            </a:r>
            <a:r>
              <a:rPr lang="es-419" b="0" dirty="0">
                <a:latin typeface="Lato" panose="020F0502020204030203" pitchFamily="34" charset="77"/>
                <a:ea typeface="MS PGothic"/>
                <a:cs typeface="Calibri"/>
              </a:rPr>
              <a:t>garantizar que </a:t>
            </a:r>
            <a:r>
              <a:rPr lang="es-419" dirty="0">
                <a:latin typeface="Lato" panose="020F0502020204030203" pitchFamily="34" charset="77"/>
                <a:ea typeface="MS PGothic"/>
                <a:cs typeface="Calibri"/>
              </a:rPr>
              <a:t>la</a:t>
            </a:r>
            <a:r>
              <a:rPr lang="es-419" b="1" dirty="0">
                <a:latin typeface="Lato" panose="020F0502020204030203" pitchFamily="34" charset="77"/>
                <a:ea typeface="MS PGothic"/>
                <a:cs typeface="Calibri"/>
              </a:rPr>
              <a:t> información </a:t>
            </a:r>
            <a:r>
              <a:rPr lang="es-419" b="0" dirty="0">
                <a:latin typeface="Lato" panose="020F0502020204030203" pitchFamily="34" charset="77"/>
                <a:ea typeface="MS PGothic"/>
                <a:cs typeface="Calibri"/>
              </a:rPr>
              <a:t>pertinente</a:t>
            </a:r>
            <a:r>
              <a:rPr lang="es-419" dirty="0">
                <a:latin typeface="Lato" panose="020F0502020204030203" pitchFamily="34" charset="77"/>
                <a:ea typeface="MS PGothic"/>
                <a:cs typeface="Calibri"/>
              </a:rPr>
              <a:t> también se </a:t>
            </a:r>
            <a:r>
              <a:rPr lang="es-419" b="1" dirty="0">
                <a:latin typeface="Lato" panose="020F0502020204030203" pitchFamily="34" charset="77"/>
                <a:ea typeface="MS PGothic"/>
                <a:cs typeface="Calibri"/>
              </a:rPr>
              <a:t>comparta</a:t>
            </a:r>
            <a:r>
              <a:rPr lang="es-419" dirty="0">
                <a:latin typeface="Lato" panose="020F0502020204030203" pitchFamily="34" charset="77"/>
                <a:ea typeface="MS PGothic"/>
                <a:cs typeface="Calibri"/>
              </a:rPr>
              <a:t> con la </a:t>
            </a:r>
            <a:r>
              <a:rPr lang="es-419" b="1" dirty="0">
                <a:latin typeface="Lato" panose="020F0502020204030203" pitchFamily="34" charset="77"/>
                <a:ea typeface="MS PGothic"/>
                <a:cs typeface="Calibri"/>
              </a:rPr>
              <a:t>comunidad</a:t>
            </a:r>
            <a:r>
              <a:rPr lang="es-419" dirty="0">
                <a:latin typeface="Lato" panose="020F0502020204030203" pitchFamily="34" charset="77"/>
                <a:ea typeface="MS PGothic"/>
                <a:cs typeface="Calibri"/>
              </a:rPr>
              <a:t> con la que se trabaja. </a:t>
            </a:r>
          </a:p>
          <a:p>
            <a:endParaRPr lang="en-US" dirty="0">
              <a:latin typeface="Lato" panose="020F0502020204030203" pitchFamily="34" charset="77"/>
            </a:endParaRPr>
          </a:p>
          <a:p>
            <a:r>
              <a:rPr lang="es-419" dirty="0">
                <a:latin typeface="Lato" panose="020F0502020204030203" pitchFamily="34" charset="77"/>
                <a:ea typeface="MS PGothic"/>
                <a:cs typeface="Calibri"/>
              </a:rPr>
              <a:t>Además de tener acceso a los datos proporcionados, los miembros </a:t>
            </a:r>
            <a:r>
              <a:rPr lang="es-419" b="1" dirty="0">
                <a:latin typeface="Lato" panose="020F0502020204030203" pitchFamily="34" charset="77"/>
                <a:ea typeface="MS PGothic"/>
                <a:cs typeface="Calibri"/>
              </a:rPr>
              <a:t>de la comunidad</a:t>
            </a:r>
            <a:r>
              <a:rPr lang="es-419" dirty="0">
                <a:latin typeface="Lato" panose="020F0502020204030203" pitchFamily="34" charset="77"/>
                <a:ea typeface="MS PGothic"/>
                <a:cs typeface="Calibri"/>
              </a:rPr>
              <a:t> </a:t>
            </a:r>
            <a:r>
              <a:rPr lang="es-419" b="1" dirty="0">
                <a:latin typeface="Lato" panose="020F0502020204030203" pitchFamily="34" charset="77"/>
                <a:ea typeface="MS PGothic"/>
                <a:cs typeface="Calibri"/>
              </a:rPr>
              <a:t>pueden participar en </a:t>
            </a:r>
            <a:r>
              <a:rPr lang="es-419" dirty="0">
                <a:latin typeface="Lato" panose="020F0502020204030203" pitchFamily="34" charset="77"/>
                <a:ea typeface="MS PGothic"/>
                <a:cs typeface="Calibri"/>
              </a:rPr>
              <a:t>su </a:t>
            </a:r>
            <a:r>
              <a:rPr lang="es-419" b="1" dirty="0">
                <a:latin typeface="Lato" panose="020F0502020204030203" pitchFamily="34" charset="77"/>
                <a:ea typeface="MS PGothic"/>
                <a:cs typeface="Calibri"/>
              </a:rPr>
              <a:t>análisis </a:t>
            </a:r>
            <a:r>
              <a:rPr lang="es-419" dirty="0">
                <a:latin typeface="Lato" panose="020F0502020204030203" pitchFamily="34" charset="77"/>
                <a:ea typeface="MS PGothic"/>
                <a:cs typeface="Calibri"/>
              </a:rPr>
              <a:t>o dar sentido a los problemas que se señalan a través del mecanismo de comentarios. La idea es que si los miembros de la comunidad tienen acceso a estos datos y participan en su análisis inicial, puedan utilizarlos para sus propios fines de defensa, impulsados localmente, ante otros organismos y sus autoridades locales.</a:t>
            </a:r>
          </a:p>
          <a:p>
            <a:endParaRPr lang="en-US" dirty="0">
              <a:latin typeface="Lato" panose="020F0502020204030203" pitchFamily="34" charset="77"/>
            </a:endParaRPr>
          </a:p>
          <a:p>
            <a:r>
              <a:rPr lang="es-419" dirty="0">
                <a:latin typeface="Lato" panose="020F0502020204030203" pitchFamily="34" charset="77"/>
                <a:ea typeface="MS PGothic"/>
                <a:cs typeface="Calibri"/>
              </a:rPr>
              <a:t>Cerrar el ciclo de </a:t>
            </a:r>
            <a:r>
              <a:rPr lang="es-ES_tradnl" sz="1200" b="0" dirty="0">
                <a:solidFill>
                  <a:srgbClr val="0070C0"/>
                </a:solidFill>
                <a:latin typeface="Lato" panose="020F0502020204030203" pitchFamily="34" charset="77"/>
              </a:rPr>
              <a:t>retroalimentación</a:t>
            </a:r>
            <a:r>
              <a:rPr lang="es-419" dirty="0">
                <a:latin typeface="Lato" panose="020F0502020204030203" pitchFamily="34" charset="77"/>
                <a:ea typeface="MS PGothic"/>
                <a:cs typeface="Calibri"/>
              </a:rPr>
              <a:t> es una de las acciones que contribuyen a mantener </a:t>
            </a:r>
            <a:r>
              <a:rPr lang="es-419" b="1" dirty="0">
                <a:latin typeface="Lato" panose="020F0502020204030203" pitchFamily="34" charset="77"/>
                <a:ea typeface="MS PGothic"/>
                <a:cs typeface="Calibri"/>
              </a:rPr>
              <a:t>el compromiso del ACNUR en materia de Rendición de cuentas hacia las personas afectadas</a:t>
            </a:r>
            <a:r>
              <a:rPr lang="es-419" dirty="0">
                <a:latin typeface="Lato" panose="020F0502020204030203" pitchFamily="34" charset="77"/>
                <a:ea typeface="MS PGothic"/>
                <a:cs typeface="Calibri"/>
              </a:rPr>
              <a:t>. Los principales miembros del Comité Permanente entre Organismos (IASC, por sus siglas en inglés), incluido el Alto Comisionado para los Refugiados, han respaldado los </a:t>
            </a:r>
            <a:r>
              <a:rPr lang="es-419" b="0" dirty="0">
                <a:latin typeface="Lato" panose="020F0502020204030203" pitchFamily="34" charset="77"/>
                <a:ea typeface="MS PGothic"/>
                <a:cs typeface="Calibri"/>
              </a:rPr>
              <a:t>Compromisos de 2017</a:t>
            </a:r>
            <a:r>
              <a:rPr lang="es-419" b="1" dirty="0">
                <a:latin typeface="Lato" panose="020F0502020204030203" pitchFamily="34" charset="77"/>
                <a:ea typeface="MS PGothic"/>
                <a:cs typeface="Calibri"/>
              </a:rPr>
              <a:t> </a:t>
            </a:r>
            <a:r>
              <a:rPr lang="es-419" b="0" dirty="0">
                <a:latin typeface="Lato" panose="020F0502020204030203" pitchFamily="34" charset="77"/>
                <a:ea typeface="MS PGothic"/>
                <a:cs typeface="Calibri"/>
              </a:rPr>
              <a:t>sobre la rendición de cuentas hacia las personas afectadas y la protección frente a la explotación y el abuso sexuales, y han acordado incorporarlos a las políticas y directrices operativas organizativas y promoverlos con todos los socios.</a:t>
            </a:r>
            <a:r>
              <a:rPr lang="es-419" dirty="0">
                <a:latin typeface="Lato" panose="020F0502020204030203" pitchFamily="34" charset="77"/>
                <a:ea typeface="MS PGothic"/>
                <a:cs typeface="Calibri"/>
              </a:rPr>
              <a:t> </a:t>
            </a:r>
          </a:p>
          <a:p>
            <a:endParaRPr lang="en-US" dirty="0">
              <a:latin typeface="Lato" panose="020F0502020204030203" pitchFamily="34" charset="77"/>
            </a:endParaRPr>
          </a:p>
          <a:p>
            <a:r>
              <a:rPr lang="es-419" dirty="0">
                <a:latin typeface="Lato" panose="020F0502020204030203" pitchFamily="34" charset="77"/>
                <a:ea typeface="MS PGothic"/>
                <a:cs typeface="Calibri"/>
              </a:rPr>
              <a:t>El marco de la Rendición de cuentas hacia las personas afectadas del ACNUR se describe en las acciones centrales 2 a 5 de la Política de edad, género y diversidad de 2018: </a:t>
            </a:r>
          </a:p>
          <a:p>
            <a:pPr marL="171450" indent="-171450">
              <a:buFont typeface="Arial" panose="020B0604020202020204" pitchFamily="34" charset="0"/>
              <a:buChar char="•"/>
            </a:pPr>
            <a:r>
              <a:rPr lang="es-419" dirty="0">
                <a:latin typeface="Lato" panose="020F0502020204030203" pitchFamily="34" charset="77"/>
                <a:ea typeface="MS PGothic"/>
                <a:cs typeface="Calibri"/>
              </a:rPr>
              <a:t>Participación e inclusión (Acción central 2); </a:t>
            </a:r>
          </a:p>
          <a:p>
            <a:pPr marL="171450" indent="-171450">
              <a:buFont typeface="Arial" panose="020B0604020202020204" pitchFamily="34" charset="0"/>
              <a:buChar char="•"/>
            </a:pPr>
            <a:r>
              <a:rPr lang="es-419" dirty="0">
                <a:latin typeface="Lato" panose="020F0502020204030203" pitchFamily="34" charset="77"/>
                <a:ea typeface="MS PGothic"/>
                <a:cs typeface="Calibri"/>
              </a:rPr>
              <a:t>Comunicación y transparencia (Acción central 3); </a:t>
            </a:r>
          </a:p>
          <a:p>
            <a:pPr marL="171450" indent="-171450">
              <a:buFont typeface="Arial" panose="020B0604020202020204" pitchFamily="34" charset="0"/>
              <a:buChar char="•"/>
            </a:pPr>
            <a:r>
              <a:rPr lang="es-419" dirty="0">
                <a:latin typeface="Lato" panose="020F0502020204030203" pitchFamily="34" charset="77"/>
                <a:ea typeface="MS PGothic"/>
                <a:cs typeface="Calibri"/>
              </a:rPr>
              <a:t>Comentarios y respuesta (Acción central 4); y </a:t>
            </a:r>
          </a:p>
          <a:p>
            <a:pPr marL="171450" indent="-171450">
              <a:buFont typeface="Arial" panose="020B0604020202020204" pitchFamily="34" charset="0"/>
              <a:buChar char="•"/>
            </a:pPr>
            <a:r>
              <a:rPr lang="es-419" dirty="0">
                <a:latin typeface="Lato" panose="020F0502020204030203" pitchFamily="34" charset="77"/>
                <a:ea typeface="MS PGothic"/>
                <a:cs typeface="Calibri"/>
              </a:rPr>
              <a:t>Aprendizaje y adaptación de la organización (Acción central 5).</a:t>
            </a:r>
          </a:p>
          <a:p>
            <a:endParaRPr lang="en-US" dirty="0">
              <a:latin typeface="Lato" panose="020F0502020204030203" pitchFamily="34" charset="77"/>
            </a:endParaRPr>
          </a:p>
          <a:p>
            <a:r>
              <a:rPr lang="es-419" dirty="0">
                <a:latin typeface="Lato" panose="020F0502020204030203" pitchFamily="34" charset="77"/>
                <a:ea typeface="MS PGothic"/>
                <a:cs typeface="Calibri"/>
              </a:rPr>
              <a:t>Cerrar el ciclo de </a:t>
            </a:r>
            <a:r>
              <a:rPr lang="es-ES_tradnl" sz="1200" b="0" dirty="0">
                <a:solidFill>
                  <a:srgbClr val="0070C0"/>
                </a:solidFill>
                <a:latin typeface="Lato" panose="020F0502020204030203" pitchFamily="34" charset="77"/>
              </a:rPr>
              <a:t>retroalimentación</a:t>
            </a:r>
            <a:r>
              <a:rPr lang="es-419" dirty="0">
                <a:latin typeface="Lato" panose="020F0502020204030203" pitchFamily="34" charset="77"/>
                <a:ea typeface="MS PGothic"/>
                <a:cs typeface="Calibri"/>
              </a:rPr>
              <a:t> es uno de los elementos clave que contribuyen a las cuatro acciones centrales del ACNUR. </a:t>
            </a:r>
          </a:p>
          <a:p>
            <a:endParaRPr lang="en-US" dirty="0">
              <a:latin typeface="Lato" panose="020F0502020204030203" pitchFamily="34" charset="77"/>
            </a:endParaRPr>
          </a:p>
          <a:p>
            <a:r>
              <a:rPr lang="es-419" dirty="0">
                <a:latin typeface="Lato" panose="020F0502020204030203" pitchFamily="34" charset="77"/>
                <a:ea typeface="MS PGothic"/>
                <a:cs typeface="Calibri"/>
              </a:rPr>
              <a:t>Para obtener más información sobre el marco de la Rendición de cuentas hacia las personas afectadas del ACNUR, derívese a las personas participantes a la UNHCR Operational Guidance on Accountability to Affected Populations (https://www.unhcr.org/aap-operational-guidance). </a:t>
            </a:r>
            <a:endParaRPr lang="es-419" dirty="0">
              <a:latin typeface="Lato" panose="020F0502020204030203" pitchFamily="34" charset="77"/>
              <a:ea typeface="MS PGothic"/>
              <a:cs typeface="Calibri"/>
              <a:hlinkClick r:id="rId3"/>
            </a:endParaRPr>
          </a:p>
          <a:p>
            <a:endParaRPr lang="en-US"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latin typeface="Lato" panose="020F0502020204030203" pitchFamily="34" charset="77"/>
                <a:ea typeface="MS PGothic"/>
                <a:cs typeface="Calibri"/>
              </a:rPr>
              <a:t>Contenido extraído de ALNAP, Practitioner Guide: Closing the Loop - Effective feedback in humanitarian contexts, 2014 </a:t>
            </a:r>
            <a:r>
              <a:rPr lang="es-419" sz="1200" dirty="0">
                <a:latin typeface="Lato" panose="020F0502020204030203" pitchFamily="34" charset="77"/>
                <a:ea typeface="MS PGothic"/>
                <a:cs typeface="Calibri"/>
                <a:hlinkClick r:id="rId4"/>
              </a:rPr>
              <a:t>(https://www.alnap.org/system/files/content/resource/files/main/closing-the-loop-alnap-cda-guidance.pdf)</a:t>
            </a:r>
            <a:r>
              <a:rPr lang="es-419" dirty="0">
                <a:latin typeface="Lato" panose="020F0502020204030203" pitchFamily="34" charset="77"/>
                <a:ea typeface="MS PGothic"/>
                <a:cs typeface="Calibri"/>
              </a:rPr>
              <a:t>, donde se puede encontrar información adicional sobre la mejor manera de cerrar el ciclo de comentarios en la respuesta humanitaria. </a:t>
            </a:r>
          </a:p>
        </p:txBody>
      </p:sp>
    </p:spTree>
    <p:extLst>
      <p:ext uri="{BB962C8B-B14F-4D97-AF65-F5344CB8AC3E}">
        <p14:creationId xmlns:p14="http://schemas.microsoft.com/office/powerpoint/2010/main" val="9473623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70919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sz="1200" dirty="0">
                <a:latin typeface="Lato" panose="020F0502020204030203" pitchFamily="34" charset="77"/>
                <a:ea typeface="MS PGothic"/>
                <a:cs typeface="Calibri"/>
              </a:rPr>
              <a:t>Duración prevista: 25 minutos</a:t>
            </a:r>
          </a:p>
          <a:p>
            <a:r>
              <a:rPr lang="es-419" dirty="0">
                <a:latin typeface="Lato" panose="020F0502020204030203" pitchFamily="34" charset="77"/>
                <a:ea typeface="MS PGothic"/>
                <a:cs typeface="Calibri"/>
              </a:rPr>
              <a:t>Objetivo: reflexionar sobre la gestión basada en resultados de las propias actividades de prevención de la VG </a:t>
            </a:r>
          </a:p>
          <a:p>
            <a:endParaRPr lang="en-GR" dirty="0">
              <a:latin typeface="Lato" panose="020F0502020204030203" pitchFamily="34" charset="77"/>
              <a:cs typeface="Calibri"/>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419" dirty="0">
                <a:latin typeface="Lato" panose="020F0502020204030203" pitchFamily="34" charset="77"/>
                <a:ea typeface="MS PGothic"/>
                <a:cs typeface="Calibri"/>
              </a:rPr>
              <a:t>Prepare con anticipación folletos que incluyan los </a:t>
            </a:r>
            <a:r>
              <a:rPr lang="es-419" sz="1200" dirty="0"/>
              <a:t>enunciados </a:t>
            </a:r>
            <a:r>
              <a:rPr lang="es-419" dirty="0">
                <a:latin typeface="Lato" panose="020F0502020204030203" pitchFamily="34" charset="77"/>
                <a:ea typeface="MS PGothic"/>
                <a:cs typeface="Calibri"/>
              </a:rPr>
              <a:t>de efecto y los indicadores de producto de los </a:t>
            </a:r>
            <a:r>
              <a:rPr lang="es-419" sz="1800" dirty="0">
                <a:solidFill>
                  <a:srgbClr val="000000"/>
                </a:solidFill>
                <a:effectLst/>
                <a:latin typeface="Lato" panose="020F0502020204030203" pitchFamily="34" charset="0"/>
                <a:ea typeface="Times New Roman" panose="02020603050405020304" pitchFamily="18" charset="0"/>
                <a:cs typeface="Arial" panose="020B0604020202020204" pitchFamily="34" charset="0"/>
              </a:rPr>
              <a:t>Acuerdo de Colaboración</a:t>
            </a:r>
            <a:r>
              <a:rPr lang="es-419" dirty="0">
                <a:latin typeface="Lato" panose="020F0502020204030203" pitchFamily="34" charset="77"/>
                <a:ea typeface="MS PGothic"/>
                <a:cs typeface="Calibri"/>
              </a:rPr>
              <a:t>, los planes de trabajo y los marcos de monitoreo de su(s) operación(es) que incluyan actividades de prevención primaria de la VG. Cada folleto debe incluir una </a:t>
            </a:r>
            <a:r>
              <a:rPr lang="es-419" sz="1200" dirty="0"/>
              <a:t>enunciado </a:t>
            </a:r>
            <a:r>
              <a:rPr lang="es-419" dirty="0">
                <a:latin typeface="Lato" panose="020F0502020204030203" pitchFamily="34" charset="77"/>
                <a:ea typeface="MS PGothic"/>
                <a:cs typeface="Calibri"/>
              </a:rPr>
              <a:t>de efecto sobre la prevención de la VG y dos o tres de los indicadores de producto que corresponden a ese efecto. </a:t>
            </a:r>
          </a:p>
          <a:p>
            <a:pPr marL="171450" indent="-171450">
              <a:buFont typeface="Arial" panose="020B0604020202020204" pitchFamily="34" charset="0"/>
              <a:buChar char="•"/>
            </a:pPr>
            <a:r>
              <a:rPr lang="es-419" dirty="0">
                <a:latin typeface="Lato" panose="020F0502020204030203" pitchFamily="34" charset="77"/>
                <a:ea typeface="MS PGothic"/>
                <a:cs typeface="Calibri"/>
              </a:rPr>
              <a:t>Divida a las personas participantes en grupos. </a:t>
            </a:r>
          </a:p>
          <a:p>
            <a:pPr marL="171450" indent="-171450">
              <a:buFont typeface="Arial" panose="020B0604020202020204" pitchFamily="34" charset="0"/>
              <a:buChar char="•"/>
            </a:pPr>
            <a:r>
              <a:rPr lang="es-419" dirty="0">
                <a:latin typeface="Lato" panose="020F0502020204030203" pitchFamily="34" charset="77"/>
                <a:ea typeface="MS PGothic"/>
                <a:cs typeface="Calibri"/>
              </a:rPr>
              <a:t>Deje que las personas participantes trabajen en grupos y debatan las preguntas de la diapositiva. </a:t>
            </a:r>
          </a:p>
          <a:p>
            <a:pPr marL="171450" indent="-171450">
              <a:buFont typeface="Arial,Sans-Serif" panose="020B0604020202020204" pitchFamily="34" charset="0"/>
              <a:buChar char="•"/>
            </a:pPr>
            <a:r>
              <a:rPr lang="es-419" dirty="0">
                <a:latin typeface="Lato" panose="020F0502020204030203" pitchFamily="34" charset="77"/>
                <a:ea typeface="MS PGothic"/>
                <a:cs typeface="Calibri"/>
              </a:rPr>
              <a:t>Anime a los grupos a utilizar un rotafolio si lo desean. </a:t>
            </a:r>
          </a:p>
          <a:p>
            <a:pPr marL="171450" indent="-171450">
              <a:buFont typeface="Arial" panose="020B0604020202020204" pitchFamily="34" charset="0"/>
              <a:buChar char="•"/>
            </a:pPr>
            <a:r>
              <a:rPr lang="es-419" dirty="0">
                <a:latin typeface="Lato" panose="020F0502020204030203" pitchFamily="34" charset="77"/>
                <a:ea typeface="MS PGothic"/>
                <a:cs typeface="Calibri"/>
              </a:rPr>
              <a:t>Deje tiempo al final para que los grupos comenten en sesión plenaria y compartan algunas conclusiones generales sobre cada pregunta, sin entrar en los detalles del contenido de los indicadores específicos. </a:t>
            </a:r>
          </a:p>
          <a:p>
            <a:pPr marL="171450" indent="-171450">
              <a:buFont typeface="Arial" panose="020B0604020202020204" pitchFamily="34" charset="0"/>
              <a:buChar char="•"/>
            </a:pPr>
            <a:endParaRPr lang="en-GR" dirty="0">
              <a:latin typeface="Lato" panose="020F0502020204030203" pitchFamily="34" charset="77"/>
            </a:endParaRPr>
          </a:p>
          <a:p>
            <a:r>
              <a:rPr lang="es-419" dirty="0">
                <a:latin typeface="Lato" panose="020F0502020204030203" pitchFamily="34" charset="77"/>
                <a:ea typeface="MS PGothic"/>
                <a:cs typeface="Calibri"/>
              </a:rPr>
              <a:t>En los debates, recuerde a las personas participantes: </a:t>
            </a:r>
          </a:p>
          <a:p>
            <a:pPr marL="171450" indent="-171450">
              <a:buFont typeface="Arial" panose="020B0604020202020204" pitchFamily="34" charset="0"/>
              <a:buChar char="•"/>
            </a:pPr>
            <a:r>
              <a:rPr lang="es-419" dirty="0">
                <a:latin typeface="Lato" panose="020F0502020204030203" pitchFamily="34" charset="77"/>
                <a:ea typeface="MS PGothic"/>
                <a:cs typeface="Calibri"/>
              </a:rPr>
              <a:t>Las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enunciados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de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efecto</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s-419" dirty="0">
                <a:latin typeface="Lato" panose="020F0502020204030203" pitchFamily="34" charset="77"/>
                <a:ea typeface="MS PGothic"/>
                <a:cs typeface="Calibri"/>
              </a:rPr>
              <a:t>reflejan los cambios en las capacidades institucionales y de comportamiento que son necesarios para materializar el impacto. Expresan algo que las instituciones o las personas hacen de forma diferente (cambio de comportamiento) o mejor (cambio en los resultados).</a:t>
            </a:r>
          </a:p>
          <a:p>
            <a:pPr marL="171450" indent="-171450">
              <a:buFont typeface="Arial" panose="020B0604020202020204" pitchFamily="34" charset="0"/>
              <a:buChar char="•"/>
            </a:pPr>
            <a:r>
              <a:rPr lang="es-419" dirty="0">
                <a:latin typeface="Lato" panose="020F0502020204030203" pitchFamily="34" charset="77"/>
                <a:ea typeface="MS PGothic"/>
                <a:cs typeface="Calibri"/>
              </a:rPr>
              <a:t>Los cambios en las normas sociales y de género se observan mediante el </a:t>
            </a:r>
            <a:r>
              <a:rPr lang="es-419" b="1" dirty="0">
                <a:latin typeface="Lato" panose="020F0502020204030203" pitchFamily="34" charset="77"/>
                <a:ea typeface="MS PGothic"/>
                <a:cs typeface="Calibri"/>
              </a:rPr>
              <a:t>seguimiento de los cambios en los conocimientos, actitudes, habilidades y comportamientos</a:t>
            </a:r>
            <a:r>
              <a:rPr lang="es-419" dirty="0">
                <a:latin typeface="Lato" panose="020F0502020204030203" pitchFamily="34" charset="77"/>
                <a:ea typeface="MS PGothic"/>
                <a:cs typeface="Calibri"/>
              </a:rPr>
              <a:t>. </a:t>
            </a:r>
          </a:p>
          <a:p>
            <a:pPr marL="171450" indent="-171450">
              <a:buFont typeface="Arial" panose="020B0604020202020204" pitchFamily="34" charset="0"/>
              <a:buChar char="•"/>
            </a:pPr>
            <a:r>
              <a:rPr lang="es-419" dirty="0">
                <a:latin typeface="Lato" panose="020F0502020204030203" pitchFamily="34" charset="77"/>
                <a:ea typeface="MS PGothic"/>
                <a:cs typeface="Calibri"/>
              </a:rPr>
              <a:t>Formulación de los tres</a:t>
            </a:r>
            <a:r>
              <a:rPr lang="es-419" b="1" dirty="0">
                <a:latin typeface="Lato" panose="020F0502020204030203" pitchFamily="34" charset="77"/>
                <a:ea typeface="MS PGothic"/>
                <a:cs typeface="Calibri"/>
              </a:rPr>
              <a:t> indicadores de producto de buena práctica</a:t>
            </a:r>
            <a:r>
              <a:rPr lang="es-419" dirty="0">
                <a:latin typeface="Lato" panose="020F0502020204030203" pitchFamily="34" charset="77"/>
                <a:ea typeface="MS PGothic"/>
                <a:cs typeface="Calibri"/>
              </a:rPr>
              <a:t> del ACNUR como ejemplo recomendado. </a:t>
            </a:r>
          </a:p>
          <a:p>
            <a:pPr marL="171450" indent="-171450">
              <a:buFont typeface="Arial" panose="020B0604020202020204" pitchFamily="34" charset="0"/>
              <a:buChar char="•"/>
            </a:pPr>
            <a:r>
              <a:rPr lang="es-419" dirty="0">
                <a:latin typeface="Lato" panose="020F0502020204030203" pitchFamily="34" charset="77"/>
                <a:ea typeface="MS PGothic"/>
                <a:cs typeface="Calibri"/>
              </a:rPr>
              <a:t>Los indicadores deben ser, por sus siglas en inglés, SMART: </a:t>
            </a:r>
            <a:r>
              <a:rPr lang="es-419" b="1" i="0" u="none" strike="noStrike" dirty="0">
                <a:solidFill>
                  <a:srgbClr val="202124"/>
                </a:solidFill>
                <a:effectLst/>
                <a:latin typeface="Lato" panose="020F0502020204030203" pitchFamily="34" charset="77"/>
                <a:ea typeface="MS PGothic"/>
                <a:cs typeface="arial"/>
              </a:rPr>
              <a:t>específicos, medibles, realizables, pertinentes y sujetos a plazos</a:t>
            </a:r>
            <a:r>
              <a:rPr lang="es-419" b="0" i="0" u="none" strike="noStrike" dirty="0">
                <a:solidFill>
                  <a:srgbClr val="202124"/>
                </a:solidFill>
                <a:effectLst/>
                <a:latin typeface="Lato" panose="020F0502020204030203" pitchFamily="34" charset="77"/>
                <a:ea typeface="MS PGothic"/>
                <a:cs typeface="arial"/>
              </a:rPr>
              <a:t>.</a:t>
            </a:r>
            <a:r>
              <a:rPr lang="es-419" dirty="0">
                <a:solidFill>
                  <a:srgbClr val="202124"/>
                </a:solidFill>
                <a:latin typeface="Lato" panose="020F0502020204030203" pitchFamily="34" charset="77"/>
                <a:ea typeface="MS PGothic"/>
                <a:cs typeface="arial"/>
              </a:rPr>
              <a:t> </a:t>
            </a:r>
          </a:p>
          <a:p>
            <a:pPr marL="171450" indent="-171450">
              <a:buFont typeface="Arial" panose="020B0604020202020204" pitchFamily="34" charset="0"/>
              <a:buChar char="•"/>
              <a:defRPr/>
            </a:pPr>
            <a:r>
              <a:rPr lang="es-419" sz="1200" dirty="0">
                <a:effectLst/>
                <a:latin typeface="Lato" panose="020F0502020204030203" pitchFamily="34" charset="77"/>
                <a:ea typeface="Calibri"/>
                <a:cs typeface="Calibri"/>
              </a:rPr>
              <a:t>Los indicadores relacionados con el número de incidentes de VG denunciados no deben utilizarse </a:t>
            </a:r>
            <a:r>
              <a:rPr lang="es-419" sz="1200" b="1" u="sng" dirty="0">
                <a:effectLst/>
                <a:latin typeface="Lato" panose="020F0502020204030203" pitchFamily="34" charset="77"/>
                <a:ea typeface="Calibri"/>
                <a:cs typeface="Calibri"/>
              </a:rPr>
              <a:t>nunca</a:t>
            </a:r>
            <a:r>
              <a:rPr lang="es-419" sz="1200" dirty="0">
                <a:effectLst/>
                <a:latin typeface="Lato" panose="020F0502020204030203" pitchFamily="34" charset="77"/>
                <a:ea typeface="Calibri"/>
                <a:cs typeface="Calibri"/>
              </a:rPr>
              <a:t> para medir el éxito de los programas de prevención de la VG (ni para los programas de respuesta y las actividades de mitigación de riesgos).</a:t>
            </a:r>
            <a:r>
              <a:rPr lang="es-419" dirty="0">
                <a:latin typeface="Lato" panose="020F0502020204030203" pitchFamily="34" charset="77"/>
                <a:ea typeface="Calibri"/>
                <a:cs typeface="Calibri"/>
              </a:rPr>
              <a:t> </a:t>
            </a:r>
          </a:p>
        </p:txBody>
      </p:sp>
    </p:spTree>
    <p:extLst>
      <p:ext uri="{BB962C8B-B14F-4D97-AF65-F5344CB8AC3E}">
        <p14:creationId xmlns:p14="http://schemas.microsoft.com/office/powerpoint/2010/main" val="2602071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dirty="0"/>
          </a:p>
          <a:p>
            <a:endParaRPr lang="en-GR" dirty="0"/>
          </a:p>
        </p:txBody>
      </p:sp>
    </p:spTree>
    <p:extLst>
      <p:ext uri="{BB962C8B-B14F-4D97-AF65-F5344CB8AC3E}">
        <p14:creationId xmlns:p14="http://schemas.microsoft.com/office/powerpoint/2010/main" val="28161278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a:latin typeface="Lato" panose="020F0502020204030203" pitchFamily="34" charset="77"/>
                <a:ea typeface="MS PGothic"/>
                <a:cs typeface="Calibri"/>
              </a:rPr>
              <a:t>NOTAS DEL FACILITADOR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a:latin typeface="Lato" panose="020F0502020204030203" pitchFamily="34" charset="77"/>
              </a:rPr>
              <a:t>Duración prevista: 30 minutos</a:t>
            </a:r>
          </a:p>
        </p:txBody>
      </p:sp>
    </p:spTree>
    <p:extLst>
      <p:ext uri="{BB962C8B-B14F-4D97-AF65-F5344CB8AC3E}">
        <p14:creationId xmlns:p14="http://schemas.microsoft.com/office/powerpoint/2010/main" val="20385696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743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dirty="0">
                <a:latin typeface="Lato" panose="020F0502020204030203" pitchFamily="34" charset="77"/>
              </a:rPr>
              <a:t>Explique que, como el módulo está llegando a su fin, el marco de monitoreo de la </a:t>
            </a:r>
            <a:r>
              <a:rPr lang="es-419" b="1" dirty="0">
                <a:latin typeface="Lato" panose="020F0502020204030203" pitchFamily="34" charset="77"/>
              </a:rPr>
              <a:t>Política de VG</a:t>
            </a:r>
            <a:r>
              <a:rPr lang="es-419" dirty="0">
                <a:latin typeface="Lato" panose="020F0502020204030203" pitchFamily="34" charset="77"/>
              </a:rPr>
              <a:t> </a:t>
            </a:r>
            <a:r>
              <a:rPr lang="es-419" b="1" dirty="0">
                <a:latin typeface="Lato" panose="020F0502020204030203" pitchFamily="34" charset="77"/>
              </a:rPr>
              <a:t>del ACNUR refleja </a:t>
            </a:r>
            <a:r>
              <a:rPr lang="es-419" dirty="0">
                <a:latin typeface="Lato" panose="020F0502020204030203" pitchFamily="34" charset="77"/>
              </a:rPr>
              <a:t>la mayoría de los </a:t>
            </a:r>
            <a:r>
              <a:rPr lang="es-419" b="1" dirty="0">
                <a:latin typeface="Lato" panose="020F0502020204030203" pitchFamily="34" charset="77"/>
              </a:rPr>
              <a:t>temas tratados </a:t>
            </a:r>
            <a:r>
              <a:rPr lang="es-419" dirty="0">
                <a:latin typeface="Lato" panose="020F0502020204030203" pitchFamily="34" charset="77"/>
              </a:rPr>
              <a:t>en el módulo y, por lo tanto, sirve como una </a:t>
            </a:r>
            <a:r>
              <a:rPr lang="es-419" b="1" dirty="0">
                <a:latin typeface="Lato" panose="020F0502020204030203" pitchFamily="34" charset="77"/>
              </a:rPr>
              <a:t>recapitulación de los hitos importantes </a:t>
            </a:r>
            <a:r>
              <a:rPr lang="es-419" dirty="0">
                <a:latin typeface="Lato" panose="020F0502020204030203" pitchFamily="34" charset="77"/>
              </a:rPr>
              <a:t>que se esperan de las operaciones y los socios del ACNUR que participan en las actividades de prevención de la VG. </a:t>
            </a:r>
          </a:p>
          <a:p>
            <a:pPr marL="0" marR="0" lvl="0" indent="0" algn="l" defTabSz="914400" rtl="0" eaLnBrk="0" fontAlgn="base" latinLnBrk="0" hangingPunct="0">
              <a:spcBef>
                <a:spcPct val="30000"/>
              </a:spcBef>
              <a:spcAft>
                <a:spcPct val="0"/>
              </a:spcAft>
              <a:buClrTx/>
              <a:buSzTx/>
              <a:buFontTx/>
              <a:buNone/>
              <a:tabLst/>
              <a:defRPr/>
            </a:pPr>
            <a:endParaRPr lang="en-US" dirty="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dirty="0">
                <a:latin typeface="Lato" panose="020F0502020204030203" pitchFamily="34" charset="77"/>
              </a:rPr>
              <a:t>Explique que, aunque no se menciona explícitamente en la Política de VG del ACNUR, es necesario que la estrategia de prevención de la VG se base en una </a:t>
            </a:r>
            <a:r>
              <a:rPr lang="es-419" b="1" dirty="0">
                <a:latin typeface="Lato" panose="020F0502020204030203" pitchFamily="34" charset="77"/>
              </a:rPr>
              <a:t>Teoría del Cambio </a:t>
            </a:r>
            <a:r>
              <a:rPr lang="es-419" dirty="0">
                <a:latin typeface="Lato" panose="020F0502020204030203" pitchFamily="34" charset="77"/>
              </a:rPr>
              <a:t>desarrollada a partir del Análisis de género y poder. </a:t>
            </a:r>
          </a:p>
          <a:p>
            <a:pPr marL="0" marR="0" lvl="0" indent="0" algn="l" defTabSz="914400" rtl="0" eaLnBrk="0" fontAlgn="base" latinLnBrk="0" hangingPunct="0">
              <a:spcBef>
                <a:spcPct val="30000"/>
              </a:spcBef>
              <a:spcAft>
                <a:spcPct val="0"/>
              </a:spcAft>
              <a:buClrTx/>
              <a:buSzTx/>
              <a:buFontTx/>
              <a:buNone/>
              <a:tabLst/>
              <a:defRPr/>
            </a:pPr>
            <a:endParaRPr lang="en-GR" dirty="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s-419" dirty="0">
                <a:latin typeface="Lato" panose="020F0502020204030203" pitchFamily="34" charset="77"/>
              </a:rPr>
              <a:t>Recuerde el resultado político y la acción central de la Política de VG del ACNUR: </a:t>
            </a:r>
          </a:p>
          <a:p>
            <a:pPr marL="285750" marR="0" lvl="0" indent="-285750" algn="l" defTabSz="914400" rtl="0" eaLnBrk="0" fontAlgn="base" latinLnBrk="0" hangingPunct="0">
              <a:spcBef>
                <a:spcPct val="30000"/>
              </a:spcBef>
              <a:spcAft>
                <a:spcPct val="0"/>
              </a:spcAft>
              <a:buClrTx/>
              <a:buSzTx/>
              <a:buFont typeface="Arial" panose="020B0604020202020204" pitchFamily="34" charset="0"/>
              <a:buChar char="•"/>
              <a:tabLst/>
              <a:defRPr/>
            </a:pPr>
            <a:r>
              <a:rPr lang="es-419" b="1" u="sng" dirty="0">
                <a:effectLst/>
                <a:latin typeface="Lato" panose="020F0502020204030203" pitchFamily="34" charset="77"/>
              </a:rPr>
              <a:t>Resultado de la Política</a:t>
            </a:r>
            <a:r>
              <a:rPr lang="es-419" u="none" dirty="0">
                <a:effectLst/>
                <a:latin typeface="Lato" panose="020F0502020204030203" pitchFamily="34" charset="77"/>
              </a:rPr>
              <a:t>: </a:t>
            </a:r>
            <a:r>
              <a:rPr lang="es-419" dirty="0">
                <a:effectLst/>
                <a:latin typeface="Lato" panose="020F0502020204030203" pitchFamily="34" charset="77"/>
              </a:rPr>
              <a:t>La VG se previene al abordar la desigualdad de género, la discriminación y las relaciones de poder desiguales</a:t>
            </a:r>
          </a:p>
          <a:p>
            <a:pPr marL="285750" indent="-285750">
              <a:buFont typeface="Arial" panose="020B0604020202020204" pitchFamily="34" charset="0"/>
              <a:buChar char="•"/>
            </a:pPr>
            <a:r>
              <a:rPr lang="es-419" b="1" u="sng" dirty="0">
                <a:effectLst/>
                <a:latin typeface="Lato" panose="020F0502020204030203" pitchFamily="34" charset="77"/>
              </a:rPr>
              <a:t>Acción central de la Política</a:t>
            </a:r>
            <a:r>
              <a:rPr lang="es-419" u="none" dirty="0">
                <a:effectLst/>
                <a:latin typeface="Lato" panose="020F0502020204030203" pitchFamily="34" charset="77"/>
              </a:rPr>
              <a:t>: </a:t>
            </a:r>
            <a:r>
              <a:rPr lang="es-419" dirty="0">
                <a:effectLst/>
                <a:latin typeface="Lato" panose="020F0502020204030203" pitchFamily="34" charset="77"/>
              </a:rPr>
              <a:t>Las Operaciones fomentarán, planificarán e implementarán programas de prevención que promuevan la igualdad de género y que tengan como objetivo abordar las causas fundamentales de la VG con el fin de cambiar eficazmente los comportamientos y las normas sociales, incluso mediante enfoques a largo plazo que permitan rendir cuentas hacia las mujeres y las niñas.</a:t>
            </a:r>
          </a:p>
          <a:p>
            <a:pPr marL="171450" indent="-171450">
              <a:buFont typeface="Arial" panose="020B0604020202020204" pitchFamily="34" charset="0"/>
              <a:buChar char="•"/>
            </a:pPr>
            <a:endParaRPr lang="en-GB" dirty="0">
              <a:effectLst/>
              <a:latin typeface="Lato" panose="020F0502020204030203" pitchFamily="34" charset="77"/>
            </a:endParaRPr>
          </a:p>
          <a:p>
            <a:pPr marL="0" indent="0">
              <a:buFont typeface="Arial" panose="020B0604020202020204" pitchFamily="34" charset="0"/>
              <a:buNone/>
            </a:pPr>
            <a:r>
              <a:rPr lang="es-419" b="0" dirty="0">
                <a:latin typeface="Lato" panose="020F0502020204030203" pitchFamily="34" charset="77"/>
              </a:rPr>
              <a:t>El </a:t>
            </a:r>
            <a:r>
              <a:rPr lang="es-419" b="1" dirty="0">
                <a:latin typeface="Lato" panose="020F0502020204030203" pitchFamily="34" charset="77"/>
              </a:rPr>
              <a:t>marco de monitoreo </a:t>
            </a:r>
            <a:r>
              <a:rPr lang="es-419" b="0" dirty="0">
                <a:latin typeface="Lato" panose="020F0502020204030203" pitchFamily="34" charset="77"/>
              </a:rPr>
              <a:t>de la Política de VG del ACNUR no incluye indicadores, sino una serie de hitos que deben alcanzarse a lo largo del tiempo, lo que ayudará a las operaciones a hacer seguimiento de los progresos en términos de consonancia con la Política de VG. </a:t>
            </a:r>
          </a:p>
          <a:p>
            <a:pPr marL="0" indent="0">
              <a:buFont typeface="Arial" panose="020B0604020202020204" pitchFamily="34" charset="0"/>
              <a:buNone/>
            </a:pPr>
            <a:endParaRPr lang="en-US" b="0" dirty="0">
              <a:latin typeface="Lato" panose="020F0502020204030203" pitchFamily="34" charset="77"/>
            </a:endParaRPr>
          </a:p>
          <a:p>
            <a:pPr marL="0" indent="0">
              <a:buFont typeface="Arial" panose="020B0604020202020204" pitchFamily="34" charset="0"/>
              <a:buNone/>
            </a:pPr>
            <a:r>
              <a:rPr lang="es-419" b="0" dirty="0">
                <a:latin typeface="Lato" panose="020F0502020204030203" pitchFamily="34" charset="77"/>
              </a:rPr>
              <a:t>Los hitos de monitoreo de la Política de VG del ACNUR reflejan lo que se ha debatido a lo largo de las sesiones y sirven aquí como recordatorio de nuestros compromisos en materia de Política de VG y también como recapitulación del módulo 1. </a:t>
            </a:r>
          </a:p>
          <a:p>
            <a:pPr marL="0" indent="0">
              <a:buFont typeface="Arial" panose="020B0604020202020204" pitchFamily="34" charset="0"/>
              <a:buNone/>
            </a:pPr>
            <a:endParaRPr lang="en-GB" dirty="0">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s-419" dirty="0">
                <a:effectLst/>
                <a:latin typeface="Lato" panose="020F0502020204030203" pitchFamily="34" charset="77"/>
              </a:rPr>
              <a:t>Las orientaciones sobre el marco de monitoreo de la Política de VG son provisionales y están sujetas a cambios: </a:t>
            </a:r>
            <a:r>
              <a:rPr lang="es-419" sz="1200" dirty="0">
                <a:effectLst/>
                <a:latin typeface="Lato" panose="020F0502020204030203" pitchFamily="34" charset="77"/>
                <a:hlinkClick r:id="rId3"/>
              </a:rPr>
              <a:t>https://intranet.unhcr.org/content/dam/unhcr/intranet/protection-operations/sexual-and-gender-based-violence/documents/english/gbv-policy-monitoring-framework/GBV%20modules%20Policy%20Monitoring%20Framework%20-%20provisional%20release.pdf</a:t>
            </a:r>
            <a:r>
              <a:rPr lang="es-419" dirty="0">
                <a:effectLst/>
                <a:latin typeface="Lato" panose="020F0502020204030203" pitchFamily="34" charset="77"/>
              </a:rPr>
              <a:t>.</a:t>
            </a:r>
          </a:p>
        </p:txBody>
      </p:sp>
    </p:spTree>
    <p:extLst>
      <p:ext uri="{BB962C8B-B14F-4D97-AF65-F5344CB8AC3E}">
        <p14:creationId xmlns:p14="http://schemas.microsoft.com/office/powerpoint/2010/main" val="199108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ea typeface="MS PGothic"/>
                <a:cs typeface="Calibri"/>
              </a:rPr>
              <a:t>NOTAS DEL FACILITADOR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500" dirty="0">
              <a:latin typeface="Lato" panose="020F0502020204030203" pitchFamily="34" charset="77"/>
            </a:endParaRPr>
          </a:p>
          <a:p>
            <a:pPr>
              <a:defRPr/>
            </a:pPr>
            <a:r>
              <a:rPr lang="es-419" dirty="0">
                <a:latin typeface="Lato" panose="020F0502020204030203" pitchFamily="34" charset="77"/>
                <a:ea typeface="MS PGothic"/>
                <a:cs typeface="Calibri"/>
              </a:rPr>
              <a:t>Duración prevista para la sesión 1: 40 minutos</a:t>
            </a:r>
          </a:p>
          <a:p>
            <a:endParaRPr lang="en-US" dirty="0">
              <a:latin typeface="Lato" panose="020F0502020204030203" pitchFamily="34" charset="77"/>
            </a:endParaRPr>
          </a:p>
          <a:p>
            <a:r>
              <a:rPr lang="es-419" b="1" dirty="0">
                <a:latin typeface="Lato" panose="020F0502020204030203" pitchFamily="34" charset="77"/>
                <a:ea typeface="MS PGothic"/>
                <a:cs typeface="Calibri"/>
              </a:rPr>
              <a:t>Objetivos de aprendizaje: </a:t>
            </a:r>
          </a:p>
          <a:p>
            <a:pPr marL="285750" indent="-285750">
              <a:buClr>
                <a:schemeClr val="tx1"/>
              </a:buClr>
              <a:buFont typeface="Wingdings" pitchFamily="2" charset="2"/>
              <a:buChar char="Ø"/>
            </a:pPr>
            <a:r>
              <a:rPr lang="es-419" dirty="0">
                <a:latin typeface="Lato" panose="020F0502020204030203" pitchFamily="34" charset="77"/>
                <a:ea typeface="MS PGothic"/>
                <a:cs typeface="Calibri"/>
              </a:rPr>
              <a:t>Presentar el concepto de prevención de la VG. </a:t>
            </a:r>
          </a:p>
          <a:p>
            <a:pPr marL="285750" indent="-285750">
              <a:buClr>
                <a:schemeClr val="tx1"/>
              </a:buClr>
              <a:buFont typeface="Wingdings" pitchFamily="2" charset="2"/>
              <a:buChar char="Ø"/>
            </a:pPr>
            <a:r>
              <a:rPr lang="es-419" dirty="0">
                <a:latin typeface="Lato" panose="020F0502020204030203" pitchFamily="34" charset="77"/>
                <a:ea typeface="MS PGothic"/>
                <a:cs typeface="Calibri"/>
              </a:rPr>
              <a:t>Definir la prevención primaria, secundaria y terciaria.</a:t>
            </a:r>
          </a:p>
          <a:p>
            <a:pPr marL="285750" indent="-285750">
              <a:buClr>
                <a:schemeClr val="tx1"/>
              </a:buClr>
              <a:buFont typeface="Wingdings" pitchFamily="2" charset="2"/>
              <a:buChar char="Ø"/>
            </a:pPr>
            <a:r>
              <a:rPr lang="es-419" dirty="0">
                <a:latin typeface="Lato" panose="020F0502020204030203" pitchFamily="34" charset="77"/>
                <a:ea typeface="MS PGothic"/>
                <a:cs typeface="Calibri"/>
              </a:rPr>
              <a:t>Recordar la Política de VG del ACNUR y los compromisos de la agencia en materia de prevención de la VG. </a:t>
            </a:r>
          </a:p>
          <a:p>
            <a:pPr marL="285750" indent="-285750">
              <a:buClr>
                <a:schemeClr val="tx1"/>
              </a:buClr>
              <a:buFont typeface="Wingdings" pitchFamily="2" charset="2"/>
              <a:buChar char="Ø"/>
            </a:pPr>
            <a:r>
              <a:rPr lang="es-419" dirty="0">
                <a:latin typeface="Lato" panose="020F0502020204030203" pitchFamily="34" charset="77"/>
                <a:ea typeface="MS PGothic"/>
                <a:cs typeface="Calibri"/>
              </a:rPr>
              <a:t>Explicar por qué es importante considerar las actividades de prevención de la VG al inicio de una emergencia. </a:t>
            </a:r>
          </a:p>
          <a:p>
            <a:pPr marL="171450" indent="-171450">
              <a:buFont typeface="Wingdings" panose="05000000000000000000" pitchFamily="2" charset="2"/>
              <a:buChar char="ü"/>
            </a:pPr>
            <a:endParaRPr lang="en-US" dirty="0">
              <a:cs typeface="Calibri"/>
            </a:endParaRPr>
          </a:p>
        </p:txBody>
      </p:sp>
    </p:spTree>
    <p:extLst>
      <p:ext uri="{BB962C8B-B14F-4D97-AF65-F5344CB8AC3E}">
        <p14:creationId xmlns:p14="http://schemas.microsoft.com/office/powerpoint/2010/main" val="7828200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419" sz="1500" b="1">
                <a:latin typeface="Lato" panose="020F0502020204030203" pitchFamily="34" charset="77"/>
              </a:rPr>
              <a:t>NOTAS DEL FACILITADOR</a:t>
            </a:r>
          </a:p>
          <a:p>
            <a:endParaRPr lang="en-GR">
              <a:latin typeface="Lato" panose="020F0502020204030203" pitchFamily="34" charset="77"/>
            </a:endParaRPr>
          </a:p>
          <a:p>
            <a:r>
              <a:rPr lang="es-419">
                <a:latin typeface="Lato" panose="020F0502020204030203" pitchFamily="34" charset="77"/>
              </a:rPr>
              <a:t>Estas diapositivas corresponden a los mensajes clave de cada una de las 5 sesiones. </a:t>
            </a:r>
          </a:p>
          <a:p>
            <a:endParaRPr lang="en-GR"/>
          </a:p>
        </p:txBody>
      </p:sp>
      <p:sp>
        <p:nvSpPr>
          <p:cNvPr id="5" name="Notes Placeholder 2">
            <a:extLst>
              <a:ext uri="{FF2B5EF4-FFF2-40B4-BE49-F238E27FC236}">
                <a16:creationId xmlns:a16="http://schemas.microsoft.com/office/drawing/2014/main" id="{2618CD09-3E6C-33FF-4175-05DE9C86701E}"/>
              </a:ext>
            </a:extLst>
          </p:cNvPr>
          <p:cNvSpPr txBox="1">
            <a:spLocks/>
          </p:cNvSpPr>
          <p:nvPr/>
        </p:nvSpPr>
        <p:spPr bwMode="auto">
          <a:xfrm>
            <a:off x="685800" y="4341813"/>
            <a:ext cx="5486400" cy="40152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s-419" sz="1500" b="1">
                <a:latin typeface="Lato" panose="020F0502020204030203" pitchFamily="34" charset="77"/>
              </a:rPr>
              <a:t>NOTAS DEL FACILITADOR</a:t>
            </a:r>
          </a:p>
          <a:p>
            <a:endParaRPr lang="es-ES" altLang="en-US" dirty="0">
              <a:latin typeface="Lato" panose="020F0502020204030203" pitchFamily="34" charset="77"/>
            </a:endParaRPr>
          </a:p>
          <a:p>
            <a:r>
              <a:rPr lang="es-419">
                <a:latin typeface="Lato" panose="020F0502020204030203" pitchFamily="34" charset="77"/>
              </a:rPr>
              <a:t>Estas diapositivas corresponden a los mensajes clave de cada una de las 5 sesiones. </a:t>
            </a:r>
          </a:p>
        </p:txBody>
      </p:sp>
    </p:spTree>
    <p:extLst>
      <p:ext uri="{BB962C8B-B14F-4D97-AF65-F5344CB8AC3E}">
        <p14:creationId xmlns:p14="http://schemas.microsoft.com/office/powerpoint/2010/main" val="23148906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a:p>
          <a:p>
            <a:endParaRPr lang="en-GR"/>
          </a:p>
        </p:txBody>
      </p:sp>
    </p:spTree>
    <p:extLst>
      <p:ext uri="{BB962C8B-B14F-4D97-AF65-F5344CB8AC3E}">
        <p14:creationId xmlns:p14="http://schemas.microsoft.com/office/powerpoint/2010/main" val="264396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dirty="0"/>
          </a:p>
          <a:p>
            <a:endParaRPr lang="en-GR" dirty="0"/>
          </a:p>
        </p:txBody>
      </p:sp>
    </p:spTree>
    <p:extLst>
      <p:ext uri="{BB962C8B-B14F-4D97-AF65-F5344CB8AC3E}">
        <p14:creationId xmlns:p14="http://schemas.microsoft.com/office/powerpoint/2010/main" val="26822601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dirty="0"/>
          </a:p>
          <a:p>
            <a:endParaRPr lang="en-GR" dirty="0"/>
          </a:p>
        </p:txBody>
      </p:sp>
    </p:spTree>
    <p:extLst>
      <p:ext uri="{BB962C8B-B14F-4D97-AF65-F5344CB8AC3E}">
        <p14:creationId xmlns:p14="http://schemas.microsoft.com/office/powerpoint/2010/main" val="32755022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dirty="0"/>
          </a:p>
          <a:p>
            <a:endParaRPr lang="en-GR" dirty="0"/>
          </a:p>
        </p:txBody>
      </p:sp>
    </p:spTree>
    <p:extLst>
      <p:ext uri="{BB962C8B-B14F-4D97-AF65-F5344CB8AC3E}">
        <p14:creationId xmlns:p14="http://schemas.microsoft.com/office/powerpoint/2010/main" val="420579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s-ES" altLang="en-US" dirty="0">
              <a:latin typeface="Lato" panose="020F0502020204030203" pitchFamily="34" charset="77"/>
            </a:endParaRPr>
          </a:p>
          <a:p>
            <a:r>
              <a:rPr lang="es-419" dirty="0">
                <a:latin typeface="Lato" panose="020F0502020204030203" pitchFamily="34" charset="77"/>
              </a:rPr>
              <a:t>Esta diapositiva contiene una serie de </a:t>
            </a:r>
            <a:r>
              <a:rPr lang="es-419" b="1" dirty="0">
                <a:latin typeface="Lato" panose="020F0502020204030203" pitchFamily="34" charset="77"/>
              </a:rPr>
              <a:t>recursos clave </a:t>
            </a:r>
            <a:r>
              <a:rPr lang="es-419" dirty="0">
                <a:latin typeface="Lato" panose="020F0502020204030203" pitchFamily="34" charset="77"/>
              </a:rPr>
              <a:t>y no pretende ser una lista exhaustiva de recursos relacionados con la programación de la prevención primaria de la VG. En el diseño del módulo se utilizaron otros recursos y las referencias pertinentes pueden encontrarse en las notas del facilitador. </a:t>
            </a:r>
          </a:p>
          <a:p>
            <a:endParaRPr lang="en-GR" dirty="0">
              <a:latin typeface="Lato" panose="020F0502020204030203" pitchFamily="34" charset="77"/>
            </a:endParaRPr>
          </a:p>
          <a:p>
            <a:r>
              <a:rPr lang="es-419" dirty="0">
                <a:latin typeface="Lato" panose="020F0502020204030203" pitchFamily="34" charset="77"/>
              </a:rPr>
              <a:t>Algunos enlaces aquí y a lo largo de la diapositiva se refieren a recursos internos de la Intranet del ACNUR o del GBV Learning Hub y, por lo tanto, lamentablemente no son accesibles directamente para los socios. </a:t>
            </a:r>
          </a:p>
        </p:txBody>
      </p:sp>
    </p:spTree>
    <p:extLst>
      <p:ext uri="{BB962C8B-B14F-4D97-AF65-F5344CB8AC3E}">
        <p14:creationId xmlns:p14="http://schemas.microsoft.com/office/powerpoint/2010/main" val="3676742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7410920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35971"/>
            <a:ext cx="5486400" cy="4905662"/>
          </a:xfrm>
          <a:prstGeom prst="rect">
            <a:avLst/>
          </a:prstGeom>
        </p:spPr>
        <p:txBody>
          <a:bodyPr/>
          <a:lstStyle/>
          <a:p>
            <a:endParaRPr lang="en-US" i="0" dirty="0"/>
          </a:p>
        </p:txBody>
      </p:sp>
    </p:spTree>
    <p:extLst>
      <p:ext uri="{BB962C8B-B14F-4D97-AF65-F5344CB8AC3E}">
        <p14:creationId xmlns:p14="http://schemas.microsoft.com/office/powerpoint/2010/main" val="47349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4341813"/>
          </a:xfrm>
        </p:spPr>
        <p:txBody>
          <a:bodyPr/>
          <a:lstStyle/>
          <a:p>
            <a:pPr marL="0" marR="0" lvl="0" indent="0"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ea typeface="MS PGothic"/>
                <a:cs typeface="Calibri"/>
              </a:rPr>
              <a:t>NOTAS DEL FACILITADOR</a:t>
            </a:r>
          </a:p>
          <a:p>
            <a:endParaRPr lang="en-GB" sz="1500" dirty="0">
              <a:effectLst/>
              <a:latin typeface="Lato" panose="020F0502020204030203" pitchFamily="34" charset="77"/>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effectLst/>
                <a:latin typeface="Lato" panose="020F0502020204030203" pitchFamily="34" charset="77"/>
                <a:ea typeface="Times New Roman" panose="02020603050405020304" pitchFamily="18" charset="0"/>
                <a:cs typeface="Arial"/>
              </a:rPr>
              <a:t>Nota: la imagen no está disponible en español. Por lo tanto, se recomienda que el facilitador explique las partes clave del marco de resultados.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419" dirty="0">
              <a:effectLst/>
              <a:latin typeface="Lato" panose="020F0502020204030203" pitchFamily="34" charset="77"/>
              <a:ea typeface="Times New Roman" panose="02020603050405020304" pitchFamily="18" charset="0"/>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419" dirty="0">
                <a:effectLst/>
                <a:latin typeface="Lato" panose="020F0502020204030203" pitchFamily="34" charset="77"/>
                <a:ea typeface="Times New Roman" panose="02020603050405020304" pitchFamily="18" charset="0"/>
                <a:cs typeface="Arial"/>
              </a:rPr>
              <a:t>La prevención de la VG, la mitigación de riesgos y la respuesta son una de las ocho </a:t>
            </a:r>
            <a:r>
              <a:rPr lang="es-419" b="1" dirty="0">
                <a:effectLst/>
                <a:latin typeface="Lato" panose="020F0502020204030203" pitchFamily="34" charset="77"/>
                <a:ea typeface="Times New Roman" panose="02020603050405020304" pitchFamily="18" charset="0"/>
                <a:cs typeface="Arial"/>
              </a:rPr>
              <a:t>prioridades estratégicas del ACNUR</a:t>
            </a:r>
            <a:r>
              <a:rPr lang="es-419" dirty="0">
                <a:effectLst/>
                <a:latin typeface="Lato" panose="020F0502020204030203" pitchFamily="34" charset="77"/>
                <a:ea typeface="Times New Roman" panose="02020603050405020304" pitchFamily="18" charset="0"/>
                <a:cs typeface="Arial"/>
              </a:rPr>
              <a:t> (UNHCR Strategic Directions 2022-2026, </a:t>
            </a:r>
            <a:r>
              <a:rPr lang="es-419" sz="1200" dirty="0">
                <a:effectLst/>
                <a:latin typeface="Lato" panose="020F0502020204030203" pitchFamily="34" charset="77"/>
                <a:ea typeface="Times New Roman" panose="02020603050405020304" pitchFamily="18" charset="0"/>
                <a:cs typeface="Arial"/>
                <a:hlinkClick r:id="rId3"/>
              </a:rPr>
              <a:t>https://data.unhcr.org/en/documents/details/91745</a:t>
            </a:r>
            <a:r>
              <a:rPr lang="es-419" dirty="0">
                <a:effectLst/>
                <a:latin typeface="Lato" panose="020F0502020204030203" pitchFamily="34" charset="77"/>
                <a:ea typeface="Times New Roman" panose="02020603050405020304" pitchFamily="18" charset="0"/>
                <a:cs typeface="Arial"/>
              </a:rPr>
              <a:t>) y se han incluido como una de las 16 áreas de efecto dentro del </a:t>
            </a:r>
            <a:r>
              <a:rPr lang="es-419" b="1" dirty="0">
                <a:effectLst/>
                <a:latin typeface="Lato" panose="020F0502020204030203" pitchFamily="34" charset="77"/>
                <a:ea typeface="Times New Roman" panose="02020603050405020304" pitchFamily="18" charset="0"/>
                <a:cs typeface="Arial"/>
              </a:rPr>
              <a:t>Marco Global de Resultados del ACNUR</a:t>
            </a:r>
            <a:r>
              <a:rPr lang="es-419" dirty="0">
                <a:effectLst/>
                <a:latin typeface="Lato" panose="020F0502020204030203" pitchFamily="34" charset="77"/>
                <a:ea typeface="Times New Roman" panose="02020603050405020304" pitchFamily="18" charset="0"/>
                <a:cs typeface="Arial"/>
              </a:rPr>
              <a:t>.</a:t>
            </a:r>
            <a:r>
              <a:rPr lang="es-419" dirty="0">
                <a:latin typeface="Lato" panose="020F0502020204030203" pitchFamily="34" charset="77"/>
                <a:ea typeface="Times New Roman" panose="02020603050405020304" pitchFamily="18" charset="0"/>
                <a:cs typeface="Arial"/>
              </a:rPr>
              <a:t> </a:t>
            </a:r>
          </a:p>
          <a:p>
            <a:endParaRPr lang="en-GB" dirty="0">
              <a:latin typeface="Lato" panose="020F0502020204030203" pitchFamily="34" charset="77"/>
              <a:ea typeface="Times New Roman" panose="02020603050405020304" pitchFamily="18" charset="0"/>
              <a:cs typeface="Arial"/>
            </a:endParaRPr>
          </a:p>
          <a:p>
            <a:pPr>
              <a:spcAft>
                <a:spcPts val="1400"/>
              </a:spcAft>
            </a:pPr>
            <a:r>
              <a:rPr lang="es-419" dirty="0">
                <a:effectLst/>
                <a:latin typeface="Lato" panose="020F0502020204030203" pitchFamily="34" charset="77"/>
                <a:ea typeface="Times New Roman" panose="02020603050405020304" pitchFamily="18" charset="0"/>
                <a:cs typeface="Arial"/>
              </a:rPr>
              <a:t>El Marco Global de Resultados forma parte de </a:t>
            </a:r>
            <a:r>
              <a:rPr lang="es-419" b="1" dirty="0">
                <a:effectLst/>
                <a:latin typeface="Lato" panose="020F0502020204030203" pitchFamily="34" charset="77"/>
                <a:ea typeface="Times New Roman" panose="02020603050405020304" pitchFamily="18" charset="0"/>
                <a:cs typeface="Arial"/>
              </a:rPr>
              <a:t>COMPASS</a:t>
            </a:r>
            <a:r>
              <a:rPr lang="es-419" dirty="0">
                <a:effectLst/>
                <a:latin typeface="Lato" panose="020F0502020204030203" pitchFamily="34" charset="77"/>
                <a:ea typeface="Times New Roman" panose="02020603050405020304" pitchFamily="18" charset="0"/>
                <a:cs typeface="Arial"/>
              </a:rPr>
              <a:t>, el marco de programación global del ACNUR destinado a mejorar la capacidad de la organización para gestionar los resultados y crear cambios positivos en la vida de las personas apátridas y desplazadas, que se introdujo en 2021.</a:t>
            </a:r>
            <a:r>
              <a:rPr lang="es-419" dirty="0">
                <a:latin typeface="Lato" panose="020F0502020204030203" pitchFamily="34" charset="77"/>
                <a:ea typeface="Times New Roman" panose="02020603050405020304" pitchFamily="18" charset="0"/>
                <a:cs typeface="Arial"/>
              </a:rPr>
              <a:t> </a:t>
            </a:r>
            <a:r>
              <a:rPr lang="es-419" b="0" dirty="0">
                <a:effectLst/>
                <a:latin typeface="Lato" panose="020F0502020204030203" pitchFamily="34" charset="77"/>
                <a:ea typeface="Times New Roman" panose="02020603050405020304" pitchFamily="18" charset="0"/>
                <a:cs typeface="Arial"/>
              </a:rPr>
              <a:t>El enfoque COMPASS incluye </a:t>
            </a:r>
            <a:r>
              <a:rPr lang="es-419" dirty="0">
                <a:effectLst/>
                <a:latin typeface="Lato" panose="020F0502020204030203" pitchFamily="34" charset="77"/>
                <a:ea typeface="Times New Roman" panose="02020603050405020304" pitchFamily="18" charset="0"/>
                <a:cs typeface="Arial"/>
              </a:rPr>
              <a:t>un </a:t>
            </a:r>
            <a:r>
              <a:rPr lang="es-419" b="1" dirty="0">
                <a:effectLst/>
                <a:latin typeface="Lato" panose="020F0502020204030203" pitchFamily="34" charset="77"/>
                <a:ea typeface="Times New Roman" panose="02020603050405020304" pitchFamily="18" charset="0"/>
                <a:cs typeface="Arial"/>
              </a:rPr>
              <a:t>ciclo de planificación estratégica plurianual (de 3 a 5 años)</a:t>
            </a:r>
            <a:r>
              <a:rPr lang="es-419" dirty="0">
                <a:effectLst/>
                <a:latin typeface="Lato" panose="020F0502020204030203" pitchFamily="34" charset="77"/>
                <a:ea typeface="Times New Roman" panose="02020603050405020304" pitchFamily="18" charset="0"/>
                <a:cs typeface="Arial"/>
              </a:rPr>
              <a:t>, el </a:t>
            </a:r>
            <a:r>
              <a:rPr lang="es-419" b="1" dirty="0">
                <a:effectLst/>
                <a:latin typeface="Lato" panose="020F0502020204030203" pitchFamily="34" charset="77"/>
                <a:ea typeface="Times New Roman" panose="02020603050405020304" pitchFamily="18" charset="0"/>
                <a:cs typeface="Arial"/>
              </a:rPr>
              <a:t>marco global de resultados</a:t>
            </a:r>
            <a:r>
              <a:rPr lang="es-419" dirty="0">
                <a:effectLst/>
                <a:latin typeface="Lato" panose="020F0502020204030203" pitchFamily="34" charset="77"/>
                <a:ea typeface="Times New Roman" panose="02020603050405020304" pitchFamily="18" charset="0"/>
                <a:cs typeface="Arial"/>
              </a:rPr>
              <a:t> y una </a:t>
            </a:r>
            <a:r>
              <a:rPr lang="es-419" b="1" dirty="0">
                <a:effectLst/>
                <a:latin typeface="Lato" panose="020F0502020204030203" pitchFamily="34" charset="77"/>
                <a:ea typeface="Times New Roman" panose="02020603050405020304" pitchFamily="18" charset="0"/>
                <a:cs typeface="Arial"/>
              </a:rPr>
              <a:t>herramienta informática de planificación, presupuestación, monitoreo y presentación de informes de los resultados</a:t>
            </a:r>
            <a:r>
              <a:rPr lang="es-419" dirty="0">
                <a:effectLst/>
                <a:latin typeface="Lato" panose="020F0502020204030203" pitchFamily="34" charset="77"/>
                <a:ea typeface="Times New Roman" panose="02020603050405020304" pitchFamily="18" charset="0"/>
                <a:cs typeface="Arial"/>
              </a:rPr>
              <a:t>.</a:t>
            </a:r>
          </a:p>
          <a:p>
            <a:pPr>
              <a:spcAft>
                <a:spcPts val="1400"/>
              </a:spcAft>
            </a:pPr>
            <a:endParaRPr lang="en-GB" dirty="0">
              <a:effectLst/>
              <a:latin typeface="Lato" panose="020F0502020204030203" pitchFamily="34" charset="77"/>
              <a:ea typeface="Times New Roman" panose="02020603050405020304" pitchFamily="18" charset="0"/>
              <a:cs typeface="Arial"/>
            </a:endParaRPr>
          </a:p>
          <a:p>
            <a:pPr>
              <a:defRPr/>
            </a:pPr>
            <a:r>
              <a:rPr lang="es-419" b="0" dirty="0">
                <a:latin typeface="Lato" panose="020F0502020204030203" pitchFamily="34" charset="77"/>
                <a:ea typeface="MS PGothic"/>
                <a:cs typeface="Calibri"/>
              </a:rPr>
              <a:t>Más adelante en este módulo, veremos </a:t>
            </a:r>
            <a:r>
              <a:rPr lang="es-419" b="1" dirty="0">
                <a:latin typeface="Lato" panose="020F0502020204030203" pitchFamily="34" charset="77"/>
                <a:ea typeface="MS PGothic"/>
                <a:cs typeface="Calibri"/>
              </a:rPr>
              <a:t>el diseño y la planificación de programas de prevención de la VG en el contexto del ciclo de planificación plurianual del ACNUR y del Marco Global de Resultados</a:t>
            </a:r>
            <a:r>
              <a:rPr lang="es-419" b="0" dirty="0">
                <a:latin typeface="Lato" panose="020F0502020204030203" pitchFamily="34" charset="77"/>
                <a:ea typeface="MS PGothic"/>
                <a:cs typeface="Calibri"/>
              </a:rPr>
              <a:t>. </a:t>
            </a:r>
          </a:p>
        </p:txBody>
      </p:sp>
    </p:spTree>
    <p:extLst>
      <p:ext uri="{BB962C8B-B14F-4D97-AF65-F5344CB8AC3E}">
        <p14:creationId xmlns:p14="http://schemas.microsoft.com/office/powerpoint/2010/main" val="87327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8705627"/>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sz="1500" b="1" dirty="0">
                <a:latin typeface="Lato" panose="020F0502020204030203" pitchFamily="34" charset="77"/>
              </a:rPr>
              <a:t>NOTAS DEL FACILITADOR</a:t>
            </a:r>
          </a:p>
          <a:p>
            <a:endParaRPr lang="en-GB" sz="1300" dirty="0">
              <a:effectLst/>
              <a:latin typeface="Lato" panose="020F0502020204030203" pitchFamily="34" charset="77"/>
            </a:endParaRPr>
          </a:p>
          <a:p>
            <a:r>
              <a:rPr lang="es-419" dirty="0">
                <a:effectLst/>
                <a:latin typeface="Lato" panose="020F0502020204030203" pitchFamily="34" charset="77"/>
              </a:rPr>
              <a:t>Presente el módulo con una referencia al resultado de la política y la acción central de la </a:t>
            </a:r>
            <a:r>
              <a:rPr lang="es-419" b="1" i="0" dirty="0">
                <a:effectLst/>
                <a:latin typeface="Lato" panose="020F0502020204030203" pitchFamily="34" charset="77"/>
              </a:rPr>
              <a:t>Política del ACNUR sobre Prevención, Mitigación de Riesgos y Respuesta a la Violencia de Género, 2020 </a:t>
            </a:r>
            <a:r>
              <a:rPr lang="es-419" b="0" i="0" dirty="0">
                <a:effectLst/>
                <a:latin typeface="Lato" panose="020F0502020204030203" pitchFamily="34" charset="77"/>
              </a:rPr>
              <a:t>(en lo sucesivo, Política de VG)</a:t>
            </a:r>
            <a:r>
              <a:rPr lang="es-419" dirty="0">
                <a:effectLst/>
                <a:latin typeface="Lato" panose="020F0502020204030203" pitchFamily="34" charset="77"/>
              </a:rPr>
              <a:t> en relación con la prevención de la VG.</a:t>
            </a:r>
          </a:p>
          <a:p>
            <a:endParaRPr lang="en-GB" kern="1200" dirty="0">
              <a:effectLst/>
              <a:latin typeface="Lato" panose="020F0502020204030203" pitchFamily="34" charset="77"/>
              <a:ea typeface="+mn-ea"/>
              <a:cs typeface="+mn-cs"/>
            </a:endParaRPr>
          </a:p>
          <a:p>
            <a:pPr>
              <a:defRPr/>
            </a:pPr>
            <a:r>
              <a:rPr lang="es-419" dirty="0">
                <a:effectLst/>
                <a:latin typeface="Lato" panose="020F0502020204030203" pitchFamily="34" charset="77"/>
                <a:ea typeface="+mn-ea"/>
                <a:cs typeface="+mn-cs"/>
              </a:rPr>
              <a:t>La Política de VG refleja el trabajo que el ACNUR y sus socios llevan a cabo desde hace tiempo para hacer frente a la VG. </a:t>
            </a:r>
            <a:r>
              <a:rPr lang="es-419" dirty="0">
                <a:effectLst/>
                <a:latin typeface="Lato" panose="020F0502020204030203" pitchFamily="34" charset="77"/>
                <a:ea typeface="MS PGothic"/>
                <a:cs typeface="Helvetica"/>
              </a:rPr>
              <a:t>El cumplimiento de la Política de VG es </a:t>
            </a:r>
            <a:r>
              <a:rPr lang="es-419" b="1" dirty="0">
                <a:effectLst/>
                <a:latin typeface="Lato" panose="020F0502020204030203" pitchFamily="34" charset="77"/>
                <a:ea typeface="MS PGothic"/>
                <a:cs typeface="Helvetica"/>
              </a:rPr>
              <a:t>obligatorio</a:t>
            </a:r>
            <a:r>
              <a:rPr lang="es-419" b="1" dirty="0">
                <a:latin typeface="Lato" panose="020F0502020204030203" pitchFamily="34" charset="77"/>
                <a:ea typeface="MS PGothic"/>
                <a:cs typeface="Helvetica"/>
              </a:rPr>
              <a:t> para todas las operaciones</a:t>
            </a:r>
            <a:r>
              <a:rPr lang="es-419" dirty="0">
                <a:effectLst/>
                <a:latin typeface="Lato" panose="020F0502020204030203" pitchFamily="34" charset="77"/>
                <a:ea typeface="MS PGothic"/>
                <a:cs typeface="Helvetica"/>
              </a:rPr>
              <a:t>.</a:t>
            </a:r>
          </a:p>
          <a:p>
            <a:endParaRPr lang="en-US" dirty="0">
              <a:latin typeface="Lato" panose="020F0502020204030203" pitchFamily="34" charset="77"/>
            </a:endParaRPr>
          </a:p>
          <a:p>
            <a:r>
              <a:rPr lang="es-419" b="1" dirty="0">
                <a:latin typeface="Lato" panose="020F0502020204030203" pitchFamily="34" charset="77"/>
              </a:rPr>
              <a:t>La Política tiene dos objetivos que se refuerzan mutuamente:</a:t>
            </a:r>
          </a:p>
          <a:p>
            <a:pPr marL="228600" indent="-228600">
              <a:buClr>
                <a:schemeClr val="tx1"/>
              </a:buClr>
              <a:buFont typeface="+mj-lt"/>
              <a:buAutoNum type="arabicPeriod"/>
            </a:pPr>
            <a:r>
              <a:rPr lang="es-419" dirty="0">
                <a:latin typeface="Lato" panose="020F0502020204030203" pitchFamily="34" charset="77"/>
              </a:rPr>
              <a:t>El primero se refiere a la reducción del riesgo de VG para todas las personas a las que atendemos y se refiere a las </a:t>
            </a:r>
            <a:r>
              <a:rPr lang="es-419" b="1" dirty="0">
                <a:latin typeface="Lato" panose="020F0502020204030203" pitchFamily="34" charset="77"/>
              </a:rPr>
              <a:t>intervenciones de prevención y mitigación de riesgos</a:t>
            </a:r>
          </a:p>
          <a:p>
            <a:pPr marL="228600" indent="-228600">
              <a:buClr>
                <a:schemeClr val="tx1"/>
              </a:buClr>
              <a:buFont typeface="+mj-lt"/>
              <a:buAutoNum type="arabicPeriod"/>
            </a:pPr>
            <a:r>
              <a:rPr lang="es-419" dirty="0">
                <a:latin typeface="Lato" panose="020F0502020204030203" pitchFamily="34" charset="77"/>
              </a:rPr>
              <a:t>La segunda se refiere al </a:t>
            </a:r>
            <a:r>
              <a:rPr lang="es-419" b="1" dirty="0">
                <a:latin typeface="Lato" panose="020F0502020204030203" pitchFamily="34" charset="77"/>
              </a:rPr>
              <a:t>acceso seguro a servicios de calidad contra la VG </a:t>
            </a:r>
            <a:r>
              <a:rPr lang="es-419" dirty="0">
                <a:latin typeface="Lato" panose="020F0502020204030203" pitchFamily="34" charset="77"/>
              </a:rPr>
              <a:t>que estén en consonancia con los principios rectores sobre VG y otros estándares establecidos en directrices clave. Esto significa que las personas sobrevivientes deben tener acceso a servicios especializados en función de sus necesidades. </a:t>
            </a:r>
          </a:p>
          <a:p>
            <a:endParaRPr lang="en-US" dirty="0">
              <a:latin typeface="Lato" panose="020F0502020204030203" pitchFamily="34" charset="77"/>
            </a:endParaRPr>
          </a:p>
          <a:p>
            <a:r>
              <a:rPr lang="es-419" b="1" dirty="0">
                <a:latin typeface="Lato" panose="020F0502020204030203" pitchFamily="34" charset="77"/>
              </a:rPr>
              <a:t>La Política de VG debe contemplarse en tres partes:</a:t>
            </a:r>
          </a:p>
          <a:p>
            <a:pPr marL="228600" indent="-228600">
              <a:buClr>
                <a:schemeClr val="tx1"/>
              </a:buClr>
              <a:buAutoNum type="arabicPeriod"/>
            </a:pPr>
            <a:r>
              <a:rPr lang="es-419" b="0" dirty="0">
                <a:latin typeface="Lato" panose="020F0502020204030203" pitchFamily="34" charset="77"/>
              </a:rPr>
              <a:t>La </a:t>
            </a:r>
            <a:r>
              <a:rPr lang="es-419" b="1" dirty="0">
                <a:latin typeface="Lato" panose="020F0502020204030203" pitchFamily="34" charset="77"/>
              </a:rPr>
              <a:t>Política de</a:t>
            </a:r>
            <a:r>
              <a:rPr lang="es-419" b="0" dirty="0">
                <a:latin typeface="Lato" panose="020F0502020204030203" pitchFamily="34" charset="77"/>
              </a:rPr>
              <a:t> </a:t>
            </a:r>
            <a:r>
              <a:rPr lang="es-419" b="1" dirty="0">
                <a:latin typeface="Lato" panose="020F0502020204030203" pitchFamily="34" charset="77"/>
              </a:rPr>
              <a:t>VG </a:t>
            </a:r>
            <a:r>
              <a:rPr lang="es-419" b="0" dirty="0">
                <a:latin typeface="Lato" panose="020F0502020204030203" pitchFamily="34" charset="77"/>
              </a:rPr>
              <a:t>en sí, firmada por el Alto Comisionado.</a:t>
            </a:r>
          </a:p>
          <a:p>
            <a:pPr marL="228600" indent="-228600">
              <a:buClr>
                <a:schemeClr val="tx1"/>
              </a:buClr>
              <a:buAutoNum type="arabicPeriod"/>
            </a:pPr>
            <a:r>
              <a:rPr lang="es-419" b="0" dirty="0">
                <a:latin typeface="Lato" panose="020F0502020204030203" pitchFamily="34" charset="77"/>
              </a:rPr>
              <a:t>El Monitoreo y Cumplimiento (Sección 11) de la Política de VG hace referencia a un </a:t>
            </a:r>
            <a:r>
              <a:rPr lang="es-419" b="1" dirty="0">
                <a:latin typeface="Lato" panose="020F0502020204030203" pitchFamily="34" charset="77"/>
              </a:rPr>
              <a:t>marco de monitoreo</a:t>
            </a:r>
            <a:r>
              <a:rPr lang="es-419" b="0" dirty="0">
                <a:latin typeface="Lato" panose="020F0502020204030203" pitchFamily="34" charset="77"/>
              </a:rPr>
              <a:t> obligatorio. El </a:t>
            </a:r>
            <a:r>
              <a:rPr lang="es-419" b="1" dirty="0">
                <a:latin typeface="Lato" panose="020F0502020204030203" pitchFamily="34" charset="77"/>
              </a:rPr>
              <a:t>marco de monitoreo </a:t>
            </a:r>
            <a:r>
              <a:rPr lang="es-419" b="0" dirty="0">
                <a:latin typeface="Lato" panose="020F0502020204030203" pitchFamily="34" charset="77"/>
              </a:rPr>
              <a:t>obligatorio </a:t>
            </a:r>
            <a:r>
              <a:rPr lang="es-419" b="1" dirty="0">
                <a:latin typeface="Lato" panose="020F0502020204030203" pitchFamily="34" charset="77"/>
              </a:rPr>
              <a:t>es provisional</a:t>
            </a:r>
            <a:r>
              <a:rPr lang="es-419" b="0" dirty="0">
                <a:latin typeface="Lato" panose="020F0502020204030203" pitchFamily="34" charset="77"/>
              </a:rPr>
              <a:t> y se está ultimando. Se lanzará junto con una herramienta de apoyo para capturar fácilmente los datos en una herramienta </a:t>
            </a:r>
            <a:r>
              <a:rPr lang="es-419" b="0" dirty="0" err="1">
                <a:latin typeface="Lato" panose="020F0502020204030203" pitchFamily="34" charset="77"/>
              </a:rPr>
              <a:t>KoBo</a:t>
            </a:r>
            <a:r>
              <a:rPr lang="es-419" b="0" dirty="0">
                <a:latin typeface="Lato" panose="020F0502020204030203" pitchFamily="34" charset="77"/>
              </a:rPr>
              <a:t>. El marco de monitoreo no incluye indicadores, sino una serie de hitos que deben alcanzarse a lo largo del tiempo, lo que ayudará a las operaciones a hacer seguimiento de los progresos en consonancia con la Política de VG. Los hitos de la Política relacionados con la programación de la prevención se revisarán en la última sesión de este módulo. </a:t>
            </a:r>
          </a:p>
          <a:p>
            <a:pPr marL="228600" indent="-228600">
              <a:buClr>
                <a:schemeClr val="tx1"/>
              </a:buClr>
              <a:buAutoNum type="arabicPeriod"/>
            </a:pPr>
            <a:r>
              <a:rPr lang="es-419" b="0" dirty="0">
                <a:latin typeface="Lato" panose="020F0502020204030203" pitchFamily="34" charset="77"/>
              </a:rPr>
              <a:t>Un conjunto de </a:t>
            </a:r>
            <a:r>
              <a:rPr lang="es-419" b="1" dirty="0">
                <a:latin typeface="Lato" panose="020F0502020204030203" pitchFamily="34" charset="77"/>
              </a:rPr>
              <a:t>pautas operativas</a:t>
            </a:r>
            <a:r>
              <a:rPr lang="es-419" b="0" dirty="0">
                <a:latin typeface="Lato" panose="020F0502020204030203" pitchFamily="34" charset="77"/>
              </a:rPr>
              <a:t>, una por cada acción central, para explicar los hitos del marco de monitoreo y cómo cumplir y esforzarse por lograr las acciones centrales de la Política de VG. Dichas pautas incluyen medidas prácticas y se basan en documentos de orientación claves (por ejemplo, las Directrices del IASC sobre VG, las Directrices Interagenciales para la gestión de casos, los Estándares Mínimos de VG Interagenciales) y en estándares relacionados con las diferentes áreas técnicas. Actualmente se están elaborando las pautas operativas, que se publicarán en 2023. </a:t>
            </a:r>
          </a:p>
          <a:p>
            <a:pPr marL="228600" indent="-228600">
              <a:buAutoNum type="arabicPeriod"/>
            </a:pPr>
            <a:endParaRPr lang="en-US" b="0" dirty="0">
              <a:latin typeface="Lato" panose="020F0502020204030203" pitchFamily="34" charset="77"/>
            </a:endParaRPr>
          </a:p>
          <a:p>
            <a:pPr marL="0" indent="0">
              <a:buNone/>
            </a:pPr>
            <a:r>
              <a:rPr lang="es-419" dirty="0">
                <a:effectLst/>
                <a:latin typeface="Lato" panose="020F0502020204030203" pitchFamily="34" charset="77"/>
              </a:rPr>
              <a:t>A lo largo de las diferentes sesiones del módulo 1 de este Paquete se irán desgranando diferentes elementos del resultado de la política y de la acción central sobre la prevención de la VG (en la diapositiva).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R" dirty="0"/>
          </a:p>
        </p:txBody>
      </p:sp>
    </p:spTree>
    <p:extLst>
      <p:ext uri="{BB962C8B-B14F-4D97-AF65-F5344CB8AC3E}">
        <p14:creationId xmlns:p14="http://schemas.microsoft.com/office/powerpoint/2010/main" val="2102147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044114-0CEC-46E5-A31D-A5BD2EE1B45F}"/>
              </a:ext>
            </a:extLst>
          </p:cNvPr>
          <p:cNvSpPr/>
          <p:nvPr userDrawn="1"/>
        </p:nvSpPr>
        <p:spPr>
          <a:xfrm>
            <a:off x="0" y="0"/>
            <a:ext cx="12192000" cy="687546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Logo&#10;&#10;Description automatically generated">
            <a:extLst>
              <a:ext uri="{FF2B5EF4-FFF2-40B4-BE49-F238E27FC236}">
                <a16:creationId xmlns:a16="http://schemas.microsoft.com/office/drawing/2014/main" id="{FE3D4B6B-EBCE-4DFA-9622-959A236BA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64974" y="5816906"/>
            <a:ext cx="2558597" cy="954006"/>
          </a:xfrm>
          <a:prstGeom prst="rect">
            <a:avLst/>
          </a:prstGeom>
        </p:spPr>
      </p:pic>
    </p:spTree>
    <p:extLst>
      <p:ext uri="{BB962C8B-B14F-4D97-AF65-F5344CB8AC3E}">
        <p14:creationId xmlns:p14="http://schemas.microsoft.com/office/powerpoint/2010/main" val="32690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4923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1 | Primary prevention of GBV">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10E78C-B3C1-702B-6FDB-A8D298B5569F}"/>
              </a:ext>
            </a:extLst>
          </p:cNvPr>
          <p:cNvSpPr txBox="1"/>
          <p:nvPr userDrawn="1"/>
        </p:nvSpPr>
        <p:spPr>
          <a:xfrm>
            <a:off x="254832" y="6363551"/>
            <a:ext cx="6365821" cy="292388"/>
          </a:xfrm>
          <a:prstGeom prst="rect">
            <a:avLst/>
          </a:prstGeom>
          <a:no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es-419" sz="1300" b="1" i="0">
                <a:solidFill>
                  <a:schemeClr val="bg1"/>
                </a:solidFill>
                <a:latin typeface="Lato" panose="020F0502020204030203" pitchFamily="34" charset="77"/>
                <a:ea typeface="Lato" panose="020F0502020204030203" pitchFamily="34" charset="0"/>
                <a:cs typeface="Calibri" panose="020F0502020204030204" pitchFamily="34" charset="0"/>
              </a:rPr>
              <a:t>MÓDULO 1 </a:t>
            </a:r>
            <a:r>
              <a:rPr lang="es-419" sz="1300" b="0" i="0">
                <a:solidFill>
                  <a:schemeClr val="bg1"/>
                </a:solidFill>
                <a:latin typeface="Lato" panose="020F0502020204030203" pitchFamily="34" charset="77"/>
                <a:ea typeface="Lato" panose="020F0502020204030203" pitchFamily="34" charset="0"/>
                <a:cs typeface="Calibri" panose="020F0502020204030204" pitchFamily="34" charset="0"/>
              </a:rPr>
              <a:t>|</a:t>
            </a:r>
            <a:r>
              <a:rPr lang="es-419" sz="1300" b="1" i="0">
                <a:solidFill>
                  <a:schemeClr val="bg1"/>
                </a:solidFill>
                <a:latin typeface="Lato" panose="020F0502020204030203" pitchFamily="34" charset="77"/>
                <a:ea typeface="Lato" panose="020F0502020204030203" pitchFamily="34" charset="0"/>
                <a:cs typeface="Calibri" panose="020F0502020204030204" pitchFamily="34" charset="0"/>
              </a:rPr>
              <a:t> </a:t>
            </a:r>
            <a:r>
              <a:rPr lang="es-419" sz="1300" b="0" i="0">
                <a:solidFill>
                  <a:schemeClr val="bg1"/>
                </a:solidFill>
                <a:latin typeface="Lato" panose="020F0502020204030203" pitchFamily="34" charset="77"/>
                <a:ea typeface="Lato" panose="020F0502020204030203" pitchFamily="34" charset="0"/>
                <a:cs typeface="Calibri" panose="020F0502020204030204" pitchFamily="34" charset="0"/>
              </a:rPr>
              <a:t>Prevención primaria de la VG</a:t>
            </a:r>
          </a:p>
        </p:txBody>
      </p:sp>
    </p:spTree>
    <p:custDataLst>
      <p:tags r:id="rId1"/>
    </p:custDataLst>
    <p:extLst>
      <p:ext uri="{BB962C8B-B14F-4D97-AF65-F5344CB8AC3E}">
        <p14:creationId xmlns:p14="http://schemas.microsoft.com/office/powerpoint/2010/main" val="208618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1 | Introduction - GBV prevention at UNHC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es-419" sz="1300" b="1" i="0" dirty="0">
                <a:solidFill>
                  <a:schemeClr val="bg1"/>
                </a:solidFill>
                <a:latin typeface="Lato" panose="020F0502020204030203" pitchFamily="34" charset="77"/>
                <a:ea typeface="Lato" panose="020F0502020204030203" pitchFamily="34" charset="0"/>
                <a:cs typeface="Calibri" panose="020F0502020204030204" pitchFamily="34" charset="0"/>
              </a:rPr>
              <a:t>SESIÓN 1  </a:t>
            </a:r>
            <a:r>
              <a:rPr lang="es-419" sz="1300" b="0" i="0" dirty="0">
                <a:solidFill>
                  <a:schemeClr val="bg1"/>
                </a:solidFill>
                <a:latin typeface="Lato" panose="020F0502020204030203" pitchFamily="34" charset="77"/>
                <a:ea typeface="Lato" panose="020F0502020204030203" pitchFamily="34" charset="0"/>
                <a:cs typeface="Calibri" panose="020F0502020204030204" pitchFamily="34" charset="0"/>
              </a:rPr>
              <a:t>|</a:t>
            </a:r>
            <a:r>
              <a:rPr lang="es-419" sz="1300" b="1" i="0" dirty="0">
                <a:solidFill>
                  <a:schemeClr val="bg1"/>
                </a:solidFill>
                <a:latin typeface="Lato" panose="020F0502020204030203" pitchFamily="34" charset="77"/>
                <a:ea typeface="Lato" panose="020F0502020204030203" pitchFamily="34" charset="0"/>
                <a:cs typeface="Calibri" panose="020F0502020204030204" pitchFamily="34" charset="0"/>
              </a:rPr>
              <a:t> </a:t>
            </a:r>
            <a:r>
              <a:rPr lang="es-419" sz="1300" b="0" i="0" dirty="0">
                <a:solidFill>
                  <a:schemeClr val="bg1"/>
                </a:solidFill>
                <a:latin typeface="Lato" panose="020F0502020204030203" pitchFamily="34" charset="77"/>
                <a:ea typeface="Lato" panose="020F0502020204030203" pitchFamily="34" charset="0"/>
                <a:cs typeface="Calibri" panose="020F0502020204030204" pitchFamily="34" charset="0"/>
              </a:rPr>
              <a:t>Introducción - Prevención de la VG</a:t>
            </a:r>
          </a:p>
        </p:txBody>
      </p:sp>
    </p:spTree>
    <p:extLst>
      <p:ext uri="{BB962C8B-B14F-4D97-AF65-F5344CB8AC3E}">
        <p14:creationId xmlns:p14="http://schemas.microsoft.com/office/powerpoint/2010/main" val="321598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2 | Root causes of GBV">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es-419" sz="1300" b="1" i="0" dirty="0">
                <a:solidFill>
                  <a:schemeClr val="bg1"/>
                </a:solidFill>
                <a:latin typeface="Lato" panose="020F0502020204030203" pitchFamily="34" charset="77"/>
                <a:cs typeface="Calibri" panose="020F0502020204030204" pitchFamily="34" charset="0"/>
              </a:rPr>
              <a:t>SESIÓN 2  </a:t>
            </a:r>
            <a:r>
              <a:rPr lang="es-419" sz="1300" b="0" i="0" dirty="0">
                <a:solidFill>
                  <a:schemeClr val="bg1"/>
                </a:solidFill>
                <a:latin typeface="Lato" panose="020F0502020204030203" pitchFamily="34" charset="77"/>
                <a:cs typeface="Calibri" panose="020F0502020204030204" pitchFamily="34" charset="0"/>
              </a:rPr>
              <a:t>|</a:t>
            </a:r>
            <a:r>
              <a:rPr lang="es-419" sz="1300" b="1" i="0" dirty="0">
                <a:solidFill>
                  <a:schemeClr val="bg1"/>
                </a:solidFill>
                <a:latin typeface="Lato" panose="020F0502020204030203" pitchFamily="34" charset="77"/>
                <a:cs typeface="Calibri" panose="020F0502020204030204" pitchFamily="34" charset="0"/>
              </a:rPr>
              <a:t> </a:t>
            </a:r>
            <a:r>
              <a:rPr lang="es-419" sz="1300" b="0" dirty="0">
                <a:solidFill>
                  <a:srgbClr val="FFFFFF"/>
                </a:solidFill>
                <a:latin typeface="Lato" panose="020F0502020204030203" pitchFamily="34" charset="77"/>
                <a:cs typeface="Calibri" panose="020F0502020204030204" pitchFamily="34" charset="0"/>
              </a:rPr>
              <a:t>Causas fundamentales de la VG</a:t>
            </a:r>
          </a:p>
        </p:txBody>
      </p:sp>
    </p:spTree>
    <p:extLst>
      <p:ext uri="{BB962C8B-B14F-4D97-AF65-F5344CB8AC3E}">
        <p14:creationId xmlns:p14="http://schemas.microsoft.com/office/powerpoint/2010/main" val="205503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3 | GBV prevention principles and the socio-ecological mode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es-419" sz="1300" b="1" i="0" dirty="0">
                <a:solidFill>
                  <a:schemeClr val="bg1"/>
                </a:solidFill>
                <a:latin typeface="Lato" panose="020F0502020204030203" pitchFamily="34" charset="77"/>
                <a:cs typeface="Calibri" panose="020F0502020204030204" pitchFamily="34" charset="0"/>
              </a:rPr>
              <a:t>SESIÓN 3  </a:t>
            </a:r>
            <a:r>
              <a:rPr lang="es-419" sz="1300" b="0" i="0" dirty="0">
                <a:solidFill>
                  <a:schemeClr val="bg1"/>
                </a:solidFill>
                <a:latin typeface="Lato" panose="020F0502020204030203" pitchFamily="34" charset="77"/>
                <a:cs typeface="Calibri" panose="020F0502020204030204" pitchFamily="34" charset="0"/>
              </a:rPr>
              <a:t>|</a:t>
            </a:r>
            <a:r>
              <a:rPr lang="es-419" sz="1300" b="1" i="0" dirty="0">
                <a:solidFill>
                  <a:schemeClr val="bg1"/>
                </a:solidFill>
                <a:latin typeface="Lato" panose="020F0502020204030203" pitchFamily="34" charset="77"/>
                <a:cs typeface="Calibri" panose="020F0502020204030204" pitchFamily="34" charset="0"/>
              </a:rPr>
              <a:t> </a:t>
            </a:r>
            <a:r>
              <a:rPr lang="es-419" sz="1300" b="0" dirty="0">
                <a:solidFill>
                  <a:srgbClr val="FFFFFF"/>
                </a:solidFill>
                <a:latin typeface="Lato" panose="020F0502020204030203" pitchFamily="34" charset="77"/>
                <a:cs typeface="Calibri" panose="020F0502020204030204" pitchFamily="34" charset="0"/>
              </a:rPr>
              <a:t>Principios de prevención de la VG y modelo socioecológico</a:t>
            </a:r>
          </a:p>
        </p:txBody>
      </p:sp>
    </p:spTree>
    <p:extLst>
      <p:ext uri="{BB962C8B-B14F-4D97-AF65-F5344CB8AC3E}">
        <p14:creationId xmlns:p14="http://schemas.microsoft.com/office/powerpoint/2010/main" val="7323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4 | Designing and planning a GBV prevention intervention at UNHCRprinciples and the socio-ecological mode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0"/>
            <a:ext cx="7028284"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es-419" sz="1300" b="1" i="0" dirty="0">
                <a:solidFill>
                  <a:schemeClr val="bg1"/>
                </a:solidFill>
                <a:latin typeface="Lato" panose="020F0502020204030203" pitchFamily="34" charset="77"/>
                <a:cs typeface="Calibri" panose="020F0502020204030204" pitchFamily="34" charset="0"/>
              </a:rPr>
              <a:t>SESIÓN 4  </a:t>
            </a:r>
            <a:r>
              <a:rPr lang="es-419" sz="1300" b="0" i="0" dirty="0">
                <a:solidFill>
                  <a:schemeClr val="bg1"/>
                </a:solidFill>
                <a:latin typeface="Lato" panose="020F0502020204030203" pitchFamily="34" charset="77"/>
                <a:cs typeface="Calibri" panose="020F0502020204030204" pitchFamily="34" charset="0"/>
              </a:rPr>
              <a:t>|</a:t>
            </a:r>
            <a:r>
              <a:rPr lang="es-419" sz="1300" b="1" i="0" dirty="0">
                <a:solidFill>
                  <a:schemeClr val="bg1"/>
                </a:solidFill>
                <a:latin typeface="Lato" panose="020F0502020204030203" pitchFamily="34" charset="77"/>
                <a:cs typeface="Calibri" panose="020F0502020204030204" pitchFamily="34" charset="0"/>
              </a:rPr>
              <a:t> </a:t>
            </a:r>
            <a:r>
              <a:rPr lang="es-419" sz="1300" b="0" dirty="0">
                <a:solidFill>
                  <a:srgbClr val="FFFFFF"/>
                </a:solidFill>
                <a:latin typeface="Lato" panose="020F0502020204030203" pitchFamily="34" charset="77"/>
                <a:cs typeface="Calibri" panose="020F0502020204030204" pitchFamily="34" charset="0"/>
              </a:rPr>
              <a:t>Diseño y planificación de una intervención de prevención de la VG en el ACNUR</a:t>
            </a:r>
          </a:p>
        </p:txBody>
      </p:sp>
    </p:spTree>
    <p:extLst>
      <p:ext uri="{BB962C8B-B14F-4D97-AF65-F5344CB8AC3E}">
        <p14:creationId xmlns:p14="http://schemas.microsoft.com/office/powerpoint/2010/main" val="175687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5 | Measuring outcomes and impact of prevention wor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es-419" sz="1300" b="1" i="0" dirty="0">
                <a:solidFill>
                  <a:schemeClr val="bg1"/>
                </a:solidFill>
                <a:latin typeface="Lato" panose="020F0502020204030203" pitchFamily="34" charset="77"/>
                <a:cs typeface="Calibri" panose="020F0502020204030204" pitchFamily="34" charset="0"/>
              </a:rPr>
              <a:t>SESIÓN 5  </a:t>
            </a:r>
            <a:r>
              <a:rPr lang="es-419" sz="1300" b="0" i="0" dirty="0">
                <a:solidFill>
                  <a:schemeClr val="bg1"/>
                </a:solidFill>
                <a:latin typeface="Lato" panose="020F0502020204030203" pitchFamily="34" charset="77"/>
                <a:cs typeface="Calibri" panose="020F0502020204030204" pitchFamily="34" charset="0"/>
              </a:rPr>
              <a:t>|</a:t>
            </a:r>
            <a:r>
              <a:rPr lang="es-419" sz="1300" b="1" i="0" dirty="0">
                <a:solidFill>
                  <a:schemeClr val="bg1"/>
                </a:solidFill>
                <a:latin typeface="Lato" panose="020F0502020204030203" pitchFamily="34" charset="77"/>
                <a:cs typeface="Calibri" panose="020F0502020204030204" pitchFamily="34" charset="0"/>
              </a:rPr>
              <a:t> </a:t>
            </a:r>
            <a:r>
              <a:rPr lang="es-419" sz="1300" b="0" dirty="0">
                <a:solidFill>
                  <a:srgbClr val="FFFFFF"/>
                </a:solidFill>
                <a:latin typeface="Lato" panose="020F0502020204030203" pitchFamily="34" charset="77"/>
                <a:cs typeface="Calibri" panose="020F0502020204030204" pitchFamily="34" charset="0"/>
              </a:rPr>
              <a:t>Medición de los efectos y el impacto del trabajo de prevención</a:t>
            </a:r>
          </a:p>
        </p:txBody>
      </p:sp>
    </p:spTree>
    <p:extLst>
      <p:ext uri="{BB962C8B-B14F-4D97-AF65-F5344CB8AC3E}">
        <p14:creationId xmlns:p14="http://schemas.microsoft.com/office/powerpoint/2010/main" val="204138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1 | Closing sess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10E78C-B3C1-702B-6FDB-A8D298B5569F}"/>
              </a:ext>
            </a:extLst>
          </p:cNvPr>
          <p:cNvSpPr txBox="1"/>
          <p:nvPr userDrawn="1"/>
        </p:nvSpPr>
        <p:spPr>
          <a:xfrm>
            <a:off x="254832" y="6363551"/>
            <a:ext cx="6365821" cy="292388"/>
          </a:xfrm>
          <a:prstGeom prst="rect">
            <a:avLst/>
          </a:prstGeom>
          <a:no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es-419" sz="1300" b="1" i="0">
                <a:solidFill>
                  <a:schemeClr val="bg1"/>
                </a:solidFill>
                <a:latin typeface="Lato" panose="020F0502020204030203" pitchFamily="34" charset="77"/>
                <a:ea typeface="Lato" panose="020F0502020204030203" pitchFamily="34" charset="0"/>
                <a:cs typeface="Calibri" panose="020F0502020204030204" pitchFamily="34" charset="0"/>
              </a:rPr>
              <a:t>MÓDULO 1 </a:t>
            </a:r>
            <a:r>
              <a:rPr lang="es-419" sz="1300" b="0" i="0">
                <a:solidFill>
                  <a:schemeClr val="bg1"/>
                </a:solidFill>
                <a:latin typeface="Lato" panose="020F0502020204030203" pitchFamily="34" charset="77"/>
                <a:ea typeface="Lato" panose="020F0502020204030203" pitchFamily="34" charset="0"/>
                <a:cs typeface="Calibri" panose="020F0502020204030204" pitchFamily="34" charset="0"/>
              </a:rPr>
              <a:t>|</a:t>
            </a:r>
            <a:r>
              <a:rPr lang="es-419" sz="1300" b="1" i="0">
                <a:solidFill>
                  <a:schemeClr val="bg1"/>
                </a:solidFill>
                <a:latin typeface="Lato" panose="020F0502020204030203" pitchFamily="34" charset="77"/>
                <a:ea typeface="Lato" panose="020F0502020204030203" pitchFamily="34" charset="0"/>
                <a:cs typeface="Calibri" panose="020F0502020204030204" pitchFamily="34" charset="0"/>
              </a:rPr>
              <a:t> </a:t>
            </a:r>
            <a:r>
              <a:rPr lang="es-419" sz="1300" b="0" i="0">
                <a:solidFill>
                  <a:schemeClr val="bg1"/>
                </a:solidFill>
                <a:latin typeface="Lato" panose="020F0502020204030203" pitchFamily="34" charset="77"/>
                <a:ea typeface="Lato" panose="020F0502020204030203" pitchFamily="34" charset="0"/>
                <a:cs typeface="Calibri" panose="020F0502020204030204" pitchFamily="34" charset="0"/>
              </a:rPr>
              <a:t>Sesión de clausura</a:t>
            </a:r>
          </a:p>
        </p:txBody>
      </p:sp>
    </p:spTree>
    <p:custDataLst>
      <p:tags r:id="rId1"/>
    </p:custDataLst>
    <p:extLst>
      <p:ext uri="{BB962C8B-B14F-4D97-AF65-F5344CB8AC3E}">
        <p14:creationId xmlns:p14="http://schemas.microsoft.com/office/powerpoint/2010/main" val="18279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7687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F71595-6041-BA85-0AC3-310012CC64DC}"/>
              </a:ext>
            </a:extLst>
          </p:cNvPr>
          <p:cNvSpPr/>
          <p:nvPr userDrawn="1"/>
        </p:nvSpPr>
        <p:spPr>
          <a:xfrm>
            <a:off x="0" y="6178609"/>
            <a:ext cx="12192000" cy="679391"/>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4" descr="Logo&#10;&#10;Description automatically generated">
            <a:extLst>
              <a:ext uri="{FF2B5EF4-FFF2-40B4-BE49-F238E27FC236}">
                <a16:creationId xmlns:a16="http://schemas.microsoft.com/office/drawing/2014/main" id="{6DAA80FD-9E27-7F26-A6A4-2AF04914238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160408" y="6157658"/>
            <a:ext cx="1866807" cy="705602"/>
          </a:xfrm>
          <a:prstGeom prst="rect">
            <a:avLst/>
          </a:prstGeom>
        </p:spPr>
      </p:pic>
    </p:spTree>
    <p:custDataLst>
      <p:tags r:id="rId12"/>
    </p:custDataLst>
  </p:cSld>
  <p:clrMap bg1="lt1" tx1="dk1" bg2="lt2" tx2="dk2" accent1="accent1" accent2="accent2" accent3="accent3" accent4="accent4" accent5="accent5" accent6="accent6" hlink="hlink" folHlink="folHlink"/>
  <p:sldLayoutIdLst>
    <p:sldLayoutId id="2147484152" r:id="rId1"/>
    <p:sldLayoutId id="2147484142" r:id="rId2"/>
    <p:sldLayoutId id="2147484143" r:id="rId3"/>
    <p:sldLayoutId id="2147484184" r:id="rId4"/>
    <p:sldLayoutId id="2147484185" r:id="rId5"/>
    <p:sldLayoutId id="2147484186" r:id="rId6"/>
    <p:sldLayoutId id="2147484187" r:id="rId7"/>
    <p:sldLayoutId id="2147484188" r:id="rId8"/>
    <p:sldLayoutId id="2147484189" r:id="rId9"/>
    <p:sldLayoutId id="2147484182" r:id="rId10"/>
  </p:sldLayoutIdLst>
  <p:txStyles>
    <p:title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p:titleStyle>
    <p:body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hcr365.sharepoint.com/sites/GSCB-GBVLearning/SitePages/GBV--Learning.aspx"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1.xml"/><Relationship Id="rId6" Type="http://schemas.microsoft.com/office/2011/relationships/webextension" Target="../webextensions/webextension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6.xml"/><Relationship Id="rId7"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7.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25.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4.png"/><Relationship Id="rId2" Type="http://schemas.openxmlformats.org/officeDocument/2006/relationships/slideLayout" Target="../slideLayouts/slideLayout3.xml"/><Relationship Id="rId1" Type="http://schemas.openxmlformats.org/officeDocument/2006/relationships/tags" Target="../tags/tag22.xml"/><Relationship Id="rId6" Type="http://schemas.microsoft.com/office/2011/relationships/webextension" Target="../webextensions/webextension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25.xml"/><Relationship Id="rId7" Type="http://schemas.openxmlformats.org/officeDocument/2006/relationships/image" Target="../media/image58.pn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42.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28.xml"/><Relationship Id="rId7" Type="http://schemas.openxmlformats.org/officeDocument/2006/relationships/image" Target="../media/image68.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30.xml"/><Relationship Id="rId7" Type="http://schemas.openxmlformats.org/officeDocument/2006/relationships/image" Target="../media/image74.png"/><Relationship Id="rId2" Type="http://schemas.openxmlformats.org/officeDocument/2006/relationships/slideLayout" Target="../slideLayouts/slideLayout5.xml"/><Relationship Id="rId1" Type="http://schemas.openxmlformats.org/officeDocument/2006/relationships/tags" Target="../tags/tag2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image" Target="../media/image77.png"/><Relationship Id="rId5" Type="http://schemas.openxmlformats.org/officeDocument/2006/relationships/image" Target="../media/image25.png"/><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ags" Target="../tags/tag31.xml"/><Relationship Id="rId6" Type="http://schemas.microsoft.com/office/2011/relationships/webextension" Target="../webextensions/webextension3.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2.xml"/><Relationship Id="rId5" Type="http://schemas.openxmlformats.org/officeDocument/2006/relationships/image" Target="../media/image82.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83.jpeg"/></Relationships>
</file>

<file path=ppt/slides/_rels/slide3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37.xml"/><Relationship Id="rId7" Type="http://schemas.openxmlformats.org/officeDocument/2006/relationships/image" Target="../media/image85.png"/><Relationship Id="rId2" Type="http://schemas.openxmlformats.org/officeDocument/2006/relationships/slideLayout" Target="../slideLayouts/slideLayout5.xml"/><Relationship Id="rId1" Type="http://schemas.openxmlformats.org/officeDocument/2006/relationships/tags" Target="../tags/tag34.xml"/><Relationship Id="rId6" Type="http://schemas.openxmlformats.org/officeDocument/2006/relationships/hyperlink" Target="https://www.whatworks.co.za/resources/film-and-audio/item/400-equal-access-nepal" TargetMode="External"/><Relationship Id="rId5" Type="http://schemas.openxmlformats.org/officeDocument/2006/relationships/image" Target="../media/image82.png"/><Relationship Id="rId4" Type="http://schemas.openxmlformats.org/officeDocument/2006/relationships/image" Target="../media/image84.png"/><Relationship Id="rId9"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hyperlink" Target="https://unhcr365.sharepoint.com/sites/GSCB-GBVLearning/SitePages/Webinar-2.aspx" TargetMode="Externa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9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95.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96.png"/><Relationship Id="rId2" Type="http://schemas.openxmlformats.org/officeDocument/2006/relationships/slideLayout" Target="../slideLayouts/slideLayout6.xml"/><Relationship Id="rId1" Type="http://schemas.openxmlformats.org/officeDocument/2006/relationships/tags" Target="../tags/tag41.xml"/><Relationship Id="rId6" Type="http://schemas.microsoft.com/office/2011/relationships/webextension" Target="../webextensions/webextension4.xml"/><Relationship Id="rId5" Type="http://schemas.openxmlformats.org/officeDocument/2006/relationships/image" Target="../media/image20.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9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98.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notesSlide" Target="../notesSlides/notesSlide50.xml"/><Relationship Id="rId7" Type="http://schemas.openxmlformats.org/officeDocument/2006/relationships/image" Target="../media/image103.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82.png"/></Relationships>
</file>

<file path=ppt/slides/_rels/slide5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1.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image" Target="../media/image107.png"/><Relationship Id="rId4" Type="http://schemas.openxmlformats.org/officeDocument/2006/relationships/image" Target="../media/image10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108.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notesSlide" Target="../notesSlides/notesSlide55.xml"/><Relationship Id="rId7" Type="http://schemas.openxmlformats.org/officeDocument/2006/relationships/image" Target="../media/image112.png"/><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56.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notesSlide" Target="../notesSlides/notesSlide56.xml"/><Relationship Id="rId7" Type="http://schemas.openxmlformats.org/officeDocument/2006/relationships/hyperlink" Target="https://www.whatworks.co.za/resources/film-and-audio/item/668-video-violence-is-preventable-what-works" TargetMode="Externa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117.png"/><Relationship Id="rId5" Type="http://schemas.openxmlformats.org/officeDocument/2006/relationships/image" Target="../media/image116.png"/><Relationship Id="rId10" Type="http://schemas.openxmlformats.org/officeDocument/2006/relationships/image" Target="../media/image20.png"/><Relationship Id="rId4" Type="http://schemas.openxmlformats.org/officeDocument/2006/relationships/image" Target="../media/image115.png"/><Relationship Id="rId9"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52.xml"/><Relationship Id="rId5" Type="http://schemas.openxmlformats.org/officeDocument/2006/relationships/image" Target="../media/image119.png"/><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53.xml"/><Relationship Id="rId5" Type="http://schemas.openxmlformats.org/officeDocument/2006/relationships/image" Target="../media/image121.png"/><Relationship Id="rId4" Type="http://schemas.openxmlformats.org/officeDocument/2006/relationships/image" Target="../media/image12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54.xml"/><Relationship Id="rId5" Type="http://schemas.openxmlformats.org/officeDocument/2006/relationships/image" Target="../media/image82.png"/><Relationship Id="rId4" Type="http://schemas.openxmlformats.org/officeDocument/2006/relationships/image" Target="../media/image124.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128.png"/><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6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3.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132.png"/><Relationship Id="rId4" Type="http://schemas.openxmlformats.org/officeDocument/2006/relationships/image" Target="../media/image129.png"/><Relationship Id="rId9" Type="http://schemas.microsoft.com/office/2011/relationships/webextension" Target="../webextensions/webextension5.xml"/></Relationships>
</file>

<file path=ppt/slides/_rels/slide6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4.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133.png"/><Relationship Id="rId4" Type="http://schemas.openxmlformats.org/officeDocument/2006/relationships/image" Target="../media/image129.png"/><Relationship Id="rId9" Type="http://schemas.microsoft.com/office/2011/relationships/webextension" Target="../webextensions/webextension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58.xml"/><Relationship Id="rId4" Type="http://schemas.openxmlformats.org/officeDocument/2006/relationships/image" Target="../media/image134.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82.png"/><Relationship Id="rId5" Type="http://schemas.openxmlformats.org/officeDocument/2006/relationships/image" Target="../media/image136.png"/><Relationship Id="rId4" Type="http://schemas.openxmlformats.org/officeDocument/2006/relationships/image" Target="../media/image135.png"/></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notesSlide" Target="../notesSlides/notesSlide68.xml"/><Relationship Id="rId7" Type="http://schemas.openxmlformats.org/officeDocument/2006/relationships/image" Target="../media/image140.png"/><Relationship Id="rId2" Type="http://schemas.openxmlformats.org/officeDocument/2006/relationships/slideLayout" Target="../slideLayouts/slideLayout1.xml"/><Relationship Id="rId1" Type="http://schemas.openxmlformats.org/officeDocument/2006/relationships/tags" Target="../tags/tag60.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8.xml"/><Relationship Id="rId1" Type="http://schemas.openxmlformats.org/officeDocument/2006/relationships/tags" Target="../tags/tag61.xml"/><Relationship Id="rId4" Type="http://schemas.openxmlformats.org/officeDocument/2006/relationships/image" Target="../media/image14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8" Type="http://schemas.openxmlformats.org/officeDocument/2006/relationships/hyperlink" Target="https://www.refworld.org/cgi-bin/texis/vtx/rwmain/opendocpdf.pdf?reldoc=y&amp;docid=6185559b4" TargetMode="External"/><Relationship Id="rId3" Type="http://schemas.openxmlformats.org/officeDocument/2006/relationships/notesSlide" Target="../notesSlides/notesSlide75.xml"/><Relationship Id="rId7" Type="http://schemas.openxmlformats.org/officeDocument/2006/relationships/hyperlink" Target="https://www.unhcr.org/5aa13c0c7.pdf" TargetMode="External"/><Relationship Id="rId12" Type="http://schemas.openxmlformats.org/officeDocument/2006/relationships/image" Target="../media/image144.png"/><Relationship Id="rId2" Type="http://schemas.openxmlformats.org/officeDocument/2006/relationships/slideLayout" Target="../slideLayouts/slideLayout8.xml"/><Relationship Id="rId1" Type="http://schemas.openxmlformats.org/officeDocument/2006/relationships/tags" Target="../tags/tag62.xml"/><Relationship Id="rId6" Type="http://schemas.openxmlformats.org/officeDocument/2006/relationships/hyperlink" Target="https://gbvaor.net/gbviems" TargetMode="External"/><Relationship Id="rId11" Type="http://schemas.openxmlformats.org/officeDocument/2006/relationships/hyperlink" Target="https://unhcr365.sharepoint.com/sites/GSCB-GBVLearning" TargetMode="External"/><Relationship Id="rId5" Type="http://schemas.openxmlformats.org/officeDocument/2006/relationships/hyperlink" Target="https://intranet.unhcr.org/content/dam/unhcr/intranet/protection-operations/sexual-and-gender-based-violence/documents/english/gbv-policy-monitoring-framework/GBV%20Policy%20Monitoring%20Framework%2016.07.2021%20-%20provisional%20release.pdf" TargetMode="External"/><Relationship Id="rId10" Type="http://schemas.openxmlformats.org/officeDocument/2006/relationships/hyperlink" Target="https://www.whatworks.co.za/" TargetMode="External"/><Relationship Id="rId4" Type="http://schemas.openxmlformats.org/officeDocument/2006/relationships/hyperlink" Target="https://www.refworld.org.es/docid/60adc4d84.html" TargetMode="External"/><Relationship Id="rId9" Type="http://schemas.openxmlformats.org/officeDocument/2006/relationships/hyperlink" Target="https://unhcr365.sharepoint.com/sites/GSCB-GBVLearning/SitePages/Webinar-2.aspx"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76.xml"/><Relationship Id="rId1" Type="http://schemas.openxmlformats.org/officeDocument/2006/relationships/slideLayout" Target="../slideLayouts/slideLayout9.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77.xml.rels><?xml version="1.0" encoding="UTF-8" standalone="yes"?>
<Relationships xmlns="http://schemas.openxmlformats.org/package/2006/relationships"><Relationship Id="rId3" Type="http://schemas.openxmlformats.org/officeDocument/2006/relationships/hyperlink" Target="https://forms.office.com/e/UYnCmJCTVh" TargetMode="External"/><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intranet.unhcr.org/en/policy-guidance/policies/unhcr-hcp-2020-01-unhcr-policy-on-the-prevention-of--risk-mitiga.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0" y="1534"/>
            <a:ext cx="12191999" cy="6856466"/>
          </a:xfrm>
          <a:prstGeom prst="rect">
            <a:avLst/>
          </a:prstGeom>
          <a:solidFill>
            <a:srgbClr val="0070C0"/>
          </a:solidFill>
          <a:ln w="25400" cap="flat" cmpd="sng" algn="ctr">
            <a:noFill/>
            <a:prstDash val="solid"/>
            <a:round/>
            <a:headEnd type="none" w="med" len="med"/>
            <a:tailEnd type="none" w="med" len="med"/>
          </a:ln>
          <a:effectLst/>
        </p:spPr>
        <p:txBody>
          <a:bodyPr/>
          <a:lstStyle/>
          <a:p>
            <a:pPr algn="ctr" eaLnBrk="1" hangingPunct="1"/>
            <a:endParaRPr lang="en-US" dirty="0">
              <a:latin typeface="Calibri Regular"/>
            </a:endParaRPr>
          </a:p>
        </p:txBody>
      </p:sp>
      <p:sp>
        <p:nvSpPr>
          <p:cNvPr id="12" name="TextBox 11"/>
          <p:cNvSpPr txBox="1"/>
          <p:nvPr/>
        </p:nvSpPr>
        <p:spPr>
          <a:xfrm>
            <a:off x="929990" y="264170"/>
            <a:ext cx="8292837" cy="830997"/>
          </a:xfrm>
          <a:prstGeom prst="rect">
            <a:avLst/>
          </a:prstGeom>
          <a:noFill/>
        </p:spPr>
        <p:txBody>
          <a:bodyPr wrap="square" lIns="91440" tIns="45720" rIns="91440" bIns="45720" rtlCol="0" anchor="t">
            <a:spAutoFit/>
          </a:bodyPr>
          <a:lstStyle/>
          <a:p>
            <a:r>
              <a:rPr lang="es-419" sz="4800" b="1" dirty="0">
                <a:solidFill>
                  <a:schemeClr val="bg1"/>
                </a:solidFill>
                <a:latin typeface="Lato"/>
                <a:ea typeface="Calibri"/>
                <a:cs typeface="Calibri"/>
              </a:rPr>
              <a:t>LÉAME PRIMERO</a:t>
            </a:r>
          </a:p>
        </p:txBody>
      </p:sp>
      <p:sp>
        <p:nvSpPr>
          <p:cNvPr id="29" name="TextBox 28"/>
          <p:cNvSpPr txBox="1"/>
          <p:nvPr/>
        </p:nvSpPr>
        <p:spPr>
          <a:xfrm>
            <a:off x="929990" y="1275403"/>
            <a:ext cx="10361787" cy="4722831"/>
          </a:xfrm>
          <a:prstGeom prst="rect">
            <a:avLst/>
          </a:prstGeom>
          <a:noFill/>
        </p:spPr>
        <p:txBody>
          <a:bodyPr wrap="square" lIns="91440" tIns="45720" rIns="91440" bIns="45720" rtlCol="0" anchor="t">
            <a:spAutoFit/>
          </a:bodyPr>
          <a:lstStyle/>
          <a:p>
            <a:pPr algn="just"/>
            <a:r>
              <a:rPr lang="es-419" sz="1400" dirty="0">
                <a:solidFill>
                  <a:schemeClr val="bg1"/>
                </a:solidFill>
                <a:latin typeface="Lato"/>
                <a:ea typeface="Lato"/>
                <a:cs typeface="Lato"/>
              </a:rPr>
              <a:t>El Paquete de Facilitación está pensado para utilizarse como material de facilitación para talleres presenciales dirigidos a especialistas en VG del ACNUR y sus socios o a personal de Protección con responsabilidades en VG, mediante la promoción del debate, el pensamiento crítico y el intercambio entre las personas participantes. También puede utilizarse como material de autoaprendizaje. Antes de emprender este aprendizaje, es necesario poseer una sólida comprensión de los conceptos y principios básicos de la VG. Antes de realizar un taller basado en este Paquete, las personas participantes deberán haber completado </a:t>
            </a:r>
            <a:r>
              <a:rPr lang="es-419" sz="1400" u="sng" dirty="0">
                <a:solidFill>
                  <a:schemeClr val="bg1"/>
                </a:solidFill>
                <a:latin typeface="Lato"/>
                <a:ea typeface="Lato"/>
                <a:cs typeface="Lato"/>
                <a:hlinkClick r:id="rId3">
                  <a:extLst>
                    <a:ext uri="{A12FA001-AC4F-418D-AE19-62706E023703}">
                      <ahyp:hlinkClr xmlns:ahyp="http://schemas.microsoft.com/office/drawing/2018/hyperlinkcolor" val="tx"/>
                    </a:ext>
                  </a:extLst>
                </a:hlinkClick>
              </a:rPr>
              <a:t>los niveles 1 y 2 de aprendizaje electrónico sobre VG del ACNUR</a:t>
            </a:r>
            <a:r>
              <a:rPr lang="es-419" sz="1400" dirty="0">
                <a:solidFill>
                  <a:schemeClr val="bg1"/>
                </a:solidFill>
                <a:latin typeface="Lato"/>
                <a:ea typeface="Lato"/>
                <a:cs typeface="Lato"/>
              </a:rPr>
              <a:t>. </a:t>
            </a:r>
          </a:p>
          <a:p>
            <a:pPr algn="just"/>
            <a:endParaRPr lang="en-GB" sz="1400" b="1" dirty="0">
              <a:solidFill>
                <a:schemeClr val="bg1"/>
              </a:solidFill>
              <a:latin typeface="Lato"/>
              <a:ea typeface="Lato"/>
              <a:cs typeface="Lato"/>
            </a:endParaRPr>
          </a:p>
          <a:p>
            <a:pPr algn="just"/>
            <a:r>
              <a:rPr lang="es-419" sz="1400" b="1" dirty="0">
                <a:solidFill>
                  <a:schemeClr val="bg1"/>
                </a:solidFill>
                <a:latin typeface="Lato"/>
                <a:ea typeface="Lato"/>
                <a:cs typeface="Lato"/>
              </a:rPr>
              <a:t>Las y los facilitadores</a:t>
            </a:r>
            <a:r>
              <a:rPr lang="es-419" sz="1400" dirty="0">
                <a:solidFill>
                  <a:schemeClr val="bg1"/>
                </a:solidFill>
                <a:latin typeface="Lato"/>
                <a:ea typeface="Lato"/>
                <a:cs typeface="Lato"/>
              </a:rPr>
              <a:t> deben ser </a:t>
            </a:r>
            <a:r>
              <a:rPr lang="es-419" sz="1400" b="1" dirty="0">
                <a:solidFill>
                  <a:schemeClr val="bg1"/>
                </a:solidFill>
                <a:latin typeface="Lato"/>
                <a:ea typeface="Lato"/>
                <a:cs typeface="Lato"/>
              </a:rPr>
              <a:t>especialistas en VG con experiencia</a:t>
            </a:r>
            <a:r>
              <a:rPr lang="es-419" sz="1400" dirty="0">
                <a:solidFill>
                  <a:schemeClr val="bg1"/>
                </a:solidFill>
                <a:latin typeface="Lato"/>
                <a:ea typeface="Lato"/>
                <a:cs typeface="Lato"/>
              </a:rPr>
              <a:t>. </a:t>
            </a:r>
          </a:p>
          <a:p>
            <a:pPr algn="just" eaLnBrk="1" hangingPunct="1">
              <a:lnSpc>
                <a:spcPct val="130000"/>
              </a:lnSpc>
            </a:pPr>
            <a:endParaRPr lang="en-US" sz="14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eaLnBrk="1" hangingPunct="1"/>
            <a:r>
              <a:rPr lang="es-419" sz="1400" dirty="0">
                <a:solidFill>
                  <a:schemeClr val="bg1"/>
                </a:solidFill>
                <a:latin typeface="Lato" panose="020F0502020204030203" pitchFamily="34" charset="0"/>
                <a:ea typeface="Lato" panose="020F0502020204030203" pitchFamily="34" charset="0"/>
                <a:cs typeface="Lato" panose="020F0502020204030203" pitchFamily="34" charset="0"/>
              </a:rPr>
              <a:t>Se recomienda que las y los facilitadores adapten el contenido del Paquete a su contexto y audiencia antes de impartir las sesiones. Téngase en cuenta que: </a:t>
            </a:r>
          </a:p>
          <a:p>
            <a:pPr algn="just" eaLnBrk="1" hangingPunct="1"/>
            <a:endParaRPr lang="en-US" sz="14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285750" indent="-285750" algn="just" eaLnBrk="1" hangingPunct="1">
              <a:buFont typeface="Arial" panose="020B0604020202020204" pitchFamily="34" charset="0"/>
              <a:buChar char="•"/>
            </a:pPr>
            <a:r>
              <a:rPr lang="es-419" sz="1400" dirty="0">
                <a:solidFill>
                  <a:schemeClr val="bg1"/>
                </a:solidFill>
                <a:latin typeface="Lato" panose="020F0502020204030203" pitchFamily="34" charset="0"/>
                <a:ea typeface="Lato" panose="020F0502020204030203" pitchFamily="34" charset="0"/>
                <a:cs typeface="Lato" panose="020F0502020204030203" pitchFamily="34" charset="0"/>
              </a:rPr>
              <a:t>Los ejemplos y ejercicios pueden adaptarse y contextualizarse. </a:t>
            </a:r>
          </a:p>
          <a:p>
            <a:pPr marL="285750" indent="-285750" algn="just">
              <a:buFont typeface="Arial"/>
              <a:buChar char="•"/>
            </a:pPr>
            <a:r>
              <a:rPr lang="es-419" sz="1400" dirty="0">
                <a:solidFill>
                  <a:schemeClr val="bg1"/>
                </a:solidFill>
                <a:latin typeface="Lato" panose="020F0502020204030203" pitchFamily="34" charset="0"/>
                <a:ea typeface="Lato" panose="020F0502020204030203" pitchFamily="34" charset="0"/>
                <a:cs typeface="Lato" panose="020F0502020204030203" pitchFamily="34" charset="0"/>
              </a:rPr>
              <a:t>No todo el contenido del Paquete es relevante para los socios del ACNUR y puede eliminarse u ocultarse.</a:t>
            </a:r>
          </a:p>
          <a:p>
            <a:pPr marL="285750" indent="-285750" algn="just">
              <a:buFont typeface="Arial"/>
              <a:buChar char="•"/>
            </a:pPr>
            <a:r>
              <a:rPr lang="es-419" sz="1400" dirty="0">
                <a:solidFill>
                  <a:schemeClr val="bg1"/>
                </a:solidFill>
                <a:latin typeface="Lato" panose="020F0502020204030203" pitchFamily="34" charset="0"/>
                <a:ea typeface="Lato" panose="020F0502020204030203" pitchFamily="34" charset="0"/>
                <a:cs typeface="Lato" panose="020F0502020204030203" pitchFamily="34" charset="0"/>
              </a:rPr>
              <a:t>El Paquete puede ajustarse para la entrega en línea. </a:t>
            </a:r>
          </a:p>
          <a:p>
            <a:pPr marL="285750" indent="-285750" algn="just">
              <a:buFont typeface="Arial"/>
              <a:buChar char="•"/>
            </a:pPr>
            <a:r>
              <a:rPr lang="es-419" sz="1400" dirty="0">
                <a:solidFill>
                  <a:schemeClr val="bg1"/>
                </a:solidFill>
                <a:latin typeface="Lato" panose="020F0502020204030203" pitchFamily="34" charset="0"/>
                <a:ea typeface="Lato" panose="020F0502020204030203" pitchFamily="34" charset="0"/>
                <a:cs typeface="Lato" panose="020F0502020204030203" pitchFamily="34" charset="0"/>
              </a:rPr>
              <a:t>El Paquete puede impartirse en segmentos separados o en un taller consecutivo. El módulo 1 dura aproximadamente 10,5 horas, incluidos 275 minutos de debates y ejercicios interactivos. </a:t>
            </a:r>
          </a:p>
          <a:p>
            <a:pPr algn="just"/>
            <a:endParaRPr lang="en-US" sz="14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s-419" sz="1400" dirty="0">
                <a:solidFill>
                  <a:schemeClr val="bg1"/>
                </a:solidFill>
                <a:latin typeface="Lato" panose="020F0502020204030203" pitchFamily="34" charset="0"/>
                <a:ea typeface="Lato" panose="020F0502020204030203" pitchFamily="34" charset="0"/>
                <a:cs typeface="Lato" panose="020F0502020204030203" pitchFamily="34" charset="0"/>
              </a:rPr>
              <a:t>Los plazos indicados en las diapositivas son estimaciones y pueden variar según la modalidad de facilitación (presencial/en línea), el número de participantes y la forma en que las y los facilitadores adapten el Paquete en función del contexto local y de la audiencia.</a:t>
            </a:r>
          </a:p>
          <a:p>
            <a:pPr algn="just"/>
            <a:endParaRPr lang="en-US" sz="1250" dirty="0">
              <a:solidFill>
                <a:srgbClr val="000000"/>
              </a:solidFill>
              <a:latin typeface="Calibri"/>
              <a:ea typeface="Calibri"/>
              <a:cs typeface="Calibri"/>
            </a:endParaRPr>
          </a:p>
        </p:txBody>
      </p:sp>
    </p:spTree>
    <p:extLst>
      <p:ext uri="{BB962C8B-B14F-4D97-AF65-F5344CB8AC3E}">
        <p14:creationId xmlns:p14="http://schemas.microsoft.com/office/powerpoint/2010/main" val="14732478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549A9-F88F-4C19-F5AB-16AF459E3BD6}"/>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536185"/>
            <a:ext cx="791820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Enfoques de prevención de la VG</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13093" y="1132542"/>
            <a:ext cx="1095026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5" name="Picture 14" descr="Shape&#10;&#10;Description automatically generated">
            <a:extLst>
              <a:ext uri="{FF2B5EF4-FFF2-40B4-BE49-F238E27FC236}">
                <a16:creationId xmlns:a16="http://schemas.microsoft.com/office/drawing/2014/main" id="{B7ED5A84-F117-4A5D-874A-0246955CD9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11" name="Picture 10" descr="Icon&#10;&#10;Description automatically generated">
            <a:extLst>
              <a:ext uri="{FF2B5EF4-FFF2-40B4-BE49-F238E27FC236}">
                <a16:creationId xmlns:a16="http://schemas.microsoft.com/office/drawing/2014/main" id="{3B51DCE2-67FA-D989-2506-9FFCAA5C93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dd-in 4" title="Web Video Player">
                <a:extLst>
                  <a:ext uri="{FF2B5EF4-FFF2-40B4-BE49-F238E27FC236}">
                    <a16:creationId xmlns:a16="http://schemas.microsoft.com/office/drawing/2014/main" id="{52BDAAE9-1BA9-916F-CE77-64EC4FDA2C22}"/>
                  </a:ext>
                </a:extLst>
              </p:cNvPr>
              <p:cNvGraphicFramePr>
                <a:graphicFrameLocks noGrp="1"/>
              </p:cNvGraphicFramePr>
              <p:nvPr>
                <p:extLst>
                  <p:ext uri="{D42A27DB-BD31-4B8C-83A1-F6EECF244321}">
                    <p14:modId xmlns:p14="http://schemas.microsoft.com/office/powerpoint/2010/main" val="1391130893"/>
                  </p:ext>
                </p:extLst>
              </p:nvPr>
            </p:nvGraphicFramePr>
            <p:xfrm>
              <a:off x="2370791" y="1564882"/>
              <a:ext cx="7450418" cy="4246151"/>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5" name="Add-in 4" title="Web Video Player">
                <a:extLst>
                  <a:ext uri="{FF2B5EF4-FFF2-40B4-BE49-F238E27FC236}">
                    <a16:creationId xmlns:a16="http://schemas.microsoft.com/office/drawing/2014/main" id="{52BDAAE9-1BA9-916F-CE77-64EC4FDA2C22}"/>
                  </a:ext>
                </a:extLst>
              </p:cNvPr>
              <p:cNvPicPr>
                <a:picLocks noGrp="1" noRot="1" noChangeAspect="1" noMove="1" noResize="1" noEditPoints="1" noAdjustHandles="1" noChangeArrowheads="1" noChangeShapeType="1"/>
              </p:cNvPicPr>
              <p:nvPr/>
            </p:nvPicPr>
            <p:blipFill>
              <a:blip r:embed="rId7"/>
              <a:stretch>
                <a:fillRect/>
              </a:stretch>
            </p:blipFill>
            <p:spPr>
              <a:xfrm>
                <a:off x="2370791" y="1564882"/>
                <a:ext cx="7450418" cy="4246151"/>
              </a:xfrm>
              <a:prstGeom prst="rect">
                <a:avLst/>
              </a:prstGeom>
            </p:spPr>
          </p:pic>
        </mc:Fallback>
      </mc:AlternateContent>
    </p:spTree>
    <p:custDataLst>
      <p:tags r:id="rId1"/>
    </p:custDataLst>
    <p:extLst>
      <p:ext uri="{BB962C8B-B14F-4D97-AF65-F5344CB8AC3E}">
        <p14:creationId xmlns:p14="http://schemas.microsoft.com/office/powerpoint/2010/main" val="12932979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
                                            <p:tgtEl>
                                              <p:spTgt spid="11"/>
                                            </p:tgtEl>
                                          </p:cBhvr>
                                        </p:animEffect>
                                      </p:childTnLst>
                                    </p:cTn>
                                  </p:par>
                                  <p:par>
                                    <p:cTn id="16" presetID="23" presetClass="entr" presetSubtype="272" fill="hold" nodeType="withEffect">
                                      <p:stCondLst>
                                        <p:cond delay="5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 fill="hold"/>
                                            <p:tgtEl>
                                              <p:spTgt spid="15"/>
                                            </p:tgtEl>
                                            <p:attrNameLst>
                                              <p:attrName>ppt_w</p:attrName>
                                            </p:attrNameLst>
                                          </p:cBhvr>
                                          <p:tavLst>
                                            <p:tav tm="0">
                                              <p:val>
                                                <p:strVal val="2/3*#ppt_w"/>
                                              </p:val>
                                            </p:tav>
                                            <p:tav tm="100000">
                                              <p:val>
                                                <p:strVal val="#ppt_w"/>
                                              </p:val>
                                            </p:tav>
                                          </p:tavLst>
                                        </p:anim>
                                        <p:anim calcmode="lin" valueType="num">
                                          <p:cBhvr>
                                            <p:cTn id="19" dur="200" fill="hold"/>
                                            <p:tgtEl>
                                              <p:spTgt spid="1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
                                            <p:tgtEl>
                                              <p:spTgt spid="11"/>
                                            </p:tgtEl>
                                          </p:cBhvr>
                                        </p:animEffect>
                                      </p:childTnLst>
                                    </p:cTn>
                                  </p:par>
                                  <p:par>
                                    <p:cTn id="16" presetID="23" presetClass="entr" presetSubtype="272" fill="hold" nodeType="withEffect">
                                      <p:stCondLst>
                                        <p:cond delay="5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 fill="hold"/>
                                            <p:tgtEl>
                                              <p:spTgt spid="15"/>
                                            </p:tgtEl>
                                            <p:attrNameLst>
                                              <p:attrName>ppt_w</p:attrName>
                                            </p:attrNameLst>
                                          </p:cBhvr>
                                          <p:tavLst>
                                            <p:tav tm="0">
                                              <p:val>
                                                <p:strVal val="2/3*#ppt_w"/>
                                              </p:val>
                                            </p:tav>
                                            <p:tav tm="100000">
                                              <p:val>
                                                <p:strVal val="#ppt_w"/>
                                              </p:val>
                                            </p:tav>
                                          </p:tavLst>
                                        </p:anim>
                                        <p:anim calcmode="lin" valueType="num">
                                          <p:cBhvr>
                                            <p:cTn id="19" dur="200" fill="hold"/>
                                            <p:tgtEl>
                                              <p:spTgt spid="1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363F50E0-E168-5CF2-F625-AD7AF71FEFA8}"/>
              </a:ext>
            </a:extLst>
          </p:cNvPr>
          <p:cNvGrpSpPr/>
          <p:nvPr/>
        </p:nvGrpSpPr>
        <p:grpSpPr>
          <a:xfrm>
            <a:off x="8823021" y="1894157"/>
            <a:ext cx="2966164" cy="3423381"/>
            <a:chOff x="6957721" y="2285999"/>
            <a:chExt cx="2966164" cy="3423381"/>
          </a:xfrm>
        </p:grpSpPr>
        <p:pic>
          <p:nvPicPr>
            <p:cNvPr id="7" name="Picture 6" descr="Shape, square&#10;&#10;Description automatically generated">
              <a:extLst>
                <a:ext uri="{FF2B5EF4-FFF2-40B4-BE49-F238E27FC236}">
                  <a16:creationId xmlns:a16="http://schemas.microsoft.com/office/drawing/2014/main" id="{07BB1AA8-C256-8FA6-6643-3D1C52E085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5717" y="2285999"/>
              <a:ext cx="2348168" cy="3206233"/>
            </a:xfrm>
            <a:prstGeom prst="rect">
              <a:avLst/>
            </a:prstGeom>
          </p:spPr>
        </p:pic>
        <p:grpSp>
          <p:nvGrpSpPr>
            <p:cNvPr id="8" name="Group 7">
              <a:extLst>
                <a:ext uri="{FF2B5EF4-FFF2-40B4-BE49-F238E27FC236}">
                  <a16:creationId xmlns:a16="http://schemas.microsoft.com/office/drawing/2014/main" id="{66730CF4-E7DC-480B-F459-356285815C74}"/>
                </a:ext>
              </a:extLst>
            </p:cNvPr>
            <p:cNvGrpSpPr/>
            <p:nvPr/>
          </p:nvGrpSpPr>
          <p:grpSpPr>
            <a:xfrm>
              <a:off x="6957721" y="3005129"/>
              <a:ext cx="2858766" cy="2704251"/>
              <a:chOff x="3616982" y="2147733"/>
              <a:chExt cx="2858766" cy="2704251"/>
            </a:xfrm>
          </p:grpSpPr>
          <p:grpSp>
            <p:nvGrpSpPr>
              <p:cNvPr id="9" name="Group 8">
                <a:extLst>
                  <a:ext uri="{FF2B5EF4-FFF2-40B4-BE49-F238E27FC236}">
                    <a16:creationId xmlns:a16="http://schemas.microsoft.com/office/drawing/2014/main" id="{E3DB701A-5C0E-7516-E2CA-CF409D5F88E8}"/>
                  </a:ext>
                </a:extLst>
              </p:cNvPr>
              <p:cNvGrpSpPr/>
              <p:nvPr/>
            </p:nvGrpSpPr>
            <p:grpSpPr>
              <a:xfrm>
                <a:off x="3616982" y="2147733"/>
                <a:ext cx="2858766" cy="683123"/>
                <a:chOff x="6392803" y="54243"/>
                <a:chExt cx="2858766" cy="683123"/>
              </a:xfrm>
            </p:grpSpPr>
            <p:sp>
              <p:nvSpPr>
                <p:cNvPr id="13" name="Rectangle 12">
                  <a:extLst>
                    <a:ext uri="{FF2B5EF4-FFF2-40B4-BE49-F238E27FC236}">
                      <a16:creationId xmlns:a16="http://schemas.microsoft.com/office/drawing/2014/main" id="{BFF107CC-5330-6406-384D-CEFC269927E4}"/>
                    </a:ext>
                  </a:extLst>
                </p:cNvPr>
                <p:cNvSpPr/>
                <p:nvPr/>
              </p:nvSpPr>
              <p:spPr>
                <a:xfrm>
                  <a:off x="6392803" y="54243"/>
                  <a:ext cx="1910037" cy="670676"/>
                </a:xfrm>
                <a:prstGeom prst="rect">
                  <a:avLst/>
                </a:prstGeom>
                <a:noFill/>
                <a:ln>
                  <a:noFill/>
                </a:ln>
                <a:effectLst>
                  <a:outerShdw sx="1000" sy="1000" rotWithShape="0">
                    <a:srgbClr val="000000"/>
                  </a:outerShdw>
                </a:effectLst>
              </p:spPr>
              <p:style>
                <a:lnRef idx="1">
                  <a:scrgbClr r="0" g="0" b="0"/>
                </a:lnRef>
                <a:fillRef idx="3">
                  <a:scrgbClr r="0" g="0" b="0"/>
                </a:fillRef>
                <a:effectRef idx="2">
                  <a:scrgbClr r="0" g="0" b="0"/>
                </a:effectRef>
                <a:fontRef idx="minor">
                  <a:schemeClr val="lt1"/>
                </a:fontRef>
              </p:style>
            </p:sp>
            <p:sp>
              <p:nvSpPr>
                <p:cNvPr id="14" name="TextBox 13">
                  <a:extLst>
                    <a:ext uri="{FF2B5EF4-FFF2-40B4-BE49-F238E27FC236}">
                      <a16:creationId xmlns:a16="http://schemas.microsoft.com/office/drawing/2014/main" id="{FBFB3856-A639-D3EB-C815-7ED76A2FE496}"/>
                    </a:ext>
                  </a:extLst>
                </p:cNvPr>
                <p:cNvSpPr txBox="1"/>
                <p:nvPr/>
              </p:nvSpPr>
              <p:spPr>
                <a:xfrm>
                  <a:off x="7105809" y="66690"/>
                  <a:ext cx="2145760" cy="670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s-419" sz="2000" b="1">
                      <a:solidFill>
                        <a:srgbClr val="0070C0"/>
                      </a:solidFill>
                      <a:latin typeface="Lato" panose="020F0502020204030203" pitchFamily="34" charset="77"/>
                    </a:rPr>
                    <a:t>Prevención terciaria</a:t>
                  </a:r>
                </a:p>
              </p:txBody>
            </p:sp>
          </p:grpSp>
          <p:grpSp>
            <p:nvGrpSpPr>
              <p:cNvPr id="10" name="Group 9">
                <a:extLst>
                  <a:ext uri="{FF2B5EF4-FFF2-40B4-BE49-F238E27FC236}">
                    <a16:creationId xmlns:a16="http://schemas.microsoft.com/office/drawing/2014/main" id="{71868E4D-266C-3FA2-20BC-9A7C65948E4E}"/>
                  </a:ext>
                </a:extLst>
              </p:cNvPr>
              <p:cNvGrpSpPr/>
              <p:nvPr/>
            </p:nvGrpSpPr>
            <p:grpSpPr>
              <a:xfrm>
                <a:off x="3654967" y="2777787"/>
                <a:ext cx="2694339" cy="2074197"/>
                <a:chOff x="6430788" y="684297"/>
                <a:chExt cx="2694339" cy="2074197"/>
              </a:xfrm>
            </p:grpSpPr>
            <p:sp>
              <p:nvSpPr>
                <p:cNvPr id="11" name="Rectangle 10">
                  <a:extLst>
                    <a:ext uri="{FF2B5EF4-FFF2-40B4-BE49-F238E27FC236}">
                      <a16:creationId xmlns:a16="http://schemas.microsoft.com/office/drawing/2014/main" id="{2FBB04E7-F9E9-D7AF-6B11-521EF8E3DA75}"/>
                    </a:ext>
                  </a:extLst>
                </p:cNvPr>
                <p:cNvSpPr/>
                <p:nvPr/>
              </p:nvSpPr>
              <p:spPr>
                <a:xfrm>
                  <a:off x="6430788" y="684297"/>
                  <a:ext cx="1827762" cy="1932480"/>
                </a:xfrm>
                <a:prstGeom prst="rect">
                  <a:avLst/>
                </a:prstGeom>
                <a:noFill/>
                <a:ln>
                  <a:no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TextBox 11">
                  <a:extLst>
                    <a:ext uri="{FF2B5EF4-FFF2-40B4-BE49-F238E27FC236}">
                      <a16:creationId xmlns:a16="http://schemas.microsoft.com/office/drawing/2014/main" id="{A98942AE-2549-BCD6-DD70-5B3B653F8CA5}"/>
                    </a:ext>
                  </a:extLst>
                </p:cNvPr>
                <p:cNvSpPr txBox="1"/>
                <p:nvPr/>
              </p:nvSpPr>
              <p:spPr>
                <a:xfrm>
                  <a:off x="7199734" y="826014"/>
                  <a:ext cx="1925393" cy="19324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ctr" defTabSz="666750">
                    <a:lnSpc>
                      <a:spcPct val="90000"/>
                    </a:lnSpc>
                    <a:spcAft>
                      <a:spcPct val="15000"/>
                    </a:spcAft>
                  </a:pPr>
                  <a:r>
                    <a:rPr lang="es-419" sz="1600">
                      <a:solidFill>
                        <a:srgbClr val="0070C0"/>
                      </a:solidFill>
                      <a:latin typeface="Lato" panose="020F0502020204030203" pitchFamily="34" charset="77"/>
                    </a:rPr>
                    <a:t>Centrarse en el impacto a largo plazo de la violencia cuando no se trata</a:t>
                  </a:r>
                </a:p>
              </p:txBody>
            </p:sp>
          </p:grpSp>
        </p:grpSp>
      </p:grpSp>
      <p:grpSp>
        <p:nvGrpSpPr>
          <p:cNvPr id="43" name="Group 42">
            <a:extLst>
              <a:ext uri="{FF2B5EF4-FFF2-40B4-BE49-F238E27FC236}">
                <a16:creationId xmlns:a16="http://schemas.microsoft.com/office/drawing/2014/main" id="{09B5F243-222D-B011-255E-DBC037280399}"/>
              </a:ext>
            </a:extLst>
          </p:cNvPr>
          <p:cNvGrpSpPr/>
          <p:nvPr/>
        </p:nvGrpSpPr>
        <p:grpSpPr>
          <a:xfrm>
            <a:off x="6704114" y="1948683"/>
            <a:ext cx="2473826" cy="3273690"/>
            <a:chOff x="4705102" y="1643741"/>
            <a:chExt cx="2473826" cy="3273690"/>
          </a:xfrm>
        </p:grpSpPr>
        <p:pic>
          <p:nvPicPr>
            <p:cNvPr id="16" name="Picture 15" descr="Shape, square&#10;&#10;Description automatically generated">
              <a:extLst>
                <a:ext uri="{FF2B5EF4-FFF2-40B4-BE49-F238E27FC236}">
                  <a16:creationId xmlns:a16="http://schemas.microsoft.com/office/drawing/2014/main" id="{F506985D-B07E-03BD-FD62-AA9001D968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0760" y="1643741"/>
              <a:ext cx="2348168" cy="3206233"/>
            </a:xfrm>
            <a:prstGeom prst="rect">
              <a:avLst/>
            </a:prstGeom>
          </p:spPr>
        </p:pic>
        <p:grpSp>
          <p:nvGrpSpPr>
            <p:cNvPr id="17" name="Group 16">
              <a:extLst>
                <a:ext uri="{FF2B5EF4-FFF2-40B4-BE49-F238E27FC236}">
                  <a16:creationId xmlns:a16="http://schemas.microsoft.com/office/drawing/2014/main" id="{1A8DCABD-169A-32C0-A525-10272CF5587E}"/>
                </a:ext>
              </a:extLst>
            </p:cNvPr>
            <p:cNvGrpSpPr/>
            <p:nvPr/>
          </p:nvGrpSpPr>
          <p:grpSpPr>
            <a:xfrm>
              <a:off x="4705102" y="2429136"/>
              <a:ext cx="2349666" cy="2488295"/>
              <a:chOff x="3625776" y="2245438"/>
              <a:chExt cx="2349666" cy="2488295"/>
            </a:xfrm>
          </p:grpSpPr>
          <p:grpSp>
            <p:nvGrpSpPr>
              <p:cNvPr id="18" name="Group 17">
                <a:extLst>
                  <a:ext uri="{FF2B5EF4-FFF2-40B4-BE49-F238E27FC236}">
                    <a16:creationId xmlns:a16="http://schemas.microsoft.com/office/drawing/2014/main" id="{D4D89389-67CE-8DCB-0F08-A77E414779CB}"/>
                  </a:ext>
                </a:extLst>
              </p:cNvPr>
              <p:cNvGrpSpPr/>
              <p:nvPr/>
            </p:nvGrpSpPr>
            <p:grpSpPr>
              <a:xfrm>
                <a:off x="3669396" y="2245438"/>
                <a:ext cx="2306046" cy="670676"/>
                <a:chOff x="4337321" y="67078"/>
                <a:chExt cx="2306046" cy="670676"/>
              </a:xfrm>
            </p:grpSpPr>
            <p:sp>
              <p:nvSpPr>
                <p:cNvPr id="22" name="Rectangle 21">
                  <a:extLst>
                    <a:ext uri="{FF2B5EF4-FFF2-40B4-BE49-F238E27FC236}">
                      <a16:creationId xmlns:a16="http://schemas.microsoft.com/office/drawing/2014/main" id="{933C1947-AC10-2FBC-9843-10D66974275D}"/>
                    </a:ext>
                  </a:extLst>
                </p:cNvPr>
                <p:cNvSpPr/>
                <p:nvPr/>
              </p:nvSpPr>
              <p:spPr>
                <a:xfrm>
                  <a:off x="4337321" y="67078"/>
                  <a:ext cx="1838107" cy="670676"/>
                </a:xfrm>
                <a:prstGeom prst="rect">
                  <a:avLst/>
                </a:prstGeom>
                <a:noFill/>
                <a:ln>
                  <a:noFill/>
                </a:ln>
                <a:effectLst>
                  <a:outerShdw sx="1000" sy="1000" rotWithShape="0">
                    <a:srgbClr val="000000"/>
                  </a:outerShdw>
                </a:effectLst>
              </p:spPr>
              <p:style>
                <a:lnRef idx="1">
                  <a:scrgbClr r="0" g="0" b="0"/>
                </a:lnRef>
                <a:fillRef idx="3">
                  <a:scrgbClr r="0" g="0" b="0"/>
                </a:fillRef>
                <a:effectRef idx="2">
                  <a:scrgbClr r="0" g="0" b="0"/>
                </a:effectRef>
                <a:fontRef idx="minor">
                  <a:schemeClr val="lt1"/>
                </a:fontRef>
              </p:style>
            </p:sp>
            <p:sp>
              <p:nvSpPr>
                <p:cNvPr id="23" name="TextBox 22">
                  <a:extLst>
                    <a:ext uri="{FF2B5EF4-FFF2-40B4-BE49-F238E27FC236}">
                      <a16:creationId xmlns:a16="http://schemas.microsoft.com/office/drawing/2014/main" id="{573396B6-2EBD-9F5D-959F-A3F897E58E47}"/>
                    </a:ext>
                  </a:extLst>
                </p:cNvPr>
                <p:cNvSpPr txBox="1"/>
                <p:nvPr/>
              </p:nvSpPr>
              <p:spPr>
                <a:xfrm>
                  <a:off x="4525255" y="67078"/>
                  <a:ext cx="2118112" cy="670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s-419" sz="2000" b="1">
                      <a:solidFill>
                        <a:srgbClr val="0070C0"/>
                      </a:solidFill>
                      <a:latin typeface="Lato" panose="020F0502020204030203" pitchFamily="34" charset="77"/>
                    </a:rPr>
                    <a:t>Prevención secundaria</a:t>
                  </a:r>
                </a:p>
              </p:txBody>
            </p:sp>
          </p:grpSp>
          <p:grpSp>
            <p:nvGrpSpPr>
              <p:cNvPr id="19" name="Group 18">
                <a:extLst>
                  <a:ext uri="{FF2B5EF4-FFF2-40B4-BE49-F238E27FC236}">
                    <a16:creationId xmlns:a16="http://schemas.microsoft.com/office/drawing/2014/main" id="{23F491F2-3FF1-115F-D323-F5E0F8A42DC9}"/>
                  </a:ext>
                </a:extLst>
              </p:cNvPr>
              <p:cNvGrpSpPr/>
              <p:nvPr/>
            </p:nvGrpSpPr>
            <p:grpSpPr>
              <a:xfrm>
                <a:off x="3625776" y="2877175"/>
                <a:ext cx="2330692" cy="1856558"/>
                <a:chOff x="4293701" y="698815"/>
                <a:chExt cx="2330692" cy="1856558"/>
              </a:xfrm>
            </p:grpSpPr>
            <p:sp>
              <p:nvSpPr>
                <p:cNvPr id="20" name="Rectangle 19">
                  <a:extLst>
                    <a:ext uri="{FF2B5EF4-FFF2-40B4-BE49-F238E27FC236}">
                      <a16:creationId xmlns:a16="http://schemas.microsoft.com/office/drawing/2014/main" id="{38E78193-883F-CF3E-2BFF-F28EE4E7D546}"/>
                    </a:ext>
                  </a:extLst>
                </p:cNvPr>
                <p:cNvSpPr/>
                <p:nvPr/>
              </p:nvSpPr>
              <p:spPr>
                <a:xfrm>
                  <a:off x="4293701" y="698815"/>
                  <a:ext cx="1892448" cy="1735386"/>
                </a:xfrm>
                <a:prstGeom prst="rect">
                  <a:avLst/>
                </a:prstGeom>
                <a:noFill/>
                <a:ln>
                  <a:no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TextBox 20">
                  <a:extLst>
                    <a:ext uri="{FF2B5EF4-FFF2-40B4-BE49-F238E27FC236}">
                      <a16:creationId xmlns:a16="http://schemas.microsoft.com/office/drawing/2014/main" id="{6AE1CEA7-872C-CB37-7581-0646D9D0203C}"/>
                    </a:ext>
                  </a:extLst>
                </p:cNvPr>
                <p:cNvSpPr txBox="1"/>
                <p:nvPr/>
              </p:nvSpPr>
              <p:spPr>
                <a:xfrm>
                  <a:off x="4529242" y="819987"/>
                  <a:ext cx="2095151" cy="17353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ctr" defTabSz="666750">
                    <a:lnSpc>
                      <a:spcPct val="90000"/>
                    </a:lnSpc>
                    <a:spcAft>
                      <a:spcPct val="15000"/>
                    </a:spcAft>
                  </a:pPr>
                  <a:r>
                    <a:rPr lang="es-419" sz="1600">
                      <a:solidFill>
                        <a:srgbClr val="0070C0"/>
                      </a:solidFill>
                      <a:latin typeface="Lato" panose="020F0502020204030203" pitchFamily="34" charset="77"/>
                    </a:rPr>
                    <a:t>Abordar las consecuencias de las diversas formas de violencia (respuesta) </a:t>
                  </a:r>
                </a:p>
              </p:txBody>
            </p:sp>
          </p:grpSp>
        </p:grpSp>
      </p:grpSp>
      <p:grpSp>
        <p:nvGrpSpPr>
          <p:cNvPr id="6" name="Group 5">
            <a:extLst>
              <a:ext uri="{FF2B5EF4-FFF2-40B4-BE49-F238E27FC236}">
                <a16:creationId xmlns:a16="http://schemas.microsoft.com/office/drawing/2014/main" id="{D8EA1D14-B11A-4E90-2468-3808D2E08C52}"/>
              </a:ext>
            </a:extLst>
          </p:cNvPr>
          <p:cNvGrpSpPr/>
          <p:nvPr/>
        </p:nvGrpSpPr>
        <p:grpSpPr>
          <a:xfrm>
            <a:off x="3081436" y="1564643"/>
            <a:ext cx="3417238" cy="4307819"/>
            <a:chOff x="3137971" y="1462085"/>
            <a:chExt cx="3384324" cy="4338062"/>
          </a:xfrm>
        </p:grpSpPr>
        <p:pic>
          <p:nvPicPr>
            <p:cNvPr id="5" name="Picture 4" descr="A picture containing square&#10;&#10;Description automatically generated">
              <a:extLst>
                <a:ext uri="{FF2B5EF4-FFF2-40B4-BE49-F238E27FC236}">
                  <a16:creationId xmlns:a16="http://schemas.microsoft.com/office/drawing/2014/main" id="{C53DEE22-A2E4-0B47-2F8B-A93BB7B756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7971" y="1462085"/>
              <a:ext cx="3384324" cy="4338062"/>
            </a:xfrm>
            <a:prstGeom prst="rect">
              <a:avLst/>
            </a:prstGeom>
          </p:spPr>
        </p:pic>
        <p:sp>
          <p:nvSpPr>
            <p:cNvPr id="32" name="TextBox 31">
              <a:extLst>
                <a:ext uri="{FF2B5EF4-FFF2-40B4-BE49-F238E27FC236}">
                  <a16:creationId xmlns:a16="http://schemas.microsoft.com/office/drawing/2014/main" id="{A557B2EE-EF80-0E29-D8C3-59AA439E2769}"/>
                </a:ext>
              </a:extLst>
            </p:cNvPr>
            <p:cNvSpPr txBox="1"/>
            <p:nvPr/>
          </p:nvSpPr>
          <p:spPr>
            <a:xfrm>
              <a:off x="3284418" y="2723186"/>
              <a:ext cx="3070357" cy="670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s-419" sz="3000" b="1">
                  <a:solidFill>
                    <a:srgbClr val="0070C0"/>
                  </a:solidFill>
                  <a:latin typeface="Lato" panose="020F0502020204030203" pitchFamily="34" charset="77"/>
                </a:rPr>
                <a:t>Prevención primaria</a:t>
              </a:r>
            </a:p>
          </p:txBody>
        </p:sp>
        <p:sp>
          <p:nvSpPr>
            <p:cNvPr id="30" name="TextBox 29">
              <a:extLst>
                <a:ext uri="{FF2B5EF4-FFF2-40B4-BE49-F238E27FC236}">
                  <a16:creationId xmlns:a16="http://schemas.microsoft.com/office/drawing/2014/main" id="{54C8837E-B299-DDC0-4A61-1CACD4CCA823}"/>
                </a:ext>
              </a:extLst>
            </p:cNvPr>
            <p:cNvSpPr txBox="1"/>
            <p:nvPr/>
          </p:nvSpPr>
          <p:spPr>
            <a:xfrm>
              <a:off x="3536440" y="3537978"/>
              <a:ext cx="2561107" cy="1748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ctr" defTabSz="666750">
                <a:lnSpc>
                  <a:spcPct val="90000"/>
                </a:lnSpc>
                <a:spcAft>
                  <a:spcPct val="15000"/>
                </a:spcAft>
              </a:pPr>
              <a:r>
                <a:rPr lang="es-419" sz="2200" dirty="0">
                  <a:solidFill>
                    <a:srgbClr val="0070C0"/>
                  </a:solidFill>
                  <a:latin typeface="Lato" panose="020F0502020204030203" pitchFamily="34" charset="77"/>
                </a:rPr>
                <a:t>Prevenir la VG antes de que se produzca, combatiendo sus causas fundamentales</a:t>
              </a:r>
            </a:p>
          </p:txBody>
        </p:sp>
      </p:grpSp>
      <p:grpSp>
        <p:nvGrpSpPr>
          <p:cNvPr id="45" name="Group 44">
            <a:extLst>
              <a:ext uri="{FF2B5EF4-FFF2-40B4-BE49-F238E27FC236}">
                <a16:creationId xmlns:a16="http://schemas.microsoft.com/office/drawing/2014/main" id="{B0AE5E71-47E2-9819-F747-FB4954DB075E}"/>
              </a:ext>
            </a:extLst>
          </p:cNvPr>
          <p:cNvGrpSpPr/>
          <p:nvPr/>
        </p:nvGrpSpPr>
        <p:grpSpPr>
          <a:xfrm>
            <a:off x="364089" y="1961861"/>
            <a:ext cx="3025217" cy="3581747"/>
            <a:chOff x="-729820" y="1643741"/>
            <a:chExt cx="3025217" cy="3581747"/>
          </a:xfrm>
        </p:grpSpPr>
        <p:pic>
          <p:nvPicPr>
            <p:cNvPr id="34" name="Picture 33" descr="Shape, square&#10;&#10;Description automatically generated">
              <a:extLst>
                <a:ext uri="{FF2B5EF4-FFF2-40B4-BE49-F238E27FC236}">
                  <a16:creationId xmlns:a16="http://schemas.microsoft.com/office/drawing/2014/main" id="{0FBEDDD8-4F93-EA6C-FCB5-E817DB5B75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820" y="1643741"/>
              <a:ext cx="2348168" cy="3206233"/>
            </a:xfrm>
            <a:prstGeom prst="rect">
              <a:avLst/>
            </a:prstGeom>
          </p:spPr>
        </p:pic>
        <p:grpSp>
          <p:nvGrpSpPr>
            <p:cNvPr id="35" name="Group 34">
              <a:extLst>
                <a:ext uri="{FF2B5EF4-FFF2-40B4-BE49-F238E27FC236}">
                  <a16:creationId xmlns:a16="http://schemas.microsoft.com/office/drawing/2014/main" id="{2FFBB9F0-7EE2-F3BC-FC2D-64C3AD01DC7F}"/>
                </a:ext>
              </a:extLst>
            </p:cNvPr>
            <p:cNvGrpSpPr/>
            <p:nvPr/>
          </p:nvGrpSpPr>
          <p:grpSpPr>
            <a:xfrm>
              <a:off x="-622326" y="2529148"/>
              <a:ext cx="2917723" cy="2696340"/>
              <a:chOff x="2635871" y="2026770"/>
              <a:chExt cx="2917723" cy="2696340"/>
            </a:xfrm>
          </p:grpSpPr>
          <p:grpSp>
            <p:nvGrpSpPr>
              <p:cNvPr id="36" name="Group 35">
                <a:extLst>
                  <a:ext uri="{FF2B5EF4-FFF2-40B4-BE49-F238E27FC236}">
                    <a16:creationId xmlns:a16="http://schemas.microsoft.com/office/drawing/2014/main" id="{A28661F1-9297-6A7F-9549-62BB75888A67}"/>
                  </a:ext>
                </a:extLst>
              </p:cNvPr>
              <p:cNvGrpSpPr/>
              <p:nvPr/>
            </p:nvGrpSpPr>
            <p:grpSpPr>
              <a:xfrm>
                <a:off x="2642449" y="2026770"/>
                <a:ext cx="2911145" cy="778796"/>
                <a:chOff x="-895700" y="-70463"/>
                <a:chExt cx="2911145" cy="778796"/>
              </a:xfrm>
            </p:grpSpPr>
            <p:sp>
              <p:nvSpPr>
                <p:cNvPr id="40" name="Rectangle 39">
                  <a:extLst>
                    <a:ext uri="{FF2B5EF4-FFF2-40B4-BE49-F238E27FC236}">
                      <a16:creationId xmlns:a16="http://schemas.microsoft.com/office/drawing/2014/main" id="{182B1788-BC37-1B7D-3B64-5B07A9760947}"/>
                    </a:ext>
                  </a:extLst>
                </p:cNvPr>
                <p:cNvSpPr/>
                <p:nvPr/>
              </p:nvSpPr>
              <p:spPr>
                <a:xfrm>
                  <a:off x="101099" y="37657"/>
                  <a:ext cx="1914346" cy="670676"/>
                </a:xfrm>
                <a:prstGeom prst="rect">
                  <a:avLst/>
                </a:prstGeom>
                <a:noFill/>
                <a:ln>
                  <a:noFill/>
                </a:ln>
                <a:effectLst>
                  <a:outerShdw dist="2282" sx="1000" sy="1000" rotWithShape="0">
                    <a:srgbClr val="000000"/>
                  </a:outerShdw>
                </a:effectLst>
              </p:spPr>
              <p:style>
                <a:lnRef idx="1">
                  <a:scrgbClr r="0" g="0" b="0"/>
                </a:lnRef>
                <a:fillRef idx="3">
                  <a:scrgbClr r="0" g="0" b="0"/>
                </a:fillRef>
                <a:effectRef idx="2">
                  <a:scrgbClr r="0" g="0" b="0"/>
                </a:effectRef>
                <a:fontRef idx="minor">
                  <a:schemeClr val="lt1"/>
                </a:fontRef>
              </p:style>
            </p:sp>
            <p:sp>
              <p:nvSpPr>
                <p:cNvPr id="41" name="TextBox 40">
                  <a:extLst>
                    <a:ext uri="{FF2B5EF4-FFF2-40B4-BE49-F238E27FC236}">
                      <a16:creationId xmlns:a16="http://schemas.microsoft.com/office/drawing/2014/main" id="{63D4C5EC-839C-DD3F-F786-979C8318D0E7}"/>
                    </a:ext>
                  </a:extLst>
                </p:cNvPr>
                <p:cNvSpPr txBox="1"/>
                <p:nvPr/>
              </p:nvSpPr>
              <p:spPr>
                <a:xfrm>
                  <a:off x="-895700" y="-70463"/>
                  <a:ext cx="2119836" cy="670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s-419" sz="2000" b="1">
                      <a:solidFill>
                        <a:srgbClr val="0070C0"/>
                      </a:solidFill>
                      <a:latin typeface="Lato" panose="020F0502020204030203" pitchFamily="34" charset="77"/>
                    </a:rPr>
                    <a:t>Mitigación de riesgos</a:t>
                  </a:r>
                </a:p>
              </p:txBody>
            </p:sp>
          </p:grpSp>
          <p:grpSp>
            <p:nvGrpSpPr>
              <p:cNvPr id="37" name="Group 36">
                <a:extLst>
                  <a:ext uri="{FF2B5EF4-FFF2-40B4-BE49-F238E27FC236}">
                    <a16:creationId xmlns:a16="http://schemas.microsoft.com/office/drawing/2014/main" id="{1643F69B-59D2-D7CD-7256-C6A3ACB1BC7E}"/>
                  </a:ext>
                </a:extLst>
              </p:cNvPr>
              <p:cNvGrpSpPr/>
              <p:nvPr/>
            </p:nvGrpSpPr>
            <p:grpSpPr>
              <a:xfrm>
                <a:off x="2635871" y="2703970"/>
                <a:ext cx="2902314" cy="2019140"/>
                <a:chOff x="-902278" y="606737"/>
                <a:chExt cx="2902314" cy="2019140"/>
              </a:xfrm>
            </p:grpSpPr>
            <p:sp>
              <p:nvSpPr>
                <p:cNvPr id="38" name="Rectangle 37">
                  <a:extLst>
                    <a:ext uri="{FF2B5EF4-FFF2-40B4-BE49-F238E27FC236}">
                      <a16:creationId xmlns:a16="http://schemas.microsoft.com/office/drawing/2014/main" id="{B2C427D1-8504-4D92-8BB4-64741DBF9230}"/>
                    </a:ext>
                  </a:extLst>
                </p:cNvPr>
                <p:cNvSpPr/>
                <p:nvPr/>
              </p:nvSpPr>
              <p:spPr>
                <a:xfrm>
                  <a:off x="52257" y="693397"/>
                  <a:ext cx="1947779" cy="1932480"/>
                </a:xfrm>
                <a:prstGeom prst="rect">
                  <a:avLst/>
                </a:prstGeom>
                <a:noFill/>
                <a:ln>
                  <a:no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TextBox 38">
                  <a:extLst>
                    <a:ext uri="{FF2B5EF4-FFF2-40B4-BE49-F238E27FC236}">
                      <a16:creationId xmlns:a16="http://schemas.microsoft.com/office/drawing/2014/main" id="{F561AB77-ABF2-BA61-9D75-E01476413588}"/>
                    </a:ext>
                  </a:extLst>
                </p:cNvPr>
                <p:cNvSpPr txBox="1"/>
                <p:nvPr/>
              </p:nvSpPr>
              <p:spPr>
                <a:xfrm>
                  <a:off x="-902278" y="606737"/>
                  <a:ext cx="2119836" cy="19324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ctr" defTabSz="666750">
                    <a:lnSpc>
                      <a:spcPct val="90000"/>
                    </a:lnSpc>
                    <a:spcAft>
                      <a:spcPct val="15000"/>
                    </a:spcAft>
                  </a:pPr>
                  <a:r>
                    <a:rPr lang="es-419" sz="1600">
                      <a:solidFill>
                        <a:srgbClr val="0070C0"/>
                      </a:solidFill>
                      <a:latin typeface="Lato" panose="020F0502020204030203" pitchFamily="34" charset="77"/>
                    </a:rPr>
                    <a:t>Abordar los factores que contribuyen a aumentar la exposición a la VG</a:t>
                  </a:r>
                </a:p>
              </p:txBody>
            </p:sp>
          </p:grpSp>
        </p:grpSp>
      </p:grpSp>
      <p:sp>
        <p:nvSpPr>
          <p:cNvPr id="3" name="Title 1">
            <a:extLst>
              <a:ext uri="{FF2B5EF4-FFF2-40B4-BE49-F238E27FC236}">
                <a16:creationId xmlns:a16="http://schemas.microsoft.com/office/drawing/2014/main" id="{62A2FCCC-18AC-0B22-73F9-FC9C314612C4}"/>
              </a:ext>
            </a:extLst>
          </p:cNvPr>
          <p:cNvSpPr txBox="1">
            <a:spLocks/>
          </p:cNvSpPr>
          <p:nvPr/>
        </p:nvSpPr>
        <p:spPr>
          <a:xfrm>
            <a:off x="795490" y="684661"/>
            <a:ext cx="8027531"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Enfoques de prevención de la VG</a:t>
            </a:r>
          </a:p>
        </p:txBody>
      </p:sp>
      <p:cxnSp>
        <p:nvCxnSpPr>
          <p:cNvPr id="2" name="Straight Connector 1">
            <a:extLst>
              <a:ext uri="{FF2B5EF4-FFF2-40B4-BE49-F238E27FC236}">
                <a16:creationId xmlns:a16="http://schemas.microsoft.com/office/drawing/2014/main" id="{B85A9148-C3CB-49B4-F65D-871A067FC717}"/>
              </a:ext>
            </a:extLst>
          </p:cNvPr>
          <p:cNvCxnSpPr>
            <a:cxnSpLocks/>
          </p:cNvCxnSpPr>
          <p:nvPr/>
        </p:nvCxnSpPr>
        <p:spPr>
          <a:xfrm flipH="1">
            <a:off x="-2573420" y="1344816"/>
            <a:ext cx="1091059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35436979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14:bounceEnd="50000">
                                          <p:cBhvr additive="base">
                                            <p:cTn id="7" dur="8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8" dur="8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5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50000">
                                          <p:cBhvr additive="base">
                                            <p:cTn id="13" dur="8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4" dur="8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14:presetBounceEnd="50000">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14:bounceEnd="50000">
                                          <p:cBhvr additive="base">
                                            <p:cTn id="19" dur="8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0" dur="8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14:presetBounceEnd="50000">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14:bounceEnd="50000">
                                          <p:cBhvr additive="base">
                                            <p:cTn id="25" dur="8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26" dur="8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800" fill="hold"/>
                                            <p:tgtEl>
                                              <p:spTgt spid="45"/>
                                            </p:tgtEl>
                                            <p:attrNameLst>
                                              <p:attrName>ppt_x</p:attrName>
                                            </p:attrNameLst>
                                          </p:cBhvr>
                                          <p:tavLst>
                                            <p:tav tm="0">
                                              <p:val>
                                                <p:strVal val="#ppt_x"/>
                                              </p:val>
                                            </p:tav>
                                            <p:tav tm="100000">
                                              <p:val>
                                                <p:strVal val="#ppt_x"/>
                                              </p:val>
                                            </p:tav>
                                          </p:tavLst>
                                        </p:anim>
                                        <p:anim calcmode="lin" valueType="num">
                                          <p:cBhvr additive="base">
                                            <p:cTn id="8" dur="8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800" fill="hold"/>
                                            <p:tgtEl>
                                              <p:spTgt spid="6"/>
                                            </p:tgtEl>
                                            <p:attrNameLst>
                                              <p:attrName>ppt_x</p:attrName>
                                            </p:attrNameLst>
                                          </p:cBhvr>
                                          <p:tavLst>
                                            <p:tav tm="0">
                                              <p:val>
                                                <p:strVal val="#ppt_x"/>
                                              </p:val>
                                            </p:tav>
                                            <p:tav tm="100000">
                                              <p:val>
                                                <p:strVal val="#ppt_x"/>
                                              </p:val>
                                            </p:tav>
                                          </p:tavLst>
                                        </p:anim>
                                        <p:anim calcmode="lin" valueType="num">
                                          <p:cBhvr additive="base">
                                            <p:cTn id="14" dur="8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800" fill="hold"/>
                                            <p:tgtEl>
                                              <p:spTgt spid="43"/>
                                            </p:tgtEl>
                                            <p:attrNameLst>
                                              <p:attrName>ppt_x</p:attrName>
                                            </p:attrNameLst>
                                          </p:cBhvr>
                                          <p:tavLst>
                                            <p:tav tm="0">
                                              <p:val>
                                                <p:strVal val="#ppt_x"/>
                                              </p:val>
                                            </p:tav>
                                            <p:tav tm="100000">
                                              <p:val>
                                                <p:strVal val="#ppt_x"/>
                                              </p:val>
                                            </p:tav>
                                          </p:tavLst>
                                        </p:anim>
                                        <p:anim calcmode="lin" valueType="num">
                                          <p:cBhvr additive="base">
                                            <p:cTn id="20" dur="8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800" fill="hold"/>
                                            <p:tgtEl>
                                              <p:spTgt spid="42"/>
                                            </p:tgtEl>
                                            <p:attrNameLst>
                                              <p:attrName>ppt_x</p:attrName>
                                            </p:attrNameLst>
                                          </p:cBhvr>
                                          <p:tavLst>
                                            <p:tav tm="0">
                                              <p:val>
                                                <p:strVal val="#ppt_x"/>
                                              </p:val>
                                            </p:tav>
                                            <p:tav tm="100000">
                                              <p:val>
                                                <p:strVal val="#ppt_x"/>
                                              </p:val>
                                            </p:tav>
                                          </p:tavLst>
                                        </p:anim>
                                        <p:anim calcmode="lin" valueType="num">
                                          <p:cBhvr additive="base">
                                            <p:cTn id="26" dur="8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FB13F7B-F9C9-71D6-5434-468DD0151667}"/>
              </a:ext>
            </a:extLst>
          </p:cNvPr>
          <p:cNvSpPr/>
          <p:nvPr/>
        </p:nvSpPr>
        <p:spPr>
          <a:xfrm>
            <a:off x="9283342" y="5"/>
            <a:ext cx="2272937" cy="608729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14338" name="Segnaposto contenuto 3">
            <a:extLst>
              <a:ext uri="{FF2B5EF4-FFF2-40B4-BE49-F238E27FC236}">
                <a16:creationId xmlns:a16="http://schemas.microsoft.com/office/drawing/2014/main" id="{469D1867-A61A-48D8-AB3D-E32D9EBDD131}"/>
              </a:ext>
            </a:extLst>
          </p:cNvPr>
          <p:cNvSpPr>
            <a:spLocks noGrp="1"/>
          </p:cNvSpPr>
          <p:nvPr>
            <p:ph idx="4294967295"/>
          </p:nvPr>
        </p:nvSpPr>
        <p:spPr>
          <a:xfrm>
            <a:off x="1574035" y="1588838"/>
            <a:ext cx="5221288" cy="3093538"/>
          </a:xfrm>
          <a:prstGeom prst="rect">
            <a:avLst/>
          </a:prstGeom>
        </p:spPr>
        <p:txBody>
          <a:bodyPr/>
          <a:lstStyle/>
          <a:p>
            <a:pPr marL="0" indent="0" algn="ctr">
              <a:buNone/>
            </a:pPr>
            <a:r>
              <a:rPr lang="es-419" sz="2900" i="1" dirty="0">
                <a:solidFill>
                  <a:srgbClr val="0070C0"/>
                </a:solidFill>
              </a:rPr>
              <a:t>“Transformar las normas y los sistemas que perpetúan la desigualdad de género puede tener un impacto tangible en la salud, la seguridad y la protección de mujeres y niñas” </a:t>
            </a:r>
          </a:p>
          <a:p>
            <a:pPr marL="0" indent="0">
              <a:buNone/>
            </a:pPr>
            <a:endParaRPr lang="en-US" altLang="en-US" sz="1000" dirty="0"/>
          </a:p>
          <a:p>
            <a:pPr marL="0" indent="0" algn="ctr">
              <a:buNone/>
            </a:pPr>
            <a:r>
              <a:rPr lang="es-419" sz="1800" dirty="0">
                <a:solidFill>
                  <a:schemeClr val="tx1">
                    <a:lumMod val="65000"/>
                    <a:lumOff val="35000"/>
                  </a:schemeClr>
                </a:solidFill>
              </a:rPr>
              <a:t>Estándar Mínimo de VG Interagencial 13 </a:t>
            </a:r>
          </a:p>
          <a:p>
            <a:endParaRPr lang="es-ES_tradnl" altLang="en-US" dirty="0"/>
          </a:p>
        </p:txBody>
      </p:sp>
      <p:cxnSp>
        <p:nvCxnSpPr>
          <p:cNvPr id="3" name="Straight Connector 2">
            <a:extLst>
              <a:ext uri="{FF2B5EF4-FFF2-40B4-BE49-F238E27FC236}">
                <a16:creationId xmlns:a16="http://schemas.microsoft.com/office/drawing/2014/main" id="{7F51310A-A908-FE5D-8DAD-772691D39D25}"/>
              </a:ext>
            </a:extLst>
          </p:cNvPr>
          <p:cNvCxnSpPr>
            <a:cxnSpLocks/>
          </p:cNvCxnSpPr>
          <p:nvPr/>
        </p:nvCxnSpPr>
        <p:spPr>
          <a:xfrm flipH="1">
            <a:off x="1655680" y="5011985"/>
            <a:ext cx="762766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2D3E6DE5-6590-AC87-045A-6043BC9EBA4F}"/>
              </a:ext>
            </a:extLst>
          </p:cNvPr>
          <p:cNvPicPr>
            <a:picLocks noChangeAspect="1"/>
          </p:cNvPicPr>
          <p:nvPr/>
        </p:nvPicPr>
        <p:blipFill>
          <a:blip r:embed="rId4"/>
          <a:stretch>
            <a:fillRect/>
          </a:stretch>
        </p:blipFill>
        <p:spPr>
          <a:xfrm>
            <a:off x="7632700" y="0"/>
            <a:ext cx="4559300" cy="6070600"/>
          </a:xfrm>
          <a:prstGeom prst="rect">
            <a:avLst/>
          </a:prstGeom>
        </p:spPr>
      </p:pic>
    </p:spTree>
    <p:custDataLst>
      <p:tags r:id="rId1"/>
    </p:custDataLst>
    <p:extLst>
      <p:ext uri="{BB962C8B-B14F-4D97-AF65-F5344CB8AC3E}">
        <p14:creationId xmlns:p14="http://schemas.microsoft.com/office/powerpoint/2010/main" val="16000896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2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1000" fill="hold"/>
                                            <p:tgtEl>
                                              <p:spTgt spid="14338"/>
                                            </p:tgtEl>
                                            <p:attrNameLst>
                                              <p:attrName>ppt_x</p:attrName>
                                            </p:attrNameLst>
                                          </p:cBhvr>
                                          <p:tavLst>
                                            <p:tav tm="0">
                                              <p:val>
                                                <p:strVal val="1+#ppt_w/2"/>
                                              </p:val>
                                            </p:tav>
                                            <p:tav tm="100000">
                                              <p:val>
                                                <p:strVal val="#ppt_x"/>
                                              </p:val>
                                            </p:tav>
                                          </p:tavLst>
                                        </p:anim>
                                        <p:anim calcmode="lin" valueType="num">
                                          <p:cBhvr additive="base">
                                            <p:cTn id="12" dur="1000" fill="hold"/>
                                            <p:tgtEl>
                                              <p:spTgt spid="14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1000" fill="hold"/>
                                            <p:tgtEl>
                                              <p:spTgt spid="14338"/>
                                            </p:tgtEl>
                                            <p:attrNameLst>
                                              <p:attrName>ppt_x</p:attrName>
                                            </p:attrNameLst>
                                          </p:cBhvr>
                                          <p:tavLst>
                                            <p:tav tm="0">
                                              <p:val>
                                                <p:strVal val="1+#ppt_w/2"/>
                                              </p:val>
                                            </p:tav>
                                            <p:tav tm="100000">
                                              <p:val>
                                                <p:strVal val="#ppt_x"/>
                                              </p:val>
                                            </p:tav>
                                          </p:tavLst>
                                        </p:anim>
                                        <p:anim calcmode="lin" valueType="num">
                                          <p:cBhvr additive="base">
                                            <p:cTn id="12" dur="1000" fill="hold"/>
                                            <p:tgtEl>
                                              <p:spTgt spid="14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502323" y="1282700"/>
            <a:ext cx="6593551"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419" sz="4000" b="1">
                <a:solidFill>
                  <a:srgbClr val="0070C0"/>
                </a:solidFill>
                <a:latin typeface="Lato" panose="020F0502020204030203" pitchFamily="34" charset="77"/>
              </a:rPr>
              <a:t>Debate</a:t>
            </a:r>
            <a:br>
              <a:rPr lang="es-419">
                <a:solidFill>
                  <a:srgbClr val="0070C0"/>
                </a:solidFill>
                <a:latin typeface="Lato" panose="020F0502020204030203" pitchFamily="34" charset="77"/>
              </a:rPr>
            </a:br>
            <a:r>
              <a:rPr lang="es-419" sz="3600">
                <a:solidFill>
                  <a:srgbClr val="0070C0"/>
                </a:solidFill>
                <a:latin typeface="Lato" panose="020F0502020204030203" pitchFamily="34" charset="77"/>
              </a:rPr>
              <a:t>Prevención de la VG en emergencias</a:t>
            </a: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sp>
        <p:nvSpPr>
          <p:cNvPr id="8" name="Content Placeholder 2">
            <a:extLst>
              <a:ext uri="{FF2B5EF4-FFF2-40B4-BE49-F238E27FC236}">
                <a16:creationId xmlns:a16="http://schemas.microsoft.com/office/drawing/2014/main" id="{D688EB89-8DE7-6678-FEE2-3856322AC12D}"/>
              </a:ext>
            </a:extLst>
          </p:cNvPr>
          <p:cNvSpPr txBox="1">
            <a:spLocks/>
          </p:cNvSpPr>
          <p:nvPr/>
        </p:nvSpPr>
        <p:spPr>
          <a:xfrm>
            <a:off x="1287195" y="2612938"/>
            <a:ext cx="6782386"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MS PGothic" panose="020B0600070205080204" pitchFamily="34" charset="-128"/>
              <a:buNone/>
            </a:pPr>
            <a:r>
              <a:rPr lang="es-419" sz="2000">
                <a:latin typeface="Lato"/>
                <a:ea typeface="Lato"/>
                <a:cs typeface="Lato"/>
              </a:rPr>
              <a:t>En una situación de emergencia grave, se debe </a:t>
            </a:r>
            <a:r>
              <a:rPr lang="es-419" sz="2000" b="1">
                <a:solidFill>
                  <a:srgbClr val="0070C0"/>
                </a:solidFill>
                <a:latin typeface="Lato"/>
                <a:ea typeface="Lato"/>
                <a:cs typeface="Lato"/>
              </a:rPr>
              <a:t>priorizar la respuesta</a:t>
            </a:r>
            <a:r>
              <a:rPr lang="es-419" sz="2000">
                <a:solidFill>
                  <a:srgbClr val="0070C0"/>
                </a:solidFill>
                <a:latin typeface="Lato"/>
                <a:ea typeface="Lato"/>
                <a:cs typeface="Lato"/>
              </a:rPr>
              <a:t> </a:t>
            </a:r>
            <a:r>
              <a:rPr lang="es-419" sz="2000">
                <a:latin typeface="Lato"/>
                <a:ea typeface="Lato"/>
                <a:cs typeface="Lato"/>
              </a:rPr>
              <a:t>a las personas sobrevivientes de VG </a:t>
            </a:r>
            <a:r>
              <a:rPr lang="es-419" sz="2000" b="1">
                <a:solidFill>
                  <a:srgbClr val="0070C0"/>
                </a:solidFill>
                <a:latin typeface="Lato"/>
                <a:ea typeface="Lato"/>
                <a:cs typeface="Lato"/>
              </a:rPr>
              <a:t>sobre el trabajo de prevención</a:t>
            </a:r>
            <a:r>
              <a:rPr lang="es-419" sz="2000">
                <a:latin typeface="Lato"/>
                <a:ea typeface="Lato"/>
                <a:cs typeface="Lato"/>
              </a:rPr>
              <a:t>.</a:t>
            </a:r>
          </a:p>
          <a:p>
            <a:pPr marL="0" indent="0">
              <a:buFont typeface="MS PGothic" panose="020B0600070205080204" pitchFamily="34" charset="-128"/>
              <a:buNone/>
            </a:pPr>
            <a:endParaRPr lang="en-US" altLang="en-US" sz="2000" dirty="0"/>
          </a:p>
          <a:p>
            <a:pPr>
              <a:buClr>
                <a:srgbClr val="0070C0"/>
              </a:buClr>
              <a:buFont typeface="Wingdings" pitchFamily="2" charset="2"/>
              <a:buChar char="Ø"/>
            </a:pPr>
            <a:r>
              <a:rPr lang="es-419" sz="2000"/>
              <a:t>¿Qué opina usted? </a:t>
            </a:r>
          </a:p>
          <a:p>
            <a:pPr>
              <a:buClr>
                <a:srgbClr val="0070C0"/>
              </a:buClr>
              <a:buFont typeface="Wingdings" pitchFamily="2" charset="2"/>
              <a:buChar char="Ø"/>
            </a:pPr>
            <a:r>
              <a:rPr lang="es-419" sz="2000"/>
              <a:t>¿Está de acuerdo? </a:t>
            </a:r>
          </a:p>
          <a:p>
            <a:pPr>
              <a:buClr>
                <a:srgbClr val="0070C0"/>
              </a:buClr>
              <a:buFont typeface="Wingdings" pitchFamily="2" charset="2"/>
              <a:buChar char="Ø"/>
            </a:pPr>
            <a:r>
              <a:rPr lang="es-419" sz="2000"/>
              <a:t>¿Por qué sí o por qué no?</a:t>
            </a:r>
          </a:p>
          <a:p>
            <a:pPr>
              <a:buClr>
                <a:srgbClr val="0070C0"/>
              </a:buClr>
              <a:buFont typeface="Wingdings" pitchFamily="2" charset="2"/>
              <a:buChar char="Ø"/>
            </a:pPr>
            <a:r>
              <a:rPr lang="es-419" sz="2000"/>
              <a:t>¿Puede dar un ejemplo de actividad de prevención que pueda implementarse al inicio de una emergencia? </a:t>
            </a:r>
          </a:p>
        </p:txBody>
      </p:sp>
      <p:pic>
        <p:nvPicPr>
          <p:cNvPr id="4" name="Picture 3" descr="A picture containing text, vector graphics&#10;&#10;Description automatically generated">
            <a:extLst>
              <a:ext uri="{FF2B5EF4-FFF2-40B4-BE49-F238E27FC236}">
                <a16:creationId xmlns:a16="http://schemas.microsoft.com/office/drawing/2014/main" id="{F4DE15B8-D139-BA5D-06DB-DEF794FFBF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03533" y="2125980"/>
            <a:ext cx="3337373" cy="4057584"/>
          </a:xfrm>
          <a:prstGeom prst="rect">
            <a:avLst/>
          </a:prstGeom>
        </p:spPr>
      </p:pic>
    </p:spTree>
    <p:custDataLst>
      <p:tags r:id="rId1"/>
    </p:custDataLst>
    <p:extLst>
      <p:ext uri="{BB962C8B-B14F-4D97-AF65-F5344CB8AC3E}">
        <p14:creationId xmlns:p14="http://schemas.microsoft.com/office/powerpoint/2010/main" val="36550591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5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5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C89BE029-CF5B-D021-865D-F494B65E8A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0"/>
            <a:ext cx="12325350" cy="6172200"/>
          </a:xfrm>
          <a:prstGeom prst="rect">
            <a:avLst/>
          </a:prstGeom>
        </p:spPr>
      </p:pic>
      <p:sp>
        <p:nvSpPr>
          <p:cNvPr id="11266" name="Content Placeholder 2">
            <a:extLst>
              <a:ext uri="{FF2B5EF4-FFF2-40B4-BE49-F238E27FC236}">
                <a16:creationId xmlns:a16="http://schemas.microsoft.com/office/drawing/2014/main" id="{2606F472-30B6-4EC7-ADA9-046463882466}"/>
              </a:ext>
            </a:extLst>
          </p:cNvPr>
          <p:cNvSpPr>
            <a:spLocks noGrp="1"/>
          </p:cNvSpPr>
          <p:nvPr>
            <p:ph idx="4294967295"/>
          </p:nvPr>
        </p:nvSpPr>
        <p:spPr>
          <a:xfrm>
            <a:off x="3476231" y="894882"/>
            <a:ext cx="5643706" cy="1860550"/>
          </a:xfrm>
          <a:prstGeom prst="rect">
            <a:avLst/>
          </a:prstGeom>
        </p:spPr>
        <p:txBody>
          <a:bodyPr/>
          <a:lstStyle/>
          <a:p>
            <a:pPr marL="0" indent="0" algn="ctr">
              <a:buNone/>
            </a:pPr>
            <a:r>
              <a:rPr lang="es-419" dirty="0"/>
              <a:t>Las </a:t>
            </a:r>
            <a:r>
              <a:rPr lang="es-419" b="1" dirty="0">
                <a:solidFill>
                  <a:srgbClr val="0070C0"/>
                </a:solidFill>
              </a:rPr>
              <a:t>acciones de prevención relativamente sencillas</a:t>
            </a:r>
            <a:r>
              <a:rPr lang="es-419" dirty="0">
                <a:solidFill>
                  <a:srgbClr val="0070C0"/>
                </a:solidFill>
              </a:rPr>
              <a:t> </a:t>
            </a:r>
            <a:r>
              <a:rPr lang="es-419" dirty="0"/>
              <a:t>pueden </a:t>
            </a:r>
            <a:r>
              <a:rPr lang="es-419" b="1" dirty="0">
                <a:solidFill>
                  <a:srgbClr val="0070C0"/>
                </a:solidFill>
              </a:rPr>
              <a:t>salvar vidas</a:t>
            </a:r>
            <a:r>
              <a:rPr lang="es-419" dirty="0">
                <a:solidFill>
                  <a:srgbClr val="934378"/>
                </a:solidFill>
              </a:rPr>
              <a:t> </a:t>
            </a:r>
            <a:r>
              <a:rPr lang="es-419" dirty="0"/>
              <a:t>y tienen que </a:t>
            </a:r>
            <a:r>
              <a:rPr lang="es-419" b="1" dirty="0">
                <a:solidFill>
                  <a:srgbClr val="0070C0"/>
                </a:solidFill>
              </a:rPr>
              <a:t>implementarse inmediatamente</a:t>
            </a:r>
            <a:r>
              <a:rPr lang="es-419" dirty="0">
                <a:solidFill>
                  <a:srgbClr val="934378"/>
                </a:solidFill>
              </a:rPr>
              <a:t> </a:t>
            </a:r>
            <a:r>
              <a:rPr lang="es-419" dirty="0"/>
              <a:t>desde el inicio de una emergencia.</a:t>
            </a:r>
          </a:p>
          <a:p>
            <a:pPr marL="0" indent="0">
              <a:buNone/>
            </a:pPr>
            <a:endParaRPr lang="en-GB" altLang="en-US" dirty="0"/>
          </a:p>
          <a:p>
            <a:pPr marL="0" indent="0">
              <a:buNone/>
            </a:pPr>
            <a:endParaRPr lang="en-GB" altLang="en-US" dirty="0"/>
          </a:p>
          <a:p>
            <a:pPr marL="0" indent="0">
              <a:buNone/>
            </a:pPr>
            <a:endParaRPr lang="en-GB" altLang="en-US" dirty="0"/>
          </a:p>
        </p:txBody>
      </p:sp>
      <p:pic>
        <p:nvPicPr>
          <p:cNvPr id="10" name="Picture 9">
            <a:extLst>
              <a:ext uri="{FF2B5EF4-FFF2-40B4-BE49-F238E27FC236}">
                <a16:creationId xmlns:a16="http://schemas.microsoft.com/office/drawing/2014/main" id="{F1A95752-9330-FCCC-4A51-7D6C4C90CC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03487" y="2305050"/>
            <a:ext cx="3861809" cy="3867150"/>
          </a:xfrm>
          <a:prstGeom prst="rect">
            <a:avLst/>
          </a:prstGeom>
        </p:spPr>
      </p:pic>
      <p:pic>
        <p:nvPicPr>
          <p:cNvPr id="12" name="Picture 11" descr="A picture containing plant&#10;&#10;Description automatically generated">
            <a:extLst>
              <a:ext uri="{FF2B5EF4-FFF2-40B4-BE49-F238E27FC236}">
                <a16:creationId xmlns:a16="http://schemas.microsoft.com/office/drawing/2014/main" id="{CA4AD7B8-7411-CC3A-9911-36E56462FE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52" y="1200416"/>
            <a:ext cx="3709598" cy="4971784"/>
          </a:xfrm>
          <a:prstGeom prst="rect">
            <a:avLst/>
          </a:prstGeom>
        </p:spPr>
      </p:pic>
      <p:sp>
        <p:nvSpPr>
          <p:cNvPr id="13" name="Rounded Rectangle 12">
            <a:extLst>
              <a:ext uri="{FF2B5EF4-FFF2-40B4-BE49-F238E27FC236}">
                <a16:creationId xmlns:a16="http://schemas.microsoft.com/office/drawing/2014/main" id="{E97FA528-8808-7BC8-4E73-952FA265C198}"/>
              </a:ext>
            </a:extLst>
          </p:cNvPr>
          <p:cNvSpPr/>
          <p:nvPr/>
        </p:nvSpPr>
        <p:spPr>
          <a:xfrm>
            <a:off x="4328214" y="3086100"/>
            <a:ext cx="3861809" cy="2590800"/>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419" sz="2200" i="1" dirty="0">
                <a:solidFill>
                  <a:srgbClr val="0070C0"/>
                </a:solidFill>
                <a:latin typeface="Lato" panose="020F0502020204030203" pitchFamily="34" charset="77"/>
              </a:rPr>
              <a:t>“Toda programación para la prevención de la VG </a:t>
            </a:r>
          </a:p>
          <a:p>
            <a:pPr algn="ctr"/>
            <a:r>
              <a:rPr lang="es-419" sz="2200" i="1" dirty="0">
                <a:solidFill>
                  <a:srgbClr val="0070C0"/>
                </a:solidFill>
                <a:latin typeface="Lato" panose="020F0502020204030203" pitchFamily="34" charset="77"/>
              </a:rPr>
              <a:t>solo debe iniciarse una vez que se hayan establecido los </a:t>
            </a:r>
          </a:p>
          <a:p>
            <a:pPr algn="ctr"/>
            <a:r>
              <a:rPr lang="es-419" sz="2200" i="1" dirty="0">
                <a:solidFill>
                  <a:srgbClr val="0070C0"/>
                </a:solidFill>
                <a:latin typeface="Lato" panose="020F0502020204030203" pitchFamily="34" charset="77"/>
              </a:rPr>
              <a:t>servicios esenciales para responder a los incidentes”</a:t>
            </a:r>
          </a:p>
          <a:p>
            <a:pPr algn="ctr">
              <a:lnSpc>
                <a:spcPct val="150000"/>
              </a:lnSpc>
            </a:pPr>
            <a:r>
              <a:rPr lang="es-419"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Política de VG del ACNUR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500"/>
                                        <p:tgtEl>
                                          <p:spTgt spid="11266">
                                            <p:txEl>
                                              <p:pRg st="0" end="0"/>
                                            </p:txEl>
                                          </p:spTgt>
                                        </p:tgtEl>
                                      </p:cBhvr>
                                    </p:animEffect>
                                  </p:childTnLst>
                                </p:cTn>
                              </p:par>
                              <p:par>
                                <p:cTn id="8" presetID="2" presetClass="entr" presetSubtype="2" accel="50000" decel="5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1+#ppt_w/2"/>
                                          </p:val>
                                        </p:tav>
                                        <p:tav tm="100000">
                                          <p:val>
                                            <p:strVal val="#ppt_x"/>
                                          </p:val>
                                        </p:tav>
                                      </p:tavLst>
                                    </p:anim>
                                    <p:anim calcmode="lin" valueType="num">
                                      <p:cBhvr additive="base">
                                        <p:cTn id="11" dur="10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8" accel="50000" decel="5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0-#ppt_w/2"/>
                                          </p:val>
                                        </p:tav>
                                        <p:tav tm="100000">
                                          <p:val>
                                            <p:strVal val="#ppt_x"/>
                                          </p:val>
                                        </p:tav>
                                      </p:tavLst>
                                    </p:anim>
                                    <p:anim calcmode="lin" valueType="num">
                                      <p:cBhvr additive="base">
                                        <p:cTn id="15"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248965" y="385864"/>
            <a:ext cx="10756952" cy="5329136"/>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666718" y="1307415"/>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Mensajes clave:</a:t>
            </a:r>
          </a:p>
          <a:p>
            <a:pPr algn="l">
              <a:defRPr/>
            </a:pPr>
            <a:r>
              <a:rPr lang="es-419" sz="3600">
                <a:solidFill>
                  <a:srgbClr val="0070C0"/>
                </a:solidFill>
                <a:latin typeface="Lato" panose="020F0502020204030203" pitchFamily="34" charset="77"/>
              </a:rPr>
              <a:t>Introducción - Prevención de la VG</a:t>
            </a:r>
          </a:p>
        </p:txBody>
      </p:sp>
      <p:sp>
        <p:nvSpPr>
          <p:cNvPr id="8" name="Content Placeholder 2">
            <a:extLst>
              <a:ext uri="{FF2B5EF4-FFF2-40B4-BE49-F238E27FC236}">
                <a16:creationId xmlns:a16="http://schemas.microsoft.com/office/drawing/2014/main" id="{ABC3598C-040E-579E-8AD7-C6DEC43F94B4}"/>
              </a:ext>
            </a:extLst>
          </p:cNvPr>
          <p:cNvSpPr txBox="1">
            <a:spLocks/>
          </p:cNvSpPr>
          <p:nvPr/>
        </p:nvSpPr>
        <p:spPr>
          <a:xfrm>
            <a:off x="2666718" y="2120020"/>
            <a:ext cx="9022980"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1700"/>
              <a:t>La prevención de la VG, la mitigación de riesgos y la respuesta son una de las ocho prioridades estratégicas del ACNUR, y la prevención de la VG es una acción central de la Política de VG del ACNUR.</a:t>
            </a:r>
          </a:p>
          <a:p>
            <a:pPr>
              <a:buClr>
                <a:srgbClr val="0070C0"/>
              </a:buClr>
              <a:buFont typeface="Wingdings" pitchFamily="2" charset="2"/>
              <a:buChar char="Ø"/>
            </a:pPr>
            <a:r>
              <a:rPr lang="es-419" sz="1700"/>
              <a:t>La prevención de la VG es una intervención especializada que salva vidas y debe implementarse desde el inicio de una emergencia. </a:t>
            </a:r>
          </a:p>
          <a:p>
            <a:pPr>
              <a:buClr>
                <a:srgbClr val="0070C0"/>
              </a:buClr>
              <a:buFont typeface="Wingdings" pitchFamily="2" charset="2"/>
              <a:buChar char="Ø"/>
            </a:pPr>
            <a:r>
              <a:rPr lang="es-419" sz="1700"/>
              <a:t>Promover normas sociales y de género positivas desde el inicio de la emergencia sienta las bases para intervenciones a más largo plazo, al reconocer que el cambio de conocimientos, actitudes, aptitudes y comportamientos puede llevar tiempo.</a:t>
            </a:r>
          </a:p>
          <a:p>
            <a:pPr>
              <a:buClr>
                <a:srgbClr val="0070C0"/>
              </a:buClr>
              <a:buFont typeface="Wingdings" pitchFamily="2" charset="2"/>
              <a:buChar char="Ø"/>
            </a:pPr>
            <a:r>
              <a:rPr lang="es-419" sz="1700"/>
              <a:t>La programación para la prevención de la VG solo debe iniciarse una vez que se hayan establecido los servicios esenciales para responder a los incidentes de VG.</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492" y="612154"/>
            <a:ext cx="2393017" cy="2541257"/>
          </a:xfrm>
          <a:prstGeom prst="rect">
            <a:avLst/>
          </a:prstGeom>
        </p:spPr>
      </p:pic>
    </p:spTree>
    <p:extLst>
      <p:ext uri="{BB962C8B-B14F-4D97-AF65-F5344CB8AC3E}">
        <p14:creationId xmlns:p14="http://schemas.microsoft.com/office/powerpoint/2010/main" val="94819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uiExpand="1" build="p"/>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914399"/>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5" y="5118624"/>
            <a:ext cx="8280400" cy="1396749"/>
            <a:chOff x="539750" y="4767514"/>
            <a:chExt cx="8280400" cy="1396749"/>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419" sz="4000" b="1">
                  <a:solidFill>
                    <a:srgbClr val="FFFFFF"/>
                  </a:solidFill>
                  <a:latin typeface="Lato" panose="020F0502020204030203" pitchFamily="34" charset="77"/>
                </a:rPr>
                <a:t>Causas fundamentales de la VG</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67514"/>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s-419" sz="3000" baseline="30000">
                  <a:solidFill>
                    <a:srgbClr val="FFFFFF"/>
                  </a:solidFill>
                  <a:latin typeface="Lato" panose="020F0502020204030203" pitchFamily="34" charset="77"/>
                </a:rPr>
                <a:t>MÓDULO 1 | SESIÓN 2</a:t>
              </a:r>
            </a:p>
          </p:txBody>
        </p:sp>
      </p:grpSp>
      <p:pic>
        <p:nvPicPr>
          <p:cNvPr id="5" name="Picture 4">
            <a:extLst>
              <a:ext uri="{FF2B5EF4-FFF2-40B4-BE49-F238E27FC236}">
                <a16:creationId xmlns:a16="http://schemas.microsoft.com/office/drawing/2014/main" id="{B16EEDE6-79A3-5080-D3F3-3DECE5EC6D0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512187" y="898874"/>
            <a:ext cx="2110606" cy="3699917"/>
          </a:xfrm>
          <a:prstGeom prst="rect">
            <a:avLst/>
          </a:prstGeom>
        </p:spPr>
      </p:pic>
      <p:pic>
        <p:nvPicPr>
          <p:cNvPr id="15" name="Picture 14">
            <a:extLst>
              <a:ext uri="{FF2B5EF4-FFF2-40B4-BE49-F238E27FC236}">
                <a16:creationId xmlns:a16="http://schemas.microsoft.com/office/drawing/2014/main" id="{AEE4EE05-EA24-18CD-74AB-7B43850F17A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43" y="103135"/>
            <a:ext cx="3008903" cy="4495656"/>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6A8AAD0E-F4DA-B4CF-24C9-6617ABB0D5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03564" y="1459539"/>
            <a:ext cx="2756435" cy="3138389"/>
          </a:xfrm>
          <a:prstGeom prst="rect">
            <a:avLst/>
          </a:prstGeom>
        </p:spPr>
      </p:pic>
      <p:pic>
        <p:nvPicPr>
          <p:cNvPr id="3" name="Picture 2">
            <a:extLst>
              <a:ext uri="{FF2B5EF4-FFF2-40B4-BE49-F238E27FC236}">
                <a16:creationId xmlns:a16="http://schemas.microsoft.com/office/drawing/2014/main" id="{1A8E26B0-14DE-FC2C-FDFE-F70F31D2837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715803" y="-241556"/>
            <a:ext cx="4458766" cy="4838620"/>
          </a:xfrm>
          <a:prstGeom prst="rect">
            <a:avLst/>
          </a:prstGeom>
        </p:spPr>
      </p:pic>
      <p:pic>
        <p:nvPicPr>
          <p:cNvPr id="4" name="Picture 3">
            <a:extLst>
              <a:ext uri="{FF2B5EF4-FFF2-40B4-BE49-F238E27FC236}">
                <a16:creationId xmlns:a16="http://schemas.microsoft.com/office/drawing/2014/main" id="{BC356962-EFA8-2F1C-D1C5-D47114C08AF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535640" y="103135"/>
            <a:ext cx="2594745" cy="4493929"/>
          </a:xfrm>
          <a:prstGeom prst="rect">
            <a:avLst/>
          </a:prstGeom>
        </p:spPr>
      </p:pic>
      <p:pic>
        <p:nvPicPr>
          <p:cNvPr id="12" name="Picture 11">
            <a:extLst>
              <a:ext uri="{FF2B5EF4-FFF2-40B4-BE49-F238E27FC236}">
                <a16:creationId xmlns:a16="http://schemas.microsoft.com/office/drawing/2014/main" id="{DEBB0246-97D0-F2DA-87E8-CB37A911881E}"/>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4351247" y="-1603996"/>
            <a:ext cx="6847133" cy="6217993"/>
          </a:xfrm>
          <a:prstGeom prst="rect">
            <a:avLst/>
          </a:prstGeom>
        </p:spPr>
      </p:pic>
    </p:spTree>
    <p:custDataLst>
      <p:tags r:id="rId1"/>
    </p:custDataLst>
    <p:extLst>
      <p:ext uri="{BB962C8B-B14F-4D97-AF65-F5344CB8AC3E}">
        <p14:creationId xmlns:p14="http://schemas.microsoft.com/office/powerpoint/2010/main" val="27764730"/>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accel="50000" decel="50000"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1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1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000" fill="hold"/>
                                            <p:tgtEl>
                                              <p:spTgt spid="15"/>
                                            </p:tgtEl>
                                            <p:attrNameLst>
                                              <p:attrName>ppt_x</p:attrName>
                                            </p:attrNameLst>
                                          </p:cBhvr>
                                          <p:tavLst>
                                            <p:tav tm="0">
                                              <p:val>
                                                <p:strVal val="0-#ppt_w/2"/>
                                              </p:val>
                                            </p:tav>
                                            <p:tav tm="100000">
                                              <p:val>
                                                <p:strVal val="#ppt_x"/>
                                              </p:val>
                                            </p:tav>
                                          </p:tavLst>
                                        </p:anim>
                                        <p:anim calcmode="lin" valueType="num">
                                          <p:cBhvr additive="base">
                                            <p:cTn id="24" dur="2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1+#ppt_w/2"/>
                                              </p:val>
                                            </p:tav>
                                            <p:tav tm="100000">
                                              <p:val>
                                                <p:strVal val="#ppt_x"/>
                                              </p:val>
                                            </p:tav>
                                          </p:tavLst>
                                        </p:anim>
                                        <p:anim calcmode="lin" valueType="num">
                                          <p:cBhvr additive="base">
                                            <p:cTn id="28" dur="20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accel="50000" decel="5000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1+#ppt_w/2"/>
                                              </p:val>
                                            </p:tav>
                                            <p:tav tm="100000">
                                              <p:val>
                                                <p:strVal val="#ppt_x"/>
                                              </p:val>
                                            </p:tav>
                                          </p:tavLst>
                                        </p:anim>
                                        <p:anim calcmode="lin" valueType="num">
                                          <p:cBhvr additive="base">
                                            <p:cTn id="32"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accel="50000" decel="50000"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1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1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000" fill="hold"/>
                                            <p:tgtEl>
                                              <p:spTgt spid="15"/>
                                            </p:tgtEl>
                                            <p:attrNameLst>
                                              <p:attrName>ppt_x</p:attrName>
                                            </p:attrNameLst>
                                          </p:cBhvr>
                                          <p:tavLst>
                                            <p:tav tm="0">
                                              <p:val>
                                                <p:strVal val="0-#ppt_w/2"/>
                                              </p:val>
                                            </p:tav>
                                            <p:tav tm="100000">
                                              <p:val>
                                                <p:strVal val="#ppt_x"/>
                                              </p:val>
                                            </p:tav>
                                          </p:tavLst>
                                        </p:anim>
                                        <p:anim calcmode="lin" valueType="num">
                                          <p:cBhvr additive="base">
                                            <p:cTn id="24" dur="2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1+#ppt_w/2"/>
                                              </p:val>
                                            </p:tav>
                                            <p:tav tm="100000">
                                              <p:val>
                                                <p:strVal val="#ppt_x"/>
                                              </p:val>
                                            </p:tav>
                                          </p:tavLst>
                                        </p:anim>
                                        <p:anim calcmode="lin" valueType="num">
                                          <p:cBhvr additive="base">
                                            <p:cTn id="28" dur="20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accel="50000" decel="5000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1+#ppt_w/2"/>
                                              </p:val>
                                            </p:tav>
                                            <p:tav tm="100000">
                                              <p:val>
                                                <p:strVal val="#ppt_x"/>
                                              </p:val>
                                            </p:tav>
                                          </p:tavLst>
                                        </p:anim>
                                        <p:anim calcmode="lin" valueType="num">
                                          <p:cBhvr additive="base">
                                            <p:cTn id="32"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7147A13-F9D3-C0DA-FE47-A746B8645C70}"/>
              </a:ext>
            </a:extLst>
          </p:cNvPr>
          <p:cNvSpPr/>
          <p:nvPr/>
        </p:nvSpPr>
        <p:spPr>
          <a:xfrm>
            <a:off x="-1" y="2842592"/>
            <a:ext cx="12192001" cy="337390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23" name="Picture 22">
            <a:extLst>
              <a:ext uri="{FF2B5EF4-FFF2-40B4-BE49-F238E27FC236}">
                <a16:creationId xmlns:a16="http://schemas.microsoft.com/office/drawing/2014/main" id="{73E52A5E-3B8E-2033-FC58-921DB49766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394" y="-604522"/>
            <a:ext cx="15792616" cy="7543575"/>
          </a:xfrm>
          <a:prstGeom prst="rect">
            <a:avLst/>
          </a:prstGeom>
        </p:spPr>
      </p:pic>
      <p:sp>
        <p:nvSpPr>
          <p:cNvPr id="3" name="Title 1">
            <a:extLst>
              <a:ext uri="{FF2B5EF4-FFF2-40B4-BE49-F238E27FC236}">
                <a16:creationId xmlns:a16="http://schemas.microsoft.com/office/drawing/2014/main" id="{B8F34CA7-F009-EE82-CD2E-9C9318F88E88}"/>
              </a:ext>
            </a:extLst>
          </p:cNvPr>
          <p:cNvSpPr txBox="1">
            <a:spLocks/>
          </p:cNvSpPr>
          <p:nvPr/>
        </p:nvSpPr>
        <p:spPr>
          <a:xfrm>
            <a:off x="2569475" y="1655780"/>
            <a:ext cx="315000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Actividad</a:t>
            </a:r>
          </a:p>
          <a:p>
            <a:pPr algn="l">
              <a:defRPr/>
            </a:pPr>
            <a:r>
              <a:rPr lang="es-419" sz="3600" dirty="0">
                <a:solidFill>
                  <a:srgbClr val="0070C0"/>
                </a:solidFill>
                <a:latin typeface="Lato" panose="020F0502020204030203" pitchFamily="34" charset="77"/>
              </a:rPr>
              <a:t>Causas fundamentales de la VG</a:t>
            </a:r>
          </a:p>
        </p:txBody>
      </p:sp>
      <p:pic>
        <p:nvPicPr>
          <p:cNvPr id="19" name="Picture 18" descr="Logo&#10;&#10;Description automatically generated">
            <a:extLst>
              <a:ext uri="{FF2B5EF4-FFF2-40B4-BE49-F238E27FC236}">
                <a16:creationId xmlns:a16="http://schemas.microsoft.com/office/drawing/2014/main" id="{A5F7A2CE-E3D6-239D-D481-D019DCE764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10147" y="1232342"/>
            <a:ext cx="1311967" cy="1017444"/>
          </a:xfrm>
          <a:prstGeom prst="rect">
            <a:avLst/>
          </a:prstGeom>
        </p:spPr>
      </p:pic>
      <p:pic>
        <p:nvPicPr>
          <p:cNvPr id="20" name="Picture 19">
            <a:extLst>
              <a:ext uri="{FF2B5EF4-FFF2-40B4-BE49-F238E27FC236}">
                <a16:creationId xmlns:a16="http://schemas.microsoft.com/office/drawing/2014/main" id="{7D6580C7-1200-A8D5-7023-91B920358C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98114" y="2842592"/>
            <a:ext cx="1275663" cy="963084"/>
          </a:xfrm>
          <a:prstGeom prst="rect">
            <a:avLst/>
          </a:prstGeom>
        </p:spPr>
      </p:pic>
      <p:pic>
        <p:nvPicPr>
          <p:cNvPr id="21" name="Picture 20" descr="Icon&#10;&#10;Description automatically generated">
            <a:extLst>
              <a:ext uri="{FF2B5EF4-FFF2-40B4-BE49-F238E27FC236}">
                <a16:creationId xmlns:a16="http://schemas.microsoft.com/office/drawing/2014/main" id="{E27E77D3-E55D-9FF3-B954-5FE4177E04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9729879">
            <a:off x="5490945" y="1509361"/>
            <a:ext cx="1239941" cy="706767"/>
          </a:xfrm>
          <a:prstGeom prst="rect">
            <a:avLst/>
          </a:prstGeom>
        </p:spPr>
      </p:pic>
      <p:grpSp>
        <p:nvGrpSpPr>
          <p:cNvPr id="8" name="Group 7">
            <a:extLst>
              <a:ext uri="{FF2B5EF4-FFF2-40B4-BE49-F238E27FC236}">
                <a16:creationId xmlns:a16="http://schemas.microsoft.com/office/drawing/2014/main" id="{FD1C0057-EF89-98BB-CE05-6A51B0990FE2}"/>
              </a:ext>
            </a:extLst>
          </p:cNvPr>
          <p:cNvGrpSpPr/>
          <p:nvPr/>
        </p:nvGrpSpPr>
        <p:grpSpPr>
          <a:xfrm>
            <a:off x="-1684633" y="-572459"/>
            <a:ext cx="3981353" cy="3382989"/>
            <a:chOff x="-1684633" y="-572459"/>
            <a:chExt cx="3981353" cy="3382989"/>
          </a:xfrm>
        </p:grpSpPr>
        <p:sp>
          <p:nvSpPr>
            <p:cNvPr id="5" name="Oval 4">
              <a:extLst>
                <a:ext uri="{FF2B5EF4-FFF2-40B4-BE49-F238E27FC236}">
                  <a16:creationId xmlns:a16="http://schemas.microsoft.com/office/drawing/2014/main" id="{51940D2F-5C58-CE95-58B8-712CC0C3BE9C}"/>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6" name="Picture 5" descr="Logo, icon&#10;&#10;Description automatically generated">
              <a:extLst>
                <a:ext uri="{FF2B5EF4-FFF2-40B4-BE49-F238E27FC236}">
                  <a16:creationId xmlns:a16="http://schemas.microsoft.com/office/drawing/2014/main" id="{D5C4BA9F-EBE5-FFD1-D8EC-4A327C679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1673" y="464265"/>
              <a:ext cx="1855047" cy="1810188"/>
            </a:xfrm>
            <a:prstGeom prst="rect">
              <a:avLst/>
            </a:prstGeom>
          </p:spPr>
        </p:pic>
      </p:grpSp>
    </p:spTree>
    <p:custDataLst>
      <p:tags r:id="rId1"/>
    </p:custDataLst>
    <p:extLst>
      <p:ext uri="{BB962C8B-B14F-4D97-AF65-F5344CB8AC3E}">
        <p14:creationId xmlns:p14="http://schemas.microsoft.com/office/powerpoint/2010/main" val="5593001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1" accel="50000" decel="5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ppt_x"/>
                                              </p:val>
                                            </p:tav>
                                            <p:tav tm="100000">
                                              <p:val>
                                                <p:strVal val="#ppt_x"/>
                                              </p:val>
                                            </p:tav>
                                          </p:tavLst>
                                        </p:anim>
                                        <p:anim calcmode="lin" valueType="num">
                                          <p:cBhvr additive="base">
                                            <p:cTn id="20" dur="2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2000" fill="hold"/>
                                            <p:tgtEl>
                                              <p:spTgt spid="19"/>
                                            </p:tgtEl>
                                            <p:attrNameLst>
                                              <p:attrName>ppt_x</p:attrName>
                                            </p:attrNameLst>
                                          </p:cBhvr>
                                          <p:tavLst>
                                            <p:tav tm="0">
                                              <p:val>
                                                <p:strVal val="#ppt_x"/>
                                              </p:val>
                                            </p:tav>
                                            <p:tav tm="100000">
                                              <p:val>
                                                <p:strVal val="#ppt_x"/>
                                              </p:val>
                                            </p:tav>
                                          </p:tavLst>
                                        </p:anim>
                                        <p:anim calcmode="lin" valueType="num">
                                          <p:cBhvr additive="base">
                                            <p:cTn id="24"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1" accel="50000" decel="5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ppt_x"/>
                                              </p:val>
                                            </p:tav>
                                            <p:tav tm="100000">
                                              <p:val>
                                                <p:strVal val="#ppt_x"/>
                                              </p:val>
                                            </p:tav>
                                          </p:tavLst>
                                        </p:anim>
                                        <p:anim calcmode="lin" valueType="num">
                                          <p:cBhvr additive="base">
                                            <p:cTn id="20" dur="2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2000" fill="hold"/>
                                            <p:tgtEl>
                                              <p:spTgt spid="19"/>
                                            </p:tgtEl>
                                            <p:attrNameLst>
                                              <p:attrName>ppt_x</p:attrName>
                                            </p:attrNameLst>
                                          </p:cBhvr>
                                          <p:tavLst>
                                            <p:tav tm="0">
                                              <p:val>
                                                <p:strVal val="#ppt_x"/>
                                              </p:val>
                                            </p:tav>
                                            <p:tav tm="100000">
                                              <p:val>
                                                <p:strVal val="#ppt_x"/>
                                              </p:val>
                                            </p:tav>
                                          </p:tavLst>
                                        </p:anim>
                                        <p:anim calcmode="lin" valueType="num">
                                          <p:cBhvr additive="base">
                                            <p:cTn id="24"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4AD085-78ED-5C91-B194-32F8780BAAC3}"/>
              </a:ext>
            </a:extLst>
          </p:cNvPr>
          <p:cNvSpPr/>
          <p:nvPr/>
        </p:nvSpPr>
        <p:spPr>
          <a:xfrm>
            <a:off x="-1" y="2842592"/>
            <a:ext cx="12192001" cy="337390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4" name="Picture 3">
            <a:extLst>
              <a:ext uri="{FF2B5EF4-FFF2-40B4-BE49-F238E27FC236}">
                <a16:creationId xmlns:a16="http://schemas.microsoft.com/office/drawing/2014/main" id="{F5CD615B-A497-6316-9D30-97FEE87632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394" y="-607035"/>
            <a:ext cx="15792616" cy="7543575"/>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38806" y="641504"/>
            <a:ext cx="5872163" cy="69959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defRPr/>
            </a:pPr>
            <a:r>
              <a:rPr lang="es-419" sz="3000" b="0">
                <a:solidFill>
                  <a:schemeClr val="bg1">
                    <a:lumMod val="65000"/>
                  </a:schemeClr>
                </a:solidFill>
                <a:latin typeface="Lato" panose="020F0502020204030203" pitchFamily="34" charset="77"/>
              </a:rPr>
              <a:t>Abordar</a:t>
            </a:r>
            <a:r>
              <a:rPr lang="es-419" sz="3000" b="0">
                <a:solidFill>
                  <a:schemeClr val="bg1">
                    <a:lumMod val="50000"/>
                  </a:schemeClr>
                </a:solidFill>
                <a:latin typeface="Lato" panose="020F0502020204030203" pitchFamily="34" charset="77"/>
              </a:rPr>
              <a:t> </a:t>
            </a:r>
            <a:r>
              <a:rPr lang="es-419" sz="3000" b="0">
                <a:solidFill>
                  <a:srgbClr val="0070C0"/>
                </a:solidFill>
                <a:latin typeface="Lato" panose="020F0502020204030203" pitchFamily="34" charset="77"/>
              </a:rPr>
              <a:t>las CAUSAS FUNDAMENTALES de la VG: </a:t>
            </a:r>
          </a:p>
        </p:txBody>
      </p:sp>
      <p:grpSp>
        <p:nvGrpSpPr>
          <p:cNvPr id="28" name="Group 27">
            <a:extLst>
              <a:ext uri="{FF2B5EF4-FFF2-40B4-BE49-F238E27FC236}">
                <a16:creationId xmlns:a16="http://schemas.microsoft.com/office/drawing/2014/main" id="{B44E1D1A-3E0D-D9B6-D7E1-122560379BA9}"/>
              </a:ext>
            </a:extLst>
          </p:cNvPr>
          <p:cNvGrpSpPr/>
          <p:nvPr/>
        </p:nvGrpSpPr>
        <p:grpSpPr>
          <a:xfrm>
            <a:off x="838806" y="3913707"/>
            <a:ext cx="3193669" cy="1632474"/>
            <a:chOff x="503119" y="3723096"/>
            <a:chExt cx="3193669" cy="1632474"/>
          </a:xfrm>
        </p:grpSpPr>
        <p:sp>
          <p:nvSpPr>
            <p:cNvPr id="27" name="Rectangle 26">
              <a:extLst>
                <a:ext uri="{FF2B5EF4-FFF2-40B4-BE49-F238E27FC236}">
                  <a16:creationId xmlns:a16="http://schemas.microsoft.com/office/drawing/2014/main" id="{8E427A66-F61E-E4AA-5351-5B98145E6832}"/>
                </a:ext>
              </a:extLst>
            </p:cNvPr>
            <p:cNvSpPr/>
            <p:nvPr/>
          </p:nvSpPr>
          <p:spPr>
            <a:xfrm>
              <a:off x="1775741" y="3975804"/>
              <a:ext cx="1921047" cy="1107479"/>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8" name="Picture 7" descr="Icon&#10;&#10;Description automatically generated">
              <a:extLst>
                <a:ext uri="{FF2B5EF4-FFF2-40B4-BE49-F238E27FC236}">
                  <a16:creationId xmlns:a16="http://schemas.microsoft.com/office/drawing/2014/main" id="{31CD1A6B-6E28-FFA1-7E88-86E85740B2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119" y="3723096"/>
              <a:ext cx="1115038" cy="1632474"/>
            </a:xfrm>
            <a:prstGeom prst="rect">
              <a:avLst/>
            </a:prstGeom>
          </p:spPr>
        </p:pic>
        <p:sp>
          <p:nvSpPr>
            <p:cNvPr id="15" name="Title 1">
              <a:extLst>
                <a:ext uri="{FF2B5EF4-FFF2-40B4-BE49-F238E27FC236}">
                  <a16:creationId xmlns:a16="http://schemas.microsoft.com/office/drawing/2014/main" id="{42C14EF9-83B4-5B74-E5B0-E9D7E399A127}"/>
                </a:ext>
              </a:extLst>
            </p:cNvPr>
            <p:cNvSpPr txBox="1">
              <a:spLocks/>
            </p:cNvSpPr>
            <p:nvPr/>
          </p:nvSpPr>
          <p:spPr bwMode="auto">
            <a:xfrm>
              <a:off x="904776" y="4277378"/>
              <a:ext cx="2659190" cy="804895"/>
            </a:xfrm>
            <a:prstGeom prst="rect">
              <a:avLst/>
            </a:prstGeom>
            <a:no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828000" tIns="0" rIns="0" bIns="93600" numCol="1" anchor="b" anchorCtr="0" compatLnSpc="1">
              <a:prstTxWarp prst="textNoShape">
                <a:avLst/>
              </a:prstTxWarp>
              <a:noAutofit/>
            </a:bodyPr>
            <a:lstStyle>
              <a:lvl1pPr marL="0" algn="l" defTabSz="457200" rtl="0" eaLnBrk="0" fontAlgn="base" hangingPunct="0">
                <a:spcBef>
                  <a:spcPts val="0"/>
                </a:spcBef>
                <a:spcAft>
                  <a:spcPct val="0"/>
                </a:spcAft>
                <a:buClr>
                  <a:srgbClr val="E94643"/>
                </a:buClr>
                <a:defRPr sz="4000" b="1" kern="1200">
                  <a:solidFill>
                    <a:schemeClr val="bg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s-419" sz="2500" dirty="0">
                  <a:latin typeface="Lato" panose="020F0502020204030203" pitchFamily="34" charset="77"/>
                </a:rPr>
                <a:t>Desigualdad de género</a:t>
              </a:r>
            </a:p>
          </p:txBody>
        </p:sp>
      </p:grpSp>
      <p:grpSp>
        <p:nvGrpSpPr>
          <p:cNvPr id="25" name="Group 24">
            <a:extLst>
              <a:ext uri="{FF2B5EF4-FFF2-40B4-BE49-F238E27FC236}">
                <a16:creationId xmlns:a16="http://schemas.microsoft.com/office/drawing/2014/main" id="{92B98479-C1F5-C7F2-54C6-ACAC692EC169}"/>
              </a:ext>
            </a:extLst>
          </p:cNvPr>
          <p:cNvGrpSpPr/>
          <p:nvPr/>
        </p:nvGrpSpPr>
        <p:grpSpPr>
          <a:xfrm>
            <a:off x="1168748" y="1824181"/>
            <a:ext cx="4754414" cy="2321648"/>
            <a:chOff x="509779" y="1553808"/>
            <a:chExt cx="4754414" cy="2321648"/>
          </a:xfrm>
        </p:grpSpPr>
        <p:sp>
          <p:nvSpPr>
            <p:cNvPr id="22" name="Title 1">
              <a:extLst>
                <a:ext uri="{FF2B5EF4-FFF2-40B4-BE49-F238E27FC236}">
                  <a16:creationId xmlns:a16="http://schemas.microsoft.com/office/drawing/2014/main" id="{70382535-266B-2730-15B3-64264D87A724}"/>
                </a:ext>
              </a:extLst>
            </p:cNvPr>
            <p:cNvSpPr txBox="1">
              <a:spLocks/>
            </p:cNvSpPr>
            <p:nvPr/>
          </p:nvSpPr>
          <p:spPr bwMode="auto">
            <a:xfrm>
              <a:off x="509779" y="1553808"/>
              <a:ext cx="4754414" cy="636779"/>
            </a:xfrm>
            <a:prstGeom prst="rect">
              <a:avLst/>
            </a:prstGeom>
            <a:no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828000" tIns="0" rIns="0" bIns="93600" numCol="1" anchor="b" anchorCtr="0" compatLnSpc="1">
              <a:prstTxWarp prst="textNoShape">
                <a:avLst/>
              </a:prstTxWarp>
              <a:noAutofit/>
            </a:bodyPr>
            <a:lstStyle>
              <a:lvl1pPr marL="0" algn="l" defTabSz="457200" rtl="0" eaLnBrk="0" fontAlgn="base" hangingPunct="0">
                <a:spcBef>
                  <a:spcPts val="0"/>
                </a:spcBef>
                <a:spcAft>
                  <a:spcPct val="0"/>
                </a:spcAft>
                <a:buClr>
                  <a:srgbClr val="E94643"/>
                </a:buClr>
                <a:defRPr sz="4000" b="1" kern="1200">
                  <a:solidFill>
                    <a:schemeClr val="bg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s-419" sz="2500">
                  <a:solidFill>
                    <a:srgbClr val="0070C0"/>
                  </a:solidFill>
                  <a:latin typeface="Lato" panose="020F0502020204030203" pitchFamily="34" charset="77"/>
                </a:rPr>
                <a:t>Discriminación sistémica</a:t>
              </a:r>
            </a:p>
          </p:txBody>
        </p:sp>
        <p:sp>
          <p:nvSpPr>
            <p:cNvPr id="24" name="Rectangle 23">
              <a:extLst>
                <a:ext uri="{FF2B5EF4-FFF2-40B4-BE49-F238E27FC236}">
                  <a16:creationId xmlns:a16="http://schemas.microsoft.com/office/drawing/2014/main" id="{8E3A962A-F333-A5D7-A29B-029F0353D8B9}"/>
                </a:ext>
              </a:extLst>
            </p:cNvPr>
            <p:cNvSpPr/>
            <p:nvPr/>
          </p:nvSpPr>
          <p:spPr>
            <a:xfrm>
              <a:off x="1476103" y="2894380"/>
              <a:ext cx="2338251" cy="59800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10" name="Picture 9" descr="A picture containing vector graphics&#10;&#10;Description automatically generated">
              <a:extLst>
                <a:ext uri="{FF2B5EF4-FFF2-40B4-BE49-F238E27FC236}">
                  <a16:creationId xmlns:a16="http://schemas.microsoft.com/office/drawing/2014/main" id="{31C5CFA8-3D84-E007-456C-8DF760B20B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08898" y="2036581"/>
              <a:ext cx="3059320" cy="1838875"/>
            </a:xfrm>
            <a:prstGeom prst="rect">
              <a:avLst/>
            </a:prstGeom>
          </p:spPr>
        </p:pic>
      </p:grpSp>
      <p:grpSp>
        <p:nvGrpSpPr>
          <p:cNvPr id="3" name="Group 2">
            <a:extLst>
              <a:ext uri="{FF2B5EF4-FFF2-40B4-BE49-F238E27FC236}">
                <a16:creationId xmlns:a16="http://schemas.microsoft.com/office/drawing/2014/main" id="{C3161EF3-CA84-B906-A067-B8D7AC95D0B4}"/>
              </a:ext>
            </a:extLst>
          </p:cNvPr>
          <p:cNvGrpSpPr/>
          <p:nvPr/>
        </p:nvGrpSpPr>
        <p:grpSpPr>
          <a:xfrm>
            <a:off x="4520042" y="4845744"/>
            <a:ext cx="4827438" cy="1582132"/>
            <a:chOff x="3317102" y="4540364"/>
            <a:chExt cx="4827438" cy="1582132"/>
          </a:xfrm>
        </p:grpSpPr>
        <p:sp>
          <p:nvSpPr>
            <p:cNvPr id="32" name="Rectangle 31">
              <a:extLst>
                <a:ext uri="{FF2B5EF4-FFF2-40B4-BE49-F238E27FC236}">
                  <a16:creationId xmlns:a16="http://schemas.microsoft.com/office/drawing/2014/main" id="{A77CB5F4-D62C-A13D-64A9-8DDF93B72919}"/>
                </a:ext>
              </a:extLst>
            </p:cNvPr>
            <p:cNvSpPr/>
            <p:nvPr/>
          </p:nvSpPr>
          <p:spPr>
            <a:xfrm>
              <a:off x="6840273" y="4540364"/>
              <a:ext cx="866503" cy="59389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sz="2500"/>
            </a:p>
          </p:txBody>
        </p:sp>
        <p:sp>
          <p:nvSpPr>
            <p:cNvPr id="29" name="Rectangle 28">
              <a:extLst>
                <a:ext uri="{FF2B5EF4-FFF2-40B4-BE49-F238E27FC236}">
                  <a16:creationId xmlns:a16="http://schemas.microsoft.com/office/drawing/2014/main" id="{42280659-2356-3AA0-FAFC-92615E26A7E6}"/>
                </a:ext>
              </a:extLst>
            </p:cNvPr>
            <p:cNvSpPr/>
            <p:nvPr/>
          </p:nvSpPr>
          <p:spPr>
            <a:xfrm>
              <a:off x="3757121" y="4989283"/>
              <a:ext cx="4387419" cy="113321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sz="2500"/>
            </a:p>
          </p:txBody>
        </p:sp>
        <p:sp>
          <p:nvSpPr>
            <p:cNvPr id="31" name="Rectangle 30">
              <a:extLst>
                <a:ext uri="{FF2B5EF4-FFF2-40B4-BE49-F238E27FC236}">
                  <a16:creationId xmlns:a16="http://schemas.microsoft.com/office/drawing/2014/main" id="{EDC30148-4439-682D-61A2-B4F15E252708}"/>
                </a:ext>
              </a:extLst>
            </p:cNvPr>
            <p:cNvSpPr/>
            <p:nvPr/>
          </p:nvSpPr>
          <p:spPr>
            <a:xfrm>
              <a:off x="3317102" y="4694026"/>
              <a:ext cx="2223125" cy="88046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sz="2500"/>
            </a:p>
          </p:txBody>
        </p:sp>
        <p:pic>
          <p:nvPicPr>
            <p:cNvPr id="14" name="Picture 13" descr="Shape&#10;&#10;Description automatically generated with medium confidence">
              <a:extLst>
                <a:ext uri="{FF2B5EF4-FFF2-40B4-BE49-F238E27FC236}">
                  <a16:creationId xmlns:a16="http://schemas.microsoft.com/office/drawing/2014/main" id="{E31974BA-C595-683C-FEE0-FE940B2DC4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6303" y="4887708"/>
              <a:ext cx="3967848" cy="1157238"/>
            </a:xfrm>
            <a:prstGeom prst="rect">
              <a:avLst/>
            </a:prstGeom>
          </p:spPr>
        </p:pic>
        <p:sp>
          <p:nvSpPr>
            <p:cNvPr id="30" name="Title 1">
              <a:extLst>
                <a:ext uri="{FF2B5EF4-FFF2-40B4-BE49-F238E27FC236}">
                  <a16:creationId xmlns:a16="http://schemas.microsoft.com/office/drawing/2014/main" id="{DBD73008-A003-2D9D-1A55-0A004ECFC075}"/>
                </a:ext>
              </a:extLst>
            </p:cNvPr>
            <p:cNvSpPr txBox="1">
              <a:spLocks/>
            </p:cNvSpPr>
            <p:nvPr/>
          </p:nvSpPr>
          <p:spPr bwMode="auto">
            <a:xfrm>
              <a:off x="3612388" y="4998190"/>
              <a:ext cx="2978183" cy="951738"/>
            </a:xfrm>
            <a:prstGeom prst="rect">
              <a:avLst/>
            </a:prstGeom>
            <a:no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828000" tIns="0" rIns="0" bIns="93600" numCol="1" anchor="b" anchorCtr="0" compatLnSpc="1">
              <a:prstTxWarp prst="textNoShape">
                <a:avLst/>
              </a:prstTxWarp>
              <a:noAutofit/>
            </a:bodyPr>
            <a:lstStyle>
              <a:lvl1pPr marL="0" algn="l" defTabSz="457200" rtl="0" eaLnBrk="0" fontAlgn="base" hangingPunct="0">
                <a:spcBef>
                  <a:spcPts val="0"/>
                </a:spcBef>
                <a:spcAft>
                  <a:spcPct val="0"/>
                </a:spcAft>
                <a:buClr>
                  <a:srgbClr val="E94643"/>
                </a:buClr>
                <a:defRPr sz="4000" b="1" kern="1200">
                  <a:solidFill>
                    <a:schemeClr val="bg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ctr">
                <a:defRPr/>
              </a:pPr>
              <a:r>
                <a:rPr lang="es-419" sz="2500">
                  <a:latin typeface="Lato" panose="020F0502020204030203" pitchFamily="34" charset="77"/>
                </a:rPr>
                <a:t>Relaciones de poder desiguales</a:t>
              </a:r>
            </a:p>
          </p:txBody>
        </p:sp>
      </p:grpSp>
    </p:spTree>
    <p:custDataLst>
      <p:tags r:id="rId1"/>
    </p:custDataLst>
    <p:extLst>
      <p:ext uri="{BB962C8B-B14F-4D97-AF65-F5344CB8AC3E}">
        <p14:creationId xmlns:p14="http://schemas.microsoft.com/office/powerpoint/2010/main" val="134348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5" grpId="0"/>
      <p:bldP spid="22"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3A57B6-1556-F102-429A-527EA31B686C}"/>
              </a:ext>
            </a:extLst>
          </p:cNvPr>
          <p:cNvGrpSpPr/>
          <p:nvPr/>
        </p:nvGrpSpPr>
        <p:grpSpPr>
          <a:xfrm>
            <a:off x="0" y="-1"/>
            <a:ext cx="12192000" cy="3791415"/>
            <a:chOff x="-622816" y="0"/>
            <a:chExt cx="10206750" cy="3183072"/>
          </a:xfrm>
        </p:grpSpPr>
        <p:pic>
          <p:nvPicPr>
            <p:cNvPr id="15" name="Picture 14" descr="A picture containing text&#10;&#10;Description automatically generated">
              <a:extLst>
                <a:ext uri="{FF2B5EF4-FFF2-40B4-BE49-F238E27FC236}">
                  <a16:creationId xmlns:a16="http://schemas.microsoft.com/office/drawing/2014/main" id="{F24A4B00-A5F0-1070-BF3B-64118444E8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816" y="769734"/>
              <a:ext cx="10206750" cy="2413338"/>
            </a:xfrm>
            <a:prstGeom prst="rect">
              <a:avLst/>
            </a:prstGeom>
          </p:spPr>
        </p:pic>
        <p:sp>
          <p:nvSpPr>
            <p:cNvPr id="16" name="Rectangle 15">
              <a:extLst>
                <a:ext uri="{FF2B5EF4-FFF2-40B4-BE49-F238E27FC236}">
                  <a16:creationId xmlns:a16="http://schemas.microsoft.com/office/drawing/2014/main" id="{4ECBEC25-ABB5-A48F-3AE7-2B6C13D542DF}"/>
                </a:ext>
              </a:extLst>
            </p:cNvPr>
            <p:cNvSpPr/>
            <p:nvPr/>
          </p:nvSpPr>
          <p:spPr>
            <a:xfrm>
              <a:off x="-622816" y="0"/>
              <a:ext cx="10206750" cy="76973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sz="2500"/>
            </a:p>
          </p:txBody>
        </p:sp>
      </p:grpSp>
      <p:sp>
        <p:nvSpPr>
          <p:cNvPr id="9" name="TextBox 8">
            <a:extLst>
              <a:ext uri="{FF2B5EF4-FFF2-40B4-BE49-F238E27FC236}">
                <a16:creationId xmlns:a16="http://schemas.microsoft.com/office/drawing/2014/main" id="{EA54DB3B-1E58-9406-054B-4FE3547CA543}"/>
              </a:ext>
            </a:extLst>
          </p:cNvPr>
          <p:cNvSpPr txBox="1"/>
          <p:nvPr/>
        </p:nvSpPr>
        <p:spPr>
          <a:xfrm>
            <a:off x="3584665" y="3846137"/>
            <a:ext cx="4839788" cy="938719"/>
          </a:xfrm>
          <a:prstGeom prst="rect">
            <a:avLst/>
          </a:prstGeom>
          <a:noFill/>
        </p:spPr>
        <p:txBody>
          <a:bodyPr wrap="square">
            <a:spAutoFit/>
          </a:bodyPr>
          <a:lstStyle/>
          <a:p>
            <a:pPr algn="ctr">
              <a:defRPr/>
            </a:pPr>
            <a:r>
              <a:rPr lang="es-419" sz="5500" b="1">
                <a:solidFill>
                  <a:srgbClr val="0070C0"/>
                </a:solidFill>
                <a:latin typeface="Lato" panose="020F0502020204030203" pitchFamily="34" charset="77"/>
                <a:cs typeface="ＭＳ Ｐゴシック" charset="0"/>
              </a:rPr>
              <a:t>Prevención</a:t>
            </a:r>
          </a:p>
        </p:txBody>
      </p:sp>
      <p:cxnSp>
        <p:nvCxnSpPr>
          <p:cNvPr id="12" name="Straight Connector 11">
            <a:extLst>
              <a:ext uri="{FF2B5EF4-FFF2-40B4-BE49-F238E27FC236}">
                <a16:creationId xmlns:a16="http://schemas.microsoft.com/office/drawing/2014/main" id="{FD2A68B5-DAE1-5A63-407A-4E894B9DF29F}"/>
              </a:ext>
            </a:extLst>
          </p:cNvPr>
          <p:cNvCxnSpPr>
            <a:cxnSpLocks/>
          </p:cNvCxnSpPr>
          <p:nvPr/>
        </p:nvCxnSpPr>
        <p:spPr>
          <a:xfrm flipH="1">
            <a:off x="3991887" y="4800898"/>
            <a:ext cx="3893729" cy="0"/>
          </a:xfrm>
          <a:prstGeom prst="line">
            <a:avLst/>
          </a:prstGeom>
          <a:ln w="57150" cap="rnd">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DA88D802-1533-4451-907E-7A3D9C6AB3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7127" y="964390"/>
            <a:ext cx="2935020" cy="5212079"/>
          </a:xfrm>
          <a:prstGeom prst="rect">
            <a:avLst/>
          </a:prstGeom>
        </p:spPr>
      </p:pic>
      <p:pic>
        <p:nvPicPr>
          <p:cNvPr id="22" name="Picture 21">
            <a:extLst>
              <a:ext uri="{FF2B5EF4-FFF2-40B4-BE49-F238E27FC236}">
                <a16:creationId xmlns:a16="http://schemas.microsoft.com/office/drawing/2014/main" id="{71CFCAFC-E85E-4400-40BE-4A58FE05ED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179014" y="977453"/>
            <a:ext cx="2935020" cy="5212079"/>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6" presetClass="entr" presetSubtype="3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out)">
                                      <p:cBhvr>
                                        <p:cTn id="10" dur="2000"/>
                                        <p:tgtEl>
                                          <p:spTgt spid="12"/>
                                        </p:tgtEl>
                                      </p:cBhvr>
                                    </p:animEffect>
                                  </p:childTnLst>
                                </p:cTn>
                              </p:par>
                              <p:par>
                                <p:cTn id="11" presetID="2" presetClass="entr" presetSubtype="2" accel="50000" decel="5000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2000" fill="hold"/>
                                        <p:tgtEl>
                                          <p:spTgt spid="22"/>
                                        </p:tgtEl>
                                        <p:attrNameLst>
                                          <p:attrName>ppt_x</p:attrName>
                                        </p:attrNameLst>
                                      </p:cBhvr>
                                      <p:tavLst>
                                        <p:tav tm="0">
                                          <p:val>
                                            <p:strVal val="1+#ppt_w/2"/>
                                          </p:val>
                                        </p:tav>
                                        <p:tav tm="100000">
                                          <p:val>
                                            <p:strVal val="#ppt_x"/>
                                          </p:val>
                                        </p:tav>
                                      </p:tavLst>
                                    </p:anim>
                                    <p:anim calcmode="lin" valueType="num">
                                      <p:cBhvr additive="base">
                                        <p:cTn id="14" dur="20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8" accel="50000" decel="50000" fill="hold" nodeType="withEffect">
                                  <p:stCondLst>
                                    <p:cond delay="2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2000" fill="hold"/>
                                        <p:tgtEl>
                                          <p:spTgt spid="20"/>
                                        </p:tgtEl>
                                        <p:attrNameLst>
                                          <p:attrName>ppt_x</p:attrName>
                                        </p:attrNameLst>
                                      </p:cBhvr>
                                      <p:tavLst>
                                        <p:tav tm="0">
                                          <p:val>
                                            <p:strVal val="0-#ppt_w/2"/>
                                          </p:val>
                                        </p:tav>
                                        <p:tav tm="100000">
                                          <p:val>
                                            <p:strVal val="#ppt_x"/>
                                          </p:val>
                                        </p:tav>
                                      </p:tavLst>
                                    </p:anim>
                                    <p:anim calcmode="lin" valueType="num">
                                      <p:cBhvr additive="base">
                                        <p:cTn id="18"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accel="50000" decel="50000" fill="hold" nodeType="clickEffect">
                                  <p:stCondLst>
                                    <p:cond delay="0"/>
                                  </p:stCondLst>
                                  <p:childTnLst>
                                    <p:anim calcmode="lin" valueType="num">
                                      <p:cBhvr additive="base">
                                        <p:cTn id="22" dur="1000"/>
                                        <p:tgtEl>
                                          <p:spTgt spid="20"/>
                                        </p:tgtEl>
                                        <p:attrNameLst>
                                          <p:attrName>ppt_x</p:attrName>
                                        </p:attrNameLst>
                                      </p:cBhvr>
                                      <p:tavLst>
                                        <p:tav tm="0">
                                          <p:val>
                                            <p:strVal val="ppt_x"/>
                                          </p:val>
                                        </p:tav>
                                        <p:tav tm="100000">
                                          <p:val>
                                            <p:strVal val="0-ppt_w/2"/>
                                          </p:val>
                                        </p:tav>
                                      </p:tavLst>
                                    </p:anim>
                                    <p:anim calcmode="lin" valueType="num">
                                      <p:cBhvr additive="base">
                                        <p:cTn id="23" dur="1000"/>
                                        <p:tgtEl>
                                          <p:spTgt spid="20"/>
                                        </p:tgtEl>
                                        <p:attrNameLst>
                                          <p:attrName>ppt_y</p:attrName>
                                        </p:attrNameLst>
                                      </p:cBhvr>
                                      <p:tavLst>
                                        <p:tav tm="0">
                                          <p:val>
                                            <p:strVal val="ppt_y"/>
                                          </p:val>
                                        </p:tav>
                                        <p:tav tm="100000">
                                          <p:val>
                                            <p:strVal val="ppt_y"/>
                                          </p:val>
                                        </p:tav>
                                      </p:tavLst>
                                    </p:anim>
                                    <p:set>
                                      <p:cBhvr>
                                        <p:cTn id="24" dur="1" fill="hold">
                                          <p:stCondLst>
                                            <p:cond delay="999"/>
                                          </p:stCondLst>
                                        </p:cTn>
                                        <p:tgtEl>
                                          <p:spTgt spid="20"/>
                                        </p:tgtEl>
                                        <p:attrNameLst>
                                          <p:attrName>style.visibility</p:attrName>
                                        </p:attrNameLst>
                                      </p:cBhvr>
                                      <p:to>
                                        <p:strVal val="hidden"/>
                                      </p:to>
                                    </p:set>
                                  </p:childTnLst>
                                </p:cTn>
                              </p:par>
                              <p:par>
                                <p:cTn id="25" presetID="2" presetClass="exit" presetSubtype="2" accel="50000" decel="50000" fill="hold" nodeType="withEffect">
                                  <p:stCondLst>
                                    <p:cond delay="0"/>
                                  </p:stCondLst>
                                  <p:childTnLst>
                                    <p:anim calcmode="lin" valueType="num">
                                      <p:cBhvr additive="base">
                                        <p:cTn id="26" dur="1000"/>
                                        <p:tgtEl>
                                          <p:spTgt spid="22"/>
                                        </p:tgtEl>
                                        <p:attrNameLst>
                                          <p:attrName>ppt_x</p:attrName>
                                        </p:attrNameLst>
                                      </p:cBhvr>
                                      <p:tavLst>
                                        <p:tav tm="0">
                                          <p:val>
                                            <p:strVal val="ppt_x"/>
                                          </p:val>
                                        </p:tav>
                                        <p:tav tm="100000">
                                          <p:val>
                                            <p:strVal val="1+ppt_w/2"/>
                                          </p:val>
                                        </p:tav>
                                      </p:tavLst>
                                    </p:anim>
                                    <p:anim calcmode="lin" valueType="num">
                                      <p:cBhvr additive="base">
                                        <p:cTn id="27" dur="1000"/>
                                        <p:tgtEl>
                                          <p:spTgt spid="22"/>
                                        </p:tgtEl>
                                        <p:attrNameLst>
                                          <p:attrName>ppt_y</p:attrName>
                                        </p:attrNameLst>
                                      </p:cBhvr>
                                      <p:tavLst>
                                        <p:tav tm="0">
                                          <p:val>
                                            <p:strVal val="ppt_y"/>
                                          </p:val>
                                        </p:tav>
                                        <p:tav tm="100000">
                                          <p:val>
                                            <p:strVal val="ppt_y"/>
                                          </p:val>
                                        </p:tav>
                                      </p:tavLst>
                                    </p:anim>
                                    <p:set>
                                      <p:cBhvr>
                                        <p:cTn id="28" dur="1" fill="hold">
                                          <p:stCondLst>
                                            <p:cond delay="999"/>
                                          </p:stCondLst>
                                        </p:cTn>
                                        <p:tgtEl>
                                          <p:spTgt spid="22"/>
                                        </p:tgtEl>
                                        <p:attrNameLst>
                                          <p:attrName>style.visibility</p:attrName>
                                        </p:attrNameLst>
                                      </p:cBhvr>
                                      <p:to>
                                        <p:strVal val="hidden"/>
                                      </p:to>
                                    </p:set>
                                  </p:childTnLst>
                                </p:cTn>
                              </p:par>
                              <p:par>
                                <p:cTn id="29" presetID="2" presetClass="exit" presetSubtype="1" fill="hold" nodeType="withEffect">
                                  <p:stCondLst>
                                    <p:cond delay="0"/>
                                  </p:stCondLst>
                                  <p:childTnLst>
                                    <p:anim calcmode="lin" valueType="num">
                                      <p:cBhvr additive="base">
                                        <p:cTn id="30" dur="1000"/>
                                        <p:tgtEl>
                                          <p:spTgt spid="2"/>
                                        </p:tgtEl>
                                        <p:attrNameLst>
                                          <p:attrName>ppt_x</p:attrName>
                                        </p:attrNameLst>
                                      </p:cBhvr>
                                      <p:tavLst>
                                        <p:tav tm="0">
                                          <p:val>
                                            <p:strVal val="ppt_x"/>
                                          </p:val>
                                        </p:tav>
                                        <p:tav tm="100000">
                                          <p:val>
                                            <p:strVal val="ppt_x"/>
                                          </p:val>
                                        </p:tav>
                                      </p:tavLst>
                                    </p:anim>
                                    <p:anim calcmode="lin" valueType="num">
                                      <p:cBhvr additive="base">
                                        <p:cTn id="31" dur="1000"/>
                                        <p:tgtEl>
                                          <p:spTgt spid="2"/>
                                        </p:tgtEl>
                                        <p:attrNameLst>
                                          <p:attrName>ppt_y</p:attrName>
                                        </p:attrNameLst>
                                      </p:cBhvr>
                                      <p:tavLst>
                                        <p:tav tm="0">
                                          <p:val>
                                            <p:strVal val="ppt_y"/>
                                          </p:val>
                                        </p:tav>
                                        <p:tav tm="100000">
                                          <p:val>
                                            <p:strVal val="0-ppt_h/2"/>
                                          </p:val>
                                        </p:tav>
                                      </p:tavLst>
                                    </p:anim>
                                    <p:set>
                                      <p:cBhvr>
                                        <p:cTn id="32" dur="1" fill="hold">
                                          <p:stCondLst>
                                            <p:cond delay="999"/>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6" presetClass="exit" presetSubtype="16" fill="hold" nodeType="withEffect">
                                  <p:stCondLst>
                                    <p:cond delay="0"/>
                                  </p:stCondLst>
                                  <p:childTnLst>
                                    <p:animEffect transition="out" filter="circle(in)">
                                      <p:cBhvr>
                                        <p:cTn id="37" dur="1000"/>
                                        <p:tgtEl>
                                          <p:spTgt spid="12"/>
                                        </p:tgtEl>
                                      </p:cBhvr>
                                    </p:animEffect>
                                    <p:set>
                                      <p:cBhvr>
                                        <p:cTn id="38"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0" y="0"/>
            <a:ext cx="12192000" cy="6974999"/>
          </a:xfrm>
          <a:prstGeom prst="rect">
            <a:avLst/>
          </a:prstGeom>
          <a:solidFill>
            <a:srgbClr val="0070C0"/>
          </a:solidFill>
          <a:ln w="25400" cap="flat" cmpd="sng" algn="ctr">
            <a:noFill/>
            <a:prstDash val="solid"/>
            <a:round/>
            <a:headEnd type="none" w="med" len="med"/>
            <a:tailEnd type="none" w="med" len="med"/>
          </a:ln>
          <a:effectLst/>
        </p:spPr>
        <p:txBody>
          <a:bodyPr/>
          <a:lstStyle/>
          <a:p>
            <a:pPr algn="ctr" eaLnBrk="1" hangingPunct="1"/>
            <a:endParaRPr lang="en-US" dirty="0">
              <a:solidFill>
                <a:srgbClr val="0070C0"/>
              </a:solidFill>
              <a:latin typeface="Calibri Regular"/>
            </a:endParaRPr>
          </a:p>
        </p:txBody>
      </p:sp>
      <p:sp>
        <p:nvSpPr>
          <p:cNvPr id="12" name="TextBox 11"/>
          <p:cNvSpPr txBox="1"/>
          <p:nvPr/>
        </p:nvSpPr>
        <p:spPr>
          <a:xfrm>
            <a:off x="977292" y="364606"/>
            <a:ext cx="8067491" cy="830997"/>
          </a:xfrm>
          <a:prstGeom prst="rect">
            <a:avLst/>
          </a:prstGeom>
          <a:noFill/>
        </p:spPr>
        <p:txBody>
          <a:bodyPr wrap="square" lIns="91440" tIns="45720" rIns="91440" bIns="45720" rtlCol="0" anchor="t">
            <a:spAutoFit/>
          </a:bodyPr>
          <a:lstStyle/>
          <a:p>
            <a:r>
              <a:rPr lang="es-419" sz="4800" b="1">
                <a:solidFill>
                  <a:schemeClr val="bg1"/>
                </a:solidFill>
                <a:latin typeface="Lato"/>
                <a:ea typeface="Calibri"/>
                <a:cs typeface="Calibri"/>
              </a:rPr>
              <a:t>LÉAME PRIMERO</a:t>
            </a:r>
          </a:p>
        </p:txBody>
      </p:sp>
      <p:sp>
        <p:nvSpPr>
          <p:cNvPr id="29" name="TextBox 28"/>
          <p:cNvSpPr txBox="1"/>
          <p:nvPr/>
        </p:nvSpPr>
        <p:spPr>
          <a:xfrm>
            <a:off x="977292" y="1216621"/>
            <a:ext cx="10314486" cy="5381986"/>
          </a:xfrm>
          <a:prstGeom prst="rect">
            <a:avLst/>
          </a:prstGeom>
          <a:noFill/>
        </p:spPr>
        <p:txBody>
          <a:bodyPr wrap="square" lIns="91440" tIns="45720" rIns="91440" bIns="45720" rtlCol="0" anchor="t">
            <a:spAutoFit/>
          </a:bodyPr>
          <a:lstStyle/>
          <a:p>
            <a:pPr algn="just">
              <a:lnSpc>
                <a:spcPct val="130000"/>
              </a:lnSpc>
            </a:pPr>
            <a:r>
              <a:rPr lang="es-419" sz="1400" dirty="0">
                <a:solidFill>
                  <a:schemeClr val="bg1"/>
                </a:solidFill>
                <a:latin typeface="Lato"/>
                <a:ea typeface="MS PGothic"/>
                <a:cs typeface="Calibri"/>
              </a:rPr>
              <a:t>Téngase en cuenta que las diapositivas incluyen extensas notas con información y consejos para las y los facilitadores, incluida información en caso de pregunta, tiempos y referencias a recursos clave. Es importante revisar las notas de las diapositivas en su totalidad antes de facilitar este Paquete. Las notas deben aparecer en la base debajo de la imagen de la diapositiva cuando la vista está en Normal. Si no aparecen, mantenga el cursor sobre la barra gris fina de la parte inferior de la ventana y arrástrela hacia arriba para que aparezca la sección de notas. Para ver las diapositivas con las notas en texto grande debajo de ellas, desplace el cursor a la parte superior de la ventana y haga clic en Ver y, a continuación, en Página de notas. Para imprimir las notas de diapositivas con imágenes de las diapositivas (práctico cuando se va a facilitar por primera vez, sobre todo para segmentos didácticos largos), haga clic en Imprimir y, a continuación, en Diseño de impresión, y seleccione Páginas de notas.</a:t>
            </a:r>
          </a:p>
          <a:p>
            <a:pPr algn="just" eaLnBrk="1" hangingPunct="1">
              <a:lnSpc>
                <a:spcPct val="130000"/>
              </a:lnSpc>
            </a:pPr>
            <a:endParaRPr lang="en-US" altLang="en-US" sz="1400" dirty="0">
              <a:solidFill>
                <a:schemeClr val="bg1"/>
              </a:solidFill>
              <a:latin typeface="Lato"/>
              <a:ea typeface="MS PGothic"/>
              <a:cs typeface="Calibri"/>
            </a:endParaRPr>
          </a:p>
          <a:p>
            <a:pPr algn="just" eaLnBrk="1" hangingPunct="1">
              <a:lnSpc>
                <a:spcPct val="130000"/>
              </a:lnSpc>
            </a:pPr>
            <a:r>
              <a:rPr lang="es-419" sz="1400" dirty="0">
                <a:solidFill>
                  <a:schemeClr val="bg1"/>
                </a:solidFill>
                <a:latin typeface="Lato"/>
                <a:ea typeface="MS PGothic"/>
                <a:cs typeface="Calibri"/>
              </a:rPr>
              <a:t>La mayoría de las diapositivas tienen animaciones, lo que implica que determinados textos, elementos o imágenes, aparecen de uno en uno al hacer clic. Estas animaciones están pensadas para ayudar a las y los facilitadores a revelar el contenido de la diapositiva por etapas y en un orden determinado. Se recomienda que las y los facilitadores se familiaricen con las diapositivas animadas antes del taller.</a:t>
            </a:r>
          </a:p>
          <a:p>
            <a:pPr algn="just" eaLnBrk="1" hangingPunct="1">
              <a:lnSpc>
                <a:spcPct val="130000"/>
              </a:lnSpc>
            </a:pPr>
            <a:endParaRPr lang="en-US" altLang="en-US" sz="1400" dirty="0">
              <a:solidFill>
                <a:schemeClr val="bg1"/>
              </a:solidFill>
              <a:latin typeface="Lato"/>
              <a:ea typeface="MS PGothic"/>
              <a:cs typeface="Calibri"/>
            </a:endParaRPr>
          </a:p>
          <a:p>
            <a:pPr algn="just" eaLnBrk="1" hangingPunct="1">
              <a:lnSpc>
                <a:spcPct val="130000"/>
              </a:lnSpc>
            </a:pPr>
            <a:r>
              <a:rPr lang="es-419" sz="1400" dirty="0">
                <a:solidFill>
                  <a:schemeClr val="bg1"/>
                </a:solidFill>
                <a:latin typeface="Lato"/>
                <a:ea typeface="MS PGothic"/>
                <a:cs typeface="Calibri"/>
              </a:rPr>
              <a:t>Las notas de la presentación hacen referencia a las Hojas de actividades que se adjuntan a este Paquete. Las Hojas de actividades corresponden a los diferentes ejercicios de este Paquete (preguntas de debate, actividades y trabajo en grupo) y contienen la misma información que las diapositivas de actividades pertinentes con notas para el facilitador. Las Hojas de actividades están pensadas para utilizarse como ejercicios independientes en caso de que no se utilice todo el Paquete, pero también podrían ayudar a las y los facilitadores a guiar algunos de los ejercicios más complejos. </a:t>
            </a:r>
          </a:p>
        </p:txBody>
      </p:sp>
    </p:spTree>
    <p:extLst>
      <p:ext uri="{BB962C8B-B14F-4D97-AF65-F5344CB8AC3E}">
        <p14:creationId xmlns:p14="http://schemas.microsoft.com/office/powerpoint/2010/main" val="366169237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8765245C-F34E-4B87-8DEC-4BE6F6C81282}"/>
              </a:ext>
            </a:extLst>
          </p:cNvPr>
          <p:cNvCxnSpPr>
            <a:cxnSpLocks/>
          </p:cNvCxnSpPr>
          <p:nvPr/>
        </p:nvCxnSpPr>
        <p:spPr>
          <a:xfrm>
            <a:off x="1082901" y="4998774"/>
            <a:ext cx="4927010" cy="0"/>
          </a:xfrm>
          <a:prstGeom prst="line">
            <a:avLst/>
          </a:prstGeom>
          <a:ln w="76200">
            <a:solidFill>
              <a:srgbClr val="FBEF33"/>
            </a:solidFill>
            <a:prstDash val="sysDot"/>
          </a:ln>
        </p:spPr>
        <p:style>
          <a:lnRef idx="1">
            <a:schemeClr val="accent4"/>
          </a:lnRef>
          <a:fillRef idx="0">
            <a:schemeClr val="accent4"/>
          </a:fillRef>
          <a:effectRef idx="0">
            <a:schemeClr val="accent4"/>
          </a:effectRef>
          <a:fontRef idx="minor">
            <a:schemeClr val="tx1"/>
          </a:fontRef>
        </p:style>
      </p:cxnSp>
      <p:sp>
        <p:nvSpPr>
          <p:cNvPr id="25" name="Rectangle 24">
            <a:extLst>
              <a:ext uri="{FF2B5EF4-FFF2-40B4-BE49-F238E27FC236}">
                <a16:creationId xmlns:a16="http://schemas.microsoft.com/office/drawing/2014/main" id="{02EC5DB3-3260-BFA9-8249-8E119C372094}"/>
              </a:ext>
            </a:extLst>
          </p:cNvPr>
          <p:cNvSpPr/>
          <p:nvPr/>
        </p:nvSpPr>
        <p:spPr>
          <a:xfrm>
            <a:off x="0" y="3429000"/>
            <a:ext cx="1417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4" name="Content Placeholder 2">
            <a:extLst>
              <a:ext uri="{FF2B5EF4-FFF2-40B4-BE49-F238E27FC236}">
                <a16:creationId xmlns:a16="http://schemas.microsoft.com/office/drawing/2014/main" id="{83D45992-C6D4-D481-ECE6-7F85489BD4EE}"/>
              </a:ext>
            </a:extLst>
          </p:cNvPr>
          <p:cNvSpPr>
            <a:spLocks noGrp="1"/>
          </p:cNvSpPr>
          <p:nvPr>
            <p:ph idx="4294967295"/>
          </p:nvPr>
        </p:nvSpPr>
        <p:spPr>
          <a:xfrm>
            <a:off x="1572017" y="2247747"/>
            <a:ext cx="5457854" cy="1536700"/>
          </a:xfrm>
          <a:prstGeom prst="rect">
            <a:avLst/>
          </a:prstGeom>
        </p:spPr>
        <p:txBody>
          <a:bodyPr/>
          <a:lstStyle/>
          <a:p>
            <a:pPr marL="0" indent="0">
              <a:buNone/>
              <a:defRPr/>
            </a:pPr>
            <a:r>
              <a:rPr lang="es-419" sz="2700" b="1" dirty="0">
                <a:solidFill>
                  <a:srgbClr val="0070C0"/>
                </a:solidFill>
                <a:cs typeface="ＭＳ Ｐゴシック" charset="0"/>
              </a:rPr>
              <a:t>La desigualdad de género, la discriminación sistémica </a:t>
            </a:r>
            <a:r>
              <a:rPr lang="es-419" sz="2700" dirty="0">
                <a:cs typeface="ＭＳ Ｐゴシック" charset="0"/>
              </a:rPr>
              <a:t>y </a:t>
            </a:r>
            <a:r>
              <a:rPr lang="es-419" sz="2700" b="1" dirty="0">
                <a:solidFill>
                  <a:srgbClr val="0070C0"/>
                </a:solidFill>
                <a:cs typeface="ＭＳ Ｐゴシック" charset="0"/>
              </a:rPr>
              <a:t>las relaciones de poder desiguales </a:t>
            </a:r>
            <a:r>
              <a:rPr lang="es-419" sz="2700" dirty="0">
                <a:cs typeface="ＭＳ Ｐゴシック" charset="0"/>
              </a:rPr>
              <a:t>son las </a:t>
            </a:r>
            <a:r>
              <a:rPr lang="es-419" sz="2700" b="1" dirty="0">
                <a:solidFill>
                  <a:srgbClr val="0070C0"/>
                </a:solidFill>
                <a:cs typeface="ＭＳ Ｐゴシック" charset="0"/>
              </a:rPr>
              <a:t>causas fundamentales de la VG</a:t>
            </a:r>
            <a:r>
              <a:rPr lang="es-419" sz="2700" b="1" dirty="0">
                <a:solidFill>
                  <a:schemeClr val="accent1"/>
                </a:solidFill>
                <a:cs typeface="ＭＳ Ｐゴシック" charset="0"/>
              </a:rPr>
              <a:t> </a:t>
            </a:r>
            <a:r>
              <a:rPr lang="es-419" sz="2700" dirty="0">
                <a:cs typeface="ＭＳ Ｐゴシック" charset="0"/>
              </a:rPr>
              <a:t>contra hombres y niños.</a:t>
            </a:r>
          </a:p>
        </p:txBody>
      </p:sp>
      <p:grpSp>
        <p:nvGrpSpPr>
          <p:cNvPr id="24" name="Group 23">
            <a:extLst>
              <a:ext uri="{FF2B5EF4-FFF2-40B4-BE49-F238E27FC236}">
                <a16:creationId xmlns:a16="http://schemas.microsoft.com/office/drawing/2014/main" id="{9B604E67-9119-0DB6-82B8-7EBEE41E1122}"/>
              </a:ext>
            </a:extLst>
          </p:cNvPr>
          <p:cNvGrpSpPr/>
          <p:nvPr/>
        </p:nvGrpSpPr>
        <p:grpSpPr>
          <a:xfrm>
            <a:off x="5417812" y="4334382"/>
            <a:ext cx="1606914" cy="1386840"/>
            <a:chOff x="3934290" y="3973946"/>
            <a:chExt cx="1606914" cy="1386840"/>
          </a:xfrm>
        </p:grpSpPr>
        <p:sp>
          <p:nvSpPr>
            <p:cNvPr id="12" name="Oval 11">
              <a:extLst>
                <a:ext uri="{FF2B5EF4-FFF2-40B4-BE49-F238E27FC236}">
                  <a16:creationId xmlns:a16="http://schemas.microsoft.com/office/drawing/2014/main" id="{66FA0FEA-E705-A6D9-85EA-417FCE80E235}"/>
                </a:ext>
              </a:extLst>
            </p:cNvPr>
            <p:cNvSpPr/>
            <p:nvPr/>
          </p:nvSpPr>
          <p:spPr>
            <a:xfrm>
              <a:off x="3984079"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rgbClr val="CCE3F2"/>
                </a:solidFill>
              </a:endParaRPr>
            </a:p>
          </p:txBody>
        </p:sp>
        <p:sp>
          <p:nvSpPr>
            <p:cNvPr id="14" name="TextBox 13">
              <a:extLst>
                <a:ext uri="{FF2B5EF4-FFF2-40B4-BE49-F238E27FC236}">
                  <a16:creationId xmlns:a16="http://schemas.microsoft.com/office/drawing/2014/main" id="{EDBA0FD7-59A5-C15F-1E86-179BFD7093A8}"/>
                </a:ext>
              </a:extLst>
            </p:cNvPr>
            <p:cNvSpPr txBox="1"/>
            <p:nvPr/>
          </p:nvSpPr>
          <p:spPr>
            <a:xfrm>
              <a:off x="3934290" y="4268651"/>
              <a:ext cx="1606914" cy="707886"/>
            </a:xfrm>
            <a:prstGeom prst="rect">
              <a:avLst/>
            </a:prstGeom>
            <a:noFill/>
          </p:spPr>
          <p:txBody>
            <a:bodyPr wrap="square">
              <a:spAutoFit/>
            </a:bodyPr>
            <a:lstStyle/>
            <a:p>
              <a:pPr algn="ctr">
                <a:defRPr/>
              </a:pPr>
              <a:r>
                <a:rPr lang="es-419" sz="2000" b="1" dirty="0">
                  <a:solidFill>
                    <a:srgbClr val="0070C0"/>
                  </a:solidFill>
                  <a:latin typeface="Lato" panose="020F0502020204030203" pitchFamily="34" charset="77"/>
                  <a:ea typeface="Calibri" panose="020F0502020204030204" pitchFamily="34" charset="0"/>
                  <a:cs typeface="Times New Roman" panose="02020603050405020304" pitchFamily="18" charset="0"/>
                </a:rPr>
                <a:t>¿En </a:t>
              </a:r>
              <a:r>
                <a:rPr lang="es-419" sz="2000" b="1" dirty="0" err="1">
                  <a:solidFill>
                    <a:srgbClr val="0070C0"/>
                  </a:solidFill>
                  <a:latin typeface="Lato" panose="020F0502020204030203" pitchFamily="34" charset="77"/>
                  <a:ea typeface="Calibri" panose="020F0502020204030204" pitchFamily="34" charset="0"/>
                  <a:cs typeface="Times New Roman" panose="02020603050405020304" pitchFamily="18" charset="0"/>
                </a:rPr>
                <a:t>des-acuerdo</a:t>
              </a:r>
              <a:r>
                <a:rPr lang="es-419" sz="2000" b="1" dirty="0">
                  <a:solidFill>
                    <a:srgbClr val="0070C0"/>
                  </a:solidFill>
                  <a:latin typeface="Lato" panose="020F0502020204030203" pitchFamily="34" charset="77"/>
                  <a:ea typeface="Calibri" panose="020F0502020204030204" pitchFamily="34" charset="0"/>
                  <a:cs typeface="Times New Roman" panose="02020603050405020304" pitchFamily="18" charset="0"/>
                </a:rPr>
                <a:t>? </a:t>
              </a:r>
            </a:p>
          </p:txBody>
        </p:sp>
      </p:grpSp>
      <p:grpSp>
        <p:nvGrpSpPr>
          <p:cNvPr id="23" name="Group 22">
            <a:extLst>
              <a:ext uri="{FF2B5EF4-FFF2-40B4-BE49-F238E27FC236}">
                <a16:creationId xmlns:a16="http://schemas.microsoft.com/office/drawing/2014/main" id="{181464F8-FC6C-C1C5-9136-76C697304FD2}"/>
              </a:ext>
            </a:extLst>
          </p:cNvPr>
          <p:cNvGrpSpPr/>
          <p:nvPr/>
        </p:nvGrpSpPr>
        <p:grpSpPr>
          <a:xfrm>
            <a:off x="3219762" y="4334382"/>
            <a:ext cx="1516898" cy="1386840"/>
            <a:chOff x="2256516" y="3973946"/>
            <a:chExt cx="1516898" cy="1386840"/>
          </a:xfrm>
        </p:grpSpPr>
        <p:sp>
          <p:nvSpPr>
            <p:cNvPr id="11" name="Oval 10">
              <a:extLst>
                <a:ext uri="{FF2B5EF4-FFF2-40B4-BE49-F238E27FC236}">
                  <a16:creationId xmlns:a16="http://schemas.microsoft.com/office/drawing/2014/main" id="{07034354-6977-CCCE-6E55-23E82D2C558C}"/>
                </a:ext>
              </a:extLst>
            </p:cNvPr>
            <p:cNvSpPr/>
            <p:nvPr/>
          </p:nvSpPr>
          <p:spPr>
            <a:xfrm>
              <a:off x="2290490"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1"/>
                </a:solidFill>
              </a:endParaRPr>
            </a:p>
          </p:txBody>
        </p:sp>
        <p:sp>
          <p:nvSpPr>
            <p:cNvPr id="15" name="TextBox 14">
              <a:extLst>
                <a:ext uri="{FF2B5EF4-FFF2-40B4-BE49-F238E27FC236}">
                  <a16:creationId xmlns:a16="http://schemas.microsoft.com/office/drawing/2014/main" id="{A07B397C-89AC-60F9-8978-28DF1F700FDC}"/>
                </a:ext>
              </a:extLst>
            </p:cNvPr>
            <p:cNvSpPr txBox="1"/>
            <p:nvPr/>
          </p:nvSpPr>
          <p:spPr>
            <a:xfrm>
              <a:off x="2256516" y="4238228"/>
              <a:ext cx="1516898" cy="400110"/>
            </a:xfrm>
            <a:prstGeom prst="rect">
              <a:avLst/>
            </a:prstGeom>
            <a:noFill/>
          </p:spPr>
          <p:txBody>
            <a:bodyPr wrap="square">
              <a:spAutoFit/>
            </a:bodyPr>
            <a:lstStyle/>
            <a:p>
              <a:pPr algn="ctr">
                <a:defRPr/>
              </a:pPr>
              <a:r>
                <a:rPr lang="es-419" sz="2000" b="1" dirty="0">
                  <a:solidFill>
                    <a:srgbClr val="0070C0"/>
                  </a:solidFill>
                  <a:latin typeface="Lato" panose="020F0502020204030203" pitchFamily="34" charset="77"/>
                  <a:ea typeface="Calibri" panose="020F0502020204030204" pitchFamily="34" charset="0"/>
                  <a:cs typeface="Times New Roman" panose="02020603050405020304" pitchFamily="18" charset="0"/>
                </a:rPr>
                <a:t>No estoy seguro</a:t>
              </a:r>
            </a:p>
          </p:txBody>
        </p:sp>
      </p:grpSp>
      <p:grpSp>
        <p:nvGrpSpPr>
          <p:cNvPr id="22" name="Group 21">
            <a:extLst>
              <a:ext uri="{FF2B5EF4-FFF2-40B4-BE49-F238E27FC236}">
                <a16:creationId xmlns:a16="http://schemas.microsoft.com/office/drawing/2014/main" id="{5732DDCF-F759-E13B-1FBA-5206EC45CF89}"/>
              </a:ext>
            </a:extLst>
          </p:cNvPr>
          <p:cNvGrpSpPr/>
          <p:nvPr/>
        </p:nvGrpSpPr>
        <p:grpSpPr>
          <a:xfrm>
            <a:off x="962813" y="4334382"/>
            <a:ext cx="1516898" cy="1386840"/>
            <a:chOff x="575051" y="3973946"/>
            <a:chExt cx="1516898" cy="1386840"/>
          </a:xfrm>
        </p:grpSpPr>
        <p:sp>
          <p:nvSpPr>
            <p:cNvPr id="10" name="Oval 9">
              <a:extLst>
                <a:ext uri="{FF2B5EF4-FFF2-40B4-BE49-F238E27FC236}">
                  <a16:creationId xmlns:a16="http://schemas.microsoft.com/office/drawing/2014/main" id="{9562504E-6FCD-D456-B4A1-BCFD7AC77DC6}"/>
                </a:ext>
              </a:extLst>
            </p:cNvPr>
            <p:cNvSpPr/>
            <p:nvPr/>
          </p:nvSpPr>
          <p:spPr>
            <a:xfrm>
              <a:off x="609600"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rgbClr val="CCE3F2"/>
                </a:solidFill>
              </a:endParaRPr>
            </a:p>
          </p:txBody>
        </p:sp>
        <p:sp>
          <p:nvSpPr>
            <p:cNvPr id="16" name="TextBox 15">
              <a:extLst>
                <a:ext uri="{FF2B5EF4-FFF2-40B4-BE49-F238E27FC236}">
                  <a16:creationId xmlns:a16="http://schemas.microsoft.com/office/drawing/2014/main" id="{FD62BC5D-48EE-E73C-EA6F-77ED1AB05C9A}"/>
                </a:ext>
              </a:extLst>
            </p:cNvPr>
            <p:cNvSpPr txBox="1"/>
            <p:nvPr/>
          </p:nvSpPr>
          <p:spPr>
            <a:xfrm>
              <a:off x="575051" y="4421442"/>
              <a:ext cx="1516898" cy="400110"/>
            </a:xfrm>
            <a:prstGeom prst="rect">
              <a:avLst/>
            </a:prstGeom>
            <a:noFill/>
          </p:spPr>
          <p:txBody>
            <a:bodyPr wrap="square">
              <a:spAutoFit/>
            </a:bodyPr>
            <a:lstStyle/>
            <a:p>
              <a:pPr algn="ctr">
                <a:defRPr/>
              </a:pPr>
              <a:r>
                <a:rPr lang="es-419" sz="2000" b="1">
                  <a:solidFill>
                    <a:srgbClr val="0070C0"/>
                  </a:solidFill>
                  <a:latin typeface="Lato" panose="020F0502020204030203" pitchFamily="34" charset="77"/>
                  <a:ea typeface="Calibri" panose="020F0502020204030204" pitchFamily="34" charset="0"/>
                  <a:cs typeface="Times New Roman" panose="02020603050405020304" pitchFamily="18" charset="0"/>
                </a:rPr>
                <a:t>De acuerdo</a:t>
              </a:r>
            </a:p>
          </p:txBody>
        </p:sp>
      </p:grpSp>
      <p:pic>
        <p:nvPicPr>
          <p:cNvPr id="6" name="Picture 5" descr="A picture containing toy, vector graphics&#10;&#10;Description automatically generated">
            <a:extLst>
              <a:ext uri="{FF2B5EF4-FFF2-40B4-BE49-F238E27FC236}">
                <a16:creationId xmlns:a16="http://schemas.microsoft.com/office/drawing/2014/main" id="{5124A552-9025-1FDE-AF8F-A3E36C7F17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9756" y="237073"/>
            <a:ext cx="5310039" cy="5944540"/>
          </a:xfrm>
          <a:prstGeom prst="rect">
            <a:avLst/>
          </a:prstGeom>
        </p:spPr>
      </p:pic>
      <p:sp>
        <p:nvSpPr>
          <p:cNvPr id="13" name="Title 1">
            <a:extLst>
              <a:ext uri="{FF2B5EF4-FFF2-40B4-BE49-F238E27FC236}">
                <a16:creationId xmlns:a16="http://schemas.microsoft.com/office/drawing/2014/main" id="{2D73C291-D2E3-7756-14DF-248FFC8D1F00}"/>
              </a:ext>
            </a:extLst>
          </p:cNvPr>
          <p:cNvSpPr txBox="1">
            <a:spLocks/>
          </p:cNvSpPr>
          <p:nvPr/>
        </p:nvSpPr>
        <p:spPr>
          <a:xfrm>
            <a:off x="2417658" y="1282700"/>
            <a:ext cx="6593551"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Debate</a:t>
            </a:r>
          </a:p>
          <a:p>
            <a:pPr algn="l">
              <a:defRPr/>
            </a:pPr>
            <a:r>
              <a:rPr lang="es-419" sz="3600">
                <a:solidFill>
                  <a:srgbClr val="0070C0"/>
                </a:solidFill>
                <a:latin typeface="Lato" panose="020F0502020204030203" pitchFamily="34" charset="77"/>
              </a:rPr>
              <a:t>¿De acuerdo o en desacuerdo?</a:t>
            </a:r>
          </a:p>
        </p:txBody>
      </p:sp>
      <p:grpSp>
        <p:nvGrpSpPr>
          <p:cNvPr id="17" name="Group 16">
            <a:extLst>
              <a:ext uri="{FF2B5EF4-FFF2-40B4-BE49-F238E27FC236}">
                <a16:creationId xmlns:a16="http://schemas.microsoft.com/office/drawing/2014/main" id="{7E996517-9507-1F79-9FD1-29D1521A89C7}"/>
              </a:ext>
            </a:extLst>
          </p:cNvPr>
          <p:cNvGrpSpPr/>
          <p:nvPr/>
        </p:nvGrpSpPr>
        <p:grpSpPr>
          <a:xfrm>
            <a:off x="-1725903" y="-578453"/>
            <a:ext cx="3980644" cy="3382989"/>
            <a:chOff x="-1624305" y="-578453"/>
            <a:chExt cx="3980644" cy="3382989"/>
          </a:xfrm>
        </p:grpSpPr>
        <p:sp>
          <p:nvSpPr>
            <p:cNvPr id="18" name="Oval 17">
              <a:extLst>
                <a:ext uri="{FF2B5EF4-FFF2-40B4-BE49-F238E27FC236}">
                  <a16:creationId xmlns:a16="http://schemas.microsoft.com/office/drawing/2014/main" id="{F0313AEF-0D4F-CB81-D757-DC7D0E6DAD34}"/>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0" name="Picture 19" descr="Icon&#10;&#10;Description automatically generated">
              <a:extLst>
                <a:ext uri="{FF2B5EF4-FFF2-40B4-BE49-F238E27FC236}">
                  <a16:creationId xmlns:a16="http://schemas.microsoft.com/office/drawing/2014/main" id="{159656CC-76B6-4068-EE7C-3BB2A0B5D2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spTree>
    <p:custDataLst>
      <p:tags r:id="rId1"/>
    </p:custDataLst>
    <p:extLst>
      <p:ext uri="{BB962C8B-B14F-4D97-AF65-F5344CB8AC3E}">
        <p14:creationId xmlns:p14="http://schemas.microsoft.com/office/powerpoint/2010/main" val="19268053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2" presetClass="entr" presetSubtype="8" decel="5000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2000" fill="hold"/>
                                            <p:tgtEl>
                                              <p:spTgt spid="19"/>
                                            </p:tgtEl>
                                            <p:attrNameLst>
                                              <p:attrName>ppt_x</p:attrName>
                                            </p:attrNameLst>
                                          </p:cBhvr>
                                          <p:tavLst>
                                            <p:tav tm="0">
                                              <p:val>
                                                <p:strVal val="0-#ppt_w/2"/>
                                              </p:val>
                                            </p:tav>
                                            <p:tav tm="100000">
                                              <p:val>
                                                <p:strVal val="#ppt_x"/>
                                              </p:val>
                                            </p:tav>
                                          </p:tavLst>
                                        </p:anim>
                                        <p:anim calcmode="lin" valueType="num">
                                          <p:cBhvr additive="base">
                                            <p:cTn id="25" dur="2000" fill="hold"/>
                                            <p:tgtEl>
                                              <p:spTgt spid="19"/>
                                            </p:tgtEl>
                                            <p:attrNameLst>
                                              <p:attrName>ppt_y</p:attrName>
                                            </p:attrNameLst>
                                          </p:cBhvr>
                                          <p:tavLst>
                                            <p:tav tm="0">
                                              <p:val>
                                                <p:strVal val="#ppt_y"/>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60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nodeType="withEffect">
                                      <p:stCondLst>
                                        <p:cond delay="160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2" presetClass="entr" presetSubtype="8" decel="5000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2000" fill="hold"/>
                                            <p:tgtEl>
                                              <p:spTgt spid="19"/>
                                            </p:tgtEl>
                                            <p:attrNameLst>
                                              <p:attrName>ppt_x</p:attrName>
                                            </p:attrNameLst>
                                          </p:cBhvr>
                                          <p:tavLst>
                                            <p:tav tm="0">
                                              <p:val>
                                                <p:strVal val="0-#ppt_w/2"/>
                                              </p:val>
                                            </p:tav>
                                            <p:tav tm="100000">
                                              <p:val>
                                                <p:strVal val="#ppt_x"/>
                                              </p:val>
                                            </p:tav>
                                          </p:tavLst>
                                        </p:anim>
                                        <p:anim calcmode="lin" valueType="num">
                                          <p:cBhvr additive="base">
                                            <p:cTn id="25" dur="2000" fill="hold"/>
                                            <p:tgtEl>
                                              <p:spTgt spid="19"/>
                                            </p:tgtEl>
                                            <p:attrNameLst>
                                              <p:attrName>ppt_y</p:attrName>
                                            </p:attrNameLst>
                                          </p:cBhvr>
                                          <p:tavLst>
                                            <p:tav tm="0">
                                              <p:val>
                                                <p:strVal val="#ppt_y"/>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60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nodeType="withEffect">
                                      <p:stCondLst>
                                        <p:cond delay="160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AFC5B-94F1-B10B-973C-9CB88D220AB2}"/>
              </a:ext>
            </a:extLst>
          </p:cNvPr>
          <p:cNvSpPr txBox="1">
            <a:spLocks/>
          </p:cNvSpPr>
          <p:nvPr/>
        </p:nvSpPr>
        <p:spPr>
          <a:xfrm>
            <a:off x="651797" y="1150524"/>
            <a:ext cx="9119731"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Las mujeres y las niñas se ven afectadas de forma desproporcionada</a:t>
            </a:r>
          </a:p>
        </p:txBody>
      </p:sp>
      <p:cxnSp>
        <p:nvCxnSpPr>
          <p:cNvPr id="4" name="Straight Connector 3">
            <a:extLst>
              <a:ext uri="{FF2B5EF4-FFF2-40B4-BE49-F238E27FC236}">
                <a16:creationId xmlns:a16="http://schemas.microsoft.com/office/drawing/2014/main" id="{67891016-C1DF-2080-1E64-6E655A9DE5C0}"/>
              </a:ext>
            </a:extLst>
          </p:cNvPr>
          <p:cNvCxnSpPr>
            <a:cxnSpLocks/>
          </p:cNvCxnSpPr>
          <p:nvPr/>
        </p:nvCxnSpPr>
        <p:spPr>
          <a:xfrm flipH="1">
            <a:off x="-2554429" y="1780552"/>
            <a:ext cx="1178807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 name="Content Placeholder 2">
            <a:extLst>
              <a:ext uri="{FF2B5EF4-FFF2-40B4-BE49-F238E27FC236}">
                <a16:creationId xmlns:a16="http://schemas.microsoft.com/office/drawing/2014/main" id="{9A4584F5-2A44-9CC3-3D43-760D63862CE1}"/>
              </a:ext>
            </a:extLst>
          </p:cNvPr>
          <p:cNvSpPr txBox="1">
            <a:spLocks/>
          </p:cNvSpPr>
          <p:nvPr/>
        </p:nvSpPr>
        <p:spPr>
          <a:xfrm>
            <a:off x="170121" y="1979003"/>
            <a:ext cx="9350397"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dirty="0">
                <a:latin typeface="Lato"/>
                <a:ea typeface="Lato"/>
                <a:cs typeface="Lato"/>
              </a:rPr>
              <a:t>Los programas de prevención de la VG se centran en las mujeres y las niñas debido a la desigualdad de género estructural y sistémica y a la discriminación que conducen a un </a:t>
            </a:r>
            <a:r>
              <a:rPr lang="es-419" sz="2000" b="1" dirty="0">
                <a:solidFill>
                  <a:srgbClr val="0070C0"/>
                </a:solidFill>
                <a:latin typeface="Lato"/>
                <a:ea typeface="Lato"/>
                <a:cs typeface="ＭＳ Ｐゴシック" charset="0"/>
              </a:rPr>
              <a:t>mayor riesgo documentado de VG</a:t>
            </a:r>
            <a:r>
              <a:rPr lang="es-419" sz="2000" dirty="0">
                <a:latin typeface="Lato"/>
                <a:ea typeface="Lato"/>
                <a:cs typeface="Lato"/>
              </a:rPr>
              <a:t>.</a:t>
            </a:r>
          </a:p>
          <a:p>
            <a:pPr>
              <a:buClr>
                <a:srgbClr val="0070C0"/>
              </a:buClr>
              <a:buFont typeface="Wingdings" pitchFamily="2" charset="2"/>
              <a:buChar char="Ø"/>
            </a:pPr>
            <a:r>
              <a:rPr lang="es-419" sz="2000" dirty="0">
                <a:latin typeface="Lato"/>
                <a:ea typeface="Lato"/>
                <a:cs typeface="Lato"/>
              </a:rPr>
              <a:t>Las mujeres y las niñas no solo se enfrentan a mayores riesgos, sino también a </a:t>
            </a:r>
            <a:r>
              <a:rPr lang="es-419" sz="2000" b="1" dirty="0">
                <a:solidFill>
                  <a:srgbClr val="0070C0"/>
                </a:solidFill>
                <a:latin typeface="Lato"/>
                <a:ea typeface="Lato"/>
                <a:cs typeface="ＭＳ Ｐゴシック" charset="0"/>
              </a:rPr>
              <a:t>barreras adicionales para acceder a los servicios y recuperarse de la VG</a:t>
            </a:r>
            <a:r>
              <a:rPr lang="es-419" sz="2000" dirty="0">
                <a:latin typeface="Lato"/>
                <a:ea typeface="Lato"/>
                <a:cs typeface="Lato"/>
              </a:rPr>
              <a:t>.</a:t>
            </a:r>
          </a:p>
          <a:p>
            <a:pPr>
              <a:buClr>
                <a:srgbClr val="0070C0"/>
              </a:buClr>
              <a:buFont typeface="Wingdings" pitchFamily="2" charset="2"/>
              <a:buChar char="Ø"/>
            </a:pPr>
            <a:r>
              <a:rPr lang="es-419" sz="2000" dirty="0"/>
              <a:t>Entre las mujeres y niñas que corren </a:t>
            </a:r>
            <a:r>
              <a:rPr lang="es-419" sz="2000" b="1" dirty="0">
                <a:solidFill>
                  <a:srgbClr val="0070C0"/>
                </a:solidFill>
                <a:cs typeface="ＭＳ Ｐゴシック" charset="0"/>
              </a:rPr>
              <a:t>mayor riesgo de sufrir VG</a:t>
            </a:r>
            <a:r>
              <a:rPr lang="es-419" sz="2000" dirty="0"/>
              <a:t> se encuentran:</a:t>
            </a:r>
          </a:p>
          <a:p>
            <a:pPr marL="742950" lvl="1" indent="-342900">
              <a:buClr>
                <a:srgbClr val="0070C0"/>
              </a:buClr>
              <a:buSzPct val="70000"/>
              <a:buFont typeface="Courier New" panose="02070309020205020404" pitchFamily="49" charset="0"/>
              <a:buChar char="o"/>
            </a:pPr>
            <a:r>
              <a:rPr lang="es-419" sz="1550" dirty="0"/>
              <a:t>adolescentes;</a:t>
            </a:r>
          </a:p>
          <a:p>
            <a:pPr marL="742950" lvl="1" indent="-342900">
              <a:buClr>
                <a:srgbClr val="0070C0"/>
              </a:buClr>
              <a:buSzPct val="70000"/>
              <a:buFont typeface="Courier New" panose="02070309020205020404" pitchFamily="49" charset="0"/>
              <a:buChar char="o"/>
            </a:pPr>
            <a:r>
              <a:rPr lang="es-419" sz="1550" dirty="0"/>
              <a:t>mujeres y niñas con discapacidad;</a:t>
            </a:r>
          </a:p>
          <a:p>
            <a:pPr marL="742950" lvl="1" indent="-342900">
              <a:buClr>
                <a:srgbClr val="0070C0"/>
              </a:buClr>
              <a:buSzPct val="70000"/>
              <a:buFont typeface="Courier New" panose="02070309020205020404" pitchFamily="49" charset="0"/>
              <a:buChar char="o"/>
            </a:pPr>
            <a:r>
              <a:rPr lang="es-419" sz="1550" dirty="0"/>
              <a:t>mujeres y niñas de minorías étnicas o religiosas;</a:t>
            </a:r>
          </a:p>
          <a:p>
            <a:pPr marL="742950" lvl="1" indent="-342900">
              <a:buClr>
                <a:srgbClr val="0070C0"/>
              </a:buClr>
              <a:buSzPct val="70000"/>
              <a:buFont typeface="Courier New" panose="02070309020205020404" pitchFamily="49" charset="0"/>
              <a:buChar char="o"/>
            </a:pPr>
            <a:r>
              <a:rPr lang="es-419" sz="1550" dirty="0"/>
              <a:t>mujeres y niñas con orientación sexual, identidad de género, expresión de género o características sexuales (SOGIESC, por sus siglas en inglés) diversas que no se ajustan a las normas socioculturales imperantes; </a:t>
            </a:r>
          </a:p>
          <a:p>
            <a:pPr marL="742950" lvl="1" indent="-342900">
              <a:buClr>
                <a:srgbClr val="0070C0"/>
              </a:buClr>
              <a:buSzPct val="70000"/>
              <a:buFont typeface="Courier New" panose="02070309020205020404" pitchFamily="49" charset="0"/>
              <a:buChar char="o"/>
            </a:pPr>
            <a:r>
              <a:rPr lang="es-419" sz="1550" dirty="0"/>
              <a:t>mujeres mayores.</a:t>
            </a:r>
          </a:p>
        </p:txBody>
      </p:sp>
      <p:pic>
        <p:nvPicPr>
          <p:cNvPr id="7" name="Picture 6" descr="A picture containing text&#10;&#10;Description automatically generated">
            <a:extLst>
              <a:ext uri="{FF2B5EF4-FFF2-40B4-BE49-F238E27FC236}">
                <a16:creationId xmlns:a16="http://schemas.microsoft.com/office/drawing/2014/main" id="{A00087A9-F74D-3206-ED33-93EE2C86A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395011" y="906202"/>
            <a:ext cx="3025296" cy="5279993"/>
          </a:xfrm>
          <a:prstGeom prst="rect">
            <a:avLst/>
          </a:prstGeom>
        </p:spPr>
      </p:pic>
    </p:spTree>
    <p:extLst>
      <p:ext uri="{BB962C8B-B14F-4D97-AF65-F5344CB8AC3E}">
        <p14:creationId xmlns:p14="http://schemas.microsoft.com/office/powerpoint/2010/main" val="6549895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256D4B-7B25-24F7-2FCD-772A276D3CF8}"/>
              </a:ext>
            </a:extLst>
          </p:cNvPr>
          <p:cNvSpPr txBox="1">
            <a:spLocks/>
          </p:cNvSpPr>
          <p:nvPr/>
        </p:nvSpPr>
        <p:spPr>
          <a:xfrm>
            <a:off x="651797" y="684661"/>
            <a:ext cx="760555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Personas con SOGIESC diversa</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54429" y="1344816"/>
            <a:ext cx="10264076" cy="1240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5745343" y="1683029"/>
            <a:ext cx="6311978"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1900" b="1" dirty="0">
                <a:solidFill>
                  <a:srgbClr val="0070C0"/>
                </a:solidFill>
                <a:latin typeface="Lato"/>
                <a:ea typeface="Lato"/>
                <a:cs typeface="Lato"/>
              </a:rPr>
              <a:t>Las personas LGBTIQ+ </a:t>
            </a:r>
            <a:r>
              <a:rPr lang="es-419" sz="1900" dirty="0">
                <a:latin typeface="Lato"/>
                <a:ea typeface="Lato"/>
                <a:cs typeface="Lato"/>
              </a:rPr>
              <a:t>están más expuestas a la VG.</a:t>
            </a:r>
          </a:p>
          <a:p>
            <a:pPr>
              <a:buClr>
                <a:srgbClr val="0070C0"/>
              </a:buClr>
              <a:buFont typeface="Wingdings" pitchFamily="2" charset="2"/>
              <a:buChar char="Ø"/>
            </a:pPr>
            <a:r>
              <a:rPr lang="es-419" sz="1900" dirty="0">
                <a:latin typeface="Lato"/>
                <a:ea typeface="Lato"/>
                <a:cs typeface="Lato"/>
              </a:rPr>
              <a:t>Las personas LGBTIQ+ se enfrentan a distintos riesgos de VG porque su </a:t>
            </a:r>
            <a:r>
              <a:rPr lang="es-419" sz="1900" b="1" dirty="0">
                <a:solidFill>
                  <a:srgbClr val="0070C0"/>
                </a:solidFill>
                <a:latin typeface="Lato"/>
                <a:ea typeface="Lato"/>
                <a:cs typeface="Lato"/>
              </a:rPr>
              <a:t>SOGIESC</a:t>
            </a:r>
            <a:r>
              <a:rPr lang="es-419" sz="1900" dirty="0">
                <a:latin typeface="Lato"/>
                <a:ea typeface="Lato"/>
                <a:cs typeface="Lato"/>
              </a:rPr>
              <a:t> real o percibida no se ajusta a las normas sociales y de género imperantes. </a:t>
            </a:r>
          </a:p>
          <a:p>
            <a:pPr>
              <a:buClr>
                <a:srgbClr val="0070C0"/>
              </a:buClr>
              <a:buFont typeface="Wingdings" pitchFamily="2" charset="2"/>
              <a:buChar char="Ø"/>
            </a:pPr>
            <a:r>
              <a:rPr lang="es-419" sz="1900" dirty="0">
                <a:latin typeface="Lato"/>
                <a:ea typeface="Lato"/>
                <a:cs typeface="Lato"/>
              </a:rPr>
              <a:t>La violencia contra las personas con SOGIESC diversa es, por definición, una forma de VG, arraigada en la </a:t>
            </a:r>
            <a:r>
              <a:rPr lang="es-419" sz="1900" b="1" dirty="0">
                <a:solidFill>
                  <a:srgbClr val="0070C0"/>
                </a:solidFill>
                <a:latin typeface="Lato"/>
                <a:ea typeface="Lato"/>
                <a:cs typeface="Lato"/>
              </a:rPr>
              <a:t>desigualdad de género y la discriminación</a:t>
            </a:r>
            <a:r>
              <a:rPr lang="es-419" sz="1900" dirty="0">
                <a:latin typeface="Lato"/>
                <a:ea typeface="Lato"/>
                <a:cs typeface="Lato"/>
              </a:rPr>
              <a:t>. </a:t>
            </a:r>
          </a:p>
          <a:p>
            <a:pPr>
              <a:buClr>
                <a:srgbClr val="0070C0"/>
              </a:buClr>
              <a:buFont typeface="Wingdings" pitchFamily="2" charset="2"/>
              <a:buChar char="Ø"/>
            </a:pPr>
            <a:r>
              <a:rPr lang="es-419" sz="1900" b="1" dirty="0">
                <a:solidFill>
                  <a:srgbClr val="0070C0"/>
                </a:solidFill>
                <a:latin typeface="Lato"/>
                <a:ea typeface="Lato"/>
                <a:cs typeface="Lato"/>
              </a:rPr>
              <a:t>Asumir que la violencia contra las personas LGBTIQ+ está teniendo lugar</a:t>
            </a:r>
            <a:r>
              <a:rPr lang="es-419" sz="1900" b="1" dirty="0">
                <a:latin typeface="Lato"/>
                <a:ea typeface="Lato"/>
                <a:cs typeface="Lato"/>
              </a:rPr>
              <a:t> </a:t>
            </a:r>
            <a:r>
              <a:rPr lang="es-419" sz="1900" dirty="0">
                <a:latin typeface="Lato"/>
                <a:ea typeface="Lato"/>
                <a:cs typeface="Lato"/>
              </a:rPr>
              <a:t>en cualquier contexto en el que se esté planificando un programa de prevención de la VG.</a:t>
            </a:r>
          </a:p>
          <a:p>
            <a:pPr marL="448945" indent="-448945"/>
            <a:endParaRPr lang="en-GB" sz="1900" dirty="0">
              <a:latin typeface="Lato"/>
              <a:ea typeface="Lato"/>
              <a:cs typeface="Lato"/>
            </a:endParaRPr>
          </a:p>
        </p:txBody>
      </p:sp>
      <p:grpSp>
        <p:nvGrpSpPr>
          <p:cNvPr id="32" name="Group 31">
            <a:extLst>
              <a:ext uri="{FF2B5EF4-FFF2-40B4-BE49-F238E27FC236}">
                <a16:creationId xmlns:a16="http://schemas.microsoft.com/office/drawing/2014/main" id="{4DFB9C89-0050-9FA1-CB8A-F03225FB747A}"/>
              </a:ext>
            </a:extLst>
          </p:cNvPr>
          <p:cNvGrpSpPr/>
          <p:nvPr/>
        </p:nvGrpSpPr>
        <p:grpSpPr>
          <a:xfrm>
            <a:off x="609029" y="1767596"/>
            <a:ext cx="2397951" cy="1661404"/>
            <a:chOff x="491176" y="1586137"/>
            <a:chExt cx="2397951" cy="1661404"/>
          </a:xfrm>
        </p:grpSpPr>
        <p:pic>
          <p:nvPicPr>
            <p:cNvPr id="4" name="Picture 3" descr="A picture containing text, sign, vector graphics&#10;&#10;Description automatically generated">
              <a:extLst>
                <a:ext uri="{FF2B5EF4-FFF2-40B4-BE49-F238E27FC236}">
                  <a16:creationId xmlns:a16="http://schemas.microsoft.com/office/drawing/2014/main" id="{0D79798B-F9EF-1E44-C142-76BEE49E24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176" y="1922984"/>
              <a:ext cx="1507800" cy="1324557"/>
            </a:xfrm>
            <a:prstGeom prst="rect">
              <a:avLst/>
            </a:prstGeom>
          </p:spPr>
        </p:pic>
        <p:sp>
          <p:nvSpPr>
            <p:cNvPr id="8" name="Content Placeholder 2">
              <a:extLst>
                <a:ext uri="{FF2B5EF4-FFF2-40B4-BE49-F238E27FC236}">
                  <a16:creationId xmlns:a16="http://schemas.microsoft.com/office/drawing/2014/main" id="{A07712C9-07D1-5FE2-FF22-D2FAF328CC99}"/>
                </a:ext>
              </a:extLst>
            </p:cNvPr>
            <p:cNvSpPr txBox="1">
              <a:spLocks/>
            </p:cNvSpPr>
            <p:nvPr/>
          </p:nvSpPr>
          <p:spPr>
            <a:xfrm>
              <a:off x="1875626" y="1926426"/>
              <a:ext cx="1013501" cy="1258190"/>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s-419" sz="900" dirty="0">
                  <a:solidFill>
                    <a:srgbClr val="338EC9"/>
                  </a:solidFill>
                  <a:latin typeface="Lato"/>
                  <a:ea typeface="Lato"/>
                  <a:cs typeface="Lato"/>
                </a:rPr>
                <a:t>Queer</a:t>
              </a:r>
            </a:p>
            <a:p>
              <a:pPr marL="0" indent="0">
                <a:buClr>
                  <a:srgbClr val="0070C0"/>
                </a:buClr>
                <a:buNone/>
              </a:pPr>
              <a:r>
                <a:rPr lang="es-419" sz="900" dirty="0">
                  <a:solidFill>
                    <a:srgbClr val="338EC9"/>
                  </a:solidFill>
                  <a:latin typeface="Lato"/>
                  <a:ea typeface="Lato"/>
                  <a:cs typeface="Lato"/>
                </a:rPr>
                <a:t>Heterosexual</a:t>
              </a:r>
            </a:p>
            <a:p>
              <a:pPr marL="0" indent="0">
                <a:buClr>
                  <a:srgbClr val="0070C0"/>
                </a:buClr>
                <a:buNone/>
              </a:pPr>
              <a:r>
                <a:rPr lang="es-419" sz="900" dirty="0">
                  <a:solidFill>
                    <a:srgbClr val="338EC9"/>
                  </a:solidFill>
                  <a:latin typeface="Lato"/>
                  <a:ea typeface="Lato"/>
                  <a:cs typeface="Lato"/>
                </a:rPr>
                <a:t>Asexual</a:t>
              </a:r>
            </a:p>
            <a:p>
              <a:pPr marL="0" indent="0">
                <a:buClr>
                  <a:srgbClr val="0070C0"/>
                </a:buClr>
                <a:buNone/>
              </a:pPr>
              <a:r>
                <a:rPr lang="es-419" sz="900" dirty="0">
                  <a:solidFill>
                    <a:srgbClr val="338EC9"/>
                  </a:solidFill>
                  <a:latin typeface="Lato"/>
                  <a:ea typeface="Lato"/>
                  <a:cs typeface="Lato"/>
                </a:rPr>
                <a:t>Pansexual</a:t>
              </a:r>
            </a:p>
            <a:p>
              <a:pPr marL="0" indent="0">
                <a:buClr>
                  <a:srgbClr val="0070C0"/>
                </a:buClr>
                <a:buNone/>
              </a:pPr>
              <a:r>
                <a:rPr lang="es-419" sz="900" dirty="0">
                  <a:solidFill>
                    <a:srgbClr val="338EC9"/>
                  </a:solidFill>
                  <a:latin typeface="Lato"/>
                  <a:ea typeface="Lato"/>
                  <a:cs typeface="Lato"/>
                </a:rPr>
                <a:t>Lesbiana</a:t>
              </a:r>
            </a:p>
            <a:p>
              <a:pPr marL="0" indent="0">
                <a:buClr>
                  <a:srgbClr val="0070C0"/>
                </a:buClr>
                <a:buNone/>
              </a:pPr>
              <a:r>
                <a:rPr lang="es-419" sz="900" dirty="0">
                  <a:solidFill>
                    <a:srgbClr val="338EC9"/>
                  </a:solidFill>
                  <a:latin typeface="Lato"/>
                  <a:ea typeface="Lato"/>
                  <a:cs typeface="Lato"/>
                </a:rPr>
                <a:t>Bisexual</a:t>
              </a:r>
            </a:p>
            <a:p>
              <a:pPr marL="0" indent="0">
                <a:buClr>
                  <a:srgbClr val="0070C0"/>
                </a:buClr>
                <a:buNone/>
              </a:pPr>
              <a:r>
                <a:rPr lang="es-419" sz="900" dirty="0">
                  <a:solidFill>
                    <a:srgbClr val="338EC9"/>
                  </a:solidFill>
                  <a:latin typeface="Lato"/>
                  <a:ea typeface="Lato"/>
                  <a:cs typeface="Lato"/>
                </a:rPr>
                <a:t>Gay</a:t>
              </a:r>
            </a:p>
            <a:p>
              <a:pPr marL="0" indent="0">
                <a:buNone/>
              </a:pPr>
              <a:endParaRPr lang="en-GB" sz="950" dirty="0">
                <a:solidFill>
                  <a:srgbClr val="0070C0"/>
                </a:solidFill>
                <a:latin typeface="Lato"/>
                <a:ea typeface="Lato"/>
                <a:cs typeface="Lato"/>
              </a:endParaRPr>
            </a:p>
          </p:txBody>
        </p:sp>
        <p:sp>
          <p:nvSpPr>
            <p:cNvPr id="10" name="Content Placeholder 2">
              <a:extLst>
                <a:ext uri="{FF2B5EF4-FFF2-40B4-BE49-F238E27FC236}">
                  <a16:creationId xmlns:a16="http://schemas.microsoft.com/office/drawing/2014/main" id="{A8DA5332-EC43-E6D5-BC9C-B53FDF3C347F}"/>
                </a:ext>
              </a:extLst>
            </p:cNvPr>
            <p:cNvSpPr txBox="1">
              <a:spLocks/>
            </p:cNvSpPr>
            <p:nvPr/>
          </p:nvSpPr>
          <p:spPr>
            <a:xfrm>
              <a:off x="754617" y="1586137"/>
              <a:ext cx="1839810"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s-419" sz="1500" b="1">
                  <a:solidFill>
                    <a:srgbClr val="0070C0"/>
                  </a:solidFill>
                  <a:latin typeface="Lato"/>
                  <a:ea typeface="Lato"/>
                  <a:cs typeface="Lato"/>
                </a:rPr>
                <a:t>Orientación sexual</a:t>
              </a:r>
            </a:p>
          </p:txBody>
        </p:sp>
      </p:grpSp>
      <p:grpSp>
        <p:nvGrpSpPr>
          <p:cNvPr id="31" name="Group 30">
            <a:extLst>
              <a:ext uri="{FF2B5EF4-FFF2-40B4-BE49-F238E27FC236}">
                <a16:creationId xmlns:a16="http://schemas.microsoft.com/office/drawing/2014/main" id="{EA95D4A4-0712-8E76-0678-51C51338B7F2}"/>
              </a:ext>
            </a:extLst>
          </p:cNvPr>
          <p:cNvGrpSpPr/>
          <p:nvPr/>
        </p:nvGrpSpPr>
        <p:grpSpPr>
          <a:xfrm>
            <a:off x="3401250" y="1767597"/>
            <a:ext cx="2526830" cy="1687429"/>
            <a:chOff x="3267259" y="1586138"/>
            <a:chExt cx="2526830" cy="1687429"/>
          </a:xfrm>
        </p:grpSpPr>
        <p:pic>
          <p:nvPicPr>
            <p:cNvPr id="12" name="Picture 11" descr="Logo, icon&#10;&#10;Description automatically generated">
              <a:extLst>
                <a:ext uri="{FF2B5EF4-FFF2-40B4-BE49-F238E27FC236}">
                  <a16:creationId xmlns:a16="http://schemas.microsoft.com/office/drawing/2014/main" id="{50685145-A8F3-2E4B-A6FC-ED2B1C8679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7259" y="1891398"/>
              <a:ext cx="1384519" cy="1341022"/>
            </a:xfrm>
            <a:prstGeom prst="rect">
              <a:avLst/>
            </a:prstGeom>
          </p:spPr>
        </p:pic>
        <p:sp>
          <p:nvSpPr>
            <p:cNvPr id="13" name="Content Placeholder 2">
              <a:extLst>
                <a:ext uri="{FF2B5EF4-FFF2-40B4-BE49-F238E27FC236}">
                  <a16:creationId xmlns:a16="http://schemas.microsoft.com/office/drawing/2014/main" id="{5716DEB7-4D44-DEBA-2702-1097E762F86F}"/>
                </a:ext>
              </a:extLst>
            </p:cNvPr>
            <p:cNvSpPr txBox="1">
              <a:spLocks/>
            </p:cNvSpPr>
            <p:nvPr/>
          </p:nvSpPr>
          <p:spPr>
            <a:xfrm>
              <a:off x="3524800" y="1586138"/>
              <a:ext cx="2008362" cy="232332"/>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s-419" sz="1500" b="1" dirty="0">
                  <a:solidFill>
                    <a:srgbClr val="0070C0"/>
                  </a:solidFill>
                  <a:latin typeface="Lato"/>
                  <a:ea typeface="Lato"/>
                  <a:cs typeface="Lato"/>
                </a:rPr>
                <a:t>Identidad de género</a:t>
              </a:r>
            </a:p>
          </p:txBody>
        </p:sp>
        <p:sp>
          <p:nvSpPr>
            <p:cNvPr id="14" name="Content Placeholder 2">
              <a:extLst>
                <a:ext uri="{FF2B5EF4-FFF2-40B4-BE49-F238E27FC236}">
                  <a16:creationId xmlns:a16="http://schemas.microsoft.com/office/drawing/2014/main" id="{2DF49895-8FE5-E2C9-A44E-34067ACFAC37}"/>
                </a:ext>
              </a:extLst>
            </p:cNvPr>
            <p:cNvSpPr txBox="1">
              <a:spLocks/>
            </p:cNvSpPr>
            <p:nvPr/>
          </p:nvSpPr>
          <p:spPr>
            <a:xfrm>
              <a:off x="4591750" y="1962173"/>
              <a:ext cx="1202339" cy="1311394"/>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s-419" sz="900">
                  <a:solidFill>
                    <a:srgbClr val="338EC9"/>
                  </a:solidFill>
                  <a:latin typeface="Lato"/>
                  <a:ea typeface="Lato"/>
                  <a:cs typeface="Lato"/>
                </a:rPr>
                <a:t>Género queer</a:t>
              </a:r>
            </a:p>
            <a:p>
              <a:pPr marL="0" indent="0">
                <a:buClr>
                  <a:srgbClr val="0070C0"/>
                </a:buClr>
                <a:buNone/>
              </a:pPr>
              <a:r>
                <a:rPr lang="es-419" sz="900">
                  <a:solidFill>
                    <a:srgbClr val="338EC9"/>
                  </a:solidFill>
                  <a:latin typeface="Lato"/>
                  <a:ea typeface="Lato"/>
                  <a:cs typeface="Lato"/>
                </a:rPr>
                <a:t>Género fluido</a:t>
              </a:r>
            </a:p>
            <a:p>
              <a:pPr marL="0" indent="0">
                <a:buClr>
                  <a:srgbClr val="0070C0"/>
                </a:buClr>
                <a:buNone/>
              </a:pPr>
              <a:r>
                <a:rPr lang="es-419" sz="900">
                  <a:solidFill>
                    <a:srgbClr val="338EC9"/>
                  </a:solidFill>
                  <a:latin typeface="Lato"/>
                  <a:ea typeface="Lato"/>
                  <a:cs typeface="Lato"/>
                </a:rPr>
                <a:t>Mujer</a:t>
              </a:r>
            </a:p>
            <a:p>
              <a:pPr marL="0" indent="0">
                <a:buClr>
                  <a:srgbClr val="0070C0"/>
                </a:buClr>
                <a:buNone/>
              </a:pPr>
              <a:r>
                <a:rPr lang="es-419" sz="900">
                  <a:solidFill>
                    <a:srgbClr val="338EC9"/>
                  </a:solidFill>
                  <a:latin typeface="Lato"/>
                  <a:ea typeface="Lato"/>
                  <a:cs typeface="Lato"/>
                </a:rPr>
                <a:t>Agénero</a:t>
              </a:r>
            </a:p>
            <a:p>
              <a:pPr marL="0" indent="0">
                <a:buClr>
                  <a:srgbClr val="0070C0"/>
                </a:buClr>
                <a:buNone/>
              </a:pPr>
              <a:r>
                <a:rPr lang="es-419" sz="900">
                  <a:solidFill>
                    <a:srgbClr val="338EC9"/>
                  </a:solidFill>
                  <a:latin typeface="Lato"/>
                  <a:ea typeface="Lato"/>
                  <a:cs typeface="Lato"/>
                </a:rPr>
                <a:t>No binaria</a:t>
              </a:r>
            </a:p>
            <a:p>
              <a:pPr marL="0" indent="0">
                <a:buClr>
                  <a:srgbClr val="0070C0"/>
                </a:buClr>
                <a:buNone/>
              </a:pPr>
              <a:r>
                <a:rPr lang="es-419" sz="900">
                  <a:solidFill>
                    <a:srgbClr val="338EC9"/>
                  </a:solidFill>
                  <a:latin typeface="Lato"/>
                  <a:ea typeface="Lato"/>
                  <a:cs typeface="Lato"/>
                </a:rPr>
                <a:t>Hombre</a:t>
              </a:r>
            </a:p>
            <a:p>
              <a:pPr marL="0" indent="0">
                <a:buClr>
                  <a:srgbClr val="0070C0"/>
                </a:buClr>
                <a:buNone/>
              </a:pPr>
              <a:r>
                <a:rPr lang="es-419" sz="900">
                  <a:solidFill>
                    <a:srgbClr val="338EC9"/>
                  </a:solidFill>
                  <a:latin typeface="Lato"/>
                  <a:ea typeface="Lato"/>
                  <a:cs typeface="Lato"/>
                </a:rPr>
                <a:t>Trans/transgénero</a:t>
              </a:r>
            </a:p>
            <a:p>
              <a:pPr marL="0" indent="0">
                <a:buNone/>
              </a:pPr>
              <a:endParaRPr lang="en-GB" sz="950" dirty="0">
                <a:solidFill>
                  <a:srgbClr val="0070C0"/>
                </a:solidFill>
                <a:latin typeface="Lato"/>
                <a:ea typeface="Lato"/>
                <a:cs typeface="Lato"/>
              </a:endParaRPr>
            </a:p>
          </p:txBody>
        </p:sp>
      </p:grpSp>
      <p:grpSp>
        <p:nvGrpSpPr>
          <p:cNvPr id="33" name="Group 32">
            <a:extLst>
              <a:ext uri="{FF2B5EF4-FFF2-40B4-BE49-F238E27FC236}">
                <a16:creationId xmlns:a16="http://schemas.microsoft.com/office/drawing/2014/main" id="{9497CEEC-BD59-1467-67CD-F8EB3FDA8066}"/>
              </a:ext>
            </a:extLst>
          </p:cNvPr>
          <p:cNvGrpSpPr/>
          <p:nvPr/>
        </p:nvGrpSpPr>
        <p:grpSpPr>
          <a:xfrm>
            <a:off x="750067" y="3711077"/>
            <a:ext cx="2744996" cy="1623795"/>
            <a:chOff x="645277" y="3529618"/>
            <a:chExt cx="2744996" cy="1623795"/>
          </a:xfrm>
        </p:grpSpPr>
        <p:sp>
          <p:nvSpPr>
            <p:cNvPr id="15" name="Content Placeholder 2">
              <a:extLst>
                <a:ext uri="{FF2B5EF4-FFF2-40B4-BE49-F238E27FC236}">
                  <a16:creationId xmlns:a16="http://schemas.microsoft.com/office/drawing/2014/main" id="{31C34B8C-9B08-E2EA-33F2-A3D92270ABB7}"/>
                </a:ext>
              </a:extLst>
            </p:cNvPr>
            <p:cNvSpPr txBox="1">
              <a:spLocks/>
            </p:cNvSpPr>
            <p:nvPr/>
          </p:nvSpPr>
          <p:spPr>
            <a:xfrm>
              <a:off x="754616" y="3529618"/>
              <a:ext cx="2147573"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s-419" sz="1500" b="1" dirty="0">
                  <a:solidFill>
                    <a:srgbClr val="0070C0"/>
                  </a:solidFill>
                  <a:latin typeface="Lato"/>
                  <a:ea typeface="Lato"/>
                  <a:cs typeface="Lato"/>
                </a:rPr>
                <a:t>Expresión de género</a:t>
              </a:r>
            </a:p>
          </p:txBody>
        </p:sp>
        <p:pic>
          <p:nvPicPr>
            <p:cNvPr id="17" name="Picture 16" descr="Logo, icon&#10;&#10;Description automatically generated">
              <a:extLst>
                <a:ext uri="{FF2B5EF4-FFF2-40B4-BE49-F238E27FC236}">
                  <a16:creationId xmlns:a16="http://schemas.microsoft.com/office/drawing/2014/main" id="{AFC13538-5C4A-F000-9C4D-2AD9A5E317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277" y="3875127"/>
              <a:ext cx="1323972" cy="1278286"/>
            </a:xfrm>
            <a:prstGeom prst="rect">
              <a:avLst/>
            </a:prstGeom>
          </p:spPr>
        </p:pic>
        <p:sp>
          <p:nvSpPr>
            <p:cNvPr id="18" name="Content Placeholder 2">
              <a:extLst>
                <a:ext uri="{FF2B5EF4-FFF2-40B4-BE49-F238E27FC236}">
                  <a16:creationId xmlns:a16="http://schemas.microsoft.com/office/drawing/2014/main" id="{61ECEA6D-C856-4269-73B1-19D0390F8712}"/>
                </a:ext>
              </a:extLst>
            </p:cNvPr>
            <p:cNvSpPr txBox="1">
              <a:spLocks/>
            </p:cNvSpPr>
            <p:nvPr/>
          </p:nvSpPr>
          <p:spPr>
            <a:xfrm>
              <a:off x="1888689" y="4083686"/>
              <a:ext cx="1501584" cy="1018802"/>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s-419" sz="900">
                  <a:solidFill>
                    <a:srgbClr val="338EC9"/>
                  </a:solidFill>
                  <a:latin typeface="Lato"/>
                  <a:ea typeface="Lato"/>
                  <a:cs typeface="Lato"/>
                </a:rPr>
                <a:t>Fluido</a:t>
              </a:r>
            </a:p>
            <a:p>
              <a:pPr marL="0" indent="0">
                <a:buClr>
                  <a:srgbClr val="0070C0"/>
                </a:buClr>
                <a:buNone/>
              </a:pPr>
              <a:r>
                <a:rPr lang="es-419" sz="900">
                  <a:solidFill>
                    <a:srgbClr val="338EC9"/>
                  </a:solidFill>
                  <a:latin typeface="Lato"/>
                  <a:ea typeface="Lato"/>
                  <a:cs typeface="Lato"/>
                </a:rPr>
                <a:t>Femenino</a:t>
              </a:r>
            </a:p>
            <a:p>
              <a:pPr marL="0" indent="0">
                <a:buClr>
                  <a:srgbClr val="0070C0"/>
                </a:buClr>
                <a:buNone/>
              </a:pPr>
              <a:r>
                <a:rPr lang="es-419" sz="900">
                  <a:solidFill>
                    <a:srgbClr val="338EC9"/>
                  </a:solidFill>
                  <a:latin typeface="Lato"/>
                  <a:ea typeface="Lato"/>
                  <a:cs typeface="Lato"/>
                </a:rPr>
                <a:t>Género disidente</a:t>
              </a:r>
            </a:p>
            <a:p>
              <a:pPr marL="0" indent="0">
                <a:buClr>
                  <a:srgbClr val="0070C0"/>
                </a:buClr>
                <a:buNone/>
              </a:pPr>
              <a:r>
                <a:rPr lang="es-419" sz="900">
                  <a:solidFill>
                    <a:srgbClr val="338EC9"/>
                  </a:solidFill>
                  <a:latin typeface="Lato"/>
                  <a:ea typeface="Lato"/>
                  <a:cs typeface="Lato"/>
                </a:rPr>
                <a:t>Masculino</a:t>
              </a:r>
            </a:p>
            <a:p>
              <a:pPr marL="0" indent="0">
                <a:buClr>
                  <a:srgbClr val="0070C0"/>
                </a:buClr>
                <a:buNone/>
              </a:pPr>
              <a:r>
                <a:rPr lang="es-419" sz="900">
                  <a:solidFill>
                    <a:srgbClr val="338EC9"/>
                  </a:solidFill>
                  <a:latin typeface="Lato"/>
                  <a:ea typeface="Lato"/>
                  <a:cs typeface="Lato"/>
                </a:rPr>
                <a:t>Andrógino/a</a:t>
              </a:r>
            </a:p>
          </p:txBody>
        </p:sp>
      </p:grpSp>
      <p:grpSp>
        <p:nvGrpSpPr>
          <p:cNvPr id="30" name="Group 29">
            <a:extLst>
              <a:ext uri="{FF2B5EF4-FFF2-40B4-BE49-F238E27FC236}">
                <a16:creationId xmlns:a16="http://schemas.microsoft.com/office/drawing/2014/main" id="{AC78BDCB-E401-3677-BB78-45112375BCB8}"/>
              </a:ext>
            </a:extLst>
          </p:cNvPr>
          <p:cNvGrpSpPr/>
          <p:nvPr/>
        </p:nvGrpSpPr>
        <p:grpSpPr>
          <a:xfrm>
            <a:off x="3464070" y="3711077"/>
            <a:ext cx="2705655" cy="2062782"/>
            <a:chOff x="3330079" y="3529618"/>
            <a:chExt cx="2705655" cy="2062782"/>
          </a:xfrm>
        </p:grpSpPr>
        <p:pic>
          <p:nvPicPr>
            <p:cNvPr id="29" name="Picture 28" descr="Logo, icon&#10;&#10;Description automatically generated">
              <a:extLst>
                <a:ext uri="{FF2B5EF4-FFF2-40B4-BE49-F238E27FC236}">
                  <a16:creationId xmlns:a16="http://schemas.microsoft.com/office/drawing/2014/main" id="{9ED7C768-4261-2958-DB17-14D49BCC28A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0079" y="3875127"/>
              <a:ext cx="1670455" cy="1291142"/>
            </a:xfrm>
            <a:prstGeom prst="rect">
              <a:avLst/>
            </a:prstGeom>
          </p:spPr>
        </p:pic>
        <p:sp>
          <p:nvSpPr>
            <p:cNvPr id="22" name="Content Placeholder 2">
              <a:extLst>
                <a:ext uri="{FF2B5EF4-FFF2-40B4-BE49-F238E27FC236}">
                  <a16:creationId xmlns:a16="http://schemas.microsoft.com/office/drawing/2014/main" id="{1F0562FB-2AB8-7EB1-F309-A24B97ED89A4}"/>
                </a:ext>
              </a:extLst>
            </p:cNvPr>
            <p:cNvSpPr txBox="1">
              <a:spLocks/>
            </p:cNvSpPr>
            <p:nvPr/>
          </p:nvSpPr>
          <p:spPr>
            <a:xfrm>
              <a:off x="3524800" y="3529618"/>
              <a:ext cx="2008362"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s-419" sz="1500" b="1" dirty="0">
                  <a:solidFill>
                    <a:srgbClr val="0070C0"/>
                  </a:solidFill>
                  <a:latin typeface="Lato"/>
                  <a:ea typeface="Lato"/>
                  <a:cs typeface="Lato"/>
                </a:rPr>
                <a:t>Expresión de género</a:t>
              </a:r>
            </a:p>
          </p:txBody>
        </p:sp>
        <p:sp>
          <p:nvSpPr>
            <p:cNvPr id="27" name="Content Placeholder 2">
              <a:extLst>
                <a:ext uri="{FF2B5EF4-FFF2-40B4-BE49-F238E27FC236}">
                  <a16:creationId xmlns:a16="http://schemas.microsoft.com/office/drawing/2014/main" id="{3C707007-108B-482F-7254-6DDE26F7965C}"/>
                </a:ext>
              </a:extLst>
            </p:cNvPr>
            <p:cNvSpPr txBox="1">
              <a:spLocks/>
            </p:cNvSpPr>
            <p:nvPr/>
          </p:nvSpPr>
          <p:spPr>
            <a:xfrm>
              <a:off x="4833395" y="4281006"/>
              <a:ext cx="1202339" cy="1311394"/>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s-419" sz="900">
                  <a:solidFill>
                    <a:srgbClr val="338EC9"/>
                  </a:solidFill>
                  <a:latin typeface="Lato"/>
                  <a:ea typeface="Lato"/>
                  <a:cs typeface="Lato"/>
                </a:rPr>
                <a:t>Mujeres </a:t>
              </a:r>
            </a:p>
            <a:p>
              <a:pPr marL="0" indent="0">
                <a:buClr>
                  <a:srgbClr val="0070C0"/>
                </a:buClr>
                <a:buNone/>
              </a:pPr>
              <a:r>
                <a:rPr lang="es-419" sz="900">
                  <a:solidFill>
                    <a:srgbClr val="338EC9"/>
                  </a:solidFill>
                  <a:latin typeface="Lato"/>
                  <a:ea typeface="Lato"/>
                  <a:cs typeface="Lato"/>
                </a:rPr>
                <a:t>Intersexual</a:t>
              </a:r>
            </a:p>
            <a:p>
              <a:pPr marL="0" indent="0">
                <a:buClr>
                  <a:srgbClr val="0070C0"/>
                </a:buClr>
                <a:buNone/>
              </a:pPr>
              <a:r>
                <a:rPr lang="es-419" sz="900">
                  <a:solidFill>
                    <a:srgbClr val="338EC9"/>
                  </a:solidFill>
                  <a:latin typeface="Lato"/>
                  <a:ea typeface="Lato"/>
                  <a:cs typeface="Lato"/>
                </a:rPr>
                <a:t>Hombres</a:t>
              </a:r>
            </a:p>
            <a:p>
              <a:pPr marL="0" indent="0">
                <a:buNone/>
              </a:pPr>
              <a:endParaRPr lang="en-GB" sz="900" dirty="0">
                <a:solidFill>
                  <a:srgbClr val="0070C0"/>
                </a:solidFill>
                <a:latin typeface="Lato"/>
                <a:ea typeface="Lato"/>
                <a:cs typeface="Lato"/>
              </a:endParaRPr>
            </a:p>
          </p:txBody>
        </p:sp>
      </p:grpSp>
    </p:spTree>
    <p:custDataLst>
      <p:tags r:id="rId1"/>
    </p:custDataLst>
    <p:extLst>
      <p:ext uri="{BB962C8B-B14F-4D97-AF65-F5344CB8AC3E}">
        <p14:creationId xmlns:p14="http://schemas.microsoft.com/office/powerpoint/2010/main" val="2749299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7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9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11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7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9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11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549A9-F88F-4C19-F5AB-16AF459E3BD6}"/>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pic>
        <p:nvPicPr>
          <p:cNvPr id="15" name="Picture 14" descr="Shape&#10;&#10;Description automatically generated">
            <a:extLst>
              <a:ext uri="{FF2B5EF4-FFF2-40B4-BE49-F238E27FC236}">
                <a16:creationId xmlns:a16="http://schemas.microsoft.com/office/drawing/2014/main" id="{B7ED5A84-F117-4A5D-874A-0246955CD9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11" name="Picture 10" descr="Icon&#10;&#10;Description automatically generated">
            <a:extLst>
              <a:ext uri="{FF2B5EF4-FFF2-40B4-BE49-F238E27FC236}">
                <a16:creationId xmlns:a16="http://schemas.microsoft.com/office/drawing/2014/main" id="{3B51DCE2-67FA-D989-2506-9FFCAA5C93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p:sp>
        <p:nvSpPr>
          <p:cNvPr id="5" name="Title 1">
            <a:extLst>
              <a:ext uri="{FF2B5EF4-FFF2-40B4-BE49-F238E27FC236}">
                <a16:creationId xmlns:a16="http://schemas.microsoft.com/office/drawing/2014/main" id="{A16C13FB-883E-B3E8-4AF4-C97422A3B855}"/>
              </a:ext>
            </a:extLst>
          </p:cNvPr>
          <p:cNvSpPr txBox="1">
            <a:spLocks/>
          </p:cNvSpPr>
          <p:nvPr/>
        </p:nvSpPr>
        <p:spPr>
          <a:xfrm>
            <a:off x="795490" y="472384"/>
            <a:ext cx="692415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Interseccionalidad</a:t>
            </a:r>
          </a:p>
        </p:txBody>
      </p:sp>
      <p:cxnSp>
        <p:nvCxnSpPr>
          <p:cNvPr id="6" name="Straight Connector 5">
            <a:extLst>
              <a:ext uri="{FF2B5EF4-FFF2-40B4-BE49-F238E27FC236}">
                <a16:creationId xmlns:a16="http://schemas.microsoft.com/office/drawing/2014/main" id="{8FB96884-6ABE-AF59-774F-E1ABCD69C3FA}"/>
              </a:ext>
            </a:extLst>
          </p:cNvPr>
          <p:cNvCxnSpPr>
            <a:cxnSpLocks/>
          </p:cNvCxnSpPr>
          <p:nvPr/>
        </p:nvCxnSpPr>
        <p:spPr>
          <a:xfrm flipH="1">
            <a:off x="-2666072" y="1132539"/>
            <a:ext cx="765044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Add-in 6" title="Web Video Player">
                <a:extLst>
                  <a:ext uri="{FF2B5EF4-FFF2-40B4-BE49-F238E27FC236}">
                    <a16:creationId xmlns:a16="http://schemas.microsoft.com/office/drawing/2014/main" id="{991FED6E-5DEC-635D-D9A5-0E3B9C07F8B4}"/>
                  </a:ext>
                </a:extLst>
              </p:cNvPr>
              <p:cNvGraphicFramePr>
                <a:graphicFrameLocks noGrp="1"/>
              </p:cNvGraphicFramePr>
              <p:nvPr>
                <p:extLst>
                  <p:ext uri="{D42A27DB-BD31-4B8C-83A1-F6EECF244321}">
                    <p14:modId xmlns:p14="http://schemas.microsoft.com/office/powerpoint/2010/main" val="4036734476"/>
                  </p:ext>
                </p:extLst>
              </p:nvPr>
            </p:nvGraphicFramePr>
            <p:xfrm>
              <a:off x="2376513" y="1595249"/>
              <a:ext cx="7490939" cy="4217502"/>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7" name="Add-in 6" title="Web Video Player">
                <a:extLst>
                  <a:ext uri="{FF2B5EF4-FFF2-40B4-BE49-F238E27FC236}">
                    <a16:creationId xmlns:a16="http://schemas.microsoft.com/office/drawing/2014/main" id="{991FED6E-5DEC-635D-D9A5-0E3B9C07F8B4}"/>
                  </a:ext>
                </a:extLst>
              </p:cNvPr>
              <p:cNvPicPr>
                <a:picLocks noGrp="1" noRot="1" noChangeAspect="1" noMove="1" noResize="1" noEditPoints="1" noAdjustHandles="1" noChangeArrowheads="1" noChangeShapeType="1"/>
              </p:cNvPicPr>
              <p:nvPr/>
            </p:nvPicPr>
            <p:blipFill>
              <a:blip r:embed="rId7"/>
              <a:stretch>
                <a:fillRect/>
              </a:stretch>
            </p:blipFill>
            <p:spPr>
              <a:xfrm>
                <a:off x="2376513" y="1595249"/>
                <a:ext cx="7490939" cy="4217502"/>
              </a:xfrm>
              <a:prstGeom prst="rect">
                <a:avLst/>
              </a:prstGeom>
            </p:spPr>
          </p:pic>
        </mc:Fallback>
      </mc:AlternateContent>
    </p:spTree>
    <p:custDataLst>
      <p:tags r:id="rId1"/>
    </p:custDataLst>
    <p:extLst>
      <p:ext uri="{BB962C8B-B14F-4D97-AF65-F5344CB8AC3E}">
        <p14:creationId xmlns:p14="http://schemas.microsoft.com/office/powerpoint/2010/main" val="21435217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
                                            <p:tgtEl>
                                              <p:spTgt spid="11"/>
                                            </p:tgtEl>
                                          </p:cBhvr>
                                        </p:animEffect>
                                      </p:childTnLst>
                                    </p:cTn>
                                  </p:par>
                                  <p:par>
                                    <p:cTn id="12" presetID="23" presetClass="entr" presetSubtype="272" fill="hold" nodeType="withEffect">
                                      <p:stCondLst>
                                        <p:cond delay="10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200" fill="hold"/>
                                            <p:tgtEl>
                                              <p:spTgt spid="15"/>
                                            </p:tgtEl>
                                            <p:attrNameLst>
                                              <p:attrName>ppt_w</p:attrName>
                                            </p:attrNameLst>
                                          </p:cBhvr>
                                          <p:tavLst>
                                            <p:tav tm="0">
                                              <p:val>
                                                <p:strVal val="2/3*#ppt_w"/>
                                              </p:val>
                                            </p:tav>
                                            <p:tav tm="100000">
                                              <p:val>
                                                <p:strVal val="#ppt_w"/>
                                              </p:val>
                                            </p:tav>
                                          </p:tavLst>
                                        </p:anim>
                                        <p:anim calcmode="lin" valueType="num">
                                          <p:cBhvr>
                                            <p:cTn id="15" dur="200" fill="hold"/>
                                            <p:tgtEl>
                                              <p:spTgt spid="15"/>
                                            </p:tgtEl>
                                            <p:attrNameLst>
                                              <p:attrName>ppt_h</p:attrName>
                                            </p:attrNameLst>
                                          </p:cBhvr>
                                          <p:tavLst>
                                            <p:tav tm="0">
                                              <p:val>
                                                <p:strVal val="2/3*#ppt_h"/>
                                              </p:val>
                                            </p:tav>
                                            <p:tav tm="100000">
                                              <p:val>
                                                <p:strVal val="#ppt_h"/>
                                              </p:val>
                                            </p:tav>
                                          </p:tavLst>
                                        </p:anim>
                                      </p:childTnLst>
                                    </p:cTn>
                                  </p:par>
                                  <p:par>
                                    <p:cTn id="16" presetID="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
                                            <p:tgtEl>
                                              <p:spTgt spid="11"/>
                                            </p:tgtEl>
                                          </p:cBhvr>
                                        </p:animEffect>
                                      </p:childTnLst>
                                    </p:cTn>
                                  </p:par>
                                  <p:par>
                                    <p:cTn id="12" presetID="23" presetClass="entr" presetSubtype="272" fill="hold" nodeType="withEffect">
                                      <p:stCondLst>
                                        <p:cond delay="10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200" fill="hold"/>
                                            <p:tgtEl>
                                              <p:spTgt spid="15"/>
                                            </p:tgtEl>
                                            <p:attrNameLst>
                                              <p:attrName>ppt_w</p:attrName>
                                            </p:attrNameLst>
                                          </p:cBhvr>
                                          <p:tavLst>
                                            <p:tav tm="0">
                                              <p:val>
                                                <p:strVal val="2/3*#ppt_w"/>
                                              </p:val>
                                            </p:tav>
                                            <p:tav tm="100000">
                                              <p:val>
                                                <p:strVal val="#ppt_w"/>
                                              </p:val>
                                            </p:tav>
                                          </p:tavLst>
                                        </p:anim>
                                        <p:anim calcmode="lin" valueType="num">
                                          <p:cBhvr>
                                            <p:cTn id="15" dur="200" fill="hold"/>
                                            <p:tgtEl>
                                              <p:spTgt spid="15"/>
                                            </p:tgtEl>
                                            <p:attrNameLst>
                                              <p:attrName>ppt_h</p:attrName>
                                            </p:attrNameLst>
                                          </p:cBhvr>
                                          <p:tavLst>
                                            <p:tav tm="0">
                                              <p:val>
                                                <p:strVal val="2/3*#ppt_h"/>
                                              </p:val>
                                            </p:tav>
                                            <p:tav tm="100000">
                                              <p:val>
                                                <p:strVal val="#ppt_h"/>
                                              </p:val>
                                            </p:tav>
                                          </p:tavLst>
                                        </p:anim>
                                      </p:childTnLst>
                                    </p:cTn>
                                  </p:par>
                                  <p:par>
                                    <p:cTn id="16" presetID="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DE74465D-5C72-715E-CE3F-12697C0E02C2}"/>
              </a:ext>
            </a:extLst>
          </p:cNvPr>
          <p:cNvGrpSpPr/>
          <p:nvPr/>
        </p:nvGrpSpPr>
        <p:grpSpPr>
          <a:xfrm>
            <a:off x="554634" y="2947042"/>
            <a:ext cx="2780993" cy="480162"/>
            <a:chOff x="554634" y="2947042"/>
            <a:chExt cx="2780993" cy="480162"/>
          </a:xfrm>
        </p:grpSpPr>
        <p:cxnSp>
          <p:nvCxnSpPr>
            <p:cNvPr id="12" name="Straight Connector 11">
              <a:extLst>
                <a:ext uri="{FF2B5EF4-FFF2-40B4-BE49-F238E27FC236}">
                  <a16:creationId xmlns:a16="http://schemas.microsoft.com/office/drawing/2014/main" id="{964C057D-9EA7-744E-D72A-E25881F2F4D2}"/>
                </a:ext>
              </a:extLst>
            </p:cNvPr>
            <p:cNvCxnSpPr>
              <a:cxnSpLocks/>
            </p:cNvCxnSpPr>
            <p:nvPr/>
          </p:nvCxnSpPr>
          <p:spPr>
            <a:xfrm flipH="1" flipV="1">
              <a:off x="643943" y="3353375"/>
              <a:ext cx="2691684"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3" name="Title 1">
              <a:extLst>
                <a:ext uri="{FF2B5EF4-FFF2-40B4-BE49-F238E27FC236}">
                  <a16:creationId xmlns:a16="http://schemas.microsoft.com/office/drawing/2014/main" id="{E72B7389-7E9E-1158-E4C9-CF452B860D65}"/>
                </a:ext>
              </a:extLst>
            </p:cNvPr>
            <p:cNvSpPr txBox="1">
              <a:spLocks/>
            </p:cNvSpPr>
            <p:nvPr/>
          </p:nvSpPr>
          <p:spPr>
            <a:xfrm>
              <a:off x="554634" y="2947042"/>
              <a:ext cx="2113273" cy="480162"/>
            </a:xfrm>
            <a:prstGeom prst="rect">
              <a:avLst/>
            </a:prstGeom>
          </p:spPr>
          <p:txBody>
            <a:bodyPr>
              <a:noAutofit/>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es-419" sz="1600" dirty="0">
                  <a:solidFill>
                    <a:srgbClr val="0070C0"/>
                  </a:solidFill>
                </a:rPr>
                <a:t>Situación económica</a:t>
              </a:r>
            </a:p>
          </p:txBody>
        </p:sp>
      </p:grpSp>
      <p:sp>
        <p:nvSpPr>
          <p:cNvPr id="2" name="Title 1">
            <a:extLst>
              <a:ext uri="{FF2B5EF4-FFF2-40B4-BE49-F238E27FC236}">
                <a16:creationId xmlns:a16="http://schemas.microsoft.com/office/drawing/2014/main" id="{02992AD2-F32B-49FF-9727-501ADA6FD5DA}"/>
              </a:ext>
            </a:extLst>
          </p:cNvPr>
          <p:cNvSpPr>
            <a:spLocks noGrp="1"/>
          </p:cNvSpPr>
          <p:nvPr>
            <p:ph type="title" idx="4294967295"/>
          </p:nvPr>
        </p:nvSpPr>
        <p:spPr>
          <a:xfrm>
            <a:off x="674480" y="688952"/>
            <a:ext cx="11075987" cy="479425"/>
          </a:xfrm>
          <a:prstGeom prst="rect">
            <a:avLst/>
          </a:prstGeom>
        </p:spPr>
        <p:txBody>
          <a:bodyPr>
            <a:normAutofit fontScale="90000"/>
          </a:bodyPr>
          <a:lstStyle/>
          <a:p>
            <a:r>
              <a:rPr lang="es-419" sz="2700" dirty="0">
                <a:solidFill>
                  <a:srgbClr val="0070C0"/>
                </a:solidFill>
              </a:rPr>
              <a:t>Las formas </a:t>
            </a:r>
            <a:r>
              <a:rPr lang="es-419" sz="2700" b="1" dirty="0">
                <a:solidFill>
                  <a:srgbClr val="0070C0"/>
                </a:solidFill>
              </a:rPr>
              <a:t>interseccionales</a:t>
            </a:r>
            <a:r>
              <a:rPr lang="es-419" sz="2700" dirty="0">
                <a:solidFill>
                  <a:srgbClr val="0070C0"/>
                </a:solidFill>
              </a:rPr>
              <a:t> de </a:t>
            </a:r>
            <a:r>
              <a:rPr lang="es-419" sz="2700" b="1" dirty="0">
                <a:solidFill>
                  <a:srgbClr val="0070C0"/>
                </a:solidFill>
              </a:rPr>
              <a:t>discriminación</a:t>
            </a:r>
            <a:r>
              <a:rPr lang="es-419" sz="2700" dirty="0">
                <a:solidFill>
                  <a:srgbClr val="0070C0"/>
                </a:solidFill>
              </a:rPr>
              <a:t> aumentan el riesgo de </a:t>
            </a:r>
            <a:r>
              <a:rPr lang="es-419" sz="2700" b="1" dirty="0">
                <a:solidFill>
                  <a:srgbClr val="0070C0"/>
                </a:solidFill>
              </a:rPr>
              <a:t>VG</a:t>
            </a:r>
          </a:p>
        </p:txBody>
      </p:sp>
      <p:grpSp>
        <p:nvGrpSpPr>
          <p:cNvPr id="68" name="Group 67">
            <a:extLst>
              <a:ext uri="{FF2B5EF4-FFF2-40B4-BE49-F238E27FC236}">
                <a16:creationId xmlns:a16="http://schemas.microsoft.com/office/drawing/2014/main" id="{B1CE58A4-E9D3-288D-A72B-B469C51FDD66}"/>
              </a:ext>
            </a:extLst>
          </p:cNvPr>
          <p:cNvGrpSpPr/>
          <p:nvPr/>
        </p:nvGrpSpPr>
        <p:grpSpPr>
          <a:xfrm>
            <a:off x="554635" y="1782803"/>
            <a:ext cx="2780992" cy="480162"/>
            <a:chOff x="554635" y="1782803"/>
            <a:chExt cx="2780992" cy="480162"/>
          </a:xfrm>
        </p:grpSpPr>
        <p:cxnSp>
          <p:nvCxnSpPr>
            <p:cNvPr id="7" name="Straight Connector 6">
              <a:extLst>
                <a:ext uri="{FF2B5EF4-FFF2-40B4-BE49-F238E27FC236}">
                  <a16:creationId xmlns:a16="http://schemas.microsoft.com/office/drawing/2014/main" id="{BF970B44-8726-5195-5B62-BDB1DFE66FA0}"/>
                </a:ext>
              </a:extLst>
            </p:cNvPr>
            <p:cNvCxnSpPr>
              <a:cxnSpLocks/>
            </p:cNvCxnSpPr>
            <p:nvPr/>
          </p:nvCxnSpPr>
          <p:spPr>
            <a:xfrm flipH="1">
              <a:off x="643943" y="2198570"/>
              <a:ext cx="269168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9" name="Title 1">
              <a:extLst>
                <a:ext uri="{FF2B5EF4-FFF2-40B4-BE49-F238E27FC236}">
                  <a16:creationId xmlns:a16="http://schemas.microsoft.com/office/drawing/2014/main" id="{53963DFF-FB83-9608-CDD6-1C1FC5E0DF5B}"/>
                </a:ext>
              </a:extLst>
            </p:cNvPr>
            <p:cNvSpPr txBox="1">
              <a:spLocks/>
            </p:cNvSpPr>
            <p:nvPr/>
          </p:nvSpPr>
          <p:spPr>
            <a:xfrm>
              <a:off x="554635" y="1782803"/>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es-419" sz="1600" dirty="0">
                  <a:solidFill>
                    <a:srgbClr val="0070C0"/>
                  </a:solidFill>
                </a:rPr>
                <a:t>Nacionalidad</a:t>
              </a:r>
            </a:p>
          </p:txBody>
        </p:sp>
      </p:grpSp>
      <p:grpSp>
        <p:nvGrpSpPr>
          <p:cNvPr id="69" name="Group 68">
            <a:extLst>
              <a:ext uri="{FF2B5EF4-FFF2-40B4-BE49-F238E27FC236}">
                <a16:creationId xmlns:a16="http://schemas.microsoft.com/office/drawing/2014/main" id="{A8436A9D-DE84-9BFF-668F-258BB197F091}"/>
              </a:ext>
            </a:extLst>
          </p:cNvPr>
          <p:cNvGrpSpPr/>
          <p:nvPr/>
        </p:nvGrpSpPr>
        <p:grpSpPr>
          <a:xfrm>
            <a:off x="554635" y="2347251"/>
            <a:ext cx="2780992" cy="480162"/>
            <a:chOff x="554635" y="2347251"/>
            <a:chExt cx="2780992" cy="480162"/>
          </a:xfrm>
        </p:grpSpPr>
        <p:cxnSp>
          <p:nvCxnSpPr>
            <p:cNvPr id="10" name="Straight Connector 9">
              <a:extLst>
                <a:ext uri="{FF2B5EF4-FFF2-40B4-BE49-F238E27FC236}">
                  <a16:creationId xmlns:a16="http://schemas.microsoft.com/office/drawing/2014/main" id="{367AD5AF-0C02-CCED-E865-1B8B1267525B}"/>
                </a:ext>
              </a:extLst>
            </p:cNvPr>
            <p:cNvCxnSpPr>
              <a:cxnSpLocks/>
            </p:cNvCxnSpPr>
            <p:nvPr/>
          </p:nvCxnSpPr>
          <p:spPr>
            <a:xfrm flipH="1">
              <a:off x="643943" y="2750214"/>
              <a:ext cx="269168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1" name="Title 1">
              <a:extLst>
                <a:ext uri="{FF2B5EF4-FFF2-40B4-BE49-F238E27FC236}">
                  <a16:creationId xmlns:a16="http://schemas.microsoft.com/office/drawing/2014/main" id="{D5442A76-DBA6-5D16-BD85-8023383F4839}"/>
                </a:ext>
              </a:extLst>
            </p:cNvPr>
            <p:cNvSpPr txBox="1">
              <a:spLocks/>
            </p:cNvSpPr>
            <p:nvPr/>
          </p:nvSpPr>
          <p:spPr>
            <a:xfrm>
              <a:off x="554635" y="2347251"/>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es-419" sz="1600" dirty="0">
                  <a:solidFill>
                    <a:srgbClr val="0070C0"/>
                  </a:solidFill>
                </a:rPr>
                <a:t>Edad</a:t>
              </a:r>
            </a:p>
          </p:txBody>
        </p:sp>
      </p:grpSp>
      <p:grpSp>
        <p:nvGrpSpPr>
          <p:cNvPr id="71" name="Group 70">
            <a:extLst>
              <a:ext uri="{FF2B5EF4-FFF2-40B4-BE49-F238E27FC236}">
                <a16:creationId xmlns:a16="http://schemas.microsoft.com/office/drawing/2014/main" id="{4E6A8BCE-0B4A-6586-A1FA-94C7C5916E4D}"/>
              </a:ext>
            </a:extLst>
          </p:cNvPr>
          <p:cNvGrpSpPr/>
          <p:nvPr/>
        </p:nvGrpSpPr>
        <p:grpSpPr>
          <a:xfrm>
            <a:off x="554633" y="3537248"/>
            <a:ext cx="3042326" cy="480162"/>
            <a:chOff x="554633" y="3537248"/>
            <a:chExt cx="3042326" cy="480162"/>
          </a:xfrm>
        </p:grpSpPr>
        <p:cxnSp>
          <p:nvCxnSpPr>
            <p:cNvPr id="14" name="Straight Connector 13">
              <a:extLst>
                <a:ext uri="{FF2B5EF4-FFF2-40B4-BE49-F238E27FC236}">
                  <a16:creationId xmlns:a16="http://schemas.microsoft.com/office/drawing/2014/main" id="{27A6D7B3-2F62-A1B1-CC83-48C223A8392D}"/>
                </a:ext>
              </a:extLst>
            </p:cNvPr>
            <p:cNvCxnSpPr>
              <a:cxnSpLocks/>
            </p:cNvCxnSpPr>
            <p:nvPr/>
          </p:nvCxnSpPr>
          <p:spPr>
            <a:xfrm flipH="1">
              <a:off x="643943" y="3943658"/>
              <a:ext cx="295301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8F0CDFF6-E3AC-C01D-DB1C-CF59C5BD3E64}"/>
                </a:ext>
              </a:extLst>
            </p:cNvPr>
            <p:cNvSpPr txBox="1">
              <a:spLocks/>
            </p:cNvSpPr>
            <p:nvPr/>
          </p:nvSpPr>
          <p:spPr>
            <a:xfrm>
              <a:off x="554633" y="3537248"/>
              <a:ext cx="2113273"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es-419" sz="1600" dirty="0">
                  <a:solidFill>
                    <a:srgbClr val="0070C0"/>
                  </a:solidFill>
                </a:rPr>
                <a:t>Etnia</a:t>
              </a:r>
            </a:p>
          </p:txBody>
        </p:sp>
      </p:grpSp>
      <p:grpSp>
        <p:nvGrpSpPr>
          <p:cNvPr id="72" name="Group 71">
            <a:extLst>
              <a:ext uri="{FF2B5EF4-FFF2-40B4-BE49-F238E27FC236}">
                <a16:creationId xmlns:a16="http://schemas.microsoft.com/office/drawing/2014/main" id="{588100EC-B06C-A46C-DA83-059A2536704E}"/>
              </a:ext>
            </a:extLst>
          </p:cNvPr>
          <p:cNvGrpSpPr/>
          <p:nvPr/>
        </p:nvGrpSpPr>
        <p:grpSpPr>
          <a:xfrm>
            <a:off x="554633" y="4178970"/>
            <a:ext cx="2658830" cy="480162"/>
            <a:chOff x="554633" y="4178970"/>
            <a:chExt cx="2658830" cy="480162"/>
          </a:xfrm>
        </p:grpSpPr>
        <p:cxnSp>
          <p:nvCxnSpPr>
            <p:cNvPr id="15" name="Straight Connector 14">
              <a:extLst>
                <a:ext uri="{FF2B5EF4-FFF2-40B4-BE49-F238E27FC236}">
                  <a16:creationId xmlns:a16="http://schemas.microsoft.com/office/drawing/2014/main" id="{649D6CCA-C3EF-9743-EC49-284A4E069B73}"/>
                </a:ext>
              </a:extLst>
            </p:cNvPr>
            <p:cNvCxnSpPr>
              <a:cxnSpLocks/>
            </p:cNvCxnSpPr>
            <p:nvPr/>
          </p:nvCxnSpPr>
          <p:spPr>
            <a:xfrm flipH="1" flipV="1">
              <a:off x="659732" y="4572577"/>
              <a:ext cx="2553731"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7" name="Title 1">
              <a:extLst>
                <a:ext uri="{FF2B5EF4-FFF2-40B4-BE49-F238E27FC236}">
                  <a16:creationId xmlns:a16="http://schemas.microsoft.com/office/drawing/2014/main" id="{F491F728-473B-BCDB-1C90-3D0AE1520363}"/>
                </a:ext>
              </a:extLst>
            </p:cNvPr>
            <p:cNvSpPr txBox="1">
              <a:spLocks/>
            </p:cNvSpPr>
            <p:nvPr/>
          </p:nvSpPr>
          <p:spPr>
            <a:xfrm>
              <a:off x="554633" y="4178970"/>
              <a:ext cx="233023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es-419" sz="1600" dirty="0">
                  <a:solidFill>
                    <a:srgbClr val="0070C0"/>
                  </a:solidFill>
                </a:rPr>
                <a:t>Orientación sexual</a:t>
              </a:r>
            </a:p>
          </p:txBody>
        </p:sp>
      </p:grpSp>
      <p:grpSp>
        <p:nvGrpSpPr>
          <p:cNvPr id="73" name="Group 72">
            <a:extLst>
              <a:ext uri="{FF2B5EF4-FFF2-40B4-BE49-F238E27FC236}">
                <a16:creationId xmlns:a16="http://schemas.microsoft.com/office/drawing/2014/main" id="{2AF273BF-70C2-0884-577F-58303154E82F}"/>
              </a:ext>
            </a:extLst>
          </p:cNvPr>
          <p:cNvGrpSpPr/>
          <p:nvPr/>
        </p:nvGrpSpPr>
        <p:grpSpPr>
          <a:xfrm>
            <a:off x="554633" y="4830494"/>
            <a:ext cx="2658830" cy="480162"/>
            <a:chOff x="554633" y="4830494"/>
            <a:chExt cx="2658830" cy="480162"/>
          </a:xfrm>
        </p:grpSpPr>
        <p:cxnSp>
          <p:nvCxnSpPr>
            <p:cNvPr id="19" name="Straight Connector 18">
              <a:extLst>
                <a:ext uri="{FF2B5EF4-FFF2-40B4-BE49-F238E27FC236}">
                  <a16:creationId xmlns:a16="http://schemas.microsoft.com/office/drawing/2014/main" id="{F76A7463-591D-93E5-E70B-122BC87D9E14}"/>
                </a:ext>
              </a:extLst>
            </p:cNvPr>
            <p:cNvCxnSpPr>
              <a:cxnSpLocks/>
            </p:cNvCxnSpPr>
            <p:nvPr/>
          </p:nvCxnSpPr>
          <p:spPr>
            <a:xfrm flipH="1" flipV="1">
              <a:off x="659732" y="5227253"/>
              <a:ext cx="2553731"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21" name="Title 1">
              <a:extLst>
                <a:ext uri="{FF2B5EF4-FFF2-40B4-BE49-F238E27FC236}">
                  <a16:creationId xmlns:a16="http://schemas.microsoft.com/office/drawing/2014/main" id="{7D6877C6-6F5E-B770-65FB-DB0DB0AD6B0A}"/>
                </a:ext>
              </a:extLst>
            </p:cNvPr>
            <p:cNvSpPr txBox="1">
              <a:spLocks/>
            </p:cNvSpPr>
            <p:nvPr/>
          </p:nvSpPr>
          <p:spPr>
            <a:xfrm>
              <a:off x="554633" y="4830494"/>
              <a:ext cx="2330234" cy="480162"/>
            </a:xfrm>
            <a:prstGeom prst="rect">
              <a:avLst/>
            </a:prstGeom>
          </p:spPr>
          <p:txBody>
            <a:bodyPr>
              <a:noAutofit/>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es-419" sz="1600" dirty="0">
                  <a:solidFill>
                    <a:srgbClr val="0070C0"/>
                  </a:solidFill>
                </a:rPr>
                <a:t>Situación de refugiado</a:t>
              </a:r>
            </a:p>
          </p:txBody>
        </p:sp>
      </p:grpSp>
      <p:grpSp>
        <p:nvGrpSpPr>
          <p:cNvPr id="74" name="Group 73">
            <a:extLst>
              <a:ext uri="{FF2B5EF4-FFF2-40B4-BE49-F238E27FC236}">
                <a16:creationId xmlns:a16="http://schemas.microsoft.com/office/drawing/2014/main" id="{AA73F59E-CC2D-F4F8-00D5-D4A541B25168}"/>
              </a:ext>
            </a:extLst>
          </p:cNvPr>
          <p:cNvGrpSpPr/>
          <p:nvPr/>
        </p:nvGrpSpPr>
        <p:grpSpPr>
          <a:xfrm>
            <a:off x="8691092" y="1782803"/>
            <a:ext cx="2925649" cy="480162"/>
            <a:chOff x="8691092" y="1782803"/>
            <a:chExt cx="2925649" cy="480162"/>
          </a:xfrm>
        </p:grpSpPr>
        <p:cxnSp>
          <p:nvCxnSpPr>
            <p:cNvPr id="27" name="Straight Connector 26">
              <a:extLst>
                <a:ext uri="{FF2B5EF4-FFF2-40B4-BE49-F238E27FC236}">
                  <a16:creationId xmlns:a16="http://schemas.microsoft.com/office/drawing/2014/main" id="{54E8D2BD-48DC-6D30-B72F-B68ED819EA75}"/>
                </a:ext>
              </a:extLst>
            </p:cNvPr>
            <p:cNvCxnSpPr>
              <a:cxnSpLocks/>
            </p:cNvCxnSpPr>
            <p:nvPr/>
          </p:nvCxnSpPr>
          <p:spPr>
            <a:xfrm flipH="1">
              <a:off x="8691092" y="2198570"/>
              <a:ext cx="2823078"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3" name="Title 1">
              <a:extLst>
                <a:ext uri="{FF2B5EF4-FFF2-40B4-BE49-F238E27FC236}">
                  <a16:creationId xmlns:a16="http://schemas.microsoft.com/office/drawing/2014/main" id="{9AA4A991-EFCC-4042-F72C-1673D1F2E89B}"/>
                </a:ext>
              </a:extLst>
            </p:cNvPr>
            <p:cNvSpPr txBox="1">
              <a:spLocks/>
            </p:cNvSpPr>
            <p:nvPr/>
          </p:nvSpPr>
          <p:spPr>
            <a:xfrm>
              <a:off x="10110757" y="1782803"/>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es-419" sz="1600">
                  <a:solidFill>
                    <a:srgbClr val="0070C0"/>
                  </a:solidFill>
                </a:rPr>
                <a:t>Raza</a:t>
              </a:r>
            </a:p>
          </p:txBody>
        </p:sp>
      </p:grpSp>
      <p:grpSp>
        <p:nvGrpSpPr>
          <p:cNvPr id="75" name="Group 74">
            <a:extLst>
              <a:ext uri="{FF2B5EF4-FFF2-40B4-BE49-F238E27FC236}">
                <a16:creationId xmlns:a16="http://schemas.microsoft.com/office/drawing/2014/main" id="{00CDA4EB-E4DA-C51B-434C-F4C1258FD367}"/>
              </a:ext>
            </a:extLst>
          </p:cNvPr>
          <p:cNvGrpSpPr/>
          <p:nvPr/>
        </p:nvGrpSpPr>
        <p:grpSpPr>
          <a:xfrm>
            <a:off x="8691092" y="2347251"/>
            <a:ext cx="2925649" cy="480162"/>
            <a:chOff x="8691092" y="2347251"/>
            <a:chExt cx="2925649" cy="480162"/>
          </a:xfrm>
        </p:grpSpPr>
        <p:cxnSp>
          <p:nvCxnSpPr>
            <p:cNvPr id="26" name="Straight Connector 25">
              <a:extLst>
                <a:ext uri="{FF2B5EF4-FFF2-40B4-BE49-F238E27FC236}">
                  <a16:creationId xmlns:a16="http://schemas.microsoft.com/office/drawing/2014/main" id="{8DEEA178-7290-1972-BD4E-A2B9C6F40C58}"/>
                </a:ext>
              </a:extLst>
            </p:cNvPr>
            <p:cNvCxnSpPr>
              <a:cxnSpLocks/>
            </p:cNvCxnSpPr>
            <p:nvPr/>
          </p:nvCxnSpPr>
          <p:spPr>
            <a:xfrm flipH="1">
              <a:off x="8691092" y="2757229"/>
              <a:ext cx="282307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5" name="Title 1">
              <a:extLst>
                <a:ext uri="{FF2B5EF4-FFF2-40B4-BE49-F238E27FC236}">
                  <a16:creationId xmlns:a16="http://schemas.microsoft.com/office/drawing/2014/main" id="{AC5A2236-EB19-D72A-17EC-208DED3AD8E0}"/>
                </a:ext>
              </a:extLst>
            </p:cNvPr>
            <p:cNvSpPr txBox="1">
              <a:spLocks/>
            </p:cNvSpPr>
            <p:nvPr/>
          </p:nvSpPr>
          <p:spPr>
            <a:xfrm>
              <a:off x="10110757" y="2347251"/>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es-419" sz="1600">
                  <a:solidFill>
                    <a:srgbClr val="0070C0"/>
                  </a:solidFill>
                </a:rPr>
                <a:t>Religión</a:t>
              </a:r>
            </a:p>
          </p:txBody>
        </p:sp>
      </p:grpSp>
      <p:grpSp>
        <p:nvGrpSpPr>
          <p:cNvPr id="76" name="Group 75">
            <a:extLst>
              <a:ext uri="{FF2B5EF4-FFF2-40B4-BE49-F238E27FC236}">
                <a16:creationId xmlns:a16="http://schemas.microsoft.com/office/drawing/2014/main" id="{C127F655-12FE-899C-78B9-FC51FB0B6D83}"/>
              </a:ext>
            </a:extLst>
          </p:cNvPr>
          <p:cNvGrpSpPr/>
          <p:nvPr/>
        </p:nvGrpSpPr>
        <p:grpSpPr>
          <a:xfrm>
            <a:off x="8691092" y="2947042"/>
            <a:ext cx="2917523" cy="480162"/>
            <a:chOff x="8691092" y="2947042"/>
            <a:chExt cx="2917523" cy="480162"/>
          </a:xfrm>
        </p:grpSpPr>
        <p:cxnSp>
          <p:nvCxnSpPr>
            <p:cNvPr id="24" name="Straight Connector 23">
              <a:extLst>
                <a:ext uri="{FF2B5EF4-FFF2-40B4-BE49-F238E27FC236}">
                  <a16:creationId xmlns:a16="http://schemas.microsoft.com/office/drawing/2014/main" id="{A4E605D9-56BC-8489-54D6-B37B65E7E511}"/>
                </a:ext>
              </a:extLst>
            </p:cNvPr>
            <p:cNvCxnSpPr>
              <a:cxnSpLocks/>
            </p:cNvCxnSpPr>
            <p:nvPr/>
          </p:nvCxnSpPr>
          <p:spPr>
            <a:xfrm flipH="1">
              <a:off x="8691092" y="3360390"/>
              <a:ext cx="282307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7" name="Title 1">
              <a:extLst>
                <a:ext uri="{FF2B5EF4-FFF2-40B4-BE49-F238E27FC236}">
                  <a16:creationId xmlns:a16="http://schemas.microsoft.com/office/drawing/2014/main" id="{6BFC1145-BC4D-5F35-D506-149932B990B2}"/>
                </a:ext>
              </a:extLst>
            </p:cNvPr>
            <p:cNvSpPr txBox="1">
              <a:spLocks/>
            </p:cNvSpPr>
            <p:nvPr/>
          </p:nvSpPr>
          <p:spPr>
            <a:xfrm>
              <a:off x="9925317" y="2947042"/>
              <a:ext cx="1683298" cy="480162"/>
            </a:xfrm>
            <a:prstGeom prst="rect">
              <a:avLst/>
            </a:prstGeom>
          </p:spPr>
          <p:txBody>
            <a:bodyPr>
              <a:noAutofit/>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es-419" sz="1600" dirty="0">
                  <a:solidFill>
                    <a:srgbClr val="0070C0"/>
                  </a:solidFill>
                </a:rPr>
                <a:t>Discapacidades</a:t>
              </a:r>
            </a:p>
          </p:txBody>
        </p:sp>
      </p:grpSp>
      <p:grpSp>
        <p:nvGrpSpPr>
          <p:cNvPr id="77" name="Group 76">
            <a:extLst>
              <a:ext uri="{FF2B5EF4-FFF2-40B4-BE49-F238E27FC236}">
                <a16:creationId xmlns:a16="http://schemas.microsoft.com/office/drawing/2014/main" id="{7F9A091E-4C17-8CB5-0293-CED1C3F6D8DD}"/>
              </a:ext>
            </a:extLst>
          </p:cNvPr>
          <p:cNvGrpSpPr/>
          <p:nvPr/>
        </p:nvGrpSpPr>
        <p:grpSpPr>
          <a:xfrm>
            <a:off x="8691092" y="3537248"/>
            <a:ext cx="2917523" cy="480162"/>
            <a:chOff x="8691092" y="3537248"/>
            <a:chExt cx="2917523" cy="480162"/>
          </a:xfrm>
        </p:grpSpPr>
        <p:cxnSp>
          <p:nvCxnSpPr>
            <p:cNvPr id="25" name="Straight Connector 24">
              <a:extLst>
                <a:ext uri="{FF2B5EF4-FFF2-40B4-BE49-F238E27FC236}">
                  <a16:creationId xmlns:a16="http://schemas.microsoft.com/office/drawing/2014/main" id="{8BEC8C94-677A-69A9-7EDA-4CBB21A5B9D2}"/>
                </a:ext>
              </a:extLst>
            </p:cNvPr>
            <p:cNvCxnSpPr>
              <a:cxnSpLocks/>
            </p:cNvCxnSpPr>
            <p:nvPr/>
          </p:nvCxnSpPr>
          <p:spPr>
            <a:xfrm flipH="1">
              <a:off x="8691092" y="3943658"/>
              <a:ext cx="2823078"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8" name="Title 1">
              <a:extLst>
                <a:ext uri="{FF2B5EF4-FFF2-40B4-BE49-F238E27FC236}">
                  <a16:creationId xmlns:a16="http://schemas.microsoft.com/office/drawing/2014/main" id="{2D567B61-B050-E7CE-6202-435B5826E17B}"/>
                </a:ext>
              </a:extLst>
            </p:cNvPr>
            <p:cNvSpPr txBox="1">
              <a:spLocks/>
            </p:cNvSpPr>
            <p:nvPr/>
          </p:nvSpPr>
          <p:spPr>
            <a:xfrm>
              <a:off x="9202117" y="3537248"/>
              <a:ext cx="2406498"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es-419" sz="1600">
                  <a:solidFill>
                    <a:srgbClr val="0070C0"/>
                  </a:solidFill>
                </a:rPr>
                <a:t>Identidad de género</a:t>
              </a:r>
            </a:p>
          </p:txBody>
        </p:sp>
      </p:grpSp>
      <p:grpSp>
        <p:nvGrpSpPr>
          <p:cNvPr id="78" name="Group 77">
            <a:extLst>
              <a:ext uri="{FF2B5EF4-FFF2-40B4-BE49-F238E27FC236}">
                <a16:creationId xmlns:a16="http://schemas.microsoft.com/office/drawing/2014/main" id="{17743703-CE4B-4646-5CC0-7C30BA5F1DDE}"/>
              </a:ext>
            </a:extLst>
          </p:cNvPr>
          <p:cNvGrpSpPr/>
          <p:nvPr/>
        </p:nvGrpSpPr>
        <p:grpSpPr>
          <a:xfrm>
            <a:off x="8706881" y="4178970"/>
            <a:ext cx="2922275" cy="480162"/>
            <a:chOff x="8706881" y="4178970"/>
            <a:chExt cx="2922275" cy="480162"/>
          </a:xfrm>
        </p:grpSpPr>
        <p:cxnSp>
          <p:nvCxnSpPr>
            <p:cNvPr id="23" name="Straight Connector 22">
              <a:extLst>
                <a:ext uri="{FF2B5EF4-FFF2-40B4-BE49-F238E27FC236}">
                  <a16:creationId xmlns:a16="http://schemas.microsoft.com/office/drawing/2014/main" id="{A3BB69E5-9794-FD4A-8C2B-0138E592B27D}"/>
                </a:ext>
              </a:extLst>
            </p:cNvPr>
            <p:cNvCxnSpPr>
              <a:cxnSpLocks/>
            </p:cNvCxnSpPr>
            <p:nvPr/>
          </p:nvCxnSpPr>
          <p:spPr>
            <a:xfrm flipH="1">
              <a:off x="8706881" y="4579592"/>
              <a:ext cx="280728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9" name="Title 1">
              <a:extLst>
                <a:ext uri="{FF2B5EF4-FFF2-40B4-BE49-F238E27FC236}">
                  <a16:creationId xmlns:a16="http://schemas.microsoft.com/office/drawing/2014/main" id="{4F189354-D4BF-1CC2-3D01-6F0C671438C5}"/>
                </a:ext>
              </a:extLst>
            </p:cNvPr>
            <p:cNvSpPr txBox="1">
              <a:spLocks/>
            </p:cNvSpPr>
            <p:nvPr/>
          </p:nvSpPr>
          <p:spPr>
            <a:xfrm>
              <a:off x="9222658" y="4178970"/>
              <a:ext cx="2406498" cy="480162"/>
            </a:xfrm>
            <a:prstGeom prst="rect">
              <a:avLst/>
            </a:prstGeom>
          </p:spPr>
          <p:txBody>
            <a:bodyPr>
              <a:noAutofit/>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es-419" sz="1600">
                  <a:solidFill>
                    <a:srgbClr val="0070C0"/>
                  </a:solidFill>
                </a:rPr>
                <a:t>Expresiones de género</a:t>
              </a:r>
            </a:p>
          </p:txBody>
        </p:sp>
      </p:grpSp>
      <p:grpSp>
        <p:nvGrpSpPr>
          <p:cNvPr id="79" name="Group 78">
            <a:extLst>
              <a:ext uri="{FF2B5EF4-FFF2-40B4-BE49-F238E27FC236}">
                <a16:creationId xmlns:a16="http://schemas.microsoft.com/office/drawing/2014/main" id="{AD5A3E50-5CF6-C5BE-872B-F0FD146B69B1}"/>
              </a:ext>
            </a:extLst>
          </p:cNvPr>
          <p:cNvGrpSpPr/>
          <p:nvPr/>
        </p:nvGrpSpPr>
        <p:grpSpPr>
          <a:xfrm>
            <a:off x="8830491" y="4818426"/>
            <a:ext cx="2790084" cy="480162"/>
            <a:chOff x="8830491" y="4818426"/>
            <a:chExt cx="2790084" cy="480162"/>
          </a:xfrm>
        </p:grpSpPr>
        <p:cxnSp>
          <p:nvCxnSpPr>
            <p:cNvPr id="22" name="Straight Connector 21">
              <a:extLst>
                <a:ext uri="{FF2B5EF4-FFF2-40B4-BE49-F238E27FC236}">
                  <a16:creationId xmlns:a16="http://schemas.microsoft.com/office/drawing/2014/main" id="{2BC08EF0-551D-BBEE-A880-690A16E18DC5}"/>
                </a:ext>
              </a:extLst>
            </p:cNvPr>
            <p:cNvCxnSpPr>
              <a:cxnSpLocks/>
            </p:cNvCxnSpPr>
            <p:nvPr/>
          </p:nvCxnSpPr>
          <p:spPr>
            <a:xfrm flipH="1">
              <a:off x="8830491" y="5234268"/>
              <a:ext cx="268367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0" name="Title 1">
              <a:extLst>
                <a:ext uri="{FF2B5EF4-FFF2-40B4-BE49-F238E27FC236}">
                  <a16:creationId xmlns:a16="http://schemas.microsoft.com/office/drawing/2014/main" id="{29779B42-D47C-C15B-CC49-D0E38EABF2B6}"/>
                </a:ext>
              </a:extLst>
            </p:cNvPr>
            <p:cNvSpPr txBox="1">
              <a:spLocks/>
            </p:cNvSpPr>
            <p:nvPr/>
          </p:nvSpPr>
          <p:spPr>
            <a:xfrm>
              <a:off x="9214077" y="4818426"/>
              <a:ext cx="2406498" cy="480162"/>
            </a:xfrm>
            <a:prstGeom prst="rect">
              <a:avLst/>
            </a:prstGeom>
          </p:spPr>
          <p:txBody>
            <a:bodyPr>
              <a:noAutofit/>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es-419" sz="1600">
                  <a:solidFill>
                    <a:srgbClr val="0070C0"/>
                  </a:solidFill>
                </a:rPr>
                <a:t>Características sexuales</a:t>
              </a:r>
            </a:p>
          </p:txBody>
        </p:sp>
      </p:grpSp>
      <p:pic>
        <p:nvPicPr>
          <p:cNvPr id="6" name="Picture 5" descr="A group of people in clothing&#10;&#10;Description automatically generated with low confidence">
            <a:extLst>
              <a:ext uri="{FF2B5EF4-FFF2-40B4-BE49-F238E27FC236}">
                <a16:creationId xmlns:a16="http://schemas.microsoft.com/office/drawing/2014/main" id="{A0C33167-75AB-629E-EAE5-F4008F62D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908" y="1376298"/>
            <a:ext cx="6650120" cy="4105404"/>
          </a:xfrm>
          <a:prstGeom prst="rect">
            <a:avLst/>
          </a:prstGeom>
        </p:spPr>
      </p:pic>
    </p:spTree>
    <p:extLst>
      <p:ext uri="{BB962C8B-B14F-4D97-AF65-F5344CB8AC3E}">
        <p14:creationId xmlns:p14="http://schemas.microsoft.com/office/powerpoint/2010/main" val="2772448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 presetClass="entr" presetSubtype="8" accel="50000" fill="hold" nodeType="withEffect" p14:presetBounceEnd="50000">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14:bounceEnd="50000">
                                          <p:cBhvr additive="base">
                                            <p:cTn id="15" dur="1000" fill="hold"/>
                                            <p:tgtEl>
                                              <p:spTgt spid="68"/>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8" accel="50000" fill="hold" nodeType="withEffect" p14:presetBounceEnd="50000">
                                      <p:stCondLst>
                                        <p:cond delay="500"/>
                                      </p:stCondLst>
                                      <p:childTnLst>
                                        <p:set>
                                          <p:cBhvr>
                                            <p:cTn id="18" dur="1" fill="hold">
                                              <p:stCondLst>
                                                <p:cond delay="0"/>
                                              </p:stCondLst>
                                            </p:cTn>
                                            <p:tgtEl>
                                              <p:spTgt spid="69"/>
                                            </p:tgtEl>
                                            <p:attrNameLst>
                                              <p:attrName>style.visibility</p:attrName>
                                            </p:attrNameLst>
                                          </p:cBhvr>
                                          <p:to>
                                            <p:strVal val="visible"/>
                                          </p:to>
                                        </p:set>
                                        <p:anim calcmode="lin" valueType="num" p14:bounceEnd="50000">
                                          <p:cBhvr additive="base">
                                            <p:cTn id="19" dur="1000" fill="hold"/>
                                            <p:tgtEl>
                                              <p:spTgt spid="69"/>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accel="50000" fill="hold" nodeType="withEffect" p14:presetBounceEnd="50000">
                                      <p:stCondLst>
                                        <p:cond delay="1000"/>
                                      </p:stCondLst>
                                      <p:childTnLst>
                                        <p:set>
                                          <p:cBhvr>
                                            <p:cTn id="22" dur="1" fill="hold">
                                              <p:stCondLst>
                                                <p:cond delay="0"/>
                                              </p:stCondLst>
                                            </p:cTn>
                                            <p:tgtEl>
                                              <p:spTgt spid="70"/>
                                            </p:tgtEl>
                                            <p:attrNameLst>
                                              <p:attrName>style.visibility</p:attrName>
                                            </p:attrNameLst>
                                          </p:cBhvr>
                                          <p:to>
                                            <p:strVal val="visible"/>
                                          </p:to>
                                        </p:set>
                                        <p:anim calcmode="lin" valueType="num" p14:bounceEnd="50000">
                                          <p:cBhvr additive="base">
                                            <p:cTn id="23" dur="1000" fill="hold"/>
                                            <p:tgtEl>
                                              <p:spTgt spid="70"/>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70"/>
                                            </p:tgtEl>
                                            <p:attrNameLst>
                                              <p:attrName>ppt_y</p:attrName>
                                            </p:attrNameLst>
                                          </p:cBhvr>
                                          <p:tavLst>
                                            <p:tav tm="0">
                                              <p:val>
                                                <p:strVal val="#ppt_y"/>
                                              </p:val>
                                            </p:tav>
                                            <p:tav tm="100000">
                                              <p:val>
                                                <p:strVal val="#ppt_y"/>
                                              </p:val>
                                            </p:tav>
                                          </p:tavLst>
                                        </p:anim>
                                      </p:childTnLst>
                                    </p:cTn>
                                  </p:par>
                                  <p:par>
                                    <p:cTn id="25" presetID="2" presetClass="entr" presetSubtype="8" accel="50000" fill="hold" nodeType="withEffect" p14:presetBounceEnd="50000">
                                      <p:stCondLst>
                                        <p:cond delay="1500"/>
                                      </p:stCondLst>
                                      <p:childTnLst>
                                        <p:set>
                                          <p:cBhvr>
                                            <p:cTn id="26" dur="1" fill="hold">
                                              <p:stCondLst>
                                                <p:cond delay="0"/>
                                              </p:stCondLst>
                                            </p:cTn>
                                            <p:tgtEl>
                                              <p:spTgt spid="71"/>
                                            </p:tgtEl>
                                            <p:attrNameLst>
                                              <p:attrName>style.visibility</p:attrName>
                                            </p:attrNameLst>
                                          </p:cBhvr>
                                          <p:to>
                                            <p:strVal val="visible"/>
                                          </p:to>
                                        </p:set>
                                        <p:anim calcmode="lin" valueType="num" p14:bounceEnd="50000">
                                          <p:cBhvr additive="base">
                                            <p:cTn id="27" dur="1000" fill="hold"/>
                                            <p:tgtEl>
                                              <p:spTgt spid="71"/>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71"/>
                                            </p:tgtEl>
                                            <p:attrNameLst>
                                              <p:attrName>ppt_y</p:attrName>
                                            </p:attrNameLst>
                                          </p:cBhvr>
                                          <p:tavLst>
                                            <p:tav tm="0">
                                              <p:val>
                                                <p:strVal val="#ppt_y"/>
                                              </p:val>
                                            </p:tav>
                                            <p:tav tm="100000">
                                              <p:val>
                                                <p:strVal val="#ppt_y"/>
                                              </p:val>
                                            </p:tav>
                                          </p:tavLst>
                                        </p:anim>
                                      </p:childTnLst>
                                    </p:cTn>
                                  </p:par>
                                  <p:par>
                                    <p:cTn id="29" presetID="2" presetClass="entr" presetSubtype="8" accel="50000" fill="hold" nodeType="withEffect" p14:presetBounceEnd="50000">
                                      <p:stCondLst>
                                        <p:cond delay="2000"/>
                                      </p:stCondLst>
                                      <p:childTnLst>
                                        <p:set>
                                          <p:cBhvr>
                                            <p:cTn id="30" dur="1" fill="hold">
                                              <p:stCondLst>
                                                <p:cond delay="0"/>
                                              </p:stCondLst>
                                            </p:cTn>
                                            <p:tgtEl>
                                              <p:spTgt spid="72"/>
                                            </p:tgtEl>
                                            <p:attrNameLst>
                                              <p:attrName>style.visibility</p:attrName>
                                            </p:attrNameLst>
                                          </p:cBhvr>
                                          <p:to>
                                            <p:strVal val="visible"/>
                                          </p:to>
                                        </p:set>
                                        <p:anim calcmode="lin" valueType="num" p14:bounceEnd="50000">
                                          <p:cBhvr additive="base">
                                            <p:cTn id="31" dur="1000" fill="hold"/>
                                            <p:tgtEl>
                                              <p:spTgt spid="72"/>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72"/>
                                            </p:tgtEl>
                                            <p:attrNameLst>
                                              <p:attrName>ppt_y</p:attrName>
                                            </p:attrNameLst>
                                          </p:cBhvr>
                                          <p:tavLst>
                                            <p:tav tm="0">
                                              <p:val>
                                                <p:strVal val="#ppt_y"/>
                                              </p:val>
                                            </p:tav>
                                            <p:tav tm="100000">
                                              <p:val>
                                                <p:strVal val="#ppt_y"/>
                                              </p:val>
                                            </p:tav>
                                          </p:tavLst>
                                        </p:anim>
                                      </p:childTnLst>
                                    </p:cTn>
                                  </p:par>
                                  <p:par>
                                    <p:cTn id="33" presetID="2" presetClass="entr" presetSubtype="8" accel="50000" fill="hold" nodeType="withEffect" p14:presetBounceEnd="50000">
                                      <p:stCondLst>
                                        <p:cond delay="2500"/>
                                      </p:stCondLst>
                                      <p:childTnLst>
                                        <p:set>
                                          <p:cBhvr>
                                            <p:cTn id="34" dur="1" fill="hold">
                                              <p:stCondLst>
                                                <p:cond delay="0"/>
                                              </p:stCondLst>
                                            </p:cTn>
                                            <p:tgtEl>
                                              <p:spTgt spid="73"/>
                                            </p:tgtEl>
                                            <p:attrNameLst>
                                              <p:attrName>style.visibility</p:attrName>
                                            </p:attrNameLst>
                                          </p:cBhvr>
                                          <p:to>
                                            <p:strVal val="visible"/>
                                          </p:to>
                                        </p:set>
                                        <p:anim calcmode="lin" valueType="num" p14:bounceEnd="50000">
                                          <p:cBhvr additive="base">
                                            <p:cTn id="35" dur="1000" fill="hold"/>
                                            <p:tgtEl>
                                              <p:spTgt spid="73"/>
                                            </p:tgtEl>
                                            <p:attrNameLst>
                                              <p:attrName>ppt_x</p:attrName>
                                            </p:attrNameLst>
                                          </p:cBhvr>
                                          <p:tavLst>
                                            <p:tav tm="0">
                                              <p:val>
                                                <p:strVal val="0-#ppt_w/2"/>
                                              </p:val>
                                            </p:tav>
                                            <p:tav tm="100000">
                                              <p:val>
                                                <p:strVal val="#ppt_x"/>
                                              </p:val>
                                            </p:tav>
                                          </p:tavLst>
                                        </p:anim>
                                        <p:anim calcmode="lin" valueType="num" p14:bounceEnd="50000">
                                          <p:cBhvr additive="base">
                                            <p:cTn id="36" dur="1000" fill="hold"/>
                                            <p:tgtEl>
                                              <p:spTgt spid="73"/>
                                            </p:tgtEl>
                                            <p:attrNameLst>
                                              <p:attrName>ppt_y</p:attrName>
                                            </p:attrNameLst>
                                          </p:cBhvr>
                                          <p:tavLst>
                                            <p:tav tm="0">
                                              <p:val>
                                                <p:strVal val="#ppt_y"/>
                                              </p:val>
                                            </p:tav>
                                            <p:tav tm="100000">
                                              <p:val>
                                                <p:strVal val="#ppt_y"/>
                                              </p:val>
                                            </p:tav>
                                          </p:tavLst>
                                        </p:anim>
                                      </p:childTnLst>
                                    </p:cTn>
                                  </p:par>
                                  <p:par>
                                    <p:cTn id="37" presetID="2" presetClass="entr" presetSubtype="2" accel="50000" fill="hold" nodeType="withEffect" p14:presetBounceEnd="50000">
                                      <p:stCondLst>
                                        <p:cond delay="3000"/>
                                      </p:stCondLst>
                                      <p:childTnLst>
                                        <p:set>
                                          <p:cBhvr>
                                            <p:cTn id="38" dur="1" fill="hold">
                                              <p:stCondLst>
                                                <p:cond delay="0"/>
                                              </p:stCondLst>
                                            </p:cTn>
                                            <p:tgtEl>
                                              <p:spTgt spid="74"/>
                                            </p:tgtEl>
                                            <p:attrNameLst>
                                              <p:attrName>style.visibility</p:attrName>
                                            </p:attrNameLst>
                                          </p:cBhvr>
                                          <p:to>
                                            <p:strVal val="visible"/>
                                          </p:to>
                                        </p:set>
                                        <p:anim calcmode="lin" valueType="num" p14:bounceEnd="50000">
                                          <p:cBhvr additive="base">
                                            <p:cTn id="39" dur="1000" fill="hold"/>
                                            <p:tgtEl>
                                              <p:spTgt spid="74"/>
                                            </p:tgtEl>
                                            <p:attrNameLst>
                                              <p:attrName>ppt_x</p:attrName>
                                            </p:attrNameLst>
                                          </p:cBhvr>
                                          <p:tavLst>
                                            <p:tav tm="0">
                                              <p:val>
                                                <p:strVal val="1+#ppt_w/2"/>
                                              </p:val>
                                            </p:tav>
                                            <p:tav tm="100000">
                                              <p:val>
                                                <p:strVal val="#ppt_x"/>
                                              </p:val>
                                            </p:tav>
                                          </p:tavLst>
                                        </p:anim>
                                        <p:anim calcmode="lin" valueType="num" p14:bounceEnd="50000">
                                          <p:cBhvr additive="base">
                                            <p:cTn id="40" dur="1000" fill="hold"/>
                                            <p:tgtEl>
                                              <p:spTgt spid="74"/>
                                            </p:tgtEl>
                                            <p:attrNameLst>
                                              <p:attrName>ppt_y</p:attrName>
                                            </p:attrNameLst>
                                          </p:cBhvr>
                                          <p:tavLst>
                                            <p:tav tm="0">
                                              <p:val>
                                                <p:strVal val="#ppt_y"/>
                                              </p:val>
                                            </p:tav>
                                            <p:tav tm="100000">
                                              <p:val>
                                                <p:strVal val="#ppt_y"/>
                                              </p:val>
                                            </p:tav>
                                          </p:tavLst>
                                        </p:anim>
                                      </p:childTnLst>
                                    </p:cTn>
                                  </p:par>
                                  <p:par>
                                    <p:cTn id="41" presetID="2" presetClass="entr" presetSubtype="2" accel="50000" fill="hold" nodeType="withEffect" p14:presetBounceEnd="50000">
                                      <p:stCondLst>
                                        <p:cond delay="3500"/>
                                      </p:stCondLst>
                                      <p:childTnLst>
                                        <p:set>
                                          <p:cBhvr>
                                            <p:cTn id="42" dur="1" fill="hold">
                                              <p:stCondLst>
                                                <p:cond delay="0"/>
                                              </p:stCondLst>
                                            </p:cTn>
                                            <p:tgtEl>
                                              <p:spTgt spid="75"/>
                                            </p:tgtEl>
                                            <p:attrNameLst>
                                              <p:attrName>style.visibility</p:attrName>
                                            </p:attrNameLst>
                                          </p:cBhvr>
                                          <p:to>
                                            <p:strVal val="visible"/>
                                          </p:to>
                                        </p:set>
                                        <p:anim calcmode="lin" valueType="num" p14:bounceEnd="50000">
                                          <p:cBhvr additive="base">
                                            <p:cTn id="43" dur="1000" fill="hold"/>
                                            <p:tgtEl>
                                              <p:spTgt spid="75"/>
                                            </p:tgtEl>
                                            <p:attrNameLst>
                                              <p:attrName>ppt_x</p:attrName>
                                            </p:attrNameLst>
                                          </p:cBhvr>
                                          <p:tavLst>
                                            <p:tav tm="0">
                                              <p:val>
                                                <p:strVal val="1+#ppt_w/2"/>
                                              </p:val>
                                            </p:tav>
                                            <p:tav tm="100000">
                                              <p:val>
                                                <p:strVal val="#ppt_x"/>
                                              </p:val>
                                            </p:tav>
                                          </p:tavLst>
                                        </p:anim>
                                        <p:anim calcmode="lin" valueType="num" p14:bounceEnd="50000">
                                          <p:cBhvr additive="base">
                                            <p:cTn id="44" dur="1000" fill="hold"/>
                                            <p:tgtEl>
                                              <p:spTgt spid="75"/>
                                            </p:tgtEl>
                                            <p:attrNameLst>
                                              <p:attrName>ppt_y</p:attrName>
                                            </p:attrNameLst>
                                          </p:cBhvr>
                                          <p:tavLst>
                                            <p:tav tm="0">
                                              <p:val>
                                                <p:strVal val="#ppt_y"/>
                                              </p:val>
                                            </p:tav>
                                            <p:tav tm="100000">
                                              <p:val>
                                                <p:strVal val="#ppt_y"/>
                                              </p:val>
                                            </p:tav>
                                          </p:tavLst>
                                        </p:anim>
                                      </p:childTnLst>
                                    </p:cTn>
                                  </p:par>
                                  <p:par>
                                    <p:cTn id="45" presetID="2" presetClass="entr" presetSubtype="2" accel="50000" fill="hold" nodeType="withEffect" p14:presetBounceEnd="50000">
                                      <p:stCondLst>
                                        <p:cond delay="4000"/>
                                      </p:stCondLst>
                                      <p:childTnLst>
                                        <p:set>
                                          <p:cBhvr>
                                            <p:cTn id="46" dur="1" fill="hold">
                                              <p:stCondLst>
                                                <p:cond delay="0"/>
                                              </p:stCondLst>
                                            </p:cTn>
                                            <p:tgtEl>
                                              <p:spTgt spid="76"/>
                                            </p:tgtEl>
                                            <p:attrNameLst>
                                              <p:attrName>style.visibility</p:attrName>
                                            </p:attrNameLst>
                                          </p:cBhvr>
                                          <p:to>
                                            <p:strVal val="visible"/>
                                          </p:to>
                                        </p:set>
                                        <p:anim calcmode="lin" valueType="num" p14:bounceEnd="50000">
                                          <p:cBhvr additive="base">
                                            <p:cTn id="47" dur="1000" fill="hold"/>
                                            <p:tgtEl>
                                              <p:spTgt spid="76"/>
                                            </p:tgtEl>
                                            <p:attrNameLst>
                                              <p:attrName>ppt_x</p:attrName>
                                            </p:attrNameLst>
                                          </p:cBhvr>
                                          <p:tavLst>
                                            <p:tav tm="0">
                                              <p:val>
                                                <p:strVal val="1+#ppt_w/2"/>
                                              </p:val>
                                            </p:tav>
                                            <p:tav tm="100000">
                                              <p:val>
                                                <p:strVal val="#ppt_x"/>
                                              </p:val>
                                            </p:tav>
                                          </p:tavLst>
                                        </p:anim>
                                        <p:anim calcmode="lin" valueType="num" p14:bounceEnd="50000">
                                          <p:cBhvr additive="base">
                                            <p:cTn id="48" dur="10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accel="50000" fill="hold" nodeType="withEffect" p14:presetBounceEnd="50000">
                                      <p:stCondLst>
                                        <p:cond delay="4500"/>
                                      </p:stCondLst>
                                      <p:childTnLst>
                                        <p:set>
                                          <p:cBhvr>
                                            <p:cTn id="50" dur="1" fill="hold">
                                              <p:stCondLst>
                                                <p:cond delay="0"/>
                                              </p:stCondLst>
                                            </p:cTn>
                                            <p:tgtEl>
                                              <p:spTgt spid="77"/>
                                            </p:tgtEl>
                                            <p:attrNameLst>
                                              <p:attrName>style.visibility</p:attrName>
                                            </p:attrNameLst>
                                          </p:cBhvr>
                                          <p:to>
                                            <p:strVal val="visible"/>
                                          </p:to>
                                        </p:set>
                                        <p:anim calcmode="lin" valueType="num" p14:bounceEnd="50000">
                                          <p:cBhvr additive="base">
                                            <p:cTn id="51" dur="1000" fill="hold"/>
                                            <p:tgtEl>
                                              <p:spTgt spid="77"/>
                                            </p:tgtEl>
                                            <p:attrNameLst>
                                              <p:attrName>ppt_x</p:attrName>
                                            </p:attrNameLst>
                                          </p:cBhvr>
                                          <p:tavLst>
                                            <p:tav tm="0">
                                              <p:val>
                                                <p:strVal val="1+#ppt_w/2"/>
                                              </p:val>
                                            </p:tav>
                                            <p:tav tm="100000">
                                              <p:val>
                                                <p:strVal val="#ppt_x"/>
                                              </p:val>
                                            </p:tav>
                                          </p:tavLst>
                                        </p:anim>
                                        <p:anim calcmode="lin" valueType="num" p14:bounceEnd="50000">
                                          <p:cBhvr additive="base">
                                            <p:cTn id="52" dur="10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accel="50000" fill="hold" nodeType="withEffect" p14:presetBounceEnd="50000">
                                      <p:stCondLst>
                                        <p:cond delay="5000"/>
                                      </p:stCondLst>
                                      <p:childTnLst>
                                        <p:set>
                                          <p:cBhvr>
                                            <p:cTn id="54" dur="1" fill="hold">
                                              <p:stCondLst>
                                                <p:cond delay="0"/>
                                              </p:stCondLst>
                                            </p:cTn>
                                            <p:tgtEl>
                                              <p:spTgt spid="78"/>
                                            </p:tgtEl>
                                            <p:attrNameLst>
                                              <p:attrName>style.visibility</p:attrName>
                                            </p:attrNameLst>
                                          </p:cBhvr>
                                          <p:to>
                                            <p:strVal val="visible"/>
                                          </p:to>
                                        </p:set>
                                        <p:anim calcmode="lin" valueType="num" p14:bounceEnd="50000">
                                          <p:cBhvr additive="base">
                                            <p:cTn id="55" dur="1000" fill="hold"/>
                                            <p:tgtEl>
                                              <p:spTgt spid="78"/>
                                            </p:tgtEl>
                                            <p:attrNameLst>
                                              <p:attrName>ppt_x</p:attrName>
                                            </p:attrNameLst>
                                          </p:cBhvr>
                                          <p:tavLst>
                                            <p:tav tm="0">
                                              <p:val>
                                                <p:strVal val="1+#ppt_w/2"/>
                                              </p:val>
                                            </p:tav>
                                            <p:tav tm="100000">
                                              <p:val>
                                                <p:strVal val="#ppt_x"/>
                                              </p:val>
                                            </p:tav>
                                          </p:tavLst>
                                        </p:anim>
                                        <p:anim calcmode="lin" valueType="num" p14:bounceEnd="50000">
                                          <p:cBhvr additive="base">
                                            <p:cTn id="56" dur="10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accel="50000" fill="hold" nodeType="withEffect" p14:presetBounceEnd="50000">
                                      <p:stCondLst>
                                        <p:cond delay="5500"/>
                                      </p:stCondLst>
                                      <p:childTnLst>
                                        <p:set>
                                          <p:cBhvr>
                                            <p:cTn id="58" dur="1" fill="hold">
                                              <p:stCondLst>
                                                <p:cond delay="0"/>
                                              </p:stCondLst>
                                            </p:cTn>
                                            <p:tgtEl>
                                              <p:spTgt spid="79"/>
                                            </p:tgtEl>
                                            <p:attrNameLst>
                                              <p:attrName>style.visibility</p:attrName>
                                            </p:attrNameLst>
                                          </p:cBhvr>
                                          <p:to>
                                            <p:strVal val="visible"/>
                                          </p:to>
                                        </p:set>
                                        <p:anim calcmode="lin" valueType="num" p14:bounceEnd="50000">
                                          <p:cBhvr additive="base">
                                            <p:cTn id="59" dur="1000" fill="hold"/>
                                            <p:tgtEl>
                                              <p:spTgt spid="79"/>
                                            </p:tgtEl>
                                            <p:attrNameLst>
                                              <p:attrName>ppt_x</p:attrName>
                                            </p:attrNameLst>
                                          </p:cBhvr>
                                          <p:tavLst>
                                            <p:tav tm="0">
                                              <p:val>
                                                <p:strVal val="1+#ppt_w/2"/>
                                              </p:val>
                                            </p:tav>
                                            <p:tav tm="100000">
                                              <p:val>
                                                <p:strVal val="#ppt_x"/>
                                              </p:val>
                                            </p:tav>
                                          </p:tavLst>
                                        </p:anim>
                                        <p:anim calcmode="lin" valueType="num" p14:bounceEnd="50000">
                                          <p:cBhvr additive="base">
                                            <p:cTn id="60" dur="10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 presetClass="entr" presetSubtype="8" accel="5000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0-#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8" accel="50000" fill="hold" nodeType="withEffect">
                                      <p:stCondLst>
                                        <p:cond delay="5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0-#ppt_w/2"/>
                                              </p:val>
                                            </p:tav>
                                            <p:tav tm="100000">
                                              <p:val>
                                                <p:strVal val="#ppt_x"/>
                                              </p:val>
                                            </p:tav>
                                          </p:tavLst>
                                        </p:anim>
                                        <p:anim calcmode="lin" valueType="num">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accel="50000" fill="hold" nodeType="withEffect">
                                      <p:stCondLst>
                                        <p:cond delay="100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1000" fill="hold"/>
                                            <p:tgtEl>
                                              <p:spTgt spid="70"/>
                                            </p:tgtEl>
                                            <p:attrNameLst>
                                              <p:attrName>ppt_x</p:attrName>
                                            </p:attrNameLst>
                                          </p:cBhvr>
                                          <p:tavLst>
                                            <p:tav tm="0">
                                              <p:val>
                                                <p:strVal val="0-#ppt_w/2"/>
                                              </p:val>
                                            </p:tav>
                                            <p:tav tm="100000">
                                              <p:val>
                                                <p:strVal val="#ppt_x"/>
                                              </p:val>
                                            </p:tav>
                                          </p:tavLst>
                                        </p:anim>
                                        <p:anim calcmode="lin" valueType="num">
                                          <p:cBhvr additive="base">
                                            <p:cTn id="24" dur="1000" fill="hold"/>
                                            <p:tgtEl>
                                              <p:spTgt spid="70"/>
                                            </p:tgtEl>
                                            <p:attrNameLst>
                                              <p:attrName>ppt_y</p:attrName>
                                            </p:attrNameLst>
                                          </p:cBhvr>
                                          <p:tavLst>
                                            <p:tav tm="0">
                                              <p:val>
                                                <p:strVal val="#ppt_y"/>
                                              </p:val>
                                            </p:tav>
                                            <p:tav tm="100000">
                                              <p:val>
                                                <p:strVal val="#ppt_y"/>
                                              </p:val>
                                            </p:tav>
                                          </p:tavLst>
                                        </p:anim>
                                      </p:childTnLst>
                                    </p:cTn>
                                  </p:par>
                                  <p:par>
                                    <p:cTn id="25" presetID="2" presetClass="entr" presetSubtype="8" accel="50000" fill="hold" nodeType="withEffect">
                                      <p:stCondLst>
                                        <p:cond delay="150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1000" fill="hold"/>
                                            <p:tgtEl>
                                              <p:spTgt spid="71"/>
                                            </p:tgtEl>
                                            <p:attrNameLst>
                                              <p:attrName>ppt_x</p:attrName>
                                            </p:attrNameLst>
                                          </p:cBhvr>
                                          <p:tavLst>
                                            <p:tav tm="0">
                                              <p:val>
                                                <p:strVal val="0-#ppt_w/2"/>
                                              </p:val>
                                            </p:tav>
                                            <p:tav tm="100000">
                                              <p:val>
                                                <p:strVal val="#ppt_x"/>
                                              </p:val>
                                            </p:tav>
                                          </p:tavLst>
                                        </p:anim>
                                        <p:anim calcmode="lin" valueType="num">
                                          <p:cBhvr additive="base">
                                            <p:cTn id="28" dur="1000" fill="hold"/>
                                            <p:tgtEl>
                                              <p:spTgt spid="71"/>
                                            </p:tgtEl>
                                            <p:attrNameLst>
                                              <p:attrName>ppt_y</p:attrName>
                                            </p:attrNameLst>
                                          </p:cBhvr>
                                          <p:tavLst>
                                            <p:tav tm="0">
                                              <p:val>
                                                <p:strVal val="#ppt_y"/>
                                              </p:val>
                                            </p:tav>
                                            <p:tav tm="100000">
                                              <p:val>
                                                <p:strVal val="#ppt_y"/>
                                              </p:val>
                                            </p:tav>
                                          </p:tavLst>
                                        </p:anim>
                                      </p:childTnLst>
                                    </p:cTn>
                                  </p:par>
                                  <p:par>
                                    <p:cTn id="29" presetID="2" presetClass="entr" presetSubtype="8" accel="50000" fill="hold" nodeType="withEffect">
                                      <p:stCondLst>
                                        <p:cond delay="200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1000" fill="hold"/>
                                            <p:tgtEl>
                                              <p:spTgt spid="72"/>
                                            </p:tgtEl>
                                            <p:attrNameLst>
                                              <p:attrName>ppt_x</p:attrName>
                                            </p:attrNameLst>
                                          </p:cBhvr>
                                          <p:tavLst>
                                            <p:tav tm="0">
                                              <p:val>
                                                <p:strVal val="0-#ppt_w/2"/>
                                              </p:val>
                                            </p:tav>
                                            <p:tav tm="100000">
                                              <p:val>
                                                <p:strVal val="#ppt_x"/>
                                              </p:val>
                                            </p:tav>
                                          </p:tavLst>
                                        </p:anim>
                                        <p:anim calcmode="lin" valueType="num">
                                          <p:cBhvr additive="base">
                                            <p:cTn id="32" dur="1000" fill="hold"/>
                                            <p:tgtEl>
                                              <p:spTgt spid="72"/>
                                            </p:tgtEl>
                                            <p:attrNameLst>
                                              <p:attrName>ppt_y</p:attrName>
                                            </p:attrNameLst>
                                          </p:cBhvr>
                                          <p:tavLst>
                                            <p:tav tm="0">
                                              <p:val>
                                                <p:strVal val="#ppt_y"/>
                                              </p:val>
                                            </p:tav>
                                            <p:tav tm="100000">
                                              <p:val>
                                                <p:strVal val="#ppt_y"/>
                                              </p:val>
                                            </p:tav>
                                          </p:tavLst>
                                        </p:anim>
                                      </p:childTnLst>
                                    </p:cTn>
                                  </p:par>
                                  <p:par>
                                    <p:cTn id="33" presetID="2" presetClass="entr" presetSubtype="8" accel="50000" fill="hold" nodeType="withEffect">
                                      <p:stCondLst>
                                        <p:cond delay="2500"/>
                                      </p:stCondLst>
                                      <p:childTnLst>
                                        <p:set>
                                          <p:cBhvr>
                                            <p:cTn id="34" dur="1" fill="hold">
                                              <p:stCondLst>
                                                <p:cond delay="0"/>
                                              </p:stCondLst>
                                            </p:cTn>
                                            <p:tgtEl>
                                              <p:spTgt spid="73"/>
                                            </p:tgtEl>
                                            <p:attrNameLst>
                                              <p:attrName>style.visibility</p:attrName>
                                            </p:attrNameLst>
                                          </p:cBhvr>
                                          <p:to>
                                            <p:strVal val="visible"/>
                                          </p:to>
                                        </p:set>
                                        <p:anim calcmode="lin" valueType="num">
                                          <p:cBhvr additive="base">
                                            <p:cTn id="35" dur="1000" fill="hold"/>
                                            <p:tgtEl>
                                              <p:spTgt spid="73"/>
                                            </p:tgtEl>
                                            <p:attrNameLst>
                                              <p:attrName>ppt_x</p:attrName>
                                            </p:attrNameLst>
                                          </p:cBhvr>
                                          <p:tavLst>
                                            <p:tav tm="0">
                                              <p:val>
                                                <p:strVal val="0-#ppt_w/2"/>
                                              </p:val>
                                            </p:tav>
                                            <p:tav tm="100000">
                                              <p:val>
                                                <p:strVal val="#ppt_x"/>
                                              </p:val>
                                            </p:tav>
                                          </p:tavLst>
                                        </p:anim>
                                        <p:anim calcmode="lin" valueType="num">
                                          <p:cBhvr additive="base">
                                            <p:cTn id="36" dur="1000" fill="hold"/>
                                            <p:tgtEl>
                                              <p:spTgt spid="73"/>
                                            </p:tgtEl>
                                            <p:attrNameLst>
                                              <p:attrName>ppt_y</p:attrName>
                                            </p:attrNameLst>
                                          </p:cBhvr>
                                          <p:tavLst>
                                            <p:tav tm="0">
                                              <p:val>
                                                <p:strVal val="#ppt_y"/>
                                              </p:val>
                                            </p:tav>
                                            <p:tav tm="100000">
                                              <p:val>
                                                <p:strVal val="#ppt_y"/>
                                              </p:val>
                                            </p:tav>
                                          </p:tavLst>
                                        </p:anim>
                                      </p:childTnLst>
                                    </p:cTn>
                                  </p:par>
                                  <p:par>
                                    <p:cTn id="37" presetID="2" presetClass="entr" presetSubtype="2" accel="50000" fill="hold" nodeType="withEffect">
                                      <p:stCondLst>
                                        <p:cond delay="300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1000" fill="hold"/>
                                            <p:tgtEl>
                                              <p:spTgt spid="74"/>
                                            </p:tgtEl>
                                            <p:attrNameLst>
                                              <p:attrName>ppt_x</p:attrName>
                                            </p:attrNameLst>
                                          </p:cBhvr>
                                          <p:tavLst>
                                            <p:tav tm="0">
                                              <p:val>
                                                <p:strVal val="1+#ppt_w/2"/>
                                              </p:val>
                                            </p:tav>
                                            <p:tav tm="100000">
                                              <p:val>
                                                <p:strVal val="#ppt_x"/>
                                              </p:val>
                                            </p:tav>
                                          </p:tavLst>
                                        </p:anim>
                                        <p:anim calcmode="lin" valueType="num">
                                          <p:cBhvr additive="base">
                                            <p:cTn id="40" dur="1000" fill="hold"/>
                                            <p:tgtEl>
                                              <p:spTgt spid="74"/>
                                            </p:tgtEl>
                                            <p:attrNameLst>
                                              <p:attrName>ppt_y</p:attrName>
                                            </p:attrNameLst>
                                          </p:cBhvr>
                                          <p:tavLst>
                                            <p:tav tm="0">
                                              <p:val>
                                                <p:strVal val="#ppt_y"/>
                                              </p:val>
                                            </p:tav>
                                            <p:tav tm="100000">
                                              <p:val>
                                                <p:strVal val="#ppt_y"/>
                                              </p:val>
                                            </p:tav>
                                          </p:tavLst>
                                        </p:anim>
                                      </p:childTnLst>
                                    </p:cTn>
                                  </p:par>
                                  <p:par>
                                    <p:cTn id="41" presetID="2" presetClass="entr" presetSubtype="2" accel="50000" fill="hold" nodeType="withEffect">
                                      <p:stCondLst>
                                        <p:cond delay="3500"/>
                                      </p:stCondLst>
                                      <p:childTnLst>
                                        <p:set>
                                          <p:cBhvr>
                                            <p:cTn id="42" dur="1" fill="hold">
                                              <p:stCondLst>
                                                <p:cond delay="0"/>
                                              </p:stCondLst>
                                            </p:cTn>
                                            <p:tgtEl>
                                              <p:spTgt spid="75"/>
                                            </p:tgtEl>
                                            <p:attrNameLst>
                                              <p:attrName>style.visibility</p:attrName>
                                            </p:attrNameLst>
                                          </p:cBhvr>
                                          <p:to>
                                            <p:strVal val="visible"/>
                                          </p:to>
                                        </p:set>
                                        <p:anim calcmode="lin" valueType="num">
                                          <p:cBhvr additive="base">
                                            <p:cTn id="43" dur="1000" fill="hold"/>
                                            <p:tgtEl>
                                              <p:spTgt spid="75"/>
                                            </p:tgtEl>
                                            <p:attrNameLst>
                                              <p:attrName>ppt_x</p:attrName>
                                            </p:attrNameLst>
                                          </p:cBhvr>
                                          <p:tavLst>
                                            <p:tav tm="0">
                                              <p:val>
                                                <p:strVal val="1+#ppt_w/2"/>
                                              </p:val>
                                            </p:tav>
                                            <p:tav tm="100000">
                                              <p:val>
                                                <p:strVal val="#ppt_x"/>
                                              </p:val>
                                            </p:tav>
                                          </p:tavLst>
                                        </p:anim>
                                        <p:anim calcmode="lin" valueType="num">
                                          <p:cBhvr additive="base">
                                            <p:cTn id="44" dur="1000" fill="hold"/>
                                            <p:tgtEl>
                                              <p:spTgt spid="75"/>
                                            </p:tgtEl>
                                            <p:attrNameLst>
                                              <p:attrName>ppt_y</p:attrName>
                                            </p:attrNameLst>
                                          </p:cBhvr>
                                          <p:tavLst>
                                            <p:tav tm="0">
                                              <p:val>
                                                <p:strVal val="#ppt_y"/>
                                              </p:val>
                                            </p:tav>
                                            <p:tav tm="100000">
                                              <p:val>
                                                <p:strVal val="#ppt_y"/>
                                              </p:val>
                                            </p:tav>
                                          </p:tavLst>
                                        </p:anim>
                                      </p:childTnLst>
                                    </p:cTn>
                                  </p:par>
                                  <p:par>
                                    <p:cTn id="45" presetID="2" presetClass="entr" presetSubtype="2" accel="50000" fill="hold" nodeType="withEffect">
                                      <p:stCondLst>
                                        <p:cond delay="400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1000" fill="hold"/>
                                            <p:tgtEl>
                                              <p:spTgt spid="76"/>
                                            </p:tgtEl>
                                            <p:attrNameLst>
                                              <p:attrName>ppt_x</p:attrName>
                                            </p:attrNameLst>
                                          </p:cBhvr>
                                          <p:tavLst>
                                            <p:tav tm="0">
                                              <p:val>
                                                <p:strVal val="1+#ppt_w/2"/>
                                              </p:val>
                                            </p:tav>
                                            <p:tav tm="100000">
                                              <p:val>
                                                <p:strVal val="#ppt_x"/>
                                              </p:val>
                                            </p:tav>
                                          </p:tavLst>
                                        </p:anim>
                                        <p:anim calcmode="lin" valueType="num">
                                          <p:cBhvr additive="base">
                                            <p:cTn id="48" dur="10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accel="50000" fill="hold" nodeType="withEffect">
                                      <p:stCondLst>
                                        <p:cond delay="450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1000" fill="hold"/>
                                            <p:tgtEl>
                                              <p:spTgt spid="77"/>
                                            </p:tgtEl>
                                            <p:attrNameLst>
                                              <p:attrName>ppt_x</p:attrName>
                                            </p:attrNameLst>
                                          </p:cBhvr>
                                          <p:tavLst>
                                            <p:tav tm="0">
                                              <p:val>
                                                <p:strVal val="1+#ppt_w/2"/>
                                              </p:val>
                                            </p:tav>
                                            <p:tav tm="100000">
                                              <p:val>
                                                <p:strVal val="#ppt_x"/>
                                              </p:val>
                                            </p:tav>
                                          </p:tavLst>
                                        </p:anim>
                                        <p:anim calcmode="lin" valueType="num">
                                          <p:cBhvr additive="base">
                                            <p:cTn id="52" dur="10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accel="50000" fill="hold" nodeType="withEffect">
                                      <p:stCondLst>
                                        <p:cond delay="500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1000" fill="hold"/>
                                            <p:tgtEl>
                                              <p:spTgt spid="78"/>
                                            </p:tgtEl>
                                            <p:attrNameLst>
                                              <p:attrName>ppt_x</p:attrName>
                                            </p:attrNameLst>
                                          </p:cBhvr>
                                          <p:tavLst>
                                            <p:tav tm="0">
                                              <p:val>
                                                <p:strVal val="1+#ppt_w/2"/>
                                              </p:val>
                                            </p:tav>
                                            <p:tav tm="100000">
                                              <p:val>
                                                <p:strVal val="#ppt_x"/>
                                              </p:val>
                                            </p:tav>
                                          </p:tavLst>
                                        </p:anim>
                                        <p:anim calcmode="lin" valueType="num">
                                          <p:cBhvr additive="base">
                                            <p:cTn id="56" dur="10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accel="50000" fill="hold" nodeType="withEffect">
                                      <p:stCondLst>
                                        <p:cond delay="550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1000" fill="hold"/>
                                            <p:tgtEl>
                                              <p:spTgt spid="79"/>
                                            </p:tgtEl>
                                            <p:attrNameLst>
                                              <p:attrName>ppt_x</p:attrName>
                                            </p:attrNameLst>
                                          </p:cBhvr>
                                          <p:tavLst>
                                            <p:tav tm="0">
                                              <p:val>
                                                <p:strVal val="1+#ppt_w/2"/>
                                              </p:val>
                                            </p:tav>
                                            <p:tav tm="100000">
                                              <p:val>
                                                <p:strVal val="#ppt_x"/>
                                              </p:val>
                                            </p:tav>
                                          </p:tavLst>
                                        </p:anim>
                                        <p:anim calcmode="lin" valueType="num">
                                          <p:cBhvr additive="base">
                                            <p:cTn id="60" dur="10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17C2A3-33A8-1E3A-097D-101D33F13FDC}"/>
              </a:ext>
            </a:extLst>
          </p:cNvPr>
          <p:cNvGrpSpPr/>
          <p:nvPr/>
        </p:nvGrpSpPr>
        <p:grpSpPr>
          <a:xfrm>
            <a:off x="-1684633" y="-572459"/>
            <a:ext cx="3981353" cy="3382989"/>
            <a:chOff x="-1684633" y="-572459"/>
            <a:chExt cx="3981353" cy="3382989"/>
          </a:xfrm>
        </p:grpSpPr>
        <p:sp>
          <p:nvSpPr>
            <p:cNvPr id="6" name="Oval 5">
              <a:extLst>
                <a:ext uri="{FF2B5EF4-FFF2-40B4-BE49-F238E27FC236}">
                  <a16:creationId xmlns:a16="http://schemas.microsoft.com/office/drawing/2014/main" id="{4C8847E2-FDC4-D36D-77CF-136C18369DED}"/>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8" name="Picture 7" descr="Logo, icon&#10;&#10;Description automatically generated">
              <a:extLst>
                <a:ext uri="{FF2B5EF4-FFF2-40B4-BE49-F238E27FC236}">
                  <a16:creationId xmlns:a16="http://schemas.microsoft.com/office/drawing/2014/main" id="{C653DF0F-6559-8659-AB87-587D53FFCA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673" y="464265"/>
              <a:ext cx="1855047" cy="1810188"/>
            </a:xfrm>
            <a:prstGeom prst="rect">
              <a:avLst/>
            </a:prstGeom>
          </p:spPr>
        </p:pic>
      </p:grpSp>
      <p:sp>
        <p:nvSpPr>
          <p:cNvPr id="3" name="Title 1">
            <a:extLst>
              <a:ext uri="{FF2B5EF4-FFF2-40B4-BE49-F238E27FC236}">
                <a16:creationId xmlns:a16="http://schemas.microsoft.com/office/drawing/2014/main" id="{6307748D-41C2-C87B-C3D0-41CA71689125}"/>
              </a:ext>
            </a:extLst>
          </p:cNvPr>
          <p:cNvSpPr txBox="1">
            <a:spLocks/>
          </p:cNvSpPr>
          <p:nvPr/>
        </p:nvSpPr>
        <p:spPr>
          <a:xfrm>
            <a:off x="2569475" y="1282557"/>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Actividad</a:t>
            </a:r>
          </a:p>
          <a:p>
            <a:pPr algn="l">
              <a:defRPr/>
            </a:pPr>
            <a:r>
              <a:rPr lang="es-419" sz="3600" dirty="0">
                <a:solidFill>
                  <a:srgbClr val="0070C0"/>
                </a:solidFill>
                <a:latin typeface="Lato" panose="020F0502020204030203" pitchFamily="34" charset="77"/>
              </a:rPr>
              <a:t>Caminata de poder</a:t>
            </a:r>
          </a:p>
        </p:txBody>
      </p:sp>
      <p:pic>
        <p:nvPicPr>
          <p:cNvPr id="39" name="Picture 38" descr="A picture containing text, vector graphics&#10;&#10;Description automatically generated">
            <a:extLst>
              <a:ext uri="{FF2B5EF4-FFF2-40B4-BE49-F238E27FC236}">
                <a16:creationId xmlns:a16="http://schemas.microsoft.com/office/drawing/2014/main" id="{B91A2FE9-EE35-C8FE-F285-31E4E23F25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8584" y="2469725"/>
            <a:ext cx="1422273" cy="3040887"/>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C4CC6F26-01ED-2C10-417F-416CDEAE69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7716" y="2252562"/>
            <a:ext cx="1520478" cy="3296739"/>
          </a:xfrm>
          <a:prstGeom prst="rect">
            <a:avLst/>
          </a:prstGeom>
        </p:spPr>
      </p:pic>
      <p:pic>
        <p:nvPicPr>
          <p:cNvPr id="43" name="Picture 42" descr="A picture containing toy, vector graphics&#10;&#10;Description automatically generated">
            <a:extLst>
              <a:ext uri="{FF2B5EF4-FFF2-40B4-BE49-F238E27FC236}">
                <a16:creationId xmlns:a16="http://schemas.microsoft.com/office/drawing/2014/main" id="{BB805813-6914-EB65-AA6A-EDC45EA78CB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05719" y="2252558"/>
            <a:ext cx="2782022" cy="3448140"/>
          </a:xfrm>
          <a:prstGeom prst="rect">
            <a:avLst/>
          </a:prstGeom>
        </p:spPr>
      </p:pic>
      <p:pic>
        <p:nvPicPr>
          <p:cNvPr id="45" name="Picture 44" descr="A picture containing text, toy, doll&#10;&#10;Description automatically generated">
            <a:extLst>
              <a:ext uri="{FF2B5EF4-FFF2-40B4-BE49-F238E27FC236}">
                <a16:creationId xmlns:a16="http://schemas.microsoft.com/office/drawing/2014/main" id="{AC3906ED-FF27-EB4A-17BD-23BCE6A19E9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71385" y="3664575"/>
            <a:ext cx="1317367" cy="1910182"/>
          </a:xfrm>
          <a:prstGeom prst="rect">
            <a:avLst/>
          </a:prstGeom>
        </p:spPr>
      </p:pic>
      <p:pic>
        <p:nvPicPr>
          <p:cNvPr id="47" name="Picture 46" descr="A picture containing text, vector graphics&#10;&#10;Description automatically generated">
            <a:extLst>
              <a:ext uri="{FF2B5EF4-FFF2-40B4-BE49-F238E27FC236}">
                <a16:creationId xmlns:a16="http://schemas.microsoft.com/office/drawing/2014/main" id="{756694E5-2B47-2D99-F83C-2497B2C39CE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79723" y="2469720"/>
            <a:ext cx="2252563" cy="3164644"/>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7D31A4B2-A8CD-AA1D-B851-968C4739345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38043" y="2598240"/>
            <a:ext cx="1916852" cy="2951061"/>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608BC8E5-4A59-293D-30B6-DFB92534B4A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8584" y="2268069"/>
            <a:ext cx="1721922" cy="3265714"/>
          </a:xfrm>
          <a:prstGeom prst="rect">
            <a:avLst/>
          </a:prstGeom>
        </p:spPr>
      </p:pic>
    </p:spTree>
    <p:custDataLst>
      <p:tags r:id="rId1"/>
    </p:custDataLst>
    <p:extLst>
      <p:ext uri="{BB962C8B-B14F-4D97-AF65-F5344CB8AC3E}">
        <p14:creationId xmlns:p14="http://schemas.microsoft.com/office/powerpoint/2010/main" val="36015295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decel="50000" fill="hold" nodeType="withEffect">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0-#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1+#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decel="50000" fill="hold" nodeType="withEffect">
                                      <p:stCondLst>
                                        <p:cond delay="80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1000" fill="hold"/>
                                            <p:tgtEl>
                                              <p:spTgt spid="39"/>
                                            </p:tgtEl>
                                            <p:attrNameLst>
                                              <p:attrName>ppt_x</p:attrName>
                                            </p:attrNameLst>
                                          </p:cBhvr>
                                          <p:tavLst>
                                            <p:tav tm="0">
                                              <p:val>
                                                <p:strVal val="0-#ppt_w/2"/>
                                              </p:val>
                                            </p:tav>
                                            <p:tav tm="100000">
                                              <p:val>
                                                <p:strVal val="#ppt_x"/>
                                              </p:val>
                                            </p:tav>
                                          </p:tavLst>
                                        </p:anim>
                                        <p:anim calcmode="lin" valueType="num">
                                          <p:cBhvr additive="base">
                                            <p:cTn id="24" dur="10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8" decel="50000" fill="hold" nodeType="withEffect">
                                      <p:stCondLst>
                                        <p:cond delay="10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0-#ppt_w/2"/>
                                              </p:val>
                                            </p:tav>
                                            <p:tav tm="100000">
                                              <p:val>
                                                <p:strVal val="#ppt_x"/>
                                              </p:val>
                                            </p:tav>
                                          </p:tavLst>
                                        </p:anim>
                                        <p:anim calcmode="lin" valueType="num">
                                          <p:cBhvr additive="base">
                                            <p:cTn id="28" dur="10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2" decel="50000" fill="hold" nodeType="withEffect">
                                      <p:stCondLst>
                                        <p:cond delay="12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1000" fill="hold"/>
                                            <p:tgtEl>
                                              <p:spTgt spid="43"/>
                                            </p:tgtEl>
                                            <p:attrNameLst>
                                              <p:attrName>ppt_x</p:attrName>
                                            </p:attrNameLst>
                                          </p:cBhvr>
                                          <p:tavLst>
                                            <p:tav tm="0">
                                              <p:val>
                                                <p:strVal val="1+#ppt_w/2"/>
                                              </p:val>
                                            </p:tav>
                                            <p:tav tm="100000">
                                              <p:val>
                                                <p:strVal val="#ppt_x"/>
                                              </p:val>
                                            </p:tav>
                                          </p:tavLst>
                                        </p:anim>
                                        <p:anim calcmode="lin" valueType="num">
                                          <p:cBhvr additive="base">
                                            <p:cTn id="32" dur="1000" fill="hold"/>
                                            <p:tgtEl>
                                              <p:spTgt spid="43"/>
                                            </p:tgtEl>
                                            <p:attrNameLst>
                                              <p:attrName>ppt_y</p:attrName>
                                            </p:attrNameLst>
                                          </p:cBhvr>
                                          <p:tavLst>
                                            <p:tav tm="0">
                                              <p:val>
                                                <p:strVal val="#ppt_y"/>
                                              </p:val>
                                            </p:tav>
                                            <p:tav tm="100000">
                                              <p:val>
                                                <p:strVal val="#ppt_y"/>
                                              </p:val>
                                            </p:tav>
                                          </p:tavLst>
                                        </p:anim>
                                      </p:childTnLst>
                                    </p:cTn>
                                  </p:par>
                                  <p:par>
                                    <p:cTn id="33" presetID="2" presetClass="entr" presetSubtype="8" decel="50000" fill="hold" nodeType="withEffect">
                                      <p:stCondLst>
                                        <p:cond delay="14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0-#ppt_w/2"/>
                                              </p:val>
                                            </p:tav>
                                            <p:tav tm="100000">
                                              <p:val>
                                                <p:strVal val="#ppt_x"/>
                                              </p:val>
                                            </p:tav>
                                          </p:tavLst>
                                        </p:anim>
                                        <p:anim calcmode="lin" valueType="num">
                                          <p:cBhvr additive="base">
                                            <p:cTn id="36" dur="10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8" accel="50000" decel="50000" fill="hold" nodeType="withEffect">
                                      <p:stCondLst>
                                        <p:cond delay="3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2000" fill="hold"/>
                                            <p:tgtEl>
                                              <p:spTgt spid="2"/>
                                            </p:tgtEl>
                                            <p:attrNameLst>
                                              <p:attrName>ppt_x</p:attrName>
                                            </p:attrNameLst>
                                          </p:cBhvr>
                                          <p:tavLst>
                                            <p:tav tm="0">
                                              <p:val>
                                                <p:strVal val="0-#ppt_w/2"/>
                                              </p:val>
                                            </p:tav>
                                            <p:tav tm="100000">
                                              <p:val>
                                                <p:strVal val="#ppt_x"/>
                                              </p:val>
                                            </p:tav>
                                          </p:tavLst>
                                        </p:anim>
                                        <p:anim calcmode="lin" valueType="num">
                                          <p:cBhvr additive="base">
                                            <p:cTn id="40"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decel="50000" fill="hold" nodeType="withEffect">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0-#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1+#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decel="50000" fill="hold" nodeType="withEffect">
                                      <p:stCondLst>
                                        <p:cond delay="80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1000" fill="hold"/>
                                            <p:tgtEl>
                                              <p:spTgt spid="39"/>
                                            </p:tgtEl>
                                            <p:attrNameLst>
                                              <p:attrName>ppt_x</p:attrName>
                                            </p:attrNameLst>
                                          </p:cBhvr>
                                          <p:tavLst>
                                            <p:tav tm="0">
                                              <p:val>
                                                <p:strVal val="0-#ppt_w/2"/>
                                              </p:val>
                                            </p:tav>
                                            <p:tav tm="100000">
                                              <p:val>
                                                <p:strVal val="#ppt_x"/>
                                              </p:val>
                                            </p:tav>
                                          </p:tavLst>
                                        </p:anim>
                                        <p:anim calcmode="lin" valueType="num">
                                          <p:cBhvr additive="base">
                                            <p:cTn id="24" dur="10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8" decel="50000" fill="hold" nodeType="withEffect">
                                      <p:stCondLst>
                                        <p:cond delay="10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0-#ppt_w/2"/>
                                              </p:val>
                                            </p:tav>
                                            <p:tav tm="100000">
                                              <p:val>
                                                <p:strVal val="#ppt_x"/>
                                              </p:val>
                                            </p:tav>
                                          </p:tavLst>
                                        </p:anim>
                                        <p:anim calcmode="lin" valueType="num">
                                          <p:cBhvr additive="base">
                                            <p:cTn id="28" dur="10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2" decel="50000" fill="hold" nodeType="withEffect">
                                      <p:stCondLst>
                                        <p:cond delay="12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1000" fill="hold"/>
                                            <p:tgtEl>
                                              <p:spTgt spid="43"/>
                                            </p:tgtEl>
                                            <p:attrNameLst>
                                              <p:attrName>ppt_x</p:attrName>
                                            </p:attrNameLst>
                                          </p:cBhvr>
                                          <p:tavLst>
                                            <p:tav tm="0">
                                              <p:val>
                                                <p:strVal val="1+#ppt_w/2"/>
                                              </p:val>
                                            </p:tav>
                                            <p:tav tm="100000">
                                              <p:val>
                                                <p:strVal val="#ppt_x"/>
                                              </p:val>
                                            </p:tav>
                                          </p:tavLst>
                                        </p:anim>
                                        <p:anim calcmode="lin" valueType="num">
                                          <p:cBhvr additive="base">
                                            <p:cTn id="32" dur="1000" fill="hold"/>
                                            <p:tgtEl>
                                              <p:spTgt spid="43"/>
                                            </p:tgtEl>
                                            <p:attrNameLst>
                                              <p:attrName>ppt_y</p:attrName>
                                            </p:attrNameLst>
                                          </p:cBhvr>
                                          <p:tavLst>
                                            <p:tav tm="0">
                                              <p:val>
                                                <p:strVal val="#ppt_y"/>
                                              </p:val>
                                            </p:tav>
                                            <p:tav tm="100000">
                                              <p:val>
                                                <p:strVal val="#ppt_y"/>
                                              </p:val>
                                            </p:tav>
                                          </p:tavLst>
                                        </p:anim>
                                      </p:childTnLst>
                                    </p:cTn>
                                  </p:par>
                                  <p:par>
                                    <p:cTn id="33" presetID="2" presetClass="entr" presetSubtype="8" decel="50000" fill="hold" nodeType="withEffect">
                                      <p:stCondLst>
                                        <p:cond delay="14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0-#ppt_w/2"/>
                                              </p:val>
                                            </p:tav>
                                            <p:tav tm="100000">
                                              <p:val>
                                                <p:strVal val="#ppt_x"/>
                                              </p:val>
                                            </p:tav>
                                          </p:tavLst>
                                        </p:anim>
                                        <p:anim calcmode="lin" valueType="num">
                                          <p:cBhvr additive="base">
                                            <p:cTn id="36" dur="10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8" accel="50000" decel="50000" fill="hold" nodeType="withEffect">
                                      <p:stCondLst>
                                        <p:cond delay="3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2000" fill="hold"/>
                                            <p:tgtEl>
                                              <p:spTgt spid="2"/>
                                            </p:tgtEl>
                                            <p:attrNameLst>
                                              <p:attrName>ppt_x</p:attrName>
                                            </p:attrNameLst>
                                          </p:cBhvr>
                                          <p:tavLst>
                                            <p:tav tm="0">
                                              <p:val>
                                                <p:strVal val="0-#ppt_w/2"/>
                                              </p:val>
                                            </p:tav>
                                            <p:tav tm="100000">
                                              <p:val>
                                                <p:strVal val="#ppt_x"/>
                                              </p:val>
                                            </p:tav>
                                          </p:tavLst>
                                        </p:anim>
                                        <p:anim calcmode="lin" valueType="num">
                                          <p:cBhvr additive="base">
                                            <p:cTn id="40"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297906" y="887379"/>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419" sz="4000" b="1" dirty="0">
                <a:solidFill>
                  <a:srgbClr val="0070C0"/>
                </a:solidFill>
                <a:latin typeface="Lato" panose="020F0502020204030203" pitchFamily="34" charset="77"/>
              </a:rPr>
              <a:t>Debate</a:t>
            </a:r>
            <a:br>
              <a:rPr lang="es-419" dirty="0">
                <a:solidFill>
                  <a:srgbClr val="0070C0"/>
                </a:solidFill>
                <a:latin typeface="Lato" panose="020F0502020204030203" pitchFamily="34" charset="77"/>
              </a:rPr>
            </a:br>
            <a:r>
              <a:rPr lang="es-419" sz="3600" b="0" dirty="0">
                <a:solidFill>
                  <a:srgbClr val="0070C0"/>
                </a:solidFill>
                <a:latin typeface="Lato" panose="020F0502020204030203" pitchFamily="34" charset="77"/>
              </a:rPr>
              <a:t>Desigualdad de género</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264724" y="2598515"/>
            <a:ext cx="3225556" cy="2430686"/>
          </a:xfrm>
          <a:prstGeom prst="rect">
            <a:avLst/>
          </a:prstGeom>
        </p:spPr>
        <p:txBody>
          <a:bodyPr/>
          <a:lstStyle/>
          <a:p>
            <a:pPr>
              <a:buClr>
                <a:srgbClr val="0070C0"/>
              </a:buClr>
              <a:buFont typeface="Wingdings" pitchFamily="2" charset="2"/>
              <a:buChar char="Ø"/>
            </a:pPr>
            <a:r>
              <a:rPr lang="es-419" sz="2000"/>
              <a:t>¿Qué ejemplos de </a:t>
            </a:r>
            <a:r>
              <a:rPr lang="es-419" sz="2000" b="1">
                <a:solidFill>
                  <a:srgbClr val="0070C0"/>
                </a:solidFill>
              </a:rPr>
              <a:t>desigualdad de género</a:t>
            </a:r>
            <a:r>
              <a:rPr lang="es-419" sz="2000"/>
              <a:t> ve en su comunidad?</a:t>
            </a:r>
          </a:p>
          <a:p>
            <a:pPr>
              <a:buClr>
                <a:srgbClr val="0070C0"/>
              </a:buClr>
              <a:buFont typeface="Wingdings" pitchFamily="2" charset="2"/>
              <a:buChar char="Ø"/>
            </a:pPr>
            <a:r>
              <a:rPr lang="es-419" sz="2000"/>
              <a:t>¿Qué </a:t>
            </a:r>
            <a:r>
              <a:rPr lang="es-419" sz="2000" b="1">
                <a:solidFill>
                  <a:srgbClr val="0070C0"/>
                </a:solidFill>
              </a:rPr>
              <a:t>factores interseccionales</a:t>
            </a:r>
            <a:r>
              <a:rPr lang="es-419" sz="2000"/>
              <a:t> intervienen en esta falta de igualdad? </a:t>
            </a: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8" name="Picture 7" descr="A picture containing text&#10;&#10;Description automatically generated">
            <a:extLst>
              <a:ext uri="{FF2B5EF4-FFF2-40B4-BE49-F238E27FC236}">
                <a16:creationId xmlns:a16="http://schemas.microsoft.com/office/drawing/2014/main" id="{A080DFCA-82B5-3F59-5984-FAA34EE6DF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45207" y="1282558"/>
            <a:ext cx="7178726" cy="4903064"/>
          </a:xfrm>
          <a:prstGeom prst="rect">
            <a:avLst/>
          </a:prstGeom>
        </p:spPr>
      </p:pic>
      <p:pic>
        <p:nvPicPr>
          <p:cNvPr id="12" name="Picture 11" descr="A picture containing text, sign&#10;&#10;Description automatically generated">
            <a:extLst>
              <a:ext uri="{FF2B5EF4-FFF2-40B4-BE49-F238E27FC236}">
                <a16:creationId xmlns:a16="http://schemas.microsoft.com/office/drawing/2014/main" id="{AB29A479-ED0E-2B08-8D46-F549FE401C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52164" y="895739"/>
            <a:ext cx="2045005" cy="5289883"/>
          </a:xfrm>
          <a:prstGeom prst="rect">
            <a:avLst/>
          </a:prstGeom>
        </p:spPr>
      </p:pic>
    </p:spTree>
    <p:custDataLst>
      <p:tags r:id="rId1"/>
    </p:custDataLst>
    <p:extLst>
      <p:ext uri="{BB962C8B-B14F-4D97-AF65-F5344CB8AC3E}">
        <p14:creationId xmlns:p14="http://schemas.microsoft.com/office/powerpoint/2010/main" val="26464364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fill="hold" nodeType="withEffect" p14:presetBounceEnd="50000">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14:bounceEnd="50000">
                                          <p:cBhvr additive="base">
                                            <p:cTn id="15" dur="20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6" dur="2000" fill="hold"/>
                                            <p:tgtEl>
                                              <p:spTgt spid="12"/>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fill="hold"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338610" y="403792"/>
            <a:ext cx="10405153" cy="5646133"/>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863937" y="1271557"/>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Mensajes clave:</a:t>
            </a:r>
          </a:p>
          <a:p>
            <a:pPr algn="l">
              <a:defRPr/>
            </a:pPr>
            <a:r>
              <a:rPr lang="es-419" sz="3600">
                <a:solidFill>
                  <a:srgbClr val="0070C0"/>
                </a:solidFill>
                <a:latin typeface="Lato" panose="020F0502020204030203" pitchFamily="34" charset="77"/>
              </a:rPr>
              <a:t>Causas fundamentales de la VG</a:t>
            </a:r>
          </a:p>
        </p:txBody>
      </p:sp>
      <p:sp>
        <p:nvSpPr>
          <p:cNvPr id="8" name="Content Placeholder 2">
            <a:extLst>
              <a:ext uri="{FF2B5EF4-FFF2-40B4-BE49-F238E27FC236}">
                <a16:creationId xmlns:a16="http://schemas.microsoft.com/office/drawing/2014/main" id="{ABC3598C-040E-579E-8AD7-C6DEC43F94B4}"/>
              </a:ext>
            </a:extLst>
          </p:cNvPr>
          <p:cNvSpPr txBox="1">
            <a:spLocks/>
          </p:cNvSpPr>
          <p:nvPr/>
        </p:nvSpPr>
        <p:spPr>
          <a:xfrm>
            <a:off x="2863937" y="1999098"/>
            <a:ext cx="8682600"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dirty="0"/>
              <a:t>Las causas fundamentales de la VG son la desigualdad de género, la discriminación sistémica y las relaciones de poder desiguales.</a:t>
            </a:r>
          </a:p>
          <a:p>
            <a:pPr>
              <a:buClr>
                <a:srgbClr val="0070C0"/>
              </a:buClr>
              <a:buFont typeface="Wingdings" pitchFamily="2" charset="2"/>
              <a:buChar char="Ø"/>
            </a:pPr>
            <a:r>
              <a:rPr lang="es-419" sz="2000" dirty="0"/>
              <a:t>El desplazamiento no es la causa de la VG. La VG existe antes del desplazamiento. Los factores relacionados con el desplazamiento pueden exacerbar la VG. </a:t>
            </a:r>
          </a:p>
          <a:p>
            <a:pPr>
              <a:buClr>
                <a:srgbClr val="0070C0"/>
              </a:buClr>
              <a:buFont typeface="Wingdings" pitchFamily="2" charset="2"/>
              <a:buChar char="Ø"/>
            </a:pPr>
            <a:r>
              <a:rPr lang="es-419" sz="2000" dirty="0"/>
              <a:t>La prevención primaria de la VG significa identificar, comprender y abordar sus causas fundamentales. Es diferente de la mitigación de riesgos, que aborda los factores que contribuyen a la VG.</a:t>
            </a:r>
          </a:p>
          <a:p>
            <a:pPr>
              <a:buClr>
                <a:srgbClr val="0070C0"/>
              </a:buClr>
              <a:buFont typeface="Wingdings" pitchFamily="2" charset="2"/>
              <a:buChar char="Ø"/>
            </a:pPr>
            <a:r>
              <a:rPr lang="es-419" sz="2000" dirty="0"/>
              <a:t>Las mujeres y las niñas corren un mayor riesgo de sufrir VG y se enfrentan a obstáculos adicionales para acceder a los servicios debido a la desigualdad de género sistémica y a otras formas de discriminación interseccional. </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728" y="630084"/>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137" y="630083"/>
            <a:ext cx="2393017" cy="2541257"/>
          </a:xfrm>
          <a:prstGeom prst="rect">
            <a:avLst/>
          </a:prstGeom>
        </p:spPr>
      </p:pic>
    </p:spTree>
    <p:extLst>
      <p:ext uri="{BB962C8B-B14F-4D97-AF65-F5344CB8AC3E}">
        <p14:creationId xmlns:p14="http://schemas.microsoft.com/office/powerpoint/2010/main" val="232491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uild="p"/>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687D0C-9B9B-CF79-07AC-ACB7E513D9CB}"/>
              </a:ext>
            </a:extLst>
          </p:cNvPr>
          <p:cNvSpPr/>
          <p:nvPr/>
        </p:nvSpPr>
        <p:spPr>
          <a:xfrm>
            <a:off x="0" y="-561474"/>
            <a:ext cx="12192000" cy="4619447"/>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17" name="Picture 16">
            <a:extLst>
              <a:ext uri="{FF2B5EF4-FFF2-40B4-BE49-F238E27FC236}">
                <a16:creationId xmlns:a16="http://schemas.microsoft.com/office/drawing/2014/main" id="{2320B829-BFE0-3431-EAD5-9A1E3D27A7D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219204"/>
            <a:ext cx="12192001" cy="3562352"/>
          </a:xfrm>
          <a:prstGeom prst="rect">
            <a:avLst/>
          </a:prstGeom>
        </p:spPr>
      </p:pic>
      <p:pic>
        <p:nvPicPr>
          <p:cNvPr id="11" name="Picture 10">
            <a:extLst>
              <a:ext uri="{FF2B5EF4-FFF2-40B4-BE49-F238E27FC236}">
                <a16:creationId xmlns:a16="http://schemas.microsoft.com/office/drawing/2014/main" id="{FB1DC15C-95B2-7948-B13D-6237ACDC538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859938" y="197713"/>
            <a:ext cx="2673911" cy="3101072"/>
          </a:xfrm>
          <a:prstGeom prst="rect">
            <a:avLst/>
          </a:prstGeom>
        </p:spPr>
      </p:pic>
      <p:grpSp>
        <p:nvGrpSpPr>
          <p:cNvPr id="8" name="Group 7">
            <a:extLst>
              <a:ext uri="{FF2B5EF4-FFF2-40B4-BE49-F238E27FC236}">
                <a16:creationId xmlns:a16="http://schemas.microsoft.com/office/drawing/2014/main" id="{B464508A-6719-0287-CEB3-B24CA8C4708E}"/>
              </a:ext>
            </a:extLst>
          </p:cNvPr>
          <p:cNvGrpSpPr/>
          <p:nvPr/>
        </p:nvGrpSpPr>
        <p:grpSpPr>
          <a:xfrm>
            <a:off x="1015696" y="4482520"/>
            <a:ext cx="7301828" cy="1456384"/>
            <a:chOff x="539750" y="4707879"/>
            <a:chExt cx="8280400" cy="145638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419" sz="4000" b="1" dirty="0">
                  <a:solidFill>
                    <a:srgbClr val="FFFFFF"/>
                  </a:solidFill>
                  <a:latin typeface="Lato" panose="020F0502020204030203" pitchFamily="34" charset="77"/>
                </a:rPr>
                <a:t>Principios de prevención de la VG y modelo socioecológico</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0787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s-419" sz="3000" baseline="30000">
                  <a:solidFill>
                    <a:srgbClr val="FFFFFF"/>
                  </a:solidFill>
                  <a:latin typeface="Lato" panose="020F0502020204030203" pitchFamily="34" charset="77"/>
                </a:rPr>
                <a:t>MÓDULO 1 | SESIÓN 3</a:t>
              </a:r>
            </a:p>
          </p:txBody>
        </p:sp>
      </p:grpSp>
      <p:pic>
        <p:nvPicPr>
          <p:cNvPr id="13" name="Picture 12">
            <a:extLst>
              <a:ext uri="{FF2B5EF4-FFF2-40B4-BE49-F238E27FC236}">
                <a16:creationId xmlns:a16="http://schemas.microsoft.com/office/drawing/2014/main" id="{27FB7048-55BA-FE86-0E1C-FACDA538050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73706" y="919096"/>
            <a:ext cx="2663978" cy="2970053"/>
          </a:xfrm>
          <a:prstGeom prst="rect">
            <a:avLst/>
          </a:prstGeom>
        </p:spPr>
      </p:pic>
      <p:pic>
        <p:nvPicPr>
          <p:cNvPr id="15" name="Picture 14">
            <a:extLst>
              <a:ext uri="{FF2B5EF4-FFF2-40B4-BE49-F238E27FC236}">
                <a16:creationId xmlns:a16="http://schemas.microsoft.com/office/drawing/2014/main" id="{BB8779C8-139F-313D-FBC9-F5E2BD4A186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60107" y="464698"/>
            <a:ext cx="2654682" cy="3107538"/>
          </a:xfrm>
          <a:prstGeom prst="rect">
            <a:avLst/>
          </a:prstGeom>
        </p:spPr>
      </p:pic>
      <p:pic>
        <p:nvPicPr>
          <p:cNvPr id="9" name="Picture 8">
            <a:extLst>
              <a:ext uri="{FF2B5EF4-FFF2-40B4-BE49-F238E27FC236}">
                <a16:creationId xmlns:a16="http://schemas.microsoft.com/office/drawing/2014/main" id="{4E104B64-541E-190C-14EE-3DAAE942AE0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533849" y="1273861"/>
            <a:ext cx="2673911" cy="2797323"/>
          </a:xfrm>
          <a:prstGeom prst="rect">
            <a:avLst/>
          </a:prstGeom>
        </p:spPr>
      </p:pic>
    </p:spTree>
    <p:custDataLst>
      <p:tags r:id="rId1"/>
    </p:custDataLst>
    <p:extLst>
      <p:ext uri="{BB962C8B-B14F-4D97-AF65-F5344CB8AC3E}">
        <p14:creationId xmlns:p14="http://schemas.microsoft.com/office/powerpoint/2010/main" val="53809181"/>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2" presetClass="entr" presetSubtype="2" accel="50000" decel="5000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1+#ppt_w/2"/>
                                              </p:val>
                                            </p:tav>
                                            <p:tav tm="100000">
                                              <p:val>
                                                <p:strVal val="#ppt_x"/>
                                              </p:val>
                                            </p:tav>
                                          </p:tavLst>
                                        </p:anim>
                                        <p:anim calcmode="lin" valueType="num">
                                          <p:cBhvr additive="base">
                                            <p:cTn id="15" dur="2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2000" fill="hold"/>
                                            <p:tgtEl>
                                              <p:spTgt spid="11"/>
                                            </p:tgtEl>
                                            <p:attrNameLst>
                                              <p:attrName>ppt_x</p:attrName>
                                            </p:attrNameLst>
                                          </p:cBhvr>
                                          <p:tavLst>
                                            <p:tav tm="0">
                                              <p:val>
                                                <p:strVal val="1+#ppt_w/2"/>
                                              </p:val>
                                            </p:tav>
                                            <p:tav tm="100000">
                                              <p:val>
                                                <p:strVal val="#ppt_x"/>
                                              </p:val>
                                            </p:tav>
                                          </p:tavLst>
                                        </p:anim>
                                        <p:anim calcmode="lin" valueType="num">
                                          <p:cBhvr additive="base">
                                            <p:cTn id="19" dur="20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000" fill="hold"/>
                                            <p:tgtEl>
                                              <p:spTgt spid="13"/>
                                            </p:tgtEl>
                                            <p:attrNameLst>
                                              <p:attrName>ppt_x</p:attrName>
                                            </p:attrNameLst>
                                          </p:cBhvr>
                                          <p:tavLst>
                                            <p:tav tm="0">
                                              <p:val>
                                                <p:strVal val="0-#ppt_w/2"/>
                                              </p:val>
                                            </p:tav>
                                            <p:tav tm="100000">
                                              <p:val>
                                                <p:strVal val="#ppt_x"/>
                                              </p:val>
                                            </p:tav>
                                          </p:tavLst>
                                        </p:anim>
                                        <p:anim calcmode="lin" valueType="num">
                                          <p:cBhvr additive="base">
                                            <p:cTn id="23" dur="20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accel="50000" decel="5000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000" fill="hold"/>
                                            <p:tgtEl>
                                              <p:spTgt spid="15"/>
                                            </p:tgtEl>
                                            <p:attrNameLst>
                                              <p:attrName>ppt_x</p:attrName>
                                            </p:attrNameLst>
                                          </p:cBhvr>
                                          <p:tavLst>
                                            <p:tav tm="0">
                                              <p:val>
                                                <p:strVal val="1+#ppt_w/2"/>
                                              </p:val>
                                            </p:tav>
                                            <p:tav tm="100000">
                                              <p:val>
                                                <p:strVal val="#ppt_x"/>
                                              </p:val>
                                            </p:tav>
                                          </p:tavLst>
                                        </p:anim>
                                        <p:anim calcmode="lin" valueType="num">
                                          <p:cBhvr additive="base">
                                            <p:cTn id="2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2" presetClass="entr" presetSubtype="2" accel="50000" decel="5000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1+#ppt_w/2"/>
                                              </p:val>
                                            </p:tav>
                                            <p:tav tm="100000">
                                              <p:val>
                                                <p:strVal val="#ppt_x"/>
                                              </p:val>
                                            </p:tav>
                                          </p:tavLst>
                                        </p:anim>
                                        <p:anim calcmode="lin" valueType="num">
                                          <p:cBhvr additive="base">
                                            <p:cTn id="15" dur="2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2000" fill="hold"/>
                                            <p:tgtEl>
                                              <p:spTgt spid="11"/>
                                            </p:tgtEl>
                                            <p:attrNameLst>
                                              <p:attrName>ppt_x</p:attrName>
                                            </p:attrNameLst>
                                          </p:cBhvr>
                                          <p:tavLst>
                                            <p:tav tm="0">
                                              <p:val>
                                                <p:strVal val="1+#ppt_w/2"/>
                                              </p:val>
                                            </p:tav>
                                            <p:tav tm="100000">
                                              <p:val>
                                                <p:strVal val="#ppt_x"/>
                                              </p:val>
                                            </p:tav>
                                          </p:tavLst>
                                        </p:anim>
                                        <p:anim calcmode="lin" valueType="num">
                                          <p:cBhvr additive="base">
                                            <p:cTn id="19" dur="20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000" fill="hold"/>
                                            <p:tgtEl>
                                              <p:spTgt spid="13"/>
                                            </p:tgtEl>
                                            <p:attrNameLst>
                                              <p:attrName>ppt_x</p:attrName>
                                            </p:attrNameLst>
                                          </p:cBhvr>
                                          <p:tavLst>
                                            <p:tav tm="0">
                                              <p:val>
                                                <p:strVal val="0-#ppt_w/2"/>
                                              </p:val>
                                            </p:tav>
                                            <p:tav tm="100000">
                                              <p:val>
                                                <p:strVal val="#ppt_x"/>
                                              </p:val>
                                            </p:tav>
                                          </p:tavLst>
                                        </p:anim>
                                        <p:anim calcmode="lin" valueType="num">
                                          <p:cBhvr additive="base">
                                            <p:cTn id="23" dur="20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accel="50000" decel="5000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000" fill="hold"/>
                                            <p:tgtEl>
                                              <p:spTgt spid="15"/>
                                            </p:tgtEl>
                                            <p:attrNameLst>
                                              <p:attrName>ppt_x</p:attrName>
                                            </p:attrNameLst>
                                          </p:cBhvr>
                                          <p:tavLst>
                                            <p:tav tm="0">
                                              <p:val>
                                                <p:strVal val="1+#ppt_w/2"/>
                                              </p:val>
                                            </p:tav>
                                            <p:tav tm="100000">
                                              <p:val>
                                                <p:strVal val="#ppt_x"/>
                                              </p:val>
                                            </p:tav>
                                          </p:tavLst>
                                        </p:anim>
                                        <p:anim calcmode="lin" valueType="num">
                                          <p:cBhvr additive="base">
                                            <p:cTn id="2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F447DEA2-3C5A-F9DD-F2CA-76E6FF2A5A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1057" y="2873829"/>
            <a:ext cx="6078839" cy="3497232"/>
          </a:xfrm>
          <a:prstGeom prst="rect">
            <a:avLst/>
          </a:prstGeom>
        </p:spPr>
      </p:pic>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684661"/>
            <a:ext cx="965735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Principios rectores y prevención de la VG</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344816"/>
            <a:ext cx="1272112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1" y="1804946"/>
            <a:ext cx="4084854"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buClr>
                <a:srgbClr val="0070C0"/>
              </a:buClr>
              <a:buFont typeface="Wingdings" pitchFamily="2" charset="2"/>
              <a:buChar char="Ø"/>
            </a:pPr>
            <a:r>
              <a:rPr lang="es-419" sz="2000" dirty="0">
                <a:ea typeface="MS Mincho" panose="02020609040205080304" pitchFamily="49" charset="-128"/>
                <a:cs typeface="Times New Roman" panose="02020603050405020304" pitchFamily="18" charset="0"/>
              </a:rPr>
              <a:t>Participación y procesos dirigidos por la comunidad. </a:t>
            </a:r>
          </a:p>
          <a:p>
            <a:pPr algn="just">
              <a:lnSpc>
                <a:spcPct val="115000"/>
              </a:lnSpc>
              <a:buClr>
                <a:srgbClr val="0070C0"/>
              </a:buClr>
              <a:buFont typeface="Wingdings" pitchFamily="2" charset="2"/>
              <a:buChar char="Ø"/>
            </a:pPr>
            <a:r>
              <a:rPr lang="es-419" sz="2000" dirty="0">
                <a:ea typeface="MS Mincho" panose="02020609040205080304" pitchFamily="49" charset="-128"/>
                <a:cs typeface="Times New Roman" panose="02020603050405020304" pitchFamily="18" charset="0"/>
              </a:rPr>
              <a:t>Rendición de cuentas hacia las mujeres y las niñas.</a:t>
            </a:r>
          </a:p>
          <a:p>
            <a:pPr algn="just">
              <a:lnSpc>
                <a:spcPct val="115000"/>
              </a:lnSpc>
              <a:buClr>
                <a:srgbClr val="0070C0"/>
              </a:buClr>
              <a:buFont typeface="Wingdings" pitchFamily="2" charset="2"/>
              <a:buChar char="Ø"/>
            </a:pPr>
            <a:r>
              <a:rPr lang="es-419" sz="2000" dirty="0">
                <a:ea typeface="MS Mincho" panose="02020609040205080304" pitchFamily="49" charset="-128"/>
                <a:cs typeface="Times New Roman" panose="02020603050405020304" pitchFamily="18" charset="0"/>
              </a:rPr>
              <a:t>Centrado en la persona sobreviviente.</a:t>
            </a:r>
          </a:p>
          <a:p>
            <a:pPr algn="just">
              <a:lnSpc>
                <a:spcPct val="115000"/>
              </a:lnSpc>
              <a:buClr>
                <a:srgbClr val="0070C0"/>
              </a:buClr>
              <a:buFont typeface="Wingdings" pitchFamily="2" charset="2"/>
              <a:buChar char="Ø"/>
            </a:pPr>
            <a:r>
              <a:rPr lang="es-419" sz="2000" dirty="0">
                <a:ea typeface="MS Mincho" panose="02020609040205080304" pitchFamily="49" charset="-128"/>
                <a:cs typeface="Times New Roman" panose="02020603050405020304" pitchFamily="18" charset="0"/>
              </a:rPr>
              <a:t>Principio de acción sin daño.</a:t>
            </a:r>
            <a:endParaRPr lang="en-GB" sz="2000" dirty="0">
              <a:ea typeface="MS Mincho" panose="02020609040205080304" pitchFamily="49" charset="-128"/>
              <a:cs typeface="Times New Roman" panose="02020603050405020304" pitchFamily="18" charset="0"/>
            </a:endParaRPr>
          </a:p>
        </p:txBody>
      </p:sp>
      <p:pic>
        <p:nvPicPr>
          <p:cNvPr id="4" name="Picture 3" descr="A picture containing text, vector graphics&#10;&#10;Description automatically generated">
            <a:extLst>
              <a:ext uri="{FF2B5EF4-FFF2-40B4-BE49-F238E27FC236}">
                <a16:creationId xmlns:a16="http://schemas.microsoft.com/office/drawing/2014/main" id="{42FC0B3F-814A-D57B-C34C-E2CCBED8D8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3420" y="1705566"/>
            <a:ext cx="7386454" cy="4761365"/>
          </a:xfrm>
          <a:prstGeom prst="rect">
            <a:avLst/>
          </a:prstGeom>
        </p:spPr>
      </p:pic>
    </p:spTree>
    <p:custDataLst>
      <p:tags r:id="rId1"/>
    </p:custDataLst>
    <p:extLst>
      <p:ext uri="{BB962C8B-B14F-4D97-AF65-F5344CB8AC3E}">
        <p14:creationId xmlns:p14="http://schemas.microsoft.com/office/powerpoint/2010/main" val="16686001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7D31">
            <a:alpha val="94000"/>
          </a:srgb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4E6BD6-8B2A-57D6-D980-6DF4126529BF}"/>
              </a:ext>
            </a:extLst>
          </p:cNvPr>
          <p:cNvSpPr/>
          <p:nvPr/>
        </p:nvSpPr>
        <p:spPr>
          <a:xfrm>
            <a:off x="0" y="-448131"/>
            <a:ext cx="12192000" cy="5093784"/>
          </a:xfrm>
          <a:prstGeom prst="rect">
            <a:avLst/>
          </a:prstGeom>
          <a:solidFill>
            <a:schemeClr val="bg1"/>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8" name="Picture 7" descr="A blue x-ray of a person's head&#10;&#10;Description automatically generated with low confidence">
            <a:extLst>
              <a:ext uri="{FF2B5EF4-FFF2-40B4-BE49-F238E27FC236}">
                <a16:creationId xmlns:a16="http://schemas.microsoft.com/office/drawing/2014/main" id="{DCE41B81-949D-989F-ABAB-8932C9560E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2242" y="1175898"/>
            <a:ext cx="2978275" cy="3466096"/>
          </a:xfrm>
          <a:prstGeom prst="rect">
            <a:avLst/>
          </a:prstGeom>
        </p:spPr>
      </p:pic>
      <p:pic>
        <p:nvPicPr>
          <p:cNvPr id="12" name="Picture 11" descr="A picture containing vector graphics&#10;&#10;Description automatically generated">
            <a:extLst>
              <a:ext uri="{FF2B5EF4-FFF2-40B4-BE49-F238E27FC236}">
                <a16:creationId xmlns:a16="http://schemas.microsoft.com/office/drawing/2014/main" id="{AD727989-B5CD-D6F7-5163-62120770C0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132" y="1056112"/>
            <a:ext cx="2978275" cy="3585883"/>
          </a:xfrm>
          <a:prstGeom prst="rect">
            <a:avLst/>
          </a:prstGeom>
        </p:spPr>
      </p:pic>
      <p:grpSp>
        <p:nvGrpSpPr>
          <p:cNvPr id="6" name="Group 5">
            <a:extLst>
              <a:ext uri="{FF2B5EF4-FFF2-40B4-BE49-F238E27FC236}">
                <a16:creationId xmlns:a16="http://schemas.microsoft.com/office/drawing/2014/main" id="{FA09493C-CE59-94D8-5175-D33D21C38292}"/>
              </a:ext>
            </a:extLst>
          </p:cNvPr>
          <p:cNvGrpSpPr/>
          <p:nvPr/>
        </p:nvGrpSpPr>
        <p:grpSpPr>
          <a:xfrm>
            <a:off x="761860" y="5477708"/>
            <a:ext cx="8495232" cy="1047382"/>
            <a:chOff x="550261" y="1127499"/>
            <a:chExt cx="8495232" cy="159208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50261" y="1640084"/>
              <a:ext cx="8280400" cy="107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419" sz="3500" baseline="30000" dirty="0">
                  <a:solidFill>
                    <a:schemeClr val="bg1"/>
                  </a:solidFill>
                  <a:latin typeface="Lato" panose="020F0502020204030203" pitchFamily="34" charset="77"/>
                </a:rPr>
                <a:t>MÓDULO 1: PREVENCIÓN PRIMARIA DE LA VG </a:t>
              </a:r>
            </a:p>
            <a:p>
              <a:r>
                <a:rPr lang="es-419" sz="1600" dirty="0">
                  <a:solidFill>
                    <a:schemeClr val="bg1"/>
                  </a:solidFill>
                  <a:latin typeface="Lato" panose="020F0502020204030203" pitchFamily="34" charset="0"/>
                  <a:ea typeface="Lato" panose="020F0502020204030203" pitchFamily="34" charset="0"/>
                  <a:cs typeface="Lato" panose="020F0502020204030203" pitchFamily="34" charset="0"/>
                </a:rPr>
                <a:t>© ACNUR, marzo de 2023</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50261" y="1127499"/>
              <a:ext cx="8495232" cy="49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pPr>
              <a:r>
                <a:rPr lang="es-419" sz="3600" b="1">
                  <a:solidFill>
                    <a:schemeClr val="bg1"/>
                  </a:solidFill>
                  <a:latin typeface="Lato" panose="020F0502020204030203" pitchFamily="34" charset="77"/>
                </a:rPr>
                <a:t>Paquete de Facilitación de la prevención de la VG</a:t>
              </a:r>
            </a:p>
          </p:txBody>
        </p:sp>
      </p:grpSp>
      <p:pic>
        <p:nvPicPr>
          <p:cNvPr id="4" name="Picture 3">
            <a:extLst>
              <a:ext uri="{FF2B5EF4-FFF2-40B4-BE49-F238E27FC236}">
                <a16:creationId xmlns:a16="http://schemas.microsoft.com/office/drawing/2014/main" id="{4D045E7B-864E-E5F4-4205-A3F8B353877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62415" y="220399"/>
            <a:ext cx="7981159" cy="4424967"/>
          </a:xfrm>
          <a:prstGeom prst="rect">
            <a:avLst/>
          </a:prstGeom>
        </p:spPr>
      </p:pic>
      <p:sp>
        <p:nvSpPr>
          <p:cNvPr id="10" name="TextBox 9">
            <a:extLst>
              <a:ext uri="{FF2B5EF4-FFF2-40B4-BE49-F238E27FC236}">
                <a16:creationId xmlns:a16="http://schemas.microsoft.com/office/drawing/2014/main" id="{FDB233BE-32F3-B323-99C0-282F9D814056}"/>
              </a:ext>
            </a:extLst>
          </p:cNvPr>
          <p:cNvSpPr txBox="1"/>
          <p:nvPr/>
        </p:nvSpPr>
        <p:spPr>
          <a:xfrm>
            <a:off x="9468443" y="4702927"/>
            <a:ext cx="2949846" cy="338554"/>
          </a:xfrm>
          <a:prstGeom prst="rect">
            <a:avLst/>
          </a:prstGeom>
          <a:noFill/>
        </p:spPr>
        <p:txBody>
          <a:bodyPr wrap="square" rtlCol="0">
            <a:spAutoFit/>
          </a:bodyPr>
          <a:lstStyle/>
          <a:p>
            <a:r>
              <a:rPr lang="es-419" sz="1600" b="0" i="1" u="none" strike="noStrike">
                <a:solidFill>
                  <a:schemeClr val="bg1"/>
                </a:solidFill>
                <a:effectLst/>
                <a:latin typeface="Lato" panose="020F0502020204030203" pitchFamily="34" charset="0"/>
                <a:ea typeface="Lato" panose="020F0502020204030203" pitchFamily="34" charset="0"/>
                <a:cs typeface="Lato" panose="020F0502020204030203" pitchFamily="34" charset="0"/>
              </a:rPr>
              <a:t>Diseño gráfico: REC Design</a:t>
            </a:r>
          </a:p>
        </p:txBody>
      </p:sp>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2" presetClass="entr" presetSubtype="2" accel="50000" fill="hold" nodeType="withEffect" p14:presetBounceEnd="50000">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3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3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1+#ppt_w/2"/>
                                              </p:val>
                                            </p:tav>
                                            <p:tav tm="100000">
                                              <p:val>
                                                <p:strVal val="#ppt_x"/>
                                              </p:val>
                                            </p:tav>
                                          </p:tavLst>
                                        </p:anim>
                                        <p:anim calcmode="lin" valueType="num">
                                          <p:cBhvr additive="base">
                                            <p:cTn id="19" dur="20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3000" fill="hold"/>
                                            <p:tgtEl>
                                              <p:spTgt spid="12"/>
                                            </p:tgtEl>
                                            <p:attrNameLst>
                                              <p:attrName>ppt_x</p:attrName>
                                            </p:attrNameLst>
                                          </p:cBhvr>
                                          <p:tavLst>
                                            <p:tav tm="0">
                                              <p:val>
                                                <p:strVal val="0-#ppt_w/2"/>
                                              </p:val>
                                            </p:tav>
                                            <p:tav tm="100000">
                                              <p:val>
                                                <p:strVal val="#ppt_x"/>
                                              </p:val>
                                            </p:tav>
                                          </p:tavLst>
                                        </p:anim>
                                        <p:anim calcmode="lin" valueType="num">
                                          <p:cBhvr additive="base">
                                            <p:cTn id="23"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2" presetClass="entr" presetSubtype="2" accel="50000" fill="hold" nodeType="with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0" fill="hold"/>
                                            <p:tgtEl>
                                              <p:spTgt spid="4"/>
                                            </p:tgtEl>
                                            <p:attrNameLst>
                                              <p:attrName>ppt_x</p:attrName>
                                            </p:attrNameLst>
                                          </p:cBhvr>
                                          <p:tavLst>
                                            <p:tav tm="0">
                                              <p:val>
                                                <p:strVal val="1+#ppt_w/2"/>
                                              </p:val>
                                            </p:tav>
                                            <p:tav tm="100000">
                                              <p:val>
                                                <p:strVal val="#ppt_x"/>
                                              </p:val>
                                            </p:tav>
                                          </p:tavLst>
                                        </p:anim>
                                        <p:anim calcmode="lin" valueType="num">
                                          <p:cBhvr additive="base">
                                            <p:cTn id="15" dur="3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1+#ppt_w/2"/>
                                              </p:val>
                                            </p:tav>
                                            <p:tav tm="100000">
                                              <p:val>
                                                <p:strVal val="#ppt_x"/>
                                              </p:val>
                                            </p:tav>
                                          </p:tavLst>
                                        </p:anim>
                                        <p:anim calcmode="lin" valueType="num">
                                          <p:cBhvr additive="base">
                                            <p:cTn id="19" dur="20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3000" fill="hold"/>
                                            <p:tgtEl>
                                              <p:spTgt spid="12"/>
                                            </p:tgtEl>
                                            <p:attrNameLst>
                                              <p:attrName>ppt_x</p:attrName>
                                            </p:attrNameLst>
                                          </p:cBhvr>
                                          <p:tavLst>
                                            <p:tav tm="0">
                                              <p:val>
                                                <p:strVal val="0-#ppt_w/2"/>
                                              </p:val>
                                            </p:tav>
                                            <p:tav tm="100000">
                                              <p:val>
                                                <p:strVal val="#ppt_x"/>
                                              </p:val>
                                            </p:tav>
                                          </p:tavLst>
                                        </p:anim>
                                        <p:anim calcmode="lin" valueType="num">
                                          <p:cBhvr additive="base">
                                            <p:cTn id="23"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753772-8739-9B55-A5A4-F64250526AB4}"/>
              </a:ext>
            </a:extLst>
          </p:cNvPr>
          <p:cNvGrpSpPr/>
          <p:nvPr/>
        </p:nvGrpSpPr>
        <p:grpSpPr>
          <a:xfrm>
            <a:off x="-1671571" y="-650837"/>
            <a:ext cx="3981353" cy="3382989"/>
            <a:chOff x="-1684633" y="-572459"/>
            <a:chExt cx="3981353" cy="3382989"/>
          </a:xfrm>
        </p:grpSpPr>
        <p:sp>
          <p:nvSpPr>
            <p:cNvPr id="3" name="Oval 2">
              <a:extLst>
                <a:ext uri="{FF2B5EF4-FFF2-40B4-BE49-F238E27FC236}">
                  <a16:creationId xmlns:a16="http://schemas.microsoft.com/office/drawing/2014/main" id="{2BF3BED0-A7C2-FAB4-DCD2-7FBC3A81C1D5}"/>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4" name="Picture 3" descr="Logo, icon&#10;&#10;Description automatically generated">
              <a:extLst>
                <a:ext uri="{FF2B5EF4-FFF2-40B4-BE49-F238E27FC236}">
                  <a16:creationId xmlns:a16="http://schemas.microsoft.com/office/drawing/2014/main" id="{8D51CE6C-8CA8-C701-53B2-A6FD72DB5E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673" y="464265"/>
              <a:ext cx="1855047" cy="1810188"/>
            </a:xfrm>
            <a:prstGeom prst="rect">
              <a:avLst/>
            </a:prstGeom>
          </p:spPr>
        </p:pic>
      </p:grpSp>
      <p:sp>
        <p:nvSpPr>
          <p:cNvPr id="9" name="Title 1">
            <a:extLst>
              <a:ext uri="{FF2B5EF4-FFF2-40B4-BE49-F238E27FC236}">
                <a16:creationId xmlns:a16="http://schemas.microsoft.com/office/drawing/2014/main" id="{C2792BC3-7503-0743-1585-6539EECE8B80}"/>
              </a:ext>
            </a:extLst>
          </p:cNvPr>
          <p:cNvSpPr txBox="1">
            <a:spLocks/>
          </p:cNvSpPr>
          <p:nvPr/>
        </p:nvSpPr>
        <p:spPr>
          <a:xfrm>
            <a:off x="2503863" y="905460"/>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Actividad</a:t>
            </a:r>
          </a:p>
          <a:p>
            <a:pPr algn="l">
              <a:defRPr/>
            </a:pPr>
            <a:r>
              <a:rPr lang="es-419" sz="3600" dirty="0">
                <a:solidFill>
                  <a:srgbClr val="0070C0"/>
                </a:solidFill>
                <a:latin typeface="Lato" panose="020F0502020204030203" pitchFamily="34" charset="77"/>
              </a:rPr>
              <a:t>Los principios en la práctica</a:t>
            </a:r>
          </a:p>
        </p:txBody>
      </p:sp>
      <p:pic>
        <p:nvPicPr>
          <p:cNvPr id="7" name="Picture 6" descr="Graphical user interface&#10;&#10;Description automatically generated with low confidence">
            <a:extLst>
              <a:ext uri="{FF2B5EF4-FFF2-40B4-BE49-F238E27FC236}">
                <a16:creationId xmlns:a16="http://schemas.microsoft.com/office/drawing/2014/main" id="{5B95E71F-A4BA-6ED2-965C-D1EB0C06D7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104453" y="963646"/>
            <a:ext cx="11311481" cy="6324405"/>
          </a:xfrm>
          <a:prstGeom prst="rect">
            <a:avLst/>
          </a:prstGeom>
        </p:spPr>
      </p:pic>
      <p:pic>
        <p:nvPicPr>
          <p:cNvPr id="13" name="Picture 12">
            <a:extLst>
              <a:ext uri="{FF2B5EF4-FFF2-40B4-BE49-F238E27FC236}">
                <a16:creationId xmlns:a16="http://schemas.microsoft.com/office/drawing/2014/main" id="{198F1AF2-27B9-10C6-566C-A0AC352F53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9403" y="1942712"/>
            <a:ext cx="2733194" cy="3191486"/>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E31C68E6-EAEA-A942-7A25-EA0705844B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442" y="2283263"/>
            <a:ext cx="5284708" cy="3880558"/>
          </a:xfrm>
          <a:prstGeom prst="rect">
            <a:avLst/>
          </a:prstGeom>
        </p:spPr>
      </p:pic>
      <p:pic>
        <p:nvPicPr>
          <p:cNvPr id="19" name="Picture 18" descr="A picture containing text, vector graphics&#10;&#10;Description automatically generated">
            <a:extLst>
              <a:ext uri="{FF2B5EF4-FFF2-40B4-BE49-F238E27FC236}">
                <a16:creationId xmlns:a16="http://schemas.microsoft.com/office/drawing/2014/main" id="{94445AC2-70AE-2F15-F63A-44D1147A74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30585" y="1301218"/>
            <a:ext cx="4517286" cy="4883831"/>
          </a:xfrm>
          <a:prstGeom prst="rect">
            <a:avLst/>
          </a:prstGeom>
        </p:spPr>
      </p:pic>
    </p:spTree>
    <p:custDataLst>
      <p:tags r:id="rId1"/>
    </p:custDataLst>
    <p:extLst>
      <p:ext uri="{BB962C8B-B14F-4D97-AF65-F5344CB8AC3E}">
        <p14:creationId xmlns:p14="http://schemas.microsoft.com/office/powerpoint/2010/main" val="426838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2" presetClass="entr" presetSubtype="8" accel="50000" decel="50000" fill="hold" nodeType="withEffect">
                                      <p:stCondLst>
                                        <p:cond delay="3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0-#ppt_w/2"/>
                                              </p:val>
                                            </p:tav>
                                            <p:tav tm="100000">
                                              <p:val>
                                                <p:strVal val="#ppt_x"/>
                                              </p:val>
                                            </p:tav>
                                          </p:tavLst>
                                        </p:anim>
                                        <p:anim calcmode="lin" valueType="num">
                                          <p:cBhvr additive="base">
                                            <p:cTn id="15" dur="20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10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0" fill="hold"/>
                                            <p:tgtEl>
                                              <p:spTgt spid="13"/>
                                            </p:tgtEl>
                                            <p:attrNameLst>
                                              <p:attrName>ppt_x</p:attrName>
                                            </p:attrNameLst>
                                          </p:cBhvr>
                                          <p:tavLst>
                                            <p:tav tm="0">
                                              <p:val>
                                                <p:strVal val="1+#ppt_w/2"/>
                                              </p:val>
                                            </p:tav>
                                            <p:tav tm="100000">
                                              <p:val>
                                                <p:strVal val="#ppt_x"/>
                                              </p:val>
                                            </p:tav>
                                          </p:tavLst>
                                        </p:anim>
                                        <p:anim calcmode="lin" valueType="num">
                                          <p:cBhvr additive="base">
                                            <p:cTn id="19" dur="30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15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000" fill="hold"/>
                                            <p:tgtEl>
                                              <p:spTgt spid="17"/>
                                            </p:tgtEl>
                                            <p:attrNameLst>
                                              <p:attrName>ppt_x</p:attrName>
                                            </p:attrNameLst>
                                          </p:cBhvr>
                                          <p:tavLst>
                                            <p:tav tm="0">
                                              <p:val>
                                                <p:strVal val="0-#ppt_w/2"/>
                                              </p:val>
                                            </p:tav>
                                            <p:tav tm="100000">
                                              <p:val>
                                                <p:strVal val="#ppt_x"/>
                                              </p:val>
                                            </p:tav>
                                          </p:tavLst>
                                        </p:anim>
                                        <p:anim calcmode="lin" valueType="num">
                                          <p:cBhvr additive="base">
                                            <p:cTn id="23" dur="2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accel="50000" decel="50000" fill="hold" nodeType="withEffect">
                                      <p:stCondLst>
                                        <p:cond delay="5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3000" fill="hold"/>
                                            <p:tgtEl>
                                              <p:spTgt spid="19"/>
                                            </p:tgtEl>
                                            <p:attrNameLst>
                                              <p:attrName>ppt_x</p:attrName>
                                            </p:attrNameLst>
                                          </p:cBhvr>
                                          <p:tavLst>
                                            <p:tav tm="0">
                                              <p:val>
                                                <p:strVal val="0-#ppt_w/2"/>
                                              </p:val>
                                            </p:tav>
                                            <p:tav tm="100000">
                                              <p:val>
                                                <p:strVal val="#ppt_x"/>
                                              </p:val>
                                            </p:tav>
                                          </p:tavLst>
                                        </p:anim>
                                        <p:anim calcmode="lin" valueType="num">
                                          <p:cBhvr additive="base">
                                            <p:cTn id="27" dur="3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2" presetClass="entr" presetSubtype="8" accel="50000" decel="50000" fill="hold" nodeType="withEffect">
                                      <p:stCondLst>
                                        <p:cond delay="3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0-#ppt_w/2"/>
                                              </p:val>
                                            </p:tav>
                                            <p:tav tm="100000">
                                              <p:val>
                                                <p:strVal val="#ppt_x"/>
                                              </p:val>
                                            </p:tav>
                                          </p:tavLst>
                                        </p:anim>
                                        <p:anim calcmode="lin" valueType="num">
                                          <p:cBhvr additive="base">
                                            <p:cTn id="15" dur="20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10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0" fill="hold"/>
                                            <p:tgtEl>
                                              <p:spTgt spid="13"/>
                                            </p:tgtEl>
                                            <p:attrNameLst>
                                              <p:attrName>ppt_x</p:attrName>
                                            </p:attrNameLst>
                                          </p:cBhvr>
                                          <p:tavLst>
                                            <p:tav tm="0">
                                              <p:val>
                                                <p:strVal val="1+#ppt_w/2"/>
                                              </p:val>
                                            </p:tav>
                                            <p:tav tm="100000">
                                              <p:val>
                                                <p:strVal val="#ppt_x"/>
                                              </p:val>
                                            </p:tav>
                                          </p:tavLst>
                                        </p:anim>
                                        <p:anim calcmode="lin" valueType="num">
                                          <p:cBhvr additive="base">
                                            <p:cTn id="19" dur="30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15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000" fill="hold"/>
                                            <p:tgtEl>
                                              <p:spTgt spid="17"/>
                                            </p:tgtEl>
                                            <p:attrNameLst>
                                              <p:attrName>ppt_x</p:attrName>
                                            </p:attrNameLst>
                                          </p:cBhvr>
                                          <p:tavLst>
                                            <p:tav tm="0">
                                              <p:val>
                                                <p:strVal val="0-#ppt_w/2"/>
                                              </p:val>
                                            </p:tav>
                                            <p:tav tm="100000">
                                              <p:val>
                                                <p:strVal val="#ppt_x"/>
                                              </p:val>
                                            </p:tav>
                                          </p:tavLst>
                                        </p:anim>
                                        <p:anim calcmode="lin" valueType="num">
                                          <p:cBhvr additive="base">
                                            <p:cTn id="23" dur="2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accel="50000" decel="50000" fill="hold" nodeType="withEffect">
                                      <p:stCondLst>
                                        <p:cond delay="5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3000" fill="hold"/>
                                            <p:tgtEl>
                                              <p:spTgt spid="19"/>
                                            </p:tgtEl>
                                            <p:attrNameLst>
                                              <p:attrName>ppt_x</p:attrName>
                                            </p:attrNameLst>
                                          </p:cBhvr>
                                          <p:tavLst>
                                            <p:tav tm="0">
                                              <p:val>
                                                <p:strVal val="0-#ppt_w/2"/>
                                              </p:val>
                                            </p:tav>
                                            <p:tav tm="100000">
                                              <p:val>
                                                <p:strVal val="#ppt_x"/>
                                              </p:val>
                                            </p:tav>
                                          </p:tavLst>
                                        </p:anim>
                                        <p:anim calcmode="lin" valueType="num">
                                          <p:cBhvr additive="base">
                                            <p:cTn id="27" dur="3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8765245C-F34E-4B87-8DEC-4BE6F6C81282}"/>
              </a:ext>
            </a:extLst>
          </p:cNvPr>
          <p:cNvCxnSpPr>
            <a:cxnSpLocks/>
          </p:cNvCxnSpPr>
          <p:nvPr/>
        </p:nvCxnSpPr>
        <p:spPr>
          <a:xfrm>
            <a:off x="3977510" y="4828062"/>
            <a:ext cx="3606268" cy="29028"/>
          </a:xfrm>
          <a:prstGeom prst="line">
            <a:avLst/>
          </a:prstGeom>
          <a:ln w="76200">
            <a:solidFill>
              <a:srgbClr val="FBEF33"/>
            </a:solidFill>
            <a:prstDash val="sysDot"/>
          </a:ln>
        </p:spPr>
        <p:style>
          <a:lnRef idx="1">
            <a:schemeClr val="accent4"/>
          </a:lnRef>
          <a:fillRef idx="0">
            <a:schemeClr val="accent4"/>
          </a:fillRef>
          <a:effectRef idx="0">
            <a:schemeClr val="accent4"/>
          </a:effectRef>
          <a:fontRef idx="minor">
            <a:schemeClr val="tx1"/>
          </a:fontRef>
        </p:style>
      </p:cxnSp>
      <p:sp>
        <p:nvSpPr>
          <p:cNvPr id="25" name="Rectangle 24">
            <a:extLst>
              <a:ext uri="{FF2B5EF4-FFF2-40B4-BE49-F238E27FC236}">
                <a16:creationId xmlns:a16="http://schemas.microsoft.com/office/drawing/2014/main" id="{02EC5DB3-3260-BFA9-8249-8E119C372094}"/>
              </a:ext>
            </a:extLst>
          </p:cNvPr>
          <p:cNvSpPr/>
          <p:nvPr/>
        </p:nvSpPr>
        <p:spPr>
          <a:xfrm>
            <a:off x="1" y="3215147"/>
            <a:ext cx="4219406" cy="23900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4" name="Content Placeholder 2">
            <a:extLst>
              <a:ext uri="{FF2B5EF4-FFF2-40B4-BE49-F238E27FC236}">
                <a16:creationId xmlns:a16="http://schemas.microsoft.com/office/drawing/2014/main" id="{83D45992-C6D4-D481-ECE6-7F85489BD4EE}"/>
              </a:ext>
            </a:extLst>
          </p:cNvPr>
          <p:cNvSpPr>
            <a:spLocks noGrp="1"/>
          </p:cNvSpPr>
          <p:nvPr>
            <p:ph idx="4294967295"/>
          </p:nvPr>
        </p:nvSpPr>
        <p:spPr>
          <a:xfrm>
            <a:off x="3721516" y="2533971"/>
            <a:ext cx="4118255" cy="1357813"/>
          </a:xfrm>
          <a:prstGeom prst="rect">
            <a:avLst/>
          </a:prstGeom>
        </p:spPr>
        <p:txBody>
          <a:bodyPr/>
          <a:lstStyle/>
          <a:p>
            <a:pPr marL="0" indent="0" algn="ctr">
              <a:buNone/>
            </a:pPr>
            <a:r>
              <a:rPr lang="es-419" sz="2400" dirty="0"/>
              <a:t>Las </a:t>
            </a:r>
            <a:r>
              <a:rPr lang="es-419" sz="2400" b="1" dirty="0">
                <a:solidFill>
                  <a:srgbClr val="0070C0"/>
                </a:solidFill>
              </a:rPr>
              <a:t>relaciones de poder desiguales </a:t>
            </a:r>
            <a:r>
              <a:rPr lang="es-419" sz="2400" dirty="0"/>
              <a:t>entre hombres y mujeres </a:t>
            </a:r>
            <a:r>
              <a:rPr lang="es-419" sz="2400" b="1" dirty="0">
                <a:solidFill>
                  <a:srgbClr val="0070C0"/>
                </a:solidFill>
              </a:rPr>
              <a:t>nunca cambiarán.</a:t>
            </a:r>
          </a:p>
        </p:txBody>
      </p:sp>
      <p:grpSp>
        <p:nvGrpSpPr>
          <p:cNvPr id="24" name="Group 23">
            <a:extLst>
              <a:ext uri="{FF2B5EF4-FFF2-40B4-BE49-F238E27FC236}">
                <a16:creationId xmlns:a16="http://schemas.microsoft.com/office/drawing/2014/main" id="{9B604E67-9119-0DB6-82B8-7EBEE41E1122}"/>
              </a:ext>
            </a:extLst>
          </p:cNvPr>
          <p:cNvGrpSpPr/>
          <p:nvPr/>
        </p:nvGrpSpPr>
        <p:grpSpPr>
          <a:xfrm>
            <a:off x="6803390" y="4163670"/>
            <a:ext cx="1516898" cy="1386840"/>
            <a:chOff x="3933709" y="3973946"/>
            <a:chExt cx="1516898" cy="1386840"/>
          </a:xfrm>
        </p:grpSpPr>
        <p:sp>
          <p:nvSpPr>
            <p:cNvPr id="12" name="Oval 11">
              <a:extLst>
                <a:ext uri="{FF2B5EF4-FFF2-40B4-BE49-F238E27FC236}">
                  <a16:creationId xmlns:a16="http://schemas.microsoft.com/office/drawing/2014/main" id="{66FA0FEA-E705-A6D9-85EA-417FCE80E235}"/>
                </a:ext>
              </a:extLst>
            </p:cNvPr>
            <p:cNvSpPr/>
            <p:nvPr/>
          </p:nvSpPr>
          <p:spPr>
            <a:xfrm>
              <a:off x="3984079"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rgbClr val="CCE3F2"/>
                </a:solidFill>
              </a:endParaRPr>
            </a:p>
          </p:txBody>
        </p:sp>
        <p:sp>
          <p:nvSpPr>
            <p:cNvPr id="14" name="TextBox 13">
              <a:extLst>
                <a:ext uri="{FF2B5EF4-FFF2-40B4-BE49-F238E27FC236}">
                  <a16:creationId xmlns:a16="http://schemas.microsoft.com/office/drawing/2014/main" id="{EDBA0FD7-59A5-C15F-1E86-179BFD7093A8}"/>
                </a:ext>
              </a:extLst>
            </p:cNvPr>
            <p:cNvSpPr txBox="1"/>
            <p:nvPr/>
          </p:nvSpPr>
          <p:spPr>
            <a:xfrm>
              <a:off x="3933709" y="4220439"/>
              <a:ext cx="1516898" cy="707886"/>
            </a:xfrm>
            <a:prstGeom prst="rect">
              <a:avLst/>
            </a:prstGeom>
            <a:noFill/>
          </p:spPr>
          <p:txBody>
            <a:bodyPr wrap="square">
              <a:spAutoFit/>
            </a:bodyPr>
            <a:lstStyle/>
            <a:p>
              <a:pPr algn="ctr">
                <a:defRPr/>
              </a:pPr>
              <a:r>
                <a:rPr lang="es-419" sz="2000" b="1" dirty="0">
                  <a:solidFill>
                    <a:srgbClr val="0070C0"/>
                  </a:solidFill>
                  <a:latin typeface="Lato" panose="020F0502020204030203" pitchFamily="34" charset="77"/>
                  <a:ea typeface="Calibri" panose="020F0502020204030204" pitchFamily="34" charset="0"/>
                  <a:cs typeface="Times New Roman" panose="02020603050405020304" pitchFamily="18" charset="0"/>
                </a:rPr>
                <a:t>¿En </a:t>
              </a:r>
              <a:r>
                <a:rPr lang="es-419" sz="2000" b="1" dirty="0" err="1">
                  <a:solidFill>
                    <a:srgbClr val="0070C0"/>
                  </a:solidFill>
                  <a:latin typeface="Lato" panose="020F0502020204030203" pitchFamily="34" charset="77"/>
                  <a:ea typeface="Calibri" panose="020F0502020204030204" pitchFamily="34" charset="0"/>
                  <a:cs typeface="Times New Roman" panose="02020603050405020304" pitchFamily="18" charset="0"/>
                </a:rPr>
                <a:t>des-acuerdo</a:t>
              </a:r>
              <a:r>
                <a:rPr lang="es-419" sz="2000" b="1" dirty="0">
                  <a:solidFill>
                    <a:srgbClr val="0070C0"/>
                  </a:solidFill>
                  <a:latin typeface="Lato" panose="020F0502020204030203" pitchFamily="34" charset="77"/>
                  <a:ea typeface="Calibri" panose="020F0502020204030204" pitchFamily="34" charset="0"/>
                  <a:cs typeface="Times New Roman" panose="02020603050405020304" pitchFamily="18" charset="0"/>
                </a:rPr>
                <a:t>? </a:t>
              </a:r>
            </a:p>
          </p:txBody>
        </p:sp>
      </p:grpSp>
      <p:grpSp>
        <p:nvGrpSpPr>
          <p:cNvPr id="23" name="Group 22">
            <a:extLst>
              <a:ext uri="{FF2B5EF4-FFF2-40B4-BE49-F238E27FC236}">
                <a16:creationId xmlns:a16="http://schemas.microsoft.com/office/drawing/2014/main" id="{181464F8-FC6C-C1C5-9136-76C697304FD2}"/>
              </a:ext>
            </a:extLst>
          </p:cNvPr>
          <p:cNvGrpSpPr/>
          <p:nvPr/>
        </p:nvGrpSpPr>
        <p:grpSpPr>
          <a:xfrm>
            <a:off x="5083466" y="4163670"/>
            <a:ext cx="1516898" cy="1386840"/>
            <a:chOff x="2240701" y="3973946"/>
            <a:chExt cx="1516898" cy="1386840"/>
          </a:xfrm>
        </p:grpSpPr>
        <p:sp>
          <p:nvSpPr>
            <p:cNvPr id="11" name="Oval 10">
              <a:extLst>
                <a:ext uri="{FF2B5EF4-FFF2-40B4-BE49-F238E27FC236}">
                  <a16:creationId xmlns:a16="http://schemas.microsoft.com/office/drawing/2014/main" id="{07034354-6977-CCCE-6E55-23E82D2C558C}"/>
                </a:ext>
              </a:extLst>
            </p:cNvPr>
            <p:cNvSpPr/>
            <p:nvPr/>
          </p:nvSpPr>
          <p:spPr>
            <a:xfrm>
              <a:off x="2290490"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1"/>
                </a:solidFill>
              </a:endParaRPr>
            </a:p>
          </p:txBody>
        </p:sp>
        <p:sp>
          <p:nvSpPr>
            <p:cNvPr id="15" name="TextBox 14">
              <a:extLst>
                <a:ext uri="{FF2B5EF4-FFF2-40B4-BE49-F238E27FC236}">
                  <a16:creationId xmlns:a16="http://schemas.microsoft.com/office/drawing/2014/main" id="{A07B397C-89AC-60F9-8978-28DF1F700FDC}"/>
                </a:ext>
              </a:extLst>
            </p:cNvPr>
            <p:cNvSpPr txBox="1"/>
            <p:nvPr/>
          </p:nvSpPr>
          <p:spPr>
            <a:xfrm>
              <a:off x="2240701" y="4267256"/>
              <a:ext cx="1516898" cy="400110"/>
            </a:xfrm>
            <a:prstGeom prst="rect">
              <a:avLst/>
            </a:prstGeom>
            <a:noFill/>
          </p:spPr>
          <p:txBody>
            <a:bodyPr wrap="square">
              <a:spAutoFit/>
            </a:bodyPr>
            <a:lstStyle/>
            <a:p>
              <a:pPr algn="ctr">
                <a:defRPr/>
              </a:pPr>
              <a:r>
                <a:rPr lang="es-419" sz="2000" b="1" dirty="0">
                  <a:solidFill>
                    <a:srgbClr val="0070C0"/>
                  </a:solidFill>
                  <a:latin typeface="Lato" panose="020F0502020204030203" pitchFamily="34" charset="77"/>
                  <a:ea typeface="Calibri" panose="020F0502020204030204" pitchFamily="34" charset="0"/>
                  <a:cs typeface="Times New Roman" panose="02020603050405020304" pitchFamily="18" charset="0"/>
                </a:rPr>
                <a:t>No estoy seguro</a:t>
              </a:r>
            </a:p>
          </p:txBody>
        </p:sp>
      </p:grpSp>
      <p:grpSp>
        <p:nvGrpSpPr>
          <p:cNvPr id="22" name="Group 21">
            <a:extLst>
              <a:ext uri="{FF2B5EF4-FFF2-40B4-BE49-F238E27FC236}">
                <a16:creationId xmlns:a16="http://schemas.microsoft.com/office/drawing/2014/main" id="{5732DDCF-F759-E13B-1FBA-5206EC45CF89}"/>
              </a:ext>
            </a:extLst>
          </p:cNvPr>
          <p:cNvGrpSpPr/>
          <p:nvPr/>
        </p:nvGrpSpPr>
        <p:grpSpPr>
          <a:xfrm>
            <a:off x="3409558" y="4163670"/>
            <a:ext cx="1516898" cy="1386840"/>
            <a:chOff x="575051" y="3973946"/>
            <a:chExt cx="1516898" cy="1386840"/>
          </a:xfrm>
        </p:grpSpPr>
        <p:sp>
          <p:nvSpPr>
            <p:cNvPr id="10" name="Oval 9">
              <a:extLst>
                <a:ext uri="{FF2B5EF4-FFF2-40B4-BE49-F238E27FC236}">
                  <a16:creationId xmlns:a16="http://schemas.microsoft.com/office/drawing/2014/main" id="{9562504E-6FCD-D456-B4A1-BCFD7AC77DC6}"/>
                </a:ext>
              </a:extLst>
            </p:cNvPr>
            <p:cNvSpPr/>
            <p:nvPr/>
          </p:nvSpPr>
          <p:spPr>
            <a:xfrm>
              <a:off x="609600"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rgbClr val="CCE3F2"/>
                </a:solidFill>
              </a:endParaRPr>
            </a:p>
          </p:txBody>
        </p:sp>
        <p:sp>
          <p:nvSpPr>
            <p:cNvPr id="16" name="TextBox 15">
              <a:extLst>
                <a:ext uri="{FF2B5EF4-FFF2-40B4-BE49-F238E27FC236}">
                  <a16:creationId xmlns:a16="http://schemas.microsoft.com/office/drawing/2014/main" id="{FD62BC5D-48EE-E73C-EA6F-77ED1AB05C9A}"/>
                </a:ext>
              </a:extLst>
            </p:cNvPr>
            <p:cNvSpPr txBox="1"/>
            <p:nvPr/>
          </p:nvSpPr>
          <p:spPr>
            <a:xfrm>
              <a:off x="575051" y="4421442"/>
              <a:ext cx="1516898" cy="400110"/>
            </a:xfrm>
            <a:prstGeom prst="rect">
              <a:avLst/>
            </a:prstGeom>
            <a:noFill/>
          </p:spPr>
          <p:txBody>
            <a:bodyPr wrap="square">
              <a:spAutoFit/>
            </a:bodyPr>
            <a:lstStyle/>
            <a:p>
              <a:pPr algn="ctr">
                <a:defRPr/>
              </a:pPr>
              <a:r>
                <a:rPr lang="es-419" sz="2000" b="1">
                  <a:solidFill>
                    <a:srgbClr val="0070C0"/>
                  </a:solidFill>
                  <a:latin typeface="Lato" panose="020F0502020204030203" pitchFamily="34" charset="77"/>
                  <a:ea typeface="Calibri" panose="020F0502020204030204" pitchFamily="34" charset="0"/>
                  <a:cs typeface="Times New Roman" panose="02020603050405020304" pitchFamily="18" charset="0"/>
                </a:rPr>
                <a:t>De acuerdo</a:t>
              </a:r>
            </a:p>
          </p:txBody>
        </p:sp>
      </p:grpSp>
      <p:pic>
        <p:nvPicPr>
          <p:cNvPr id="6" name="Picture 5" descr="A picture containing text&#10;&#10;Description automatically generated">
            <a:extLst>
              <a:ext uri="{FF2B5EF4-FFF2-40B4-BE49-F238E27FC236}">
                <a16:creationId xmlns:a16="http://schemas.microsoft.com/office/drawing/2014/main" id="{4639C466-5CAD-2DF8-6853-F86F1B66B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0499" y="1540933"/>
            <a:ext cx="3707933" cy="4651066"/>
          </a:xfrm>
          <a:prstGeom prst="rect">
            <a:avLst/>
          </a:prstGeom>
        </p:spPr>
      </p:pic>
      <p:sp>
        <p:nvSpPr>
          <p:cNvPr id="17" name="Title 1">
            <a:extLst>
              <a:ext uri="{FF2B5EF4-FFF2-40B4-BE49-F238E27FC236}">
                <a16:creationId xmlns:a16="http://schemas.microsoft.com/office/drawing/2014/main" id="{7B61C878-4787-F62A-806E-BCAE14F7ABA9}"/>
              </a:ext>
            </a:extLst>
          </p:cNvPr>
          <p:cNvSpPr txBox="1">
            <a:spLocks/>
          </p:cNvSpPr>
          <p:nvPr/>
        </p:nvSpPr>
        <p:spPr>
          <a:xfrm>
            <a:off x="2417658" y="1282700"/>
            <a:ext cx="6593551"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Debate</a:t>
            </a:r>
          </a:p>
          <a:p>
            <a:pPr algn="l">
              <a:defRPr/>
            </a:pPr>
            <a:r>
              <a:rPr lang="es-419" sz="3600">
                <a:solidFill>
                  <a:srgbClr val="0070C0"/>
                </a:solidFill>
                <a:latin typeface="Lato" panose="020F0502020204030203" pitchFamily="34" charset="77"/>
              </a:rPr>
              <a:t>¿De acuerdo o en desacuerdo?</a:t>
            </a:r>
          </a:p>
        </p:txBody>
      </p:sp>
      <p:grpSp>
        <p:nvGrpSpPr>
          <p:cNvPr id="18" name="Group 17">
            <a:extLst>
              <a:ext uri="{FF2B5EF4-FFF2-40B4-BE49-F238E27FC236}">
                <a16:creationId xmlns:a16="http://schemas.microsoft.com/office/drawing/2014/main" id="{4E129F2C-6E2D-9776-37AD-593FEF2B971B}"/>
              </a:ext>
            </a:extLst>
          </p:cNvPr>
          <p:cNvGrpSpPr/>
          <p:nvPr/>
        </p:nvGrpSpPr>
        <p:grpSpPr>
          <a:xfrm>
            <a:off x="-1725903" y="-578453"/>
            <a:ext cx="3980644" cy="3382989"/>
            <a:chOff x="-1624305" y="-578453"/>
            <a:chExt cx="3980644" cy="3382989"/>
          </a:xfrm>
        </p:grpSpPr>
        <p:sp>
          <p:nvSpPr>
            <p:cNvPr id="20" name="Oval 19">
              <a:extLst>
                <a:ext uri="{FF2B5EF4-FFF2-40B4-BE49-F238E27FC236}">
                  <a16:creationId xmlns:a16="http://schemas.microsoft.com/office/drawing/2014/main" id="{48734E19-3EEA-5451-9A14-E74AA02F2500}"/>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1" name="Picture 20" descr="Icon&#10;&#10;Description automatically generated">
              <a:extLst>
                <a:ext uri="{FF2B5EF4-FFF2-40B4-BE49-F238E27FC236}">
                  <a16:creationId xmlns:a16="http://schemas.microsoft.com/office/drawing/2014/main" id="{5218A64E-1A6C-C23F-920E-EFB8E1421A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9" name="Picture 8" descr="Icon&#10;&#10;Description automatically generated">
            <a:extLst>
              <a:ext uri="{FF2B5EF4-FFF2-40B4-BE49-F238E27FC236}">
                <a16:creationId xmlns:a16="http://schemas.microsoft.com/office/drawing/2014/main" id="{4AF775FA-AB2B-6F63-3093-3AEC9C5C89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9576" y="1830051"/>
            <a:ext cx="2710337" cy="4361947"/>
          </a:xfrm>
          <a:prstGeom prst="rect">
            <a:avLst/>
          </a:prstGeom>
        </p:spPr>
      </p:pic>
    </p:spTree>
    <p:custDataLst>
      <p:tags r:id="rId1"/>
    </p:custDataLst>
    <p:extLst>
      <p:ext uri="{BB962C8B-B14F-4D97-AF65-F5344CB8AC3E}">
        <p14:creationId xmlns:p14="http://schemas.microsoft.com/office/powerpoint/2010/main" val="162853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0-#ppt_w/2"/>
                                              </p:val>
                                            </p:tav>
                                            <p:tav tm="100000">
                                              <p:val>
                                                <p:strVal val="#ppt_x"/>
                                              </p:val>
                                            </p:tav>
                                          </p:tavLst>
                                        </p:anim>
                                        <p:anim calcmode="lin" valueType="num">
                                          <p:cBhvr additive="base">
                                            <p:cTn id="12" dur="2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2" presetClass="entr" presetSubtype="8" decel="5000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2000" fill="hold"/>
                                            <p:tgtEl>
                                              <p:spTgt spid="19"/>
                                            </p:tgtEl>
                                            <p:attrNameLst>
                                              <p:attrName>ppt_x</p:attrName>
                                            </p:attrNameLst>
                                          </p:cBhvr>
                                          <p:tavLst>
                                            <p:tav tm="0">
                                              <p:val>
                                                <p:strVal val="0-#ppt_w/2"/>
                                              </p:val>
                                            </p:tav>
                                            <p:tav tm="100000">
                                              <p:val>
                                                <p:strVal val="#ppt_x"/>
                                              </p:val>
                                            </p:tav>
                                          </p:tavLst>
                                        </p:anim>
                                        <p:anim calcmode="lin" valueType="num">
                                          <p:cBhvr additive="base">
                                            <p:cTn id="29" dur="2000" fill="hold"/>
                                            <p:tgtEl>
                                              <p:spTgt spid="19"/>
                                            </p:tgtEl>
                                            <p:attrNameLst>
                                              <p:attrName>ppt_y</p:attrName>
                                            </p:attrNameLst>
                                          </p:cBhvr>
                                          <p:tavLst>
                                            <p:tav tm="0">
                                              <p:val>
                                                <p:strVal val="#ppt_y"/>
                                              </p:val>
                                            </p:tav>
                                            <p:tav tm="100000">
                                              <p:val>
                                                <p:strVal val="#ppt_y"/>
                                              </p:val>
                                            </p:tav>
                                          </p:tavLst>
                                        </p:anim>
                                      </p:childTnLst>
                                    </p:cTn>
                                  </p:par>
                                  <p:par>
                                    <p:cTn id="30" presetID="1" presetClass="entr" presetSubtype="0" fill="hold" nodeType="withEffect">
                                      <p:stCondLst>
                                        <p:cond delay="20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90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nodeType="withEffect">
                                      <p:stCondLst>
                                        <p:cond delay="160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0-#ppt_w/2"/>
                                              </p:val>
                                            </p:tav>
                                            <p:tav tm="100000">
                                              <p:val>
                                                <p:strVal val="#ppt_x"/>
                                              </p:val>
                                            </p:tav>
                                          </p:tavLst>
                                        </p:anim>
                                        <p:anim calcmode="lin" valueType="num">
                                          <p:cBhvr additive="base">
                                            <p:cTn id="12" dur="2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2" presetClass="entr" presetSubtype="8" decel="5000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2000" fill="hold"/>
                                            <p:tgtEl>
                                              <p:spTgt spid="19"/>
                                            </p:tgtEl>
                                            <p:attrNameLst>
                                              <p:attrName>ppt_x</p:attrName>
                                            </p:attrNameLst>
                                          </p:cBhvr>
                                          <p:tavLst>
                                            <p:tav tm="0">
                                              <p:val>
                                                <p:strVal val="0-#ppt_w/2"/>
                                              </p:val>
                                            </p:tav>
                                            <p:tav tm="100000">
                                              <p:val>
                                                <p:strVal val="#ppt_x"/>
                                              </p:val>
                                            </p:tav>
                                          </p:tavLst>
                                        </p:anim>
                                        <p:anim calcmode="lin" valueType="num">
                                          <p:cBhvr additive="base">
                                            <p:cTn id="29" dur="2000" fill="hold"/>
                                            <p:tgtEl>
                                              <p:spTgt spid="19"/>
                                            </p:tgtEl>
                                            <p:attrNameLst>
                                              <p:attrName>ppt_y</p:attrName>
                                            </p:attrNameLst>
                                          </p:cBhvr>
                                          <p:tavLst>
                                            <p:tav tm="0">
                                              <p:val>
                                                <p:strVal val="#ppt_y"/>
                                              </p:val>
                                            </p:tav>
                                            <p:tav tm="100000">
                                              <p:val>
                                                <p:strVal val="#ppt_y"/>
                                              </p:val>
                                            </p:tav>
                                          </p:tavLst>
                                        </p:anim>
                                      </p:childTnLst>
                                    </p:cTn>
                                  </p:par>
                                  <p:par>
                                    <p:cTn id="30" presetID="1" presetClass="entr" presetSubtype="0" fill="hold" nodeType="withEffect">
                                      <p:stCondLst>
                                        <p:cond delay="20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90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nodeType="withEffect">
                                      <p:stCondLst>
                                        <p:cond delay="160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1" y="1229408"/>
            <a:ext cx="6344612"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¿Qué hace la programación transformadora de VG?</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889563"/>
            <a:ext cx="958347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1" y="2093913"/>
            <a:ext cx="7033056"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dirty="0"/>
              <a:t>Cambia </a:t>
            </a:r>
            <a:r>
              <a:rPr lang="es-419" sz="2000" b="1" dirty="0">
                <a:solidFill>
                  <a:srgbClr val="3874AB"/>
                </a:solidFill>
              </a:rPr>
              <a:t>las expectativas sociales</a:t>
            </a:r>
            <a:r>
              <a:rPr lang="es-419" sz="2000" dirty="0"/>
              <a:t>, no solo las actitudes individuales.</a:t>
            </a:r>
          </a:p>
          <a:p>
            <a:pPr>
              <a:buClr>
                <a:srgbClr val="0070C0"/>
              </a:buClr>
              <a:buFont typeface="Wingdings" pitchFamily="2" charset="2"/>
              <a:buChar char="Ø"/>
            </a:pPr>
            <a:r>
              <a:rPr lang="es-419" sz="2000" dirty="0"/>
              <a:t>Publicita los cambios.</a:t>
            </a:r>
          </a:p>
          <a:p>
            <a:pPr>
              <a:buClr>
                <a:srgbClr val="0070C0"/>
              </a:buClr>
              <a:buFont typeface="Wingdings" pitchFamily="2" charset="2"/>
              <a:buChar char="Ø"/>
            </a:pPr>
            <a:r>
              <a:rPr lang="es-419" sz="2000" b="1" dirty="0">
                <a:solidFill>
                  <a:srgbClr val="3874AB"/>
                </a:solidFill>
              </a:rPr>
              <a:t>Cataliza y refuerza nuevas normas y comportamientos</a:t>
            </a:r>
            <a:r>
              <a:rPr lang="es-419" sz="2000" b="1" dirty="0"/>
              <a:t>. </a:t>
            </a:r>
          </a:p>
          <a:p>
            <a:pPr>
              <a:buClr>
                <a:srgbClr val="0070C0"/>
              </a:buClr>
              <a:buFont typeface="Wingdings" pitchFamily="2" charset="2"/>
              <a:buChar char="Ø"/>
            </a:pPr>
            <a:r>
              <a:rPr lang="es-419" sz="2000" dirty="0"/>
              <a:t>Reconoce la importancia de </a:t>
            </a:r>
            <a:r>
              <a:rPr lang="es-419" sz="2000" b="1" dirty="0">
                <a:solidFill>
                  <a:srgbClr val="3874AB"/>
                </a:solidFill>
              </a:rPr>
              <a:t>aumentar la capacidad de acción de las mujeres, de ampliar sus espacios de actuación </a:t>
            </a:r>
            <a:r>
              <a:rPr lang="es-419" sz="2000" dirty="0"/>
              <a:t>y de comprometerse con</a:t>
            </a:r>
            <a:r>
              <a:rPr lang="es-419" sz="2000" dirty="0">
                <a:solidFill>
                  <a:srgbClr val="3874AB"/>
                </a:solidFill>
              </a:rPr>
              <a:t> </a:t>
            </a:r>
            <a:r>
              <a:rPr lang="es-419" sz="2000" b="1" dirty="0">
                <a:solidFill>
                  <a:srgbClr val="3874AB"/>
                </a:solidFill>
              </a:rPr>
              <a:t>los sistemas que mantienen la desigualdad y transformarlos</a:t>
            </a:r>
            <a:r>
              <a:rPr lang="es-419" sz="2000" b="1" dirty="0"/>
              <a:t>.</a:t>
            </a:r>
          </a:p>
          <a:p>
            <a:pPr>
              <a:buClr>
                <a:srgbClr val="0070C0"/>
              </a:buClr>
              <a:buFont typeface="Wingdings" pitchFamily="2" charset="2"/>
              <a:buChar char="Ø"/>
            </a:pPr>
            <a:r>
              <a:rPr lang="es-419" sz="2000" b="1" dirty="0">
                <a:solidFill>
                  <a:srgbClr val="3874AB"/>
                </a:solidFill>
              </a:rPr>
              <a:t>Asume la diversidad cultural</a:t>
            </a:r>
            <a:r>
              <a:rPr lang="es-419" sz="2000" dirty="0"/>
              <a:t>, NO el consenso, e </a:t>
            </a:r>
            <a:r>
              <a:rPr lang="es-419" sz="2000" b="1" dirty="0">
                <a:solidFill>
                  <a:srgbClr val="3874AB"/>
                </a:solidFill>
              </a:rPr>
              <a:t>identifica aliados y líderes de opinión</a:t>
            </a:r>
            <a:r>
              <a:rPr lang="es-419" sz="2000" dirty="0">
                <a:solidFill>
                  <a:srgbClr val="3874AB"/>
                </a:solidFill>
              </a:rPr>
              <a:t> </a:t>
            </a:r>
            <a:r>
              <a:rPr lang="es-419" sz="2000" dirty="0"/>
              <a:t>que puedan promover cambios positivos para prevenir la VG.</a:t>
            </a:r>
          </a:p>
          <a:p>
            <a:pPr marL="448945" indent="-448945"/>
            <a:endParaRPr lang="en-GB" sz="2400" dirty="0">
              <a:latin typeface="Lato"/>
              <a:ea typeface="Lato"/>
              <a:cs typeface="Lato"/>
            </a:endParaRPr>
          </a:p>
        </p:txBody>
      </p:sp>
      <p:pic>
        <p:nvPicPr>
          <p:cNvPr id="4" name="Picture 3" descr="A picture containing text&#10;&#10;Description automatically generated">
            <a:extLst>
              <a:ext uri="{FF2B5EF4-FFF2-40B4-BE49-F238E27FC236}">
                <a16:creationId xmlns:a16="http://schemas.microsoft.com/office/drawing/2014/main" id="{5688657F-8D15-B3E4-C852-FE26DD2E94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54258">
            <a:off x="7995621" y="977420"/>
            <a:ext cx="3784534" cy="4491535"/>
          </a:xfrm>
          <a:prstGeom prst="rect">
            <a:avLst/>
          </a:prstGeom>
        </p:spPr>
      </p:pic>
    </p:spTree>
    <p:custDataLst>
      <p:tags r:id="rId1"/>
    </p:custDataLst>
    <p:extLst>
      <p:ext uri="{BB962C8B-B14F-4D97-AF65-F5344CB8AC3E}">
        <p14:creationId xmlns:p14="http://schemas.microsoft.com/office/powerpoint/2010/main" val="37007480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57391" y="1229408"/>
            <a:ext cx="6661022"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Resistencia a los programas de prevención de la VG</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889563"/>
            <a:ext cx="972691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599333" y="2149642"/>
            <a:ext cx="8348509" cy="379303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b="1" dirty="0">
                <a:solidFill>
                  <a:srgbClr val="0070C0"/>
                </a:solidFill>
                <a:latin typeface="Lato"/>
                <a:ea typeface="Lato"/>
                <a:cs typeface="Lato"/>
              </a:rPr>
              <a:t>Evaluar </a:t>
            </a:r>
            <a:r>
              <a:rPr lang="es-419" sz="2000" dirty="0">
                <a:latin typeface="Lato"/>
                <a:ea typeface="Lato"/>
                <a:cs typeface="Lato"/>
              </a:rPr>
              <a:t>cuidadosamente </a:t>
            </a:r>
            <a:r>
              <a:rPr lang="es-419" sz="2000" b="1" dirty="0">
                <a:solidFill>
                  <a:srgbClr val="0070C0"/>
                </a:solidFill>
                <a:latin typeface="Lato"/>
                <a:ea typeface="Lato"/>
                <a:cs typeface="Lato"/>
              </a:rPr>
              <a:t>la apertura de la comunidad</a:t>
            </a:r>
            <a:r>
              <a:rPr lang="es-419" sz="2000" dirty="0">
                <a:latin typeface="Lato"/>
                <a:ea typeface="Lato"/>
                <a:cs typeface="Lato"/>
              </a:rPr>
              <a:t> antes de entablar conversaciones sobre cuestiones profundamente arraigadas.</a:t>
            </a:r>
          </a:p>
          <a:p>
            <a:pPr>
              <a:buClr>
                <a:srgbClr val="0070C0"/>
              </a:buClr>
              <a:buFont typeface="Wingdings" pitchFamily="2" charset="2"/>
              <a:buChar char="Ø"/>
            </a:pPr>
            <a:r>
              <a:rPr lang="es-419" sz="2000" dirty="0">
                <a:latin typeface="Lato"/>
                <a:ea typeface="Lato"/>
                <a:cs typeface="Lato"/>
              </a:rPr>
              <a:t>Identificar las posibles formas de resistencia que pueden producirse durante una intervención y </a:t>
            </a:r>
            <a:r>
              <a:rPr lang="es-419" sz="2000" b="1" dirty="0">
                <a:solidFill>
                  <a:srgbClr val="0070C0"/>
                </a:solidFill>
                <a:latin typeface="Lato"/>
                <a:ea typeface="Lato"/>
                <a:cs typeface="Lato"/>
              </a:rPr>
              <a:t>verlas como resistencia</a:t>
            </a:r>
            <a:r>
              <a:rPr lang="es-419" sz="2000" dirty="0">
                <a:solidFill>
                  <a:srgbClr val="0070C0"/>
                </a:solidFill>
                <a:latin typeface="Lato"/>
                <a:ea typeface="Lato"/>
                <a:cs typeface="Lato"/>
              </a:rPr>
              <a:t> </a:t>
            </a:r>
            <a:r>
              <a:rPr lang="es-419" sz="2000" dirty="0">
                <a:latin typeface="Lato"/>
                <a:ea typeface="Lato"/>
                <a:cs typeface="Lato"/>
              </a:rPr>
              <a:t>y no solo “retos”.</a:t>
            </a:r>
          </a:p>
          <a:p>
            <a:pPr>
              <a:buClr>
                <a:srgbClr val="0070C0"/>
              </a:buClr>
              <a:buFont typeface="Wingdings" pitchFamily="2" charset="2"/>
              <a:buChar char="Ø"/>
            </a:pPr>
            <a:r>
              <a:rPr lang="es-419" sz="2000" dirty="0">
                <a:latin typeface="Lato"/>
                <a:ea typeface="Lato"/>
                <a:cs typeface="Lato"/>
              </a:rPr>
              <a:t>Integrar el </a:t>
            </a:r>
            <a:r>
              <a:rPr lang="es-419" sz="2000" b="1" dirty="0">
                <a:solidFill>
                  <a:srgbClr val="0070C0"/>
                </a:solidFill>
                <a:latin typeface="Lato"/>
                <a:ea typeface="Lato"/>
                <a:cs typeface="Lato"/>
              </a:rPr>
              <a:t>Análisis de género y poder </a:t>
            </a:r>
            <a:r>
              <a:rPr lang="es-419" sz="2000" dirty="0">
                <a:latin typeface="Lato"/>
                <a:ea typeface="Lato"/>
                <a:cs typeface="Lato"/>
              </a:rPr>
              <a:t>en la conceptualización y el diseño de proyectos, así como en la mitigación de riesgos que cubran la resistencia en particular.</a:t>
            </a:r>
          </a:p>
          <a:p>
            <a:pPr>
              <a:buClr>
                <a:srgbClr val="0070C0"/>
              </a:buClr>
              <a:buFont typeface="Wingdings" pitchFamily="2" charset="2"/>
              <a:buChar char="Ø"/>
            </a:pPr>
            <a:r>
              <a:rPr lang="es-419" sz="2000" dirty="0">
                <a:latin typeface="Lato"/>
                <a:ea typeface="Lato"/>
                <a:cs typeface="Lato"/>
              </a:rPr>
              <a:t>Crear espacios de diálogo e intercambio con las comunidades, es decir </a:t>
            </a:r>
            <a:r>
              <a:rPr lang="es-419" sz="2000" b="1" dirty="0">
                <a:solidFill>
                  <a:srgbClr val="0070C0"/>
                </a:solidFill>
                <a:latin typeface="Lato"/>
                <a:ea typeface="Lato"/>
                <a:cs typeface="Lato"/>
              </a:rPr>
              <a:t>adoptar enfoques inclusivos e interseccionales</a:t>
            </a:r>
            <a:r>
              <a:rPr lang="es-419" sz="2000" dirty="0">
                <a:solidFill>
                  <a:srgbClr val="0070C0"/>
                </a:solidFill>
                <a:latin typeface="Lato"/>
                <a:ea typeface="Lato"/>
                <a:cs typeface="Lato"/>
              </a:rPr>
              <a:t> </a:t>
            </a:r>
            <a:r>
              <a:rPr lang="es-419" sz="2000" dirty="0">
                <a:latin typeface="Lato"/>
                <a:ea typeface="Lato"/>
                <a:cs typeface="Lato"/>
              </a:rPr>
              <a:t>en lugar de adoptar posturas defensivas ante la oposición o las preguntas sobre la labor de prevención.</a:t>
            </a:r>
          </a:p>
          <a:p>
            <a:pPr>
              <a:buClr>
                <a:srgbClr val="0070C0"/>
              </a:buClr>
              <a:buFont typeface="Arial" panose="020B0604020202020204" pitchFamily="34" charset="0"/>
              <a:buChar char="•"/>
            </a:pPr>
            <a:endParaRPr lang="en-GB" sz="2000" dirty="0"/>
          </a:p>
          <a:p>
            <a:pPr marL="448945" indent="-448945"/>
            <a:endParaRPr lang="en-GB" sz="2400" dirty="0">
              <a:latin typeface="Lato"/>
              <a:ea typeface="Lato"/>
              <a:cs typeface="Lato"/>
            </a:endParaRPr>
          </a:p>
        </p:txBody>
      </p:sp>
      <p:sp>
        <p:nvSpPr>
          <p:cNvPr id="2" name="Oval 1">
            <a:extLst>
              <a:ext uri="{FF2B5EF4-FFF2-40B4-BE49-F238E27FC236}">
                <a16:creationId xmlns:a16="http://schemas.microsoft.com/office/drawing/2014/main" id="{307CE6CF-2FBC-21AE-AD91-FDD3DDB95B97}"/>
              </a:ext>
            </a:extLst>
          </p:cNvPr>
          <p:cNvSpPr/>
          <p:nvPr/>
        </p:nvSpPr>
        <p:spPr>
          <a:xfrm>
            <a:off x="7418413" y="-2823707"/>
            <a:ext cx="8348509" cy="6080760"/>
          </a:xfrm>
          <a:prstGeom prst="ellipse">
            <a:avLst/>
          </a:prstGeom>
          <a:solidFill>
            <a:srgbClr val="CCE3F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8" name="Picture 7" descr="A picture containing vector graphics&#10;&#10;Description automatically generated">
            <a:extLst>
              <a:ext uri="{FF2B5EF4-FFF2-40B4-BE49-F238E27FC236}">
                <a16:creationId xmlns:a16="http://schemas.microsoft.com/office/drawing/2014/main" id="{330541E1-342E-CE0A-9FC3-A53120CC53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47842" y="216673"/>
            <a:ext cx="2767906" cy="2965615"/>
          </a:xfrm>
          <a:prstGeom prst="rect">
            <a:avLst/>
          </a:prstGeom>
        </p:spPr>
      </p:pic>
    </p:spTree>
    <p:custDataLst>
      <p:tags r:id="rId1"/>
    </p:custDataLst>
    <p:extLst>
      <p:ext uri="{BB962C8B-B14F-4D97-AF65-F5344CB8AC3E}">
        <p14:creationId xmlns:p14="http://schemas.microsoft.com/office/powerpoint/2010/main" val="40383617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fill="hold"/>
                                            <p:tgtEl>
                                              <p:spTgt spid="2"/>
                                            </p:tgtEl>
                                            <p:attrNameLst>
                                              <p:attrName>ppt_x</p:attrName>
                                            </p:attrNameLst>
                                          </p:cBhvr>
                                          <p:tavLst>
                                            <p:tav tm="0">
                                              <p:val>
                                                <p:strVal val="1+#ppt_w/2"/>
                                              </p:val>
                                            </p:tav>
                                            <p:tav tm="100000">
                                              <p:val>
                                                <p:strVal val="#ppt_x"/>
                                              </p:val>
                                            </p:tav>
                                          </p:tavLst>
                                        </p:anim>
                                        <p:anim calcmode="lin" valueType="num">
                                          <p:cBhvr additive="base">
                                            <p:cTn id="20"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fill="hold"/>
                                            <p:tgtEl>
                                              <p:spTgt spid="2"/>
                                            </p:tgtEl>
                                            <p:attrNameLst>
                                              <p:attrName>ppt_x</p:attrName>
                                            </p:attrNameLst>
                                          </p:cBhvr>
                                          <p:tavLst>
                                            <p:tav tm="0">
                                              <p:val>
                                                <p:strVal val="1+#ppt_w/2"/>
                                              </p:val>
                                            </p:tav>
                                            <p:tav tm="100000">
                                              <p:val>
                                                <p:strVal val="#ppt_x"/>
                                              </p:val>
                                            </p:tav>
                                          </p:tavLst>
                                        </p:anim>
                                        <p:anim calcmode="lin" valueType="num">
                                          <p:cBhvr additive="base">
                                            <p:cTn id="20"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2"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510493"/>
            <a:ext cx="905491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Video: Prevención de la VG en Ruanda</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66072" y="1170648"/>
            <a:ext cx="1213280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2" name="Rectangle 1">
            <a:extLst>
              <a:ext uri="{FF2B5EF4-FFF2-40B4-BE49-F238E27FC236}">
                <a16:creationId xmlns:a16="http://schemas.microsoft.com/office/drawing/2014/main" id="{9350E289-F024-9F17-E7DF-FE9151FC1072}"/>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pic>
        <p:nvPicPr>
          <p:cNvPr id="5" name="Picture 4" descr="Shape&#10;&#10;Description automatically generated">
            <a:extLst>
              <a:ext uri="{FF2B5EF4-FFF2-40B4-BE49-F238E27FC236}">
                <a16:creationId xmlns:a16="http://schemas.microsoft.com/office/drawing/2014/main" id="{D4968F3C-30DA-1B8F-6938-3A28177F87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7" name="Picture 6" descr="Icon&#10;&#10;Description automatically generated">
            <a:extLst>
              <a:ext uri="{FF2B5EF4-FFF2-40B4-BE49-F238E27FC236}">
                <a16:creationId xmlns:a16="http://schemas.microsoft.com/office/drawing/2014/main" id="{38B11774-C3E8-69E7-0FED-5447EFE747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3" name="Add-in 12" title="Web Video Player">
                <a:extLst>
                  <a:ext uri="{FF2B5EF4-FFF2-40B4-BE49-F238E27FC236}">
                    <a16:creationId xmlns:a16="http://schemas.microsoft.com/office/drawing/2014/main" id="{F6EAF08E-B580-A120-4D4D-D4718AA3F8C0}"/>
                  </a:ext>
                </a:extLst>
              </p:cNvPr>
              <p:cNvGraphicFramePr>
                <a:graphicFrameLocks noGrp="1"/>
              </p:cNvGraphicFramePr>
              <p:nvPr>
                <p:extLst>
                  <p:ext uri="{D42A27DB-BD31-4B8C-83A1-F6EECF244321}">
                    <p14:modId xmlns:p14="http://schemas.microsoft.com/office/powerpoint/2010/main" val="3791121278"/>
                  </p:ext>
                </p:extLst>
              </p:nvPr>
            </p:nvGraphicFramePr>
            <p:xfrm>
              <a:off x="2364017" y="1609763"/>
              <a:ext cx="7486387" cy="4214938"/>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3" name="Add-in 12" title="Web Video Player">
                <a:extLst>
                  <a:ext uri="{FF2B5EF4-FFF2-40B4-BE49-F238E27FC236}">
                    <a16:creationId xmlns:a16="http://schemas.microsoft.com/office/drawing/2014/main" id="{F6EAF08E-B580-A120-4D4D-D4718AA3F8C0}"/>
                  </a:ext>
                </a:extLst>
              </p:cNvPr>
              <p:cNvPicPr>
                <a:picLocks noGrp="1" noRot="1" noChangeAspect="1" noMove="1" noResize="1" noEditPoints="1" noAdjustHandles="1" noChangeArrowheads="1" noChangeShapeType="1"/>
              </p:cNvPicPr>
              <p:nvPr/>
            </p:nvPicPr>
            <p:blipFill>
              <a:blip r:embed="rId7"/>
              <a:stretch>
                <a:fillRect/>
              </a:stretch>
            </p:blipFill>
            <p:spPr>
              <a:xfrm>
                <a:off x="2364017" y="1609763"/>
                <a:ext cx="7486387" cy="4214938"/>
              </a:xfrm>
              <a:prstGeom prst="rect">
                <a:avLst/>
              </a:prstGeom>
            </p:spPr>
          </p:pic>
        </mc:Fallback>
      </mc:AlternateContent>
    </p:spTree>
    <p:custDataLst>
      <p:tags r:id="rId1"/>
    </p:custDataLst>
    <p:extLst>
      <p:ext uri="{BB962C8B-B14F-4D97-AF65-F5344CB8AC3E}">
        <p14:creationId xmlns:p14="http://schemas.microsoft.com/office/powerpoint/2010/main" val="112229293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strVal val="2/3*#ppt_w"/>
                                              </p:val>
                                            </p:tav>
                                            <p:tav tm="100000">
                                              <p:val>
                                                <p:strVal val="#ppt_w"/>
                                              </p:val>
                                            </p:tav>
                                          </p:tavLst>
                                        </p:anim>
                                        <p:anim calcmode="lin" valueType="num">
                                          <p:cBhvr>
                                            <p:cTn id="19" dur="2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strVal val="2/3*#ppt_w"/>
                                              </p:val>
                                            </p:tav>
                                            <p:tav tm="100000">
                                              <p:val>
                                                <p:strVal val="#ppt_w"/>
                                              </p:val>
                                            </p:tav>
                                          </p:tavLst>
                                        </p:anim>
                                        <p:anim calcmode="lin" valueType="num">
                                          <p:cBhvr>
                                            <p:cTn id="19" dur="2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42550"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419" sz="4000" b="1">
                <a:solidFill>
                  <a:srgbClr val="0070C0"/>
                </a:solidFill>
                <a:latin typeface="Lato" panose="020F0502020204030203" pitchFamily="34" charset="77"/>
              </a:rPr>
              <a:t>Trabajo en grupo</a:t>
            </a:r>
            <a:br>
              <a:rPr lang="es-419">
                <a:solidFill>
                  <a:srgbClr val="0070C0"/>
                </a:solidFill>
                <a:latin typeface="Lato" panose="020F0502020204030203" pitchFamily="34" charset="77"/>
              </a:rPr>
            </a:br>
            <a:r>
              <a:rPr lang="es-419" sz="3600" b="0">
                <a:solidFill>
                  <a:srgbClr val="0070C0"/>
                </a:solidFill>
                <a:latin typeface="Lato" panose="020F0502020204030203" pitchFamily="34" charset="77"/>
              </a:rPr>
              <a:t>Reflexiones sobre el video</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234399" y="2729697"/>
            <a:ext cx="6353175" cy="3806825"/>
          </a:xfrm>
          <a:prstGeom prst="rect">
            <a:avLst/>
          </a:prstGeom>
        </p:spPr>
        <p:txBody>
          <a:bodyPr/>
          <a:lstStyle/>
          <a:p>
            <a:pPr>
              <a:buClr>
                <a:srgbClr val="0070C0"/>
              </a:buClr>
              <a:buFont typeface="Wingdings" pitchFamily="2" charset="2"/>
              <a:buChar char="Ø"/>
            </a:pPr>
            <a:r>
              <a:rPr lang="es-419" sz="2000">
                <a:latin typeface="Lato"/>
                <a:ea typeface="MS Mincho"/>
                <a:cs typeface="Times New Roman"/>
              </a:rPr>
              <a:t>¿Cuáles son las causas fundamentales de la VG en esta situación? </a:t>
            </a:r>
          </a:p>
          <a:p>
            <a:pPr>
              <a:buClr>
                <a:srgbClr val="0070C0"/>
              </a:buClr>
              <a:buFont typeface="Wingdings" pitchFamily="2" charset="2"/>
              <a:buChar char="Ø"/>
            </a:pPr>
            <a:r>
              <a:rPr lang="es-419" sz="2000">
                <a:latin typeface="Lato"/>
                <a:ea typeface="Lato"/>
                <a:cs typeface="Lato"/>
              </a:rPr>
              <a:t>¿Cuáles son los factores que contribuyen a la VG en esta situación? </a:t>
            </a:r>
          </a:p>
          <a:p>
            <a:pPr>
              <a:buClr>
                <a:srgbClr val="0070C0"/>
              </a:buClr>
              <a:buFont typeface="Wingdings" pitchFamily="2" charset="2"/>
              <a:buChar char="Ø"/>
            </a:pPr>
            <a:r>
              <a:rPr lang="es-419" sz="2000">
                <a:latin typeface="Lato"/>
                <a:ea typeface="MS Mincho"/>
                <a:cs typeface="Times New Roman"/>
              </a:rPr>
              <a:t>A la vista de este video, ¿qué puede decirnos de los principios de prevención antes mencionados? </a:t>
            </a:r>
          </a:p>
          <a:p>
            <a:pPr>
              <a:buClr>
                <a:srgbClr val="0070C0"/>
              </a:buClr>
              <a:buFont typeface="Wingdings" pitchFamily="2" charset="2"/>
              <a:buChar char="Ø"/>
            </a:pPr>
            <a:r>
              <a:rPr lang="es-419" sz="2000">
                <a:latin typeface="Lato"/>
                <a:ea typeface="MS Mincho"/>
                <a:cs typeface="Times New Roman"/>
              </a:rPr>
              <a:t>En su opinión, ¿hasta qué punto ha conseguido este programa hacer frente a las normas sociales y de género perjudiciales? </a:t>
            </a:r>
          </a:p>
        </p:txBody>
      </p:sp>
      <p:pic>
        <p:nvPicPr>
          <p:cNvPr id="4" name="Picture 3">
            <a:extLst>
              <a:ext uri="{FF2B5EF4-FFF2-40B4-BE49-F238E27FC236}">
                <a16:creationId xmlns:a16="http://schemas.microsoft.com/office/drawing/2014/main" id="{9C50A5E4-80DE-A37D-543B-66B14FD786D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641362" y="211999"/>
            <a:ext cx="4451998" cy="5663033"/>
          </a:xfrm>
          <a:prstGeom prst="rect">
            <a:avLst/>
          </a:prstGeom>
        </p:spPr>
      </p:pic>
      <p:grpSp>
        <p:nvGrpSpPr>
          <p:cNvPr id="9" name="Group 8">
            <a:extLst>
              <a:ext uri="{FF2B5EF4-FFF2-40B4-BE49-F238E27FC236}">
                <a16:creationId xmlns:a16="http://schemas.microsoft.com/office/drawing/2014/main" id="{B1D27E70-9D2F-502B-50A2-826DC5557328}"/>
              </a:ext>
            </a:extLst>
          </p:cNvPr>
          <p:cNvGrpSpPr/>
          <p:nvPr/>
        </p:nvGrpSpPr>
        <p:grpSpPr>
          <a:xfrm>
            <a:off x="-1658682" y="-627168"/>
            <a:ext cx="4020320" cy="3382989"/>
            <a:chOff x="-1682930" y="-653292"/>
            <a:chExt cx="4020320" cy="3382989"/>
          </a:xfrm>
        </p:grpSpPr>
        <p:sp>
          <p:nvSpPr>
            <p:cNvPr id="10" name="Oval 9">
              <a:extLst>
                <a:ext uri="{FF2B5EF4-FFF2-40B4-BE49-F238E27FC236}">
                  <a16:creationId xmlns:a16="http://schemas.microsoft.com/office/drawing/2014/main" id="{A8C08ACA-2C7F-CB51-8DF4-96E742CECAAC}"/>
                </a:ext>
              </a:extLst>
            </p:cNvPr>
            <p:cNvSpPr/>
            <p:nvPr/>
          </p:nvSpPr>
          <p:spPr>
            <a:xfrm>
              <a:off x="-1682930"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24533100-8FFC-30BD-E643-A116485FE7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238" y="418010"/>
              <a:ext cx="1891152" cy="1774695"/>
            </a:xfrm>
            <a:prstGeom prst="rect">
              <a:avLst/>
            </a:prstGeom>
          </p:spPr>
        </p:pic>
      </p:grpSp>
    </p:spTree>
    <p:custDataLst>
      <p:tags r:id="rId1"/>
    </p:custDataLst>
    <p:extLst>
      <p:ext uri="{BB962C8B-B14F-4D97-AF65-F5344CB8AC3E}">
        <p14:creationId xmlns:p14="http://schemas.microsoft.com/office/powerpoint/2010/main" val="32624688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536378"/>
            <a:ext cx="77724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El modelo socioecológico</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47411" y="1221246"/>
            <a:ext cx="930946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7" name="Picture 6" descr="A képen diagram látható&#10;&#10;Automatikusan generált leírás">
            <a:extLst>
              <a:ext uri="{FF2B5EF4-FFF2-40B4-BE49-F238E27FC236}">
                <a16:creationId xmlns:a16="http://schemas.microsoft.com/office/drawing/2014/main" id="{8E19FFA9-4BEE-B4DB-8AB9-E21F54646725}"/>
              </a:ext>
            </a:extLst>
          </p:cNvPr>
          <p:cNvPicPr>
            <a:picLocks noChangeAspect="1"/>
          </p:cNvPicPr>
          <p:nvPr/>
        </p:nvPicPr>
        <p:blipFill>
          <a:blip r:embed="rId4"/>
          <a:srcRect/>
          <a:stretch/>
        </p:blipFill>
        <p:spPr>
          <a:xfrm>
            <a:off x="2990952" y="1245960"/>
            <a:ext cx="6946236" cy="4719928"/>
          </a:xfrm>
          <a:prstGeom prst="rect">
            <a:avLst/>
          </a:prstGeom>
        </p:spPr>
      </p:pic>
    </p:spTree>
    <p:custDataLst>
      <p:tags r:id="rId1"/>
    </p:custDataLst>
    <p:extLst>
      <p:ext uri="{BB962C8B-B14F-4D97-AF65-F5344CB8AC3E}">
        <p14:creationId xmlns:p14="http://schemas.microsoft.com/office/powerpoint/2010/main" val="23611469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57305"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419" sz="4000" b="1">
                <a:solidFill>
                  <a:srgbClr val="0070C0"/>
                </a:solidFill>
                <a:latin typeface="Lato" panose="020F0502020204030203" pitchFamily="34" charset="77"/>
              </a:rPr>
              <a:t>Trabajo en grupo</a:t>
            </a:r>
            <a:br>
              <a:rPr lang="es-419">
                <a:solidFill>
                  <a:srgbClr val="0070C0"/>
                </a:solidFill>
                <a:latin typeface="Lato" panose="020F0502020204030203" pitchFamily="34" charset="77"/>
              </a:rPr>
            </a:br>
            <a:r>
              <a:rPr lang="es-419" sz="3600">
                <a:solidFill>
                  <a:srgbClr val="0070C0"/>
                </a:solidFill>
                <a:latin typeface="Lato" panose="020F0502020204030203" pitchFamily="34" charset="77"/>
              </a:rPr>
              <a:t>Equal Access Nepal</a:t>
            </a:r>
          </a:p>
        </p:txBody>
      </p:sp>
      <p:pic>
        <p:nvPicPr>
          <p:cNvPr id="10" name="Picture 9" descr="A picture containing text&#10;&#10;Description automatically generated">
            <a:extLst>
              <a:ext uri="{FF2B5EF4-FFF2-40B4-BE49-F238E27FC236}">
                <a16:creationId xmlns:a16="http://schemas.microsoft.com/office/drawing/2014/main" id="{F36A811F-ADF4-B487-A13B-EDB5A86A4A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0679" y="1222188"/>
            <a:ext cx="5757950" cy="4905744"/>
          </a:xfrm>
          <a:prstGeom prst="rect">
            <a:avLst/>
          </a:prstGeom>
        </p:spPr>
      </p:pic>
      <p:grpSp>
        <p:nvGrpSpPr>
          <p:cNvPr id="7" name="Group 6">
            <a:extLst>
              <a:ext uri="{FF2B5EF4-FFF2-40B4-BE49-F238E27FC236}">
                <a16:creationId xmlns:a16="http://schemas.microsoft.com/office/drawing/2014/main" id="{188717CA-E7A0-EE10-1FC8-FACFFBA732CF}"/>
              </a:ext>
            </a:extLst>
          </p:cNvPr>
          <p:cNvGrpSpPr/>
          <p:nvPr/>
        </p:nvGrpSpPr>
        <p:grpSpPr>
          <a:xfrm>
            <a:off x="-1658682" y="-627168"/>
            <a:ext cx="4020320" cy="3382989"/>
            <a:chOff x="-1682930" y="-653292"/>
            <a:chExt cx="4020320" cy="3382989"/>
          </a:xfrm>
        </p:grpSpPr>
        <p:sp>
          <p:nvSpPr>
            <p:cNvPr id="11" name="Oval 10">
              <a:extLst>
                <a:ext uri="{FF2B5EF4-FFF2-40B4-BE49-F238E27FC236}">
                  <a16:creationId xmlns:a16="http://schemas.microsoft.com/office/drawing/2014/main" id="{27880ADE-3C1C-670E-D012-21F98A7A07F8}"/>
                </a:ext>
              </a:extLst>
            </p:cNvPr>
            <p:cNvSpPr/>
            <p:nvPr/>
          </p:nvSpPr>
          <p:spPr>
            <a:xfrm>
              <a:off x="-1682930"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12" name="Picture 11" descr="Icon&#10;&#10;Description automatically generated">
              <a:extLst>
                <a:ext uri="{FF2B5EF4-FFF2-40B4-BE49-F238E27FC236}">
                  <a16:creationId xmlns:a16="http://schemas.microsoft.com/office/drawing/2014/main" id="{D2ECE7C5-C3F6-E852-C93D-D040D67FF8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238" y="418010"/>
              <a:ext cx="1891152" cy="1774695"/>
            </a:xfrm>
            <a:prstGeom prst="rect">
              <a:avLst/>
            </a:prstGeom>
          </p:spPr>
        </p:pic>
      </p:grpSp>
      <p:grpSp>
        <p:nvGrpSpPr>
          <p:cNvPr id="5" name="Group 4">
            <a:extLst>
              <a:ext uri="{FF2B5EF4-FFF2-40B4-BE49-F238E27FC236}">
                <a16:creationId xmlns:a16="http://schemas.microsoft.com/office/drawing/2014/main" id="{797FD2D2-E5D8-4473-9660-6697A4889426}"/>
              </a:ext>
            </a:extLst>
          </p:cNvPr>
          <p:cNvGrpSpPr/>
          <p:nvPr/>
        </p:nvGrpSpPr>
        <p:grpSpPr>
          <a:xfrm>
            <a:off x="1705291" y="2488642"/>
            <a:ext cx="4293262" cy="2426259"/>
            <a:chOff x="795490" y="2015291"/>
            <a:chExt cx="4293262" cy="2426259"/>
          </a:xfrm>
        </p:grpSpPr>
        <p:pic>
          <p:nvPicPr>
            <p:cNvPr id="8" name="Picture 7">
              <a:hlinkClick r:id="rId6"/>
              <a:extLst>
                <a:ext uri="{FF2B5EF4-FFF2-40B4-BE49-F238E27FC236}">
                  <a16:creationId xmlns:a16="http://schemas.microsoft.com/office/drawing/2014/main" id="{818AA21D-927E-4861-93D5-189E758CE9B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95490" y="2015291"/>
              <a:ext cx="4276032" cy="2405268"/>
            </a:xfrm>
            <a:prstGeom prst="rect">
              <a:avLst/>
            </a:prstGeom>
          </p:spPr>
        </p:pic>
        <p:sp>
          <p:nvSpPr>
            <p:cNvPr id="9" name="Rectangle 8">
              <a:hlinkClick r:id="rId6"/>
              <a:extLst>
                <a:ext uri="{FF2B5EF4-FFF2-40B4-BE49-F238E27FC236}">
                  <a16:creationId xmlns:a16="http://schemas.microsoft.com/office/drawing/2014/main" id="{1943B779-A621-A0C5-7512-04DBB1DA82E1}"/>
                </a:ext>
              </a:extLst>
            </p:cNvPr>
            <p:cNvSpPr/>
            <p:nvPr/>
          </p:nvSpPr>
          <p:spPr>
            <a:xfrm>
              <a:off x="812720" y="2025962"/>
              <a:ext cx="4276032" cy="2415588"/>
            </a:xfrm>
            <a:prstGeom prst="rect">
              <a:avLst/>
            </a:prstGeom>
            <a:noFill/>
            <a:ln w="82550"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grpSp>
      <p:pic>
        <p:nvPicPr>
          <p:cNvPr id="13" name="Picture 12" descr="Shape&#10;&#10;Description automatically generated">
            <a:extLst>
              <a:ext uri="{FF2B5EF4-FFF2-40B4-BE49-F238E27FC236}">
                <a16:creationId xmlns:a16="http://schemas.microsoft.com/office/drawing/2014/main" id="{C97E9708-A5AE-F18B-9BC0-301BA13B0C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00273" y="4316438"/>
            <a:ext cx="1839361" cy="1648523"/>
          </a:xfrm>
          <a:prstGeom prst="rect">
            <a:avLst/>
          </a:prstGeom>
        </p:spPr>
      </p:pic>
      <p:pic>
        <p:nvPicPr>
          <p:cNvPr id="14" name="Picture 13" descr="Icon&#10;&#10;Description automatically generated">
            <a:extLst>
              <a:ext uri="{FF2B5EF4-FFF2-40B4-BE49-F238E27FC236}">
                <a16:creationId xmlns:a16="http://schemas.microsoft.com/office/drawing/2014/main" id="{7C6E01F2-63A9-7412-ED58-B424D031270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86906" y="2218829"/>
            <a:ext cx="1036767" cy="972923"/>
          </a:xfrm>
          <a:prstGeom prst="rect">
            <a:avLst/>
          </a:prstGeom>
        </p:spPr>
      </p:pic>
    </p:spTree>
    <p:custDataLst>
      <p:tags r:id="rId1"/>
    </p:custDataLst>
    <p:extLst>
      <p:ext uri="{BB962C8B-B14F-4D97-AF65-F5344CB8AC3E}">
        <p14:creationId xmlns:p14="http://schemas.microsoft.com/office/powerpoint/2010/main" val="1716754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
                                            <p:tgtEl>
                                              <p:spTgt spid="14"/>
                                            </p:tgtEl>
                                          </p:cBhvr>
                                        </p:animEffect>
                                      </p:childTnLst>
                                    </p:cTn>
                                  </p:par>
                                  <p:par>
                                    <p:cTn id="23" presetID="23" presetClass="entr" presetSubtype="27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 fill="hold"/>
                                            <p:tgtEl>
                                              <p:spTgt spid="13"/>
                                            </p:tgtEl>
                                            <p:attrNameLst>
                                              <p:attrName>ppt_w</p:attrName>
                                            </p:attrNameLst>
                                          </p:cBhvr>
                                          <p:tavLst>
                                            <p:tav tm="0">
                                              <p:val>
                                                <p:strVal val="2/3*#ppt_w"/>
                                              </p:val>
                                            </p:tav>
                                            <p:tav tm="100000">
                                              <p:val>
                                                <p:strVal val="#ppt_w"/>
                                              </p:val>
                                            </p:tav>
                                          </p:tavLst>
                                        </p:anim>
                                        <p:anim calcmode="lin" valueType="num">
                                          <p:cBhvr>
                                            <p:cTn id="26" dur="200" fill="hold"/>
                                            <p:tgtEl>
                                              <p:spTgt spid="1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
                                            <p:tgtEl>
                                              <p:spTgt spid="14"/>
                                            </p:tgtEl>
                                          </p:cBhvr>
                                        </p:animEffect>
                                      </p:childTnLst>
                                    </p:cTn>
                                  </p:par>
                                  <p:par>
                                    <p:cTn id="23" presetID="23" presetClass="entr" presetSubtype="27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 fill="hold"/>
                                            <p:tgtEl>
                                              <p:spTgt spid="13"/>
                                            </p:tgtEl>
                                            <p:attrNameLst>
                                              <p:attrName>ppt_w</p:attrName>
                                            </p:attrNameLst>
                                          </p:cBhvr>
                                          <p:tavLst>
                                            <p:tav tm="0">
                                              <p:val>
                                                <p:strVal val="2/3*#ppt_w"/>
                                              </p:val>
                                            </p:tav>
                                            <p:tav tm="100000">
                                              <p:val>
                                                <p:strVal val="#ppt_w"/>
                                              </p:val>
                                            </p:tav>
                                          </p:tavLst>
                                        </p:anim>
                                        <p:anim calcmode="lin" valueType="num">
                                          <p:cBhvr>
                                            <p:cTn id="26" dur="200" fill="hold"/>
                                            <p:tgtEl>
                                              <p:spTgt spid="1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697195" y="475508"/>
            <a:ext cx="9730509" cy="5499990"/>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3222522" y="1972427"/>
            <a:ext cx="6333851"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Mensajes clave:</a:t>
            </a:r>
          </a:p>
          <a:p>
            <a:pPr algn="l">
              <a:defRPr/>
            </a:pPr>
            <a:r>
              <a:rPr lang="es-419" sz="3600" dirty="0">
                <a:solidFill>
                  <a:srgbClr val="0070C0"/>
                </a:solidFill>
                <a:latin typeface="Lato" panose="020F0502020204030203" pitchFamily="34" charset="77"/>
              </a:rPr>
              <a:t>Principios de prevención de la VG y modelo socioecológico</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313" y="701800"/>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722" y="701799"/>
            <a:ext cx="2393017" cy="2541257"/>
          </a:xfrm>
          <a:prstGeom prst="rect">
            <a:avLst/>
          </a:prstGeom>
        </p:spPr>
      </p:pic>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3222522" y="2761178"/>
            <a:ext cx="7588915" cy="196956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dirty="0"/>
              <a:t>Para ser eficaces, las estrategias de prevención primaria deben:</a:t>
            </a:r>
          </a:p>
          <a:p>
            <a:pPr marL="742950" lvl="1" indent="-342900">
              <a:buClr>
                <a:srgbClr val="0070C0"/>
              </a:buClr>
              <a:buSzPct val="70000"/>
              <a:buFont typeface="Courier New" panose="02070309020205020404" pitchFamily="49" charset="0"/>
              <a:buChar char="o"/>
            </a:pPr>
            <a:r>
              <a:rPr lang="es-419" sz="1600" dirty="0"/>
              <a:t>Seguir los principios rectores sobre VG y participar en procesos dirigidos por la comunidad; rendir cuentas hacia las mujeres y las niñas; garantizar un enfoque centrado en la persona sobreviviente; principio de acción sin daño.</a:t>
            </a:r>
          </a:p>
          <a:p>
            <a:pPr marL="742950" lvl="1" indent="-342900">
              <a:buClr>
                <a:srgbClr val="0070C0"/>
              </a:buClr>
              <a:buSzPct val="70000"/>
              <a:buFont typeface="Courier New" panose="02070309020205020404" pitchFamily="49" charset="0"/>
              <a:buChar char="o"/>
            </a:pPr>
            <a:r>
              <a:rPr lang="es-419" sz="1600" dirty="0"/>
              <a:t>Operar en todo el modelo socioecológico: tratar de cambiar las expectativas sociales, no solo las actitudes individuales, dar publicidad a los cambios, catalizar y reforzar nuevas normas y comportamientos.</a:t>
            </a:r>
          </a:p>
          <a:p>
            <a:pPr marL="742950" lvl="1" indent="-342900">
              <a:buClr>
                <a:srgbClr val="0070C0"/>
              </a:buClr>
              <a:buSzPct val="70000"/>
              <a:buFont typeface="Courier New" panose="02070309020205020404" pitchFamily="49" charset="0"/>
              <a:buChar char="o"/>
            </a:pPr>
            <a:r>
              <a:rPr lang="es-419" sz="1600" dirty="0"/>
              <a:t>Anticipar y gestionar la resistencia a los cambios en las normas sociales y de género.</a:t>
            </a:r>
          </a:p>
        </p:txBody>
      </p:sp>
    </p:spTree>
    <p:extLst>
      <p:ext uri="{BB962C8B-B14F-4D97-AF65-F5344CB8AC3E}">
        <p14:creationId xmlns:p14="http://schemas.microsoft.com/office/powerpoint/2010/main" val="12549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uiExpand="1" build="p"/>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4B16A8-2B70-67FF-DCCE-88DD01FCBA9B}"/>
              </a:ext>
            </a:extLst>
          </p:cNvPr>
          <p:cNvSpPr/>
          <p:nvPr/>
        </p:nvSpPr>
        <p:spPr>
          <a:xfrm>
            <a:off x="0" y="-412160"/>
            <a:ext cx="12192000" cy="4619447"/>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9" name="Picture 8" descr="Graphical user interface&#10;&#10;Description automatically generated with medium confidence">
            <a:extLst>
              <a:ext uri="{FF2B5EF4-FFF2-40B4-BE49-F238E27FC236}">
                <a16:creationId xmlns:a16="http://schemas.microsoft.com/office/drawing/2014/main" id="{681D3872-400C-A305-54F1-9A0C719331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200" y="38100"/>
            <a:ext cx="7298582" cy="3123713"/>
          </a:xfrm>
          <a:prstGeom prst="rect">
            <a:avLst/>
          </a:prstGeom>
        </p:spPr>
      </p:pic>
      <p:grpSp>
        <p:nvGrpSpPr>
          <p:cNvPr id="8" name="Group 7">
            <a:extLst>
              <a:ext uri="{FF2B5EF4-FFF2-40B4-BE49-F238E27FC236}">
                <a16:creationId xmlns:a16="http://schemas.microsoft.com/office/drawing/2014/main" id="{B464508A-6719-0287-CEB3-B24CA8C4708E}"/>
              </a:ext>
            </a:extLst>
          </p:cNvPr>
          <p:cNvGrpSpPr/>
          <p:nvPr/>
        </p:nvGrpSpPr>
        <p:grpSpPr>
          <a:xfrm>
            <a:off x="1015696" y="4482520"/>
            <a:ext cx="8264086" cy="1456384"/>
            <a:chOff x="539750" y="4707879"/>
            <a:chExt cx="8280400" cy="145638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419" sz="4000" b="1" dirty="0">
                  <a:solidFill>
                    <a:srgbClr val="FFFFFF"/>
                  </a:solidFill>
                  <a:latin typeface="Lato" panose="020F0502020204030203" pitchFamily="34" charset="77"/>
                </a:rPr>
                <a:t>Diseño y planificación de una intervención de prevención de la VG en el ACNUR</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0787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s-419" sz="3000" baseline="30000">
                  <a:solidFill>
                    <a:srgbClr val="FFFFFF"/>
                  </a:solidFill>
                  <a:latin typeface="Lato" panose="020F0502020204030203" pitchFamily="34" charset="77"/>
                </a:rPr>
                <a:t>MÓDULO 1 | SESIÓN 4</a:t>
              </a:r>
            </a:p>
          </p:txBody>
        </p:sp>
      </p:grpSp>
      <p:pic>
        <p:nvPicPr>
          <p:cNvPr id="11" name="Picture 10" descr="A picture containing text&#10;&#10;Description automatically generated">
            <a:extLst>
              <a:ext uri="{FF2B5EF4-FFF2-40B4-BE49-F238E27FC236}">
                <a16:creationId xmlns:a16="http://schemas.microsoft.com/office/drawing/2014/main" id="{29742E76-F7D7-48B9-6DC6-5CAEE4FC12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2050" y="817975"/>
            <a:ext cx="7105650" cy="3393594"/>
          </a:xfrm>
          <a:prstGeom prst="rect">
            <a:avLst/>
          </a:prstGeom>
        </p:spPr>
      </p:pic>
      <p:pic>
        <p:nvPicPr>
          <p:cNvPr id="13" name="Picture 12" descr="A blue and white logo&#10;&#10;Description automatically generated with low confidence">
            <a:extLst>
              <a:ext uri="{FF2B5EF4-FFF2-40B4-BE49-F238E27FC236}">
                <a16:creationId xmlns:a16="http://schemas.microsoft.com/office/drawing/2014/main" id="{7A729757-E60C-F7D0-9CBD-E6716D606C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900" y="648905"/>
            <a:ext cx="2647950" cy="3570048"/>
          </a:xfrm>
          <a:prstGeom prst="rect">
            <a:avLst/>
          </a:prstGeom>
        </p:spPr>
      </p:pic>
    </p:spTree>
    <p:custDataLst>
      <p:tags r:id="rId1"/>
    </p:custDataLst>
    <p:extLst>
      <p:ext uri="{BB962C8B-B14F-4D97-AF65-F5344CB8AC3E}">
        <p14:creationId xmlns:p14="http://schemas.microsoft.com/office/powerpoint/2010/main" val="4058164009"/>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0-#ppt_w/2"/>
                                              </p:val>
                                            </p:tav>
                                            <p:tav tm="100000">
                                              <p:val>
                                                <p:strVal val="#ppt_x"/>
                                              </p:val>
                                            </p:tav>
                                          </p:tavLst>
                                        </p:anim>
                                        <p:anim calcmode="lin" valueType="num">
                                          <p:cBhvr additive="base">
                                            <p:cTn id="20"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0-#ppt_w/2"/>
                                              </p:val>
                                            </p:tav>
                                            <p:tav tm="100000">
                                              <p:val>
                                                <p:strVal val="#ppt_x"/>
                                              </p:val>
                                            </p:tav>
                                          </p:tavLst>
                                        </p:anim>
                                        <p:anim calcmode="lin" valueType="num">
                                          <p:cBhvr additive="base">
                                            <p:cTn id="20"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circle&#10;&#10;Description automatically generated">
            <a:extLst>
              <a:ext uri="{FF2B5EF4-FFF2-40B4-BE49-F238E27FC236}">
                <a16:creationId xmlns:a16="http://schemas.microsoft.com/office/drawing/2014/main" id="{502A9DDB-B140-92A5-6D23-FDF325054E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1548" y="0"/>
            <a:ext cx="4293704" cy="6188765"/>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65051" y="686331"/>
            <a:ext cx="6209489"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419" sz="4000" b="1" dirty="0">
                <a:solidFill>
                  <a:srgbClr val="0070C0"/>
                </a:solidFill>
                <a:latin typeface="Lato" panose="020F0502020204030203" pitchFamily="34" charset="77"/>
              </a:rPr>
              <a:t>Objetivos de aprendizaje </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222" y="2134287"/>
            <a:ext cx="6724840" cy="4465637"/>
          </a:xfrm>
          <a:prstGeom prst="rect">
            <a:avLst/>
          </a:prstGeom>
        </p:spPr>
        <p:txBody>
          <a:bodyPr/>
          <a:lstStyle/>
          <a:p>
            <a:pPr>
              <a:spcBef>
                <a:spcPts val="600"/>
              </a:spcBef>
              <a:buClr>
                <a:srgbClr val="0070C0"/>
              </a:buClr>
              <a:buFont typeface="Wingdings" pitchFamily="2" charset="2"/>
              <a:buChar char="Ø"/>
            </a:pPr>
            <a:r>
              <a:rPr lang="es-419" sz="1800" dirty="0"/>
              <a:t>Comprender el compromiso del ACNUR con la prevención de la VG, </a:t>
            </a:r>
            <a:r>
              <a:rPr lang="es-ES_tradnl" sz="1800" dirty="0"/>
              <a:t>desarrollado</a:t>
            </a:r>
            <a:r>
              <a:rPr lang="es-419" sz="1800" dirty="0"/>
              <a:t> en la Política de VG. </a:t>
            </a:r>
          </a:p>
          <a:p>
            <a:pPr>
              <a:spcBef>
                <a:spcPts val="600"/>
              </a:spcBef>
              <a:buClr>
                <a:srgbClr val="0070C0"/>
              </a:buClr>
              <a:buFont typeface="Wingdings" pitchFamily="2" charset="2"/>
              <a:buChar char="Ø"/>
            </a:pPr>
            <a:r>
              <a:rPr lang="es-419" sz="1800" dirty="0"/>
              <a:t>Explicar las causas fundamentales de la VG y la diferencia con los factores que contribuyen a su aparición. </a:t>
            </a:r>
          </a:p>
          <a:p>
            <a:pPr>
              <a:spcBef>
                <a:spcPts val="600"/>
              </a:spcBef>
              <a:buClr>
                <a:srgbClr val="0070C0"/>
              </a:buClr>
              <a:buFont typeface="Wingdings" pitchFamily="2" charset="2"/>
              <a:buChar char="Ø"/>
            </a:pPr>
            <a:r>
              <a:rPr lang="es-419" sz="1800" dirty="0"/>
              <a:t>Vincular las causas fundamentales de la VG con la prevención de la VG.</a:t>
            </a:r>
          </a:p>
          <a:p>
            <a:pPr>
              <a:spcBef>
                <a:spcPts val="600"/>
              </a:spcBef>
              <a:buClr>
                <a:srgbClr val="0070C0"/>
              </a:buClr>
              <a:buFont typeface="Wingdings" pitchFamily="2" charset="2"/>
              <a:buChar char="Ø"/>
            </a:pPr>
            <a:r>
              <a:rPr lang="es-419" sz="1800" dirty="0"/>
              <a:t>Describir los enfoques programáticos y los principios en los que se basa una labor de prevención eficaz.</a:t>
            </a:r>
          </a:p>
          <a:p>
            <a:pPr>
              <a:spcBef>
                <a:spcPts val="600"/>
              </a:spcBef>
              <a:buClr>
                <a:srgbClr val="0070C0"/>
              </a:buClr>
              <a:buFont typeface="Wingdings" pitchFamily="2" charset="2"/>
              <a:buChar char="Ø"/>
            </a:pPr>
            <a:r>
              <a:rPr lang="es-419" sz="1800" dirty="0"/>
              <a:t>Conocer cuáles son los elementos y herramientas clave para diseñar, planificar y monitorear la programación de prevención primaria de la VG en el ACNUR.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883605" y="1346486"/>
            <a:ext cx="730233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0589D9A8-51EA-5CAE-036A-DC19A18A3F90}"/>
              </a:ext>
            </a:extLst>
          </p:cNvPr>
          <p:cNvGrpSpPr/>
          <p:nvPr/>
        </p:nvGrpSpPr>
        <p:grpSpPr>
          <a:xfrm>
            <a:off x="7679822" y="245764"/>
            <a:ext cx="4133412" cy="5723186"/>
            <a:chOff x="7679822" y="245764"/>
            <a:chExt cx="4133412" cy="5723186"/>
          </a:xfrm>
        </p:grpSpPr>
        <p:pic>
          <p:nvPicPr>
            <p:cNvPr id="4" name="Picture 3" descr="A picture containing text&#10;&#10;Description automatically generated">
              <a:extLst>
                <a:ext uri="{FF2B5EF4-FFF2-40B4-BE49-F238E27FC236}">
                  <a16:creationId xmlns:a16="http://schemas.microsoft.com/office/drawing/2014/main" id="{10613AF6-6659-5819-0418-95B2894F5C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79822" y="245764"/>
              <a:ext cx="4133412" cy="5723186"/>
            </a:xfrm>
            <a:prstGeom prst="rect">
              <a:avLst/>
            </a:prstGeom>
          </p:spPr>
        </p:pic>
        <p:pic>
          <p:nvPicPr>
            <p:cNvPr id="9" name="Picture 8" descr="Icon&#10;&#10;Description automatically generated">
              <a:extLst>
                <a:ext uri="{FF2B5EF4-FFF2-40B4-BE49-F238E27FC236}">
                  <a16:creationId xmlns:a16="http://schemas.microsoft.com/office/drawing/2014/main" id="{4A86C8CC-91F3-7CEF-3C05-8E97E31103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553" y="1441688"/>
              <a:ext cx="860839" cy="507069"/>
            </a:xfrm>
            <a:prstGeom prst="rect">
              <a:avLst/>
            </a:prstGeom>
          </p:spPr>
        </p:pic>
        <p:pic>
          <p:nvPicPr>
            <p:cNvPr id="10" name="Picture 9" descr="Icon&#10;&#10;Description automatically generated">
              <a:extLst>
                <a:ext uri="{FF2B5EF4-FFF2-40B4-BE49-F238E27FC236}">
                  <a16:creationId xmlns:a16="http://schemas.microsoft.com/office/drawing/2014/main" id="{D04FDE96-20EC-7307-3DBC-CAAB977BC6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05405" y="2028269"/>
              <a:ext cx="860839" cy="507069"/>
            </a:xfrm>
            <a:prstGeom prst="rect">
              <a:avLst/>
            </a:prstGeom>
          </p:spPr>
        </p:pic>
        <p:pic>
          <p:nvPicPr>
            <p:cNvPr id="11" name="Picture 10" descr="Icon&#10;&#10;Description automatically generated">
              <a:extLst>
                <a:ext uri="{FF2B5EF4-FFF2-40B4-BE49-F238E27FC236}">
                  <a16:creationId xmlns:a16="http://schemas.microsoft.com/office/drawing/2014/main" id="{7C00B739-85A6-7507-B66A-1A507532EA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30945" y="2683688"/>
              <a:ext cx="860839" cy="507069"/>
            </a:xfrm>
            <a:prstGeom prst="rect">
              <a:avLst/>
            </a:prstGeom>
          </p:spPr>
        </p:pic>
        <p:pic>
          <p:nvPicPr>
            <p:cNvPr id="12" name="Picture 11" descr="Icon&#10;&#10;Description automatically generated">
              <a:extLst>
                <a:ext uri="{FF2B5EF4-FFF2-40B4-BE49-F238E27FC236}">
                  <a16:creationId xmlns:a16="http://schemas.microsoft.com/office/drawing/2014/main" id="{4025178E-834D-063A-D111-500D6ED600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21369" y="3332203"/>
              <a:ext cx="860839" cy="507069"/>
            </a:xfrm>
            <a:prstGeom prst="rect">
              <a:avLst/>
            </a:prstGeom>
          </p:spPr>
        </p:pic>
        <p:pic>
          <p:nvPicPr>
            <p:cNvPr id="13" name="Picture 12" descr="Icon&#10;&#10;Description automatically generated">
              <a:extLst>
                <a:ext uri="{FF2B5EF4-FFF2-40B4-BE49-F238E27FC236}">
                  <a16:creationId xmlns:a16="http://schemas.microsoft.com/office/drawing/2014/main" id="{265C10E4-F8A2-A20A-1E7B-B73E263F7E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27305" y="3985357"/>
              <a:ext cx="860839" cy="507069"/>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100" fill="hold"/>
                                            <p:tgtEl>
                                              <p:spTgt spid="7"/>
                                            </p:tgtEl>
                                            <p:attrNameLst>
                                              <p:attrName>ppt_x</p:attrName>
                                            </p:attrNameLst>
                                          </p:cBhvr>
                                          <p:tavLst>
                                            <p:tav tm="0">
                                              <p:val>
                                                <p:strVal val="1+#ppt_w/2"/>
                                              </p:val>
                                            </p:tav>
                                            <p:tav tm="100000">
                                              <p:val>
                                                <p:strVal val="#ppt_x"/>
                                              </p:val>
                                            </p:tav>
                                          </p:tavLst>
                                        </p:anim>
                                        <p:anim calcmode="lin" valueType="num">
                                          <p:cBhvr additive="base">
                                            <p:cTn id="16" dur="11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800" fill="hold"/>
                                            <p:tgtEl>
                                              <p:spTgt spid="3"/>
                                            </p:tgtEl>
                                            <p:attrNameLst>
                                              <p:attrName>ppt_x</p:attrName>
                                            </p:attrNameLst>
                                          </p:cBhvr>
                                          <p:tavLst>
                                            <p:tav tm="0">
                                              <p:val>
                                                <p:strVal val="1+#ppt_w/2"/>
                                              </p:val>
                                            </p:tav>
                                            <p:tav tm="100000">
                                              <p:val>
                                                <p:strVal val="#ppt_x"/>
                                              </p:val>
                                            </p:tav>
                                          </p:tavLst>
                                        </p:anim>
                                        <p:anim calcmode="lin" valueType="num">
                                          <p:cBhvr additive="base">
                                            <p:cTn id="20"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4" end="4"/>
                                                </p:txEl>
                                              </p:spTgt>
                                            </p:tgtEl>
                                            <p:attrNameLst>
                                              <p:attrName>style.visibility</p:attrName>
                                            </p:attrNameLst>
                                          </p:cBhvr>
                                          <p:to>
                                            <p:strVal val="visible"/>
                                          </p:to>
                                        </p:set>
                                        <p:animEffect transition="in" filter="fade">
                                          <p:cBhvr>
                                            <p:cTn id="45"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100" fill="hold"/>
                                            <p:tgtEl>
                                              <p:spTgt spid="7"/>
                                            </p:tgtEl>
                                            <p:attrNameLst>
                                              <p:attrName>ppt_x</p:attrName>
                                            </p:attrNameLst>
                                          </p:cBhvr>
                                          <p:tavLst>
                                            <p:tav tm="0">
                                              <p:val>
                                                <p:strVal val="1+#ppt_w/2"/>
                                              </p:val>
                                            </p:tav>
                                            <p:tav tm="100000">
                                              <p:val>
                                                <p:strVal val="#ppt_x"/>
                                              </p:val>
                                            </p:tav>
                                          </p:tavLst>
                                        </p:anim>
                                        <p:anim calcmode="lin" valueType="num">
                                          <p:cBhvr additive="base">
                                            <p:cTn id="16" dur="11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800" fill="hold"/>
                                            <p:tgtEl>
                                              <p:spTgt spid="3"/>
                                            </p:tgtEl>
                                            <p:attrNameLst>
                                              <p:attrName>ppt_x</p:attrName>
                                            </p:attrNameLst>
                                          </p:cBhvr>
                                          <p:tavLst>
                                            <p:tav tm="0">
                                              <p:val>
                                                <p:strVal val="1+#ppt_w/2"/>
                                              </p:val>
                                            </p:tav>
                                            <p:tav tm="100000">
                                              <p:val>
                                                <p:strVal val="#ppt_x"/>
                                              </p:val>
                                            </p:tav>
                                          </p:tavLst>
                                        </p:anim>
                                        <p:anim calcmode="lin" valueType="num">
                                          <p:cBhvr additive="base">
                                            <p:cTn id="20"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4" end="4"/>
                                                </p:txEl>
                                              </p:spTgt>
                                            </p:tgtEl>
                                            <p:attrNameLst>
                                              <p:attrName>style.visibility</p:attrName>
                                            </p:attrNameLst>
                                          </p:cBhvr>
                                          <p:to>
                                            <p:strVal val="visible"/>
                                          </p:to>
                                        </p:set>
                                        <p:animEffect transition="in" filter="fade">
                                          <p:cBhvr>
                                            <p:cTn id="45"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622492" y="660727"/>
            <a:ext cx="856251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Compromisos de la Política de VG del ACNUR</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flipV="1">
            <a:off x="-2714575" y="1306512"/>
            <a:ext cx="11087610" cy="1437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469191" y="1506090"/>
            <a:ext cx="9974972" cy="3534552"/>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1800" dirty="0">
                <a:latin typeface="Lato" panose="020F0502020204030203" pitchFamily="34" charset="77"/>
              </a:rPr>
              <a:t>Las intervenciones contra la VG deben </a:t>
            </a:r>
            <a:r>
              <a:rPr lang="es-419" sz="1800" b="1" dirty="0">
                <a:solidFill>
                  <a:srgbClr val="0070C0"/>
                </a:solidFill>
                <a:latin typeface="Lato" panose="020F0502020204030203" pitchFamily="34" charset="77"/>
              </a:rPr>
              <a:t>priorizarse para salvar vidas</a:t>
            </a:r>
            <a:br>
              <a:rPr lang="es-419" sz="1800" b="1" dirty="0">
                <a:latin typeface="Lato" panose="020F0502020204030203" pitchFamily="34" charset="77"/>
              </a:rPr>
            </a:br>
            <a:r>
              <a:rPr lang="es-419" sz="1800" dirty="0">
                <a:latin typeface="Lato" panose="020F0502020204030203" pitchFamily="34" charset="77"/>
              </a:rPr>
              <a:t>en las estrategias plurianuales de protección/solución y en otros procesos</a:t>
            </a:r>
            <a:br>
              <a:rPr lang="es-419" sz="1800" dirty="0">
                <a:latin typeface="Lato" panose="020F0502020204030203" pitchFamily="34" charset="77"/>
              </a:rPr>
            </a:br>
            <a:r>
              <a:rPr lang="es-419" sz="1800" dirty="0">
                <a:latin typeface="Lato" panose="020F0502020204030203" pitchFamily="34" charset="77"/>
              </a:rPr>
              <a:t>de planificación interna e Interagencial. </a:t>
            </a:r>
          </a:p>
          <a:p>
            <a:pPr>
              <a:buClr>
                <a:srgbClr val="0070C0"/>
              </a:buClr>
              <a:buFont typeface="Wingdings" pitchFamily="2" charset="2"/>
              <a:buChar char="Ø"/>
            </a:pPr>
            <a:r>
              <a:rPr lang="es-419" sz="1800" dirty="0">
                <a:latin typeface="Lato" panose="020F0502020204030203" pitchFamily="34" charset="77"/>
              </a:rPr>
              <a:t>Las Operaciones planificarán e implementarán </a:t>
            </a:r>
            <a:r>
              <a:rPr lang="es-419" sz="1800" b="1" dirty="0">
                <a:solidFill>
                  <a:srgbClr val="0070C0"/>
                </a:solidFill>
                <a:latin typeface="Lato" panose="020F0502020204030203" pitchFamily="34" charset="77"/>
              </a:rPr>
              <a:t>una programación adaptada al contexto</a:t>
            </a:r>
            <a:r>
              <a:rPr lang="es-419" sz="1800" dirty="0">
                <a:latin typeface="Lato" panose="020F0502020204030203" pitchFamily="34" charset="77"/>
              </a:rPr>
              <a:t>, cuyo objetivo será transformar los sistemas y las normas sociales que perpetúan la desigualdad de género y la discriminación.</a:t>
            </a:r>
          </a:p>
          <a:p>
            <a:pPr>
              <a:buClr>
                <a:srgbClr val="0070C0"/>
              </a:buClr>
              <a:buFont typeface="Wingdings" pitchFamily="2" charset="2"/>
              <a:buChar char="Ø"/>
            </a:pPr>
            <a:r>
              <a:rPr lang="es-419" sz="1800" dirty="0">
                <a:latin typeface="Lato" panose="020F0502020204030203" pitchFamily="34" charset="77"/>
              </a:rPr>
              <a:t>La programación debe </a:t>
            </a:r>
            <a:r>
              <a:rPr lang="es-419" sz="1800" b="1" dirty="0">
                <a:solidFill>
                  <a:srgbClr val="0070C0"/>
                </a:solidFill>
                <a:latin typeface="Lato" panose="020F0502020204030203" pitchFamily="34" charset="77"/>
              </a:rPr>
              <a:t>abordar las causas fundamentales de la VG</a:t>
            </a:r>
            <a:r>
              <a:rPr lang="es-419" sz="1800" b="1" dirty="0">
                <a:latin typeface="Lato" panose="020F0502020204030203" pitchFamily="34" charset="77"/>
              </a:rPr>
              <a:t> </a:t>
            </a:r>
            <a:r>
              <a:rPr lang="es-419" sz="1800" dirty="0">
                <a:latin typeface="Lato" panose="020F0502020204030203" pitchFamily="34" charset="77"/>
              </a:rPr>
              <a:t>con el fin de cambiar eficazmente el comportamiento y las normas sociales, </a:t>
            </a:r>
            <a:r>
              <a:rPr lang="es-419" sz="1800" b="1" dirty="0">
                <a:solidFill>
                  <a:srgbClr val="0070C0"/>
                </a:solidFill>
                <a:latin typeface="Lato" panose="020F0502020204030203" pitchFamily="34" charset="77"/>
              </a:rPr>
              <a:t>incluso mediante enfoques a largo plazo</a:t>
            </a:r>
            <a:r>
              <a:rPr lang="es-419" sz="1800" dirty="0">
                <a:latin typeface="Lato" panose="020F0502020204030203" pitchFamily="34" charset="77"/>
              </a:rPr>
              <a:t>, y requerirá el </a:t>
            </a:r>
            <a:r>
              <a:rPr lang="en-GB" sz="1800" b="1" dirty="0" err="1">
                <a:solidFill>
                  <a:srgbClr val="0070C0"/>
                </a:solidFill>
                <a:latin typeface="Lato" panose="020F0502020204030203" pitchFamily="34" charset="77"/>
              </a:rPr>
              <a:t>involucramiento</a:t>
            </a:r>
            <a:r>
              <a:rPr lang="es-419" sz="1800" b="1" dirty="0">
                <a:solidFill>
                  <a:srgbClr val="0070C0"/>
                </a:solidFill>
                <a:latin typeface="Lato" panose="020F0502020204030203" pitchFamily="34" charset="77"/>
              </a:rPr>
              <a:t> de hombres y niños</a:t>
            </a:r>
            <a:r>
              <a:rPr lang="es-419" sz="1800" dirty="0">
                <a:latin typeface="Lato" panose="020F0502020204030203" pitchFamily="34" charset="77"/>
              </a:rPr>
              <a:t>, así como una</a:t>
            </a:r>
            <a:r>
              <a:rPr lang="es-419" sz="1800" dirty="0">
                <a:solidFill>
                  <a:srgbClr val="0070C0"/>
                </a:solidFill>
                <a:latin typeface="Lato" panose="020F0502020204030203" pitchFamily="34" charset="77"/>
              </a:rPr>
              <a:t> </a:t>
            </a:r>
            <a:r>
              <a:rPr lang="es-419" sz="1800" b="1" dirty="0">
                <a:solidFill>
                  <a:srgbClr val="0070C0"/>
                </a:solidFill>
                <a:latin typeface="Lato" panose="020F0502020204030203" pitchFamily="34" charset="77"/>
              </a:rPr>
              <a:t>programación que empodere a mujeres y niñas</a:t>
            </a:r>
            <a:r>
              <a:rPr lang="es-419" sz="1800" dirty="0">
                <a:solidFill>
                  <a:srgbClr val="0070C0"/>
                </a:solidFill>
                <a:latin typeface="Lato" panose="020F0502020204030203" pitchFamily="34" charset="77"/>
              </a:rPr>
              <a:t>. </a:t>
            </a:r>
          </a:p>
          <a:p>
            <a:pPr>
              <a:buClr>
                <a:srgbClr val="0070C0"/>
              </a:buClr>
              <a:buFont typeface="Wingdings" pitchFamily="2" charset="2"/>
              <a:buChar char="Ø"/>
            </a:pPr>
            <a:r>
              <a:rPr lang="es-419" sz="1800" dirty="0">
                <a:latin typeface="Lato" panose="020F0502020204030203" pitchFamily="34" charset="77"/>
              </a:rPr>
              <a:t>Todos los programas de prevención de la VG deben </a:t>
            </a:r>
            <a:r>
              <a:rPr lang="es-419" sz="1800" b="1" dirty="0">
                <a:solidFill>
                  <a:srgbClr val="0070C0"/>
                </a:solidFill>
                <a:latin typeface="Lato" panose="020F0502020204030203" pitchFamily="34" charset="77"/>
              </a:rPr>
              <a:t>rendir cuentas</a:t>
            </a:r>
            <a:r>
              <a:rPr lang="es-419" sz="1800" dirty="0">
                <a:latin typeface="Lato" panose="020F0502020204030203" pitchFamily="34" charset="77"/>
              </a:rPr>
              <a:t> hacia </a:t>
            </a:r>
            <a:r>
              <a:rPr lang="es-419" sz="1800" b="1" dirty="0">
                <a:solidFill>
                  <a:srgbClr val="0070C0"/>
                </a:solidFill>
                <a:latin typeface="Lato" panose="020F0502020204030203" pitchFamily="34" charset="77"/>
              </a:rPr>
              <a:t>las mujeres y las niñas</a:t>
            </a:r>
            <a:r>
              <a:rPr lang="es-419" sz="1800" b="1" dirty="0">
                <a:latin typeface="Lato" panose="020F0502020204030203" pitchFamily="34" charset="77"/>
              </a:rPr>
              <a:t>. </a:t>
            </a:r>
          </a:p>
          <a:p>
            <a:pPr>
              <a:buClr>
                <a:srgbClr val="0070C0"/>
              </a:buClr>
              <a:buFont typeface="Wingdings" pitchFamily="2" charset="2"/>
              <a:buChar char="Ø"/>
            </a:pPr>
            <a:r>
              <a:rPr lang="es-419" sz="1800" dirty="0">
                <a:latin typeface="Lato" panose="020F0502020204030203" pitchFamily="34" charset="77"/>
              </a:rPr>
              <a:t>El ACNUR </a:t>
            </a:r>
            <a:r>
              <a:rPr lang="es-419" sz="1800" b="1" dirty="0">
                <a:solidFill>
                  <a:srgbClr val="0070C0"/>
                </a:solidFill>
                <a:latin typeface="Lato" panose="020F0502020204030203" pitchFamily="34" charset="77"/>
              </a:rPr>
              <a:t>defenderá y apoyará la inclusión de las personas desplazadas y apátridas en los programas nacionales de prevención relacionados</a:t>
            </a:r>
            <a:r>
              <a:rPr lang="es-419" sz="1800" dirty="0">
                <a:latin typeface="Lato" panose="020F0502020204030203" pitchFamily="34" charset="77"/>
              </a:rPr>
              <a:t>, y a través de intervenciones específicas, según proceda. </a:t>
            </a:r>
          </a:p>
          <a:p>
            <a:pPr>
              <a:buClr>
                <a:srgbClr val="0070C0"/>
              </a:buClr>
              <a:buFont typeface="Arial" panose="020B0604020202020204" pitchFamily="34" charset="0"/>
              <a:buChar char="•"/>
            </a:pPr>
            <a:endParaRPr lang="en-GB" sz="2400" dirty="0">
              <a:latin typeface="Lato"/>
              <a:ea typeface="Lato"/>
              <a:cs typeface="Lato"/>
            </a:endParaRPr>
          </a:p>
        </p:txBody>
      </p:sp>
      <p:pic>
        <p:nvPicPr>
          <p:cNvPr id="4" name="Picture 3">
            <a:extLst>
              <a:ext uri="{FF2B5EF4-FFF2-40B4-BE49-F238E27FC236}">
                <a16:creationId xmlns:a16="http://schemas.microsoft.com/office/drawing/2014/main" id="{03FE1F16-2833-67D7-7D93-5576C3EBFFA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9582911" y="140988"/>
            <a:ext cx="2609087" cy="2486593"/>
          </a:xfrm>
          <a:prstGeom prst="rect">
            <a:avLst/>
          </a:prstGeom>
        </p:spPr>
      </p:pic>
    </p:spTree>
    <p:custDataLst>
      <p:tags r:id="rId1"/>
    </p:custDataLst>
    <p:extLst>
      <p:ext uri="{BB962C8B-B14F-4D97-AF65-F5344CB8AC3E}">
        <p14:creationId xmlns:p14="http://schemas.microsoft.com/office/powerpoint/2010/main" val="42910026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8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8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a:extLst>
              <a:ext uri="{FF2B5EF4-FFF2-40B4-BE49-F238E27FC236}">
                <a16:creationId xmlns:a16="http://schemas.microsoft.com/office/drawing/2014/main" id="{C5EB4358-7B03-B76F-5901-6F322E41FF90}"/>
              </a:ext>
            </a:extLst>
          </p:cNvPr>
          <p:cNvSpPr/>
          <p:nvPr/>
        </p:nvSpPr>
        <p:spPr>
          <a:xfrm>
            <a:off x="4194871" y="4500398"/>
            <a:ext cx="6766239" cy="1269882"/>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43" name="Rounded Rectangle 42">
            <a:extLst>
              <a:ext uri="{FF2B5EF4-FFF2-40B4-BE49-F238E27FC236}">
                <a16:creationId xmlns:a16="http://schemas.microsoft.com/office/drawing/2014/main" id="{F621F89F-2007-8562-68B4-CCCA1E181E65}"/>
              </a:ext>
            </a:extLst>
          </p:cNvPr>
          <p:cNvSpPr/>
          <p:nvPr/>
        </p:nvSpPr>
        <p:spPr>
          <a:xfrm>
            <a:off x="4194872" y="3070109"/>
            <a:ext cx="6766239" cy="1269881"/>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41" name="Rounded Rectangle 40">
            <a:extLst>
              <a:ext uri="{FF2B5EF4-FFF2-40B4-BE49-F238E27FC236}">
                <a16:creationId xmlns:a16="http://schemas.microsoft.com/office/drawing/2014/main" id="{A9A0D48B-5FD7-89CF-FA18-69BE4D48EF8D}"/>
              </a:ext>
            </a:extLst>
          </p:cNvPr>
          <p:cNvSpPr/>
          <p:nvPr/>
        </p:nvSpPr>
        <p:spPr>
          <a:xfrm>
            <a:off x="4194873" y="1616106"/>
            <a:ext cx="6766239" cy="128180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1" y="547501"/>
            <a:ext cx="775308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Ciclo de programación plurianual</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1087439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E9E31A57-873A-9E11-BC00-BB0A12E63E4D}"/>
              </a:ext>
            </a:extLst>
          </p:cNvPr>
          <p:cNvSpPr txBox="1"/>
          <p:nvPr/>
        </p:nvSpPr>
        <p:spPr>
          <a:xfrm>
            <a:off x="7870882" y="1782753"/>
            <a:ext cx="3407631" cy="769441"/>
          </a:xfrm>
          <a:prstGeom prst="rect">
            <a:avLst/>
          </a:prstGeom>
          <a:noFill/>
        </p:spPr>
        <p:txBody>
          <a:bodyPr wrap="square" rtlCol="0">
            <a:spAutoFit/>
          </a:bodyPr>
          <a:lstStyle/>
          <a:p>
            <a:r>
              <a:rPr lang="es-419" sz="1600" b="1" dirty="0">
                <a:solidFill>
                  <a:srgbClr val="0070C0"/>
                </a:solidFill>
                <a:latin typeface="Lato" panose="020F0502020204030203" pitchFamily="34" charset="77"/>
              </a:rPr>
              <a:t>Programación para la prevención de la VG</a:t>
            </a:r>
          </a:p>
          <a:p>
            <a:r>
              <a:rPr lang="es-419" sz="1400" dirty="0">
                <a:solidFill>
                  <a:schemeClr val="tx1">
                    <a:lumMod val="65000"/>
                    <a:lumOff val="35000"/>
                  </a:schemeClr>
                </a:solidFill>
                <a:latin typeface="Lato" panose="020F0502020204030203" pitchFamily="34" charset="77"/>
              </a:rPr>
              <a:t>Análisis de género y poder</a:t>
            </a:r>
          </a:p>
          <a:p>
            <a:r>
              <a:rPr lang="es-419" sz="1400" dirty="0">
                <a:solidFill>
                  <a:schemeClr val="tx1">
                    <a:lumMod val="65000"/>
                    <a:lumOff val="35000"/>
                  </a:schemeClr>
                </a:solidFill>
                <a:latin typeface="Lato" panose="020F0502020204030203" pitchFamily="34" charset="77"/>
              </a:rPr>
              <a:t>Teoría del Cambio</a:t>
            </a:r>
          </a:p>
        </p:txBody>
      </p:sp>
      <p:sp>
        <p:nvSpPr>
          <p:cNvPr id="8" name="TextBox 7">
            <a:extLst>
              <a:ext uri="{FF2B5EF4-FFF2-40B4-BE49-F238E27FC236}">
                <a16:creationId xmlns:a16="http://schemas.microsoft.com/office/drawing/2014/main" id="{1BBBC773-52A6-9FA8-2ECF-EC9E6F550B6C}"/>
              </a:ext>
            </a:extLst>
          </p:cNvPr>
          <p:cNvSpPr txBox="1"/>
          <p:nvPr/>
        </p:nvSpPr>
        <p:spPr>
          <a:xfrm>
            <a:off x="7884330" y="3087311"/>
            <a:ext cx="3076781" cy="769441"/>
          </a:xfrm>
          <a:prstGeom prst="rect">
            <a:avLst/>
          </a:prstGeom>
          <a:noFill/>
        </p:spPr>
        <p:txBody>
          <a:bodyPr wrap="square" rtlCol="0">
            <a:spAutoFit/>
          </a:bodyPr>
          <a:lstStyle/>
          <a:p>
            <a:r>
              <a:rPr lang="es-419" sz="1600" b="1" dirty="0">
                <a:solidFill>
                  <a:srgbClr val="0070C0"/>
                </a:solidFill>
                <a:latin typeface="Lato" panose="020F0502020204030203" pitchFamily="34" charset="77"/>
              </a:rPr>
              <a:t>Programación para la prevención de la VG</a:t>
            </a:r>
          </a:p>
          <a:p>
            <a:r>
              <a:rPr lang="es-419" sz="1400" dirty="0">
                <a:solidFill>
                  <a:schemeClr val="tx1">
                    <a:lumMod val="65000"/>
                    <a:lumOff val="35000"/>
                  </a:schemeClr>
                </a:solidFill>
                <a:latin typeface="Lato" panose="020F0502020204030203" pitchFamily="34" charset="77"/>
              </a:rPr>
              <a:t>Asociaciones para la prevención de la VG </a:t>
            </a:r>
          </a:p>
          <a:p>
            <a:r>
              <a:rPr lang="es-419" sz="1400" dirty="0">
                <a:solidFill>
                  <a:schemeClr val="tx1">
                    <a:lumMod val="65000"/>
                    <a:lumOff val="35000"/>
                  </a:schemeClr>
                </a:solidFill>
                <a:latin typeface="Lato" panose="020F0502020204030203" pitchFamily="34" charset="77"/>
              </a:rPr>
              <a:t>Monitoreo de las asociaciones</a:t>
            </a:r>
          </a:p>
        </p:txBody>
      </p:sp>
      <p:sp>
        <p:nvSpPr>
          <p:cNvPr id="9" name="TextBox 8">
            <a:extLst>
              <a:ext uri="{FF2B5EF4-FFF2-40B4-BE49-F238E27FC236}">
                <a16:creationId xmlns:a16="http://schemas.microsoft.com/office/drawing/2014/main" id="{65E681E3-5A89-41CB-4849-F8547364E689}"/>
              </a:ext>
            </a:extLst>
          </p:cNvPr>
          <p:cNvSpPr txBox="1"/>
          <p:nvPr/>
        </p:nvSpPr>
        <p:spPr>
          <a:xfrm>
            <a:off x="7870882" y="4753130"/>
            <a:ext cx="3076781" cy="553998"/>
          </a:xfrm>
          <a:prstGeom prst="rect">
            <a:avLst/>
          </a:prstGeom>
          <a:noFill/>
        </p:spPr>
        <p:txBody>
          <a:bodyPr wrap="square" rtlCol="0">
            <a:spAutoFit/>
          </a:bodyPr>
          <a:lstStyle/>
          <a:p>
            <a:r>
              <a:rPr lang="es-419" sz="1600" b="1" dirty="0">
                <a:solidFill>
                  <a:srgbClr val="0070C0"/>
                </a:solidFill>
                <a:latin typeface="Lato" panose="020F0502020204030203" pitchFamily="34" charset="77"/>
              </a:rPr>
              <a:t>Programación para la prevención de la VG</a:t>
            </a:r>
          </a:p>
          <a:p>
            <a:r>
              <a:rPr lang="es-419" sz="1400" dirty="0">
                <a:solidFill>
                  <a:schemeClr val="tx1">
                    <a:lumMod val="65000"/>
                    <a:lumOff val="35000"/>
                  </a:schemeClr>
                </a:solidFill>
                <a:latin typeface="Lato" panose="020F0502020204030203" pitchFamily="34" charset="77"/>
              </a:rPr>
              <a:t>Presentación anual de informes</a:t>
            </a:r>
          </a:p>
        </p:txBody>
      </p:sp>
      <p:grpSp>
        <p:nvGrpSpPr>
          <p:cNvPr id="66" name="Group 65">
            <a:extLst>
              <a:ext uri="{FF2B5EF4-FFF2-40B4-BE49-F238E27FC236}">
                <a16:creationId xmlns:a16="http://schemas.microsoft.com/office/drawing/2014/main" id="{BC987BA4-387B-0626-9A05-C59F5BE73A20}"/>
              </a:ext>
            </a:extLst>
          </p:cNvPr>
          <p:cNvGrpSpPr/>
          <p:nvPr/>
        </p:nvGrpSpPr>
        <p:grpSpPr>
          <a:xfrm>
            <a:off x="805259" y="1499632"/>
            <a:ext cx="1424173" cy="1413697"/>
            <a:chOff x="805259" y="1499632"/>
            <a:chExt cx="1424173" cy="1413697"/>
          </a:xfrm>
        </p:grpSpPr>
        <p:grpSp>
          <p:nvGrpSpPr>
            <p:cNvPr id="59" name="Group 58">
              <a:extLst>
                <a:ext uri="{FF2B5EF4-FFF2-40B4-BE49-F238E27FC236}">
                  <a16:creationId xmlns:a16="http://schemas.microsoft.com/office/drawing/2014/main" id="{6B47336F-2C89-9067-D679-1ACC100683AD}"/>
                </a:ext>
              </a:extLst>
            </p:cNvPr>
            <p:cNvGrpSpPr/>
            <p:nvPr/>
          </p:nvGrpSpPr>
          <p:grpSpPr>
            <a:xfrm>
              <a:off x="805259" y="1499632"/>
              <a:ext cx="1424173" cy="1413697"/>
              <a:chOff x="805259" y="1499632"/>
              <a:chExt cx="1424173" cy="1413697"/>
            </a:xfrm>
          </p:grpSpPr>
          <p:pic>
            <p:nvPicPr>
              <p:cNvPr id="2" name="Picture 1" descr="Shape, circle&#10;&#10;Description automatically generated">
                <a:extLst>
                  <a:ext uri="{FF2B5EF4-FFF2-40B4-BE49-F238E27FC236}">
                    <a16:creationId xmlns:a16="http://schemas.microsoft.com/office/drawing/2014/main" id="{EC5E0212-0399-E9A8-CBE5-506A949363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96663" y="1614411"/>
                <a:ext cx="1234348" cy="1205499"/>
              </a:xfrm>
              <a:prstGeom prst="rect">
                <a:avLst/>
              </a:prstGeom>
            </p:spPr>
          </p:pic>
          <p:sp>
            <p:nvSpPr>
              <p:cNvPr id="20" name="Arc 19">
                <a:extLst>
                  <a:ext uri="{FF2B5EF4-FFF2-40B4-BE49-F238E27FC236}">
                    <a16:creationId xmlns:a16="http://schemas.microsoft.com/office/drawing/2014/main" id="{7872D865-F338-19EB-322C-D832C53CD55F}"/>
                  </a:ext>
                </a:extLst>
              </p:cNvPr>
              <p:cNvSpPr/>
              <p:nvPr/>
            </p:nvSpPr>
            <p:spPr>
              <a:xfrm rot="5239728">
                <a:off x="810497" y="1494394"/>
                <a:ext cx="1413697" cy="1424173"/>
              </a:xfrm>
              <a:prstGeom prst="arc">
                <a:avLst>
                  <a:gd name="adj1" fmla="val 10955312"/>
                  <a:gd name="adj2" fmla="val 0"/>
                </a:avLst>
              </a:prstGeom>
              <a:noFill/>
              <a:ln w="12700" cap="rnd" cmpd="sng" algn="ctr">
                <a:solidFill>
                  <a:srgbClr val="0070C0"/>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txBody>
              <a:bodyPr rtlCol="0" anchor="ctr"/>
              <a:lstStyle/>
              <a:p>
                <a:pPr algn="ctr"/>
                <a:endParaRPr lang="en-BR"/>
              </a:p>
            </p:txBody>
          </p:sp>
        </p:grpSp>
        <p:sp>
          <p:nvSpPr>
            <p:cNvPr id="37" name="TextBox 36">
              <a:extLst>
                <a:ext uri="{FF2B5EF4-FFF2-40B4-BE49-F238E27FC236}">
                  <a16:creationId xmlns:a16="http://schemas.microsoft.com/office/drawing/2014/main" id="{63AE5C3F-1692-F234-088B-398120F6A66E}"/>
                </a:ext>
              </a:extLst>
            </p:cNvPr>
            <p:cNvSpPr txBox="1"/>
            <p:nvPr/>
          </p:nvSpPr>
          <p:spPr>
            <a:xfrm>
              <a:off x="1055611" y="1680920"/>
              <a:ext cx="916451" cy="1107996"/>
            </a:xfrm>
            <a:prstGeom prst="rect">
              <a:avLst/>
            </a:prstGeom>
            <a:noFill/>
          </p:spPr>
          <p:txBody>
            <a:bodyPr wrap="square" rtlCol="0">
              <a:spAutoFit/>
            </a:bodyPr>
            <a:lstStyle/>
            <a:p>
              <a:pPr algn="ctr"/>
              <a:r>
                <a:rPr lang="es-419" sz="2200" b="1" dirty="0">
                  <a:solidFill>
                    <a:srgbClr val="0070C0"/>
                  </a:solidFill>
                  <a:latin typeface="Lato" panose="020F0502020204030203" pitchFamily="34" charset="77"/>
                </a:rPr>
                <a:t>PLA-NIFI-CAR</a:t>
              </a:r>
            </a:p>
          </p:txBody>
        </p:sp>
      </p:grpSp>
      <p:grpSp>
        <p:nvGrpSpPr>
          <p:cNvPr id="68" name="Group 67">
            <a:extLst>
              <a:ext uri="{FF2B5EF4-FFF2-40B4-BE49-F238E27FC236}">
                <a16:creationId xmlns:a16="http://schemas.microsoft.com/office/drawing/2014/main" id="{5DAF8BC0-BD7B-CAE9-1D13-ABE8BF61E753}"/>
              </a:ext>
            </a:extLst>
          </p:cNvPr>
          <p:cNvGrpSpPr/>
          <p:nvPr/>
        </p:nvGrpSpPr>
        <p:grpSpPr>
          <a:xfrm>
            <a:off x="828862" y="2910733"/>
            <a:ext cx="1376966" cy="1416126"/>
            <a:chOff x="828862" y="2910733"/>
            <a:chExt cx="1376966" cy="1416126"/>
          </a:xfrm>
        </p:grpSpPr>
        <p:grpSp>
          <p:nvGrpSpPr>
            <p:cNvPr id="60" name="Group 59">
              <a:extLst>
                <a:ext uri="{FF2B5EF4-FFF2-40B4-BE49-F238E27FC236}">
                  <a16:creationId xmlns:a16="http://schemas.microsoft.com/office/drawing/2014/main" id="{D967776E-45E6-FB61-6ADB-9C12AE79C7A9}"/>
                </a:ext>
              </a:extLst>
            </p:cNvPr>
            <p:cNvGrpSpPr/>
            <p:nvPr/>
          </p:nvGrpSpPr>
          <p:grpSpPr>
            <a:xfrm>
              <a:off x="828862" y="2910733"/>
              <a:ext cx="1376966" cy="1416126"/>
              <a:chOff x="828862" y="2910733"/>
              <a:chExt cx="1376966" cy="1416126"/>
            </a:xfrm>
          </p:grpSpPr>
          <p:sp>
            <p:nvSpPr>
              <p:cNvPr id="21" name="Arc 20">
                <a:extLst>
                  <a:ext uri="{FF2B5EF4-FFF2-40B4-BE49-F238E27FC236}">
                    <a16:creationId xmlns:a16="http://schemas.microsoft.com/office/drawing/2014/main" id="{82AE0D72-6C59-AA7E-7F94-B65B0FF7C4D3}"/>
                  </a:ext>
                </a:extLst>
              </p:cNvPr>
              <p:cNvSpPr/>
              <p:nvPr/>
            </p:nvSpPr>
            <p:spPr>
              <a:xfrm rot="4407085" flipV="1">
                <a:off x="787315" y="2952280"/>
                <a:ext cx="1416126" cy="1333031"/>
              </a:xfrm>
              <a:prstGeom prst="arc">
                <a:avLst>
                  <a:gd name="adj1" fmla="val 9952162"/>
                  <a:gd name="adj2" fmla="val 0"/>
                </a:avLst>
              </a:prstGeom>
              <a:noFill/>
              <a:ln w="12700" cap="rnd" cmpd="sng" algn="ctr">
                <a:solidFill>
                  <a:srgbClr val="0070C0"/>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txBody>
              <a:bodyPr rtlCol="0" anchor="ctr"/>
              <a:lstStyle/>
              <a:p>
                <a:pPr algn="ctr"/>
                <a:endParaRPr lang="en-BR"/>
              </a:p>
            </p:txBody>
          </p:sp>
          <p:pic>
            <p:nvPicPr>
              <p:cNvPr id="26" name="Picture 25" descr="Shape, circle&#10;&#10;Description automatically generated">
                <a:extLst>
                  <a:ext uri="{FF2B5EF4-FFF2-40B4-BE49-F238E27FC236}">
                    <a16:creationId xmlns:a16="http://schemas.microsoft.com/office/drawing/2014/main" id="{E467FFC5-80F7-A983-4E7E-4F5EDC5C76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0260" y="2976994"/>
                <a:ext cx="1275568" cy="1254790"/>
              </a:xfrm>
              <a:prstGeom prst="rect">
                <a:avLst/>
              </a:prstGeom>
            </p:spPr>
          </p:pic>
        </p:grpSp>
        <p:sp>
          <p:nvSpPr>
            <p:cNvPr id="38" name="TextBox 37">
              <a:extLst>
                <a:ext uri="{FF2B5EF4-FFF2-40B4-BE49-F238E27FC236}">
                  <a16:creationId xmlns:a16="http://schemas.microsoft.com/office/drawing/2014/main" id="{9289D11D-6FF4-4E19-B272-2021502DFBCE}"/>
                </a:ext>
              </a:extLst>
            </p:cNvPr>
            <p:cNvSpPr txBox="1"/>
            <p:nvPr/>
          </p:nvSpPr>
          <p:spPr>
            <a:xfrm>
              <a:off x="1013029" y="3156214"/>
              <a:ext cx="1110029" cy="769441"/>
            </a:xfrm>
            <a:prstGeom prst="rect">
              <a:avLst/>
            </a:prstGeom>
            <a:noFill/>
          </p:spPr>
          <p:txBody>
            <a:bodyPr wrap="square" rtlCol="0">
              <a:spAutoFit/>
            </a:bodyPr>
            <a:lstStyle/>
            <a:p>
              <a:pPr algn="ctr"/>
              <a:r>
                <a:rPr lang="es-419" sz="2200" b="1" dirty="0">
                  <a:solidFill>
                    <a:srgbClr val="0070C0"/>
                  </a:solidFill>
                  <a:latin typeface="Lato" panose="020F0502020204030203" pitchFamily="34" charset="77"/>
                </a:rPr>
                <a:t>OB-TENER</a:t>
              </a:r>
            </a:p>
          </p:txBody>
        </p:sp>
      </p:grpSp>
      <p:grpSp>
        <p:nvGrpSpPr>
          <p:cNvPr id="71" name="Group 70">
            <a:extLst>
              <a:ext uri="{FF2B5EF4-FFF2-40B4-BE49-F238E27FC236}">
                <a16:creationId xmlns:a16="http://schemas.microsoft.com/office/drawing/2014/main" id="{FC97CB9E-E4F6-1449-D372-8A7938F805FE}"/>
              </a:ext>
            </a:extLst>
          </p:cNvPr>
          <p:cNvGrpSpPr/>
          <p:nvPr/>
        </p:nvGrpSpPr>
        <p:grpSpPr>
          <a:xfrm>
            <a:off x="686032" y="4283158"/>
            <a:ext cx="1662626" cy="1508984"/>
            <a:chOff x="686032" y="4283158"/>
            <a:chExt cx="1662626" cy="1508984"/>
          </a:xfrm>
        </p:grpSpPr>
        <p:grpSp>
          <p:nvGrpSpPr>
            <p:cNvPr id="61" name="Group 60">
              <a:extLst>
                <a:ext uri="{FF2B5EF4-FFF2-40B4-BE49-F238E27FC236}">
                  <a16:creationId xmlns:a16="http://schemas.microsoft.com/office/drawing/2014/main" id="{81AF11E4-BD9F-B95B-B31D-F3940CE45DF2}"/>
                </a:ext>
              </a:extLst>
            </p:cNvPr>
            <p:cNvGrpSpPr/>
            <p:nvPr/>
          </p:nvGrpSpPr>
          <p:grpSpPr>
            <a:xfrm>
              <a:off x="686032" y="4283158"/>
              <a:ext cx="1662626" cy="1508984"/>
              <a:chOff x="686032" y="4283158"/>
              <a:chExt cx="1662626" cy="1508984"/>
            </a:xfrm>
          </p:grpSpPr>
          <p:pic>
            <p:nvPicPr>
              <p:cNvPr id="28" name="Picture 27" descr="Shape, circle&#10;&#10;Description automatically generated">
                <a:extLst>
                  <a:ext uri="{FF2B5EF4-FFF2-40B4-BE49-F238E27FC236}">
                    <a16:creationId xmlns:a16="http://schemas.microsoft.com/office/drawing/2014/main" id="{1452091E-A061-D483-4A6B-DA1A2067CE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4377" y="4403272"/>
                <a:ext cx="1286318" cy="1274474"/>
              </a:xfrm>
              <a:prstGeom prst="rect">
                <a:avLst/>
              </a:prstGeom>
            </p:spPr>
          </p:pic>
          <p:sp>
            <p:nvSpPr>
              <p:cNvPr id="23" name="Arc 22">
                <a:extLst>
                  <a:ext uri="{FF2B5EF4-FFF2-40B4-BE49-F238E27FC236}">
                    <a16:creationId xmlns:a16="http://schemas.microsoft.com/office/drawing/2014/main" id="{47489BED-2034-2845-AF6A-942146037EEB}"/>
                  </a:ext>
                </a:extLst>
              </p:cNvPr>
              <p:cNvSpPr/>
              <p:nvPr/>
            </p:nvSpPr>
            <p:spPr>
              <a:xfrm rot="5239728">
                <a:off x="762853" y="4206337"/>
                <a:ext cx="1508984" cy="1662626"/>
              </a:xfrm>
              <a:prstGeom prst="arc">
                <a:avLst>
                  <a:gd name="adj1" fmla="val 12035938"/>
                  <a:gd name="adj2" fmla="val 0"/>
                </a:avLst>
              </a:prstGeom>
              <a:noFill/>
              <a:ln w="12700" cap="rnd" cmpd="sng" algn="ctr">
                <a:solidFill>
                  <a:srgbClr val="0070C0"/>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txBody>
              <a:bodyPr rtlCol="0" anchor="ctr"/>
              <a:lstStyle/>
              <a:p>
                <a:pPr algn="ctr"/>
                <a:endParaRPr lang="en-BR"/>
              </a:p>
            </p:txBody>
          </p:sp>
        </p:grpSp>
        <p:sp>
          <p:nvSpPr>
            <p:cNvPr id="39" name="TextBox 38">
              <a:extLst>
                <a:ext uri="{FF2B5EF4-FFF2-40B4-BE49-F238E27FC236}">
                  <a16:creationId xmlns:a16="http://schemas.microsoft.com/office/drawing/2014/main" id="{F31A32D0-0EB6-63D7-310B-11A309039CA1}"/>
                </a:ext>
              </a:extLst>
            </p:cNvPr>
            <p:cNvSpPr txBox="1"/>
            <p:nvPr/>
          </p:nvSpPr>
          <p:spPr>
            <a:xfrm>
              <a:off x="1055611" y="4645409"/>
              <a:ext cx="1101385" cy="769441"/>
            </a:xfrm>
            <a:prstGeom prst="rect">
              <a:avLst/>
            </a:prstGeom>
            <a:noFill/>
          </p:spPr>
          <p:txBody>
            <a:bodyPr wrap="square" rtlCol="0">
              <a:spAutoFit/>
            </a:bodyPr>
            <a:lstStyle/>
            <a:p>
              <a:pPr algn="ctr"/>
              <a:r>
                <a:rPr lang="es-419" sz="2200" b="1" dirty="0">
                  <a:solidFill>
                    <a:srgbClr val="0070C0"/>
                  </a:solidFill>
                  <a:latin typeface="Lato" panose="020F0502020204030203" pitchFamily="34" charset="77"/>
                </a:rPr>
                <a:t>MOS-TRAR</a:t>
              </a:r>
            </a:p>
          </p:txBody>
        </p:sp>
      </p:grpSp>
      <p:grpSp>
        <p:nvGrpSpPr>
          <p:cNvPr id="65" name="Group 64">
            <a:extLst>
              <a:ext uri="{FF2B5EF4-FFF2-40B4-BE49-F238E27FC236}">
                <a16:creationId xmlns:a16="http://schemas.microsoft.com/office/drawing/2014/main" id="{D7D05253-8675-EAC0-E479-983A4480D93D}"/>
              </a:ext>
            </a:extLst>
          </p:cNvPr>
          <p:cNvGrpSpPr/>
          <p:nvPr/>
        </p:nvGrpSpPr>
        <p:grpSpPr>
          <a:xfrm>
            <a:off x="2631880" y="1748839"/>
            <a:ext cx="5021257" cy="1015663"/>
            <a:chOff x="2631880" y="1748839"/>
            <a:chExt cx="5021257" cy="1015663"/>
          </a:xfrm>
        </p:grpSpPr>
        <p:cxnSp>
          <p:nvCxnSpPr>
            <p:cNvPr id="53" name="Straight Connector 52">
              <a:extLst>
                <a:ext uri="{FF2B5EF4-FFF2-40B4-BE49-F238E27FC236}">
                  <a16:creationId xmlns:a16="http://schemas.microsoft.com/office/drawing/2014/main" id="{5CB3E366-08C3-DC0B-586A-380CAD01A03C}"/>
                </a:ext>
              </a:extLst>
            </p:cNvPr>
            <p:cNvCxnSpPr>
              <a:cxnSpLocks/>
            </p:cNvCxnSpPr>
            <p:nvPr/>
          </p:nvCxnSpPr>
          <p:spPr>
            <a:xfrm>
              <a:off x="2631880" y="2259546"/>
              <a:ext cx="2337685" cy="0"/>
            </a:xfrm>
            <a:prstGeom prst="line">
              <a:avLst/>
            </a:prstGeom>
            <a:ln w="44450">
              <a:solidFill>
                <a:srgbClr val="0070C0"/>
              </a:solidFill>
              <a:prstDash val="sysDot"/>
              <a:headEnd type="oval" w="med" len="med"/>
              <a:tailEnd type="none"/>
            </a:ln>
            <a:effectLst/>
          </p:spPr>
          <p:style>
            <a:lnRef idx="2">
              <a:schemeClr val="accent1"/>
            </a:lnRef>
            <a:fillRef idx="0">
              <a:schemeClr val="accent1"/>
            </a:fillRef>
            <a:effectRef idx="1">
              <a:schemeClr val="accent1"/>
            </a:effectRef>
            <a:fontRef idx="minor">
              <a:schemeClr val="tx1"/>
            </a:fontRef>
          </p:style>
        </p:cxnSp>
        <p:grpSp>
          <p:nvGrpSpPr>
            <p:cNvPr id="51" name="Group 50">
              <a:extLst>
                <a:ext uri="{FF2B5EF4-FFF2-40B4-BE49-F238E27FC236}">
                  <a16:creationId xmlns:a16="http://schemas.microsoft.com/office/drawing/2014/main" id="{EF854348-13C4-ADA2-581B-E8B50FD24A26}"/>
                </a:ext>
              </a:extLst>
            </p:cNvPr>
            <p:cNvGrpSpPr/>
            <p:nvPr/>
          </p:nvGrpSpPr>
          <p:grpSpPr>
            <a:xfrm>
              <a:off x="3679474" y="1748839"/>
              <a:ext cx="3973663" cy="1015663"/>
              <a:chOff x="4255937" y="1808473"/>
              <a:chExt cx="3973663" cy="1015663"/>
            </a:xfrm>
          </p:grpSpPr>
          <p:sp>
            <p:nvSpPr>
              <p:cNvPr id="33" name="Rounded Rectangle 32">
                <a:extLst>
                  <a:ext uri="{FF2B5EF4-FFF2-40B4-BE49-F238E27FC236}">
                    <a16:creationId xmlns:a16="http://schemas.microsoft.com/office/drawing/2014/main" id="{922BBB7E-D336-C164-B32B-45393D22D652}"/>
                  </a:ext>
                </a:extLst>
              </p:cNvPr>
              <p:cNvSpPr/>
              <p:nvPr/>
            </p:nvSpPr>
            <p:spPr>
              <a:xfrm>
                <a:off x="4255937" y="1808473"/>
                <a:ext cx="3973663" cy="1015663"/>
              </a:xfrm>
              <a:prstGeom prst="roundRect">
                <a:avLst/>
              </a:prstGeom>
              <a:solidFill>
                <a:srgbClr val="FFFCCD"/>
              </a:solid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40" name="TextBox 39">
                <a:extLst>
                  <a:ext uri="{FF2B5EF4-FFF2-40B4-BE49-F238E27FC236}">
                    <a16:creationId xmlns:a16="http://schemas.microsoft.com/office/drawing/2014/main" id="{94725C93-165A-CBA4-B788-6031D9049F21}"/>
                  </a:ext>
                </a:extLst>
              </p:cNvPr>
              <p:cNvSpPr txBox="1"/>
              <p:nvPr/>
            </p:nvSpPr>
            <p:spPr>
              <a:xfrm>
                <a:off x="4377185" y="1847188"/>
                <a:ext cx="3407632" cy="738664"/>
              </a:xfrm>
              <a:prstGeom prst="rect">
                <a:avLst/>
              </a:prstGeom>
              <a:noFill/>
            </p:spPr>
            <p:txBody>
              <a:bodyPr wrap="square" rtlCol="0">
                <a:spAutoFit/>
              </a:bodyPr>
              <a:lstStyle/>
              <a:p>
                <a:pPr marL="285750" indent="-285750">
                  <a:buFont typeface="Arial" panose="020B0604020202020204" pitchFamily="34" charset="0"/>
                  <a:buChar char="•"/>
                </a:pPr>
                <a:r>
                  <a:rPr lang="es-419" sz="1400" dirty="0">
                    <a:solidFill>
                      <a:srgbClr val="0070C0"/>
                    </a:solidFill>
                    <a:latin typeface="Lato" panose="020F0502020204030203" pitchFamily="34" charset="77"/>
                  </a:rPr>
                  <a:t>Revisar el análisis de la situación</a:t>
                </a:r>
              </a:p>
              <a:p>
                <a:pPr marL="285750" indent="-285750">
                  <a:buFont typeface="Arial" panose="020B0604020202020204" pitchFamily="34" charset="0"/>
                  <a:buChar char="•"/>
                </a:pPr>
                <a:r>
                  <a:rPr lang="es-419" sz="1400" dirty="0">
                    <a:solidFill>
                      <a:srgbClr val="0070C0"/>
                    </a:solidFill>
                    <a:latin typeface="Lato" panose="020F0502020204030203" pitchFamily="34" charset="77"/>
                  </a:rPr>
                  <a:t>Diseñar estrategias plurianuales</a:t>
                </a:r>
              </a:p>
              <a:p>
                <a:pPr marL="285750" indent="-285750">
                  <a:buFont typeface="Arial" panose="020B0604020202020204" pitchFamily="34" charset="0"/>
                  <a:buChar char="•"/>
                </a:pPr>
                <a:r>
                  <a:rPr lang="es-419" sz="1400" dirty="0">
                    <a:solidFill>
                      <a:srgbClr val="0070C0"/>
                    </a:solidFill>
                    <a:latin typeface="Lato" panose="020F0502020204030203" pitchFamily="34" charset="77"/>
                  </a:rPr>
                  <a:t>Gestionar y planificar para las emergencias</a:t>
                </a:r>
              </a:p>
            </p:txBody>
          </p:sp>
        </p:grpSp>
      </p:grpSp>
      <p:grpSp>
        <p:nvGrpSpPr>
          <p:cNvPr id="69" name="Group 68">
            <a:extLst>
              <a:ext uri="{FF2B5EF4-FFF2-40B4-BE49-F238E27FC236}">
                <a16:creationId xmlns:a16="http://schemas.microsoft.com/office/drawing/2014/main" id="{EF6D9EC7-A56C-ED60-AAB2-9FE6D13C082C}"/>
              </a:ext>
            </a:extLst>
          </p:cNvPr>
          <p:cNvGrpSpPr/>
          <p:nvPr/>
        </p:nvGrpSpPr>
        <p:grpSpPr>
          <a:xfrm>
            <a:off x="2651758" y="3202150"/>
            <a:ext cx="5001379" cy="1046486"/>
            <a:chOff x="2651758" y="3202150"/>
            <a:chExt cx="5001379" cy="1046486"/>
          </a:xfrm>
        </p:grpSpPr>
        <p:cxnSp>
          <p:nvCxnSpPr>
            <p:cNvPr id="57" name="Straight Connector 56">
              <a:extLst>
                <a:ext uri="{FF2B5EF4-FFF2-40B4-BE49-F238E27FC236}">
                  <a16:creationId xmlns:a16="http://schemas.microsoft.com/office/drawing/2014/main" id="{209C3487-7A13-0130-3F4B-D0E0CEAE530D}"/>
                </a:ext>
              </a:extLst>
            </p:cNvPr>
            <p:cNvCxnSpPr>
              <a:cxnSpLocks/>
            </p:cNvCxnSpPr>
            <p:nvPr/>
          </p:nvCxnSpPr>
          <p:spPr>
            <a:xfrm>
              <a:off x="2651758" y="3733357"/>
              <a:ext cx="1959996" cy="0"/>
            </a:xfrm>
            <a:prstGeom prst="line">
              <a:avLst/>
            </a:prstGeom>
            <a:ln w="44450">
              <a:solidFill>
                <a:srgbClr val="0070C0"/>
              </a:solidFill>
              <a:prstDash val="sysDot"/>
              <a:headEnd type="oval" w="med" len="med"/>
              <a:tailEnd type="none"/>
            </a:ln>
            <a:effectLst/>
          </p:spPr>
          <p:style>
            <a:lnRef idx="2">
              <a:schemeClr val="accent1"/>
            </a:lnRef>
            <a:fillRef idx="0">
              <a:schemeClr val="accent1"/>
            </a:fillRef>
            <a:effectRef idx="1">
              <a:schemeClr val="accent1"/>
            </a:effectRef>
            <a:fontRef idx="minor">
              <a:schemeClr val="tx1"/>
            </a:fontRef>
          </p:style>
        </p:cxnSp>
        <p:grpSp>
          <p:nvGrpSpPr>
            <p:cNvPr id="50" name="Group 49">
              <a:extLst>
                <a:ext uri="{FF2B5EF4-FFF2-40B4-BE49-F238E27FC236}">
                  <a16:creationId xmlns:a16="http://schemas.microsoft.com/office/drawing/2014/main" id="{89BE6D3F-36D9-8AD2-B648-6DB025CD6B1B}"/>
                </a:ext>
              </a:extLst>
            </p:cNvPr>
            <p:cNvGrpSpPr/>
            <p:nvPr/>
          </p:nvGrpSpPr>
          <p:grpSpPr>
            <a:xfrm>
              <a:off x="3679474" y="3202150"/>
              <a:ext cx="3973663" cy="1046486"/>
              <a:chOff x="4255937" y="3261784"/>
              <a:chExt cx="3973663" cy="1046486"/>
            </a:xfrm>
          </p:grpSpPr>
          <p:sp>
            <p:nvSpPr>
              <p:cNvPr id="34" name="Rounded Rectangle 33">
                <a:extLst>
                  <a:ext uri="{FF2B5EF4-FFF2-40B4-BE49-F238E27FC236}">
                    <a16:creationId xmlns:a16="http://schemas.microsoft.com/office/drawing/2014/main" id="{2C5CDD6D-A274-F199-B4C7-D4C3E74D5B69}"/>
                  </a:ext>
                </a:extLst>
              </p:cNvPr>
              <p:cNvSpPr/>
              <p:nvPr/>
            </p:nvSpPr>
            <p:spPr>
              <a:xfrm>
                <a:off x="4255937" y="3261784"/>
                <a:ext cx="3973663" cy="1015663"/>
              </a:xfrm>
              <a:prstGeom prst="roundRect">
                <a:avLst/>
              </a:prstGeom>
              <a:solidFill>
                <a:srgbClr val="CCE3F1"/>
              </a:solid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42" name="TextBox 41">
                <a:extLst>
                  <a:ext uri="{FF2B5EF4-FFF2-40B4-BE49-F238E27FC236}">
                    <a16:creationId xmlns:a16="http://schemas.microsoft.com/office/drawing/2014/main" id="{CAA6ECC4-C019-D9DA-25B4-05E7117DFEBC}"/>
                  </a:ext>
                </a:extLst>
              </p:cNvPr>
              <p:cNvSpPr txBox="1"/>
              <p:nvPr/>
            </p:nvSpPr>
            <p:spPr>
              <a:xfrm>
                <a:off x="4365086" y="3292607"/>
                <a:ext cx="3810726" cy="1015663"/>
              </a:xfrm>
              <a:prstGeom prst="rect">
                <a:avLst/>
              </a:prstGeom>
              <a:noFill/>
            </p:spPr>
            <p:txBody>
              <a:bodyPr wrap="square" rtlCol="0">
                <a:spAutoFit/>
              </a:bodyPr>
              <a:lstStyle/>
              <a:p>
                <a:pPr marL="285750" indent="-285750">
                  <a:buFont typeface="Arial" panose="020B0604020202020204" pitchFamily="34" charset="0"/>
                  <a:buChar char="•"/>
                </a:pPr>
                <a:r>
                  <a:rPr lang="es-419" sz="1200" dirty="0">
                    <a:solidFill>
                      <a:srgbClr val="0070C0"/>
                    </a:solidFill>
                    <a:latin typeface="Lato" panose="020F0502020204030203" pitchFamily="34" charset="77"/>
                  </a:rPr>
                  <a:t>Actualizar anualmente los planes de implementación</a:t>
                </a:r>
              </a:p>
              <a:p>
                <a:pPr marL="285750" indent="-285750">
                  <a:buFont typeface="Arial" panose="020B0604020202020204" pitchFamily="34" charset="0"/>
                  <a:buChar char="•"/>
                </a:pPr>
                <a:r>
                  <a:rPr lang="es-419" sz="1200" dirty="0">
                    <a:solidFill>
                      <a:srgbClr val="0070C0"/>
                    </a:solidFill>
                    <a:latin typeface="Lato" panose="020F0502020204030203" pitchFamily="34" charset="77"/>
                  </a:rPr>
                  <a:t>Monitorear los planes de implementación</a:t>
                </a:r>
              </a:p>
              <a:p>
                <a:pPr marL="285750" indent="-285750">
                  <a:buFont typeface="Arial" panose="020B0604020202020204" pitchFamily="34" charset="0"/>
                  <a:buChar char="•"/>
                </a:pPr>
                <a:r>
                  <a:rPr lang="es-419" sz="1200" dirty="0">
                    <a:solidFill>
                      <a:srgbClr val="0070C0"/>
                    </a:solidFill>
                    <a:latin typeface="Lato" panose="020F0502020204030203" pitchFamily="34" charset="77"/>
                  </a:rPr>
                  <a:t>Administrar y ajustar los planes de implementación</a:t>
                </a:r>
              </a:p>
            </p:txBody>
          </p:sp>
        </p:grpSp>
      </p:grpSp>
      <p:grpSp>
        <p:nvGrpSpPr>
          <p:cNvPr id="72" name="Group 71">
            <a:extLst>
              <a:ext uri="{FF2B5EF4-FFF2-40B4-BE49-F238E27FC236}">
                <a16:creationId xmlns:a16="http://schemas.microsoft.com/office/drawing/2014/main" id="{CFD3B8BB-4D92-E2FD-3C79-A973E1AF317C}"/>
              </a:ext>
            </a:extLst>
          </p:cNvPr>
          <p:cNvGrpSpPr/>
          <p:nvPr/>
        </p:nvGrpSpPr>
        <p:grpSpPr>
          <a:xfrm>
            <a:off x="2631880" y="4632254"/>
            <a:ext cx="5021257" cy="1015663"/>
            <a:chOff x="2631880" y="4632254"/>
            <a:chExt cx="5021257" cy="1015663"/>
          </a:xfrm>
        </p:grpSpPr>
        <p:cxnSp>
          <p:nvCxnSpPr>
            <p:cNvPr id="58" name="Straight Connector 57">
              <a:extLst>
                <a:ext uri="{FF2B5EF4-FFF2-40B4-BE49-F238E27FC236}">
                  <a16:creationId xmlns:a16="http://schemas.microsoft.com/office/drawing/2014/main" id="{C432B8F6-E8B2-5E07-B802-C35A1C03701A}"/>
                </a:ext>
              </a:extLst>
            </p:cNvPr>
            <p:cNvCxnSpPr>
              <a:cxnSpLocks/>
            </p:cNvCxnSpPr>
            <p:nvPr/>
          </p:nvCxnSpPr>
          <p:spPr>
            <a:xfrm>
              <a:off x="2631880" y="5145235"/>
              <a:ext cx="1959996" cy="0"/>
            </a:xfrm>
            <a:prstGeom prst="line">
              <a:avLst/>
            </a:prstGeom>
            <a:ln w="44450">
              <a:solidFill>
                <a:srgbClr val="0070C0"/>
              </a:solidFill>
              <a:prstDash val="sysDot"/>
              <a:headEnd type="oval" w="med" len="med"/>
              <a:tailEnd type="none"/>
            </a:ln>
            <a:effectLst/>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4FF7BC26-0181-B965-7747-CD717C25C2E2}"/>
                </a:ext>
              </a:extLst>
            </p:cNvPr>
            <p:cNvGrpSpPr/>
            <p:nvPr/>
          </p:nvGrpSpPr>
          <p:grpSpPr>
            <a:xfrm>
              <a:off x="3679474" y="4632254"/>
              <a:ext cx="3973663" cy="1015663"/>
              <a:chOff x="4255937" y="4691888"/>
              <a:chExt cx="3973663" cy="1015663"/>
            </a:xfrm>
          </p:grpSpPr>
          <p:sp>
            <p:nvSpPr>
              <p:cNvPr id="35" name="Rounded Rectangle 34">
                <a:extLst>
                  <a:ext uri="{FF2B5EF4-FFF2-40B4-BE49-F238E27FC236}">
                    <a16:creationId xmlns:a16="http://schemas.microsoft.com/office/drawing/2014/main" id="{AC496C1F-9B0B-EFA8-3E2C-9BF9BFB6E5AA}"/>
                  </a:ext>
                </a:extLst>
              </p:cNvPr>
              <p:cNvSpPr/>
              <p:nvPr/>
            </p:nvSpPr>
            <p:spPr>
              <a:xfrm>
                <a:off x="4255937" y="4691888"/>
                <a:ext cx="3973663" cy="1015663"/>
              </a:xfrm>
              <a:prstGeom prst="roundRect">
                <a:avLst/>
              </a:prstGeom>
              <a:solidFill>
                <a:srgbClr val="FBEF33"/>
              </a:solid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45" name="TextBox 44">
                <a:extLst>
                  <a:ext uri="{FF2B5EF4-FFF2-40B4-BE49-F238E27FC236}">
                    <a16:creationId xmlns:a16="http://schemas.microsoft.com/office/drawing/2014/main" id="{B3C5CBE7-CE84-337C-E004-76E4214AB953}"/>
                  </a:ext>
                </a:extLst>
              </p:cNvPr>
              <p:cNvSpPr txBox="1"/>
              <p:nvPr/>
            </p:nvSpPr>
            <p:spPr>
              <a:xfrm>
                <a:off x="4365086" y="4822405"/>
                <a:ext cx="3810726" cy="738664"/>
              </a:xfrm>
              <a:prstGeom prst="rect">
                <a:avLst/>
              </a:prstGeom>
              <a:noFill/>
            </p:spPr>
            <p:txBody>
              <a:bodyPr wrap="square" rtlCol="0">
                <a:spAutoFit/>
              </a:bodyPr>
              <a:lstStyle/>
              <a:p>
                <a:pPr marL="285750" indent="-285750">
                  <a:buFont typeface="Arial" panose="020B0604020202020204" pitchFamily="34" charset="0"/>
                  <a:buChar char="•"/>
                </a:pPr>
                <a:r>
                  <a:rPr lang="es-419" sz="1400" dirty="0">
                    <a:solidFill>
                      <a:srgbClr val="0070C0"/>
                    </a:solidFill>
                    <a:latin typeface="Lato" panose="020F0502020204030203" pitchFamily="34" charset="77"/>
                  </a:rPr>
                  <a:t>Revisar la implementación de la estrategia</a:t>
                </a:r>
              </a:p>
              <a:p>
                <a:pPr marL="285750" indent="-285750">
                  <a:buFont typeface="Arial" panose="020B0604020202020204" pitchFamily="34" charset="0"/>
                  <a:buChar char="•"/>
                </a:pPr>
                <a:r>
                  <a:rPr lang="es-419" sz="1400" dirty="0">
                    <a:solidFill>
                      <a:srgbClr val="0070C0"/>
                    </a:solidFill>
                    <a:latin typeface="Lato" panose="020F0502020204030203" pitchFamily="34" charset="77"/>
                  </a:rPr>
                  <a:t>Informar sobre indicadores básicos</a:t>
                </a:r>
              </a:p>
              <a:p>
                <a:pPr marL="285750" indent="-285750">
                  <a:buFont typeface="Arial" panose="020B0604020202020204" pitchFamily="34" charset="0"/>
                  <a:buChar char="•"/>
                </a:pPr>
                <a:r>
                  <a:rPr lang="es-419" sz="1400" dirty="0">
                    <a:solidFill>
                      <a:srgbClr val="0070C0"/>
                    </a:solidFill>
                    <a:latin typeface="Lato" panose="020F0502020204030203" pitchFamily="34" charset="77"/>
                  </a:rPr>
                  <a:t>Evaluar las estrategias</a:t>
                </a:r>
              </a:p>
            </p:txBody>
          </p:sp>
        </p:grpSp>
      </p:grpSp>
      <p:sp>
        <p:nvSpPr>
          <p:cNvPr id="4" name="TextBox 3">
            <a:extLst>
              <a:ext uri="{FF2B5EF4-FFF2-40B4-BE49-F238E27FC236}">
                <a16:creationId xmlns:a16="http://schemas.microsoft.com/office/drawing/2014/main" id="{1221268B-35B0-CA6B-9509-3653E6C804C5}"/>
              </a:ext>
            </a:extLst>
          </p:cNvPr>
          <p:cNvSpPr txBox="1"/>
          <p:nvPr/>
        </p:nvSpPr>
        <p:spPr>
          <a:xfrm>
            <a:off x="1701209" y="-1935126"/>
            <a:ext cx="8973879" cy="276999"/>
          </a:xfrm>
          <a:prstGeom prst="rect">
            <a:avLst/>
          </a:prstGeom>
          <a:noFill/>
        </p:spPr>
        <p:txBody>
          <a:bodyPr wrap="square" rtlCol="0">
            <a:spAutoFit/>
          </a:bodyPr>
          <a:lstStyle/>
          <a:p>
            <a:r>
              <a:rPr lang="es-419" sz="1200">
                <a:latin typeface="Lato" panose="020F0502020204030203" pitchFamily="34" charset="77"/>
                <a:ea typeface="MS PGothic"/>
                <a:cs typeface="Calibri"/>
                <a:hlinkClick r:id="rId7"/>
              </a:rPr>
              <a:t>https://unhcr365.sharepoint.com/sites/GSCB-GBVLearning/SitePages/Webinar-2.aspx</a:t>
            </a:r>
          </a:p>
        </p:txBody>
      </p:sp>
    </p:spTree>
    <p:custDataLst>
      <p:tags r:id="rId1"/>
    </p:custDataLst>
    <p:extLst>
      <p:ext uri="{BB962C8B-B14F-4D97-AF65-F5344CB8AC3E}">
        <p14:creationId xmlns:p14="http://schemas.microsoft.com/office/powerpoint/2010/main" val="11333379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2" presetClass="entr" presetSubtype="2" accel="50000" decel="50000" fill="hold" nodeType="withEffect">
                                      <p:stCondLst>
                                        <p:cond delay="50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2000" fill="hold"/>
                                            <p:tgtEl>
                                              <p:spTgt spid="65"/>
                                            </p:tgtEl>
                                            <p:attrNameLst>
                                              <p:attrName>ppt_x</p:attrName>
                                            </p:attrNameLst>
                                          </p:cBhvr>
                                          <p:tavLst>
                                            <p:tav tm="0">
                                              <p:val>
                                                <p:strVal val="1+#ppt_w/2"/>
                                              </p:val>
                                            </p:tav>
                                            <p:tav tm="100000">
                                              <p:val>
                                                <p:strVal val="#ppt_x"/>
                                              </p:val>
                                            </p:tav>
                                          </p:tavLst>
                                        </p:anim>
                                        <p:anim calcmode="lin" valueType="num">
                                          <p:cBhvr additive="base">
                                            <p:cTn id="21" dur="2000" fill="hold"/>
                                            <p:tgtEl>
                                              <p:spTgt spid="65"/>
                                            </p:tgtEl>
                                            <p:attrNameLst>
                                              <p:attrName>ppt_y</p:attrName>
                                            </p:attrNameLst>
                                          </p:cBhvr>
                                          <p:tavLst>
                                            <p:tav tm="0">
                                              <p:val>
                                                <p:strVal val="#ppt_y"/>
                                              </p:val>
                                            </p:tav>
                                            <p:tav tm="100000">
                                              <p:val>
                                                <p:strVal val="#ppt_y"/>
                                              </p:val>
                                            </p:tav>
                                          </p:tavLst>
                                        </p:anim>
                                      </p:childTnLst>
                                    </p:cTn>
                                  </p:par>
                                  <p:par>
                                    <p:cTn id="22" presetID="22" presetClass="entr" presetSubtype="2" fill="hold" grpId="0" nodeType="withEffect">
                                      <p:stCondLst>
                                        <p:cond delay="1500"/>
                                      </p:stCondLst>
                                      <p:childTnLst>
                                        <p:set>
                                          <p:cBhvr>
                                            <p:cTn id="23" dur="1" fill="hold">
                                              <p:stCondLst>
                                                <p:cond delay="0"/>
                                              </p:stCondLst>
                                            </p:cTn>
                                            <p:tgtEl>
                                              <p:spTgt spid="41"/>
                                            </p:tgtEl>
                                            <p:attrNameLst>
                                              <p:attrName>style.visibility</p:attrName>
                                            </p:attrNameLst>
                                          </p:cBhvr>
                                          <p:to>
                                            <p:strVal val="visible"/>
                                          </p:to>
                                        </p:set>
                                        <p:animEffect transition="in" filter="wipe(right)">
                                          <p:cBhvr>
                                            <p:cTn id="24" dur="1000"/>
                                            <p:tgtEl>
                                              <p:spTgt spid="41"/>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2" presetClass="entr" presetSubtype="2" accel="50000" decel="50000" fill="hold" nodeType="withEffect">
                                      <p:stCondLst>
                                        <p:cond delay="50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2000" fill="hold"/>
                                            <p:tgtEl>
                                              <p:spTgt spid="69"/>
                                            </p:tgtEl>
                                            <p:attrNameLst>
                                              <p:attrName>ppt_x</p:attrName>
                                            </p:attrNameLst>
                                          </p:cBhvr>
                                          <p:tavLst>
                                            <p:tav tm="0">
                                              <p:val>
                                                <p:strVal val="1+#ppt_w/2"/>
                                              </p:val>
                                            </p:tav>
                                            <p:tav tm="100000">
                                              <p:val>
                                                <p:strVal val="#ppt_x"/>
                                              </p:val>
                                            </p:tav>
                                          </p:tavLst>
                                        </p:anim>
                                        <p:anim calcmode="lin" valueType="num">
                                          <p:cBhvr additive="base">
                                            <p:cTn id="36" dur="2000" fill="hold"/>
                                            <p:tgtEl>
                                              <p:spTgt spid="69"/>
                                            </p:tgtEl>
                                            <p:attrNameLst>
                                              <p:attrName>ppt_y</p:attrName>
                                            </p:attrNameLst>
                                          </p:cBhvr>
                                          <p:tavLst>
                                            <p:tav tm="0">
                                              <p:val>
                                                <p:strVal val="#ppt_y"/>
                                              </p:val>
                                            </p:tav>
                                            <p:tav tm="100000">
                                              <p:val>
                                                <p:strVal val="#ppt_y"/>
                                              </p:val>
                                            </p:tav>
                                          </p:tavLst>
                                        </p:anim>
                                      </p:childTnLst>
                                    </p:cTn>
                                  </p:par>
                                  <p:par>
                                    <p:cTn id="37" presetID="22" presetClass="entr" presetSubtype="2" fill="hold" grpId="0" nodeType="withEffect">
                                      <p:stCondLst>
                                        <p:cond delay="150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1000"/>
                                            <p:tgtEl>
                                              <p:spTgt spid="43"/>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2" presetClass="entr" presetSubtype="2" accel="50000" decel="50000" fill="hold" nodeType="withEffect">
                                      <p:stCondLst>
                                        <p:cond delay="5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2000" fill="hold"/>
                                            <p:tgtEl>
                                              <p:spTgt spid="72"/>
                                            </p:tgtEl>
                                            <p:attrNameLst>
                                              <p:attrName>ppt_x</p:attrName>
                                            </p:attrNameLst>
                                          </p:cBhvr>
                                          <p:tavLst>
                                            <p:tav tm="0">
                                              <p:val>
                                                <p:strVal val="1+#ppt_w/2"/>
                                              </p:val>
                                            </p:tav>
                                            <p:tav tm="100000">
                                              <p:val>
                                                <p:strVal val="#ppt_x"/>
                                              </p:val>
                                            </p:tav>
                                          </p:tavLst>
                                        </p:anim>
                                        <p:anim calcmode="lin" valueType="num">
                                          <p:cBhvr additive="base">
                                            <p:cTn id="51" dur="2000" fill="hold"/>
                                            <p:tgtEl>
                                              <p:spTgt spid="72"/>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1500"/>
                                      </p:stCondLst>
                                      <p:childTnLst>
                                        <p:set>
                                          <p:cBhvr>
                                            <p:cTn id="53" dur="1" fill="hold">
                                              <p:stCondLst>
                                                <p:cond delay="0"/>
                                              </p:stCondLst>
                                            </p:cTn>
                                            <p:tgtEl>
                                              <p:spTgt spid="44"/>
                                            </p:tgtEl>
                                            <p:attrNameLst>
                                              <p:attrName>style.visibility</p:attrName>
                                            </p:attrNameLst>
                                          </p:cBhvr>
                                          <p:to>
                                            <p:strVal val="visible"/>
                                          </p:to>
                                        </p:set>
                                        <p:animEffect transition="in" filter="wipe(right)">
                                          <p:cBhvr>
                                            <p:cTn id="54" dur="1000"/>
                                            <p:tgtEl>
                                              <p:spTgt spid="44"/>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41" grpId="0" animBg="1"/>
          <p:bldP spid="3" grpId="0"/>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2" presetClass="entr" presetSubtype="2" accel="50000" decel="50000" fill="hold" nodeType="withEffect">
                                      <p:stCondLst>
                                        <p:cond delay="50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2000" fill="hold"/>
                                            <p:tgtEl>
                                              <p:spTgt spid="65"/>
                                            </p:tgtEl>
                                            <p:attrNameLst>
                                              <p:attrName>ppt_x</p:attrName>
                                            </p:attrNameLst>
                                          </p:cBhvr>
                                          <p:tavLst>
                                            <p:tav tm="0">
                                              <p:val>
                                                <p:strVal val="1+#ppt_w/2"/>
                                              </p:val>
                                            </p:tav>
                                            <p:tav tm="100000">
                                              <p:val>
                                                <p:strVal val="#ppt_x"/>
                                              </p:val>
                                            </p:tav>
                                          </p:tavLst>
                                        </p:anim>
                                        <p:anim calcmode="lin" valueType="num">
                                          <p:cBhvr additive="base">
                                            <p:cTn id="21" dur="2000" fill="hold"/>
                                            <p:tgtEl>
                                              <p:spTgt spid="65"/>
                                            </p:tgtEl>
                                            <p:attrNameLst>
                                              <p:attrName>ppt_y</p:attrName>
                                            </p:attrNameLst>
                                          </p:cBhvr>
                                          <p:tavLst>
                                            <p:tav tm="0">
                                              <p:val>
                                                <p:strVal val="#ppt_y"/>
                                              </p:val>
                                            </p:tav>
                                            <p:tav tm="100000">
                                              <p:val>
                                                <p:strVal val="#ppt_y"/>
                                              </p:val>
                                            </p:tav>
                                          </p:tavLst>
                                        </p:anim>
                                      </p:childTnLst>
                                    </p:cTn>
                                  </p:par>
                                  <p:par>
                                    <p:cTn id="22" presetID="22" presetClass="entr" presetSubtype="2" fill="hold" grpId="0" nodeType="withEffect">
                                      <p:stCondLst>
                                        <p:cond delay="1500"/>
                                      </p:stCondLst>
                                      <p:childTnLst>
                                        <p:set>
                                          <p:cBhvr>
                                            <p:cTn id="23" dur="1" fill="hold">
                                              <p:stCondLst>
                                                <p:cond delay="0"/>
                                              </p:stCondLst>
                                            </p:cTn>
                                            <p:tgtEl>
                                              <p:spTgt spid="41"/>
                                            </p:tgtEl>
                                            <p:attrNameLst>
                                              <p:attrName>style.visibility</p:attrName>
                                            </p:attrNameLst>
                                          </p:cBhvr>
                                          <p:to>
                                            <p:strVal val="visible"/>
                                          </p:to>
                                        </p:set>
                                        <p:animEffect transition="in" filter="wipe(right)">
                                          <p:cBhvr>
                                            <p:cTn id="24" dur="1000"/>
                                            <p:tgtEl>
                                              <p:spTgt spid="41"/>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2" presetClass="entr" presetSubtype="2" accel="50000" decel="50000" fill="hold" nodeType="withEffect">
                                      <p:stCondLst>
                                        <p:cond delay="50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2000" fill="hold"/>
                                            <p:tgtEl>
                                              <p:spTgt spid="69"/>
                                            </p:tgtEl>
                                            <p:attrNameLst>
                                              <p:attrName>ppt_x</p:attrName>
                                            </p:attrNameLst>
                                          </p:cBhvr>
                                          <p:tavLst>
                                            <p:tav tm="0">
                                              <p:val>
                                                <p:strVal val="1+#ppt_w/2"/>
                                              </p:val>
                                            </p:tav>
                                            <p:tav tm="100000">
                                              <p:val>
                                                <p:strVal val="#ppt_x"/>
                                              </p:val>
                                            </p:tav>
                                          </p:tavLst>
                                        </p:anim>
                                        <p:anim calcmode="lin" valueType="num">
                                          <p:cBhvr additive="base">
                                            <p:cTn id="36" dur="2000" fill="hold"/>
                                            <p:tgtEl>
                                              <p:spTgt spid="69"/>
                                            </p:tgtEl>
                                            <p:attrNameLst>
                                              <p:attrName>ppt_y</p:attrName>
                                            </p:attrNameLst>
                                          </p:cBhvr>
                                          <p:tavLst>
                                            <p:tav tm="0">
                                              <p:val>
                                                <p:strVal val="#ppt_y"/>
                                              </p:val>
                                            </p:tav>
                                            <p:tav tm="100000">
                                              <p:val>
                                                <p:strVal val="#ppt_y"/>
                                              </p:val>
                                            </p:tav>
                                          </p:tavLst>
                                        </p:anim>
                                      </p:childTnLst>
                                    </p:cTn>
                                  </p:par>
                                  <p:par>
                                    <p:cTn id="37" presetID="22" presetClass="entr" presetSubtype="2" fill="hold" grpId="0" nodeType="withEffect">
                                      <p:stCondLst>
                                        <p:cond delay="150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1000"/>
                                            <p:tgtEl>
                                              <p:spTgt spid="43"/>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2" presetClass="entr" presetSubtype="2" accel="50000" decel="50000" fill="hold" nodeType="withEffect">
                                      <p:stCondLst>
                                        <p:cond delay="5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2000" fill="hold"/>
                                            <p:tgtEl>
                                              <p:spTgt spid="72"/>
                                            </p:tgtEl>
                                            <p:attrNameLst>
                                              <p:attrName>ppt_x</p:attrName>
                                            </p:attrNameLst>
                                          </p:cBhvr>
                                          <p:tavLst>
                                            <p:tav tm="0">
                                              <p:val>
                                                <p:strVal val="1+#ppt_w/2"/>
                                              </p:val>
                                            </p:tav>
                                            <p:tav tm="100000">
                                              <p:val>
                                                <p:strVal val="#ppt_x"/>
                                              </p:val>
                                            </p:tav>
                                          </p:tavLst>
                                        </p:anim>
                                        <p:anim calcmode="lin" valueType="num">
                                          <p:cBhvr additive="base">
                                            <p:cTn id="51" dur="2000" fill="hold"/>
                                            <p:tgtEl>
                                              <p:spTgt spid="72"/>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1500"/>
                                      </p:stCondLst>
                                      <p:childTnLst>
                                        <p:set>
                                          <p:cBhvr>
                                            <p:cTn id="53" dur="1" fill="hold">
                                              <p:stCondLst>
                                                <p:cond delay="0"/>
                                              </p:stCondLst>
                                            </p:cTn>
                                            <p:tgtEl>
                                              <p:spTgt spid="44"/>
                                            </p:tgtEl>
                                            <p:attrNameLst>
                                              <p:attrName>style.visibility</p:attrName>
                                            </p:attrNameLst>
                                          </p:cBhvr>
                                          <p:to>
                                            <p:strVal val="visible"/>
                                          </p:to>
                                        </p:set>
                                        <p:animEffect transition="in" filter="wipe(right)">
                                          <p:cBhvr>
                                            <p:cTn id="54" dur="1000"/>
                                            <p:tgtEl>
                                              <p:spTgt spid="44"/>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41" grpId="0" animBg="1"/>
          <p:bldP spid="3" grpId="0"/>
          <p:bldP spid="7" grpId="0"/>
          <p:bldP spid="8" grpId="0"/>
          <p:bldP spid="9"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5244BF2C-E062-E8CB-8BDD-E21822C68037}"/>
              </a:ext>
            </a:extLst>
          </p:cNvPr>
          <p:cNvGrpSpPr/>
          <p:nvPr/>
        </p:nvGrpSpPr>
        <p:grpSpPr>
          <a:xfrm>
            <a:off x="1327989" y="1970862"/>
            <a:ext cx="3302170" cy="4092149"/>
            <a:chOff x="1549546" y="1931792"/>
            <a:chExt cx="3302170" cy="4092149"/>
          </a:xfrm>
        </p:grpSpPr>
        <p:cxnSp>
          <p:nvCxnSpPr>
            <p:cNvPr id="17" name="Straight Connector 16">
              <a:extLst>
                <a:ext uri="{FF2B5EF4-FFF2-40B4-BE49-F238E27FC236}">
                  <a16:creationId xmlns:a16="http://schemas.microsoft.com/office/drawing/2014/main" id="{8E0F62F2-5BD7-FDE2-E593-1A180E63A93C}"/>
                </a:ext>
              </a:extLst>
            </p:cNvPr>
            <p:cNvCxnSpPr>
              <a:cxnSpLocks/>
            </p:cNvCxnSpPr>
            <p:nvPr/>
          </p:nvCxnSpPr>
          <p:spPr>
            <a:xfrm flipV="1">
              <a:off x="3613681" y="4153444"/>
              <a:ext cx="1238035" cy="628591"/>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id="{9C2FAB5C-9E19-166C-CA89-EE49FE2612E0}"/>
                </a:ext>
              </a:extLst>
            </p:cNvPr>
            <p:cNvCxnSpPr>
              <a:cxnSpLocks/>
              <a:stCxn id="9" idx="4"/>
              <a:endCxn id="12" idx="0"/>
            </p:cNvCxnSpPr>
            <p:nvPr/>
          </p:nvCxnSpPr>
          <p:spPr>
            <a:xfrm>
              <a:off x="2854516" y="1931792"/>
              <a:ext cx="4411" cy="2464734"/>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6F3D305E-C1D8-318A-D702-3CD04248B75C}"/>
                </a:ext>
              </a:extLst>
            </p:cNvPr>
            <p:cNvCxnSpPr>
              <a:cxnSpLocks/>
            </p:cNvCxnSpPr>
            <p:nvPr/>
          </p:nvCxnSpPr>
          <p:spPr>
            <a:xfrm>
              <a:off x="1549546" y="4111095"/>
              <a:ext cx="595586" cy="656683"/>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2" name="Oval 11">
              <a:extLst>
                <a:ext uri="{FF2B5EF4-FFF2-40B4-BE49-F238E27FC236}">
                  <a16:creationId xmlns:a16="http://schemas.microsoft.com/office/drawing/2014/main" id="{65FBCB5B-657F-EF40-5516-31446A9791B7}"/>
                </a:ext>
              </a:extLst>
            </p:cNvPr>
            <p:cNvSpPr/>
            <p:nvPr/>
          </p:nvSpPr>
          <p:spPr>
            <a:xfrm>
              <a:off x="1984652" y="4396526"/>
              <a:ext cx="1748550" cy="1627415"/>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es-419" sz="1600" dirty="0">
                  <a:solidFill>
                    <a:srgbClr val="0070C0"/>
                  </a:solidFill>
                </a:rPr>
                <a:t>Asociación</a:t>
              </a:r>
            </a:p>
          </p:txBody>
        </p:sp>
      </p:grpSp>
      <p:grpSp>
        <p:nvGrpSpPr>
          <p:cNvPr id="63" name="Group 62">
            <a:extLst>
              <a:ext uri="{FF2B5EF4-FFF2-40B4-BE49-F238E27FC236}">
                <a16:creationId xmlns:a16="http://schemas.microsoft.com/office/drawing/2014/main" id="{7B22ABEA-F799-F92F-2EF1-2A46E723491B}"/>
              </a:ext>
            </a:extLst>
          </p:cNvPr>
          <p:cNvGrpSpPr/>
          <p:nvPr/>
        </p:nvGrpSpPr>
        <p:grpSpPr>
          <a:xfrm>
            <a:off x="296459" y="1709621"/>
            <a:ext cx="4105158" cy="2440544"/>
            <a:chOff x="178797" y="2032786"/>
            <a:chExt cx="4105158" cy="2440544"/>
          </a:xfrm>
        </p:grpSpPr>
        <p:cxnSp>
          <p:nvCxnSpPr>
            <p:cNvPr id="23" name="Straight Connector 22">
              <a:extLst>
                <a:ext uri="{FF2B5EF4-FFF2-40B4-BE49-F238E27FC236}">
                  <a16:creationId xmlns:a16="http://schemas.microsoft.com/office/drawing/2014/main" id="{3DAF1A87-E68A-CD7A-ED35-93A0A74AA5B2}"/>
                </a:ext>
              </a:extLst>
            </p:cNvPr>
            <p:cNvCxnSpPr>
              <a:cxnSpLocks/>
              <a:endCxn id="9" idx="3"/>
            </p:cNvCxnSpPr>
            <p:nvPr/>
          </p:nvCxnSpPr>
          <p:spPr>
            <a:xfrm flipV="1">
              <a:off x="1380895" y="2032786"/>
              <a:ext cx="468169" cy="702554"/>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8D5AFF6C-67BB-E85F-3AA2-201C1164C07A}"/>
                </a:ext>
              </a:extLst>
            </p:cNvPr>
            <p:cNvCxnSpPr>
              <a:cxnSpLocks/>
              <a:stCxn id="13" idx="6"/>
              <a:endCxn id="2" idx="2"/>
            </p:cNvCxnSpPr>
            <p:nvPr/>
          </p:nvCxnSpPr>
          <p:spPr>
            <a:xfrm>
              <a:off x="2063188" y="3581400"/>
              <a:ext cx="2220767" cy="42348"/>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3" name="Oval 12">
              <a:extLst>
                <a:ext uri="{FF2B5EF4-FFF2-40B4-BE49-F238E27FC236}">
                  <a16:creationId xmlns:a16="http://schemas.microsoft.com/office/drawing/2014/main" id="{13A62E3A-BBEE-CAB5-727B-5C0D03C8A896}"/>
                </a:ext>
              </a:extLst>
            </p:cNvPr>
            <p:cNvSpPr/>
            <p:nvPr/>
          </p:nvSpPr>
          <p:spPr>
            <a:xfrm>
              <a:off x="178797" y="2689469"/>
              <a:ext cx="1884391" cy="1783861"/>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es-419" sz="1600">
                  <a:solidFill>
                    <a:srgbClr val="0070C0"/>
                  </a:solidFill>
                </a:rPr>
                <a:t>Consulta con las principales partes interesadas</a:t>
              </a:r>
            </a:p>
          </p:txBody>
        </p:sp>
      </p:grpSp>
      <p:grpSp>
        <p:nvGrpSpPr>
          <p:cNvPr id="62" name="Group 61">
            <a:extLst>
              <a:ext uri="{FF2B5EF4-FFF2-40B4-BE49-F238E27FC236}">
                <a16:creationId xmlns:a16="http://schemas.microsoft.com/office/drawing/2014/main" id="{75850865-30C2-CA69-0500-F09066985C0A}"/>
              </a:ext>
            </a:extLst>
          </p:cNvPr>
          <p:cNvGrpSpPr/>
          <p:nvPr/>
        </p:nvGrpSpPr>
        <p:grpSpPr>
          <a:xfrm>
            <a:off x="1690763" y="187000"/>
            <a:ext cx="2991596" cy="2122278"/>
            <a:chOff x="2283254" y="1875177"/>
            <a:chExt cx="2991596" cy="2122278"/>
          </a:xfrm>
        </p:grpSpPr>
        <p:cxnSp>
          <p:nvCxnSpPr>
            <p:cNvPr id="6" name="Straight Connector 5">
              <a:extLst>
                <a:ext uri="{FF2B5EF4-FFF2-40B4-BE49-F238E27FC236}">
                  <a16:creationId xmlns:a16="http://schemas.microsoft.com/office/drawing/2014/main" id="{DFBCC363-853B-7DCD-7F47-6514BC83B45B}"/>
                </a:ext>
              </a:extLst>
            </p:cNvPr>
            <p:cNvCxnSpPr>
              <a:cxnSpLocks/>
            </p:cNvCxnSpPr>
            <p:nvPr/>
          </p:nvCxnSpPr>
          <p:spPr>
            <a:xfrm>
              <a:off x="4035677" y="3235671"/>
              <a:ext cx="1239173" cy="761784"/>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9" name="Oval 8">
              <a:extLst>
                <a:ext uri="{FF2B5EF4-FFF2-40B4-BE49-F238E27FC236}">
                  <a16:creationId xmlns:a16="http://schemas.microsoft.com/office/drawing/2014/main" id="{838C430E-DC48-E9B9-FA76-F4EC453F24C2}"/>
                </a:ext>
              </a:extLst>
            </p:cNvPr>
            <p:cNvSpPr/>
            <p:nvPr/>
          </p:nvSpPr>
          <p:spPr>
            <a:xfrm>
              <a:off x="2283254" y="1875177"/>
              <a:ext cx="1884391" cy="1783862"/>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en-GB" sz="1500" dirty="0" err="1">
                  <a:solidFill>
                    <a:srgbClr val="0070C0"/>
                  </a:solidFill>
                  <a:latin typeface="Lato" panose="020F0502020204030203" pitchFamily="34" charset="77"/>
                </a:rPr>
                <a:t>Involucramiento</a:t>
              </a:r>
              <a:r>
                <a:rPr lang="es-419" sz="1500" dirty="0">
                  <a:solidFill>
                    <a:srgbClr val="0070C0"/>
                  </a:solidFill>
                  <a:latin typeface="Lato" panose="020F0502020204030203" pitchFamily="34" charset="77"/>
                </a:rPr>
                <a:t> de  de las mujeres y las niñas </a:t>
              </a:r>
            </a:p>
          </p:txBody>
        </p:sp>
      </p:grpSp>
      <p:grpSp>
        <p:nvGrpSpPr>
          <p:cNvPr id="7" name="Group 6">
            <a:extLst>
              <a:ext uri="{FF2B5EF4-FFF2-40B4-BE49-F238E27FC236}">
                <a16:creationId xmlns:a16="http://schemas.microsoft.com/office/drawing/2014/main" id="{1EF9268E-D92B-D625-EC06-D047DC14B32B}"/>
              </a:ext>
            </a:extLst>
          </p:cNvPr>
          <p:cNvGrpSpPr/>
          <p:nvPr/>
        </p:nvGrpSpPr>
        <p:grpSpPr>
          <a:xfrm>
            <a:off x="2108991" y="257014"/>
            <a:ext cx="8493140" cy="2660927"/>
            <a:chOff x="2108991" y="257014"/>
            <a:chExt cx="8493140" cy="2660927"/>
          </a:xfrm>
        </p:grpSpPr>
        <p:cxnSp>
          <p:nvCxnSpPr>
            <p:cNvPr id="52" name="Straight Connector 51">
              <a:extLst>
                <a:ext uri="{FF2B5EF4-FFF2-40B4-BE49-F238E27FC236}">
                  <a16:creationId xmlns:a16="http://schemas.microsoft.com/office/drawing/2014/main" id="{90413F72-3DEA-9907-BBA0-50EB2A65B0CD}"/>
                </a:ext>
              </a:extLst>
            </p:cNvPr>
            <p:cNvCxnSpPr>
              <a:cxnSpLocks/>
              <a:stCxn id="35" idx="2"/>
              <a:endCxn id="9" idx="6"/>
            </p:cNvCxnSpPr>
            <p:nvPr/>
          </p:nvCxnSpPr>
          <p:spPr>
            <a:xfrm flipH="1">
              <a:off x="3575154" y="1066974"/>
              <a:ext cx="5278426" cy="11957"/>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6CBED2D2-2386-3234-3EFB-080E2EC01D14}"/>
                </a:ext>
              </a:extLst>
            </p:cNvPr>
            <p:cNvCxnSpPr>
              <a:cxnSpLocks/>
              <a:stCxn id="35" idx="3"/>
            </p:cNvCxnSpPr>
            <p:nvPr/>
          </p:nvCxnSpPr>
          <p:spPr>
            <a:xfrm flipH="1">
              <a:off x="7816160" y="1639702"/>
              <a:ext cx="1293489" cy="759617"/>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5" name="Oval 34">
              <a:extLst>
                <a:ext uri="{FF2B5EF4-FFF2-40B4-BE49-F238E27FC236}">
                  <a16:creationId xmlns:a16="http://schemas.microsoft.com/office/drawing/2014/main" id="{0D51D649-BEFC-00A1-942C-B3EDF4DF7E4B}"/>
                </a:ext>
              </a:extLst>
            </p:cNvPr>
            <p:cNvSpPr/>
            <p:nvPr/>
          </p:nvSpPr>
          <p:spPr>
            <a:xfrm>
              <a:off x="8853580" y="257014"/>
              <a:ext cx="1748551" cy="1619920"/>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es-419" sz="1600">
                  <a:solidFill>
                    <a:srgbClr val="0070C0"/>
                  </a:solidFill>
                </a:rPr>
                <a:t>Localización</a:t>
              </a:r>
            </a:p>
          </p:txBody>
        </p:sp>
        <p:cxnSp>
          <p:nvCxnSpPr>
            <p:cNvPr id="3" name="Straight Connector 2">
              <a:extLst>
                <a:ext uri="{FF2B5EF4-FFF2-40B4-BE49-F238E27FC236}">
                  <a16:creationId xmlns:a16="http://schemas.microsoft.com/office/drawing/2014/main" id="{671D6F04-F6CC-2D6F-EBB6-76A59144A56D}"/>
                </a:ext>
              </a:extLst>
            </p:cNvPr>
            <p:cNvCxnSpPr>
              <a:cxnSpLocks/>
            </p:cNvCxnSpPr>
            <p:nvPr/>
          </p:nvCxnSpPr>
          <p:spPr>
            <a:xfrm flipH="1">
              <a:off x="2108991" y="1388601"/>
              <a:ext cx="6805216" cy="152934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grpSp>
        <p:nvGrpSpPr>
          <p:cNvPr id="31" name="Group 30">
            <a:extLst>
              <a:ext uri="{FF2B5EF4-FFF2-40B4-BE49-F238E27FC236}">
                <a16:creationId xmlns:a16="http://schemas.microsoft.com/office/drawing/2014/main" id="{0852E17F-277F-2881-4DBB-C7B0932AC30D}"/>
              </a:ext>
            </a:extLst>
          </p:cNvPr>
          <p:cNvGrpSpPr/>
          <p:nvPr/>
        </p:nvGrpSpPr>
        <p:grpSpPr>
          <a:xfrm>
            <a:off x="3500560" y="1308715"/>
            <a:ext cx="8504523" cy="3772823"/>
            <a:chOff x="3500560" y="1308715"/>
            <a:chExt cx="8504523" cy="3772823"/>
          </a:xfrm>
        </p:grpSpPr>
        <p:cxnSp>
          <p:nvCxnSpPr>
            <p:cNvPr id="48" name="Straight Connector 47">
              <a:extLst>
                <a:ext uri="{FF2B5EF4-FFF2-40B4-BE49-F238E27FC236}">
                  <a16:creationId xmlns:a16="http://schemas.microsoft.com/office/drawing/2014/main" id="{4F67B2B7-5F96-2D66-2BC9-E7EDF678EF37}"/>
                </a:ext>
              </a:extLst>
            </p:cNvPr>
            <p:cNvCxnSpPr>
              <a:cxnSpLocks/>
              <a:stCxn id="35" idx="5"/>
            </p:cNvCxnSpPr>
            <p:nvPr/>
          </p:nvCxnSpPr>
          <p:spPr>
            <a:xfrm>
              <a:off x="10346062" y="1639702"/>
              <a:ext cx="441139" cy="868367"/>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20767D5C-5318-FA48-9733-A58987B7B8FD}"/>
                </a:ext>
              </a:extLst>
            </p:cNvPr>
            <p:cNvCxnSpPr>
              <a:cxnSpLocks/>
              <a:stCxn id="36" idx="2"/>
              <a:endCxn id="2" idx="6"/>
            </p:cNvCxnSpPr>
            <p:nvPr/>
          </p:nvCxnSpPr>
          <p:spPr>
            <a:xfrm flipH="1">
              <a:off x="8065146" y="3275676"/>
              <a:ext cx="2191387" cy="24907"/>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6" name="Oval 35">
              <a:extLst>
                <a:ext uri="{FF2B5EF4-FFF2-40B4-BE49-F238E27FC236}">
                  <a16:creationId xmlns:a16="http://schemas.microsoft.com/office/drawing/2014/main" id="{9E5C9F1F-A147-D80C-D569-AFFABED7ADCA}"/>
                </a:ext>
              </a:extLst>
            </p:cNvPr>
            <p:cNvSpPr/>
            <p:nvPr/>
          </p:nvSpPr>
          <p:spPr>
            <a:xfrm>
              <a:off x="10256533" y="2446243"/>
              <a:ext cx="1748550" cy="1658865"/>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es-419" sz="1600">
                  <a:solidFill>
                    <a:srgbClr val="0070C0"/>
                  </a:solidFill>
                </a:rPr>
                <a:t>Análisis de género y poder</a:t>
              </a:r>
            </a:p>
          </p:txBody>
        </p:sp>
        <p:cxnSp>
          <p:nvCxnSpPr>
            <p:cNvPr id="8" name="Straight Connector 7">
              <a:extLst>
                <a:ext uri="{FF2B5EF4-FFF2-40B4-BE49-F238E27FC236}">
                  <a16:creationId xmlns:a16="http://schemas.microsoft.com/office/drawing/2014/main" id="{A8EF9240-8A8A-16FC-E956-572584252D37}"/>
                </a:ext>
              </a:extLst>
            </p:cNvPr>
            <p:cNvCxnSpPr>
              <a:cxnSpLocks/>
            </p:cNvCxnSpPr>
            <p:nvPr/>
          </p:nvCxnSpPr>
          <p:spPr>
            <a:xfrm flipH="1" flipV="1">
              <a:off x="3542484" y="1308715"/>
              <a:ext cx="6812152" cy="1571519"/>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06CFEA80-4F43-4DAC-D71C-40FEC08C9D83}"/>
                </a:ext>
              </a:extLst>
            </p:cNvPr>
            <p:cNvCxnSpPr>
              <a:cxnSpLocks/>
            </p:cNvCxnSpPr>
            <p:nvPr/>
          </p:nvCxnSpPr>
          <p:spPr>
            <a:xfrm flipH="1">
              <a:off x="3500560" y="3681499"/>
              <a:ext cx="6854076" cy="1400039"/>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grpSp>
        <p:nvGrpSpPr>
          <p:cNvPr id="45" name="Group 44">
            <a:extLst>
              <a:ext uri="{FF2B5EF4-FFF2-40B4-BE49-F238E27FC236}">
                <a16:creationId xmlns:a16="http://schemas.microsoft.com/office/drawing/2014/main" id="{E57AA672-4254-2700-B71D-0FB7489A7202}"/>
              </a:ext>
            </a:extLst>
          </p:cNvPr>
          <p:cNvGrpSpPr/>
          <p:nvPr/>
        </p:nvGrpSpPr>
        <p:grpSpPr>
          <a:xfrm>
            <a:off x="2108991" y="1876934"/>
            <a:ext cx="8678210" cy="4158405"/>
            <a:chOff x="2108991" y="1876934"/>
            <a:chExt cx="8678210" cy="4158405"/>
          </a:xfrm>
        </p:grpSpPr>
        <p:cxnSp>
          <p:nvCxnSpPr>
            <p:cNvPr id="128" name="Straight Connector 127">
              <a:extLst>
                <a:ext uri="{FF2B5EF4-FFF2-40B4-BE49-F238E27FC236}">
                  <a16:creationId xmlns:a16="http://schemas.microsoft.com/office/drawing/2014/main" id="{D78D732B-E13C-47B3-6EE6-3F52454202DE}"/>
                </a:ext>
              </a:extLst>
            </p:cNvPr>
            <p:cNvCxnSpPr>
              <a:cxnSpLocks/>
            </p:cNvCxnSpPr>
            <p:nvPr/>
          </p:nvCxnSpPr>
          <p:spPr>
            <a:xfrm flipH="1">
              <a:off x="3511645" y="5349046"/>
              <a:ext cx="5367150"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612DF055-67AC-1AF1-5280-99675942D05F}"/>
                </a:ext>
              </a:extLst>
            </p:cNvPr>
            <p:cNvCxnSpPr>
              <a:cxnSpLocks/>
              <a:stCxn id="35" idx="4"/>
              <a:endCxn id="37" idx="0"/>
            </p:cNvCxnSpPr>
            <p:nvPr/>
          </p:nvCxnSpPr>
          <p:spPr>
            <a:xfrm>
              <a:off x="9727856" y="1876934"/>
              <a:ext cx="15467" cy="25384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id="{B1189A17-BE82-6033-0B76-95AEE1514BED}"/>
                </a:ext>
              </a:extLst>
            </p:cNvPr>
            <p:cNvCxnSpPr>
              <a:cxnSpLocks/>
              <a:stCxn id="37" idx="7"/>
            </p:cNvCxnSpPr>
            <p:nvPr/>
          </p:nvCxnSpPr>
          <p:spPr>
            <a:xfrm flipV="1">
              <a:off x="10354636" y="4051602"/>
              <a:ext cx="432565" cy="60105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5A1B54D8-96D1-48D7-BEC8-C8B4A996B415}"/>
                </a:ext>
              </a:extLst>
            </p:cNvPr>
            <p:cNvCxnSpPr>
              <a:cxnSpLocks/>
            </p:cNvCxnSpPr>
            <p:nvPr/>
          </p:nvCxnSpPr>
          <p:spPr>
            <a:xfrm flipH="1" flipV="1">
              <a:off x="4738595" y="2362194"/>
              <a:ext cx="4210625" cy="2545099"/>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7" name="Oval 36">
              <a:extLst>
                <a:ext uri="{FF2B5EF4-FFF2-40B4-BE49-F238E27FC236}">
                  <a16:creationId xmlns:a16="http://schemas.microsoft.com/office/drawing/2014/main" id="{7E6F804D-E161-FB65-5C6D-3DBC6022F243}"/>
                </a:ext>
              </a:extLst>
            </p:cNvPr>
            <p:cNvSpPr/>
            <p:nvPr/>
          </p:nvSpPr>
          <p:spPr>
            <a:xfrm>
              <a:off x="8878795" y="4415420"/>
              <a:ext cx="1729055" cy="1619919"/>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es-419" sz="1600">
                  <a:solidFill>
                    <a:srgbClr val="0070C0"/>
                  </a:solidFill>
                </a:rPr>
                <a:t>Teoría del Cambio </a:t>
              </a:r>
            </a:p>
          </p:txBody>
        </p:sp>
        <p:cxnSp>
          <p:nvCxnSpPr>
            <p:cNvPr id="33" name="Straight Connector 32">
              <a:extLst>
                <a:ext uri="{FF2B5EF4-FFF2-40B4-BE49-F238E27FC236}">
                  <a16:creationId xmlns:a16="http://schemas.microsoft.com/office/drawing/2014/main" id="{7C093477-2459-EDAD-B08A-06633DFAA403}"/>
                </a:ext>
              </a:extLst>
            </p:cNvPr>
            <p:cNvCxnSpPr>
              <a:cxnSpLocks/>
            </p:cNvCxnSpPr>
            <p:nvPr/>
          </p:nvCxnSpPr>
          <p:spPr>
            <a:xfrm flipH="1" flipV="1">
              <a:off x="2108991" y="3602726"/>
              <a:ext cx="6769804" cy="1489553"/>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sp>
        <p:nvSpPr>
          <p:cNvPr id="2" name="Oval 1">
            <a:extLst>
              <a:ext uri="{FF2B5EF4-FFF2-40B4-BE49-F238E27FC236}">
                <a16:creationId xmlns:a16="http://schemas.microsoft.com/office/drawing/2014/main" id="{1F68C216-1A62-4497-B2DE-0E9C36451C2D}"/>
              </a:ext>
            </a:extLst>
          </p:cNvPr>
          <p:cNvSpPr/>
          <p:nvPr/>
        </p:nvSpPr>
        <p:spPr>
          <a:xfrm>
            <a:off x="4401617" y="1502769"/>
            <a:ext cx="3663529" cy="359562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419" sz="2200" b="1">
                <a:latin typeface="Lato" panose="020F0502020204030203" pitchFamily="34" charset="77"/>
              </a:rPr>
              <a:t>Elementos clave del diseño y la planificación de programas de prevención de la VG</a:t>
            </a:r>
          </a:p>
        </p:txBody>
      </p:sp>
    </p:spTree>
    <p:custDataLst>
      <p:tags r:id="rId1"/>
    </p:custDataLst>
    <p:extLst>
      <p:ext uri="{BB962C8B-B14F-4D97-AF65-F5344CB8AC3E}">
        <p14:creationId xmlns:p14="http://schemas.microsoft.com/office/powerpoint/2010/main" val="94231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3C08D2E-9618-C5D1-40EC-7DFB56304B38}"/>
              </a:ext>
            </a:extLst>
          </p:cNvPr>
          <p:cNvSpPr txBox="1">
            <a:spLocks/>
          </p:cNvSpPr>
          <p:nvPr/>
        </p:nvSpPr>
        <p:spPr>
          <a:xfrm>
            <a:off x="769364" y="2099304"/>
            <a:ext cx="7734505" cy="3319902"/>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dirty="0"/>
              <a:t>El involucramiento y la participación de mujeres, niñas y otros grupos en riesgo es una </a:t>
            </a:r>
            <a:r>
              <a:rPr lang="es-419" sz="2000" b="1" dirty="0">
                <a:solidFill>
                  <a:srgbClr val="0070C0"/>
                </a:solidFill>
              </a:rPr>
              <a:t>actividad preventiva </a:t>
            </a:r>
            <a:r>
              <a:rPr lang="es-419" sz="2000" dirty="0"/>
              <a:t>en sí misma y debe ponerse en práctica</a:t>
            </a:r>
            <a:r>
              <a:rPr lang="es-419" sz="2000" dirty="0">
                <a:solidFill>
                  <a:srgbClr val="0070C0"/>
                </a:solidFill>
              </a:rPr>
              <a:t> </a:t>
            </a:r>
            <a:r>
              <a:rPr lang="es-419" sz="2000" dirty="0"/>
              <a:t>desde el </a:t>
            </a:r>
            <a:r>
              <a:rPr lang="es-419" sz="2000" b="1" dirty="0">
                <a:solidFill>
                  <a:srgbClr val="0070C0"/>
                </a:solidFill>
              </a:rPr>
              <a:t>inicio de una emergencia. </a:t>
            </a:r>
          </a:p>
          <a:p>
            <a:pPr>
              <a:buClr>
                <a:srgbClr val="0070C0"/>
              </a:buClr>
              <a:buFont typeface="Wingdings" pitchFamily="2" charset="2"/>
              <a:buChar char="Ø"/>
            </a:pPr>
            <a:r>
              <a:rPr lang="es-419" sz="2000" dirty="0"/>
              <a:t>La participación es un </a:t>
            </a:r>
            <a:r>
              <a:rPr lang="es-419" sz="2000" b="1" dirty="0">
                <a:solidFill>
                  <a:srgbClr val="0070C0"/>
                </a:solidFill>
              </a:rPr>
              <a:t>aspecto clave del empoderamiento</a:t>
            </a:r>
            <a:r>
              <a:rPr lang="es-419" sz="2000" dirty="0"/>
              <a:t>. </a:t>
            </a:r>
          </a:p>
          <a:p>
            <a:pPr>
              <a:buClr>
                <a:srgbClr val="0070C0"/>
              </a:buClr>
              <a:buFont typeface="Wingdings" pitchFamily="2" charset="2"/>
              <a:buChar char="Ø"/>
            </a:pPr>
            <a:r>
              <a:rPr lang="es-419" sz="2000" dirty="0"/>
              <a:t>El compromiso y la participación de mujeres, niñas y otros grupos en riesgo es fundamental a </a:t>
            </a:r>
            <a:r>
              <a:rPr lang="es-419" sz="2000" b="1" dirty="0">
                <a:solidFill>
                  <a:srgbClr val="0070C0"/>
                </a:solidFill>
              </a:rPr>
              <a:t>lo largo de todo el ciclo del programa </a:t>
            </a:r>
            <a:r>
              <a:rPr lang="es-419" sz="2000" dirty="0"/>
              <a:t>para garantizar una programación segura, eficaz y responsable. Esto permitirá:</a:t>
            </a:r>
          </a:p>
          <a:p>
            <a:pPr lvl="1" algn="just">
              <a:buClr>
                <a:srgbClr val="0070C0"/>
              </a:buClr>
              <a:buFont typeface="Courier New" panose="02070309020205020404" pitchFamily="49" charset="0"/>
              <a:buChar char="o"/>
            </a:pPr>
            <a:r>
              <a:rPr lang="es-419" sz="1550" dirty="0"/>
              <a:t>Servir de base a programación;</a:t>
            </a:r>
          </a:p>
          <a:p>
            <a:pPr lvl="1" algn="just">
              <a:buClr>
                <a:srgbClr val="0070C0"/>
              </a:buClr>
              <a:buFont typeface="Courier New" panose="02070309020205020404" pitchFamily="49" charset="0"/>
              <a:buChar char="o"/>
            </a:pPr>
            <a:r>
              <a:rPr lang="es-419" sz="1550" dirty="0"/>
              <a:t>Promover la resiliencia de las comunidades al aprovechar sus capacidades y recursos;</a:t>
            </a:r>
          </a:p>
          <a:p>
            <a:pPr lvl="1" algn="just">
              <a:buClr>
                <a:srgbClr val="0070C0"/>
              </a:buClr>
              <a:buFont typeface="Courier New" panose="02070309020205020404" pitchFamily="49" charset="0"/>
              <a:buChar char="o"/>
            </a:pPr>
            <a:r>
              <a:rPr lang="es-419" sz="1550" dirty="0"/>
              <a:t>Apoyar el monitoreo, incluidas las consecuencias perjudiciales no deseadas.</a:t>
            </a:r>
          </a:p>
          <a:p>
            <a:pPr>
              <a:buClr>
                <a:srgbClr val="0070C0"/>
              </a:buClr>
              <a:buFont typeface="Arial" panose="020B0604020202020204" pitchFamily="34" charset="0"/>
              <a:buChar char="•"/>
            </a:pPr>
            <a:endParaRPr lang="en-GB" sz="2000" dirty="0"/>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1229408"/>
            <a:ext cx="902899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ES_tradnl" sz="4000" b="1" dirty="0">
                <a:solidFill>
                  <a:srgbClr val="0070C0"/>
                </a:solidFill>
                <a:latin typeface="Lato" panose="020F0502020204030203" pitchFamily="34" charset="77"/>
              </a:rPr>
              <a:t>Involucramiento</a:t>
            </a:r>
            <a:r>
              <a:rPr lang="es-419" sz="4000" b="1" dirty="0">
                <a:solidFill>
                  <a:srgbClr val="0070C0"/>
                </a:solidFill>
                <a:latin typeface="Lato" panose="020F0502020204030203" pitchFamily="34" charset="77"/>
              </a:rPr>
              <a:t> y participación de mujeres, niñas y otros grupos en riesgo</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889563"/>
            <a:ext cx="1223702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74941CBF-6495-9BF1-0119-08CC855B3F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743" y="780890"/>
            <a:ext cx="3528267" cy="5400724"/>
          </a:xfrm>
          <a:prstGeom prst="rect">
            <a:avLst/>
          </a:prstGeom>
        </p:spPr>
      </p:pic>
    </p:spTree>
    <p:custDataLst>
      <p:tags r:id="rId1"/>
    </p:custDataLst>
    <p:extLst>
      <p:ext uri="{BB962C8B-B14F-4D97-AF65-F5344CB8AC3E}">
        <p14:creationId xmlns:p14="http://schemas.microsoft.com/office/powerpoint/2010/main" val="6897753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fade">
                                          <p:cBhvr>
                                            <p:cTn id="34" dur="500"/>
                                            <p:tgtEl>
                                              <p:spTgt spid="11">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fade">
                                          <p:cBhvr>
                                            <p:cTn id="4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fade">
                                          <p:cBhvr>
                                            <p:cTn id="34" dur="500"/>
                                            <p:tgtEl>
                                              <p:spTgt spid="11">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fade">
                                          <p:cBhvr>
                                            <p:cTn id="4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373313"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419" sz="4000" b="1" dirty="0">
                <a:solidFill>
                  <a:srgbClr val="0070C0"/>
                </a:solidFill>
                <a:latin typeface="Lato" panose="020F0502020204030203" pitchFamily="34" charset="77"/>
              </a:rPr>
              <a:t>Debate</a:t>
            </a:r>
            <a:br>
              <a:rPr lang="es-419" dirty="0">
                <a:solidFill>
                  <a:srgbClr val="0070C0"/>
                </a:solidFill>
                <a:latin typeface="Lato" panose="020F0502020204030203" pitchFamily="34" charset="77"/>
              </a:rPr>
            </a:br>
            <a:r>
              <a:rPr lang="es-419" sz="3600" dirty="0">
                <a:solidFill>
                  <a:srgbClr val="0070C0"/>
                </a:solidFill>
                <a:latin typeface="Lato" panose="020F0502020204030203" pitchFamily="34" charset="77"/>
              </a:rPr>
              <a:t>Asociaciones y localización</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269270" y="2162246"/>
            <a:ext cx="7046151" cy="3808413"/>
          </a:xfrm>
          <a:prstGeom prst="rect">
            <a:avLst/>
          </a:prstGeom>
        </p:spPr>
        <p:txBody>
          <a:bodyPr/>
          <a:lstStyle/>
          <a:p>
            <a:pPr>
              <a:buClr>
                <a:srgbClr val="0070C0"/>
              </a:buClr>
              <a:buFont typeface="Wingdings" pitchFamily="2" charset="2"/>
              <a:buChar char="Ø"/>
            </a:pPr>
            <a:r>
              <a:rPr lang="es-419" sz="2000" dirty="0"/>
              <a:t>¿Qué</a:t>
            </a:r>
            <a:r>
              <a:rPr lang="es-419" sz="2000" b="1" dirty="0">
                <a:solidFill>
                  <a:srgbClr val="0070C0"/>
                </a:solidFill>
              </a:rPr>
              <a:t> socios </a:t>
            </a:r>
            <a:r>
              <a:rPr lang="es-419" sz="2000" dirty="0"/>
              <a:t>tiene el ACNUR en su operación que trabajen en la prevención de la VG? </a:t>
            </a:r>
          </a:p>
          <a:p>
            <a:pPr>
              <a:buClr>
                <a:srgbClr val="0070C0"/>
              </a:buClr>
              <a:buFont typeface="Wingdings" pitchFamily="2" charset="2"/>
              <a:buChar char="Ø"/>
            </a:pPr>
            <a:r>
              <a:rPr lang="es-419" sz="2000" dirty="0"/>
              <a:t>¿Cuál es el </a:t>
            </a:r>
            <a:r>
              <a:rPr lang="es-419" sz="2000" b="1" dirty="0">
                <a:solidFill>
                  <a:srgbClr val="0070C0"/>
                </a:solidFill>
              </a:rPr>
              <a:t>valor</a:t>
            </a:r>
            <a:r>
              <a:rPr lang="es-419" sz="2000" b="1" dirty="0"/>
              <a:t> </a:t>
            </a:r>
            <a:r>
              <a:rPr lang="es-419" sz="2000" dirty="0"/>
              <a:t>de asociarse con organizaciones lideradas por personas refugiadas y desplazadas internas, organizaciones dirigidas por mujeres o por personas LGBTIQ+ en la programación para la prevención de la VG? </a:t>
            </a:r>
          </a:p>
          <a:p>
            <a:pPr>
              <a:buClr>
                <a:srgbClr val="0070C0"/>
              </a:buClr>
              <a:buFont typeface="Wingdings" pitchFamily="2" charset="2"/>
              <a:buChar char="Ø"/>
            </a:pPr>
            <a:r>
              <a:rPr lang="es-419" sz="2000" dirty="0"/>
              <a:t>¿Cuáles son los </a:t>
            </a:r>
            <a:r>
              <a:rPr lang="es-419" sz="2000" b="1" dirty="0">
                <a:solidFill>
                  <a:srgbClr val="0070C0"/>
                </a:solidFill>
              </a:rPr>
              <a:t>retos </a:t>
            </a:r>
            <a:r>
              <a:rPr lang="es-419" sz="2000" dirty="0"/>
              <a:t>de la asociación con estas organizaciones y cómo pueden afrontarse? </a:t>
            </a:r>
          </a:p>
          <a:p>
            <a:pPr>
              <a:buClr>
                <a:srgbClr val="0070C0"/>
              </a:buClr>
              <a:buFont typeface="Wingdings" pitchFamily="2" charset="2"/>
              <a:buChar char="Ø"/>
            </a:pPr>
            <a:r>
              <a:rPr lang="es-419" sz="2000" dirty="0"/>
              <a:t>¿Cómo puede </a:t>
            </a:r>
            <a:r>
              <a:rPr lang="es-419" sz="2000" b="1" dirty="0">
                <a:solidFill>
                  <a:srgbClr val="0070C0"/>
                </a:solidFill>
              </a:rPr>
              <a:t>mejorarse</a:t>
            </a:r>
            <a:r>
              <a:rPr lang="es-419" sz="2000" dirty="0"/>
              <a:t> el compromiso con estas organizaciones en sus propios programas de prevención de la VG?</a:t>
            </a: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9" name="Picture 8">
            <a:extLst>
              <a:ext uri="{FF2B5EF4-FFF2-40B4-BE49-F238E27FC236}">
                <a16:creationId xmlns:a16="http://schemas.microsoft.com/office/drawing/2014/main" id="{524CAA92-EA86-FD02-3DBA-C01EE749001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860493" y="1717287"/>
            <a:ext cx="5159669" cy="4472518"/>
          </a:xfrm>
          <a:prstGeom prst="rect">
            <a:avLst/>
          </a:prstGeom>
        </p:spPr>
      </p:pic>
    </p:spTree>
    <p:custDataLst>
      <p:tags r:id="rId1"/>
    </p:custDataLst>
    <p:extLst>
      <p:ext uri="{BB962C8B-B14F-4D97-AF65-F5344CB8AC3E}">
        <p14:creationId xmlns:p14="http://schemas.microsoft.com/office/powerpoint/2010/main" val="31123023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510492"/>
            <a:ext cx="77724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Evaluación y análisis de la VG</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66072" y="1170647"/>
            <a:ext cx="1019642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2" name="Rectangle 1">
            <a:extLst>
              <a:ext uri="{FF2B5EF4-FFF2-40B4-BE49-F238E27FC236}">
                <a16:creationId xmlns:a16="http://schemas.microsoft.com/office/drawing/2014/main" id="{EF90FB50-C02C-EBB6-D622-ECDB5DEE0B14}"/>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pic>
        <p:nvPicPr>
          <p:cNvPr id="5" name="Picture 4" descr="Shape&#10;&#10;Description automatically generated">
            <a:extLst>
              <a:ext uri="{FF2B5EF4-FFF2-40B4-BE49-F238E27FC236}">
                <a16:creationId xmlns:a16="http://schemas.microsoft.com/office/drawing/2014/main" id="{34B3F8D1-BBB9-525C-8D51-FD42269FF1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6" name="Picture 5" descr="Icon&#10;&#10;Description automatically generated">
            <a:extLst>
              <a:ext uri="{FF2B5EF4-FFF2-40B4-BE49-F238E27FC236}">
                <a16:creationId xmlns:a16="http://schemas.microsoft.com/office/drawing/2014/main" id="{94F5F07E-F06C-9C82-4040-DE15D3E443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Add-in 6" title="Web Video Player">
                <a:extLst>
                  <a:ext uri="{FF2B5EF4-FFF2-40B4-BE49-F238E27FC236}">
                    <a16:creationId xmlns:a16="http://schemas.microsoft.com/office/drawing/2014/main" id="{74F8F083-D2F9-A754-3FE0-B2909B97B2C9}"/>
                  </a:ext>
                </a:extLst>
              </p:cNvPr>
              <p:cNvGraphicFramePr>
                <a:graphicFrameLocks noGrp="1"/>
              </p:cNvGraphicFramePr>
              <p:nvPr>
                <p:extLst>
                  <p:ext uri="{D42A27DB-BD31-4B8C-83A1-F6EECF244321}">
                    <p14:modId xmlns:p14="http://schemas.microsoft.com/office/powerpoint/2010/main" val="1573577045"/>
                  </p:ext>
                </p:extLst>
              </p:nvPr>
            </p:nvGraphicFramePr>
            <p:xfrm>
              <a:off x="2275515" y="1676556"/>
              <a:ext cx="7640970" cy="3995411"/>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7" name="Add-in 6" title="Web Video Player">
                <a:extLst>
                  <a:ext uri="{FF2B5EF4-FFF2-40B4-BE49-F238E27FC236}">
                    <a16:creationId xmlns:a16="http://schemas.microsoft.com/office/drawing/2014/main" id="{74F8F083-D2F9-A754-3FE0-B2909B97B2C9}"/>
                  </a:ext>
                </a:extLst>
              </p:cNvPr>
              <p:cNvPicPr>
                <a:picLocks noGrp="1" noRot="1" noChangeAspect="1" noMove="1" noResize="1" noEditPoints="1" noAdjustHandles="1" noChangeArrowheads="1" noChangeShapeType="1"/>
              </p:cNvPicPr>
              <p:nvPr/>
            </p:nvPicPr>
            <p:blipFill>
              <a:blip r:embed="rId7"/>
              <a:stretch>
                <a:fillRect/>
              </a:stretch>
            </p:blipFill>
            <p:spPr>
              <a:xfrm>
                <a:off x="2275515" y="1676556"/>
                <a:ext cx="7640970" cy="3995411"/>
              </a:xfrm>
              <a:prstGeom prst="rect">
                <a:avLst/>
              </a:prstGeom>
            </p:spPr>
          </p:pic>
        </mc:Fallback>
      </mc:AlternateContent>
    </p:spTree>
    <p:custDataLst>
      <p:tags r:id="rId1"/>
    </p:custDataLst>
    <p:extLst>
      <p:ext uri="{BB962C8B-B14F-4D97-AF65-F5344CB8AC3E}">
        <p14:creationId xmlns:p14="http://schemas.microsoft.com/office/powerpoint/2010/main" val="30504522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
                                            <p:tgtEl>
                                              <p:spTgt spid="6"/>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strVal val="2/3*#ppt_w"/>
                                              </p:val>
                                            </p:tav>
                                            <p:tav tm="100000">
                                              <p:val>
                                                <p:strVal val="#ppt_w"/>
                                              </p:val>
                                            </p:tav>
                                          </p:tavLst>
                                        </p:anim>
                                        <p:anim calcmode="lin" valueType="num">
                                          <p:cBhvr>
                                            <p:cTn id="19" dur="2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
                                            <p:tgtEl>
                                              <p:spTgt spid="6"/>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strVal val="2/3*#ppt_w"/>
                                              </p:val>
                                            </p:tav>
                                            <p:tav tm="100000">
                                              <p:val>
                                                <p:strVal val="#ppt_w"/>
                                              </p:val>
                                            </p:tav>
                                          </p:tavLst>
                                        </p:anim>
                                        <p:anim calcmode="lin" valueType="num">
                                          <p:cBhvr>
                                            <p:cTn id="19" dur="2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856251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Análisis de género y poder</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951175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393405" y="1589408"/>
            <a:ext cx="5702595"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dirty="0"/>
              <a:t>Una </a:t>
            </a:r>
            <a:r>
              <a:rPr lang="es-419" sz="2000" b="1" dirty="0">
                <a:solidFill>
                  <a:srgbClr val="0070C0"/>
                </a:solidFill>
                <a:latin typeface="Lato"/>
                <a:ea typeface="Lato"/>
                <a:cs typeface="Lato"/>
              </a:rPr>
              <a:t>herramienta clave de evaluación y análisis </a:t>
            </a:r>
            <a:r>
              <a:rPr lang="es-419" sz="2000" dirty="0"/>
              <a:t>para la programación de la prevención es el Análisis de género y poder de las normas sociales y masculinidades locales que sostienen la desigualdad de género y la VG.</a:t>
            </a:r>
          </a:p>
          <a:p>
            <a:pPr>
              <a:buClr>
                <a:srgbClr val="0070C0"/>
              </a:buClr>
              <a:buFont typeface="Wingdings" pitchFamily="2" charset="2"/>
              <a:buChar char="Ø"/>
            </a:pPr>
            <a:r>
              <a:rPr lang="es-419" sz="2000" dirty="0"/>
              <a:t>Es un </a:t>
            </a:r>
            <a:r>
              <a:rPr lang="es-419" sz="2000" b="1" dirty="0">
                <a:solidFill>
                  <a:srgbClr val="0070C0"/>
                </a:solidFill>
                <a:latin typeface="Lato"/>
                <a:ea typeface="Lato"/>
                <a:cs typeface="Lato"/>
              </a:rPr>
              <a:t>requisito previo </a:t>
            </a:r>
            <a:r>
              <a:rPr lang="es-419" sz="2000" dirty="0"/>
              <a:t>para una programación eficaz de prevención de la VG. </a:t>
            </a:r>
          </a:p>
          <a:p>
            <a:pPr>
              <a:buClr>
                <a:srgbClr val="0070C0"/>
              </a:buClr>
              <a:buFont typeface="Wingdings" pitchFamily="2" charset="2"/>
              <a:buChar char="Ø"/>
            </a:pPr>
            <a:r>
              <a:rPr lang="es-419" sz="2000" dirty="0"/>
              <a:t>Se recomienda llevar a cabo un Análisis de género y poder </a:t>
            </a:r>
            <a:r>
              <a:rPr lang="es-419" sz="2000" b="1" dirty="0">
                <a:solidFill>
                  <a:srgbClr val="0070C0"/>
                </a:solidFill>
                <a:latin typeface="Lato"/>
                <a:ea typeface="Lato"/>
                <a:cs typeface="Lato"/>
              </a:rPr>
              <a:t>conjuntamente con los socios</a:t>
            </a:r>
            <a:r>
              <a:rPr lang="es-419" sz="2000" dirty="0"/>
              <a:t>, en particular, con las organizaciones dirigidas por mujeres o personas LGBTIQ+ y organizaciones lideradas por personas refugiadas/desplazadas internas. </a:t>
            </a:r>
          </a:p>
        </p:txBody>
      </p:sp>
      <p:pic>
        <p:nvPicPr>
          <p:cNvPr id="2" name="Picture 1" descr="A picture containing text&#10;&#10;Description automatically generated">
            <a:extLst>
              <a:ext uri="{FF2B5EF4-FFF2-40B4-BE49-F238E27FC236}">
                <a16:creationId xmlns:a16="http://schemas.microsoft.com/office/drawing/2014/main" id="{2069AB8C-9B0C-56DF-AD67-D6A43F4DDA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970495" y="654186"/>
            <a:ext cx="6209987" cy="5586688"/>
          </a:xfrm>
          <a:prstGeom prst="rect">
            <a:avLst/>
          </a:prstGeom>
        </p:spPr>
      </p:pic>
    </p:spTree>
    <p:custDataLst>
      <p:tags r:id="rId1"/>
    </p:custDataLst>
    <p:extLst>
      <p:ext uri="{BB962C8B-B14F-4D97-AF65-F5344CB8AC3E}">
        <p14:creationId xmlns:p14="http://schemas.microsoft.com/office/powerpoint/2010/main" val="18668804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9358603"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¿Por qué un Análisis de género y poder?</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1243425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308345" y="1307805"/>
            <a:ext cx="7845504" cy="39637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1750" dirty="0">
                <a:latin typeface="Lato"/>
                <a:ea typeface="Lato"/>
                <a:cs typeface="Lato"/>
              </a:rPr>
              <a:t>Garantizar que los programas de prevención se basen en una </a:t>
            </a:r>
            <a:r>
              <a:rPr lang="es-419" sz="1750" b="1" dirty="0">
                <a:solidFill>
                  <a:srgbClr val="0070C0"/>
                </a:solidFill>
                <a:latin typeface="Lato"/>
                <a:ea typeface="Lato"/>
                <a:cs typeface="Lato"/>
              </a:rPr>
              <a:t>comprensión precisa </a:t>
            </a:r>
            <a:r>
              <a:rPr lang="es-419" sz="1750" dirty="0">
                <a:latin typeface="Lato"/>
                <a:ea typeface="Lato"/>
                <a:cs typeface="Lato"/>
              </a:rPr>
              <a:t>de los distintos riesgos de VG a los que se enfrentan las mujeres, las niñas y otros grupos en riesgo en un </a:t>
            </a:r>
            <a:r>
              <a:rPr lang="es-419" sz="1750" b="1" dirty="0">
                <a:solidFill>
                  <a:srgbClr val="0070C0"/>
                </a:solidFill>
                <a:latin typeface="Lato"/>
                <a:ea typeface="Lato"/>
                <a:cs typeface="Lato"/>
              </a:rPr>
              <a:t>contexto específico</a:t>
            </a:r>
            <a:r>
              <a:rPr lang="es-419" sz="1750" dirty="0">
                <a:latin typeface="Lato"/>
                <a:ea typeface="Lato"/>
                <a:cs typeface="Lato"/>
              </a:rPr>
              <a:t>.</a:t>
            </a:r>
            <a:r>
              <a:rPr lang="es-419" sz="1750" b="1" dirty="0">
                <a:latin typeface="Lato"/>
                <a:ea typeface="Lato"/>
                <a:cs typeface="Lato"/>
              </a:rPr>
              <a:t> </a:t>
            </a:r>
          </a:p>
          <a:p>
            <a:pPr>
              <a:buClr>
                <a:srgbClr val="0070C0"/>
              </a:buClr>
              <a:buFont typeface="Wingdings" pitchFamily="2" charset="2"/>
              <a:buChar char="Ø"/>
            </a:pPr>
            <a:r>
              <a:rPr lang="es-419" sz="1750" b="1" dirty="0">
                <a:solidFill>
                  <a:srgbClr val="0070C0"/>
                </a:solidFill>
                <a:latin typeface="Lato"/>
                <a:ea typeface="Lato"/>
                <a:cs typeface="Lato"/>
              </a:rPr>
              <a:t>Analizar</a:t>
            </a:r>
            <a:r>
              <a:rPr lang="es-419" sz="1750" dirty="0">
                <a:solidFill>
                  <a:srgbClr val="0070C0"/>
                </a:solidFill>
                <a:latin typeface="Lato"/>
                <a:ea typeface="Lato"/>
                <a:cs typeface="Lato"/>
              </a:rPr>
              <a:t> </a:t>
            </a:r>
            <a:r>
              <a:rPr lang="es-419" sz="1750" b="1" dirty="0">
                <a:solidFill>
                  <a:srgbClr val="0070C0"/>
                </a:solidFill>
                <a:latin typeface="Lato"/>
                <a:ea typeface="Lato"/>
                <a:cs typeface="Lato"/>
              </a:rPr>
              <a:t>cómo los sistemas de opresión</a:t>
            </a:r>
            <a:r>
              <a:rPr lang="es-419" sz="1750" b="1" dirty="0">
                <a:latin typeface="Lato"/>
                <a:ea typeface="Lato"/>
                <a:cs typeface="Lato"/>
              </a:rPr>
              <a:t> </a:t>
            </a:r>
            <a:r>
              <a:rPr lang="es-419" sz="1750" dirty="0">
                <a:latin typeface="Lato"/>
                <a:ea typeface="Lato"/>
                <a:cs typeface="Lato"/>
              </a:rPr>
              <a:t>basados en el sexo, el género, la edad, la discapacidad, la etnia, la situación socioeconómica y otras </a:t>
            </a:r>
            <a:r>
              <a:rPr lang="es-419" sz="1750" b="1" dirty="0">
                <a:solidFill>
                  <a:srgbClr val="0070C0"/>
                </a:solidFill>
                <a:latin typeface="Lato"/>
                <a:ea typeface="Lato"/>
                <a:cs typeface="Lato"/>
              </a:rPr>
              <a:t>diferencias de poder se entrecruzan </a:t>
            </a:r>
            <a:r>
              <a:rPr lang="es-419" sz="1750" dirty="0">
                <a:latin typeface="Lato"/>
                <a:ea typeface="Lato"/>
                <a:cs typeface="Lato"/>
              </a:rPr>
              <a:t>y determinan las opciones vitales de las personas, su acceso a los recursos y sus oportunidades. </a:t>
            </a:r>
          </a:p>
          <a:p>
            <a:pPr>
              <a:buClr>
                <a:srgbClr val="0070C0"/>
              </a:buClr>
              <a:buFont typeface="Wingdings" pitchFamily="2" charset="2"/>
              <a:buChar char="Ø"/>
            </a:pPr>
            <a:r>
              <a:rPr lang="es-419" sz="1750" b="1" dirty="0">
                <a:solidFill>
                  <a:srgbClr val="0070C0"/>
                </a:solidFill>
                <a:latin typeface="Lato"/>
                <a:ea typeface="Lato"/>
                <a:cs typeface="Lato"/>
              </a:rPr>
              <a:t>Comprender</a:t>
            </a:r>
            <a:r>
              <a:rPr lang="es-419" sz="1750" dirty="0">
                <a:latin typeface="Lato"/>
                <a:ea typeface="Lato"/>
                <a:cs typeface="Lato"/>
              </a:rPr>
              <a:t> los </a:t>
            </a:r>
            <a:r>
              <a:rPr lang="es-419" sz="1750" b="1" dirty="0">
                <a:solidFill>
                  <a:srgbClr val="0070C0"/>
                </a:solidFill>
                <a:latin typeface="Lato"/>
                <a:ea typeface="Lato"/>
                <a:cs typeface="Lato"/>
              </a:rPr>
              <a:t>esfuerzos</a:t>
            </a:r>
            <a:r>
              <a:rPr lang="es-419" sz="1750" dirty="0">
                <a:latin typeface="Lato"/>
                <a:ea typeface="Lato"/>
                <a:cs typeface="Lato"/>
              </a:rPr>
              <a:t> existentes en todos los </a:t>
            </a:r>
            <a:r>
              <a:rPr lang="es-419" sz="1750" b="1" dirty="0">
                <a:solidFill>
                  <a:srgbClr val="0070C0"/>
                </a:solidFill>
                <a:latin typeface="Lato"/>
                <a:ea typeface="Lato"/>
                <a:cs typeface="Lato"/>
              </a:rPr>
              <a:t>niveles</a:t>
            </a:r>
            <a:r>
              <a:rPr lang="es-419" sz="1750" dirty="0">
                <a:latin typeface="Lato"/>
                <a:ea typeface="Lato"/>
                <a:cs typeface="Lato"/>
              </a:rPr>
              <a:t> (individual, interpersonal, comunitario, social) que desafían las desigualdades sociales y de género. </a:t>
            </a:r>
          </a:p>
          <a:p>
            <a:pPr>
              <a:buClr>
                <a:srgbClr val="0070C0"/>
              </a:buClr>
              <a:buFont typeface="Wingdings" pitchFamily="2" charset="2"/>
              <a:buChar char="Ø"/>
            </a:pPr>
            <a:r>
              <a:rPr lang="es-419" sz="1750" dirty="0">
                <a:latin typeface="Lato"/>
                <a:ea typeface="Lato"/>
                <a:cs typeface="Lato"/>
              </a:rPr>
              <a:t>Facilitar el diseño y la adaptación de programas de prevención </a:t>
            </a:r>
            <a:r>
              <a:rPr lang="es-419" sz="1750" b="1" dirty="0">
                <a:solidFill>
                  <a:srgbClr val="0070C0"/>
                </a:solidFill>
                <a:latin typeface="Lato"/>
                <a:ea typeface="Lato"/>
                <a:cs typeface="Lato"/>
              </a:rPr>
              <a:t>culturalmente apropiados y sensibles a las cuestiones de género</a:t>
            </a:r>
            <a:r>
              <a:rPr lang="es-419" sz="1750" dirty="0">
                <a:latin typeface="Lato"/>
                <a:ea typeface="Lato"/>
                <a:cs typeface="Lato"/>
              </a:rPr>
              <a:t>, y garantizar que </a:t>
            </a:r>
            <a:r>
              <a:rPr lang="es-419" sz="1750" b="1" dirty="0">
                <a:solidFill>
                  <a:srgbClr val="0070C0"/>
                </a:solidFill>
                <a:latin typeface="Lato"/>
                <a:ea typeface="Lato"/>
                <a:cs typeface="Lato"/>
              </a:rPr>
              <a:t>lleguen</a:t>
            </a:r>
            <a:r>
              <a:rPr lang="es-419" sz="1750" dirty="0">
                <a:latin typeface="Lato"/>
                <a:ea typeface="Lato"/>
                <a:cs typeface="Lato"/>
              </a:rPr>
              <a:t> eficazmente </a:t>
            </a:r>
            <a:r>
              <a:rPr lang="es-419" sz="1750" b="1" dirty="0">
                <a:solidFill>
                  <a:srgbClr val="0070C0"/>
                </a:solidFill>
                <a:latin typeface="Lato"/>
                <a:ea typeface="Lato"/>
                <a:cs typeface="Lato"/>
              </a:rPr>
              <a:t>a las mujeres, niñas y otros grupos en riesgo marginados</a:t>
            </a:r>
            <a:r>
              <a:rPr lang="es-419" sz="1750" dirty="0">
                <a:latin typeface="Lato"/>
                <a:ea typeface="Lato"/>
                <a:cs typeface="Lato"/>
              </a:rPr>
              <a:t>.</a:t>
            </a:r>
          </a:p>
          <a:p>
            <a:pPr>
              <a:buClr>
                <a:srgbClr val="0070C0"/>
              </a:buClr>
              <a:buFont typeface="Wingdings" pitchFamily="2" charset="2"/>
              <a:buChar char="Ø"/>
            </a:pPr>
            <a:r>
              <a:rPr lang="es-419" sz="1750" dirty="0">
                <a:latin typeface="Lato"/>
                <a:ea typeface="Lato"/>
                <a:cs typeface="Lato"/>
              </a:rPr>
              <a:t>Garantizar que las actividades </a:t>
            </a:r>
            <a:r>
              <a:rPr lang="es-419" sz="1750" b="1" dirty="0">
                <a:solidFill>
                  <a:srgbClr val="0070C0"/>
                </a:solidFill>
                <a:latin typeface="Lato"/>
                <a:ea typeface="Lato"/>
                <a:cs typeface="Lato"/>
              </a:rPr>
              <a:t>no perjudiquen </a:t>
            </a:r>
            <a:r>
              <a:rPr lang="es-419" sz="1750" dirty="0">
                <a:latin typeface="Lato"/>
                <a:ea typeface="Lato"/>
                <a:cs typeface="Lato"/>
              </a:rPr>
              <a:t>al perpetuar o aumentar las desigualdades sociales y de género existentes y mitigar cualquier posible consecuencia negativa no deseada. </a:t>
            </a:r>
          </a:p>
        </p:txBody>
      </p:sp>
      <p:sp>
        <p:nvSpPr>
          <p:cNvPr id="13" name="Rounded Rectangle 12">
            <a:extLst>
              <a:ext uri="{FF2B5EF4-FFF2-40B4-BE49-F238E27FC236}">
                <a16:creationId xmlns:a16="http://schemas.microsoft.com/office/drawing/2014/main" id="{29D9689A-E86C-0B1E-FCAE-CD83289DF5BA}"/>
              </a:ext>
            </a:extLst>
          </p:cNvPr>
          <p:cNvSpPr/>
          <p:nvPr/>
        </p:nvSpPr>
        <p:spPr>
          <a:xfrm>
            <a:off x="8497722" y="1746166"/>
            <a:ext cx="3385933" cy="3365668"/>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419" sz="2200" dirty="0">
                <a:solidFill>
                  <a:srgbClr val="0070C0"/>
                </a:solidFill>
                <a:latin typeface="Lato" panose="020F0502020204030203" pitchFamily="34" charset="77"/>
              </a:rPr>
              <a:t>Lo ideal es realizar el Análisis de género y poder al inicio de una intervención para garantizar que las conclusiones y recomendaciones sirvan de base para el diseño y la implementación.</a:t>
            </a:r>
          </a:p>
        </p:txBody>
      </p:sp>
    </p:spTree>
    <p:custDataLst>
      <p:tags r:id="rId1"/>
    </p:custDataLst>
    <p:extLst>
      <p:ext uri="{BB962C8B-B14F-4D97-AF65-F5344CB8AC3E}">
        <p14:creationId xmlns:p14="http://schemas.microsoft.com/office/powerpoint/2010/main" val="32834909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accel="50000" fill="hold" grpId="0" nodeType="clickEffect" p14:presetBounceEnd="50000">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14:bounceEnd="50000">
                                          <p:cBhvr additive="base">
                                            <p:cTn id="42" dur="1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4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accel="5000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1000" fill="hold"/>
                                            <p:tgtEl>
                                              <p:spTgt spid="13"/>
                                            </p:tgtEl>
                                            <p:attrNameLst>
                                              <p:attrName>ppt_x</p:attrName>
                                            </p:attrNameLst>
                                          </p:cBhvr>
                                          <p:tavLst>
                                            <p:tav tm="0">
                                              <p:val>
                                                <p:strVal val="1+#ppt_w/2"/>
                                              </p:val>
                                            </p:tav>
                                            <p:tav tm="100000">
                                              <p:val>
                                                <p:strVal val="#ppt_x"/>
                                              </p:val>
                                            </p:tav>
                                          </p:tavLst>
                                        </p:anim>
                                        <p:anim calcmode="lin" valueType="num">
                                          <p:cBhvr additive="base">
                                            <p:cTn id="4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13" grpId="0" animBg="1"/>
        </p:bld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76500" y="1668463"/>
            <a:ext cx="376713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419" sz="4000" b="1">
                <a:solidFill>
                  <a:srgbClr val="0070C0"/>
                </a:solidFill>
                <a:latin typeface="Lato" panose="020F0502020204030203" pitchFamily="34" charset="77"/>
              </a:rPr>
              <a:t>Debate</a:t>
            </a:r>
            <a:br>
              <a:rPr lang="es-419">
                <a:solidFill>
                  <a:srgbClr val="0070C0"/>
                </a:solidFill>
                <a:latin typeface="Lato" panose="020F0502020204030203" pitchFamily="34" charset="77"/>
              </a:rPr>
            </a:br>
            <a:r>
              <a:rPr lang="es-419" sz="3600">
                <a:solidFill>
                  <a:srgbClr val="0070C0"/>
                </a:solidFill>
                <a:latin typeface="Lato" panose="020F0502020204030203" pitchFamily="34" charset="77"/>
              </a:rPr>
              <a:t>Análisis del género y el poder</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521069" y="3157167"/>
            <a:ext cx="3765550" cy="3808412"/>
          </a:xfrm>
          <a:prstGeom prst="rect">
            <a:avLst/>
          </a:prstGeom>
        </p:spPr>
        <p:txBody>
          <a:bodyPr/>
          <a:lstStyle/>
          <a:p>
            <a:pPr>
              <a:buClr>
                <a:srgbClr val="0070C0"/>
              </a:buClr>
              <a:buFont typeface="Wingdings" pitchFamily="2" charset="2"/>
              <a:buChar char="Ø"/>
            </a:pPr>
            <a:r>
              <a:rPr lang="es-419" sz="2000"/>
              <a:t>¿Por qué es importante analizar el género y el poder? </a:t>
            </a:r>
          </a:p>
          <a:p>
            <a:pPr>
              <a:buClr>
                <a:srgbClr val="0070C0"/>
              </a:buClr>
              <a:buFont typeface="Wingdings" pitchFamily="2" charset="2"/>
              <a:buChar char="Ø"/>
            </a:pPr>
            <a:r>
              <a:rPr lang="es-419" sz="2000"/>
              <a:t>¿Cómo están conectados estos dos elementos? </a:t>
            </a: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9" name="Picture 8">
            <a:extLst>
              <a:ext uri="{FF2B5EF4-FFF2-40B4-BE49-F238E27FC236}">
                <a16:creationId xmlns:a16="http://schemas.microsoft.com/office/drawing/2014/main" id="{E9042294-18E3-6901-F590-4E9CF324116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229610" y="-551559"/>
            <a:ext cx="5845291" cy="6745216"/>
          </a:xfrm>
          <a:prstGeom prst="rect">
            <a:avLst/>
          </a:prstGeom>
        </p:spPr>
      </p:pic>
    </p:spTree>
    <p:custDataLst>
      <p:tags r:id="rId1"/>
    </p:custDataLst>
    <p:extLst>
      <p:ext uri="{BB962C8B-B14F-4D97-AF65-F5344CB8AC3E}">
        <p14:creationId xmlns:p14="http://schemas.microsoft.com/office/powerpoint/2010/main" val="38940459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Ámbitos del Análisis de género y poder</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1232667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667895" y="1589408"/>
            <a:ext cx="5300510" cy="280329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dirty="0">
                <a:latin typeface="Lato"/>
                <a:ea typeface="Lato"/>
                <a:cs typeface="Lato"/>
              </a:rPr>
              <a:t>Leyes, políticas, reglamentos y prácticas institucionales.</a:t>
            </a:r>
          </a:p>
          <a:p>
            <a:pPr>
              <a:buClr>
                <a:srgbClr val="0070C0"/>
              </a:buClr>
              <a:buFont typeface="Wingdings" pitchFamily="2" charset="2"/>
              <a:buChar char="Ø"/>
            </a:pPr>
            <a:r>
              <a:rPr lang="es-419" sz="2000" dirty="0">
                <a:latin typeface="Lato"/>
                <a:ea typeface="Lato"/>
                <a:cs typeface="Lato"/>
              </a:rPr>
              <a:t>Normas, creencias y prácticas sociales.</a:t>
            </a:r>
          </a:p>
          <a:p>
            <a:pPr>
              <a:buClr>
                <a:srgbClr val="0070C0"/>
              </a:buClr>
              <a:buFont typeface="Wingdings" pitchFamily="2" charset="2"/>
              <a:buChar char="Ø"/>
            </a:pPr>
            <a:r>
              <a:rPr lang="es-419" sz="2000" dirty="0">
                <a:latin typeface="Lato"/>
                <a:ea typeface="Lato"/>
                <a:cs typeface="Lato"/>
              </a:rPr>
              <a:t>Roles, responsabilidades y uso del tiempo.</a:t>
            </a:r>
          </a:p>
          <a:p>
            <a:pPr>
              <a:buClr>
                <a:srgbClr val="0070C0"/>
              </a:buClr>
              <a:buFont typeface="Wingdings" pitchFamily="2" charset="2"/>
              <a:buChar char="Ø"/>
            </a:pPr>
            <a:r>
              <a:rPr lang="es-419" sz="2000" dirty="0">
                <a:latin typeface="Lato"/>
                <a:ea typeface="Lato"/>
                <a:cs typeface="Lato"/>
              </a:rPr>
              <a:t>Patrones de toma de decisiones.</a:t>
            </a:r>
          </a:p>
          <a:p>
            <a:pPr>
              <a:buClr>
                <a:srgbClr val="0070C0"/>
              </a:buClr>
              <a:buFont typeface="Wingdings" pitchFamily="2" charset="2"/>
              <a:buChar char="Ø"/>
            </a:pPr>
            <a:r>
              <a:rPr lang="es-419" sz="2000" dirty="0">
                <a:latin typeface="Lato"/>
                <a:ea typeface="Lato"/>
                <a:cs typeface="Lato"/>
              </a:rPr>
              <a:t>Acceso a los recursos y control de estos.</a:t>
            </a:r>
          </a:p>
          <a:p>
            <a:pPr>
              <a:buClr>
                <a:srgbClr val="0070C0"/>
              </a:buClr>
              <a:buFont typeface="Wingdings" pitchFamily="2" charset="2"/>
              <a:buChar char="Ø"/>
            </a:pPr>
            <a:r>
              <a:rPr lang="es-419" sz="2000" dirty="0">
                <a:latin typeface="Lato"/>
                <a:ea typeface="Lato"/>
                <a:cs typeface="Lato"/>
              </a:rPr>
              <a:t>Seguridad, dignidad y bienestar.</a:t>
            </a:r>
          </a:p>
        </p:txBody>
      </p:sp>
      <p:pic>
        <p:nvPicPr>
          <p:cNvPr id="4" name="Picture 3">
            <a:extLst>
              <a:ext uri="{FF2B5EF4-FFF2-40B4-BE49-F238E27FC236}">
                <a16:creationId xmlns:a16="http://schemas.microsoft.com/office/drawing/2014/main" id="{5F455501-8503-539A-A0C4-ED2AD6A27CF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08702" y="1567406"/>
            <a:ext cx="6517123" cy="4617708"/>
          </a:xfrm>
          <a:prstGeom prst="rect">
            <a:avLst/>
          </a:prstGeom>
        </p:spPr>
      </p:pic>
    </p:spTree>
    <p:custDataLst>
      <p:tags r:id="rId1"/>
    </p:custDataLst>
    <p:extLst>
      <p:ext uri="{BB962C8B-B14F-4D97-AF65-F5344CB8AC3E}">
        <p14:creationId xmlns:p14="http://schemas.microsoft.com/office/powerpoint/2010/main" val="857784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5491" y="684661"/>
            <a:ext cx="4645940"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419" sz="4000" b="1">
                <a:solidFill>
                  <a:srgbClr val="0070C0"/>
                </a:solidFill>
                <a:latin typeface="Lato" panose="020F0502020204030203" pitchFamily="34" charset="77"/>
              </a:rPr>
              <a:t>Programa</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2591005" y="1344816"/>
            <a:ext cx="567486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aphicFrame>
        <p:nvGraphicFramePr>
          <p:cNvPr id="4" name="Table 3">
            <a:extLst>
              <a:ext uri="{FF2B5EF4-FFF2-40B4-BE49-F238E27FC236}">
                <a16:creationId xmlns:a16="http://schemas.microsoft.com/office/drawing/2014/main" id="{348A70AA-3279-0645-EF3F-152578F19367}"/>
              </a:ext>
            </a:extLst>
          </p:cNvPr>
          <p:cNvGraphicFramePr>
            <a:graphicFrameLocks noGrp="1"/>
          </p:cNvGraphicFramePr>
          <p:nvPr>
            <p:extLst>
              <p:ext uri="{D42A27DB-BD31-4B8C-83A1-F6EECF244321}">
                <p14:modId xmlns:p14="http://schemas.microsoft.com/office/powerpoint/2010/main" val="4123834417"/>
              </p:ext>
            </p:extLst>
          </p:nvPr>
        </p:nvGraphicFramePr>
        <p:xfrm>
          <a:off x="3521372" y="1408748"/>
          <a:ext cx="8150206" cy="3984359"/>
        </p:xfrm>
        <a:graphic>
          <a:graphicData uri="http://schemas.openxmlformats.org/drawingml/2006/table">
            <a:tbl>
              <a:tblPr firstRow="1" bandRow="1">
                <a:noFill/>
                <a:tableStyleId>{5C22544A-7EE6-4342-B048-85BDC9FD1C3A}</a:tableStyleId>
              </a:tblPr>
              <a:tblGrid>
                <a:gridCol w="7092586">
                  <a:extLst>
                    <a:ext uri="{9D8B030D-6E8A-4147-A177-3AD203B41FA5}">
                      <a16:colId xmlns:a16="http://schemas.microsoft.com/office/drawing/2014/main" val="958460511"/>
                    </a:ext>
                  </a:extLst>
                </a:gridCol>
                <a:gridCol w="1057620">
                  <a:extLst>
                    <a:ext uri="{9D8B030D-6E8A-4147-A177-3AD203B41FA5}">
                      <a16:colId xmlns:a16="http://schemas.microsoft.com/office/drawing/2014/main" val="2758482678"/>
                    </a:ext>
                  </a:extLst>
                </a:gridCol>
              </a:tblGrid>
              <a:tr h="569131">
                <a:tc>
                  <a:txBody>
                    <a:bodyPr/>
                    <a:lstStyle/>
                    <a:p>
                      <a:r>
                        <a:rPr lang="es-419" sz="1600" b="0" dirty="0">
                          <a:solidFill>
                            <a:srgbClr val="0070C0"/>
                          </a:solidFill>
                          <a:latin typeface="Lato" panose="020F0502020204030203" pitchFamily="34" charset="77"/>
                        </a:rPr>
                        <a:t>Bienvenida y apertura</a:t>
                      </a:r>
                    </a:p>
                  </a:txBody>
                  <a:tcPr marL="84087" marR="84087" marT="42044" marB="42044" anchor="ctr">
                    <a:lnR w="38100" cap="flat" cmpd="sng" algn="ctr">
                      <a:solidFill>
                        <a:srgbClr val="FBEF3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es-419" sz="1600" b="0" dirty="0">
                          <a:solidFill>
                            <a:srgbClr val="0070C0"/>
                          </a:solidFill>
                          <a:latin typeface="Lato" panose="020F0502020204030203" pitchFamily="34" charset="77"/>
                        </a:rPr>
                        <a:t>30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1761126919"/>
                  </a:ext>
                </a:extLst>
              </a:tr>
              <a:tr h="572877">
                <a:tc>
                  <a:txBody>
                    <a:bodyPr/>
                    <a:lstStyle/>
                    <a:p>
                      <a:r>
                        <a:rPr lang="es-419" sz="1600" b="1">
                          <a:solidFill>
                            <a:srgbClr val="0070C0"/>
                          </a:solidFill>
                          <a:latin typeface="Lato" panose="020F0502020204030203" pitchFamily="34" charset="77"/>
                        </a:rPr>
                        <a:t>Sesión 1:</a:t>
                      </a:r>
                      <a:r>
                        <a:rPr lang="es-419" sz="1600">
                          <a:solidFill>
                            <a:srgbClr val="0070C0"/>
                          </a:solidFill>
                          <a:latin typeface="Lato" panose="020F0502020204030203" pitchFamily="34" charset="77"/>
                        </a:rPr>
                        <a:t> Introducción - Prevención de la VG </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es-419" sz="1600" dirty="0">
                          <a:solidFill>
                            <a:srgbClr val="0070C0"/>
                          </a:solidFill>
                          <a:latin typeface="Lato" panose="020F0502020204030203" pitchFamily="34" charset="77"/>
                        </a:rPr>
                        <a:t>40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3678820390"/>
                  </a:ext>
                </a:extLst>
              </a:tr>
              <a:tr h="561860">
                <a:tc>
                  <a:txBody>
                    <a:bodyPr/>
                    <a:lstStyle/>
                    <a:p>
                      <a:r>
                        <a:rPr lang="es-419" sz="1600" b="1">
                          <a:solidFill>
                            <a:srgbClr val="0070C0"/>
                          </a:solidFill>
                          <a:latin typeface="Lato" panose="020F0502020204030203" pitchFamily="34" charset="77"/>
                        </a:rPr>
                        <a:t>Sesión 2:</a:t>
                      </a:r>
                      <a:r>
                        <a:rPr lang="es-419" sz="1600">
                          <a:solidFill>
                            <a:srgbClr val="0070C0"/>
                          </a:solidFill>
                          <a:latin typeface="Lato" panose="020F0502020204030203" pitchFamily="34" charset="77"/>
                        </a:rPr>
                        <a:t> Causas fundamentales de la VG</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es-419" sz="1600" dirty="0">
                          <a:solidFill>
                            <a:srgbClr val="0070C0"/>
                          </a:solidFill>
                          <a:latin typeface="Lato" panose="020F0502020204030203" pitchFamily="34" charset="77"/>
                        </a:rPr>
                        <a:t>120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2371778699"/>
                  </a:ext>
                </a:extLst>
              </a:tr>
              <a:tr h="572877">
                <a:tc>
                  <a:txBody>
                    <a:bodyPr/>
                    <a:lstStyle/>
                    <a:p>
                      <a:r>
                        <a:rPr lang="es-419" sz="1600" b="1" dirty="0">
                          <a:solidFill>
                            <a:srgbClr val="0070C0"/>
                          </a:solidFill>
                          <a:latin typeface="Lato" panose="020F0502020204030203" pitchFamily="34" charset="77"/>
                        </a:rPr>
                        <a:t>Sesión 3:</a:t>
                      </a:r>
                      <a:r>
                        <a:rPr lang="es-419" sz="1600" dirty="0">
                          <a:solidFill>
                            <a:srgbClr val="0070C0"/>
                          </a:solidFill>
                          <a:latin typeface="Lato" panose="020F0502020204030203" pitchFamily="34" charset="77"/>
                        </a:rPr>
                        <a:t> Principios de prevención de la VG y modelo socioecológico</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es-419" sz="1600" dirty="0">
                          <a:solidFill>
                            <a:srgbClr val="0070C0"/>
                          </a:solidFill>
                          <a:latin typeface="Lato" panose="020F0502020204030203" pitchFamily="34" charset="77"/>
                        </a:rPr>
                        <a:t>110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1101785805"/>
                  </a:ext>
                </a:extLst>
              </a:tr>
              <a:tr h="572877">
                <a:tc>
                  <a:txBody>
                    <a:bodyPr/>
                    <a:lstStyle/>
                    <a:p>
                      <a:r>
                        <a:rPr lang="es-419" sz="1600" b="1" dirty="0">
                          <a:solidFill>
                            <a:srgbClr val="0070C0"/>
                          </a:solidFill>
                          <a:latin typeface="Lato" panose="020F0502020204030203" pitchFamily="34" charset="77"/>
                        </a:rPr>
                        <a:t>Sesión 4:</a:t>
                      </a:r>
                      <a:r>
                        <a:rPr lang="es-419" sz="1600" dirty="0">
                          <a:solidFill>
                            <a:srgbClr val="0070C0"/>
                          </a:solidFill>
                          <a:latin typeface="Lato" panose="020F0502020204030203" pitchFamily="34" charset="77"/>
                        </a:rPr>
                        <a:t> Diseño y planificación de una intervención de prevención de la VG en el ACNUR</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es-419" sz="1600" dirty="0">
                          <a:solidFill>
                            <a:srgbClr val="0070C0"/>
                          </a:solidFill>
                          <a:latin typeface="Lato" panose="020F0502020204030203" pitchFamily="34" charset="77"/>
                        </a:rPr>
                        <a:t>180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965047359"/>
                  </a:ext>
                </a:extLst>
              </a:tr>
              <a:tr h="594911">
                <a:tc>
                  <a:txBody>
                    <a:bodyPr/>
                    <a:lstStyle/>
                    <a:p>
                      <a:r>
                        <a:rPr lang="es-419" sz="1600" b="1" dirty="0">
                          <a:solidFill>
                            <a:srgbClr val="0070C0"/>
                          </a:solidFill>
                          <a:latin typeface="Lato" panose="020F0502020204030203" pitchFamily="34" charset="77"/>
                        </a:rPr>
                        <a:t>Sesión 5:</a:t>
                      </a:r>
                      <a:r>
                        <a:rPr lang="es-419" sz="1600" dirty="0">
                          <a:solidFill>
                            <a:srgbClr val="0070C0"/>
                          </a:solidFill>
                          <a:latin typeface="Lato" panose="020F0502020204030203" pitchFamily="34" charset="77"/>
                        </a:rPr>
                        <a:t> Medición de los efectos y el impacto de la labor de prevención </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es-419" sz="1600" dirty="0">
                          <a:solidFill>
                            <a:srgbClr val="0070C0"/>
                          </a:solidFill>
                          <a:latin typeface="Lato" panose="020F0502020204030203" pitchFamily="34" charset="77"/>
                        </a:rPr>
                        <a:t>120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2213884550"/>
                  </a:ext>
                </a:extLst>
              </a:tr>
              <a:tr h="539826">
                <a:tc>
                  <a:txBody>
                    <a:bodyPr/>
                    <a:lstStyle/>
                    <a:p>
                      <a:r>
                        <a:rPr lang="es-419" sz="1600">
                          <a:solidFill>
                            <a:srgbClr val="0070C0"/>
                          </a:solidFill>
                          <a:latin typeface="Lato" panose="020F0502020204030203" pitchFamily="34" charset="77"/>
                        </a:rPr>
                        <a:t>Recapitulación</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sz="1600" dirty="0">
                          <a:solidFill>
                            <a:srgbClr val="0070C0"/>
                          </a:solidFill>
                          <a:latin typeface="Lato" panose="020F0502020204030203" pitchFamily="34" charset="77"/>
                        </a:rPr>
                        <a:t>30 min</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noFill/>
                  </a:tcPr>
                </a:tc>
                <a:extLst>
                  <a:ext uri="{0D108BD9-81ED-4DB2-BD59-A6C34878D82A}">
                    <a16:rowId xmlns:a16="http://schemas.microsoft.com/office/drawing/2014/main" val="1040155203"/>
                  </a:ext>
                </a:extLst>
              </a:tr>
            </a:tbl>
          </a:graphicData>
        </a:graphic>
      </p:graphicFrame>
      <p:pic>
        <p:nvPicPr>
          <p:cNvPr id="5" name="Picture 4">
            <a:extLst>
              <a:ext uri="{FF2B5EF4-FFF2-40B4-BE49-F238E27FC236}">
                <a16:creationId xmlns:a16="http://schemas.microsoft.com/office/drawing/2014/main" id="{5107E9E3-5BD4-F89D-A536-689F28F5572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98523" flipH="1">
            <a:off x="315304" y="1344816"/>
            <a:ext cx="2840274" cy="4681550"/>
          </a:xfrm>
          <a:prstGeom prst="rect">
            <a:avLst/>
          </a:prstGeom>
        </p:spPr>
      </p:pic>
    </p:spTree>
    <p:custDataLst>
      <p:tags r:id="rId1"/>
    </p:custDataLst>
    <p:extLst>
      <p:ext uri="{BB962C8B-B14F-4D97-AF65-F5344CB8AC3E}">
        <p14:creationId xmlns:p14="http://schemas.microsoft.com/office/powerpoint/2010/main" val="14811027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2" presetClass="entr" presetSubtype="1" fill="hold" nodeType="withEffect">
                                      <p:stCondLst>
                                        <p:cond delay="8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2" presetClass="entr" presetSubtype="1" fill="hold" nodeType="withEffect">
                                      <p:stCondLst>
                                        <p:cond delay="8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hape&#10;&#10;Description automatically generated with medium confidence">
            <a:extLst>
              <a:ext uri="{FF2B5EF4-FFF2-40B4-BE49-F238E27FC236}">
                <a16:creationId xmlns:a16="http://schemas.microsoft.com/office/drawing/2014/main" id="{55DACADE-8B56-9E13-94E4-B391E76690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372827"/>
            <a:ext cx="12192000" cy="1813560"/>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00300" y="1282700"/>
            <a:ext cx="858520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419" sz="4000" b="1">
                <a:solidFill>
                  <a:srgbClr val="0070C0"/>
                </a:solidFill>
                <a:latin typeface="Lato" panose="020F0502020204030203" pitchFamily="34" charset="77"/>
              </a:rPr>
              <a:t>Trabajo en grupo</a:t>
            </a:r>
            <a:br>
              <a:rPr lang="es-419">
                <a:solidFill>
                  <a:srgbClr val="0070C0"/>
                </a:solidFill>
                <a:latin typeface="Lato" panose="020F0502020204030203" pitchFamily="34" charset="77"/>
              </a:rPr>
            </a:br>
            <a:r>
              <a:rPr lang="es-419" sz="3600">
                <a:solidFill>
                  <a:srgbClr val="0070C0"/>
                </a:solidFill>
                <a:latin typeface="Lato" panose="020F0502020204030203" pitchFamily="34" charset="77"/>
              </a:rPr>
              <a:t>Ámbitos de un Análisis de género y poder</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566416" y="2373375"/>
            <a:ext cx="4619625" cy="3808412"/>
          </a:xfrm>
          <a:prstGeom prst="rect">
            <a:avLst/>
          </a:prstGeom>
        </p:spPr>
        <p:txBody>
          <a:bodyPr/>
          <a:lstStyle/>
          <a:p>
            <a:pPr marL="0" indent="0">
              <a:buClr>
                <a:srgbClr val="0070C0"/>
              </a:buClr>
              <a:buNone/>
            </a:pPr>
            <a:r>
              <a:rPr lang="es-419" sz="2000"/>
              <a:t>¿Qué aspectos clave elegiría analizar de los distintos ámbitos del Análisis de género y poder en el contexto de Gardenia?</a:t>
            </a:r>
          </a:p>
        </p:txBody>
      </p:sp>
      <p:pic>
        <p:nvPicPr>
          <p:cNvPr id="10" name="Picture 9" descr="A picture containing text&#10;&#10;Description automatically generated">
            <a:extLst>
              <a:ext uri="{FF2B5EF4-FFF2-40B4-BE49-F238E27FC236}">
                <a16:creationId xmlns:a16="http://schemas.microsoft.com/office/drawing/2014/main" id="{8524F071-7342-22B7-08CC-7641E424A2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8175" y="3046179"/>
            <a:ext cx="910845" cy="21216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D81141C9-2FA0-6E0E-72D1-311D11B5DD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96147" y="2781483"/>
            <a:ext cx="1458008" cy="2952567"/>
          </a:xfrm>
          <a:prstGeom prst="rect">
            <a:avLst/>
          </a:prstGeom>
        </p:spPr>
      </p:pic>
      <p:pic>
        <p:nvPicPr>
          <p:cNvPr id="18" name="Picture 17" descr="A picture containing text, vector graphics&#10;&#10;Description automatically generated">
            <a:extLst>
              <a:ext uri="{FF2B5EF4-FFF2-40B4-BE49-F238E27FC236}">
                <a16:creationId xmlns:a16="http://schemas.microsoft.com/office/drawing/2014/main" id="{D6168C4F-7831-11AA-C033-AEC83573B4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1154" y="2001998"/>
            <a:ext cx="2601095" cy="4171954"/>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5B68DA6F-46F6-1621-DB8E-47F6950D19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19685" y="3429000"/>
            <a:ext cx="1423210" cy="2752787"/>
          </a:xfrm>
          <a:prstGeom prst="rect">
            <a:avLst/>
          </a:prstGeom>
        </p:spPr>
      </p:pic>
      <p:grpSp>
        <p:nvGrpSpPr>
          <p:cNvPr id="3" name="Group 2">
            <a:extLst>
              <a:ext uri="{FF2B5EF4-FFF2-40B4-BE49-F238E27FC236}">
                <a16:creationId xmlns:a16="http://schemas.microsoft.com/office/drawing/2014/main" id="{C56F21D2-6699-6042-CD60-C3EAA513CB52}"/>
              </a:ext>
            </a:extLst>
          </p:cNvPr>
          <p:cNvGrpSpPr/>
          <p:nvPr/>
        </p:nvGrpSpPr>
        <p:grpSpPr>
          <a:xfrm>
            <a:off x="-1698398" y="-601506"/>
            <a:ext cx="4020320" cy="3382989"/>
            <a:chOff x="-1682930" y="-653292"/>
            <a:chExt cx="4020320" cy="3382989"/>
          </a:xfrm>
        </p:grpSpPr>
        <p:sp>
          <p:nvSpPr>
            <p:cNvPr id="7" name="Oval 6">
              <a:extLst>
                <a:ext uri="{FF2B5EF4-FFF2-40B4-BE49-F238E27FC236}">
                  <a16:creationId xmlns:a16="http://schemas.microsoft.com/office/drawing/2014/main" id="{B46C5A49-D80C-AA98-F1B1-B5BD22AD2A07}"/>
                </a:ext>
              </a:extLst>
            </p:cNvPr>
            <p:cNvSpPr/>
            <p:nvPr/>
          </p:nvSpPr>
          <p:spPr>
            <a:xfrm>
              <a:off x="-1682930"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9" name="Picture 8" descr="Icon&#10;&#10;Description automatically generated">
              <a:extLst>
                <a:ext uri="{FF2B5EF4-FFF2-40B4-BE49-F238E27FC236}">
                  <a16:creationId xmlns:a16="http://schemas.microsoft.com/office/drawing/2014/main" id="{71A4DE38-CCCD-69F3-63CB-1DCBC6408D5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238" y="418010"/>
              <a:ext cx="1891152" cy="1774695"/>
            </a:xfrm>
            <a:prstGeom prst="rect">
              <a:avLst/>
            </a:prstGeom>
          </p:spPr>
        </p:pic>
      </p:grpSp>
    </p:spTree>
    <p:custDataLst>
      <p:tags r:id="rId1"/>
    </p:custDataLst>
    <p:extLst>
      <p:ext uri="{BB962C8B-B14F-4D97-AF65-F5344CB8AC3E}">
        <p14:creationId xmlns:p14="http://schemas.microsoft.com/office/powerpoint/2010/main" val="13507480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2" presetClass="entr" presetSubtype="2" accel="50000" fill="hold" nodeType="withEffect" p14:presetBounceEnd="50000">
                                      <p:stCondLst>
                                        <p:cond delay="1000"/>
                                      </p:stCondLst>
                                      <p:childTnLst>
                                        <p:set>
                                          <p:cBhvr>
                                            <p:cTn id="19" dur="1" fill="hold">
                                              <p:stCondLst>
                                                <p:cond delay="0"/>
                                              </p:stCondLst>
                                            </p:cTn>
                                            <p:tgtEl>
                                              <p:spTgt spid="18"/>
                                            </p:tgtEl>
                                            <p:attrNameLst>
                                              <p:attrName>style.visibility</p:attrName>
                                            </p:attrNameLst>
                                          </p:cBhvr>
                                          <p:to>
                                            <p:strVal val="visible"/>
                                          </p:to>
                                        </p:set>
                                        <p:anim calcmode="lin" valueType="num" p14:bounceEnd="50000">
                                          <p:cBhvr additive="base">
                                            <p:cTn id="20" dur="20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21" dur="2000" fill="hold"/>
                                            <p:tgtEl>
                                              <p:spTgt spid="18"/>
                                            </p:tgtEl>
                                            <p:attrNameLst>
                                              <p:attrName>ppt_y</p:attrName>
                                            </p:attrNameLst>
                                          </p:cBhvr>
                                          <p:tavLst>
                                            <p:tav tm="0">
                                              <p:val>
                                                <p:strVal val="#ppt_y"/>
                                              </p:val>
                                            </p:tav>
                                            <p:tav tm="100000">
                                              <p:val>
                                                <p:strVal val="#ppt_y"/>
                                              </p:val>
                                            </p:tav>
                                          </p:tavLst>
                                        </p:anim>
                                      </p:childTnLst>
                                    </p:cTn>
                                  </p:par>
                                  <p:par>
                                    <p:cTn id="22" presetID="2" presetClass="entr" presetSubtype="2" accel="50000" fill="hold" nodeType="withEffect" p14:presetBounceEnd="50000">
                                      <p:stCondLst>
                                        <p:cond delay="1500"/>
                                      </p:stCondLst>
                                      <p:childTnLst>
                                        <p:set>
                                          <p:cBhvr>
                                            <p:cTn id="23" dur="1" fill="hold">
                                              <p:stCondLst>
                                                <p:cond delay="0"/>
                                              </p:stCondLst>
                                            </p:cTn>
                                            <p:tgtEl>
                                              <p:spTgt spid="16"/>
                                            </p:tgtEl>
                                            <p:attrNameLst>
                                              <p:attrName>style.visibility</p:attrName>
                                            </p:attrNameLst>
                                          </p:cBhvr>
                                          <p:to>
                                            <p:strVal val="visible"/>
                                          </p:to>
                                        </p:set>
                                        <p:anim calcmode="lin" valueType="num" p14:bounceEnd="50000">
                                          <p:cBhvr additive="base">
                                            <p:cTn id="24" dur="2000" fill="hold"/>
                                            <p:tgtEl>
                                              <p:spTgt spid="16"/>
                                            </p:tgtEl>
                                            <p:attrNameLst>
                                              <p:attrName>ppt_x</p:attrName>
                                            </p:attrNameLst>
                                          </p:cBhvr>
                                          <p:tavLst>
                                            <p:tav tm="0">
                                              <p:val>
                                                <p:strVal val="1+#ppt_w/2"/>
                                              </p:val>
                                            </p:tav>
                                            <p:tav tm="100000">
                                              <p:val>
                                                <p:strVal val="#ppt_x"/>
                                              </p:val>
                                            </p:tav>
                                          </p:tavLst>
                                        </p:anim>
                                        <p:anim calcmode="lin" valueType="num" p14:bounceEnd="50000">
                                          <p:cBhvr additive="base">
                                            <p:cTn id="25" dur="20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accel="50000" fill="hold" nodeType="withEffect" p14:presetBounceEnd="50000">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14:bounceEnd="50000">
                                          <p:cBhvr additive="base">
                                            <p:cTn id="28" dur="2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9" dur="20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14:presetBounceEnd="50000">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14:bounceEnd="50000">
                                          <p:cBhvr additive="base">
                                            <p:cTn id="32" dur="2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33"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2" presetClass="entr" presetSubtype="2" accel="50000"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2000" fill="hold"/>
                                            <p:tgtEl>
                                              <p:spTgt spid="18"/>
                                            </p:tgtEl>
                                            <p:attrNameLst>
                                              <p:attrName>ppt_x</p:attrName>
                                            </p:attrNameLst>
                                          </p:cBhvr>
                                          <p:tavLst>
                                            <p:tav tm="0">
                                              <p:val>
                                                <p:strVal val="1+#ppt_w/2"/>
                                              </p:val>
                                            </p:tav>
                                            <p:tav tm="100000">
                                              <p:val>
                                                <p:strVal val="#ppt_x"/>
                                              </p:val>
                                            </p:tav>
                                          </p:tavLst>
                                        </p:anim>
                                        <p:anim calcmode="lin" valueType="num">
                                          <p:cBhvr additive="base">
                                            <p:cTn id="21" dur="2000" fill="hold"/>
                                            <p:tgtEl>
                                              <p:spTgt spid="18"/>
                                            </p:tgtEl>
                                            <p:attrNameLst>
                                              <p:attrName>ppt_y</p:attrName>
                                            </p:attrNameLst>
                                          </p:cBhvr>
                                          <p:tavLst>
                                            <p:tav tm="0">
                                              <p:val>
                                                <p:strVal val="#ppt_y"/>
                                              </p:val>
                                            </p:tav>
                                            <p:tav tm="100000">
                                              <p:val>
                                                <p:strVal val="#ppt_y"/>
                                              </p:val>
                                            </p:tav>
                                          </p:tavLst>
                                        </p:anim>
                                      </p:childTnLst>
                                    </p:cTn>
                                  </p:par>
                                  <p:par>
                                    <p:cTn id="22" presetID="2" presetClass="entr" presetSubtype="2" accel="50000" fill="hold" nodeType="withEffect">
                                      <p:stCondLst>
                                        <p:cond delay="150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2000" fill="hold"/>
                                            <p:tgtEl>
                                              <p:spTgt spid="16"/>
                                            </p:tgtEl>
                                            <p:attrNameLst>
                                              <p:attrName>ppt_x</p:attrName>
                                            </p:attrNameLst>
                                          </p:cBhvr>
                                          <p:tavLst>
                                            <p:tav tm="0">
                                              <p:val>
                                                <p:strVal val="1+#ppt_w/2"/>
                                              </p:val>
                                            </p:tav>
                                            <p:tav tm="100000">
                                              <p:val>
                                                <p:strVal val="#ppt_x"/>
                                              </p:val>
                                            </p:tav>
                                          </p:tavLst>
                                        </p:anim>
                                        <p:anim calcmode="lin" valueType="num">
                                          <p:cBhvr additive="base">
                                            <p:cTn id="25" dur="20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accel="50000" fill="hold"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2000" fill="hold"/>
                                            <p:tgtEl>
                                              <p:spTgt spid="10"/>
                                            </p:tgtEl>
                                            <p:attrNameLst>
                                              <p:attrName>ppt_x</p:attrName>
                                            </p:attrNameLst>
                                          </p:cBhvr>
                                          <p:tavLst>
                                            <p:tav tm="0">
                                              <p:val>
                                                <p:strVal val="1+#ppt_w/2"/>
                                              </p:val>
                                            </p:tav>
                                            <p:tav tm="100000">
                                              <p:val>
                                                <p:strVal val="#ppt_x"/>
                                              </p:val>
                                            </p:tav>
                                          </p:tavLst>
                                        </p:anim>
                                        <p:anim calcmode="lin" valueType="num">
                                          <p:cBhvr additive="base">
                                            <p:cTn id="29" dur="20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000" fill="hold"/>
                                            <p:tgtEl>
                                              <p:spTgt spid="20"/>
                                            </p:tgtEl>
                                            <p:attrNameLst>
                                              <p:attrName>ppt_x</p:attrName>
                                            </p:attrNameLst>
                                          </p:cBhvr>
                                          <p:tavLst>
                                            <p:tav tm="0">
                                              <p:val>
                                                <p:strVal val="1+#ppt_w/2"/>
                                              </p:val>
                                            </p:tav>
                                            <p:tav tm="100000">
                                              <p:val>
                                                <p:strVal val="#ppt_x"/>
                                              </p:val>
                                            </p:tav>
                                          </p:tavLst>
                                        </p:anim>
                                        <p:anim calcmode="lin" valueType="num">
                                          <p:cBhvr additive="base">
                                            <p:cTn id="33"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Pasos del Análisis de género y poder</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1117919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aphicFrame>
        <p:nvGraphicFramePr>
          <p:cNvPr id="4" name="Diagram 3">
            <a:extLst>
              <a:ext uri="{FF2B5EF4-FFF2-40B4-BE49-F238E27FC236}">
                <a16:creationId xmlns:a16="http://schemas.microsoft.com/office/drawing/2014/main" id="{6D5C176E-E1BE-9472-4297-8E2FF14F7059}"/>
              </a:ext>
            </a:extLst>
          </p:cNvPr>
          <p:cNvGraphicFramePr/>
          <p:nvPr>
            <p:extLst>
              <p:ext uri="{D42A27DB-BD31-4B8C-83A1-F6EECF244321}">
                <p14:modId xmlns:p14="http://schemas.microsoft.com/office/powerpoint/2010/main" val="1569850079"/>
              </p:ext>
            </p:extLst>
          </p:nvPr>
        </p:nvGraphicFramePr>
        <p:xfrm>
          <a:off x="1055600" y="1642451"/>
          <a:ext cx="10224419" cy="858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descr="A picture containing text, vector graphics, sign&#10;&#10;Description automatically generated">
            <a:extLst>
              <a:ext uri="{FF2B5EF4-FFF2-40B4-BE49-F238E27FC236}">
                <a16:creationId xmlns:a16="http://schemas.microsoft.com/office/drawing/2014/main" id="{1FE53138-CB8D-EE5C-5B91-0FDFDBF62C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9045" y="2379904"/>
            <a:ext cx="10738688" cy="3797983"/>
          </a:xfrm>
          <a:prstGeom prst="rect">
            <a:avLst/>
          </a:prstGeom>
        </p:spPr>
      </p:pic>
    </p:spTree>
    <p:custDataLst>
      <p:tags r:id="rId1"/>
    </p:custDataLst>
    <p:extLst>
      <p:ext uri="{BB962C8B-B14F-4D97-AF65-F5344CB8AC3E}">
        <p14:creationId xmlns:p14="http://schemas.microsoft.com/office/powerpoint/2010/main" val="28912871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50000" fill="hold" grpId="0" nodeType="withEffect" p14:presetBounceEnd="50000">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2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3000" fill="hold"/>
                                            <p:tgtEl>
                                              <p:spTgt spid="12"/>
                                            </p:tgtEl>
                                            <p:attrNameLst>
                                              <p:attrName>ppt_x</p:attrName>
                                            </p:attrNameLst>
                                          </p:cBhvr>
                                          <p:tavLst>
                                            <p:tav tm="0">
                                              <p:val>
                                                <p:strVal val="1+#ppt_w/2"/>
                                              </p:val>
                                            </p:tav>
                                            <p:tav tm="100000">
                                              <p:val>
                                                <p:strVal val="#ppt_x"/>
                                              </p:val>
                                            </p:tav>
                                          </p:tavLst>
                                        </p:anim>
                                        <p:anim calcmode="lin" valueType="num">
                                          <p:cBhvr additive="base">
                                            <p:cTn id="20"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5000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3000" fill="hold"/>
                                            <p:tgtEl>
                                              <p:spTgt spid="12"/>
                                            </p:tgtEl>
                                            <p:attrNameLst>
                                              <p:attrName>ppt_x</p:attrName>
                                            </p:attrNameLst>
                                          </p:cBhvr>
                                          <p:tavLst>
                                            <p:tav tm="0">
                                              <p:val>
                                                <p:strVal val="1+#ppt_w/2"/>
                                              </p:val>
                                            </p:tav>
                                            <p:tav tm="100000">
                                              <p:val>
                                                <p:strVal val="#ppt_x"/>
                                              </p:val>
                                            </p:tav>
                                          </p:tavLst>
                                        </p:anim>
                                        <p:anim calcmode="lin" valueType="num">
                                          <p:cBhvr additive="base">
                                            <p:cTn id="20"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8174EEAF-4264-9350-3A3F-FDDD34A250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2917" y="2121701"/>
            <a:ext cx="6725675" cy="4291446"/>
          </a:xfrm>
          <a:prstGeom prst="rect">
            <a:avLst/>
          </a:prstGeom>
        </p:spPr>
      </p:pic>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¿Qué es una Teoría del Cambio?</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10659240"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0" y="1726568"/>
            <a:ext cx="5536729" cy="280329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dirty="0">
                <a:solidFill>
                  <a:schemeClr val="tx1">
                    <a:lumMod val="65000"/>
                    <a:lumOff val="35000"/>
                  </a:schemeClr>
                </a:solidFill>
              </a:rPr>
              <a:t>La Teoría del Cambio es un proceso explícito de reflexión y documentación sobre </a:t>
            </a:r>
            <a:r>
              <a:rPr lang="es-419" sz="2000" b="1" dirty="0">
                <a:solidFill>
                  <a:srgbClr val="0070C0"/>
                </a:solidFill>
                <a:latin typeface="Lato" panose="020F0502020204030203" pitchFamily="34" charset="77"/>
                <a:ea typeface="Lato"/>
                <a:cs typeface="Lato"/>
              </a:rPr>
              <a:t>cómo se supone que funciona un programa o intervención, por qué funcionará, a quién beneficiará</a:t>
            </a:r>
            <a:r>
              <a:rPr lang="es-419" sz="2000" dirty="0">
                <a:solidFill>
                  <a:schemeClr val="tx1">
                    <a:lumMod val="65000"/>
                    <a:lumOff val="35000"/>
                  </a:schemeClr>
                </a:solidFill>
              </a:rPr>
              <a:t> (y de qué manera) </a:t>
            </a:r>
            <a:r>
              <a:rPr lang="es-419" sz="2000" b="1" dirty="0">
                <a:solidFill>
                  <a:srgbClr val="0070C0"/>
                </a:solidFill>
                <a:latin typeface="Lato" panose="020F0502020204030203" pitchFamily="34" charset="77"/>
                <a:ea typeface="Lato"/>
                <a:cs typeface="Lato"/>
              </a:rPr>
              <a:t>y las condiciones necesarias para el éxito</a:t>
            </a:r>
            <a:r>
              <a:rPr lang="es-419" sz="2000" dirty="0">
                <a:solidFill>
                  <a:schemeClr val="tx1">
                    <a:lumMod val="65000"/>
                    <a:lumOff val="35000"/>
                  </a:schemeClr>
                </a:solidFill>
              </a:rPr>
              <a:t>.</a:t>
            </a:r>
          </a:p>
          <a:p>
            <a:pPr>
              <a:buClr>
                <a:srgbClr val="0070C0"/>
              </a:buClr>
              <a:buFont typeface="Wingdings" pitchFamily="2" charset="2"/>
              <a:buChar char="Ø"/>
            </a:pPr>
            <a:r>
              <a:rPr lang="es-419" sz="2000" dirty="0"/>
              <a:t>Es importante que la Teoría del Cambio adopte una </a:t>
            </a:r>
            <a:r>
              <a:rPr lang="es-419" sz="2000" b="1" dirty="0">
                <a:solidFill>
                  <a:srgbClr val="0070C0"/>
                </a:solidFill>
                <a:latin typeface="Lato" panose="020F0502020204030203" pitchFamily="34" charset="77"/>
                <a:ea typeface="Lato"/>
                <a:cs typeface="Lato"/>
              </a:rPr>
              <a:t>visión no lineal del cambio</a:t>
            </a:r>
            <a:r>
              <a:rPr lang="es-419" sz="2000" dirty="0"/>
              <a:t> y reconozca que los esfuerzos para aumentar la participación y el empoderamiento de las mujeres y las niñas pueden encontrar reacciones adversas o resistencia. </a:t>
            </a:r>
          </a:p>
          <a:p>
            <a:pPr marL="0" indent="0">
              <a:buClr>
                <a:srgbClr val="0070C0"/>
              </a:buClr>
              <a:buNone/>
            </a:pPr>
            <a:endParaRPr lang="en-US" sz="2000" dirty="0">
              <a:latin typeface="Lato"/>
              <a:ea typeface="Lato"/>
              <a:cs typeface="Lato"/>
            </a:endParaRPr>
          </a:p>
        </p:txBody>
      </p:sp>
      <p:pic>
        <p:nvPicPr>
          <p:cNvPr id="4" name="Picture 3">
            <a:extLst>
              <a:ext uri="{FF2B5EF4-FFF2-40B4-BE49-F238E27FC236}">
                <a16:creationId xmlns:a16="http://schemas.microsoft.com/office/drawing/2014/main" id="{6AAC9614-EDB5-D0F6-097F-AC3DEA9D0A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3701" y="1835550"/>
            <a:ext cx="4756242" cy="3421453"/>
          </a:xfrm>
          <a:prstGeom prst="rect">
            <a:avLst/>
          </a:prstGeom>
        </p:spPr>
      </p:pic>
    </p:spTree>
    <p:custDataLst>
      <p:tags r:id="rId1"/>
    </p:custDataLst>
    <p:extLst>
      <p:ext uri="{BB962C8B-B14F-4D97-AF65-F5344CB8AC3E}">
        <p14:creationId xmlns:p14="http://schemas.microsoft.com/office/powerpoint/2010/main" val="17788469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fill="hold"/>
                                            <p:tgtEl>
                                              <p:spTgt spid="2"/>
                                            </p:tgtEl>
                                            <p:attrNameLst>
                                              <p:attrName>ppt_x</p:attrName>
                                            </p:attrNameLst>
                                          </p:cBhvr>
                                          <p:tavLst>
                                            <p:tav tm="0">
                                              <p:val>
                                                <p:strVal val="1+#ppt_w/2"/>
                                              </p:val>
                                            </p:tav>
                                            <p:tav tm="100000">
                                              <p:val>
                                                <p:strVal val="#ppt_x"/>
                                              </p:val>
                                            </p:tav>
                                          </p:tavLst>
                                        </p:anim>
                                        <p:anim calcmode="lin" valueType="num">
                                          <p:cBhvr additive="base">
                                            <p:cTn id="20"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fill="hold"/>
                                            <p:tgtEl>
                                              <p:spTgt spid="2"/>
                                            </p:tgtEl>
                                            <p:attrNameLst>
                                              <p:attrName>ppt_x</p:attrName>
                                            </p:attrNameLst>
                                          </p:cBhvr>
                                          <p:tavLst>
                                            <p:tav tm="0">
                                              <p:val>
                                                <p:strVal val="1+#ppt_w/2"/>
                                              </p:val>
                                            </p:tav>
                                            <p:tav tm="100000">
                                              <p:val>
                                                <p:strVal val="#ppt_x"/>
                                              </p:val>
                                            </p:tav>
                                          </p:tavLst>
                                        </p:anim>
                                        <p:anim calcmode="lin" valueType="num">
                                          <p:cBhvr additive="base">
                                            <p:cTn id="20"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FF0BAE-EE58-EF94-D21E-E5FA8585491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260130" y="2296633"/>
            <a:ext cx="3693971" cy="3869588"/>
          </a:xfrm>
          <a:prstGeom prst="rect">
            <a:avLst/>
          </a:prstGeom>
        </p:spPr>
      </p:pic>
      <p:sp>
        <p:nvSpPr>
          <p:cNvPr id="9" name="Content Placeholder 2">
            <a:extLst>
              <a:ext uri="{FF2B5EF4-FFF2-40B4-BE49-F238E27FC236}">
                <a16:creationId xmlns:a16="http://schemas.microsoft.com/office/drawing/2014/main" id="{D439DE2C-3D08-1C5D-6F9A-4204BEA11999}"/>
              </a:ext>
            </a:extLst>
          </p:cNvPr>
          <p:cNvSpPr txBox="1">
            <a:spLocks/>
          </p:cNvSpPr>
          <p:nvPr/>
        </p:nvSpPr>
        <p:spPr>
          <a:xfrm>
            <a:off x="514345" y="1455980"/>
            <a:ext cx="8022231" cy="280329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419" sz="2000" b="1" dirty="0">
                <a:solidFill>
                  <a:srgbClr val="0070C0"/>
                </a:solidFill>
                <a:latin typeface="Lato" panose="020F0502020204030203" pitchFamily="34" charset="77"/>
                <a:ea typeface="Lato"/>
                <a:cs typeface="Lato"/>
              </a:rPr>
              <a:t>No existe una forma estandarizada </a:t>
            </a:r>
            <a:r>
              <a:rPr lang="es-419" sz="2000" dirty="0">
                <a:solidFill>
                  <a:schemeClr val="tx1">
                    <a:lumMod val="65000"/>
                    <a:lumOff val="35000"/>
                  </a:schemeClr>
                </a:solidFill>
                <a:latin typeface="Lato" panose="020F0502020204030203" pitchFamily="34" charset="77"/>
                <a:ea typeface="Lato"/>
                <a:cs typeface="Lato"/>
              </a:rPr>
              <a:t>de desarrollar una Teoría del Cambio. Sin embargo, se recomienda que las Teorías del Cambio aborden algunas </a:t>
            </a:r>
            <a:r>
              <a:rPr lang="es-419" sz="2000" b="1" dirty="0">
                <a:solidFill>
                  <a:srgbClr val="0070C0"/>
                </a:solidFill>
                <a:latin typeface="Lato" panose="020F0502020204030203" pitchFamily="34" charset="77"/>
                <a:ea typeface="Lato"/>
                <a:cs typeface="Lato"/>
              </a:rPr>
              <a:t>áreas clave</a:t>
            </a:r>
            <a:r>
              <a:rPr lang="es-419" sz="2000" dirty="0">
                <a:solidFill>
                  <a:schemeClr val="tx1">
                    <a:lumMod val="65000"/>
                    <a:lumOff val="35000"/>
                  </a:schemeClr>
                </a:solidFill>
                <a:latin typeface="Lato" panose="020F0502020204030203" pitchFamily="34" charset="77"/>
                <a:ea typeface="Lato"/>
                <a:cs typeface="Lato"/>
              </a:rPr>
              <a:t>:</a:t>
            </a:r>
            <a:r>
              <a:rPr lang="es-419" sz="2000" b="1" dirty="0">
                <a:solidFill>
                  <a:schemeClr val="tx1">
                    <a:lumMod val="65000"/>
                    <a:lumOff val="35000"/>
                  </a:schemeClr>
                </a:solidFill>
                <a:latin typeface="Lato" panose="020F0502020204030203" pitchFamily="34" charset="77"/>
                <a:ea typeface="Lato"/>
                <a:cs typeface="Lato"/>
              </a:rPr>
              <a:t> </a:t>
            </a:r>
          </a:p>
          <a:p>
            <a:pPr marL="0" indent="0">
              <a:buNone/>
            </a:pPr>
            <a:endParaRPr lang="en-US" sz="2000" dirty="0">
              <a:solidFill>
                <a:schemeClr val="tx1">
                  <a:lumMod val="65000"/>
                  <a:lumOff val="35000"/>
                </a:schemeClr>
              </a:solidFill>
              <a:latin typeface="Lato" panose="020F0502020204030203" pitchFamily="34" charset="77"/>
            </a:endParaRPr>
          </a:p>
          <a:p>
            <a:pPr>
              <a:buClr>
                <a:srgbClr val="0070C0"/>
              </a:buClr>
              <a:buFont typeface="Wingdings" pitchFamily="2" charset="2"/>
              <a:buChar char="Ø"/>
            </a:pPr>
            <a:r>
              <a:rPr lang="es-419" sz="2000" b="1" dirty="0">
                <a:solidFill>
                  <a:srgbClr val="0070C0"/>
                </a:solidFill>
                <a:latin typeface="Lato" panose="020F0502020204030203" pitchFamily="34" charset="77"/>
                <a:ea typeface="Lato"/>
                <a:cs typeface="Lato"/>
              </a:rPr>
              <a:t>Definición de la situación y de los resultados deseados.</a:t>
            </a:r>
          </a:p>
          <a:p>
            <a:pPr>
              <a:buClr>
                <a:srgbClr val="0070C0"/>
              </a:buClr>
              <a:buFont typeface="Wingdings" pitchFamily="2" charset="2"/>
              <a:buChar char="Ø"/>
            </a:pPr>
            <a:r>
              <a:rPr lang="es-419" sz="2000" b="1" dirty="0">
                <a:solidFill>
                  <a:srgbClr val="0070C0"/>
                </a:solidFill>
                <a:latin typeface="Lato" panose="020F0502020204030203" pitchFamily="34" charset="77"/>
                <a:ea typeface="Lato"/>
                <a:cs typeface="Lato"/>
              </a:rPr>
              <a:t>Establecimiento de los límites del programa.</a:t>
            </a:r>
          </a:p>
          <a:p>
            <a:pPr>
              <a:buClr>
                <a:srgbClr val="0070C0"/>
              </a:buClr>
              <a:buFont typeface="Wingdings" pitchFamily="2" charset="2"/>
              <a:buChar char="Ø"/>
            </a:pPr>
            <a:r>
              <a:rPr lang="es-419" sz="2000" b="1" dirty="0">
                <a:solidFill>
                  <a:srgbClr val="0070C0"/>
                </a:solidFill>
                <a:latin typeface="Lato" panose="020F0502020204030203" pitchFamily="34" charset="77"/>
                <a:ea typeface="Lato"/>
                <a:cs typeface="Lato"/>
              </a:rPr>
              <a:t>Exploración de posibles soluciones.</a:t>
            </a:r>
          </a:p>
          <a:p>
            <a:pPr>
              <a:buClr>
                <a:srgbClr val="0070C0"/>
              </a:buClr>
              <a:buFont typeface="Wingdings" pitchFamily="2" charset="2"/>
              <a:buChar char="Ø"/>
            </a:pPr>
            <a:r>
              <a:rPr lang="es-419" sz="2000" b="1" dirty="0">
                <a:solidFill>
                  <a:srgbClr val="0070C0"/>
                </a:solidFill>
                <a:latin typeface="Lato" panose="020F0502020204030203" pitchFamily="34" charset="77"/>
                <a:ea typeface="Lato"/>
                <a:cs typeface="Lato"/>
              </a:rPr>
              <a:t>Articulación de los supuestos. </a:t>
            </a:r>
          </a:p>
          <a:p>
            <a:pPr>
              <a:buFont typeface="Wingdings" pitchFamily="2" charset="2"/>
              <a:buChar char="Ø"/>
            </a:pPr>
            <a:endParaRPr lang="en-US" sz="1200" b="1" dirty="0">
              <a:solidFill>
                <a:schemeClr val="tx1">
                  <a:lumMod val="65000"/>
                  <a:lumOff val="35000"/>
                </a:schemeClr>
              </a:solidFill>
              <a:latin typeface="Lato" panose="020F0502020204030203" pitchFamily="34" charset="77"/>
            </a:endParaRPr>
          </a:p>
          <a:p>
            <a:pPr marL="0" indent="0">
              <a:buNone/>
            </a:pPr>
            <a:r>
              <a:rPr lang="es-419" sz="2000" dirty="0">
                <a:solidFill>
                  <a:schemeClr val="tx1">
                    <a:lumMod val="65000"/>
                    <a:lumOff val="35000"/>
                  </a:schemeClr>
                </a:solidFill>
                <a:latin typeface="Lato" panose="020F0502020204030203" pitchFamily="34" charset="77"/>
                <a:ea typeface="Lato"/>
                <a:cs typeface="Lato"/>
              </a:rPr>
              <a:t>Se recomienda desarrollar una Teoría del Cambio </a:t>
            </a:r>
            <a:r>
              <a:rPr lang="es-419" sz="2000" b="1" dirty="0">
                <a:solidFill>
                  <a:srgbClr val="0070C0"/>
                </a:solidFill>
                <a:latin typeface="Lato" panose="020F0502020204030203" pitchFamily="34" charset="77"/>
                <a:ea typeface="Lato"/>
                <a:cs typeface="Lato"/>
              </a:rPr>
              <a:t>conjuntamente con los socios</a:t>
            </a:r>
            <a:r>
              <a:rPr lang="es-419" sz="2000" dirty="0">
                <a:solidFill>
                  <a:schemeClr val="tx1">
                    <a:lumMod val="65000"/>
                    <a:lumOff val="35000"/>
                  </a:schemeClr>
                </a:solidFill>
                <a:latin typeface="Lato" panose="020F0502020204030203" pitchFamily="34" charset="77"/>
                <a:ea typeface="Lato"/>
                <a:cs typeface="Lato"/>
              </a:rPr>
              <a:t>, en particular, con las organizaciones dirigidas por mujeres o personas LGBTIQ+ y organizaciones lideradas por personas refugiadas/desplazadas internas. </a:t>
            </a: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514345" y="547501"/>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Teoría del Cambio</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726933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29077362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fade">
                                          <p:cBhvr>
                                            <p:cTn id="4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fade">
                                          <p:cBhvr>
                                            <p:cTn id="4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Lst>
      </p:timing>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024759" y="289493"/>
            <a:ext cx="10891513" cy="559255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753575" y="621221"/>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Mensajes clave:</a:t>
            </a:r>
          </a:p>
        </p:txBody>
      </p:sp>
      <p:sp>
        <p:nvSpPr>
          <p:cNvPr id="8" name="Content Placeholder 2">
            <a:extLst>
              <a:ext uri="{FF2B5EF4-FFF2-40B4-BE49-F238E27FC236}">
                <a16:creationId xmlns:a16="http://schemas.microsoft.com/office/drawing/2014/main" id="{ABC3598C-040E-579E-8AD7-C6DEC43F94B4}"/>
              </a:ext>
            </a:extLst>
          </p:cNvPr>
          <p:cNvSpPr txBox="1">
            <a:spLocks/>
          </p:cNvSpPr>
          <p:nvPr/>
        </p:nvSpPr>
        <p:spPr>
          <a:xfrm>
            <a:off x="2753575" y="1339233"/>
            <a:ext cx="8879826" cy="4253583"/>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1800" dirty="0"/>
              <a:t>Las intervenciones contra la VG deben priorizarse para salvar vidas en las estrategias plurianuales de protección/solución de cada operación y en otros procesos de planificación internos e Interagenciales.</a:t>
            </a:r>
          </a:p>
          <a:p>
            <a:pPr>
              <a:buClr>
                <a:srgbClr val="0070C0"/>
              </a:buClr>
              <a:buFont typeface="Wingdings" pitchFamily="2" charset="2"/>
              <a:buChar char="Ø"/>
            </a:pPr>
            <a:r>
              <a:rPr lang="es-419" sz="1800" dirty="0"/>
              <a:t>El </a:t>
            </a:r>
            <a:r>
              <a:rPr lang="es-ES_tradnl" sz="1800" dirty="0"/>
              <a:t>involucramiento</a:t>
            </a:r>
            <a:r>
              <a:rPr lang="es-419" sz="1800" dirty="0">
                <a:latin typeface="Lato" panose="020F0502020204030203" pitchFamily="34" charset="77"/>
                <a:ea typeface="MS PGothic"/>
                <a:cs typeface="Calibri"/>
              </a:rPr>
              <a:t> </a:t>
            </a:r>
            <a:r>
              <a:rPr lang="es-419" sz="1800" dirty="0"/>
              <a:t>y la participación de las mujeres, las niñas y otros grupos en riesgo, así como de las organizaciones lideradas por personas refugiadas/desplazadas internas, organizaciones dirigidas por </a:t>
            </a:r>
            <a:r>
              <a:rPr lang="es-419" sz="1800" dirty="0">
                <a:solidFill>
                  <a:schemeClr val="tx1">
                    <a:lumMod val="65000"/>
                    <a:lumOff val="35000"/>
                  </a:schemeClr>
                </a:solidFill>
                <a:latin typeface="Lato" panose="020F0502020204030203" pitchFamily="34" charset="77"/>
                <a:ea typeface="Lato"/>
                <a:cs typeface="Lato"/>
              </a:rPr>
              <a:t>mujeres y personas LGBTIQ+</a:t>
            </a:r>
            <a:r>
              <a:rPr lang="es-419" sz="1800" dirty="0"/>
              <a:t>, es fundamental para garantizar una programación para la prevención de la VG segura, eficaz, sostenible y responsable. </a:t>
            </a:r>
          </a:p>
          <a:p>
            <a:pPr>
              <a:buClr>
                <a:srgbClr val="0070C0"/>
              </a:buClr>
              <a:buFont typeface="Wingdings" pitchFamily="2" charset="2"/>
              <a:buChar char="Ø"/>
            </a:pPr>
            <a:r>
              <a:rPr lang="es-419" sz="1800" dirty="0"/>
              <a:t>Las operaciones deben llevar a cabo un Análisis de género y poder de las normas y masculinidades locales que sustentan la desigualdad de género y la VG para servir de base a las estrategias y garantizar una programación eficaz para la prevención. </a:t>
            </a:r>
          </a:p>
          <a:p>
            <a:pPr>
              <a:buClr>
                <a:srgbClr val="0070C0"/>
              </a:buClr>
              <a:buFont typeface="Wingdings" pitchFamily="2" charset="2"/>
              <a:buChar char="Ø"/>
            </a:pPr>
            <a:r>
              <a:rPr lang="es-419" sz="1800" dirty="0"/>
              <a:t>El Análisis de género y poder debe contribuir al desarrollo de una Teoría del Cambio que muestre cómo esperamos que se produzcan los efectos/el impacto de la prevención de la VG a corto, mediano y largo plazo como resultado de nuestro trabajo.</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600" y="515784"/>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009" y="515783"/>
            <a:ext cx="2393017" cy="2541257"/>
          </a:xfrm>
          <a:prstGeom prst="rect">
            <a:avLst/>
          </a:prstGeom>
        </p:spPr>
      </p:pic>
    </p:spTree>
    <p:extLst>
      <p:ext uri="{BB962C8B-B14F-4D97-AF65-F5344CB8AC3E}">
        <p14:creationId xmlns:p14="http://schemas.microsoft.com/office/powerpoint/2010/main" val="11658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uild="p"/>
        </p:bldLst>
      </p:timing>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1859C">
            <a:alpha val="56862"/>
          </a:srgbClr>
        </a:solidFill>
        <a:effectLst/>
      </p:bgPr>
    </p:bg>
    <p:spTree>
      <p:nvGrpSpPr>
        <p:cNvPr id="1" name=""/>
        <p:cNvGrpSpPr/>
        <p:nvPr/>
      </p:nvGrpSpPr>
      <p:grpSpPr>
        <a:xfrm>
          <a:off x="0" y="0"/>
          <a:ext cx="0" cy="0"/>
          <a:chOff x="0" y="0"/>
          <a:chExt cx="0" cy="0"/>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1024748" y="4862022"/>
            <a:ext cx="849139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419" sz="4000" b="1" dirty="0">
                <a:solidFill>
                  <a:srgbClr val="FFFFFF"/>
                </a:solidFill>
              </a:rPr>
              <a:t>Medición de los efectos y el impacto de la labor de prevención</a:t>
            </a:r>
          </a:p>
          <a:p>
            <a:endParaRPr lang="en-US" altLang="en-US" sz="4000" b="1" dirty="0">
              <a:solidFill>
                <a:srgbClr val="FFFFFF"/>
              </a:solidFill>
            </a:endParaRP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1045112" y="4501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s-419" sz="3000" b="1" baseline="30000">
                <a:solidFill>
                  <a:srgbClr val="FFFFFF"/>
                </a:solidFill>
              </a:rPr>
              <a:t>MÓDULO 1 – SESIÓN 5</a:t>
            </a:r>
          </a:p>
        </p:txBody>
      </p:sp>
      <p:sp>
        <p:nvSpPr>
          <p:cNvPr id="8" name="Rectangle 7">
            <a:extLst>
              <a:ext uri="{FF2B5EF4-FFF2-40B4-BE49-F238E27FC236}">
                <a16:creationId xmlns:a16="http://schemas.microsoft.com/office/drawing/2014/main" id="{68508392-B063-7202-6420-40E38E7E3445}"/>
              </a:ext>
            </a:extLst>
          </p:cNvPr>
          <p:cNvSpPr/>
          <p:nvPr/>
        </p:nvSpPr>
        <p:spPr>
          <a:xfrm>
            <a:off x="0" y="-536845"/>
            <a:ext cx="12192000" cy="4619447"/>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 name="Picture 1" descr="Shape, circle&#10;&#10;Description automatically generated">
            <a:extLst>
              <a:ext uri="{FF2B5EF4-FFF2-40B4-BE49-F238E27FC236}">
                <a16:creationId xmlns:a16="http://schemas.microsoft.com/office/drawing/2014/main" id="{8EE9F0CF-4B34-6858-37E9-C78A835045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58593"/>
            <a:ext cx="12192000" cy="3101766"/>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DD3CBD52-FDE6-0E3E-2604-8DBB940971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4267" y="197318"/>
            <a:ext cx="2223134" cy="3431684"/>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B2B09B2E-A58C-D52B-179A-9945B3390E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59467" y="416513"/>
            <a:ext cx="1207485" cy="1919900"/>
          </a:xfrm>
          <a:prstGeom prst="rect">
            <a:avLst/>
          </a:prstGeom>
        </p:spPr>
      </p:pic>
      <p:pic>
        <p:nvPicPr>
          <p:cNvPr id="5" name="Picture 4" descr="A picture containing text, vector graphics&#10;&#10;Description automatically generated">
            <a:extLst>
              <a:ext uri="{FF2B5EF4-FFF2-40B4-BE49-F238E27FC236}">
                <a16:creationId xmlns:a16="http://schemas.microsoft.com/office/drawing/2014/main" id="{3D8192DD-EE25-10D2-38A0-041D0C33B5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9680" y="416513"/>
            <a:ext cx="1331730" cy="1985032"/>
          </a:xfrm>
          <a:prstGeom prst="rect">
            <a:avLst/>
          </a:prstGeom>
        </p:spPr>
      </p:pic>
      <p:pic>
        <p:nvPicPr>
          <p:cNvPr id="6" name="Picture 5" descr="A picture containing text, vector graphics, sign&#10;&#10;Description automatically generated">
            <a:extLst>
              <a:ext uri="{FF2B5EF4-FFF2-40B4-BE49-F238E27FC236}">
                <a16:creationId xmlns:a16="http://schemas.microsoft.com/office/drawing/2014/main" id="{6D164DCD-3D1C-75ED-037B-3615D704D6A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0583" y="712506"/>
            <a:ext cx="2029156" cy="3177474"/>
          </a:xfrm>
          <a:prstGeom prst="rect">
            <a:avLst/>
          </a:prstGeom>
        </p:spPr>
      </p:pic>
      <p:pic>
        <p:nvPicPr>
          <p:cNvPr id="7" name="Picture 6" descr="A picture containing text, vector graphics&#10;&#10;Description automatically generated">
            <a:extLst>
              <a:ext uri="{FF2B5EF4-FFF2-40B4-BE49-F238E27FC236}">
                <a16:creationId xmlns:a16="http://schemas.microsoft.com/office/drawing/2014/main" id="{5C9FD78A-9090-6B19-F314-561956DEDB0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02033" y="1156451"/>
            <a:ext cx="5574268" cy="3106759"/>
          </a:xfrm>
          <a:prstGeom prst="rect">
            <a:avLst/>
          </a:prstGeom>
        </p:spPr>
      </p:pic>
    </p:spTree>
    <p:custDataLst>
      <p:tags r:id="rId1"/>
    </p:custDataLst>
    <p:extLst>
      <p:ext uri="{BB962C8B-B14F-4D97-AF65-F5344CB8AC3E}">
        <p14:creationId xmlns:p14="http://schemas.microsoft.com/office/powerpoint/2010/main" val="93351880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accel="50000" decel="50000" fill="hold" nodeType="withEffect">
                                  <p:stCondLst>
                                    <p:cond delay="7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500" fill="hold"/>
                                        <p:tgtEl>
                                          <p:spTgt spid="7"/>
                                        </p:tgtEl>
                                        <p:attrNameLst>
                                          <p:attrName>ppt_x</p:attrName>
                                        </p:attrNameLst>
                                      </p:cBhvr>
                                      <p:tavLst>
                                        <p:tav tm="0">
                                          <p:val>
                                            <p:strVal val="1+#ppt_w/2"/>
                                          </p:val>
                                        </p:tav>
                                        <p:tav tm="100000">
                                          <p:val>
                                            <p:strVal val="#ppt_x"/>
                                          </p:val>
                                        </p:tav>
                                      </p:tavLst>
                                    </p:anim>
                                    <p:anim calcmode="lin" valueType="num">
                                      <p:cBhvr additive="base">
                                        <p:cTn id="28" dur="1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1" accel="50000" decel="5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BF5074A8-8301-AC6E-1C1F-6729BD513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3265" y="2559230"/>
            <a:ext cx="7183868" cy="3829967"/>
          </a:xfrm>
          <a:prstGeom prst="rect">
            <a:avLst/>
          </a:prstGeom>
        </p:spPr>
      </p:pic>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684661"/>
            <a:ext cx="1066499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Video: La violencia se puede prevenir: ¿Qué funciona?</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66072" y="1344816"/>
            <a:ext cx="1339503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5" name="Picture 4" descr="A cartoon of a person&#10;&#10;Description automatically generated with medium confidence">
            <a:extLst>
              <a:ext uri="{FF2B5EF4-FFF2-40B4-BE49-F238E27FC236}">
                <a16:creationId xmlns:a16="http://schemas.microsoft.com/office/drawing/2014/main" id="{E634F53B-30B8-A5A6-461C-B9D60C8245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6680" y="1485899"/>
            <a:ext cx="4125494" cy="4687439"/>
          </a:xfrm>
          <a:prstGeom prst="rect">
            <a:avLst/>
          </a:prstGeom>
        </p:spPr>
      </p:pic>
      <p:pic>
        <p:nvPicPr>
          <p:cNvPr id="7" name="Picture 6" descr="Icon&#10;&#10;Description automatically generated">
            <a:extLst>
              <a:ext uri="{FF2B5EF4-FFF2-40B4-BE49-F238E27FC236}">
                <a16:creationId xmlns:a16="http://schemas.microsoft.com/office/drawing/2014/main" id="{2DB99A75-724A-F4CF-FE8F-9065564535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35285" y="2261442"/>
            <a:ext cx="732020" cy="868377"/>
          </a:xfrm>
          <a:prstGeom prst="rect">
            <a:avLst/>
          </a:prstGeom>
        </p:spPr>
      </p:pic>
      <p:pic>
        <p:nvPicPr>
          <p:cNvPr id="8" name="Picture 7" descr="Icon&#10;&#10;Description automatically generated">
            <a:extLst>
              <a:ext uri="{FF2B5EF4-FFF2-40B4-BE49-F238E27FC236}">
                <a16:creationId xmlns:a16="http://schemas.microsoft.com/office/drawing/2014/main" id="{F813184A-15E1-8836-1A33-A92137E2E5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60154" y="3371253"/>
            <a:ext cx="732020" cy="868377"/>
          </a:xfrm>
          <a:prstGeom prst="rect">
            <a:avLst/>
          </a:prstGeom>
        </p:spPr>
      </p:pic>
      <p:pic>
        <p:nvPicPr>
          <p:cNvPr id="11" name="Picture 10" descr="Icon&#10;&#10;Description automatically generated">
            <a:extLst>
              <a:ext uri="{FF2B5EF4-FFF2-40B4-BE49-F238E27FC236}">
                <a16:creationId xmlns:a16="http://schemas.microsoft.com/office/drawing/2014/main" id="{F49103E7-5845-79FE-4C04-059F9A7B15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26164" y="2277782"/>
            <a:ext cx="732020" cy="868377"/>
          </a:xfrm>
          <a:prstGeom prst="rect">
            <a:avLst/>
          </a:prstGeom>
        </p:spPr>
      </p:pic>
      <p:pic>
        <p:nvPicPr>
          <p:cNvPr id="12" name="Picture 11" descr="Icon&#10;&#10;Description automatically generated">
            <a:extLst>
              <a:ext uri="{FF2B5EF4-FFF2-40B4-BE49-F238E27FC236}">
                <a16:creationId xmlns:a16="http://schemas.microsoft.com/office/drawing/2014/main" id="{84A58C76-A199-1E37-1EAB-E3D1291E5B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02875" y="2994811"/>
            <a:ext cx="732020" cy="868377"/>
          </a:xfrm>
          <a:prstGeom prst="rect">
            <a:avLst/>
          </a:prstGeom>
        </p:spPr>
      </p:pic>
      <p:pic>
        <p:nvPicPr>
          <p:cNvPr id="14" name="Picture 13" descr="Icon&#10;&#10;Description automatically generated">
            <a:extLst>
              <a:ext uri="{FF2B5EF4-FFF2-40B4-BE49-F238E27FC236}">
                <a16:creationId xmlns:a16="http://schemas.microsoft.com/office/drawing/2014/main" id="{36925FC5-43B6-43D7-338B-FB4707D13D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1975" y="2811892"/>
            <a:ext cx="732020" cy="868377"/>
          </a:xfrm>
          <a:prstGeom prst="rect">
            <a:avLst/>
          </a:prstGeom>
        </p:spPr>
      </p:pic>
      <p:grpSp>
        <p:nvGrpSpPr>
          <p:cNvPr id="2" name="Group 1">
            <a:extLst>
              <a:ext uri="{FF2B5EF4-FFF2-40B4-BE49-F238E27FC236}">
                <a16:creationId xmlns:a16="http://schemas.microsoft.com/office/drawing/2014/main" id="{873DDBC5-3BD9-CE28-7DF4-3E2479D20578}"/>
              </a:ext>
            </a:extLst>
          </p:cNvPr>
          <p:cNvGrpSpPr/>
          <p:nvPr/>
        </p:nvGrpSpPr>
        <p:grpSpPr>
          <a:xfrm>
            <a:off x="795488" y="2004971"/>
            <a:ext cx="4276034" cy="2415588"/>
            <a:chOff x="795488" y="2004971"/>
            <a:chExt cx="4276034" cy="2415588"/>
          </a:xfrm>
        </p:grpSpPr>
        <p:pic>
          <p:nvPicPr>
            <p:cNvPr id="6" name="Picture 5">
              <a:hlinkClick r:id="rId7"/>
              <a:extLst>
                <a:ext uri="{FF2B5EF4-FFF2-40B4-BE49-F238E27FC236}">
                  <a16:creationId xmlns:a16="http://schemas.microsoft.com/office/drawing/2014/main" id="{896EB232-E2D5-244E-4ABC-9F8B21D0900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95490" y="2015291"/>
              <a:ext cx="4276032" cy="2405268"/>
            </a:xfrm>
            <a:prstGeom prst="rect">
              <a:avLst/>
            </a:prstGeom>
          </p:spPr>
        </p:pic>
        <p:sp>
          <p:nvSpPr>
            <p:cNvPr id="10" name="Rectangle 9">
              <a:hlinkClick r:id="rId7"/>
              <a:extLst>
                <a:ext uri="{FF2B5EF4-FFF2-40B4-BE49-F238E27FC236}">
                  <a16:creationId xmlns:a16="http://schemas.microsoft.com/office/drawing/2014/main" id="{A9450B14-9B29-D1C6-E1FC-69CDE4C9F06A}"/>
                </a:ext>
              </a:extLst>
            </p:cNvPr>
            <p:cNvSpPr/>
            <p:nvPr/>
          </p:nvSpPr>
          <p:spPr>
            <a:xfrm>
              <a:off x="795488" y="2004971"/>
              <a:ext cx="4276031" cy="2405268"/>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grpSp>
      <p:pic>
        <p:nvPicPr>
          <p:cNvPr id="16" name="Picture 15" descr="Shape&#10;&#10;Description automatically generated">
            <a:extLst>
              <a:ext uri="{FF2B5EF4-FFF2-40B4-BE49-F238E27FC236}">
                <a16:creationId xmlns:a16="http://schemas.microsoft.com/office/drawing/2014/main" id="{A4280449-A923-043D-A675-B659D552E1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78754" y="3843087"/>
            <a:ext cx="2051080" cy="1838276"/>
          </a:xfrm>
          <a:prstGeom prst="rect">
            <a:avLst/>
          </a:prstGeom>
        </p:spPr>
      </p:pic>
      <p:pic>
        <p:nvPicPr>
          <p:cNvPr id="17" name="Picture 16" descr="Icon&#10;&#10;Description automatically generated">
            <a:extLst>
              <a:ext uri="{FF2B5EF4-FFF2-40B4-BE49-F238E27FC236}">
                <a16:creationId xmlns:a16="http://schemas.microsoft.com/office/drawing/2014/main" id="{4B16DAB8-0329-D268-2124-11492659235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7105" y="1745478"/>
            <a:ext cx="1036767" cy="972923"/>
          </a:xfrm>
          <a:prstGeom prst="rect">
            <a:avLst/>
          </a:prstGeom>
        </p:spPr>
      </p:pic>
    </p:spTree>
    <p:custDataLst>
      <p:tags r:id="rId1"/>
    </p:custDataLst>
    <p:extLst>
      <p:ext uri="{BB962C8B-B14F-4D97-AF65-F5344CB8AC3E}">
        <p14:creationId xmlns:p14="http://schemas.microsoft.com/office/powerpoint/2010/main" val="20431472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3" presetClass="entr" presetSubtype="16" fill="hold" nodeType="with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 fill="hold"/>
                                            <p:tgtEl>
                                              <p:spTgt spid="7"/>
                                            </p:tgtEl>
                                            <p:attrNameLst>
                                              <p:attrName>ppt_w</p:attrName>
                                            </p:attrNameLst>
                                          </p:cBhvr>
                                          <p:tavLst>
                                            <p:tav tm="0">
                                              <p:val>
                                                <p:fltVal val="0"/>
                                              </p:val>
                                            </p:tav>
                                            <p:tav tm="100000">
                                              <p:val>
                                                <p:strVal val="#ppt_w"/>
                                              </p:val>
                                            </p:tav>
                                          </p:tavLst>
                                        </p:anim>
                                        <p:anim calcmode="lin" valueType="num">
                                          <p:cBhvr>
                                            <p:cTn id="20" dur="3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700"/>
                                      </p:stCondLst>
                                      <p:childTnLst>
                                        <p:set>
                                          <p:cBhvr>
                                            <p:cTn id="22" dur="1" fill="hold">
                                              <p:stCondLst>
                                                <p:cond delay="0"/>
                                              </p:stCondLst>
                                            </p:cTn>
                                            <p:tgtEl>
                                              <p:spTgt spid="8"/>
                                            </p:tgtEl>
                                            <p:attrNameLst>
                                              <p:attrName>style.visibility</p:attrName>
                                            </p:attrNameLst>
                                          </p:cBhvr>
                                          <p:to>
                                            <p:strVal val="visible"/>
                                          </p:to>
                                        </p:set>
                                        <p:anim calcmode="lin" valueType="num">
                                          <p:cBhvr>
                                            <p:cTn id="23" dur="300" fill="hold"/>
                                            <p:tgtEl>
                                              <p:spTgt spid="8"/>
                                            </p:tgtEl>
                                            <p:attrNameLst>
                                              <p:attrName>ppt_w</p:attrName>
                                            </p:attrNameLst>
                                          </p:cBhvr>
                                          <p:tavLst>
                                            <p:tav tm="0">
                                              <p:val>
                                                <p:fltVal val="0"/>
                                              </p:val>
                                            </p:tav>
                                            <p:tav tm="100000">
                                              <p:val>
                                                <p:strVal val="#ppt_w"/>
                                              </p:val>
                                            </p:tav>
                                          </p:tavLst>
                                        </p:anim>
                                        <p:anim calcmode="lin" valueType="num">
                                          <p:cBhvr>
                                            <p:cTn id="24" dur="3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19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21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 fill="hold"/>
                                            <p:tgtEl>
                                              <p:spTgt spid="12"/>
                                            </p:tgtEl>
                                            <p:attrNameLst>
                                              <p:attrName>ppt_w</p:attrName>
                                            </p:attrNameLst>
                                          </p:cBhvr>
                                          <p:tavLst>
                                            <p:tav tm="0">
                                              <p:val>
                                                <p:fltVal val="0"/>
                                              </p:val>
                                            </p:tav>
                                            <p:tav tm="100000">
                                              <p:val>
                                                <p:strVal val="#ppt_w"/>
                                              </p:val>
                                            </p:tav>
                                          </p:tavLst>
                                        </p:anim>
                                        <p:anim calcmode="lin" valueType="num">
                                          <p:cBhvr>
                                            <p:cTn id="32" dur="300" fill="hold"/>
                                            <p:tgtEl>
                                              <p:spTgt spid="1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2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300" fill="hold"/>
                                            <p:tgtEl>
                                              <p:spTgt spid="14"/>
                                            </p:tgtEl>
                                            <p:attrNameLst>
                                              <p:attrName>ppt_w</p:attrName>
                                            </p:attrNameLst>
                                          </p:cBhvr>
                                          <p:tavLst>
                                            <p:tav tm="0">
                                              <p:val>
                                                <p:fltVal val="0"/>
                                              </p:val>
                                            </p:tav>
                                            <p:tav tm="100000">
                                              <p:val>
                                                <p:strVal val="#ppt_w"/>
                                              </p:val>
                                            </p:tav>
                                          </p:tavLst>
                                        </p:anim>
                                        <p:anim calcmode="lin" valueType="num">
                                          <p:cBhvr>
                                            <p:cTn id="36" dur="300" fill="hold"/>
                                            <p:tgtEl>
                                              <p:spTgt spid="14"/>
                                            </p:tgtEl>
                                            <p:attrNameLst>
                                              <p:attrName>ppt_h</p:attrName>
                                            </p:attrNameLst>
                                          </p:cBhvr>
                                          <p:tavLst>
                                            <p:tav tm="0">
                                              <p:val>
                                                <p:fltVal val="0"/>
                                              </p:val>
                                            </p:tav>
                                            <p:tav tm="100000">
                                              <p:val>
                                                <p:strVal val="#ppt_h"/>
                                              </p:val>
                                            </p:tav>
                                          </p:tavLst>
                                        </p:anim>
                                      </p:childTnLst>
                                    </p:cTn>
                                  </p:par>
                                  <p:par>
                                    <p:cTn id="37" presetID="2" presetClass="entr" presetSubtype="2" accel="50000" decel="50000" fill="hold"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3000" fill="hold"/>
                                            <p:tgtEl>
                                              <p:spTgt spid="9"/>
                                            </p:tgtEl>
                                            <p:attrNameLst>
                                              <p:attrName>ppt_x</p:attrName>
                                            </p:attrNameLst>
                                          </p:cBhvr>
                                          <p:tavLst>
                                            <p:tav tm="0">
                                              <p:val>
                                                <p:strVal val="1+#ppt_w/2"/>
                                              </p:val>
                                            </p:tav>
                                            <p:tav tm="100000">
                                              <p:val>
                                                <p:strVal val="#ppt_x"/>
                                              </p:val>
                                            </p:tav>
                                          </p:tavLst>
                                        </p:anim>
                                        <p:anim calcmode="lin" valueType="num">
                                          <p:cBhvr additive="base">
                                            <p:cTn id="40" dur="3000" fill="hold"/>
                                            <p:tgtEl>
                                              <p:spTgt spid="9"/>
                                            </p:tgtEl>
                                            <p:attrNameLst>
                                              <p:attrName>ppt_y</p:attrName>
                                            </p:attrNameLst>
                                          </p:cBhvr>
                                          <p:tavLst>
                                            <p:tav tm="0">
                                              <p:val>
                                                <p:strVal val="#ppt_y"/>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
                                            <p:tgtEl>
                                              <p:spTgt spid="17"/>
                                            </p:tgtEl>
                                          </p:cBhvr>
                                        </p:animEffect>
                                      </p:childTnLst>
                                    </p:cTn>
                                  </p:par>
                                  <p:par>
                                    <p:cTn id="44" presetID="10" presetClass="entr" presetSubtype="0" fill="hold" nodeType="withEffect">
                                      <p:stCondLst>
                                        <p:cond delay="100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23" presetClass="entr" presetSubtype="272" fill="hold" nodeType="withEffect">
                                      <p:stCondLst>
                                        <p:cond delay="1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00" fill="hold"/>
                                            <p:tgtEl>
                                              <p:spTgt spid="16"/>
                                            </p:tgtEl>
                                            <p:attrNameLst>
                                              <p:attrName>ppt_w</p:attrName>
                                            </p:attrNameLst>
                                          </p:cBhvr>
                                          <p:tavLst>
                                            <p:tav tm="0">
                                              <p:val>
                                                <p:strVal val="2/3*#ppt_w"/>
                                              </p:val>
                                            </p:tav>
                                            <p:tav tm="100000">
                                              <p:val>
                                                <p:strVal val="#ppt_w"/>
                                              </p:val>
                                            </p:tav>
                                          </p:tavLst>
                                        </p:anim>
                                        <p:anim calcmode="lin" valueType="num">
                                          <p:cBhvr>
                                            <p:cTn id="50" dur="200" fill="hold"/>
                                            <p:tgtEl>
                                              <p:spTgt spid="1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3" presetClass="entr" presetSubtype="16" fill="hold" nodeType="with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 fill="hold"/>
                                            <p:tgtEl>
                                              <p:spTgt spid="7"/>
                                            </p:tgtEl>
                                            <p:attrNameLst>
                                              <p:attrName>ppt_w</p:attrName>
                                            </p:attrNameLst>
                                          </p:cBhvr>
                                          <p:tavLst>
                                            <p:tav tm="0">
                                              <p:val>
                                                <p:fltVal val="0"/>
                                              </p:val>
                                            </p:tav>
                                            <p:tav tm="100000">
                                              <p:val>
                                                <p:strVal val="#ppt_w"/>
                                              </p:val>
                                            </p:tav>
                                          </p:tavLst>
                                        </p:anim>
                                        <p:anim calcmode="lin" valueType="num">
                                          <p:cBhvr>
                                            <p:cTn id="20" dur="3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700"/>
                                      </p:stCondLst>
                                      <p:childTnLst>
                                        <p:set>
                                          <p:cBhvr>
                                            <p:cTn id="22" dur="1" fill="hold">
                                              <p:stCondLst>
                                                <p:cond delay="0"/>
                                              </p:stCondLst>
                                            </p:cTn>
                                            <p:tgtEl>
                                              <p:spTgt spid="8"/>
                                            </p:tgtEl>
                                            <p:attrNameLst>
                                              <p:attrName>style.visibility</p:attrName>
                                            </p:attrNameLst>
                                          </p:cBhvr>
                                          <p:to>
                                            <p:strVal val="visible"/>
                                          </p:to>
                                        </p:set>
                                        <p:anim calcmode="lin" valueType="num">
                                          <p:cBhvr>
                                            <p:cTn id="23" dur="300" fill="hold"/>
                                            <p:tgtEl>
                                              <p:spTgt spid="8"/>
                                            </p:tgtEl>
                                            <p:attrNameLst>
                                              <p:attrName>ppt_w</p:attrName>
                                            </p:attrNameLst>
                                          </p:cBhvr>
                                          <p:tavLst>
                                            <p:tav tm="0">
                                              <p:val>
                                                <p:fltVal val="0"/>
                                              </p:val>
                                            </p:tav>
                                            <p:tav tm="100000">
                                              <p:val>
                                                <p:strVal val="#ppt_w"/>
                                              </p:val>
                                            </p:tav>
                                          </p:tavLst>
                                        </p:anim>
                                        <p:anim calcmode="lin" valueType="num">
                                          <p:cBhvr>
                                            <p:cTn id="24" dur="3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19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21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 fill="hold"/>
                                            <p:tgtEl>
                                              <p:spTgt spid="12"/>
                                            </p:tgtEl>
                                            <p:attrNameLst>
                                              <p:attrName>ppt_w</p:attrName>
                                            </p:attrNameLst>
                                          </p:cBhvr>
                                          <p:tavLst>
                                            <p:tav tm="0">
                                              <p:val>
                                                <p:fltVal val="0"/>
                                              </p:val>
                                            </p:tav>
                                            <p:tav tm="100000">
                                              <p:val>
                                                <p:strVal val="#ppt_w"/>
                                              </p:val>
                                            </p:tav>
                                          </p:tavLst>
                                        </p:anim>
                                        <p:anim calcmode="lin" valueType="num">
                                          <p:cBhvr>
                                            <p:cTn id="32" dur="300" fill="hold"/>
                                            <p:tgtEl>
                                              <p:spTgt spid="1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2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300" fill="hold"/>
                                            <p:tgtEl>
                                              <p:spTgt spid="14"/>
                                            </p:tgtEl>
                                            <p:attrNameLst>
                                              <p:attrName>ppt_w</p:attrName>
                                            </p:attrNameLst>
                                          </p:cBhvr>
                                          <p:tavLst>
                                            <p:tav tm="0">
                                              <p:val>
                                                <p:fltVal val="0"/>
                                              </p:val>
                                            </p:tav>
                                            <p:tav tm="100000">
                                              <p:val>
                                                <p:strVal val="#ppt_w"/>
                                              </p:val>
                                            </p:tav>
                                          </p:tavLst>
                                        </p:anim>
                                        <p:anim calcmode="lin" valueType="num">
                                          <p:cBhvr>
                                            <p:cTn id="36" dur="300" fill="hold"/>
                                            <p:tgtEl>
                                              <p:spTgt spid="14"/>
                                            </p:tgtEl>
                                            <p:attrNameLst>
                                              <p:attrName>ppt_h</p:attrName>
                                            </p:attrNameLst>
                                          </p:cBhvr>
                                          <p:tavLst>
                                            <p:tav tm="0">
                                              <p:val>
                                                <p:fltVal val="0"/>
                                              </p:val>
                                            </p:tav>
                                            <p:tav tm="100000">
                                              <p:val>
                                                <p:strVal val="#ppt_h"/>
                                              </p:val>
                                            </p:tav>
                                          </p:tavLst>
                                        </p:anim>
                                      </p:childTnLst>
                                    </p:cTn>
                                  </p:par>
                                  <p:par>
                                    <p:cTn id="37" presetID="2" presetClass="entr" presetSubtype="2" accel="50000" decel="50000" fill="hold"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3000" fill="hold"/>
                                            <p:tgtEl>
                                              <p:spTgt spid="9"/>
                                            </p:tgtEl>
                                            <p:attrNameLst>
                                              <p:attrName>ppt_x</p:attrName>
                                            </p:attrNameLst>
                                          </p:cBhvr>
                                          <p:tavLst>
                                            <p:tav tm="0">
                                              <p:val>
                                                <p:strVal val="1+#ppt_w/2"/>
                                              </p:val>
                                            </p:tav>
                                            <p:tav tm="100000">
                                              <p:val>
                                                <p:strVal val="#ppt_x"/>
                                              </p:val>
                                            </p:tav>
                                          </p:tavLst>
                                        </p:anim>
                                        <p:anim calcmode="lin" valueType="num">
                                          <p:cBhvr additive="base">
                                            <p:cTn id="40" dur="3000" fill="hold"/>
                                            <p:tgtEl>
                                              <p:spTgt spid="9"/>
                                            </p:tgtEl>
                                            <p:attrNameLst>
                                              <p:attrName>ppt_y</p:attrName>
                                            </p:attrNameLst>
                                          </p:cBhvr>
                                          <p:tavLst>
                                            <p:tav tm="0">
                                              <p:val>
                                                <p:strVal val="#ppt_y"/>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
                                            <p:tgtEl>
                                              <p:spTgt spid="17"/>
                                            </p:tgtEl>
                                          </p:cBhvr>
                                        </p:animEffect>
                                      </p:childTnLst>
                                    </p:cTn>
                                  </p:par>
                                  <p:par>
                                    <p:cTn id="44" presetID="10" presetClass="entr" presetSubtype="0" fill="hold" nodeType="withEffect">
                                      <p:stCondLst>
                                        <p:cond delay="100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23" presetClass="entr" presetSubtype="272" fill="hold" nodeType="withEffect">
                                      <p:stCondLst>
                                        <p:cond delay="1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00" fill="hold"/>
                                            <p:tgtEl>
                                              <p:spTgt spid="16"/>
                                            </p:tgtEl>
                                            <p:attrNameLst>
                                              <p:attrName>ppt_w</p:attrName>
                                            </p:attrNameLst>
                                          </p:cBhvr>
                                          <p:tavLst>
                                            <p:tav tm="0">
                                              <p:val>
                                                <p:strVal val="2/3*#ppt_w"/>
                                              </p:val>
                                            </p:tav>
                                            <p:tav tm="100000">
                                              <p:val>
                                                <p:strVal val="#ppt_w"/>
                                              </p:val>
                                            </p:tav>
                                          </p:tavLst>
                                        </p:anim>
                                        <p:anim calcmode="lin" valueType="num">
                                          <p:cBhvr>
                                            <p:cTn id="50" dur="200" fill="hold"/>
                                            <p:tgtEl>
                                              <p:spTgt spid="1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20643"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419" sz="4000" b="1">
                <a:solidFill>
                  <a:srgbClr val="0070C0"/>
                </a:solidFill>
                <a:latin typeface="Lato" panose="020F0502020204030203" pitchFamily="34" charset="77"/>
              </a:rPr>
              <a:t>Debate</a:t>
            </a:r>
            <a:br>
              <a:rPr lang="es-419">
                <a:solidFill>
                  <a:srgbClr val="0070C0"/>
                </a:solidFill>
                <a:latin typeface="Lato" panose="020F0502020204030203" pitchFamily="34" charset="77"/>
              </a:rPr>
            </a:br>
            <a:r>
              <a:rPr lang="es-419" sz="3600">
                <a:solidFill>
                  <a:srgbClr val="0070C0"/>
                </a:solidFill>
                <a:latin typeface="Lato" panose="020F0502020204030203" pitchFamily="34" charset="77"/>
              </a:rPr>
              <a:t>Eficacia de las actividades de prevención</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983673" y="2669094"/>
            <a:ext cx="4213225" cy="3808413"/>
          </a:xfrm>
          <a:prstGeom prst="rect">
            <a:avLst/>
          </a:prstGeom>
        </p:spPr>
        <p:txBody>
          <a:bodyPr/>
          <a:lstStyle/>
          <a:p>
            <a:pPr>
              <a:buClr>
                <a:srgbClr val="0070C0"/>
              </a:buClr>
              <a:buFont typeface="Wingdings" pitchFamily="2" charset="2"/>
              <a:buChar char="Ø"/>
            </a:pPr>
            <a:r>
              <a:rPr lang="es-419" sz="2000"/>
              <a:t>¿Qué hace que las actividades de prevención sean eficaces? </a:t>
            </a:r>
          </a:p>
          <a:p>
            <a:pPr>
              <a:buClr>
                <a:srgbClr val="0070C0"/>
              </a:buClr>
              <a:buFont typeface="Wingdings" pitchFamily="2" charset="2"/>
              <a:buChar char="Ø"/>
            </a:pPr>
            <a:r>
              <a:rPr lang="es-419" sz="2000"/>
              <a:t>¿Cómo monitorea las actividades de prevención de la VG en su operación/organización? </a:t>
            </a:r>
          </a:p>
          <a:p>
            <a:pPr>
              <a:buClr>
                <a:srgbClr val="0070C0"/>
              </a:buClr>
              <a:buFont typeface="Wingdings" pitchFamily="2" charset="2"/>
              <a:buChar char="Ø"/>
            </a:pPr>
            <a:r>
              <a:rPr lang="es-419" sz="2000"/>
              <a:t>¿Cuáles son los retos? </a:t>
            </a: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4" name="Picture 3" descr="Icon&#10;&#10;Description automatically generated">
            <a:extLst>
              <a:ext uri="{FF2B5EF4-FFF2-40B4-BE49-F238E27FC236}">
                <a16:creationId xmlns:a16="http://schemas.microsoft.com/office/drawing/2014/main" id="{A582FBB0-AB75-3482-BBAE-E89FAF8103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2880" y="1912628"/>
            <a:ext cx="7582862" cy="4265360"/>
          </a:xfrm>
          <a:prstGeom prst="rect">
            <a:avLst/>
          </a:prstGeom>
        </p:spPr>
      </p:pic>
    </p:spTree>
    <p:custDataLst>
      <p:tags r:id="rId1"/>
    </p:custDataLst>
    <p:extLst>
      <p:ext uri="{BB962C8B-B14F-4D97-AF65-F5344CB8AC3E}">
        <p14:creationId xmlns:p14="http://schemas.microsoft.com/office/powerpoint/2010/main" val="12715164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4EE8EA-8090-4F63-B256-AA9D5229F69F}"/>
              </a:ext>
            </a:extLst>
          </p:cNvPr>
          <p:cNvSpPr>
            <a:spLocks noGrp="1"/>
          </p:cNvSpPr>
          <p:nvPr>
            <p:ph type="title" idx="4294967295"/>
          </p:nvPr>
        </p:nvSpPr>
        <p:spPr>
          <a:xfrm>
            <a:off x="0" y="0"/>
            <a:ext cx="10320338" cy="863600"/>
          </a:xfrm>
          <a:prstGeom prst="rect">
            <a:avLst/>
          </a:prstGeom>
        </p:spPr>
        <p:txBody>
          <a:bodyPr>
            <a:normAutofit fontScale="90000"/>
          </a:bodyPr>
          <a:lstStyle/>
          <a:p>
            <a:pPr>
              <a:defRPr/>
            </a:pPr>
            <a:r>
              <a:rPr lang="es-419" dirty="0">
                <a:solidFill>
                  <a:schemeClr val="lt1"/>
                </a:solidFill>
              </a:rPr>
              <a:t>y el impacto de las actividades de prevención de la VG </a:t>
            </a:r>
          </a:p>
        </p:txBody>
      </p:sp>
      <p:sp>
        <p:nvSpPr>
          <p:cNvPr id="3" name="Content Placeholder 2">
            <a:extLst>
              <a:ext uri="{FF2B5EF4-FFF2-40B4-BE49-F238E27FC236}">
                <a16:creationId xmlns:a16="http://schemas.microsoft.com/office/drawing/2014/main" id="{C886D25E-F470-013D-5673-EDBF13F947EF}"/>
              </a:ext>
            </a:extLst>
          </p:cNvPr>
          <p:cNvSpPr txBox="1">
            <a:spLocks/>
          </p:cNvSpPr>
          <p:nvPr/>
        </p:nvSpPr>
        <p:spPr>
          <a:xfrm>
            <a:off x="463736" y="1776359"/>
            <a:ext cx="11051324" cy="2331046"/>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dirty="0"/>
              <a:t>Los efectos y el impacto de las actividades de prevención de la VG </a:t>
            </a:r>
            <a:r>
              <a:rPr lang="es-419" sz="2000" b="1" dirty="0">
                <a:solidFill>
                  <a:srgbClr val="0070C0"/>
                </a:solidFill>
              </a:rPr>
              <a:t>no son fáciles de medir</a:t>
            </a:r>
            <a:r>
              <a:rPr lang="es-419" sz="2000" dirty="0">
                <a:solidFill>
                  <a:srgbClr val="0070C0"/>
                </a:solidFill>
              </a:rPr>
              <a:t>.</a:t>
            </a:r>
          </a:p>
          <a:p>
            <a:pPr>
              <a:buClr>
                <a:srgbClr val="0070C0"/>
              </a:buClr>
              <a:buFont typeface="Wingdings" pitchFamily="2" charset="2"/>
              <a:buChar char="Ø"/>
            </a:pPr>
            <a:r>
              <a:rPr lang="es-419" sz="2000" dirty="0"/>
              <a:t>Los retos existen porque los avances suelen medirse a lo largo de un periodo de tiempo prolongado y se manifiestan en distintos niveles del modelo ecológico.</a:t>
            </a:r>
          </a:p>
          <a:p>
            <a:pPr>
              <a:buClr>
                <a:srgbClr val="0070C0"/>
              </a:buClr>
              <a:buFont typeface="Wingdings" pitchFamily="2" charset="2"/>
              <a:buChar char="Ø"/>
            </a:pPr>
            <a:r>
              <a:rPr lang="es-419" sz="2000" dirty="0"/>
              <a:t>Los cambios en las normas sociales y de género se observan mediante el seguimiento</a:t>
            </a:r>
            <a:br>
              <a:rPr lang="es-419" sz="2000" dirty="0"/>
            </a:br>
            <a:r>
              <a:rPr lang="es-419" sz="2000" dirty="0"/>
              <a:t>de los cambios en los </a:t>
            </a:r>
            <a:r>
              <a:rPr lang="es-419" sz="2000" b="1" dirty="0">
                <a:solidFill>
                  <a:srgbClr val="0070C0"/>
                </a:solidFill>
              </a:rPr>
              <a:t>conocimientos, actitudes, habilidades y comportamientos</a:t>
            </a:r>
            <a:r>
              <a:rPr lang="es-419" sz="2000" dirty="0"/>
              <a:t>. </a:t>
            </a:r>
          </a:p>
          <a:p>
            <a:pPr>
              <a:buClr>
                <a:srgbClr val="0070C0"/>
              </a:buClr>
              <a:buFont typeface="Wingdings" pitchFamily="2" charset="2"/>
              <a:buChar char="Ø"/>
            </a:pPr>
            <a:r>
              <a:rPr lang="es-419" sz="2000" dirty="0"/>
              <a:t>Una </a:t>
            </a:r>
            <a:r>
              <a:rPr lang="es-419" sz="2000" b="1" dirty="0">
                <a:solidFill>
                  <a:srgbClr val="0070C0"/>
                </a:solidFill>
              </a:rPr>
              <a:t>Teoría del Cambio</a:t>
            </a:r>
            <a:r>
              <a:rPr lang="es-419" sz="2000" dirty="0"/>
              <a:t> sólida puede facilitar la medición de hitos,</a:t>
            </a:r>
            <a:br>
              <a:rPr lang="es-419" sz="2000" dirty="0"/>
            </a:br>
            <a:r>
              <a:rPr lang="es-419" sz="2000" dirty="0"/>
              <a:t>efectos y resultados. </a:t>
            </a:r>
          </a:p>
        </p:txBody>
      </p:sp>
      <p:pic>
        <p:nvPicPr>
          <p:cNvPr id="5" name="Picture 4" descr="A picture containing text&#10;&#10;Description automatically generated">
            <a:extLst>
              <a:ext uri="{FF2B5EF4-FFF2-40B4-BE49-F238E27FC236}">
                <a16:creationId xmlns:a16="http://schemas.microsoft.com/office/drawing/2014/main" id="{DA5BE38D-487C-CE4E-D990-4255E5ADFD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2206" y="2921918"/>
            <a:ext cx="5793720" cy="3258968"/>
          </a:xfrm>
          <a:prstGeom prst="rect">
            <a:avLst/>
          </a:prstGeom>
        </p:spPr>
      </p:pic>
      <p:pic>
        <p:nvPicPr>
          <p:cNvPr id="11" name="Picture 10" descr="A picture containing text, night sky&#10;&#10;Description automatically generated">
            <a:extLst>
              <a:ext uri="{FF2B5EF4-FFF2-40B4-BE49-F238E27FC236}">
                <a16:creationId xmlns:a16="http://schemas.microsoft.com/office/drawing/2014/main" id="{4F180BF4-0F77-8CEE-21DB-9B5233723F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1046" y="4025744"/>
            <a:ext cx="5793720" cy="2023533"/>
          </a:xfrm>
          <a:prstGeom prst="rect">
            <a:avLst/>
          </a:prstGeom>
        </p:spPr>
      </p:pic>
      <p:sp>
        <p:nvSpPr>
          <p:cNvPr id="4" name="Title 1">
            <a:extLst>
              <a:ext uri="{FF2B5EF4-FFF2-40B4-BE49-F238E27FC236}">
                <a16:creationId xmlns:a16="http://schemas.microsoft.com/office/drawing/2014/main" id="{A92E980F-9B02-89B8-2F37-A742CAE31AD9}"/>
              </a:ext>
            </a:extLst>
          </p:cNvPr>
          <p:cNvSpPr txBox="1">
            <a:spLocks/>
          </p:cNvSpPr>
          <p:nvPr/>
        </p:nvSpPr>
        <p:spPr>
          <a:xfrm>
            <a:off x="795490" y="996361"/>
            <a:ext cx="9524848"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Medir los efectos y el impacto de las actividades de prevención de la VG </a:t>
            </a:r>
          </a:p>
        </p:txBody>
      </p:sp>
      <p:cxnSp>
        <p:nvCxnSpPr>
          <p:cNvPr id="6" name="Straight Connector 5">
            <a:extLst>
              <a:ext uri="{FF2B5EF4-FFF2-40B4-BE49-F238E27FC236}">
                <a16:creationId xmlns:a16="http://schemas.microsoft.com/office/drawing/2014/main" id="{5933BA65-4D41-429D-7BB6-7EA2487ADA3A}"/>
              </a:ext>
            </a:extLst>
          </p:cNvPr>
          <p:cNvCxnSpPr>
            <a:cxnSpLocks/>
          </p:cNvCxnSpPr>
          <p:nvPr/>
        </p:nvCxnSpPr>
        <p:spPr>
          <a:xfrm flipH="1" flipV="1">
            <a:off x="-2666072" y="1619194"/>
            <a:ext cx="12114872" cy="37322"/>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3F81E36-FF9D-3BEC-2171-B299E9314312}"/>
              </a:ext>
            </a:extLst>
          </p:cNvPr>
          <p:cNvGraphicFramePr>
            <a:graphicFrameLocks noGrp="1"/>
          </p:cNvGraphicFramePr>
          <p:nvPr>
            <p:extLst>
              <p:ext uri="{D42A27DB-BD31-4B8C-83A1-F6EECF244321}">
                <p14:modId xmlns:p14="http://schemas.microsoft.com/office/powerpoint/2010/main" val="91316644"/>
              </p:ext>
            </p:extLst>
          </p:nvPr>
        </p:nvGraphicFramePr>
        <p:xfrm>
          <a:off x="571658" y="1189119"/>
          <a:ext cx="11048683" cy="914212"/>
        </p:xfrm>
        <a:graphic>
          <a:graphicData uri="http://schemas.openxmlformats.org/drawingml/2006/table">
            <a:tbl>
              <a:tblPr firstRow="1" bandRow="1">
                <a:noFill/>
                <a:tableStyleId>{5C22544A-7EE6-4342-B048-85BDC9FD1C3A}</a:tableStyleId>
              </a:tblPr>
              <a:tblGrid>
                <a:gridCol w="3768988">
                  <a:extLst>
                    <a:ext uri="{9D8B030D-6E8A-4147-A177-3AD203B41FA5}">
                      <a16:colId xmlns:a16="http://schemas.microsoft.com/office/drawing/2014/main" val="958460511"/>
                    </a:ext>
                  </a:extLst>
                </a:gridCol>
                <a:gridCol w="3073706">
                  <a:extLst>
                    <a:ext uri="{9D8B030D-6E8A-4147-A177-3AD203B41FA5}">
                      <a16:colId xmlns:a16="http://schemas.microsoft.com/office/drawing/2014/main" val="2758482678"/>
                    </a:ext>
                  </a:extLst>
                </a:gridCol>
                <a:gridCol w="4205989">
                  <a:extLst>
                    <a:ext uri="{9D8B030D-6E8A-4147-A177-3AD203B41FA5}">
                      <a16:colId xmlns:a16="http://schemas.microsoft.com/office/drawing/2014/main" val="2854834706"/>
                    </a:ext>
                  </a:extLst>
                </a:gridCol>
              </a:tblGrid>
              <a:tr h="253809">
                <a:tc>
                  <a:txBody>
                    <a:bodyPr/>
                    <a:lstStyle/>
                    <a:p>
                      <a:pPr algn="ctr"/>
                      <a:r>
                        <a:rPr lang="es-419" sz="1200" b="1" noProof="0" dirty="0">
                          <a:solidFill>
                            <a:srgbClr val="0070C0"/>
                          </a:solidFill>
                          <a:latin typeface="Lato" panose="020F0502020204030203" pitchFamily="34" charset="77"/>
                        </a:rPr>
                        <a:t>Si lo está haciendo:</a:t>
                      </a:r>
                    </a:p>
                  </a:txBody>
                  <a:tcPr marL="84087" marR="84087" marT="42044" marB="42044" anchor="ctr">
                    <a:lnL w="12700" cmpd="sng">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es-419" sz="1200" b="1" noProof="0">
                          <a:solidFill>
                            <a:srgbClr val="0070C0"/>
                          </a:solidFill>
                          <a:latin typeface="Lato" panose="020F0502020204030203" pitchFamily="34" charset="77"/>
                        </a:rPr>
                        <a:t>Entonces elija:</a:t>
                      </a:r>
                    </a:p>
                  </a:txBody>
                  <a:tcPr marL="84087" marR="84087" marT="42044" marB="420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es-419" sz="1200" b="1" noProof="0">
                          <a:solidFill>
                            <a:srgbClr val="0070C0"/>
                          </a:solidFill>
                          <a:latin typeface="Lato" panose="020F0502020204030203" pitchFamily="34" charset="77"/>
                        </a:rPr>
                        <a:t>Para:</a:t>
                      </a:r>
                    </a:p>
                  </a:txBody>
                  <a:tcPr marL="84087" marR="84087" marT="42044" marB="42044" anchor="ctr">
                    <a:lnL w="127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CE3F1"/>
                    </a:solidFill>
                  </a:tcPr>
                </a:tc>
                <a:extLst>
                  <a:ext uri="{0D108BD9-81ED-4DB2-BD59-A6C34878D82A}">
                    <a16:rowId xmlns:a16="http://schemas.microsoft.com/office/drawing/2014/main" val="3678820390"/>
                  </a:ext>
                </a:extLst>
              </a:tr>
              <a:tr h="647244">
                <a:tc>
                  <a:txBody>
                    <a:bodyPr/>
                    <a:lstStyle/>
                    <a:p>
                      <a:r>
                        <a:rPr lang="es-419" sz="1050" noProof="0">
                          <a:solidFill>
                            <a:srgbClr val="0070C0"/>
                          </a:solidFill>
                          <a:latin typeface="Lato" panose="020F0502020204030203" pitchFamily="34" charset="77"/>
                        </a:rPr>
                        <a:t>Prevención de la VG, mitigación de riesgos y respuesta</a:t>
                      </a:r>
                    </a:p>
                  </a:txBody>
                  <a:tcPr marL="84087" marR="84087" marT="42044" marB="42044" anchor="ctr">
                    <a:lnL w="12700" cmpd="sng">
                      <a:noFill/>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es-419" sz="1050" u="sng" noProof="0" dirty="0">
                          <a:solidFill>
                            <a:srgbClr val="0070C0"/>
                          </a:solidFill>
                          <a:latin typeface="Lato" panose="020F0502020204030203" pitchFamily="34" charset="77"/>
                        </a:rPr>
                        <a:t>Área de efecto 4: Violencia de género</a:t>
                      </a:r>
                    </a:p>
                  </a:txBody>
                  <a:tcPr marL="84087" marR="84087" marT="42044" marB="42044"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r>
                        <a:rPr lang="es-419" sz="900" noProof="0" dirty="0">
                          <a:solidFill>
                            <a:srgbClr val="0070C0"/>
                          </a:solidFill>
                          <a:latin typeface="Lato" panose="020F0502020204030203" pitchFamily="34" charset="77"/>
                        </a:rPr>
                        <a:t>Tipo de población pertinente: todos los indicadores son aplicables a personas refugiadas y solicitantes de asilo, apátridas, desplazadas internas, retornadas, otras personas de interés y comunidades anfitrionas</a:t>
                      </a:r>
                    </a:p>
                  </a:txBody>
                  <a:tcPr marL="84087" marR="84087" marT="42044" marB="42044" anchor="ctr">
                    <a:lnL w="12700" cap="flat" cmpd="sng" algn="ctr">
                      <a:solidFill>
                        <a:srgbClr val="0070C0"/>
                      </a:solidFill>
                      <a:prstDash val="solid"/>
                      <a:round/>
                      <a:headEnd type="none" w="med" len="med"/>
                      <a:tailEnd type="none" w="med" len="med"/>
                    </a:lnL>
                    <a:lnR w="12700" cmpd="sng">
                      <a:noFill/>
                    </a:lnR>
                    <a:lnT w="381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extLst>
                  <a:ext uri="{0D108BD9-81ED-4DB2-BD59-A6C34878D82A}">
                    <a16:rowId xmlns:a16="http://schemas.microsoft.com/office/drawing/2014/main" val="2371778699"/>
                  </a:ext>
                </a:extLst>
              </a:tr>
            </a:tbl>
          </a:graphicData>
        </a:graphic>
      </p:graphicFrame>
      <p:graphicFrame>
        <p:nvGraphicFramePr>
          <p:cNvPr id="7" name="Table 6">
            <a:extLst>
              <a:ext uri="{FF2B5EF4-FFF2-40B4-BE49-F238E27FC236}">
                <a16:creationId xmlns:a16="http://schemas.microsoft.com/office/drawing/2014/main" id="{7F22BE95-CF1F-7EAB-CF62-3D2E4C8F178E}"/>
              </a:ext>
            </a:extLst>
          </p:cNvPr>
          <p:cNvGraphicFramePr>
            <a:graphicFrameLocks noGrp="1"/>
          </p:cNvGraphicFramePr>
          <p:nvPr>
            <p:extLst>
              <p:ext uri="{D42A27DB-BD31-4B8C-83A1-F6EECF244321}">
                <p14:modId xmlns:p14="http://schemas.microsoft.com/office/powerpoint/2010/main" val="2364668965"/>
              </p:ext>
            </p:extLst>
          </p:nvPr>
        </p:nvGraphicFramePr>
        <p:xfrm>
          <a:off x="567471" y="2051104"/>
          <a:ext cx="11048683" cy="1361909"/>
        </p:xfrm>
        <a:graphic>
          <a:graphicData uri="http://schemas.openxmlformats.org/drawingml/2006/table">
            <a:tbl>
              <a:tblPr firstRow="1" bandRow="1">
                <a:noFill/>
                <a:tableStyleId>{5C22544A-7EE6-4342-B048-85BDC9FD1C3A}</a:tableStyleId>
              </a:tblPr>
              <a:tblGrid>
                <a:gridCol w="3834408">
                  <a:extLst>
                    <a:ext uri="{9D8B030D-6E8A-4147-A177-3AD203B41FA5}">
                      <a16:colId xmlns:a16="http://schemas.microsoft.com/office/drawing/2014/main" val="958460511"/>
                    </a:ext>
                  </a:extLst>
                </a:gridCol>
                <a:gridCol w="3444949">
                  <a:extLst>
                    <a:ext uri="{9D8B030D-6E8A-4147-A177-3AD203B41FA5}">
                      <a16:colId xmlns:a16="http://schemas.microsoft.com/office/drawing/2014/main" val="2758482678"/>
                    </a:ext>
                  </a:extLst>
                </a:gridCol>
                <a:gridCol w="3769326">
                  <a:extLst>
                    <a:ext uri="{9D8B030D-6E8A-4147-A177-3AD203B41FA5}">
                      <a16:colId xmlns:a16="http://schemas.microsoft.com/office/drawing/2014/main" val="2854834706"/>
                    </a:ext>
                  </a:extLst>
                </a:gridCol>
              </a:tblGrid>
              <a:tr h="376786">
                <a:tc gridSpan="3">
                  <a:txBody>
                    <a:bodyPr/>
                    <a:lstStyle/>
                    <a:p>
                      <a:pPr algn="ctr"/>
                      <a:r>
                        <a:rPr lang="es-419" sz="1400" b="1" noProof="0" dirty="0">
                          <a:solidFill>
                            <a:schemeClr val="bg1"/>
                          </a:solidFill>
                          <a:latin typeface="Lato" panose="020F0502020204030203" pitchFamily="34" charset="77"/>
                        </a:rPr>
                        <a:t>Indicadores clave del área de efecto 4: VG (obligatorio para las Operaciones)</a:t>
                      </a:r>
                    </a:p>
                  </a:txBody>
                  <a:tcPr marL="84087" marR="84087" marT="42044" marB="42044" anchor="ct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38EC9"/>
                    </a:solidFill>
                  </a:tcPr>
                </a:tc>
                <a:tc hMerge="1">
                  <a:txBody>
                    <a:bodyPr/>
                    <a:lstStyle/>
                    <a:p>
                      <a:r>
                        <a:rPr lang="es-419" sz="1600" b="0">
                          <a:solidFill>
                            <a:srgbClr val="0070C0"/>
                          </a:solidFill>
                          <a:latin typeface="Lato" panose="020F0502020204030203" pitchFamily="34" charset="77"/>
                        </a:rPr>
                        <a:t>30 minutos</a:t>
                      </a:r>
                    </a:p>
                  </a:txBody>
                  <a:tcPr marL="84087" marR="84087" marT="42044" marB="42044" anchor="ctr">
                    <a:lnL w="38100" cap="flat" cmpd="sng" algn="ctr">
                      <a:solidFill>
                        <a:srgbClr val="FBEF33"/>
                      </a:solidFill>
                      <a:prstDash val="solid"/>
                      <a:round/>
                      <a:headEnd type="none" w="med" len="med"/>
                      <a:tailEnd type="none" w="med" len="med"/>
                    </a:lnL>
                    <a:lnR w="38100" cap="flat" cmpd="sng" algn="ctr">
                      <a:solidFill>
                        <a:srgbClr val="FBEF3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338EC9"/>
                      </a:solidFill>
                      <a:prstDash val="solid"/>
                      <a:round/>
                      <a:headEnd type="none" w="med" len="med"/>
                      <a:tailEnd type="none" w="med" len="med"/>
                    </a:lnB>
                    <a:noFill/>
                  </a:tcPr>
                </a:tc>
                <a:tc hMerge="1">
                  <a:txBody>
                    <a:bodyPr/>
                    <a:lstStyle/>
                    <a:p>
                      <a:endParaRPr lang="en-GR" sz="1600" b="0">
                        <a:solidFill>
                          <a:srgbClr val="0070C0"/>
                        </a:solidFill>
                        <a:latin typeface="Lato" panose="020F0502020204030203" pitchFamily="34" charset="77"/>
                      </a:endParaRPr>
                    </a:p>
                  </a:txBody>
                  <a:tcPr marL="84087" marR="84087" marT="42044" marB="42044" anchor="ctr">
                    <a:lnL w="38100" cap="flat" cmpd="sng" algn="ctr">
                      <a:solidFill>
                        <a:srgbClr val="FBEF33"/>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rgbClr val="338EC9"/>
                      </a:solidFill>
                      <a:prstDash val="solid"/>
                      <a:round/>
                      <a:headEnd type="none" w="med" len="med"/>
                      <a:tailEnd type="none" w="med" len="med"/>
                    </a:lnB>
                    <a:noFill/>
                  </a:tcPr>
                </a:tc>
                <a:extLst>
                  <a:ext uri="{0D108BD9-81ED-4DB2-BD59-A6C34878D82A}">
                    <a16:rowId xmlns:a16="http://schemas.microsoft.com/office/drawing/2014/main" val="1761126919"/>
                  </a:ext>
                </a:extLst>
              </a:tr>
              <a:tr h="656767">
                <a:tc>
                  <a:txBody>
                    <a:bodyPr/>
                    <a:lstStyle/>
                    <a:p>
                      <a:pPr algn="ctr"/>
                      <a:r>
                        <a:rPr lang="es-419" sz="1200" b="1" noProof="0" dirty="0">
                          <a:solidFill>
                            <a:schemeClr val="bg1"/>
                          </a:solidFill>
                          <a:latin typeface="Lato" panose="020F0502020204030203" pitchFamily="34" charset="77"/>
                        </a:rPr>
                        <a:t>4.1: </a:t>
                      </a:r>
                      <a:r>
                        <a:rPr lang="es-419" sz="1100" b="0" noProof="0" dirty="0">
                          <a:solidFill>
                            <a:schemeClr val="bg1"/>
                          </a:solidFill>
                          <a:latin typeface="Lato" panose="020F0502020204030203" pitchFamily="34" charset="77"/>
                        </a:rPr>
                        <a:t>Proporción de personas desplazadas y apátridas que saben dónde acceder a los servicios de VG disponibles.</a:t>
                      </a:r>
                    </a:p>
                  </a:txBody>
                  <a:tcPr marL="84087" marR="84087" marT="42044" marB="42044" anchor="ctr">
                    <a:lnL w="12700" cmpd="sng">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38EC9"/>
                    </a:solidFill>
                  </a:tcPr>
                </a:tc>
                <a:tc>
                  <a:txBody>
                    <a:bodyPr/>
                    <a:lstStyle/>
                    <a:p>
                      <a:pPr algn="ctr"/>
                      <a:r>
                        <a:rPr lang="es-419" sz="1200" b="1" noProof="0" dirty="0">
                          <a:solidFill>
                            <a:schemeClr val="bg1"/>
                          </a:solidFill>
                          <a:latin typeface="Lato" panose="020F0502020204030203" pitchFamily="34" charset="77"/>
                        </a:rPr>
                        <a:t>4.2: </a:t>
                      </a:r>
                      <a:r>
                        <a:rPr lang="es-419" sz="1100" b="0" noProof="0" dirty="0">
                          <a:solidFill>
                            <a:schemeClr val="bg1"/>
                          </a:solidFill>
                          <a:latin typeface="Lato" panose="020F0502020204030203" pitchFamily="34" charset="77"/>
                        </a:rPr>
                        <a:t>Proporción de personas desplazadas y apátridas que no aceptan la violencia contra las mujeres </a:t>
                      </a:r>
                    </a:p>
                  </a:txBody>
                  <a:tcPr marL="84087" marR="84087" marT="42044" marB="420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38EC9"/>
                    </a:solidFill>
                  </a:tcPr>
                </a:tc>
                <a:tc>
                  <a:txBody>
                    <a:bodyPr/>
                    <a:lstStyle/>
                    <a:p>
                      <a:pPr algn="ctr"/>
                      <a:r>
                        <a:rPr lang="es-419" sz="1200" b="1" noProof="0" dirty="0">
                          <a:solidFill>
                            <a:schemeClr val="bg1"/>
                          </a:solidFill>
                          <a:latin typeface="Lato" panose="020F0502020204030203" pitchFamily="34" charset="77"/>
                        </a:rPr>
                        <a:t>4.3: </a:t>
                      </a:r>
                      <a:r>
                        <a:rPr lang="es-419" sz="1100" b="0" noProof="0" dirty="0">
                          <a:solidFill>
                            <a:schemeClr val="bg1"/>
                          </a:solidFill>
                          <a:latin typeface="Lato" panose="020F0502020204030203" pitchFamily="34" charset="77"/>
                        </a:rPr>
                        <a:t>Proporción de personas sobrevivientes satisfechas con los servicios de gestión de casos de VG </a:t>
                      </a:r>
                    </a:p>
                  </a:txBody>
                  <a:tcPr marL="84087" marR="84087" marT="42044" marB="42044" anchor="ctr">
                    <a:lnL w="127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38EC9"/>
                    </a:solidFill>
                  </a:tcPr>
                </a:tc>
                <a:extLst>
                  <a:ext uri="{0D108BD9-81ED-4DB2-BD59-A6C34878D82A}">
                    <a16:rowId xmlns:a16="http://schemas.microsoft.com/office/drawing/2014/main" val="3678820390"/>
                  </a:ext>
                </a:extLst>
              </a:tr>
              <a:tr h="328356">
                <a:tc>
                  <a:txBody>
                    <a:bodyPr/>
                    <a:lstStyle/>
                    <a:p>
                      <a:pPr algn="ctr"/>
                      <a:r>
                        <a:rPr lang="es-419" sz="1050" noProof="0">
                          <a:solidFill>
                            <a:srgbClr val="0070C0"/>
                          </a:solidFill>
                          <a:latin typeface="Lato" panose="020F0502020204030203" pitchFamily="34" charset="77"/>
                        </a:rPr>
                        <a:t>Respuesta ante la VG</a:t>
                      </a:r>
                    </a:p>
                  </a:txBody>
                  <a:tcPr marL="84087" marR="84087" marT="42044" marB="42044"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es-419" sz="1050" noProof="0">
                          <a:solidFill>
                            <a:srgbClr val="0070C0"/>
                          </a:solidFill>
                          <a:latin typeface="Lato" panose="020F0502020204030203" pitchFamily="34" charset="77"/>
                        </a:rPr>
                        <a:t>Prevención de la VG</a:t>
                      </a:r>
                    </a:p>
                  </a:txBody>
                  <a:tcPr marL="84087" marR="84087" marT="42044" marB="420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es-419" sz="1050" noProof="0" dirty="0">
                          <a:solidFill>
                            <a:srgbClr val="0070C0"/>
                          </a:solidFill>
                          <a:latin typeface="Lato" panose="020F0502020204030203" pitchFamily="34" charset="77"/>
                        </a:rPr>
                        <a:t>Respuesta ante la VG</a:t>
                      </a:r>
                    </a:p>
                  </a:txBody>
                  <a:tcPr marL="84087" marR="84087" marT="42044" marB="42044"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extLst>
                  <a:ext uri="{0D108BD9-81ED-4DB2-BD59-A6C34878D82A}">
                    <a16:rowId xmlns:a16="http://schemas.microsoft.com/office/drawing/2014/main" val="2371778699"/>
                  </a:ext>
                </a:extLst>
              </a:tr>
            </a:tbl>
          </a:graphicData>
        </a:graphic>
      </p:graphicFrame>
      <p:sp>
        <p:nvSpPr>
          <p:cNvPr id="20" name="Oval 19">
            <a:extLst>
              <a:ext uri="{FF2B5EF4-FFF2-40B4-BE49-F238E27FC236}">
                <a16:creationId xmlns:a16="http://schemas.microsoft.com/office/drawing/2014/main" id="{55DB3975-3B19-A6B2-FED4-30DDA2A6B52F}"/>
              </a:ext>
            </a:extLst>
          </p:cNvPr>
          <p:cNvSpPr/>
          <p:nvPr/>
        </p:nvSpPr>
        <p:spPr>
          <a:xfrm>
            <a:off x="4197013" y="1336658"/>
            <a:ext cx="3509642" cy="1012305"/>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R">
              <a:solidFill>
                <a:srgbClr val="C00000"/>
              </a:solidFill>
              <a:highlight>
                <a:srgbClr val="FFFF00"/>
              </a:highlight>
            </a:endParaRPr>
          </a:p>
        </p:txBody>
      </p:sp>
      <p:sp>
        <p:nvSpPr>
          <p:cNvPr id="21" name="Oval 20">
            <a:extLst>
              <a:ext uri="{FF2B5EF4-FFF2-40B4-BE49-F238E27FC236}">
                <a16:creationId xmlns:a16="http://schemas.microsoft.com/office/drawing/2014/main" id="{BC58F6DF-84C7-C6C6-08BA-BF0EBBF64F68}"/>
              </a:ext>
            </a:extLst>
          </p:cNvPr>
          <p:cNvSpPr/>
          <p:nvPr/>
        </p:nvSpPr>
        <p:spPr>
          <a:xfrm>
            <a:off x="571657" y="1253944"/>
            <a:ext cx="3466015" cy="1012305"/>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R">
              <a:solidFill>
                <a:srgbClr val="C00000"/>
              </a:solidFill>
              <a:highlight>
                <a:srgbClr val="FFFF00"/>
              </a:highlight>
            </a:endParaRPr>
          </a:p>
        </p:txBody>
      </p:sp>
      <p:sp>
        <p:nvSpPr>
          <p:cNvPr id="23" name="Oval 22">
            <a:extLst>
              <a:ext uri="{FF2B5EF4-FFF2-40B4-BE49-F238E27FC236}">
                <a16:creationId xmlns:a16="http://schemas.microsoft.com/office/drawing/2014/main" id="{C6B0F8DA-AA7E-EF6B-2639-702EDE9B7994}"/>
              </a:ext>
            </a:extLst>
          </p:cNvPr>
          <p:cNvSpPr/>
          <p:nvPr/>
        </p:nvSpPr>
        <p:spPr>
          <a:xfrm>
            <a:off x="4369791" y="2171947"/>
            <a:ext cx="3496205" cy="974176"/>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R">
              <a:solidFill>
                <a:srgbClr val="C00000"/>
              </a:solidFill>
              <a:highlight>
                <a:srgbClr val="FFFF00"/>
              </a:highlight>
            </a:endParaRPr>
          </a:p>
        </p:txBody>
      </p:sp>
      <p:sp>
        <p:nvSpPr>
          <p:cNvPr id="24" name="Title 1">
            <a:extLst>
              <a:ext uri="{FF2B5EF4-FFF2-40B4-BE49-F238E27FC236}">
                <a16:creationId xmlns:a16="http://schemas.microsoft.com/office/drawing/2014/main" id="{05AEBC57-F824-0C99-882F-9006F301492D}"/>
              </a:ext>
            </a:extLst>
          </p:cNvPr>
          <p:cNvSpPr txBox="1">
            <a:spLocks/>
          </p:cNvSpPr>
          <p:nvPr/>
        </p:nvSpPr>
        <p:spPr>
          <a:xfrm>
            <a:off x="795490" y="471067"/>
            <a:ext cx="77724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Marco de resultados del ACNUR</a:t>
            </a:r>
          </a:p>
        </p:txBody>
      </p:sp>
      <p:cxnSp>
        <p:nvCxnSpPr>
          <p:cNvPr id="25" name="Straight Connector 24">
            <a:extLst>
              <a:ext uri="{FF2B5EF4-FFF2-40B4-BE49-F238E27FC236}">
                <a16:creationId xmlns:a16="http://schemas.microsoft.com/office/drawing/2014/main" id="{C43E7D06-16F2-677A-0F1A-5E944C14E5FE}"/>
              </a:ext>
            </a:extLst>
          </p:cNvPr>
          <p:cNvCxnSpPr>
            <a:cxnSpLocks/>
          </p:cNvCxnSpPr>
          <p:nvPr/>
        </p:nvCxnSpPr>
        <p:spPr>
          <a:xfrm flipH="1" flipV="1">
            <a:off x="-2666072" y="1093900"/>
            <a:ext cx="10949460" cy="37322"/>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aphicFrame>
        <p:nvGraphicFramePr>
          <p:cNvPr id="10" name="Table 9">
            <a:extLst>
              <a:ext uri="{FF2B5EF4-FFF2-40B4-BE49-F238E27FC236}">
                <a16:creationId xmlns:a16="http://schemas.microsoft.com/office/drawing/2014/main" id="{7BC8F41D-F33B-44A5-5F4A-245B67609C31}"/>
              </a:ext>
            </a:extLst>
          </p:cNvPr>
          <p:cNvGraphicFramePr>
            <a:graphicFrameLocks noGrp="1"/>
          </p:cNvGraphicFramePr>
          <p:nvPr>
            <p:extLst>
              <p:ext uri="{D42A27DB-BD31-4B8C-83A1-F6EECF244321}">
                <p14:modId xmlns:p14="http://schemas.microsoft.com/office/powerpoint/2010/main" val="3595073705"/>
              </p:ext>
            </p:extLst>
          </p:nvPr>
        </p:nvGraphicFramePr>
        <p:xfrm>
          <a:off x="567471" y="3429000"/>
          <a:ext cx="11045893" cy="2493290"/>
        </p:xfrm>
        <a:graphic>
          <a:graphicData uri="http://schemas.openxmlformats.org/drawingml/2006/table">
            <a:tbl>
              <a:tblPr firstRow="1" bandRow="1">
                <a:noFill/>
                <a:tableStyleId>{5C22544A-7EE6-4342-B048-85BDC9FD1C3A}</a:tableStyleId>
              </a:tblPr>
              <a:tblGrid>
                <a:gridCol w="6127294">
                  <a:extLst>
                    <a:ext uri="{9D8B030D-6E8A-4147-A177-3AD203B41FA5}">
                      <a16:colId xmlns:a16="http://schemas.microsoft.com/office/drawing/2014/main" val="958460511"/>
                    </a:ext>
                  </a:extLst>
                </a:gridCol>
                <a:gridCol w="4918599">
                  <a:extLst>
                    <a:ext uri="{9D8B030D-6E8A-4147-A177-3AD203B41FA5}">
                      <a16:colId xmlns:a16="http://schemas.microsoft.com/office/drawing/2014/main" val="2758482678"/>
                    </a:ext>
                  </a:extLst>
                </a:gridCol>
              </a:tblGrid>
              <a:tr h="370490">
                <a:tc gridSpan="2">
                  <a:txBody>
                    <a:bodyPr/>
                    <a:lstStyle/>
                    <a:p>
                      <a:pPr algn="ctr"/>
                      <a:r>
                        <a:rPr lang="es-419" sz="1400" b="1" noProof="0" dirty="0">
                          <a:solidFill>
                            <a:schemeClr val="bg1"/>
                          </a:solidFill>
                          <a:latin typeface="Lato" panose="020F0502020204030203" pitchFamily="34" charset="77"/>
                        </a:rPr>
                        <a:t>Y contextualice la siguiente cadena de resultados en función de sus actividades</a:t>
                      </a:r>
                    </a:p>
                  </a:txBody>
                  <a:tcPr marL="84087" marR="84087" marT="42044" marB="42044"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r>
                        <a:rPr lang="es-419" sz="1600" b="0">
                          <a:solidFill>
                            <a:srgbClr val="0070C0"/>
                          </a:solidFill>
                          <a:latin typeface="Lato" panose="020F0502020204030203" pitchFamily="34" charset="77"/>
                        </a:rPr>
                        <a:t>30 minutos</a:t>
                      </a:r>
                    </a:p>
                  </a:txBody>
                  <a:tcPr marL="84087" marR="84087" marT="42044" marB="42044" anchor="ctr">
                    <a:lnL w="38100" cap="flat" cmpd="sng" algn="ctr">
                      <a:solidFill>
                        <a:srgbClr val="FBEF33"/>
                      </a:solidFill>
                      <a:prstDash val="solid"/>
                      <a:round/>
                      <a:headEnd type="none" w="med" len="med"/>
                      <a:tailEnd type="none" w="med" len="med"/>
                    </a:lnL>
                    <a:lnR w="38100" cap="flat" cmpd="sng" algn="ctr">
                      <a:solidFill>
                        <a:srgbClr val="FBEF3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338EC9"/>
                      </a:solidFill>
                      <a:prstDash val="solid"/>
                      <a:round/>
                      <a:headEnd type="none" w="med" len="med"/>
                      <a:tailEnd type="none" w="med" len="med"/>
                    </a:lnB>
                    <a:noFill/>
                  </a:tcPr>
                </a:tc>
                <a:extLst>
                  <a:ext uri="{0D108BD9-81ED-4DB2-BD59-A6C34878D82A}">
                    <a16:rowId xmlns:a16="http://schemas.microsoft.com/office/drawing/2014/main" val="1761126919"/>
                  </a:ext>
                </a:extLst>
              </a:tr>
              <a:tr h="32845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419" sz="1100" b="1" noProof="0">
                          <a:solidFill>
                            <a:srgbClr val="0070C0"/>
                          </a:solidFill>
                          <a:latin typeface="Lato" panose="020F0502020204030203" pitchFamily="34" charset="77"/>
                          <a:ea typeface="+mn-ea"/>
                          <a:cs typeface="+mn-cs"/>
                        </a:rPr>
                        <a:t>Actividad de prevención de la VG</a:t>
                      </a:r>
                    </a:p>
                  </a:txBody>
                  <a:tcPr marL="84087" marR="84087" marT="42044" marB="42044" anchor="ctr">
                    <a:lnL w="12700" cmpd="sng">
                      <a:noFill/>
                    </a:lnL>
                    <a:lnR w="19050" cap="flat" cmpd="sng" algn="ctr">
                      <a:solidFill>
                        <a:srgbClr val="005A9B"/>
                      </a:solid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419" sz="1100" b="1" u="none" noProof="0" dirty="0">
                          <a:solidFill>
                            <a:schemeClr val="bg1"/>
                          </a:solidFill>
                          <a:latin typeface="Lato" panose="020F0502020204030203" pitchFamily="34" charset="77"/>
                        </a:rPr>
                        <a:t>indicadores de producto de buena práctica</a:t>
                      </a:r>
                    </a:p>
                  </a:txBody>
                  <a:tcPr marL="84087" marR="84087" marT="42044" marB="42044" anchor="ctr">
                    <a:lnL w="19050" cap="flat" cmpd="sng" algn="ctr">
                      <a:solidFill>
                        <a:srgbClr val="005A9B"/>
                      </a:solidFill>
                      <a:prstDash val="solid"/>
                      <a:round/>
                      <a:headEnd type="none" w="med" len="med"/>
                      <a:tailEnd type="none" w="med" len="med"/>
                    </a:lnL>
                    <a:lnR w="19050" cap="flat" cmpd="sng" algn="ctr">
                      <a:solidFill>
                        <a:srgbClr val="005A9B"/>
                      </a:solidFill>
                      <a:prstDash val="solid"/>
                      <a:round/>
                      <a:headEnd type="none" w="med" len="med"/>
                      <a:tailEnd type="none" w="med" len="med"/>
                    </a:lnR>
                    <a:lnT w="19050" cap="flat" cmpd="sng" algn="ctr">
                      <a:solidFill>
                        <a:srgbClr val="005A9B"/>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A9B"/>
                    </a:solidFill>
                  </a:tcPr>
                </a:tc>
                <a:extLst>
                  <a:ext uri="{0D108BD9-81ED-4DB2-BD59-A6C34878D82A}">
                    <a16:rowId xmlns:a16="http://schemas.microsoft.com/office/drawing/2014/main" val="1320778920"/>
                  </a:ext>
                </a:extLst>
              </a:tr>
              <a:tr h="620326">
                <a:tc>
                  <a:txBody>
                    <a:bodyPr/>
                    <a:lstStyle/>
                    <a:p>
                      <a:r>
                        <a:rPr lang="es-419" sz="1100" b="0" noProof="0">
                          <a:solidFill>
                            <a:schemeClr val="tx1">
                              <a:lumMod val="65000"/>
                              <a:lumOff val="35000"/>
                            </a:schemeClr>
                          </a:solidFill>
                          <a:latin typeface="Lato" panose="020F0502020204030203" pitchFamily="34" charset="77"/>
                        </a:rPr>
                        <a:t>Actividades de sensibilización, campañas de información, 16 días de activismo, espacios seguros para las mujeres, actividades de grupos de empoderamiento, EMAP, SASA, EASE</a:t>
                      </a:r>
                    </a:p>
                  </a:txBody>
                  <a:tcPr marL="84087" marR="84087" marT="42044" marB="42044" anchor="ctr">
                    <a:lnL w="12700" cmpd="sng">
                      <a:noFill/>
                    </a:lnL>
                    <a:lnR w="19050" cap="flat" cmpd="sng" algn="ctr">
                      <a:solidFill>
                        <a:srgbClr val="005A9B"/>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sz="1100" b="0" noProof="0">
                          <a:solidFill>
                            <a:schemeClr val="bg1"/>
                          </a:solidFill>
                          <a:latin typeface="Lato" panose="020F0502020204030203" pitchFamily="34" charset="77"/>
                          <a:ea typeface="+mn-ea"/>
                          <a:cs typeface="+mn-cs"/>
                        </a:rPr>
                        <a:t>Porcentaje de actividades de prevención dirigidas por mujeres y niñas de la comunidad</a:t>
                      </a:r>
                    </a:p>
                  </a:txBody>
                  <a:tcPr marL="84087" marR="84087" marT="42044" marB="42044" anchor="ctr">
                    <a:lnL w="19050" cap="flat" cmpd="sng" algn="ctr">
                      <a:solidFill>
                        <a:srgbClr val="005A9B"/>
                      </a:solidFill>
                      <a:prstDash val="solid"/>
                      <a:round/>
                      <a:headEnd type="none" w="med" len="med"/>
                      <a:tailEnd type="none" w="med" len="med"/>
                    </a:lnL>
                    <a:lnR w="19050" cap="flat" cmpd="sng" algn="ctr">
                      <a:solidFill>
                        <a:srgbClr val="005A9B"/>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A9B"/>
                    </a:solidFill>
                  </a:tcPr>
                </a:tc>
                <a:extLst>
                  <a:ext uri="{0D108BD9-81ED-4DB2-BD59-A6C34878D82A}">
                    <a16:rowId xmlns:a16="http://schemas.microsoft.com/office/drawing/2014/main" val="2710736392"/>
                  </a:ext>
                </a:extLst>
              </a:tr>
              <a:tr h="4874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sz="1100" b="0" noProof="0" dirty="0">
                          <a:solidFill>
                            <a:schemeClr val="tx1">
                              <a:lumMod val="65000"/>
                              <a:lumOff val="35000"/>
                            </a:schemeClr>
                          </a:solidFill>
                          <a:latin typeface="Lato" panose="020F0502020204030203" pitchFamily="34" charset="77"/>
                        </a:rPr>
                        <a:t>Espacios seguros para las mujeres, actividades de grupos de empoderamiento, actividades de grupos de subsistencia, EMAP, SASA, EASE, grupos de chicas adolescentes, actividades</a:t>
                      </a:r>
                    </a:p>
                  </a:txBody>
                  <a:tcPr marL="84087" marR="84087" marT="42044" marB="42044" anchor="ctr">
                    <a:lnL w="12700" cmpd="sng">
                      <a:noFill/>
                    </a:lnL>
                    <a:lnR w="19050" cap="flat" cmpd="sng" algn="ctr">
                      <a:solidFill>
                        <a:srgbClr val="005A9B"/>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sz="1100" b="0" noProof="0">
                          <a:solidFill>
                            <a:schemeClr val="bg1"/>
                          </a:solidFill>
                          <a:latin typeface="Lato" panose="020F0502020204030203" pitchFamily="34" charset="77"/>
                        </a:rPr>
                        <a:t>Número de mujeres y niñas que participan en actividades de empoderamiento específicas como parte de los programas de prevención de la VG</a:t>
                      </a:r>
                    </a:p>
                  </a:txBody>
                  <a:tcPr marL="84087" marR="84087" marT="42044" marB="42044" anchor="ctr">
                    <a:lnL w="19050" cap="flat" cmpd="sng" algn="ctr">
                      <a:solidFill>
                        <a:srgbClr val="005A9B"/>
                      </a:solidFill>
                      <a:prstDash val="solid"/>
                      <a:round/>
                      <a:headEnd type="none" w="med" len="med"/>
                      <a:tailEnd type="none" w="med" len="med"/>
                    </a:lnL>
                    <a:lnR w="19050" cap="flat" cmpd="sng" algn="ctr">
                      <a:solidFill>
                        <a:srgbClr val="005A9B"/>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A9B"/>
                    </a:solidFill>
                  </a:tcPr>
                </a:tc>
                <a:extLst>
                  <a:ext uri="{0D108BD9-81ED-4DB2-BD59-A6C34878D82A}">
                    <a16:rowId xmlns:a16="http://schemas.microsoft.com/office/drawing/2014/main" val="39297438"/>
                  </a:ext>
                </a:extLst>
              </a:tr>
              <a:tr h="5147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sz="1100" b="0" noProof="0">
                          <a:solidFill>
                            <a:schemeClr val="tx1">
                              <a:lumMod val="65000"/>
                              <a:lumOff val="35000"/>
                            </a:schemeClr>
                          </a:solidFill>
                          <a:latin typeface="Lato" panose="020F0502020204030203" pitchFamily="34" charset="77"/>
                        </a:rPr>
                        <a:t>Actividades de sensibilización, </a:t>
                      </a:r>
                    </a:p>
                    <a:p>
                      <a:pPr marL="0" marR="0" lvl="0" indent="0" algn="l" defTabSz="457200" rtl="0" eaLnBrk="1" fontAlgn="auto" latinLnBrk="0" hangingPunct="1">
                        <a:lnSpc>
                          <a:spcPct val="100000"/>
                        </a:lnSpc>
                        <a:spcBef>
                          <a:spcPts val="0"/>
                        </a:spcBef>
                        <a:spcAft>
                          <a:spcPts val="0"/>
                        </a:spcAft>
                        <a:buClrTx/>
                        <a:buSzTx/>
                        <a:buFontTx/>
                        <a:buNone/>
                        <a:tabLst/>
                        <a:defRPr/>
                      </a:pPr>
                      <a:r>
                        <a:rPr lang="es-419" sz="1100" b="0" noProof="0">
                          <a:solidFill>
                            <a:schemeClr val="tx1">
                              <a:lumMod val="65000"/>
                              <a:lumOff val="35000"/>
                            </a:schemeClr>
                          </a:solidFill>
                          <a:latin typeface="Lato" panose="020F0502020204030203" pitchFamily="34" charset="77"/>
                        </a:rPr>
                        <a:t>Campañas de información</a:t>
                      </a:r>
                    </a:p>
                  </a:txBody>
                  <a:tcPr marL="84087" marR="84087" marT="42044" marB="42044" anchor="ctr">
                    <a:lnL w="12700" cmpd="sng">
                      <a:noFill/>
                    </a:lnL>
                    <a:lnR w="19050" cap="flat" cmpd="sng" algn="ctr">
                      <a:solidFill>
                        <a:srgbClr val="005A9B"/>
                      </a:solidFill>
                      <a:prstDash val="solid"/>
                      <a:round/>
                      <a:headEnd type="none" w="med" len="med"/>
                      <a:tailEnd type="none" w="med" len="med"/>
                    </a:lnR>
                    <a:lnT w="28575"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sz="1100" b="0" noProof="0" dirty="0">
                          <a:solidFill>
                            <a:schemeClr val="bg1"/>
                          </a:solidFill>
                          <a:latin typeface="Lato" panose="020F0502020204030203" pitchFamily="34" charset="77"/>
                        </a:rPr>
                        <a:t>Número de personas desplazadas y apátridas a las que se dirigen las actividades de intercambio de información sobre la VG al inicio de una emergencia</a:t>
                      </a:r>
                    </a:p>
                  </a:txBody>
                  <a:tcPr marL="84087" marR="84087" marT="42044" marB="42044" anchor="ctr">
                    <a:lnL w="19050" cap="flat" cmpd="sng" algn="ctr">
                      <a:solidFill>
                        <a:srgbClr val="005A9B"/>
                      </a:solidFill>
                      <a:prstDash val="solid"/>
                      <a:round/>
                      <a:headEnd type="none" w="med" len="med"/>
                      <a:tailEnd type="none" w="med" len="med"/>
                    </a:lnL>
                    <a:lnR w="19050" cap="flat" cmpd="sng" algn="ctr">
                      <a:solidFill>
                        <a:srgbClr val="005A9B"/>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5A9B"/>
                    </a:solidFill>
                  </a:tcPr>
                </a:tc>
                <a:extLst>
                  <a:ext uri="{0D108BD9-81ED-4DB2-BD59-A6C34878D82A}">
                    <a16:rowId xmlns:a16="http://schemas.microsoft.com/office/drawing/2014/main" val="2371778699"/>
                  </a:ext>
                </a:extLst>
              </a:tr>
            </a:tbl>
          </a:graphicData>
        </a:graphic>
      </p:graphicFrame>
      <p:sp>
        <p:nvSpPr>
          <p:cNvPr id="11" name="Oval 10">
            <a:extLst>
              <a:ext uri="{FF2B5EF4-FFF2-40B4-BE49-F238E27FC236}">
                <a16:creationId xmlns:a16="http://schemas.microsoft.com/office/drawing/2014/main" id="{9C2F071F-0B27-F853-33DF-18526DE95D97}"/>
              </a:ext>
            </a:extLst>
          </p:cNvPr>
          <p:cNvSpPr/>
          <p:nvPr/>
        </p:nvSpPr>
        <p:spPr>
          <a:xfrm>
            <a:off x="2403320" y="3523328"/>
            <a:ext cx="2566640" cy="774465"/>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R">
              <a:solidFill>
                <a:srgbClr val="C00000"/>
              </a:solidFill>
              <a:highlight>
                <a:srgbClr val="FFFF00"/>
              </a:highlight>
            </a:endParaRPr>
          </a:p>
        </p:txBody>
      </p:sp>
      <p:sp>
        <p:nvSpPr>
          <p:cNvPr id="12" name="Oval 11">
            <a:extLst>
              <a:ext uri="{FF2B5EF4-FFF2-40B4-BE49-F238E27FC236}">
                <a16:creationId xmlns:a16="http://schemas.microsoft.com/office/drawing/2014/main" id="{259D5655-FDB6-3514-2477-2405A98DE5C3}"/>
              </a:ext>
            </a:extLst>
          </p:cNvPr>
          <p:cNvSpPr/>
          <p:nvPr/>
        </p:nvSpPr>
        <p:spPr>
          <a:xfrm>
            <a:off x="6895717" y="3587126"/>
            <a:ext cx="4534283" cy="774465"/>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R">
              <a:solidFill>
                <a:srgbClr val="C00000"/>
              </a:solidFill>
              <a:highlight>
                <a:srgbClr val="FFFF00"/>
              </a:highlight>
            </a:endParaRPr>
          </a:p>
        </p:txBody>
      </p:sp>
    </p:spTree>
    <p:extLst>
      <p:ext uri="{BB962C8B-B14F-4D97-AF65-F5344CB8AC3E}">
        <p14:creationId xmlns:p14="http://schemas.microsoft.com/office/powerpoint/2010/main" val="21226476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50000">
                                          <p:cBhvr additive="base">
                                            <p:cTn id="7" dur="10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p:bldP spid="11" grpId="0" animBg="1"/>
          <p:bldP spid="1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297BC9C-F481-B884-EF25-CCC9A021F6D7}"/>
              </a:ext>
            </a:extLst>
          </p:cNvPr>
          <p:cNvGrpSpPr/>
          <p:nvPr/>
        </p:nvGrpSpPr>
        <p:grpSpPr>
          <a:xfrm>
            <a:off x="955165" y="4465482"/>
            <a:ext cx="11236834" cy="851107"/>
            <a:chOff x="955165" y="4465482"/>
            <a:chExt cx="11236834" cy="851107"/>
          </a:xfrm>
        </p:grpSpPr>
        <p:sp>
          <p:nvSpPr>
            <p:cNvPr id="14" name="Rectangle 13">
              <a:extLst>
                <a:ext uri="{FF2B5EF4-FFF2-40B4-BE49-F238E27FC236}">
                  <a16:creationId xmlns:a16="http://schemas.microsoft.com/office/drawing/2014/main" id="{AE07508D-8F1B-9A0C-9757-3A796F9F09D7}"/>
                </a:ext>
              </a:extLst>
            </p:cNvPr>
            <p:cNvSpPr/>
            <p:nvPr/>
          </p:nvSpPr>
          <p:spPr>
            <a:xfrm>
              <a:off x="955165" y="4520470"/>
              <a:ext cx="11236834"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1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4102E030-3775-15AA-33DB-EBA437FF1845}"/>
                </a:ext>
              </a:extLst>
            </p:cNvPr>
            <p:cNvSpPr txBox="1">
              <a:spLocks/>
            </p:cNvSpPr>
            <p:nvPr/>
          </p:nvSpPr>
          <p:spPr>
            <a:xfrm>
              <a:off x="1305702" y="4465482"/>
              <a:ext cx="5786214"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es-419" dirty="0">
                  <a:solidFill>
                    <a:srgbClr val="0070C0"/>
                  </a:solidFill>
                  <a:latin typeface="Lato Light" panose="020F0302020204030203" pitchFamily="34" charset="77"/>
                </a:rPr>
                <a:t>Desafío en la prevención de la VG</a:t>
              </a:r>
            </a:p>
          </p:txBody>
        </p:sp>
      </p:grpSp>
      <p:grpSp>
        <p:nvGrpSpPr>
          <p:cNvPr id="21" name="Group 20">
            <a:extLst>
              <a:ext uri="{FF2B5EF4-FFF2-40B4-BE49-F238E27FC236}">
                <a16:creationId xmlns:a16="http://schemas.microsoft.com/office/drawing/2014/main" id="{2F94A522-3936-C4E1-1208-AAF9FB6E7551}"/>
              </a:ext>
            </a:extLst>
          </p:cNvPr>
          <p:cNvGrpSpPr/>
          <p:nvPr/>
        </p:nvGrpSpPr>
        <p:grpSpPr>
          <a:xfrm>
            <a:off x="955165" y="3155644"/>
            <a:ext cx="11236834" cy="815937"/>
            <a:chOff x="955165" y="3155644"/>
            <a:chExt cx="10523701" cy="815937"/>
          </a:xfrm>
        </p:grpSpPr>
        <p:sp>
          <p:nvSpPr>
            <p:cNvPr id="12" name="Rectangle 11">
              <a:extLst>
                <a:ext uri="{FF2B5EF4-FFF2-40B4-BE49-F238E27FC236}">
                  <a16:creationId xmlns:a16="http://schemas.microsoft.com/office/drawing/2014/main" id="{1C49AEA6-199E-76A5-8E37-0626BF75E3A9}"/>
                </a:ext>
              </a:extLst>
            </p:cNvPr>
            <p:cNvSpPr/>
            <p:nvPr/>
          </p:nvSpPr>
          <p:spPr>
            <a:xfrm>
              <a:off x="955165" y="3175462"/>
              <a:ext cx="10523701"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13"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5FE2989B-4AF5-45CF-88E6-06D40EEF6622}"/>
                </a:ext>
              </a:extLst>
            </p:cNvPr>
            <p:cNvSpPr txBox="1">
              <a:spLocks/>
            </p:cNvSpPr>
            <p:nvPr/>
          </p:nvSpPr>
          <p:spPr>
            <a:xfrm>
              <a:off x="1305701" y="3155644"/>
              <a:ext cx="3851013"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es-419" dirty="0">
                  <a:solidFill>
                    <a:srgbClr val="0070C0"/>
                  </a:solidFill>
                  <a:latin typeface="Lato" panose="020F0502020204030203" pitchFamily="34" charset="77"/>
                </a:rPr>
                <a:t>Organización y cargo</a:t>
              </a:r>
            </a:p>
          </p:txBody>
        </p:sp>
      </p:grpSp>
      <p:grpSp>
        <p:nvGrpSpPr>
          <p:cNvPr id="20" name="Group 19">
            <a:extLst>
              <a:ext uri="{FF2B5EF4-FFF2-40B4-BE49-F238E27FC236}">
                <a16:creationId xmlns:a16="http://schemas.microsoft.com/office/drawing/2014/main" id="{4CAF18C1-BDF8-BB9A-BB93-DE165CFF7781}"/>
              </a:ext>
            </a:extLst>
          </p:cNvPr>
          <p:cNvGrpSpPr/>
          <p:nvPr/>
        </p:nvGrpSpPr>
        <p:grpSpPr>
          <a:xfrm>
            <a:off x="955165" y="1842357"/>
            <a:ext cx="11236835" cy="815937"/>
            <a:chOff x="955165" y="1842357"/>
            <a:chExt cx="11236835" cy="815937"/>
          </a:xfrm>
        </p:grpSpPr>
        <p:sp>
          <p:nvSpPr>
            <p:cNvPr id="11" name="Rectangle 10">
              <a:extLst>
                <a:ext uri="{FF2B5EF4-FFF2-40B4-BE49-F238E27FC236}">
                  <a16:creationId xmlns:a16="http://schemas.microsoft.com/office/drawing/2014/main" id="{5499E793-2811-1E2B-47C3-B7A9C6070D7F}"/>
                </a:ext>
              </a:extLst>
            </p:cNvPr>
            <p:cNvSpPr/>
            <p:nvPr/>
          </p:nvSpPr>
          <p:spPr>
            <a:xfrm>
              <a:off x="955165" y="1862175"/>
              <a:ext cx="11236835"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FC3E13CC-F2F4-C6C0-8931-88359DB89BB3}"/>
                </a:ext>
              </a:extLst>
            </p:cNvPr>
            <p:cNvSpPr txBox="1">
              <a:spLocks/>
            </p:cNvSpPr>
            <p:nvPr/>
          </p:nvSpPr>
          <p:spPr>
            <a:xfrm>
              <a:off x="1305702" y="1842357"/>
              <a:ext cx="18127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es-419" b="1" dirty="0">
                  <a:solidFill>
                    <a:srgbClr val="0070C0"/>
                  </a:solidFill>
                  <a:latin typeface="Lato" panose="020F0502020204030203" pitchFamily="34" charset="77"/>
                </a:rPr>
                <a:t>Nombre</a:t>
              </a:r>
            </a:p>
          </p:txBody>
        </p:sp>
      </p:grpSp>
      <p:sp>
        <p:nvSpPr>
          <p:cNvPr id="23" name="Rectangle 22">
            <a:extLst>
              <a:ext uri="{FF2B5EF4-FFF2-40B4-BE49-F238E27FC236}">
                <a16:creationId xmlns:a16="http://schemas.microsoft.com/office/drawing/2014/main" id="{D7A81B96-A75D-6627-39E6-283C53EB7A54}"/>
              </a:ext>
            </a:extLst>
          </p:cNvPr>
          <p:cNvSpPr/>
          <p:nvPr/>
        </p:nvSpPr>
        <p:spPr>
          <a:xfrm>
            <a:off x="8052598" y="0"/>
            <a:ext cx="4139401" cy="618037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5491" y="684661"/>
            <a:ext cx="4645940"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419" sz="4000" b="1">
                <a:solidFill>
                  <a:srgbClr val="0070C0"/>
                </a:solidFill>
                <a:latin typeface="Lato" panose="020F0502020204030203" pitchFamily="34" charset="77"/>
              </a:rPr>
              <a:t>Las presentaciones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2591005" y="1344816"/>
            <a:ext cx="777260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0" name="Picture 9" descr="A picture containing text, vector graphics&#10;&#10;Description automatically generated">
            <a:extLst>
              <a:ext uri="{FF2B5EF4-FFF2-40B4-BE49-F238E27FC236}">
                <a16:creationId xmlns:a16="http://schemas.microsoft.com/office/drawing/2014/main" id="{EF2C91D7-E218-6DBF-B46C-2AC1AF61D4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0146" y="14201"/>
            <a:ext cx="5446790" cy="6166177"/>
          </a:xfrm>
          <a:prstGeom prst="rect">
            <a:avLst/>
          </a:prstGeom>
        </p:spPr>
      </p:pic>
    </p:spTree>
    <p:custDataLst>
      <p:tags r:id="rId1"/>
    </p:custDataLst>
    <p:extLst>
      <p:ext uri="{BB962C8B-B14F-4D97-AF65-F5344CB8AC3E}">
        <p14:creationId xmlns:p14="http://schemas.microsoft.com/office/powerpoint/2010/main" val="155775347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fill="hold" nodeType="withEffect" p14:presetBounceEnd="50000">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2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20" dur="2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accel="50000" fill="hold" nodeType="withEffect" p14:presetBounceEnd="50000">
                                      <p:stCondLst>
                                        <p:cond delay="800"/>
                                      </p:stCondLst>
                                      <p:childTnLst>
                                        <p:set>
                                          <p:cBhvr>
                                            <p:cTn id="22" dur="1" fill="hold">
                                              <p:stCondLst>
                                                <p:cond delay="0"/>
                                              </p:stCondLst>
                                            </p:cTn>
                                            <p:tgtEl>
                                              <p:spTgt spid="21"/>
                                            </p:tgtEl>
                                            <p:attrNameLst>
                                              <p:attrName>style.visibility</p:attrName>
                                            </p:attrNameLst>
                                          </p:cBhvr>
                                          <p:to>
                                            <p:strVal val="visible"/>
                                          </p:to>
                                        </p:set>
                                        <p:anim calcmode="lin" valueType="num" p14:bounceEnd="50000">
                                          <p:cBhvr additive="base">
                                            <p:cTn id="23" dur="2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24" dur="2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14:presetBounceEnd="50000">
                                      <p:stCondLst>
                                        <p:cond delay="1300"/>
                                      </p:stCondLst>
                                      <p:childTnLst>
                                        <p:set>
                                          <p:cBhvr>
                                            <p:cTn id="26" dur="1" fill="hold">
                                              <p:stCondLst>
                                                <p:cond delay="0"/>
                                              </p:stCondLst>
                                            </p:cTn>
                                            <p:tgtEl>
                                              <p:spTgt spid="22"/>
                                            </p:tgtEl>
                                            <p:attrNameLst>
                                              <p:attrName>style.visibility</p:attrName>
                                            </p:attrNameLst>
                                          </p:cBhvr>
                                          <p:to>
                                            <p:strVal val="visible"/>
                                          </p:to>
                                        </p:set>
                                        <p:anim calcmode="lin" valueType="num" p14:bounceEnd="50000">
                                          <p:cBhvr additive="base">
                                            <p:cTn id="27" dur="2000" fill="hold"/>
                                            <p:tgtEl>
                                              <p:spTgt spid="22"/>
                                            </p:tgtEl>
                                            <p:attrNameLst>
                                              <p:attrName>ppt_x</p:attrName>
                                            </p:attrNameLst>
                                          </p:cBhvr>
                                          <p:tavLst>
                                            <p:tav tm="0">
                                              <p:val>
                                                <p:strVal val="1+#ppt_w/2"/>
                                              </p:val>
                                            </p:tav>
                                            <p:tav tm="100000">
                                              <p:val>
                                                <p:strVal val="#ppt_x"/>
                                              </p:val>
                                            </p:tav>
                                          </p:tavLst>
                                        </p:anim>
                                        <p:anim calcmode="lin" valueType="num" p14:bounceEnd="50000">
                                          <p:cBhvr additive="base">
                                            <p:cTn id="28"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fill="hold"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000" fill="hold"/>
                                            <p:tgtEl>
                                              <p:spTgt spid="20"/>
                                            </p:tgtEl>
                                            <p:attrNameLst>
                                              <p:attrName>ppt_x</p:attrName>
                                            </p:attrNameLst>
                                          </p:cBhvr>
                                          <p:tavLst>
                                            <p:tav tm="0">
                                              <p:val>
                                                <p:strVal val="1+#ppt_w/2"/>
                                              </p:val>
                                            </p:tav>
                                            <p:tav tm="100000">
                                              <p:val>
                                                <p:strVal val="#ppt_x"/>
                                              </p:val>
                                            </p:tav>
                                          </p:tavLst>
                                        </p:anim>
                                        <p:anim calcmode="lin" valueType="num">
                                          <p:cBhvr additive="base">
                                            <p:cTn id="20" dur="2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accel="50000" fill="hold" nodeType="withEffect">
                                      <p:stCondLst>
                                        <p:cond delay="8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000" fill="hold"/>
                                            <p:tgtEl>
                                              <p:spTgt spid="21"/>
                                            </p:tgtEl>
                                            <p:attrNameLst>
                                              <p:attrName>ppt_x</p:attrName>
                                            </p:attrNameLst>
                                          </p:cBhvr>
                                          <p:tavLst>
                                            <p:tav tm="0">
                                              <p:val>
                                                <p:strVal val="1+#ppt_w/2"/>
                                              </p:val>
                                            </p:tav>
                                            <p:tav tm="100000">
                                              <p:val>
                                                <p:strVal val="#ppt_x"/>
                                              </p:val>
                                            </p:tav>
                                          </p:tavLst>
                                        </p:anim>
                                        <p:anim calcmode="lin" valueType="num">
                                          <p:cBhvr additive="base">
                                            <p:cTn id="24" dur="2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stCondLst>
                                        <p:cond delay="13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000" fill="hold"/>
                                            <p:tgtEl>
                                              <p:spTgt spid="22"/>
                                            </p:tgtEl>
                                            <p:attrNameLst>
                                              <p:attrName>ppt_x</p:attrName>
                                            </p:attrNameLst>
                                          </p:cBhvr>
                                          <p:tavLst>
                                            <p:tav tm="0">
                                              <p:val>
                                                <p:strVal val="1+#ppt_w/2"/>
                                              </p:val>
                                            </p:tav>
                                            <p:tav tm="100000">
                                              <p:val>
                                                <p:strVal val="#ppt_x"/>
                                              </p:val>
                                            </p:tav>
                                          </p:tavLst>
                                        </p:anim>
                                        <p:anim calcmode="lin" valueType="num">
                                          <p:cBhvr additive="base">
                                            <p:cTn id="28"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757C796F-8FA4-562C-8FA7-44CA699531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5067" y="958045"/>
            <a:ext cx="5892066" cy="5510980"/>
          </a:xfrm>
          <a:prstGeom prst="rect">
            <a:avLst/>
          </a:prstGeom>
        </p:spPr>
      </p:pic>
      <p:sp>
        <p:nvSpPr>
          <p:cNvPr id="3" name="Title 1">
            <a:extLst>
              <a:ext uri="{FF2B5EF4-FFF2-40B4-BE49-F238E27FC236}">
                <a16:creationId xmlns:a16="http://schemas.microsoft.com/office/drawing/2014/main" id="{DF6FA8F3-0AF5-AE57-E83C-B96CAD9192DF}"/>
              </a:ext>
            </a:extLst>
          </p:cNvPr>
          <p:cNvSpPr txBox="1">
            <a:spLocks/>
          </p:cNvSpPr>
          <p:nvPr/>
        </p:nvSpPr>
        <p:spPr>
          <a:xfrm>
            <a:off x="727758" y="890313"/>
            <a:ext cx="10074921"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3600" b="1" dirty="0">
                <a:solidFill>
                  <a:srgbClr val="0070C0"/>
                </a:solidFill>
                <a:latin typeface="Lato" panose="020F0502020204030203" pitchFamily="34" charset="77"/>
              </a:rPr>
              <a:t>Indicador clave de efecto del ACNUR para la programación para la prevención de la VG</a:t>
            </a:r>
          </a:p>
        </p:txBody>
      </p:sp>
      <p:cxnSp>
        <p:nvCxnSpPr>
          <p:cNvPr id="4" name="Straight Connector 3">
            <a:extLst>
              <a:ext uri="{FF2B5EF4-FFF2-40B4-BE49-F238E27FC236}">
                <a16:creationId xmlns:a16="http://schemas.microsoft.com/office/drawing/2014/main" id="{57AE955C-9130-7DC1-F56E-EA1421ADEA07}"/>
              </a:ext>
            </a:extLst>
          </p:cNvPr>
          <p:cNvCxnSpPr>
            <a:cxnSpLocks/>
          </p:cNvCxnSpPr>
          <p:nvPr/>
        </p:nvCxnSpPr>
        <p:spPr>
          <a:xfrm flipH="1">
            <a:off x="-2683005" y="1550468"/>
            <a:ext cx="12436605" cy="3041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6" name="Content Placeholder 7">
            <a:extLst>
              <a:ext uri="{FF2B5EF4-FFF2-40B4-BE49-F238E27FC236}">
                <a16:creationId xmlns:a16="http://schemas.microsoft.com/office/drawing/2014/main" id="{CC06DD62-F621-DBF5-F522-BA44AB9F03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3420" y="1831412"/>
            <a:ext cx="3082956" cy="3947038"/>
          </a:xfrm>
          <a:prstGeom prst="rect">
            <a:avLst/>
          </a:prstGeom>
        </p:spPr>
      </p:pic>
      <p:graphicFrame>
        <p:nvGraphicFramePr>
          <p:cNvPr id="7" name="Table 6">
            <a:extLst>
              <a:ext uri="{FF2B5EF4-FFF2-40B4-BE49-F238E27FC236}">
                <a16:creationId xmlns:a16="http://schemas.microsoft.com/office/drawing/2014/main" id="{79E75977-C313-B37A-96A2-2D0EB0A500D2}"/>
              </a:ext>
            </a:extLst>
          </p:cNvPr>
          <p:cNvGraphicFramePr>
            <a:graphicFrameLocks noGrp="1"/>
          </p:cNvGraphicFramePr>
          <p:nvPr>
            <p:extLst>
              <p:ext uri="{D42A27DB-BD31-4B8C-83A1-F6EECF244321}">
                <p14:modId xmlns:p14="http://schemas.microsoft.com/office/powerpoint/2010/main" val="3304229570"/>
              </p:ext>
            </p:extLst>
          </p:nvPr>
        </p:nvGraphicFramePr>
        <p:xfrm>
          <a:off x="778558" y="1865279"/>
          <a:ext cx="6759926" cy="4090587"/>
        </p:xfrm>
        <a:graphic>
          <a:graphicData uri="http://schemas.openxmlformats.org/drawingml/2006/table">
            <a:tbl>
              <a:tblPr firstRow="1" bandRow="1">
                <a:noFill/>
                <a:tableStyleId>{5C22544A-7EE6-4342-B048-85BDC9FD1C3A}</a:tableStyleId>
              </a:tblPr>
              <a:tblGrid>
                <a:gridCol w="6759926">
                  <a:extLst>
                    <a:ext uri="{9D8B030D-6E8A-4147-A177-3AD203B41FA5}">
                      <a16:colId xmlns:a16="http://schemas.microsoft.com/office/drawing/2014/main" val="958460511"/>
                    </a:ext>
                  </a:extLst>
                </a:gridCol>
              </a:tblGrid>
              <a:tr h="522322">
                <a:tc>
                  <a:txBody>
                    <a:bodyPr/>
                    <a:lstStyle/>
                    <a:p>
                      <a:r>
                        <a:rPr lang="es-419" sz="2000" b="1" noProof="0" dirty="0">
                          <a:solidFill>
                            <a:srgbClr val="0070C0"/>
                          </a:solidFill>
                          <a:latin typeface="Lato" panose="020F0502020204030203" pitchFamily="34" charset="77"/>
                        </a:rPr>
                        <a:t>Área de resultados 4: Prevención de la VG</a:t>
                      </a:r>
                    </a:p>
                  </a:txBody>
                  <a:tcPr marL="84087" marR="84087" marT="42044" marB="42044"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338EC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126919"/>
                  </a:ext>
                </a:extLst>
              </a:tr>
              <a:tr h="757795">
                <a:tc>
                  <a:txBody>
                    <a:bodyPr/>
                    <a:lstStyle/>
                    <a:p>
                      <a:r>
                        <a:rPr lang="es-419" sz="1700" b="1" i="0" u="none" strike="noStrike" baseline="0" noProof="0">
                          <a:solidFill>
                            <a:srgbClr val="0070C0"/>
                          </a:solidFill>
                          <a:latin typeface="Lato" panose="020F0502020204030203" pitchFamily="34" charset="77"/>
                          <a:ea typeface="+mn-ea"/>
                          <a:cs typeface="+mn-cs"/>
                        </a:rPr>
                        <a:t>4.2: </a:t>
                      </a:r>
                      <a:r>
                        <a:rPr lang="es-419" sz="1700" b="0" i="0" u="none" strike="noStrike" baseline="0" noProof="0">
                          <a:solidFill>
                            <a:srgbClr val="0070C0"/>
                          </a:solidFill>
                          <a:latin typeface="Lato" panose="020F0502020204030203" pitchFamily="34" charset="77"/>
                          <a:ea typeface="+mn-ea"/>
                          <a:cs typeface="+mn-cs"/>
                        </a:rPr>
                        <a:t>Proporción de personas desplazadas y apátridas </a:t>
                      </a:r>
                    </a:p>
                    <a:p>
                      <a:r>
                        <a:rPr lang="es-419" sz="1700" b="0" i="0" u="none" strike="noStrike" baseline="0" noProof="0">
                          <a:solidFill>
                            <a:srgbClr val="0070C0"/>
                          </a:solidFill>
                          <a:latin typeface="Lato" panose="020F0502020204030203" pitchFamily="34" charset="77"/>
                          <a:ea typeface="+mn-ea"/>
                          <a:cs typeface="+mn-cs"/>
                        </a:rPr>
                        <a:t>que no aceptan la violencia contra las mujeres. </a:t>
                      </a:r>
                    </a:p>
                  </a:txBody>
                  <a:tcPr marL="84087" marR="84087" marT="42044" marB="42044" anchor="ctr">
                    <a:lnL w="12700" cmpd="sng">
                      <a:noFill/>
                    </a:lnL>
                    <a:lnR w="38100" cap="flat" cmpd="sng" algn="ctr">
                      <a:noFill/>
                      <a:prstDash val="solid"/>
                      <a:round/>
                      <a:headEnd type="none" w="med" len="med"/>
                      <a:tailEnd type="none" w="med" len="med"/>
                    </a:lnR>
                    <a:lnT w="38100" cap="flat" cmpd="sng" algn="ctr">
                      <a:solidFill>
                        <a:srgbClr val="338EC9"/>
                      </a:solidFill>
                      <a:prstDash val="solid"/>
                      <a:round/>
                      <a:headEnd type="none" w="med" len="med"/>
                      <a:tailEnd type="none" w="med" len="med"/>
                    </a:lnT>
                    <a:lnB w="19050" cap="flat" cmpd="sng" algn="ctr">
                      <a:solidFill>
                        <a:srgbClr val="C3D4E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820390"/>
                  </a:ext>
                </a:extLst>
              </a:tr>
              <a:tr h="2324071">
                <a:tc>
                  <a:txBody>
                    <a:bodyPr/>
                    <a:lstStyle/>
                    <a:p>
                      <a:r>
                        <a:rPr lang="es-419" sz="1200" b="1" i="0" u="none" strike="noStrike" baseline="0" noProof="0" dirty="0">
                          <a:solidFill>
                            <a:srgbClr val="0070C0"/>
                          </a:solidFill>
                          <a:latin typeface="Lato" panose="020F0502020204030203" pitchFamily="34" charset="77"/>
                          <a:ea typeface="+mn-ea"/>
                          <a:cs typeface="+mn-cs"/>
                        </a:rPr>
                        <a:t>Unidad de medida: </a:t>
                      </a:r>
                      <a:r>
                        <a:rPr lang="es-419" sz="1200" b="1" i="0" u="none" strike="noStrike" kern="1200" baseline="0" noProof="0" dirty="0">
                          <a:solidFill>
                            <a:srgbClr val="0070C0"/>
                          </a:solidFill>
                          <a:latin typeface="Lato" panose="020F0502020204030203" pitchFamily="34" charset="77"/>
                          <a:ea typeface="+mn-ea"/>
                          <a:cs typeface="+mn-cs"/>
                        </a:rPr>
                        <a:t>Individuos</a:t>
                      </a:r>
                    </a:p>
                    <a:p>
                      <a:r>
                        <a:rPr lang="es-419" sz="1200" b="0" i="0" u="none" strike="noStrike" kern="1200" baseline="0" noProof="0" dirty="0">
                          <a:solidFill>
                            <a:schemeClr val="tx1">
                              <a:lumMod val="65000"/>
                              <a:lumOff val="35000"/>
                            </a:schemeClr>
                          </a:solidFill>
                          <a:latin typeface="Lato" panose="020F0502020204030203" pitchFamily="34" charset="77"/>
                          <a:ea typeface="+mn-ea"/>
                          <a:cs typeface="+mn-cs"/>
                        </a:rPr>
                        <a:t>Numerador: Número de personas desplazadas y apátridas de </a:t>
                      </a:r>
                      <a:r>
                        <a:rPr lang="es-419" sz="1200" b="0" i="0" u="none" strike="noStrike" baseline="0" noProof="0" dirty="0">
                          <a:solidFill>
                            <a:schemeClr val="tx1">
                              <a:lumMod val="65000"/>
                              <a:lumOff val="35000"/>
                            </a:schemeClr>
                          </a:solidFill>
                          <a:latin typeface="Lato" panose="020F0502020204030203" pitchFamily="34" charset="77"/>
                          <a:ea typeface="+mn-ea"/>
                          <a:cs typeface="+mn-cs"/>
                        </a:rPr>
                        <a:t>15 años o más que no están de acuerdo con que un marido tenga justificación para pegarle o golpear a su mujer por todas las razones siguientes:</a:t>
                      </a:r>
                    </a:p>
                    <a:p>
                      <a:pPr marL="285750" indent="-285750">
                        <a:buClr>
                          <a:srgbClr val="0070C0"/>
                        </a:buClr>
                        <a:buFont typeface="Courier New" panose="02070309020205020404" pitchFamily="49" charset="0"/>
                        <a:buChar char="o"/>
                      </a:pPr>
                      <a:r>
                        <a:rPr lang="es-419" sz="1100" b="0" i="0" u="none" strike="noStrike" baseline="0" noProof="0" dirty="0">
                          <a:solidFill>
                            <a:schemeClr val="tx1">
                              <a:lumMod val="65000"/>
                              <a:lumOff val="35000"/>
                            </a:schemeClr>
                          </a:solidFill>
                          <a:latin typeface="Lato" panose="020F0502020204030203" pitchFamily="34" charset="77"/>
                          <a:ea typeface="+mn-ea"/>
                          <a:cs typeface="+mn-cs"/>
                        </a:rPr>
                        <a:t>Salir sin decirle.</a:t>
                      </a:r>
                    </a:p>
                    <a:p>
                      <a:pPr marL="285750" indent="-285750">
                        <a:buClr>
                          <a:srgbClr val="0070C0"/>
                        </a:buClr>
                        <a:buFont typeface="Courier New" panose="02070309020205020404" pitchFamily="49" charset="0"/>
                        <a:buChar char="o"/>
                      </a:pPr>
                      <a:r>
                        <a:rPr lang="es-419" sz="1100" b="0" i="0" u="none" strike="noStrike" baseline="0" noProof="0" dirty="0">
                          <a:solidFill>
                            <a:schemeClr val="tx1">
                              <a:lumMod val="65000"/>
                              <a:lumOff val="35000"/>
                            </a:schemeClr>
                          </a:solidFill>
                          <a:latin typeface="Lato" panose="020F0502020204030203" pitchFamily="34" charset="77"/>
                          <a:ea typeface="+mn-ea"/>
                          <a:cs typeface="+mn-cs"/>
                        </a:rPr>
                        <a:t>Descuidar a los niños.</a:t>
                      </a:r>
                    </a:p>
                    <a:p>
                      <a:pPr marL="285750" indent="-285750">
                        <a:buClr>
                          <a:srgbClr val="0070C0"/>
                        </a:buClr>
                        <a:buFont typeface="Courier New" panose="02070309020205020404" pitchFamily="49" charset="0"/>
                        <a:buChar char="o"/>
                      </a:pPr>
                      <a:r>
                        <a:rPr lang="es-419" sz="1100" b="0" i="0" u="none" strike="noStrike" baseline="0" noProof="0" dirty="0">
                          <a:solidFill>
                            <a:schemeClr val="tx1">
                              <a:lumMod val="65000"/>
                              <a:lumOff val="35000"/>
                            </a:schemeClr>
                          </a:solidFill>
                          <a:latin typeface="Lato" panose="020F0502020204030203" pitchFamily="34" charset="77"/>
                          <a:ea typeface="+mn-ea"/>
                          <a:cs typeface="+mn-cs"/>
                        </a:rPr>
                        <a:t>Discutir con él.</a:t>
                      </a:r>
                    </a:p>
                    <a:p>
                      <a:pPr marL="285750" indent="-285750">
                        <a:buClr>
                          <a:srgbClr val="0070C0"/>
                        </a:buClr>
                        <a:buFont typeface="Courier New" panose="02070309020205020404" pitchFamily="49" charset="0"/>
                        <a:buChar char="o"/>
                      </a:pPr>
                      <a:r>
                        <a:rPr lang="es-419" sz="1100" b="0" i="0" u="none" strike="noStrike" baseline="0" noProof="0" dirty="0">
                          <a:solidFill>
                            <a:schemeClr val="tx1">
                              <a:lumMod val="65000"/>
                              <a:lumOff val="35000"/>
                            </a:schemeClr>
                          </a:solidFill>
                          <a:latin typeface="Lato" panose="020F0502020204030203" pitchFamily="34" charset="77"/>
                          <a:ea typeface="+mn-ea"/>
                          <a:cs typeface="+mn-cs"/>
                        </a:rPr>
                        <a:t>Negarse a mantener relaciones sexuales con él.</a:t>
                      </a:r>
                    </a:p>
                    <a:p>
                      <a:pPr marL="285750" indent="-285750">
                        <a:buClr>
                          <a:srgbClr val="0070C0"/>
                        </a:buClr>
                        <a:buFont typeface="Courier New" panose="02070309020205020404" pitchFamily="49" charset="0"/>
                        <a:buChar char="o"/>
                      </a:pPr>
                      <a:r>
                        <a:rPr lang="es-419" sz="1100" b="0" i="0" u="none" strike="noStrike" baseline="0" noProof="0" dirty="0">
                          <a:solidFill>
                            <a:schemeClr val="tx1">
                              <a:lumMod val="65000"/>
                              <a:lumOff val="35000"/>
                            </a:schemeClr>
                          </a:solidFill>
                          <a:latin typeface="Lato" panose="020F0502020204030203" pitchFamily="34" charset="77"/>
                          <a:ea typeface="+mn-ea"/>
                          <a:cs typeface="+mn-cs"/>
                        </a:rPr>
                        <a:t>Quemar la comida.</a:t>
                      </a:r>
                    </a:p>
                    <a:p>
                      <a:r>
                        <a:rPr lang="es-419" sz="1200" b="0" i="0" u="none" strike="noStrike" baseline="0" noProof="0" dirty="0">
                          <a:solidFill>
                            <a:schemeClr val="tx1">
                              <a:lumMod val="65000"/>
                              <a:lumOff val="35000"/>
                            </a:schemeClr>
                          </a:solidFill>
                          <a:latin typeface="Lato" panose="020F0502020204030203" pitchFamily="34" charset="77"/>
                          <a:ea typeface="+mn-ea"/>
                          <a:cs typeface="+mn-cs"/>
                        </a:rPr>
                        <a:t>Solo se cuentan en el numerador las </a:t>
                      </a:r>
                      <a:r>
                        <a:rPr lang="es-419" sz="1200" b="0" i="0" u="none" strike="noStrike" kern="1200" baseline="0" noProof="0" dirty="0">
                          <a:solidFill>
                            <a:schemeClr val="tx1">
                              <a:lumMod val="65000"/>
                              <a:lumOff val="35000"/>
                            </a:schemeClr>
                          </a:solidFill>
                          <a:latin typeface="Lato" panose="020F0502020204030203" pitchFamily="34" charset="77"/>
                          <a:ea typeface="+mn-ea"/>
                          <a:cs typeface="+mn-cs"/>
                        </a:rPr>
                        <a:t>personas desplazadas/apátridas  que dicen </a:t>
                      </a:r>
                      <a:r>
                        <a:rPr lang="es-419" sz="1200" b="0" i="0" u="none" strike="noStrike" baseline="0" noProof="0" dirty="0">
                          <a:solidFill>
                            <a:schemeClr val="tx1">
                              <a:lumMod val="65000"/>
                              <a:lumOff val="35000"/>
                            </a:schemeClr>
                          </a:solidFill>
                          <a:latin typeface="Lato" panose="020F0502020204030203" pitchFamily="34" charset="77"/>
                          <a:ea typeface="+mn-ea"/>
                          <a:cs typeface="+mn-cs"/>
                        </a:rPr>
                        <a:t>“NO, un marido no tiene justificación para pegarle o golpear a su mujer” por estas cinco razones.</a:t>
                      </a:r>
                    </a:p>
                    <a:p>
                      <a:r>
                        <a:rPr lang="es-419" sz="1200" b="1" i="0" u="none" strike="noStrike" baseline="0" noProof="0" dirty="0">
                          <a:solidFill>
                            <a:srgbClr val="0070C0"/>
                          </a:solidFill>
                          <a:latin typeface="Lato" panose="020F0502020204030203" pitchFamily="34" charset="77"/>
                          <a:ea typeface="+mn-ea"/>
                          <a:cs typeface="+mn-cs"/>
                        </a:rPr>
                        <a:t>Denominador: </a:t>
                      </a:r>
                      <a:r>
                        <a:rPr lang="es-419" sz="1200" b="0" i="0" u="none" strike="noStrike" baseline="0" noProof="0" dirty="0">
                          <a:solidFill>
                            <a:schemeClr val="tx1">
                              <a:lumMod val="65000"/>
                              <a:lumOff val="35000"/>
                            </a:schemeClr>
                          </a:solidFill>
                          <a:latin typeface="Lato" panose="020F0502020204030203" pitchFamily="34" charset="77"/>
                          <a:ea typeface="+mn-ea"/>
                          <a:cs typeface="+mn-cs"/>
                        </a:rPr>
                        <a:t>Número total de personas </a:t>
                      </a:r>
                      <a:r>
                        <a:rPr lang="es-419" sz="1200" b="0" i="0" u="none" strike="noStrike" kern="1200" baseline="0" noProof="0" dirty="0">
                          <a:solidFill>
                            <a:schemeClr val="tx1">
                              <a:lumMod val="65000"/>
                              <a:lumOff val="35000"/>
                            </a:schemeClr>
                          </a:solidFill>
                          <a:latin typeface="Lato" panose="020F0502020204030203" pitchFamily="34" charset="77"/>
                          <a:ea typeface="+mn-ea"/>
                          <a:cs typeface="+mn-cs"/>
                        </a:rPr>
                        <a:t>desplazadas/apátridas </a:t>
                      </a:r>
                      <a:r>
                        <a:rPr lang="es-419" sz="1200" b="0" i="0" u="none" strike="noStrike" baseline="0" noProof="0" dirty="0">
                          <a:solidFill>
                            <a:schemeClr val="tx1">
                              <a:lumMod val="65000"/>
                              <a:lumOff val="35000"/>
                            </a:schemeClr>
                          </a:solidFill>
                          <a:latin typeface="Lato" panose="020F0502020204030203" pitchFamily="34" charset="77"/>
                          <a:ea typeface="+mn-ea"/>
                          <a:cs typeface="+mn-cs"/>
                        </a:rPr>
                        <a:t>mayores de 15 años.</a:t>
                      </a:r>
                    </a:p>
                  </a:txBody>
                  <a:tcPr marL="84087" marR="84087" marT="42044" marB="42044" anchor="ctr">
                    <a:lnL w="12700" cmpd="sng">
                      <a:noFill/>
                    </a:lnL>
                    <a:lnR w="38100" cap="flat" cmpd="sng" algn="ctr">
                      <a:noFill/>
                      <a:prstDash val="solid"/>
                      <a:round/>
                      <a:headEnd type="none" w="med" len="med"/>
                      <a:tailEnd type="none" w="med" len="med"/>
                    </a:lnR>
                    <a:lnT w="19050" cap="flat" cmpd="sng" algn="ctr">
                      <a:solidFill>
                        <a:srgbClr val="C3D4E9"/>
                      </a:solidFill>
                      <a:prstDash val="solid"/>
                      <a:round/>
                      <a:headEnd type="none" w="med" len="med"/>
                      <a:tailEnd type="none" w="med" len="med"/>
                    </a:lnT>
                    <a:lnB w="38100" cap="flat" cmpd="sng" algn="ctr">
                      <a:solidFill>
                        <a:srgbClr val="FBEF3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1778699"/>
                  </a:ext>
                </a:extLst>
              </a:tr>
              <a:tr h="486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419" sz="1700" b="0" i="0" u="none" strike="noStrike" baseline="0" noProof="0" dirty="0">
                          <a:solidFill>
                            <a:srgbClr val="0070C0"/>
                          </a:solidFill>
                          <a:latin typeface="Lato" panose="020F0502020204030203" pitchFamily="34" charset="77"/>
                          <a:ea typeface="+mn-ea"/>
                          <a:cs typeface="+mn-cs"/>
                        </a:rPr>
                        <a:t>Este indicador se propone como </a:t>
                      </a:r>
                      <a:r>
                        <a:rPr lang="es-419" sz="1700" b="1" i="0" u="none" strike="noStrike" baseline="0" noProof="0" dirty="0">
                          <a:solidFill>
                            <a:srgbClr val="0070C0"/>
                          </a:solidFill>
                          <a:latin typeface="Lato" panose="020F0502020204030203" pitchFamily="34" charset="77"/>
                          <a:ea typeface="+mn-ea"/>
                          <a:cs typeface="+mn-cs"/>
                        </a:rPr>
                        <a:t>indicador basado en encuestas</a:t>
                      </a:r>
                      <a:r>
                        <a:rPr lang="es-419" sz="1700" b="0" i="0" u="none" strike="noStrike" baseline="0" noProof="0" dirty="0">
                          <a:solidFill>
                            <a:srgbClr val="0070C0"/>
                          </a:solidFill>
                          <a:latin typeface="Lato" panose="020F0502020204030203" pitchFamily="34" charset="77"/>
                          <a:ea typeface="+mn-ea"/>
                          <a:cs typeface="+mn-cs"/>
                        </a:rPr>
                        <a:t>. </a:t>
                      </a:r>
                    </a:p>
                  </a:txBody>
                  <a:tcPr marL="84087" marR="84087" marT="42044" marB="4204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BEF3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55203"/>
                  </a:ext>
                </a:extLst>
              </a:tr>
            </a:tbl>
          </a:graphicData>
        </a:graphic>
      </p:graphicFrame>
    </p:spTree>
    <p:extLst>
      <p:ext uri="{BB962C8B-B14F-4D97-AF65-F5344CB8AC3E}">
        <p14:creationId xmlns:p14="http://schemas.microsoft.com/office/powerpoint/2010/main" val="2685969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0" fill="hold"/>
                                            <p:tgtEl>
                                              <p:spTgt spid="9"/>
                                            </p:tgtEl>
                                            <p:attrNameLst>
                                              <p:attrName>ppt_x</p:attrName>
                                            </p:attrNameLst>
                                          </p:cBhvr>
                                          <p:tavLst>
                                            <p:tav tm="0">
                                              <p:val>
                                                <p:strVal val="1+#ppt_w/2"/>
                                              </p:val>
                                            </p:tav>
                                            <p:tav tm="100000">
                                              <p:val>
                                                <p:strVal val="#ppt_x"/>
                                              </p:val>
                                            </p:tav>
                                          </p:tavLst>
                                        </p:anim>
                                        <p:anim calcmode="lin" valueType="num">
                                          <p:cBhvr additive="base">
                                            <p:cTn id="24"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0" fill="hold"/>
                                            <p:tgtEl>
                                              <p:spTgt spid="9"/>
                                            </p:tgtEl>
                                            <p:attrNameLst>
                                              <p:attrName>ppt_x</p:attrName>
                                            </p:attrNameLst>
                                          </p:cBhvr>
                                          <p:tavLst>
                                            <p:tav tm="0">
                                              <p:val>
                                                <p:strVal val="1+#ppt_w/2"/>
                                              </p:val>
                                            </p:tav>
                                            <p:tav tm="100000">
                                              <p:val>
                                                <p:strVal val="#ppt_x"/>
                                              </p:val>
                                            </p:tav>
                                          </p:tavLst>
                                        </p:anim>
                                        <p:anim calcmode="lin" valueType="num">
                                          <p:cBhvr additive="base">
                                            <p:cTn id="24"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327568" y="1568450"/>
            <a:ext cx="705008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419" sz="3800" b="1" dirty="0">
                <a:solidFill>
                  <a:srgbClr val="0070C0"/>
                </a:solidFill>
                <a:latin typeface="Lato" panose="020F0502020204030203" pitchFamily="34" charset="77"/>
              </a:rPr>
              <a:t>Trabajo en grupo</a:t>
            </a:r>
            <a:br>
              <a:rPr lang="es-419" dirty="0">
                <a:solidFill>
                  <a:srgbClr val="0070C0"/>
                </a:solidFill>
                <a:latin typeface="Lato" panose="020F0502020204030203" pitchFamily="34" charset="77"/>
              </a:rPr>
            </a:br>
            <a:r>
              <a:rPr lang="es-419" sz="3200" dirty="0">
                <a:solidFill>
                  <a:srgbClr val="0070C0"/>
                </a:solidFill>
                <a:latin typeface="Lato" panose="020F0502020204030203" pitchFamily="34" charset="77"/>
              </a:rPr>
              <a:t>Indicadores de producto de buena práctica para la programación para </a:t>
            </a:r>
            <a:r>
              <a:rPr lang="es-419" sz="3200" b="0" dirty="0">
                <a:solidFill>
                  <a:srgbClr val="0070C0"/>
                </a:solidFill>
                <a:latin typeface="Lato" panose="020F0502020204030203" pitchFamily="34" charset="77"/>
              </a:rPr>
              <a:t>la prevención de la VG</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914400" y="2383868"/>
            <a:ext cx="6233157" cy="3806825"/>
          </a:xfrm>
          <a:prstGeom prst="rect">
            <a:avLst/>
          </a:prstGeom>
        </p:spPr>
        <p:txBody>
          <a:bodyPr/>
          <a:lstStyle/>
          <a:p>
            <a:pPr>
              <a:buClr>
                <a:srgbClr val="0070C0"/>
              </a:buClr>
              <a:buFont typeface="Courier New" panose="02070309020205020404" pitchFamily="49" charset="0"/>
              <a:buChar char="o"/>
            </a:pPr>
            <a:r>
              <a:rPr lang="es-419" sz="2000" dirty="0">
                <a:latin typeface="Lato"/>
                <a:ea typeface="Lato"/>
                <a:cs typeface="Lato"/>
              </a:rPr>
              <a:t>Porcentaje de actividades de prevención dirigidas por mujeres y niñas de la comunidad;</a:t>
            </a:r>
          </a:p>
          <a:p>
            <a:pPr>
              <a:buClr>
                <a:srgbClr val="0070C0"/>
              </a:buClr>
              <a:buFont typeface="Courier New" panose="02070309020205020404" pitchFamily="49" charset="0"/>
              <a:buChar char="o"/>
            </a:pPr>
            <a:r>
              <a:rPr lang="es-419" sz="2000" dirty="0">
                <a:latin typeface="Lato"/>
                <a:ea typeface="Lato"/>
                <a:cs typeface="Lato"/>
              </a:rPr>
              <a:t>Número de mujeres y niñas que participan en actividades de empoderamiento específicas como parte de los programas de prevención de la VG;</a:t>
            </a:r>
          </a:p>
          <a:p>
            <a:pPr>
              <a:buClr>
                <a:srgbClr val="0070C0"/>
              </a:buClr>
              <a:buFont typeface="Courier New" panose="02070309020205020404" pitchFamily="49" charset="0"/>
              <a:buChar char="o"/>
            </a:pPr>
            <a:r>
              <a:rPr lang="es-419" sz="2000" dirty="0">
                <a:latin typeface="Lato"/>
                <a:ea typeface="Lato"/>
                <a:cs typeface="Lato"/>
              </a:rPr>
              <a:t>Número de personas desplazadas </a:t>
            </a:r>
            <a:r>
              <a:rPr lang="en-GB" sz="2000" dirty="0" err="1">
                <a:latin typeface="Lato"/>
                <a:ea typeface="Lato"/>
                <a:cs typeface="Lato"/>
              </a:rPr>
              <a:t>forzosamente</a:t>
            </a:r>
            <a:r>
              <a:rPr lang="en-GB" sz="2000" dirty="0">
                <a:latin typeface="Lato"/>
                <a:ea typeface="Lato"/>
                <a:cs typeface="Lato"/>
              </a:rPr>
              <a:t> </a:t>
            </a:r>
            <a:r>
              <a:rPr lang="es-419" sz="2000" dirty="0">
                <a:latin typeface="Lato"/>
                <a:ea typeface="Lato"/>
                <a:cs typeface="Lato"/>
              </a:rPr>
              <a:t>y apátridas a las que se dirige la información sobre la VG al inicio de una emergencia;</a:t>
            </a:r>
          </a:p>
        </p:txBody>
      </p:sp>
      <p:sp>
        <p:nvSpPr>
          <p:cNvPr id="7" name="Content Placeholder 2">
            <a:extLst>
              <a:ext uri="{FF2B5EF4-FFF2-40B4-BE49-F238E27FC236}">
                <a16:creationId xmlns:a16="http://schemas.microsoft.com/office/drawing/2014/main" id="{A5315C40-0BEC-014F-714F-FD9CB473A2B3}"/>
              </a:ext>
            </a:extLst>
          </p:cNvPr>
          <p:cNvSpPr txBox="1">
            <a:spLocks/>
          </p:cNvSpPr>
          <p:nvPr/>
        </p:nvSpPr>
        <p:spPr>
          <a:xfrm>
            <a:off x="7147558" y="2433009"/>
            <a:ext cx="4674866"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Courier New" panose="02070309020205020404" pitchFamily="49" charset="0"/>
              <a:buChar char="o"/>
            </a:pPr>
            <a:endParaRPr lang="en-GR" sz="2000" dirty="0">
              <a:latin typeface="Lato"/>
              <a:ea typeface="Lato"/>
              <a:cs typeface="Lato"/>
            </a:endParaRPr>
          </a:p>
          <a:p>
            <a:pPr>
              <a:buClr>
                <a:srgbClr val="0070C0"/>
              </a:buClr>
              <a:buFont typeface="Wingdings" pitchFamily="2" charset="2"/>
              <a:buChar char="Ø"/>
            </a:pPr>
            <a:r>
              <a:rPr lang="es-419" sz="2000" dirty="0">
                <a:latin typeface="Lato"/>
                <a:ea typeface="Lato"/>
                <a:cs typeface="Lato"/>
              </a:rPr>
              <a:t>¿Son estos indicadores relevantes para sus propias actividades de prevención de la VG? </a:t>
            </a:r>
          </a:p>
          <a:p>
            <a:pPr>
              <a:buClr>
                <a:srgbClr val="0070C0"/>
              </a:buClr>
              <a:buFont typeface="Wingdings" pitchFamily="2" charset="2"/>
              <a:buChar char="Ø"/>
            </a:pPr>
            <a:r>
              <a:rPr lang="es-419" sz="2000" dirty="0">
                <a:latin typeface="Lato"/>
                <a:ea typeface="Lato"/>
                <a:cs typeface="Lato"/>
              </a:rPr>
              <a:t>¿Existen dificultades a la hora de recopilar datos sobre estos indicadores de producto de buena práctica? </a:t>
            </a:r>
          </a:p>
        </p:txBody>
      </p:sp>
      <p:pic>
        <p:nvPicPr>
          <p:cNvPr id="11" name="Picture 10" descr="A picture containing icon&#10;&#10;Description automatically generated">
            <a:extLst>
              <a:ext uri="{FF2B5EF4-FFF2-40B4-BE49-F238E27FC236}">
                <a16:creationId xmlns:a16="http://schemas.microsoft.com/office/drawing/2014/main" id="{1828F93D-733F-D263-1F6C-A96FE98CB1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1700" y="242455"/>
            <a:ext cx="2370724" cy="2514404"/>
          </a:xfrm>
          <a:prstGeom prst="rect">
            <a:avLst/>
          </a:prstGeom>
        </p:spPr>
      </p:pic>
      <p:sp>
        <p:nvSpPr>
          <p:cNvPr id="4" name="Rounded Rectangle 3">
            <a:extLst>
              <a:ext uri="{FF2B5EF4-FFF2-40B4-BE49-F238E27FC236}">
                <a16:creationId xmlns:a16="http://schemas.microsoft.com/office/drawing/2014/main" id="{5540B5D7-85C6-E95A-296B-DBD5C54681BB}"/>
              </a:ext>
            </a:extLst>
          </p:cNvPr>
          <p:cNvSpPr/>
          <p:nvPr/>
        </p:nvSpPr>
        <p:spPr>
          <a:xfrm>
            <a:off x="2424225" y="5289693"/>
            <a:ext cx="7358716" cy="631517"/>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419" sz="2000" b="1" dirty="0">
                <a:solidFill>
                  <a:srgbClr val="0070C0"/>
                </a:solidFill>
                <a:latin typeface="Lato" panose="020F0502020204030203" pitchFamily="34" charset="77"/>
              </a:rPr>
              <a:t>¡LOS INDICADORES DE BUENA PRÁCTICA AHORRAN TIEMPO Y ENERGÍA!</a:t>
            </a:r>
          </a:p>
        </p:txBody>
      </p:sp>
      <p:grpSp>
        <p:nvGrpSpPr>
          <p:cNvPr id="3" name="Group 2">
            <a:extLst>
              <a:ext uri="{FF2B5EF4-FFF2-40B4-BE49-F238E27FC236}">
                <a16:creationId xmlns:a16="http://schemas.microsoft.com/office/drawing/2014/main" id="{C9CEB36A-1F58-E409-F3CE-88E8F8B3DEEB}"/>
              </a:ext>
            </a:extLst>
          </p:cNvPr>
          <p:cNvGrpSpPr/>
          <p:nvPr/>
        </p:nvGrpSpPr>
        <p:grpSpPr>
          <a:xfrm>
            <a:off x="-1705899" y="-626130"/>
            <a:ext cx="3955005" cy="3382989"/>
            <a:chOff x="-1748245" y="-653292"/>
            <a:chExt cx="3955005" cy="3382989"/>
          </a:xfrm>
        </p:grpSpPr>
        <p:sp>
          <p:nvSpPr>
            <p:cNvPr id="9" name="Oval 8">
              <a:extLst>
                <a:ext uri="{FF2B5EF4-FFF2-40B4-BE49-F238E27FC236}">
                  <a16:creationId xmlns:a16="http://schemas.microsoft.com/office/drawing/2014/main" id="{C9AA7B7E-AF64-468E-8A14-D978ED9A9101}"/>
                </a:ext>
              </a:extLst>
            </p:cNvPr>
            <p:cNvSpPr/>
            <p:nvPr/>
          </p:nvSpPr>
          <p:spPr>
            <a:xfrm>
              <a:off x="-1748245"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12" name="Picture 11" descr="Icon&#10;&#10;Description automatically generated">
              <a:extLst>
                <a:ext uri="{FF2B5EF4-FFF2-40B4-BE49-F238E27FC236}">
                  <a16:creationId xmlns:a16="http://schemas.microsoft.com/office/drawing/2014/main" id="{301A7E74-4CC6-FA1C-C802-D1665B079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8" y="418010"/>
              <a:ext cx="1891152" cy="1774695"/>
            </a:xfrm>
            <a:prstGeom prst="rect">
              <a:avLst/>
            </a:prstGeom>
          </p:spPr>
        </p:pic>
      </p:grpSp>
    </p:spTree>
    <p:custDataLst>
      <p:tags r:id="rId1"/>
    </p:custDataLst>
    <p:extLst>
      <p:ext uri="{BB962C8B-B14F-4D97-AF65-F5344CB8AC3E}">
        <p14:creationId xmlns:p14="http://schemas.microsoft.com/office/powerpoint/2010/main" val="37128938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build="p"/>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build="p"/>
          <p:bldP spid="4" grpId="0" animBg="1"/>
        </p:bldLst>
      </p:timing>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256D4B-7B25-24F7-2FCD-772A276D3CF8}"/>
              </a:ext>
            </a:extLst>
          </p:cNvPr>
          <p:cNvSpPr txBox="1">
            <a:spLocks/>
          </p:cNvSpPr>
          <p:nvPr/>
        </p:nvSpPr>
        <p:spPr>
          <a:xfrm>
            <a:off x="727642" y="1100977"/>
            <a:ext cx="1073671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Herramientas de monitoreo de los programas para la prevención de la VG</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845606"/>
            <a:ext cx="956554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1" y="2269890"/>
            <a:ext cx="4544606" cy="249349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dirty="0">
                <a:latin typeface="Lato"/>
                <a:ea typeface="Lato"/>
                <a:cs typeface="Lato"/>
              </a:rPr>
              <a:t>Encuestas.</a:t>
            </a:r>
          </a:p>
          <a:p>
            <a:pPr>
              <a:buClr>
                <a:srgbClr val="0070C0"/>
              </a:buClr>
              <a:buFont typeface="Wingdings" pitchFamily="2" charset="2"/>
              <a:buChar char="Ø"/>
            </a:pPr>
            <a:r>
              <a:rPr lang="es-419" sz="2000" dirty="0">
                <a:latin typeface="Lato"/>
                <a:ea typeface="Lato"/>
                <a:cs typeface="Lato"/>
              </a:rPr>
              <a:t>Auditorías de seguridad.</a:t>
            </a:r>
          </a:p>
          <a:p>
            <a:pPr>
              <a:buClr>
                <a:srgbClr val="0070C0"/>
              </a:buClr>
              <a:buFont typeface="Wingdings" pitchFamily="2" charset="2"/>
              <a:buChar char="Ø"/>
            </a:pPr>
            <a:r>
              <a:rPr lang="es-ES" sz="2000" dirty="0"/>
              <a:t>Grupos de discusión</a:t>
            </a:r>
            <a:r>
              <a:rPr lang="es-419" sz="2000" dirty="0">
                <a:latin typeface="Lato"/>
                <a:ea typeface="Lato"/>
                <a:cs typeface="Lato"/>
              </a:rPr>
              <a:t>.</a:t>
            </a:r>
          </a:p>
          <a:p>
            <a:pPr>
              <a:buClr>
                <a:srgbClr val="0070C0"/>
              </a:buClr>
              <a:buFont typeface="Wingdings" pitchFamily="2" charset="2"/>
              <a:buChar char="Ø"/>
            </a:pPr>
            <a:r>
              <a:rPr lang="es-419" sz="2000" dirty="0">
                <a:latin typeface="Lato"/>
                <a:ea typeface="Lato"/>
                <a:cs typeface="Lato"/>
              </a:rPr>
              <a:t>Entrevistas con informantes</a:t>
            </a:r>
            <a:br>
              <a:rPr lang="es-419" sz="2000" dirty="0">
                <a:latin typeface="Lato"/>
                <a:ea typeface="Lato"/>
                <a:cs typeface="Lato"/>
              </a:rPr>
            </a:br>
            <a:r>
              <a:rPr lang="es-419" sz="2000" dirty="0">
                <a:latin typeface="Lato"/>
                <a:ea typeface="Lato"/>
                <a:cs typeface="Lato"/>
              </a:rPr>
              <a:t>clave.</a:t>
            </a:r>
          </a:p>
          <a:p>
            <a:pPr>
              <a:buClr>
                <a:srgbClr val="0070C0"/>
              </a:buClr>
              <a:buFont typeface="Wingdings" pitchFamily="2" charset="2"/>
              <a:buChar char="Ø"/>
            </a:pPr>
            <a:r>
              <a:rPr lang="es-419" sz="2000" dirty="0">
                <a:latin typeface="Lato"/>
                <a:ea typeface="Lato"/>
                <a:cs typeface="Lato"/>
              </a:rPr>
              <a:t>Observación.</a:t>
            </a:r>
          </a:p>
          <a:p>
            <a:pPr>
              <a:buClr>
                <a:srgbClr val="0070C0"/>
              </a:buClr>
              <a:buFont typeface="Wingdings" pitchFamily="2" charset="2"/>
              <a:buChar char="Ø"/>
            </a:pPr>
            <a:r>
              <a:rPr lang="es-419" sz="2000" dirty="0">
                <a:latin typeface="Lato"/>
                <a:ea typeface="Lato"/>
                <a:cs typeface="Lato"/>
              </a:rPr>
              <a:t>Herramientas para metodologías/modelos de prevención específicos.</a:t>
            </a:r>
          </a:p>
        </p:txBody>
      </p:sp>
      <p:pic>
        <p:nvPicPr>
          <p:cNvPr id="4" name="Picture 3">
            <a:extLst>
              <a:ext uri="{FF2B5EF4-FFF2-40B4-BE49-F238E27FC236}">
                <a16:creationId xmlns:a16="http://schemas.microsoft.com/office/drawing/2014/main" id="{9B33C2AB-5978-BCB3-316C-97814137136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864568" y="2293000"/>
            <a:ext cx="6902483" cy="3542371"/>
          </a:xfrm>
          <a:prstGeom prst="rect">
            <a:avLst/>
          </a:prstGeom>
        </p:spPr>
      </p:pic>
      <p:pic>
        <p:nvPicPr>
          <p:cNvPr id="8" name="Picture 7" descr="Shape&#10;&#10;Description automatically generated">
            <a:extLst>
              <a:ext uri="{FF2B5EF4-FFF2-40B4-BE49-F238E27FC236}">
                <a16:creationId xmlns:a16="http://schemas.microsoft.com/office/drawing/2014/main" id="{097BE251-4D1B-B089-2380-9A8E97094F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6607" y="2051823"/>
            <a:ext cx="1037012" cy="1136000"/>
          </a:xfrm>
          <a:prstGeom prst="rect">
            <a:avLst/>
          </a:prstGeom>
        </p:spPr>
      </p:pic>
      <p:pic>
        <p:nvPicPr>
          <p:cNvPr id="9" name="Picture 8" descr="Shape&#10;&#10;Description automatically generated">
            <a:extLst>
              <a:ext uri="{FF2B5EF4-FFF2-40B4-BE49-F238E27FC236}">
                <a16:creationId xmlns:a16="http://schemas.microsoft.com/office/drawing/2014/main" id="{9525DA06-0F80-3019-E256-0B2F2AD444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43378" y="1913702"/>
            <a:ext cx="473211" cy="518381"/>
          </a:xfrm>
          <a:prstGeom prst="rect">
            <a:avLst/>
          </a:prstGeom>
        </p:spPr>
      </p:pic>
      <p:pic>
        <p:nvPicPr>
          <p:cNvPr id="10" name="Picture 9" descr="Shape&#10;&#10;Description automatically generated">
            <a:extLst>
              <a:ext uri="{FF2B5EF4-FFF2-40B4-BE49-F238E27FC236}">
                <a16:creationId xmlns:a16="http://schemas.microsoft.com/office/drawing/2014/main" id="{83332F6E-3BFA-BE5F-3FF5-882D4FB61F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96000" y="2102764"/>
            <a:ext cx="473210" cy="518381"/>
          </a:xfrm>
          <a:prstGeom prst="rect">
            <a:avLst/>
          </a:prstGeom>
        </p:spPr>
      </p:pic>
      <p:pic>
        <p:nvPicPr>
          <p:cNvPr id="11" name="Picture 10" descr="Shape&#10;&#10;Description automatically generated">
            <a:extLst>
              <a:ext uri="{FF2B5EF4-FFF2-40B4-BE49-F238E27FC236}">
                <a16:creationId xmlns:a16="http://schemas.microsoft.com/office/drawing/2014/main" id="{4B59B4D9-AB76-8EE4-47E2-34A1FA49B5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660719" y="1296081"/>
            <a:ext cx="1037012" cy="1136002"/>
          </a:xfrm>
          <a:prstGeom prst="rect">
            <a:avLst/>
          </a:prstGeom>
        </p:spPr>
      </p:pic>
      <p:pic>
        <p:nvPicPr>
          <p:cNvPr id="12" name="Picture 11" descr="Shape&#10;&#10;Description automatically generated">
            <a:extLst>
              <a:ext uri="{FF2B5EF4-FFF2-40B4-BE49-F238E27FC236}">
                <a16:creationId xmlns:a16="http://schemas.microsoft.com/office/drawing/2014/main" id="{8863D006-8D80-D561-CD6A-C94404ACE0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495192" y="1724999"/>
            <a:ext cx="1037012" cy="1136002"/>
          </a:xfrm>
          <a:prstGeom prst="rect">
            <a:avLst/>
          </a:prstGeom>
        </p:spPr>
      </p:pic>
      <p:pic>
        <p:nvPicPr>
          <p:cNvPr id="13" name="Picture 12" descr="Shape&#10;&#10;Description automatically generated">
            <a:extLst>
              <a:ext uri="{FF2B5EF4-FFF2-40B4-BE49-F238E27FC236}">
                <a16:creationId xmlns:a16="http://schemas.microsoft.com/office/drawing/2014/main" id="{F5D292F7-0ECD-A343-8536-7609197AC4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935369" y="1704823"/>
            <a:ext cx="526376" cy="576622"/>
          </a:xfrm>
          <a:prstGeom prst="rect">
            <a:avLst/>
          </a:prstGeom>
        </p:spPr>
      </p:pic>
    </p:spTree>
    <p:custDataLst>
      <p:tags r:id="rId1"/>
    </p:custDataLst>
    <p:extLst>
      <p:ext uri="{BB962C8B-B14F-4D97-AF65-F5344CB8AC3E}">
        <p14:creationId xmlns:p14="http://schemas.microsoft.com/office/powerpoint/2010/main" val="35740914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700" fill="hold"/>
                                            <p:tgtEl>
                                              <p:spTgt spid="4"/>
                                            </p:tgtEl>
                                            <p:attrNameLst>
                                              <p:attrName>ppt_x</p:attrName>
                                            </p:attrNameLst>
                                          </p:cBhvr>
                                          <p:tavLst>
                                            <p:tav tm="0">
                                              <p:val>
                                                <p:strVal val="1+#ppt_w/2"/>
                                              </p:val>
                                            </p:tav>
                                            <p:tav tm="100000">
                                              <p:val>
                                                <p:strVal val="#ppt_x"/>
                                              </p:val>
                                            </p:tav>
                                          </p:tavLst>
                                        </p:anim>
                                        <p:anim calcmode="lin" valueType="num">
                                          <p:cBhvr additive="base">
                                            <p:cTn id="16" dur="17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
                                            <p:tgtEl>
                                              <p:spTgt spid="8"/>
                                            </p:tgtEl>
                                          </p:cBhvr>
                                        </p:animEffect>
                                      </p:childTnLst>
                                    </p:cTn>
                                  </p:par>
                                  <p:par>
                                    <p:cTn id="20" presetID="10" presetClass="entr" presetSubtype="0" fill="hold" nodeType="withEffect">
                                      <p:stCondLst>
                                        <p:cond delay="17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300"/>
                                            <p:tgtEl>
                                              <p:spTgt spid="9"/>
                                            </p:tgtEl>
                                          </p:cBhvr>
                                        </p:animEffect>
                                      </p:childTnLst>
                                    </p:cTn>
                                  </p:par>
                                  <p:par>
                                    <p:cTn id="23" presetID="10" presetClass="entr" presetSubtype="0" fill="hold" nodeType="withEffect">
                                      <p:stCondLst>
                                        <p:cond delay="19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300"/>
                                            <p:tgtEl>
                                              <p:spTgt spid="10"/>
                                            </p:tgtEl>
                                          </p:cBhvr>
                                        </p:animEffect>
                                      </p:childTnLst>
                                    </p:cTn>
                                  </p:par>
                                  <p:par>
                                    <p:cTn id="26" presetID="10" presetClass="entr" presetSubtype="0" fill="hold" nodeType="withEffect">
                                      <p:stCondLst>
                                        <p:cond delay="21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300"/>
                                            <p:tgtEl>
                                              <p:spTgt spid="11"/>
                                            </p:tgtEl>
                                          </p:cBhvr>
                                        </p:animEffect>
                                      </p:childTnLst>
                                    </p:cTn>
                                  </p:par>
                                  <p:par>
                                    <p:cTn id="29" presetID="10" presetClass="entr" presetSubtype="0" fill="hold" nodeType="withEffect">
                                      <p:stCondLst>
                                        <p:cond delay="23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00"/>
                                            <p:tgtEl>
                                              <p:spTgt spid="12"/>
                                            </p:tgtEl>
                                          </p:cBhvr>
                                        </p:animEffect>
                                      </p:childTnLst>
                                    </p:cTn>
                                  </p:par>
                                  <p:par>
                                    <p:cTn id="32" presetID="10" presetClass="entr" presetSubtype="0" fill="hold" nodeType="withEffect">
                                      <p:stCondLst>
                                        <p:cond delay="2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5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500"/>
                                            <p:tgtEl>
                                              <p:spTgt spid="6">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500"/>
                                            <p:tgtEl>
                                              <p:spTgt spid="6">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xEl>
                                                  <p:pRg st="5" end="5"/>
                                                </p:txEl>
                                              </p:spTgt>
                                            </p:tgtEl>
                                            <p:attrNameLst>
                                              <p:attrName>style.visibility</p:attrName>
                                            </p:attrNameLst>
                                          </p:cBhvr>
                                          <p:to>
                                            <p:strVal val="visible"/>
                                          </p:to>
                                        </p:set>
                                        <p:animEffect transition="in" filter="fade">
                                          <p:cBhvr>
                                            <p:cTn id="6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700" fill="hold"/>
                                            <p:tgtEl>
                                              <p:spTgt spid="4"/>
                                            </p:tgtEl>
                                            <p:attrNameLst>
                                              <p:attrName>ppt_x</p:attrName>
                                            </p:attrNameLst>
                                          </p:cBhvr>
                                          <p:tavLst>
                                            <p:tav tm="0">
                                              <p:val>
                                                <p:strVal val="1+#ppt_w/2"/>
                                              </p:val>
                                            </p:tav>
                                            <p:tav tm="100000">
                                              <p:val>
                                                <p:strVal val="#ppt_x"/>
                                              </p:val>
                                            </p:tav>
                                          </p:tavLst>
                                        </p:anim>
                                        <p:anim calcmode="lin" valueType="num">
                                          <p:cBhvr additive="base">
                                            <p:cTn id="16" dur="17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
                                            <p:tgtEl>
                                              <p:spTgt spid="8"/>
                                            </p:tgtEl>
                                          </p:cBhvr>
                                        </p:animEffect>
                                      </p:childTnLst>
                                    </p:cTn>
                                  </p:par>
                                  <p:par>
                                    <p:cTn id="20" presetID="10" presetClass="entr" presetSubtype="0" fill="hold" nodeType="withEffect">
                                      <p:stCondLst>
                                        <p:cond delay="17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300"/>
                                            <p:tgtEl>
                                              <p:spTgt spid="9"/>
                                            </p:tgtEl>
                                          </p:cBhvr>
                                        </p:animEffect>
                                      </p:childTnLst>
                                    </p:cTn>
                                  </p:par>
                                  <p:par>
                                    <p:cTn id="23" presetID="10" presetClass="entr" presetSubtype="0" fill="hold" nodeType="withEffect">
                                      <p:stCondLst>
                                        <p:cond delay="19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300"/>
                                            <p:tgtEl>
                                              <p:spTgt spid="10"/>
                                            </p:tgtEl>
                                          </p:cBhvr>
                                        </p:animEffect>
                                      </p:childTnLst>
                                    </p:cTn>
                                  </p:par>
                                  <p:par>
                                    <p:cTn id="26" presetID="10" presetClass="entr" presetSubtype="0" fill="hold" nodeType="withEffect">
                                      <p:stCondLst>
                                        <p:cond delay="21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300"/>
                                            <p:tgtEl>
                                              <p:spTgt spid="11"/>
                                            </p:tgtEl>
                                          </p:cBhvr>
                                        </p:animEffect>
                                      </p:childTnLst>
                                    </p:cTn>
                                  </p:par>
                                  <p:par>
                                    <p:cTn id="29" presetID="10" presetClass="entr" presetSubtype="0" fill="hold" nodeType="withEffect">
                                      <p:stCondLst>
                                        <p:cond delay="23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00"/>
                                            <p:tgtEl>
                                              <p:spTgt spid="12"/>
                                            </p:tgtEl>
                                          </p:cBhvr>
                                        </p:animEffect>
                                      </p:childTnLst>
                                    </p:cTn>
                                  </p:par>
                                  <p:par>
                                    <p:cTn id="32" presetID="10" presetClass="entr" presetSubtype="0" fill="hold" nodeType="withEffect">
                                      <p:stCondLst>
                                        <p:cond delay="2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5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500"/>
                                            <p:tgtEl>
                                              <p:spTgt spid="6">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500"/>
                                            <p:tgtEl>
                                              <p:spTgt spid="6">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xEl>
                                                  <p:pRg st="5" end="5"/>
                                                </p:txEl>
                                              </p:spTgt>
                                            </p:tgtEl>
                                            <p:attrNameLst>
                                              <p:attrName>style.visibility</p:attrName>
                                            </p:attrNameLst>
                                          </p:cBhvr>
                                          <p:to>
                                            <p:strVal val="visible"/>
                                          </p:to>
                                        </p:set>
                                        <p:animEffect transition="in" filter="fade">
                                          <p:cBhvr>
                                            <p:cTn id="6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BF5074A8-8301-AC6E-1C1F-6729BD513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9111740" y="-1934422"/>
            <a:ext cx="4154446" cy="3714791"/>
          </a:xfrm>
          <a:prstGeom prst="rect">
            <a:avLst/>
          </a:prstGeom>
        </p:spPr>
      </p:pic>
      <p:sp>
        <p:nvSpPr>
          <p:cNvPr id="3" name="Title 1">
            <a:extLst>
              <a:ext uri="{FF2B5EF4-FFF2-40B4-BE49-F238E27FC236}">
                <a16:creationId xmlns:a16="http://schemas.microsoft.com/office/drawing/2014/main" id="{66E13ADA-474A-EA31-2444-BB530E415748}"/>
              </a:ext>
            </a:extLst>
          </p:cNvPr>
          <p:cNvSpPr txBox="1">
            <a:spLocks/>
          </p:cNvSpPr>
          <p:nvPr/>
        </p:nvSpPr>
        <p:spPr>
          <a:xfrm>
            <a:off x="402335" y="539521"/>
            <a:ext cx="946511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Recopilación de datos segura y ética (1)</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87478" y="1199676"/>
            <a:ext cx="1201904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12B781B2-3DC6-9E63-4029-FA178F64A89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531715" y="-237745"/>
            <a:ext cx="2996972" cy="241102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2FEF450-394A-F43C-5A53-BCE98D05D6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67600" y="66955"/>
            <a:ext cx="2474121" cy="1990394"/>
          </a:xfrm>
          <a:prstGeom prst="rect">
            <a:avLst/>
          </a:prstGeom>
        </p:spPr>
      </p:pic>
      <p:sp>
        <p:nvSpPr>
          <p:cNvPr id="8" name="Rectangle 7">
            <a:extLst>
              <a:ext uri="{FF2B5EF4-FFF2-40B4-BE49-F238E27FC236}">
                <a16:creationId xmlns:a16="http://schemas.microsoft.com/office/drawing/2014/main" id="{D26AEFF8-26D9-FE9A-9CC0-0E7185D7A9E4}"/>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pic>
        <p:nvPicPr>
          <p:cNvPr id="10" name="Picture 9" descr="Shape&#10;&#10;Description automatically generated">
            <a:extLst>
              <a:ext uri="{FF2B5EF4-FFF2-40B4-BE49-F238E27FC236}">
                <a16:creationId xmlns:a16="http://schemas.microsoft.com/office/drawing/2014/main" id="{E316821F-F384-8413-1CF9-930E055572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13" name="Picture 12" descr="Icon&#10;&#10;Description automatically generated">
            <a:extLst>
              <a:ext uri="{FF2B5EF4-FFF2-40B4-BE49-F238E27FC236}">
                <a16:creationId xmlns:a16="http://schemas.microsoft.com/office/drawing/2014/main" id="{080289CF-63AF-68C8-7A53-6D2CF498E2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 Video Player">
                <a:extLst>
                  <a:ext uri="{FF2B5EF4-FFF2-40B4-BE49-F238E27FC236}">
                    <a16:creationId xmlns:a16="http://schemas.microsoft.com/office/drawing/2014/main" id="{634C42ED-830B-AB89-711D-88D12F9F2962}"/>
                  </a:ext>
                </a:extLst>
              </p:cNvPr>
              <p:cNvGraphicFramePr>
                <a:graphicFrameLocks noGrp="1"/>
              </p:cNvGraphicFramePr>
              <p:nvPr>
                <p:extLst>
                  <p:ext uri="{D42A27DB-BD31-4B8C-83A1-F6EECF244321}">
                    <p14:modId xmlns:p14="http://schemas.microsoft.com/office/powerpoint/2010/main" val="396137121"/>
                  </p:ext>
                </p:extLst>
              </p:nvPr>
            </p:nvGraphicFramePr>
            <p:xfrm>
              <a:off x="2217787" y="1605709"/>
              <a:ext cx="7696565" cy="4179018"/>
            </p:xfrm>
            <a:graphic>
              <a:graphicData uri="http://schemas.microsoft.com/office/webextensions/webextension/2010/11">
                <we:webextensionref xmlns:we="http://schemas.microsoft.com/office/webextensions/webextension/2010/11" xmlns:r="http://schemas.openxmlformats.org/officeDocument/2006/relationships" r:id="rId9"/>
              </a:graphicData>
            </a:graphic>
          </p:graphicFrame>
        </mc:Choice>
        <mc:Fallback xmlns="">
          <p:pic>
            <p:nvPicPr>
              <p:cNvPr id="2" name="Add-in 1" title="Web Video Player">
                <a:extLst>
                  <a:ext uri="{FF2B5EF4-FFF2-40B4-BE49-F238E27FC236}">
                    <a16:creationId xmlns:a16="http://schemas.microsoft.com/office/drawing/2014/main" id="{634C42ED-830B-AB89-711D-88D12F9F2962}"/>
                  </a:ext>
                </a:extLst>
              </p:cNvPr>
              <p:cNvPicPr>
                <a:picLocks noGrp="1" noRot="1" noChangeAspect="1" noMove="1" noResize="1" noEditPoints="1" noAdjustHandles="1" noChangeArrowheads="1" noChangeShapeType="1"/>
              </p:cNvPicPr>
              <p:nvPr/>
            </p:nvPicPr>
            <p:blipFill>
              <a:blip r:embed="rId10"/>
              <a:stretch>
                <a:fillRect/>
              </a:stretch>
            </p:blipFill>
            <p:spPr>
              <a:xfrm>
                <a:off x="2217787" y="1605709"/>
                <a:ext cx="7696565" cy="4179018"/>
              </a:xfrm>
              <a:prstGeom prst="rect">
                <a:avLst/>
              </a:prstGeom>
            </p:spPr>
          </p:pic>
        </mc:Fallback>
      </mc:AlternateContent>
    </p:spTree>
    <p:custDataLst>
      <p:tags r:id="rId1"/>
    </p:custDataLst>
    <p:extLst>
      <p:ext uri="{BB962C8B-B14F-4D97-AF65-F5344CB8AC3E}">
        <p14:creationId xmlns:p14="http://schemas.microsoft.com/office/powerpoint/2010/main" val="23869012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3" accel="50000" decel="5000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1+#ppt_w/2"/>
                                              </p:val>
                                            </p:tav>
                                            <p:tav tm="100000">
                                              <p:val>
                                                <p:strVal val="#ppt_x"/>
                                              </p:val>
                                            </p:tav>
                                          </p:tavLst>
                                        </p:anim>
                                        <p:anim calcmode="lin" valueType="num">
                                          <p:cBhvr additive="base">
                                            <p:cTn id="16" dur="2000" fill="hold"/>
                                            <p:tgtEl>
                                              <p:spTgt spid="16"/>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2" presetClass="entr" presetSubtype="2" accel="50000" decel="50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3000" fill="hold"/>
                                            <p:tgtEl>
                                              <p:spTgt spid="9"/>
                                            </p:tgtEl>
                                            <p:attrNameLst>
                                              <p:attrName>ppt_x</p:attrName>
                                            </p:attrNameLst>
                                          </p:cBhvr>
                                          <p:tavLst>
                                            <p:tav tm="0">
                                              <p:val>
                                                <p:strVal val="1+#ppt_w/2"/>
                                              </p:val>
                                            </p:tav>
                                            <p:tav tm="100000">
                                              <p:val>
                                                <p:strVal val="#ppt_x"/>
                                              </p:val>
                                            </p:tav>
                                          </p:tavLst>
                                        </p:anim>
                                        <p:anim calcmode="lin" valueType="num">
                                          <p:cBhvr additive="base">
                                            <p:cTn id="23" dur="3000" fill="hold"/>
                                            <p:tgtEl>
                                              <p:spTgt spid="9"/>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
                                            <p:tgtEl>
                                              <p:spTgt spid="13"/>
                                            </p:tgtEl>
                                          </p:cBhvr>
                                        </p:animEffect>
                                      </p:childTnLst>
                                    </p:cTn>
                                  </p:par>
                                  <p:par>
                                    <p:cTn id="27" presetID="23" presetClass="entr" presetSubtype="272" fill="hold"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 fill="hold"/>
                                            <p:tgtEl>
                                              <p:spTgt spid="10"/>
                                            </p:tgtEl>
                                            <p:attrNameLst>
                                              <p:attrName>ppt_w</p:attrName>
                                            </p:attrNameLst>
                                          </p:cBhvr>
                                          <p:tavLst>
                                            <p:tav tm="0">
                                              <p:val>
                                                <p:strVal val="2/3*#ppt_w"/>
                                              </p:val>
                                            </p:tav>
                                            <p:tav tm="100000">
                                              <p:val>
                                                <p:strVal val="#ppt_w"/>
                                              </p:val>
                                            </p:tav>
                                          </p:tavLst>
                                        </p:anim>
                                        <p:anim calcmode="lin" valueType="num">
                                          <p:cBhvr>
                                            <p:cTn id="30" dur="2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3" accel="50000" decel="5000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1+#ppt_w/2"/>
                                              </p:val>
                                            </p:tav>
                                            <p:tav tm="100000">
                                              <p:val>
                                                <p:strVal val="#ppt_x"/>
                                              </p:val>
                                            </p:tav>
                                          </p:tavLst>
                                        </p:anim>
                                        <p:anim calcmode="lin" valueType="num">
                                          <p:cBhvr additive="base">
                                            <p:cTn id="16" dur="2000" fill="hold"/>
                                            <p:tgtEl>
                                              <p:spTgt spid="16"/>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2" presetClass="entr" presetSubtype="2" accel="50000" decel="50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3000" fill="hold"/>
                                            <p:tgtEl>
                                              <p:spTgt spid="9"/>
                                            </p:tgtEl>
                                            <p:attrNameLst>
                                              <p:attrName>ppt_x</p:attrName>
                                            </p:attrNameLst>
                                          </p:cBhvr>
                                          <p:tavLst>
                                            <p:tav tm="0">
                                              <p:val>
                                                <p:strVal val="1+#ppt_w/2"/>
                                              </p:val>
                                            </p:tav>
                                            <p:tav tm="100000">
                                              <p:val>
                                                <p:strVal val="#ppt_x"/>
                                              </p:val>
                                            </p:tav>
                                          </p:tavLst>
                                        </p:anim>
                                        <p:anim calcmode="lin" valueType="num">
                                          <p:cBhvr additive="base">
                                            <p:cTn id="23" dur="3000" fill="hold"/>
                                            <p:tgtEl>
                                              <p:spTgt spid="9"/>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
                                            <p:tgtEl>
                                              <p:spTgt spid="13"/>
                                            </p:tgtEl>
                                          </p:cBhvr>
                                        </p:animEffect>
                                      </p:childTnLst>
                                    </p:cTn>
                                  </p:par>
                                  <p:par>
                                    <p:cTn id="27" presetID="23" presetClass="entr" presetSubtype="272" fill="hold"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 fill="hold"/>
                                            <p:tgtEl>
                                              <p:spTgt spid="10"/>
                                            </p:tgtEl>
                                            <p:attrNameLst>
                                              <p:attrName>ppt_w</p:attrName>
                                            </p:attrNameLst>
                                          </p:cBhvr>
                                          <p:tavLst>
                                            <p:tav tm="0">
                                              <p:val>
                                                <p:strVal val="2/3*#ppt_w"/>
                                              </p:val>
                                            </p:tav>
                                            <p:tav tm="100000">
                                              <p:val>
                                                <p:strVal val="#ppt_w"/>
                                              </p:val>
                                            </p:tav>
                                          </p:tavLst>
                                        </p:anim>
                                        <p:anim calcmode="lin" valueType="num">
                                          <p:cBhvr>
                                            <p:cTn id="30" dur="2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BF5074A8-8301-AC6E-1C1F-6729BD513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9111740" y="-1934422"/>
            <a:ext cx="4154446" cy="3714791"/>
          </a:xfrm>
          <a:prstGeom prst="rect">
            <a:avLst/>
          </a:prstGeom>
        </p:spPr>
      </p:pic>
      <p:sp>
        <p:nvSpPr>
          <p:cNvPr id="3" name="Title 1">
            <a:extLst>
              <a:ext uri="{FF2B5EF4-FFF2-40B4-BE49-F238E27FC236}">
                <a16:creationId xmlns:a16="http://schemas.microsoft.com/office/drawing/2014/main" id="{66E13ADA-474A-EA31-2444-BB530E415748}"/>
              </a:ext>
            </a:extLst>
          </p:cNvPr>
          <p:cNvSpPr txBox="1">
            <a:spLocks/>
          </p:cNvSpPr>
          <p:nvPr/>
        </p:nvSpPr>
        <p:spPr>
          <a:xfrm>
            <a:off x="558437" y="268578"/>
            <a:ext cx="911518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Recopilación de datos segura y ética (2)</a:t>
            </a: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87478" y="1199676"/>
            <a:ext cx="12124047"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12B781B2-3DC6-9E63-4029-FA178F64A89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436569" y="-314289"/>
            <a:ext cx="3092118" cy="248756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2FEF450-394A-F43C-5A53-BCE98D05D6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10676" y="-106238"/>
            <a:ext cx="2425987" cy="1951671"/>
          </a:xfrm>
          <a:prstGeom prst="rect">
            <a:avLst/>
          </a:prstGeom>
        </p:spPr>
      </p:pic>
      <p:sp>
        <p:nvSpPr>
          <p:cNvPr id="8" name="Rectangle 7">
            <a:extLst>
              <a:ext uri="{FF2B5EF4-FFF2-40B4-BE49-F238E27FC236}">
                <a16:creationId xmlns:a16="http://schemas.microsoft.com/office/drawing/2014/main" id="{D26AEFF8-26D9-FE9A-9CC0-0E7185D7A9E4}"/>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pic>
        <p:nvPicPr>
          <p:cNvPr id="10" name="Picture 9" descr="Shape&#10;&#10;Description automatically generated">
            <a:extLst>
              <a:ext uri="{FF2B5EF4-FFF2-40B4-BE49-F238E27FC236}">
                <a16:creationId xmlns:a16="http://schemas.microsoft.com/office/drawing/2014/main" id="{E316821F-F384-8413-1CF9-930E055572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13" name="Picture 12" descr="Icon&#10;&#10;Description automatically generated">
            <a:extLst>
              <a:ext uri="{FF2B5EF4-FFF2-40B4-BE49-F238E27FC236}">
                <a16:creationId xmlns:a16="http://schemas.microsoft.com/office/drawing/2014/main" id="{080289CF-63AF-68C8-7A53-6D2CF498E2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 Video Player">
                <a:extLst>
                  <a:ext uri="{FF2B5EF4-FFF2-40B4-BE49-F238E27FC236}">
                    <a16:creationId xmlns:a16="http://schemas.microsoft.com/office/drawing/2014/main" id="{4A320566-5E6A-75D6-F6B9-889504039D7E}"/>
                  </a:ext>
                </a:extLst>
              </p:cNvPr>
              <p:cNvGraphicFramePr>
                <a:graphicFrameLocks noGrp="1"/>
              </p:cNvGraphicFramePr>
              <p:nvPr>
                <p:extLst>
                  <p:ext uri="{D42A27DB-BD31-4B8C-83A1-F6EECF244321}">
                    <p14:modId xmlns:p14="http://schemas.microsoft.com/office/powerpoint/2010/main" val="1556604525"/>
                  </p:ext>
                </p:extLst>
              </p:nvPr>
            </p:nvGraphicFramePr>
            <p:xfrm>
              <a:off x="2334989" y="1707862"/>
              <a:ext cx="7383663" cy="4084063"/>
            </p:xfrm>
            <a:graphic>
              <a:graphicData uri="http://schemas.microsoft.com/office/webextensions/webextension/2010/11">
                <we:webextensionref xmlns:we="http://schemas.microsoft.com/office/webextensions/webextension/2010/11" xmlns:r="http://schemas.openxmlformats.org/officeDocument/2006/relationships" r:id="rId9"/>
              </a:graphicData>
            </a:graphic>
          </p:graphicFrame>
        </mc:Choice>
        <mc:Fallback xmlns="">
          <p:pic>
            <p:nvPicPr>
              <p:cNvPr id="2" name="Add-in 1" title="Web Video Player">
                <a:extLst>
                  <a:ext uri="{FF2B5EF4-FFF2-40B4-BE49-F238E27FC236}">
                    <a16:creationId xmlns:a16="http://schemas.microsoft.com/office/drawing/2014/main" id="{4A320566-5E6A-75D6-F6B9-889504039D7E}"/>
                  </a:ext>
                </a:extLst>
              </p:cNvPr>
              <p:cNvPicPr>
                <a:picLocks noGrp="1" noRot="1" noChangeAspect="1" noMove="1" noResize="1" noEditPoints="1" noAdjustHandles="1" noChangeArrowheads="1" noChangeShapeType="1"/>
              </p:cNvPicPr>
              <p:nvPr/>
            </p:nvPicPr>
            <p:blipFill>
              <a:blip r:embed="rId10"/>
              <a:stretch>
                <a:fillRect/>
              </a:stretch>
            </p:blipFill>
            <p:spPr>
              <a:xfrm>
                <a:off x="2334989" y="1707862"/>
                <a:ext cx="7383663" cy="4084063"/>
              </a:xfrm>
              <a:prstGeom prst="rect">
                <a:avLst/>
              </a:prstGeom>
            </p:spPr>
          </p:pic>
        </mc:Fallback>
      </mc:AlternateContent>
    </p:spTree>
    <p:custDataLst>
      <p:tags r:id="rId1"/>
    </p:custDataLst>
    <p:extLst>
      <p:ext uri="{BB962C8B-B14F-4D97-AF65-F5344CB8AC3E}">
        <p14:creationId xmlns:p14="http://schemas.microsoft.com/office/powerpoint/2010/main" val="8227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
                                        <p:tgtEl>
                                          <p:spTgt spid="13"/>
                                        </p:tgtEl>
                                      </p:cBhvr>
                                    </p:animEffect>
                                  </p:childTnLst>
                                </p:cTn>
                              </p:par>
                              <p:par>
                                <p:cTn id="8" presetID="23" presetClass="entr" presetSubtype="272"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 calcmode="lin" valueType="num">
                                      <p:cBhvr>
                                        <p:cTn id="10" dur="200" fill="hold"/>
                                        <p:tgtEl>
                                          <p:spTgt spid="10"/>
                                        </p:tgtEl>
                                        <p:attrNameLst>
                                          <p:attrName>ppt_w</p:attrName>
                                        </p:attrNameLst>
                                      </p:cBhvr>
                                      <p:tavLst>
                                        <p:tav tm="0">
                                          <p:val>
                                            <p:strVal val="2/3*#ppt_w"/>
                                          </p:val>
                                        </p:tav>
                                        <p:tav tm="100000">
                                          <p:val>
                                            <p:strVal val="#ppt_w"/>
                                          </p:val>
                                        </p:tav>
                                      </p:tavLst>
                                    </p:anim>
                                    <p:anim calcmode="lin" valueType="num">
                                      <p:cBhvr>
                                        <p:cTn id="11" dur="2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C7BCB9E-B39E-E67B-A5CE-C4A7F4F27CF4}"/>
              </a:ext>
            </a:extLst>
          </p:cNvPr>
          <p:cNvSpPr txBox="1">
            <a:spLocks/>
          </p:cNvSpPr>
          <p:nvPr/>
        </p:nvSpPr>
        <p:spPr>
          <a:xfrm>
            <a:off x="328647" y="1664280"/>
            <a:ext cx="6392121" cy="273645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
                <a:srgbClr val="0070C0"/>
              </a:buClr>
              <a:buFont typeface="Wingdings" pitchFamily="2" charset="2"/>
              <a:buChar char="Ø"/>
            </a:pPr>
            <a:r>
              <a:rPr lang="es-419" sz="2000" dirty="0">
                <a:latin typeface="Lato"/>
                <a:ea typeface="Lato"/>
                <a:cs typeface="Lato"/>
              </a:rPr>
              <a:t>Una parte esencial del proceso de recopilación de datos es cerrar el ciclo de </a:t>
            </a:r>
            <a:r>
              <a:rPr lang="es-ES_tradnl" sz="2000" dirty="0">
                <a:latin typeface="Lato"/>
                <a:ea typeface="Lato"/>
                <a:cs typeface="Lato"/>
              </a:rPr>
              <a:t>retroalimentación</a:t>
            </a:r>
            <a:r>
              <a:rPr lang="es-419" sz="2000" dirty="0">
                <a:latin typeface="Lato"/>
                <a:ea typeface="Lato"/>
                <a:cs typeface="Lato"/>
              </a:rPr>
              <a:t> al explicar a las mujeres, las niñas y otros grupos en riesgo </a:t>
            </a:r>
            <a:r>
              <a:rPr lang="es-419" sz="2000" b="1" dirty="0">
                <a:solidFill>
                  <a:srgbClr val="0070C0"/>
                </a:solidFill>
              </a:rPr>
              <a:t>cómo se han tenido en cuenta sus comentarios.</a:t>
            </a:r>
          </a:p>
          <a:p>
            <a:pPr>
              <a:lnSpc>
                <a:spcPct val="90000"/>
              </a:lnSpc>
              <a:buClr>
                <a:srgbClr val="0070C0"/>
              </a:buClr>
              <a:buFont typeface="Wingdings" pitchFamily="2" charset="2"/>
              <a:buChar char="Ø"/>
            </a:pPr>
            <a:r>
              <a:rPr lang="es-419" sz="2000" dirty="0">
                <a:latin typeface="Lato"/>
                <a:ea typeface="Lato"/>
                <a:cs typeface="Lato"/>
              </a:rPr>
              <a:t>Al inicio del programa, además de compartir las formas en que se puede proporcionar comentarios, es esencial que las mujeres, las niñas y otros grupos en riesgo conozcan las formas en que el ACNUR y sus socios </a:t>
            </a:r>
            <a:r>
              <a:rPr lang="es-419" sz="2000" b="1" dirty="0">
                <a:solidFill>
                  <a:srgbClr val="0070C0"/>
                </a:solidFill>
              </a:rPr>
              <a:t>responderán a los comentarios recibidos</a:t>
            </a:r>
            <a:r>
              <a:rPr lang="es-419" sz="2000" dirty="0">
                <a:latin typeface="Lato"/>
                <a:ea typeface="Lato"/>
                <a:cs typeface="Lato"/>
              </a:rPr>
              <a:t>.</a:t>
            </a: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217130" y="705341"/>
            <a:ext cx="8029727" cy="840947"/>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Cerrar el ciclo de </a:t>
            </a:r>
            <a:r>
              <a:rPr lang="es-ES_tradnl" sz="4000" b="1" dirty="0">
                <a:solidFill>
                  <a:srgbClr val="0070C0"/>
                </a:solidFill>
                <a:latin typeface="Lato" panose="020F0502020204030203" pitchFamily="34" charset="77"/>
              </a:rPr>
              <a:t>retroalimentación</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819605" y="1624391"/>
            <a:ext cx="7248170"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8" name="Rounded Rectangle 7">
            <a:extLst>
              <a:ext uri="{FF2B5EF4-FFF2-40B4-BE49-F238E27FC236}">
                <a16:creationId xmlns:a16="http://schemas.microsoft.com/office/drawing/2014/main" id="{2DC35732-725E-D58B-CE22-D64816FD48F8}"/>
              </a:ext>
            </a:extLst>
          </p:cNvPr>
          <p:cNvSpPr/>
          <p:nvPr/>
        </p:nvSpPr>
        <p:spPr>
          <a:xfrm>
            <a:off x="699247" y="4855821"/>
            <a:ext cx="10501058" cy="1323718"/>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419" sz="1600" dirty="0">
                <a:solidFill>
                  <a:srgbClr val="0070C0"/>
                </a:solidFill>
                <a:latin typeface="Lato" panose="020F0502020204030203" pitchFamily="34" charset="77"/>
              </a:rPr>
              <a:t>La rendición de cuentas hacia las personas afectadas del ACNUR es un compromiso con la inclusión intencionada y sistemática de las necesidades, preocupaciones, capacidades y opiniones expresadas por las </a:t>
            </a:r>
            <a:r>
              <a:rPr lang="en-GB" sz="1600" dirty="0">
                <a:solidFill>
                  <a:srgbClr val="0070C0"/>
                </a:solidFill>
                <a:latin typeface="Lato" panose="020F0502020204030203" pitchFamily="34" charset="77"/>
              </a:rPr>
              <a:t>personas </a:t>
            </a:r>
            <a:r>
              <a:rPr lang="en-GB" sz="1600" dirty="0" err="1">
                <a:solidFill>
                  <a:srgbClr val="0070C0"/>
                </a:solidFill>
                <a:latin typeface="Lato" panose="020F0502020204030203" pitchFamily="34" charset="77"/>
              </a:rPr>
              <a:t>desplazadas</a:t>
            </a:r>
            <a:r>
              <a:rPr lang="en-GB" sz="1600" dirty="0">
                <a:solidFill>
                  <a:srgbClr val="0070C0"/>
                </a:solidFill>
                <a:latin typeface="Lato" panose="020F0502020204030203" pitchFamily="34" charset="77"/>
              </a:rPr>
              <a:t> y </a:t>
            </a:r>
            <a:r>
              <a:rPr lang="en-GB" sz="1600" dirty="0" err="1">
                <a:solidFill>
                  <a:srgbClr val="0070C0"/>
                </a:solidFill>
                <a:latin typeface="Lato" panose="020F0502020204030203" pitchFamily="34" charset="77"/>
              </a:rPr>
              <a:t>apátridas</a:t>
            </a:r>
            <a:r>
              <a:rPr lang="en-GB" sz="1600" dirty="0">
                <a:solidFill>
                  <a:srgbClr val="0070C0"/>
                </a:solidFill>
                <a:latin typeface="Lato" panose="020F0502020204030203" pitchFamily="34" charset="77"/>
              </a:rPr>
              <a:t> </a:t>
            </a:r>
            <a:r>
              <a:rPr lang="es-419" sz="1600" dirty="0">
                <a:solidFill>
                  <a:srgbClr val="0070C0"/>
                </a:solidFill>
                <a:latin typeface="Lato" panose="020F0502020204030203" pitchFamily="34" charset="77"/>
              </a:rPr>
              <a:t>en su diversidad; y con la rendición de cuentas por nuestras decisiones organizativas y acciones del personal, en todas las intervenciones y programas de protección, asistencia y soluciones. </a:t>
            </a:r>
          </a:p>
        </p:txBody>
      </p:sp>
      <p:pic>
        <p:nvPicPr>
          <p:cNvPr id="12" name="Picture 11">
            <a:extLst>
              <a:ext uri="{FF2B5EF4-FFF2-40B4-BE49-F238E27FC236}">
                <a16:creationId xmlns:a16="http://schemas.microsoft.com/office/drawing/2014/main" id="{4AD922AA-D269-3105-36C0-B2810A21D43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46857" y="615574"/>
            <a:ext cx="2953448" cy="2950207"/>
          </a:xfrm>
          <a:prstGeom prst="rect">
            <a:avLst/>
          </a:prstGeom>
        </p:spPr>
      </p:pic>
      <p:sp>
        <p:nvSpPr>
          <p:cNvPr id="13" name="Title 1">
            <a:extLst>
              <a:ext uri="{FF2B5EF4-FFF2-40B4-BE49-F238E27FC236}">
                <a16:creationId xmlns:a16="http://schemas.microsoft.com/office/drawing/2014/main" id="{C4436C48-EE30-6C00-2C82-595583AF192D}"/>
              </a:ext>
            </a:extLst>
          </p:cNvPr>
          <p:cNvSpPr txBox="1">
            <a:spLocks/>
          </p:cNvSpPr>
          <p:nvPr/>
        </p:nvSpPr>
        <p:spPr>
          <a:xfrm>
            <a:off x="8888386" y="2090677"/>
            <a:ext cx="165067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s-419" sz="2000" b="1" dirty="0">
                <a:solidFill>
                  <a:srgbClr val="0070C0"/>
                </a:solidFill>
                <a:latin typeface="Lato" panose="020F0502020204030203" pitchFamily="34" charset="77"/>
              </a:rPr>
              <a:t>Un ciclo cerrado de </a:t>
            </a:r>
            <a:r>
              <a:rPr lang="es-ES_tradnl" sz="2000" b="1" dirty="0">
                <a:solidFill>
                  <a:srgbClr val="0070C0"/>
                </a:solidFill>
                <a:latin typeface="Lato" panose="020F0502020204030203" pitchFamily="34" charset="77"/>
              </a:rPr>
              <a:t>retroalimentación</a:t>
            </a:r>
            <a:endParaRPr lang="es-419" sz="2000" b="1" dirty="0">
              <a:solidFill>
                <a:srgbClr val="0070C0"/>
              </a:solidFill>
              <a:latin typeface="Lato" panose="020F0502020204030203" pitchFamily="34" charset="77"/>
            </a:endParaRPr>
          </a:p>
        </p:txBody>
      </p:sp>
      <p:sp>
        <p:nvSpPr>
          <p:cNvPr id="14" name="Title 1">
            <a:extLst>
              <a:ext uri="{FF2B5EF4-FFF2-40B4-BE49-F238E27FC236}">
                <a16:creationId xmlns:a16="http://schemas.microsoft.com/office/drawing/2014/main" id="{D9D4F9F2-C185-15C1-80F5-38D7C605E327}"/>
              </a:ext>
            </a:extLst>
          </p:cNvPr>
          <p:cNvSpPr txBox="1">
            <a:spLocks/>
          </p:cNvSpPr>
          <p:nvPr/>
        </p:nvSpPr>
        <p:spPr>
          <a:xfrm>
            <a:off x="7151914" y="678461"/>
            <a:ext cx="1766609" cy="447354"/>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s-419" sz="1250">
                <a:solidFill>
                  <a:srgbClr val="A3B0C3"/>
                </a:solidFill>
                <a:latin typeface="Lato" panose="020F0502020204030203" pitchFamily="34" charset="77"/>
              </a:rPr>
              <a:t>Comentarios de mujeres y niñas y otros grupos en riesgo</a:t>
            </a:r>
          </a:p>
        </p:txBody>
      </p:sp>
      <p:sp>
        <p:nvSpPr>
          <p:cNvPr id="15" name="Title 1">
            <a:extLst>
              <a:ext uri="{FF2B5EF4-FFF2-40B4-BE49-F238E27FC236}">
                <a16:creationId xmlns:a16="http://schemas.microsoft.com/office/drawing/2014/main" id="{642FE37E-2D78-84C2-B2D0-F41E7E72F0D4}"/>
              </a:ext>
            </a:extLst>
          </p:cNvPr>
          <p:cNvSpPr txBox="1">
            <a:spLocks/>
          </p:cNvSpPr>
          <p:nvPr/>
        </p:nvSpPr>
        <p:spPr>
          <a:xfrm>
            <a:off x="6888107" y="3230804"/>
            <a:ext cx="1907318" cy="103664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s-419" sz="1250" dirty="0">
                <a:solidFill>
                  <a:srgbClr val="A3B0C3"/>
                </a:solidFill>
                <a:latin typeface="Lato" panose="020F0502020204030203" pitchFamily="34" charset="77"/>
              </a:rPr>
              <a:t>La respuesta, las aclaraciones y las medidas de seguimiento (si se han tomado o no) se comunican a las mujeres, las niñas y otros grupos en riesgo</a:t>
            </a:r>
          </a:p>
        </p:txBody>
      </p:sp>
      <p:sp>
        <p:nvSpPr>
          <p:cNvPr id="16" name="Title 1">
            <a:extLst>
              <a:ext uri="{FF2B5EF4-FFF2-40B4-BE49-F238E27FC236}">
                <a16:creationId xmlns:a16="http://schemas.microsoft.com/office/drawing/2014/main" id="{1399D633-7A79-6E60-0FB4-4566D60A0703}"/>
              </a:ext>
            </a:extLst>
          </p:cNvPr>
          <p:cNvSpPr txBox="1">
            <a:spLocks/>
          </p:cNvSpPr>
          <p:nvPr/>
        </p:nvSpPr>
        <p:spPr>
          <a:xfrm>
            <a:off x="10489909" y="450458"/>
            <a:ext cx="159162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s-419" sz="1250">
                <a:solidFill>
                  <a:srgbClr val="A3B0C3"/>
                </a:solidFill>
                <a:latin typeface="Lato" panose="020F0502020204030203" pitchFamily="34" charset="77"/>
              </a:rPr>
              <a:t>Reconocimiento del ACNUR y sus socios</a:t>
            </a:r>
          </a:p>
        </p:txBody>
      </p:sp>
      <p:sp>
        <p:nvSpPr>
          <p:cNvPr id="17" name="Title 1">
            <a:extLst>
              <a:ext uri="{FF2B5EF4-FFF2-40B4-BE49-F238E27FC236}">
                <a16:creationId xmlns:a16="http://schemas.microsoft.com/office/drawing/2014/main" id="{A9AC5C6C-AD66-9503-8A6D-6827B48B9CC5}"/>
              </a:ext>
            </a:extLst>
          </p:cNvPr>
          <p:cNvSpPr txBox="1">
            <a:spLocks/>
          </p:cNvSpPr>
          <p:nvPr/>
        </p:nvSpPr>
        <p:spPr>
          <a:xfrm>
            <a:off x="10594078" y="3476748"/>
            <a:ext cx="15154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s-419" sz="1250" dirty="0">
                <a:solidFill>
                  <a:srgbClr val="A3B0C3"/>
                </a:solidFill>
                <a:latin typeface="Lato" panose="020F0502020204030203" pitchFamily="34" charset="77"/>
              </a:rPr>
              <a:t>La información de los comentarios se analiza y se comunica a las partes interesadas</a:t>
            </a:r>
          </a:p>
        </p:txBody>
      </p:sp>
    </p:spTree>
    <p:custDataLst>
      <p:tags r:id="rId1"/>
    </p:custDataLst>
    <p:extLst>
      <p:ext uri="{BB962C8B-B14F-4D97-AF65-F5344CB8AC3E}">
        <p14:creationId xmlns:p14="http://schemas.microsoft.com/office/powerpoint/2010/main" val="6072549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360"/>
                                              </p:val>
                                            </p:tav>
                                            <p:tav tm="100000">
                                              <p:val>
                                                <p:fltVal val="0"/>
                                              </p:val>
                                            </p:tav>
                                          </p:tavLst>
                                        </p:anim>
                                        <p:animEffect transition="in" filter="fade">
                                          <p:cBhvr>
                                            <p:cTn id="18" dur="1000"/>
                                            <p:tgtEl>
                                              <p:spTgt spid="12"/>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21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27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accel="50000" fill="hold" grpId="0" nodeType="clickEffect" p14:presetBounceEnd="50000">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14:bounceEnd="50000">
                                          <p:cBhvr additive="base">
                                            <p:cTn id="48"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4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P spid="8" grpId="0" animBg="1"/>
          <p:bldP spid="13" grpId="0"/>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360"/>
                                              </p:val>
                                            </p:tav>
                                            <p:tav tm="100000">
                                              <p:val>
                                                <p:fltVal val="0"/>
                                              </p:val>
                                            </p:tav>
                                          </p:tavLst>
                                        </p:anim>
                                        <p:animEffect transition="in" filter="fade">
                                          <p:cBhvr>
                                            <p:cTn id="18" dur="1000"/>
                                            <p:tgtEl>
                                              <p:spTgt spid="12"/>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21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27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accel="5000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1000" fill="hold"/>
                                            <p:tgtEl>
                                              <p:spTgt spid="8"/>
                                            </p:tgtEl>
                                            <p:attrNameLst>
                                              <p:attrName>ppt_x</p:attrName>
                                            </p:attrNameLst>
                                          </p:cBhvr>
                                          <p:tavLst>
                                            <p:tav tm="0">
                                              <p:val>
                                                <p:strVal val="1+#ppt_w/2"/>
                                              </p:val>
                                            </p:tav>
                                            <p:tav tm="100000">
                                              <p:val>
                                                <p:strVal val="#ppt_x"/>
                                              </p:val>
                                            </p:tav>
                                          </p:tavLst>
                                        </p:anim>
                                        <p:anim calcmode="lin" valueType="num">
                                          <p:cBhvr additive="base">
                                            <p:cTn id="4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P spid="8" grpId="0" animBg="1"/>
          <p:bldP spid="13" grpId="0"/>
          <p:bldP spid="14" grpId="0"/>
          <p:bldP spid="15" grpId="0"/>
          <p:bldP spid="16" grpId="0"/>
          <p:bldP spid="17" grpId="0"/>
        </p:bldLst>
      </p:timing>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ext&#10;&#10;Description automatically generated">
            <a:extLst>
              <a:ext uri="{FF2B5EF4-FFF2-40B4-BE49-F238E27FC236}">
                <a16:creationId xmlns:a16="http://schemas.microsoft.com/office/drawing/2014/main" id="{FB5147DC-4897-3980-A6C0-E1762C4904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5520" y="2028800"/>
            <a:ext cx="5782301" cy="4134495"/>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CC8F0AC2-D933-F8CC-31CE-28EC3AFDF2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8438" y="1658785"/>
            <a:ext cx="3048905" cy="4508024"/>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313712" y="2071370"/>
            <a:ext cx="697388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s-419" sz="4000" b="1" dirty="0">
                <a:solidFill>
                  <a:srgbClr val="0070C0"/>
                </a:solidFill>
                <a:latin typeface="Lato" panose="020F0502020204030203" pitchFamily="34" charset="77"/>
              </a:rPr>
              <a:t>Trabajo en grupo</a:t>
            </a:r>
            <a:br>
              <a:rPr lang="es-419" dirty="0">
                <a:solidFill>
                  <a:srgbClr val="0070C0"/>
                </a:solidFill>
                <a:latin typeface="Lato" panose="020F0502020204030203" pitchFamily="34" charset="77"/>
              </a:rPr>
            </a:br>
            <a:r>
              <a:rPr lang="es-419" sz="3600" b="0" dirty="0">
                <a:solidFill>
                  <a:srgbClr val="0070C0"/>
                </a:solidFill>
                <a:latin typeface="Lato" panose="020F0502020204030203" pitchFamily="34" charset="77"/>
              </a:rPr>
              <a:t>Efectos y productos de nuestros propios programas de prevención de la VG</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098973" y="3121978"/>
            <a:ext cx="5337175" cy="3806825"/>
          </a:xfrm>
          <a:prstGeom prst="rect">
            <a:avLst/>
          </a:prstGeom>
        </p:spPr>
        <p:txBody>
          <a:bodyPr/>
          <a:lstStyle/>
          <a:p>
            <a:pPr>
              <a:buClr>
                <a:srgbClr val="0070C0"/>
              </a:buClr>
              <a:buFont typeface="Wingdings" pitchFamily="2" charset="2"/>
              <a:buChar char="Ø"/>
            </a:pPr>
            <a:r>
              <a:rPr lang="es-419" sz="2000" dirty="0"/>
              <a:t>¿Cómo se relaciona el enunciado de efecto con los cambios en las normas sociales y de género? </a:t>
            </a:r>
          </a:p>
          <a:p>
            <a:pPr>
              <a:buClr>
                <a:srgbClr val="0070C0"/>
              </a:buClr>
              <a:buFont typeface="Wingdings" pitchFamily="2" charset="2"/>
              <a:buChar char="Ø"/>
            </a:pPr>
            <a:r>
              <a:rPr lang="es-419" sz="2000" dirty="0"/>
              <a:t>¿Cómo contribuyen los indicadores del producto al resultado de el enunciado de efecto? </a:t>
            </a:r>
          </a:p>
          <a:p>
            <a:pPr>
              <a:buClr>
                <a:srgbClr val="0070C0"/>
              </a:buClr>
              <a:buFont typeface="Wingdings" pitchFamily="2" charset="2"/>
              <a:buChar char="Ø"/>
            </a:pPr>
            <a:r>
              <a:rPr lang="es-419" sz="2000" dirty="0"/>
              <a:t>¿Reformularía algo para medir mejor los efectos y el impacto de la actividad de prevención de la VG? </a:t>
            </a:r>
          </a:p>
        </p:txBody>
      </p:sp>
      <p:grpSp>
        <p:nvGrpSpPr>
          <p:cNvPr id="3" name="Group 2">
            <a:extLst>
              <a:ext uri="{FF2B5EF4-FFF2-40B4-BE49-F238E27FC236}">
                <a16:creationId xmlns:a16="http://schemas.microsoft.com/office/drawing/2014/main" id="{74BD9C3B-2209-FB5B-3A23-13E3B51BCCFC}"/>
              </a:ext>
            </a:extLst>
          </p:cNvPr>
          <p:cNvGrpSpPr/>
          <p:nvPr/>
        </p:nvGrpSpPr>
        <p:grpSpPr>
          <a:xfrm>
            <a:off x="-1658682" y="-124248"/>
            <a:ext cx="3889690" cy="3382989"/>
            <a:chOff x="-1682930" y="-653292"/>
            <a:chExt cx="3889690" cy="3382989"/>
          </a:xfrm>
        </p:grpSpPr>
        <p:sp>
          <p:nvSpPr>
            <p:cNvPr id="4" name="Oval 3">
              <a:extLst>
                <a:ext uri="{FF2B5EF4-FFF2-40B4-BE49-F238E27FC236}">
                  <a16:creationId xmlns:a16="http://schemas.microsoft.com/office/drawing/2014/main" id="{3143CDF8-2F3C-5DCA-F3AF-9C328C872780}"/>
                </a:ext>
              </a:extLst>
            </p:cNvPr>
            <p:cNvSpPr/>
            <p:nvPr/>
          </p:nvSpPr>
          <p:spPr>
            <a:xfrm>
              <a:off x="-1682930"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22824D16-7691-98F7-115E-02771EA252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5608" y="418010"/>
              <a:ext cx="1891152" cy="1774695"/>
            </a:xfrm>
            <a:prstGeom prst="rect">
              <a:avLst/>
            </a:prstGeom>
          </p:spPr>
        </p:pic>
      </p:grpSp>
    </p:spTree>
    <p:custDataLst>
      <p:tags r:id="rId1"/>
    </p:custDataLst>
    <p:extLst>
      <p:ext uri="{BB962C8B-B14F-4D97-AF65-F5344CB8AC3E}">
        <p14:creationId xmlns:p14="http://schemas.microsoft.com/office/powerpoint/2010/main" val="40401505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632857" y="515264"/>
            <a:ext cx="10223001" cy="5348823"/>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825528" y="1980526"/>
            <a:ext cx="717970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Mensajes clave:</a:t>
            </a:r>
          </a:p>
          <a:p>
            <a:pPr algn="l">
              <a:defRPr/>
            </a:pPr>
            <a:r>
              <a:rPr lang="es-419" sz="3600" dirty="0">
                <a:solidFill>
                  <a:srgbClr val="0070C0"/>
                </a:solidFill>
                <a:latin typeface="Lato" panose="020F0502020204030203" pitchFamily="34" charset="77"/>
              </a:rPr>
              <a:t>Medición de los efectos y el impacto de la labor de prevención</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890" y="602410"/>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299" y="602409"/>
            <a:ext cx="2393017" cy="2541257"/>
          </a:xfrm>
          <a:prstGeom prst="rect">
            <a:avLst/>
          </a:prstGeom>
        </p:spPr>
      </p:pic>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825528" y="2882252"/>
            <a:ext cx="8969478" cy="196956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1900" dirty="0"/>
              <a:t>Las estrategias de prevención de la VG deben ser objeto de seguimiento para detectar cambios en los conocimientos, actitudes, aptitudes y comportamientos. </a:t>
            </a:r>
          </a:p>
          <a:p>
            <a:pPr>
              <a:buClr>
                <a:srgbClr val="0070C0"/>
              </a:buClr>
              <a:buFont typeface="Wingdings" pitchFamily="2" charset="2"/>
              <a:buChar char="Ø"/>
            </a:pPr>
            <a:r>
              <a:rPr lang="es-419" sz="1900" dirty="0"/>
              <a:t>Los indicadores relacionados con el número de incidentes de VG denunciados no deben utilizarse nuca para medir el éxito de los programas de VG, incluida la prevención de la VG. </a:t>
            </a:r>
          </a:p>
          <a:p>
            <a:pPr>
              <a:buClr>
                <a:srgbClr val="0070C0"/>
              </a:buClr>
              <a:buFont typeface="Wingdings" pitchFamily="2" charset="2"/>
              <a:buChar char="Ø"/>
            </a:pPr>
            <a:r>
              <a:rPr lang="es-419" sz="1900" dirty="0"/>
              <a:t>El Marco Global de Resultados del ACNUR ofrece herramientas para monitorear los productos y efectos de nuestros programas de prevención de la VG. </a:t>
            </a:r>
          </a:p>
        </p:txBody>
      </p:sp>
    </p:spTree>
    <p:extLst>
      <p:ext uri="{BB962C8B-B14F-4D97-AF65-F5344CB8AC3E}">
        <p14:creationId xmlns:p14="http://schemas.microsoft.com/office/powerpoint/2010/main" val="8666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uiExpand="1" build="p"/>
        </p:bldLst>
      </p:timing>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89CD1-D066-1320-0CCD-962726E0A42B}"/>
              </a:ext>
            </a:extLst>
          </p:cNvPr>
          <p:cNvSpPr/>
          <p:nvPr/>
        </p:nvSpPr>
        <p:spPr>
          <a:xfrm>
            <a:off x="0" y="-1120872"/>
            <a:ext cx="12192000" cy="5829249"/>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4" name="Picture 3" descr="Chart&#10;&#10;Description automatically generated with medium confidence">
            <a:extLst>
              <a:ext uri="{FF2B5EF4-FFF2-40B4-BE49-F238E27FC236}">
                <a16:creationId xmlns:a16="http://schemas.microsoft.com/office/drawing/2014/main" id="{A256516C-EA9D-89B3-C72C-74896EF593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68004"/>
            <a:ext cx="12192000" cy="4756149"/>
          </a:xfrm>
          <a:prstGeom prst="rect">
            <a:avLst/>
          </a:prstGeom>
        </p:spPr>
      </p:pic>
      <p:pic>
        <p:nvPicPr>
          <p:cNvPr id="6" name="Picture 5" descr="Shape&#10;&#10;Description automatically generated">
            <a:extLst>
              <a:ext uri="{FF2B5EF4-FFF2-40B4-BE49-F238E27FC236}">
                <a16:creationId xmlns:a16="http://schemas.microsoft.com/office/drawing/2014/main" id="{C7454819-AE88-A06B-7902-94C8D41CE3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7284" y="450024"/>
            <a:ext cx="768076" cy="760964"/>
          </a:xfrm>
          <a:prstGeom prst="rect">
            <a:avLst/>
          </a:prstGeom>
        </p:spPr>
      </p:pic>
      <p:grpSp>
        <p:nvGrpSpPr>
          <p:cNvPr id="8" name="Group 7">
            <a:extLst>
              <a:ext uri="{FF2B5EF4-FFF2-40B4-BE49-F238E27FC236}">
                <a16:creationId xmlns:a16="http://schemas.microsoft.com/office/drawing/2014/main" id="{B464508A-6719-0287-CEB3-B24CA8C4708E}"/>
              </a:ext>
            </a:extLst>
          </p:cNvPr>
          <p:cNvGrpSpPr/>
          <p:nvPr/>
        </p:nvGrpSpPr>
        <p:grpSpPr>
          <a:xfrm>
            <a:off x="1015696" y="5205531"/>
            <a:ext cx="8245036" cy="1435119"/>
            <a:chOff x="539750" y="5430890"/>
            <a:chExt cx="8280400" cy="1435119"/>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786509"/>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419" sz="4000" b="1">
                  <a:solidFill>
                    <a:srgbClr val="FFFFFF"/>
                  </a:solidFill>
                  <a:latin typeface="Lato" panose="020F0502020204030203" pitchFamily="34" charset="77"/>
                </a:rPr>
                <a:t>Recapitulación</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5430890"/>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s-419" sz="3000" baseline="30000">
                  <a:solidFill>
                    <a:srgbClr val="FFFFFF"/>
                  </a:solidFill>
                  <a:latin typeface="Lato" panose="020F0502020204030203" pitchFamily="34" charset="77"/>
                </a:rPr>
                <a:t>MÓDULO 1 | SESIÓN DE CLAUSURA</a:t>
              </a:r>
            </a:p>
          </p:txBody>
        </p:sp>
      </p:grpSp>
      <p:pic>
        <p:nvPicPr>
          <p:cNvPr id="9" name="Picture 8" descr="A picture containing text, toy, doll&#10;&#10;Description automatically generated">
            <a:extLst>
              <a:ext uri="{FF2B5EF4-FFF2-40B4-BE49-F238E27FC236}">
                <a16:creationId xmlns:a16="http://schemas.microsoft.com/office/drawing/2014/main" id="{ECA4FC07-3BDA-98D8-E15B-9B8A5D001C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95945" y="1106368"/>
            <a:ext cx="2702656" cy="4046517"/>
          </a:xfrm>
          <a:prstGeom prst="rect">
            <a:avLst/>
          </a:prstGeom>
        </p:spPr>
      </p:pic>
      <p:pic>
        <p:nvPicPr>
          <p:cNvPr id="11" name="Picture 10">
            <a:extLst>
              <a:ext uri="{FF2B5EF4-FFF2-40B4-BE49-F238E27FC236}">
                <a16:creationId xmlns:a16="http://schemas.microsoft.com/office/drawing/2014/main" id="{755A641A-A0A3-6F83-6433-8D5052826D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0231" y="70691"/>
            <a:ext cx="2166563" cy="4829630"/>
          </a:xfrm>
          <a:prstGeom prst="rect">
            <a:avLst/>
          </a:prstGeom>
        </p:spPr>
      </p:pic>
      <p:pic>
        <p:nvPicPr>
          <p:cNvPr id="13" name="Picture 12">
            <a:extLst>
              <a:ext uri="{FF2B5EF4-FFF2-40B4-BE49-F238E27FC236}">
                <a16:creationId xmlns:a16="http://schemas.microsoft.com/office/drawing/2014/main" id="{CB417122-85A8-D7EE-AE0C-B5626BA522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84825" y="148909"/>
            <a:ext cx="2166563" cy="4829630"/>
          </a:xfrm>
          <a:prstGeom prst="rect">
            <a:avLst/>
          </a:prstGeom>
        </p:spPr>
      </p:pic>
    </p:spTree>
    <p:custDataLst>
      <p:tags r:id="rId1"/>
    </p:custDataLst>
    <p:extLst>
      <p:ext uri="{BB962C8B-B14F-4D97-AF65-F5344CB8AC3E}">
        <p14:creationId xmlns:p14="http://schemas.microsoft.com/office/powerpoint/2010/main" val="3780600487"/>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accel="50000" fill="hold" grpId="0"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2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2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accel="50000" fill="hold" nodeType="withEffect" p14:presetBounceEnd="50000">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14:bounceEnd="50000">
                                          <p:cBhvr additive="base">
                                            <p:cTn id="15"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16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0-#ppt_w/2"/>
                                              </p:val>
                                            </p:tav>
                                            <p:tav tm="100000">
                                              <p:val>
                                                <p:strVal val="#ppt_x"/>
                                              </p:val>
                                            </p:tav>
                                          </p:tavLst>
                                        </p:anim>
                                        <p:anim calcmode="lin" valueType="num">
                                          <p:cBhvr additive="base">
                                            <p:cTn id="24" dur="2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2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accel="5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accel="50000"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16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0-#ppt_w/2"/>
                                              </p:val>
                                            </p:tav>
                                            <p:tav tm="100000">
                                              <p:val>
                                                <p:strVal val="#ppt_x"/>
                                              </p:val>
                                            </p:tav>
                                          </p:tavLst>
                                        </p:anim>
                                        <p:anim calcmode="lin" valueType="num">
                                          <p:cBhvr additive="base">
                                            <p:cTn id="24" dur="2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2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C7BCB9E-B39E-E67B-A5CE-C4A7F4F27CF4}"/>
              </a:ext>
            </a:extLst>
          </p:cNvPr>
          <p:cNvSpPr txBox="1">
            <a:spLocks/>
          </p:cNvSpPr>
          <p:nvPr/>
        </p:nvSpPr>
        <p:spPr>
          <a:xfrm>
            <a:off x="372141" y="1302320"/>
            <a:ext cx="8580474" cy="273645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Clr>
                <a:srgbClr val="0070C0"/>
              </a:buClr>
              <a:buNone/>
            </a:pPr>
            <a:r>
              <a:rPr lang="es-419" sz="2500" dirty="0">
                <a:solidFill>
                  <a:srgbClr val="0070C0"/>
                </a:solidFill>
                <a:latin typeface="Lato"/>
                <a:ea typeface="Lato"/>
                <a:cs typeface="Lato"/>
              </a:rPr>
              <a:t>Monitoreo de los hitos:</a:t>
            </a:r>
          </a:p>
          <a:p>
            <a:pPr>
              <a:lnSpc>
                <a:spcPct val="90000"/>
              </a:lnSpc>
              <a:buClr>
                <a:srgbClr val="0070C0"/>
              </a:buClr>
              <a:buFont typeface="Wingdings" pitchFamily="2" charset="2"/>
              <a:buChar char="Ø"/>
            </a:pPr>
            <a:r>
              <a:rPr lang="es-419" sz="1900" b="1" dirty="0">
                <a:solidFill>
                  <a:srgbClr val="0070C0"/>
                </a:solidFill>
              </a:rPr>
              <a:t>Análisis de género y poder </a:t>
            </a:r>
            <a:r>
              <a:rPr lang="es-419" sz="1900" dirty="0">
                <a:latin typeface="Lato"/>
                <a:ea typeface="Lato"/>
                <a:cs typeface="Lato"/>
              </a:rPr>
              <a:t>de las normas locales que sustentan la desigualdad de género/la VG.</a:t>
            </a:r>
          </a:p>
          <a:p>
            <a:pPr>
              <a:lnSpc>
                <a:spcPct val="90000"/>
              </a:lnSpc>
              <a:buClr>
                <a:srgbClr val="0070C0"/>
              </a:buClr>
              <a:buFont typeface="Wingdings" pitchFamily="2" charset="2"/>
              <a:buChar char="Ø"/>
            </a:pPr>
            <a:r>
              <a:rPr lang="es-419" sz="1900" dirty="0">
                <a:latin typeface="Lato"/>
                <a:ea typeface="Lato"/>
                <a:cs typeface="Lato"/>
              </a:rPr>
              <a:t>Se implementa una estrategia que incluye </a:t>
            </a:r>
            <a:r>
              <a:rPr lang="es-419" sz="1900" b="1" dirty="0">
                <a:solidFill>
                  <a:srgbClr val="0070C0"/>
                </a:solidFill>
              </a:rPr>
              <a:t>intervenciones transformadoras y de empoderamiento</a:t>
            </a:r>
            <a:r>
              <a:rPr lang="es-419" sz="1900" dirty="0">
                <a:latin typeface="Lato"/>
                <a:ea typeface="Lato"/>
                <a:cs typeface="Lato"/>
              </a:rPr>
              <a:t>.</a:t>
            </a:r>
          </a:p>
          <a:p>
            <a:pPr>
              <a:lnSpc>
                <a:spcPct val="90000"/>
              </a:lnSpc>
              <a:buClr>
                <a:srgbClr val="0070C0"/>
              </a:buClr>
              <a:buFont typeface="Wingdings" pitchFamily="2" charset="2"/>
              <a:buChar char="Ø"/>
            </a:pPr>
            <a:r>
              <a:rPr lang="es-419" sz="1900" b="1" dirty="0">
                <a:solidFill>
                  <a:srgbClr val="0070C0"/>
                </a:solidFill>
              </a:rPr>
              <a:t>Se facilita el liderazgo de mujeres y niñas </a:t>
            </a:r>
            <a:r>
              <a:rPr lang="es-419" sz="1900" dirty="0">
                <a:solidFill>
                  <a:schemeClr val="tx1">
                    <a:lumMod val="65000"/>
                    <a:lumOff val="35000"/>
                  </a:schemeClr>
                </a:solidFill>
                <a:latin typeface="Lato"/>
              </a:rPr>
              <a:t>en la programación de la prevención.</a:t>
            </a:r>
          </a:p>
          <a:p>
            <a:pPr>
              <a:lnSpc>
                <a:spcPct val="90000"/>
              </a:lnSpc>
              <a:buClr>
                <a:srgbClr val="0070C0"/>
              </a:buClr>
              <a:buFont typeface="Wingdings" pitchFamily="2" charset="2"/>
              <a:buChar char="Ø"/>
            </a:pPr>
            <a:r>
              <a:rPr lang="es-419" sz="1900" b="1" dirty="0">
                <a:solidFill>
                  <a:srgbClr val="0070C0"/>
                </a:solidFill>
              </a:rPr>
              <a:t>Sesiones de comentarios </a:t>
            </a:r>
            <a:r>
              <a:rPr lang="es-419" sz="1900" dirty="0">
                <a:solidFill>
                  <a:schemeClr val="tx1">
                    <a:lumMod val="65000"/>
                    <a:lumOff val="35000"/>
                  </a:schemeClr>
                </a:solidFill>
                <a:latin typeface="Lato"/>
              </a:rPr>
              <a:t>periódicas con mujeres y niñas. </a:t>
            </a:r>
          </a:p>
          <a:p>
            <a:pPr>
              <a:lnSpc>
                <a:spcPct val="90000"/>
              </a:lnSpc>
              <a:buClr>
                <a:srgbClr val="0070C0"/>
              </a:buClr>
              <a:buFont typeface="Wingdings" pitchFamily="2" charset="2"/>
              <a:buChar char="Ø"/>
            </a:pPr>
            <a:r>
              <a:rPr lang="es-419" sz="1900" b="1" dirty="0">
                <a:solidFill>
                  <a:srgbClr val="0070C0"/>
                </a:solidFill>
              </a:rPr>
              <a:t>La estrategia de prevención de la VG </a:t>
            </a:r>
            <a:r>
              <a:rPr lang="es-419" sz="1900" dirty="0">
                <a:solidFill>
                  <a:schemeClr val="tx1">
                    <a:lumMod val="65000"/>
                    <a:lumOff val="35000"/>
                  </a:schemeClr>
                </a:solidFill>
                <a:latin typeface="Lato"/>
              </a:rPr>
              <a:t>se incorpora a la planificación estratégica. </a:t>
            </a:r>
          </a:p>
          <a:p>
            <a:pPr>
              <a:lnSpc>
                <a:spcPct val="90000"/>
              </a:lnSpc>
              <a:buClr>
                <a:srgbClr val="0070C0"/>
              </a:buClr>
              <a:buFont typeface="Wingdings" pitchFamily="2" charset="2"/>
              <a:buChar char="Ø"/>
            </a:pPr>
            <a:r>
              <a:rPr lang="es-419" sz="1900" b="1" dirty="0">
                <a:solidFill>
                  <a:srgbClr val="0070C0"/>
                </a:solidFill>
              </a:rPr>
              <a:t>Desarrollo de capacidades </a:t>
            </a:r>
            <a:r>
              <a:rPr lang="es-419" sz="1900" dirty="0">
                <a:solidFill>
                  <a:schemeClr val="tx1">
                    <a:lumMod val="65000"/>
                    <a:lumOff val="35000"/>
                  </a:schemeClr>
                </a:solidFill>
                <a:latin typeface="Lato"/>
              </a:rPr>
              <a:t>de los trabajadores sobre actitudes, conocimientos y cambio de comportamiento. </a:t>
            </a:r>
          </a:p>
          <a:p>
            <a:pPr>
              <a:lnSpc>
                <a:spcPct val="90000"/>
              </a:lnSpc>
              <a:buClr>
                <a:srgbClr val="0070C0"/>
              </a:buClr>
              <a:buFont typeface="Wingdings" pitchFamily="2" charset="2"/>
              <a:buChar char="Ø"/>
            </a:pPr>
            <a:r>
              <a:rPr lang="es-419" sz="1900" dirty="0">
                <a:solidFill>
                  <a:schemeClr val="tx1">
                    <a:lumMod val="65000"/>
                    <a:lumOff val="35000"/>
                  </a:schemeClr>
                </a:solidFill>
                <a:latin typeface="Lato"/>
              </a:rPr>
              <a:t>La estrategia y los programas de prevención de la VG cuentan</a:t>
            </a:r>
            <a:br>
              <a:rPr lang="es-419" sz="1900" dirty="0">
                <a:solidFill>
                  <a:schemeClr val="tx1">
                    <a:lumMod val="65000"/>
                    <a:lumOff val="35000"/>
                  </a:schemeClr>
                </a:solidFill>
                <a:latin typeface="Lato"/>
              </a:rPr>
            </a:br>
            <a:r>
              <a:rPr lang="es-419" sz="1900" dirty="0">
                <a:solidFill>
                  <a:schemeClr val="tx1">
                    <a:lumMod val="65000"/>
                    <a:lumOff val="35000"/>
                  </a:schemeClr>
                </a:solidFill>
                <a:latin typeface="Lato"/>
              </a:rPr>
              <a:t>con un </a:t>
            </a:r>
            <a:r>
              <a:rPr lang="es-419" sz="1900" b="1" dirty="0">
                <a:solidFill>
                  <a:srgbClr val="0070C0"/>
                </a:solidFill>
              </a:rPr>
              <a:t>plan de monitoreo</a:t>
            </a:r>
            <a:r>
              <a:rPr lang="es-419" sz="1900" dirty="0">
                <a:solidFill>
                  <a:schemeClr val="tx1">
                    <a:lumMod val="65000"/>
                    <a:lumOff val="35000"/>
                  </a:schemeClr>
                </a:solidFill>
                <a:latin typeface="Lato"/>
              </a:rPr>
              <a:t>. </a:t>
            </a:r>
          </a:p>
          <a:p>
            <a:pPr>
              <a:lnSpc>
                <a:spcPct val="90000"/>
              </a:lnSpc>
              <a:buClr>
                <a:srgbClr val="0070C0"/>
              </a:buClr>
              <a:buFont typeface="Wingdings" pitchFamily="2" charset="2"/>
              <a:buChar char="Ø"/>
            </a:pPr>
            <a:r>
              <a:rPr lang="es-419" sz="1900" dirty="0">
                <a:solidFill>
                  <a:schemeClr val="tx1">
                    <a:lumMod val="65000"/>
                    <a:lumOff val="35000"/>
                  </a:schemeClr>
                </a:solidFill>
                <a:latin typeface="Lato"/>
              </a:rPr>
              <a:t>Promoción ante el Gobierno de la </a:t>
            </a:r>
            <a:r>
              <a:rPr lang="es-419" sz="1900" b="1" dirty="0">
                <a:solidFill>
                  <a:srgbClr val="0070C0"/>
                </a:solidFill>
              </a:rPr>
              <a:t>inclusión en la programación nacional disponible. </a:t>
            </a: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689165" y="547501"/>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Política de VG del ACNUR</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697330" y="1207656"/>
            <a:ext cx="945671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7" name="Picture 6" descr="Diagram&#10;&#10;Description automatically generated">
            <a:extLst>
              <a:ext uri="{FF2B5EF4-FFF2-40B4-BE49-F238E27FC236}">
                <a16:creationId xmlns:a16="http://schemas.microsoft.com/office/drawing/2014/main" id="{207A7DA8-AEB7-55FF-62DD-0C1340E350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426327" y="729837"/>
            <a:ext cx="4259107" cy="5459593"/>
          </a:xfrm>
          <a:prstGeom prst="rect">
            <a:avLst/>
          </a:prstGeom>
        </p:spPr>
      </p:pic>
    </p:spTree>
    <p:custDataLst>
      <p:tags r:id="rId1"/>
    </p:custDataLst>
    <p:extLst>
      <p:ext uri="{BB962C8B-B14F-4D97-AF65-F5344CB8AC3E}">
        <p14:creationId xmlns:p14="http://schemas.microsoft.com/office/powerpoint/2010/main" val="15782667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500"/>
                                            <p:tgtEl>
                                              <p:spTgt spid="1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500"/>
                                            <p:tgtEl>
                                              <p:spTgt spid="1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xEl>
                                                  <p:pRg st="5" end="5"/>
                                                </p:txEl>
                                              </p:spTgt>
                                            </p:tgtEl>
                                            <p:attrNameLst>
                                              <p:attrName>style.visibility</p:attrName>
                                            </p:attrNameLst>
                                          </p:cBhvr>
                                          <p:to>
                                            <p:strVal val="visible"/>
                                          </p:to>
                                        </p:set>
                                        <p:animEffect transition="in" filter="fade">
                                          <p:cBhvr>
                                            <p:cTn id="46" dur="500"/>
                                            <p:tgtEl>
                                              <p:spTgt spid="10">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xEl>
                                                  <p:pRg st="6" end="6"/>
                                                </p:txEl>
                                              </p:spTgt>
                                            </p:tgtEl>
                                            <p:attrNameLst>
                                              <p:attrName>style.visibility</p:attrName>
                                            </p:attrNameLst>
                                          </p:cBhvr>
                                          <p:to>
                                            <p:strVal val="visible"/>
                                          </p:to>
                                        </p:set>
                                        <p:animEffect transition="in" filter="fade">
                                          <p:cBhvr>
                                            <p:cTn id="51" dur="500"/>
                                            <p:tgtEl>
                                              <p:spTgt spid="1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500"/>
                                            <p:tgtEl>
                                              <p:spTgt spid="10">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Effect transition="in" filter="fade">
                                          <p:cBhvr>
                                            <p:cTn id="61"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500"/>
                                            <p:tgtEl>
                                              <p:spTgt spid="1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500"/>
                                            <p:tgtEl>
                                              <p:spTgt spid="1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xEl>
                                                  <p:pRg st="5" end="5"/>
                                                </p:txEl>
                                              </p:spTgt>
                                            </p:tgtEl>
                                            <p:attrNameLst>
                                              <p:attrName>style.visibility</p:attrName>
                                            </p:attrNameLst>
                                          </p:cBhvr>
                                          <p:to>
                                            <p:strVal val="visible"/>
                                          </p:to>
                                        </p:set>
                                        <p:animEffect transition="in" filter="fade">
                                          <p:cBhvr>
                                            <p:cTn id="46" dur="500"/>
                                            <p:tgtEl>
                                              <p:spTgt spid="10">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xEl>
                                                  <p:pRg st="6" end="6"/>
                                                </p:txEl>
                                              </p:spTgt>
                                            </p:tgtEl>
                                            <p:attrNameLst>
                                              <p:attrName>style.visibility</p:attrName>
                                            </p:attrNameLst>
                                          </p:cBhvr>
                                          <p:to>
                                            <p:strVal val="visible"/>
                                          </p:to>
                                        </p:set>
                                        <p:animEffect transition="in" filter="fade">
                                          <p:cBhvr>
                                            <p:cTn id="51" dur="500"/>
                                            <p:tgtEl>
                                              <p:spTgt spid="1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500"/>
                                            <p:tgtEl>
                                              <p:spTgt spid="10">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Effect transition="in" filter="fade">
                                          <p:cBhvr>
                                            <p:cTn id="61"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C632243-C065-DD15-FE0D-1DAF1CC7360C}"/>
              </a:ext>
            </a:extLst>
          </p:cNvPr>
          <p:cNvSpPr/>
          <p:nvPr/>
        </p:nvSpPr>
        <p:spPr>
          <a:xfrm>
            <a:off x="-271346" y="-2780927"/>
            <a:ext cx="12734692" cy="6885463"/>
          </a:xfrm>
          <a:prstGeom prst="ellipse">
            <a:avLst/>
          </a:prstGeom>
          <a:solidFill>
            <a:srgbClr val="FFFC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5" y="5098746"/>
            <a:ext cx="8280400" cy="1416627"/>
            <a:chOff x="539750" y="4747636"/>
            <a:chExt cx="8280400" cy="1416627"/>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s-419" sz="4000" b="1">
                  <a:solidFill>
                    <a:srgbClr val="FFFFFF"/>
                  </a:solidFill>
                  <a:latin typeface="Lato" panose="020F0502020204030203" pitchFamily="34" charset="77"/>
                </a:rPr>
                <a:t>Introducción</a:t>
              </a:r>
              <a:r>
                <a:rPr lang="es-419" sz="4000" b="1">
                  <a:solidFill>
                    <a:srgbClr val="FFFFFF"/>
                  </a:solidFill>
                </a:rPr>
                <a:t> - </a:t>
              </a:r>
              <a:r>
                <a:rPr lang="es-419" sz="4000" b="1">
                  <a:solidFill>
                    <a:srgbClr val="FFFFFF"/>
                  </a:solidFill>
                  <a:latin typeface="Lato" panose="020F0502020204030203" pitchFamily="34" charset="77"/>
                </a:rPr>
                <a:t>Prevención de la VG</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47636"/>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s-419" sz="3000" baseline="30000">
                  <a:solidFill>
                    <a:srgbClr val="FFFFFF"/>
                  </a:solidFill>
                  <a:latin typeface="Lato" panose="020F0502020204030203" pitchFamily="34" charset="77"/>
                </a:rPr>
                <a:t>MÓDULO 1 | SESIÓN 1</a:t>
              </a:r>
            </a:p>
          </p:txBody>
        </p:sp>
      </p:grpSp>
      <p:pic>
        <p:nvPicPr>
          <p:cNvPr id="13" name="Picture 12">
            <a:extLst>
              <a:ext uri="{FF2B5EF4-FFF2-40B4-BE49-F238E27FC236}">
                <a16:creationId xmlns:a16="http://schemas.microsoft.com/office/drawing/2014/main" id="{DB06F44B-9C6C-6379-457F-8605EAF0325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517999" y="541744"/>
            <a:ext cx="3659986" cy="2221152"/>
          </a:xfrm>
          <a:prstGeom prst="rect">
            <a:avLst/>
          </a:prstGeom>
        </p:spPr>
      </p:pic>
      <p:pic>
        <p:nvPicPr>
          <p:cNvPr id="15" name="Picture 14">
            <a:extLst>
              <a:ext uri="{FF2B5EF4-FFF2-40B4-BE49-F238E27FC236}">
                <a16:creationId xmlns:a16="http://schemas.microsoft.com/office/drawing/2014/main" id="{FA041CDB-5FEB-8511-12A0-B6F42BEB23F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flipH="1">
            <a:off x="7355417" y="457842"/>
            <a:ext cx="3887206" cy="2305054"/>
          </a:xfrm>
          <a:prstGeom prst="rect">
            <a:avLst/>
          </a:prstGeom>
        </p:spPr>
      </p:pic>
      <p:pic>
        <p:nvPicPr>
          <p:cNvPr id="11" name="Picture 10">
            <a:extLst>
              <a:ext uri="{FF2B5EF4-FFF2-40B4-BE49-F238E27FC236}">
                <a16:creationId xmlns:a16="http://schemas.microsoft.com/office/drawing/2014/main" id="{92C571EC-1E7D-9641-C49D-65A2F6F65F5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096000" y="1289213"/>
            <a:ext cx="2398615" cy="222115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8AE0E052-5628-C87E-B188-1A74118E4E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88929" y="-119478"/>
            <a:ext cx="2567822" cy="4228219"/>
          </a:xfrm>
          <a:prstGeom prst="rect">
            <a:avLst/>
          </a:prstGeom>
        </p:spPr>
      </p:pic>
    </p:spTree>
    <p:custDataLst>
      <p:tags r:id="rId1"/>
    </p:custDataLst>
    <p:extLst>
      <p:ext uri="{BB962C8B-B14F-4D97-AF65-F5344CB8AC3E}">
        <p14:creationId xmlns:p14="http://schemas.microsoft.com/office/powerpoint/2010/main" val="373306606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 fill="hold"/>
                                        <p:tgtEl>
                                          <p:spTgt spid="11"/>
                                        </p:tgtEl>
                                        <p:attrNameLst>
                                          <p:attrName>ppt_w</p:attrName>
                                        </p:attrNameLst>
                                      </p:cBhvr>
                                      <p:tavLst>
                                        <p:tav tm="0">
                                          <p:val>
                                            <p:fltVal val="0"/>
                                          </p:val>
                                        </p:tav>
                                        <p:tav tm="100000">
                                          <p:val>
                                            <p:strVal val="#ppt_w"/>
                                          </p:val>
                                        </p:tav>
                                      </p:tavLst>
                                    </p:anim>
                                    <p:anim calcmode="lin" valueType="num">
                                      <p:cBhvr>
                                        <p:cTn id="8" dur="2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4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200" fill="hold"/>
                                        <p:tgtEl>
                                          <p:spTgt spid="13"/>
                                        </p:tgtEl>
                                        <p:attrNameLst>
                                          <p:attrName>ppt_w</p:attrName>
                                        </p:attrNameLst>
                                      </p:cBhvr>
                                      <p:tavLst>
                                        <p:tav tm="0">
                                          <p:val>
                                            <p:fltVal val="0"/>
                                          </p:val>
                                        </p:tav>
                                        <p:tav tm="100000">
                                          <p:val>
                                            <p:strVal val="#ppt_w"/>
                                          </p:val>
                                        </p:tav>
                                      </p:tavLst>
                                    </p:anim>
                                    <p:anim calcmode="lin" valueType="num">
                                      <p:cBhvr>
                                        <p:cTn id="12" dur="200" fill="hold"/>
                                        <p:tgtEl>
                                          <p:spTgt spid="1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6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200" fill="hold"/>
                                        <p:tgtEl>
                                          <p:spTgt spid="15"/>
                                        </p:tgtEl>
                                        <p:attrNameLst>
                                          <p:attrName>ppt_w</p:attrName>
                                        </p:attrNameLst>
                                      </p:cBhvr>
                                      <p:tavLst>
                                        <p:tav tm="0">
                                          <p:val>
                                            <p:fltVal val="0"/>
                                          </p:val>
                                        </p:tav>
                                        <p:tav tm="100000">
                                          <p:val>
                                            <p:strVal val="#ppt_w"/>
                                          </p:val>
                                        </p:tav>
                                      </p:tavLst>
                                    </p:anim>
                                    <p:anim calcmode="lin" valueType="num">
                                      <p:cBhvr>
                                        <p:cTn id="16" dur="2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734457" y="291744"/>
            <a:ext cx="9969863" cy="5736916"/>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Oval 1">
            <a:extLst>
              <a:ext uri="{FF2B5EF4-FFF2-40B4-BE49-F238E27FC236}">
                <a16:creationId xmlns:a16="http://schemas.microsoft.com/office/drawing/2014/main" id="{6A196AB0-9A5C-1B51-43D0-7C137B997A23}"/>
              </a:ext>
            </a:extLst>
          </p:cNvPr>
          <p:cNvSpPr/>
          <p:nvPr/>
        </p:nvSpPr>
        <p:spPr>
          <a:xfrm>
            <a:off x="384039" y="490959"/>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7" name="Picture 6" descr="A picture containing text&#10;&#10;Description automatically generated">
            <a:extLst>
              <a:ext uri="{FF2B5EF4-FFF2-40B4-BE49-F238E27FC236}">
                <a16:creationId xmlns:a16="http://schemas.microsoft.com/office/drawing/2014/main" id="{30B1CCBD-128B-CE8A-824F-EADE97776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438" y="615150"/>
            <a:ext cx="2522661" cy="2199760"/>
          </a:xfrm>
          <a:prstGeom prst="rect">
            <a:avLst/>
          </a:prstGeom>
        </p:spPr>
      </p:pic>
      <p:sp>
        <p:nvSpPr>
          <p:cNvPr id="6" name="Title 1">
            <a:extLst>
              <a:ext uri="{FF2B5EF4-FFF2-40B4-BE49-F238E27FC236}">
                <a16:creationId xmlns:a16="http://schemas.microsoft.com/office/drawing/2014/main" id="{DC6898FD-225B-884F-D33A-46DF976ACEE4}"/>
              </a:ext>
            </a:extLst>
          </p:cNvPr>
          <p:cNvSpPr txBox="1">
            <a:spLocks/>
          </p:cNvSpPr>
          <p:nvPr/>
        </p:nvSpPr>
        <p:spPr>
          <a:xfrm>
            <a:off x="2927127" y="1228686"/>
            <a:ext cx="745024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Conclusiones principales:</a:t>
            </a:r>
          </a:p>
          <a:p>
            <a:pPr algn="l">
              <a:defRPr/>
            </a:pPr>
            <a:r>
              <a:rPr lang="es-419" sz="3600" dirty="0">
                <a:solidFill>
                  <a:srgbClr val="0070C0"/>
                </a:solidFill>
                <a:latin typeface="Lato" panose="020F0502020204030203" pitchFamily="34" charset="77"/>
              </a:rPr>
              <a:t>Introducción - Prevención de la VG </a:t>
            </a:r>
          </a:p>
        </p:txBody>
      </p:sp>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762527" y="2032000"/>
            <a:ext cx="8494753" cy="2596296"/>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dirty="0"/>
              <a:t>La prevención de la VG, la mitigación de riesgos y la respuesta son una de las ocho prioridades estratégicas del ACNUR, y la prevención de la VG es una acción central de la Política de VG del ACNUR.</a:t>
            </a:r>
          </a:p>
          <a:p>
            <a:pPr>
              <a:buClr>
                <a:srgbClr val="0070C0"/>
              </a:buClr>
              <a:buFont typeface="Wingdings" pitchFamily="2" charset="2"/>
              <a:buChar char="Ø"/>
            </a:pPr>
            <a:r>
              <a:rPr lang="es-419" sz="2000" dirty="0"/>
              <a:t>La prevención de la VG es una intervención especializada que salva vidas y debe implementarse desde el inicio de una emergencia. </a:t>
            </a:r>
          </a:p>
          <a:p>
            <a:pPr>
              <a:buClr>
                <a:srgbClr val="0070C0"/>
              </a:buClr>
              <a:buFont typeface="Wingdings" pitchFamily="2" charset="2"/>
              <a:buChar char="Ø"/>
            </a:pPr>
            <a:r>
              <a:rPr lang="es-419" sz="2000" dirty="0"/>
              <a:t>Promover normas sociales y de género positivas desde el inicio de la emergencia sienta las bases para intervenciones a más largo plazo, al reconocer que el cambio de conocimientos, actitudes, aptitudes y comportamientos puede llevar tiempo.</a:t>
            </a:r>
          </a:p>
          <a:p>
            <a:pPr>
              <a:buClr>
                <a:srgbClr val="0070C0"/>
              </a:buClr>
              <a:buFont typeface="Wingdings" pitchFamily="2" charset="2"/>
              <a:buChar char="Ø"/>
            </a:pPr>
            <a:r>
              <a:rPr lang="es-419" sz="2000" dirty="0"/>
              <a:t>La programación para la prevención de la VG solo debe iniciarse una vez que se hayan establecido los servicios esenciales para responder a los incidentes de VG.</a:t>
            </a:r>
          </a:p>
        </p:txBody>
      </p:sp>
    </p:spTree>
    <p:extLst>
      <p:ext uri="{BB962C8B-B14F-4D97-AF65-F5344CB8AC3E}">
        <p14:creationId xmlns:p14="http://schemas.microsoft.com/office/powerpoint/2010/main" val="325657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4" grpId="0" build="p"/>
        </p:bldLst>
      </p:timing>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734457" y="393343"/>
            <a:ext cx="10073504" cy="5614051"/>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Oval 1">
            <a:extLst>
              <a:ext uri="{FF2B5EF4-FFF2-40B4-BE49-F238E27FC236}">
                <a16:creationId xmlns:a16="http://schemas.microsoft.com/office/drawing/2014/main" id="{6A196AB0-9A5C-1B51-43D0-7C137B997A23}"/>
              </a:ext>
            </a:extLst>
          </p:cNvPr>
          <p:cNvSpPr/>
          <p:nvPr/>
        </p:nvSpPr>
        <p:spPr>
          <a:xfrm>
            <a:off x="384039" y="612879"/>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7" name="Picture 6" descr="A picture containing text&#10;&#10;Description automatically generated">
            <a:extLst>
              <a:ext uri="{FF2B5EF4-FFF2-40B4-BE49-F238E27FC236}">
                <a16:creationId xmlns:a16="http://schemas.microsoft.com/office/drawing/2014/main" id="{30B1CCBD-128B-CE8A-824F-EADE97776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438" y="737070"/>
            <a:ext cx="2522661" cy="2199760"/>
          </a:xfrm>
          <a:prstGeom prst="rect">
            <a:avLst/>
          </a:prstGeom>
        </p:spPr>
      </p:pic>
      <p:sp>
        <p:nvSpPr>
          <p:cNvPr id="6" name="Title 1">
            <a:extLst>
              <a:ext uri="{FF2B5EF4-FFF2-40B4-BE49-F238E27FC236}">
                <a16:creationId xmlns:a16="http://schemas.microsoft.com/office/drawing/2014/main" id="{DC6898FD-225B-884F-D33A-46DF976ACEE4}"/>
              </a:ext>
            </a:extLst>
          </p:cNvPr>
          <p:cNvSpPr txBox="1">
            <a:spLocks/>
          </p:cNvSpPr>
          <p:nvPr/>
        </p:nvSpPr>
        <p:spPr>
          <a:xfrm>
            <a:off x="2927128" y="1289646"/>
            <a:ext cx="7009352"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Conclusiones principales:</a:t>
            </a:r>
          </a:p>
          <a:p>
            <a:pPr algn="l">
              <a:defRPr/>
            </a:pPr>
            <a:r>
              <a:rPr lang="es-419" sz="3600">
                <a:solidFill>
                  <a:srgbClr val="0070C0"/>
                </a:solidFill>
                <a:latin typeface="Lato" panose="020F0502020204030203" pitchFamily="34" charset="77"/>
              </a:rPr>
              <a:t>Causas fundamentales de la VG</a:t>
            </a:r>
          </a:p>
        </p:txBody>
      </p:sp>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762527" y="2052320"/>
            <a:ext cx="8718273" cy="2596296"/>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dirty="0"/>
              <a:t>Las causas fundamentales de la VG son la desigualdad de género, la discriminación sistémica y las relaciones de poder desiguales.</a:t>
            </a:r>
          </a:p>
          <a:p>
            <a:pPr>
              <a:buClr>
                <a:srgbClr val="0070C0"/>
              </a:buClr>
              <a:buFont typeface="Wingdings" pitchFamily="2" charset="2"/>
              <a:buChar char="Ø"/>
            </a:pPr>
            <a:r>
              <a:rPr lang="es-419" sz="2000" dirty="0"/>
              <a:t>El desplazamiento no es la causa de la VG. La VG existe antes del desplazamiento. Los factores relacionados con el desplazamiento pueden exacerbar la VG. </a:t>
            </a:r>
          </a:p>
          <a:p>
            <a:pPr>
              <a:buClr>
                <a:srgbClr val="0070C0"/>
              </a:buClr>
              <a:buFont typeface="Wingdings" pitchFamily="2" charset="2"/>
              <a:buChar char="Ø"/>
            </a:pPr>
            <a:r>
              <a:rPr lang="es-419" sz="2000" dirty="0"/>
              <a:t>La prevención primaria de la VG significa identificar, comprender y abordar sus causas fundamentales. Es diferente de la mitigación de riesgos, que aborda los factores que contribuyen a la VG.</a:t>
            </a:r>
          </a:p>
          <a:p>
            <a:pPr>
              <a:buClr>
                <a:srgbClr val="0070C0"/>
              </a:buClr>
              <a:buFont typeface="Wingdings" pitchFamily="2" charset="2"/>
              <a:buChar char="Ø"/>
            </a:pPr>
            <a:r>
              <a:rPr lang="es-419" sz="2000" dirty="0"/>
              <a:t>Las mujeres y las niñas corren un mayor riesgo de sufrir VG y se enfrentan a obstáculos adicionales para acceder a los servicios debido a la desigualdad de género sistémica y a otras formas de discriminación interseccional. </a:t>
            </a:r>
          </a:p>
        </p:txBody>
      </p:sp>
    </p:spTree>
    <p:extLst>
      <p:ext uri="{BB962C8B-B14F-4D97-AF65-F5344CB8AC3E}">
        <p14:creationId xmlns:p14="http://schemas.microsoft.com/office/powerpoint/2010/main" val="37997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4" grpId="0" build="p"/>
        </p:bldLst>
      </p:timing>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2B471E5-D0CE-03F6-2D82-6DAF65D66356}"/>
              </a:ext>
            </a:extLst>
          </p:cNvPr>
          <p:cNvSpPr txBox="1">
            <a:spLocks/>
          </p:cNvSpPr>
          <p:nvPr/>
        </p:nvSpPr>
        <p:spPr>
          <a:xfrm>
            <a:off x="3114925" y="2206833"/>
            <a:ext cx="635564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Conclusiones principales:</a:t>
            </a:r>
          </a:p>
          <a:p>
            <a:pPr algn="l">
              <a:defRPr/>
            </a:pPr>
            <a:r>
              <a:rPr lang="es-419" sz="3600">
                <a:solidFill>
                  <a:srgbClr val="0070C0"/>
                </a:solidFill>
                <a:latin typeface="Lato" panose="020F0502020204030203" pitchFamily="34" charset="77"/>
              </a:rPr>
              <a:t>Principios de prevención de la VG y modelo socioecológico</a:t>
            </a:r>
          </a:p>
        </p:txBody>
      </p:sp>
      <p:sp>
        <p:nvSpPr>
          <p:cNvPr id="5" name="Rounded Rectangle 4">
            <a:extLst>
              <a:ext uri="{FF2B5EF4-FFF2-40B4-BE49-F238E27FC236}">
                <a16:creationId xmlns:a16="http://schemas.microsoft.com/office/drawing/2014/main" id="{EDD32393-5DC1-ACC6-F8F8-FB1EA3FF359C}"/>
              </a:ext>
            </a:extLst>
          </p:cNvPr>
          <p:cNvSpPr/>
          <p:nvPr/>
        </p:nvSpPr>
        <p:spPr>
          <a:xfrm>
            <a:off x="1917337" y="684713"/>
            <a:ext cx="9502503" cy="4982450"/>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Oval 1">
            <a:extLst>
              <a:ext uri="{FF2B5EF4-FFF2-40B4-BE49-F238E27FC236}">
                <a16:creationId xmlns:a16="http://schemas.microsoft.com/office/drawing/2014/main" id="{6A196AB0-9A5C-1B51-43D0-7C137B997A23}"/>
              </a:ext>
            </a:extLst>
          </p:cNvPr>
          <p:cNvSpPr/>
          <p:nvPr/>
        </p:nvSpPr>
        <p:spPr>
          <a:xfrm>
            <a:off x="566919" y="904248"/>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7" name="Picture 6" descr="A picture containing text&#10;&#10;Description automatically generated">
            <a:extLst>
              <a:ext uri="{FF2B5EF4-FFF2-40B4-BE49-F238E27FC236}">
                <a16:creationId xmlns:a16="http://schemas.microsoft.com/office/drawing/2014/main" id="{30B1CCBD-128B-CE8A-824F-EADE97776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318" y="1028439"/>
            <a:ext cx="2522661" cy="2199760"/>
          </a:xfrm>
          <a:prstGeom prst="rect">
            <a:avLst/>
          </a:prstGeom>
        </p:spPr>
      </p:pic>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3110008" y="3070867"/>
            <a:ext cx="7740872" cy="2596296"/>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2000" dirty="0"/>
              <a:t>Para ser eficaces, las estrategias de prevención primaria deben:</a:t>
            </a:r>
          </a:p>
          <a:p>
            <a:pPr marL="742950" lvl="1" indent="-342900">
              <a:buClr>
                <a:srgbClr val="0070C0"/>
              </a:buClr>
              <a:buSzPct val="70000"/>
              <a:buFont typeface="Courier New" panose="02070309020205020404" pitchFamily="49" charset="0"/>
              <a:buChar char="o"/>
            </a:pPr>
            <a:r>
              <a:rPr lang="es-419" sz="1600" dirty="0"/>
              <a:t>Seguir los principios rectores sobre VG y participar en procesos dirigidos por la comunidad; rendir cuentas hacia las mujeres y las niñas; garantizar un enfoque centrado en la persona sobreviviente; principio de acción sin daño.</a:t>
            </a:r>
          </a:p>
          <a:p>
            <a:pPr marL="742950" lvl="1" indent="-342900">
              <a:buClr>
                <a:srgbClr val="0070C0"/>
              </a:buClr>
              <a:buSzPct val="70000"/>
              <a:buFont typeface="Courier New" panose="02070309020205020404" pitchFamily="49" charset="0"/>
              <a:buChar char="o"/>
            </a:pPr>
            <a:r>
              <a:rPr lang="es-419" sz="1600" dirty="0"/>
              <a:t>Operar en todo el modelo socioecológico: tratar de cambiar las expectativas sociales, no solo las actitudes individuales, dar publicidad a los cambios, catalizar y reforzar nuevas normas y comportamientos.</a:t>
            </a:r>
          </a:p>
          <a:p>
            <a:pPr marL="742950" lvl="1" indent="-342900">
              <a:buClr>
                <a:srgbClr val="0070C0"/>
              </a:buClr>
              <a:buSzPct val="70000"/>
              <a:buFont typeface="Courier New" panose="02070309020205020404" pitchFamily="49" charset="0"/>
              <a:buChar char="o"/>
            </a:pPr>
            <a:r>
              <a:rPr lang="es-419" sz="1600" dirty="0"/>
              <a:t>Anticipar y gestionar la resistencia a los cambios en las normas sociales y de género.</a:t>
            </a:r>
          </a:p>
        </p:txBody>
      </p:sp>
    </p:spTree>
    <p:extLst>
      <p:ext uri="{BB962C8B-B14F-4D97-AF65-F5344CB8AC3E}">
        <p14:creationId xmlns:p14="http://schemas.microsoft.com/office/powerpoint/2010/main" val="388453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 presetClass="entr" presetSubtype="8" accel="5000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4" grpId="0" build="p"/>
        </p:bldLst>
      </p:timing>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6EAEAC-57AF-97B5-8387-C275F5506872}"/>
              </a:ext>
            </a:extLst>
          </p:cNvPr>
          <p:cNvSpPr txBox="1">
            <a:spLocks/>
          </p:cNvSpPr>
          <p:nvPr/>
        </p:nvSpPr>
        <p:spPr>
          <a:xfrm>
            <a:off x="2805206" y="1536086"/>
            <a:ext cx="9021033"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Conclusiones principales:</a:t>
            </a:r>
          </a:p>
          <a:p>
            <a:pPr algn="l">
              <a:defRPr/>
            </a:pPr>
            <a:r>
              <a:rPr lang="es-419" sz="3600" dirty="0">
                <a:solidFill>
                  <a:srgbClr val="0070C0"/>
                </a:solidFill>
                <a:latin typeface="Lato" panose="020F0502020204030203" pitchFamily="34" charset="77"/>
              </a:rPr>
              <a:t>Diseño y planificación de una intervención de prevención de la VG en el ACNUR</a:t>
            </a:r>
          </a:p>
        </p:txBody>
      </p:sp>
      <p:sp>
        <p:nvSpPr>
          <p:cNvPr id="5" name="Rounded Rectangle 4">
            <a:extLst>
              <a:ext uri="{FF2B5EF4-FFF2-40B4-BE49-F238E27FC236}">
                <a16:creationId xmlns:a16="http://schemas.microsoft.com/office/drawing/2014/main" id="{EDD32393-5DC1-ACC6-F8F8-FB1EA3FF359C}"/>
              </a:ext>
            </a:extLst>
          </p:cNvPr>
          <p:cNvSpPr/>
          <p:nvPr/>
        </p:nvSpPr>
        <p:spPr>
          <a:xfrm>
            <a:off x="1612537" y="271424"/>
            <a:ext cx="10213703" cy="5642370"/>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Oval 1">
            <a:extLst>
              <a:ext uri="{FF2B5EF4-FFF2-40B4-BE49-F238E27FC236}">
                <a16:creationId xmlns:a16="http://schemas.microsoft.com/office/drawing/2014/main" id="{6A196AB0-9A5C-1B51-43D0-7C137B997A23}"/>
              </a:ext>
            </a:extLst>
          </p:cNvPr>
          <p:cNvSpPr/>
          <p:nvPr/>
        </p:nvSpPr>
        <p:spPr>
          <a:xfrm>
            <a:off x="262119" y="490959"/>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7" name="Picture 6" descr="A picture containing text&#10;&#10;Description automatically generated">
            <a:extLst>
              <a:ext uri="{FF2B5EF4-FFF2-40B4-BE49-F238E27FC236}">
                <a16:creationId xmlns:a16="http://schemas.microsoft.com/office/drawing/2014/main" id="{30B1CCBD-128B-CE8A-824F-EADE97776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18" y="615150"/>
            <a:ext cx="2522661" cy="2199760"/>
          </a:xfrm>
          <a:prstGeom prst="rect">
            <a:avLst/>
          </a:prstGeom>
        </p:spPr>
      </p:pic>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805207" y="2196241"/>
            <a:ext cx="8657449" cy="2596296"/>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1600" dirty="0"/>
              <a:t>Las intervenciones contra la VG deben priorizarse para salvar vidas en las estrategias plurianuales de protección/solución de cada operación y en otros procesos de planificación internos e Interagenciales.</a:t>
            </a:r>
          </a:p>
          <a:p>
            <a:pPr>
              <a:buClr>
                <a:srgbClr val="0070C0"/>
              </a:buClr>
              <a:buFont typeface="Wingdings" pitchFamily="2" charset="2"/>
              <a:buChar char="Ø"/>
            </a:pPr>
            <a:r>
              <a:rPr lang="es-419" sz="1600" dirty="0"/>
              <a:t>El </a:t>
            </a:r>
            <a:r>
              <a:rPr lang="en-GB" sz="1600" dirty="0" err="1"/>
              <a:t>involucramiento</a:t>
            </a:r>
            <a:r>
              <a:rPr lang="es-419" sz="1600" dirty="0"/>
              <a:t> y la participación de las mujeres, las niñas y otros grupos en riesgo, así como de las organizaciones lideradas por personas refugiadas/desplazadas internas, organizaciones dirigidas por </a:t>
            </a:r>
            <a:r>
              <a:rPr lang="es-419" sz="1600" dirty="0">
                <a:solidFill>
                  <a:schemeClr val="tx1">
                    <a:lumMod val="65000"/>
                    <a:lumOff val="35000"/>
                  </a:schemeClr>
                </a:solidFill>
                <a:latin typeface="Lato" panose="020F0502020204030203" pitchFamily="34" charset="77"/>
                <a:ea typeface="Lato"/>
                <a:cs typeface="Lato"/>
              </a:rPr>
              <a:t>mujeres y personas LGBTIQ+</a:t>
            </a:r>
            <a:r>
              <a:rPr lang="es-419" sz="1600" dirty="0"/>
              <a:t>, es fundamental para garantizar una programación para la prevención de la VG segura, eficaz, sostenible y responsable. </a:t>
            </a:r>
          </a:p>
          <a:p>
            <a:pPr>
              <a:buClr>
                <a:srgbClr val="0070C0"/>
              </a:buClr>
              <a:buFont typeface="Wingdings" pitchFamily="2" charset="2"/>
              <a:buChar char="Ø"/>
            </a:pPr>
            <a:r>
              <a:rPr lang="es-419" sz="1600" dirty="0"/>
              <a:t>Las operaciones deben llevar a cabo un Análisis de género y poder de las normas y masculinidades locales que sustentan la desigualdad de género y la VG para servir de base a las estrategias y garantizar una programación eficaz para la prevención. </a:t>
            </a:r>
          </a:p>
          <a:p>
            <a:pPr>
              <a:buClr>
                <a:srgbClr val="0070C0"/>
              </a:buClr>
              <a:buFont typeface="Wingdings" pitchFamily="2" charset="2"/>
              <a:buChar char="Ø"/>
            </a:pPr>
            <a:r>
              <a:rPr lang="es-419" sz="1600" dirty="0"/>
              <a:t>El Análisis de género y poder debe contribuir al desarrollo de una Teoría del Cambio que muestre cómo esperamos que se produzcan los efectos/el impacto de la prevención de la VG a corto, mediano y largo plazo como resultado de nuestro trabajo.</a:t>
            </a:r>
          </a:p>
        </p:txBody>
      </p:sp>
    </p:spTree>
    <p:extLst>
      <p:ext uri="{BB962C8B-B14F-4D97-AF65-F5344CB8AC3E}">
        <p14:creationId xmlns:p14="http://schemas.microsoft.com/office/powerpoint/2010/main" val="288817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8" accel="50000" fill="hold" grpId="0" nodeType="withEffect" p14:presetBounceEnd="50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50000">
                                          <p:cBhvr additive="base">
                                            <p:cTn id="10"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11" dur="10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8" ac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accel="5000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4" grpId="0" build="p"/>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632857" y="426056"/>
            <a:ext cx="10223001" cy="5348823"/>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825528" y="1891318"/>
            <a:ext cx="82217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Conclusiones principales:</a:t>
            </a:r>
          </a:p>
          <a:p>
            <a:pPr algn="l">
              <a:defRPr/>
            </a:pPr>
            <a:r>
              <a:rPr lang="es-419" sz="3600" dirty="0">
                <a:solidFill>
                  <a:srgbClr val="0070C0"/>
                </a:solidFill>
                <a:latin typeface="Lato" panose="020F0502020204030203" pitchFamily="34" charset="77"/>
              </a:rPr>
              <a:t>Medición de los efectos y el impacto de la labor de prevención</a:t>
            </a:r>
          </a:p>
        </p:txBody>
      </p:sp>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825528" y="2727728"/>
            <a:ext cx="8969478" cy="196956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1900" dirty="0"/>
              <a:t>Las estrategias de prevención de la VG deben ser objeto de seguimiento para detectar cambios en los conocimientos, actitudes, aptitudes y comportamientos. </a:t>
            </a:r>
          </a:p>
          <a:p>
            <a:pPr>
              <a:buClr>
                <a:srgbClr val="0070C0"/>
              </a:buClr>
              <a:buFont typeface="Wingdings" pitchFamily="2" charset="2"/>
              <a:buChar char="Ø"/>
            </a:pPr>
            <a:r>
              <a:rPr lang="es-419" sz="1900" dirty="0"/>
              <a:t>Los indicadores relacionados con el número de incidentes de VG denunciados no deben utilizarse nuca para medir el éxito de los programas de VG, incluida la prevención de la VG. </a:t>
            </a:r>
          </a:p>
          <a:p>
            <a:pPr>
              <a:buClr>
                <a:srgbClr val="0070C0"/>
              </a:buClr>
              <a:buFont typeface="Wingdings" pitchFamily="2" charset="2"/>
              <a:buChar char="Ø"/>
            </a:pPr>
            <a:r>
              <a:rPr lang="es-419" sz="1900" dirty="0"/>
              <a:t>El Marco Global de Resultados del ACNUR ofrece herramientas para monitorear los productos y efectos de nuestros programas de prevención de la VG. </a:t>
            </a:r>
          </a:p>
        </p:txBody>
      </p:sp>
      <p:sp>
        <p:nvSpPr>
          <p:cNvPr id="7" name="Oval 6">
            <a:extLst>
              <a:ext uri="{FF2B5EF4-FFF2-40B4-BE49-F238E27FC236}">
                <a16:creationId xmlns:a16="http://schemas.microsoft.com/office/drawing/2014/main" id="{2356C4E6-D4FA-3CB8-7723-BDC014D82515}"/>
              </a:ext>
            </a:extLst>
          </p:cNvPr>
          <p:cNvSpPr/>
          <p:nvPr/>
        </p:nvSpPr>
        <p:spPr>
          <a:xfrm>
            <a:off x="262119" y="584631"/>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8" name="Picture 7" descr="A picture containing text&#10;&#10;Description automatically generated">
            <a:extLst>
              <a:ext uri="{FF2B5EF4-FFF2-40B4-BE49-F238E27FC236}">
                <a16:creationId xmlns:a16="http://schemas.microsoft.com/office/drawing/2014/main" id="{E10CA6E9-1B84-0C39-DBCD-84F34A5D67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18" y="708822"/>
            <a:ext cx="2522661" cy="2199760"/>
          </a:xfrm>
          <a:prstGeom prst="rect">
            <a:avLst/>
          </a:prstGeom>
        </p:spPr>
      </p:pic>
    </p:spTree>
    <p:extLst>
      <p:ext uri="{BB962C8B-B14F-4D97-AF65-F5344CB8AC3E}">
        <p14:creationId xmlns:p14="http://schemas.microsoft.com/office/powerpoint/2010/main" val="245393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build="p"/>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0-#ppt_w/2"/>
                                              </p:val>
                                            </p:tav>
                                            <p:tav tm="100000">
                                              <p:val>
                                                <p:strVal val="#ppt_x"/>
                                              </p:val>
                                            </p:tav>
                                          </p:tavLst>
                                        </p:anim>
                                        <p:anim calcmode="lin" valueType="num">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build="p"/>
          <p:bldP spid="7" grpId="0" animBg="1"/>
        </p:bldLst>
      </p:timing>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C7BCB9E-B39E-E67B-A5CE-C4A7F4F27CF4}"/>
              </a:ext>
            </a:extLst>
          </p:cNvPr>
          <p:cNvSpPr txBox="1">
            <a:spLocks/>
          </p:cNvSpPr>
          <p:nvPr/>
        </p:nvSpPr>
        <p:spPr>
          <a:xfrm>
            <a:off x="783158" y="1574097"/>
            <a:ext cx="5626574" cy="273645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1500" dirty="0">
                <a:latin typeface="Lato" panose="020F0502020204030203" pitchFamily="34" charset="77"/>
                <a:hlinkClick r:id="rId4"/>
              </a:rPr>
              <a:t>ACNUR, Política sobre Prevención, Mitigación de Riesgos y Respuesta a la Violencia de Género, 2020</a:t>
            </a:r>
            <a:endParaRPr lang="es-419" sz="1500" dirty="0">
              <a:latin typeface="Lato" panose="020F0502020204030203" pitchFamily="34" charset="77"/>
            </a:endParaRPr>
          </a:p>
          <a:p>
            <a:pPr>
              <a:buClr>
                <a:srgbClr val="0070C0"/>
              </a:buClr>
              <a:buFont typeface="Wingdings" pitchFamily="2" charset="2"/>
              <a:buChar char="Ø"/>
            </a:pPr>
            <a:r>
              <a:rPr lang="es-419" sz="1500" dirty="0">
                <a:latin typeface="Lato" panose="020F0502020204030203" pitchFamily="34" charset="77"/>
                <a:hlinkClick r:id="rId5"/>
              </a:rPr>
              <a:t>UNHCR GBV Policy Monitoring Framework</a:t>
            </a:r>
          </a:p>
          <a:p>
            <a:pPr>
              <a:buClr>
                <a:srgbClr val="0070C0"/>
              </a:buClr>
              <a:buFont typeface="Wingdings" pitchFamily="2" charset="2"/>
              <a:buChar char="Ø"/>
            </a:pPr>
            <a:r>
              <a:rPr lang="es-419" sz="1500" dirty="0">
                <a:latin typeface="Lato" panose="020F0502020204030203" pitchFamily="34" charset="77"/>
                <a:ea typeface="MS Mincho" panose="02020609040205080304" pitchFamily="49" charset="-128"/>
                <a:cs typeface="Times New Roman" panose="02020603050405020304" pitchFamily="18" charset="0"/>
                <a:hlinkClick r:id="rId6"/>
              </a:rPr>
              <a:t>Estándares Mínimos Interagenciales para la Programación sobre Violencia de Género en Emergencias, 2019 </a:t>
            </a:r>
            <a:endParaRPr lang="es-419" sz="1500" dirty="0">
              <a:latin typeface="Lato" panose="020F0502020204030203" pitchFamily="34" charset="77"/>
              <a:ea typeface="MS Mincho" panose="02020609040205080304" pitchFamily="49" charset="-128"/>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buClr>
                <a:srgbClr val="0070C0"/>
              </a:buClr>
              <a:buFont typeface="Wingdings" pitchFamily="2" charset="2"/>
              <a:buChar char="Ø"/>
            </a:pPr>
            <a:r>
              <a:rPr lang="es-419" sz="1500" dirty="0">
                <a:latin typeface="Lato" panose="020F0502020204030203" pitchFamily="34" charset="77"/>
                <a:ea typeface="MS Mincho" panose="02020609040205080304" pitchFamily="49" charset="-128"/>
                <a:cs typeface="Times New Roman" panose="02020603050405020304" pitchFamily="18" charset="0"/>
                <a:hlinkClick r:id="rId7"/>
              </a:rPr>
              <a:t>UNHCR Policy on Age, Gender and Diversity, 2018</a:t>
            </a:r>
          </a:p>
          <a:p>
            <a:pPr>
              <a:buClr>
                <a:srgbClr val="0070C0"/>
              </a:buClr>
              <a:buFont typeface="Wingdings" pitchFamily="2" charset="2"/>
              <a:buChar char="Ø"/>
            </a:pPr>
            <a:r>
              <a:rPr lang="es-419" sz="1500" dirty="0">
                <a:latin typeface="Lato" panose="020F0502020204030203" pitchFamily="34" charset="77"/>
                <a:ea typeface="MS Mincho" panose="02020609040205080304" pitchFamily="49" charset="-128"/>
                <a:cs typeface="Times New Roman" panose="02020603050405020304" pitchFamily="18" charset="0"/>
                <a:hlinkClick r:id="rId8"/>
              </a:rPr>
              <a:t>ACNUR, </a:t>
            </a:r>
            <a:r>
              <a:rPr lang="en-GB" sz="1500" dirty="0">
                <a:latin typeface="Lato" panose="020F0502020204030203" pitchFamily="34" charset="77"/>
                <a:ea typeface="MS Mincho" panose="02020609040205080304" pitchFamily="49" charset="-128"/>
                <a:cs typeface="Times New Roman" panose="02020603050405020304" pitchFamily="18" charset="0"/>
                <a:hlinkClick r:id="rId8"/>
              </a:rPr>
              <a:t>Lo que se </a:t>
            </a:r>
            <a:r>
              <a:rPr lang="en-GB" sz="1500" dirty="0" err="1">
                <a:latin typeface="Lato" panose="020F0502020204030203" pitchFamily="34" charset="77"/>
                <a:ea typeface="MS Mincho" panose="02020609040205080304" pitchFamily="49" charset="-128"/>
                <a:cs typeface="Times New Roman" panose="02020603050405020304" pitchFamily="18" charset="0"/>
                <a:hlinkClick r:id="rId8"/>
              </a:rPr>
              <a:t>debe</a:t>
            </a:r>
            <a:r>
              <a:rPr lang="en-GB" sz="1500" dirty="0">
                <a:latin typeface="Lato" panose="020F0502020204030203" pitchFamily="34" charset="77"/>
                <a:ea typeface="MS Mincho" panose="02020609040205080304" pitchFamily="49" charset="-128"/>
                <a:cs typeface="Times New Roman" panose="02020603050405020304" pitchFamily="18" charset="0"/>
                <a:hlinkClick r:id="rId8"/>
              </a:rPr>
              <a:t> </a:t>
            </a:r>
            <a:r>
              <a:rPr lang="en-GB" sz="1500" dirty="0" err="1">
                <a:latin typeface="Lato" panose="020F0502020204030203" pitchFamily="34" charset="77"/>
                <a:ea typeface="MS Mincho" panose="02020609040205080304" pitchFamily="49" charset="-128"/>
                <a:cs typeface="Times New Roman" panose="02020603050405020304" pitchFamily="18" charset="0"/>
                <a:hlinkClick r:id="rId8"/>
              </a:rPr>
              <a:t>saber</a:t>
            </a:r>
            <a:r>
              <a:rPr lang="en-GB" sz="1500" dirty="0">
                <a:latin typeface="Lato" panose="020F0502020204030203" pitchFamily="34" charset="77"/>
                <a:ea typeface="MS Mincho" panose="02020609040205080304" pitchFamily="49" charset="-128"/>
                <a:cs typeface="Times New Roman" panose="02020603050405020304" pitchFamily="18" charset="0"/>
                <a:hlinkClick r:id="rId8"/>
              </a:rPr>
              <a:t> 2: El </a:t>
            </a:r>
            <a:r>
              <a:rPr lang="en-GB" sz="1500" dirty="0" err="1">
                <a:latin typeface="Lato" panose="020F0502020204030203" pitchFamily="34" charset="77"/>
                <a:ea typeface="MS Mincho" panose="02020609040205080304" pitchFamily="49" charset="-128"/>
                <a:cs typeface="Times New Roman" panose="02020603050405020304" pitchFamily="18" charset="0"/>
                <a:hlinkClick r:id="rId8"/>
              </a:rPr>
              <a:t>trabajo</a:t>
            </a:r>
            <a:r>
              <a:rPr lang="en-GB" sz="1500" dirty="0">
                <a:latin typeface="Lato" panose="020F0502020204030203" pitchFamily="34" charset="77"/>
                <a:ea typeface="MS Mincho" panose="02020609040205080304" pitchFamily="49" charset="-128"/>
                <a:cs typeface="Times New Roman" panose="02020603050405020304" pitchFamily="18" charset="0"/>
                <a:hlinkClick r:id="rId8"/>
              </a:rPr>
              <a:t> con personas LGBTIQ+ </a:t>
            </a:r>
            <a:r>
              <a:rPr lang="en-GB" sz="1500" dirty="0" err="1">
                <a:latin typeface="Lato" panose="020F0502020204030203" pitchFamily="34" charset="77"/>
                <a:ea typeface="MS Mincho" panose="02020609040205080304" pitchFamily="49" charset="-128"/>
                <a:cs typeface="Times New Roman" panose="02020603050405020304" pitchFamily="18" charset="0"/>
                <a:hlinkClick r:id="rId8"/>
              </a:rPr>
              <a:t>durante</a:t>
            </a:r>
            <a:r>
              <a:rPr lang="en-GB" sz="1500" dirty="0">
                <a:latin typeface="Lato" panose="020F0502020204030203" pitchFamily="34" charset="77"/>
                <a:ea typeface="MS Mincho" panose="02020609040205080304" pitchFamily="49" charset="-128"/>
                <a:cs typeface="Times New Roman" panose="02020603050405020304" pitchFamily="18" charset="0"/>
                <a:hlinkClick r:id="rId8"/>
              </a:rPr>
              <a:t> </a:t>
            </a:r>
            <a:r>
              <a:rPr lang="en-GB" sz="1500" dirty="0" err="1">
                <a:latin typeface="Lato" panose="020F0502020204030203" pitchFamily="34" charset="77"/>
                <a:ea typeface="MS Mincho" panose="02020609040205080304" pitchFamily="49" charset="-128"/>
                <a:cs typeface="Times New Roman" panose="02020603050405020304" pitchFamily="18" charset="0"/>
                <a:hlinkClick r:id="rId8"/>
              </a:rPr>
              <a:t>el</a:t>
            </a:r>
            <a:r>
              <a:rPr lang="en-GB" sz="1500" dirty="0">
                <a:latin typeface="Lato" panose="020F0502020204030203" pitchFamily="34" charset="77"/>
                <a:ea typeface="MS Mincho" panose="02020609040205080304" pitchFamily="49" charset="-128"/>
                <a:cs typeface="Times New Roman" panose="02020603050405020304" pitchFamily="18" charset="0"/>
                <a:hlinkClick r:id="rId8"/>
              </a:rPr>
              <a:t> </a:t>
            </a:r>
            <a:r>
              <a:rPr lang="en-GB" sz="1500" dirty="0" err="1">
                <a:latin typeface="Lato" panose="020F0502020204030203" pitchFamily="34" charset="77"/>
                <a:ea typeface="MS Mincho" panose="02020609040205080304" pitchFamily="49" charset="-128"/>
                <a:cs typeface="Times New Roman" panose="02020603050405020304" pitchFamily="18" charset="0"/>
                <a:hlinkClick r:id="rId8"/>
              </a:rPr>
              <a:t>desplazamiento</a:t>
            </a:r>
            <a:r>
              <a:rPr lang="es-419" sz="1500" dirty="0">
                <a:latin typeface="Lato" panose="020F0502020204030203" pitchFamily="34" charset="77"/>
                <a:ea typeface="MS Mincho" panose="02020609040205080304" pitchFamily="49" charset="-128"/>
                <a:cs typeface="Times New Roman" panose="02020603050405020304" pitchFamily="18" charset="0"/>
                <a:hlinkClick r:id="rId8"/>
              </a:rPr>
              <a:t>, 2021</a:t>
            </a:r>
            <a:endParaRPr lang="es-419" sz="1500" dirty="0">
              <a:latin typeface="Lato" panose="020F0502020204030203" pitchFamily="34" charset="77"/>
              <a:ea typeface="MS Mincho" panose="02020609040205080304" pitchFamily="49" charset="-128"/>
              <a:cs typeface="Times New Roman" panose="02020603050405020304" pitchFamily="18" charset="0"/>
            </a:endParaRPr>
          </a:p>
          <a:p>
            <a:pPr>
              <a:buClr>
                <a:srgbClr val="0070C0"/>
              </a:buClr>
              <a:buFont typeface="Wingdings" pitchFamily="2" charset="2"/>
              <a:buChar char="Ø"/>
            </a:pPr>
            <a:r>
              <a:rPr lang="es-419" sz="1500" dirty="0">
                <a:latin typeface="Lato" panose="020F0502020204030203" pitchFamily="34" charset="77"/>
                <a:ea typeface="MS Mincho" panose="02020609040205080304" pitchFamily="49" charset="-128"/>
                <a:cs typeface="Times New Roman" panose="02020603050405020304" pitchFamily="18" charset="0"/>
                <a:hlinkClick r:id="rId9"/>
              </a:rPr>
              <a:t>Recursos </a:t>
            </a:r>
            <a:r>
              <a:rPr lang="es-419" sz="1600" dirty="0">
                <a:latin typeface="Lato" panose="020F0502020204030203" pitchFamily="34" charset="77"/>
                <a:ea typeface="MS PGothic"/>
                <a:cs typeface="Calibri"/>
                <a:hlinkClick r:id="rId9"/>
              </a:rPr>
              <a:t>sobre la gestión basada en resultados del ACNUR y la VG, 2022 </a:t>
            </a:r>
            <a:endParaRPr lang="es-419" sz="1500" dirty="0">
              <a:latin typeface="Lato" panose="020F0502020204030203" pitchFamily="34" charset="77"/>
              <a:ea typeface="MS Mincho" panose="02020609040205080304" pitchFamily="49" charset="-128"/>
              <a:cs typeface="Times New Roman" panose="02020603050405020304" pitchFamily="18" charset="0"/>
              <a:hlinkClick r:id="rId9"/>
            </a:endParaRPr>
          </a:p>
          <a:p>
            <a:pPr>
              <a:buClr>
                <a:srgbClr val="0070C0"/>
              </a:buClr>
              <a:buFont typeface="Wingdings" pitchFamily="2" charset="2"/>
              <a:buChar char="Ø"/>
            </a:pPr>
            <a:r>
              <a:rPr lang="es-419" sz="1500" dirty="0">
                <a:latin typeface="Lato" panose="020F0502020204030203" pitchFamily="34" charset="77"/>
                <a:hlinkClick r:id="rId10"/>
              </a:rPr>
              <a:t>What Works to Prevent Violence Against Women and Girls Global Programme, recurso en línea</a:t>
            </a:r>
          </a:p>
          <a:p>
            <a:pPr>
              <a:buClr>
                <a:srgbClr val="0070C0"/>
              </a:buClr>
              <a:buFont typeface="Wingdings" pitchFamily="2" charset="2"/>
              <a:buChar char="Ø"/>
            </a:pPr>
            <a:r>
              <a:rPr lang="es-419" sz="1500" dirty="0">
                <a:latin typeface="Lato" panose="020F0502020204030203" pitchFamily="34" charset="77"/>
                <a:hlinkClick r:id="rId11"/>
              </a:rPr>
              <a:t>GBV Learning Hub del ACNUR</a:t>
            </a: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a:solidFill>
                  <a:srgbClr val="0070C0"/>
                </a:solidFill>
                <a:latin typeface="Lato" panose="020F0502020204030203" pitchFamily="34" charset="77"/>
              </a:rPr>
              <a:t>Recursos clave</a:t>
            </a: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697330" y="1207656"/>
            <a:ext cx="691074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99325853-D7C1-77AC-5B52-F0E01CFBC1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69086" y="-95928"/>
            <a:ext cx="5096847" cy="6273443"/>
          </a:xfrm>
          <a:prstGeom prst="rect">
            <a:avLst/>
          </a:prstGeom>
        </p:spPr>
      </p:pic>
    </p:spTree>
    <p:custDataLst>
      <p:tags r:id="rId1"/>
    </p:custDataLst>
    <p:extLst>
      <p:ext uri="{BB962C8B-B14F-4D97-AF65-F5344CB8AC3E}">
        <p14:creationId xmlns:p14="http://schemas.microsoft.com/office/powerpoint/2010/main" val="372863940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ldLvl="5"/>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ldLvl="5"/>
          <p:bldP spid="3" grpId="0"/>
        </p:bldLst>
      </p:timing>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4E484BF-A582-6D4E-F949-69309232AB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475488" y="-310077"/>
            <a:ext cx="10991962" cy="7168075"/>
          </a:xfrm>
          <a:prstGeom prst="rect">
            <a:avLst/>
          </a:prstGeom>
        </p:spPr>
      </p:pic>
      <p:pic>
        <p:nvPicPr>
          <p:cNvPr id="7" name="Picture 6" descr="A picture containing text, vector graphics, sign&#10;&#10;Description automatically generated">
            <a:extLst>
              <a:ext uri="{FF2B5EF4-FFF2-40B4-BE49-F238E27FC236}">
                <a16:creationId xmlns:a16="http://schemas.microsoft.com/office/drawing/2014/main" id="{F5A81626-DE26-7825-A037-BA64A403A4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3328" y="789421"/>
            <a:ext cx="4887596" cy="5398548"/>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9664D5DF-B93B-F95F-D9BA-48C7CE02C3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42144" y="578213"/>
            <a:ext cx="2636095" cy="1153728"/>
          </a:xfrm>
          <a:prstGeom prst="rect">
            <a:avLst/>
          </a:prstGeom>
        </p:spPr>
      </p:pic>
      <p:sp>
        <p:nvSpPr>
          <p:cNvPr id="2" name="Title 1">
            <a:extLst>
              <a:ext uri="{FF2B5EF4-FFF2-40B4-BE49-F238E27FC236}">
                <a16:creationId xmlns:a16="http://schemas.microsoft.com/office/drawing/2014/main" id="{DA269609-D5E0-6864-478A-329F0572D90D}"/>
              </a:ext>
            </a:extLst>
          </p:cNvPr>
          <p:cNvSpPr>
            <a:spLocks noGrp="1"/>
          </p:cNvSpPr>
          <p:nvPr>
            <p:ph type="title" idx="4294967295"/>
          </p:nvPr>
        </p:nvSpPr>
        <p:spPr>
          <a:xfrm>
            <a:off x="629877" y="578213"/>
            <a:ext cx="4429125" cy="1476375"/>
          </a:xfrm>
          <a:prstGeom prst="rect">
            <a:avLst/>
          </a:prstGeom>
        </p:spPr>
        <p:txBody>
          <a:bodyPr/>
          <a:lstStyle/>
          <a:p>
            <a:pPr algn="l"/>
            <a:r>
              <a:rPr lang="es-419" sz="5800" b="1">
                <a:solidFill>
                  <a:srgbClr val="0070C0"/>
                </a:solidFill>
                <a:latin typeface="Lato" panose="020F0502020204030203" pitchFamily="34" charset="77"/>
              </a:rPr>
              <a:t>¡Gracias! </a:t>
            </a:r>
          </a:p>
        </p:txBody>
      </p:sp>
      <p:pic>
        <p:nvPicPr>
          <p:cNvPr id="5" name="Content Placeholder 4" descr="A picture containing text, vector graphics&#10;&#10;Description automatically generated">
            <a:extLst>
              <a:ext uri="{FF2B5EF4-FFF2-40B4-BE49-F238E27FC236}">
                <a16:creationId xmlns:a16="http://schemas.microsoft.com/office/drawing/2014/main" id="{F52C0698-B519-B4C8-D40E-2435713F4F47}"/>
              </a:ext>
            </a:extLst>
          </p:cNvPr>
          <p:cNvPicPr>
            <a:picLocks noGrp="1" noChangeAspect="1"/>
          </p:cNvPicPr>
          <p:nvPr>
            <p:ph idx="4294967295"/>
          </p:nvPr>
        </p:nvPicPr>
        <p:blipFill>
          <a:blip r:embed="rId6" cstate="email">
            <a:extLst>
              <a:ext uri="{28A0092B-C50C-407E-A947-70E740481C1C}">
                <a14:useLocalDpi xmlns:a14="http://schemas.microsoft.com/office/drawing/2010/main"/>
              </a:ext>
            </a:extLst>
          </a:blip>
          <a:stretch>
            <a:fillRect/>
          </a:stretch>
        </p:blipFill>
        <p:spPr>
          <a:xfrm>
            <a:off x="2535385" y="1622425"/>
            <a:ext cx="4946650" cy="4565650"/>
          </a:xfrm>
          <a:prstGeom prst="rect">
            <a:avLst/>
          </a:prstGeom>
        </p:spPr>
      </p:pic>
    </p:spTree>
    <p:extLst>
      <p:ext uri="{BB962C8B-B14F-4D97-AF65-F5344CB8AC3E}">
        <p14:creationId xmlns:p14="http://schemas.microsoft.com/office/powerpoint/2010/main" val="1014004877"/>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6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ppt_w</p:attrName>
                                            </p:attrNameLst>
                                          </p:cBhvr>
                                          <p:tavLst>
                                            <p:tav tm="0">
                                              <p:val>
                                                <p:fltVal val="0"/>
                                              </p:val>
                                            </p:tav>
                                            <p:tav tm="100000">
                                              <p:val>
                                                <p:strVal val="#ppt_w"/>
                                              </p:val>
                                            </p:tav>
                                          </p:tavLst>
                                        </p:anim>
                                        <p:anim calcmode="lin" valueType="num">
                                          <p:cBhvr>
                                            <p:cTn id="16" dur="300" fill="hold"/>
                                            <p:tgtEl>
                                              <p:spTgt spid="12"/>
                                            </p:tgtEl>
                                            <p:attrNameLst>
                                              <p:attrName>ppt_h</p:attrName>
                                            </p:attrNameLst>
                                          </p:cBhvr>
                                          <p:tavLst>
                                            <p:tav tm="0">
                                              <p:val>
                                                <p:fltVal val="0"/>
                                              </p:val>
                                            </p:tav>
                                            <p:tav tm="100000">
                                              <p:val>
                                                <p:strVal val="#ppt_h"/>
                                              </p:val>
                                            </p:tav>
                                          </p:tavLst>
                                        </p:anim>
                                        <p:animEffect transition="in" filter="fade">
                                          <p:cBhvr>
                                            <p:cTn id="17" dur="300"/>
                                            <p:tgtEl>
                                              <p:spTgt spid="12"/>
                                            </p:tgtEl>
                                          </p:cBhvr>
                                        </p:animEffect>
                                      </p:childTnLst>
                                    </p:cTn>
                                  </p:par>
                                  <p:par>
                                    <p:cTn id="18" presetID="2" presetClass="entr" presetSubtype="1" accel="50000" fill="hold" nodeType="withEffect" p14:presetBounceEnd="50000">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14:bounceEnd="50000">
                                          <p:cBhvr additive="base">
                                            <p:cTn id="20" dur="2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1" dur="20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8" accel="50000" fill="hold" grpId="0" nodeType="withEffect" p14:presetBounceEnd="50000">
                                      <p:stCondLst>
                                        <p:cond delay="500"/>
                                      </p:stCondLst>
                                      <p:childTnLst>
                                        <p:set>
                                          <p:cBhvr>
                                            <p:cTn id="23" dur="1" fill="hold">
                                              <p:stCondLst>
                                                <p:cond delay="0"/>
                                              </p:stCondLst>
                                            </p:cTn>
                                            <p:tgtEl>
                                              <p:spTgt spid="2"/>
                                            </p:tgtEl>
                                            <p:attrNameLst>
                                              <p:attrName>style.visibility</p:attrName>
                                            </p:attrNameLst>
                                          </p:cBhvr>
                                          <p:to>
                                            <p:strVal val="visible"/>
                                          </p:to>
                                        </p:set>
                                        <p:anim calcmode="lin" valueType="num" p14:bounceEnd="50000">
                                          <p:cBhvr additive="base">
                                            <p:cTn id="2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6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ppt_w</p:attrName>
                                            </p:attrNameLst>
                                          </p:cBhvr>
                                          <p:tavLst>
                                            <p:tav tm="0">
                                              <p:val>
                                                <p:fltVal val="0"/>
                                              </p:val>
                                            </p:tav>
                                            <p:tav tm="100000">
                                              <p:val>
                                                <p:strVal val="#ppt_w"/>
                                              </p:val>
                                            </p:tav>
                                          </p:tavLst>
                                        </p:anim>
                                        <p:anim calcmode="lin" valueType="num">
                                          <p:cBhvr>
                                            <p:cTn id="16" dur="300" fill="hold"/>
                                            <p:tgtEl>
                                              <p:spTgt spid="12"/>
                                            </p:tgtEl>
                                            <p:attrNameLst>
                                              <p:attrName>ppt_h</p:attrName>
                                            </p:attrNameLst>
                                          </p:cBhvr>
                                          <p:tavLst>
                                            <p:tav tm="0">
                                              <p:val>
                                                <p:fltVal val="0"/>
                                              </p:val>
                                            </p:tav>
                                            <p:tav tm="100000">
                                              <p:val>
                                                <p:strVal val="#ppt_h"/>
                                              </p:val>
                                            </p:tav>
                                          </p:tavLst>
                                        </p:anim>
                                        <p:animEffect transition="in" filter="fade">
                                          <p:cBhvr>
                                            <p:cTn id="17" dur="300"/>
                                            <p:tgtEl>
                                              <p:spTgt spid="12"/>
                                            </p:tgtEl>
                                          </p:cBhvr>
                                        </p:animEffect>
                                      </p:childTnLst>
                                    </p:cTn>
                                  </p:par>
                                  <p:par>
                                    <p:cTn id="18" presetID="2" presetClass="entr" presetSubtype="1" accel="5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ppt_x"/>
                                              </p:val>
                                            </p:tav>
                                            <p:tav tm="100000">
                                              <p:val>
                                                <p:strVal val="#ppt_x"/>
                                              </p:val>
                                            </p:tav>
                                          </p:tavLst>
                                        </p:anim>
                                        <p:anim calcmode="lin" valueType="num">
                                          <p:cBhvr additive="base">
                                            <p:cTn id="21" dur="20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8" accel="50000" fill="hold" grpId="0" nodeType="withEffect">
                                      <p:stCondLst>
                                        <p:cond delay="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0-#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0" y="0"/>
            <a:ext cx="12192000" cy="6974999"/>
          </a:xfrm>
          <a:prstGeom prst="rect">
            <a:avLst/>
          </a:prstGeom>
          <a:solidFill>
            <a:srgbClr val="0070C0"/>
          </a:solidFill>
          <a:ln w="25400" cap="flat" cmpd="sng" algn="ctr">
            <a:noFill/>
            <a:prstDash val="solid"/>
            <a:round/>
            <a:headEnd type="none" w="med" len="med"/>
            <a:tailEnd type="none" w="med" len="med"/>
          </a:ln>
          <a:effectLst/>
        </p:spPr>
        <p:txBody>
          <a:bodyPr/>
          <a:lstStyle/>
          <a:p>
            <a:pPr algn="ctr" eaLnBrk="1" hangingPunct="1"/>
            <a:endParaRPr lang="en-US" dirty="0">
              <a:solidFill>
                <a:srgbClr val="0070C0"/>
              </a:solidFill>
              <a:latin typeface="Calibri Regular"/>
            </a:endParaRPr>
          </a:p>
        </p:txBody>
      </p:sp>
      <p:sp>
        <p:nvSpPr>
          <p:cNvPr id="12" name="TextBox 11"/>
          <p:cNvSpPr txBox="1"/>
          <p:nvPr/>
        </p:nvSpPr>
        <p:spPr>
          <a:xfrm>
            <a:off x="1360289" y="1138334"/>
            <a:ext cx="5575402" cy="561692"/>
          </a:xfrm>
          <a:prstGeom prst="rect">
            <a:avLst/>
          </a:prstGeom>
          <a:noFill/>
        </p:spPr>
        <p:txBody>
          <a:bodyPr wrap="square" lIns="91440" tIns="45720" rIns="91440" bIns="45720" rtlCol="0" anchor="t">
            <a:spAutoFit/>
          </a:bodyPr>
          <a:lstStyle/>
          <a:p>
            <a:r>
              <a:rPr lang="es-419" sz="3050" b="1" dirty="0">
                <a:solidFill>
                  <a:schemeClr val="bg1"/>
                </a:solidFill>
                <a:latin typeface="Calibri"/>
                <a:ea typeface="Calibri"/>
                <a:cs typeface="Calibri"/>
              </a:rPr>
              <a:t>COMENTARIOS DEL FACILITADOR</a:t>
            </a:r>
          </a:p>
        </p:txBody>
      </p:sp>
      <p:sp>
        <p:nvSpPr>
          <p:cNvPr id="29" name="TextBox 28"/>
          <p:cNvSpPr txBox="1"/>
          <p:nvPr/>
        </p:nvSpPr>
        <p:spPr>
          <a:xfrm>
            <a:off x="1249453" y="2024925"/>
            <a:ext cx="8504147" cy="2997744"/>
          </a:xfrm>
          <a:prstGeom prst="rect">
            <a:avLst/>
          </a:prstGeom>
          <a:noFill/>
        </p:spPr>
        <p:txBody>
          <a:bodyPr wrap="square" lIns="91440" tIns="45720" rIns="91440" bIns="45720" rtlCol="0" anchor="t">
            <a:spAutoFit/>
          </a:bodyPr>
          <a:lstStyle/>
          <a:p>
            <a:pPr marL="107315" indent="0">
              <a:lnSpc>
                <a:spcPct val="100000"/>
              </a:lnSpc>
              <a:spcBef>
                <a:spcPct val="20000"/>
              </a:spcBef>
              <a:buNone/>
            </a:pPr>
            <a:r>
              <a:rPr lang="es-419" sz="1600" b="1" dirty="0">
                <a:solidFill>
                  <a:schemeClr val="bg1"/>
                </a:solidFill>
                <a:latin typeface="Lato" panose="020F0502020204030203" pitchFamily="34" charset="0"/>
                <a:ea typeface="Lato" panose="020F0502020204030203" pitchFamily="34" charset="0"/>
                <a:cs typeface="Lato" panose="020F0502020204030203" pitchFamily="34" charset="0"/>
              </a:rPr>
              <a:t>Ayúdenos a mejorar este material de facilitación al rellenar </a:t>
            </a:r>
            <a:r>
              <a:rPr lang="es-419" sz="1600" b="1" dirty="0">
                <a:latin typeface="Lato" panose="020F0502020204030203" pitchFamily="34" charset="0"/>
                <a:ea typeface="Lato" panose="020F0502020204030203" pitchFamily="34" charset="0"/>
                <a:cs typeface="Lato" panose="020F0502020204030203" pitchFamily="34" charset="0"/>
                <a:hlinkClick r:id="rId3"/>
              </a:rPr>
              <a:t>este</a:t>
            </a:r>
            <a:r>
              <a:rPr lang="es-419" sz="1600" b="1" dirty="0">
                <a:latin typeface="Lato" panose="020F0502020204030203" pitchFamily="34" charset="0"/>
                <a:ea typeface="Lato" panose="020F0502020204030203" pitchFamily="34" charset="0"/>
                <a:cs typeface="Lato" panose="020F0502020204030203" pitchFamily="34" charset="0"/>
              </a:rPr>
              <a:t> </a:t>
            </a:r>
            <a:r>
              <a:rPr lang="es-419" sz="1600" b="1" dirty="0">
                <a:solidFill>
                  <a:schemeClr val="bg1"/>
                </a:solidFill>
                <a:latin typeface="Lato" panose="020F0502020204030203" pitchFamily="34" charset="0"/>
                <a:ea typeface="Lato" panose="020F0502020204030203" pitchFamily="34" charset="0"/>
                <a:cs typeface="Lato" panose="020F0502020204030203" pitchFamily="34" charset="0"/>
              </a:rPr>
              <a:t>formulario de comentarios en línea </a:t>
            </a:r>
          </a:p>
          <a:p>
            <a:pPr marL="107315" indent="0">
              <a:lnSpc>
                <a:spcPct val="100000"/>
              </a:lnSpc>
              <a:spcBef>
                <a:spcPct val="20000"/>
              </a:spcBef>
              <a:buNone/>
            </a:pP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00000"/>
              </a:lnSpc>
              <a:spcBef>
                <a:spcPct val="20000"/>
              </a:spcBef>
              <a:buFont typeface="Arial" panose="020B0604020202020204" pitchFamily="34" charset="0"/>
              <a:buChar char="•"/>
            </a:pPr>
            <a:r>
              <a:rPr lang="es-419" sz="1600" dirty="0">
                <a:solidFill>
                  <a:schemeClr val="bg1"/>
                </a:solidFill>
                <a:latin typeface="Lato" panose="020F0502020204030203" pitchFamily="34" charset="0"/>
                <a:ea typeface="Lato" panose="020F0502020204030203" pitchFamily="34" charset="0"/>
                <a:cs typeface="Lato" panose="020F0502020204030203" pitchFamily="34" charset="0"/>
              </a:rPr>
              <a:t>El breve formulario de comentarios recoge los comentarios de las y los facilitadores que utilizan un Paquete de Facilitación de VG del ACNUR o de colegas que utilizan los materiales para el autoestudio, con el objetivo de ayudar al </a:t>
            </a:r>
            <a:r>
              <a:rPr lang="es-ES" sz="1600" dirty="0">
                <a:solidFill>
                  <a:schemeClr val="bg1"/>
                </a:solidFill>
                <a:latin typeface="Lato" panose="020F0502020204030203" pitchFamily="34" charset="0"/>
                <a:ea typeface="Lato" panose="020F0502020204030203" pitchFamily="34" charset="0"/>
                <a:cs typeface="Lato" panose="020F0502020204030203" pitchFamily="34" charset="0"/>
              </a:rPr>
              <a:t>Centro Mundial </a:t>
            </a:r>
            <a:r>
              <a:rPr lang="es-ES" sz="1600">
                <a:solidFill>
                  <a:schemeClr val="bg1"/>
                </a:solidFill>
                <a:latin typeface="Lato" panose="020F0502020204030203" pitchFamily="34" charset="0"/>
                <a:ea typeface="Lato" panose="020F0502020204030203" pitchFamily="34" charset="0"/>
                <a:cs typeface="Lato" panose="020F0502020204030203" pitchFamily="34" charset="0"/>
              </a:rPr>
              <a:t>de Desarrollo y </a:t>
            </a:r>
            <a:r>
              <a:rPr lang="es-ES" sz="1600" dirty="0">
                <a:solidFill>
                  <a:schemeClr val="bg1"/>
                </a:solidFill>
                <a:latin typeface="Lato" panose="020F0502020204030203" pitchFamily="34" charset="0"/>
                <a:ea typeface="Lato" panose="020F0502020204030203" pitchFamily="34" charset="0"/>
                <a:cs typeface="Lato" panose="020F0502020204030203" pitchFamily="34" charset="0"/>
              </a:rPr>
              <a:t>Aprendizaje </a:t>
            </a:r>
            <a:r>
              <a:rPr lang="es-419" sz="1600" dirty="0">
                <a:solidFill>
                  <a:schemeClr val="bg1"/>
                </a:solidFill>
                <a:latin typeface="Lato" panose="020F0502020204030203" pitchFamily="34" charset="0"/>
                <a:ea typeface="Lato" panose="020F0502020204030203" pitchFamily="34" charset="0"/>
                <a:cs typeface="Lato" panose="020F0502020204030203" pitchFamily="34" charset="0"/>
              </a:rPr>
              <a:t>(GLDC, por sus siglas en inglés)</a:t>
            </a:r>
            <a:r>
              <a:rPr lang="es-ES" sz="1600" dirty="0">
                <a:solidFill>
                  <a:schemeClr val="bg1"/>
                </a:solidFill>
                <a:latin typeface="Lato" panose="020F0502020204030203" pitchFamily="34" charset="0"/>
                <a:ea typeface="Lato" panose="020F0502020204030203" pitchFamily="34" charset="0"/>
                <a:cs typeface="Lato" panose="020F0502020204030203" pitchFamily="34" charset="0"/>
              </a:rPr>
              <a:t> y a la División de Protección Internacional (DIP </a:t>
            </a:r>
            <a:r>
              <a:rPr lang="es-419" sz="1600" dirty="0">
                <a:solidFill>
                  <a:schemeClr val="bg1"/>
                </a:solidFill>
                <a:latin typeface="Lato" panose="020F0502020204030203" pitchFamily="34" charset="0"/>
                <a:ea typeface="Lato" panose="020F0502020204030203" pitchFamily="34" charset="0"/>
                <a:cs typeface="Lato" panose="020F0502020204030203" pitchFamily="34" charset="0"/>
              </a:rPr>
              <a:t>por sus siglas en inglés) a mejorar el contenido y la calidad de los materiales. </a:t>
            </a:r>
          </a:p>
          <a:p>
            <a:pPr marL="285750" indent="-285750">
              <a:lnSpc>
                <a:spcPct val="100000"/>
              </a:lnSpc>
              <a:spcBef>
                <a:spcPct val="20000"/>
              </a:spcBef>
              <a:buFont typeface="Arial" panose="020B0604020202020204" pitchFamily="34" charset="0"/>
              <a:buChar char="•"/>
            </a:pPr>
            <a:r>
              <a:rPr lang="es-419" sz="1600" dirty="0">
                <a:solidFill>
                  <a:schemeClr val="bg1"/>
                </a:solidFill>
                <a:latin typeface="Lato" panose="020F0502020204030203" pitchFamily="34" charset="0"/>
                <a:ea typeface="Lato" panose="020F0502020204030203" pitchFamily="34" charset="0"/>
                <a:cs typeface="Lato" panose="020F0502020204030203" pitchFamily="34" charset="0"/>
              </a:rPr>
              <a:t>Se recomienda que las y los facilitadores rellenen el formulario después de impartir la formación a nivel local. </a:t>
            </a:r>
          </a:p>
          <a:p>
            <a:pPr marL="285750" indent="-285750">
              <a:lnSpc>
                <a:spcPct val="100000"/>
              </a:lnSpc>
              <a:spcBef>
                <a:spcPct val="20000"/>
              </a:spcBef>
              <a:buFont typeface="Arial" panose="020B0604020202020204" pitchFamily="34" charset="0"/>
              <a:buChar char="•"/>
            </a:pPr>
            <a:r>
              <a:rPr lang="es-419" sz="1600" dirty="0">
                <a:solidFill>
                  <a:schemeClr val="bg1"/>
                </a:solidFill>
                <a:latin typeface="Lato" panose="020F0502020204030203" pitchFamily="34" charset="0"/>
                <a:ea typeface="Lato" panose="020F0502020204030203" pitchFamily="34" charset="0"/>
                <a:cs typeface="Lato" panose="020F0502020204030203" pitchFamily="34" charset="0"/>
              </a:rPr>
              <a:t>El formulario de comentarios es anónimo y se rellena en aproximadamente 7 minutos.</a:t>
            </a:r>
          </a:p>
        </p:txBody>
      </p:sp>
      <p:sp>
        <p:nvSpPr>
          <p:cNvPr id="4" name="TextBox 3">
            <a:extLst>
              <a:ext uri="{FF2B5EF4-FFF2-40B4-BE49-F238E27FC236}">
                <a16:creationId xmlns:a16="http://schemas.microsoft.com/office/drawing/2014/main" id="{2FB4957E-3D77-7470-9C51-D345CDA53640}"/>
              </a:ext>
            </a:extLst>
          </p:cNvPr>
          <p:cNvSpPr txBox="1"/>
          <p:nvPr/>
        </p:nvSpPr>
        <p:spPr>
          <a:xfrm>
            <a:off x="4469362" y="5350334"/>
            <a:ext cx="2064327" cy="369332"/>
          </a:xfrm>
          <a:prstGeom prst="rect">
            <a:avLst/>
          </a:prstGeom>
          <a:noFill/>
        </p:spPr>
        <p:txBody>
          <a:bodyPr wrap="square" rtlCol="0">
            <a:spAutoFit/>
          </a:bodyPr>
          <a:lstStyle/>
          <a:p>
            <a:pPr algn="ctr"/>
            <a:r>
              <a:rPr lang="es-419" b="1">
                <a:solidFill>
                  <a:schemeClr val="bg1"/>
                </a:solidFill>
                <a:latin typeface="Lato" panose="020F0502020204030203" pitchFamily="34" charset="0"/>
                <a:ea typeface="Lato" panose="020F0502020204030203" pitchFamily="34" charset="0"/>
                <a:cs typeface="Lato" panose="020F0502020204030203" pitchFamily="34" charset="0"/>
              </a:rPr>
              <a:t>¡GRACIAS!</a:t>
            </a:r>
          </a:p>
        </p:txBody>
      </p:sp>
    </p:spTree>
    <p:extLst>
      <p:ext uri="{BB962C8B-B14F-4D97-AF65-F5344CB8AC3E}">
        <p14:creationId xmlns:p14="http://schemas.microsoft.com/office/powerpoint/2010/main" val="29191469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outdoor, screenshot&#10;&#10;Description automatically generated">
            <a:extLst>
              <a:ext uri="{FF2B5EF4-FFF2-40B4-BE49-F238E27FC236}">
                <a16:creationId xmlns:a16="http://schemas.microsoft.com/office/drawing/2014/main" id="{66538724-4627-4E46-8C96-FBB7DA612F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452" y="391101"/>
            <a:ext cx="7272266" cy="5179394"/>
          </a:xfrm>
          <a:prstGeom prst="rect">
            <a:avLst/>
          </a:prstGeom>
        </p:spPr>
      </p:pic>
      <p:sp>
        <p:nvSpPr>
          <p:cNvPr id="5" name="TextBox 4">
            <a:extLst>
              <a:ext uri="{FF2B5EF4-FFF2-40B4-BE49-F238E27FC236}">
                <a16:creationId xmlns:a16="http://schemas.microsoft.com/office/drawing/2014/main" id="{D8BB0966-3AE6-8B52-0D16-85CB618AB228}"/>
              </a:ext>
            </a:extLst>
          </p:cNvPr>
          <p:cNvSpPr txBox="1"/>
          <p:nvPr/>
        </p:nvSpPr>
        <p:spPr>
          <a:xfrm>
            <a:off x="865577" y="5636687"/>
            <a:ext cx="5616089" cy="400110"/>
          </a:xfrm>
          <a:prstGeom prst="rect">
            <a:avLst/>
          </a:prstGeom>
          <a:noFill/>
        </p:spPr>
        <p:txBody>
          <a:bodyPr wrap="none" rtlCol="0">
            <a:spAutoFit/>
          </a:bodyPr>
          <a:lstStyle/>
          <a:p>
            <a:pPr algn="l"/>
            <a:r>
              <a:rPr lang="es-419" sz="2000" b="1" dirty="0">
                <a:solidFill>
                  <a:srgbClr val="0070C0"/>
                </a:solidFill>
              </a:rPr>
              <a:t>La VG en el Marco Global de Resultados del ACNUR</a:t>
            </a:r>
          </a:p>
        </p:txBody>
      </p:sp>
      <p:pic>
        <p:nvPicPr>
          <p:cNvPr id="2" name="Picture 1" descr="A picture containing icon&#10;&#10;Description automatically generated">
            <a:extLst>
              <a:ext uri="{FF2B5EF4-FFF2-40B4-BE49-F238E27FC236}">
                <a16:creationId xmlns:a16="http://schemas.microsoft.com/office/drawing/2014/main" id="{3E733D0C-C289-E34B-6C0E-2403DE1B0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530" y="433305"/>
            <a:ext cx="7772400" cy="5745785"/>
          </a:xfrm>
          <a:prstGeom prst="rect">
            <a:avLst/>
          </a:prstGeom>
        </p:spPr>
      </p:pic>
    </p:spTree>
    <p:extLst>
      <p:ext uri="{BB962C8B-B14F-4D97-AF65-F5344CB8AC3E}">
        <p14:creationId xmlns:p14="http://schemas.microsoft.com/office/powerpoint/2010/main" val="4414950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accel="50000" fill="hold" nodeType="clickEffect" p14:presetBounceEnd="50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50000">
                                          <p:cBhvr additive="base">
                                            <p:cTn id="15"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accel="5000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E54952E-9070-6D2C-EF25-1322E358A832}"/>
              </a:ext>
            </a:extLst>
          </p:cNvPr>
          <p:cNvSpPr>
            <a:spLocks noChangeArrowheads="1"/>
          </p:cNvSpPr>
          <p:nvPr/>
        </p:nvSpPr>
        <p:spPr bwMode="auto">
          <a:xfrm>
            <a:off x="1524001" y="-25315"/>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br>
              <a:rPr lang="es-419" sz="900">
                <a:latin typeface="Helvetica" pitchFamily="2" charset="0"/>
              </a:rPr>
            </a:br>
            <a:endParaRPr lang="es-419" sz="900">
              <a:latin typeface="Helvetica" pitchFamily="2" charset="0"/>
            </a:endParaRPr>
          </a:p>
        </p:txBody>
      </p:sp>
      <p:sp>
        <p:nvSpPr>
          <p:cNvPr id="3" name="Content Placeholder 2">
            <a:extLst>
              <a:ext uri="{FF2B5EF4-FFF2-40B4-BE49-F238E27FC236}">
                <a16:creationId xmlns:a16="http://schemas.microsoft.com/office/drawing/2014/main" id="{1A1CEC58-21E1-1D27-23DE-10D40F868263}"/>
              </a:ext>
            </a:extLst>
          </p:cNvPr>
          <p:cNvSpPr txBox="1">
            <a:spLocks/>
          </p:cNvSpPr>
          <p:nvPr/>
        </p:nvSpPr>
        <p:spPr>
          <a:xfrm>
            <a:off x="734170" y="2209234"/>
            <a:ext cx="6705208" cy="446563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s-419" sz="1900" b="1" dirty="0">
                <a:solidFill>
                  <a:srgbClr val="0070C0"/>
                </a:solidFill>
                <a:latin typeface="Lato"/>
                <a:ea typeface="Lato"/>
                <a:cs typeface="Lato"/>
              </a:rPr>
              <a:t>Efecto de la Política </a:t>
            </a:r>
            <a:br>
              <a:rPr lang="es-419" sz="1800" u="sng" dirty="0">
                <a:latin typeface="Lato"/>
                <a:ea typeface="Lato"/>
                <a:cs typeface="Lato"/>
              </a:rPr>
            </a:br>
            <a:r>
              <a:rPr lang="es-419" sz="1800" dirty="0">
                <a:latin typeface="Lato"/>
                <a:ea typeface="Lato"/>
                <a:cs typeface="Lato"/>
              </a:rPr>
              <a:t>La VG se previene al abordar la desigualdad de género, la discriminación y las relaciones de poder desiguales.</a:t>
            </a:r>
          </a:p>
          <a:p>
            <a:pPr>
              <a:buClr>
                <a:srgbClr val="0070C0"/>
              </a:buClr>
              <a:buFont typeface="Wingdings" pitchFamily="2" charset="2"/>
              <a:buChar char="Ø"/>
            </a:pPr>
            <a:r>
              <a:rPr lang="es-419" sz="1900" b="1" dirty="0">
                <a:solidFill>
                  <a:srgbClr val="0070C0"/>
                </a:solidFill>
                <a:latin typeface="Lato"/>
                <a:ea typeface="Lato"/>
                <a:cs typeface="Lato"/>
              </a:rPr>
              <a:t>Acción central de la Política</a:t>
            </a:r>
            <a:br>
              <a:rPr lang="es-419" sz="1800" u="sng" dirty="0">
                <a:latin typeface="Lato"/>
                <a:ea typeface="Lato"/>
                <a:cs typeface="Lato"/>
              </a:rPr>
            </a:br>
            <a:r>
              <a:rPr lang="es-419" sz="1800" dirty="0">
                <a:latin typeface="Lato"/>
                <a:ea typeface="Lato"/>
                <a:cs typeface="Lato"/>
              </a:rPr>
              <a:t>Las Operaciones fomentarán, planificarán e implementarán programas de prevención que promuevan la igualdad de género y que tengan como objetivo abordar las causas fundamentales de la VG con el fin de cambiar eficazmente los comportamientos y las normas sociales, incluso mediante enfoques a largo plazo que permitan la rendición de cuentas hacia las mujeres y las niñas.</a:t>
            </a:r>
          </a:p>
        </p:txBody>
      </p:sp>
      <p:sp>
        <p:nvSpPr>
          <p:cNvPr id="9" name="Title 1">
            <a:extLst>
              <a:ext uri="{FF2B5EF4-FFF2-40B4-BE49-F238E27FC236}">
                <a16:creationId xmlns:a16="http://schemas.microsoft.com/office/drawing/2014/main" id="{2123400B-3EF0-71C9-0D8C-EF96C9B3A81F}"/>
              </a:ext>
            </a:extLst>
          </p:cNvPr>
          <p:cNvSpPr txBox="1">
            <a:spLocks/>
          </p:cNvSpPr>
          <p:nvPr/>
        </p:nvSpPr>
        <p:spPr>
          <a:xfrm>
            <a:off x="795490" y="684661"/>
            <a:ext cx="6195193"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s-419" sz="4000" b="1" dirty="0">
                <a:solidFill>
                  <a:srgbClr val="0070C0"/>
                </a:solidFill>
                <a:latin typeface="Lato" panose="020F0502020204030203" pitchFamily="34" charset="77"/>
              </a:rPr>
              <a:t>Política de VG del ACNUR</a:t>
            </a:r>
          </a:p>
        </p:txBody>
      </p:sp>
      <p:cxnSp>
        <p:nvCxnSpPr>
          <p:cNvPr id="10" name="Straight Connector 9">
            <a:extLst>
              <a:ext uri="{FF2B5EF4-FFF2-40B4-BE49-F238E27FC236}">
                <a16:creationId xmlns:a16="http://schemas.microsoft.com/office/drawing/2014/main" id="{7AF8B79E-9D51-8AB7-5D7C-70D09BF001BB}"/>
              </a:ext>
            </a:extLst>
          </p:cNvPr>
          <p:cNvCxnSpPr>
            <a:cxnSpLocks/>
          </p:cNvCxnSpPr>
          <p:nvPr/>
        </p:nvCxnSpPr>
        <p:spPr>
          <a:xfrm flipH="1" flipV="1">
            <a:off x="-2521289" y="1339804"/>
            <a:ext cx="9334465" cy="5012"/>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2" name="Rectangle 11">
            <a:hlinkClick r:id="rId3"/>
            <a:extLst>
              <a:ext uri="{FF2B5EF4-FFF2-40B4-BE49-F238E27FC236}">
                <a16:creationId xmlns:a16="http://schemas.microsoft.com/office/drawing/2014/main" id="{4CDA30F5-FDDD-F40E-48CE-8E5916001FAA}"/>
              </a:ext>
            </a:extLst>
          </p:cNvPr>
          <p:cNvSpPr/>
          <p:nvPr/>
        </p:nvSpPr>
        <p:spPr>
          <a:xfrm>
            <a:off x="7639214" y="482516"/>
            <a:ext cx="3757296" cy="5080084"/>
          </a:xfrm>
          <a:prstGeom prst="rect">
            <a:avLst/>
          </a:prstGeom>
          <a:noFill/>
          <a:ln w="6032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pic>
        <p:nvPicPr>
          <p:cNvPr id="2" name="Picture 1">
            <a:extLst>
              <a:ext uri="{FF2B5EF4-FFF2-40B4-BE49-F238E27FC236}">
                <a16:creationId xmlns:a16="http://schemas.microsoft.com/office/drawing/2014/main" id="{60407C77-6153-67DA-D30A-BEC6775EE598}"/>
              </a:ext>
            </a:extLst>
          </p:cNvPr>
          <p:cNvPicPr>
            <a:picLocks noChangeAspect="1"/>
          </p:cNvPicPr>
          <p:nvPr/>
        </p:nvPicPr>
        <p:blipFill>
          <a:blip r:embed="rId4"/>
          <a:stretch>
            <a:fillRect/>
          </a:stretch>
        </p:blipFill>
        <p:spPr>
          <a:xfrm>
            <a:off x="7772684" y="623398"/>
            <a:ext cx="3490355" cy="4798319"/>
          </a:xfrm>
          <a:prstGeom prst="rect">
            <a:avLst/>
          </a:prstGeom>
        </p:spPr>
      </p:pic>
      <p:pic>
        <p:nvPicPr>
          <p:cNvPr id="13" name="Picture 12" descr="Shape&#10;&#10;Description automatically generated">
            <a:extLst>
              <a:ext uri="{FF2B5EF4-FFF2-40B4-BE49-F238E27FC236}">
                <a16:creationId xmlns:a16="http://schemas.microsoft.com/office/drawing/2014/main" id="{9FC84A9A-C19A-E0FE-28D3-299FAB1B02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6017" y="4666417"/>
            <a:ext cx="1699024" cy="1522747"/>
          </a:xfrm>
          <a:prstGeom prst="rect">
            <a:avLst/>
          </a:prstGeom>
        </p:spPr>
      </p:pic>
    </p:spTree>
    <p:extLst>
      <p:ext uri="{BB962C8B-B14F-4D97-AF65-F5344CB8AC3E}">
        <p14:creationId xmlns:p14="http://schemas.microsoft.com/office/powerpoint/2010/main" val="34097694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7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 fill="hold"/>
                                            <p:tgtEl>
                                              <p:spTgt spid="13"/>
                                            </p:tgtEl>
                                            <p:attrNameLst>
                                              <p:attrName>ppt_w</p:attrName>
                                            </p:attrNameLst>
                                          </p:cBhvr>
                                          <p:tavLst>
                                            <p:tav tm="0">
                                              <p:val>
                                                <p:strVal val="2/3*#ppt_w"/>
                                              </p:val>
                                            </p:tav>
                                            <p:tav tm="100000">
                                              <p:val>
                                                <p:strVal val="#ppt_w"/>
                                              </p:val>
                                            </p:tav>
                                          </p:tavLst>
                                        </p:anim>
                                        <p:anim calcmode="lin" valueType="num">
                                          <p:cBhvr>
                                            <p:cTn id="16" dur="200" fill="hold"/>
                                            <p:tgtEl>
                                              <p:spTgt spid="13"/>
                                            </p:tgtEl>
                                            <p:attrNameLst>
                                              <p:attrName>ppt_h</p:attrName>
                                            </p:attrNameLst>
                                          </p:cBhvr>
                                          <p:tavLst>
                                            <p:tav tm="0">
                                              <p:val>
                                                <p:strVal val="2/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7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 fill="hold"/>
                                            <p:tgtEl>
                                              <p:spTgt spid="13"/>
                                            </p:tgtEl>
                                            <p:attrNameLst>
                                              <p:attrName>ppt_w</p:attrName>
                                            </p:attrNameLst>
                                          </p:cBhvr>
                                          <p:tavLst>
                                            <p:tav tm="0">
                                              <p:val>
                                                <p:strVal val="2/3*#ppt_w"/>
                                              </p:val>
                                            </p:tav>
                                            <p:tav tm="100000">
                                              <p:val>
                                                <p:strVal val="#ppt_w"/>
                                              </p:val>
                                            </p:tav>
                                          </p:tavLst>
                                        </p:anim>
                                        <p:anim calcmode="lin" valueType="num">
                                          <p:cBhvr>
                                            <p:cTn id="16" dur="200" fill="hold"/>
                                            <p:tgtEl>
                                              <p:spTgt spid="13"/>
                                            </p:tgtEl>
                                            <p:attrNameLst>
                                              <p:attrName>ppt_h</p:attrName>
                                            </p:attrNameLst>
                                          </p:cBhvr>
                                          <p:tavLst>
                                            <p:tav tm="0">
                                              <p:val>
                                                <p:strVal val="2/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DESIGN_ID_CUSTOM DESIGN" val="wlg7qZvh"/>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a:themeElements>
    <a:clrScheme name="SGBV4">
      <a:dk1>
        <a:sysClr val="windowText" lastClr="000000"/>
      </a:dk1>
      <a:lt1>
        <a:sysClr val="window" lastClr="FFFFFF"/>
      </a:lt1>
      <a:dk2>
        <a:srgbClr val="F0E68D"/>
      </a:dk2>
      <a:lt2>
        <a:srgbClr val="EEECE1"/>
      </a:lt2>
      <a:accent1>
        <a:srgbClr val="934378"/>
      </a:accent1>
      <a:accent2>
        <a:srgbClr val="F7BE5A"/>
      </a:accent2>
      <a:accent3>
        <a:srgbClr val="87C070"/>
      </a:accent3>
      <a:accent4>
        <a:srgbClr val="4EB7DD"/>
      </a:accent4>
      <a:accent5>
        <a:srgbClr val="976B9D"/>
      </a:accent5>
      <a:accent6>
        <a:srgbClr val="5C5F9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1.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54.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80.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96.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32.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133.png"/></Relationships>
</file>

<file path=ppt/webextensions/webextension1.xml><?xml version="1.0" encoding="utf-8"?>
<we:webextension xmlns:we="http://schemas.microsoft.com/office/webextensions/webextension/2010/11" id="{F9EEC588-C518-C346-9BBA-3303408C8B50}">
  <we:reference id="wa104221182" version="3.3.0.0" store="en-US" storeType="OMEX"/>
  <we:alternateReferences>
    <we:reference id="wa104221182" version="3.3.0.0" store="wa104221182" storeType="OMEX"/>
  </we:alternateReferences>
  <we:properties>
    <we:property name="autoplay" value="0"/>
    <we:property name="endtime" value="0"/>
    <we:property name="slideId" value="4247"/>
    <we:property name="starttime" value="0"/>
    <we:property name="vid" value="&quot;https://www.youtube.com/watch?v=ONdC4Ih5WcI&amp;list=PLk83Ra7kAz5FrtK7ugdERd_KM6LVsKE_4&amp;index=4&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110C1484-5C77-1744-B2E9-E2214CB1E5B2}">
  <we:reference id="wa104221182" version="3.3.0.0" store="en-US" storeType="OMEX"/>
  <we:alternateReferences>
    <we:reference id="wa104221182" version="3.3.0.0" store="wa104221182" storeType="OMEX"/>
  </we:alternateReferences>
  <we:properties>
    <we:property name="autoplay" value="0"/>
    <we:property name="endtime" value="0"/>
    <we:property name="starttime" value="0"/>
    <we:property name="vid" value="&quot;https://www.youtube.com/watch?v=O1islM0ytkE&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55D35F1F-CF70-144F-A47C-FC07F68494E3}">
  <we:reference id="wa104221182" version="3.3.0.0" store="en-US" storeType="OMEX"/>
  <we:alternateReferences>
    <we:reference id="wa104221182" version="3.3.0.0" store="wa104221182" storeType="OMEX"/>
  </we:alternateReferences>
  <we:properties>
    <we:property name="autoplay" value="0"/>
    <we:property name="endtime" value="0"/>
    <we:property name="starttime" value="0"/>
    <we:property name="vid" value="&quot;https://www.youtube.com/watch?v=XN07X6Vjk_I&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1D24411C-951B-1F46-8990-FFCC6270AB5A}">
  <we:reference id="wa104221182" version="3.3.0.0" store="en-US" storeType="OMEX"/>
  <we:alternateReferences>
    <we:reference id="wa104221182" version="3.3.0.0" store="wa104221182" storeType="OMEX"/>
  </we:alternateReferences>
  <we:properties>
    <we:property name="autoplay" value="0"/>
    <we:property name="endtime" value="0"/>
    <we:property name="slideId" value="4285"/>
    <we:property name="starttime" value="0"/>
    <we:property name="vid" value="&quot;https://www.youtube.com/watch?v=5b6V5mTlS80&amp;list=PLk83Ra7kAz5FrtK7ugdERd_KM6LVsKE_4&amp;index=5&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6E057196-68BE-E54F-AC44-638F536D92B9}">
  <we:reference id="wa104221182" version="3.3.0.0" store="en-US" storeType="OMEX"/>
  <we:alternateReferences>
    <we:reference id="wa104221182" version="3.3.0.0" store="wa104221182" storeType="OMEX"/>
  </we:alternateReferences>
  <we:properties>
    <we:property name="autoplay" value="0"/>
    <we:property name="endtime" value="0"/>
    <we:property name="slideId" value="4324"/>
    <we:property name="starttime" value="0"/>
    <we:property name="vid" value="&quot;https://www.youtube.com/watch?v=4qi24_c86vA&amp;list=PLk83Ra7kAz5FrtK7ugdERd_KM6LVsKE_4&amp;index=6&quot;"/>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A52AAF06-55B3-4E46-BE99-4F434C24B634}">
  <we:reference id="wa104221182" version="3.3.0.0" store="en-US" storeType="OMEX"/>
  <we:alternateReferences>
    <we:reference id="wa104221182" version="3.3.0.0" store="wa104221182" storeType="OMEX"/>
  </we:alternateReferences>
  <we:properties>
    <we:property name="autoplay" value="0"/>
    <we:property name="endtime" value="0"/>
    <we:property name="slideId" value="4323"/>
    <we:property name="starttime" value="0"/>
    <we:property name="vid" value="&quot;https://www.youtube.com/watch?v=4qi24_c86vA&amp;list=PLk83Ra7kAz5FrtK7ugdERd_KM6LVsKE_4&amp;index=6&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ad07093-0f25-4850-9969-06e923766a96" xsi:nil="true"/>
    <lcf76f155ced4ddcb4097134ff3c332f xmlns="7734fb8c-831e-4eb8-8456-b9d33828000d">
      <Terms xmlns="http://schemas.microsoft.com/office/infopath/2007/PartnerControls"/>
    </lcf76f155ced4ddcb4097134ff3c332f>
    <SharedWithUsers xmlns="8ad07093-0f25-4850-9969-06e923766a96">
      <UserInfo>
        <DisplayName>Asha Ngonze</DisplayName>
        <AccountId>869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86B364B4C675074FA44788609F1CB9C1" ma:contentTypeVersion="12" ma:contentTypeDescription="Új dokumentum létrehozása." ma:contentTypeScope="" ma:versionID="7ee77b2ef5a14cf8c7fd0a79ff6b6747">
  <xsd:schema xmlns:xsd="http://www.w3.org/2001/XMLSchema" xmlns:xs="http://www.w3.org/2001/XMLSchema" xmlns:p="http://schemas.microsoft.com/office/2006/metadata/properties" xmlns:ns2="7734fb8c-831e-4eb8-8456-b9d33828000d" xmlns:ns3="8ad07093-0f25-4850-9969-06e923766a96" targetNamespace="http://schemas.microsoft.com/office/2006/metadata/properties" ma:root="true" ma:fieldsID="1195a41718800c95fe2a066ccc73cdf8" ns2:_="" ns3:_="">
    <xsd:import namespace="7734fb8c-831e-4eb8-8456-b9d33828000d"/>
    <xsd:import namespace="8ad07093-0f25-4850-9969-06e92376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4fb8c-831e-4eb8-8456-b9d3382800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Képcímkék"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d07093-0f25-4850-9969-06e923766a96"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TaxCatchAll" ma:index="16" nillable="true" ma:displayName="Taxonomy Catch All Column" ma:hidden="true" ma:list="{0ef80153-f963-49f3-a96a-9f2e1c58e2cf}" ma:internalName="TaxCatchAll" ma:showField="CatchAllData" ma:web="8ad07093-0f25-4850-9969-06e92376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F22226-5F76-46F0-BA17-E46EDC78F475}">
  <ds:schemaRefs>
    <ds:schemaRef ds:uri="http://schemas.microsoft.com/sharepoint/v3/contenttype/forms"/>
  </ds:schemaRefs>
</ds:datastoreItem>
</file>

<file path=customXml/itemProps2.xml><?xml version="1.0" encoding="utf-8"?>
<ds:datastoreItem xmlns:ds="http://schemas.openxmlformats.org/officeDocument/2006/customXml" ds:itemID="{D5EDF679-14F0-442F-B57D-7AA19A37C8B2}">
  <ds:schemaRefs>
    <ds:schemaRef ds:uri="21d3e05b-d082-4aab-a5b1-52ea0a72b9f7"/>
    <ds:schemaRef ds:uri="http://purl.org/dc/dcmitype/"/>
    <ds:schemaRef ds:uri="http://purl.org/dc/elements/1.1/"/>
    <ds:schemaRef ds:uri="http://www.w3.org/XML/1998/namespace"/>
    <ds:schemaRef ds:uri="66e4f3bb-f9c5-4cf1-b15c-7c5e7d9f6b17"/>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8ad07093-0f25-4850-9969-06e923766a96"/>
    <ds:schemaRef ds:uri="7734fb8c-831e-4eb8-8456-b9d33828000d"/>
  </ds:schemaRefs>
</ds:datastoreItem>
</file>

<file path=customXml/itemProps3.xml><?xml version="1.0" encoding="utf-8"?>
<ds:datastoreItem xmlns:ds="http://schemas.openxmlformats.org/officeDocument/2006/customXml" ds:itemID="{00B8AE89-8849-4AC9-8CF3-A8DC8FF78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34fb8c-831e-4eb8-8456-b9d33828000d"/>
    <ds:schemaRef ds:uri="8ad07093-0f25-4850-9969-06e92376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28251</TotalTime>
  <Words>29071</Words>
  <Application>Microsoft Office PowerPoint</Application>
  <PresentationFormat>Widescreen</PresentationFormat>
  <Paragraphs>1306</Paragraphs>
  <Slides>77</Slides>
  <Notes>77</Notes>
  <HiddenSlides>3</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Base</vt:lpstr>
      <vt:lpstr>PowerPoint Presentation</vt:lpstr>
      <vt:lpstr>PowerPoint Presentation</vt:lpstr>
      <vt:lpstr>PowerPoint Presentation</vt:lpstr>
      <vt:lpstr>Objetivos de aprendizaje </vt:lpstr>
      <vt:lpstr>Programa</vt:lpstr>
      <vt:lpstr>Las presentaciones</vt:lpstr>
      <vt:lpstr>PowerPoint Presentation</vt:lpstr>
      <vt:lpstr>PowerPoint Presentation</vt:lpstr>
      <vt:lpstr>PowerPoint Presentation</vt:lpstr>
      <vt:lpstr>PowerPoint Presentation</vt:lpstr>
      <vt:lpstr>PowerPoint Presentation</vt:lpstr>
      <vt:lpstr>PowerPoint Presentation</vt:lpstr>
      <vt:lpstr>Debate Prevención de la VG en emergencias</vt:lpstr>
      <vt:lpstr>PowerPoint Presentation</vt:lpstr>
      <vt:lpstr>PowerPoint Presentation</vt:lpstr>
      <vt:lpstr>PowerPoint Presentation</vt:lpstr>
      <vt:lpstr>PowerPoint Presentation</vt:lpstr>
      <vt:lpstr>Abordar las CAUSAS FUNDAMENTALES de la VG: </vt:lpstr>
      <vt:lpstr>PowerPoint Presentation</vt:lpstr>
      <vt:lpstr>PowerPoint Presentation</vt:lpstr>
      <vt:lpstr>PowerPoint Presentation</vt:lpstr>
      <vt:lpstr>PowerPoint Presentation</vt:lpstr>
      <vt:lpstr>PowerPoint Presentation</vt:lpstr>
      <vt:lpstr>Las formas interseccionales de discriminación aumentan el riesgo de VG</vt:lpstr>
      <vt:lpstr>PowerPoint Presentation</vt:lpstr>
      <vt:lpstr>Debate Desigualdad de género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Trabajo en grupo Reflexiones sobre el video</vt:lpstr>
      <vt:lpstr>PowerPoint Presentation</vt:lpstr>
      <vt:lpstr>Trabajo en grupo Equal Access Nepal</vt:lpstr>
      <vt:lpstr>PowerPoint Presentation</vt:lpstr>
      <vt:lpstr>PowerPoint Presentation</vt:lpstr>
      <vt:lpstr>PowerPoint Presentation</vt:lpstr>
      <vt:lpstr>PowerPoint Presentation</vt:lpstr>
      <vt:lpstr>PowerPoint Presentation</vt:lpstr>
      <vt:lpstr>PowerPoint Presentation</vt:lpstr>
      <vt:lpstr>Debate Asociaciones y localización</vt:lpstr>
      <vt:lpstr>PowerPoint Presentation</vt:lpstr>
      <vt:lpstr>PowerPoint Presentation</vt:lpstr>
      <vt:lpstr>PowerPoint Presentation</vt:lpstr>
      <vt:lpstr>Debate Análisis del género y el poder</vt:lpstr>
      <vt:lpstr>PowerPoint Presentation</vt:lpstr>
      <vt:lpstr>Trabajo en grupo Ámbitos de un Análisis de género y poder</vt:lpstr>
      <vt:lpstr>PowerPoint Presentation</vt:lpstr>
      <vt:lpstr>PowerPoint Presentation</vt:lpstr>
      <vt:lpstr>PowerPoint Presentation</vt:lpstr>
      <vt:lpstr>PowerPoint Presentation</vt:lpstr>
      <vt:lpstr>PowerPoint Presentation</vt:lpstr>
      <vt:lpstr>PowerPoint Presentation</vt:lpstr>
      <vt:lpstr>Debate Eficacia de las actividades de prevención</vt:lpstr>
      <vt:lpstr>y el impacto de las actividades de prevención de la VG </vt:lpstr>
      <vt:lpstr>PowerPoint Presentation</vt:lpstr>
      <vt:lpstr>PowerPoint Presentation</vt:lpstr>
      <vt:lpstr>Trabajo en grupo Indicadores de producto de buena práctica para la programación para la prevención de la VG</vt:lpstr>
      <vt:lpstr>PowerPoint Presentation</vt:lpstr>
      <vt:lpstr>PowerPoint Presentation</vt:lpstr>
      <vt:lpstr>PowerPoint Presentation</vt:lpstr>
      <vt:lpstr>PowerPoint Presentation</vt:lpstr>
      <vt:lpstr>Trabajo en grupo Efectos y productos de nuestros propios programas de prevención de la VG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¡Gracias! </vt:lpstr>
      <vt:lpstr>PowerPoint Presentation</vt:lpstr>
    </vt:vector>
  </TitlesOfParts>
  <Company>UNHCR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Lorenza Trulli</dc:creator>
  <cp:lastModifiedBy>Rose De Jong</cp:lastModifiedBy>
  <cp:revision>198</cp:revision>
  <dcterms:created xsi:type="dcterms:W3CDTF">2013-05-14T13:56:23Z</dcterms:created>
  <dcterms:modified xsi:type="dcterms:W3CDTF">2023-07-27T16:19:06Z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B3D20A61-DA67-4A2E-9FC5-7D18D4F4215E</vt:lpwstr>
  </property>
  <property fmtid="{D5CDD505-2E9C-101B-9397-08002B2CF9AE}" pid="3" name="ArticulatePath">
    <vt:lpwstr>Module 3 Designing, Implementing Monitoring GBV Prevention_GP</vt:lpwstr>
  </property>
  <property fmtid="{D5CDD505-2E9C-101B-9397-08002B2CF9AE}" pid="4" name="ContentTypeId">
    <vt:lpwstr>0x010100B071E2B7CA89A746B3C1560D8E55A703</vt:lpwstr>
  </property>
  <property fmtid="{D5CDD505-2E9C-101B-9397-08002B2CF9AE}" pid="5" name="MediaServiceImageTags">
    <vt:lpwstr/>
  </property>
</Properties>
</file>