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webextensions/webextension1.xml" ContentType="application/vnd.ms-office.webextension+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webextensions/webextension2.xml" ContentType="application/vnd.ms-office.webextension+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webextensions/webextension3.xml" ContentType="application/vnd.ms-office.webextension+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webextensions/webextension4.xml" ContentType="application/vnd.ms-office.webextension+xml"/>
  <Override PartName="/ppt/tags/tag42.xml" ContentType="application/vnd.openxmlformats-officedocument.presentationml.tags+xml"/>
  <Override PartName="/ppt/notesSlides/notesSlide46.xml" ContentType="application/vnd.openxmlformats-officedocument.presentationml.notesSlide+xml"/>
  <Override PartName="/ppt/tags/tag43.xml" ContentType="application/vnd.openxmlformats-officedocument.presentationml.tags+xml"/>
  <Override PartName="/ppt/notesSlides/notesSlide47.xml" ContentType="application/vnd.openxmlformats-officedocument.presentationml.notesSlide+xml"/>
  <Override PartName="/ppt/tags/tag44.xml" ContentType="application/vnd.openxmlformats-officedocument.presentationml.tags+xml"/>
  <Override PartName="/ppt/notesSlides/notesSlide48.xml" ContentType="application/vnd.openxmlformats-officedocument.presentationml.notesSlide+xml"/>
  <Override PartName="/ppt/tags/tag45.xml" ContentType="application/vnd.openxmlformats-officedocument.presentationml.tags+xml"/>
  <Override PartName="/ppt/notesSlides/notesSlide49.xml" ContentType="application/vnd.openxmlformats-officedocument.presentationml.notesSlide+xml"/>
  <Override PartName="/ppt/tags/tag46.xml" ContentType="application/vnd.openxmlformats-officedocument.presentationml.tags+xml"/>
  <Override PartName="/ppt/notesSlides/notesSlide50.xml" ContentType="application/vnd.openxmlformats-officedocument.presentationml.notesSlide+xml"/>
  <Override PartName="/ppt/tags/tag47.xml" ContentType="application/vnd.openxmlformats-officedocument.presentationml.tags+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8.xml" ContentType="application/vnd.openxmlformats-officedocument.presentationml.tags+xml"/>
  <Override PartName="/ppt/notesSlides/notesSlide52.xml" ContentType="application/vnd.openxmlformats-officedocument.presentationml.notesSlide+xml"/>
  <Override PartName="/ppt/tags/tag4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50.xml" ContentType="application/vnd.openxmlformats-officedocument.presentationml.tags+xml"/>
  <Override PartName="/ppt/notesSlides/notesSlide55.xml" ContentType="application/vnd.openxmlformats-officedocument.presentationml.notesSlide+xml"/>
  <Override PartName="/ppt/tags/tag51.xml" ContentType="application/vnd.openxmlformats-officedocument.presentationml.tags+xml"/>
  <Override PartName="/ppt/notesSlides/notesSlide56.xml" ContentType="application/vnd.openxmlformats-officedocument.presentationml.notesSlide+xml"/>
  <Override PartName="/ppt/tags/tag52.xml" ContentType="application/vnd.openxmlformats-officedocument.presentationml.tags+xml"/>
  <Override PartName="/ppt/notesSlides/notesSlide57.xml" ContentType="application/vnd.openxmlformats-officedocument.presentationml.notesSlide+xml"/>
  <Override PartName="/ppt/tags/tag5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webextensions/webextension5.xml" ContentType="application/vnd.ms-office.webextension+xml"/>
  <Override PartName="/ppt/tags/tag57.xml" ContentType="application/vnd.openxmlformats-officedocument.presentationml.tags+xml"/>
  <Override PartName="/ppt/notesSlides/notesSlide64.xml" ContentType="application/vnd.openxmlformats-officedocument.presentationml.notesSlide+xml"/>
  <Override PartName="/ppt/webextensions/webextension6.xml" ContentType="application/vnd.ms-office.webextension+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60.xml" ContentType="application/vnd.openxmlformats-officedocument.presentationml.tags+xml"/>
  <Override PartName="/ppt/notesSlides/notesSlide68.xml" ContentType="application/vnd.openxmlformats-officedocument.presentationml.notesSlide+xml"/>
  <Override PartName="/ppt/tags/tag61.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62.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4326" r:id="rId5"/>
    <p:sldId id="4327" r:id="rId6"/>
    <p:sldId id="256" r:id="rId7"/>
    <p:sldId id="291" r:id="rId8"/>
    <p:sldId id="4254" r:id="rId9"/>
    <p:sldId id="4259" r:id="rId10"/>
    <p:sldId id="4260" r:id="rId11"/>
    <p:sldId id="2383" r:id="rId12"/>
    <p:sldId id="413" r:id="rId13"/>
    <p:sldId id="4247" r:id="rId14"/>
    <p:sldId id="4248" r:id="rId15"/>
    <p:sldId id="356" r:id="rId16"/>
    <p:sldId id="4264" r:id="rId17"/>
    <p:sldId id="333" r:id="rId18"/>
    <p:sldId id="371" r:id="rId19"/>
    <p:sldId id="4250" r:id="rId20"/>
    <p:sldId id="4249" r:id="rId21"/>
    <p:sldId id="4251" r:id="rId22"/>
    <p:sldId id="316" r:id="rId23"/>
    <p:sldId id="4256" r:id="rId24"/>
    <p:sldId id="417" r:id="rId25"/>
    <p:sldId id="4266" r:id="rId26"/>
    <p:sldId id="4322" r:id="rId27"/>
    <p:sldId id="4269" r:id="rId28"/>
    <p:sldId id="4252" r:id="rId29"/>
    <p:sldId id="4261" r:id="rId30"/>
    <p:sldId id="4293" r:id="rId31"/>
    <p:sldId id="4270" r:id="rId32"/>
    <p:sldId id="4272" r:id="rId33"/>
    <p:sldId id="4255" r:id="rId34"/>
    <p:sldId id="4265" r:id="rId35"/>
    <p:sldId id="4273" r:id="rId36"/>
    <p:sldId id="4274" r:id="rId37"/>
    <p:sldId id="4275" r:id="rId38"/>
    <p:sldId id="4277" r:id="rId39"/>
    <p:sldId id="4290" r:id="rId40"/>
    <p:sldId id="4278" r:id="rId41"/>
    <p:sldId id="4294" r:id="rId42"/>
    <p:sldId id="4279" r:id="rId43"/>
    <p:sldId id="4280" r:id="rId44"/>
    <p:sldId id="4284" r:id="rId45"/>
    <p:sldId id="4282" r:id="rId46"/>
    <p:sldId id="4283" r:id="rId47"/>
    <p:sldId id="4263" r:id="rId48"/>
    <p:sldId id="4285" r:id="rId49"/>
    <p:sldId id="4295" r:id="rId50"/>
    <p:sldId id="4296" r:id="rId51"/>
    <p:sldId id="4286" r:id="rId52"/>
    <p:sldId id="4297" r:id="rId53"/>
    <p:sldId id="4287" r:id="rId54"/>
    <p:sldId id="4298" r:id="rId55"/>
    <p:sldId id="4304" r:id="rId56"/>
    <p:sldId id="4305" r:id="rId57"/>
    <p:sldId id="4299" r:id="rId58"/>
    <p:sldId id="399" r:id="rId59"/>
    <p:sldId id="4303" r:id="rId60"/>
    <p:sldId id="4289" r:id="rId61"/>
    <p:sldId id="342" r:id="rId62"/>
    <p:sldId id="4319" r:id="rId63"/>
    <p:sldId id="4306" r:id="rId64"/>
    <p:sldId id="4291" r:id="rId65"/>
    <p:sldId id="4307" r:id="rId66"/>
    <p:sldId id="4324" r:id="rId67"/>
    <p:sldId id="4323" r:id="rId68"/>
    <p:sldId id="4308" r:id="rId69"/>
    <p:sldId id="4292" r:id="rId70"/>
    <p:sldId id="4302" r:id="rId71"/>
    <p:sldId id="4309" r:id="rId72"/>
    <p:sldId id="4310" r:id="rId73"/>
    <p:sldId id="4314" r:id="rId74"/>
    <p:sldId id="4315" r:id="rId75"/>
    <p:sldId id="4316" r:id="rId76"/>
    <p:sldId id="4317" r:id="rId77"/>
    <p:sldId id="4318" r:id="rId78"/>
    <p:sldId id="4311" r:id="rId79"/>
    <p:sldId id="409" r:id="rId80"/>
    <p:sldId id="4328" r:id="rId81"/>
  </p:sldIdLst>
  <p:sldSz cx="12192000" cy="6858000"/>
  <p:notesSz cx="6858000" cy="91440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39" userDrawn="1">
          <p15:clr>
            <a:srgbClr val="A4A3A4"/>
          </p15:clr>
        </p15:guide>
        <p15:guide id="2" orient="horz" pos="300" userDrawn="1">
          <p15:clr>
            <a:srgbClr val="A4A3A4"/>
          </p15:clr>
        </p15:guide>
        <p15:guide id="3" orient="horz" pos="4156" userDrawn="1">
          <p15:clr>
            <a:srgbClr val="A4A3A4"/>
          </p15:clr>
        </p15:guide>
        <p15:guide id="4" orient="horz" pos="981" userDrawn="1">
          <p15:clr>
            <a:srgbClr val="A4A3A4"/>
          </p15:clr>
        </p15:guide>
        <p15:guide id="5" pos="695" userDrawn="1">
          <p15:clr>
            <a:srgbClr val="A4A3A4"/>
          </p15:clr>
        </p15:guide>
        <p15:guide id="6" pos="6984" userDrawn="1">
          <p15:clr>
            <a:srgbClr val="A4A3A4"/>
          </p15:clr>
        </p15:guide>
        <p15:guide id="7" pos="34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F93689-D8C6-A501-7486-A71DC715FD88}" name="Rose De Jong" initials="RDJ" userId="S::dejongr@unhcr.org::fdfc7f57-0685-4a90-bc6e-c93956729b89" providerId="AD"/>
  <p188:author id="{6035DF9E-370A-8D8F-08B3-6F0C08A30645}" name="Maria Paula Castaneda" initials="MC" userId="S::castanma@unhcr.org::ede78922-b2dc-4921-baba-a448962c8aba" providerId="AD"/>
  <p188:author id="{A11746B7-440E-8C35-E6FE-B4C39817490C}" name="Judit Villanyi" initials="JV" userId="S::villanyi@unhcr.org::38fb8376-71d9-48fc-9bc0-90e1763cd9da" providerId="AD"/>
  <p188:author id="{D2D85DF5-A988-E222-83D1-9971315AA4DF}" name="Sara Tognetti" initials="ST" userId="S::tognetti@unhcr.org::e53948f5-51bf-41f4-9b74-e09b6e68e1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NHCR" initials="UNHCR" lastIdx="1" clrIdx="6"/>
  <p:cmAuthor id="1" name="AMPLEXOR" initials="PS" lastIdx="9" clrIdx="0"/>
  <p:cmAuthor id="8" name="Elizabeth Morrissey" initials="EM" lastIdx="31" clrIdx="7"/>
  <p:cmAuthor id="2" name="Rose De Jong" initials="RDJ" lastIdx="208" clrIdx="1"/>
  <p:cmAuthor id="3" name="Microsoft Office User" initials="MOU" lastIdx="89" clrIdx="2"/>
  <p:cmAuthor id="4" name="Leloba Pahl" initials="LP" lastIdx="2" clrIdx="3"/>
  <p:cmAuthor id="5" name="Sara Tognetti" initials="ST" lastIdx="141" clrIdx="4"/>
  <p:cmAuthor id="6" name="Dalia Rogemond" initials="DR"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0FF"/>
    <a:srgbClr val="CCE3F1"/>
    <a:srgbClr val="FFFCCD"/>
    <a:srgbClr val="C3D4E9"/>
    <a:srgbClr val="FBEF33"/>
    <a:srgbClr val="005A9B"/>
    <a:srgbClr val="007ED9"/>
    <a:srgbClr val="338EC9"/>
    <a:srgbClr val="A3B0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6"/>
    <p:restoredTop sz="94687"/>
  </p:normalViewPr>
  <p:slideViewPr>
    <p:cSldViewPr snapToGrid="0">
      <p:cViewPr varScale="1">
        <p:scale>
          <a:sx n="104" d="100"/>
          <a:sy n="104" d="100"/>
        </p:scale>
        <p:origin x="856" y="208"/>
      </p:cViewPr>
      <p:guideLst>
        <p:guide orient="horz" pos="3839"/>
        <p:guide orient="horz" pos="300"/>
        <p:guide orient="horz" pos="4156"/>
        <p:guide orient="horz" pos="981"/>
        <p:guide pos="695"/>
        <p:guide pos="6984"/>
        <p:guide pos="34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980F5-428B-4446-BB1E-BE9CC26E3A71}" type="doc">
      <dgm:prSet loTypeId="urn:microsoft.com/office/officeart/2005/8/layout/chevron1" loCatId="process" qsTypeId="urn:microsoft.com/office/officeart/2005/8/quickstyle/simple1" qsCatId="simple" csTypeId="urn:microsoft.com/office/officeart/2005/8/colors/accent1_2" csCatId="accent1" phldr="1"/>
      <dgm:spPr/>
    </dgm:pt>
    <dgm:pt modelId="{83220234-9035-47C4-BA7A-C79FADA1CCDB}">
      <dgm:prSet phldrT="[Text]" custT="1"/>
      <dgm:spPr>
        <a:solidFill>
          <a:srgbClr val="FFFCCD"/>
        </a:solidFill>
        <a:ln>
          <a:solidFill>
            <a:srgbClr val="0070C0"/>
          </a:solidFill>
        </a:ln>
      </dgm:spPr>
      <dgm:t>
        <a:bodyPr/>
        <a:lstStyle/>
        <a:p>
          <a:r>
            <a:rPr lang="fr-FR" sz="1800" b="1" noProof="0">
              <a:solidFill>
                <a:srgbClr val="0070C0"/>
              </a:solidFill>
              <a:latin typeface="Arial" panose="020B0604020202020204" pitchFamily="34" charset="0"/>
              <a:cs typeface="Arial" panose="020B0604020202020204" pitchFamily="34" charset="0"/>
            </a:rPr>
            <a:t>Rechercher</a:t>
          </a:r>
        </a:p>
      </dgm:t>
    </dgm:pt>
    <dgm:pt modelId="{49545A99-6795-43FD-AB30-0D4325F7FFD6}" type="parTrans" cxnId="{4895C955-3785-47E1-8B1F-9ED96E57B093}">
      <dgm:prSet/>
      <dgm:spPr/>
      <dgm:t>
        <a:bodyPr/>
        <a:lstStyle/>
        <a:p>
          <a:endParaRPr lang="tr-TR"/>
        </a:p>
      </dgm:t>
    </dgm:pt>
    <dgm:pt modelId="{DFA751FF-67D4-466F-85C0-C65F873912F3}" type="sibTrans" cxnId="{4895C955-3785-47E1-8B1F-9ED96E57B093}">
      <dgm:prSet/>
      <dgm:spPr/>
      <dgm:t>
        <a:bodyPr/>
        <a:lstStyle/>
        <a:p>
          <a:endParaRPr lang="tr-TR"/>
        </a:p>
      </dgm:t>
    </dgm:pt>
    <dgm:pt modelId="{C0B92514-CABD-4EE5-B15C-BC9ADCA6F2A7}">
      <dgm:prSet phldrT="[Text]" custT="1"/>
      <dgm:spPr>
        <a:solidFill>
          <a:srgbClr val="CCE3F1"/>
        </a:solidFill>
        <a:ln w="28575" cap="flat" cmpd="sng" algn="ctr">
          <a:solidFill>
            <a:srgbClr val="0070C0"/>
          </a:solidFill>
          <a:prstDash val="solid"/>
          <a:miter lim="800000"/>
        </a:ln>
        <a:effectLst/>
      </dgm:spPr>
      <dgm:t>
        <a:bodyPr spcFirstLastPara="0" vert="horz" wrap="square" lIns="80010" tIns="26670" rIns="26670" bIns="26670" numCol="1" spcCol="1270" anchor="ctr" anchorCtr="0"/>
        <a:lstStyle/>
        <a:p>
          <a:r>
            <a:rPr lang="fr-FR" sz="2000" b="1" noProof="0">
              <a:solidFill>
                <a:srgbClr val="0070C0"/>
              </a:solidFill>
              <a:latin typeface="Lato" panose="020F0502020204030203" pitchFamily="34" charset="77"/>
              <a:ea typeface="+mn-ea"/>
              <a:cs typeface="Arial" panose="020B0604020202020204" pitchFamily="34" charset="0"/>
            </a:rPr>
            <a:t>Recueillir</a:t>
          </a:r>
        </a:p>
      </dgm:t>
    </dgm:pt>
    <dgm:pt modelId="{7AA63C18-66C4-49BF-9B86-9C005DAE5FBB}" type="parTrans" cxnId="{2AA3EB70-789C-4BC4-AEF4-2029CF34EC5F}">
      <dgm:prSet/>
      <dgm:spPr/>
      <dgm:t>
        <a:bodyPr/>
        <a:lstStyle/>
        <a:p>
          <a:endParaRPr lang="tr-TR"/>
        </a:p>
      </dgm:t>
    </dgm:pt>
    <dgm:pt modelId="{8D22823A-68F8-469A-B6EE-BA5B04C63FDA}" type="sibTrans" cxnId="{2AA3EB70-789C-4BC4-AEF4-2029CF34EC5F}">
      <dgm:prSet/>
      <dgm:spPr/>
      <dgm:t>
        <a:bodyPr/>
        <a:lstStyle/>
        <a:p>
          <a:endParaRPr lang="tr-TR"/>
        </a:p>
      </dgm:t>
    </dgm:pt>
    <dgm:pt modelId="{D04D638F-52A7-DD44-AF58-05A29CED69B9}">
      <dgm:prSet phldrT="[Text]" custT="1"/>
      <dgm:spPr>
        <a:solidFill>
          <a:srgbClr val="FFFCCD"/>
        </a:solidFill>
        <a:ln>
          <a:solidFill>
            <a:srgbClr val="0070C0"/>
          </a:solidFill>
        </a:ln>
      </dgm:spPr>
      <dgm:t>
        <a:bodyPr/>
        <a:lstStyle/>
        <a:p>
          <a:r>
            <a:rPr lang="fr-FR" sz="2000" b="1" noProof="0">
              <a:solidFill>
                <a:srgbClr val="0070C0"/>
              </a:solidFill>
              <a:latin typeface="Arial" panose="020B0604020202020204" pitchFamily="34" charset="0"/>
              <a:cs typeface="Arial" panose="020B0604020202020204" pitchFamily="34" charset="0"/>
            </a:rPr>
            <a:t>Analyser</a:t>
          </a:r>
        </a:p>
      </dgm:t>
    </dgm:pt>
    <dgm:pt modelId="{EFEB8672-AFBB-EB41-BFB5-871985E86661}" type="parTrans" cxnId="{2DB3E844-AC3E-5C44-9FFA-1C929F5BA6AE}">
      <dgm:prSet/>
      <dgm:spPr/>
      <dgm:t>
        <a:bodyPr/>
        <a:lstStyle/>
        <a:p>
          <a:endParaRPr lang="en-US"/>
        </a:p>
      </dgm:t>
    </dgm:pt>
    <dgm:pt modelId="{50221BDF-1351-7F44-A9A8-4BF4A9AD1F0F}" type="sibTrans" cxnId="{2DB3E844-AC3E-5C44-9FFA-1C929F5BA6AE}">
      <dgm:prSet/>
      <dgm:spPr/>
      <dgm:t>
        <a:bodyPr/>
        <a:lstStyle/>
        <a:p>
          <a:endParaRPr lang="en-US"/>
        </a:p>
      </dgm:t>
    </dgm:pt>
    <dgm:pt modelId="{29681577-E8A7-DB49-BE73-3F44938642F1}">
      <dgm:prSet phldrT="[Text]" custT="1"/>
      <dgm:spPr>
        <a:solidFill>
          <a:srgbClr val="CCE3F1"/>
        </a:solidFill>
        <a:ln>
          <a:solidFill>
            <a:srgbClr val="0070C0"/>
          </a:solidFill>
        </a:ln>
      </dgm:spPr>
      <dgm:t>
        <a:bodyPr/>
        <a:lstStyle/>
        <a:p>
          <a:r>
            <a:rPr lang="fr-FR" sz="2000" b="1">
              <a:solidFill>
                <a:srgbClr val="0070C0"/>
              </a:solidFill>
              <a:latin typeface="Arial" panose="020B0604020202020204" pitchFamily="34" charset="0"/>
              <a:cs typeface="Arial" panose="020B0604020202020204" pitchFamily="34" charset="0"/>
            </a:rPr>
            <a:t>Valider</a:t>
          </a:r>
        </a:p>
      </dgm:t>
    </dgm:pt>
    <dgm:pt modelId="{E1191040-C447-954D-888D-CEB1C12BD284}" type="parTrans" cxnId="{B12DA84A-0309-3648-98EE-0A607FE4FFE3}">
      <dgm:prSet/>
      <dgm:spPr/>
      <dgm:t>
        <a:bodyPr/>
        <a:lstStyle/>
        <a:p>
          <a:endParaRPr lang="en-US"/>
        </a:p>
      </dgm:t>
    </dgm:pt>
    <dgm:pt modelId="{2ABB4482-07C2-574D-A747-BDC13378D585}" type="sibTrans" cxnId="{B12DA84A-0309-3648-98EE-0A607FE4FFE3}">
      <dgm:prSet/>
      <dgm:spPr/>
      <dgm:t>
        <a:bodyPr/>
        <a:lstStyle/>
        <a:p>
          <a:endParaRPr lang="en-US"/>
        </a:p>
      </dgm:t>
    </dgm:pt>
    <dgm:pt modelId="{1F37DB69-C1DC-184D-9BD9-E99E3DC59737}">
      <dgm:prSet phldrT="[Text]" custT="1"/>
      <dgm:spPr>
        <a:solidFill>
          <a:srgbClr val="FFFCCD"/>
        </a:solidFill>
        <a:ln>
          <a:solidFill>
            <a:srgbClr val="0070C0"/>
          </a:solidFill>
        </a:ln>
      </dgm:spPr>
      <dgm:t>
        <a:bodyPr/>
        <a:lstStyle/>
        <a:p>
          <a:r>
            <a:rPr lang="fr-FR" sz="2000" b="1">
              <a:solidFill>
                <a:srgbClr val="0070C0"/>
              </a:solidFill>
              <a:latin typeface="Lato" panose="020F0502020204030203" pitchFamily="34" charset="77"/>
              <a:cs typeface="Arial" panose="020B0604020202020204" pitchFamily="34" charset="0"/>
            </a:rPr>
            <a:t>Achever</a:t>
          </a:r>
        </a:p>
      </dgm:t>
    </dgm:pt>
    <dgm:pt modelId="{69937C85-AE56-6049-BB64-CDBA03BF9A36}" type="sibTrans" cxnId="{BD78A515-0C9D-4246-B0D5-C29DB82B4546}">
      <dgm:prSet/>
      <dgm:spPr/>
      <dgm:t>
        <a:bodyPr/>
        <a:lstStyle/>
        <a:p>
          <a:endParaRPr lang="en-US"/>
        </a:p>
      </dgm:t>
    </dgm:pt>
    <dgm:pt modelId="{16033113-D1E4-284D-862D-E7FD3DAA5D0A}" type="parTrans" cxnId="{BD78A515-0C9D-4246-B0D5-C29DB82B4546}">
      <dgm:prSet/>
      <dgm:spPr/>
      <dgm:t>
        <a:bodyPr/>
        <a:lstStyle/>
        <a:p>
          <a:endParaRPr lang="en-US"/>
        </a:p>
      </dgm:t>
    </dgm:pt>
    <dgm:pt modelId="{4045F8E0-6884-FF4A-B49E-CFFA76139099}" type="pres">
      <dgm:prSet presAssocID="{8B2980F5-428B-4446-BB1E-BE9CC26E3A71}" presName="Name0" presStyleCnt="0">
        <dgm:presLayoutVars>
          <dgm:dir/>
          <dgm:animLvl val="lvl"/>
          <dgm:resizeHandles val="exact"/>
        </dgm:presLayoutVars>
      </dgm:prSet>
      <dgm:spPr/>
    </dgm:pt>
    <dgm:pt modelId="{17936114-E4A7-5245-A984-B40C1090CE59}" type="pres">
      <dgm:prSet presAssocID="{83220234-9035-47C4-BA7A-C79FADA1CCDB}" presName="parTxOnly" presStyleLbl="node1" presStyleIdx="0" presStyleCnt="5">
        <dgm:presLayoutVars>
          <dgm:chMax val="0"/>
          <dgm:chPref val="0"/>
          <dgm:bulletEnabled val="1"/>
        </dgm:presLayoutVars>
      </dgm:prSet>
      <dgm:spPr/>
    </dgm:pt>
    <dgm:pt modelId="{6FA4DACD-BDA3-2C4F-A784-290CC32F4FBE}" type="pres">
      <dgm:prSet presAssocID="{DFA751FF-67D4-466F-85C0-C65F873912F3}" presName="parTxOnlySpace" presStyleCnt="0"/>
      <dgm:spPr/>
    </dgm:pt>
    <dgm:pt modelId="{404CB1F1-1957-5B44-B25D-24812411CFC6}" type="pres">
      <dgm:prSet presAssocID="{C0B92514-CABD-4EE5-B15C-BC9ADCA6F2A7}" presName="parTxOnly" presStyleLbl="node1" presStyleIdx="1" presStyleCnt="5">
        <dgm:presLayoutVars>
          <dgm:chMax val="0"/>
          <dgm:chPref val="0"/>
          <dgm:bulletEnabled val="1"/>
        </dgm:presLayoutVars>
      </dgm:prSet>
      <dgm:spPr/>
    </dgm:pt>
    <dgm:pt modelId="{8CF524BA-9972-4744-9A5D-B0DEEA8C9E70}" type="pres">
      <dgm:prSet presAssocID="{8D22823A-68F8-469A-B6EE-BA5B04C63FDA}" presName="parTxOnlySpace" presStyleCnt="0"/>
      <dgm:spPr/>
    </dgm:pt>
    <dgm:pt modelId="{D9243140-5BF4-F44E-B219-ECD574CF42B5}" type="pres">
      <dgm:prSet presAssocID="{D04D638F-52A7-DD44-AF58-05A29CED69B9}" presName="parTxOnly" presStyleLbl="node1" presStyleIdx="2" presStyleCnt="5">
        <dgm:presLayoutVars>
          <dgm:chMax val="0"/>
          <dgm:chPref val="0"/>
          <dgm:bulletEnabled val="1"/>
        </dgm:presLayoutVars>
      </dgm:prSet>
      <dgm:spPr/>
    </dgm:pt>
    <dgm:pt modelId="{C68EB193-5E18-4141-9768-41BCEBDA4391}" type="pres">
      <dgm:prSet presAssocID="{50221BDF-1351-7F44-A9A8-4BF4A9AD1F0F}" presName="parTxOnlySpace" presStyleCnt="0"/>
      <dgm:spPr/>
    </dgm:pt>
    <dgm:pt modelId="{4D353B5B-F100-D746-940A-03B730B0E395}" type="pres">
      <dgm:prSet presAssocID="{29681577-E8A7-DB49-BE73-3F44938642F1}" presName="parTxOnly" presStyleLbl="node1" presStyleIdx="3" presStyleCnt="5">
        <dgm:presLayoutVars>
          <dgm:chMax val="0"/>
          <dgm:chPref val="0"/>
          <dgm:bulletEnabled val="1"/>
        </dgm:presLayoutVars>
      </dgm:prSet>
      <dgm:spPr/>
    </dgm:pt>
    <dgm:pt modelId="{52A3E104-7DD8-0341-BBCD-5595712AA76A}" type="pres">
      <dgm:prSet presAssocID="{2ABB4482-07C2-574D-A747-BDC13378D585}" presName="parTxOnlySpace" presStyleCnt="0"/>
      <dgm:spPr/>
    </dgm:pt>
    <dgm:pt modelId="{28D571AB-96AD-3641-96CF-4C8418B8EF2C}" type="pres">
      <dgm:prSet presAssocID="{1F37DB69-C1DC-184D-9BD9-E99E3DC59737}" presName="parTxOnly" presStyleLbl="node1" presStyleIdx="4" presStyleCnt="5">
        <dgm:presLayoutVars>
          <dgm:chMax val="0"/>
          <dgm:chPref val="0"/>
          <dgm:bulletEnabled val="1"/>
        </dgm:presLayoutVars>
      </dgm:prSet>
      <dgm:spPr/>
    </dgm:pt>
  </dgm:ptLst>
  <dgm:cxnLst>
    <dgm:cxn modelId="{BD78A515-0C9D-4246-B0D5-C29DB82B4546}" srcId="{8B2980F5-428B-4446-BB1E-BE9CC26E3A71}" destId="{1F37DB69-C1DC-184D-9BD9-E99E3DC59737}" srcOrd="4" destOrd="0" parTransId="{16033113-D1E4-284D-862D-E7FD3DAA5D0A}" sibTransId="{69937C85-AE56-6049-BB64-CDBA03BF9A36}"/>
    <dgm:cxn modelId="{C6C0462E-9561-D845-A1F4-1EB68CA36714}" type="presOf" srcId="{83220234-9035-47C4-BA7A-C79FADA1CCDB}" destId="{17936114-E4A7-5245-A984-B40C1090CE59}" srcOrd="0" destOrd="0" presId="urn:microsoft.com/office/officeart/2005/8/layout/chevron1"/>
    <dgm:cxn modelId="{2DB3E844-AC3E-5C44-9FFA-1C929F5BA6AE}" srcId="{8B2980F5-428B-4446-BB1E-BE9CC26E3A71}" destId="{D04D638F-52A7-DD44-AF58-05A29CED69B9}" srcOrd="2" destOrd="0" parTransId="{EFEB8672-AFBB-EB41-BFB5-871985E86661}" sibTransId="{50221BDF-1351-7F44-A9A8-4BF4A9AD1F0F}"/>
    <dgm:cxn modelId="{31180E65-43FE-6A49-B25B-19F0FFC36F97}" type="presOf" srcId="{29681577-E8A7-DB49-BE73-3F44938642F1}" destId="{4D353B5B-F100-D746-940A-03B730B0E395}" srcOrd="0" destOrd="0" presId="urn:microsoft.com/office/officeart/2005/8/layout/chevron1"/>
    <dgm:cxn modelId="{B12DA84A-0309-3648-98EE-0A607FE4FFE3}" srcId="{8B2980F5-428B-4446-BB1E-BE9CC26E3A71}" destId="{29681577-E8A7-DB49-BE73-3F44938642F1}" srcOrd="3" destOrd="0" parTransId="{E1191040-C447-954D-888D-CEB1C12BD284}" sibTransId="{2ABB4482-07C2-574D-A747-BDC13378D585}"/>
    <dgm:cxn modelId="{2AA3EB70-789C-4BC4-AEF4-2029CF34EC5F}" srcId="{8B2980F5-428B-4446-BB1E-BE9CC26E3A71}" destId="{C0B92514-CABD-4EE5-B15C-BC9ADCA6F2A7}" srcOrd="1" destOrd="0" parTransId="{7AA63C18-66C4-49BF-9B86-9C005DAE5FBB}" sibTransId="{8D22823A-68F8-469A-B6EE-BA5B04C63FDA}"/>
    <dgm:cxn modelId="{4895C955-3785-47E1-8B1F-9ED96E57B093}" srcId="{8B2980F5-428B-4446-BB1E-BE9CC26E3A71}" destId="{83220234-9035-47C4-BA7A-C79FADA1CCDB}" srcOrd="0" destOrd="0" parTransId="{49545A99-6795-43FD-AB30-0D4325F7FFD6}" sibTransId="{DFA751FF-67D4-466F-85C0-C65F873912F3}"/>
    <dgm:cxn modelId="{16C66E56-F04E-224D-BF04-6DC77281D8EB}" type="presOf" srcId="{8B2980F5-428B-4446-BB1E-BE9CC26E3A71}" destId="{4045F8E0-6884-FF4A-B49E-CFFA76139099}" srcOrd="0" destOrd="0" presId="urn:microsoft.com/office/officeart/2005/8/layout/chevron1"/>
    <dgm:cxn modelId="{BB996083-2A78-0F42-A477-EF03A3E88AC3}" type="presOf" srcId="{C0B92514-CABD-4EE5-B15C-BC9ADCA6F2A7}" destId="{404CB1F1-1957-5B44-B25D-24812411CFC6}" srcOrd="0" destOrd="0" presId="urn:microsoft.com/office/officeart/2005/8/layout/chevron1"/>
    <dgm:cxn modelId="{45DC33AA-6F08-6A4A-8580-2F328C6F86CA}" type="presOf" srcId="{1F37DB69-C1DC-184D-9BD9-E99E3DC59737}" destId="{28D571AB-96AD-3641-96CF-4C8418B8EF2C}" srcOrd="0" destOrd="0" presId="urn:microsoft.com/office/officeart/2005/8/layout/chevron1"/>
    <dgm:cxn modelId="{EB5428C6-DAD4-894F-9364-BE546130F889}" type="presOf" srcId="{D04D638F-52A7-DD44-AF58-05A29CED69B9}" destId="{D9243140-5BF4-F44E-B219-ECD574CF42B5}" srcOrd="0" destOrd="0" presId="urn:microsoft.com/office/officeart/2005/8/layout/chevron1"/>
    <dgm:cxn modelId="{ACEBE340-B943-4746-9075-4FC7E4B4EE99}" type="presParOf" srcId="{4045F8E0-6884-FF4A-B49E-CFFA76139099}" destId="{17936114-E4A7-5245-A984-B40C1090CE59}" srcOrd="0" destOrd="0" presId="urn:microsoft.com/office/officeart/2005/8/layout/chevron1"/>
    <dgm:cxn modelId="{C78F8C88-F46B-E643-A477-234860559998}" type="presParOf" srcId="{4045F8E0-6884-FF4A-B49E-CFFA76139099}" destId="{6FA4DACD-BDA3-2C4F-A784-290CC32F4FBE}" srcOrd="1" destOrd="0" presId="urn:microsoft.com/office/officeart/2005/8/layout/chevron1"/>
    <dgm:cxn modelId="{5DAEBA46-5A42-6E46-8D46-CB3A0683A14F}" type="presParOf" srcId="{4045F8E0-6884-FF4A-B49E-CFFA76139099}" destId="{404CB1F1-1957-5B44-B25D-24812411CFC6}" srcOrd="2" destOrd="0" presId="urn:microsoft.com/office/officeart/2005/8/layout/chevron1"/>
    <dgm:cxn modelId="{6373CE70-C6DD-994B-9753-FDCADA7721C1}" type="presParOf" srcId="{4045F8E0-6884-FF4A-B49E-CFFA76139099}" destId="{8CF524BA-9972-4744-9A5D-B0DEEA8C9E70}" srcOrd="3" destOrd="0" presId="urn:microsoft.com/office/officeart/2005/8/layout/chevron1"/>
    <dgm:cxn modelId="{419C1933-BF18-154E-8620-8E9F777C8060}" type="presParOf" srcId="{4045F8E0-6884-FF4A-B49E-CFFA76139099}" destId="{D9243140-5BF4-F44E-B219-ECD574CF42B5}" srcOrd="4" destOrd="0" presId="urn:microsoft.com/office/officeart/2005/8/layout/chevron1"/>
    <dgm:cxn modelId="{64DDBB49-40F9-E74F-BDDD-FF337421C387}" type="presParOf" srcId="{4045F8E0-6884-FF4A-B49E-CFFA76139099}" destId="{C68EB193-5E18-4141-9768-41BCEBDA4391}" srcOrd="5" destOrd="0" presId="urn:microsoft.com/office/officeart/2005/8/layout/chevron1"/>
    <dgm:cxn modelId="{C6BB796D-D071-2046-AFB2-77051665EF05}" type="presParOf" srcId="{4045F8E0-6884-FF4A-B49E-CFFA76139099}" destId="{4D353B5B-F100-D746-940A-03B730B0E395}" srcOrd="6" destOrd="0" presId="urn:microsoft.com/office/officeart/2005/8/layout/chevron1"/>
    <dgm:cxn modelId="{1A721157-70B0-C54B-A55B-7DE1CA92A303}" type="presParOf" srcId="{4045F8E0-6884-FF4A-B49E-CFFA76139099}" destId="{52A3E104-7DD8-0341-BBCD-5595712AA76A}" srcOrd="7" destOrd="0" presId="urn:microsoft.com/office/officeart/2005/8/layout/chevron1"/>
    <dgm:cxn modelId="{021BC597-D923-104C-B3FC-E90C9DA0054C}" type="presParOf" srcId="{4045F8E0-6884-FF4A-B49E-CFFA76139099}" destId="{28D571AB-96AD-3641-96CF-4C8418B8EF2C}"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36114-E4A7-5245-A984-B40C1090CE59}">
      <dsp:nvSpPr>
        <dsp:cNvPr id="0" name=""/>
        <dsp:cNvSpPr/>
      </dsp:nvSpPr>
      <dsp:spPr>
        <a:xfrm>
          <a:off x="2496"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noProof="0">
              <a:solidFill>
                <a:srgbClr val="0070C0"/>
              </a:solidFill>
              <a:latin typeface="Arial" panose="020B0604020202020204" pitchFamily="34" charset="0"/>
              <a:cs typeface="Arial" panose="020B0604020202020204" pitchFamily="34" charset="0"/>
            </a:rPr>
            <a:t>Rechercher</a:t>
          </a:r>
        </a:p>
      </dsp:txBody>
      <dsp:txXfrm>
        <a:off x="431926" y="0"/>
        <a:ext cx="1362754" cy="858860"/>
      </dsp:txXfrm>
    </dsp:sp>
    <dsp:sp modelId="{404CB1F1-1957-5B44-B25D-24812411CFC6}">
      <dsp:nvSpPr>
        <dsp:cNvPr id="0" name=""/>
        <dsp:cNvSpPr/>
      </dsp:nvSpPr>
      <dsp:spPr>
        <a:xfrm>
          <a:off x="2001949" y="0"/>
          <a:ext cx="2221614" cy="858860"/>
        </a:xfrm>
        <a:prstGeom prst="chevron">
          <a:avLst/>
        </a:prstGeom>
        <a:solidFill>
          <a:srgbClr val="CCE3F1"/>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noProof="0">
              <a:solidFill>
                <a:srgbClr val="0070C0"/>
              </a:solidFill>
              <a:latin typeface="Lato" panose="020F0502020204030203" pitchFamily="34" charset="77"/>
              <a:ea typeface="+mn-ea"/>
              <a:cs typeface="Arial" panose="020B0604020202020204" pitchFamily="34" charset="0"/>
            </a:rPr>
            <a:t>Recueillir</a:t>
          </a:r>
        </a:p>
      </dsp:txBody>
      <dsp:txXfrm>
        <a:off x="2431379" y="0"/>
        <a:ext cx="1362754" cy="858860"/>
      </dsp:txXfrm>
    </dsp:sp>
    <dsp:sp modelId="{D9243140-5BF4-F44E-B219-ECD574CF42B5}">
      <dsp:nvSpPr>
        <dsp:cNvPr id="0" name=""/>
        <dsp:cNvSpPr/>
      </dsp:nvSpPr>
      <dsp:spPr>
        <a:xfrm>
          <a:off x="4001402"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noProof="0">
              <a:solidFill>
                <a:srgbClr val="0070C0"/>
              </a:solidFill>
              <a:latin typeface="Arial" panose="020B0604020202020204" pitchFamily="34" charset="0"/>
              <a:cs typeface="Arial" panose="020B0604020202020204" pitchFamily="34" charset="0"/>
            </a:rPr>
            <a:t>Analyser</a:t>
          </a:r>
        </a:p>
      </dsp:txBody>
      <dsp:txXfrm>
        <a:off x="4430832" y="0"/>
        <a:ext cx="1362754" cy="858860"/>
      </dsp:txXfrm>
    </dsp:sp>
    <dsp:sp modelId="{4D353B5B-F100-D746-940A-03B730B0E395}">
      <dsp:nvSpPr>
        <dsp:cNvPr id="0" name=""/>
        <dsp:cNvSpPr/>
      </dsp:nvSpPr>
      <dsp:spPr>
        <a:xfrm>
          <a:off x="6000855" y="0"/>
          <a:ext cx="2221614" cy="858860"/>
        </a:xfrm>
        <a:prstGeom prst="chevron">
          <a:avLst/>
        </a:prstGeom>
        <a:solidFill>
          <a:srgbClr val="CCE3F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a:solidFill>
                <a:srgbClr val="0070C0"/>
              </a:solidFill>
              <a:latin typeface="Arial" panose="020B0604020202020204" pitchFamily="34" charset="0"/>
              <a:cs typeface="Arial" panose="020B0604020202020204" pitchFamily="34" charset="0"/>
            </a:rPr>
            <a:t>Valider</a:t>
          </a:r>
        </a:p>
      </dsp:txBody>
      <dsp:txXfrm>
        <a:off x="6430285" y="0"/>
        <a:ext cx="1362754" cy="858860"/>
      </dsp:txXfrm>
    </dsp:sp>
    <dsp:sp modelId="{28D571AB-96AD-3641-96CF-4C8418B8EF2C}">
      <dsp:nvSpPr>
        <dsp:cNvPr id="0" name=""/>
        <dsp:cNvSpPr/>
      </dsp:nvSpPr>
      <dsp:spPr>
        <a:xfrm>
          <a:off x="8000308"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a:solidFill>
                <a:srgbClr val="0070C0"/>
              </a:solidFill>
              <a:latin typeface="Lato" panose="020F0502020204030203" pitchFamily="34" charset="77"/>
              <a:cs typeface="Arial" panose="020B0604020202020204" pitchFamily="34" charset="0"/>
            </a:rPr>
            <a:t>Achever</a:t>
          </a:r>
        </a:p>
      </dsp:txBody>
      <dsp:txXfrm>
        <a:off x="8429738" y="0"/>
        <a:ext cx="1362754" cy="8588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E24E68-7D21-530C-E76D-006F1C419A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AD4568D3-94D2-D56D-A585-0C0C17417A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64D566-CA64-5949-A2A2-89A27A2D13CA}" type="datetimeFigureOut">
              <a:rPr lang="x-none" smtClean="0"/>
              <a:t>1/22/2024</a:t>
            </a:fld>
            <a:endParaRPr lang="x-none"/>
          </a:p>
        </p:txBody>
      </p:sp>
      <p:sp>
        <p:nvSpPr>
          <p:cNvPr id="4" name="Footer Placeholder 3">
            <a:extLst>
              <a:ext uri="{FF2B5EF4-FFF2-40B4-BE49-F238E27FC236}">
                <a16:creationId xmlns:a16="http://schemas.microsoft.com/office/drawing/2014/main" id="{F85989D8-2AEF-AC66-8BD6-D533E8A99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747DB5CC-3F51-BF19-8D19-FE276A7FB6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C510DF-92C1-AB4F-B75F-7307B1E048AC}" type="slidenum">
              <a:rPr lang="x-none" smtClean="0"/>
              <a:t>‹#›</a:t>
            </a:fld>
            <a:endParaRPr lang="x-none"/>
          </a:p>
        </p:txBody>
      </p:sp>
    </p:spTree>
    <p:extLst>
      <p:ext uri="{BB962C8B-B14F-4D97-AF65-F5344CB8AC3E}">
        <p14:creationId xmlns:p14="http://schemas.microsoft.com/office/powerpoint/2010/main" val="3092956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11FDA6-839E-4709-AF2E-97FC44C6606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AC26C50-FDD1-403A-AFDC-FBCA44A9F5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434579F1-7AC9-45C2-958D-CA052F3577F1}" type="datetimeFigureOut">
              <a:rPr lang="en-US"/>
              <a:pPr>
                <a:defRPr/>
              </a:pPr>
              <a:t>1/22/2024</a:t>
            </a:fld>
            <a:endParaRPr lang="en-US"/>
          </a:p>
        </p:txBody>
      </p:sp>
      <p:sp>
        <p:nvSpPr>
          <p:cNvPr id="4" name="Slide Image Placeholder 3">
            <a:extLst>
              <a:ext uri="{FF2B5EF4-FFF2-40B4-BE49-F238E27FC236}">
                <a16:creationId xmlns:a16="http://schemas.microsoft.com/office/drawing/2014/main" id="{C6D014DB-2DC5-47B3-A186-83E56139857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4489F86-1252-43F8-ACA7-A515880C1D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808398-9A7E-4F90-B953-0AB02986C6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30DC6A6-58F3-4AE6-B5DA-518D7A9956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790270AE-4AE3-4A4B-9235-CAB52A973894}" type="slidenum">
              <a:rPr lang="en-US" altLang="en-US"/>
              <a:pPr>
                <a:defRPr/>
              </a:pPr>
              <a:t>‹#›</a:t>
            </a:fld>
            <a:endParaRPr lang="en-US" altLang="en-US"/>
          </a:p>
        </p:txBody>
      </p:sp>
    </p:spTree>
    <p:extLst>
      <p:ext uri="{BB962C8B-B14F-4D97-AF65-F5344CB8AC3E}">
        <p14:creationId xmlns:p14="http://schemas.microsoft.com/office/powerpoint/2010/main" val="3056226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nhcr365.sharepoint.com/sites/GSCB-GBVLearning/SitePages/Facilitator-Guide-on-GBV-Risk-Mitigation.aspx" TargetMode="External"/><Relationship Id="rId4" Type="http://schemas.openxmlformats.org/officeDocument/2006/relationships/hyperlink" Target="https://gbvguidelines.org/f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bvims.com/gbv-case-management-guidelines/gbv-case-management-training-materia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hcr.org/workingwithlgbtiq-sogiesc-trainingpackag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2preventvawg.org/evidence-hub/ending-violence-against-lgbtqi-people-repor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2preventvawg.org/sites/default/files/2022-09/WhatWorks-PolicyBrief.pdf" TargetMode="External"/><Relationship Id="rId4" Type="http://schemas.openxmlformats.org/officeDocument/2006/relationships/hyperlink" Target="https://www.unhcr.org/workingwithlgbtiq-sogiesc-trainingpackage.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imeo.com/281426654?embedded=true&amp;source=video_title&amp;owner=32168174"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ourwatch.org.au/resource/changing-the-picture/"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omensrefugeecommission.org/wp-content/uploads/2020/04/GBV-Disability-Toolkit-English.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ntf.unwomen.org/sites/default/files/Field%20Office%20UNTF/Publications/2021/Prevention%20briefs/Resistance%20and%20backlash/Synthesis%20Review%207%20-%20resistance%20and%20backlash_v2_compressed.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youtube.com/watch?v=XN07X6Vjk_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whatworks.co.za/resources/film-and-audio/item/400-equal-access-Nepa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nhcr365.sharepoint.com/sites/GSCB-GBVLearning/SitePages/Webinar-2.aspx"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compass/en/guidance/toc-package/TOC%20package.zip"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careevaluations.org/wp-content/uploads/GBV-Localization-Mapping-Study-Full-Report-FINAL.pdf" TargetMode="External"/><Relationship Id="rId3" Type="http://schemas.openxmlformats.org/officeDocument/2006/relationships/hyperlink" Target="https://interagencystandingcommittee.org/grand-bargain-hosted-iasc" TargetMode="External"/><Relationship Id="rId7" Type="http://schemas.openxmlformats.org/officeDocument/2006/relationships/hyperlink" Target="https://unhcr365.sharepoint.com/sites/GSCB-GBVLearning/SitePages/Webinar-3.aspx"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NUL" TargetMode="External"/><Relationship Id="rId5" Type="http://schemas.openxmlformats.org/officeDocument/2006/relationships/hyperlink" Target="https://www.unhcr.org/publications/brochures/61b28b094/unhcrs-task-team-engagement-partnership-persons-concern-led-organizations.html?query=RLO" TargetMode="External"/><Relationship Id="rId4" Type="http://schemas.openxmlformats.org/officeDocument/2006/relationships/hyperlink" Target="https://www.refworld.org/docid/4e6073972.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bvims.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girlsnotbrides.org/documents/1002/Girls-Not-Brides-Theory-of-Change-on-Child-Marriage.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whatworks.co.za/resources/film-and-audio/item/668-video-violence-is-preventable-what-work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unhcr.org/protection/environment/4a97d1039/frame-toolkit-framework-assessing-monitoring-evaluating-environment-refugee.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bvims.com/"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nhcr365.sharepoint.com/sites/GSCB-GBVLearning/SitePages/Webinar-2.aspx"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compass/en/guidance/3/coreindicatorsmetadata/2.0%20Core%20Indicator%20Metadata%2004%2010%202021.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who.int/publications/i/item/9789241595681"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www.who.int/publications-detail-redirect/9789241595681"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unhcr.org/handbooks/aap/documents/UNHCR-AAP_Operational_Guidance.pdf"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alnap.org/system/files/content/resource/files/main/closing-the-loop-alnap-cda-guidance.pdf"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sexual-and-gender-based-violence/documents/english/gbv-policy-monitoring-framework/GBV%20modules%20Policy%20Monitoring%20Framework%20-%20provisional%20release.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unhcr.org/en/documents/details/917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pPr>
              <a:defRPr/>
            </a:pPr>
            <a:endParaRPr lang="en-US">
              <a:ea typeface="MS PGothic"/>
              <a:cs typeface="Calibri"/>
            </a:endParaRPr>
          </a:p>
          <a:p>
            <a:pPr>
              <a:defRPr/>
            </a:pPr>
            <a:endParaRPr lang="en-US"/>
          </a:p>
          <a:p>
            <a:pPr algn="just">
              <a:defRPr/>
            </a:pPr>
            <a:endParaRPr lang="en-US">
              <a:cs typeface="Calibri"/>
            </a:endParaRPr>
          </a:p>
          <a:p>
            <a:pPr>
              <a:defRPr/>
            </a:pPr>
            <a:endParaRPr lang="en-US"/>
          </a:p>
          <a:p>
            <a:pPr>
              <a:defRPr/>
            </a:pPr>
            <a:endParaRPr lang="en-US" b="1">
              <a:cs typeface="Calibri"/>
            </a:endParaRPr>
          </a:p>
          <a:p>
            <a:pPr>
              <a:defRPr/>
            </a:pPr>
            <a:endParaRPr lang="en-US">
              <a:cs typeface="Calibri"/>
            </a:endParaRPr>
          </a:p>
          <a:p>
            <a:pPr>
              <a:spcAft>
                <a:spcPts val="0"/>
              </a:spcAft>
              <a:buFont typeface="Arial"/>
              <a:defRPr/>
            </a:pPr>
            <a:endParaRPr lang="en-US" altLang="en-US">
              <a:ea typeface="MS PGothic"/>
              <a:cs typeface="Calibri"/>
            </a:endParaRPr>
          </a:p>
          <a:p>
            <a:pPr>
              <a:spcAft>
                <a:spcPts val="0"/>
              </a:spcAft>
              <a:buFont typeface="Arial"/>
              <a:defRPr/>
            </a:pPr>
            <a:endParaRPr lang="en-US">
              <a:ea typeface="MS PGothic"/>
              <a:cs typeface="Calibri"/>
            </a:endParaRPr>
          </a:p>
          <a:p>
            <a:pPr>
              <a:defRPr/>
            </a:pPr>
            <a:endParaRPr lang="en-US">
              <a:cs typeface="Calibri"/>
            </a:endParaRPr>
          </a:p>
        </p:txBody>
      </p:sp>
    </p:spTree>
    <p:extLst>
      <p:ext uri="{BB962C8B-B14F-4D97-AF65-F5344CB8AC3E}">
        <p14:creationId xmlns:p14="http://schemas.microsoft.com/office/powerpoint/2010/main" val="221965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r>
              <a:rPr lang="fr-FR">
                <a:latin typeface="Lato" panose="020F0502020204030203" pitchFamily="34" charset="77"/>
              </a:rPr>
              <a:t>https://</a:t>
            </a:r>
            <a:r>
              <a:rPr lang="fr-FR" err="1">
                <a:latin typeface="Lato" panose="020F0502020204030203" pitchFamily="34" charset="77"/>
              </a:rPr>
              <a:t>www.youtube.com</a:t>
            </a:r>
            <a:r>
              <a:rPr lang="fr-FR">
                <a:latin typeface="Lato" panose="020F0502020204030203" pitchFamily="34" charset="77"/>
              </a:rPr>
              <a:t>/</a:t>
            </a:r>
            <a:r>
              <a:rPr lang="fr-FR" err="1">
                <a:latin typeface="Lato" panose="020F0502020204030203" pitchFamily="34" charset="77"/>
              </a:rPr>
              <a:t>watch?v</a:t>
            </a:r>
            <a:r>
              <a:rPr lang="fr-FR">
                <a:latin typeface="Lato" panose="020F0502020204030203" pitchFamily="34" charset="77"/>
              </a:rPr>
              <a:t>=</a:t>
            </a:r>
            <a:r>
              <a:rPr lang="fr-FR" err="1">
                <a:latin typeface="Lato" panose="020F0502020204030203" pitchFamily="34" charset="77"/>
              </a:rPr>
              <a:t>YiZdsBugikg&amp;list</a:t>
            </a:r>
            <a:r>
              <a:rPr lang="fr-FR">
                <a:latin typeface="Lato" panose="020F0502020204030203" pitchFamily="34" charset="77"/>
              </a:rPr>
              <a:t>=PLk83Ra7kAz5HP4HEvmPeDTza6yDBM15Rd&amp;index=4</a:t>
            </a:r>
          </a:p>
          <a:p>
            <a:r>
              <a:rPr lang="fr-FR">
                <a:latin typeface="Lato" panose="020F0502020204030203" pitchFamily="34" charset="77"/>
              </a:rPr>
              <a:t>Durée : 4.49 min</a:t>
            </a:r>
          </a:p>
        </p:txBody>
      </p:sp>
    </p:spTree>
    <p:extLst>
      <p:ext uri="{BB962C8B-B14F-4D97-AF65-F5344CB8AC3E}">
        <p14:creationId xmlns:p14="http://schemas.microsoft.com/office/powerpoint/2010/main" val="326959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1232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n-GB" altLang="en-US" sz="130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MS Mincho"/>
                <a:cs typeface="Times New Roman" panose="02020603050405020304" pitchFamily="18" charset="0"/>
              </a:rPr>
              <a:t>Expliquez que les activités de prévention se déclinent en </a:t>
            </a:r>
            <a:r>
              <a:rPr lang="fr-FR" b="1">
                <a:effectLst/>
                <a:latin typeface="Lato" panose="020F0502020204030203" pitchFamily="34" charset="77"/>
                <a:ea typeface="MS Mincho"/>
                <a:cs typeface="Times New Roman" panose="02020603050405020304" pitchFamily="18" charset="0"/>
              </a:rPr>
              <a:t>quatre catégories</a:t>
            </a:r>
            <a:r>
              <a:rPr lang="fr-FR">
                <a:effectLst/>
                <a:latin typeface="Lato" panose="020F0502020204030203" pitchFamily="34" charset="77"/>
                <a:ea typeface="MS Mincho"/>
                <a:cs typeface="Times New Roman" panose="02020603050405020304" pitchFamily="18" charset="0"/>
              </a:rPr>
              <a:t>. Les programmes de prévention de la VBG doivent être menés sur plusieurs fronts allant de l’atténuation des risques immédiats dans la phase aiguë de l’intervention jusqu’à la transformation des normes sociales et des systèmes à plus long terme.</a:t>
            </a:r>
          </a:p>
          <a:p>
            <a:pPr>
              <a:defRPr/>
            </a:pPr>
            <a:endParaRPr lang="en-GB" b="1">
              <a:latin typeface="Lato" panose="020F0502020204030203" pitchFamily="34" charset="77"/>
              <a:ea typeface="MS Mincho"/>
              <a:cs typeface="Times New Roman" panose="02020603050405020304" pitchFamily="18" charset="0"/>
            </a:endParaRPr>
          </a:p>
          <a:p>
            <a:pPr>
              <a:defRPr/>
            </a:pPr>
            <a:r>
              <a:rPr lang="fr-FR" b="1">
                <a:latin typeface="Lato" panose="020F0502020204030203" pitchFamily="34" charset="77"/>
                <a:ea typeface="MS PGothic"/>
                <a:cs typeface="Calibri"/>
              </a:rPr>
              <a:t>Informez les participants que </a:t>
            </a:r>
            <a:r>
              <a:rPr lang="fr-FR" noProof="0">
                <a:latin typeface="Lato" panose="020F0502020204030203" pitchFamily="34" charset="77"/>
                <a:ea typeface="MS PGothic"/>
                <a:cs typeface="Calibri"/>
              </a:rPr>
              <a:t>le</a:t>
            </a:r>
            <a:r>
              <a:rPr lang="fr-FR">
                <a:latin typeface="Lato" panose="020F0502020204030203" pitchFamily="34" charset="77"/>
                <a:ea typeface="MS PGothic"/>
                <a:cs typeface="Calibri"/>
              </a:rPr>
              <a:t> </a:t>
            </a:r>
            <a:r>
              <a:rPr lang="fr-FR" noProof="0">
                <a:latin typeface="Lato" panose="020F0502020204030203" pitchFamily="34" charset="77"/>
                <a:ea typeface="MS PGothic"/>
                <a:cs typeface="Calibri"/>
              </a:rPr>
              <a:t>Kit</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se concentre</a:t>
            </a:r>
            <a:r>
              <a:rPr lang="fr-FR">
                <a:latin typeface="Lato" panose="020F0502020204030203" pitchFamily="34" charset="77"/>
                <a:ea typeface="MS PGothic"/>
                <a:cs typeface="Calibri"/>
              </a:rPr>
              <a:t> sur la </a:t>
            </a:r>
            <a:r>
              <a:rPr lang="fr-FR" b="1">
                <a:latin typeface="Lato" panose="020F0502020204030203" pitchFamily="34" charset="77"/>
                <a:ea typeface="MS PGothic"/>
                <a:cs typeface="Calibri"/>
              </a:rPr>
              <a:t>prévention primaire, conformément à la Politique du HCR en matière de VBG</a:t>
            </a:r>
            <a:r>
              <a:rPr lang="fr-FR">
                <a:latin typeface="Lato" panose="020F0502020204030203" pitchFamily="34" charset="77"/>
                <a:ea typeface="MS PGothic"/>
                <a:cs typeface="Calibri"/>
              </a:rPr>
              <a:t>.</a:t>
            </a:r>
            <a:r>
              <a:rPr lang="fr-FR" b="1">
                <a:latin typeface="Lato" panose="020F0502020204030203" pitchFamily="34" charset="77"/>
                <a:ea typeface="MS PGothic"/>
                <a:cs typeface="Calibri"/>
              </a:rPr>
              <a:t> </a:t>
            </a:r>
            <a:r>
              <a:rPr lang="fr-FR">
                <a:latin typeface="Lato" panose="020F0502020204030203" pitchFamily="34" charset="77"/>
                <a:ea typeface="MS PGothic"/>
                <a:cs typeface="Calibri"/>
              </a:rPr>
              <a:t>Par souci de simplicité, nous parlerons de </a:t>
            </a:r>
            <a:r>
              <a:rPr lang="fr-FR" b="1">
                <a:latin typeface="Lato" panose="020F0502020204030203" pitchFamily="34" charset="77"/>
                <a:ea typeface="MS PGothic"/>
                <a:cs typeface="Calibri"/>
              </a:rPr>
              <a:t>prévention</a:t>
            </a:r>
            <a:r>
              <a:rPr lang="fr-FR">
                <a:latin typeface="Lato" panose="020F0502020204030203" pitchFamily="34" charset="77"/>
                <a:ea typeface="MS PGothic"/>
                <a:cs typeface="Calibri"/>
              </a:rPr>
              <a:t> tout au long du Kit.</a:t>
            </a:r>
          </a:p>
          <a:p>
            <a:pPr marL="0" marR="0" lvl="0" indent="0" algn="l" defTabSz="914400">
              <a:lnSpc>
                <a:spcPct val="100000"/>
              </a:lnSpc>
              <a:spcBef>
                <a:spcPct val="30000"/>
              </a:spcBef>
              <a:spcAft>
                <a:spcPct val="0"/>
              </a:spcAft>
              <a:buClrTx/>
              <a:buSzTx/>
              <a:buFontTx/>
              <a:buNone/>
              <a:tabLst/>
              <a:defRPr/>
            </a:pPr>
            <a:endParaRPr lang="en-GB">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MS Mincho"/>
                <a:cs typeface="Times New Roman" panose="02020603050405020304" pitchFamily="18" charset="0"/>
              </a:rPr>
              <a:t>Voici quelques exemples pour chaque catégorie d’intervention :</a:t>
            </a:r>
          </a:p>
          <a:p>
            <a:pPr marL="342900" indent="-342900">
              <a:lnSpc>
                <a:spcPct val="115000"/>
              </a:lnSpc>
              <a:spcAft>
                <a:spcPts val="505"/>
              </a:spcAft>
              <a:buClr>
                <a:schemeClr val="tx1"/>
              </a:buClr>
              <a:buSzPts val="1100"/>
              <a:buFont typeface="Arial" panose="020B0604020202020204" pitchFamily="34" charset="0"/>
              <a:buChar char="•"/>
            </a:pPr>
            <a:r>
              <a:rPr lang="fr-FR" b="1">
                <a:effectLst/>
                <a:latin typeface="Lato" panose="020F0502020204030203" pitchFamily="34" charset="77"/>
                <a:ea typeface="MS Mincho"/>
                <a:cs typeface="Times New Roman" panose="02020603050405020304" pitchFamily="18" charset="0"/>
              </a:rPr>
              <a:t>Atténuation des risques</a:t>
            </a:r>
            <a:r>
              <a:rPr lang="fr-FR">
                <a:effectLst/>
                <a:latin typeface="Lato" panose="020F0502020204030203" pitchFamily="34" charset="77"/>
                <a:ea typeface="MS Mincho"/>
                <a:cs typeface="Times New Roman" panose="02020603050405020304" pitchFamily="18" charset="0"/>
              </a:rPr>
              <a:t> : éclairage adéquat dans les camps ; espace approprié pour les conditions de vie ; salles de bain verrouillables et séparées par sexe ; poêles économes en combustible ; patrouilles de ramassage du bois de chauffage ; </a:t>
            </a:r>
            <a:r>
              <a:rPr lang="fr-FR" b="0" u="none" strike="noStrike">
                <a:solidFill>
                  <a:srgbClr val="000000"/>
                </a:solidFill>
                <a:effectLst/>
                <a:uFill>
                  <a:solidFill>
                    <a:srgbClr val="000000"/>
                  </a:solidFill>
                </a:uFill>
                <a:latin typeface="Lato" panose="020F0502020204030203" pitchFamily="34" charset="77"/>
                <a:ea typeface="Calibri"/>
                <a:cs typeface="Calibri"/>
              </a:rPr>
              <a:t>édification d’écoles et d’aires de jeux dans des endroits sûrs ; surveillance des locaux scolaires ; implication des femmes dans la distribution de matériaux pour les abris ; éclairage des espaces collectifs ; implication de la communauté dans l’organisation de patrouilles de sécurité ou de groupes de surveillance de la communauté ; </a:t>
            </a:r>
            <a:r>
              <a:rPr lang="fr-FR" b="0">
                <a:solidFill>
                  <a:srgbClr val="000000"/>
                </a:solidFill>
                <a:effectLst/>
                <a:latin typeface="Lato" panose="020F0502020204030203" pitchFamily="34" charset="77"/>
                <a:ea typeface="Calibri"/>
                <a:cs typeface="Calibri"/>
              </a:rPr>
              <a:t>présence garantie de la police, de l’armée ou des forces de maintien de la paix dans les camps et les zones d’installation et formation de celles-ci à la VBG ;</a:t>
            </a:r>
            <a:r>
              <a:rPr lang="fr-FR" b="0" u="none" strike="noStrike">
                <a:solidFill>
                  <a:srgbClr val="000000"/>
                </a:solidFill>
                <a:effectLst/>
                <a:uFill>
                  <a:solidFill>
                    <a:srgbClr val="000000"/>
                  </a:solidFill>
                </a:uFill>
                <a:latin typeface="Lato" panose="020F0502020204030203" pitchFamily="34" charset="77"/>
                <a:ea typeface="Calibri"/>
                <a:cs typeface="Calibri"/>
              </a:rPr>
              <a:t> plaidoyer en faveur du recrutement de femmes dans la police.</a:t>
            </a:r>
            <a:r>
              <a:rPr lang="fr-FR">
                <a:solidFill>
                  <a:srgbClr val="000000"/>
                </a:solidFill>
                <a:uFill>
                  <a:solidFill>
                    <a:srgbClr val="000000"/>
                  </a:solidFill>
                </a:uFill>
                <a:latin typeface="Lato" panose="020F0502020204030203" pitchFamily="34" charset="77"/>
                <a:ea typeface="Calibri"/>
                <a:cs typeface="Calibri"/>
              </a:rPr>
              <a:t> </a:t>
            </a:r>
          </a:p>
          <a:p>
            <a:pPr marL="342900" lvl="0" indent="-342900" fontAlgn="base">
              <a:lnSpc>
                <a:spcPct val="115000"/>
              </a:lnSpc>
              <a:spcAft>
                <a:spcPts val="505"/>
              </a:spcAft>
              <a:buClr>
                <a:schemeClr val="tx1"/>
              </a:buClr>
              <a:buSzPts val="1100"/>
              <a:buFont typeface="Arial" panose="020B0604020202020204" pitchFamily="34" charset="0"/>
              <a:buChar char="•"/>
            </a:pPr>
            <a:r>
              <a:rPr lang="fr-FR" b="1">
                <a:effectLst/>
                <a:latin typeface="Lato" panose="020F0502020204030203" pitchFamily="34" charset="77"/>
                <a:ea typeface="MS Mincho"/>
                <a:cs typeface="Times New Roman" panose="02020603050405020304" pitchFamily="18" charset="0"/>
              </a:rPr>
              <a:t>Prévention primaire</a:t>
            </a:r>
            <a:r>
              <a:rPr lang="fr-FR">
                <a:effectLst/>
                <a:latin typeface="Lato" panose="020F0502020204030203" pitchFamily="34" charset="77"/>
                <a:ea typeface="MS Mincho"/>
                <a:cs typeface="Times New Roman" panose="02020603050405020304" pitchFamily="18" charset="0"/>
              </a:rPr>
              <a:t> : </a:t>
            </a:r>
            <a:r>
              <a:rPr lang="fr-FR" b="0" u="none" strike="noStrike">
                <a:solidFill>
                  <a:srgbClr val="000000"/>
                </a:solidFill>
                <a:effectLst/>
                <a:uFill>
                  <a:solidFill>
                    <a:srgbClr val="000000"/>
                  </a:solidFill>
                </a:uFill>
                <a:latin typeface="Lato" panose="020F0502020204030203" pitchFamily="34" charset="77"/>
                <a:ea typeface="Calibri"/>
                <a:cs typeface="Calibri"/>
              </a:rPr>
              <a:t>compétences de la vie courante pour les adolescents et les adolescentes en matière de communication, de résolution des conflits, de droits, de santé génésique, etc. ; interventions de mobilisation communautaire (par exemple, via les médias sociaux, des divertissements éducatifs, y compris des applications de téléphonie mobile, du théâtre de rue, de la radio et de la télévision, et des campagnes à grande échelle) ; activités plus spécialisées telles que des dialogues sur la question du genre, le travail transformateur sur le genre ou le travail sur la masculinité pour remettre en question les normes de genre négatives et les remplacer par des normes de genre plus équilibrées (p. ex. par le biais d’ateliers composés d’hommes et de femmes, ou de formations de groupe pour les couples sur la prise de décision partagée et les comportements non violents) ; activités d’autonomisation pour les femmes et les filles et/ou les personnes LGBTQI+ ; introduction de programmes scolaires transformateurs sur le genre.</a:t>
            </a:r>
          </a:p>
          <a:p>
            <a:pPr marL="342900" lvl="0" indent="-342900">
              <a:lnSpc>
                <a:spcPct val="115000"/>
              </a:lnSpc>
              <a:buClr>
                <a:schemeClr val="tx1"/>
              </a:buClr>
              <a:buFont typeface="Arial" panose="020B0604020202020204" pitchFamily="34" charset="0"/>
              <a:buChar char="•"/>
              <a:tabLst>
                <a:tab pos="457200" algn="l"/>
              </a:tabLst>
            </a:pPr>
            <a:r>
              <a:rPr lang="fr-FR" b="1">
                <a:effectLst/>
                <a:latin typeface="Lato" panose="020F0502020204030203" pitchFamily="34" charset="77"/>
                <a:ea typeface="MS Mincho"/>
                <a:cs typeface="Times New Roman" panose="02020603050405020304" pitchFamily="18" charset="0"/>
              </a:rPr>
              <a:t>Prévention secondaire</a:t>
            </a:r>
            <a:r>
              <a:rPr lang="fr-FR">
                <a:effectLst/>
                <a:latin typeface="Lato" panose="020F0502020204030203" pitchFamily="34" charset="77"/>
                <a:ea typeface="MS Mincho"/>
                <a:cs typeface="Times New Roman" panose="02020603050405020304" pitchFamily="18" charset="0"/>
              </a:rPr>
              <a:t> : soins de santé pour les survivant(e)s de la VBG ; soutien psychosocial, y compris la gestion des cas. </a:t>
            </a:r>
          </a:p>
          <a:p>
            <a:pPr marL="342900" marR="168275" indent="-342900">
              <a:lnSpc>
                <a:spcPct val="115000"/>
              </a:lnSpc>
              <a:spcAft>
                <a:spcPts val="565"/>
              </a:spcAft>
              <a:buClr>
                <a:schemeClr val="tx1"/>
              </a:buClr>
              <a:buSzPts val="1100"/>
              <a:buFont typeface="Arial" panose="020B0604020202020204" pitchFamily="34" charset="0"/>
              <a:buChar char="•"/>
            </a:pPr>
            <a:r>
              <a:rPr lang="fr-FR" b="1">
                <a:effectLst/>
                <a:latin typeface="Lato" panose="020F0502020204030203" pitchFamily="34" charset="77"/>
                <a:ea typeface="MS Mincho"/>
                <a:cs typeface="Times New Roman" panose="02020603050405020304" pitchFamily="18" charset="0"/>
              </a:rPr>
              <a:t>Prévention tertiaire</a:t>
            </a:r>
            <a:r>
              <a:rPr lang="fr-FR">
                <a:effectLst/>
                <a:latin typeface="Lato" panose="020F0502020204030203" pitchFamily="34" charset="77"/>
                <a:ea typeface="MS Mincho"/>
                <a:cs typeface="Times New Roman" panose="02020603050405020304" pitchFamily="18" charset="0"/>
              </a:rPr>
              <a:t> : réintégration et acceptation dans la communauté ; prise en compte des traumatismes et des besoins médicaux et psychosociaux à long terme des survivant(e)s ; </a:t>
            </a:r>
            <a:r>
              <a:rPr lang="fr-FR" b="0" u="none" strike="noStrike">
                <a:solidFill>
                  <a:srgbClr val="000000"/>
                </a:solidFill>
                <a:effectLst/>
                <a:uFill>
                  <a:solidFill>
                    <a:srgbClr val="000000"/>
                  </a:solidFill>
                </a:uFill>
                <a:latin typeface="Lato" panose="020F0502020204030203" pitchFamily="34" charset="77"/>
                <a:ea typeface="Calibri"/>
                <a:cs typeface="Calibri"/>
              </a:rPr>
              <a:t>sensibilisation de la communauté afin que ses membres comprennent pleinement leurs droits, les recours dont disposent les survivant(e)s de la VBG, la manière d’accéder à la justice et aux mécanismes juridiques en place ; formation du personnel des systèmes juridiques formels et informels aux droits des survivant(e)s de la VBG ; plaidoyer pour que les lois et les systèmes juridiques se conforment aux normes internationales en matière de droits de l’homme.</a:t>
            </a:r>
            <a:r>
              <a:rPr lang="fr-FR">
                <a:solidFill>
                  <a:srgbClr val="000000"/>
                </a:solidFill>
                <a:uFill>
                  <a:solidFill>
                    <a:srgbClr val="000000"/>
                  </a:solidFill>
                </a:uFill>
                <a:latin typeface="Lato" panose="020F0502020204030203" pitchFamily="34" charset="77"/>
                <a:ea typeface="Calibri"/>
                <a:cs typeface="Calibri"/>
              </a:rPr>
              <a:t> </a:t>
            </a:r>
          </a:p>
          <a:p>
            <a:pPr marL="342900" lvl="0" indent="-342900">
              <a:lnSpc>
                <a:spcPct val="115000"/>
              </a:lnSpc>
              <a:buFont typeface="Times" pitchFamily="2" charset="0"/>
              <a:buChar char="-"/>
              <a:tabLst>
                <a:tab pos="457200" algn="l"/>
              </a:tabLst>
            </a:pPr>
            <a:endParaRPr lang="en-GB">
              <a:effectLst/>
              <a:latin typeface="Lato" panose="020F0502020204030203" pitchFamily="34" charset="77"/>
              <a:ea typeface="MS Mincho" panose="02020609040205080304" pitchFamily="49" charset="-128"/>
              <a:cs typeface="Times New Roman" panose="02020603050405020304" pitchFamily="18" charset="0"/>
            </a:endParaRPr>
          </a:p>
          <a:p>
            <a:pPr>
              <a:lnSpc>
                <a:spcPct val="115000"/>
              </a:lnSpc>
              <a:tabLst>
                <a:tab pos="457200" algn="l"/>
              </a:tabLst>
            </a:pPr>
            <a:r>
              <a:rPr lang="fr-FR" b="0">
                <a:effectLst/>
                <a:latin typeface="Lato" panose="020F0502020204030203" pitchFamily="34" charset="77"/>
                <a:ea typeface="MS Mincho"/>
                <a:cs typeface="Times New Roman" panose="02020603050405020304" pitchFamily="18" charset="0"/>
              </a:rPr>
              <a:t>Il convient de noter que, bien que </a:t>
            </a:r>
            <a:r>
              <a:rPr lang="fr-FR">
                <a:effectLst/>
                <a:latin typeface="Lato" panose="020F0502020204030203" pitchFamily="34" charset="77"/>
                <a:ea typeface="MS Mincho"/>
                <a:cs typeface="Times New Roman" panose="02020603050405020304" pitchFamily="18" charset="0"/>
              </a:rPr>
              <a:t>ce Kit soit axé sur la prévention primaire, les travaux visant à </a:t>
            </a:r>
            <a:r>
              <a:rPr lang="fr-FR" b="1">
                <a:effectLst/>
                <a:latin typeface="Lato" panose="020F0502020204030203" pitchFamily="34" charset="77"/>
                <a:ea typeface="MS Mincho"/>
                <a:cs typeface="Times New Roman" panose="02020603050405020304" pitchFamily="18" charset="0"/>
              </a:rPr>
              <a:t>transformer les normes sociales et de genre contribuent à des </a:t>
            </a:r>
            <a:r>
              <a:rPr lang="fr-FR" sz="1200" b="1">
                <a:solidFill>
                  <a:srgbClr val="0070C0"/>
                </a:solidFill>
                <a:latin typeface="Lato" panose="020F0502020204030203" pitchFamily="34" charset="77"/>
              </a:rPr>
              <a:t>résultats</a:t>
            </a:r>
            <a:r>
              <a:rPr lang="fr-FR" b="1">
                <a:effectLst/>
                <a:latin typeface="Lato" panose="020F0502020204030203" pitchFamily="34" charset="77"/>
                <a:ea typeface="MS Mincho"/>
                <a:cs typeface="Times New Roman" panose="02020603050405020304" pitchFamily="18" charset="0"/>
              </a:rPr>
              <a:t> plus larges en matière de prévention</a:t>
            </a:r>
            <a:r>
              <a:rPr lang="fr-FR">
                <a:effectLst/>
                <a:latin typeface="Lato" panose="020F0502020204030203" pitchFamily="34" charset="77"/>
                <a:ea typeface="MS Mincho"/>
                <a:cs typeface="Times New Roman" panose="02020603050405020304" pitchFamily="18" charset="0"/>
              </a:rPr>
              <a:t>.</a:t>
            </a:r>
            <a:r>
              <a:rPr lang="fr-FR">
                <a:latin typeface="Lato" panose="020F0502020204030203" pitchFamily="34" charset="77"/>
                <a:ea typeface="MS Mincho"/>
                <a:cs typeface="Times New Roman" panose="02020603050405020304" pitchFamily="18" charset="0"/>
              </a:rPr>
              <a:t> </a:t>
            </a:r>
          </a:p>
          <a:p>
            <a:pPr>
              <a:lnSpc>
                <a:spcPct val="115000"/>
              </a:lnSpc>
              <a:tabLst>
                <a:tab pos="457200" algn="l"/>
              </a:tabLst>
            </a:pPr>
            <a:endParaRPr lang="en-GB">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15000"/>
              </a:lnSpc>
              <a:spcBef>
                <a:spcPct val="30000"/>
              </a:spcBef>
              <a:spcAft>
                <a:spcPct val="0"/>
              </a:spcAft>
              <a:buClrTx/>
              <a:buSzTx/>
              <a:buFont typeface="Times" pitchFamily="2" charset="0"/>
              <a:buNone/>
              <a:tabLst>
                <a:tab pos="457200" algn="l"/>
              </a:tabLst>
              <a:defRPr/>
            </a:pPr>
            <a:r>
              <a:rPr lang="fr-FR">
                <a:effectLst/>
                <a:latin typeface="Lato" panose="020F0502020204030203" pitchFamily="34" charset="77"/>
                <a:ea typeface="MS Mincho"/>
                <a:cs typeface="Times New Roman" panose="02020603050405020304" pitchFamily="18" charset="0"/>
              </a:rPr>
              <a:t>Pour plus d’informations, voir la Norme minimale </a:t>
            </a:r>
            <a:r>
              <a:rPr lang="fr-FR" err="1">
                <a:effectLst/>
                <a:latin typeface="Lato" panose="020F0502020204030203" pitchFamily="34" charset="77"/>
                <a:ea typeface="MS Mincho"/>
                <a:cs typeface="Times New Roman" panose="02020603050405020304" pitchFamily="18" charset="0"/>
              </a:rPr>
              <a:t>interorganisations</a:t>
            </a:r>
            <a:r>
              <a:rPr lang="fr-FR">
                <a:effectLst/>
                <a:latin typeface="Lato" panose="020F0502020204030203" pitchFamily="34" charset="77"/>
                <a:ea typeface="MS Mincho"/>
                <a:cs typeface="Times New Roman" panose="02020603050405020304" pitchFamily="18" charset="0"/>
              </a:rPr>
              <a:t> 13 </a:t>
            </a:r>
            <a:r>
              <a:rPr lang="fr-FR" sz="1200">
                <a:effectLst/>
                <a:latin typeface="Lato" panose="020F0502020204030203" pitchFamily="34" charset="77"/>
                <a:ea typeface="MS Mincho"/>
                <a:cs typeface="Times New Roman" panose="02020603050405020304" pitchFamily="18" charset="0"/>
                <a:hlinkClick r:id="rId3"/>
              </a:rPr>
              <a:t>(https://gbvaor.net/gbviems</a:t>
            </a:r>
            <a:r>
              <a:rPr lang="fr-FR">
                <a:effectLst/>
                <a:latin typeface="Lato" panose="020F0502020204030203" pitchFamily="34" charset="77"/>
                <a:ea typeface="MS Mincho"/>
                <a:cs typeface="Times New Roman" panose="02020603050405020304" pitchFamily="18" charset="0"/>
              </a:rPr>
              <a:t>).</a:t>
            </a:r>
            <a:r>
              <a:rPr lang="fr-FR">
                <a:latin typeface="Lato" panose="020F0502020204030203" pitchFamily="34" charset="77"/>
                <a:ea typeface="MS Mincho"/>
                <a:cs typeface="Times New Roman" panose="02020603050405020304" pitchFamily="18" charset="0"/>
              </a:rPr>
              <a:t> </a:t>
            </a:r>
          </a:p>
          <a:p>
            <a:pPr marL="0" marR="0" lvl="0" indent="0" algn="l" defTabSz="914400" rtl="0" eaLnBrk="0" fontAlgn="base" latinLnBrk="0" hangingPunct="0">
              <a:lnSpc>
                <a:spcPct val="115000"/>
              </a:lnSpc>
              <a:spcBef>
                <a:spcPct val="30000"/>
              </a:spcBef>
              <a:spcAft>
                <a:spcPct val="0"/>
              </a:spcAft>
              <a:buClrTx/>
              <a:buSzTx/>
              <a:buFont typeface="Times" pitchFamily="2" charset="0"/>
              <a:buNone/>
              <a:tabLst>
                <a:tab pos="457200" algn="l"/>
              </a:tabLst>
              <a:defRPr/>
            </a:pPr>
            <a:r>
              <a:rPr lang="fr-FR">
                <a:effectLst/>
                <a:latin typeface="Lato" panose="020F0502020204030203" pitchFamily="34" charset="77"/>
                <a:ea typeface="MS Mincho"/>
                <a:cs typeface="Times New Roman" panose="02020603050405020304" pitchFamily="18" charset="0"/>
              </a:rPr>
              <a:t>Pour plus d’informations sur l’atténuation des risques de VBG, voir les Directives de 2015 du CPI pour l’intégration d’interventions ciblant la VBG dans l’action humanitaire (</a:t>
            </a:r>
            <a:r>
              <a:rPr lang="fr-FR" sz="1200">
                <a:effectLst/>
                <a:latin typeface="Lato" panose="020F0502020204030203" pitchFamily="34" charset="77"/>
                <a:ea typeface="MS Mincho"/>
                <a:cs typeface="Times New Roman" panose="02020603050405020304" pitchFamily="18" charset="0"/>
                <a:hlinkClick r:id="rId4"/>
              </a:rPr>
              <a:t>https://gbvguidelines.org/fr/</a:t>
            </a:r>
            <a:r>
              <a:rPr lang="fr-FR">
                <a:effectLst/>
                <a:latin typeface="Lato" panose="020F0502020204030203" pitchFamily="34" charset="77"/>
                <a:ea typeface="MS Mincho"/>
                <a:cs typeface="Times New Roman" panose="02020603050405020304" pitchFamily="18" charset="0"/>
              </a:rPr>
              <a:t>), et pour un outil d’apprentissage supplémentaire sur l’atténuation des risques de VBG, voir le Guide de l’animateur du HCR sur l’intégration de l’atténuation des risques (</a:t>
            </a:r>
            <a:r>
              <a:rPr lang="fr-FR" sz="1200" u="sng">
                <a:solidFill>
                  <a:srgbClr val="1A00FF"/>
                </a:solidFill>
                <a:effectLst/>
                <a:latin typeface="Lato" panose="020F0502020204030203" pitchFamily="34" charset="77"/>
                <a:ea typeface="MS Mincho"/>
                <a:cs typeface="Times New Roman" panose="02020603050405020304" pitchFamily="18" charset="0"/>
                <a:hlinkClick r:id="rId5"/>
              </a:rPr>
              <a:t>https://unhcr365.sharepoint.com/sites/GSCB-GBVLearning/SitePages/Facilitator-Guide-on-GBV-Risk-Mitigation.aspx</a:t>
            </a:r>
            <a:r>
              <a:rPr lang="fr-FR">
                <a:effectLst/>
                <a:latin typeface="Lato" panose="020F0502020204030203" pitchFamily="34" charset="77"/>
                <a:ea typeface="MS Mincho"/>
                <a:cs typeface="Times New Roman" panose="02020603050405020304" pitchFamily="18" charset="0"/>
              </a:rPr>
              <a:t>).</a:t>
            </a:r>
            <a:r>
              <a:rPr lang="fr-FR">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49617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7990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ea typeface="MS PGothic"/>
                <a:cs typeface="Calibri"/>
              </a:rPr>
              <a:t>NOTES DE L’ANIMATEUR</a:t>
            </a:r>
          </a:p>
          <a:p>
            <a:endParaRPr lang="en-US" sz="130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fr-FR">
                <a:effectLst/>
                <a:latin typeface="Lato" panose="020F0502020204030203" pitchFamily="34" charset="77"/>
                <a:ea typeface="MS Mincho"/>
                <a:cs typeface="Times New Roman" panose="02020603050405020304" pitchFamily="18" charset="0"/>
              </a:rPr>
              <a:t>Présentez </a:t>
            </a:r>
            <a:r>
              <a:rPr lang="fr-FR">
                <a:latin typeface="Lato" panose="020F0502020204030203" pitchFamily="34" charset="77"/>
                <a:ea typeface="MS Mincho"/>
                <a:cs typeface="Times New Roman" panose="02020603050405020304" pitchFamily="18" charset="0"/>
              </a:rPr>
              <a:t>les</a:t>
            </a:r>
            <a:r>
              <a:rPr lang="fr-FR">
                <a:effectLst/>
                <a:latin typeface="Lato" panose="020F0502020204030203" pitchFamily="34" charset="77"/>
                <a:ea typeface="MS Mincho"/>
                <a:cs typeface="Times New Roman" panose="02020603050405020304" pitchFamily="18" charset="0"/>
              </a:rPr>
              <a:t> </a:t>
            </a:r>
            <a:r>
              <a:rPr lang="fr-FR" b="1" i="0" u="none" strike="noStrike">
                <a:effectLst/>
                <a:latin typeface="Lato" panose="020F0502020204030203" pitchFamily="34" charset="77"/>
                <a:ea typeface="MS Mincho"/>
                <a:cs typeface="Times New Roman" panose="02020603050405020304" pitchFamily="18" charset="0"/>
              </a:rPr>
              <a:t>Normes minimales </a:t>
            </a:r>
            <a:r>
              <a:rPr lang="fr-FR" b="1" i="0" u="none" strike="noStrike" err="1">
                <a:effectLst/>
                <a:latin typeface="Lato" panose="020F0502020204030203" pitchFamily="34" charset="77"/>
                <a:ea typeface="MS Mincho"/>
                <a:cs typeface="Times New Roman" panose="02020603050405020304" pitchFamily="18" charset="0"/>
              </a:rPr>
              <a:t>interorganisations</a:t>
            </a:r>
            <a:r>
              <a:rPr lang="fr-FR" b="1" i="0" u="none" strike="noStrike">
                <a:effectLst/>
                <a:latin typeface="Lato" panose="020F0502020204030203" pitchFamily="34" charset="77"/>
                <a:ea typeface="MS Mincho"/>
                <a:cs typeface="Times New Roman" panose="02020603050405020304" pitchFamily="18" charset="0"/>
              </a:rPr>
              <a:t> pour la programmation d’actions de lutte contre la VBG dans les situations d’urgence, 2019 </a:t>
            </a:r>
            <a:r>
              <a:rPr lang="fr-FR" b="0" i="0" u="none" strike="noStrike">
                <a:effectLst/>
                <a:latin typeface="Lato" panose="020F0502020204030203" pitchFamily="34" charset="77"/>
                <a:ea typeface="MS Mincho"/>
                <a:cs typeface="Times New Roman" panose="02020603050405020304" pitchFamily="18" charset="0"/>
              </a:rPr>
              <a:t>(ci-après dénommées les Normes minimales </a:t>
            </a:r>
            <a:r>
              <a:rPr lang="fr-FR" b="0" i="0" u="none" strike="noStrike" err="1">
                <a:effectLst/>
                <a:latin typeface="Lato" panose="020F0502020204030203" pitchFamily="34" charset="77"/>
                <a:ea typeface="MS Mincho"/>
                <a:cs typeface="Times New Roman" panose="02020603050405020304" pitchFamily="18" charset="0"/>
              </a:rPr>
              <a:t>interorganisations</a:t>
            </a:r>
            <a:r>
              <a:rPr lang="fr-FR" b="0" i="0" u="none" strike="noStrike">
                <a:effectLst/>
                <a:latin typeface="Lato" panose="020F0502020204030203" pitchFamily="34" charset="77"/>
                <a:ea typeface="MS Mincho"/>
                <a:cs typeface="Times New Roman" panose="02020603050405020304" pitchFamily="18" charset="0"/>
              </a:rPr>
              <a:t>) </a:t>
            </a:r>
            <a:r>
              <a:rPr lang="fr-FR" i="0">
                <a:effectLst/>
                <a:latin typeface="Lato" panose="020F0502020204030203" pitchFamily="34" charset="77"/>
                <a:ea typeface="MS Mincho"/>
                <a:cs typeface="Times New Roman" panose="02020603050405020304" pitchFamily="18" charset="0"/>
              </a:rPr>
              <a:t>en tant que </a:t>
            </a:r>
            <a:r>
              <a:rPr lang="fr-FR" b="1" i="0">
                <a:effectLst/>
                <a:latin typeface="Lato" panose="020F0502020204030203" pitchFamily="34" charset="77"/>
                <a:ea typeface="MS Mincho"/>
                <a:cs typeface="Times New Roman" panose="02020603050405020304" pitchFamily="18" charset="0"/>
              </a:rPr>
              <a:t>document de référence clé pour la programmation d’actions de lutte contre la VBG</a:t>
            </a:r>
            <a:r>
              <a:rPr lang="fr-FR" i="0">
                <a:effectLst/>
                <a:latin typeface="Lato" panose="020F0502020204030203" pitchFamily="34" charset="77"/>
                <a:ea typeface="MS Mincho"/>
                <a:cs typeface="Times New Roman" panose="02020603050405020304" pitchFamily="18" charset="0"/>
              </a:rPr>
              <a:t>, en mettant l’accent sur la Norme minimale 13 relative à la</a:t>
            </a:r>
            <a:r>
              <a:rPr lang="fr-FR">
                <a:latin typeface="Lato" panose="020F0502020204030203" pitchFamily="34" charset="77"/>
                <a:ea typeface="MS Mincho"/>
                <a:cs typeface="Times New Roman" panose="02020603050405020304" pitchFamily="18" charset="0"/>
              </a:rPr>
              <a:t> </a:t>
            </a:r>
            <a:r>
              <a:rPr lang="fr-FR" i="0">
                <a:effectLst/>
                <a:latin typeface="Lato" panose="020F0502020204030203" pitchFamily="34" charset="77"/>
                <a:ea typeface="MS Mincho"/>
                <a:cs typeface="Times New Roman" panose="02020603050405020304" pitchFamily="18" charset="0"/>
              </a:rPr>
              <a:t>transformation des systèmes et des normes sociales, </a:t>
            </a:r>
            <a:r>
              <a:rPr lang="fr-FR">
                <a:latin typeface="Lato" panose="020F0502020204030203" pitchFamily="34" charset="77"/>
                <a:ea typeface="MS Mincho"/>
                <a:cs typeface="Times New Roman" panose="02020603050405020304" pitchFamily="18" charset="0"/>
              </a:rPr>
              <a:t>consacrée à la </a:t>
            </a:r>
            <a:r>
              <a:rPr lang="fr-FR" i="0">
                <a:effectLst/>
                <a:latin typeface="Lato" panose="020F0502020204030203" pitchFamily="34" charset="77"/>
                <a:ea typeface="MS Mincho"/>
                <a:cs typeface="Times New Roman" panose="02020603050405020304" pitchFamily="18" charset="0"/>
              </a:rPr>
              <a:t>prévention de la VBG</a:t>
            </a:r>
            <a:r>
              <a:rPr lang="fr-FR">
                <a:latin typeface="Lato" panose="020F0502020204030203" pitchFamily="34" charset="77"/>
                <a:ea typeface="MS Mincho"/>
                <a:cs typeface="Times New Roman" panose="02020603050405020304" pitchFamily="18" charset="0"/>
              </a:rPr>
              <a:t>. </a:t>
            </a:r>
          </a:p>
          <a:p>
            <a:endParaRPr lang="en-US">
              <a:latin typeface="Lato" panose="020F0502020204030203" pitchFamily="34" charset="77"/>
              <a:ea typeface="MS Mincho"/>
            </a:endParaRPr>
          </a:p>
          <a:p>
            <a:r>
              <a:rPr lang="fr-FR">
                <a:latin typeface="Lato" panose="020F0502020204030203" pitchFamily="34" charset="77"/>
                <a:ea typeface="MS PGothic"/>
                <a:cs typeface="Calibri"/>
              </a:rPr>
              <a:t>La </a:t>
            </a:r>
            <a:r>
              <a:rPr lang="fr-FR" b="1">
                <a:latin typeface="Lato" panose="020F0502020204030203" pitchFamily="34" charset="77"/>
                <a:ea typeface="MS PGothic"/>
                <a:cs typeface="Calibri"/>
              </a:rPr>
              <a:t>Norme minimale 13 </a:t>
            </a:r>
            <a:r>
              <a:rPr lang="fr-FR">
                <a:latin typeface="Lato" panose="020F0502020204030203" pitchFamily="34" charset="77"/>
                <a:ea typeface="MS PGothic"/>
                <a:cs typeface="Calibri"/>
              </a:rPr>
              <a:t>présente les différents éléments nécessaires pour s’attaquer efficacement aux causes profondes de la VBG et contient les éléments suivants : texte d’introduction, actions clés, indicateurs, notes d’orientation (sur la prévention de la VBG, la responsabilité à l’égard des femmes et des filles, la communication au service des changements sociaux et comportementaux), et outils et ressources.</a:t>
            </a:r>
          </a:p>
          <a:p>
            <a:endParaRPr lang="en-US">
              <a:latin typeface="Lato" panose="020F0502020204030203" pitchFamily="34" charset="77"/>
              <a:ea typeface="MS PGothic"/>
              <a:cs typeface="Calibri"/>
            </a:endParaRPr>
          </a:p>
          <a:p>
            <a:r>
              <a:rPr lang="fr-FR">
                <a:latin typeface="Lato" panose="020F0502020204030203" pitchFamily="34" charset="77"/>
                <a:ea typeface="MS PGothic"/>
                <a:cs typeface="Calibri"/>
              </a:rPr>
              <a:t>Soulignez que la </a:t>
            </a:r>
            <a:r>
              <a:rPr lang="fr-FR" b="1">
                <a:latin typeface="Lato" panose="020F0502020204030203" pitchFamily="34" charset="77"/>
                <a:ea typeface="MS PGothic"/>
                <a:cs typeface="Calibri"/>
              </a:rPr>
              <a:t>Norme minimale 2 </a:t>
            </a:r>
            <a:r>
              <a:rPr lang="fr-FR">
                <a:latin typeface="Lato" panose="020F0502020204030203" pitchFamily="34" charset="77"/>
                <a:ea typeface="MS PGothic"/>
                <a:cs typeface="Calibri"/>
              </a:rPr>
              <a:t>(sur la participation et l’autonomisation des femmes et des filles) fournit également des orientations utiles qui sont pertinentes pour les approches et les principes de prévention de la VBG (par exemple, les orientations sur le fait d’assurer la participation de toutes les femmes et les filles, la levée des contraintes entravant leur participation, l’enrôlement des hommes et des garçons au service de la participation des femmes et des filles et le suivi de l’autonomisation des femmes et des filles). </a:t>
            </a:r>
          </a:p>
          <a:p>
            <a:endParaRPr lang="en-US">
              <a:latin typeface="Lato" panose="020F0502020204030203" pitchFamily="34" charset="77"/>
              <a:ea typeface="MS PGothic"/>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Les Normes minimales </a:t>
            </a:r>
            <a:r>
              <a:rPr lang="fr-FR" err="1">
                <a:latin typeface="Lato" panose="020F0502020204030203" pitchFamily="34" charset="77"/>
                <a:ea typeface="MS PGothic"/>
                <a:cs typeface="Calibri"/>
              </a:rPr>
              <a:t>interorganisations</a:t>
            </a:r>
            <a:r>
              <a:rPr lang="fr-FR">
                <a:latin typeface="Lato" panose="020F0502020204030203" pitchFamily="34" charset="77"/>
                <a:ea typeface="MS PGothic"/>
                <a:cs typeface="Calibri"/>
              </a:rPr>
              <a:t> sont référencées comme un document d’orientation clé tout au long de ce module. (</a:t>
            </a:r>
            <a:r>
              <a:rPr lang="fr-FR" sz="1200">
                <a:latin typeface="Lato" panose="020F0502020204030203" pitchFamily="34" charset="77"/>
                <a:ea typeface="MS PGothic"/>
                <a:cs typeface="Calibri"/>
                <a:hlinkClick r:id="rId3"/>
              </a:rPr>
              <a:t>https://gbvaor.net/gbviems</a:t>
            </a:r>
            <a:r>
              <a:rPr lang="fr-FR">
                <a:latin typeface="Lato" panose="020F0502020204030203" pitchFamily="34" charset="77"/>
                <a:ea typeface="MS PGothic"/>
                <a:cs typeface="Calibri"/>
              </a:rPr>
              <a:t>)</a:t>
            </a:r>
          </a:p>
        </p:txBody>
      </p:sp>
    </p:spTree>
    <p:extLst>
      <p:ext uri="{BB962C8B-B14F-4D97-AF65-F5344CB8AC3E}">
        <p14:creationId xmlns:p14="http://schemas.microsoft.com/office/powerpoint/2010/main" val="320985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pPr>
              <a:defRPr/>
            </a:pPr>
            <a:r>
              <a:rPr lang="fr-FR">
                <a:latin typeface="Lato" panose="020F0502020204030203" pitchFamily="34" charset="77"/>
                <a:ea typeface="MS PGothic"/>
                <a:cs typeface="Calibri"/>
              </a:rPr>
              <a:t>Durée prévue : 10 min</a:t>
            </a:r>
          </a:p>
          <a:p>
            <a:pPr>
              <a:defRPr/>
            </a:pPr>
            <a:r>
              <a:rPr lang="fr-FR">
                <a:latin typeface="Lato" panose="020F0502020204030203" pitchFamily="34" charset="77"/>
                <a:ea typeface="MS PGothic"/>
                <a:cs typeface="Calibri"/>
              </a:rPr>
              <a:t>Objectif : réfléchir à l’importance de la prévention de la VBG dans les situations d’urgence </a:t>
            </a:r>
          </a:p>
          <a:p>
            <a:pPr>
              <a:defRPr/>
            </a:pPr>
            <a:endParaRPr lang="en-US">
              <a:latin typeface="Lato" panose="020F0502020204030203" pitchFamily="34" charset="77"/>
              <a:ea typeface="MS Mincho" panose="02020609040205080304" pitchFamily="49" charset="-128"/>
              <a:cs typeface="Times New Roman" panose="02020603050405020304" pitchFamily="18" charset="0"/>
            </a:endParaRPr>
          </a:p>
          <a:p>
            <a:pPr>
              <a:defRPr/>
            </a:pPr>
            <a:r>
              <a:rPr lang="fr-FR" i="0">
                <a:effectLst/>
                <a:latin typeface="Lato" panose="020F0502020204030203" pitchFamily="34" charset="77"/>
                <a:ea typeface="MS Mincho"/>
                <a:cs typeface="Times New Roman" panose="02020603050405020304" pitchFamily="18" charset="0"/>
              </a:rPr>
              <a:t>Invitez les participants à partager leurs idées en plénière. La diapositive suivante présente des considérations clés pour orienter la discussion.</a:t>
            </a:r>
            <a:r>
              <a:rPr lang="fr-FR">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309847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1ACBA42-08AE-4C50-85FD-F1944FDC23E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3200D44-44D9-49C0-ACD8-9C214B6259A1}"/>
              </a:ext>
            </a:extLst>
          </p:cNvPr>
          <p:cNvSpPr>
            <a:spLocks noGrp="1"/>
          </p:cNvSpPr>
          <p:nvPr>
            <p:ph type="body" idx="1"/>
          </p:nvPr>
        </p:nvSpPr>
        <p:spPr bwMode="auto">
          <a:xfrm>
            <a:off x="685800" y="4343399"/>
            <a:ext cx="5486400" cy="8920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131445" lvl="0" indent="0" defTabSz="914400" rtl="0" eaLnBrk="0" fontAlgn="base" latinLnBrk="0" hangingPunct="0">
              <a:spcBef>
                <a:spcPct val="30000"/>
              </a:spcBef>
              <a:spcAft>
                <a:spcPts val="2770"/>
              </a:spcAft>
              <a:buClrTx/>
              <a:buSzTx/>
              <a:buFont typeface="Wingdings" pitchFamily="2" charset="2"/>
              <a:buNone/>
              <a:tabLst/>
              <a:defRPr/>
            </a:pPr>
            <a:r>
              <a:rPr lang="fr-FR" sz="1500" b="1">
                <a:latin typeface="Lato" panose="020F0502020204030203" pitchFamily="34" charset="77"/>
              </a:rPr>
              <a:t>NOTES DE L’ANIMATEUR</a:t>
            </a:r>
          </a:p>
          <a:p>
            <a:pPr marL="0" marR="131445" lvl="0" indent="0" defTabSz="914400" rtl="0" eaLnBrk="0" fontAlgn="base" latinLnBrk="0" hangingPunct="0">
              <a:spcBef>
                <a:spcPct val="30000"/>
              </a:spcBef>
              <a:spcAft>
                <a:spcPts val="2770"/>
              </a:spcAft>
              <a:buClrTx/>
              <a:buSzTx/>
              <a:buFont typeface="Wingdings" pitchFamily="2" charset="2"/>
              <a:buNone/>
              <a:tabLst/>
              <a:defRPr/>
            </a:pPr>
            <a:endParaRPr lang="en-US" sz="800" i="0">
              <a:effectLst/>
              <a:latin typeface="Lato" panose="020F0502020204030203" pitchFamily="34" charset="77"/>
              <a:ea typeface="MS Mincho" panose="02020609040205080304" pitchFamily="49" charset="-128"/>
              <a:cs typeface="Times New Roman" panose="02020603050405020304" pitchFamily="18" charset="0"/>
            </a:endParaRPr>
          </a:p>
          <a:p>
            <a:pPr marL="0" marR="131445" lvl="0" indent="0" defTabSz="914400" rtl="0" eaLnBrk="0" fontAlgn="base" latinLnBrk="0" hangingPunct="0">
              <a:spcBef>
                <a:spcPct val="30000"/>
              </a:spcBef>
              <a:spcAft>
                <a:spcPts val="2770"/>
              </a:spcAft>
              <a:buClrTx/>
              <a:buSzTx/>
              <a:buFont typeface="Wingdings" pitchFamily="2" charset="2"/>
              <a:buNone/>
              <a:tabLst/>
              <a:defRPr/>
            </a:pPr>
            <a:r>
              <a:rPr lang="fr-FR" i="0">
                <a:effectLst/>
                <a:latin typeface="Lato" panose="020F0502020204030203" pitchFamily="34" charset="77"/>
                <a:ea typeface="MS Mincho" panose="02020609040205080304" pitchFamily="49" charset="-128"/>
                <a:cs typeface="Times New Roman" panose="02020603050405020304" pitchFamily="18" charset="0"/>
              </a:rPr>
              <a:t>La prévention de la VBG reçoit souvent moins d’attention pendant les situations d’urgence aiguës, car elle est considérée comme moins urgente que le soutien aux survivant(e)s. Les activités de prévention peuvent </a:t>
            </a:r>
            <a:r>
              <a:rPr lang="fr-FR" b="1" i="0">
                <a:effectLst/>
                <a:latin typeface="Lato" panose="020F0502020204030203" pitchFamily="34" charset="77"/>
                <a:ea typeface="MS Mincho" panose="02020609040205080304" pitchFamily="49" charset="-128"/>
                <a:cs typeface="Times New Roman" panose="02020603050405020304" pitchFamily="18" charset="0"/>
              </a:rPr>
              <a:t>être perçues comme des mesures à plus long terme</a:t>
            </a:r>
            <a:r>
              <a:rPr lang="fr-FR" i="0">
                <a:effectLst/>
                <a:latin typeface="Lato" panose="020F0502020204030203" pitchFamily="34" charset="77"/>
                <a:ea typeface="MS Mincho" panose="02020609040205080304" pitchFamily="49" charset="-128"/>
                <a:cs typeface="Times New Roman" panose="02020603050405020304" pitchFamily="18" charset="0"/>
              </a:rPr>
              <a:t> à envisager à une phase ultérieure du déplacement. Cependant, les actions de prévention peuvent </a:t>
            </a:r>
            <a:r>
              <a:rPr lang="fr-FR" b="1" i="0">
                <a:effectLst/>
                <a:latin typeface="Lato" panose="020F0502020204030203" pitchFamily="34" charset="77"/>
                <a:ea typeface="MS Mincho" panose="02020609040205080304" pitchFamily="49" charset="-128"/>
                <a:cs typeface="Times New Roman" panose="02020603050405020304" pitchFamily="18" charset="0"/>
              </a:rPr>
              <a:t>sauver des vies</a:t>
            </a:r>
            <a:r>
              <a:rPr lang="fr-FR" i="0">
                <a:effectLst/>
                <a:latin typeface="Lato" panose="020F0502020204030203" pitchFamily="34" charset="77"/>
                <a:ea typeface="MS Mincho" panose="02020609040205080304" pitchFamily="49" charset="-128"/>
                <a:cs typeface="Times New Roman" panose="02020603050405020304" pitchFamily="18" charset="0"/>
              </a:rPr>
              <a:t>, étant donné qu’elles peuvent empêcher la violence de se produire ou réduire la fréquence et la gravité de la violence si elle s’est déjà produite. Pour cette raison, </a:t>
            </a:r>
            <a:r>
              <a:rPr lang="fr-FR" b="1" i="0">
                <a:effectLst/>
                <a:latin typeface="Lato" panose="020F0502020204030203" pitchFamily="34" charset="77"/>
                <a:ea typeface="MS Mincho" panose="02020609040205080304" pitchFamily="49" charset="-128"/>
                <a:cs typeface="Times New Roman" panose="02020603050405020304" pitchFamily="18" charset="0"/>
              </a:rPr>
              <a:t>les interventions de prévention de la VBG doivent être mises en œuvre immédiatement</a:t>
            </a:r>
            <a:r>
              <a:rPr lang="fr-FR" i="0">
                <a:effectLst/>
                <a:latin typeface="Lato" panose="020F0502020204030203" pitchFamily="34" charset="77"/>
                <a:ea typeface="MS Mincho" panose="02020609040205080304" pitchFamily="49" charset="-128"/>
                <a:cs typeface="Times New Roman" panose="02020603050405020304" pitchFamily="18" charset="0"/>
              </a:rPr>
              <a:t>, dès le début d’une urgence.</a:t>
            </a:r>
          </a:p>
          <a:p>
            <a:pPr marL="0" marR="131445" lvl="0" indent="0" defTabSz="914400" rtl="0" eaLnBrk="0" fontAlgn="base" latinLnBrk="0" hangingPunct="0">
              <a:spcBef>
                <a:spcPct val="30000"/>
              </a:spcBef>
              <a:spcAft>
                <a:spcPts val="2770"/>
              </a:spcAft>
              <a:buClrTx/>
              <a:buSzTx/>
              <a:buFont typeface="Wingdings" pitchFamily="2" charset="2"/>
              <a:buNone/>
              <a:tabLst/>
              <a:defRPr/>
            </a:pPr>
            <a:endParaRPr lang="en-US" i="0">
              <a:effectLst/>
              <a:latin typeface="Lato" panose="020F0502020204030203" pitchFamily="34" charset="77"/>
              <a:ea typeface="MS Mincho" panose="02020609040205080304" pitchFamily="49" charset="-128"/>
              <a:cs typeface="Times New Roman" panose="02020603050405020304" pitchFamily="18" charset="0"/>
            </a:endParaRPr>
          </a:p>
          <a:p>
            <a:pPr marL="0" marR="131445" lvl="0" indent="0" defTabSz="914400" rtl="0" eaLnBrk="0" fontAlgn="base" latinLnBrk="0" hangingPunct="0">
              <a:spcBef>
                <a:spcPct val="30000"/>
              </a:spcBef>
              <a:spcAft>
                <a:spcPts val="2770"/>
              </a:spcAft>
              <a:buClrTx/>
              <a:buSzTx/>
              <a:buFontTx/>
              <a:buNone/>
              <a:tabLst/>
              <a:defRPr/>
            </a:pPr>
            <a:r>
              <a:rPr lang="fr-FR" i="0">
                <a:effectLst/>
                <a:latin typeface="Lato" panose="020F0502020204030203" pitchFamily="34" charset="77"/>
                <a:ea typeface="MS Mincho" panose="02020609040205080304" pitchFamily="49" charset="-128"/>
                <a:cs typeface="Times New Roman" panose="02020603050405020304" pitchFamily="18" charset="0"/>
              </a:rPr>
              <a:t>Si les </a:t>
            </a:r>
            <a:r>
              <a:rPr lang="fr-FR" b="1" i="0">
                <a:effectLst/>
                <a:latin typeface="Lato" panose="020F0502020204030203" pitchFamily="34" charset="77"/>
                <a:ea typeface="MS Mincho" panose="02020609040205080304" pitchFamily="49" charset="-128"/>
                <a:cs typeface="Times New Roman" panose="02020603050405020304" pitchFamily="18" charset="0"/>
              </a:rPr>
              <a:t>crises peuvent exacerber les inégalités de genre préexistantes et accroître le risque </a:t>
            </a:r>
            <a:r>
              <a:rPr lang="fr-FR" i="0">
                <a:effectLst/>
                <a:latin typeface="Lato" panose="020F0502020204030203" pitchFamily="34" charset="77"/>
                <a:ea typeface="MS Mincho" panose="02020609040205080304" pitchFamily="49" charset="-128"/>
                <a:cs typeface="Times New Roman" panose="02020603050405020304" pitchFamily="18" charset="0"/>
              </a:rPr>
              <a:t>de VBG, elles offrent également des </a:t>
            </a:r>
            <a:r>
              <a:rPr lang="fr-FR" b="1" i="0">
                <a:effectLst/>
                <a:latin typeface="Lato" panose="020F0502020204030203" pitchFamily="34" charset="77"/>
                <a:ea typeface="MS Mincho" panose="02020609040205080304" pitchFamily="49" charset="-128"/>
                <a:cs typeface="Times New Roman" panose="02020603050405020304" pitchFamily="18" charset="0"/>
              </a:rPr>
              <a:t>opportunités de changement social</a:t>
            </a:r>
            <a:r>
              <a:rPr lang="fr-FR" i="0">
                <a:effectLst/>
                <a:latin typeface="Lato" panose="020F0502020204030203" pitchFamily="34" charset="77"/>
                <a:ea typeface="MS Mincho" panose="02020609040205080304" pitchFamily="49" charset="-128"/>
                <a:cs typeface="Times New Roman" panose="02020603050405020304" pitchFamily="18" charset="0"/>
              </a:rPr>
              <a:t>. </a:t>
            </a:r>
            <a:r>
              <a:rPr lang="fr-FR" b="0">
                <a:latin typeface="Lato" panose="020F0502020204030203" pitchFamily="34" charset="77"/>
                <a:ea typeface="MS Mincho" panose="02020609040205080304" pitchFamily="49" charset="-128"/>
                <a:cs typeface="Times New Roman" panose="02020603050405020304" pitchFamily="18" charset="0"/>
              </a:rPr>
              <a:t>Il peut y avoir des changements dans les rôles, les attitudes, les croyances et les pratiques conventionnels, ou de nouvelles occasions de discuter de sujets qui étaient auparavant proscrits. </a:t>
            </a:r>
            <a:r>
              <a:rPr lang="fr-FR">
                <a:latin typeface="Lato" panose="020F0502020204030203" pitchFamily="34" charset="77"/>
                <a:ea typeface="MS Mincho" panose="02020609040205080304" pitchFamily="49" charset="-128"/>
                <a:cs typeface="Times New Roman" panose="02020603050405020304" pitchFamily="18" charset="0"/>
              </a:rPr>
              <a:t>Un espace peut s’ouvrir pour construire des normes sociales et culturelles positives qui s’opposent à la VBG et à la culture de l’impunité pour les auteurs de ces actes.</a:t>
            </a:r>
          </a:p>
          <a:p>
            <a:pPr marL="0" marR="131445" lvl="0" indent="0" defTabSz="914400" rtl="0" eaLnBrk="0" fontAlgn="base" latinLnBrk="0" hangingPunct="0">
              <a:spcBef>
                <a:spcPct val="30000"/>
              </a:spcBef>
              <a:spcAft>
                <a:spcPts val="2770"/>
              </a:spcAft>
              <a:buClrTx/>
              <a:buSzTx/>
              <a:buFontTx/>
              <a:buNone/>
              <a:tabLst/>
              <a:defRPr/>
            </a:pPr>
            <a:endParaRPr lang="en-US">
              <a:latin typeface="Lato" panose="020F0502020204030203" pitchFamily="34" charset="77"/>
            </a:endParaRPr>
          </a:p>
          <a:p>
            <a:pPr marL="0" marR="131445" lvl="0" indent="0" defTabSz="914400" rtl="0" eaLnBrk="0" fontAlgn="base" latinLnBrk="0" hangingPunct="0">
              <a:spcBef>
                <a:spcPct val="30000"/>
              </a:spcBef>
              <a:spcAft>
                <a:spcPts val="2770"/>
              </a:spcAft>
              <a:buClrTx/>
              <a:buSzTx/>
              <a:buFontTx/>
              <a:buNone/>
              <a:tabLst/>
              <a:defRPr/>
            </a:pPr>
            <a:r>
              <a:rPr lang="fr-FR">
                <a:latin typeface="Lato" panose="020F0502020204030203" pitchFamily="34" charset="77"/>
              </a:rPr>
              <a:t>Étant donné la tendance des crises humanitaires à se prolonger toujours plus, la </a:t>
            </a:r>
            <a:r>
              <a:rPr lang="fr-FR" b="1">
                <a:latin typeface="Lato" panose="020F0502020204030203" pitchFamily="34" charset="77"/>
              </a:rPr>
              <a:t>promotion de normes sociales et de genre positives dès le début </a:t>
            </a:r>
            <a:r>
              <a:rPr lang="fr-FR">
                <a:latin typeface="Lato" panose="020F0502020204030203" pitchFamily="34" charset="77"/>
              </a:rPr>
              <a:t>de l’intervention d’urgence constitue une base pour des efforts continus tout au long de la crise et des</a:t>
            </a:r>
            <a:r>
              <a:rPr lang="fr-FR" b="1">
                <a:latin typeface="Lato" panose="020F0502020204030203" pitchFamily="34" charset="77"/>
              </a:rPr>
              <a:t> interventions à plus long terme</a:t>
            </a:r>
            <a:r>
              <a:rPr lang="fr-FR">
                <a:latin typeface="Lato" panose="020F0502020204030203" pitchFamily="34" charset="77"/>
              </a:rPr>
              <a:t>, tout en reconnaissant que l’évolution des attitudes, des croyances et des pratiques peut prendre du temps.</a:t>
            </a:r>
          </a:p>
          <a:p>
            <a:pPr marL="0" marR="131445" lvl="0" indent="0" defTabSz="914400" rtl="0" eaLnBrk="0" fontAlgn="base" latinLnBrk="0" hangingPunct="0">
              <a:spcBef>
                <a:spcPct val="30000"/>
              </a:spcBef>
              <a:spcAft>
                <a:spcPts val="2770"/>
              </a:spcAft>
              <a:buClrTx/>
              <a:buSzTx/>
              <a:buFontTx/>
              <a:buNone/>
              <a:tabLst/>
              <a:defRPr/>
            </a:pPr>
            <a:endParaRPr lang="en-US">
              <a:latin typeface="Lato" panose="020F0502020204030203" pitchFamily="34" charset="77"/>
            </a:endParaRPr>
          </a:p>
          <a:p>
            <a:pPr marL="0" marR="131445" lvl="0" indent="0" defTabSz="914400" rtl="0" eaLnBrk="0" fontAlgn="base" latinLnBrk="0" hangingPunct="0">
              <a:spcBef>
                <a:spcPct val="30000"/>
              </a:spcBef>
              <a:spcAft>
                <a:spcPts val="2770"/>
              </a:spcAft>
              <a:buClrTx/>
              <a:buSzTx/>
              <a:buFontTx/>
              <a:buNone/>
              <a:tabLst/>
              <a:defRPr/>
            </a:pPr>
            <a:r>
              <a:rPr lang="fr-FR" b="1">
                <a:latin typeface="Lato" panose="020F0502020204030203" pitchFamily="34" charset="77"/>
                <a:ea typeface="MS Mincho" panose="02020609040205080304" pitchFamily="49" charset="-128"/>
                <a:cs typeface="Times New Roman" panose="02020603050405020304" pitchFamily="18" charset="0"/>
              </a:rPr>
              <a:t>Veillez à ce que les services essentiels de santé et de soutien psychosocial soient au moins fonctionnels </a:t>
            </a:r>
            <a:r>
              <a:rPr lang="fr-FR">
                <a:latin typeface="Lato" panose="020F0502020204030203" pitchFamily="34" charset="77"/>
                <a:ea typeface="MS Mincho" panose="02020609040205080304" pitchFamily="49" charset="-128"/>
                <a:cs typeface="Times New Roman" panose="02020603050405020304" pitchFamily="18" charset="0"/>
              </a:rPr>
              <a:t>avant d’entreprendre des activités plus transformatrices en matière de normes sociales et de systèmes. C’est également l’une des dispositions de la Politique du HRC en matière de VBG qui précise que des services de prise en charge doivent être en place lors du lancement d’un programme visant à transformer les systèmes et les normes sociales qui perpétuent l’inégalité et la discrimination entre les hommes et les femmes.</a:t>
            </a:r>
          </a:p>
          <a:p>
            <a:pPr marL="0" marR="131445" lvl="0" indent="0" defTabSz="914400" rtl="0" eaLnBrk="0" fontAlgn="base" latinLnBrk="0" hangingPunct="0">
              <a:spcBef>
                <a:spcPct val="30000"/>
              </a:spcBef>
              <a:spcAft>
                <a:spcPts val="2770"/>
              </a:spcAft>
              <a:buClrTx/>
              <a:buSzTx/>
              <a:buFontTx/>
              <a:buNone/>
              <a:tabLst/>
              <a:defRPr/>
            </a:pPr>
            <a:endParaRPr lang="en-US">
              <a:latin typeface="Lato" panose="020F0502020204030203" pitchFamily="34" charset="77"/>
            </a:endParaRPr>
          </a:p>
          <a:p>
            <a:pPr marL="0" marR="0" lvl="0" indent="0" defTabSz="914400" rtl="0" eaLnBrk="0" fontAlgn="base" latinLnBrk="0" hangingPunct="0">
              <a:spcBef>
                <a:spcPct val="30000"/>
              </a:spcBef>
              <a:spcAft>
                <a:spcPct val="0"/>
              </a:spcAft>
              <a:buClrTx/>
              <a:buSzTx/>
              <a:buFontTx/>
              <a:buNone/>
              <a:tabLst/>
              <a:defRPr/>
            </a:pPr>
            <a:r>
              <a:rPr lang="fr-FR" b="1">
                <a:latin typeface="Lato" panose="020F0502020204030203" pitchFamily="34" charset="77"/>
                <a:ea typeface="MS Mincho" panose="02020609040205080304" pitchFamily="49" charset="-128"/>
                <a:cs typeface="Times New Roman" panose="02020603050405020304" pitchFamily="18" charset="0"/>
              </a:rPr>
              <a:t>Exemples d’activités de prévention au début d’une situation d’urgence</a:t>
            </a:r>
            <a:r>
              <a:rPr lang="fr-FR">
                <a:latin typeface="Lato" panose="020F0502020204030203" pitchFamily="34" charset="77"/>
                <a:ea typeface="MS Mincho" panose="02020609040205080304" pitchFamily="49" charset="-128"/>
                <a:cs typeface="Times New Roman" panose="02020603050405020304" pitchFamily="18" charset="0"/>
              </a:rPr>
              <a:t> : promouvoir la participation des femmes et des filles et créer des opportunités pour pouvoir prendre des décisions dès le début de la situation d’urgence. </a:t>
            </a:r>
            <a:r>
              <a:rPr lang="fr-FR">
                <a:effectLst/>
                <a:latin typeface="Lato" panose="020F0502020204030203" pitchFamily="34" charset="77"/>
                <a:ea typeface="MS Mincho" panose="02020609040205080304" pitchFamily="49" charset="-128"/>
                <a:cs typeface="Times New Roman" panose="02020603050405020304" pitchFamily="18" charset="0"/>
              </a:rPr>
              <a:t>La participation est un aspect décisif de l’autonomisation. L’autonomisation est un processus qui permet aux femmes de prendre le contrôle de leur vie, notamment en prenant des décisions, en définissant leur propre agenda, en acquérant des compétences (et/ou en faisant reconnaître leurs compétences et leurs connaissances), en résolvant des problèmes et en développant leur autonomie. </a:t>
            </a:r>
            <a:r>
              <a:rPr lang="fr-FR" i="0">
                <a:effectLst/>
                <a:latin typeface="Lato" panose="020F0502020204030203" pitchFamily="34" charset="77"/>
                <a:ea typeface="MS Mincho" panose="02020609040205080304" pitchFamily="49" charset="-128"/>
                <a:cs typeface="Times New Roman" panose="02020603050405020304" pitchFamily="18" charset="0"/>
              </a:rPr>
              <a:t>Faites savoir aux participants qu’au cours de la session, nous aurons l’occasion d’explorer d’autres activités liées à la participation. (Norme minimale </a:t>
            </a:r>
            <a:r>
              <a:rPr lang="fr-FR" i="0" err="1">
                <a:effectLst/>
                <a:latin typeface="Lato" panose="020F0502020204030203" pitchFamily="34" charset="77"/>
                <a:ea typeface="MS Mincho" panose="02020609040205080304" pitchFamily="49" charset="-128"/>
                <a:cs typeface="Times New Roman" panose="02020603050405020304" pitchFamily="18" charset="0"/>
              </a:rPr>
              <a:t>interorganisations</a:t>
            </a:r>
            <a:r>
              <a:rPr lang="fr-FR" i="0">
                <a:effectLst/>
                <a:latin typeface="Lato" panose="020F0502020204030203" pitchFamily="34" charset="77"/>
                <a:ea typeface="MS Mincho" panose="02020609040205080304" pitchFamily="49" charset="-128"/>
                <a:cs typeface="Times New Roman" panose="02020603050405020304" pitchFamily="18" charset="0"/>
              </a:rPr>
              <a:t> pour la VBG13).</a:t>
            </a:r>
          </a:p>
          <a:p>
            <a:pPr marL="0" marR="0" lvl="0" indent="0" defTabSz="914400" rtl="0" eaLnBrk="0" fontAlgn="base" latinLnBrk="0" hangingPunct="0">
              <a:spcBef>
                <a:spcPct val="30000"/>
              </a:spcBef>
              <a:spcAft>
                <a:spcPct val="0"/>
              </a:spcAft>
              <a:buClrTx/>
              <a:buSzTx/>
              <a:buFontTx/>
              <a:buNone/>
              <a:tabLst/>
              <a:defRPr/>
            </a:pPr>
            <a:endParaRPr lang="en-US" i="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Helvetica" pitchFamily="2" charset="0"/>
              </a:rPr>
              <a:t>Insistez sur le fait que </a:t>
            </a:r>
            <a:r>
              <a:rPr lang="fr-FR" b="1">
                <a:effectLst/>
                <a:latin typeface="Helvetica" pitchFamily="2" charset="0"/>
              </a:rPr>
              <a:t>la VBG n’est pas suffisamment signalée </a:t>
            </a:r>
            <a:r>
              <a:rPr lang="fr-FR">
                <a:effectLst/>
                <a:latin typeface="Helvetica" pitchFamily="2" charset="0"/>
              </a:rPr>
              <a:t>pour de nombreuses raisons (notamment la peur de la stigmatisation ou des représailles, la disponibilité ou l’accessibilité limitée de prestataires de services de confiance, l’impunité des auteurs et la méconnaissance des avantages d’une prise en charge). Les cas enregistrés ne représentent qu’une petite fraction du nombre total d’incidents, et il faut toujours supposer qu’il y a VBG. L’obtention de données sur la prévalence n’est pas une priorité au début d’une situation d’urgence et des mesures de prévention et de prise en charge doivent être mises en place sans qu’il soit nécessaire d’apporter des preuves ou des éléments de preuve. </a:t>
            </a:r>
          </a:p>
          <a:p>
            <a:pPr marL="0" marR="0" lvl="0" indent="0" defTabSz="914400" rtl="0" eaLnBrk="0" fontAlgn="base" latinLnBrk="0" hangingPunct="0">
              <a:spcBef>
                <a:spcPct val="30000"/>
              </a:spcBef>
              <a:spcAft>
                <a:spcPct val="0"/>
              </a:spcAft>
              <a:buClrTx/>
              <a:buSzTx/>
              <a:buFontTx/>
              <a:buNone/>
              <a:tabLst/>
              <a:defRPr/>
            </a:pPr>
            <a:endParaRPr lang="x-none">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358020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ea typeface="MS PGothic"/>
                <a:cs typeface="Calibri"/>
              </a:rPr>
              <a:t>NOTES DE L’ANIMATEUR</a:t>
            </a:r>
          </a:p>
          <a:p>
            <a:pPr marL="0" marR="0" lvl="0" indent="0" defTabSz="914400" rtl="0" eaLnBrk="0" fontAlgn="base" latinLnBrk="0" hangingPunct="0">
              <a:spcBef>
                <a:spcPct val="30000"/>
              </a:spcBef>
              <a:spcAft>
                <a:spcPct val="0"/>
              </a:spcAft>
              <a:buClrTx/>
              <a:buSzTx/>
              <a:buFontTx/>
              <a:buNone/>
              <a:tabLst/>
              <a:defRPr/>
            </a:pPr>
            <a:endParaRPr lang="en-US" sz="1300">
              <a:latin typeface="Lato" panose="020F0502020204030203" pitchFamily="34" charset="77"/>
            </a:endParaRPr>
          </a:p>
          <a:p>
            <a:r>
              <a:rPr lang="fr-FR">
                <a:latin typeface="Lato" panose="020F0502020204030203" pitchFamily="34" charset="77"/>
                <a:ea typeface="MS PGothic"/>
                <a:cs typeface="Calibri"/>
              </a:rPr>
              <a:t>Durée prévue pour la session 2 : 120 min.</a:t>
            </a:r>
          </a:p>
          <a:p>
            <a:endParaRPr lang="x-none">
              <a:latin typeface="Lato" panose="020F0502020204030203" pitchFamily="34" charset="77"/>
            </a:endParaRPr>
          </a:p>
          <a:p>
            <a:r>
              <a:rPr lang="fr-FR" b="1">
                <a:latin typeface="Lato" panose="020F0502020204030203" pitchFamily="34" charset="77"/>
                <a:ea typeface="MS PGothic"/>
                <a:cs typeface="Calibri"/>
              </a:rPr>
              <a:t>Objectifs d’apprentissage : </a:t>
            </a:r>
          </a:p>
          <a:p>
            <a:pPr marL="171450" indent="-171450">
              <a:buFont typeface="Wingdings" pitchFamily="2" charset="2"/>
              <a:buChar char="Ø"/>
            </a:pPr>
            <a:r>
              <a:rPr lang="fr-FR">
                <a:effectLst/>
                <a:latin typeface="Lato" panose="020F0502020204030203" pitchFamily="34" charset="77"/>
                <a:ea typeface="MS Mincho"/>
                <a:cs typeface="Times New Roman" panose="02020603050405020304" pitchFamily="18" charset="0"/>
              </a:rPr>
              <a:t>Expliquer que la prévention de la VBG fait référence aux actions qui empêchent cette violence de se produire, en s’attaquant à ses causes profondes, qui sont l’inégalité de genre, la discrimination systémique et les rapports de pouvoir inégaux.</a:t>
            </a:r>
          </a:p>
          <a:p>
            <a:pPr marL="171450" indent="-171450">
              <a:buFont typeface="Wingdings" pitchFamily="2" charset="2"/>
              <a:buChar char="Ø"/>
            </a:pPr>
            <a:r>
              <a:rPr lang="fr-FR">
                <a:effectLst/>
                <a:latin typeface="Lato" panose="020F0502020204030203" pitchFamily="34" charset="77"/>
                <a:ea typeface="MS Mincho"/>
                <a:cs typeface="Times New Roman" panose="02020603050405020304" pitchFamily="18" charset="0"/>
              </a:rPr>
              <a:t>Appliquer l’intersectionnalité lors de l’analyse de l’inégalité de genre, de la discrimination systémique et des rapports de pouvoir inégaux.</a:t>
            </a:r>
            <a:r>
              <a:rPr lang="fr-FR">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376471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6527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r>
              <a:rPr lang="fr-FR">
                <a:latin typeface="Lato" panose="020F0502020204030203" pitchFamily="34" charset="77"/>
                <a:ea typeface="MS PGothic"/>
                <a:cs typeface="Calibri"/>
              </a:rPr>
              <a:t>Durée prévue : 25 min </a:t>
            </a:r>
          </a:p>
          <a:p>
            <a:r>
              <a:rPr lang="fr-FR">
                <a:latin typeface="Lato" panose="020F0502020204030203" pitchFamily="34" charset="77"/>
                <a:ea typeface="MS PGothic"/>
                <a:cs typeface="Calibri"/>
              </a:rPr>
              <a:t>Objectif : approfondir la compréhension par les participants des causes profondes de la VBG et distinguer les causes des facteurs qui contribuent à la VBG</a:t>
            </a:r>
          </a:p>
          <a:p>
            <a:endParaRPr lang="x-none">
              <a:latin typeface="Lato" panose="020F0502020204030203" pitchFamily="34" charset="77"/>
              <a:ea typeface="+mn-ea"/>
              <a:cs typeface="+mn-cs"/>
            </a:endParaRPr>
          </a:p>
          <a:p>
            <a:pPr marL="285750" indent="-285750" algn="l" rtl="0" eaLnBrk="0" fontAlgn="base" hangingPunct="0">
              <a:spcBef>
                <a:spcPct val="30000"/>
              </a:spcBef>
              <a:spcAft>
                <a:spcPct val="0"/>
              </a:spcAft>
              <a:buClr>
                <a:schemeClr val="tx1"/>
              </a:buClr>
              <a:buFont typeface="Arial" panose="020B0604020202020204" pitchFamily="34" charset="0"/>
              <a:buChar char="•"/>
            </a:pPr>
            <a:r>
              <a:rPr lang="fr-FR" sz="1200" b="0">
                <a:solidFill>
                  <a:schemeClr val="tx1"/>
                </a:solidFill>
                <a:effectLst/>
                <a:latin typeface="Lato" panose="020F0502020204030203" pitchFamily="34" charset="77"/>
                <a:ea typeface="+mn-ea"/>
                <a:cs typeface="+mn-cs"/>
              </a:rPr>
              <a:t>Répartissez les participants en groupes. </a:t>
            </a:r>
          </a:p>
          <a:p>
            <a:pPr marL="285750" indent="-285750">
              <a:buClr>
                <a:schemeClr val="tx1"/>
              </a:buClr>
              <a:buFont typeface="Arial" panose="020B0604020202020204" pitchFamily="34" charset="0"/>
              <a:buChar char="•"/>
            </a:pPr>
            <a:r>
              <a:rPr lang="fr-FR" b="0">
                <a:solidFill>
                  <a:schemeClr val="tx1"/>
                </a:solidFill>
                <a:effectLst/>
                <a:latin typeface="Lato" panose="020F0502020204030203" pitchFamily="34" charset="77"/>
                <a:ea typeface="+mn-ea"/>
                <a:cs typeface="+mn-cs"/>
              </a:rPr>
              <a:t>Dessinez un arbre de la VBG sur un tableau de papier.</a:t>
            </a:r>
            <a:r>
              <a:rPr lang="fr-FR">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fr-FR" b="0">
                <a:solidFill>
                  <a:schemeClr val="tx1"/>
                </a:solidFill>
                <a:effectLst/>
                <a:latin typeface="Lato" panose="020F0502020204030203" pitchFamily="34" charset="77"/>
                <a:ea typeface="+mn-ea"/>
                <a:cs typeface="+mn-cs"/>
              </a:rPr>
              <a:t>Demandez-leur d’écrire sur des post-</a:t>
            </a:r>
            <a:r>
              <a:rPr lang="fr-FR" b="0" err="1">
                <a:solidFill>
                  <a:schemeClr val="tx1"/>
                </a:solidFill>
                <a:effectLst/>
                <a:latin typeface="Lato" panose="020F0502020204030203" pitchFamily="34" charset="77"/>
                <a:ea typeface="+mn-ea"/>
                <a:cs typeface="+mn-cs"/>
              </a:rPr>
              <a:t>its</a:t>
            </a:r>
            <a:r>
              <a:rPr lang="fr-FR" b="0">
                <a:solidFill>
                  <a:schemeClr val="tx1"/>
                </a:solidFill>
                <a:effectLst/>
                <a:latin typeface="Lato" panose="020F0502020204030203" pitchFamily="34" charset="77"/>
                <a:ea typeface="+mn-ea"/>
                <a:cs typeface="+mn-cs"/>
              </a:rPr>
              <a:t> individuels ce qu’ils pensent être les causes de la VBG.</a:t>
            </a:r>
            <a:r>
              <a:rPr lang="fr-FR">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fr-FR" b="0">
                <a:solidFill>
                  <a:schemeClr val="tx1"/>
                </a:solidFill>
                <a:effectLst/>
                <a:latin typeface="Lato" panose="020F0502020204030203" pitchFamily="34" charset="77"/>
                <a:ea typeface="+mn-ea"/>
                <a:cs typeface="+mn-cs"/>
              </a:rPr>
              <a:t>Invitez-les à apposer les post-</a:t>
            </a:r>
            <a:r>
              <a:rPr lang="fr-FR" b="0" err="1">
                <a:solidFill>
                  <a:schemeClr val="tx1"/>
                </a:solidFill>
                <a:effectLst/>
                <a:latin typeface="Lato" panose="020F0502020204030203" pitchFamily="34" charset="77"/>
                <a:ea typeface="+mn-ea"/>
                <a:cs typeface="+mn-cs"/>
              </a:rPr>
              <a:t>its</a:t>
            </a:r>
            <a:r>
              <a:rPr lang="fr-FR" b="0">
                <a:solidFill>
                  <a:schemeClr val="tx1"/>
                </a:solidFill>
                <a:effectLst/>
                <a:latin typeface="Lato" panose="020F0502020204030203" pitchFamily="34" charset="77"/>
                <a:ea typeface="+mn-ea"/>
                <a:cs typeface="+mn-cs"/>
              </a:rPr>
              <a:t> sur la racine de l’arbre de la VBG, en faisant part au reste du groupe de leurs réflexions au fur et à mesure.</a:t>
            </a:r>
            <a:r>
              <a:rPr lang="fr-FR">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fr-FR" b="0">
                <a:solidFill>
                  <a:schemeClr val="tx1"/>
                </a:solidFill>
                <a:effectLst/>
                <a:latin typeface="Lato" panose="020F0502020204030203" pitchFamily="34" charset="77"/>
                <a:ea typeface="+mn-ea"/>
                <a:cs typeface="+mn-cs"/>
              </a:rPr>
              <a:t>Demandez à l’ensemble du groupe de venir réorganiser les post-</a:t>
            </a:r>
            <a:r>
              <a:rPr lang="fr-FR" b="0" err="1">
                <a:solidFill>
                  <a:schemeClr val="tx1"/>
                </a:solidFill>
                <a:effectLst/>
                <a:latin typeface="Lato" panose="020F0502020204030203" pitchFamily="34" charset="77"/>
                <a:ea typeface="+mn-ea"/>
                <a:cs typeface="+mn-cs"/>
              </a:rPr>
              <a:t>its</a:t>
            </a:r>
            <a:r>
              <a:rPr lang="fr-FR" b="0">
                <a:solidFill>
                  <a:schemeClr val="tx1"/>
                </a:solidFill>
                <a:effectLst/>
                <a:latin typeface="Lato" panose="020F0502020204030203" pitchFamily="34" charset="77"/>
                <a:ea typeface="+mn-ea"/>
                <a:cs typeface="+mn-cs"/>
              </a:rPr>
              <a:t> de manière à ce que les causes les plus importantes/profondes soient les racines les plus profondes.</a:t>
            </a:r>
            <a:r>
              <a:rPr lang="fr-FR">
                <a:latin typeface="Lato" panose="020F0502020204030203" pitchFamily="34" charset="77"/>
                <a:ea typeface="+mn-ea"/>
                <a:cs typeface="+mn-cs"/>
              </a:rPr>
              <a:t> </a:t>
            </a:r>
          </a:p>
          <a:p>
            <a:r>
              <a:rPr lang="fr-FR" b="0">
                <a:solidFill>
                  <a:schemeClr val="tx1"/>
                </a:solidFill>
                <a:effectLst/>
                <a:latin typeface="Lato" panose="020F0502020204030203" pitchFamily="34" charset="77"/>
                <a:ea typeface="+mn-ea"/>
                <a:cs typeface="+mn-cs"/>
              </a:rPr>
              <a:t> </a:t>
            </a:r>
          </a:p>
          <a:p>
            <a:pPr eaLnBrk="1" fontAlgn="auto" hangingPunct="1">
              <a:spcBef>
                <a:spcPts val="0"/>
              </a:spcBef>
              <a:spcAft>
                <a:spcPts val="0"/>
              </a:spcAft>
              <a:defRPr/>
            </a:pPr>
            <a:r>
              <a:rPr lang="fr-FR" b="0">
                <a:solidFill>
                  <a:schemeClr val="tx1"/>
                </a:solidFill>
                <a:effectLst/>
                <a:latin typeface="Lato" panose="020F0502020204030203" pitchFamily="34" charset="77"/>
                <a:ea typeface="+mn-ea"/>
                <a:cs typeface="+mn-cs"/>
              </a:rPr>
              <a:t>Une fois que le groupe a terminé, l’inégalité de pouvoir et/ou de statut doit être placée de façon à être la racine la plus profonde, avec la religion, la culture, les traditions et les normes au niveau suivant (c’est-à-dire la façon dont nous apprenons, comprenons et mettons en œuvre les différences de pouvoir et de statut).</a:t>
            </a:r>
            <a:r>
              <a:rPr lang="fr-FR">
                <a:latin typeface="Lato" panose="020F0502020204030203" pitchFamily="34" charset="77"/>
                <a:ea typeface="+mn-ea"/>
                <a:cs typeface="+mn-cs"/>
              </a:rPr>
              <a:t> </a:t>
            </a:r>
          </a:p>
          <a:p>
            <a:pPr marL="0" marR="0" indent="0" algn="l" defTabSz="914400" rtl="0" eaLnBrk="1" fontAlgn="auto" latinLnBrk="0" hangingPunct="1">
              <a:spcBef>
                <a:spcPts val="0"/>
              </a:spcBef>
              <a:spcAft>
                <a:spcPts val="0"/>
              </a:spcAft>
              <a:buClrTx/>
              <a:buSzTx/>
              <a:buFontTx/>
              <a:buNone/>
              <a:tabLst/>
              <a:defRPr/>
            </a:pPr>
            <a:endParaRPr lang="en-US" b="0" baseline="0">
              <a:latin typeface="Lato" panose="020F0502020204030203" pitchFamily="34" charset="77"/>
            </a:endParaRPr>
          </a:p>
          <a:p>
            <a:r>
              <a:rPr lang="fr-FR" b="0">
                <a:solidFill>
                  <a:schemeClr val="tx1"/>
                </a:solidFill>
                <a:effectLst/>
                <a:latin typeface="Lato" panose="020F0502020204030203" pitchFamily="34" charset="77"/>
                <a:ea typeface="+mn-ea"/>
                <a:cs typeface="+mn-cs"/>
              </a:rPr>
              <a:t>S’il y a des suggestions comme les déplacements, les conflits, la pauvreté, l’analphabétisme, l’alcool, les drogues et la colère, discutez-en en groupe, à l’aide des questions suivantes,</a:t>
            </a:r>
            <a:r>
              <a:rPr lang="fr-FR" b="0"/>
              <a:t> </a:t>
            </a:r>
            <a:r>
              <a:rPr lang="fr-FR" b="0" baseline="0">
                <a:latin typeface="Lato" panose="020F0502020204030203" pitchFamily="34" charset="77"/>
                <a:ea typeface="MS PGothic"/>
                <a:cs typeface="Calibri"/>
              </a:rPr>
              <a:t>pour </a:t>
            </a:r>
            <a:r>
              <a:rPr lang="fr-FR" b="1" baseline="0">
                <a:latin typeface="Lato" panose="020F0502020204030203" pitchFamily="34" charset="77"/>
                <a:ea typeface="MS PGothic"/>
                <a:cs typeface="Calibri"/>
              </a:rPr>
              <a:t>distinguer les causes des facteurs contributifs</a:t>
            </a:r>
            <a:r>
              <a:rPr lang="fr-FR" b="0" baseline="0">
                <a:latin typeface="Lato" panose="020F0502020204030203" pitchFamily="34" charset="77"/>
                <a:ea typeface="MS PGothic"/>
                <a:cs typeface="Calibri"/>
              </a:rPr>
              <a:t>, et placez-les comme de la pluie autour de l’arbre (ce qui l’aide à « grandir »)</a:t>
            </a:r>
            <a:r>
              <a:rPr lang="fr-FR" b="0">
                <a:solidFill>
                  <a:schemeClr val="tx1"/>
                </a:solidFill>
                <a:effectLst/>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fr-FR" b="0" i="0">
                <a:solidFill>
                  <a:schemeClr val="tx1"/>
                </a:solidFill>
                <a:effectLst/>
                <a:latin typeface="Lato" panose="020F0502020204030203" pitchFamily="34" charset="77"/>
                <a:ea typeface="+mn-ea"/>
                <a:cs typeface="+mn-cs"/>
              </a:rPr>
              <a:t>Si X (pauvreté, analphabétisme, conflit) n’existait pas, la VBG existerait-elle encore ?</a:t>
            </a:r>
            <a:r>
              <a:rPr lang="fr-FR">
                <a:latin typeface="Lato" panose="020F0502020204030203" pitchFamily="34" charset="77"/>
                <a:ea typeface="+mn-ea"/>
                <a:cs typeface="+mn-cs"/>
              </a:rPr>
              <a:t> </a:t>
            </a:r>
          </a:p>
          <a:p>
            <a:pPr marL="285750" indent="-285750">
              <a:buClr>
                <a:schemeClr val="tx1"/>
              </a:buClr>
              <a:buFont typeface="Arial" panose="020B0604020202020204" pitchFamily="34" charset="0"/>
              <a:buChar char="•"/>
              <a:defRPr/>
            </a:pPr>
            <a:r>
              <a:rPr lang="fr-FR" b="0" i="0">
                <a:solidFill>
                  <a:schemeClr val="tx1"/>
                </a:solidFill>
                <a:effectLst/>
                <a:latin typeface="Lato" panose="020F0502020204030203" pitchFamily="34" charset="77"/>
                <a:ea typeface="+mn-ea"/>
                <a:cs typeface="+mn-cs"/>
              </a:rPr>
              <a:t>La VBG était-elle présente avant le déplacement ?</a:t>
            </a:r>
            <a:r>
              <a:rPr lang="fr-FR">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fr-FR" b="0" i="0">
                <a:solidFill>
                  <a:schemeClr val="tx1"/>
                </a:solidFill>
                <a:effectLst/>
                <a:latin typeface="Lato" panose="020F0502020204030203" pitchFamily="34" charset="77"/>
                <a:ea typeface="+mn-ea"/>
                <a:cs typeface="+mn-cs"/>
              </a:rPr>
              <a:t>La VBG existe-t-elle encore dans des contextes ou dans des familles sans pauvreté ni analphabétisme ?</a:t>
            </a:r>
          </a:p>
          <a:p>
            <a:pPr marL="285750" indent="-285750">
              <a:buClr>
                <a:schemeClr val="tx1"/>
              </a:buClr>
              <a:buFont typeface="Arial" panose="020B0604020202020204" pitchFamily="34" charset="0"/>
              <a:buChar char="•"/>
            </a:pPr>
            <a:r>
              <a:rPr lang="fr-FR" b="0" i="0">
                <a:solidFill>
                  <a:schemeClr val="tx1"/>
                </a:solidFill>
                <a:effectLst/>
                <a:latin typeface="Lato" panose="020F0502020204030203" pitchFamily="34" charset="77"/>
                <a:ea typeface="+mn-ea"/>
                <a:cs typeface="+mn-cs"/>
              </a:rPr>
              <a:t>Tous ceux qui se mettent en colère commettent-ils encore des actes de VBG ?</a:t>
            </a:r>
            <a:r>
              <a:rPr lang="fr-FR">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fr-FR">
                <a:latin typeface="Lato" panose="020F0502020204030203" pitchFamily="34" charset="77"/>
                <a:ea typeface="+mn-ea"/>
                <a:cs typeface="+mn-cs"/>
              </a:rPr>
              <a:t>Un homme qui se met en colère ou perd le contrôle de lui-même bat-il ou viole-t-il</a:t>
            </a:r>
            <a:r>
              <a:rPr lang="fr-FR" b="0" i="0">
                <a:solidFill>
                  <a:schemeClr val="tx1"/>
                </a:solidFill>
                <a:effectLst/>
                <a:latin typeface="Lato" panose="020F0502020204030203" pitchFamily="34" charset="77"/>
                <a:ea typeface="+mn-ea"/>
                <a:cs typeface="+mn-cs"/>
              </a:rPr>
              <a:t> son patron ? Ses amis ?</a:t>
            </a:r>
            <a:r>
              <a:rPr lang="fr-FR">
                <a:latin typeface="Lato" panose="020F0502020204030203" pitchFamily="34" charset="77"/>
                <a:ea typeface="+mn-ea"/>
                <a:cs typeface="+mn-cs"/>
              </a:rPr>
              <a:t> </a:t>
            </a:r>
          </a:p>
          <a:p>
            <a:pPr marL="0" marR="0" indent="0" algn="l" defTabSz="914400" rtl="0" eaLnBrk="1" fontAlgn="auto" latinLnBrk="0" hangingPunct="1">
              <a:spcBef>
                <a:spcPts val="0"/>
              </a:spcBef>
              <a:spcAft>
                <a:spcPts val="0"/>
              </a:spcAft>
              <a:buClrTx/>
              <a:buSzTx/>
              <a:buFontTx/>
              <a:buNone/>
              <a:tabLst/>
              <a:defRPr/>
            </a:pPr>
            <a:endParaRPr lang="en-GB" b="0" kern="1200">
              <a:solidFill>
                <a:schemeClr val="tx1"/>
              </a:solidFill>
              <a:effectLst/>
              <a:latin typeface="Lato" panose="020F0502020204030203" pitchFamily="34" charset="77"/>
              <a:ea typeface="+mn-ea"/>
              <a:cs typeface="+mn-cs"/>
            </a:endParaRPr>
          </a:p>
          <a:p>
            <a:pPr marL="0" marR="0" indent="0" algn="l" defTabSz="914400" rtl="0" eaLnBrk="1" fontAlgn="auto" latinLnBrk="0" hangingPunct="1">
              <a:spcBef>
                <a:spcPts val="0"/>
              </a:spcBef>
              <a:spcAft>
                <a:spcPts val="0"/>
              </a:spcAft>
              <a:buClrTx/>
              <a:buSzTx/>
              <a:buFontTx/>
              <a:buNone/>
              <a:tabLst/>
              <a:defRPr/>
            </a:pPr>
            <a:r>
              <a:rPr lang="fr-FR">
                <a:effectLst/>
                <a:latin typeface="Lato" panose="020F0502020204030203" pitchFamily="34" charset="77"/>
                <a:ea typeface="+mn-ea"/>
                <a:cs typeface="+mn-cs"/>
              </a:rPr>
              <a:t>La drogue, l’alcool, le chômage et la colère servent le plus souvent </a:t>
            </a:r>
            <a:r>
              <a:rPr lang="fr-FR" b="1">
                <a:effectLst/>
                <a:latin typeface="Lato" panose="020F0502020204030203" pitchFamily="34" charset="77"/>
                <a:ea typeface="+mn-ea"/>
                <a:cs typeface="+mn-cs"/>
              </a:rPr>
              <a:t>d’excuses et de justifications</a:t>
            </a:r>
            <a:r>
              <a:rPr lang="fr-FR">
                <a:effectLst/>
                <a:latin typeface="Lato" panose="020F0502020204030203" pitchFamily="34" charset="77"/>
                <a:ea typeface="+mn-ea"/>
                <a:cs typeface="+mn-cs"/>
              </a:rPr>
              <a:t>, permettant aux auteurs de violences de s’en tirer à bon compte.</a:t>
            </a:r>
            <a:r>
              <a:rPr lang="fr-FR" b="0">
                <a:effectLst/>
                <a:latin typeface="Lato" panose="020F0502020204030203" pitchFamily="34" charset="77"/>
                <a:ea typeface="+mn-ea"/>
                <a:cs typeface="+mn-cs"/>
              </a:rPr>
              <a:t> La VBG est cependant un choix délibéré. Les auteurs qui maltraitent leur femme ne se comportent pas de la sorte avec d’autres personnes qu’ils respectent, ce qui montre qu’il s’agit d’un choix, et ils le font le plus souvent en secret, ce qui montre qu’ils sont conscients que ce n’est pas bien.</a:t>
            </a:r>
          </a:p>
          <a:p>
            <a:pPr marL="0" marR="0" indent="0" algn="l" defTabSz="914400" rtl="0" eaLnBrk="1" fontAlgn="auto" latinLnBrk="0" hangingPunct="1">
              <a:spcBef>
                <a:spcPts val="0"/>
              </a:spcBef>
              <a:spcAft>
                <a:spcPts val="0"/>
              </a:spcAft>
              <a:buClrTx/>
              <a:buSzTx/>
              <a:buFontTx/>
              <a:buNone/>
              <a:tabLst/>
              <a:defRPr/>
            </a:pPr>
            <a:endParaRPr lang="en-US" b="0" kern="1200">
              <a:effectLst/>
              <a:latin typeface="Lato" panose="020F0502020204030203" pitchFamily="34" charset="77"/>
              <a:ea typeface="+mn-ea"/>
              <a:cs typeface="+mn-cs"/>
            </a:endParaRPr>
          </a:p>
          <a:p>
            <a:r>
              <a:rPr lang="fr-FR" b="0">
                <a:effectLst/>
                <a:latin typeface="Lato" panose="020F0502020204030203" pitchFamily="34" charset="77"/>
                <a:ea typeface="+mn-ea"/>
                <a:cs typeface="+mn-cs"/>
              </a:rPr>
              <a:t>Rappelez aux participants que </a:t>
            </a:r>
            <a:r>
              <a:rPr lang="fr-FR" b="1">
                <a:effectLst/>
                <a:latin typeface="Lato" panose="020F0502020204030203" pitchFamily="34" charset="77"/>
                <a:ea typeface="MS PGothic"/>
                <a:cs typeface="+mn-cs"/>
              </a:rPr>
              <a:t>le déplacement n’est PAS une cause de VBG, mais plutôt un facteur qui y contribue.</a:t>
            </a:r>
            <a:r>
              <a:rPr lang="fr-FR" b="1">
                <a:latin typeface="Lato" panose="020F0502020204030203" pitchFamily="34" charset="77"/>
                <a:ea typeface="MS PGothic"/>
                <a:cs typeface="Helvetica"/>
              </a:rPr>
              <a:t> </a:t>
            </a:r>
          </a:p>
          <a:p>
            <a:endParaRPr lang="en-GB" b="1">
              <a:latin typeface="Lato" panose="020F0502020204030203" pitchFamily="34" charset="77"/>
              <a:ea typeface="MS PGothic"/>
              <a:cs typeface="Helvetica"/>
            </a:endParaRPr>
          </a:p>
          <a:p>
            <a:r>
              <a:rPr lang="fr-FR">
                <a:effectLst/>
                <a:latin typeface="Lato" panose="020F0502020204030203" pitchFamily="34" charset="77"/>
                <a:ea typeface="MS PGothic"/>
                <a:cs typeface="Helvetica"/>
              </a:rPr>
              <a:t>La VBG peut être l’élément déclencheur qui pousse les gens à fuir ; elle se produit également dans des contextes de fuite et de refuge. Quelle que soit la raison du déplacement, le risque de VBG est plus élevé pour les demandeurs d’asile, les réfugiés, les apatrides, les personnes déplacées à l’intérieur de leur propre pays et les rapatriés - pendant et après le déplacement - en particulier pour les femmes et les filles.</a:t>
            </a:r>
            <a:r>
              <a:rPr lang="fr-FR">
                <a:latin typeface="Lato" panose="020F0502020204030203" pitchFamily="34" charset="77"/>
                <a:ea typeface="MS PGothic"/>
                <a:cs typeface="Helvetica"/>
              </a:rPr>
              <a:t> </a:t>
            </a:r>
          </a:p>
          <a:p>
            <a:endParaRPr lang="en-US">
              <a:latin typeface="Lato" panose="020F0502020204030203" pitchFamily="34" charset="77"/>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a:effectLst/>
                <a:latin typeface="Lato" panose="020F0502020204030203" pitchFamily="34" charset="77"/>
                <a:ea typeface="+mn-ea"/>
                <a:cs typeface="+mn-cs"/>
              </a:rPr>
              <a:t>Exercice dérivé du Kit de formation </a:t>
            </a:r>
            <a:r>
              <a:rPr lang="fr-FR" b="0" err="1">
                <a:effectLst/>
                <a:latin typeface="Lato" panose="020F0502020204030203" pitchFamily="34" charset="77"/>
                <a:ea typeface="+mn-ea"/>
                <a:cs typeface="+mn-cs"/>
              </a:rPr>
              <a:t>interorganisations</a:t>
            </a:r>
            <a:r>
              <a:rPr lang="fr-FR" b="0">
                <a:effectLst/>
                <a:latin typeface="Lato" panose="020F0502020204030203" pitchFamily="34" charset="77"/>
                <a:ea typeface="+mn-ea"/>
                <a:cs typeface="+mn-cs"/>
              </a:rPr>
              <a:t> sur la gestion des cas de VBG</a:t>
            </a:r>
            <a:r>
              <a:rPr lang="fr-FR" b="0" i="0" u="none" strike="noStrike">
                <a:effectLst/>
                <a:latin typeface="Lato" panose="020F0502020204030203" pitchFamily="34" charset="77"/>
                <a:ea typeface="+mn-ea"/>
                <a:cs typeface="+mn-cs"/>
              </a:rPr>
              <a:t>, 2017 (</a:t>
            </a:r>
            <a:r>
              <a:rPr lang="fr-FR" sz="1200" b="0">
                <a:effectLst/>
                <a:latin typeface="Lato" panose="020F0502020204030203" pitchFamily="34" charset="77"/>
                <a:ea typeface="+mn-ea"/>
                <a:cs typeface="+mn-cs"/>
                <a:hlinkClick r:id="rId3"/>
              </a:rPr>
              <a:t>https://www.gbvims.com/gbv-case-management-guidelines/gbv-case-management-training-materials/</a:t>
            </a:r>
            <a:r>
              <a:rPr lang="fr-FR" b="0">
                <a:effectLst/>
                <a:latin typeface="Lato" panose="020F0502020204030203" pitchFamily="34" charset="77"/>
                <a:ea typeface="+mn-ea"/>
                <a:cs typeface="+mn-cs"/>
              </a:rPr>
              <a:t>).</a:t>
            </a:r>
            <a:r>
              <a:rPr lang="fr-FR">
                <a:latin typeface="Lato" panose="020F0502020204030203" pitchFamily="34" charset="77"/>
                <a:ea typeface="+mn-ea"/>
                <a:cs typeface="+mn-cs"/>
              </a:rPr>
              <a:t> </a:t>
            </a:r>
          </a:p>
        </p:txBody>
      </p:sp>
    </p:spTree>
    <p:extLst>
      <p:ext uri="{BB962C8B-B14F-4D97-AF65-F5344CB8AC3E}">
        <p14:creationId xmlns:p14="http://schemas.microsoft.com/office/powerpoint/2010/main" val="130054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8899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effectLst/>
                <a:latin typeface="Lato" panose="020F0502020204030203" pitchFamily="34" charset="77"/>
                <a:ea typeface="MS Mincho" panose="02020609040205080304" pitchFamily="49" charset="-128"/>
                <a:cs typeface="Times New Roman" panose="02020603050405020304" pitchFamily="18" charset="0"/>
              </a:rPr>
              <a:t>Une fois que les post-</a:t>
            </a:r>
            <a:r>
              <a:rPr lang="fr-FR" err="1">
                <a:effectLst/>
                <a:latin typeface="Lato" panose="020F0502020204030203" pitchFamily="34" charset="77"/>
                <a:ea typeface="MS Mincho" panose="02020609040205080304" pitchFamily="49" charset="-128"/>
                <a:cs typeface="Times New Roman" panose="02020603050405020304" pitchFamily="18" charset="0"/>
              </a:rPr>
              <a:t>its</a:t>
            </a:r>
            <a:r>
              <a:rPr lang="fr-FR">
                <a:effectLst/>
                <a:latin typeface="Lato" panose="020F0502020204030203" pitchFamily="34" charset="77"/>
                <a:ea typeface="MS Mincho" panose="02020609040205080304" pitchFamily="49" charset="-128"/>
                <a:cs typeface="Times New Roman" panose="02020603050405020304" pitchFamily="18" charset="0"/>
              </a:rPr>
              <a:t> de chacun ont été placés au bas de l’arbre, discutez de ce que vous voyez : les causes profondes de la VBG sont l’inégalité de genre, la discrimination systémique et les rapports de pouvoir inégaux. Passer en revue les définitions de chaque concept comme ci-dessous.</a:t>
            </a:r>
          </a:p>
          <a:p>
            <a:pPr marL="0" marR="0" lvl="0" indent="0" algn="l" defTabSz="914400" rtl="0" eaLnBrk="0" fontAlgn="base" latinLnBrk="0" hangingPunct="0">
              <a:spcBef>
                <a:spcPct val="30000"/>
              </a:spcBef>
              <a:spcAft>
                <a:spcPct val="0"/>
              </a:spcAft>
              <a:buClrTx/>
              <a:buSzTx/>
              <a:buFontTx/>
              <a:buNone/>
              <a:tabLst/>
              <a:defRPr/>
            </a:pPr>
            <a:endParaRPr lang="x-none">
              <a:solidFill>
                <a:srgbClr val="000000"/>
              </a:solidFill>
              <a:effectLst/>
              <a:latin typeface="Lato" panose="020F0502020204030203" pitchFamily="34" charset="77"/>
              <a:ea typeface="Calibri" panose="020F0502020204030204" pitchFamily="34" charset="0"/>
            </a:endParaRP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fr-FR">
                <a:effectLst/>
                <a:latin typeface="Lato" panose="020F0502020204030203" pitchFamily="34" charset="77"/>
                <a:ea typeface="MS Mincho" panose="02020609040205080304" pitchFamily="49" charset="-128"/>
                <a:cs typeface="Times New Roman" panose="02020603050405020304" pitchFamily="18" charset="0"/>
              </a:rPr>
              <a:t>Les </a:t>
            </a:r>
            <a:r>
              <a:rPr lang="fr-FR" b="1">
                <a:effectLst/>
                <a:latin typeface="Lato" panose="020F0502020204030203" pitchFamily="34" charset="77"/>
                <a:ea typeface="MS Mincho" panose="02020609040205080304" pitchFamily="49" charset="-128"/>
                <a:cs typeface="Times New Roman" panose="02020603050405020304" pitchFamily="18" charset="0"/>
              </a:rPr>
              <a:t>inégalités de genre</a:t>
            </a:r>
            <a:r>
              <a:rPr lang="fr-FR">
                <a:effectLst/>
                <a:latin typeface="Lato" panose="020F0502020204030203" pitchFamily="34" charset="77"/>
                <a:ea typeface="MS Mincho" panose="02020609040205080304" pitchFamily="49" charset="-128"/>
                <a:cs typeface="Times New Roman" panose="02020603050405020304" pitchFamily="18" charset="0"/>
              </a:rPr>
              <a:t> sont profondément enracinées dans les notions d’une société sur la façon dont les femmes et les hommes « devraient être » et « devraient se comporter » dans leur culture. Ces idées préconçues déterminent ce que la société attend des hommes et des femmes, leurs rôles, leurs privilèges et leurs limites. L’inégalité de genre entre les femmes et les hommes existe dans toutes les sociétés. C’est cette inégalité de genre et ces normes de genre souvent rigides qui sont considérées comme la cause première de la VBG. Les normes de genre sont influencées par l’histoire, la tradition, la culture et la religion, qui changent toutes avec le temps.</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fr-FR">
                <a:effectLst/>
                <a:latin typeface="Lato" panose="020F0502020204030203" pitchFamily="34" charset="77"/>
                <a:ea typeface="MS Mincho" panose="02020609040205080304" pitchFamily="49" charset="-128"/>
                <a:cs typeface="Times New Roman" panose="02020603050405020304" pitchFamily="18" charset="0"/>
              </a:rPr>
              <a:t>La </a:t>
            </a:r>
            <a:r>
              <a:rPr lang="fr-FR" b="1">
                <a:effectLst/>
                <a:latin typeface="Lato" panose="020F0502020204030203" pitchFamily="34" charset="77"/>
                <a:ea typeface="MS Mincho" panose="02020609040205080304" pitchFamily="49" charset="-128"/>
                <a:cs typeface="Times New Roman" panose="02020603050405020304" pitchFamily="18" charset="0"/>
              </a:rPr>
              <a:t>discrimination systémique</a:t>
            </a:r>
            <a:r>
              <a:rPr lang="fr-FR">
                <a:effectLst/>
                <a:latin typeface="Lato" panose="020F0502020204030203" pitchFamily="34" charset="77"/>
                <a:ea typeface="MS Mincho" panose="02020609040205080304" pitchFamily="49" charset="-128"/>
                <a:cs typeface="Times New Roman" panose="02020603050405020304" pitchFamily="18" charset="0"/>
              </a:rPr>
              <a:t> peut recouper d’autres formes d’oppression, de discrimination et de marginalisation pour fragiliser davantage les femmes, les filles et les autres personnes à risque qui sont affectées différemment en fonction de leurs identités intersectionnelles (c.-à-d. </a:t>
            </a:r>
            <a:r>
              <a:rPr lang="fr-FR" u="none">
                <a:solidFill>
                  <a:srgbClr val="0000FF"/>
                </a:solidFill>
                <a:effectLst/>
                <a:latin typeface="Lato" panose="020F0502020204030203" pitchFamily="34" charset="77"/>
                <a:ea typeface="MS Mincho" panose="02020609040205080304" pitchFamily="49" charset="-128"/>
                <a:cs typeface="Times New Roman" panose="02020603050405020304" pitchFamily="18" charset="0"/>
              </a:rPr>
              <a:t>race</a:t>
            </a:r>
            <a:r>
              <a:rPr lang="fr-FR">
                <a:effectLst/>
                <a:latin typeface="Lato" panose="020F0502020204030203" pitchFamily="34" charset="77"/>
                <a:ea typeface="MS Mincho" panose="02020609040205080304" pitchFamily="49" charset="-128"/>
                <a:cs typeface="Times New Roman" panose="02020603050405020304" pitchFamily="18" charset="0"/>
              </a:rPr>
              <a:t>, appartenance ethnique, classe sociale, âge, orientation sexuelle et identité de genre, handicap, etc.). Cette forme de discrimination se retrouve au sein des institutions, des processus organisationnels et de la société. Elle se traduit par un accès inégal aux services, à l’assistance et aux opportunités. En l’absence de réponses intersectionnelles sensibles à la question du genre, les différentes formes de discrimination systémique déjà rencontrées par les femmes et les filles seront exacerbées.</a:t>
            </a:r>
          </a:p>
          <a:p>
            <a:pPr marL="285750" indent="-285750">
              <a:buClr>
                <a:schemeClr val="tx1"/>
              </a:buClr>
              <a:buFont typeface="Arial" panose="020B0604020202020204" pitchFamily="34" charset="0"/>
              <a:buChar char="•"/>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fr-FR" b="1">
                <a:effectLst/>
                <a:latin typeface="Lato" panose="020F0502020204030203" pitchFamily="34" charset="77"/>
                <a:ea typeface="MS Mincho" panose="02020609040205080304" pitchFamily="49" charset="-128"/>
                <a:cs typeface="Times New Roman" panose="02020603050405020304" pitchFamily="18" charset="0"/>
              </a:rPr>
              <a:t>Des rapports de pouvoir inégaux entre les hommes et les femmes :</a:t>
            </a:r>
            <a:r>
              <a:rPr lang="fr-FR">
                <a:effectLst/>
                <a:latin typeface="Lato" panose="020F0502020204030203" pitchFamily="34" charset="77"/>
                <a:ea typeface="MS Mincho" panose="02020609040205080304" pitchFamily="49" charset="-128"/>
                <a:cs typeface="Times New Roman" panose="02020603050405020304" pitchFamily="18" charset="0"/>
              </a:rPr>
              <a:t> la VBG est un abus de pouvoir. La Déclaration des Nations Unies sur l’élimination de la violence à l’égard des femmes (DEVAW, 1993) souligne que ladite violence « traduit des rapports de pouvoir historiquement inégaux entre hommes et femmes, lesquels ont abouti à la domination et à la discrimination exercées par les premiers et freiné la promotion des secondes ».</a:t>
            </a:r>
          </a:p>
          <a:p>
            <a:pPr>
              <a:buClr>
                <a:schemeClr val="tx1"/>
              </a:buClr>
              <a:defRPr/>
            </a:pPr>
            <a:endParaRPr lang="x-none">
              <a:latin typeface="Lato" panose="020F0502020204030203" pitchFamily="34" charset="77"/>
            </a:endParaRPr>
          </a:p>
        </p:txBody>
      </p:sp>
    </p:spTree>
    <p:extLst>
      <p:ext uri="{BB962C8B-B14F-4D97-AF65-F5344CB8AC3E}">
        <p14:creationId xmlns:p14="http://schemas.microsoft.com/office/powerpoint/2010/main" val="214732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Notes Placeholder 4">
            <a:extLst>
              <a:ext uri="{FF2B5EF4-FFF2-40B4-BE49-F238E27FC236}">
                <a16:creationId xmlns:a16="http://schemas.microsoft.com/office/drawing/2014/main" id="{55673251-F317-5A27-15B4-F0EBC500354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1">
                <a:latin typeface="Lato" panose="020F0502020204030203" pitchFamily="34" charset="77"/>
              </a:rPr>
              <a:t>NOTES DE L’ANIMATEUR</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MS Mincho" panose="02020609040205080304" pitchFamily="49" charset="-128"/>
                <a:cs typeface="Times New Roman" panose="02020603050405020304" pitchFamily="18" charset="0"/>
              </a:rPr>
              <a:t>Le travail de prévention primaire de la VBG s’attaque aux causes profondes évoquées dans la diapositive précédente.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MS Mincho" panose="02020609040205080304" pitchFamily="49" charset="-128"/>
                <a:cs typeface="Times New Roman" panose="02020603050405020304" pitchFamily="18" charset="0"/>
              </a:rPr>
              <a:t>Expliquez que</a:t>
            </a:r>
            <a:r>
              <a:rPr lang="fr-FR" b="1">
                <a:effectLst/>
                <a:latin typeface="Lato" panose="020F0502020204030203" pitchFamily="34" charset="77"/>
                <a:ea typeface="MS Mincho" panose="02020609040205080304" pitchFamily="49" charset="-128"/>
                <a:cs typeface="Times New Roman" panose="02020603050405020304" pitchFamily="18" charset="0"/>
              </a:rPr>
              <a:t> </a:t>
            </a:r>
            <a:r>
              <a:rPr lang="fr-FR">
                <a:effectLst/>
                <a:latin typeface="Lato" panose="020F0502020204030203" pitchFamily="34" charset="77"/>
                <a:ea typeface="MS Mincho" panose="02020609040205080304" pitchFamily="49" charset="-128"/>
                <a:cs typeface="Times New Roman" panose="02020603050405020304" pitchFamily="18" charset="0"/>
              </a:rPr>
              <a:t>la prise de mesures pour prévenir la VBG nécessite de comprendre ses causes profondes pour pouvoir y remédier. Nous devons comprendre </a:t>
            </a:r>
            <a:r>
              <a:rPr lang="fr-FR" b="1">
                <a:effectLst/>
                <a:latin typeface="Lato" panose="020F0502020204030203" pitchFamily="34" charset="77"/>
                <a:ea typeface="MS Mincho" panose="02020609040205080304" pitchFamily="49" charset="-128"/>
                <a:cs typeface="Times New Roman" panose="02020603050405020304" pitchFamily="18" charset="0"/>
              </a:rPr>
              <a:t>pourquoi la VBG se produit à un moment et à un endroit précis</a:t>
            </a:r>
            <a:r>
              <a:rPr lang="fr-FR">
                <a:effectLst/>
                <a:latin typeface="Lato" panose="020F0502020204030203" pitchFamily="34" charset="77"/>
                <a:ea typeface="MS Mincho" panose="02020609040205080304" pitchFamily="49" charset="-128"/>
                <a:cs typeface="Times New Roman" panose="02020603050405020304" pitchFamily="18" charset="0"/>
              </a:rPr>
              <a:t>. Cela peut être une question complexe. Au cours de ce module, nous passerons en revue les causes générales sous-jacentes de la VBG : l’inégalité de genre, la discrimination systémique et les rapports de pouvoir inégaux. Nous examinerons ensuite comment utiliser </a:t>
            </a:r>
            <a:r>
              <a:rPr lang="fr-FR" b="1">
                <a:effectLst/>
                <a:latin typeface="Lato" panose="020F0502020204030203" pitchFamily="34" charset="77"/>
                <a:ea typeface="MS Mincho" panose="02020609040205080304" pitchFamily="49" charset="-128"/>
                <a:cs typeface="Times New Roman" panose="02020603050405020304" pitchFamily="18" charset="0"/>
              </a:rPr>
              <a:t>l’analyse de genre et de pouvoir</a:t>
            </a:r>
            <a:r>
              <a:rPr lang="fr-FR">
                <a:effectLst/>
                <a:latin typeface="Lato" panose="020F0502020204030203" pitchFamily="34" charset="77"/>
                <a:ea typeface="MS Mincho" panose="02020609040205080304" pitchFamily="49" charset="-128"/>
                <a:cs typeface="Times New Roman" panose="02020603050405020304" pitchFamily="18" charset="0"/>
              </a:rPr>
              <a:t> pour approfondir les causes et comprendre comment elles se manifestent dans un contexte spécifique.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endParaRPr lang="x-none"/>
          </a:p>
        </p:txBody>
      </p:sp>
    </p:spTree>
    <p:extLst>
      <p:ext uri="{BB962C8B-B14F-4D97-AF65-F5344CB8AC3E}">
        <p14:creationId xmlns:p14="http://schemas.microsoft.com/office/powerpoint/2010/main" val="27659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pPr marL="0" marR="0" lvl="0" indent="0" algn="l" defTabSz="914400" rtl="0" eaLnBrk="0" fontAlgn="base" latinLnBrk="0" hangingPunct="0">
              <a:lnSpc>
                <a:spcPct val="100000"/>
              </a:lnSpc>
              <a:spcBef>
                <a:spcPct val="30000"/>
              </a:spcBef>
              <a:spcAft>
                <a:spcPts val="0"/>
              </a:spcAft>
              <a:buClrTx/>
              <a:buSzTx/>
              <a:buFontTx/>
              <a:buNone/>
              <a:tabLst/>
              <a:defRPr/>
            </a:pPr>
            <a:r>
              <a:rPr lang="fr-FR">
                <a:latin typeface="Lato" panose="020F0502020204030203" pitchFamily="34" charset="77"/>
                <a:ea typeface="MS PGothic"/>
                <a:cs typeface="Calibri"/>
              </a:rPr>
              <a:t>Remarque : diapositive adaptée du document du HCR/OIM intitulé Training package: SOGIESC and </a:t>
            </a:r>
            <a:r>
              <a:rPr lang="fr-FR" err="1">
                <a:latin typeface="Lato" panose="020F0502020204030203" pitchFamily="34" charset="77"/>
                <a:ea typeface="MS PGothic"/>
                <a:cs typeface="Calibri"/>
              </a:rPr>
              <a:t>working</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with</a:t>
            </a:r>
            <a:r>
              <a:rPr lang="fr-FR">
                <a:latin typeface="Lato" panose="020F0502020204030203" pitchFamily="34" charset="77"/>
                <a:ea typeface="MS PGothic"/>
                <a:cs typeface="Calibri"/>
              </a:rPr>
              <a:t> LGBTIQ+ </a:t>
            </a:r>
            <a:r>
              <a:rPr lang="fr-FR" err="1">
                <a:latin typeface="Lato" panose="020F0502020204030203" pitchFamily="34" charset="77"/>
                <a:ea typeface="MS PGothic"/>
                <a:cs typeface="Calibri"/>
              </a:rPr>
              <a:t>persons</a:t>
            </a:r>
            <a:r>
              <a:rPr lang="fr-FR">
                <a:latin typeface="Lato" panose="020F0502020204030203" pitchFamily="34" charset="77"/>
                <a:ea typeface="MS PGothic"/>
                <a:cs typeface="Calibri"/>
              </a:rPr>
              <a:t> in </a:t>
            </a:r>
            <a:r>
              <a:rPr lang="fr-FR" err="1">
                <a:latin typeface="Lato" panose="020F0502020204030203" pitchFamily="34" charset="77"/>
                <a:ea typeface="MS PGothic"/>
                <a:cs typeface="Calibri"/>
              </a:rPr>
              <a:t>forced</a:t>
            </a:r>
            <a:r>
              <a:rPr lang="fr-FR">
                <a:latin typeface="Lato" panose="020F0502020204030203" pitchFamily="34" charset="77"/>
                <a:ea typeface="MS PGothic"/>
                <a:cs typeface="Calibri"/>
              </a:rPr>
              <a:t> displacement,2021 </a:t>
            </a:r>
            <a:r>
              <a:rPr lang="fr-FR" sz="1200">
                <a:latin typeface="Lato" panose="020F0502020204030203" pitchFamily="34" charset="77"/>
                <a:ea typeface="MS PGothic"/>
                <a:cs typeface="Calibri"/>
                <a:hlinkClick r:id="rId3"/>
              </a:rPr>
              <a:t>(https://www.unhcr.org/workingwithlgbtiq-sogiesc-trainingpackage.html)</a:t>
            </a:r>
            <a:r>
              <a:rPr lang="fr-FR">
                <a:latin typeface="Lato" panose="020F0502020204030203" pitchFamily="34" charset="77"/>
                <a:ea typeface="MS PGothic"/>
                <a:cs typeface="Calibri"/>
              </a:rPr>
              <a:t>.</a:t>
            </a:r>
          </a:p>
          <a:p>
            <a:endParaRPr lang="en-US" i="0"/>
          </a:p>
        </p:txBody>
      </p:sp>
    </p:spTree>
    <p:extLst>
      <p:ext uri="{BB962C8B-B14F-4D97-AF65-F5344CB8AC3E}">
        <p14:creationId xmlns:p14="http://schemas.microsoft.com/office/powerpoint/2010/main" val="366721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609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pPr>
              <a:defRPr/>
            </a:pPr>
            <a:r>
              <a:rPr lang="fr-FR">
                <a:latin typeface="Lato" panose="020F0502020204030203" pitchFamily="34" charset="77"/>
                <a:ea typeface="MS PGothic"/>
                <a:cs typeface="Calibri"/>
              </a:rPr>
              <a:t>Durée prévue : 10 min</a:t>
            </a:r>
          </a:p>
          <a:p>
            <a:pPr marL="0" marR="0" lvl="0" indent="0" defTabSz="914400" rtl="0" eaLnBrk="0" fontAlgn="base" latinLnBrk="0" hangingPunct="0">
              <a:spcBef>
                <a:spcPct val="30000"/>
              </a:spcBef>
              <a:spcAft>
                <a:spcPct val="0"/>
              </a:spcAft>
              <a:buClrTx/>
              <a:buSzTx/>
              <a:buFontTx/>
              <a:buNone/>
              <a:tabLst/>
              <a:defRPr/>
            </a:pPr>
            <a:r>
              <a:rPr lang="fr-FR">
                <a:latin typeface="Lato" panose="020F0502020204030203" pitchFamily="34" charset="77"/>
                <a:ea typeface="MS PGothic"/>
                <a:cs typeface="Calibri"/>
              </a:rPr>
              <a:t>Objectif : comprendre comment/quand la violence à l’égard des hommes et des garçons peut être considérée comme une forme de VBG </a:t>
            </a:r>
          </a:p>
          <a:p>
            <a:pPr marL="0" marR="0" lvl="0" indent="0" defTabSz="914400" rtl="0" eaLnBrk="0" fontAlgn="base" latinLnBrk="0" hangingPunct="0">
              <a:spcBef>
                <a:spcPct val="30000"/>
              </a:spcBef>
              <a:spcAft>
                <a:spcPct val="0"/>
              </a:spcAft>
              <a:buClrTx/>
              <a:buSzTx/>
              <a:buFontTx/>
              <a:buNone/>
              <a:tabLst/>
              <a:defRPr/>
            </a:pPr>
            <a:endParaRPr lang="x-none">
              <a:latin typeface="Lato" panose="020F0502020204030203" pitchFamily="34" charset="77"/>
              <a:cs typeface="Times New Roman" panose="02020603050405020304" pitchFamily="18" charset="0"/>
            </a:endParaRPr>
          </a:p>
          <a:p>
            <a:pPr marL="285750" indent="-285750">
              <a:buClr>
                <a:schemeClr val="tx1"/>
              </a:buClr>
              <a:buFont typeface="Arial" panose="020B0604020202020204" pitchFamily="34" charset="0"/>
              <a:buChar char="•"/>
              <a:defRPr/>
            </a:pPr>
            <a:r>
              <a:rPr lang="fr-FR">
                <a:effectLst/>
                <a:latin typeface="Lato" panose="020F0502020204030203" pitchFamily="34" charset="77"/>
                <a:ea typeface="MS Mincho"/>
                <a:cs typeface="Times New Roman" panose="02020603050405020304" pitchFamily="18" charset="0"/>
              </a:rPr>
              <a:t>Placez trois panneaux sur le mur autour de la pièce : « D’accord », « Pas d’accord » et « Pas sûr(e) ».</a:t>
            </a:r>
            <a:r>
              <a:rPr lang="fr-FR">
                <a:latin typeface="Lato" panose="020F0502020204030203" pitchFamily="34" charset="77"/>
                <a:ea typeface="MS Mincho"/>
                <a:cs typeface="Times New Roman" panose="02020603050405020304" pitchFamily="18" charset="0"/>
              </a:rPr>
              <a:t> </a:t>
            </a:r>
          </a:p>
          <a:p>
            <a:pPr marL="285750" indent="-285750">
              <a:buClr>
                <a:schemeClr val="tx1"/>
              </a:buClr>
              <a:buFont typeface="Arial" panose="020B0604020202020204" pitchFamily="34" charset="0"/>
              <a:buChar char="•"/>
              <a:defRPr/>
            </a:pPr>
            <a:r>
              <a:rPr lang="fr-FR">
                <a:effectLst/>
                <a:latin typeface="Lato" panose="020F0502020204030203" pitchFamily="34" charset="77"/>
                <a:ea typeface="MS Mincho"/>
                <a:cs typeface="Times New Roman" panose="02020603050405020304" pitchFamily="18" charset="0"/>
              </a:rPr>
              <a:t>Demandez aux participants de se déplacer vers le panneau reflétant leur opinion sur la déclaration faite sur la diapositive. Ils peuvent également se placer entre les différents panneaux, le long d’une échelle progressive imaginaire.</a:t>
            </a:r>
            <a:r>
              <a:rPr lang="fr-FR">
                <a:latin typeface="Lato" panose="020F0502020204030203" pitchFamily="34" charset="77"/>
                <a:ea typeface="MS Mincho"/>
                <a:cs typeface="Times New Roman" panose="02020603050405020304" pitchFamily="18" charset="0"/>
              </a:rPr>
              <a:t> </a:t>
            </a:r>
          </a:p>
          <a:p>
            <a:pPr marL="285750" indent="-285750">
              <a:buClr>
                <a:schemeClr val="tx1"/>
              </a:buClr>
              <a:buFont typeface="Arial" panose="020B0604020202020204" pitchFamily="34" charset="0"/>
              <a:buChar char="•"/>
              <a:defRPr/>
            </a:pPr>
            <a:r>
              <a:rPr lang="fr-FR">
                <a:effectLst/>
                <a:latin typeface="Lato" panose="020F0502020204030203" pitchFamily="34" charset="77"/>
                <a:ea typeface="MS Mincho"/>
                <a:cs typeface="Times New Roman" panose="02020603050405020304" pitchFamily="18" charset="0"/>
              </a:rPr>
              <a:t>Demandez aux participants d’expliquer leur opinion et permettez à la discussion d’avoir lieu.</a:t>
            </a:r>
            <a:r>
              <a:rPr lang="fr-FR">
                <a:latin typeface="Lato" panose="020F0502020204030203" pitchFamily="34" charset="77"/>
                <a:ea typeface="MS Mincho"/>
                <a:cs typeface="Times New Roman" panose="02020603050405020304" pitchFamily="18" charset="0"/>
              </a:rPr>
              <a:t> </a:t>
            </a:r>
          </a:p>
          <a:p>
            <a:pPr marL="0" marR="0" lvl="0" indent="0" defTabSz="914400" rtl="0" eaLnBrk="0" fontAlgn="base" latinLnBrk="0" hangingPunct="0">
              <a:spcBef>
                <a:spcPct val="30000"/>
              </a:spcBef>
              <a:spcAft>
                <a:spcPct val="0"/>
              </a:spcAft>
              <a:buClrTx/>
              <a:buSzTx/>
              <a:buFontTx/>
              <a:buNone/>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fr-FR" b="0">
                <a:latin typeface="Lato" panose="020F0502020204030203" pitchFamily="34" charset="77"/>
                <a:ea typeface="MS PGothic"/>
                <a:cs typeface="Calibri"/>
              </a:rPr>
              <a:t>Point essentiel : </a:t>
            </a:r>
            <a:r>
              <a:rPr lang="fr-FR" b="1">
                <a:latin typeface="Lato" panose="020F0502020204030203" pitchFamily="34" charset="77"/>
                <a:ea typeface="MS PGothic"/>
                <a:cs typeface="Calibri"/>
              </a:rPr>
              <a:t>La violence à l’égard des hommes et des garçons, qui trouve son origine dans la discrimination de genre, est considérée comme une VBG. </a:t>
            </a:r>
          </a:p>
          <a:p>
            <a:pPr marL="0" marR="0" lvl="0" indent="0" defTabSz="914400" rtl="0" eaLnBrk="0" fontAlgn="base" latinLnBrk="0" hangingPunct="0">
              <a:spcBef>
                <a:spcPct val="30000"/>
              </a:spcBef>
              <a:spcAft>
                <a:spcPct val="0"/>
              </a:spcAft>
              <a:buClrTx/>
              <a:buSzTx/>
              <a:buFontTx/>
              <a:buNone/>
              <a:tabLst/>
              <a:defRPr/>
            </a:pPr>
            <a:endParaRPr lang="x-none">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fr-FR" b="0" i="0">
                <a:effectLst/>
                <a:latin typeface="Lato" panose="020F0502020204030203" pitchFamily="34" charset="77"/>
                <a:ea typeface="MS PGothic"/>
                <a:cs typeface="Calibri"/>
              </a:rPr>
              <a:t>La VBG est considérée comme une violence essentiellement masculine à l’égard des femmes et des filles, mais elle comprend également certaines formes de violence à l’encontre des hommes et des garçons (voir ci-dessous). </a:t>
            </a:r>
            <a:r>
              <a:rPr lang="fr-FR" i="0">
                <a:effectLst/>
                <a:latin typeface="Lato" panose="020F0502020204030203" pitchFamily="34" charset="77"/>
                <a:ea typeface="MS PGothic"/>
                <a:cs typeface="Calibri"/>
              </a:rPr>
              <a:t>Au cœur de cette interprétation se trouve la compréhension du fait que </a:t>
            </a:r>
            <a:r>
              <a:rPr lang="fr-FR" b="1" i="0">
                <a:effectLst/>
                <a:latin typeface="Lato" panose="020F0502020204030203" pitchFamily="34" charset="77"/>
                <a:ea typeface="MS PGothic"/>
                <a:cs typeface="Calibri"/>
              </a:rPr>
              <a:t>la violence est utilisée dans le but de renforcer les formes dominantes de masculinité liées au pouvoir afin de maintenir en place un ordre/une hiérarchie entre les sexes</a:t>
            </a:r>
            <a:r>
              <a:rPr lang="fr-FR" i="0">
                <a:effectLst/>
                <a:latin typeface="Lato" panose="020F0502020204030203" pitchFamily="34" charset="77"/>
                <a:ea typeface="MS PGothic"/>
                <a:cs typeface="Calibri"/>
              </a:rPr>
              <a:t>.</a:t>
            </a:r>
            <a:r>
              <a:rPr lang="fr-FR" b="0" i="0">
                <a:effectLst/>
                <a:latin typeface="Lato" panose="020F0502020204030203" pitchFamily="34" charset="77"/>
                <a:ea typeface="MS PGothic"/>
                <a:cs typeface="Calibri"/>
              </a:rPr>
              <a:t> Il s’agit notamment de la violence physique, émotionnelle et sexuelle à l’égard des femmes et des filles, et/ou de divers types de violence visant des personnes ayant une orientation sexuelle, une identité de genre, une expression de genre et des caractéristiques sexuelles (OSIEGCS) diverses, qui ne sont pas conformes aux normes socioculturelles en vigueur, ainsi que de la violence sexuelle à l’égard des hommes et des garçons. </a:t>
            </a:r>
          </a:p>
          <a:p>
            <a:pPr rtl="0" fontAlgn="base"/>
            <a:endParaRPr lang="en-US" b="0" i="0">
              <a:effectLst/>
              <a:latin typeface="Lato" panose="020F0502020204030203" pitchFamily="34" charset="77"/>
            </a:endParaRPr>
          </a:p>
          <a:p>
            <a:pPr rtl="0" fontAlgn="base"/>
            <a:r>
              <a:rPr lang="fr-FR" b="0" i="0">
                <a:effectLst/>
                <a:latin typeface="Lato" panose="020F0502020204030203" pitchFamily="34" charset="77"/>
                <a:ea typeface="MS PGothic"/>
                <a:cs typeface="Calibri"/>
              </a:rPr>
              <a:t>La Politique du HCR en matière de VBG réitère cette position selon laquelle </a:t>
            </a:r>
            <a:r>
              <a:rPr lang="fr-FR" b="1" i="0">
                <a:effectLst/>
                <a:latin typeface="Lato" panose="020F0502020204030203" pitchFamily="34" charset="77"/>
                <a:ea typeface="MS PGothic"/>
                <a:cs typeface="Calibri"/>
              </a:rPr>
              <a:t>les hommes et les garçons peuvent être victimes de violence sexuelle</a:t>
            </a:r>
            <a:r>
              <a:rPr lang="fr-FR" b="0" i="0">
                <a:effectLst/>
                <a:latin typeface="Lato" panose="020F0502020204030203" pitchFamily="34" charset="77"/>
                <a:ea typeface="MS PGothic"/>
                <a:cs typeface="Calibri"/>
              </a:rPr>
              <a:t>. Ils peuvent être exposés à des violences sexuelles commises dans le « but explicite de renforcer les normes inéquitables de masculinité et de féminité ». En outre, ils peuvent également être ciblés en raison d’un pouvoir et d’un statut réduits du fait de leurs caractéristiques liées à la diversité ou d’autres inégalités croisées. Il existe « des formes de discrimination qui entraînent un risque accru de violence sexuelle pour les hommes et les garçons », y compris, mais sans s’y limiter, « le statut socio-économique, le pays de naissance et le statut juridique, notamment le statut de réfugié ». En outre, les risques peuvent être accrus pour les hommes et les garçons en détention, les enfants non accompagnés ou les enfants handicapés. </a:t>
            </a:r>
          </a:p>
          <a:p>
            <a:pPr rtl="0" fontAlgn="base"/>
            <a:endParaRPr lang="en-US" b="0" i="0">
              <a:effectLst/>
              <a:latin typeface="Lato" panose="020F0502020204030203" pitchFamily="34" charset="77"/>
            </a:endParaRPr>
          </a:p>
          <a:p>
            <a:pPr rtl="0" fontAlgn="base"/>
            <a:r>
              <a:rPr lang="fr-FR">
                <a:latin typeface="Lato" panose="020F0502020204030203" pitchFamily="34" charset="77"/>
                <a:ea typeface="MS PGothic"/>
                <a:cs typeface="Calibri"/>
              </a:rPr>
              <a:t>Normes minimales </a:t>
            </a:r>
            <a:r>
              <a:rPr lang="fr-FR" err="1">
                <a:latin typeface="Lato" panose="020F0502020204030203" pitchFamily="34" charset="77"/>
                <a:ea typeface="MS PGothic"/>
                <a:cs typeface="Calibri"/>
              </a:rPr>
              <a:t>interorganisations</a:t>
            </a:r>
            <a:r>
              <a:rPr lang="fr-FR">
                <a:latin typeface="Lato" panose="020F0502020204030203" pitchFamily="34" charset="77"/>
                <a:ea typeface="MS PGothic"/>
                <a:cs typeface="Calibri"/>
              </a:rPr>
              <a:t> :</a:t>
            </a:r>
            <a:r>
              <a:rPr lang="fr-FR" b="0" i="0">
                <a:effectLst/>
                <a:latin typeface="Lato" panose="020F0502020204030203" pitchFamily="34" charset="77"/>
                <a:ea typeface="MS PGothic"/>
                <a:cs typeface="Calibri"/>
              </a:rPr>
              <a:t> </a:t>
            </a:r>
            <a:r>
              <a:rPr lang="fr-FR" b="1">
                <a:latin typeface="Lato" panose="020F0502020204030203" pitchFamily="34" charset="77"/>
                <a:ea typeface="MS PGothic"/>
                <a:cs typeface="Calibri"/>
              </a:rPr>
              <a:t>les hommes et les garçons peuvent être la cible </a:t>
            </a:r>
            <a:r>
              <a:rPr lang="fr-FR">
                <a:latin typeface="Lato" panose="020F0502020204030203" pitchFamily="34" charset="77"/>
                <a:ea typeface="MS PGothic"/>
                <a:cs typeface="Calibri"/>
              </a:rPr>
              <a:t>d’</a:t>
            </a:r>
            <a:r>
              <a:rPr lang="fr-FR" b="0">
                <a:latin typeface="Lato" panose="020F0502020204030203" pitchFamily="34" charset="77"/>
                <a:ea typeface="MS PGothic"/>
                <a:cs typeface="Calibri"/>
              </a:rPr>
              <a:t>abus </a:t>
            </a:r>
            <a:r>
              <a:rPr lang="fr-FR" b="1">
                <a:latin typeface="Lato" panose="020F0502020204030203" pitchFamily="34" charset="77"/>
                <a:ea typeface="MS PGothic"/>
                <a:cs typeface="Calibri"/>
              </a:rPr>
              <a:t>en raison de leur pouvoir et de leur statut réduits</a:t>
            </a:r>
            <a:r>
              <a:rPr lang="fr-FR">
                <a:latin typeface="Lato" panose="020F0502020204030203" pitchFamily="34" charset="77"/>
                <a:ea typeface="MS PGothic"/>
                <a:cs typeface="Calibri"/>
              </a:rPr>
              <a:t> par l’âge, le handicap, l’orientation sexuelle, </a:t>
            </a:r>
            <a:r>
              <a:rPr lang="fr-FR" b="1">
                <a:latin typeface="Lato" panose="020F0502020204030203" pitchFamily="34" charset="77"/>
                <a:ea typeface="MS PGothic"/>
                <a:cs typeface="Calibri"/>
              </a:rPr>
              <a:t>l’identité de genre et d’autres inégalités croisées</a:t>
            </a:r>
            <a:r>
              <a:rPr lang="fr-FR">
                <a:latin typeface="Lato" panose="020F0502020204030203" pitchFamily="34" charset="77"/>
                <a:ea typeface="MS PGothic"/>
                <a:cs typeface="Calibri"/>
              </a:rPr>
              <a:t>. L’homophobie, la biphobie et la transphobie augmentent le risque de violence, y compris de violence sexuelle. Les hommes et les garçons handicapés risquent également davantage de subir des violences, y compris des violences sexuelles.</a:t>
            </a:r>
          </a:p>
          <a:p>
            <a:pPr rtl="0" fontAlgn="base"/>
            <a:endParaRPr lang="en-US">
              <a:latin typeface="Lato" panose="020F0502020204030203" pitchFamily="34" charset="77"/>
            </a:endParaRPr>
          </a:p>
          <a:p>
            <a:pPr rtl="0" fontAlgn="base"/>
            <a:r>
              <a:rPr lang="fr-FR" b="1">
                <a:latin typeface="Lato" panose="020F0502020204030203" pitchFamily="34" charset="77"/>
                <a:ea typeface="MS PGothic"/>
                <a:cs typeface="Calibri"/>
              </a:rPr>
              <a:t>Les normes de genre peuvent également contribuer à certains types de violence sexuelle à l’encontre des hommes dans les situations de conflit.</a:t>
            </a:r>
            <a:r>
              <a:rPr lang="fr-FR">
                <a:latin typeface="Lato" panose="020F0502020204030203" pitchFamily="34" charset="77"/>
                <a:ea typeface="MS PGothic"/>
                <a:cs typeface="Calibri"/>
              </a:rPr>
              <a:t> Dans ces cas, les hommes peuvent être la cible d’une « émasculation », de sorte que des normes inéquitables de genre liées à la masculinité et à la féminité augmentent leur exposition à certaines formes de violence sexuelle ; cette violence à l’égard des hommes est fondée sur des idées socialement construites de ce que signifie être un homme et exercer le pouvoir masculin.</a:t>
            </a:r>
          </a:p>
        </p:txBody>
      </p:sp>
    </p:spTree>
    <p:extLst>
      <p:ext uri="{BB962C8B-B14F-4D97-AF65-F5344CB8AC3E}">
        <p14:creationId xmlns:p14="http://schemas.microsoft.com/office/powerpoint/2010/main" val="196871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8221533"/>
          </a:xfrm>
        </p:spPr>
        <p:txBody>
          <a:bodyPr/>
          <a:lstStyle/>
          <a:p>
            <a:pPr marL="0" marR="0" lvl="0" indent="0" algn="l" defTabSz="914400" rtl="0" eaLnBrk="0" fontAlgn="base" latinLnBrk="0" hangingPunct="0">
              <a:spcBef>
                <a:spcPct val="30000"/>
              </a:spcBef>
              <a:spcAft>
                <a:spcPct val="0"/>
              </a:spcAft>
              <a:buClrTx/>
              <a:buSzTx/>
              <a:buFontTx/>
              <a:buNone/>
              <a:tabLst/>
              <a:defRPr/>
            </a:pPr>
            <a:r>
              <a:rPr lang="fr-FR" sz="1500" b="1" noProof="0">
                <a:latin typeface="Lato" panose="020F0502020204030203" pitchFamily="34" charset="77"/>
              </a:rPr>
              <a:t>NOTES DE L’ANIMATEUR</a:t>
            </a:r>
          </a:p>
          <a:p>
            <a:endParaRPr lang="en-GB" b="0" i="0" noProof="0">
              <a:effectLst/>
              <a:latin typeface="Lato" panose="020F0502020204030203" pitchFamily="34" charset="77"/>
            </a:endParaRPr>
          </a:p>
          <a:p>
            <a:r>
              <a:rPr lang="fr-FR" noProof="0">
                <a:latin typeface="Lato" panose="020F0502020204030203" pitchFamily="34" charset="77"/>
                <a:ea typeface="MS PGothic"/>
                <a:cs typeface="Calibri"/>
              </a:rPr>
              <a:t>Comme le rappellent les Normes minimales </a:t>
            </a:r>
            <a:r>
              <a:rPr lang="fr-FR" noProof="0" err="1">
                <a:latin typeface="Lato" panose="020F0502020204030203" pitchFamily="34" charset="77"/>
                <a:ea typeface="MS PGothic"/>
                <a:cs typeface="Calibri"/>
              </a:rPr>
              <a:t>interorganisations</a:t>
            </a:r>
            <a:r>
              <a:rPr lang="fr-FR" noProof="0">
                <a:latin typeface="Lato" panose="020F0502020204030203" pitchFamily="34" charset="77"/>
                <a:ea typeface="MS PGothic"/>
                <a:cs typeface="Calibri"/>
              </a:rPr>
              <a:t>, les femmes et les filles subissent </a:t>
            </a:r>
            <a:r>
              <a:rPr lang="fr-FR" b="1" noProof="0">
                <a:latin typeface="Lato" panose="020F0502020204030203" pitchFamily="34" charset="77"/>
                <a:ea typeface="MS PGothic"/>
                <a:cs typeface="Calibri"/>
              </a:rPr>
              <a:t>la VBG sous de multiples formes et ont encore bien d’autres difficultés à vaincre pour bénéficier des services dispensés et se remettre des actes de cette nature</a:t>
            </a:r>
            <a:r>
              <a:rPr lang="fr-FR" noProof="0">
                <a:latin typeface="Lato" panose="020F0502020204030203" pitchFamily="34" charset="77"/>
                <a:ea typeface="MS PGothic"/>
                <a:cs typeface="Calibri"/>
              </a:rPr>
              <a:t> à cause de l’existence d’inégalités de genre et autres formes systémiques de discrimination.</a:t>
            </a:r>
          </a:p>
          <a:p>
            <a:endParaRPr lang="en-GB" noProof="0">
              <a:latin typeface="Lato" panose="020F0502020204030203" pitchFamily="34" charset="77"/>
              <a:ea typeface="MS PGothic"/>
              <a:cs typeface="Calibri"/>
            </a:endParaRPr>
          </a:p>
          <a:p>
            <a:pPr marL="0" marR="0" lvl="0" indent="0" algn="l" defTabSz="914400" rtl="0" eaLnBrk="0" fontAlgn="base" latinLnBrk="0" hangingPunct="0">
              <a:spcBef>
                <a:spcPct val="30000"/>
              </a:spcBef>
              <a:spcAft>
                <a:spcPct val="0"/>
              </a:spcAft>
              <a:buClrTx/>
              <a:buSzTx/>
              <a:buFontTx/>
              <a:buNone/>
              <a:tabLst/>
              <a:defRPr/>
            </a:pPr>
            <a:r>
              <a:rPr lang="fr-FR" b="0" noProof="0">
                <a:effectLst/>
                <a:latin typeface="Lato" panose="020F0502020204030203" pitchFamily="34" charset="77"/>
                <a:ea typeface="Calibri" panose="020F0502020204030204" pitchFamily="34" charset="0"/>
                <a:cs typeface="Times New Roman" panose="02020603050405020304" pitchFamily="18" charset="0"/>
              </a:rPr>
              <a:t>Expliquez aux participants que </a:t>
            </a:r>
            <a:r>
              <a:rPr lang="fr-FR" noProof="0">
                <a:effectLst/>
                <a:latin typeface="Lato" panose="020F0502020204030203" pitchFamily="34" charset="77"/>
                <a:ea typeface="Calibri" panose="020F0502020204030204" pitchFamily="34" charset="0"/>
                <a:cs typeface="Times New Roman" panose="02020603050405020304" pitchFamily="18" charset="0"/>
              </a:rPr>
              <a:t>les </a:t>
            </a:r>
            <a:r>
              <a:rPr lang="fr-FR" b="1" noProof="0">
                <a:effectLst/>
                <a:latin typeface="Lato" panose="020F0502020204030203" pitchFamily="34" charset="77"/>
                <a:ea typeface="Calibri" panose="020F0502020204030204" pitchFamily="34" charset="0"/>
                <a:cs typeface="Times New Roman" panose="02020603050405020304" pitchFamily="18" charset="0"/>
              </a:rPr>
              <a:t>hommes</a:t>
            </a:r>
            <a:r>
              <a:rPr lang="fr-FR" noProof="0">
                <a:effectLst/>
                <a:latin typeface="Lato" panose="020F0502020204030203" pitchFamily="34" charset="77"/>
                <a:ea typeface="Calibri" panose="020F0502020204030204" pitchFamily="34" charset="0"/>
                <a:cs typeface="Times New Roman" panose="02020603050405020304" pitchFamily="18" charset="0"/>
              </a:rPr>
              <a:t> ont </a:t>
            </a:r>
            <a:r>
              <a:rPr lang="fr-FR" b="1" noProof="0">
                <a:effectLst/>
                <a:latin typeface="Lato" panose="020F0502020204030203" pitchFamily="34" charset="77"/>
                <a:ea typeface="Calibri" panose="020F0502020204030204" pitchFamily="34" charset="0"/>
                <a:cs typeface="Times New Roman" panose="02020603050405020304" pitchFamily="18" charset="0"/>
              </a:rPr>
              <a:t>plus de pouvoir </a:t>
            </a:r>
            <a:r>
              <a:rPr lang="fr-FR" noProof="0">
                <a:effectLst/>
                <a:latin typeface="Lato" panose="020F0502020204030203" pitchFamily="34" charset="77"/>
                <a:ea typeface="Calibri" panose="020F0502020204030204" pitchFamily="34" charset="0"/>
                <a:cs typeface="Times New Roman" panose="02020603050405020304" pitchFamily="18" charset="0"/>
              </a:rPr>
              <a:t>dans la </a:t>
            </a:r>
            <a:r>
              <a:rPr lang="fr-FR" b="1" noProof="0">
                <a:effectLst/>
                <a:latin typeface="Lato" panose="020F0502020204030203" pitchFamily="34" charset="77"/>
                <a:ea typeface="Calibri" panose="020F0502020204030204" pitchFamily="34" charset="0"/>
                <a:cs typeface="Times New Roman" panose="02020603050405020304" pitchFamily="18" charset="0"/>
              </a:rPr>
              <a:t>plupart des sociétés</a:t>
            </a:r>
            <a:r>
              <a:rPr lang="fr-FR" noProof="0">
                <a:effectLst/>
                <a:latin typeface="Lato" panose="020F0502020204030203" pitchFamily="34" charset="77"/>
                <a:ea typeface="Calibri" panose="020F0502020204030204" pitchFamily="34" charset="0"/>
                <a:cs typeface="Times New Roman" panose="02020603050405020304" pitchFamily="18" charset="0"/>
              </a:rPr>
              <a:t>, simplement en raison de l’inégalité de statut et de pouvoir qui leur est accordée à la naissance. Ces différences ne sont pas fondées sur les compétences ou l’expérience, mais sur une inégalité de pouvoir socialisée, perpétuée par les cultures et les normes. </a:t>
            </a:r>
          </a:p>
          <a:p>
            <a:pPr marL="0" marR="0" lvl="0" indent="0" algn="l" defTabSz="914400" rtl="0" eaLnBrk="0" fontAlgn="base" latinLnBrk="0" hangingPunct="0">
              <a:spcBef>
                <a:spcPct val="30000"/>
              </a:spcBef>
              <a:spcAft>
                <a:spcPct val="0"/>
              </a:spcAft>
              <a:buClrTx/>
              <a:buSzTx/>
              <a:buFontTx/>
              <a:buNone/>
              <a:tabLst/>
              <a:defRPr/>
            </a:pPr>
            <a:endParaRPr lang="en-GB" noProof="0">
              <a:effectLst/>
              <a:latin typeface="Lato" panose="020F0502020204030203" pitchFamily="34" charset="77"/>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fr-FR" b="1" noProof="0">
                <a:effectLst/>
                <a:latin typeface="Lato" panose="020F0502020204030203" pitchFamily="34" charset="77"/>
                <a:ea typeface="Calibri" panose="020F0502020204030204" pitchFamily="34" charset="0"/>
                <a:cs typeface="Times New Roman" panose="02020603050405020304" pitchFamily="18" charset="0"/>
              </a:rPr>
              <a:t>Les femmes subissent cette inégalité tout au long de leur vie</a:t>
            </a:r>
            <a:r>
              <a:rPr lang="fr-FR" noProof="0">
                <a:effectLst/>
                <a:latin typeface="Lato" panose="020F0502020204030203" pitchFamily="34" charset="77"/>
                <a:ea typeface="Calibri" panose="020F0502020204030204" pitchFamily="34" charset="0"/>
                <a:cs typeface="Times New Roman" panose="02020603050405020304" pitchFamily="18" charset="0"/>
              </a:rPr>
              <a:t>, et c’est sur cette base que la violence se développe et se perpétue. Bien entendu, tous les hommes et toutes les femmes ne sont pas identiques. Même au sein de ces groupes, il existe des différences significatives de pouvoir et de privilège - liées au statut, à l’âge, aux capacités physiques, à la richesse, etc. Cependant, même avec ces différences, vous remarquerez que les hommes sont en général beaucoup plus favorisés que les femmes.</a:t>
            </a:r>
          </a:p>
          <a:p>
            <a:endParaRPr lang="en-GB" noProof="0">
              <a:latin typeface="Lato" panose="020F0502020204030203" pitchFamily="34" charset="77"/>
              <a:ea typeface="MS PGothic"/>
              <a:cs typeface="Calibri"/>
            </a:endParaRPr>
          </a:p>
          <a:p>
            <a:r>
              <a:rPr lang="fr-FR" b="0" i="0" noProof="0">
                <a:effectLst/>
                <a:latin typeface="Lato" panose="020F0502020204030203" pitchFamily="34" charset="77"/>
              </a:rPr>
              <a:t>Le HCR reconnaît pleinement que </a:t>
            </a:r>
            <a:r>
              <a:rPr lang="fr-FR" b="1" i="0" noProof="0">
                <a:effectLst/>
                <a:latin typeface="Lato" panose="020F0502020204030203" pitchFamily="34" charset="77"/>
              </a:rPr>
              <a:t>les femmes et les filles sont touchées de manière disproportionnée </a:t>
            </a:r>
            <a:r>
              <a:rPr lang="fr-FR" b="0" i="0" noProof="0">
                <a:effectLst/>
                <a:latin typeface="Lato" panose="020F0502020204030203" pitchFamily="34" charset="77"/>
              </a:rPr>
              <a:t>par la VBG et s’engage fermement à renforcer ses programmes visant à protéger les femmes et les filles de la VBG (c’est-à-dire à augmenter le financement et la qualité des programmes spécialisés pour les femmes et les filles). Le HCR se réfère à la </a:t>
            </a:r>
            <a:r>
              <a:rPr lang="fr-FR" b="1" i="0" noProof="0">
                <a:effectLst/>
                <a:latin typeface="Lato" panose="020F0502020204030203" pitchFamily="34" charset="77"/>
              </a:rPr>
              <a:t>définition de la VBG donnée par le Comité permanent </a:t>
            </a:r>
            <a:r>
              <a:rPr lang="fr-FR" b="1" i="0" noProof="0" err="1">
                <a:effectLst/>
                <a:latin typeface="Lato" panose="020F0502020204030203" pitchFamily="34" charset="77"/>
              </a:rPr>
              <a:t>interorganisations</a:t>
            </a:r>
            <a:r>
              <a:rPr lang="fr-FR" b="1" i="0" noProof="0">
                <a:effectLst/>
                <a:latin typeface="Lato" panose="020F0502020204030203" pitchFamily="34" charset="77"/>
              </a:rPr>
              <a:t> (IASC, en anglais) </a:t>
            </a:r>
            <a:r>
              <a:rPr lang="fr-FR" b="0" i="0" u="none" strike="noStrike" noProof="0">
                <a:effectLst/>
                <a:latin typeface="Lato" panose="020F0502020204030203" pitchFamily="34" charset="77"/>
              </a:rPr>
              <a:t>[« VBG est un terme générique désignant tout fait dommageable commis à l’égard d’une personne contre son gré et reposant sur les différences entre hommes et femmes qui leur sont assignées par la société (c’est-à-dire le genre) »],</a:t>
            </a:r>
            <a:r>
              <a:rPr lang="fr-FR" b="0" i="0" noProof="0">
                <a:effectLst/>
                <a:latin typeface="Lato" panose="020F0502020204030203" pitchFamily="34" charset="77"/>
              </a:rPr>
              <a:t> car la VBG est dirigée principalement et de manière disproportionnée contre les femmes et les filles. Le HCR reconnaît également que les personnes ayant </a:t>
            </a:r>
            <a:r>
              <a:rPr lang="fr-FR" b="1" i="0" u="none" strike="noStrike" noProof="0">
                <a:effectLst/>
                <a:latin typeface="Lato" panose="020F0502020204030203" pitchFamily="34" charset="77"/>
              </a:rPr>
              <a:t>une orientation sexuelle, une identité de genre, une expression de genre et/ou des caractéristiques sexuelles (</a:t>
            </a:r>
            <a:r>
              <a:rPr lang="fr-FR" b="1" noProof="0">
                <a:effectLst/>
                <a:latin typeface="Lato" panose="020F0502020204030203" pitchFamily="34" charset="77"/>
              </a:rPr>
              <a:t>OSIEGCS) diverses </a:t>
            </a:r>
            <a:r>
              <a:rPr lang="fr-FR" b="0" noProof="0">
                <a:effectLst/>
                <a:latin typeface="Lato" panose="020F0502020204030203" pitchFamily="34" charset="77"/>
              </a:rPr>
              <a:t>sont exposées à un</a:t>
            </a:r>
            <a:r>
              <a:rPr lang="fr-FR" b="1" noProof="0">
                <a:effectLst/>
                <a:latin typeface="Lato" panose="020F0502020204030203" pitchFamily="34" charset="77"/>
              </a:rPr>
              <a:t> risque accru de VBG</a:t>
            </a:r>
            <a:r>
              <a:rPr lang="fr-FR" b="0" noProof="0">
                <a:effectLst/>
                <a:latin typeface="Lato" panose="020F0502020204030203" pitchFamily="34" charset="77"/>
              </a:rPr>
              <a:t>. </a:t>
            </a:r>
          </a:p>
          <a:p>
            <a:endParaRPr lang="en-GB" noProof="0">
              <a:latin typeface="Lato" panose="020F0502020204030203" pitchFamily="34" charset="77"/>
            </a:endParaRPr>
          </a:p>
          <a:p>
            <a:r>
              <a:rPr lang="fr-FR" b="1" noProof="0">
                <a:latin typeface="Lato" panose="020F0502020204030203" pitchFamily="34" charset="77"/>
              </a:rPr>
              <a:t>Les femmes et les filles les plus exposées au risque de VBG </a:t>
            </a:r>
            <a:r>
              <a:rPr lang="fr-FR" noProof="0">
                <a:latin typeface="Lato" panose="020F0502020204030203" pitchFamily="34" charset="77"/>
              </a:rPr>
              <a:t>sont les adolescentes, les femmes et les filles handicapées, les femmes et les filles appartenant à des minorités ethniques ou religieuses, les femmes et les filles ayant diverses OSIEGCS et les femmes âgées. Ces groupes sont confrontés à des risques accrus de violence sexuelle, de violence exercée par le partenaire intime, de mariage d’enfants, de privation d’opportunités, de services et de ressources, ainsi que d’exploitation et d’abus sexuels. Ils sont souvent invisibles, se heurtent à des obstacles supplémentaires pour accéder aux services et rejoindre les réseaux de soutien, et ont besoin d’une action ciblée spécifique pour bénéficier équitablement des programmes de lutte contre la VBG. </a:t>
            </a:r>
          </a:p>
        </p:txBody>
      </p:sp>
    </p:spTree>
    <p:extLst>
      <p:ext uri="{BB962C8B-B14F-4D97-AF65-F5344CB8AC3E}">
        <p14:creationId xmlns:p14="http://schemas.microsoft.com/office/powerpoint/2010/main" val="219968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pPr>
              <a:defRPr/>
            </a:pPr>
            <a:r>
              <a:rPr lang="fr-FR">
                <a:effectLst/>
                <a:latin typeface="Lato" panose="020F0502020204030203" pitchFamily="34" charset="77"/>
                <a:ea typeface="MS PGothic"/>
                <a:cs typeface="Helvetica"/>
              </a:rPr>
              <a:t>Veuillez noter la </a:t>
            </a:r>
            <a:r>
              <a:rPr lang="fr-FR" u="sng">
                <a:effectLst/>
                <a:latin typeface="Lato" panose="020F0502020204030203" pitchFamily="34" charset="77"/>
                <a:ea typeface="MS PGothic"/>
                <a:cs typeface="Helvetica"/>
              </a:rPr>
              <a:t>terminologie</a:t>
            </a:r>
            <a:r>
              <a:rPr lang="fr-FR">
                <a:effectLst/>
                <a:latin typeface="Lato" panose="020F0502020204030203" pitchFamily="34" charset="77"/>
                <a:ea typeface="MS PGothic"/>
                <a:cs typeface="Helvetica"/>
              </a:rPr>
              <a:t> : l’acronyme OSIEGCS (</a:t>
            </a:r>
            <a:r>
              <a:rPr lang="fr-FR" sz="1200" b="1">
                <a:solidFill>
                  <a:srgbClr val="0070C0"/>
                </a:solidFill>
                <a:latin typeface="Lato"/>
                <a:ea typeface="Lato"/>
                <a:cs typeface="Lato"/>
              </a:rPr>
              <a:t>orientation sexuelle, identité de genre, expression de genre et/ou caractéristiques sexuelles) </a:t>
            </a:r>
            <a:r>
              <a:rPr lang="fr-FR">
                <a:effectLst/>
                <a:latin typeface="Lato" panose="020F0502020204030203" pitchFamily="34" charset="77"/>
                <a:ea typeface="MS PGothic"/>
                <a:cs typeface="Calibri"/>
              </a:rPr>
              <a:t>est le plus récent qu’il convient d’utiliser (voir la ressource dans la diapositive, référencée ci-dessous), au lieu de OSIG comme indiqué dans la Politique du HCR en matière de VBG. L’expression « personnes présentant diverses OSIEGCS » est utilisée pour décrire les personnes LGBTQI+. </a:t>
            </a:r>
            <a:r>
              <a:rPr lang="fr-FR" b="1">
                <a:effectLst/>
                <a:latin typeface="Lato" panose="020F0502020204030203" pitchFamily="34" charset="77"/>
                <a:ea typeface="MS PGothic"/>
                <a:cs typeface="Calibri"/>
              </a:rPr>
              <a:t>N’oubliez pas que </a:t>
            </a:r>
            <a:r>
              <a:rPr lang="fr-FR">
                <a:effectLst/>
                <a:latin typeface="Lato" panose="020F0502020204030203" pitchFamily="34" charset="77"/>
                <a:ea typeface="MS PGothic"/>
                <a:cs typeface="Calibri"/>
              </a:rPr>
              <a:t>chaque personne a des OSIEGCS.</a:t>
            </a:r>
            <a:r>
              <a:rPr lang="fr-FR">
                <a:latin typeface="Lato" panose="020F0502020204030203" pitchFamily="34" charset="77"/>
                <a:ea typeface="MS PGothic"/>
                <a:cs typeface="Calibri"/>
              </a:rPr>
              <a:t> </a:t>
            </a:r>
          </a:p>
          <a:p>
            <a:pPr>
              <a:defRPr/>
            </a:pPr>
            <a:endParaRPr lang="en-GB">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MS PGothic"/>
                <a:cs typeface="Calibri"/>
              </a:rPr>
              <a:t>Des études menées dans le monde entier révèlent des </a:t>
            </a:r>
            <a:r>
              <a:rPr lang="fr-FR" b="1">
                <a:effectLst/>
                <a:latin typeface="Lato" panose="020F0502020204030203" pitchFamily="34" charset="77"/>
                <a:ea typeface="MS PGothic"/>
                <a:cs typeface="Calibri"/>
              </a:rPr>
              <a:t>taux élevés de VBG </a:t>
            </a:r>
            <a:r>
              <a:rPr lang="fr-FR">
                <a:effectLst/>
                <a:latin typeface="Lato" panose="020F0502020204030203" pitchFamily="34" charset="77"/>
                <a:ea typeface="MS PGothic"/>
                <a:cs typeface="Calibri"/>
              </a:rPr>
              <a:t>liée aux OSIEGCS ciblant les personnes LGBTQI+. Les premières expériences de VBG remontent souvent à l’enfance et se poursuivent tout au long de la vie - à la maison, à l’école, dans les communautés, dans les institutions et dans le cyberespace.</a:t>
            </a:r>
            <a:r>
              <a:rPr lang="fr-FR">
                <a:latin typeface="Lato" panose="020F0502020204030203" pitchFamily="34" charset="77"/>
                <a:ea typeface="MS PGothic"/>
                <a:cs typeface="Calibri"/>
              </a:rPr>
              <a:t> [Source : </a:t>
            </a:r>
            <a:r>
              <a:rPr lang="fr-FR" err="1">
                <a:latin typeface="Lato" panose="020F0502020204030203" pitchFamily="34" charset="77"/>
                <a:ea typeface="MS PGothic"/>
                <a:cs typeface="Calibri"/>
              </a:rPr>
              <a:t>What</a:t>
            </a:r>
            <a:r>
              <a:rPr lang="fr-FR">
                <a:latin typeface="Lato" panose="020F0502020204030203" pitchFamily="34" charset="77"/>
                <a:ea typeface="MS PGothic"/>
                <a:cs typeface="Calibri"/>
              </a:rPr>
              <a:t> Works to </a:t>
            </a:r>
            <a:r>
              <a:rPr lang="fr-FR" err="1">
                <a:latin typeface="Lato" panose="020F0502020204030203" pitchFamily="34" charset="77"/>
                <a:ea typeface="MS PGothic"/>
                <a:cs typeface="Calibri"/>
              </a:rPr>
              <a:t>Prevent</a:t>
            </a:r>
            <a:r>
              <a:rPr lang="fr-FR">
                <a:latin typeface="Lato" panose="020F0502020204030203" pitchFamily="34" charset="77"/>
                <a:ea typeface="MS PGothic"/>
                <a:cs typeface="Calibri"/>
              </a:rPr>
              <a:t> Violence Against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and Girls, </a:t>
            </a:r>
            <a:r>
              <a:rPr lang="fr-FR" err="1">
                <a:latin typeface="Lato" panose="020F0502020204030203" pitchFamily="34" charset="77"/>
                <a:ea typeface="MS PGothic"/>
                <a:cs typeface="Calibri"/>
              </a:rPr>
              <a:t>Ending</a:t>
            </a:r>
            <a:r>
              <a:rPr lang="fr-FR">
                <a:latin typeface="Lato" panose="020F0502020204030203" pitchFamily="34" charset="77"/>
                <a:ea typeface="MS PGothic"/>
                <a:cs typeface="Calibri"/>
              </a:rPr>
              <a:t> Violence Against LGBTIQ+ People, Global </a:t>
            </a:r>
            <a:r>
              <a:rPr lang="fr-FR" err="1">
                <a:latin typeface="Lato" panose="020F0502020204030203" pitchFamily="34" charset="77"/>
                <a:ea typeface="MS PGothic"/>
                <a:cs typeface="Calibri"/>
              </a:rPr>
              <a:t>evidence</a:t>
            </a:r>
            <a:r>
              <a:rPr lang="fr-FR">
                <a:latin typeface="Lato" panose="020F0502020204030203" pitchFamily="34" charset="77"/>
                <a:ea typeface="MS PGothic"/>
                <a:cs typeface="Calibri"/>
              </a:rPr>
              <a:t> and </a:t>
            </a:r>
            <a:r>
              <a:rPr lang="fr-FR" err="1">
                <a:latin typeface="Lato" panose="020F0502020204030203" pitchFamily="34" charset="77"/>
                <a:ea typeface="MS PGothic"/>
                <a:cs typeface="Calibri"/>
              </a:rPr>
              <a:t>emerging</a:t>
            </a:r>
            <a:r>
              <a:rPr lang="fr-FR">
                <a:latin typeface="Lato" panose="020F0502020204030203" pitchFamily="34" charset="77"/>
                <a:ea typeface="MS PGothic"/>
                <a:cs typeface="Calibri"/>
              </a:rPr>
              <a:t> insights </a:t>
            </a:r>
            <a:r>
              <a:rPr lang="fr-FR" err="1">
                <a:latin typeface="Lato" panose="020F0502020204030203" pitchFamily="34" charset="77"/>
                <a:ea typeface="MS PGothic"/>
                <a:cs typeface="Calibri"/>
              </a:rPr>
              <a:t>into</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what</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works</a:t>
            </a:r>
            <a:r>
              <a:rPr lang="fr-FR">
                <a:latin typeface="Lato" panose="020F0502020204030203" pitchFamily="34" charset="77"/>
                <a:ea typeface="MS PGothic"/>
                <a:cs typeface="Calibri"/>
              </a:rPr>
              <a:t>, 2022 (</a:t>
            </a:r>
            <a:r>
              <a:rPr lang="fr-FR" sz="1200">
                <a:latin typeface="Lato" panose="020F0502020204030203" pitchFamily="34" charset="77"/>
                <a:ea typeface="MS PGothic"/>
                <a:cs typeface="Calibri"/>
                <a:hlinkClick r:id="rId3"/>
              </a:rPr>
              <a:t>https://ww2preventvawg.org/evidence-hub/ending-violence-against-LGBTIQ-people-report</a:t>
            </a:r>
            <a:r>
              <a:rPr lang="fr-FR">
                <a:latin typeface="Lato" panose="020F0502020204030203" pitchFamily="34" charset="77"/>
                <a:ea typeface="MS PGothic"/>
                <a:cs typeface="Calibri"/>
              </a:rPr>
              <a:t>)]</a:t>
            </a: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MS PGothic"/>
                <a:cs typeface="Helvetica"/>
              </a:rPr>
              <a:t>Utilisez l’illustration pour souligner que les personnes LGBTQI+ </a:t>
            </a:r>
            <a:r>
              <a:rPr lang="fr-FR" b="1">
                <a:effectLst/>
                <a:latin typeface="Lato" panose="020F0502020204030203" pitchFamily="34" charset="77"/>
                <a:ea typeface="MS PGothic"/>
                <a:cs typeface="Helvetica"/>
              </a:rPr>
              <a:t>ne constituent pas un groupe homogène et que les risques de VBG auxquels elles sont exposées sont différents</a:t>
            </a:r>
            <a:r>
              <a:rPr lang="fr-FR">
                <a:effectLst/>
                <a:latin typeface="Lato" panose="020F0502020204030203" pitchFamily="34" charset="77"/>
                <a:ea typeface="MS PGothic"/>
                <a:cs typeface="Helvetica"/>
              </a:rPr>
              <a:t>. </a:t>
            </a:r>
            <a:r>
              <a:rPr kumimoji="0" lang="fr-FR" b="0" i="0" u="none" strike="noStrike" cap="none" normalizeH="0" baseline="0" noProof="0">
                <a:ln>
                  <a:noFill/>
                </a:ln>
                <a:effectLst/>
                <a:uLnTx/>
                <a:uFillTx/>
                <a:latin typeface="Lato" panose="020F0502020204030203" pitchFamily="34" charset="77"/>
                <a:ea typeface="MS PGothic"/>
                <a:cs typeface="Calibri"/>
              </a:rPr>
              <a:t>L’orientation sexuelle, l’identité de genre, l’expression de genre et les caractéristiques sexuelles sont des composantes </a:t>
            </a:r>
            <a:r>
              <a:rPr kumimoji="0" lang="fr-FR" b="1" i="0" u="none" strike="noStrike" cap="none" normalizeH="0" baseline="0" noProof="0">
                <a:ln>
                  <a:noFill/>
                </a:ln>
                <a:effectLst/>
                <a:uLnTx/>
                <a:uFillTx/>
                <a:latin typeface="Lato" panose="020F0502020204030203" pitchFamily="34" charset="77"/>
                <a:ea typeface="MS PGothic"/>
                <a:cs typeface="Calibri"/>
              </a:rPr>
              <a:t>distinctes</a:t>
            </a:r>
            <a:r>
              <a:rPr kumimoji="0" lang="fr-FR" b="0" i="0" u="none" strike="noStrike" cap="none" normalizeH="0" baseline="0" noProof="0">
                <a:ln>
                  <a:noFill/>
                </a:ln>
                <a:effectLst/>
                <a:uLnTx/>
                <a:uFillTx/>
                <a:latin typeface="Lato" panose="020F0502020204030203" pitchFamily="34" charset="77"/>
                <a:ea typeface="MS PGothic"/>
                <a:cs typeface="Calibri"/>
              </a:rPr>
              <a:t> de l’acronyme OSIEGCS, et nous ne pouvons pas faire de suppositions sur les individus sur la base de notre connaissance de certaines de ces composantes.</a:t>
            </a:r>
            <a:r>
              <a:rPr lang="fr-FR">
                <a:latin typeface="Lato" panose="020F0502020204030203" pitchFamily="34" charset="77"/>
                <a:ea typeface="MS PGothic"/>
                <a:cs typeface="Calibri"/>
              </a:rPr>
              <a:t> </a:t>
            </a:r>
            <a:r>
              <a:rPr kumimoji="0" lang="fr-FR" b="0" i="0" u="none" strike="noStrike" cap="none" normalizeH="0" baseline="0" noProof="0">
                <a:ln>
                  <a:noFill/>
                </a:ln>
                <a:effectLst/>
                <a:uLnTx/>
                <a:uFillTx/>
                <a:latin typeface="Lato" panose="020F0502020204030203" pitchFamily="34" charset="77"/>
                <a:ea typeface="MS PGothic"/>
                <a:cs typeface="Calibri"/>
              </a:rPr>
              <a:t> </a:t>
            </a:r>
            <a:r>
              <a:rPr lang="fr-FR">
                <a:effectLst/>
                <a:latin typeface="Lato" panose="020F0502020204030203" pitchFamily="34" charset="77"/>
                <a:ea typeface="MS PGothic"/>
                <a:cs typeface="Helvetica"/>
              </a:rPr>
              <a:t>Bien que les personnes LGBTQI+ puissent partager certaines expériences, leurs besoins et les risques de VBG auxquels elles sont confrontées sont également très différents, en fonction de </a:t>
            </a:r>
            <a:r>
              <a:rPr lang="fr-FR" b="1" i="0" u="none" strike="noStrike">
                <a:effectLst/>
                <a:latin typeface="Lato" panose="020F0502020204030203" pitchFamily="34" charset="77"/>
                <a:ea typeface="MS PGothic"/>
                <a:cs typeface="arial"/>
              </a:rPr>
              <a:t>leur orientation sexuelle, leur identité de genre, leur expression de genre et leurs caractéristiques sexuelles </a:t>
            </a:r>
            <a:r>
              <a:rPr lang="fr-FR" b="1" i="0" u="none" strike="noStrike">
                <a:effectLst/>
                <a:latin typeface="Lato" panose="020F0502020204030203" pitchFamily="34" charset="77"/>
                <a:ea typeface="MS PGothic"/>
                <a:cs typeface="Helvetica"/>
              </a:rPr>
              <a:t>(</a:t>
            </a:r>
            <a:r>
              <a:rPr lang="fr-FR" b="1">
                <a:effectLst/>
                <a:latin typeface="Lato" panose="020F0502020204030203" pitchFamily="34" charset="77"/>
                <a:ea typeface="MS PGothic"/>
                <a:cs typeface="Helvetica"/>
              </a:rPr>
              <a:t>OSIEGCS) </a:t>
            </a:r>
            <a:r>
              <a:rPr lang="fr-FR">
                <a:effectLst/>
                <a:latin typeface="Lato" panose="020F0502020204030203" pitchFamily="34" charset="77"/>
                <a:ea typeface="MS PGothic"/>
                <a:cs typeface="Helvetica"/>
              </a:rPr>
              <a:t>ainsi que d’autres facteurs liés à l’âge, au genre et à la diversité, tels que la nationalité, l’appartenance ethnique, la confession, le milieu socio-économique, le niveau d’éducation, l’apparence physique et le handicap. Il est prouvé que </a:t>
            </a:r>
            <a:r>
              <a:rPr lang="fr-FR" b="1">
                <a:effectLst/>
                <a:latin typeface="Lato" panose="020F0502020204030203" pitchFamily="34" charset="77"/>
                <a:ea typeface="MS PGothic"/>
                <a:cs typeface="Helvetica"/>
              </a:rPr>
              <a:t>les personnes qui sont marginalisées sous de multiples formes courent un risque accru de violence</a:t>
            </a:r>
            <a:r>
              <a:rPr lang="fr-FR">
                <a:effectLst/>
                <a:latin typeface="Lato" panose="020F0502020204030203" pitchFamily="34" charset="77"/>
                <a:ea typeface="MS PGothic"/>
                <a:cs typeface="Helvetica"/>
              </a:rPr>
              <a:t> et que les femmes LBQ, les personnes trans, les personnes non binaires et les personnes intersexuées sont confrontées à des taux de violence particulièrement élevés. </a:t>
            </a:r>
            <a:r>
              <a:rPr lang="fr-FR">
                <a:latin typeface="Lato" panose="020F0502020204030203" pitchFamily="34" charset="77"/>
                <a:ea typeface="MS PGothic"/>
                <a:cs typeface="Calibri"/>
              </a:rPr>
              <a:t>[Source : </a:t>
            </a:r>
            <a:r>
              <a:rPr lang="fr-FR" err="1">
                <a:latin typeface="Lato" panose="020F0502020204030203" pitchFamily="34" charset="77"/>
                <a:ea typeface="MS PGothic"/>
                <a:cs typeface="Calibri"/>
              </a:rPr>
              <a:t>What</a:t>
            </a:r>
            <a:r>
              <a:rPr lang="fr-FR">
                <a:latin typeface="Lato" panose="020F0502020204030203" pitchFamily="34" charset="77"/>
                <a:ea typeface="MS PGothic"/>
                <a:cs typeface="Calibri"/>
              </a:rPr>
              <a:t> Works to </a:t>
            </a:r>
            <a:r>
              <a:rPr lang="fr-FR" err="1">
                <a:latin typeface="Lato" panose="020F0502020204030203" pitchFamily="34" charset="77"/>
                <a:ea typeface="MS PGothic"/>
                <a:cs typeface="Calibri"/>
              </a:rPr>
              <a:t>Prevent</a:t>
            </a:r>
            <a:r>
              <a:rPr lang="fr-FR">
                <a:latin typeface="Lato" panose="020F0502020204030203" pitchFamily="34" charset="77"/>
                <a:ea typeface="MS PGothic"/>
                <a:cs typeface="Calibri"/>
              </a:rPr>
              <a:t> Violence Against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and Girls, </a:t>
            </a:r>
            <a:r>
              <a:rPr lang="fr-FR" err="1">
                <a:latin typeface="Lato" panose="020F0502020204030203" pitchFamily="34" charset="77"/>
                <a:ea typeface="MS PGothic"/>
                <a:cs typeface="Calibri"/>
              </a:rPr>
              <a:t>Ending</a:t>
            </a:r>
            <a:r>
              <a:rPr lang="fr-FR">
                <a:latin typeface="Lato" panose="020F0502020204030203" pitchFamily="34" charset="77"/>
                <a:ea typeface="MS PGothic"/>
                <a:cs typeface="Calibri"/>
              </a:rPr>
              <a:t> Violence Against LGBTIQ+ People, Global </a:t>
            </a:r>
            <a:r>
              <a:rPr lang="fr-FR" err="1">
                <a:latin typeface="Lato" panose="020F0502020204030203" pitchFamily="34" charset="77"/>
                <a:ea typeface="MS PGothic"/>
                <a:cs typeface="Calibri"/>
              </a:rPr>
              <a:t>evidence</a:t>
            </a:r>
            <a:r>
              <a:rPr lang="fr-FR">
                <a:latin typeface="Lato" panose="020F0502020204030203" pitchFamily="34" charset="77"/>
                <a:ea typeface="MS PGothic"/>
                <a:cs typeface="Calibri"/>
              </a:rPr>
              <a:t> and </a:t>
            </a:r>
            <a:r>
              <a:rPr lang="fr-FR" err="1">
                <a:latin typeface="Lato" panose="020F0502020204030203" pitchFamily="34" charset="77"/>
                <a:ea typeface="MS PGothic"/>
                <a:cs typeface="Calibri"/>
              </a:rPr>
              <a:t>emerging</a:t>
            </a:r>
            <a:r>
              <a:rPr lang="fr-FR">
                <a:latin typeface="Lato" panose="020F0502020204030203" pitchFamily="34" charset="77"/>
                <a:ea typeface="MS PGothic"/>
                <a:cs typeface="Calibri"/>
              </a:rPr>
              <a:t> insights </a:t>
            </a:r>
            <a:r>
              <a:rPr lang="fr-FR" err="1">
                <a:latin typeface="Lato" panose="020F0502020204030203" pitchFamily="34" charset="77"/>
                <a:ea typeface="MS PGothic"/>
                <a:cs typeface="Calibri"/>
              </a:rPr>
              <a:t>into</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what</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works</a:t>
            </a:r>
            <a:r>
              <a:rPr lang="fr-FR">
                <a:latin typeface="Lato" panose="020F0502020204030203" pitchFamily="34" charset="77"/>
                <a:ea typeface="MS PGothic"/>
                <a:cs typeface="Calibri"/>
              </a:rPr>
              <a:t>, 2022 (</a:t>
            </a:r>
            <a:r>
              <a:rPr lang="fr-FR" sz="1200">
                <a:latin typeface="Lato" panose="020F0502020204030203" pitchFamily="34" charset="77"/>
                <a:ea typeface="MS PGothic"/>
                <a:cs typeface="Calibri"/>
                <a:hlinkClick r:id="rId3"/>
              </a:rPr>
              <a:t>https://ww2preventvawg.org/evidence-hub/ending-violence-against-LGBTIQ-people-report</a:t>
            </a:r>
            <a:r>
              <a:rPr lang="fr-FR">
                <a:latin typeface="Lato" panose="020F0502020204030203" pitchFamily="34" charset="77"/>
                <a:ea typeface="MS PGothic"/>
                <a:cs typeface="Calibri"/>
              </a:rPr>
              <a:t>)]</a:t>
            </a:r>
          </a:p>
          <a:p>
            <a:pPr marL="0" marR="0" lvl="0" indent="0" algn="l" defTabSz="914400" rtl="0" eaLnBrk="0" fontAlgn="base" latinLnBrk="0" hangingPunct="0">
              <a:spcBef>
                <a:spcPct val="30000"/>
              </a:spcBef>
              <a:spcAft>
                <a:spcPct val="0"/>
              </a:spcAft>
              <a:buClrTx/>
              <a:buSzTx/>
              <a:buFontTx/>
              <a:buNone/>
              <a:tabLst/>
              <a:defRPr/>
            </a:pPr>
            <a:endParaRPr lang="en-GB">
              <a:effectLst/>
              <a:latin typeface="Lato" panose="020F0502020204030203" pitchFamily="34" charset="77"/>
            </a:endParaRPr>
          </a:p>
          <a:p>
            <a:r>
              <a:rPr lang="fr-FR">
                <a:effectLst/>
                <a:latin typeface="Lato" panose="020F0502020204030203" pitchFamily="34" charset="77"/>
                <a:ea typeface="MS PGothic"/>
                <a:cs typeface="Helvetica"/>
              </a:rPr>
              <a:t>La violence à l’égard des personnes LGBTQI+ est ancrée dans des </a:t>
            </a:r>
            <a:r>
              <a:rPr lang="fr-FR" b="1">
                <a:effectLst/>
                <a:latin typeface="Lato" panose="020F0502020204030203" pitchFamily="34" charset="77"/>
                <a:ea typeface="MS PGothic"/>
                <a:cs typeface="Helvetica"/>
              </a:rPr>
              <a:t>normes sociales et de genre </a:t>
            </a:r>
            <a:r>
              <a:rPr lang="fr-FR">
                <a:effectLst/>
                <a:latin typeface="Lato" panose="020F0502020204030203" pitchFamily="34" charset="77"/>
                <a:ea typeface="MS PGothic"/>
                <a:cs typeface="Helvetica"/>
              </a:rPr>
              <a:t>inéquitables et discriminatoires qui dictent les attentes concernant la manière dont les femmes et les hommes doivent apparaître, se comporter et interagir. Ces normes reposent sur l’hypothèse qu’il n’existe que deux genres distincts : les « femmes » et les « hommes ». Cette conception binaire du genre est l’un des piliers qui soutiennent l’hétéronormativité, c’est-à-dire l’organisation des structures sociales, des relations et des institutions sociétales autour de l’hypothèse que tous les individus sont hétérosexuels. La conception binaire du genre et l’hétéronormativité prescrivent des points de vue rigides sur la masculinité et la féminité, les rôles de genre et les relations sexuelles et amoureuses. La transgression de ces normes peut déclencher des actes de VBG comme moyen de « punir » les personnes LGBTQI+.</a:t>
            </a:r>
            <a:r>
              <a:rPr lang="fr-FR">
                <a:latin typeface="Lato" panose="020F0502020204030203" pitchFamily="34" charset="77"/>
                <a:ea typeface="MS PGothic"/>
                <a:cs typeface="Helvetica"/>
              </a:rPr>
              <a:t> </a:t>
            </a:r>
          </a:p>
          <a:p>
            <a:endParaRPr lang="en-GB">
              <a:effectLst/>
              <a:latin typeface="Lato" panose="020F0502020204030203" pitchFamily="34" charset="77"/>
            </a:endParaRPr>
          </a:p>
          <a:p>
            <a:r>
              <a:rPr lang="fr-FR">
                <a:effectLst/>
                <a:latin typeface="Lato" panose="020F0502020204030203" pitchFamily="34" charset="77"/>
                <a:ea typeface="MS PGothic"/>
                <a:cs typeface="Helvetica"/>
              </a:rPr>
              <a:t>La VBG à l’égard des personnes LGBTQI+ est sous-tendue par différentes formes de </a:t>
            </a:r>
            <a:r>
              <a:rPr lang="fr-FR" b="1">
                <a:effectLst/>
                <a:latin typeface="Lato" panose="020F0502020204030203" pitchFamily="34" charset="77"/>
                <a:ea typeface="MS PGothic"/>
                <a:cs typeface="Helvetica"/>
              </a:rPr>
              <a:t>discrimination</a:t>
            </a:r>
            <a:r>
              <a:rPr lang="fr-FR">
                <a:effectLst/>
                <a:latin typeface="Lato" panose="020F0502020204030203" pitchFamily="34" charset="77"/>
                <a:ea typeface="MS PGothic"/>
                <a:cs typeface="Helvetica"/>
              </a:rPr>
              <a:t>, notamment l’homophobie, la biphobie, la transphobie et l’</a:t>
            </a:r>
            <a:r>
              <a:rPr lang="fr-FR" err="1">
                <a:effectLst/>
                <a:latin typeface="Lato" panose="020F0502020204030203" pitchFamily="34" charset="77"/>
                <a:ea typeface="MS PGothic"/>
                <a:cs typeface="Helvetica"/>
              </a:rPr>
              <a:t>interphobie</a:t>
            </a:r>
            <a:r>
              <a:rPr lang="fr-FR">
                <a:effectLst/>
                <a:latin typeface="Lato" panose="020F0502020204030203" pitchFamily="34" charset="77"/>
                <a:ea typeface="MS PGothic"/>
                <a:cs typeface="Helvetica"/>
              </a:rPr>
              <a:t>, qui se recoupent avec </a:t>
            </a:r>
            <a:r>
              <a:rPr lang="fr-FR" b="1">
                <a:effectLst/>
                <a:latin typeface="Lato" panose="020F0502020204030203" pitchFamily="34" charset="77"/>
                <a:ea typeface="MS PGothic"/>
                <a:cs typeface="Helvetica"/>
              </a:rPr>
              <a:t>l’inégalité de genre</a:t>
            </a:r>
            <a:r>
              <a:rPr lang="fr-FR">
                <a:effectLst/>
                <a:latin typeface="Lato" panose="020F0502020204030203" pitchFamily="34" charset="77"/>
                <a:ea typeface="MS PGothic"/>
                <a:cs typeface="Helvetica"/>
              </a:rPr>
              <a:t>, le racisme et d’autres systèmes d’oppression.</a:t>
            </a:r>
            <a:r>
              <a:rPr lang="fr-FR">
                <a:latin typeface="Lato" panose="020F0502020204030203" pitchFamily="34" charset="77"/>
                <a:ea typeface="MS PGothic"/>
                <a:cs typeface="Helvetica"/>
              </a:rPr>
              <a:t> </a:t>
            </a:r>
          </a:p>
          <a:p>
            <a:endParaRPr lang="en-GB">
              <a:effectLst/>
              <a:latin typeface="Lato" panose="020F0502020204030203" pitchFamily="34" charset="77"/>
            </a:endParaRPr>
          </a:p>
          <a:p>
            <a:pPr>
              <a:defRPr/>
            </a:pPr>
            <a:r>
              <a:rPr lang="fr-FR">
                <a:effectLst/>
                <a:latin typeface="Lato" panose="020F0502020204030203" pitchFamily="34" charset="77"/>
                <a:ea typeface="MS PGothic"/>
                <a:cs typeface="Helvetica"/>
              </a:rPr>
              <a:t>Rappelez aux participants que les « </a:t>
            </a:r>
            <a:r>
              <a:rPr lang="fr-FR" b="1">
                <a:effectLst/>
                <a:latin typeface="Lato" panose="020F0502020204030203" pitchFamily="34" charset="77"/>
                <a:ea typeface="MS PGothic"/>
                <a:cs typeface="Helvetica"/>
              </a:rPr>
              <a:t>femmes et les filles à risque</a:t>
            </a:r>
            <a:r>
              <a:rPr lang="fr-FR">
                <a:effectLst/>
                <a:latin typeface="Lato" panose="020F0502020204030203" pitchFamily="34" charset="77"/>
                <a:ea typeface="MS PGothic"/>
                <a:cs typeface="Helvetica"/>
              </a:rPr>
              <a:t> » comprennent les femmes et les filles ayant des caractéristiques OSIEGCS diverses.</a:t>
            </a:r>
            <a:r>
              <a:rPr lang="fr-FR">
                <a:latin typeface="Lato" panose="020F0502020204030203" pitchFamily="34" charset="77"/>
                <a:ea typeface="MS PGothic"/>
                <a:cs typeface="Helvetica"/>
              </a:rPr>
              <a:t> </a:t>
            </a:r>
          </a:p>
          <a:p>
            <a:pPr marL="0" marR="0" lvl="0" indent="0" algn="l" defTabSz="914400" rtl="0" eaLnBrk="0" fontAlgn="base" latinLnBrk="0" hangingPunct="0">
              <a:spcBef>
                <a:spcPct val="30000"/>
              </a:spcBef>
              <a:spcAft>
                <a:spcPct val="0"/>
              </a:spcAft>
              <a:buClrTx/>
              <a:buSzTx/>
              <a:buFontTx/>
              <a:buNone/>
              <a:tabLst/>
              <a:defRPr/>
            </a:pPr>
            <a:endParaRPr kumimoji="0" lang="en-US" b="0" i="0" u="none" strike="noStrike" kern="1200" cap="none" spc="0" normalizeH="0" baseline="0" noProof="0">
              <a:ln>
                <a:noFill/>
              </a:ln>
              <a:effectLst/>
              <a:uLnTx/>
              <a:uFillTx/>
              <a:latin typeface="Lato" panose="020F0502020204030203" pitchFamily="34" charset="77"/>
              <a:ea typeface="MS PGothic" charset="-128"/>
            </a:endParaRPr>
          </a:p>
          <a:p>
            <a:pPr marL="0" marR="0" lvl="0" indent="0" algn="l" defTabSz="914400" rtl="0" eaLnBrk="0" fontAlgn="base" latinLnBrk="0" hangingPunct="0">
              <a:spcBef>
                <a:spcPct val="30000"/>
              </a:spcBef>
              <a:spcAft>
                <a:spcPct val="0"/>
              </a:spcAft>
              <a:buClrTx/>
              <a:buSzTx/>
              <a:buFontTx/>
              <a:buNone/>
              <a:tabLst/>
              <a:defRPr/>
            </a:pPr>
            <a:r>
              <a:rPr kumimoji="0" lang="fr-FR" b="0" i="0" u="none" strike="noStrike" cap="none" normalizeH="0" baseline="0" noProof="0">
                <a:ln>
                  <a:noFill/>
                </a:ln>
                <a:effectLst/>
                <a:uLnTx/>
                <a:uFillTx/>
                <a:latin typeface="Lato" panose="020F0502020204030203" pitchFamily="34" charset="77"/>
                <a:ea typeface="MS PGothic"/>
                <a:cs typeface="Calibri"/>
              </a:rPr>
              <a:t>Lorsqu’il est fait référence aux « (femmes, filles et) </a:t>
            </a:r>
            <a:r>
              <a:rPr kumimoji="0" lang="fr-FR" b="1" i="0" u="none" strike="noStrike" cap="none" normalizeH="0" baseline="0" noProof="0">
                <a:ln>
                  <a:noFill/>
                </a:ln>
                <a:effectLst/>
                <a:uLnTx/>
                <a:uFillTx/>
                <a:latin typeface="Lato" panose="020F0502020204030203" pitchFamily="34" charset="77"/>
                <a:ea typeface="MS PGothic"/>
                <a:cs typeface="Calibri"/>
              </a:rPr>
              <a:t>autres groupes à risque</a:t>
            </a:r>
            <a:r>
              <a:rPr kumimoji="0" lang="fr-FR" b="0" i="0" u="none" strike="noStrike" cap="none" normalizeH="0" baseline="0" noProof="0">
                <a:ln>
                  <a:noFill/>
                </a:ln>
                <a:effectLst/>
                <a:uLnTx/>
                <a:uFillTx/>
                <a:latin typeface="Lato" panose="020F0502020204030203" pitchFamily="34" charset="77"/>
                <a:ea typeface="MS PGothic"/>
                <a:cs typeface="Calibri"/>
              </a:rPr>
              <a:t> » dans le cadre de ce module, nous faisons référence aux personnes suivantes :</a:t>
            </a: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kumimoji="0" lang="fr-FR" b="0" i="0" u="none" strike="noStrike" cap="none" normalizeH="0" baseline="0" noProof="0">
                <a:ln>
                  <a:noFill/>
                </a:ln>
                <a:effectLst/>
                <a:uLnTx/>
                <a:uFillTx/>
                <a:latin typeface="Lato" panose="020F0502020204030203" pitchFamily="34" charset="77"/>
                <a:ea typeface="MS PGothic"/>
                <a:cs typeface="Calibri"/>
              </a:rPr>
              <a:t>Les personnes </a:t>
            </a:r>
            <a:r>
              <a:rPr lang="fr-FR">
                <a:effectLst/>
                <a:latin typeface="Lato" panose="020F0502020204030203" pitchFamily="34" charset="77"/>
                <a:ea typeface="MS PGothic"/>
                <a:cs typeface="Helvetica"/>
              </a:rPr>
              <a:t>LGBTQI</a:t>
            </a:r>
            <a:r>
              <a:rPr kumimoji="0" lang="fr-FR" b="0" i="0" u="none" strike="noStrike" cap="none" normalizeH="0" baseline="0" noProof="0">
                <a:ln>
                  <a:noFill/>
                </a:ln>
                <a:effectLst/>
                <a:uLnTx/>
                <a:uFillTx/>
                <a:latin typeface="Lato" panose="020F0502020204030203" pitchFamily="34" charset="77"/>
                <a:ea typeface="MS PGothic"/>
                <a:cs typeface="Calibri"/>
              </a:rPr>
              <a:t>+ qui peuvent ne pas s’associer à une identité de genre, à une expression de genre et/ou à des caractéristiques sexuelles féminines, mais qui sont exposées au risque de VBG en raison de leurs OSIEGCS diverses.</a:t>
            </a:r>
          </a:p>
          <a:p>
            <a:pPr marL="285750" indent="-285750">
              <a:buClr>
                <a:schemeClr val="tx1"/>
              </a:buClr>
              <a:buFont typeface="Arial" panose="020B0604020202020204" pitchFamily="34" charset="0"/>
              <a:buChar char="•"/>
              <a:defRPr/>
            </a:pPr>
            <a:r>
              <a:rPr kumimoji="0" lang="fr-FR" b="0" i="0" u="none" strike="noStrike" cap="none" normalizeH="0" baseline="0" noProof="0">
                <a:ln>
                  <a:noFill/>
                </a:ln>
                <a:effectLst/>
                <a:uLnTx/>
                <a:uFillTx/>
                <a:latin typeface="Lato" panose="020F0502020204030203" pitchFamily="34" charset="77"/>
                <a:ea typeface="MS PGothic"/>
                <a:cs typeface="Calibri"/>
              </a:rPr>
              <a:t>Les hommes et les garçons qui risquent d’être victimes de violences sexuelles, par exemple dans des situations de conflit ou en détention.</a:t>
            </a:r>
            <a:r>
              <a:rPr lang="fr-FR">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defRPr/>
            </a:pPr>
            <a:r>
              <a:rPr kumimoji="0" lang="fr-FR" b="0" i="0" u="none" strike="noStrike" cap="none" normalizeH="0" baseline="0" noProof="0">
                <a:ln>
                  <a:noFill/>
                </a:ln>
                <a:effectLst/>
                <a:uLnTx/>
                <a:uFillTx/>
                <a:latin typeface="Lato" panose="020F0502020204030203" pitchFamily="34" charset="77"/>
                <a:ea typeface="MS PGothic"/>
                <a:cs typeface="Calibri"/>
              </a:rPr>
              <a:t>Les hommes et les garçons handicapés.</a:t>
            </a:r>
            <a:r>
              <a:rPr lang="fr-FR">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defRPr/>
            </a:pPr>
            <a:r>
              <a:rPr kumimoji="0" lang="fr-FR" b="0" i="0" u="none" strike="noStrike" cap="none" normalizeH="0" baseline="0" noProof="0">
                <a:ln>
                  <a:noFill/>
                </a:ln>
                <a:effectLst/>
                <a:uLnTx/>
                <a:uFillTx/>
                <a:latin typeface="Lato" panose="020F0502020204030203" pitchFamily="34" charset="77"/>
                <a:ea typeface="MS PGothic"/>
                <a:cs typeface="Calibri"/>
              </a:rPr>
              <a:t>Les garçons non accompagnés.</a:t>
            </a:r>
            <a:r>
              <a:rPr lang="fr-FR">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defRPr/>
            </a:pPr>
            <a:r>
              <a:rPr kumimoji="0" lang="fr-FR" b="0" i="0" u="none" strike="noStrike" cap="none" normalizeH="0" baseline="0" noProof="0">
                <a:ln>
                  <a:noFill/>
                </a:ln>
                <a:effectLst/>
                <a:uLnTx/>
                <a:uFillTx/>
                <a:latin typeface="Lato" panose="020F0502020204030203" pitchFamily="34" charset="77"/>
                <a:ea typeface="MS PGothic"/>
                <a:cs typeface="Calibri"/>
              </a:rPr>
              <a:t>D’autres groupes qui peuvent être à risque en raison de facteurs contextuels spécifiques.</a:t>
            </a:r>
            <a:r>
              <a:rPr lang="fr-FR">
                <a:latin typeface="Lato" panose="020F0502020204030203" pitchFamily="34" charset="77"/>
                <a:ea typeface="MS PGothic"/>
                <a:cs typeface="Calibri"/>
              </a:rPr>
              <a:t> </a:t>
            </a:r>
          </a:p>
          <a:p>
            <a:endParaRPr lang="en-GB">
              <a:effectLst/>
              <a:latin typeface="Lato" panose="020F0502020204030203" pitchFamily="34" charset="77"/>
              <a:cs typeface="Helvetica"/>
            </a:endParaRPr>
          </a:p>
          <a:p>
            <a:r>
              <a:rPr lang="fr-FR">
                <a:effectLst/>
                <a:latin typeface="Lato" panose="020F0502020204030203" pitchFamily="34" charset="77"/>
                <a:ea typeface="MS PGothic"/>
                <a:cs typeface="Helvetica"/>
              </a:rPr>
              <a:t>Ressources :</a:t>
            </a:r>
            <a:r>
              <a:rPr lang="fr-FR">
                <a:latin typeface="Lato" panose="020F0502020204030203" pitchFamily="34" charset="77"/>
                <a:ea typeface="MS PGothic"/>
                <a:cs typeface="Helvetica"/>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fr-FR" sz="1200">
                <a:latin typeface="Lato" panose="020F0502020204030203" pitchFamily="34" charset="77"/>
                <a:ea typeface="MS Mincho"/>
                <a:cs typeface="Calibri"/>
              </a:rPr>
              <a:t>HCR, Note de Orientation: Travailler avec les Personnes </a:t>
            </a:r>
            <a:r>
              <a:rPr lang="fr-FR">
                <a:effectLst/>
                <a:latin typeface="Lato" panose="020F0502020204030203" pitchFamily="34" charset="77"/>
                <a:ea typeface="MS PGothic"/>
                <a:cs typeface="Helvetica"/>
              </a:rPr>
              <a:t>LGBTQI</a:t>
            </a:r>
            <a:r>
              <a:rPr lang="fr-FR" sz="1200">
                <a:latin typeface="Lato" panose="020F0502020204030203" pitchFamily="34" charset="77"/>
                <a:ea typeface="MS Mincho"/>
                <a:cs typeface="Calibri"/>
              </a:rPr>
              <a:t>+ en Situations de Déplacement Forcé, 2021 </a:t>
            </a:r>
            <a:r>
              <a:rPr lang="fr-FR">
                <a:latin typeface="Lato" panose="020F0502020204030203" pitchFamily="34" charset="77"/>
                <a:ea typeface="MS Mincho"/>
                <a:cs typeface="Calibri"/>
              </a:rPr>
              <a:t>(</a:t>
            </a:r>
            <a:r>
              <a:rPr lang="fr-FR" sz="1200">
                <a:latin typeface="Lato" panose="020F0502020204030203" pitchFamily="34" charset="77"/>
                <a:ea typeface="MS Mincho"/>
                <a:cs typeface="Calibri"/>
              </a:rPr>
              <a:t>https://</a:t>
            </a:r>
            <a:r>
              <a:rPr lang="fr-FR" sz="1200" err="1">
                <a:latin typeface="Lato" panose="020F0502020204030203" pitchFamily="34" charset="77"/>
                <a:ea typeface="MS Mincho"/>
                <a:cs typeface="Calibri"/>
              </a:rPr>
              <a:t>www.refworld.org</a:t>
            </a:r>
            <a:r>
              <a:rPr lang="fr-FR" sz="1200">
                <a:latin typeface="Lato" panose="020F0502020204030203" pitchFamily="34" charset="77"/>
                <a:ea typeface="MS Mincho"/>
                <a:cs typeface="Calibri"/>
              </a:rPr>
              <a:t>/</a:t>
            </a:r>
            <a:r>
              <a:rPr lang="fr-FR" sz="1200" err="1">
                <a:latin typeface="Lato" panose="020F0502020204030203" pitchFamily="34" charset="77"/>
                <a:ea typeface="MS Mincho"/>
                <a:cs typeface="Calibri"/>
              </a:rPr>
              <a:t>cgi</a:t>
            </a:r>
            <a:r>
              <a:rPr lang="fr-FR" sz="1200">
                <a:latin typeface="Lato" panose="020F0502020204030203" pitchFamily="34" charset="77"/>
                <a:ea typeface="MS Mincho"/>
                <a:cs typeface="Calibri"/>
              </a:rPr>
              <a:t>-bin/</a:t>
            </a:r>
            <a:r>
              <a:rPr lang="fr-FR" sz="1200" err="1">
                <a:latin typeface="Lato" panose="020F0502020204030203" pitchFamily="34" charset="77"/>
                <a:ea typeface="MS Mincho"/>
                <a:cs typeface="Calibri"/>
              </a:rPr>
              <a:t>texis</a:t>
            </a:r>
            <a:r>
              <a:rPr lang="fr-FR" sz="1200">
                <a:latin typeface="Lato" panose="020F0502020204030203" pitchFamily="34" charset="77"/>
                <a:ea typeface="MS Mincho"/>
                <a:cs typeface="Calibri"/>
              </a:rPr>
              <a:t>/</a:t>
            </a:r>
            <a:r>
              <a:rPr lang="fr-FR" sz="1200" err="1">
                <a:latin typeface="Lato" panose="020F0502020204030203" pitchFamily="34" charset="77"/>
                <a:ea typeface="MS Mincho"/>
                <a:cs typeface="Calibri"/>
              </a:rPr>
              <a:t>vtx</a:t>
            </a:r>
            <a:r>
              <a:rPr lang="fr-FR" sz="1200">
                <a:latin typeface="Lato" panose="020F0502020204030203" pitchFamily="34" charset="77"/>
                <a:ea typeface="MS Mincho"/>
                <a:cs typeface="Calibri"/>
              </a:rPr>
              <a:t>/</a:t>
            </a:r>
            <a:r>
              <a:rPr lang="fr-FR" sz="1200" err="1">
                <a:latin typeface="Lato" panose="020F0502020204030203" pitchFamily="34" charset="77"/>
                <a:ea typeface="MS Mincho"/>
                <a:cs typeface="Calibri"/>
              </a:rPr>
              <a:t>rwmain</a:t>
            </a:r>
            <a:r>
              <a:rPr lang="fr-FR" sz="1200">
                <a:latin typeface="Lato" panose="020F0502020204030203" pitchFamily="34" charset="77"/>
                <a:ea typeface="MS Mincho"/>
                <a:cs typeface="Calibri"/>
              </a:rPr>
              <a:t>/</a:t>
            </a:r>
            <a:r>
              <a:rPr lang="fr-FR" sz="1200" err="1">
                <a:latin typeface="Lato" panose="020F0502020204030203" pitchFamily="34" charset="77"/>
                <a:ea typeface="MS Mincho"/>
                <a:cs typeface="Calibri"/>
              </a:rPr>
              <a:t>opendocpdf.pdf?reldoc</a:t>
            </a:r>
            <a:r>
              <a:rPr lang="fr-FR" sz="1200">
                <a:latin typeface="Lato" panose="020F0502020204030203" pitchFamily="34" charset="77"/>
                <a:ea typeface="MS Mincho"/>
                <a:cs typeface="Calibri"/>
              </a:rPr>
              <a:t>=</a:t>
            </a:r>
            <a:r>
              <a:rPr lang="fr-FR" sz="1200" err="1">
                <a:latin typeface="Lato" panose="020F0502020204030203" pitchFamily="34" charset="77"/>
                <a:ea typeface="MS Mincho"/>
                <a:cs typeface="Calibri"/>
              </a:rPr>
              <a:t>y&amp;docid</a:t>
            </a:r>
            <a:r>
              <a:rPr lang="fr-FR" sz="1200">
                <a:latin typeface="Lato" panose="020F0502020204030203" pitchFamily="34" charset="77"/>
                <a:ea typeface="MS Mincho"/>
                <a:cs typeface="Calibri"/>
              </a:rPr>
              <a:t>=61fd58c34</a:t>
            </a:r>
            <a:r>
              <a:rPr lang="fr-FR">
                <a:latin typeface="Lato" panose="020F0502020204030203" pitchFamily="34" charset="77"/>
                <a:ea typeface="MS Mincho"/>
                <a:cs typeface="Calibri"/>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fr-FR">
                <a:latin typeface="Lato" panose="020F0502020204030203" pitchFamily="34" charset="77"/>
                <a:ea typeface="MS Mincho"/>
                <a:cs typeface="Calibri"/>
              </a:rPr>
              <a:t>Image issue d’une </a:t>
            </a:r>
            <a:r>
              <a:rPr lang="fr-FR">
                <a:latin typeface="Lato" panose="020F0502020204030203" pitchFamily="34" charset="77"/>
                <a:ea typeface="MS PGothic"/>
                <a:cs typeface="Calibri"/>
              </a:rPr>
              <a:t>diapositive dérivée et adaptée du HCR/OIM, Training package: SOGIESC and </a:t>
            </a:r>
            <a:r>
              <a:rPr lang="fr-FR" err="1">
                <a:latin typeface="Lato" panose="020F0502020204030203" pitchFamily="34" charset="77"/>
                <a:ea typeface="MS PGothic"/>
                <a:cs typeface="Calibri"/>
              </a:rPr>
              <a:t>working</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with</a:t>
            </a:r>
            <a:r>
              <a:rPr lang="fr-FR">
                <a:latin typeface="Lato" panose="020F0502020204030203" pitchFamily="34" charset="77"/>
                <a:ea typeface="MS PGothic"/>
                <a:cs typeface="Calibri"/>
              </a:rPr>
              <a:t> LGBTIQ+ </a:t>
            </a:r>
            <a:r>
              <a:rPr lang="fr-FR" err="1">
                <a:latin typeface="Lato" panose="020F0502020204030203" pitchFamily="34" charset="77"/>
                <a:ea typeface="MS PGothic"/>
                <a:cs typeface="Calibri"/>
              </a:rPr>
              <a:t>persons</a:t>
            </a:r>
            <a:r>
              <a:rPr lang="fr-FR">
                <a:latin typeface="Lato" panose="020F0502020204030203" pitchFamily="34" charset="77"/>
                <a:ea typeface="MS PGothic"/>
                <a:cs typeface="Calibri"/>
              </a:rPr>
              <a:t> in </a:t>
            </a:r>
            <a:r>
              <a:rPr lang="fr-FR" err="1">
                <a:latin typeface="Lato" panose="020F0502020204030203" pitchFamily="34" charset="77"/>
                <a:ea typeface="MS PGothic"/>
                <a:cs typeface="Calibri"/>
              </a:rPr>
              <a:t>forced</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displacement</a:t>
            </a:r>
            <a:r>
              <a:rPr lang="fr-FR">
                <a:latin typeface="Lato" panose="020F0502020204030203" pitchFamily="34" charset="77"/>
                <a:ea typeface="MS PGothic"/>
                <a:cs typeface="Calibri"/>
              </a:rPr>
              <a:t>, 2021 </a:t>
            </a:r>
            <a:r>
              <a:rPr lang="fr-FR" sz="1200">
                <a:latin typeface="Lato" panose="020F0502020204030203" pitchFamily="34" charset="77"/>
                <a:ea typeface="MS PGothic"/>
                <a:cs typeface="Calibri"/>
                <a:hlinkClick r:id="rId4"/>
              </a:rPr>
              <a:t>(https://www.unhcr.org/workingwithlgbtiq-sogiesc-trainingpackage.html)</a:t>
            </a:r>
            <a:r>
              <a:rPr lang="fr-FR">
                <a:latin typeface="Lato" panose="020F0502020204030203" pitchFamily="34" charset="77"/>
                <a:ea typeface="MS PGothic"/>
                <a:cs typeface="Calibri"/>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fr-FR" err="1">
                <a:latin typeface="Lato" panose="020F0502020204030203" pitchFamily="34" charset="77"/>
                <a:ea typeface="MS PGothic"/>
                <a:cs typeface="Calibri"/>
              </a:rPr>
              <a:t>What</a:t>
            </a:r>
            <a:r>
              <a:rPr lang="fr-FR">
                <a:latin typeface="Lato" panose="020F0502020204030203" pitchFamily="34" charset="77"/>
                <a:ea typeface="MS PGothic"/>
                <a:cs typeface="Calibri"/>
              </a:rPr>
              <a:t> Works to </a:t>
            </a:r>
            <a:r>
              <a:rPr lang="fr-FR" err="1">
                <a:latin typeface="Lato" panose="020F0502020204030203" pitchFamily="34" charset="77"/>
                <a:ea typeface="MS PGothic"/>
                <a:cs typeface="Calibri"/>
              </a:rPr>
              <a:t>Prevent</a:t>
            </a:r>
            <a:r>
              <a:rPr lang="fr-FR">
                <a:latin typeface="Lato" panose="020F0502020204030203" pitchFamily="34" charset="77"/>
                <a:ea typeface="MS PGothic"/>
                <a:cs typeface="Calibri"/>
              </a:rPr>
              <a:t> Violence Against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and Girls, Policy Brief: </a:t>
            </a:r>
            <a:r>
              <a:rPr lang="fr-FR" b="0" err="1">
                <a:effectLst/>
                <a:latin typeface="Lato" panose="020F0502020204030203" pitchFamily="34" charset="77"/>
                <a:ea typeface="MS PGothic"/>
                <a:cs typeface="Calibri"/>
              </a:rPr>
              <a:t>Ending</a:t>
            </a:r>
            <a:r>
              <a:rPr lang="fr-FR" b="0">
                <a:effectLst/>
                <a:latin typeface="Lato" panose="020F0502020204030203" pitchFamily="34" charset="77"/>
                <a:ea typeface="MS PGothic"/>
                <a:cs typeface="Calibri"/>
              </a:rPr>
              <a:t> Violence Against LGBTIQ+ People, Global </a:t>
            </a:r>
            <a:r>
              <a:rPr lang="fr-FR" b="0" err="1">
                <a:effectLst/>
                <a:latin typeface="Lato" panose="020F0502020204030203" pitchFamily="34" charset="77"/>
                <a:ea typeface="MS PGothic"/>
                <a:cs typeface="Calibri"/>
              </a:rPr>
              <a:t>evidence</a:t>
            </a:r>
            <a:r>
              <a:rPr lang="fr-FR" b="0">
                <a:effectLst/>
                <a:latin typeface="Lato" panose="020F0502020204030203" pitchFamily="34" charset="77"/>
                <a:ea typeface="MS PGothic"/>
                <a:cs typeface="Calibri"/>
              </a:rPr>
              <a:t> and </a:t>
            </a:r>
            <a:r>
              <a:rPr lang="fr-FR" b="0" err="1">
                <a:effectLst/>
                <a:latin typeface="Lato" panose="020F0502020204030203" pitchFamily="34" charset="77"/>
                <a:ea typeface="MS PGothic"/>
                <a:cs typeface="Calibri"/>
              </a:rPr>
              <a:t>emerging</a:t>
            </a:r>
            <a:r>
              <a:rPr lang="fr-FR" b="0">
                <a:effectLst/>
                <a:latin typeface="Lato" panose="020F0502020204030203" pitchFamily="34" charset="77"/>
                <a:ea typeface="MS PGothic"/>
                <a:cs typeface="Calibri"/>
              </a:rPr>
              <a:t> insights </a:t>
            </a:r>
            <a:r>
              <a:rPr lang="fr-FR" b="0" err="1">
                <a:effectLst/>
                <a:latin typeface="Lato" panose="020F0502020204030203" pitchFamily="34" charset="77"/>
                <a:ea typeface="MS PGothic"/>
                <a:cs typeface="Calibri"/>
              </a:rPr>
              <a:t>into</a:t>
            </a:r>
            <a:r>
              <a:rPr lang="fr-FR" b="0">
                <a:effectLst/>
                <a:latin typeface="Lato" panose="020F0502020204030203" pitchFamily="34" charset="77"/>
                <a:ea typeface="MS PGothic"/>
                <a:cs typeface="Calibri"/>
              </a:rPr>
              <a:t> </a:t>
            </a:r>
            <a:r>
              <a:rPr lang="fr-FR" b="0" err="1">
                <a:effectLst/>
                <a:latin typeface="Lato" panose="020F0502020204030203" pitchFamily="34" charset="77"/>
                <a:ea typeface="MS PGothic"/>
                <a:cs typeface="Calibri"/>
              </a:rPr>
              <a:t>what</a:t>
            </a:r>
            <a:r>
              <a:rPr lang="fr-FR" b="0">
                <a:effectLst/>
                <a:latin typeface="Lato" panose="020F0502020204030203" pitchFamily="34" charset="77"/>
                <a:ea typeface="MS PGothic"/>
                <a:cs typeface="Calibri"/>
              </a:rPr>
              <a:t> </a:t>
            </a:r>
            <a:r>
              <a:rPr lang="fr-FR" b="0" err="1">
                <a:effectLst/>
                <a:latin typeface="Lato" panose="020F0502020204030203" pitchFamily="34" charset="77"/>
                <a:ea typeface="MS PGothic"/>
                <a:cs typeface="Calibri"/>
              </a:rPr>
              <a:t>works</a:t>
            </a:r>
            <a:r>
              <a:rPr lang="fr-FR" b="0">
                <a:effectLst/>
                <a:latin typeface="Lato" panose="020F0502020204030203" pitchFamily="34" charset="77"/>
                <a:ea typeface="MS PGothic"/>
                <a:cs typeface="Calibri"/>
              </a:rPr>
              <a:t>, 2022 </a:t>
            </a:r>
            <a:r>
              <a:rPr lang="fr-FR">
                <a:latin typeface="Lato" panose="020F0502020204030203" pitchFamily="34" charset="77"/>
                <a:ea typeface="MS PGothic"/>
                <a:cs typeface="Calibri"/>
              </a:rPr>
              <a:t>(</a:t>
            </a:r>
            <a:r>
              <a:rPr lang="fr-FR" sz="1200">
                <a:latin typeface="Lato" panose="020F0502020204030203" pitchFamily="34" charset="77"/>
                <a:ea typeface="MS PGothic"/>
                <a:cs typeface="Calibri"/>
                <a:hlinkClick r:id="rId5"/>
              </a:rPr>
              <a:t>https://ww2preventvawg.org/sites/default/files/2022-09/WhatWorks-PolicyBrief.pdf</a:t>
            </a:r>
            <a:r>
              <a:rPr lang="fr-FR">
                <a:latin typeface="Lato" panose="020F0502020204030203" pitchFamily="34" charset="77"/>
                <a:ea typeface="MS PGothic"/>
                <a:cs typeface="Calibri"/>
              </a:rPr>
              <a:t>)</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fr-FR" err="1">
                <a:latin typeface="Lato" panose="020F0502020204030203" pitchFamily="34" charset="77"/>
                <a:ea typeface="MS PGothic"/>
                <a:cs typeface="Calibri"/>
              </a:rPr>
              <a:t>What</a:t>
            </a:r>
            <a:r>
              <a:rPr lang="fr-FR">
                <a:latin typeface="Lato" panose="020F0502020204030203" pitchFamily="34" charset="77"/>
                <a:ea typeface="MS PGothic"/>
                <a:cs typeface="Calibri"/>
              </a:rPr>
              <a:t> Works to </a:t>
            </a:r>
            <a:r>
              <a:rPr lang="fr-FR" err="1">
                <a:latin typeface="Lato" panose="020F0502020204030203" pitchFamily="34" charset="77"/>
                <a:ea typeface="MS PGothic"/>
                <a:cs typeface="Calibri"/>
              </a:rPr>
              <a:t>Prevent</a:t>
            </a:r>
            <a:r>
              <a:rPr lang="fr-FR">
                <a:latin typeface="Lato" panose="020F0502020204030203" pitchFamily="34" charset="77"/>
                <a:ea typeface="MS PGothic"/>
                <a:cs typeface="Calibri"/>
              </a:rPr>
              <a:t> Violence Against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and Girls, </a:t>
            </a:r>
            <a:r>
              <a:rPr lang="fr-FR" b="0" err="1">
                <a:effectLst/>
                <a:latin typeface="Lato" panose="020F0502020204030203" pitchFamily="34" charset="77"/>
                <a:ea typeface="MS PGothic"/>
                <a:cs typeface="Calibri"/>
              </a:rPr>
              <a:t>Ending</a:t>
            </a:r>
            <a:r>
              <a:rPr lang="fr-FR" b="0">
                <a:effectLst/>
                <a:latin typeface="Lato" panose="020F0502020204030203" pitchFamily="34" charset="77"/>
                <a:ea typeface="MS PGothic"/>
                <a:cs typeface="Calibri"/>
              </a:rPr>
              <a:t> Violence Against LGBTIQ+ People, Global </a:t>
            </a:r>
            <a:r>
              <a:rPr lang="fr-FR" b="0" err="1">
                <a:effectLst/>
                <a:latin typeface="Lato" panose="020F0502020204030203" pitchFamily="34" charset="77"/>
                <a:ea typeface="MS PGothic"/>
                <a:cs typeface="Calibri"/>
              </a:rPr>
              <a:t>evidence</a:t>
            </a:r>
            <a:r>
              <a:rPr lang="fr-FR" b="0">
                <a:effectLst/>
                <a:latin typeface="Lato" panose="020F0502020204030203" pitchFamily="34" charset="77"/>
                <a:ea typeface="MS PGothic"/>
                <a:cs typeface="Calibri"/>
              </a:rPr>
              <a:t> and </a:t>
            </a:r>
            <a:r>
              <a:rPr lang="fr-FR" b="0" err="1">
                <a:effectLst/>
                <a:latin typeface="Lato" panose="020F0502020204030203" pitchFamily="34" charset="77"/>
                <a:ea typeface="MS PGothic"/>
                <a:cs typeface="Calibri"/>
              </a:rPr>
              <a:t>emerging</a:t>
            </a:r>
            <a:r>
              <a:rPr lang="fr-FR" b="0">
                <a:effectLst/>
                <a:latin typeface="Lato" panose="020F0502020204030203" pitchFamily="34" charset="77"/>
                <a:ea typeface="MS PGothic"/>
                <a:cs typeface="Calibri"/>
              </a:rPr>
              <a:t> insights </a:t>
            </a:r>
            <a:r>
              <a:rPr lang="fr-FR" b="0" err="1">
                <a:effectLst/>
                <a:latin typeface="Lato" panose="020F0502020204030203" pitchFamily="34" charset="77"/>
                <a:ea typeface="MS PGothic"/>
                <a:cs typeface="Calibri"/>
              </a:rPr>
              <a:t>into</a:t>
            </a:r>
            <a:r>
              <a:rPr lang="fr-FR" b="0">
                <a:effectLst/>
                <a:latin typeface="Lato" panose="020F0502020204030203" pitchFamily="34" charset="77"/>
                <a:ea typeface="MS PGothic"/>
                <a:cs typeface="Calibri"/>
              </a:rPr>
              <a:t> </a:t>
            </a:r>
            <a:r>
              <a:rPr lang="fr-FR" b="0" err="1">
                <a:effectLst/>
                <a:latin typeface="Lato" panose="020F0502020204030203" pitchFamily="34" charset="77"/>
                <a:ea typeface="MS PGothic"/>
                <a:cs typeface="Calibri"/>
              </a:rPr>
              <a:t>what</a:t>
            </a:r>
            <a:r>
              <a:rPr lang="fr-FR" b="0">
                <a:effectLst/>
                <a:latin typeface="Lato" panose="020F0502020204030203" pitchFamily="34" charset="77"/>
                <a:ea typeface="MS PGothic"/>
                <a:cs typeface="Calibri"/>
              </a:rPr>
              <a:t> </a:t>
            </a:r>
            <a:r>
              <a:rPr lang="fr-FR" b="0" err="1">
                <a:effectLst/>
                <a:latin typeface="Lato" panose="020F0502020204030203" pitchFamily="34" charset="77"/>
                <a:ea typeface="MS PGothic"/>
                <a:cs typeface="Calibri"/>
              </a:rPr>
              <a:t>works</a:t>
            </a:r>
            <a:r>
              <a:rPr lang="fr-FR" b="0">
                <a:effectLst/>
                <a:latin typeface="Lato" panose="020F0502020204030203" pitchFamily="34" charset="77"/>
                <a:ea typeface="MS PGothic"/>
                <a:cs typeface="Calibri"/>
              </a:rPr>
              <a:t>, 2022 </a:t>
            </a:r>
            <a:r>
              <a:rPr lang="fr-FR">
                <a:latin typeface="Lato" panose="020F0502020204030203" pitchFamily="34" charset="77"/>
                <a:ea typeface="MS PGothic"/>
                <a:cs typeface="Calibri"/>
              </a:rPr>
              <a:t>(</a:t>
            </a:r>
            <a:r>
              <a:rPr lang="fr-FR" sz="1200">
                <a:latin typeface="Lato" panose="020F0502020204030203" pitchFamily="34" charset="77"/>
                <a:ea typeface="MS PGothic"/>
                <a:cs typeface="Calibri"/>
                <a:hlinkClick r:id="rId3"/>
              </a:rPr>
              <a:t>https://ww2preventvawg.org/evidence-hub/ending-violence-against-LGBTIQ-people-report</a:t>
            </a:r>
            <a:r>
              <a:rPr lang="fr-FR">
                <a:latin typeface="Lato" panose="020F0502020204030203" pitchFamily="34" charset="77"/>
                <a:ea typeface="MS PGothic"/>
                <a:cs typeface="Calibri"/>
              </a:rPr>
              <a:t>)</a:t>
            </a:r>
          </a:p>
        </p:txBody>
      </p:sp>
    </p:spTree>
    <p:extLst>
      <p:ext uri="{BB962C8B-B14F-4D97-AF65-F5344CB8AC3E}">
        <p14:creationId xmlns:p14="http://schemas.microsoft.com/office/powerpoint/2010/main" val="3296128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500" b="1">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sz="1600">
                <a:latin typeface="Lato" panose="020F0502020204030203" pitchFamily="34" charset="77"/>
              </a:rPr>
              <a:t>https://youtu.be/O1islM0ytkE </a:t>
            </a:r>
            <a:r>
              <a:rPr lang="fr-FR" sz="1600">
                <a:latin typeface="Lato" panose="020F0502020204030203" pitchFamily="34" charset="77"/>
              </a:rPr>
              <a:t>(vidéo en anglais, avec sous-titres français disponibles)</a:t>
            </a:r>
            <a:endParaRPr lang="es-419" sz="160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rPr>
              <a:t>Durée : 4.49 min</a:t>
            </a:r>
          </a:p>
        </p:txBody>
      </p:sp>
    </p:spTree>
    <p:extLst>
      <p:ext uri="{BB962C8B-B14F-4D97-AF65-F5344CB8AC3E}">
        <p14:creationId xmlns:p14="http://schemas.microsoft.com/office/powerpoint/2010/main" val="308444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7274859"/>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n-US" sz="1300" b="0" i="0">
              <a:solidFill>
                <a:srgbClr val="000000"/>
              </a:solidFill>
              <a:effectLst/>
              <a:latin typeface="Lato" panose="020F0502020204030203" pitchFamily="34" charset="77"/>
            </a:endParaRPr>
          </a:p>
          <a:p>
            <a:r>
              <a:rPr lang="fr-FR" i="0">
                <a:solidFill>
                  <a:schemeClr val="tx1"/>
                </a:solidFill>
                <a:latin typeface="Lato" panose="020F0502020204030203" pitchFamily="34" charset="77"/>
              </a:rPr>
              <a:t>Pourquoi l’</a:t>
            </a:r>
            <a:r>
              <a:rPr lang="fr-FR" b="0" i="0">
                <a:solidFill>
                  <a:schemeClr val="tx1"/>
                </a:solidFill>
                <a:latin typeface="Lato" panose="020F0502020204030203" pitchFamily="34" charset="77"/>
              </a:rPr>
              <a:t>intersectionnalité</a:t>
            </a:r>
            <a:r>
              <a:rPr lang="fr-FR" i="0">
                <a:solidFill>
                  <a:schemeClr val="tx1"/>
                </a:solidFill>
                <a:latin typeface="Lato" panose="020F0502020204030203" pitchFamily="34" charset="77"/>
              </a:rPr>
              <a:t> est-elle </a:t>
            </a:r>
            <a:r>
              <a:rPr lang="fr-FR" b="1" i="0">
                <a:solidFill>
                  <a:schemeClr val="tx1"/>
                </a:solidFill>
                <a:latin typeface="Lato" panose="020F0502020204030203" pitchFamily="34" charset="77"/>
              </a:rPr>
              <a:t>importante dans notre travail</a:t>
            </a:r>
            <a:r>
              <a:rPr lang="fr-FR" i="0">
                <a:solidFill>
                  <a:schemeClr val="tx1"/>
                </a:solidFill>
                <a:latin typeface="Lato" panose="020F0502020204030203" pitchFamily="34" charset="77"/>
              </a:rPr>
              <a:t> ?</a:t>
            </a:r>
          </a:p>
          <a:p>
            <a:endParaRPr lang="en-US">
              <a:latin typeface="Lato" panose="020F0502020204030203" pitchFamily="34" charset="77"/>
              <a:cs typeface="Calibri"/>
            </a:endParaRPr>
          </a:p>
          <a:p>
            <a:r>
              <a:rPr lang="fr-FR">
                <a:latin typeface="Lato" panose="020F0502020204030203" pitchFamily="34" charset="77"/>
                <a:ea typeface="MS PGothic"/>
                <a:cs typeface="Calibri"/>
              </a:rPr>
              <a:t>L’intersectionnalité est un cadre analytique permettant de comprendre comment les aspects des identités sociales et politiques d’une personne se combinent pour créer différents modes de discrimination et de privilège. L’intersectionnalité identifie de multiples facteurs interconnectés d’avantages et d’inconvénients qui ont une influence en termes de pouvoir, de privilèges et d’oppression. Les expériences des femmes diffèrent considérablement d’un pays à l’autre. L’intersectionnalité nous aide à comprendre les obstacles auxquels les individus sont confrontés au fil du temps et la manière dont</a:t>
            </a:r>
            <a:r>
              <a:rPr lang="fr-FR" b="1">
                <a:latin typeface="Lato" panose="020F0502020204030203" pitchFamily="34" charset="77"/>
                <a:ea typeface="MS PGothic"/>
                <a:cs typeface="Calibri"/>
              </a:rPr>
              <a:t> l’inégalité de genre, la discrimination systémique et les rapports de pouvoir inégaux</a:t>
            </a:r>
            <a:r>
              <a:rPr lang="fr-FR">
                <a:latin typeface="Lato" panose="020F0502020204030203" pitchFamily="34" charset="77"/>
                <a:ea typeface="MS PGothic"/>
                <a:cs typeface="Calibri"/>
              </a:rPr>
              <a:t> les affectent.</a:t>
            </a:r>
          </a:p>
          <a:p>
            <a:endParaRPr lang="en-US">
              <a:latin typeface="Lato" panose="020F0502020204030203" pitchFamily="34" charset="77"/>
              <a:ea typeface="MS PGothic"/>
              <a:cs typeface="Calibri"/>
            </a:endParaRPr>
          </a:p>
          <a:p>
            <a:r>
              <a:rPr lang="fr-FR">
                <a:latin typeface="Lato" panose="020F0502020204030203" pitchFamily="34" charset="77"/>
                <a:ea typeface="MS PGothic"/>
                <a:cs typeface="Calibri"/>
              </a:rPr>
              <a:t>Bien que le HCR cherche à renforcer l’égalité des genres pour les personnes de tous les sexes et/ou de toutes les identités de genre,</a:t>
            </a:r>
            <a:r>
              <a:rPr lang="fr-FR" b="1">
                <a:latin typeface="Lato" panose="020F0502020204030203" pitchFamily="34" charset="77"/>
                <a:ea typeface="MS PGothic"/>
                <a:cs typeface="Calibri"/>
              </a:rPr>
              <a:t> notre travail se concentre principalement sur les personnes qui subissent le plus de discrimination fondée sur le genre</a:t>
            </a:r>
            <a:r>
              <a:rPr lang="fr-FR">
                <a:latin typeface="Lato" panose="020F0502020204030203" pitchFamily="34" charset="77"/>
                <a:ea typeface="MS PGothic"/>
                <a:cs typeface="Calibri"/>
              </a:rPr>
              <a:t> : </a:t>
            </a:r>
            <a:r>
              <a:rPr lang="fr-FR" b="1">
                <a:latin typeface="Lato" panose="020F0502020204030203" pitchFamily="34" charset="77"/>
                <a:ea typeface="MS PGothic"/>
                <a:cs typeface="Calibri"/>
              </a:rPr>
              <a:t>les femmes et les filles ainsi que les groupes marginalisés (notamment les personnes ayant des OSIEGCS diverses</a:t>
            </a:r>
            <a:r>
              <a:rPr lang="fr-FR" b="0">
                <a:latin typeface="Lato" panose="020F0502020204030203" pitchFamily="34" charset="77"/>
                <a:ea typeface="MS PGothic"/>
                <a:cs typeface="Calibri"/>
              </a:rPr>
              <a:t>). </a:t>
            </a:r>
            <a:r>
              <a:rPr lang="fr-FR">
                <a:latin typeface="Lato" panose="020F0502020204030203" pitchFamily="34" charset="77"/>
                <a:ea typeface="MS PGothic"/>
                <a:cs typeface="Calibri"/>
              </a:rPr>
              <a:t>Les programmes de lutte contre la VBG dans les trois piliers que sont l’atténuation des risques, la prise en charge et la prévention doivent tenir compte de l’intersection de différents facteurs de risque interdépendants. </a:t>
            </a:r>
          </a:p>
          <a:p>
            <a:endParaRPr lang="en-US">
              <a:latin typeface="Lato" panose="020F0502020204030203" pitchFamily="34" charset="77"/>
              <a:cs typeface="Calibri"/>
            </a:endParaRPr>
          </a:p>
          <a:p>
            <a:r>
              <a:rPr lang="fr-FR">
                <a:latin typeface="Lato" panose="020F0502020204030203" pitchFamily="34" charset="77"/>
                <a:ea typeface="MS PGothic"/>
                <a:cs typeface="Calibri"/>
              </a:rPr>
              <a:t>Les recherches ont montré que les femmes handicapées sont deux à quatre fois plus susceptibles d’être victimes de violence de la part de leur partenaire intime que les autres femmes. </a:t>
            </a:r>
            <a:r>
              <a:rPr lang="fr-FR" err="1">
                <a:latin typeface="Lato" panose="020F0502020204030203" pitchFamily="34" charset="77"/>
                <a:ea typeface="MS PGothic"/>
                <a:cs typeface="Calibri"/>
              </a:rPr>
              <a:t>What</a:t>
            </a:r>
            <a:r>
              <a:rPr lang="fr-FR">
                <a:latin typeface="Lato" panose="020F0502020204030203" pitchFamily="34" charset="77"/>
                <a:ea typeface="MS PGothic"/>
                <a:cs typeface="Calibri"/>
              </a:rPr>
              <a:t> Works to </a:t>
            </a:r>
            <a:r>
              <a:rPr lang="fr-FR" err="1">
                <a:latin typeface="Lato" panose="020F0502020204030203" pitchFamily="34" charset="77"/>
                <a:ea typeface="MS PGothic"/>
                <a:cs typeface="Calibri"/>
              </a:rPr>
              <a:t>Prevent</a:t>
            </a:r>
            <a:r>
              <a:rPr lang="fr-FR">
                <a:latin typeface="Lato" panose="020F0502020204030203" pitchFamily="34" charset="77"/>
                <a:ea typeface="MS PGothic"/>
                <a:cs typeface="Calibri"/>
              </a:rPr>
              <a:t> Violence Against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and Girls, vidéo : </a:t>
            </a:r>
            <a:r>
              <a:rPr lang="fr-FR" err="1">
                <a:latin typeface="Lato" panose="020F0502020204030203" pitchFamily="34" charset="77"/>
                <a:ea typeface="MS PGothic"/>
                <a:cs typeface="Calibri"/>
              </a:rPr>
              <a:t>Disability</a:t>
            </a:r>
            <a:r>
              <a:rPr lang="fr-FR">
                <a:latin typeface="Lato" panose="020F0502020204030203" pitchFamily="34" charset="77"/>
                <a:ea typeface="MS PGothic"/>
                <a:cs typeface="Calibri"/>
              </a:rPr>
              <a:t> and Violence </a:t>
            </a:r>
            <a:r>
              <a:rPr lang="fr-FR" err="1">
                <a:latin typeface="Lato" panose="020F0502020204030203" pitchFamily="34" charset="77"/>
                <a:ea typeface="MS PGothic"/>
                <a:cs typeface="Calibri"/>
              </a:rPr>
              <a:t>against</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2018 </a:t>
            </a:r>
            <a:r>
              <a:rPr lang="fr-FR">
                <a:latin typeface="Lato" panose="020F0502020204030203" pitchFamily="34" charset="77"/>
                <a:ea typeface="MS PGothic"/>
                <a:cs typeface="Calibri"/>
                <a:hlinkClick r:id="rId3"/>
              </a:rPr>
              <a:t>(https://vimeo.com/281426654?embedded=true&amp;source=video_title&amp;owner=32168174</a:t>
            </a:r>
            <a:r>
              <a:rPr lang="fr-FR">
                <a:latin typeface="Lato" panose="020F0502020204030203" pitchFamily="34" charset="77"/>
                <a:ea typeface="MS PGothic"/>
                <a:cs typeface="Calibri"/>
              </a:rPr>
              <a:t>, </a:t>
            </a:r>
            <a:r>
              <a:rPr lang="en-GR" sz="1800">
                <a:effectLst/>
                <a:latin typeface="Lato" panose="020F0502020204030203" pitchFamily="34" charset="0"/>
                <a:ea typeface="Calibri" panose="020F0502020204030204" pitchFamily="34" charset="0"/>
                <a:cs typeface="Times New Roman" panose="02020603050405020304" pitchFamily="18" charset="0"/>
              </a:rPr>
              <a:t>(vidéo en anglais)</a:t>
            </a:r>
            <a:r>
              <a:rPr lang="fr-FR">
                <a:latin typeface="Lato" panose="020F0502020204030203" pitchFamily="34" charset="77"/>
                <a:ea typeface="MS PGothic"/>
                <a:cs typeface="Calibri"/>
              </a:rPr>
              <a:t>) et les femmes et filles </a:t>
            </a:r>
            <a:r>
              <a:rPr lang="fr-FR">
                <a:effectLst/>
                <a:latin typeface="Lato" panose="020F0502020204030203" pitchFamily="34" charset="77"/>
                <a:ea typeface="MS PGothic"/>
                <a:cs typeface="Helvetica"/>
              </a:rPr>
              <a:t>LGBTQI</a:t>
            </a:r>
            <a:r>
              <a:rPr lang="fr-FR">
                <a:latin typeface="Lato" panose="020F0502020204030203" pitchFamily="34" charset="77"/>
                <a:ea typeface="MS PGothic"/>
                <a:cs typeface="Calibri"/>
              </a:rPr>
              <a:t>+ sont confrontées à un manque de services inclusifs et peuvent être exclues des ressources offertes à leurs homologues cisgenres et hétérosexuelles </a:t>
            </a:r>
            <a:r>
              <a:rPr lang="fr-FR">
                <a:latin typeface="Lato" panose="020F0502020204030203" pitchFamily="34" charset="77"/>
                <a:ea typeface="MS PGothic"/>
                <a:cs typeface="Calibri"/>
                <a:hlinkClick r:id="rId4"/>
              </a:rPr>
              <a:t>(Changing the picture - full suite of resources | Suite of resources | Our Watch - Our Watch</a:t>
            </a:r>
            <a:r>
              <a:rPr lang="fr-FR">
                <a:latin typeface="Lato" panose="020F0502020204030203" pitchFamily="34" charset="77"/>
                <a:ea typeface="MS PGothic"/>
                <a:cs typeface="Calibri"/>
              </a:rPr>
              <a:t>).</a:t>
            </a:r>
          </a:p>
          <a:p>
            <a:endParaRPr lang="en-US">
              <a:latin typeface="Lato" panose="020F0502020204030203" pitchFamily="34" charset="77"/>
              <a:cs typeface="Calibri"/>
            </a:endParaRPr>
          </a:p>
          <a:p>
            <a:r>
              <a:rPr lang="fr-FR">
                <a:latin typeface="Lato" panose="020F0502020204030203" pitchFamily="34" charset="77"/>
                <a:ea typeface="MS PGothic"/>
                <a:cs typeface="Calibri"/>
              </a:rPr>
              <a:t>Normes minimales </a:t>
            </a:r>
            <a:r>
              <a:rPr lang="fr-FR" err="1">
                <a:latin typeface="Lato" panose="020F0502020204030203" pitchFamily="34" charset="77"/>
                <a:ea typeface="MS PGothic"/>
                <a:cs typeface="Calibri"/>
              </a:rPr>
              <a:t>interorganisations</a:t>
            </a:r>
            <a:r>
              <a:rPr lang="fr-FR">
                <a:latin typeface="Lato" panose="020F0502020204030203" pitchFamily="34" charset="77"/>
                <a:ea typeface="MS PGothic"/>
                <a:cs typeface="Calibri"/>
              </a:rPr>
              <a:t> : concrètement, </a:t>
            </a:r>
            <a:r>
              <a:rPr lang="fr-FR" b="1">
                <a:latin typeface="Lato" panose="020F0502020204030203" pitchFamily="34" charset="77"/>
                <a:ea typeface="MS PGothic"/>
                <a:cs typeface="Calibri"/>
              </a:rPr>
              <a:t>l’application d’une approche intersectionnelle</a:t>
            </a:r>
            <a:r>
              <a:rPr lang="fr-FR">
                <a:latin typeface="Lato" panose="020F0502020204030203" pitchFamily="34" charset="77"/>
                <a:ea typeface="MS PGothic"/>
                <a:cs typeface="Calibri"/>
              </a:rPr>
              <a:t> signifie l’engagement des membres de la communauté et, en particulier, de diverses femmes et filles, dès le début d’une crise, afin d’identifier, d’analyser et de déterminer des stratégies pour lutter contre des formes croisées d’oppression structurelle.</a:t>
            </a:r>
          </a:p>
        </p:txBody>
      </p:sp>
    </p:spTree>
    <p:extLst>
      <p:ext uri="{BB962C8B-B14F-4D97-AF65-F5344CB8AC3E}">
        <p14:creationId xmlns:p14="http://schemas.microsoft.com/office/powerpoint/2010/main" val="2026325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7344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r>
              <a:rPr lang="fr-FR">
                <a:latin typeface="Lato" panose="020F0502020204030203" pitchFamily="34" charset="77"/>
                <a:ea typeface="MS PGothic"/>
                <a:cs typeface="Calibri"/>
              </a:rPr>
              <a:t>Durée prévue : 25 min. </a:t>
            </a:r>
          </a:p>
          <a:p>
            <a:r>
              <a:rPr lang="fr-FR">
                <a:solidFill>
                  <a:schemeClr val="tx1"/>
                </a:solidFill>
                <a:effectLst/>
                <a:latin typeface="Lato" panose="020F0502020204030203" pitchFamily="34" charset="77"/>
                <a:ea typeface="+mn-ea"/>
                <a:cs typeface="+mn-cs"/>
              </a:rPr>
              <a:t>Objectif : améliorer la compréhension par les participants des rapports de pouvoir inégaux et des différences d’accès aux opportunités, aux services et aux ressources</a:t>
            </a:r>
          </a:p>
          <a:p>
            <a:endParaRPr lang="en-US">
              <a:latin typeface="Lato" panose="020F0502020204030203" pitchFamily="34" charset="77"/>
              <a:ea typeface="MS PGothic"/>
              <a:cs typeface="Calibri"/>
            </a:endParaRP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Deux volontaires se voient attribuer chacun un personnage, « </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 et « Amina ». </a:t>
            </a: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fr-FR">
                <a:latin typeface="Lato" panose="020F0502020204030203" pitchFamily="34" charset="77"/>
                <a:ea typeface="MS PGothic"/>
                <a:cs typeface="Calibri"/>
              </a:rPr>
              <a:t>Remettez aux groupes des copies imprimées des scénarios (voir la fiche d’activité et ci-dessous).</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Le reste du groupe lira les différents scénarios vécus par chaque personnage.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Les volontaires avancent ou reculent </a:t>
            </a:r>
            <a:r>
              <a:rPr lang="fr-FR" b="1">
                <a:latin typeface="Lato" panose="020F0502020204030203" pitchFamily="34" charset="77"/>
                <a:ea typeface="MS PGothic"/>
                <a:cs typeface="Calibri"/>
              </a:rPr>
              <a:t>en fonction de la manière dont le scénario favorise les opportunités et renforce les atouts de l’individu en question</a:t>
            </a:r>
            <a:r>
              <a:rPr lang="fr-FR">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Dans chaque scénario, un individu peut être confronté à des éléments positifs et négatifs, ce qui l’amène à faire plusieurs pas en avant ou en arrière.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Certains événements peuvent également affecter les autres femmes et filles de la famille, ce qui peut avoir un impact supplémentaire sur l’individu concerné.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Référez-vous à ces questions clés pour animer la discussion sur la question de savoir si chaque fille doit avancer ou reculer : </a:t>
            </a:r>
          </a:p>
          <a:p>
            <a:pPr marL="742950" lvl="1" indent="-285750">
              <a:buClr>
                <a:schemeClr val="tx1"/>
              </a:buClr>
              <a:buFont typeface="Courier New" panose="02070309020205020404" pitchFamily="49" charset="0"/>
              <a:buChar char="o"/>
            </a:pPr>
            <a:r>
              <a:rPr lang="fr-FR">
                <a:latin typeface="Lato" panose="020F0502020204030203" pitchFamily="34" charset="77"/>
                <a:ea typeface="MS PGothic"/>
                <a:cs typeface="Calibri"/>
              </a:rPr>
              <a:t>Quels sont les bons et les mauvais côtés de ce scénario pour la fille ? </a:t>
            </a:r>
          </a:p>
          <a:p>
            <a:pPr marL="742950" lvl="1" indent="-285750">
              <a:buClr>
                <a:schemeClr val="tx1"/>
              </a:buClr>
              <a:buFont typeface="Courier New" panose="02070309020205020404" pitchFamily="49" charset="0"/>
              <a:buChar char="o"/>
            </a:pPr>
            <a:r>
              <a:rPr lang="fr-FR">
                <a:latin typeface="Lato" panose="020F0502020204030203" pitchFamily="34" charset="77"/>
                <a:ea typeface="MS PGothic"/>
                <a:cs typeface="Calibri"/>
              </a:rPr>
              <a:t>Quels sont les atouts personnels/sociaux/physiques/financiers qu’elles développent ? </a:t>
            </a:r>
          </a:p>
          <a:p>
            <a:pPr marL="742950" lvl="1" indent="-285750">
              <a:buClr>
                <a:schemeClr val="tx1"/>
              </a:buClr>
              <a:buFont typeface="Courier New" panose="02070309020205020404" pitchFamily="49" charset="0"/>
              <a:buChar char="o"/>
            </a:pPr>
            <a:r>
              <a:rPr lang="fr-FR">
                <a:latin typeface="Lato" panose="020F0502020204030203" pitchFamily="34" charset="77"/>
                <a:ea typeface="MS PGothic"/>
                <a:cs typeface="Calibri"/>
              </a:rPr>
              <a:t>Quels sont les atouts personnels/sociaux/physiques/financiers qui leur manquent ? </a:t>
            </a:r>
          </a:p>
          <a:p>
            <a:pPr marL="742950" lvl="1" indent="-285750">
              <a:buClr>
                <a:schemeClr val="tx1"/>
              </a:buClr>
              <a:buFont typeface="Courier New" panose="02070309020205020404" pitchFamily="49" charset="0"/>
              <a:buChar char="o"/>
            </a:pPr>
            <a:r>
              <a:rPr lang="fr-FR">
                <a:latin typeface="Lato" panose="020F0502020204030203" pitchFamily="34" charset="77"/>
                <a:ea typeface="MS PGothic"/>
                <a:cs typeface="Calibri"/>
              </a:rPr>
              <a:t>Quel type de pouvoir existe-t-il dans les relations qui les entourent ? (Par exemple, le pouvoir sur/le pouvoir dans/le pouvoir de/le pouvoir avec) </a:t>
            </a:r>
          </a:p>
          <a:p>
            <a:pPr marL="742950" lvl="1" indent="-285750">
              <a:buClr>
                <a:schemeClr val="tx1"/>
              </a:buClr>
              <a:buFont typeface="Courier New" panose="02070309020205020404" pitchFamily="49" charset="0"/>
              <a:buChar char="o"/>
            </a:pPr>
            <a:r>
              <a:rPr lang="fr-FR">
                <a:latin typeface="Lato" panose="020F0502020204030203" pitchFamily="34" charset="77"/>
                <a:ea typeface="MS PGothic"/>
                <a:cs typeface="Calibri"/>
              </a:rPr>
              <a:t>Comment cela affecte-t-il leur vulnérabilité ou leur résilience face aux difficultés ? </a:t>
            </a:r>
          </a:p>
          <a:p>
            <a:pPr marL="742950" lvl="1" indent="-285750">
              <a:buClr>
                <a:schemeClr val="tx1"/>
              </a:buClr>
              <a:buFont typeface="Courier New" panose="02070309020205020404" pitchFamily="49" charset="0"/>
              <a:buChar char="o"/>
            </a:pPr>
            <a:r>
              <a:rPr lang="fr-FR">
                <a:latin typeface="Lato" panose="020F0502020204030203" pitchFamily="34" charset="77"/>
                <a:ea typeface="MS PGothic"/>
                <a:cs typeface="Calibri"/>
              </a:rPr>
              <a:t>En quoi cela affecte-t-il leur risque de VBG ou leur protection contre celle-ci ? </a:t>
            </a:r>
          </a:p>
          <a:p>
            <a:pPr marL="171450" indent="-171450">
              <a:buClr>
                <a:schemeClr val="tx1"/>
              </a:buClr>
              <a:buFont typeface="Courier New" panose="02070309020205020404" pitchFamily="49" charset="0"/>
              <a:buChar char="o"/>
              <a:defRPr/>
            </a:pPr>
            <a:endParaRPr lang="en-US" kern="1200">
              <a:solidFill>
                <a:schemeClr val="tx1"/>
              </a:solidFill>
              <a:effectLst/>
              <a:latin typeface="Lato" panose="020F0502020204030203" pitchFamily="34" charset="77"/>
              <a:ea typeface="+mn-ea"/>
              <a:cs typeface="+mn-cs"/>
            </a:endParaRPr>
          </a:p>
          <a:p>
            <a:pPr>
              <a:defRPr/>
            </a:pPr>
            <a:r>
              <a:rPr lang="fr-FR">
                <a:solidFill>
                  <a:schemeClr val="tx1"/>
                </a:solidFill>
                <a:effectLst/>
                <a:latin typeface="Lato" panose="020F0502020204030203" pitchFamily="34" charset="77"/>
                <a:ea typeface="+mn-ea"/>
                <a:cs typeface="+mn-cs"/>
              </a:rPr>
              <a:t>Cet exercice porte sur les rapports de pouvoir inégaux et les différences d’accès aux opportunités, aux services et aux ressources. Ces différences ne sont pas fondées sur les compétences ou l’expérience, mais sur </a:t>
            </a:r>
            <a:r>
              <a:rPr lang="fr-FR" b="1">
                <a:solidFill>
                  <a:schemeClr val="tx1"/>
                </a:solidFill>
                <a:effectLst/>
                <a:latin typeface="Lato" panose="020F0502020204030203" pitchFamily="34" charset="77"/>
                <a:ea typeface="+mn-ea"/>
                <a:cs typeface="+mn-cs"/>
              </a:rPr>
              <a:t>une inégalité de pouvoir socialisée</a:t>
            </a:r>
            <a:r>
              <a:rPr lang="fr-FR" b="1">
                <a:latin typeface="Lato" panose="020F0502020204030203" pitchFamily="34" charset="77"/>
                <a:ea typeface="+mn-ea"/>
                <a:cs typeface="+mn-cs"/>
              </a:rPr>
              <a:t> et sur des facteurs croisés,</a:t>
            </a:r>
            <a:r>
              <a:rPr lang="fr-FR">
                <a:solidFill>
                  <a:schemeClr val="tx1"/>
                </a:solidFill>
                <a:effectLst/>
                <a:latin typeface="Lato" panose="020F0502020204030203" pitchFamily="34" charset="77"/>
                <a:ea typeface="+mn-ea"/>
                <a:cs typeface="+mn-cs"/>
              </a:rPr>
              <a:t> perpétués par les cultures et les normes. Les femmes subissent cette inégalité tout au long de leur vie, et c’est sur cette base que la violence se développe et se perpétue. Bien entendu, tous les hommes et toutes les femmes ne sont pas identiques. Même au sein de ces groupes, il existe des différences significatives de pouvoir et de privilège - liées au statut, aux capacités physiques, à la richesse, etc.</a:t>
            </a:r>
            <a:r>
              <a:rPr lang="fr-FR">
                <a:latin typeface="Lato" panose="020F0502020204030203" pitchFamily="34" charset="77"/>
                <a:ea typeface="+mn-ea"/>
                <a:cs typeface="+mn-cs"/>
              </a:rPr>
              <a:t> </a:t>
            </a:r>
          </a:p>
          <a:p>
            <a:endParaRPr lang="en-US">
              <a:latin typeface="Lato" panose="020F0502020204030203" pitchFamily="34" charset="77"/>
              <a:ea typeface="MS PGothic"/>
              <a:cs typeface="Calibri"/>
            </a:endParaRPr>
          </a:p>
          <a:p>
            <a:r>
              <a:rPr lang="fr-FR" b="1">
                <a:latin typeface="Lato" panose="020F0502020204030203" pitchFamily="34" charset="77"/>
                <a:ea typeface="MS PGothic"/>
                <a:cs typeface="Calibri"/>
              </a:rPr>
              <a:t>Scénarios </a:t>
            </a:r>
            <a:r>
              <a:rPr lang="fr-FR" b="1" err="1">
                <a:latin typeface="Lato" panose="020F0502020204030203" pitchFamily="34" charset="77"/>
                <a:ea typeface="MS PGothic"/>
                <a:cs typeface="Calibri"/>
              </a:rPr>
              <a:t>Alieva</a:t>
            </a:r>
            <a:endParaRPr lang="fr-FR" b="1">
              <a:latin typeface="Lato" panose="020F0502020204030203" pitchFamily="34" charset="77"/>
              <a:ea typeface="MS PGothic"/>
              <a:cs typeface="Calibri"/>
            </a:endParaRPr>
          </a:p>
          <a:p>
            <a:pPr marL="342900" indent="-342900">
              <a:buClr>
                <a:schemeClr val="tx1"/>
              </a:buClr>
              <a:buAutoNum type="arabicPeriod"/>
            </a:pP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a 15 ans. Elle est née avec son handicap : elle a des difficultés à se déplacer et a mis du temps à pouvoir s’exprimer. Les médecins ont dit qu’</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n’irait jamais à l’école et elle passe donc la plupart de son temps à l’intérieur de la maison.</a:t>
            </a:r>
          </a:p>
          <a:p>
            <a:pPr marL="342900" indent="-342900">
              <a:buClr>
                <a:schemeClr val="tx1"/>
              </a:buClr>
              <a:buAutoNum type="arabicPeriod"/>
            </a:pPr>
            <a:r>
              <a:rPr lang="fr-FR">
                <a:latin typeface="Lato" panose="020F0502020204030203" pitchFamily="34" charset="77"/>
                <a:ea typeface="MS PGothic"/>
                <a:cs typeface="Calibri"/>
              </a:rPr>
              <a:t>La mère d’</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l’aide pour les soins quotidiens, comme se laver et aller aux toilettes. Son père a récemment quitté la famille et la mère d’</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doit maintenant trouver un moyen de générer un revenu pour la famille. La jeune sœur d’</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doit rester à la maison pour l’aider lorsque leur mère se rend à des réunions.</a:t>
            </a:r>
          </a:p>
          <a:p>
            <a:pPr marL="342900" indent="-342900">
              <a:buClr>
                <a:schemeClr val="tx1"/>
              </a:buClr>
              <a:buAutoNum type="arabicPeriod"/>
            </a:pPr>
            <a:r>
              <a:rPr lang="fr-FR">
                <a:latin typeface="Lato" panose="020F0502020204030203" pitchFamily="34" charset="77"/>
                <a:ea typeface="MS PGothic"/>
                <a:cs typeface="Calibri"/>
              </a:rPr>
              <a:t>La sœur d’</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et une autre voisine ont commencé à participer à un groupe dans un centre local pour femmes avec </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Les travailleurs sociaux passent du temps à parler à </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Lorsqu’elle est prête, ils organisent le transport pour que les trois filles puissent se rendre ensemble au centre. </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se réjouit d’être entourée des autres filles et espère en apprendre davantage sur les ordinateurs.</a:t>
            </a:r>
          </a:p>
          <a:p>
            <a:pPr marL="342900" indent="-342900">
              <a:buClr>
                <a:schemeClr val="tx1"/>
              </a:buClr>
              <a:buAutoNum type="arabicPeriod"/>
            </a:pPr>
            <a:r>
              <a:rPr lang="fr-FR">
                <a:latin typeface="Lato" panose="020F0502020204030203" pitchFamily="34" charset="77"/>
                <a:ea typeface="MS PGothic"/>
                <a:cs typeface="Calibri"/>
              </a:rPr>
              <a:t>Un jour, vous rencontrez les filles pour identifier les activités qu’elles aimeraient faire au centre. </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ne parle pas lors de cette réunion et toutes les autres filles sont intéressées par la coiffure. Elles disent toutes qu’</a:t>
            </a:r>
            <a:r>
              <a:rPr lang="fr-FR" err="1">
                <a:latin typeface="Lato" panose="020F0502020204030203" pitchFamily="34" charset="77"/>
                <a:ea typeface="MS PGothic"/>
                <a:cs typeface="Calibri"/>
              </a:rPr>
              <a:t>Alieva</a:t>
            </a:r>
            <a:r>
              <a:rPr lang="fr-FR">
                <a:latin typeface="Lato" panose="020F0502020204030203" pitchFamily="34" charset="77"/>
                <a:ea typeface="MS PGothic"/>
                <a:cs typeface="Calibri"/>
              </a:rPr>
              <a:t> appréciera cela, car elles peuvent toutes la coiffer. Elle peut être la cliente, et n’a pas besoin de se lever pour cela.</a:t>
            </a:r>
          </a:p>
          <a:p>
            <a:endParaRPr lang="en-US" b="1">
              <a:latin typeface="Lato" panose="020F0502020204030203" pitchFamily="34" charset="77"/>
              <a:cs typeface="Calibri"/>
            </a:endParaRPr>
          </a:p>
          <a:p>
            <a:r>
              <a:rPr lang="fr-FR" b="1">
                <a:latin typeface="Lato" panose="020F0502020204030203" pitchFamily="34" charset="77"/>
                <a:ea typeface="MS PGothic"/>
                <a:cs typeface="Calibri"/>
              </a:rPr>
              <a:t>Scénarios Amina</a:t>
            </a:r>
          </a:p>
          <a:p>
            <a:pPr marL="342900" indent="-342900">
              <a:buClr>
                <a:schemeClr val="tx1"/>
              </a:buClr>
              <a:buAutoNum type="arabicPeriod"/>
            </a:pPr>
            <a:r>
              <a:rPr lang="fr-FR">
                <a:latin typeface="Lato" panose="020F0502020204030203" pitchFamily="34" charset="77"/>
                <a:ea typeface="MS PGothic"/>
                <a:cs typeface="Calibri"/>
              </a:rPr>
              <a:t>Amina a 16 ans. Elle a terminé ses études primaires, mais a manqué une grande partie de ses études secondaires parce que les membres de sa famille lui demandent toujours d’effectuer différentes tâches. Sa tante l’encourage à suivre des cours pour qu’elle puisse un jour trouver un emploi.</a:t>
            </a:r>
          </a:p>
          <a:p>
            <a:pPr marL="342900" indent="-342900">
              <a:buClr>
                <a:schemeClr val="tx1"/>
              </a:buClr>
              <a:buAutoNum type="arabicPeriod"/>
            </a:pPr>
            <a:r>
              <a:rPr lang="fr-FR">
                <a:latin typeface="Lato" panose="020F0502020204030203" pitchFamily="34" charset="77"/>
                <a:ea typeface="MS PGothic"/>
                <a:cs typeface="Calibri"/>
              </a:rPr>
              <a:t>Amina a beaucoup d’amis depuis l’école primaire. Ils se rencontrent parfois dans les magasins et se parlent beaucoup au téléphone. Certains de ses amis se rendent au centre pour apprendre la comptabilité, et Amina aimerait les rejoindre. Ses amis lui donnent beaucoup d’informations qu’elle partage avec ses parents. Ces derniers lui disent qu’elle peut y aller, à condition qu’elle soit en mesure de poursuivre ses autres activités.</a:t>
            </a:r>
          </a:p>
          <a:p>
            <a:pPr marL="342900" indent="-342900">
              <a:buClr>
                <a:schemeClr val="tx1"/>
              </a:buClr>
              <a:buAutoNum type="arabicPeriod"/>
            </a:pPr>
            <a:r>
              <a:rPr lang="fr-FR">
                <a:latin typeface="Lato" panose="020F0502020204030203" pitchFamily="34" charset="77"/>
                <a:ea typeface="MS PGothic"/>
                <a:cs typeface="Calibri"/>
              </a:rPr>
              <a:t>Amina a beaucoup appris au centre et a maintenant beaucoup plus d’amis. Ses frères lui retirent parfois son téléphone pour l’empêcher de parler à ces amis. Les autres filles du centre sont parfois confrontées à la même situation, et elles discutent des différentes façons d’en parler à leur famille.</a:t>
            </a:r>
          </a:p>
          <a:p>
            <a:pPr marL="342900" indent="-342900">
              <a:buClr>
                <a:schemeClr val="tx1"/>
              </a:buClr>
              <a:buAutoNum type="arabicPeriod"/>
            </a:pPr>
            <a:r>
              <a:rPr lang="fr-FR">
                <a:latin typeface="Lato" panose="020F0502020204030203" pitchFamily="34" charset="77"/>
                <a:ea typeface="MS PGothic"/>
                <a:cs typeface="Calibri"/>
              </a:rPr>
              <a:t>Amina a réussi son cours de comptabilité et souhaite trouver un emploi. Les enseignants du centre lui donnent différentes idées sur les endroits où chercher du travail et sur le fonctionnement des processus de recrutement. Amina parle à sa tante qui, elle aussi, travaille et a beaucoup d’expérience. La tante d’Amina la soutient lorsqu’elle discute de cette idée avec sa famille.</a:t>
            </a:r>
          </a:p>
          <a:p>
            <a:endParaRPr lang="en-US" b="1">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Activité dérivée et adaptée de la boîte à outils de WRC/IRC Toolkit for GBV </a:t>
            </a:r>
            <a:r>
              <a:rPr lang="fr-FR" err="1">
                <a:latin typeface="Lato" panose="020F0502020204030203" pitchFamily="34" charset="77"/>
                <a:ea typeface="MS PGothic"/>
                <a:cs typeface="Calibri"/>
              </a:rPr>
              <a:t>Practitioners</a:t>
            </a:r>
            <a:r>
              <a:rPr lang="fr-FR">
                <a:latin typeface="Lato" panose="020F0502020204030203" pitchFamily="34" charset="77"/>
                <a:ea typeface="MS PGothic"/>
                <a:cs typeface="Calibri"/>
              </a:rPr>
              <a:t>: Building </a:t>
            </a:r>
            <a:r>
              <a:rPr lang="fr-FR" err="1">
                <a:latin typeface="Lato" panose="020F0502020204030203" pitchFamily="34" charset="77"/>
                <a:ea typeface="MS PGothic"/>
                <a:cs typeface="Calibri"/>
              </a:rPr>
              <a:t>Capacity</a:t>
            </a:r>
            <a:r>
              <a:rPr lang="fr-FR">
                <a:latin typeface="Lato" panose="020F0502020204030203" pitchFamily="34" charset="77"/>
                <a:ea typeface="MS PGothic"/>
                <a:cs typeface="Calibri"/>
              </a:rPr>
              <a:t> for </a:t>
            </a:r>
            <a:r>
              <a:rPr lang="fr-FR" err="1">
                <a:latin typeface="Lato" panose="020F0502020204030203" pitchFamily="34" charset="77"/>
                <a:ea typeface="MS PGothic"/>
                <a:cs typeface="Calibri"/>
              </a:rPr>
              <a:t>Disability</a:t>
            </a:r>
            <a:r>
              <a:rPr lang="fr-FR">
                <a:latin typeface="Lato" panose="020F0502020204030203" pitchFamily="34" charset="77"/>
                <a:ea typeface="MS PGothic"/>
                <a:cs typeface="Calibri"/>
              </a:rPr>
              <a:t> Inclusion in GBV </a:t>
            </a:r>
            <a:r>
              <a:rPr lang="fr-FR" err="1">
                <a:latin typeface="Lato" panose="020F0502020204030203" pitchFamily="34" charset="77"/>
                <a:ea typeface="MS PGothic"/>
                <a:cs typeface="Calibri"/>
              </a:rPr>
              <a:t>Programming</a:t>
            </a:r>
            <a:r>
              <a:rPr lang="fr-FR">
                <a:latin typeface="Lato" panose="020F0502020204030203" pitchFamily="34" charset="77"/>
                <a:ea typeface="MS PGothic"/>
                <a:cs typeface="Calibri"/>
              </a:rPr>
              <a:t> in </a:t>
            </a:r>
            <a:r>
              <a:rPr lang="fr-FR" err="1">
                <a:latin typeface="Lato" panose="020F0502020204030203" pitchFamily="34" charset="77"/>
                <a:ea typeface="MS PGothic"/>
                <a:cs typeface="Calibri"/>
              </a:rPr>
              <a:t>Humanitarian</a:t>
            </a:r>
            <a:r>
              <a:rPr lang="fr-FR">
                <a:latin typeface="Lato" panose="020F0502020204030203" pitchFamily="34" charset="77"/>
                <a:ea typeface="MS PGothic"/>
                <a:cs typeface="Calibri"/>
              </a:rPr>
              <a:t> Settings, 2015 (</a:t>
            </a:r>
            <a:r>
              <a:rPr lang="fr-FR" sz="1200">
                <a:latin typeface="Lato" panose="020F0502020204030203" pitchFamily="34" charset="77"/>
                <a:ea typeface="MS PGothic"/>
                <a:cs typeface="Calibri"/>
                <a:hlinkClick r:id="rId3"/>
              </a:rPr>
              <a:t>http://www.womensrefugeecommission.org/wp-content/uploads/2020/04/GBV-Disability-Toolkit-English.pdf</a:t>
            </a:r>
            <a:r>
              <a:rPr lang="fr-FR">
                <a:latin typeface="Lato" panose="020F0502020204030203" pitchFamily="34" charset="77"/>
                <a:ea typeface="MS PGothic"/>
                <a:cs typeface="Calibri"/>
              </a:rPr>
              <a:t>)</a:t>
            </a:r>
          </a:p>
        </p:txBody>
      </p:sp>
    </p:spTree>
    <p:extLst>
      <p:ext uri="{BB962C8B-B14F-4D97-AF65-F5344CB8AC3E}">
        <p14:creationId xmlns:p14="http://schemas.microsoft.com/office/powerpoint/2010/main" val="341454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200" kern="1200">
              <a:solidFill>
                <a:schemeClr val="tx1"/>
              </a:solidFill>
              <a:latin typeface="Lato" panose="020F0502020204030203" pitchFamily="34" charset="77"/>
              <a:ea typeface="MS PGothic" pitchFamily="34" charset="-128"/>
            </a:endParaRPr>
          </a:p>
          <a:p>
            <a:pPr marL="0" marR="0" lvl="0" indent="0" algn="l" defTabSz="914400" rtl="0" eaLnBrk="0" fontAlgn="base" latinLnBrk="0" hangingPunct="0">
              <a:spcBef>
                <a:spcPct val="30000"/>
              </a:spcBef>
              <a:spcAft>
                <a:spcPct val="0"/>
              </a:spcAft>
              <a:buClrTx/>
              <a:buSzTx/>
              <a:buFontTx/>
              <a:buNone/>
              <a:tabLst/>
              <a:defRPr/>
            </a:pPr>
            <a:r>
              <a:rPr lang="fr-FR" sz="1200">
                <a:solidFill>
                  <a:schemeClr val="tx1"/>
                </a:solidFill>
                <a:latin typeface="Lato" panose="020F0502020204030203" pitchFamily="34" charset="77"/>
                <a:ea typeface="MS PGothic" pitchFamily="34" charset="-128"/>
              </a:rPr>
              <a:t>Durée prévue : 10 min.</a:t>
            </a:r>
          </a:p>
          <a:p>
            <a:pPr algn="l" rtl="0">
              <a:spcBef>
                <a:spcPts val="3000"/>
              </a:spcBef>
              <a:spcAft>
                <a:spcPts val="600"/>
              </a:spcAft>
            </a:pPr>
            <a:r>
              <a:rPr lang="fr-FR" sz="1200">
                <a:solidFill>
                  <a:schemeClr val="tx1"/>
                </a:solidFill>
                <a:latin typeface="Lato" panose="020F0502020204030203" pitchFamily="34" charset="77"/>
                <a:ea typeface="MS PGothic" pitchFamily="34" charset="-128"/>
              </a:rPr>
              <a:t>Objectif : identifier les différentes formes d’inégalités de genre croisées dans sa propre communauté</a:t>
            </a:r>
          </a:p>
          <a:p>
            <a:endParaRPr lang="x-none">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b="0">
                <a:effectLst/>
                <a:latin typeface="Lato" panose="020F0502020204030203" pitchFamily="34" charset="77"/>
                <a:ea typeface="MS Mincho" panose="02020609040205080304" pitchFamily="49" charset="-128"/>
                <a:cs typeface="Times New Roman" panose="02020603050405020304" pitchFamily="18" charset="0"/>
              </a:rPr>
              <a:t>Réfléchissez avec les participants </a:t>
            </a:r>
            <a:r>
              <a:rPr lang="fr-FR">
                <a:effectLst/>
                <a:latin typeface="Lato" panose="020F0502020204030203" pitchFamily="34" charset="77"/>
                <a:ea typeface="MS Mincho" panose="02020609040205080304" pitchFamily="49" charset="-128"/>
                <a:cs typeface="Times New Roman" panose="02020603050405020304" pitchFamily="18" charset="0"/>
              </a:rPr>
              <a:t>pour trouver des exemples d’inégalités de genre dans leur propre communauté, une cause fondamentale de VBG, et à la manière dont des facteurs croisés jouent un rôle dans les différences de pouvoir et les discriminations. </a:t>
            </a:r>
          </a:p>
          <a:p>
            <a:pPr marL="0" marR="0" lvl="0" indent="0" algn="l" defTabSz="914400" rtl="0" eaLnBrk="0" fontAlgn="base" latinLnBrk="0" hangingPunct="0">
              <a:spcBef>
                <a:spcPct val="30000"/>
              </a:spcBef>
              <a:spcAft>
                <a:spcPct val="0"/>
              </a:spcAft>
              <a:buClrTx/>
              <a:buSzTx/>
              <a:buFontTx/>
              <a:buNone/>
              <a:tabLst/>
              <a:defRPr/>
            </a:pPr>
            <a:endParaRPr lang="x-none">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fr-FR" b="1">
                <a:effectLst/>
                <a:latin typeface="Lato" panose="020F0502020204030203" pitchFamily="34" charset="77"/>
                <a:ea typeface="MS Mincho" panose="02020609040205080304" pitchFamily="49" charset="-128"/>
                <a:cs typeface="Times New Roman" panose="02020603050405020304" pitchFamily="18" charset="0"/>
              </a:rPr>
              <a:t>Exemples</a:t>
            </a:r>
            <a:r>
              <a:rPr lang="fr-FR">
                <a:effectLst/>
                <a:latin typeface="Lato" panose="020F0502020204030203" pitchFamily="34" charset="77"/>
                <a:ea typeface="MS Mincho" panose="02020609040205080304" pitchFamily="49" charset="-128"/>
                <a:cs typeface="Times New Roman" panose="02020603050405020304" pitchFamily="18" charset="0"/>
              </a:rPr>
              <a:t> possibles : </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La conviction que les garçons devraient bénéficier d’un accès préférentiel à l’éducation par rapport aux filles. </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La croyance que les hommes devraient avoir un pouvoir de décision sur les femmes.</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La croyance selon laquelle les personnes ayant une déficience ne sont pas aptes à travailler ou à étudier. </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Des rôles de genre rigides qui définissent la masculinité en termes d’honneur, de domination et d’agression et demandent que les hommes soient des protecteurs de la famille et des décideurs.</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Des idées rigides qui imposent aux femmes de rester à la maison, de s’occuper de la maison et des enfants et d’être les premières à s’occuper des personnes âgées ou handicapées.</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Une législation nationale qui soutient le mariage d’enfants et le mariage forcé et ne reconnaît pas la violence entre partenaires intimes. </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Les croyances et pratiques, notamment les lois, qui blâment les survivant(e)s.</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Les croyances et pratiques qui limitent la mobilité des adolescentes </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Un manque perçu de valeur accordée au travail des femmes et à leur contribution à la société.</a:t>
            </a:r>
          </a:p>
          <a:p>
            <a:pPr marL="342900" marR="72390" lvl="0" indent="-342900">
              <a:spcAft>
                <a:spcPts val="195"/>
              </a:spcAft>
              <a:buClr>
                <a:schemeClr val="tx1"/>
              </a:buClr>
              <a:buFont typeface="Arial" panose="020B0604020202020204" pitchFamily="34" charset="0"/>
              <a:buChar char="•"/>
            </a:pPr>
            <a:r>
              <a:rPr lang="fr-FR">
                <a:effectLst/>
                <a:latin typeface="Lato" panose="020F0502020204030203" pitchFamily="34" charset="77"/>
                <a:ea typeface="MS Mincho" panose="02020609040205080304" pitchFamily="49" charset="-128"/>
                <a:cs typeface="Times New Roman" panose="02020603050405020304" pitchFamily="18" charset="0"/>
              </a:rPr>
              <a:t>Droits fonciers, d’héritage et de propriété discriminatoires.</a:t>
            </a:r>
          </a:p>
          <a:p>
            <a:pPr>
              <a:spcAft>
                <a:spcPts val="800"/>
              </a:spcAft>
            </a:pPr>
            <a:r>
              <a:rPr lang="fr-FR">
                <a:effectLst/>
                <a:latin typeface="Lato" panose="020F0502020204030203" pitchFamily="34" charset="77"/>
                <a:ea typeface="Calibri" panose="020F0502020204030204" pitchFamily="34" charset="0"/>
              </a:rPr>
              <a:t> </a:t>
            </a:r>
          </a:p>
          <a:p>
            <a:pPr>
              <a:spcAft>
                <a:spcPts val="800"/>
              </a:spcAft>
            </a:pPr>
            <a:r>
              <a:rPr lang="fr-FR">
                <a:latin typeface="Lato" panose="020F0502020204030203" pitchFamily="34" charset="77"/>
                <a:ea typeface="MS PGothic"/>
                <a:cs typeface="Calibri"/>
              </a:rPr>
              <a:t>Les </a:t>
            </a:r>
            <a:r>
              <a:rPr lang="fr-FR" b="1">
                <a:latin typeface="Lato" panose="020F0502020204030203" pitchFamily="34" charset="77"/>
                <a:ea typeface="MS PGothic"/>
                <a:cs typeface="Calibri"/>
              </a:rPr>
              <a:t>programmes de</a:t>
            </a:r>
            <a:r>
              <a:rPr lang="fr-FR">
                <a:latin typeface="Lato" panose="020F0502020204030203" pitchFamily="34" charset="77"/>
                <a:ea typeface="MS PGothic"/>
                <a:cs typeface="Calibri"/>
              </a:rPr>
              <a:t> lutte contre la VBG qui </a:t>
            </a:r>
            <a:r>
              <a:rPr lang="fr-FR" b="1">
                <a:latin typeface="Lato" panose="020F0502020204030203" pitchFamily="34" charset="77"/>
                <a:ea typeface="MS PGothic"/>
                <a:cs typeface="Calibri"/>
              </a:rPr>
              <a:t>favorisent les changements transformateurs</a:t>
            </a:r>
            <a:r>
              <a:rPr lang="fr-FR">
                <a:latin typeface="Lato" panose="020F0502020204030203" pitchFamily="34" charset="77"/>
                <a:ea typeface="MS PGothic"/>
                <a:cs typeface="Calibri"/>
              </a:rPr>
              <a:t> s’appuient </a:t>
            </a:r>
            <a:r>
              <a:rPr lang="fr-FR" b="1">
                <a:latin typeface="Lato" panose="020F0502020204030203" pitchFamily="34" charset="77"/>
                <a:ea typeface="MS PGothic"/>
                <a:cs typeface="Calibri"/>
              </a:rPr>
              <a:t>la compréhension du fait que la VBG </a:t>
            </a:r>
            <a:r>
              <a:rPr lang="fr-FR">
                <a:latin typeface="Lato" panose="020F0502020204030203" pitchFamily="34" charset="77"/>
                <a:ea typeface="MS PGothic"/>
                <a:cs typeface="Calibri"/>
              </a:rPr>
              <a:t>résulte des </a:t>
            </a:r>
            <a:r>
              <a:rPr lang="fr-FR" b="1">
                <a:latin typeface="Lato" panose="020F0502020204030203" pitchFamily="34" charset="77"/>
                <a:ea typeface="MS PGothic"/>
                <a:cs typeface="Calibri"/>
              </a:rPr>
              <a:t>inégalités de genre</a:t>
            </a:r>
            <a:r>
              <a:rPr lang="fr-FR">
                <a:latin typeface="Lato" panose="020F0502020204030203" pitchFamily="34" charset="77"/>
                <a:ea typeface="MS PGothic"/>
                <a:cs typeface="Calibri"/>
              </a:rPr>
              <a:t>.</a:t>
            </a:r>
            <a:r>
              <a:rPr lang="fr-FR" b="1">
                <a:latin typeface="Lato" panose="020F0502020204030203" pitchFamily="34" charset="77"/>
                <a:ea typeface="MS PGothic"/>
                <a:cs typeface="Calibri"/>
              </a:rPr>
              <a:t> L’inégalité de genre est aggravée</a:t>
            </a:r>
            <a:r>
              <a:rPr lang="fr-FR">
                <a:latin typeface="Lato" panose="020F0502020204030203" pitchFamily="34" charset="77"/>
                <a:ea typeface="MS PGothic"/>
                <a:cs typeface="Calibri"/>
              </a:rPr>
              <a:t> par différents facteurs associés. Les </a:t>
            </a:r>
            <a:r>
              <a:rPr lang="fr-FR" b="1">
                <a:latin typeface="Lato" panose="020F0502020204030203" pitchFamily="34" charset="77"/>
                <a:ea typeface="MS PGothic"/>
                <a:cs typeface="Calibri"/>
              </a:rPr>
              <a:t>facteurs intersectionnels</a:t>
            </a:r>
            <a:r>
              <a:rPr lang="fr-FR">
                <a:latin typeface="Lato" panose="020F0502020204030203" pitchFamily="34" charset="77"/>
                <a:ea typeface="MS PGothic"/>
                <a:cs typeface="Calibri"/>
              </a:rPr>
              <a:t> de l’oppression, tels que l’âge, l’appartenance ethnique, la classe sociale, l’identité de genre et l’orientation sexuelle, de même que le handicap, ajoutent encore à la victimisation et à la fragilisation des femmes et des filles. (Normes minimales </a:t>
            </a:r>
            <a:r>
              <a:rPr lang="fr-FR" err="1">
                <a:latin typeface="Lato" panose="020F0502020204030203" pitchFamily="34" charset="77"/>
                <a:ea typeface="MS PGothic"/>
                <a:cs typeface="Calibri"/>
              </a:rPr>
              <a:t>interorganisations</a:t>
            </a:r>
            <a:r>
              <a:rPr lang="fr-FR">
                <a:latin typeface="Lato" panose="020F0502020204030203" pitchFamily="34" charset="77"/>
                <a:ea typeface="MS PGothic"/>
                <a:cs typeface="Calibri"/>
              </a:rPr>
              <a:t>) </a:t>
            </a:r>
          </a:p>
        </p:txBody>
      </p:sp>
    </p:spTree>
    <p:extLst>
      <p:ext uri="{BB962C8B-B14F-4D97-AF65-F5344CB8AC3E}">
        <p14:creationId xmlns:p14="http://schemas.microsoft.com/office/powerpoint/2010/main" val="184569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1385244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ea typeface="MS PGothic"/>
                <a:cs typeface="Calibri"/>
              </a:rPr>
              <a:t>NOTES DE L’ANIMATEUR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300">
              <a:latin typeface="Lato" panose="020F0502020204030203" pitchFamily="34" charset="77"/>
            </a:endParaRPr>
          </a:p>
          <a:p>
            <a:r>
              <a:rPr lang="fr-FR">
                <a:latin typeface="Lato" panose="020F0502020204030203" pitchFamily="34" charset="77"/>
                <a:ea typeface="MS PGothic"/>
                <a:cs typeface="Calibri"/>
              </a:rPr>
              <a:t>Durée prévue pour la session 3 : 110 min</a:t>
            </a:r>
          </a:p>
          <a:p>
            <a:endParaRPr lang="x-none">
              <a:latin typeface="Lato" panose="020F0502020204030203" pitchFamily="34" charset="77"/>
            </a:endParaRPr>
          </a:p>
          <a:p>
            <a:r>
              <a:rPr lang="fr-FR" b="1">
                <a:latin typeface="Lato" panose="020F0502020204030203" pitchFamily="34" charset="77"/>
                <a:ea typeface="MS PGothic"/>
                <a:cs typeface="Calibri"/>
              </a:rPr>
              <a:t>Objectifs d’apprentissage : </a:t>
            </a:r>
          </a:p>
          <a:p>
            <a:pPr marL="285750" indent="-285750">
              <a:buClr>
                <a:schemeClr val="tx1"/>
              </a:buClr>
              <a:buFont typeface="Wingdings" pitchFamily="2" charset="2"/>
              <a:buChar char="Ø"/>
            </a:pPr>
            <a:r>
              <a:rPr lang="fr-FR">
                <a:effectLst/>
                <a:latin typeface="Lato" panose="020F0502020204030203" pitchFamily="34" charset="77"/>
                <a:ea typeface="MS Mincho"/>
                <a:cs typeface="Times New Roman" panose="02020603050405020304" pitchFamily="18" charset="0"/>
              </a:rPr>
              <a:t>Comprendre comment les programmes de prévention de la VBG visent à transformer les normes sociales et les systèmes</a:t>
            </a:r>
            <a:r>
              <a:rPr lang="fr-FR">
                <a:latin typeface="Lato" panose="020F0502020204030203" pitchFamily="34" charset="77"/>
                <a:ea typeface="MS Mincho"/>
                <a:cs typeface="Times New Roman" panose="02020603050405020304" pitchFamily="18" charset="0"/>
              </a:rPr>
              <a:t> à travers le modèle socio-écologique</a:t>
            </a:r>
            <a:r>
              <a:rPr lang="fr-FR">
                <a:effectLst/>
                <a:latin typeface="Lato" panose="020F0502020204030203" pitchFamily="34" charset="77"/>
                <a:ea typeface="MS Mincho"/>
                <a:cs typeface="Times New Roman" panose="02020603050405020304" pitchFamily="18" charset="0"/>
              </a:rPr>
              <a:t>.</a:t>
            </a:r>
            <a:r>
              <a:rPr lang="fr-FR">
                <a:latin typeface="Lato" panose="020F0502020204030203" pitchFamily="34" charset="77"/>
                <a:ea typeface="MS Mincho"/>
                <a:cs typeface="Times New Roman" panose="02020603050405020304" pitchFamily="18" charset="0"/>
              </a:rPr>
              <a:t> </a:t>
            </a:r>
          </a:p>
          <a:p>
            <a:pPr marL="285750" indent="-285750">
              <a:buClr>
                <a:schemeClr val="tx1"/>
              </a:buClr>
              <a:buFont typeface="Wingdings" pitchFamily="2" charset="2"/>
              <a:buChar char="Ø"/>
            </a:pPr>
            <a:r>
              <a:rPr lang="fr-FR">
                <a:effectLst/>
                <a:latin typeface="Lato" panose="020F0502020204030203" pitchFamily="34" charset="77"/>
                <a:ea typeface="MS Mincho"/>
                <a:cs typeface="Times New Roman" panose="02020603050405020304" pitchFamily="18" charset="0"/>
              </a:rPr>
              <a:t>Appliquer les principaux principes directeurs et approches pour l’action visant la VBG aux activités de prévention.</a:t>
            </a:r>
          </a:p>
          <a:p>
            <a:pPr marL="285750" indent="-285750">
              <a:buClr>
                <a:srgbClr val="0070C0"/>
              </a:buClr>
              <a:buFont typeface="Wingdings" pitchFamily="2" charset="2"/>
              <a:buChar char="Ø"/>
            </a:pPr>
            <a:endParaRPr lang="en-US">
              <a:latin typeface="Lato" panose="020F0502020204030203" pitchFamily="34" charset="77"/>
              <a:ea typeface="MS Mincho"/>
            </a:endParaRPr>
          </a:p>
          <a:p>
            <a:pPr>
              <a:lnSpc>
                <a:spcPct val="114999"/>
              </a:lnSpc>
            </a:pPr>
            <a:r>
              <a:rPr lang="fr-FR">
                <a:latin typeface="Lato" panose="020F0502020204030203" pitchFamily="34" charset="77"/>
                <a:ea typeface="MS PGothic"/>
                <a:cs typeface="Calibri"/>
              </a:rPr>
              <a:t>Faire remarquer que les deux premières sessions ont préparé le terrain pour le reste du module. Maintenant que nous avons identifié les causes profondes de la VBG, nous allons explorer plus en détail comment la prévenir. </a:t>
            </a:r>
          </a:p>
        </p:txBody>
      </p:sp>
    </p:spTree>
    <p:extLst>
      <p:ext uri="{BB962C8B-B14F-4D97-AF65-F5344CB8AC3E}">
        <p14:creationId xmlns:p14="http://schemas.microsoft.com/office/powerpoint/2010/main" val="4245335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1270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pPr>
              <a:defRPr/>
            </a:pPr>
            <a:r>
              <a:rPr lang="fr-FR">
                <a:effectLst/>
                <a:latin typeface="Lato" panose="020F0502020204030203" pitchFamily="34" charset="77"/>
                <a:ea typeface="MS Mincho"/>
                <a:cs typeface="Times New Roman" panose="02020603050405020304" pitchFamily="18" charset="0"/>
              </a:rPr>
              <a:t>Expliquez que les activités de prévention de la VBG doivent refléter les </a:t>
            </a:r>
            <a:r>
              <a:rPr lang="fr-FR" b="1">
                <a:effectLst/>
                <a:latin typeface="Lato" panose="020F0502020204030203" pitchFamily="34" charset="77"/>
                <a:ea typeface="MS Mincho"/>
                <a:cs typeface="Times New Roman" panose="02020603050405020304" pitchFamily="18" charset="0"/>
              </a:rPr>
              <a:t>principes directeurs de l’action contre la VBG</a:t>
            </a:r>
            <a:r>
              <a:rPr lang="fr-FR">
                <a:effectLst/>
                <a:latin typeface="Lato" panose="020F0502020204030203" pitchFamily="34" charset="77"/>
                <a:ea typeface="MS Mincho"/>
                <a:cs typeface="Times New Roman" panose="02020603050405020304" pitchFamily="18" charset="0"/>
              </a:rPr>
              <a:t> (Norme minimale </a:t>
            </a:r>
            <a:r>
              <a:rPr lang="fr-FR" err="1">
                <a:effectLst/>
                <a:latin typeface="Lato" panose="020F0502020204030203" pitchFamily="34" charset="77"/>
                <a:ea typeface="MS Mincho"/>
                <a:cs typeface="Times New Roman" panose="02020603050405020304" pitchFamily="18" charset="0"/>
              </a:rPr>
              <a:t>interorganisations</a:t>
            </a:r>
            <a:r>
              <a:rPr lang="fr-FR">
                <a:effectLst/>
                <a:latin typeface="Lato" panose="020F0502020204030203" pitchFamily="34" charset="77"/>
                <a:ea typeface="MS Mincho"/>
                <a:cs typeface="Times New Roman" panose="02020603050405020304" pitchFamily="18" charset="0"/>
              </a:rPr>
              <a:t> 1). Le travail de prévention doit notamment respecter les quatre principes énoncés dans la diapositive.</a:t>
            </a:r>
            <a:r>
              <a:rPr lang="fr-FR">
                <a:latin typeface="Lato" panose="020F0502020204030203" pitchFamily="34" charset="77"/>
                <a:ea typeface="MS Mincho"/>
                <a:cs typeface="Times New Roman" panose="02020603050405020304" pitchFamily="18" charset="0"/>
              </a:rPr>
              <a:t> </a:t>
            </a:r>
          </a:p>
          <a:p>
            <a:pPr>
              <a:defRPr/>
            </a:pPr>
            <a:endParaRPr lang="x-none">
              <a:latin typeface="Lato" panose="020F0502020204030203" pitchFamily="34" charset="77"/>
              <a:ea typeface="MS Mincho" panose="02020609040205080304" pitchFamily="49" charset="-128"/>
              <a:cs typeface="Times New Roman" panose="02020603050405020304" pitchFamily="18" charset="0"/>
            </a:endParaRPr>
          </a:p>
          <a:p>
            <a:pPr>
              <a:spcAft>
                <a:spcPts val="1200"/>
              </a:spcAft>
            </a:pPr>
            <a:r>
              <a:rPr lang="fr-FR">
                <a:latin typeface="Lato" panose="020F0502020204030203" pitchFamily="34" charset="77"/>
                <a:ea typeface="MS PGothic"/>
                <a:cs typeface="Calibri"/>
              </a:rPr>
              <a:t>Changer les normes de genre devrait être un </a:t>
            </a:r>
            <a:r>
              <a:rPr lang="fr-FR" b="1">
                <a:latin typeface="Lato" panose="020F0502020204030203" pitchFamily="34" charset="77"/>
                <a:ea typeface="MS PGothic"/>
                <a:cs typeface="Calibri"/>
              </a:rPr>
              <a:t>processus dirigé par la communauté</a:t>
            </a:r>
            <a:r>
              <a:rPr lang="fr-FR">
                <a:latin typeface="Lato" panose="020F0502020204030203" pitchFamily="34" charset="77"/>
                <a:ea typeface="MS PGothic"/>
                <a:cs typeface="Calibri"/>
              </a:rPr>
              <a:t>, avec l’engagement de divers groupes et catégories, y compris les hommes et les garçons. Cela nécessite une action et un engagement soutenus et à long terme. Cependant, les preuves montrent que les changements d’attitudes et de comportements n’ont pas besoin de prendre une génération et peuvent être obtenus dans des délais plus courts lorsqu’ils sont mis en œuvre conformément aux principes énoncés dans la diapositive.</a:t>
            </a:r>
          </a:p>
          <a:p>
            <a:pPr>
              <a:spcAft>
                <a:spcPts val="1200"/>
              </a:spcAft>
            </a:pPr>
            <a:endParaRPr lang="en-US" b="1">
              <a:latin typeface="Lato" panose="020F0502020204030203" pitchFamily="34" charset="77"/>
              <a:ea typeface="MS PGothic"/>
              <a:cs typeface="Calibri"/>
            </a:endParaRPr>
          </a:p>
          <a:p>
            <a:pPr>
              <a:spcAft>
                <a:spcPts val="1200"/>
              </a:spcAft>
            </a:pPr>
            <a:r>
              <a:rPr lang="fr-FR" b="1">
                <a:latin typeface="Lato" panose="020F0502020204030203" pitchFamily="34" charset="77"/>
                <a:ea typeface="MS PGothic"/>
                <a:cs typeface="Calibri"/>
              </a:rPr>
              <a:t>La responsabilité à l’égard des femmes et des filles </a:t>
            </a:r>
            <a:r>
              <a:rPr lang="fr-FR" b="0">
                <a:latin typeface="Lato" panose="020F0502020204030203" pitchFamily="34" charset="77"/>
                <a:ea typeface="MS PGothic"/>
                <a:cs typeface="Calibri"/>
              </a:rPr>
              <a:t>à tous les niveaux des efforts d’implication masculine est essentielle pour une programmation éthique et efficace de la lutte contre la VBG et pour garantir la pleine égalité des droits des femmes et des filles. </a:t>
            </a:r>
            <a:r>
              <a:rPr lang="fr-FR" b="0" i="0">
                <a:latin typeface="Lato" panose="020F0502020204030203" pitchFamily="34" charset="77"/>
                <a:ea typeface="MS PGothic"/>
                <a:cs typeface="Calibri"/>
              </a:rPr>
              <a:t>Dans le contexte des efforts d’implication des hommes, la responsabilité signifie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promouvoir et assurer le </a:t>
            </a:r>
            <a:r>
              <a:rPr lang="fr-FR" b="1">
                <a:latin typeface="Lato" panose="020F0502020204030203" pitchFamily="34" charset="77"/>
                <a:ea typeface="MS PGothic"/>
                <a:cs typeface="Calibri"/>
              </a:rPr>
              <a:t>leadership des femmes et des filles</a:t>
            </a:r>
            <a:r>
              <a:rPr lang="fr-FR">
                <a:latin typeface="Lato" panose="020F0502020204030203" pitchFamily="34" charset="77"/>
                <a:ea typeface="MS PGothic"/>
                <a:cs typeface="Calibri"/>
              </a:rPr>
              <a:t> dans le travail sur la VBG ;</a:t>
            </a:r>
          </a:p>
          <a:p>
            <a:pPr marL="285750" indent="-285750">
              <a:buClr>
                <a:schemeClr val="tx1"/>
              </a:buClr>
              <a:buFont typeface="Arial" panose="020B0604020202020204" pitchFamily="34" charset="0"/>
              <a:buChar char="•"/>
            </a:pPr>
            <a:r>
              <a:rPr lang="fr-FR" b="1">
                <a:latin typeface="Lato" panose="020F0502020204030203" pitchFamily="34" charset="77"/>
                <a:ea typeface="MS PGothic"/>
                <a:cs typeface="Calibri"/>
              </a:rPr>
              <a:t>être à l’écoute</a:t>
            </a:r>
            <a:r>
              <a:rPr lang="fr-FR">
                <a:latin typeface="Lato" panose="020F0502020204030203" pitchFamily="34" charset="77"/>
                <a:ea typeface="MS PGothic"/>
                <a:cs typeface="Calibri"/>
              </a:rPr>
              <a:t> des exigences et des </a:t>
            </a:r>
            <a:r>
              <a:rPr lang="fr-FR" b="1">
                <a:latin typeface="Lato" panose="020F0502020204030203" pitchFamily="34" charset="77"/>
                <a:ea typeface="MS PGothic"/>
                <a:cs typeface="Calibri"/>
              </a:rPr>
              <a:t>conseils de femmes et de filles diverses</a:t>
            </a:r>
            <a:r>
              <a:rPr lang="fr-FR">
                <a:latin typeface="Lato" panose="020F0502020204030203" pitchFamily="34" charset="77"/>
                <a:ea typeface="MS PGothic"/>
                <a:cs typeface="Calibri"/>
              </a:rPr>
              <a:t> avant d’entreprendre ces efforts d’implication masculine ;</a:t>
            </a:r>
          </a:p>
          <a:p>
            <a:pPr marL="285750" indent="-285750">
              <a:buClr>
                <a:schemeClr val="tx1"/>
              </a:buClr>
              <a:buFont typeface="Arial" panose="020B0604020202020204" pitchFamily="34" charset="0"/>
              <a:buChar char="•"/>
            </a:pPr>
            <a:r>
              <a:rPr lang="fr-FR" b="0">
                <a:latin typeface="Lato" panose="020F0502020204030203" pitchFamily="34" charset="77"/>
                <a:ea typeface="MS PGothic"/>
                <a:cs typeface="Calibri"/>
              </a:rPr>
              <a:t>reconnaître la hiérarchie existante entre les sexes et s’efforcer de </a:t>
            </a:r>
            <a:r>
              <a:rPr lang="fr-FR" b="1">
                <a:latin typeface="Lato" panose="020F0502020204030203" pitchFamily="34" charset="77"/>
                <a:ea typeface="MS PGothic"/>
                <a:cs typeface="Calibri"/>
              </a:rPr>
              <a:t>transformer un système d’inégalité dont les hommes bénéficient</a:t>
            </a:r>
            <a:r>
              <a:rPr lang="fr-FR" b="0">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pPr>
            <a:r>
              <a:rPr lang="fr-FR" b="1">
                <a:latin typeface="Lato" panose="020F0502020204030203" pitchFamily="34" charset="77"/>
                <a:ea typeface="MS PGothic"/>
                <a:cs typeface="Calibri"/>
              </a:rPr>
              <a:t>travailler</a:t>
            </a:r>
            <a:r>
              <a:rPr lang="fr-FR" b="0">
                <a:latin typeface="Lato" panose="020F0502020204030203" pitchFamily="34" charset="77"/>
                <a:ea typeface="MS PGothic"/>
                <a:cs typeface="Calibri"/>
              </a:rPr>
              <a:t> à la fois </a:t>
            </a:r>
            <a:r>
              <a:rPr lang="fr-FR" b="1">
                <a:latin typeface="Lato" panose="020F0502020204030203" pitchFamily="34" charset="77"/>
                <a:ea typeface="MS PGothic"/>
                <a:cs typeface="Calibri"/>
              </a:rPr>
              <a:t>au niveau individuel</a:t>
            </a:r>
            <a:r>
              <a:rPr lang="fr-FR" b="0">
                <a:latin typeface="Lato" panose="020F0502020204030203" pitchFamily="34" charset="77"/>
                <a:ea typeface="MS PGothic"/>
                <a:cs typeface="Calibri"/>
              </a:rPr>
              <a:t> et </a:t>
            </a:r>
            <a:r>
              <a:rPr lang="fr-FR" b="1">
                <a:latin typeface="Lato" panose="020F0502020204030203" pitchFamily="34" charset="77"/>
                <a:ea typeface="MS PGothic"/>
                <a:cs typeface="Calibri"/>
              </a:rPr>
              <a:t>structurel</a:t>
            </a:r>
            <a:r>
              <a:rPr lang="fr-FR" b="0">
                <a:latin typeface="Lato" panose="020F0502020204030203" pitchFamily="34" charset="77"/>
                <a:ea typeface="MS PGothic"/>
                <a:cs typeface="Calibri"/>
              </a:rPr>
              <a:t> pour changer les comportements personnels tout en transformant les systèmes patriarcaux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veiller à ce que les </a:t>
            </a:r>
            <a:r>
              <a:rPr lang="fr-FR" b="1">
                <a:latin typeface="Lato" panose="020F0502020204030203" pitchFamily="34" charset="77"/>
                <a:ea typeface="MS PGothic"/>
                <a:cs typeface="Calibri"/>
              </a:rPr>
              <a:t>efforts d’implication masculine</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autonomisent</a:t>
            </a:r>
            <a:r>
              <a:rPr lang="fr-FR">
                <a:latin typeface="Lato" panose="020F0502020204030203" pitchFamily="34" charset="77"/>
                <a:ea typeface="MS PGothic"/>
                <a:cs typeface="Calibri"/>
              </a:rPr>
              <a:t> les femmes et les filles et </a:t>
            </a:r>
            <a:r>
              <a:rPr lang="fr-FR" b="1">
                <a:latin typeface="Lato" panose="020F0502020204030203" pitchFamily="34" charset="77"/>
                <a:ea typeface="MS PGothic"/>
                <a:cs typeface="Calibri"/>
              </a:rPr>
              <a:t>honorent le leadership des femmes</a:t>
            </a:r>
            <a:r>
              <a:rPr lang="fr-FR">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pPr>
            <a:r>
              <a:rPr lang="fr-FR" b="1">
                <a:latin typeface="Lato" panose="020F0502020204030203" pitchFamily="34" charset="77"/>
                <a:ea typeface="MS PGothic"/>
                <a:cs typeface="Calibri"/>
              </a:rPr>
              <a:t>examiner les décisions de financement </a:t>
            </a:r>
            <a:r>
              <a:rPr lang="fr-FR" b="0">
                <a:latin typeface="Lato" panose="020F0502020204030203" pitchFamily="34" charset="77"/>
                <a:ea typeface="MS PGothic"/>
                <a:cs typeface="Calibri"/>
              </a:rPr>
              <a:t>pour s’assurer que les hiérarchies de genre ne sont pas reproduites par inadvertance.</a:t>
            </a:r>
          </a:p>
          <a:p>
            <a:pPr marL="285750" indent="-285750">
              <a:buClr>
                <a:srgbClr val="0070C0"/>
              </a:buClr>
              <a:buFont typeface="Wingdings" pitchFamily="2" charset="2"/>
              <a:buChar char="Ø"/>
            </a:pPr>
            <a:endParaRPr lang="x-none" b="0" i="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fr-FR" i="0">
                <a:effectLst/>
                <a:latin typeface="Lato" panose="020F0502020204030203" pitchFamily="34" charset="77"/>
                <a:ea typeface="MS Mincho"/>
                <a:cs typeface="Times New Roman" panose="02020603050405020304" pitchFamily="18" charset="0"/>
              </a:rPr>
              <a:t>Rappelez aux participants que même au début d’une situation d’urgence, des mesures concrètes peuvent être prises pour promouvoir l’</a:t>
            </a:r>
            <a:r>
              <a:rPr lang="fr-FR" b="1" i="0">
                <a:effectLst/>
                <a:latin typeface="Lato" panose="020F0502020204030203" pitchFamily="34" charset="77"/>
                <a:ea typeface="MS Mincho"/>
                <a:cs typeface="Times New Roman" panose="02020603050405020304" pitchFamily="18" charset="0"/>
              </a:rPr>
              <a:t>autonomisation</a:t>
            </a:r>
            <a:r>
              <a:rPr lang="fr-FR" i="0">
                <a:effectLst/>
                <a:latin typeface="Lato" panose="020F0502020204030203" pitchFamily="34" charset="77"/>
                <a:ea typeface="MS Mincho"/>
                <a:cs typeface="Times New Roman" panose="02020603050405020304" pitchFamily="18" charset="0"/>
              </a:rPr>
              <a:t> des femmes et des filles. Il s’agit par exemple de veiller à ce que les femmes aient une voix véritablement représentative et significative au sein des comités de gouvernance du site ou d’autres structures communautaires, telles que les groupes de protection de l’enfance, les comités des moyens de subsistance, etc. Le module 2 du Kit de Formation sur la prévention de la VBG approfondira les thèmes de la participation et de l’autonomisation des femmes et des filles.</a:t>
            </a:r>
            <a:r>
              <a:rPr lang="fr-FR">
                <a:latin typeface="Lato" panose="020F0502020204030203" pitchFamily="34" charset="77"/>
                <a:ea typeface="MS Mincho"/>
                <a:cs typeface="Times New Roman" panose="02020603050405020304" pitchFamily="18" charset="0"/>
              </a:rPr>
              <a:t> </a:t>
            </a:r>
          </a:p>
          <a:p>
            <a:endParaRPr lang="en-US" i="0">
              <a:latin typeface="Lato" panose="020F0502020204030203" pitchFamily="34" charset="77"/>
            </a:endParaRPr>
          </a:p>
          <a:p>
            <a:r>
              <a:rPr lang="fr-FR">
                <a:latin typeface="Lato" panose="020F0502020204030203" pitchFamily="34" charset="77"/>
                <a:ea typeface="MS PGothic"/>
                <a:cs typeface="Calibri"/>
              </a:rPr>
              <a:t>Une </a:t>
            </a:r>
            <a:r>
              <a:rPr lang="fr-FR" b="1">
                <a:latin typeface="Lato" panose="020F0502020204030203" pitchFamily="34" charset="77"/>
                <a:ea typeface="MS PGothic"/>
                <a:cs typeface="Calibri"/>
              </a:rPr>
              <a:t>approche axée sur les survivant(e)s</a:t>
            </a:r>
            <a:r>
              <a:rPr lang="fr-FR">
                <a:latin typeface="Lato" panose="020F0502020204030203" pitchFamily="34" charset="77"/>
                <a:ea typeface="MS PGothic"/>
                <a:cs typeface="Calibri"/>
              </a:rPr>
              <a:t> crée un environnement favorable dans lequel les droits et les souhaits des survivant(e)s sont respectés, leur sécurité est assurée et ils/elles sont traité(e)s avec dignité et respect. Une approche axée sur les survivant(e)s est basée sur les quatre </a:t>
            </a:r>
            <a:r>
              <a:rPr lang="fr-FR" b="1">
                <a:latin typeface="Lato" panose="020F0502020204030203" pitchFamily="34" charset="77"/>
                <a:ea typeface="MS PGothic"/>
                <a:cs typeface="Calibri"/>
              </a:rPr>
              <a:t>principes directeurs de la VBG</a:t>
            </a:r>
            <a:r>
              <a:rPr lang="fr-FR">
                <a:latin typeface="Lato" panose="020F0502020204030203" pitchFamily="34" charset="77"/>
                <a:ea typeface="MS PGothic"/>
                <a:cs typeface="Calibri"/>
              </a:rPr>
              <a:t> que sont la </a:t>
            </a:r>
            <a:r>
              <a:rPr lang="fr-FR" b="1">
                <a:latin typeface="Lato" panose="020F0502020204030203" pitchFamily="34" charset="77"/>
                <a:ea typeface="MS PGothic"/>
                <a:cs typeface="Calibri"/>
              </a:rPr>
              <a:t>sécurité</a:t>
            </a:r>
            <a:r>
              <a:rPr lang="fr-FR">
                <a:latin typeface="Lato" panose="020F0502020204030203" pitchFamily="34" charset="77"/>
                <a:ea typeface="MS PGothic"/>
                <a:cs typeface="Calibri"/>
              </a:rPr>
              <a:t>, la </a:t>
            </a:r>
            <a:r>
              <a:rPr lang="fr-FR" b="1">
                <a:latin typeface="Lato" panose="020F0502020204030203" pitchFamily="34" charset="77"/>
                <a:ea typeface="MS PGothic"/>
                <a:cs typeface="Calibri"/>
              </a:rPr>
              <a:t>confidentialité</a:t>
            </a:r>
            <a:r>
              <a:rPr lang="fr-FR">
                <a:latin typeface="Lato" panose="020F0502020204030203" pitchFamily="34" charset="77"/>
                <a:ea typeface="MS PGothic"/>
                <a:cs typeface="Calibri"/>
              </a:rPr>
              <a:t>, la </a:t>
            </a:r>
            <a:r>
              <a:rPr lang="fr-FR" b="1">
                <a:latin typeface="Lato" panose="020F0502020204030203" pitchFamily="34" charset="77"/>
                <a:ea typeface="MS PGothic"/>
                <a:cs typeface="Calibri"/>
              </a:rPr>
              <a:t>non-discrimination</a:t>
            </a:r>
            <a:r>
              <a:rPr lang="fr-FR">
                <a:latin typeface="Lato" panose="020F0502020204030203" pitchFamily="34" charset="77"/>
                <a:ea typeface="MS PGothic"/>
                <a:cs typeface="Calibri"/>
              </a:rPr>
              <a:t> et le </a:t>
            </a:r>
            <a:r>
              <a:rPr lang="fr-FR" b="1">
                <a:latin typeface="Lato" panose="020F0502020204030203" pitchFamily="34" charset="77"/>
                <a:ea typeface="MS PGothic"/>
                <a:cs typeface="Calibri"/>
              </a:rPr>
              <a:t>respect</a:t>
            </a:r>
            <a:r>
              <a:rPr lang="fr-FR">
                <a:latin typeface="Lato" panose="020F0502020204030203" pitchFamily="34" charset="77"/>
                <a:ea typeface="MS PGothic"/>
                <a:cs typeface="Calibri"/>
              </a:rPr>
              <a:t>. </a:t>
            </a:r>
          </a:p>
          <a:p>
            <a:endParaRPr lang="x-none" b="1" i="0">
              <a:latin typeface="Lato" panose="020F0502020204030203" pitchFamily="34" charset="77"/>
            </a:endParaRPr>
          </a:p>
          <a:p>
            <a:pPr>
              <a:defRPr/>
            </a:pPr>
            <a:r>
              <a:rPr lang="fr-FR" b="1" i="0">
                <a:latin typeface="Lato" panose="020F0502020204030203" pitchFamily="34" charset="77"/>
                <a:ea typeface="MS PGothic"/>
                <a:cs typeface="Calibri"/>
              </a:rPr>
              <a:t>Ne pas nuire</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fr-FR">
                <a:latin typeface="Lato" panose="020F0502020204030203" pitchFamily="34" charset="77"/>
                <a:ea typeface="MS PGothic"/>
                <a:cs typeface="Calibri"/>
              </a:rPr>
              <a:t>La programmation transformatrice doit être mise en œuvre avec prudence et nécessite d’</a:t>
            </a:r>
            <a:r>
              <a:rPr lang="fr-FR" b="1">
                <a:latin typeface="Lato" panose="020F0502020204030203" pitchFamily="34" charset="77"/>
                <a:ea typeface="MS PGothic"/>
                <a:cs typeface="Calibri"/>
              </a:rPr>
              <a:t>évaluer le degré d’ouverture de la communauté</a:t>
            </a:r>
            <a:r>
              <a:rPr lang="fr-FR">
                <a:latin typeface="Lato" panose="020F0502020204030203" pitchFamily="34" charset="77"/>
                <a:ea typeface="MS PGothic"/>
                <a:cs typeface="Calibri"/>
              </a:rPr>
              <a:t> avant d’engager des discussions sur des questions profondément enracinées.</a:t>
            </a:r>
          </a:p>
          <a:p>
            <a:pPr marL="285750" indent="-285750">
              <a:buClr>
                <a:schemeClr val="tx1"/>
              </a:buClr>
              <a:buFont typeface="Arial" panose="020B0604020202020204" pitchFamily="34" charset="0"/>
              <a:buChar char="•"/>
              <a:defRPr/>
            </a:pPr>
            <a:r>
              <a:rPr lang="fr-FR" b="1">
                <a:latin typeface="Lato" panose="020F0502020204030203" pitchFamily="34" charset="77"/>
                <a:ea typeface="MS Mincho"/>
                <a:cs typeface="Calibri"/>
              </a:rPr>
              <a:t>Veillez à ce que les services essentiels </a:t>
            </a:r>
            <a:r>
              <a:rPr lang="fr-FR">
                <a:latin typeface="Lato" panose="020F0502020204030203" pitchFamily="34" charset="77"/>
                <a:ea typeface="MS Mincho"/>
                <a:cs typeface="Calibri"/>
              </a:rPr>
              <a:t>de santé et de soutien psychosocial soient au moins fonctionnels avant d’entreprendre des activités plus transformatrices en matière de normes sociales et de systèmes.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fr-FR">
                <a:latin typeface="Lato" panose="020F0502020204030203" pitchFamily="34" charset="77"/>
                <a:ea typeface="MS PGothic"/>
                <a:cs typeface="Calibri"/>
              </a:rPr>
              <a:t>Une stratégie de prévention de la VBG est incomplète et dangereuse </a:t>
            </a:r>
            <a:r>
              <a:rPr lang="fr-FR" u="sng">
                <a:latin typeface="Lato" panose="020F0502020204030203" pitchFamily="34" charset="77"/>
                <a:ea typeface="MS PGothic"/>
                <a:cs typeface="Calibri"/>
              </a:rPr>
              <a:t>si elle n’inclut pas</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des mesures et des ressources spécifiques </a:t>
            </a:r>
            <a:r>
              <a:rPr lang="fr-FR">
                <a:latin typeface="Lato" panose="020F0502020204030203" pitchFamily="34" charset="77"/>
                <a:ea typeface="MS PGothic"/>
                <a:cs typeface="Calibri"/>
              </a:rPr>
              <a:t>pour aider les femmes, les filles et les autres groupes à risque, y compris les survivant(e)s, </a:t>
            </a:r>
            <a:r>
              <a:rPr lang="fr-FR" b="1">
                <a:latin typeface="Lato" panose="020F0502020204030203" pitchFamily="34" charset="77"/>
                <a:ea typeface="MS PGothic"/>
                <a:cs typeface="Calibri"/>
              </a:rPr>
              <a:t>à se rétablir et à renforcer leur soutien et leur solidarité</a:t>
            </a:r>
            <a:r>
              <a:rPr lang="fr-FR">
                <a:latin typeface="Lato" panose="020F0502020204030203" pitchFamily="34" charset="77"/>
                <a:ea typeface="MS PGothic"/>
                <a:cs typeface="Calibri"/>
              </a:rPr>
              <a:t>.</a:t>
            </a:r>
          </a:p>
          <a:p>
            <a:pPr marL="285750" indent="-285750">
              <a:buClr>
                <a:schemeClr val="tx1"/>
              </a:buClr>
              <a:buFont typeface="Arial" panose="020B0604020202020204" pitchFamily="34" charset="0"/>
              <a:buChar char="•"/>
              <a:defRPr/>
            </a:pPr>
            <a:r>
              <a:rPr lang="fr-FR">
                <a:latin typeface="Lato" panose="020F0502020204030203" pitchFamily="34" charset="77"/>
                <a:ea typeface="MS PGothic"/>
                <a:cs typeface="Calibri"/>
              </a:rPr>
              <a:t>Les programmes qui n’encouragent </a:t>
            </a:r>
            <a:r>
              <a:rPr lang="fr-FR" b="1" u="sng">
                <a:latin typeface="Lato" panose="020F0502020204030203" pitchFamily="34" charset="77"/>
                <a:ea typeface="MS PGothic"/>
                <a:cs typeface="Calibri"/>
              </a:rPr>
              <a:t>PAS</a:t>
            </a:r>
            <a:r>
              <a:rPr lang="fr-FR">
                <a:latin typeface="Lato" panose="020F0502020204030203" pitchFamily="34" charset="77"/>
                <a:ea typeface="MS PGothic"/>
                <a:cs typeface="Calibri"/>
              </a:rPr>
              <a:t> les normes sociales et de genre positives (par exemple, le partage du contrôle des ressources et de la prise de décision) </a:t>
            </a:r>
            <a:r>
              <a:rPr lang="fr-FR" b="1">
                <a:latin typeface="Lato" panose="020F0502020204030203" pitchFamily="34" charset="77"/>
                <a:ea typeface="MS PGothic"/>
                <a:cs typeface="Calibri"/>
              </a:rPr>
              <a:t>renforcent les stéréotypes néfastes ou aggravent les risques pour les femmes et les filles</a:t>
            </a:r>
            <a:r>
              <a:rPr lang="fr-FR">
                <a:latin typeface="Lato" panose="020F0502020204030203" pitchFamily="34" charset="77"/>
                <a:ea typeface="MS PGothic"/>
                <a:cs typeface="Calibri"/>
              </a:rPr>
              <a:t>. </a:t>
            </a:r>
          </a:p>
          <a:p>
            <a:pPr marL="171450" marR="0" lvl="0" indent="-171450" defTabSz="914400" rtl="0" eaLnBrk="0" fontAlgn="base" latinLnBrk="0" hangingPunct="0">
              <a:spcBef>
                <a:spcPct val="30000"/>
              </a:spcBef>
              <a:spcAft>
                <a:spcPct val="0"/>
              </a:spcAft>
              <a:buClrTx/>
              <a:buSzTx/>
              <a:buFontTx/>
              <a:buChar char="-"/>
              <a:tabLst/>
              <a:defRPr/>
            </a:pPr>
            <a:endParaRPr lang="x-none">
              <a:latin typeface="Lato" panose="020F0502020204030203" pitchFamily="34" charset="77"/>
              <a:ea typeface="MS Mincho" panose="02020609040205080304" pitchFamily="49" charset="-128"/>
              <a:cs typeface="Times New Roman" panose="02020603050405020304" pitchFamily="18" charset="0"/>
            </a:endParaRPr>
          </a:p>
          <a:p>
            <a:r>
              <a:rPr lang="fr-FR" i="0">
                <a:latin typeface="Lato" panose="020F0502020204030203" pitchFamily="34" charset="77"/>
                <a:ea typeface="MS PGothic"/>
                <a:cs typeface="Calibri"/>
              </a:rPr>
              <a:t>Contenu dérivé et adapté des Normes minimales </a:t>
            </a:r>
            <a:r>
              <a:rPr lang="fr-FR" i="0" err="1">
                <a:latin typeface="Lato" panose="020F0502020204030203" pitchFamily="34" charset="77"/>
                <a:ea typeface="MS PGothic"/>
                <a:cs typeface="Calibri"/>
              </a:rPr>
              <a:t>interorganisations</a:t>
            </a:r>
            <a:r>
              <a:rPr lang="fr-FR" i="0">
                <a:latin typeface="Lato" panose="020F0502020204030203" pitchFamily="34" charset="77"/>
                <a:ea typeface="MS PGothic"/>
                <a:cs typeface="Calibri"/>
              </a:rPr>
              <a:t> en matière de VBG.</a:t>
            </a:r>
            <a:r>
              <a:rPr lang="fr-FR">
                <a:latin typeface="Lato" panose="020F0502020204030203" pitchFamily="34" charset="77"/>
                <a:ea typeface="MS PGothic"/>
                <a:cs typeface="Calibri"/>
              </a:rPr>
              <a:t> </a:t>
            </a:r>
          </a:p>
        </p:txBody>
      </p:sp>
    </p:spTree>
    <p:extLst>
      <p:ext uri="{BB962C8B-B14F-4D97-AF65-F5344CB8AC3E}">
        <p14:creationId xmlns:p14="http://schemas.microsoft.com/office/powerpoint/2010/main" val="189982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fr-FR"/>
              <a:t>En cas d’utilisation des images/illustrations à d’autres fins que dans le cadre du Kit de Formation, veillez à accréditer le graphiste </a:t>
            </a:r>
            <a:r>
              <a:rPr lang="fr-FR" i="1"/>
              <a:t>REC Design</a:t>
            </a:r>
            <a:r>
              <a:rPr lang="fr-FR"/>
              <a:t>.</a:t>
            </a:r>
            <a:r>
              <a:rPr lang="fr-FR" i="1"/>
              <a:t> </a:t>
            </a:r>
          </a:p>
          <a:p>
            <a:pPr marL="0" marR="0" lvl="0" indent="0" algn="l" defTabSz="914400">
              <a:lnSpc>
                <a:spcPct val="100000"/>
              </a:lnSpc>
              <a:spcBef>
                <a:spcPct val="30000"/>
              </a:spcBef>
              <a:spcAft>
                <a:spcPct val="0"/>
              </a:spcAft>
              <a:buClrTx/>
              <a:buSzTx/>
              <a:buFontTx/>
              <a:buNone/>
              <a:tabLst/>
              <a:defRPr/>
            </a:pPr>
            <a:endParaRPr lang="en-US" sz="1200" b="0" i="0">
              <a:solidFill>
                <a:srgbClr val="000000"/>
              </a:solidFill>
              <a:effectLst/>
              <a:latin typeface="Calibri" panose="020F0502020204030204" pitchFamily="34" charset="0"/>
              <a:cs typeface="Calibri"/>
            </a:endParaRPr>
          </a:p>
          <a:p>
            <a:endParaRPr lang="x-none"/>
          </a:p>
        </p:txBody>
      </p:sp>
    </p:spTree>
    <p:extLst>
      <p:ext uri="{BB962C8B-B14F-4D97-AF65-F5344CB8AC3E}">
        <p14:creationId xmlns:p14="http://schemas.microsoft.com/office/powerpoint/2010/main" val="241783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47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pPr marL="0" marR="0" lvl="0" indent="0" defTabSz="914400" rtl="0" eaLnBrk="0" fontAlgn="base" latinLnBrk="0" hangingPunct="0">
              <a:spcBef>
                <a:spcPct val="30000"/>
              </a:spcBef>
              <a:spcAft>
                <a:spcPct val="0"/>
              </a:spcAft>
              <a:buClrTx/>
              <a:buSzTx/>
              <a:buFontTx/>
              <a:buNone/>
              <a:tabLst/>
              <a:defRPr/>
            </a:pPr>
            <a:endParaRPr lang="x-none" sz="1800">
              <a:latin typeface="Lato" panose="020F0502020204030203" pitchFamily="34" charset="77"/>
            </a:endParaRPr>
          </a:p>
          <a:p>
            <a:pPr marL="0" marR="0" lvl="0" indent="0" defTabSz="914400" rtl="0" eaLnBrk="0" fontAlgn="base" latinLnBrk="0" hangingPunct="0">
              <a:spcBef>
                <a:spcPct val="30000"/>
              </a:spcBef>
              <a:spcAft>
                <a:spcPts val="1365"/>
              </a:spcAft>
              <a:buClrTx/>
              <a:buSzTx/>
              <a:buFontTx/>
              <a:buNone/>
              <a:tabLst/>
              <a:defRPr/>
            </a:pPr>
            <a:r>
              <a:rPr lang="fr-FR">
                <a:latin typeface="Lato" panose="020F0502020204030203" pitchFamily="34" charset="77"/>
                <a:ea typeface="MS PGothic"/>
                <a:cs typeface="Calibri"/>
              </a:rPr>
              <a:t>Durée prévue : 20 min.</a:t>
            </a:r>
          </a:p>
          <a:p>
            <a:pPr>
              <a:spcAft>
                <a:spcPts val="1365"/>
              </a:spcAft>
              <a:defRPr/>
            </a:pPr>
            <a:r>
              <a:rPr lang="fr-FR">
                <a:latin typeface="Lato" panose="020F0502020204030203" pitchFamily="34" charset="77"/>
                <a:ea typeface="MS PGothic"/>
                <a:cs typeface="Calibri"/>
              </a:rPr>
              <a:t>Objectif : améliorer la compréhension des participants sur la manière d’appliquer les principes directeurs en matière de VBG dans les activités de prévention de la VBG</a:t>
            </a:r>
          </a:p>
          <a:p>
            <a:pPr>
              <a:spcAft>
                <a:spcPts val="1365"/>
              </a:spcAft>
              <a:defRPr/>
            </a:pPr>
            <a:endParaRPr lang="x-none">
              <a:latin typeface="Lato" panose="020F0502020204030203" pitchFamily="34" charset="77"/>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fr-FR">
                <a:effectLst/>
                <a:latin typeface="Lato" panose="020F0502020204030203" pitchFamily="34" charset="77"/>
                <a:ea typeface="MS Mincho"/>
                <a:cs typeface="Times New Roman" panose="02020603050405020304" pitchFamily="18" charset="0"/>
              </a:rPr>
              <a:t>Placez quatre panneaux sur le mur, chacun avec l’un des quatre principes directeurs inscrits dessus : (« Dirigé par la communauté », « Responsable à l’égard des femmes et les filles », « Axé sur les survivant(e)s », « Ne pas nuire »). </a:t>
            </a:r>
          </a:p>
          <a:p>
            <a:pPr marL="342900" indent="-342900">
              <a:buClr>
                <a:schemeClr val="tx1"/>
              </a:buClr>
              <a:buFont typeface="Arial" panose="020B0604020202020204" pitchFamily="34" charset="0"/>
              <a:buChar char="•"/>
              <a:tabLst>
                <a:tab pos="139700" algn="l"/>
                <a:tab pos="180340" algn="l"/>
              </a:tabLst>
            </a:pPr>
            <a:r>
              <a:rPr lang="fr-FR">
                <a:latin typeface="Lato" panose="020F0502020204030203" pitchFamily="34" charset="77"/>
                <a:ea typeface="MS Mincho"/>
                <a:cs typeface="Times New Roman" panose="02020603050405020304" pitchFamily="18" charset="0"/>
              </a:rPr>
              <a:t>Demandez aux participants de noter sur un post-it une activité de prévention primaire de la VBG (de préférence un exemple tiré d’un programme en cours, s’il est disponible). </a:t>
            </a:r>
          </a:p>
          <a:p>
            <a:pPr marL="342900" indent="-342900">
              <a:buClr>
                <a:schemeClr val="tx1"/>
              </a:buClr>
              <a:buFont typeface="Arial" panose="020B0604020202020204" pitchFamily="34" charset="0"/>
              <a:buChar char="•"/>
              <a:tabLst>
                <a:tab pos="139700" algn="l"/>
                <a:tab pos="180340" algn="l"/>
              </a:tabLst>
            </a:pPr>
            <a:r>
              <a:rPr lang="fr-FR">
                <a:effectLst/>
                <a:latin typeface="Lato" panose="020F0502020204030203" pitchFamily="34" charset="77"/>
                <a:ea typeface="MS Mincho"/>
                <a:cs typeface="Times New Roman" panose="02020603050405020304" pitchFamily="18" charset="0"/>
              </a:rPr>
              <a:t>Invitez chaque participant à venir devant la salle et à coller son post-it sur l’un des panneaux avec un principe, choisi au hasard.</a:t>
            </a:r>
            <a:r>
              <a:rPr lang="fr-FR">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fr-FR">
                <a:effectLst/>
                <a:latin typeface="Lato" panose="020F0502020204030203" pitchFamily="34" charset="77"/>
                <a:ea typeface="MS Mincho"/>
                <a:cs typeface="Times New Roman" panose="02020603050405020304" pitchFamily="18" charset="0"/>
              </a:rPr>
              <a:t>Invitez les participants à donner un exemple d’un moyen de rendre cette action ou intervention sensible au principe choisi. En d’autres termes, invitez-les à expliquer comment l’action/initiative est axée sur les survivant(e)s, ou responsable à l’égard des femmes et des filles, ou ne nuit pas, ou est dirigée par la communauté.</a:t>
            </a:r>
            <a:r>
              <a:rPr lang="fr-FR">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fr-FR">
                <a:effectLst/>
                <a:latin typeface="Lato" panose="020F0502020204030203" pitchFamily="34" charset="77"/>
                <a:ea typeface="MS Mincho"/>
                <a:cs typeface="Times New Roman" panose="02020603050405020304" pitchFamily="18" charset="0"/>
              </a:rPr>
              <a:t>Cet exercice devrait stimuler la révision des principes et aider les participants à les traduire dans la pratique, ainsi que susciter des réflexions critiques sur la manière d’adapter les interventions pour respecter les principes directeurs en matière de VBG.</a:t>
            </a:r>
            <a:r>
              <a:rPr lang="fr-FR">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fr-FR">
                <a:effectLst/>
                <a:latin typeface="Lato" panose="020F0502020204030203" pitchFamily="34" charset="77"/>
                <a:ea typeface="MS Mincho"/>
                <a:cs typeface="Times New Roman" panose="02020603050405020304" pitchFamily="18" charset="0"/>
              </a:rPr>
              <a:t>Tout au long de l’exercice, soulignez l’importance des initiatives à long terme ainsi que des mesures immédiates qui peuvent être prises pour promouvoir l’égalité des genres. Il y aura des chevauchements entre les différents principes pour chacun des exemples.</a:t>
            </a:r>
            <a:r>
              <a:rPr lang="fr-FR">
                <a:latin typeface="Lato" panose="020F0502020204030203" pitchFamily="34" charset="77"/>
                <a:ea typeface="MS Mincho"/>
                <a:cs typeface="Times New Roman" panose="02020603050405020304" pitchFamily="18" charset="0"/>
              </a:rPr>
              <a:t> </a:t>
            </a:r>
            <a:r>
              <a:rPr lang="fr-FR" i="0">
                <a:effectLst/>
                <a:latin typeface="Lato" panose="020F0502020204030203" pitchFamily="34" charset="77"/>
                <a:ea typeface="MS Mincho"/>
                <a:cs typeface="Times New Roman" panose="02020603050405020304" pitchFamily="18" charset="0"/>
              </a:rPr>
              <a:t> </a:t>
            </a:r>
          </a:p>
          <a:p>
            <a:endParaRPr lang="pt-BR">
              <a:latin typeface="Lato" panose="020F0502020204030203" pitchFamily="34" charset="77"/>
              <a:ea typeface="MS PGothic"/>
              <a:cs typeface="Calibri"/>
            </a:endParaRPr>
          </a:p>
          <a:p>
            <a:r>
              <a:rPr lang="fr-FR">
                <a:latin typeface="Lato" panose="020F0502020204030203" pitchFamily="34" charset="77"/>
                <a:ea typeface="MS PGothic"/>
                <a:cs typeface="Calibri"/>
              </a:rPr>
              <a:t>Exemples de mesures à prendre pour adhérer aux principes des </a:t>
            </a:r>
            <a:r>
              <a:rPr lang="fr-FR" b="1">
                <a:latin typeface="Lato" panose="020F0502020204030203" pitchFamily="34" charset="77"/>
                <a:ea typeface="MS PGothic"/>
                <a:cs typeface="Calibri"/>
              </a:rPr>
              <a:t>processus dirigés par la communauté </a:t>
            </a:r>
            <a:r>
              <a:rPr lang="fr-FR">
                <a:latin typeface="Lato" panose="020F0502020204030203" pitchFamily="34" charset="77"/>
                <a:ea typeface="MS PGothic"/>
                <a:cs typeface="Calibri"/>
              </a:rPr>
              <a:t>et de la </a:t>
            </a:r>
            <a:r>
              <a:rPr lang="fr-FR" b="1">
                <a:latin typeface="Lato" panose="020F0502020204030203" pitchFamily="34" charset="77"/>
                <a:ea typeface="MS PGothic"/>
                <a:cs typeface="Calibri"/>
              </a:rPr>
              <a:t>responsabilité à l’égard des femmes et des filles</a:t>
            </a:r>
            <a:r>
              <a:rPr lang="fr-FR">
                <a:latin typeface="Lato" panose="020F0502020204030203" pitchFamily="34" charset="77"/>
                <a:ea typeface="MS PGothic"/>
                <a:cs typeface="Calibri"/>
              </a:rPr>
              <a:t> : </a:t>
            </a:r>
          </a:p>
          <a:p>
            <a:pPr marL="342900" indent="-342900">
              <a:buClr>
                <a:schemeClr val="tx1"/>
              </a:buClr>
              <a:buFont typeface="Arial" panose="020B0604020202020204" pitchFamily="34" charset="0"/>
              <a:buChar char="•"/>
              <a:tabLst>
                <a:tab pos="139700" algn="l"/>
                <a:tab pos="180340" algn="l"/>
              </a:tabLst>
            </a:pPr>
            <a:r>
              <a:rPr lang="fr-FR" i="0">
                <a:effectLst/>
                <a:latin typeface="Lato" panose="020F0502020204030203" pitchFamily="34" charset="77"/>
                <a:ea typeface="MS Mincho"/>
                <a:cs typeface="Times New Roman" panose="02020603050405020304" pitchFamily="18" charset="0"/>
              </a:rPr>
              <a:t>Mettre en place des </a:t>
            </a:r>
            <a:r>
              <a:rPr lang="fr-FR" b="1" i="0">
                <a:effectLst/>
                <a:latin typeface="Lato" panose="020F0502020204030203" pitchFamily="34" charset="77"/>
                <a:ea typeface="MS Mincho"/>
                <a:cs typeface="Times New Roman" panose="02020603050405020304" pitchFamily="18" charset="0"/>
              </a:rPr>
              <a:t>mécanismes réactifs d’établissement des responsabilités et de rétroaction</a:t>
            </a:r>
            <a:r>
              <a:rPr lang="fr-FR" i="0">
                <a:effectLst/>
                <a:latin typeface="Lato" panose="020F0502020204030203" pitchFamily="34" charset="77"/>
                <a:ea typeface="MS Mincho"/>
                <a:cs typeface="Times New Roman" panose="02020603050405020304" pitchFamily="18" charset="0"/>
              </a:rPr>
              <a:t> visant à garantir que les programmes de prévention sont principalement guidés par </a:t>
            </a:r>
            <a:r>
              <a:rPr lang="fr-FR" b="1" i="0">
                <a:effectLst/>
                <a:latin typeface="Lato" panose="020F0502020204030203" pitchFamily="34" charset="77"/>
                <a:ea typeface="MS Mincho"/>
                <a:cs typeface="Times New Roman" panose="02020603050405020304" pitchFamily="18" charset="0"/>
              </a:rPr>
              <a:t>les intérêts et les besoins des femmes et des filles</a:t>
            </a:r>
            <a:r>
              <a:rPr lang="fr-FR" i="0">
                <a:effectLst/>
                <a:latin typeface="Lato" panose="020F0502020204030203" pitchFamily="34" charset="77"/>
                <a:ea typeface="MS Mincho"/>
                <a:cs typeface="Times New Roman" panose="02020603050405020304" pitchFamily="18" charset="0"/>
              </a:rPr>
              <a:t>, notamment en encourageant des séances d’écoute régulières avec des femmes et des filles de la communauté pour obtenir des commentaires sur les effets préjudiciables ou bénéfiques des activités menées au titre des programmes de prévention de la VBG.</a:t>
            </a:r>
          </a:p>
          <a:p>
            <a:pPr marL="342900" indent="-342900">
              <a:buClr>
                <a:schemeClr val="tx1"/>
              </a:buClr>
              <a:buFont typeface="Arial" panose="020B0604020202020204" pitchFamily="34" charset="0"/>
              <a:buChar char="•"/>
              <a:tabLst>
                <a:tab pos="139700" algn="l"/>
                <a:tab pos="180340" algn="l"/>
              </a:tabLst>
            </a:pPr>
            <a:r>
              <a:rPr lang="fr-FR" i="0">
                <a:effectLst/>
                <a:latin typeface="Lato" panose="020F0502020204030203" pitchFamily="34" charset="77"/>
                <a:ea typeface="MS Mincho"/>
                <a:cs typeface="Times New Roman" panose="02020603050405020304" pitchFamily="18" charset="0"/>
              </a:rPr>
              <a:t>Faciliter l’</a:t>
            </a:r>
            <a:r>
              <a:rPr lang="fr-FR" b="1" i="0">
                <a:effectLst/>
                <a:latin typeface="Lato" panose="020F0502020204030203" pitchFamily="34" charset="77"/>
                <a:ea typeface="MS Mincho"/>
                <a:cs typeface="Times New Roman" panose="02020603050405020304" pitchFamily="18" charset="0"/>
              </a:rPr>
              <a:t>accès des femmes et des filles à des postes de responsabilité</a:t>
            </a:r>
            <a:r>
              <a:rPr lang="fr-FR" i="0">
                <a:effectLst/>
                <a:latin typeface="Lato" panose="020F0502020204030203" pitchFamily="34" charset="77"/>
                <a:ea typeface="MS Mincho"/>
                <a:cs typeface="Times New Roman" panose="02020603050405020304" pitchFamily="18" charset="0"/>
              </a:rPr>
              <a:t> dans les programmes de prévention et veiller à ce que ces programmes satisfassent à des critères de sécurité et de responsabilité et répondent aux besoins des femmes et des filles.</a:t>
            </a:r>
          </a:p>
          <a:p>
            <a:pPr marL="342900" indent="-342900">
              <a:buClr>
                <a:schemeClr val="tx1"/>
              </a:buClr>
              <a:buFont typeface="Arial" panose="020B0604020202020204" pitchFamily="34" charset="0"/>
              <a:buChar char="•"/>
              <a:tabLst>
                <a:tab pos="139700" algn="l"/>
                <a:tab pos="180340" algn="l"/>
              </a:tabLst>
            </a:pPr>
            <a:r>
              <a:rPr lang="fr-FR" b="1" i="0">
                <a:effectLst/>
                <a:latin typeface="Lato" panose="020F0502020204030203" pitchFamily="34" charset="77"/>
                <a:ea typeface="MS Mincho"/>
                <a:cs typeface="Times New Roman" panose="02020603050405020304" pitchFamily="18" charset="0"/>
              </a:rPr>
              <a:t>Aborder</a:t>
            </a:r>
            <a:r>
              <a:rPr lang="fr-FR" i="0">
                <a:effectLst/>
                <a:latin typeface="Lato" panose="020F0502020204030203" pitchFamily="34" charset="77"/>
                <a:ea typeface="MS Mincho"/>
                <a:cs typeface="Times New Roman" panose="02020603050405020304" pitchFamily="18" charset="0"/>
              </a:rPr>
              <a:t> les </a:t>
            </a:r>
            <a:r>
              <a:rPr lang="fr-FR" b="1" i="0">
                <a:effectLst/>
                <a:latin typeface="Lato" panose="020F0502020204030203" pitchFamily="34" charset="77"/>
                <a:ea typeface="MS Mincho"/>
                <a:cs typeface="Times New Roman" panose="02020603050405020304" pitchFamily="18" charset="0"/>
              </a:rPr>
              <a:t>obstacles pratiques rencontrés par les femmes et les filles</a:t>
            </a:r>
            <a:r>
              <a:rPr lang="fr-FR" i="0">
                <a:effectLst/>
                <a:latin typeface="Lato" panose="020F0502020204030203" pitchFamily="34" charset="77"/>
                <a:ea typeface="MS Mincho"/>
                <a:cs typeface="Times New Roman" panose="02020603050405020304" pitchFamily="18" charset="0"/>
              </a:rPr>
              <a:t> pour participer aux réunions du comité (p. ex. transport, garde d’enfants, heures et lieux des réunions).</a:t>
            </a:r>
            <a:r>
              <a:rPr lang="fr-FR">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fr-FR" i="0">
                <a:effectLst/>
                <a:latin typeface="Lato" panose="020F0502020204030203" pitchFamily="34" charset="77"/>
                <a:ea typeface="MS Mincho"/>
                <a:cs typeface="Times New Roman" panose="02020603050405020304" pitchFamily="18" charset="0"/>
              </a:rPr>
              <a:t>S’assurer que la composition des comités est </a:t>
            </a:r>
            <a:r>
              <a:rPr lang="fr-FR" b="1" i="0">
                <a:effectLst/>
                <a:latin typeface="Lato" panose="020F0502020204030203" pitchFamily="34" charset="77"/>
                <a:ea typeface="MS Mincho"/>
                <a:cs typeface="Times New Roman" panose="02020603050405020304" pitchFamily="18" charset="0"/>
              </a:rPr>
              <a:t>représentative des femmes</a:t>
            </a:r>
            <a:r>
              <a:rPr lang="fr-FR" i="0">
                <a:effectLst/>
                <a:latin typeface="Lato" panose="020F0502020204030203" pitchFamily="34" charset="77"/>
                <a:ea typeface="MS Mincho"/>
                <a:cs typeface="Times New Roman" panose="02020603050405020304" pitchFamily="18" charset="0"/>
              </a:rPr>
              <a:t> et que les règles de base sont sensibles au genre.</a:t>
            </a:r>
          </a:p>
          <a:p>
            <a:pPr marL="342900" indent="-342900">
              <a:buClr>
                <a:schemeClr val="tx1"/>
              </a:buClr>
              <a:buFont typeface="Arial" panose="020B0604020202020204" pitchFamily="34" charset="0"/>
              <a:buChar char="•"/>
              <a:tabLst>
                <a:tab pos="139700" algn="l"/>
                <a:tab pos="180340" algn="l"/>
              </a:tabLst>
            </a:pPr>
            <a:r>
              <a:rPr lang="fr-FR" b="1" i="0">
                <a:effectLst/>
                <a:latin typeface="Lato" panose="020F0502020204030203" pitchFamily="34" charset="77"/>
                <a:ea typeface="MS Mincho"/>
                <a:cs typeface="Times New Roman" panose="02020603050405020304" pitchFamily="18" charset="0"/>
              </a:rPr>
              <a:t>Amener les responsables locaux</a:t>
            </a:r>
            <a:r>
              <a:rPr lang="fr-FR" i="0">
                <a:effectLst/>
                <a:latin typeface="Lato" panose="020F0502020204030203" pitchFamily="34" charset="77"/>
                <a:ea typeface="MS Mincho"/>
                <a:cs typeface="Times New Roman" panose="02020603050405020304" pitchFamily="18" charset="0"/>
              </a:rPr>
              <a:t>, </a:t>
            </a:r>
            <a:r>
              <a:rPr lang="fr-FR" b="1" i="0">
                <a:effectLst/>
                <a:latin typeface="Lato" panose="020F0502020204030203" pitchFamily="34" charset="77"/>
                <a:ea typeface="MS Mincho"/>
                <a:cs typeface="Times New Roman" panose="02020603050405020304" pitchFamily="18" charset="0"/>
              </a:rPr>
              <a:t>femmes et hommes</a:t>
            </a:r>
            <a:r>
              <a:rPr lang="fr-FR" i="0">
                <a:effectLst/>
                <a:latin typeface="Lato" panose="020F0502020204030203" pitchFamily="34" charset="77"/>
                <a:ea typeface="MS Mincho"/>
                <a:cs typeface="Times New Roman" panose="02020603050405020304" pitchFamily="18" charset="0"/>
              </a:rPr>
              <a:t>, les institutions </a:t>
            </a:r>
            <a:r>
              <a:rPr lang="fr-FR" b="1" i="0">
                <a:effectLst/>
                <a:latin typeface="Lato" panose="020F0502020204030203" pitchFamily="34" charset="77"/>
                <a:ea typeface="MS Mincho"/>
                <a:cs typeface="Times New Roman" panose="02020603050405020304" pitchFamily="18" charset="0"/>
              </a:rPr>
              <a:t>religieuses</a:t>
            </a:r>
            <a:r>
              <a:rPr lang="fr-FR" i="0">
                <a:effectLst/>
                <a:latin typeface="Lato" panose="020F0502020204030203" pitchFamily="34" charset="77"/>
                <a:ea typeface="MS Mincho"/>
                <a:cs typeface="Times New Roman" panose="02020603050405020304" pitchFamily="18" charset="0"/>
              </a:rPr>
              <a:t> et autres </a:t>
            </a:r>
            <a:r>
              <a:rPr lang="fr-FR" b="1" i="0">
                <a:effectLst/>
                <a:latin typeface="Lato" panose="020F0502020204030203" pitchFamily="34" charset="77"/>
                <a:ea typeface="MS Mincho"/>
                <a:cs typeface="Times New Roman" panose="02020603050405020304" pitchFamily="18" charset="0"/>
              </a:rPr>
              <a:t>personnes influentes</a:t>
            </a:r>
            <a:r>
              <a:rPr lang="fr-FR" i="0">
                <a:effectLst/>
                <a:latin typeface="Lato" panose="020F0502020204030203" pitchFamily="34" charset="77"/>
                <a:ea typeface="MS Mincho"/>
                <a:cs typeface="Times New Roman" panose="02020603050405020304" pitchFamily="18" charset="0"/>
              </a:rPr>
              <a:t> à soutenir les transformations sociales liées à l’inégalité de genre et les activités de prévention de la VBG, et à assumer leur responsabilité à l’égard des femmes et des filles.</a:t>
            </a:r>
          </a:p>
          <a:p>
            <a:pPr marL="342900" indent="-342900">
              <a:buClr>
                <a:schemeClr val="tx1"/>
              </a:buClr>
              <a:buFont typeface="Arial" panose="020B0604020202020204" pitchFamily="34" charset="0"/>
              <a:buChar char="•"/>
              <a:tabLst>
                <a:tab pos="139700" algn="l"/>
                <a:tab pos="180340" algn="l"/>
              </a:tabLst>
            </a:pPr>
            <a:r>
              <a:rPr lang="fr-FR" b="1" i="0">
                <a:effectLst/>
                <a:latin typeface="Lato" panose="020F0502020204030203" pitchFamily="34" charset="77"/>
                <a:ea typeface="MS Mincho"/>
                <a:cs typeface="Times New Roman" panose="02020603050405020304" pitchFamily="18" charset="0"/>
              </a:rPr>
              <a:t>Adapter</a:t>
            </a:r>
            <a:r>
              <a:rPr lang="fr-FR" i="0">
                <a:effectLst/>
                <a:latin typeface="Lato" panose="020F0502020204030203" pitchFamily="34" charset="77"/>
                <a:ea typeface="MS Mincho"/>
                <a:cs typeface="Times New Roman" panose="02020603050405020304" pitchFamily="18" charset="0"/>
              </a:rPr>
              <a:t> les forums de </a:t>
            </a:r>
            <a:r>
              <a:rPr lang="fr-FR" b="1" i="0">
                <a:effectLst/>
                <a:latin typeface="Lato" panose="020F0502020204030203" pitchFamily="34" charset="77"/>
                <a:ea typeface="MS Mincho"/>
                <a:cs typeface="Times New Roman" panose="02020603050405020304" pitchFamily="18" charset="0"/>
              </a:rPr>
              <a:t>discussion</a:t>
            </a:r>
            <a:r>
              <a:rPr lang="fr-FR" i="0">
                <a:effectLst/>
                <a:latin typeface="Lato" panose="020F0502020204030203" pitchFamily="34" charset="77"/>
                <a:ea typeface="MS Mincho"/>
                <a:cs typeface="Times New Roman" panose="02020603050405020304" pitchFamily="18" charset="0"/>
              </a:rPr>
              <a:t> de manière </a:t>
            </a:r>
            <a:r>
              <a:rPr lang="fr-FR" b="1" i="0">
                <a:effectLst/>
                <a:latin typeface="Lato" panose="020F0502020204030203" pitchFamily="34" charset="77"/>
                <a:ea typeface="MS Mincho"/>
                <a:cs typeface="Times New Roman" panose="02020603050405020304" pitchFamily="18" charset="0"/>
              </a:rPr>
              <a:t>culturellement sensible</a:t>
            </a:r>
            <a:r>
              <a:rPr lang="fr-FR" i="0">
                <a:effectLst/>
                <a:latin typeface="Lato" panose="020F0502020204030203" pitchFamily="34" charset="77"/>
                <a:ea typeface="MS Mincho"/>
                <a:cs typeface="Times New Roman" panose="02020603050405020304" pitchFamily="18" charset="0"/>
              </a:rPr>
              <a:t>, par exemple en organisant des réunions séparées pour les hommes et les femmes afin que chaque groupe puisse exprimer librement ses points de vue, ou en ayant une animatrice de réunion pour que les participants se sentent plus libres de soulever des questions sensibles telles que la VBG.</a:t>
            </a:r>
            <a:r>
              <a:rPr lang="fr-FR">
                <a:latin typeface="Lato" panose="020F0502020204030203" pitchFamily="34" charset="77"/>
                <a:ea typeface="MS Mincho"/>
                <a:cs typeface="Times New Roman" panose="02020603050405020304" pitchFamily="18" charset="0"/>
              </a:rPr>
              <a:t> </a:t>
            </a:r>
          </a:p>
          <a:p>
            <a:pPr marL="342900" lvl="0" indent="-342900">
              <a:buClr>
                <a:schemeClr val="tx1"/>
              </a:buClr>
              <a:buFont typeface="Arial" panose="020B0604020202020204" pitchFamily="34" charset="0"/>
              <a:buChar char="•"/>
              <a:tabLst>
                <a:tab pos="139700" algn="l"/>
                <a:tab pos="180340" algn="l"/>
              </a:tabLst>
            </a:pPr>
            <a:r>
              <a:rPr lang="fr-FR" i="0">
                <a:effectLst/>
                <a:latin typeface="Lato" panose="020F0502020204030203" pitchFamily="34" charset="77"/>
                <a:ea typeface="MS Mincho"/>
                <a:cs typeface="Times New Roman" panose="02020603050405020304" pitchFamily="18" charset="0"/>
              </a:rPr>
              <a:t>Offrir une </a:t>
            </a:r>
            <a:r>
              <a:rPr lang="fr-FR" b="1" i="0">
                <a:effectLst/>
                <a:latin typeface="Lato" panose="020F0502020204030203" pitchFamily="34" charset="77"/>
                <a:ea typeface="MS Mincho"/>
                <a:cs typeface="Times New Roman" panose="02020603050405020304" pitchFamily="18" charset="0"/>
              </a:rPr>
              <a:t>formation au leadership féminin</a:t>
            </a:r>
            <a:r>
              <a:rPr lang="fr-FR" i="0">
                <a:effectLst/>
                <a:latin typeface="Lato" panose="020F0502020204030203" pitchFamily="34" charset="77"/>
                <a:ea typeface="MS Mincho"/>
                <a:cs typeface="Times New Roman" panose="02020603050405020304" pitchFamily="18" charset="0"/>
              </a:rPr>
              <a:t> selon des approches participatives.</a:t>
            </a:r>
          </a:p>
          <a:p>
            <a:pPr marL="342900" lvl="0" indent="-342900">
              <a:buClr>
                <a:schemeClr val="tx1"/>
              </a:buClr>
              <a:buFont typeface="Arial" panose="020B0604020202020204" pitchFamily="34" charset="0"/>
              <a:buChar char="•"/>
              <a:tabLst>
                <a:tab pos="139700" algn="l"/>
                <a:tab pos="180340" algn="l"/>
              </a:tabLst>
            </a:pPr>
            <a:r>
              <a:rPr lang="fr-FR" i="0">
                <a:effectLst/>
                <a:latin typeface="Lato" panose="020F0502020204030203" pitchFamily="34" charset="77"/>
                <a:ea typeface="MS Mincho"/>
                <a:cs typeface="Times New Roman" panose="02020603050405020304" pitchFamily="18" charset="0"/>
              </a:rPr>
              <a:t>Collaborer avec </a:t>
            </a:r>
            <a:r>
              <a:rPr lang="fr-FR" b="1" i="0">
                <a:effectLst/>
                <a:latin typeface="Lato" panose="020F0502020204030203" pitchFamily="34" charset="77"/>
                <a:ea typeface="MS Mincho"/>
                <a:cs typeface="Times New Roman" panose="02020603050405020304" pitchFamily="18" charset="0"/>
              </a:rPr>
              <a:t>les mouvements locaux de femmes et les défenseurs des droits des femmes</a:t>
            </a:r>
            <a:r>
              <a:rPr lang="fr-FR" i="0">
                <a:effectLst/>
                <a:latin typeface="Lato" panose="020F0502020204030203" pitchFamily="34" charset="77"/>
                <a:ea typeface="MS Mincho"/>
                <a:cs typeface="Times New Roman" panose="02020603050405020304" pitchFamily="18" charset="0"/>
              </a:rPr>
              <a:t> afin d’arriver à comprendre les insuffisances dans la protection juridique contre la VBG et la discrimination de genre/le manque d’égalité des genres dans les systèmes législatifs/judiciaires locaux, et participer à des actions conjointes de promotion des changements systémiques visant à obtenir l’égalité des droits des femmes et des filles devant la loi.</a:t>
            </a:r>
          </a:p>
          <a:p>
            <a:endParaRPr lang="x-none">
              <a:latin typeface="Lato" panose="020F0502020204030203" pitchFamily="34" charset="77"/>
            </a:endParaRPr>
          </a:p>
          <a:p>
            <a:r>
              <a:rPr lang="fr-FR">
                <a:latin typeface="Lato" panose="020F0502020204030203" pitchFamily="34" charset="77"/>
                <a:ea typeface="MS PGothic"/>
                <a:cs typeface="Calibri"/>
              </a:rPr>
              <a:t>Exemples de mesures à prendre pour adhérer au principe </a:t>
            </a:r>
            <a:r>
              <a:rPr lang="fr-FR" b="1">
                <a:latin typeface="Lato" panose="020F0502020204030203" pitchFamily="34" charset="77"/>
                <a:ea typeface="MS PGothic"/>
                <a:cs typeface="Calibri"/>
              </a:rPr>
              <a:t>Ne pas nuire </a:t>
            </a:r>
            <a:r>
              <a:rPr lang="fr-FR" b="0">
                <a:latin typeface="Lato" panose="020F0502020204030203" pitchFamily="34" charset="77"/>
                <a:ea typeface="MS PGothic"/>
                <a:cs typeface="Calibri"/>
              </a:rPr>
              <a:t>et à celui de l’</a:t>
            </a:r>
            <a:r>
              <a:rPr lang="fr-FR" b="1">
                <a:latin typeface="Lato" panose="020F0502020204030203" pitchFamily="34" charset="77"/>
                <a:ea typeface="MS PGothic"/>
                <a:cs typeface="Calibri"/>
              </a:rPr>
              <a:t>approche axée sur les survivant(e)s</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 </a:t>
            </a:r>
          </a:p>
          <a:p>
            <a:pPr marL="342900" marR="7620" indent="-342900">
              <a:buClr>
                <a:schemeClr val="tx1"/>
              </a:buClr>
              <a:buSzPts val="1100"/>
              <a:buFont typeface="Arial" panose="020B0604020202020204" pitchFamily="34" charset="0"/>
              <a:buChar char="•"/>
              <a:tabLst>
                <a:tab pos="139700" algn="l"/>
                <a:tab pos="180340" algn="l"/>
              </a:tabLst>
            </a:pPr>
            <a:r>
              <a:rPr lang="fr-FR">
                <a:effectLst/>
                <a:latin typeface="Lato" panose="020F0502020204030203" pitchFamily="34" charset="77"/>
                <a:ea typeface="MS Mincho"/>
                <a:cs typeface="Times New Roman" panose="02020603050405020304" pitchFamily="18" charset="0"/>
              </a:rPr>
              <a:t>Concevoir des programmes de prévention sur la base d’une </a:t>
            </a:r>
            <a:r>
              <a:rPr lang="fr-FR" b="1">
                <a:effectLst/>
                <a:latin typeface="Lato" panose="020F0502020204030203" pitchFamily="34" charset="77"/>
                <a:ea typeface="MS Mincho"/>
                <a:cs typeface="Times New Roman" panose="02020603050405020304" pitchFamily="18" charset="0"/>
              </a:rPr>
              <a:t>analyse de genre et de pouvoir </a:t>
            </a:r>
            <a:r>
              <a:rPr lang="fr-FR">
                <a:effectLst/>
                <a:latin typeface="Lato" panose="020F0502020204030203" pitchFamily="34" charset="77"/>
                <a:ea typeface="MS Mincho"/>
                <a:cs typeface="Times New Roman" panose="02020603050405020304" pitchFamily="18" charset="0"/>
              </a:rPr>
              <a:t>et d’une </a:t>
            </a:r>
            <a:r>
              <a:rPr lang="fr-FR" b="1">
                <a:effectLst/>
                <a:latin typeface="Lato" panose="020F0502020204030203" pitchFamily="34" charset="77"/>
                <a:ea typeface="MS Mincho"/>
                <a:cs typeface="Times New Roman" panose="02020603050405020304" pitchFamily="18" charset="0"/>
              </a:rPr>
              <a:t>théorie du changement </a:t>
            </a:r>
            <a:r>
              <a:rPr lang="fr-FR">
                <a:effectLst/>
                <a:latin typeface="Lato" panose="020F0502020204030203" pitchFamily="34" charset="77"/>
                <a:ea typeface="MS Mincho"/>
                <a:cs typeface="Times New Roman" panose="02020603050405020304" pitchFamily="18" charset="0"/>
              </a:rPr>
              <a:t>analysant les normes sociales et les masculinités locales.</a:t>
            </a:r>
            <a:r>
              <a:rPr lang="fr-FR">
                <a:latin typeface="Lato" panose="020F0502020204030203" pitchFamily="34" charset="77"/>
                <a:ea typeface="MS Mincho"/>
                <a:cs typeface="Times New Roman" panose="02020603050405020304" pitchFamily="18" charset="0"/>
              </a:rPr>
              <a:t> </a:t>
            </a:r>
          </a:p>
          <a:p>
            <a:pPr marL="342900" marR="7620" lvl="0" indent="-342900" rtl="0" eaLnBrk="0" fontAlgn="base" hangingPunct="0">
              <a:spcBef>
                <a:spcPct val="30000"/>
              </a:spcBef>
              <a:spcAft>
                <a:spcPct val="0"/>
              </a:spcAft>
              <a:buClr>
                <a:schemeClr val="tx1"/>
              </a:buClr>
              <a:buSzPts val="1100"/>
              <a:buFont typeface="Arial" panose="020B0604020202020204" pitchFamily="34" charset="0"/>
              <a:buChar char="•"/>
              <a:tabLst>
                <a:tab pos="139700" algn="l"/>
                <a:tab pos="180340" algn="l"/>
              </a:tabLst>
            </a:pPr>
            <a:r>
              <a:rPr lang="fr-FR" b="1" i="0">
                <a:effectLst/>
                <a:latin typeface="Lato" panose="020F0502020204030203" pitchFamily="34" charset="77"/>
                <a:ea typeface="MS Mincho"/>
                <a:cs typeface="Times New Roman" panose="02020603050405020304" pitchFamily="18" charset="0"/>
              </a:rPr>
              <a:t>Éviter d’isoler les survivant(e)s de la VBG </a:t>
            </a:r>
            <a:r>
              <a:rPr lang="fr-FR" i="0">
                <a:effectLst/>
                <a:latin typeface="Lato" panose="020F0502020204030203" pitchFamily="34" charset="77"/>
                <a:ea typeface="MS Mincho"/>
                <a:cs typeface="Times New Roman" panose="02020603050405020304" pitchFamily="18" charset="0"/>
              </a:rPr>
              <a:t>dans les programmes de prévention de la VBG, car cela pourrait involontairement attirer l’attention sur les survivant(e)s et les mettre en danger, ainsi que leur famille.</a:t>
            </a:r>
          </a:p>
          <a:p>
            <a:pPr marL="342900" marR="7620" lvl="0" indent="-342900" rtl="0" eaLnBrk="0" fontAlgn="base" hangingPunct="0">
              <a:spcBef>
                <a:spcPct val="30000"/>
              </a:spcBef>
              <a:spcAft>
                <a:spcPct val="0"/>
              </a:spcAft>
              <a:buClr>
                <a:schemeClr val="tx1"/>
              </a:buClr>
              <a:buSzPts val="1100"/>
              <a:buFont typeface="Arial" panose="020B0604020202020204" pitchFamily="34" charset="0"/>
              <a:buChar char="•"/>
              <a:tabLst>
                <a:tab pos="139700" algn="l"/>
                <a:tab pos="180340" algn="l"/>
              </a:tabLst>
            </a:pPr>
            <a:r>
              <a:rPr lang="fr-FR" b="1" i="0">
                <a:effectLst/>
                <a:latin typeface="Lato" panose="020F0502020204030203" pitchFamily="34" charset="77"/>
                <a:ea typeface="MS Mincho"/>
                <a:cs typeface="Times New Roman" panose="02020603050405020304" pitchFamily="18" charset="0"/>
              </a:rPr>
              <a:t>Promouvoir le leadership des femmes avec précaution</a:t>
            </a:r>
            <a:r>
              <a:rPr lang="fr-FR" i="0">
                <a:effectLst/>
                <a:latin typeface="Lato" panose="020F0502020204030203" pitchFamily="34" charset="77"/>
                <a:ea typeface="MS Mincho"/>
                <a:cs typeface="Times New Roman" panose="02020603050405020304" pitchFamily="18" charset="0"/>
              </a:rPr>
              <a:t> dans des situations où les rôles de leadership sont traditionnellement attribués aux hommes, cette promotion pouvant déclencher des représailles contre les femmes si elle n’est pas effectuée progressivement et en utilisant des approches participatives.</a:t>
            </a:r>
          </a:p>
        </p:txBody>
      </p:sp>
    </p:spTree>
    <p:extLst>
      <p:ext uri="{BB962C8B-B14F-4D97-AF65-F5344CB8AC3E}">
        <p14:creationId xmlns:p14="http://schemas.microsoft.com/office/powerpoint/2010/main" val="4072314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87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300" b="1">
                <a:latin typeface="Lato" panose="020F0502020204030203" pitchFamily="34" charset="77"/>
              </a:rPr>
              <a:t>NOTES DE L’ANIMATEUR</a:t>
            </a:r>
          </a:p>
          <a:p>
            <a:endParaRPr lang="es-ES" altLang="en-US" sz="1300">
              <a:latin typeface="Lato" panose="020F0502020204030203" pitchFamily="34" charset="77"/>
            </a:endParaRPr>
          </a:p>
          <a:p>
            <a:pPr>
              <a:defRPr/>
            </a:pPr>
            <a:r>
              <a:rPr lang="fr-FR">
                <a:latin typeface="Lato" panose="020F0502020204030203" pitchFamily="34" charset="77"/>
                <a:ea typeface="MS PGothic"/>
                <a:cs typeface="Calibri"/>
              </a:rPr>
              <a:t>Durée prévue : 10 min.</a:t>
            </a:r>
          </a:p>
          <a:p>
            <a:pPr>
              <a:defRPr/>
            </a:pPr>
            <a:r>
              <a:rPr lang="fr-FR">
                <a:latin typeface="Lato" panose="020F0502020204030203" pitchFamily="34" charset="77"/>
                <a:ea typeface="MS PGothic"/>
                <a:cs typeface="Calibri"/>
              </a:rPr>
              <a:t>Objectif : mieux faire comprendre aux participants que les rapports de pouvoir et les normes de genre sont des constructions sociales susceptibles d’évoluer </a:t>
            </a:r>
          </a:p>
          <a:p>
            <a:pPr>
              <a:defRPr/>
            </a:pPr>
            <a:endParaRPr lang="x-none">
              <a:latin typeface="Lato" panose="020F0502020204030203" pitchFamily="34" charset="77"/>
            </a:endParaRP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fr-FR" sz="1200">
                <a:solidFill>
                  <a:schemeClr val="tx1"/>
                </a:solidFill>
                <a:effectLst/>
                <a:latin typeface="Lato" panose="020F0502020204030203" pitchFamily="34" charset="77"/>
                <a:ea typeface="MS Mincho"/>
                <a:cs typeface="Times New Roman" panose="02020603050405020304" pitchFamily="18" charset="0"/>
              </a:rPr>
              <a:t>Placez trois panneaux sur le mur autour de la pièce : « D’accord », « Pas d’accord » et « Pas sûr(e) ». </a:t>
            </a:r>
          </a:p>
          <a:p>
            <a:pPr marL="285750" indent="-285750" algn="l" rtl="0" eaLnBrk="0" fontAlgn="base" hangingPunct="0">
              <a:spcBef>
                <a:spcPct val="30000"/>
              </a:spcBef>
              <a:spcAft>
                <a:spcPct val="0"/>
              </a:spcAft>
              <a:buClr>
                <a:schemeClr val="tx1"/>
              </a:buClr>
              <a:buFont typeface="Arial" panose="020B0604020202020204" pitchFamily="34" charset="0"/>
              <a:buChar char="•"/>
              <a:defRPr/>
            </a:pPr>
            <a:r>
              <a:rPr lang="fr-FR">
                <a:effectLst/>
                <a:latin typeface="Lato" panose="020F0502020204030203" pitchFamily="34" charset="77"/>
                <a:ea typeface="MS Mincho"/>
                <a:cs typeface="Times New Roman" panose="02020603050405020304" pitchFamily="18" charset="0"/>
              </a:rPr>
              <a:t>Demandez aux participants de se déplacer vers le panneau reflétant leur opinion sur la déclaration faite sur la diapositive. Ils peuvent également se placer entre les différents panneaux, le long d’une échelle progressive imaginaire.</a:t>
            </a:r>
            <a:r>
              <a:rPr lang="fr-FR">
                <a:latin typeface="Lato" panose="020F0502020204030203" pitchFamily="34" charset="77"/>
                <a:ea typeface="MS Mincho"/>
                <a:cs typeface="Times New Roman" panose="02020603050405020304" pitchFamily="18" charset="0"/>
              </a:rPr>
              <a:t>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fr-FR">
                <a:effectLst/>
                <a:latin typeface="Lato" panose="020F0502020204030203" pitchFamily="34" charset="77"/>
                <a:ea typeface="MS Mincho"/>
                <a:cs typeface="Times New Roman" panose="02020603050405020304" pitchFamily="18" charset="0"/>
              </a:rPr>
              <a:t>Demandez aux participants d’expliquer leur opinion et permettez à la discussion d’avoir lieu.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fr-FR">
                <a:effectLst/>
                <a:latin typeface="Lato" panose="020F0502020204030203" pitchFamily="34" charset="77"/>
                <a:ea typeface="MS Mincho"/>
                <a:cs typeface="Times New Roman" panose="02020603050405020304" pitchFamily="18" charset="0"/>
              </a:rPr>
              <a:t>Veillez à ce que les points ci-dessous soient soulevés et mis en évidence au cours de la discussion.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endParaRPr lang="en-US" i="0">
              <a:effectLst/>
              <a:latin typeface="Lato" panose="020F0502020204030203" pitchFamily="34" charset="77"/>
              <a:ea typeface="MS Mincho"/>
              <a:cs typeface="Times New Roman" panose="02020603050405020304" pitchFamily="18" charset="0"/>
            </a:endParaRPr>
          </a:p>
          <a:p>
            <a:pPr marL="0" marR="7620" indent="0">
              <a:spcAft>
                <a:spcPts val="785"/>
              </a:spcAft>
              <a:buFontTx/>
              <a:buNone/>
            </a:pPr>
            <a:r>
              <a:rPr lang="fr-FR" b="1" i="0">
                <a:effectLst/>
                <a:latin typeface="Lato" panose="020F0502020204030203" pitchFamily="34" charset="77"/>
                <a:ea typeface="MS Mincho"/>
                <a:cs typeface="Times New Roman" panose="02020603050405020304" pitchFamily="18" charset="0"/>
              </a:rPr>
              <a:t>Les rapports de pouvoir et les normes de genre sont des constructions sociales</a:t>
            </a:r>
            <a:r>
              <a:rPr lang="fr-FR" i="0">
                <a:effectLst/>
                <a:latin typeface="Lato" panose="020F0502020204030203" pitchFamily="34" charset="77"/>
                <a:ea typeface="MS Mincho"/>
                <a:cs typeface="Times New Roman" panose="02020603050405020304" pitchFamily="18" charset="0"/>
              </a:rPr>
              <a:t> (influencées par l’histoire, la tradition, la culture et la religion) qui changent avec le temps.</a:t>
            </a:r>
            <a:r>
              <a:rPr lang="fr-FR" b="0" i="0">
                <a:effectLst/>
                <a:latin typeface="Lato" panose="020F0502020204030203" pitchFamily="34" charset="77"/>
                <a:ea typeface="MS Mincho"/>
                <a:cs typeface="Times New Roman" panose="02020603050405020304" pitchFamily="18" charset="0"/>
              </a:rPr>
              <a:t> </a:t>
            </a:r>
            <a:r>
              <a:rPr lang="fr-FR">
                <a:latin typeface="Lato" panose="020F0502020204030203" pitchFamily="34" charset="77"/>
                <a:ea typeface="MS PGothic"/>
                <a:cs typeface="Calibri"/>
              </a:rPr>
              <a:t>Bien qu’il soit important de comprendre le contexte social et culturel d’une situation d’urgence, la culture doit également être considérée comme dynamique, soumise à de nombreuses influences au fil du temps et donc </a:t>
            </a:r>
            <a:r>
              <a:rPr lang="fr-FR" b="1">
                <a:latin typeface="Lato" panose="020F0502020204030203" pitchFamily="34" charset="77"/>
                <a:ea typeface="MS PGothic"/>
                <a:cs typeface="Calibri"/>
              </a:rPr>
              <a:t>susceptible d’évoluer</a:t>
            </a:r>
            <a:r>
              <a:rPr lang="fr-FR">
                <a:latin typeface="Lato" panose="020F0502020204030203" pitchFamily="34" charset="77"/>
                <a:ea typeface="MS PGothic"/>
                <a:cs typeface="Calibri"/>
              </a:rPr>
              <a:t>. </a:t>
            </a:r>
            <a:r>
              <a:rPr lang="fr-FR" i="0">
                <a:effectLst/>
                <a:latin typeface="Lato" panose="020F0502020204030203" pitchFamily="34" charset="77"/>
                <a:ea typeface="MS Mincho"/>
                <a:cs typeface="Times New Roman" panose="02020603050405020304" pitchFamily="18" charset="0"/>
              </a:rPr>
              <a:t>Comme le montre l’histoire, les femmes et les hommes du monde entier ont obtenu (et perdu) de nombreux privilèges et opportunités au fil du temps.</a:t>
            </a:r>
          </a:p>
          <a:p>
            <a:pPr marL="0" marR="7620" indent="0">
              <a:spcAft>
                <a:spcPts val="785"/>
              </a:spcAft>
              <a:buFontTx/>
              <a:buNone/>
            </a:pPr>
            <a:endParaRPr lang="en-US" altLang="en-US">
              <a:latin typeface="Lato" panose="020F0502020204030203" pitchFamily="34" charset="77"/>
            </a:endParaRPr>
          </a:p>
          <a:p>
            <a:pPr marL="0" marR="7620" indent="0">
              <a:spcAft>
                <a:spcPts val="785"/>
              </a:spcAft>
              <a:buFontTx/>
              <a:buNone/>
            </a:pPr>
            <a:r>
              <a:rPr lang="fr-FR">
                <a:latin typeface="Lato" panose="020F0502020204030203" pitchFamily="34" charset="77"/>
                <a:ea typeface="MS PGothic"/>
                <a:cs typeface="Calibri"/>
              </a:rPr>
              <a:t>De nombreux aspects de la culture sont fortement contestés au sein de la culture elle-même ; certains segments de la société peuvent être désireux de changer une pratique culturelle tandis que d’autres, en particulier ceux qui en bénéficient, peuvent se battre pour la maintenir. Par conséquent, </a:t>
            </a:r>
            <a:r>
              <a:rPr lang="fr-FR" b="1">
                <a:latin typeface="Lato" panose="020F0502020204030203" pitchFamily="34" charset="77"/>
                <a:ea typeface="MS PGothic"/>
                <a:cs typeface="Calibri"/>
              </a:rPr>
              <a:t>les acteurs des programmes de lutte contre la VBG ne doivent pas présumer d’un consensus culturel</a:t>
            </a:r>
            <a:r>
              <a:rPr lang="fr-FR">
                <a:latin typeface="Lato" panose="020F0502020204030203" pitchFamily="34" charset="77"/>
                <a:ea typeface="MS PGothic"/>
                <a:cs typeface="Calibri"/>
              </a:rPr>
              <a:t>, mais plutôt identifier les alliés et les leaders d’opinion qui peuvent promouvoir des changements positifs pour prévenir la VBG. </a:t>
            </a:r>
          </a:p>
          <a:p>
            <a:pPr marL="0" marR="7620" indent="0">
              <a:spcAft>
                <a:spcPts val="785"/>
              </a:spcAft>
              <a:buFontTx/>
              <a:buNone/>
            </a:pPr>
            <a:endParaRPr lang="en-US">
              <a:latin typeface="Lato" panose="020F0502020204030203" pitchFamily="34" charset="77"/>
            </a:endParaRPr>
          </a:p>
          <a:p>
            <a:pPr marL="0" marR="7620" lvl="0" indent="0" defTabSz="914400" rtl="0" eaLnBrk="0" fontAlgn="base" latinLnBrk="0" hangingPunct="0">
              <a:spcBef>
                <a:spcPct val="30000"/>
              </a:spcBef>
              <a:spcAft>
                <a:spcPts val="785"/>
              </a:spcAft>
              <a:buClrTx/>
              <a:buSzTx/>
              <a:buFontTx/>
              <a:buNone/>
              <a:tabLst/>
              <a:defRPr/>
            </a:pPr>
            <a:r>
              <a:rPr lang="fr-FR">
                <a:latin typeface="Lato" panose="020F0502020204030203" pitchFamily="34" charset="77"/>
                <a:ea typeface="MS PGothic"/>
                <a:cs typeface="Calibri"/>
              </a:rPr>
              <a:t>Rappelons que </a:t>
            </a:r>
            <a:r>
              <a:rPr lang="fr-FR" i="0">
                <a:effectLst/>
                <a:latin typeface="Lato" panose="020F0502020204030203" pitchFamily="34" charset="77"/>
                <a:ea typeface="MS Mincho"/>
                <a:cs typeface="Times New Roman" panose="02020603050405020304" pitchFamily="18" charset="0"/>
              </a:rPr>
              <a:t>si les </a:t>
            </a:r>
            <a:r>
              <a:rPr lang="fr-FR" b="1" i="0">
                <a:effectLst/>
                <a:latin typeface="Lato" panose="020F0502020204030203" pitchFamily="34" charset="77"/>
                <a:ea typeface="MS Mincho"/>
                <a:cs typeface="Times New Roman" panose="02020603050405020304" pitchFamily="18" charset="0"/>
              </a:rPr>
              <a:t>crises peuvent exacerber les inégalités de genre préexistantes et accroître le risque </a:t>
            </a:r>
            <a:r>
              <a:rPr lang="fr-FR" i="0">
                <a:effectLst/>
                <a:latin typeface="Lato" panose="020F0502020204030203" pitchFamily="34" charset="77"/>
                <a:ea typeface="MS Mincho"/>
                <a:cs typeface="Times New Roman" panose="02020603050405020304" pitchFamily="18" charset="0"/>
              </a:rPr>
              <a:t>de VBG, elles offrent également des </a:t>
            </a:r>
            <a:r>
              <a:rPr lang="fr-FR" b="1" i="0">
                <a:effectLst/>
                <a:latin typeface="Lato" panose="020F0502020204030203" pitchFamily="34" charset="77"/>
                <a:ea typeface="MS Mincho"/>
                <a:cs typeface="Times New Roman" panose="02020603050405020304" pitchFamily="18" charset="0"/>
              </a:rPr>
              <a:t>opportunités de changement social</a:t>
            </a:r>
            <a:r>
              <a:rPr lang="fr-FR" i="0">
                <a:effectLst/>
                <a:latin typeface="Lato" panose="020F0502020204030203" pitchFamily="34" charset="77"/>
                <a:ea typeface="MS Mincho"/>
                <a:cs typeface="Times New Roman" panose="02020603050405020304" pitchFamily="18" charset="0"/>
              </a:rPr>
              <a:t>. </a:t>
            </a:r>
            <a:r>
              <a:rPr lang="fr-FR" b="0">
                <a:latin typeface="Lato" panose="020F0502020204030203" pitchFamily="34" charset="77"/>
                <a:ea typeface="MS PGothic"/>
                <a:cs typeface="Calibri"/>
              </a:rPr>
              <a:t>Il peut y avoir des changements dans les rôles, les attitudes, les croyances et les pratiques conventionnels, ou de nouvelles occasions de discuter de sujets qui étaient auparavant proscrits. </a:t>
            </a:r>
            <a:r>
              <a:rPr lang="fr-FR">
                <a:latin typeface="Lato" panose="020F0502020204030203" pitchFamily="34" charset="77"/>
                <a:ea typeface="MS PGothic"/>
                <a:cs typeface="Calibri"/>
              </a:rPr>
              <a:t>Un espace peut s’ouvrir pour construire des normes sociales et culturelles positives qui s’opposent à la VBG et à la culture de l’impunité pour les auteurs de ces actes.</a:t>
            </a:r>
          </a:p>
        </p:txBody>
      </p:sp>
    </p:spTree>
    <p:extLst>
      <p:ext uri="{BB962C8B-B14F-4D97-AF65-F5344CB8AC3E}">
        <p14:creationId xmlns:p14="http://schemas.microsoft.com/office/powerpoint/2010/main" val="2220290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5859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pPr>
              <a:defRPr/>
            </a:pPr>
            <a:r>
              <a:rPr lang="fr-FR">
                <a:latin typeface="Lato" panose="020F0502020204030203" pitchFamily="34" charset="77"/>
                <a:ea typeface="MS PGothic"/>
                <a:cs typeface="Calibri"/>
              </a:rPr>
              <a:t>Dans la diapositive précédente, nous avons évoqué le fait que les relations de pouvoir inégales sont susceptibles de changer. </a:t>
            </a:r>
            <a:r>
              <a:rPr lang="fr-FR" b="1">
                <a:latin typeface="Lato" panose="020F0502020204030203" pitchFamily="34" charset="77"/>
                <a:ea typeface="MS PGothic"/>
                <a:cs typeface="Calibri"/>
              </a:rPr>
              <a:t>Le fait que les normes de genre puissent changer est un point d’entrée important pour le travail de prévention primaire de la VBG.</a:t>
            </a:r>
          </a:p>
          <a:p>
            <a:pPr>
              <a:defRPr/>
            </a:pPr>
            <a:endParaRPr lang="x-none">
              <a:latin typeface="Lato" panose="020F0502020204030203" pitchFamily="34" charset="77"/>
              <a:ea typeface="MS PGothic"/>
              <a:cs typeface="Calibri"/>
            </a:endParaRPr>
          </a:p>
          <a:p>
            <a:pPr>
              <a:defRPr/>
            </a:pPr>
            <a:r>
              <a:rPr lang="fr-FR">
                <a:latin typeface="Lato" panose="020F0502020204030203" pitchFamily="34" charset="77"/>
                <a:ea typeface="MS PGothic"/>
                <a:cs typeface="Calibri"/>
              </a:rPr>
              <a:t>Les programmes de prévention primaire de la VBG visent à </a:t>
            </a:r>
            <a:r>
              <a:rPr lang="fr-FR" b="1">
                <a:latin typeface="Lato" panose="020F0502020204030203" pitchFamily="34" charset="77"/>
                <a:ea typeface="MS PGothic"/>
                <a:cs typeface="Calibri"/>
              </a:rPr>
              <a:t>transformer les normes et les systèmes inéquitables et discriminatoires</a:t>
            </a:r>
            <a:r>
              <a:rPr lang="fr-FR">
                <a:latin typeface="Lato" panose="020F0502020204030203" pitchFamily="34" charset="77"/>
                <a:ea typeface="MS PGothic"/>
                <a:cs typeface="Calibri"/>
              </a:rPr>
              <a:t>. </a:t>
            </a:r>
          </a:p>
          <a:p>
            <a:endParaRPr lang="en-US">
              <a:latin typeface="Lato" panose="020F0502020204030203" pitchFamily="34" charset="77"/>
            </a:endParaRPr>
          </a:p>
          <a:p>
            <a:r>
              <a:rPr lang="fr-FR">
                <a:latin typeface="Lato" panose="020F0502020204030203" pitchFamily="34" charset="77"/>
                <a:ea typeface="MS PGothic"/>
                <a:cs typeface="Calibri"/>
              </a:rPr>
              <a:t>Bien qu’il soit important de comprendre le contexte social et culturel d’une situation d’urgence, </a:t>
            </a:r>
            <a:r>
              <a:rPr lang="fr-FR" b="1">
                <a:latin typeface="Lato" panose="020F0502020204030203" pitchFamily="34" charset="77"/>
                <a:ea typeface="MS PGothic"/>
                <a:cs typeface="Calibri"/>
              </a:rPr>
              <a:t>la culture doit également être considérée comme dynamique et susceptible d’évoluer</a:t>
            </a:r>
            <a:r>
              <a:rPr lang="fr-FR">
                <a:latin typeface="Lato" panose="020F0502020204030203" pitchFamily="34" charset="77"/>
                <a:ea typeface="MS PGothic"/>
                <a:cs typeface="Calibri"/>
              </a:rPr>
              <a:t>. En outre, </a:t>
            </a:r>
            <a:r>
              <a:rPr lang="fr-FR" b="1">
                <a:latin typeface="Lato" panose="020F0502020204030203" pitchFamily="34" charset="77"/>
                <a:ea typeface="MS PGothic"/>
                <a:cs typeface="Calibri"/>
              </a:rPr>
              <a:t>de nombreux aspects de la culture sont fortement contestés au sein de la culture elle-même</a:t>
            </a:r>
            <a:r>
              <a:rPr lang="fr-FR">
                <a:latin typeface="Lato" panose="020F0502020204030203" pitchFamily="34" charset="77"/>
                <a:ea typeface="MS PGothic"/>
                <a:cs typeface="Calibri"/>
              </a:rPr>
              <a:t> ; certains segments de la société peuvent être désireux de changer une pratique culturelle, tandis que d’autres, en particulier ceux qui en bénéficient, peuvent lutter avec acharnement pour la maintenir. </a:t>
            </a:r>
          </a:p>
          <a:p>
            <a:endParaRPr lang="en-US">
              <a:latin typeface="Lato" panose="020F0502020204030203" pitchFamily="34" charset="77"/>
            </a:endParaRPr>
          </a:p>
          <a:p>
            <a:r>
              <a:rPr lang="fr-FR" b="1">
                <a:latin typeface="Lato" panose="020F0502020204030203" pitchFamily="34" charset="77"/>
                <a:ea typeface="MS PGothic"/>
                <a:cs typeface="Calibri"/>
              </a:rPr>
              <a:t>IMPORTANT </a:t>
            </a:r>
            <a:r>
              <a:rPr lang="fr-FR" b="0">
                <a:latin typeface="Lato" panose="020F0502020204030203" pitchFamily="34" charset="77"/>
                <a:ea typeface="MS PGothic"/>
                <a:cs typeface="Calibri"/>
              </a:rPr>
              <a:t>à</a:t>
            </a:r>
            <a:r>
              <a:rPr lang="fr-FR" b="1">
                <a:latin typeface="Lato" panose="020F0502020204030203" pitchFamily="34" charset="77"/>
                <a:ea typeface="MS PGothic"/>
                <a:cs typeface="Calibri"/>
              </a:rPr>
              <a:t> NOTER</a:t>
            </a:r>
            <a:r>
              <a:rPr lang="fr-FR">
                <a:latin typeface="Lato" panose="020F0502020204030203" pitchFamily="34" charset="77"/>
                <a:ea typeface="MS PGothic"/>
                <a:cs typeface="Calibri"/>
              </a:rPr>
              <a:t> : L’approche communautaire et la sensibilisation sont nécessaires pour améliorer la rapidité et la sécurité de l’accès aux services et atténuer les risques de VBG, MAIS </a:t>
            </a:r>
            <a:r>
              <a:rPr lang="fr-FR" b="1">
                <a:latin typeface="Lato" panose="020F0502020204030203" pitchFamily="34" charset="77"/>
                <a:ea typeface="MS PGothic"/>
                <a:cs typeface="Calibri"/>
              </a:rPr>
              <a:t>la sensibilisation SEULE ne suffit pas à transformer les normes sociales</a:t>
            </a:r>
            <a:r>
              <a:rPr lang="fr-FR">
                <a:latin typeface="Lato" panose="020F0502020204030203" pitchFamily="34" charset="77"/>
                <a:ea typeface="MS PGothic"/>
                <a:cs typeface="Calibri"/>
              </a:rPr>
              <a:t>. </a:t>
            </a: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Contenu dérivé et ajusté à partir du </a:t>
            </a:r>
            <a:r>
              <a:rPr lang="fr-FR" b="0" i="0" u="none" strike="noStrike">
                <a:solidFill>
                  <a:srgbClr val="212529"/>
                </a:solidFill>
                <a:effectLst/>
                <a:latin typeface="Lato" panose="020F0502020204030203" pitchFamily="34" charset="77"/>
                <a:ea typeface="MS PGothic"/>
                <a:cs typeface="Open Sans"/>
              </a:rPr>
              <a:t>Guide de l’animateur : Comprendre et appliquer les Normes minimales </a:t>
            </a:r>
            <a:r>
              <a:rPr lang="fr-FR" b="0" i="0" u="none" strike="noStrike" err="1">
                <a:solidFill>
                  <a:srgbClr val="212529"/>
                </a:solidFill>
                <a:effectLst/>
                <a:latin typeface="Lato" panose="020F0502020204030203" pitchFamily="34" charset="77"/>
                <a:ea typeface="MS PGothic"/>
                <a:cs typeface="Open Sans"/>
              </a:rPr>
              <a:t>interorganisations</a:t>
            </a:r>
            <a:r>
              <a:rPr lang="fr-FR" b="0" i="0" u="none" strike="noStrike">
                <a:solidFill>
                  <a:srgbClr val="212529"/>
                </a:solidFill>
                <a:effectLst/>
                <a:latin typeface="Lato" panose="020F0502020204030203" pitchFamily="34" charset="77"/>
                <a:ea typeface="MS PGothic"/>
                <a:cs typeface="Open Sans"/>
              </a:rPr>
              <a:t> pour la programmation d’actions de lutte contre la VBG dans les situations d’urgence, PPT (</a:t>
            </a:r>
            <a:r>
              <a:rPr lang="fr-FR" sz="1200" b="0" i="0" u="none" strike="noStrike">
                <a:solidFill>
                  <a:srgbClr val="212529"/>
                </a:solidFill>
                <a:effectLst/>
                <a:latin typeface="Lato" panose="020F0502020204030203" pitchFamily="34" charset="77"/>
                <a:ea typeface="MS PGothic"/>
                <a:cs typeface="Open Sans"/>
                <a:hlinkClick r:id="rId3"/>
              </a:rPr>
              <a:t>https://gbvaor.net/gbviems</a:t>
            </a:r>
            <a:r>
              <a:rPr lang="fr-FR" b="0" i="0" u="none" strike="noStrike">
                <a:solidFill>
                  <a:srgbClr val="212529"/>
                </a:solidFill>
                <a:effectLst/>
                <a:latin typeface="Lato" panose="020F0502020204030203" pitchFamily="34" charset="77"/>
                <a:ea typeface="MS PGothic"/>
                <a:cs typeface="Open Sans"/>
              </a:rPr>
              <a:t>).</a:t>
            </a:r>
          </a:p>
        </p:txBody>
      </p:sp>
    </p:spTree>
    <p:extLst>
      <p:ext uri="{BB962C8B-B14F-4D97-AF65-F5344CB8AC3E}">
        <p14:creationId xmlns:p14="http://schemas.microsoft.com/office/powerpoint/2010/main" val="123545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3744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r>
              <a:rPr lang="fr-FR">
                <a:latin typeface="Lato" panose="020F0502020204030203" pitchFamily="34" charset="77"/>
                <a:ea typeface="MS PGothic"/>
                <a:cs typeface="Calibri"/>
              </a:rPr>
              <a:t>Comme les programmes de prévention visent souvent à modifier les normes sociales, ils peuvent involontairement</a:t>
            </a:r>
            <a:r>
              <a:rPr lang="fr-FR" b="1">
                <a:latin typeface="Lato" panose="020F0502020204030203" pitchFamily="34" charset="77"/>
                <a:ea typeface="MS PGothic"/>
                <a:cs typeface="Calibri"/>
              </a:rPr>
              <a:t> provoquer des réactions négatives ou des résistances s’ils ne sont pas mis en œuvre avec précaution</a:t>
            </a:r>
            <a:r>
              <a:rPr lang="fr-FR">
                <a:latin typeface="Lato" panose="020F0502020204030203" pitchFamily="34" charset="77"/>
                <a:ea typeface="MS PGothic"/>
                <a:cs typeface="Calibri"/>
              </a:rPr>
              <a:t>. Ces réactions négatives peuvent viser non seulement les femmes et les filles qui participent au programme de prévention, mais aussi d’autres femmes et filles de la communauté où se déroule le programme.  </a:t>
            </a:r>
          </a:p>
          <a:p>
            <a:endParaRPr lang="en-US">
              <a:latin typeface="Lato" panose="020F0502020204030203" pitchFamily="34" charset="77"/>
              <a:ea typeface="MS PGothic"/>
              <a:cs typeface="Calibri"/>
            </a:endParaRPr>
          </a:p>
          <a:p>
            <a:r>
              <a:rPr lang="fr-FR">
                <a:latin typeface="Lato" panose="020F0502020204030203" pitchFamily="34" charset="77"/>
                <a:ea typeface="MS PGothic"/>
                <a:cs typeface="Calibri"/>
              </a:rPr>
              <a:t>Parmi les </a:t>
            </a:r>
            <a:r>
              <a:rPr lang="fr-FR" b="1">
                <a:latin typeface="Lato" panose="020F0502020204030203" pitchFamily="34" charset="77"/>
                <a:ea typeface="MS PGothic"/>
                <a:cs typeface="Calibri"/>
              </a:rPr>
              <a:t>formes de résistance, qui vont du déni passif à l’action agressive pour préserver le statu quo</a:t>
            </a:r>
            <a:r>
              <a:rPr lang="fr-FR">
                <a:latin typeface="Lato" panose="020F0502020204030203" pitchFamily="34" charset="77"/>
                <a:ea typeface="MS PGothic"/>
                <a:cs typeface="Calibri"/>
              </a:rPr>
              <a:t>, figurent : l’omission (par exemple, l’absence de la notion même de violence à l’égard des femmes/filles dans les lois et les politiques) ; la négation du problème ; la minimisation du problème ; le désaveu de la responsabilité des mesures prises ; l’inaction ; la justification du problème ; le blâme des victimes ; la comparaison de la victimisation ; le renforcement des normes ; la conciliation ; l’appropriation et la cooptation des objectifs féministes, des mouvements fondés sur le genre et du langage sensible au genre ; la réaction politique et le retour en arrière sur les engagements en matière de genre ; la répression et la violence.</a:t>
            </a:r>
          </a:p>
          <a:p>
            <a:endParaRPr lang="en-US">
              <a:latin typeface="Lato" panose="020F0502020204030203" pitchFamily="34" charset="77"/>
              <a:ea typeface="MS PGothic"/>
              <a:cs typeface="Calibri"/>
            </a:endParaRPr>
          </a:p>
          <a:p>
            <a:r>
              <a:rPr lang="fr-FR">
                <a:latin typeface="Lato" panose="020F0502020204030203" pitchFamily="34" charset="77"/>
                <a:ea typeface="MS PGothic"/>
                <a:cs typeface="Calibri"/>
              </a:rPr>
              <a:t>Il est essentiel d’impliquer les communautés et </a:t>
            </a:r>
            <a:r>
              <a:rPr lang="fr-FR">
                <a:latin typeface="Lato" panose="020F0502020204030203" pitchFamily="34" charset="77"/>
                <a:ea typeface="Lato"/>
                <a:cs typeface="Lato"/>
              </a:rPr>
              <a:t>d’</a:t>
            </a:r>
            <a:r>
              <a:rPr lang="fr-FR" b="1">
                <a:latin typeface="Lato" panose="020F0502020204030203" pitchFamily="34" charset="77"/>
                <a:ea typeface="Lato"/>
                <a:cs typeface="Lato"/>
              </a:rPr>
              <a:t>évaluer</a:t>
            </a:r>
            <a:r>
              <a:rPr lang="fr-FR">
                <a:latin typeface="Lato" panose="020F0502020204030203" pitchFamily="34" charset="77"/>
                <a:ea typeface="Lato"/>
                <a:cs typeface="Lato"/>
              </a:rPr>
              <a:t> avec précaution </a:t>
            </a:r>
            <a:r>
              <a:rPr lang="fr-FR" b="1">
                <a:latin typeface="Lato" panose="020F0502020204030203" pitchFamily="34" charset="77"/>
                <a:ea typeface="Lato"/>
                <a:cs typeface="Lato"/>
              </a:rPr>
              <a:t>le degré d’ouverture de la communauté</a:t>
            </a:r>
            <a:r>
              <a:rPr lang="fr-FR">
                <a:latin typeface="Lato" panose="020F0502020204030203" pitchFamily="34" charset="77"/>
                <a:ea typeface="Lato"/>
                <a:cs typeface="Lato"/>
              </a:rPr>
              <a:t> avant d’engager des discussions sur des questions profondément enracinées</a:t>
            </a:r>
            <a:r>
              <a:rPr lang="fr-FR">
                <a:latin typeface="Lato" panose="020F0502020204030203" pitchFamily="34" charset="77"/>
                <a:ea typeface="MS PGothic"/>
                <a:cs typeface="Lato"/>
              </a:rPr>
              <a:t>. D’autres</a:t>
            </a:r>
            <a:r>
              <a:rPr lang="fr-FR">
                <a:latin typeface="Lato" panose="020F0502020204030203" pitchFamily="34" charset="77"/>
                <a:ea typeface="MS PGothic"/>
                <a:cs typeface="Calibri"/>
              </a:rPr>
              <a:t> stratégies permettant </a:t>
            </a:r>
            <a:r>
              <a:rPr lang="fr-FR" b="1">
                <a:latin typeface="Lato" panose="020F0502020204030203" pitchFamily="34" charset="77"/>
                <a:ea typeface="MS PGothic"/>
                <a:cs typeface="Calibri"/>
              </a:rPr>
              <a:t>d’anticiper et d’atténuer </a:t>
            </a:r>
            <a:r>
              <a:rPr lang="fr-FR">
                <a:latin typeface="Lato" panose="020F0502020204030203" pitchFamily="34" charset="77"/>
                <a:ea typeface="MS PGothic"/>
                <a:cs typeface="Calibri"/>
              </a:rPr>
              <a:t>efficacement ces réactions négatives sont énumérées dans la diapositive, avec plus de détails ici : </a:t>
            </a:r>
          </a:p>
          <a:p>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Reconnaître, identifier et, si possible, élaborer des stratégies pour faire face aux formes potentielles de résistance qui pourraient survenir au cours d’une intervention.</a:t>
            </a:r>
            <a:r>
              <a:rPr lang="fr-FR" b="1">
                <a:latin typeface="Lato" panose="020F0502020204030203" pitchFamily="34" charset="77"/>
                <a:ea typeface="MS PGothic"/>
                <a:cs typeface="Calibri"/>
              </a:rPr>
              <a:t> Les considérer comme une résistance, et non comme de simples « défis »</a:t>
            </a:r>
            <a:r>
              <a:rPr lang="fr-FR">
                <a:latin typeface="Lato" panose="020F0502020204030203" pitchFamily="34" charset="77"/>
                <a:ea typeface="MS PGothic"/>
                <a:cs typeface="Calibri"/>
              </a:rPr>
              <a:t> à relever au cours de l’intervention.</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Intégrer l’</a:t>
            </a:r>
            <a:r>
              <a:rPr lang="fr-FR" b="1">
                <a:latin typeface="Lato" panose="020F0502020204030203" pitchFamily="34" charset="77"/>
                <a:ea typeface="MS PGothic"/>
                <a:cs typeface="Calibri"/>
              </a:rPr>
              <a:t>analyse de genre et de pouvoir </a:t>
            </a:r>
            <a:r>
              <a:rPr lang="fr-FR">
                <a:latin typeface="Lato" panose="020F0502020204030203" pitchFamily="34" charset="77"/>
                <a:ea typeface="MS PGothic"/>
                <a:cs typeface="Calibri"/>
              </a:rPr>
              <a:t>dans la conceptualisation et la conception du projet : une analyse de pouvoir peut aider à identifier comment la résistance pourrait émerger - plus d’informations sur l’analyse de genre et de pouvoir seront abordées lors de la session 4.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Intégrer des </a:t>
            </a:r>
            <a:r>
              <a:rPr lang="fr-FR" b="1">
                <a:latin typeface="Lato" panose="020F0502020204030203" pitchFamily="34" charset="77"/>
                <a:ea typeface="MS PGothic"/>
                <a:cs typeface="Calibri"/>
              </a:rPr>
              <a:t>exercices d’atténuation des risques </a:t>
            </a:r>
            <a:r>
              <a:rPr lang="fr-FR">
                <a:latin typeface="Lato" panose="020F0502020204030203" pitchFamily="34" charset="77"/>
                <a:ea typeface="MS PGothic"/>
                <a:cs typeface="Calibri"/>
              </a:rPr>
              <a:t>dans la conception du programme afin d’atténuer certains des risques et des </a:t>
            </a:r>
            <a:r>
              <a:rPr lang="fr-FR" b="0">
                <a:latin typeface="Lato" panose="020F0502020204030203" pitchFamily="34" charset="77"/>
                <a:ea typeface="MS PGothic"/>
                <a:cs typeface="Calibri"/>
              </a:rPr>
              <a:t>résistances</a:t>
            </a:r>
            <a:r>
              <a:rPr lang="fr-FR">
                <a:latin typeface="Lato" panose="020F0502020204030203" pitchFamily="34" charset="77"/>
                <a:ea typeface="MS PGothic"/>
                <a:cs typeface="Calibri"/>
              </a:rPr>
              <a:t> </a:t>
            </a:r>
            <a:r>
              <a:rPr lang="fr-FR" b="0">
                <a:latin typeface="Lato" panose="020F0502020204030203" pitchFamily="34" charset="77"/>
                <a:ea typeface="MS PGothic"/>
                <a:cs typeface="Calibri"/>
              </a:rPr>
              <a:t>que le programme pourrait rencontrer</a:t>
            </a:r>
            <a:r>
              <a:rPr lang="fr-FR">
                <a:latin typeface="Lato" panose="020F0502020204030203" pitchFamily="34" charset="77"/>
                <a:ea typeface="MS PGothic"/>
                <a:cs typeface="Calibri"/>
              </a:rPr>
              <a:t>. Par exemple, les interventions peuvent anticiper différents types de résistance, tels que la résistance passive ou active, ou aller plus loin en envisageant des formes d’omission telles que le déni et la conciliation, et inclure des mesures qui peuvent aider à basculer et à s’adapter en cas de besoin.</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Créer un espace dans le calendrier des interventions afin que les </a:t>
            </a:r>
            <a:r>
              <a:rPr lang="fr-FR" b="1">
                <a:latin typeface="Lato" panose="020F0502020204030203" pitchFamily="34" charset="77"/>
                <a:ea typeface="MS PGothic"/>
                <a:cs typeface="Calibri"/>
              </a:rPr>
              <a:t>équipes en charge du projet puissent réfléchir à la résistance</a:t>
            </a:r>
            <a:r>
              <a:rPr lang="fr-FR">
                <a:latin typeface="Lato" panose="020F0502020204030203" pitchFamily="34" charset="77"/>
                <a:ea typeface="MS PGothic"/>
                <a:cs typeface="Calibri"/>
              </a:rPr>
              <a:t>, y compris du temps pour les discussions de suivi de routine et les exercices d’établissement de rapports. Par exemple, certains rapports de routine comportent des sections sur les difficultés et la manière dont elles ont été surmontées, mais il pourrait y avoir des sections plus explicites pour documenter les résistances.</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Dans la mesure du possible, établir des </a:t>
            </a:r>
            <a:r>
              <a:rPr lang="fr-FR" b="1">
                <a:latin typeface="Lato" panose="020F0502020204030203" pitchFamily="34" charset="77"/>
                <a:ea typeface="MS PGothic"/>
                <a:cs typeface="Calibri"/>
              </a:rPr>
              <a:t>partenariats avec des organisations communautaires</a:t>
            </a:r>
            <a:r>
              <a:rPr lang="fr-FR">
                <a:latin typeface="Lato" panose="020F0502020204030203" pitchFamily="34" charset="77"/>
                <a:ea typeface="MS PGothic"/>
                <a:cs typeface="Calibri"/>
              </a:rPr>
              <a:t> afin de mieux exploiter les compétences, les capacités et les approches complémentaires de chacun. Reconnaître que les organisations peuvent collaborer et n’ont pas besoin de tout faire par elles-mêmes. Les partenariats permettent également de s’opposer à la résistance des acteurs étatiques (plus d’informations sur la localisation sont disponibles dans la session 4).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Lors de l’identification des lacunes légitimes dans l’offre et le soutien de l’État, nous devrions également </a:t>
            </a:r>
            <a:r>
              <a:rPr lang="fr-FR" b="1">
                <a:latin typeface="Lato" panose="020F0502020204030203" pitchFamily="34" charset="77"/>
                <a:ea typeface="MS PGothic"/>
                <a:cs typeface="Calibri"/>
              </a:rPr>
              <a:t>identifier les résistances au sein des institutions </a:t>
            </a:r>
            <a:r>
              <a:rPr lang="fr-FR">
                <a:latin typeface="Lato" panose="020F0502020204030203" pitchFamily="34" charset="77"/>
                <a:ea typeface="MS PGothic"/>
                <a:cs typeface="Calibri"/>
              </a:rPr>
              <a:t>(y compris chez les donateurs) qui pourraient entraver les processus de changement et ajuster les interventions en conséquence. Communiquer avec les donateurs et les consulter sur les formes de résistance auxquelles ils sont confrontés, car cela leur est essentiel pour ajuster leurs stratégies ou activités et en autoriser la mise en œuvre. </a:t>
            </a: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La création d’</a:t>
            </a:r>
            <a:r>
              <a:rPr lang="fr-FR" b="1">
                <a:latin typeface="Lato" panose="020F0502020204030203" pitchFamily="34" charset="77"/>
                <a:ea typeface="MS PGothic"/>
                <a:cs typeface="Calibri"/>
              </a:rPr>
              <a:t>espaces de dialogue et de partage avec d’autres organisations communautaires </a:t>
            </a:r>
            <a:r>
              <a:rPr lang="fr-FR">
                <a:latin typeface="Lato" panose="020F0502020204030203" pitchFamily="34" charset="77"/>
                <a:ea typeface="MS PGothic"/>
                <a:cs typeface="Calibri"/>
              </a:rPr>
              <a:t>peut contribuer à la sensibilisation, à l’éducation des partenaires potentiels et à leur adhésion. Adopter des approches inclusives et intersectionnelles plutôt que des positions défensives face à l’opposition ou aux questions sur le travail de prévention est un moyen de parvenir à un accord sur un objectif ultime. </a:t>
            </a:r>
          </a:p>
          <a:p>
            <a:pPr marL="285750" indent="-285750">
              <a:buFont typeface="Arial"/>
              <a:buChar char="•"/>
            </a:pPr>
            <a:endParaRPr lang="en-US">
              <a:latin typeface="Lato" panose="020F0502020204030203" pitchFamily="34" charset="77"/>
            </a:endParaRPr>
          </a:p>
          <a:p>
            <a:r>
              <a:rPr lang="fr-FR">
                <a:latin typeface="Lato" panose="020F0502020204030203" pitchFamily="34" charset="77"/>
                <a:ea typeface="MS PGothic"/>
                <a:cs typeface="Calibri"/>
              </a:rPr>
              <a:t>Contenu dérivé et adapté des documents suivants : the 2022 UNHCR,GBV Standard Operating </a:t>
            </a:r>
            <a:r>
              <a:rPr lang="fr-FR" err="1">
                <a:latin typeface="Lato" panose="020F0502020204030203" pitchFamily="34" charset="77"/>
                <a:ea typeface="MS PGothic"/>
                <a:cs typeface="Calibri"/>
              </a:rPr>
              <a:t>Procedure</a:t>
            </a:r>
            <a:r>
              <a:rPr lang="fr-FR">
                <a:latin typeface="Lato" panose="020F0502020204030203" pitchFamily="34" charset="77"/>
                <a:ea typeface="MS PGothic"/>
                <a:cs typeface="Calibri"/>
              </a:rPr>
              <a:t> (SOP) (à paraître) et </a:t>
            </a:r>
            <a:r>
              <a:rPr lang="fr-FR" err="1">
                <a:latin typeface="Lato" panose="020F0502020204030203" pitchFamily="34" charset="77"/>
                <a:ea typeface="MS PGothic"/>
                <a:cs typeface="Calibri"/>
              </a:rPr>
              <a:t>Viswanathan</a:t>
            </a:r>
            <a:r>
              <a:rPr lang="fr-FR">
                <a:latin typeface="Lato" panose="020F0502020204030203" pitchFamily="34" charset="77"/>
                <a:ea typeface="MS PGothic"/>
                <a:cs typeface="Calibri"/>
              </a:rPr>
              <a:t>, R. (2021)/UN Trust </a:t>
            </a:r>
            <a:r>
              <a:rPr lang="fr-FR" err="1">
                <a:latin typeface="Lato" panose="020F0502020204030203" pitchFamily="34" charset="77"/>
                <a:ea typeface="MS PGothic"/>
                <a:cs typeface="Calibri"/>
              </a:rPr>
              <a:t>Fund</a:t>
            </a:r>
            <a:r>
              <a:rPr lang="fr-FR">
                <a:latin typeface="Lato" panose="020F0502020204030203" pitchFamily="34" charset="77"/>
                <a:ea typeface="MS PGothic"/>
                <a:cs typeface="Calibri"/>
              </a:rPr>
              <a:t> to End Violence </a:t>
            </a:r>
            <a:r>
              <a:rPr lang="fr-FR" err="1">
                <a:latin typeface="Lato" panose="020F0502020204030203" pitchFamily="34" charset="77"/>
                <a:ea typeface="MS PGothic"/>
                <a:cs typeface="Calibri"/>
              </a:rPr>
              <a:t>against</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Learning </a:t>
            </a:r>
            <a:r>
              <a:rPr lang="fr-FR" err="1">
                <a:latin typeface="Lato" panose="020F0502020204030203" pitchFamily="34" charset="77"/>
                <a:ea typeface="MS PGothic"/>
                <a:cs typeface="Calibri"/>
              </a:rPr>
              <a:t>from</a:t>
            </a:r>
            <a:r>
              <a:rPr lang="fr-FR">
                <a:latin typeface="Lato" panose="020F0502020204030203" pitchFamily="34" charset="77"/>
                <a:ea typeface="MS PGothic"/>
                <a:cs typeface="Calibri"/>
              </a:rPr>
              <a:t> Practice: Resistance and </a:t>
            </a:r>
            <a:r>
              <a:rPr lang="fr-FR" err="1">
                <a:latin typeface="Lato" panose="020F0502020204030203" pitchFamily="34" charset="77"/>
                <a:ea typeface="MS PGothic"/>
                <a:cs typeface="Calibri"/>
              </a:rPr>
              <a:t>Backlash</a:t>
            </a:r>
            <a:r>
              <a:rPr lang="fr-FR">
                <a:latin typeface="Lato" panose="020F0502020204030203" pitchFamily="34" charset="77"/>
                <a:ea typeface="MS PGothic"/>
                <a:cs typeface="Calibri"/>
              </a:rPr>
              <a:t> to </a:t>
            </a:r>
            <a:r>
              <a:rPr lang="fr-FR" err="1">
                <a:latin typeface="Lato" panose="020F0502020204030203" pitchFamily="34" charset="77"/>
                <a:ea typeface="MS PGothic"/>
                <a:cs typeface="Calibri"/>
              </a:rPr>
              <a:t>Preventing</a:t>
            </a:r>
            <a:r>
              <a:rPr lang="fr-FR">
                <a:latin typeface="Lato" panose="020F0502020204030203" pitchFamily="34" charset="77"/>
                <a:ea typeface="MS PGothic"/>
                <a:cs typeface="Calibri"/>
              </a:rPr>
              <a:t> Violence </a:t>
            </a:r>
            <a:r>
              <a:rPr lang="fr-FR" err="1">
                <a:latin typeface="Lato" panose="020F0502020204030203" pitchFamily="34" charset="77"/>
                <a:ea typeface="MS PGothic"/>
                <a:cs typeface="Calibri"/>
              </a:rPr>
              <a:t>against</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Women</a:t>
            </a:r>
            <a:r>
              <a:rPr lang="fr-FR">
                <a:latin typeface="Lato" panose="020F0502020204030203" pitchFamily="34" charset="77"/>
                <a:ea typeface="MS PGothic"/>
                <a:cs typeface="Calibri"/>
              </a:rPr>
              <a:t> and Girls (</a:t>
            </a:r>
            <a:r>
              <a:rPr lang="fr-FR" u="sng">
                <a:latin typeface="Lato" panose="020F0502020204030203" pitchFamily="34" charset="77"/>
                <a:ea typeface="MS PGothic"/>
                <a:cs typeface="Calibri"/>
                <a:hlinkClick r:id="rId3"/>
              </a:rPr>
              <a:t>https://untf.unwomen.org/sites/default/files/Field%20Office%20UNTF/Publications/2021/Prevention%20briefs/Resistance%20and%20backlash/Synthesis%20Review%207%20-%20resistance%20and%20backlash_v2_compressed.pdf</a:t>
            </a:r>
            <a:r>
              <a:rPr lang="fr-FR">
                <a:latin typeface="Lato" panose="020F0502020204030203" pitchFamily="34" charset="77"/>
                <a:ea typeface="MS PGothic"/>
                <a:cs typeface="Calibri"/>
              </a:rPr>
              <a:t>). </a:t>
            </a:r>
          </a:p>
        </p:txBody>
      </p:sp>
    </p:spTree>
    <p:extLst>
      <p:ext uri="{BB962C8B-B14F-4D97-AF65-F5344CB8AC3E}">
        <p14:creationId xmlns:p14="http://schemas.microsoft.com/office/powerpoint/2010/main" val="64601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16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n-GB" altLang="en-US" sz="1300" u="sng">
              <a:solidFill>
                <a:srgbClr val="0000FF"/>
              </a:solidFill>
              <a:latin typeface="Lato" panose="020F0502020204030203" pitchFamily="34" charset="77"/>
              <a:cs typeface="Calibri" panose="020F0502020204030204" pitchFamily="34" charset="0"/>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u="sng">
                <a:solidFill>
                  <a:srgbClr val="0000FF"/>
                </a:solidFill>
                <a:latin typeface="Lato" panose="020F0502020204030203" pitchFamily="34" charset="77"/>
                <a:cs typeface="Calibri" panose="020F0502020204030204" pitchFamily="34" charset="0"/>
                <a:hlinkClick r:id="rId3"/>
              </a:rPr>
              <a:t>http://www.youtube.com/watch?v=XN07X6Vjk_I  </a:t>
            </a:r>
            <a:r>
              <a:rPr lang="fr-FR">
                <a:latin typeface="Lato" panose="020F0502020204030203" pitchFamily="34" charset="77"/>
              </a:rPr>
              <a:t>(vidéo en langue locale, pas de sous-titres français disponibles)</a:t>
            </a:r>
            <a:endParaRPr lang="fr-FR" u="sng">
              <a:solidFill>
                <a:srgbClr val="0000FF"/>
              </a:solidFill>
              <a:latin typeface="Lato" panose="020F0502020204030203" pitchFamily="34" charset="77"/>
              <a:cs typeface="Calibri" panose="020F0502020204030204" pitchFamily="34" charset="0"/>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rPr>
              <a:t>Durée : 4.12 min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latin typeface="Lato" panose="020F0502020204030203" pitchFamily="34" charset="77"/>
            </a:endParaRPr>
          </a:p>
        </p:txBody>
      </p:sp>
    </p:spTree>
    <p:extLst>
      <p:ext uri="{BB962C8B-B14F-4D97-AF65-F5344CB8AC3E}">
        <p14:creationId xmlns:p14="http://schemas.microsoft.com/office/powerpoint/2010/main" val="2202737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33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pPr>
              <a:defRPr/>
            </a:pPr>
            <a:r>
              <a:rPr lang="fr-FR">
                <a:latin typeface="Lato" panose="020F0502020204030203" pitchFamily="34" charset="77"/>
                <a:ea typeface="MS PGothic"/>
                <a:cs typeface="Calibri"/>
              </a:rPr>
              <a:t>Durée prévue : 20 min. </a:t>
            </a:r>
          </a:p>
          <a:p>
            <a:r>
              <a:rPr lang="fr-FR">
                <a:latin typeface="Lato" panose="020F0502020204030203" pitchFamily="34" charset="77"/>
                <a:ea typeface="MS PGothic"/>
                <a:cs typeface="Calibri"/>
              </a:rPr>
              <a:t>Objectif : approfondir la compréhension des participants sur la manière dont les principes liés à la VBG peuvent être appliqués dans les programmes de prévention de la VBG et encourager les réflexions sur la transformation des normes sociales et de genre néfastes </a:t>
            </a:r>
          </a:p>
          <a:p>
            <a:endParaRPr lang="x-none">
              <a:latin typeface="Lato" panose="020F0502020204030203" pitchFamily="34" charset="77"/>
              <a:cs typeface="Calibri"/>
            </a:endParaRP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Divisez les participants en groupes. </a:t>
            </a:r>
          </a:p>
          <a:p>
            <a:pPr marL="285750" indent="-285750">
              <a:buClr>
                <a:schemeClr val="tx1"/>
              </a:buClr>
              <a:buFont typeface="Arial" panose="020B0604020202020204" pitchFamily="34" charset="0"/>
              <a:buChar char="•"/>
              <a:defRPr/>
            </a:pPr>
            <a:r>
              <a:rPr lang="fr-FR">
                <a:latin typeface="Lato" panose="020F0502020204030203" pitchFamily="34" charset="77"/>
                <a:ea typeface="MS PGothic"/>
                <a:cs typeface="Calibri"/>
              </a:rPr>
              <a:t>Laissez les participants réfléchir en groupes aux questions. </a:t>
            </a:r>
          </a:p>
          <a:p>
            <a:pPr marL="285750" indent="-285750">
              <a:buClr>
                <a:schemeClr val="tx1"/>
              </a:buClr>
              <a:buFont typeface="Arial" panose="020B0604020202020204" pitchFamily="34" charset="0"/>
              <a:buChar char="•"/>
              <a:defRPr/>
            </a:pPr>
            <a:r>
              <a:rPr lang="fr-FR">
                <a:latin typeface="Lato" panose="020F0502020204030203" pitchFamily="34" charset="77"/>
                <a:ea typeface="MS PGothic"/>
                <a:cs typeface="Calibri"/>
              </a:rPr>
              <a:t>Encouragez les groupes à utiliser un tableau de papier s’ils le souhaitent. </a:t>
            </a:r>
          </a:p>
          <a:p>
            <a:pPr marL="285750" indent="-285750">
              <a:buClr>
                <a:schemeClr val="tx1"/>
              </a:buClr>
              <a:buFont typeface="Arial" panose="020B0604020202020204" pitchFamily="34" charset="0"/>
              <a:buChar char="•"/>
              <a:defRPr/>
            </a:pPr>
            <a:r>
              <a:rPr lang="fr-FR">
                <a:effectLst/>
                <a:latin typeface="Lato" panose="020F0502020204030203" pitchFamily="34" charset="77"/>
                <a:ea typeface="MS Mincho"/>
                <a:cs typeface="Times New Roman" panose="02020603050405020304" pitchFamily="18" charset="0"/>
              </a:rPr>
              <a:t>Prévoyez du temps à la fin pour laisser les groupes en plénière formuler des commentaires, ainsi que pour présenter leurs principales observations et leurs réponses aux questions.</a:t>
            </a:r>
            <a:r>
              <a:rPr lang="fr-FR">
                <a:latin typeface="Lato" panose="020F0502020204030203" pitchFamily="34" charset="77"/>
                <a:ea typeface="MS Mincho"/>
                <a:cs typeface="Times New Roman" panose="02020603050405020304" pitchFamily="18" charset="0"/>
              </a:rPr>
              <a:t> </a:t>
            </a:r>
          </a:p>
          <a:p>
            <a:endParaRPr lang="en-US">
              <a:effectLst/>
              <a:latin typeface="Lato" panose="020F0502020204030203" pitchFamily="34" charset="77"/>
              <a:ea typeface="MS Mincho" panose="02020609040205080304" pitchFamily="49" charset="-128"/>
              <a:cs typeface="Times New Roman" panose="02020603050405020304" pitchFamily="18" charset="0"/>
            </a:endParaRPr>
          </a:p>
          <a:p>
            <a:r>
              <a:rPr lang="fr-FR">
                <a:effectLst/>
                <a:latin typeface="Lato" panose="020F0502020204030203" pitchFamily="34" charset="77"/>
                <a:ea typeface="MS Mincho"/>
                <a:cs typeface="Times New Roman" panose="02020603050405020304" pitchFamily="18" charset="0"/>
              </a:rPr>
              <a:t>Spécifiez :</a:t>
            </a:r>
            <a:r>
              <a:rPr lang="fr-FR">
                <a:latin typeface="Lato" panose="020F0502020204030203" pitchFamily="34" charset="77"/>
                <a:ea typeface="MS Mincho"/>
                <a:cs typeface="Times New Roman" panose="02020603050405020304" pitchFamily="18" charset="0"/>
              </a:rPr>
              <a:t> </a:t>
            </a:r>
          </a:p>
          <a:p>
            <a:pPr marL="342900" marR="7620" lvl="0" indent="-342900" fontAlgn="base">
              <a:spcAft>
                <a:spcPts val="515"/>
              </a:spcAft>
              <a:buClr>
                <a:schemeClr val="tx1"/>
              </a:buClr>
              <a:buSzPts val="1100"/>
              <a:buFont typeface="Arial" panose="020B0604020202020204" pitchFamily="34" charset="0"/>
              <a:buChar char="•"/>
            </a:pPr>
            <a:r>
              <a:rPr lang="fr-FR" i="0" u="none" strike="noStrike">
                <a:effectLst/>
                <a:uFill>
                  <a:solidFill>
                    <a:srgbClr val="000000"/>
                  </a:solidFill>
                </a:uFill>
                <a:latin typeface="Lato" panose="020F0502020204030203" pitchFamily="34" charset="77"/>
                <a:ea typeface="Calibri" panose="020F0502020204030204" pitchFamily="34" charset="0"/>
                <a:cs typeface="Calibri"/>
              </a:rPr>
              <a:t>Les </a:t>
            </a:r>
            <a:r>
              <a:rPr lang="fr-FR" b="1" i="0" u="none" strike="noStrike">
                <a:effectLst/>
                <a:uFill>
                  <a:solidFill>
                    <a:srgbClr val="000000"/>
                  </a:solidFill>
                </a:uFill>
                <a:latin typeface="Lato" panose="020F0502020204030203" pitchFamily="34" charset="77"/>
                <a:ea typeface="Calibri" panose="020F0502020204030204" pitchFamily="34" charset="0"/>
                <a:cs typeface="Calibri"/>
              </a:rPr>
              <a:t>normes sociales</a:t>
            </a:r>
            <a:r>
              <a:rPr lang="fr-FR" i="0" u="none" strike="noStrike">
                <a:effectLst/>
                <a:uFill>
                  <a:solidFill>
                    <a:srgbClr val="000000"/>
                  </a:solidFill>
                </a:uFill>
                <a:latin typeface="Lato" panose="020F0502020204030203" pitchFamily="34" charset="77"/>
                <a:ea typeface="Calibri" panose="020F0502020204030204" pitchFamily="34" charset="0"/>
                <a:cs typeface="Calibri"/>
              </a:rPr>
              <a:t> et </a:t>
            </a:r>
            <a:r>
              <a:rPr lang="fr-FR" b="1" i="0" u="none" strike="noStrike">
                <a:effectLst/>
                <a:uFill>
                  <a:solidFill>
                    <a:srgbClr val="000000"/>
                  </a:solidFill>
                </a:uFill>
                <a:latin typeface="Lato" panose="020F0502020204030203" pitchFamily="34" charset="77"/>
                <a:ea typeface="Calibri" panose="020F0502020204030204" pitchFamily="34" charset="0"/>
                <a:cs typeface="Calibri"/>
              </a:rPr>
              <a:t>de genre néfastes</a:t>
            </a:r>
            <a:r>
              <a:rPr lang="fr-FR" i="0" u="none" strike="noStrike">
                <a:effectLst/>
                <a:uFill>
                  <a:solidFill>
                    <a:srgbClr val="000000"/>
                  </a:solidFill>
                </a:uFill>
                <a:latin typeface="Lato" panose="020F0502020204030203" pitchFamily="34" charset="77"/>
                <a:ea typeface="Calibri" panose="020F0502020204030204" pitchFamily="34" charset="0"/>
                <a:cs typeface="Calibri"/>
              </a:rPr>
              <a:t> et la </a:t>
            </a:r>
            <a:r>
              <a:rPr lang="fr-FR" b="1" i="0" u="none" strike="noStrike">
                <a:effectLst/>
                <a:uFill>
                  <a:solidFill>
                    <a:srgbClr val="000000"/>
                  </a:solidFill>
                </a:uFill>
                <a:latin typeface="Lato" panose="020F0502020204030203" pitchFamily="34" charset="77"/>
                <a:ea typeface="Calibri" panose="020F0502020204030204" pitchFamily="34" charset="0"/>
                <a:cs typeface="Calibri"/>
              </a:rPr>
              <a:t>discrimination</a:t>
            </a:r>
            <a:r>
              <a:rPr lang="fr-FR" i="0" u="none" strike="noStrike">
                <a:effectLst/>
                <a:uFill>
                  <a:solidFill>
                    <a:srgbClr val="000000"/>
                  </a:solidFill>
                </a:uFill>
                <a:latin typeface="Lato" panose="020F0502020204030203" pitchFamily="34" charset="77"/>
                <a:ea typeface="Calibri" panose="020F0502020204030204" pitchFamily="34" charset="0"/>
                <a:cs typeface="Calibri"/>
              </a:rPr>
              <a:t> sont les </a:t>
            </a:r>
            <a:r>
              <a:rPr lang="fr-FR" b="1" i="0" u="none" strike="noStrike">
                <a:effectLst/>
                <a:uFill>
                  <a:solidFill>
                    <a:srgbClr val="000000"/>
                  </a:solidFill>
                </a:uFill>
                <a:latin typeface="Lato" panose="020F0502020204030203" pitchFamily="34" charset="77"/>
                <a:ea typeface="Calibri" panose="020F0502020204030204" pitchFamily="34" charset="0"/>
                <a:cs typeface="Calibri"/>
              </a:rPr>
              <a:t>causes profondes</a:t>
            </a:r>
            <a:r>
              <a:rPr lang="fr-FR" i="0" u="none" strike="noStrike">
                <a:effectLst/>
                <a:uFill>
                  <a:solidFill>
                    <a:srgbClr val="000000"/>
                  </a:solidFill>
                </a:uFill>
                <a:latin typeface="Lato" panose="020F0502020204030203" pitchFamily="34" charset="77"/>
                <a:ea typeface="Calibri" panose="020F0502020204030204" pitchFamily="34" charset="0"/>
                <a:cs typeface="Calibri"/>
              </a:rPr>
              <a:t> de la VBG : les filles sont perçues comme ayant moins de valeur, les femmes sont blâmées pour le sexe de leurs bébés, les maris sont perçus comme ayant le droit de dominer leurs épouses et les femmes sont traitées comme inférieures aux hommes.</a:t>
            </a:r>
          </a:p>
          <a:p>
            <a:pPr marL="342900" marR="7620" indent="-342900">
              <a:spcAft>
                <a:spcPts val="785"/>
              </a:spcAft>
              <a:buClr>
                <a:schemeClr val="tx1"/>
              </a:buClr>
              <a:buSzPts val="1100"/>
              <a:buFont typeface="Arial" panose="020B0604020202020204" pitchFamily="34" charset="0"/>
              <a:buChar char="•"/>
            </a:pPr>
            <a:r>
              <a:rPr lang="fr-FR">
                <a:uFill>
                  <a:solidFill>
                    <a:srgbClr val="000000"/>
                  </a:solidFill>
                </a:uFill>
                <a:latin typeface="Lato" panose="020F0502020204030203" pitchFamily="34" charset="77"/>
                <a:ea typeface="Calibri" panose="020F0502020204030204" pitchFamily="34" charset="0"/>
                <a:cs typeface="Calibri"/>
              </a:rPr>
              <a:t>Les </a:t>
            </a:r>
            <a:r>
              <a:rPr lang="fr-FR" b="1">
                <a:uFill>
                  <a:solidFill>
                    <a:srgbClr val="000000"/>
                  </a:solidFill>
                </a:uFill>
                <a:latin typeface="Lato" panose="020F0502020204030203" pitchFamily="34" charset="77"/>
                <a:ea typeface="Calibri" panose="020F0502020204030204" pitchFamily="34" charset="0"/>
                <a:cs typeface="Calibri"/>
              </a:rPr>
              <a:t>facteurs contributifs de la VBG</a:t>
            </a:r>
            <a:r>
              <a:rPr lang="fr-FR">
                <a:uFill>
                  <a:solidFill>
                    <a:srgbClr val="000000"/>
                  </a:solidFill>
                </a:uFill>
                <a:latin typeface="Lato" panose="020F0502020204030203" pitchFamily="34" charset="77"/>
                <a:ea typeface="Calibri" panose="020F0502020204030204" pitchFamily="34" charset="0"/>
                <a:cs typeface="Calibri"/>
              </a:rPr>
              <a:t> comprennent la pauvreté, la pression exercée par d’autres membres de la communauté, l’abus d’alcool et le manque de connaissances sur les questions de santé génésique.</a:t>
            </a:r>
          </a:p>
          <a:p>
            <a:pPr marL="342900" marR="7620" indent="-342900">
              <a:spcAft>
                <a:spcPts val="515"/>
              </a:spcAft>
              <a:buClr>
                <a:schemeClr val="tx1"/>
              </a:buClr>
              <a:buSzPts val="1100"/>
              <a:buFont typeface="Arial" panose="020B0604020202020204" pitchFamily="34" charset="0"/>
              <a:buChar char="•"/>
            </a:pPr>
            <a:r>
              <a:rPr lang="fr-FR" b="1" i="0" u="none" strike="noStrike">
                <a:effectLst/>
                <a:uFill>
                  <a:solidFill>
                    <a:srgbClr val="000000"/>
                  </a:solidFill>
                </a:uFill>
                <a:latin typeface="Lato" panose="020F0502020204030203" pitchFamily="34" charset="77"/>
                <a:ea typeface="Calibri" panose="020F0502020204030204" pitchFamily="34" charset="0"/>
                <a:cs typeface="Calibri"/>
              </a:rPr>
              <a:t>Succès du programme </a:t>
            </a:r>
            <a:r>
              <a:rPr lang="fr-FR" i="0" u="none" strike="noStrike">
                <a:effectLst/>
                <a:uFill>
                  <a:solidFill>
                    <a:srgbClr val="000000"/>
                  </a:solidFill>
                </a:uFill>
                <a:latin typeface="Lato" panose="020F0502020204030203" pitchFamily="34" charset="77"/>
                <a:ea typeface="Calibri" panose="020F0502020204030204" pitchFamily="34" charset="0"/>
                <a:cs typeface="Calibri"/>
              </a:rPr>
              <a:t>: d’après les réactions de </a:t>
            </a:r>
            <a:r>
              <a:rPr lang="fr-FR" i="0" u="none" strike="noStrike" err="1">
                <a:effectLst/>
                <a:uFill>
                  <a:solidFill>
                    <a:srgbClr val="000000"/>
                  </a:solidFill>
                </a:uFill>
                <a:latin typeface="Lato" panose="020F0502020204030203" pitchFamily="34" charset="77"/>
                <a:ea typeface="Calibri" panose="020F0502020204030204" pitchFamily="34" charset="0"/>
                <a:cs typeface="Calibri"/>
              </a:rPr>
              <a:t>Fidele</a:t>
            </a:r>
            <a:r>
              <a:rPr lang="fr-FR" i="0" u="none" strike="noStrike">
                <a:effectLst/>
                <a:uFill>
                  <a:solidFill>
                    <a:srgbClr val="000000"/>
                  </a:solidFill>
                </a:uFill>
                <a:latin typeface="Lato" panose="020F0502020204030203" pitchFamily="34" charset="77"/>
                <a:ea typeface="Calibri" panose="020F0502020204030204" pitchFamily="34" charset="0"/>
                <a:cs typeface="Calibri"/>
              </a:rPr>
              <a:t>, il semble qu’il continue à croire que les filles ont moins de valeur que les garçons. L’un des points essentiels qu’il dit avoir retenus du programme est que c’est le chromosome de l’homme qui détermine le sexe de l’enfant, et non le fait qu’il comprenne et croie que les filles doivent être considérées comme égales aux garçons. Il se peut donc que le programme n’ait pas suffisamment transformé toutes les croyances néfastes de </a:t>
            </a:r>
            <a:r>
              <a:rPr lang="fr-FR" i="0" u="none" strike="noStrike" err="1">
                <a:effectLst/>
                <a:uFill>
                  <a:solidFill>
                    <a:srgbClr val="000000"/>
                  </a:solidFill>
                </a:uFill>
                <a:latin typeface="Lato" panose="020F0502020204030203" pitchFamily="34" charset="77"/>
                <a:ea typeface="Calibri" panose="020F0502020204030204" pitchFamily="34" charset="0"/>
                <a:cs typeface="Calibri"/>
              </a:rPr>
              <a:t>Fidele</a:t>
            </a:r>
            <a:r>
              <a:rPr lang="fr-FR" i="0" u="none" strike="noStrike">
                <a:effectLst/>
                <a:uFill>
                  <a:solidFill>
                    <a:srgbClr val="000000"/>
                  </a:solidFill>
                </a:uFill>
                <a:latin typeface="Lato" panose="020F0502020204030203" pitchFamily="34" charset="77"/>
                <a:ea typeface="Calibri" panose="020F0502020204030204" pitchFamily="34" charset="0"/>
                <a:cs typeface="Calibri"/>
              </a:rPr>
              <a:t> sur la société et le genre.</a:t>
            </a:r>
          </a:p>
        </p:txBody>
      </p:sp>
    </p:spTree>
    <p:extLst>
      <p:ext uri="{BB962C8B-B14F-4D97-AF65-F5344CB8AC3E}">
        <p14:creationId xmlns:p14="http://schemas.microsoft.com/office/powerpoint/2010/main" val="2732038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lvl="0" indent="0" fontAlgn="base">
              <a:buClr>
                <a:srgbClr val="000000"/>
              </a:buClr>
              <a:buSzPts val="1100"/>
              <a:buFontTx/>
              <a:buNone/>
            </a:pP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Comme nous en avons discuté, soulignez que l’</a:t>
            </a:r>
            <a:r>
              <a:rPr lang="fr-FR" sz="1200" b="1">
                <a:effectLst/>
                <a:latin typeface="Lato" panose="020F0502020204030203" pitchFamily="34" charset="77"/>
                <a:ea typeface="MS Mincho" panose="02020609040205080304" pitchFamily="49" charset="-128"/>
                <a:cs typeface="Times New Roman" panose="02020603050405020304" pitchFamily="18" charset="0"/>
              </a:rPr>
              <a:t>inégalité de genre</a:t>
            </a:r>
            <a:r>
              <a:rPr lang="fr-FR" sz="1200">
                <a:effectLst/>
                <a:latin typeface="Lato" panose="020F0502020204030203" pitchFamily="34" charset="77"/>
                <a:ea typeface="MS Mincho" panose="02020609040205080304" pitchFamily="49" charset="-128"/>
                <a:cs typeface="Times New Roman" panose="02020603050405020304" pitchFamily="18" charset="0"/>
              </a:rPr>
              <a:t>, la </a:t>
            </a:r>
            <a:r>
              <a:rPr lang="fr-FR" sz="1200" b="1">
                <a:effectLst/>
                <a:latin typeface="Lato" panose="020F0502020204030203" pitchFamily="34" charset="77"/>
                <a:ea typeface="MS Mincho" panose="02020609040205080304" pitchFamily="49" charset="-128"/>
                <a:cs typeface="Times New Roman" panose="02020603050405020304" pitchFamily="18" charset="0"/>
              </a:rPr>
              <a:t>discrimination systémique </a:t>
            </a:r>
            <a:r>
              <a:rPr lang="fr-FR" sz="1200">
                <a:effectLst/>
                <a:latin typeface="Lato" panose="020F0502020204030203" pitchFamily="34" charset="77"/>
                <a:ea typeface="MS Mincho" panose="02020609040205080304" pitchFamily="49" charset="-128"/>
                <a:cs typeface="Times New Roman" panose="02020603050405020304" pitchFamily="18" charset="0"/>
              </a:rPr>
              <a:t>et les </a:t>
            </a:r>
            <a:r>
              <a:rPr lang="fr-FR" sz="1200" b="1">
                <a:effectLst/>
                <a:latin typeface="Lato" panose="020F0502020204030203" pitchFamily="34" charset="77"/>
                <a:ea typeface="MS Mincho" panose="02020609040205080304" pitchFamily="49" charset="-128"/>
                <a:cs typeface="Times New Roman" panose="02020603050405020304" pitchFamily="18" charset="0"/>
              </a:rPr>
              <a:t>rapports de pouvoir inégaux</a:t>
            </a:r>
            <a:r>
              <a:rPr lang="fr-FR" sz="1200">
                <a:effectLst/>
                <a:latin typeface="Lato" panose="020F0502020204030203" pitchFamily="34" charset="77"/>
                <a:ea typeface="MS Mincho" panose="02020609040205080304" pitchFamily="49" charset="-128"/>
                <a:cs typeface="Times New Roman" panose="02020603050405020304" pitchFamily="18" charset="0"/>
              </a:rPr>
              <a:t>, qui sont les causes profondes de la VBG, </a:t>
            </a:r>
            <a:r>
              <a:rPr lang="fr-FR" sz="1200" b="1">
                <a:effectLst/>
                <a:latin typeface="Lato" panose="020F0502020204030203" pitchFamily="34" charset="77"/>
                <a:ea typeface="MS Mincho" panose="02020609040205080304" pitchFamily="49" charset="-128"/>
                <a:cs typeface="Times New Roman" panose="02020603050405020304" pitchFamily="18" charset="0"/>
              </a:rPr>
              <a:t>se reproduisent à différents niveaux</a:t>
            </a:r>
            <a:r>
              <a:rPr lang="fr-FR" sz="1200">
                <a:effectLst/>
                <a:latin typeface="Lato" panose="020F0502020204030203" pitchFamily="34" charset="77"/>
                <a:ea typeface="MS Mincho" panose="02020609040205080304" pitchFamily="49" charset="-128"/>
                <a:cs typeface="Times New Roman" panose="02020603050405020304" pitchFamily="18" charset="0"/>
              </a:rPr>
              <a:t>, comme le montre le modèle socio-écologique - depuis les attentes et les attitudes individuelles jusqu’aux normes sociales, aux cadres juridiques et aux systèmes (Norme minimale </a:t>
            </a:r>
            <a:r>
              <a:rPr lang="fr-FR" sz="1200" err="1">
                <a:effectLst/>
                <a:latin typeface="Lato" panose="020F0502020204030203" pitchFamily="34" charset="77"/>
                <a:ea typeface="MS Mincho" panose="02020609040205080304" pitchFamily="49" charset="-128"/>
                <a:cs typeface="Times New Roman" panose="02020603050405020304" pitchFamily="18" charset="0"/>
              </a:rPr>
              <a:t>interorganisations</a:t>
            </a:r>
            <a:r>
              <a:rPr lang="fr-FR" sz="1200">
                <a:effectLst/>
                <a:latin typeface="Lato" panose="020F0502020204030203" pitchFamily="34" charset="77"/>
                <a:ea typeface="MS Mincho" panose="02020609040205080304" pitchFamily="49" charset="-128"/>
                <a:cs typeface="Times New Roman" panose="02020603050405020304" pitchFamily="18" charset="0"/>
              </a:rPr>
              <a:t> 13).</a:t>
            </a: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  </a:t>
            </a:r>
          </a:p>
          <a:p>
            <a:pPr marL="0" lvl="0" indent="0" fontAlgn="base">
              <a:buClr>
                <a:srgbClr val="000000"/>
              </a:buClr>
              <a:buSzPts val="1100"/>
              <a:buFontTx/>
              <a:buNone/>
            </a:pPr>
            <a:endPar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lvl="0" indent="0" fontAlgn="base">
              <a:buClr>
                <a:srgbClr val="000000"/>
              </a:buClr>
              <a:buSzPts val="1100"/>
              <a:buFontTx/>
              <a:buNone/>
            </a:pP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Expliquez que le </a:t>
            </a:r>
            <a:r>
              <a:rPr lang="fr-FR"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modèle socio-écologique </a:t>
            </a: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fournit un bon cadre pour garantir que les </a:t>
            </a:r>
            <a:r>
              <a:rPr lang="fr-FR"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stratégies de prévention primaire</a:t>
            </a: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 </a:t>
            </a:r>
            <a:r>
              <a:rPr lang="fr-FR"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agissent à ces différents niveaux </a:t>
            </a: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afin de </a:t>
            </a:r>
            <a:r>
              <a:rPr lang="fr-FR"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transformer efficacement les systèmes </a:t>
            </a: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et les </a:t>
            </a:r>
            <a:r>
              <a:rPr lang="fr-FR"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normes sociales</a:t>
            </a:r>
            <a:r>
              <a:rPr lang="fr-FR"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 </a:t>
            </a:r>
          </a:p>
          <a:p>
            <a:pPr marL="0" lvl="0" indent="0" fontAlgn="base">
              <a:buClr>
                <a:srgbClr val="000000"/>
              </a:buClr>
              <a:buSzPts val="1100"/>
              <a:buFontTx/>
              <a:buNone/>
            </a:pPr>
            <a:endParaRPr lang="en-US">
              <a:latin typeface="Lato" panose="020F0502020204030203" pitchFamily="34" charset="77"/>
            </a:endParaRPr>
          </a:p>
          <a:p>
            <a:pPr marL="0" lvl="0" indent="0" fontAlgn="base">
              <a:buClr>
                <a:srgbClr val="000000"/>
              </a:buClr>
              <a:buSzPts val="1100"/>
              <a:buFontTx/>
              <a:buNone/>
            </a:pPr>
            <a:r>
              <a:rPr lang="fr-FR">
                <a:latin typeface="Lato" panose="020F0502020204030203" pitchFamily="34" charset="77"/>
              </a:rPr>
              <a:t>Il est essentiel que les programmes de prévention comprennent des </a:t>
            </a:r>
            <a:r>
              <a:rPr lang="fr-FR" b="1">
                <a:latin typeface="Lato" panose="020F0502020204030203" pitchFamily="34" charset="77"/>
              </a:rPr>
              <a:t>interventions multisectorielles </a:t>
            </a:r>
            <a:r>
              <a:rPr lang="fr-FR">
                <a:latin typeface="Lato" panose="020F0502020204030203" pitchFamily="34" charset="77"/>
              </a:rPr>
              <a:t>et qu’ils </a:t>
            </a:r>
            <a:r>
              <a:rPr lang="fr-FR" b="1">
                <a:latin typeface="Lato" panose="020F0502020204030203" pitchFamily="34" charset="77"/>
              </a:rPr>
              <a:t>s’inscrivent dans le modèle socio-écologique </a:t>
            </a:r>
            <a:r>
              <a:rPr lang="fr-FR">
                <a:latin typeface="Lato" panose="020F0502020204030203" pitchFamily="34" charset="77"/>
              </a:rPr>
              <a:t>afin de modifier les rapports de pouvoir inégaux. </a:t>
            </a:r>
          </a:p>
          <a:p>
            <a:pPr marL="0" lvl="0" indent="0" fontAlgn="base">
              <a:buClr>
                <a:srgbClr val="000000"/>
              </a:buClr>
              <a:buSzPts val="1100"/>
              <a:buFontTx/>
              <a:buNone/>
            </a:pPr>
            <a:endParaRPr lang="en-US">
              <a:latin typeface="Lato" panose="020F0502020204030203" pitchFamily="34" charset="77"/>
            </a:endParaRPr>
          </a:p>
          <a:p>
            <a:pPr marL="0" lvl="0" indent="0" fontAlgn="base">
              <a:buClr>
                <a:srgbClr val="000000"/>
              </a:buClr>
              <a:buSzPts val="1100"/>
              <a:buFontTx/>
              <a:buNone/>
            </a:pPr>
            <a:r>
              <a:rPr lang="fr-FR">
                <a:latin typeface="Lato" panose="020F0502020204030203" pitchFamily="34" charset="77"/>
                <a:ea typeface="MS PGothic"/>
                <a:cs typeface="Calibri"/>
              </a:rPr>
              <a:t>Par </a:t>
            </a:r>
            <a:r>
              <a:rPr lang="fr-FR" b="1">
                <a:latin typeface="Lato" panose="020F0502020204030203" pitchFamily="34" charset="77"/>
                <a:ea typeface="MS PGothic"/>
                <a:cs typeface="Calibri"/>
              </a:rPr>
              <a:t>exemple</a:t>
            </a:r>
            <a:r>
              <a:rPr lang="fr-FR">
                <a:latin typeface="Lato" panose="020F0502020204030203" pitchFamily="34" charset="77"/>
                <a:ea typeface="MS PGothic"/>
                <a:cs typeface="Calibri"/>
              </a:rPr>
              <a:t>, les approches transformatrices réussies en matière de genre agissent au niveau individuel des filles qui ne sont pas en mesure de défendre leurs droits, au niveau des communautés où les choix des filles sont limités, et à travers des systèmes tels que l’éducation où les pédagogies inégalitaires en matière de genre prospèrent. L’utilisation d’un modèle socio-écologique nous aide à comprendre et à suivre l’évolution des attentes sociales à l’égard des garçons et des filles, des rôles masculins et féminins, ainsi que des valeurs, croyances et pratiques fondées sur le genre.</a:t>
            </a:r>
          </a:p>
        </p:txBody>
      </p:sp>
    </p:spTree>
    <p:extLst>
      <p:ext uri="{BB962C8B-B14F-4D97-AF65-F5344CB8AC3E}">
        <p14:creationId xmlns:p14="http://schemas.microsoft.com/office/powerpoint/2010/main" val="424767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56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sz="130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a:latin typeface="Lato" panose="020F0502020204030203" pitchFamily="34" charset="77"/>
                <a:ea typeface="MS PGothic"/>
                <a:cs typeface="Calibri"/>
                <a:hlinkClick r:id="rId3"/>
              </a:rPr>
              <a:t>https://www.whatworks.co.za/resources/film-and-audio/item/400-equal-access-Nepal </a:t>
            </a:r>
            <a:r>
              <a:rPr lang="fr-FR" sz="1200">
                <a:latin typeface="Lato" panose="020F0502020204030203" pitchFamily="34" charset="77"/>
                <a:ea typeface="MS PGothic"/>
                <a:cs typeface="Calibri"/>
              </a:rPr>
              <a:t>(</a:t>
            </a:r>
            <a:r>
              <a:rPr lang="en-GB" err="1">
                <a:latin typeface="Lato" panose="020F0502020204030203" pitchFamily="34" charset="77"/>
              </a:rPr>
              <a:t>vidéo</a:t>
            </a:r>
            <a:r>
              <a:rPr lang="en-GB">
                <a:latin typeface="Lato" panose="020F0502020204030203" pitchFamily="34" charset="77"/>
              </a:rPr>
              <a:t> </a:t>
            </a:r>
            <a:r>
              <a:rPr lang="en-GB" err="1">
                <a:latin typeface="Lato" panose="020F0502020204030203" pitchFamily="34" charset="77"/>
              </a:rPr>
              <a:t>en</a:t>
            </a:r>
            <a:r>
              <a:rPr lang="en-GB">
                <a:latin typeface="Lato" panose="020F0502020204030203" pitchFamily="34" charset="77"/>
              </a:rPr>
              <a:t> langue locale, pas de sous-titres </a:t>
            </a:r>
            <a:r>
              <a:rPr lang="en-GB" err="1">
                <a:latin typeface="Lato" panose="020F0502020204030203" pitchFamily="34" charset="77"/>
              </a:rPr>
              <a:t>français</a:t>
            </a:r>
            <a:r>
              <a:rPr lang="en-GB">
                <a:latin typeface="Lato" panose="020F0502020204030203" pitchFamily="34" charset="77"/>
              </a:rPr>
              <a:t> </a:t>
            </a:r>
            <a:r>
              <a:rPr lang="en-GB" err="1">
                <a:latin typeface="Lato" panose="020F0502020204030203" pitchFamily="34" charset="77"/>
              </a:rPr>
              <a:t>disponibles</a:t>
            </a:r>
            <a:r>
              <a:rPr lang="en-GB">
                <a:latin typeface="Lato" panose="020F0502020204030203" pitchFamily="34" charset="77"/>
              </a:rPr>
              <a:t>)</a:t>
            </a:r>
            <a:endParaRPr lang="fr-FR" sz="1200">
              <a:latin typeface="Lato" panose="020F0502020204030203" pitchFamily="34" charset="77"/>
              <a:ea typeface="MS PGothic"/>
              <a:cs typeface="Calibri"/>
              <a:hlinkClick r:id="rId3"/>
            </a:endParaRPr>
          </a:p>
          <a:p>
            <a:r>
              <a:rPr lang="fr-FR">
                <a:latin typeface="Lato" panose="020F0502020204030203" pitchFamily="34" charset="77"/>
                <a:ea typeface="MS PGothic"/>
                <a:cs typeface="Calibri"/>
              </a:rPr>
              <a:t>Durée : 5.42 min</a:t>
            </a:r>
          </a:p>
          <a:p>
            <a:endParaRPr lang="en-GB">
              <a:latin typeface="Lato" panose="020F0502020204030203" pitchFamily="34" charset="77"/>
            </a:endParaRPr>
          </a:p>
          <a:p>
            <a:r>
              <a:rPr lang="en-GB">
                <a:latin typeface="Lato" panose="020F0502020204030203" pitchFamily="34" charset="77"/>
              </a:rPr>
              <a:t>(</a:t>
            </a:r>
            <a:r>
              <a:rPr lang="fr-FR">
                <a:latin typeface="Lato" panose="020F0502020204030203" pitchFamily="34" charset="77"/>
                <a:ea typeface="MS PGothic"/>
                <a:cs typeface="Calibri"/>
              </a:rPr>
              <a:t>Durée prévue : 15 min (vidéo incluse)</a:t>
            </a:r>
          </a:p>
          <a:p>
            <a:r>
              <a:rPr lang="fr-FR">
                <a:latin typeface="Lato" panose="020F0502020204030203" pitchFamily="34" charset="77"/>
                <a:ea typeface="MS PGothic"/>
                <a:cs typeface="Calibri"/>
              </a:rPr>
              <a:t>Objectif : renforcer la compréhension du modèle socio-écologique par les participants</a:t>
            </a:r>
          </a:p>
          <a:p>
            <a:endParaRPr lang="x-none">
              <a:latin typeface="Lato" panose="020F0502020204030203" pitchFamily="34" charset="77"/>
            </a:endParaRPr>
          </a:p>
          <a:p>
            <a:pPr marL="285750" indent="-285750">
              <a:buClr>
                <a:schemeClr val="tx1"/>
              </a:buClr>
              <a:buFont typeface="Arial" panose="020B0604020202020204" pitchFamily="34" charset="0"/>
              <a:buChar char="•"/>
            </a:pPr>
            <a:r>
              <a:rPr lang="fr-FR">
                <a:latin typeface="Lato" panose="020F0502020204030203" pitchFamily="34" charset="77"/>
                <a:ea typeface="MS PGothic"/>
                <a:cs typeface="Calibri"/>
              </a:rPr>
              <a:t>Divisez les participants en groupes. </a:t>
            </a:r>
          </a:p>
          <a:p>
            <a:pPr marL="285750" indent="-285750">
              <a:buClr>
                <a:schemeClr val="tx1"/>
              </a:buClr>
              <a:buFont typeface="Arial" panose="020B0604020202020204" pitchFamily="34" charset="0"/>
              <a:buChar char="•"/>
              <a:defRPr/>
            </a:pPr>
            <a:r>
              <a:rPr lang="fr-FR">
                <a:latin typeface="Lato" panose="020F0502020204030203" pitchFamily="34" charset="77"/>
                <a:ea typeface="MS PGothic"/>
                <a:cs typeface="Calibri"/>
              </a:rPr>
              <a:t>Laissez les participants travailler en groupes pendant 5 minutes, en les invitant à réfléchir à la mesure dans laquelle la stratégie de prévention d’</a:t>
            </a:r>
            <a:r>
              <a:rPr lang="fr-FR" err="1">
                <a:latin typeface="Lato" panose="020F0502020204030203" pitchFamily="34" charset="77"/>
                <a:ea typeface="MS PGothic"/>
                <a:cs typeface="Calibri"/>
              </a:rPr>
              <a:t>Equal</a:t>
            </a:r>
            <a:r>
              <a:rPr lang="fr-FR">
                <a:latin typeface="Lato" panose="020F0502020204030203" pitchFamily="34" charset="77"/>
                <a:ea typeface="MS PGothic"/>
                <a:cs typeface="Calibri"/>
              </a:rPr>
              <a:t> Access </a:t>
            </a:r>
            <a:r>
              <a:rPr lang="fr-FR" err="1">
                <a:latin typeface="Lato" panose="020F0502020204030203" pitchFamily="34" charset="77"/>
                <a:ea typeface="MS PGothic"/>
                <a:cs typeface="Calibri"/>
              </a:rPr>
              <a:t>Nepal</a:t>
            </a:r>
            <a:r>
              <a:rPr lang="fr-FR">
                <a:latin typeface="Lato" panose="020F0502020204030203" pitchFamily="34" charset="77"/>
                <a:ea typeface="MS PGothic"/>
                <a:cs typeface="Calibri"/>
              </a:rPr>
              <a:t> fonctionne aux différents niveaux du modèle socio-écologique.  </a:t>
            </a:r>
          </a:p>
          <a:p>
            <a:pPr marL="285750" indent="-285750">
              <a:buClr>
                <a:schemeClr val="tx1"/>
              </a:buClr>
              <a:buFont typeface="Arial" panose="020B0604020202020204" pitchFamily="34" charset="0"/>
              <a:buChar char="•"/>
              <a:defRPr/>
            </a:pPr>
            <a:r>
              <a:rPr lang="fr-FR">
                <a:latin typeface="Lato" panose="020F0502020204030203" pitchFamily="34" charset="77"/>
                <a:ea typeface="MS PGothic"/>
                <a:cs typeface="Calibri"/>
              </a:rPr>
              <a:t>Pas de session de restitution des commentaires en plénière, l’objectif principal de l’exercice étant de renforcer la compréhension du modèle socio-écologique. </a:t>
            </a:r>
          </a:p>
          <a:p>
            <a:pPr marL="0" marR="0" lvl="0" indent="0" defTabSz="914400" rtl="0" eaLnBrk="0" fontAlgn="base" latinLnBrk="0" hangingPunct="0">
              <a:spcBef>
                <a:spcPct val="30000"/>
              </a:spcBef>
              <a:spcAft>
                <a:spcPct val="0"/>
              </a:spcAft>
              <a:buClrTx/>
              <a:buSzTx/>
              <a:buFontTx/>
              <a:buNone/>
              <a:tabLst/>
              <a:defRPr/>
            </a:pPr>
            <a:endParaRPr lang="x-none">
              <a:latin typeface="Lato" panose="020F0502020204030203" pitchFamily="34" charset="77"/>
            </a:endParaRPr>
          </a:p>
          <a:p>
            <a:pPr>
              <a:defRPr/>
            </a:pPr>
            <a:r>
              <a:rPr lang="fr-FR">
                <a:latin typeface="Lato" panose="020F0502020204030203" pitchFamily="34" charset="77"/>
                <a:ea typeface="MS PGothic"/>
                <a:cs typeface="Calibri"/>
              </a:rPr>
              <a:t>Remarques : </a:t>
            </a:r>
          </a:p>
          <a:p>
            <a:pPr marL="285750" indent="-285750">
              <a:buClr>
                <a:schemeClr val="tx1"/>
              </a:buClr>
              <a:buFont typeface="Arial" panose="020B0604020202020204" pitchFamily="34" charset="0"/>
              <a:buChar char="•"/>
              <a:defRPr/>
            </a:pPr>
            <a:r>
              <a:rPr lang="fr-FR" b="1">
                <a:latin typeface="Lato" panose="020F0502020204030203" pitchFamily="34" charset="77"/>
                <a:ea typeface="MS PGothic"/>
                <a:cs typeface="Calibri"/>
              </a:rPr>
              <a:t>Au niveau individuel : </a:t>
            </a:r>
            <a:r>
              <a:rPr lang="fr-FR">
                <a:latin typeface="Lato" panose="020F0502020204030203" pitchFamily="34" charset="77"/>
                <a:ea typeface="MS PGothic"/>
                <a:cs typeface="Calibri"/>
              </a:rPr>
              <a:t>renforcement des compétences de la vie courante, principalement axé sur la communication dans le mariage. </a:t>
            </a:r>
          </a:p>
          <a:p>
            <a:pPr marL="285750" indent="-285750">
              <a:buClr>
                <a:schemeClr val="tx1"/>
              </a:buClr>
              <a:buFont typeface="Arial" panose="020B0604020202020204" pitchFamily="34" charset="0"/>
              <a:buChar char="•"/>
              <a:defRPr/>
            </a:pPr>
            <a:r>
              <a:rPr lang="fr-FR" b="1">
                <a:latin typeface="Lato" panose="020F0502020204030203" pitchFamily="34" charset="77"/>
                <a:ea typeface="MS PGothic"/>
                <a:cs typeface="Calibri"/>
              </a:rPr>
              <a:t>Au niveau des relations :</a:t>
            </a:r>
            <a:r>
              <a:rPr lang="fr-FR">
                <a:latin typeface="Lato" panose="020F0502020204030203" pitchFamily="34" charset="77"/>
                <a:ea typeface="MS PGothic"/>
                <a:cs typeface="Calibri"/>
              </a:rPr>
              <a:t> travail direct avec les couples, animation de discussions de groupe sur des relations saines. </a:t>
            </a:r>
          </a:p>
          <a:p>
            <a:pPr marL="285750" indent="-285750">
              <a:buClr>
                <a:schemeClr val="tx1"/>
              </a:buClr>
              <a:buFont typeface="Arial" panose="020B0604020202020204" pitchFamily="34" charset="0"/>
              <a:buChar char="•"/>
              <a:defRPr/>
            </a:pPr>
            <a:r>
              <a:rPr lang="fr-FR" b="1">
                <a:latin typeface="Lato" panose="020F0502020204030203" pitchFamily="34" charset="77"/>
                <a:ea typeface="MS PGothic"/>
                <a:cs typeface="Calibri"/>
              </a:rPr>
              <a:t>Au niveau communautaire : </a:t>
            </a:r>
            <a:r>
              <a:rPr lang="fr-FR">
                <a:effectLst/>
                <a:latin typeface="Lato" panose="020F0502020204030203" pitchFamily="34" charset="77"/>
                <a:ea typeface="MS Mincho"/>
                <a:cs typeface="Times New Roman" panose="02020603050405020304" pitchFamily="18" charset="0"/>
              </a:rPr>
              <a:t>communication sur les changements </a:t>
            </a:r>
            <a:r>
              <a:rPr lang="fr-FR" b="0">
                <a:effectLst/>
                <a:latin typeface="Lato" panose="020F0502020204030203" pitchFamily="34" charset="77"/>
                <a:ea typeface="MS Mincho"/>
                <a:cs typeface="Times New Roman" panose="02020603050405020304" pitchFamily="18" charset="0"/>
              </a:rPr>
              <a:t>sociaux</a:t>
            </a:r>
            <a:r>
              <a:rPr lang="fr-FR">
                <a:effectLst/>
                <a:latin typeface="Lato" panose="020F0502020204030203" pitchFamily="34" charset="77"/>
                <a:ea typeface="MS Mincho"/>
                <a:cs typeface="Times New Roman" panose="02020603050405020304" pitchFamily="18" charset="0"/>
              </a:rPr>
              <a:t> et comportementaux par le biais d’actions de proximité, par exemple par des jeux de rôle ou des pièces de théâtre.</a:t>
            </a:r>
            <a:r>
              <a:rPr lang="fr-FR">
                <a:latin typeface="Lato" panose="020F0502020204030203" pitchFamily="34" charset="77"/>
                <a:ea typeface="MS Mincho"/>
                <a:cs typeface="Times New Roman" panose="02020603050405020304" pitchFamily="18" charset="0"/>
              </a:rPr>
              <a:t> </a:t>
            </a:r>
          </a:p>
          <a:p>
            <a:pPr marL="285750" indent="-285750">
              <a:buClr>
                <a:schemeClr val="tx1"/>
              </a:buClr>
              <a:buFont typeface="Arial" panose="020B0604020202020204" pitchFamily="34" charset="0"/>
              <a:buChar char="•"/>
              <a:defRPr/>
            </a:pPr>
            <a:r>
              <a:rPr lang="fr-FR" b="1">
                <a:latin typeface="Lato" panose="020F0502020204030203" pitchFamily="34" charset="77"/>
                <a:ea typeface="MS PGothic"/>
                <a:cs typeface="Calibri"/>
              </a:rPr>
              <a:t>Au niveau de la société : </a:t>
            </a:r>
            <a:r>
              <a:rPr lang="fr-FR">
                <a:latin typeface="Lato" panose="020F0502020204030203" pitchFamily="34" charset="77"/>
                <a:ea typeface="MS PGothic"/>
                <a:cs typeface="Calibri"/>
              </a:rPr>
              <a:t>utilisation des médias (campagne radiophonique) pour </a:t>
            </a:r>
            <a:r>
              <a:rPr lang="fr-FR">
                <a:latin typeface="Lato" panose="020F0502020204030203" pitchFamily="34" charset="77"/>
                <a:ea typeface="MS Mincho"/>
                <a:cs typeface="Times New Roman" panose="02020603050405020304" pitchFamily="18" charset="0"/>
              </a:rPr>
              <a:t>la </a:t>
            </a:r>
            <a:r>
              <a:rPr lang="fr-FR">
                <a:effectLst/>
                <a:latin typeface="Lato" panose="020F0502020204030203" pitchFamily="34" charset="77"/>
                <a:ea typeface="MS Mincho"/>
                <a:cs typeface="Times New Roman" panose="02020603050405020304" pitchFamily="18" charset="0"/>
              </a:rPr>
              <a:t>communication sur les changements </a:t>
            </a:r>
            <a:r>
              <a:rPr lang="fr-FR" b="0">
                <a:effectLst/>
                <a:latin typeface="Lato" panose="020F0502020204030203" pitchFamily="34" charset="77"/>
                <a:ea typeface="MS Mincho"/>
                <a:cs typeface="Times New Roman" panose="02020603050405020304" pitchFamily="18" charset="0"/>
              </a:rPr>
              <a:t>sociaux</a:t>
            </a:r>
            <a:r>
              <a:rPr lang="fr-FR">
                <a:effectLst/>
                <a:latin typeface="Lato" panose="020F0502020204030203" pitchFamily="34" charset="77"/>
                <a:ea typeface="MS Mincho"/>
                <a:cs typeface="Times New Roman" panose="02020603050405020304" pitchFamily="18" charset="0"/>
              </a:rPr>
              <a:t> et comportementaux.</a:t>
            </a:r>
            <a:r>
              <a:rPr lang="fr-FR">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3308076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297705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noProof="0">
                <a:latin typeface="Lato" panose="020F0502020204030203" pitchFamily="34" charset="77"/>
                <a:ea typeface="MS PGothic"/>
                <a:cs typeface="Calibri"/>
              </a:rPr>
              <a:t>NOTES DE L’ANIMATEUR</a:t>
            </a:r>
          </a:p>
          <a:p>
            <a:endParaRPr lang="en-GB" noProof="0">
              <a:ea typeface="MS PGothic"/>
              <a:cs typeface="Calibri"/>
            </a:endParaRPr>
          </a:p>
          <a:p>
            <a:r>
              <a:rPr lang="fr-FR" noProof="0">
                <a:latin typeface="Lato" panose="020F0502020204030203" pitchFamily="34" charset="77"/>
                <a:ea typeface="MS PGothic"/>
                <a:cs typeface="Calibri"/>
              </a:rPr>
              <a:t>Durée prévue pour la session 4 : 180 min</a:t>
            </a:r>
          </a:p>
          <a:p>
            <a:endParaRPr lang="en-GB" noProof="0">
              <a:latin typeface="Lato" panose="020F0502020204030203" pitchFamily="34" charset="77"/>
            </a:endParaRPr>
          </a:p>
          <a:p>
            <a:r>
              <a:rPr lang="fr-FR" b="1" noProof="0">
                <a:latin typeface="Lato" panose="020F0502020204030203" pitchFamily="34" charset="77"/>
                <a:ea typeface="MS PGothic"/>
                <a:cs typeface="Calibri"/>
              </a:rPr>
              <a:t>Objectifs d’apprentissage : </a:t>
            </a:r>
          </a:p>
          <a:p>
            <a:pPr marL="342900" marR="0" lvl="0" indent="-342900" algn="l" defTabSz="914400" rtl="0" eaLnBrk="0" fontAlgn="base" latinLnBrk="0" hangingPunct="0">
              <a:spcBef>
                <a:spcPct val="30000"/>
              </a:spcBef>
              <a:spcAft>
                <a:spcPct val="0"/>
              </a:spcAft>
              <a:buClrTx/>
              <a:buSzTx/>
              <a:buFont typeface="Wingdings" pitchFamily="2" charset="2"/>
              <a:buChar char="Ø"/>
              <a:tabLst/>
              <a:defRPr/>
            </a:pPr>
            <a:r>
              <a:rPr lang="fr-FR" sz="1200" noProof="0">
                <a:latin typeface="Lato" panose="020F0502020204030203" pitchFamily="34" charset="77"/>
                <a:ea typeface="MS PGothic"/>
                <a:cs typeface="Calibri"/>
              </a:rPr>
              <a:t>Comprendre comment les programmes de prévention de la VBG s’inscrivent dans le cadre de résultats et dans le cycle de programmation pluriannuel du HCR. </a:t>
            </a:r>
          </a:p>
          <a:p>
            <a:pPr marL="342900" indent="-342900">
              <a:buFont typeface="Wingdings" pitchFamily="2" charset="2"/>
              <a:buChar char="Ø"/>
              <a:defRPr/>
            </a:pPr>
            <a:r>
              <a:rPr lang="fr-FR" sz="1200" noProof="0">
                <a:latin typeface="Lato" panose="020F0502020204030203" pitchFamily="34" charset="77"/>
                <a:ea typeface="MS PGothic"/>
                <a:cs typeface="Calibri"/>
              </a:rPr>
              <a:t>Expliquer comment les programmes de prévention de la VBG s’inscrivent dans le cadre des engagements et des priorités mondiales du HCR. </a:t>
            </a:r>
          </a:p>
          <a:p>
            <a:pPr marL="342900" indent="-342900">
              <a:buFont typeface="Wingdings" pitchFamily="2" charset="2"/>
              <a:buChar char="Ø"/>
              <a:defRPr/>
            </a:pPr>
            <a:r>
              <a:rPr lang="fr-FR" sz="1200" noProof="0">
                <a:latin typeface="Lato" panose="020F0502020204030203" pitchFamily="34" charset="77"/>
                <a:ea typeface="MS PGothic"/>
                <a:cs typeface="Calibri"/>
              </a:rPr>
              <a:t>Appliquer les approches de partenariat et de localisation aux programmes de prévention de la VBG. </a:t>
            </a:r>
          </a:p>
          <a:p>
            <a:pPr marL="342900" indent="-342900">
              <a:buFont typeface="Wingdings" pitchFamily="2" charset="2"/>
              <a:buChar char="Ø"/>
              <a:defRPr/>
            </a:pPr>
            <a:r>
              <a:rPr lang="fr-FR" sz="1200" noProof="0">
                <a:latin typeface="Lato" panose="020F0502020204030203" pitchFamily="34" charset="77"/>
                <a:ea typeface="MS PGothic"/>
                <a:cs typeface="Calibri"/>
              </a:rPr>
              <a:t>Expliquer l’importance de l’engagement et de la participation des femmes, des filles et des autres groupes à risque.</a:t>
            </a:r>
          </a:p>
          <a:p>
            <a:pPr marL="342900" indent="-342900">
              <a:buFont typeface="Wingdings" pitchFamily="2" charset="2"/>
              <a:buChar char="Ø"/>
              <a:defRPr/>
            </a:pPr>
            <a:r>
              <a:rPr lang="fr-FR" sz="1200" noProof="0">
                <a:latin typeface="Lato" panose="020F0502020204030203" pitchFamily="34" charset="77"/>
                <a:ea typeface="MS PGothic"/>
                <a:cs typeface="Calibri"/>
              </a:rPr>
              <a:t>Comprendre comment l’analyse de genre et de pouvoir peut contribuer à l’élaboration d’une théorie du changement afin de concevoir et d’adapter des programmes de prévention de la VBG à un contexte spécifique. </a:t>
            </a:r>
          </a:p>
          <a:p>
            <a:pPr marL="171450" indent="-171450">
              <a:buFont typeface="Wingdings" panose="05000000000000000000" pitchFamily="2" charset="2"/>
              <a:buChar char="ü"/>
            </a:pPr>
            <a:endParaRPr lang="en-GB" noProof="0">
              <a:cs typeface="Calibri"/>
            </a:endParaRPr>
          </a:p>
        </p:txBody>
      </p:sp>
    </p:spTree>
    <p:extLst>
      <p:ext uri="{BB962C8B-B14F-4D97-AF65-F5344CB8AC3E}">
        <p14:creationId xmlns:p14="http://schemas.microsoft.com/office/powerpoint/2010/main" val="217801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noProof="0">
                <a:latin typeface="Lato" panose="020F0502020204030203" pitchFamily="34" charset="77"/>
              </a:rPr>
              <a:t>NOTES DE L’ANIMATEUR</a:t>
            </a:r>
          </a:p>
          <a:p>
            <a:endParaRPr lang="en-GB" altLang="en-US" noProof="0">
              <a:latin typeface="Lato" panose="020F0502020204030203" pitchFamily="34" charset="77"/>
            </a:endParaRPr>
          </a:p>
          <a:p>
            <a:r>
              <a:rPr lang="fr-FR" noProof="0">
                <a:latin typeface="Lato" panose="020F0502020204030203" pitchFamily="34" charset="77"/>
                <a:ea typeface="Times New Roman" panose="02020603050405020304" pitchFamily="18" charset="0"/>
                <a:cs typeface="Times New Roman" panose="02020603050405020304" pitchFamily="18" charset="0"/>
              </a:rPr>
              <a:t>Référez-vous également au </a:t>
            </a:r>
            <a:r>
              <a:rPr lang="fr-FR" b="1" noProof="0">
                <a:latin typeface="Lato" panose="020F0502020204030203" pitchFamily="34" charset="77"/>
                <a:ea typeface="Times New Roman" panose="02020603050405020304" pitchFamily="18" charset="0"/>
                <a:cs typeface="Times New Roman" panose="02020603050405020304" pitchFamily="18" charset="0"/>
              </a:rPr>
              <a:t>module 2, plus approfondi, </a:t>
            </a:r>
            <a:r>
              <a:rPr lang="fr-FR" noProof="0">
                <a:latin typeface="Lato" panose="020F0502020204030203" pitchFamily="34" charset="77"/>
                <a:ea typeface="Times New Roman" panose="02020603050405020304" pitchFamily="18" charset="0"/>
                <a:cs typeface="Times New Roman" panose="02020603050405020304" pitchFamily="18" charset="0"/>
              </a:rPr>
              <a:t>du présent Kit de Formation</a:t>
            </a:r>
            <a:r>
              <a:rPr lang="fr-FR" noProof="0">
                <a:effectLst/>
                <a:latin typeface="Lato" panose="020F0502020204030203" pitchFamily="34" charset="77"/>
                <a:ea typeface="Times New Roman" panose="02020603050405020304" pitchFamily="18" charset="0"/>
                <a:cs typeface="Times New Roman" panose="02020603050405020304" pitchFamily="18" charset="0"/>
              </a:rPr>
              <a:t>, qui examine les pratiques prometteuses en matière de prévention primaire de la VBG, l’autonomisation et la participation des femmes et des filles, ainsi que l’engagement des hommes et des garçons dans la prévention de la VBG</a:t>
            </a:r>
            <a:r>
              <a:rPr lang="fr-FR" noProof="0">
                <a:latin typeface="Lato" panose="020F0502020204030203" pitchFamily="34" charset="77"/>
                <a:ea typeface="Times New Roman" panose="02020603050405020304" pitchFamily="18" charset="0"/>
                <a:cs typeface="Times New Roman" panose="02020603050405020304" pitchFamily="18" charset="0"/>
              </a:rPr>
              <a:t>.</a:t>
            </a:r>
            <a:r>
              <a:rPr lang="fr-FR" noProof="0">
                <a:effectLst/>
                <a:latin typeface="Lato" panose="020F0502020204030203" pitchFamily="34" charset="77"/>
                <a:ea typeface="Times New Roman" panose="02020603050405020304" pitchFamily="18" charset="0"/>
                <a:cs typeface="Times New Roman" panose="02020603050405020304" pitchFamily="18" charset="0"/>
              </a:rPr>
              <a:t> </a:t>
            </a:r>
          </a:p>
          <a:p>
            <a:endParaRPr lang="en-GB" altLang="en-US" noProof="0">
              <a:effectLst/>
              <a:latin typeface="Lato" panose="020F0502020204030203" pitchFamily="34" charset="77"/>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fr-FR" noProof="0">
                <a:effectLst/>
                <a:latin typeface="Lato" panose="020F0502020204030203" pitchFamily="34" charset="77"/>
                <a:ea typeface="Times New Roman" panose="02020603050405020304" pitchFamily="18" charset="0"/>
                <a:cs typeface="Times New Roman" panose="02020603050405020304" pitchFamily="18" charset="0"/>
              </a:rPr>
              <a:t>Soulignez que le Kit </a:t>
            </a:r>
            <a:r>
              <a:rPr lang="fr-FR" b="1" u="sng" noProof="0">
                <a:effectLst/>
                <a:latin typeface="Lato" panose="020F0502020204030203" pitchFamily="34" charset="77"/>
                <a:ea typeface="Times New Roman" panose="02020603050405020304" pitchFamily="18" charset="0"/>
                <a:cs typeface="Times New Roman" panose="02020603050405020304" pitchFamily="18" charset="0"/>
              </a:rPr>
              <a:t>ne</a:t>
            </a:r>
            <a:r>
              <a:rPr lang="fr-FR" noProof="0">
                <a:effectLst/>
                <a:latin typeface="Lato" panose="020F0502020204030203" pitchFamily="34" charset="77"/>
                <a:ea typeface="Times New Roman" panose="02020603050405020304" pitchFamily="18" charset="0"/>
                <a:cs typeface="Times New Roman" panose="02020603050405020304" pitchFamily="18" charset="0"/>
              </a:rPr>
              <a:t> fournit </a:t>
            </a:r>
            <a:r>
              <a:rPr lang="fr-FR" b="1" u="sng" noProof="0">
                <a:effectLst/>
                <a:latin typeface="Lato" panose="020F0502020204030203" pitchFamily="34" charset="77"/>
                <a:ea typeface="Times New Roman" panose="02020603050405020304" pitchFamily="18" charset="0"/>
                <a:cs typeface="Times New Roman" panose="02020603050405020304" pitchFamily="18" charset="0"/>
              </a:rPr>
              <a:t>pas</a:t>
            </a:r>
            <a:r>
              <a:rPr lang="fr-FR" noProof="0">
                <a:effectLst/>
                <a:latin typeface="Lato" panose="020F0502020204030203" pitchFamily="34" charset="77"/>
                <a:ea typeface="Times New Roman" panose="02020603050405020304" pitchFamily="18" charset="0"/>
                <a:cs typeface="Times New Roman" panose="02020603050405020304" pitchFamily="18" charset="0"/>
              </a:rPr>
              <a:t> d’informations approfondies sur la manière de mettre en œuvre les différents modèles de programmes de prévention primaire, pour lesquels une formation spécialisée supplémentaire est recommandée.</a:t>
            </a:r>
          </a:p>
          <a:p>
            <a:endParaRPr lang="en-GB" altLang="en-US" noProof="0">
              <a:latin typeface="Lato" panose="020F0502020204030203" pitchFamily="34" charset="77"/>
            </a:endParaRPr>
          </a:p>
          <a:p>
            <a:r>
              <a:rPr lang="fr-FR" noProof="0">
                <a:latin typeface="Lato" panose="020F0502020204030203" pitchFamily="34" charset="77"/>
                <a:ea typeface="Times New Roman" panose="02020603050405020304" pitchFamily="18" charset="0"/>
                <a:cs typeface="Times New Roman" panose="02020603050405020304" pitchFamily="18" charset="0"/>
              </a:rPr>
              <a:t>Expliquez que si le kit </a:t>
            </a:r>
            <a:r>
              <a:rPr lang="fr-FR" b="1" noProof="0">
                <a:latin typeface="Lato" panose="020F0502020204030203" pitchFamily="34" charset="77"/>
                <a:ea typeface="Times New Roman" panose="02020603050405020304" pitchFamily="18" charset="0"/>
                <a:cs typeface="Times New Roman" panose="02020603050405020304" pitchFamily="18" charset="0"/>
              </a:rPr>
              <a:t>se concentre</a:t>
            </a:r>
            <a:r>
              <a:rPr lang="fr-FR" noProof="0">
                <a:latin typeface="Lato" panose="020F0502020204030203" pitchFamily="34" charset="77"/>
                <a:ea typeface="Times New Roman" panose="02020603050405020304" pitchFamily="18" charset="0"/>
                <a:cs typeface="Times New Roman" panose="02020603050405020304" pitchFamily="18" charset="0"/>
              </a:rPr>
              <a:t> sur la </a:t>
            </a:r>
            <a:r>
              <a:rPr lang="fr-FR" b="1" noProof="0">
                <a:latin typeface="Lato" panose="020F0502020204030203" pitchFamily="34" charset="77"/>
                <a:ea typeface="Times New Roman" panose="02020603050405020304" pitchFamily="18" charset="0"/>
                <a:cs typeface="Times New Roman" panose="02020603050405020304" pitchFamily="18" charset="0"/>
              </a:rPr>
              <a:t>prévention primaire</a:t>
            </a:r>
            <a:r>
              <a:rPr lang="fr-FR" noProof="0">
                <a:latin typeface="Lato" panose="020F0502020204030203" pitchFamily="34" charset="77"/>
                <a:ea typeface="Times New Roman" panose="02020603050405020304" pitchFamily="18" charset="0"/>
                <a:cs typeface="Times New Roman" panose="02020603050405020304" pitchFamily="18" charset="0"/>
              </a:rPr>
              <a:t>, le texte parle aussi de </a:t>
            </a:r>
            <a:r>
              <a:rPr lang="fr-FR" b="1" noProof="0">
                <a:latin typeface="Lato" panose="020F0502020204030203" pitchFamily="34" charset="77"/>
                <a:ea typeface="Times New Roman" panose="02020603050405020304" pitchFamily="18" charset="0"/>
                <a:cs typeface="Times New Roman" panose="02020603050405020304" pitchFamily="18" charset="0"/>
              </a:rPr>
              <a:t>prévention</a:t>
            </a:r>
            <a:r>
              <a:rPr lang="fr-FR" noProof="0">
                <a:latin typeface="Lato" panose="020F0502020204030203" pitchFamily="34" charset="77"/>
                <a:ea typeface="Times New Roman" panose="02020603050405020304" pitchFamily="18" charset="0"/>
                <a:cs typeface="Times New Roman" panose="02020603050405020304" pitchFamily="18" charset="0"/>
              </a:rPr>
              <a:t> pour simplifier. Veuillez également noter que le travail sur la prévention primaire contribue à des efforts de prévention plus larges, ce qui sera expliqué plus en détail </a:t>
            </a:r>
            <a:r>
              <a:rPr lang="fr-FR" noProof="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tout au long des</a:t>
            </a:r>
            <a:r>
              <a:rPr lang="fr-FR" noProof="0">
                <a:latin typeface="Lato" panose="020F0502020204030203" pitchFamily="34" charset="77"/>
                <a:ea typeface="Times New Roman" panose="02020603050405020304" pitchFamily="18" charset="0"/>
                <a:cs typeface="Times New Roman" panose="02020603050405020304" pitchFamily="18" charset="0"/>
              </a:rPr>
              <a:t> sessions.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rPr>
              <a:t>Rappelez également aux participants les points clés suivants de la </a:t>
            </a:r>
            <a:r>
              <a:rPr lang="fr-FR" b="1">
                <a:latin typeface="Lato" panose="020F0502020204030203" pitchFamily="34" charset="77"/>
              </a:rPr>
              <a:t>Politique du HCR</a:t>
            </a:r>
            <a:r>
              <a:rPr lang="fr-FR">
                <a:latin typeface="Lato" panose="020F0502020204030203" pitchFamily="34" charset="77"/>
              </a:rPr>
              <a:t> </a:t>
            </a:r>
            <a:r>
              <a:rPr lang="fr-FR" b="1">
                <a:latin typeface="Lato" panose="020F0502020204030203" pitchFamily="34" charset="77"/>
              </a:rPr>
              <a:t>en matière de VBG</a:t>
            </a:r>
            <a:r>
              <a:rPr lang="fr-FR">
                <a:latin typeface="Lato" panose="020F0502020204030203" pitchFamily="34" charset="77"/>
              </a:rPr>
              <a:t>, qui doit être obligatoirement respectée :</a:t>
            </a:r>
          </a:p>
          <a:p>
            <a:endParaRPr lang="x-none">
              <a:latin typeface="Lato" panose="020F0502020204030203" pitchFamily="34" charset="77"/>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a:latin typeface="Lato" panose="020F0502020204030203" pitchFamily="34" charset="77"/>
              </a:rPr>
              <a:t>Action prioritaire de la Politique du HCR en matière de VBG : les opérations préconiseront et </a:t>
            </a:r>
            <a:r>
              <a:rPr lang="fr-FR" sz="1200" b="1">
                <a:latin typeface="Lato" panose="020F0502020204030203" pitchFamily="34" charset="77"/>
              </a:rPr>
              <a:t>alloueront des ressources</a:t>
            </a:r>
            <a:r>
              <a:rPr lang="fr-FR" sz="1200">
                <a:latin typeface="Lato" panose="020F0502020204030203" pitchFamily="34" charset="77"/>
              </a:rPr>
              <a:t> à la prévention de la VBG, à l’atténuation des risques dans tous les secteurs et domaines de travail, et à la programmation de la prise en charge.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effectLst/>
                <a:latin typeface="Lato" panose="020F0502020204030203" pitchFamily="34" charset="77"/>
              </a:rPr>
              <a:t>Les opérations doivent prévoir des dispositions pour la prévention, l’atténuation des risques et la prise en charge en matière de VBG. Conformément aux lignes directrices pertinentes, ces dispositions seront un </a:t>
            </a:r>
            <a:r>
              <a:rPr lang="fr-FR" b="1">
                <a:effectLst/>
                <a:latin typeface="Lato" panose="020F0502020204030203" pitchFamily="34" charset="77"/>
              </a:rPr>
              <a:t>élément standard de leur plan d’opérations</a:t>
            </a:r>
            <a:r>
              <a:rPr lang="fr-FR">
                <a:effectLst/>
                <a:latin typeface="Lato" panose="020F0502020204030203" pitchFamily="34" charset="77"/>
              </a:rPr>
              <a:t>. Le HCR doit donner la priorité à une collecte de fonds efficace afin de permettre une allocation suffisante des ressources et de mettre en place des mesures pour lutter contre la VBG dès le début d’une situation d’urgence.</a:t>
            </a:r>
          </a:p>
          <a:p>
            <a:pPr marL="171450" indent="-171450">
              <a:buFont typeface="Arial" panose="020B0604020202020204" pitchFamily="34" charset="0"/>
              <a:buChar char="•"/>
            </a:pPr>
            <a:r>
              <a:rPr lang="fr-FR">
                <a:effectLst/>
                <a:latin typeface="Lato" panose="020F0502020204030203" pitchFamily="34" charset="77"/>
              </a:rPr>
              <a:t>La conception des programmes doit </a:t>
            </a:r>
            <a:r>
              <a:rPr lang="fr-FR" b="1">
                <a:effectLst/>
                <a:latin typeface="Lato" panose="020F0502020204030203" pitchFamily="34" charset="77"/>
              </a:rPr>
              <a:t>contribuer à démanteler, et non à renforcer, les rapports de pouvoir abusifs et inégaux</a:t>
            </a:r>
            <a:r>
              <a:rPr lang="fr-FR">
                <a:effectLst/>
                <a:latin typeface="Lato" panose="020F0502020204030203" pitchFamily="34" charset="77"/>
              </a:rPr>
              <a:t>.</a:t>
            </a:r>
          </a:p>
          <a:p>
            <a:pPr marL="171450" indent="-171450">
              <a:buFont typeface="Arial" panose="020B0604020202020204" pitchFamily="34" charset="0"/>
              <a:buChar char="•"/>
            </a:pPr>
            <a:r>
              <a:rPr lang="fr-FR">
                <a:effectLst/>
                <a:latin typeface="Lato" panose="020F0502020204030203" pitchFamily="34" charset="77"/>
              </a:rPr>
              <a:t>Tous les programmes de prévention de la VBG doivent </a:t>
            </a:r>
            <a:r>
              <a:rPr lang="fr-FR" b="1">
                <a:effectLst/>
                <a:latin typeface="Lato" panose="020F0502020204030203" pitchFamily="34" charset="77"/>
              </a:rPr>
              <a:t>rendre compte aux femmes et aux filles</a:t>
            </a:r>
            <a:r>
              <a:rPr lang="fr-FR">
                <a:effectLst/>
                <a:latin typeface="Lato" panose="020F0502020204030203" pitchFamily="34" charset="77"/>
              </a:rPr>
              <a:t>. </a:t>
            </a:r>
          </a:p>
          <a:p>
            <a:pPr marL="171450" indent="-171450">
              <a:buFont typeface="Arial" panose="020B0604020202020204" pitchFamily="34" charset="0"/>
              <a:buChar char="•"/>
            </a:pPr>
            <a:r>
              <a:rPr lang="fr-FR">
                <a:effectLst/>
                <a:latin typeface="Lato" panose="020F0502020204030203" pitchFamily="34" charset="77"/>
              </a:rPr>
              <a:t>Les programmes de prévention ne devraient être lancés qu’</a:t>
            </a:r>
            <a:r>
              <a:rPr lang="fr-FR" b="1">
                <a:effectLst/>
                <a:latin typeface="Lato" panose="020F0502020204030203" pitchFamily="34" charset="77"/>
              </a:rPr>
              <a:t>une fois que les services essentiels sont en place </a:t>
            </a:r>
            <a:r>
              <a:rPr lang="fr-FR">
                <a:effectLst/>
                <a:latin typeface="Lato" panose="020F0502020204030203" pitchFamily="34" charset="77"/>
              </a:rPr>
              <a:t>pour répondre aux incidents.</a:t>
            </a:r>
          </a:p>
        </p:txBody>
      </p:sp>
    </p:spTree>
    <p:extLst>
      <p:ext uri="{BB962C8B-B14F-4D97-AF65-F5344CB8AC3E}">
        <p14:creationId xmlns:p14="http://schemas.microsoft.com/office/powerpoint/2010/main" val="3944526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7369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a:defRPr/>
            </a:pPr>
            <a:r>
              <a:rPr lang="fr-FR">
                <a:effectLst/>
                <a:latin typeface="Lato" panose="020F0502020204030203" pitchFamily="34" charset="77"/>
                <a:ea typeface="Times New Roman" panose="02020603050405020304" pitchFamily="18" charset="0"/>
                <a:cs typeface="Arial"/>
              </a:rPr>
              <a:t>Expliquez que nous allons maintenant examiner comment la planification et la </a:t>
            </a:r>
            <a:r>
              <a:rPr lang="fr-FR">
                <a:latin typeface="Lato" panose="020F0502020204030203" pitchFamily="34" charset="77"/>
                <a:ea typeface="Times New Roman" panose="02020603050405020304" pitchFamily="18" charset="0"/>
                <a:cs typeface="Arial"/>
              </a:rPr>
              <a:t>conception des</a:t>
            </a:r>
            <a:r>
              <a:rPr lang="fr-FR">
                <a:effectLst/>
                <a:latin typeface="Lato" panose="020F0502020204030203" pitchFamily="34" charset="77"/>
                <a:ea typeface="Times New Roman" panose="02020603050405020304" pitchFamily="18" charset="0"/>
                <a:cs typeface="Arial"/>
              </a:rPr>
              <a:t> activités de prévention primaire de la VBG s’intègrent dans le cycle du programmation pluriannuel du HCR</a:t>
            </a:r>
            <a:r>
              <a:rPr lang="fr-FR">
                <a:latin typeface="Lato" panose="020F0502020204030203" pitchFamily="34" charset="77"/>
                <a:ea typeface="Times New Roman" panose="02020603050405020304" pitchFamily="18" charset="0"/>
                <a:cs typeface="Arial"/>
              </a:rPr>
              <a:t>.</a:t>
            </a:r>
            <a:r>
              <a:rPr lang="fr-FR">
                <a:effectLst/>
                <a:latin typeface="Lato" panose="020F0502020204030203" pitchFamily="34" charset="77"/>
                <a:ea typeface="Times New Roman" panose="02020603050405020304" pitchFamily="18" charset="0"/>
                <a:cs typeface="Arial"/>
              </a:rPr>
              <a:t> Le cycle de programmation pluriannuel est un nouveau cadre introduit par le HCR en 2022.</a:t>
            </a:r>
            <a:r>
              <a:rPr lang="fr-FR">
                <a:latin typeface="Lato" panose="020F0502020204030203" pitchFamily="34" charset="77"/>
                <a:ea typeface="Times New Roman" panose="02020603050405020304" pitchFamily="18" charset="0"/>
                <a:cs typeface="Arial"/>
              </a:rPr>
              <a:t> </a:t>
            </a:r>
          </a:p>
          <a:p>
            <a:pPr>
              <a:defRPr/>
            </a:pPr>
            <a:endParaRPr lang="en-GB">
              <a:latin typeface="Lato" panose="020F0502020204030203" pitchFamily="34" charset="77"/>
              <a:ea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fr-FR">
                <a:effectLst/>
                <a:latin typeface="Lato" panose="020F0502020204030203" pitchFamily="34" charset="77"/>
                <a:ea typeface="Times New Roman" panose="02020603050405020304" pitchFamily="18" charset="0"/>
                <a:cs typeface="Arial"/>
              </a:rPr>
              <a:t>D’ici à 2024, l’ensemble de l’organisation passera à un </a:t>
            </a:r>
            <a:r>
              <a:rPr lang="fr-FR" b="1">
                <a:effectLst/>
                <a:latin typeface="Lato" panose="020F0502020204030203" pitchFamily="34" charset="77"/>
                <a:ea typeface="Times New Roman" panose="02020603050405020304" pitchFamily="18" charset="0"/>
                <a:cs typeface="Arial"/>
              </a:rPr>
              <a:t>cycle de programmation pluriannuel</a:t>
            </a:r>
            <a:r>
              <a:rPr lang="fr-FR">
                <a:effectLst/>
                <a:latin typeface="Lato" panose="020F0502020204030203" pitchFamily="34" charset="77"/>
                <a:ea typeface="Times New Roman" panose="02020603050405020304" pitchFamily="18" charset="0"/>
                <a:cs typeface="Arial"/>
              </a:rPr>
              <a:t>. Le cycle de programmation pluriannuel se compose de trois phases interdépendantes avec des processus définis et un ensemble spécifique de produits/documents :</a:t>
            </a:r>
          </a:p>
          <a:p>
            <a:pPr marL="0" marR="0" lvl="0" indent="0" defTabSz="914400" rtl="0" eaLnBrk="0" fontAlgn="base" latinLnBrk="0" hangingPunct="0">
              <a:spcBef>
                <a:spcPct val="30000"/>
              </a:spcBef>
              <a:spcAft>
                <a:spcPct val="0"/>
              </a:spcAft>
              <a:buClrTx/>
              <a:buSzTx/>
              <a:buFontTx/>
              <a:buNone/>
              <a:tabLst/>
              <a:defRPr/>
            </a:pPr>
            <a:endParaRPr lang="en-GB">
              <a:latin typeface="Lato" panose="020F0502020204030203" pitchFamily="34" charset="77"/>
              <a:ea typeface="Times New Roman" panose="02020603050405020304" pitchFamily="18" charset="0"/>
            </a:endParaRPr>
          </a:p>
          <a:p>
            <a:pPr marL="171450" indent="-171450">
              <a:buFont typeface="Arial" panose="020B0604020202020204" pitchFamily="34" charset="0"/>
              <a:buChar char="•"/>
              <a:defRPr/>
            </a:pPr>
            <a:r>
              <a:rPr lang="fr-FR">
                <a:effectLst/>
                <a:latin typeface="Lato" panose="020F0502020204030203" pitchFamily="34" charset="77"/>
                <a:ea typeface="Times New Roman" panose="02020603050405020304" pitchFamily="18" charset="0"/>
                <a:cs typeface="Arial"/>
              </a:rPr>
              <a:t>Phase de </a:t>
            </a:r>
            <a:r>
              <a:rPr lang="fr-FR" b="1">
                <a:effectLst/>
                <a:latin typeface="Lato" panose="020F0502020204030203" pitchFamily="34" charset="77"/>
                <a:ea typeface="Times New Roman" panose="02020603050405020304" pitchFamily="18" charset="0"/>
                <a:cs typeface="Arial"/>
              </a:rPr>
              <a:t>PLANIFICATION</a:t>
            </a:r>
            <a:r>
              <a:rPr lang="fr-FR">
                <a:effectLst/>
                <a:latin typeface="Lato" panose="020F0502020204030203" pitchFamily="34" charset="77"/>
                <a:ea typeface="Times New Roman" panose="02020603050405020304" pitchFamily="18" charset="0"/>
                <a:cs typeface="Arial"/>
              </a:rPr>
              <a:t> : planification stratégique et budgétisation</a:t>
            </a:r>
          </a:p>
          <a:p>
            <a:pPr marL="171450" indent="-171450">
              <a:buFont typeface="Arial" panose="020B0604020202020204" pitchFamily="34" charset="0"/>
              <a:buChar char="•"/>
              <a:defRPr/>
            </a:pPr>
            <a:r>
              <a:rPr lang="fr-FR">
                <a:effectLst/>
                <a:latin typeface="Lato" panose="020F0502020204030203" pitchFamily="34" charset="77"/>
                <a:ea typeface="Times New Roman" panose="02020603050405020304" pitchFamily="18" charset="0"/>
                <a:cs typeface="Arial"/>
              </a:rPr>
              <a:t>Phase d’</a:t>
            </a:r>
            <a:r>
              <a:rPr lang="fr-FR" b="1">
                <a:effectLst/>
                <a:latin typeface="Lato" panose="020F0502020204030203" pitchFamily="34" charset="77"/>
                <a:ea typeface="Times New Roman" panose="02020603050405020304" pitchFamily="18" charset="0"/>
                <a:cs typeface="Arial"/>
              </a:rPr>
              <a:t>OBTENTION </a:t>
            </a:r>
            <a:r>
              <a:rPr lang="fr-FR">
                <a:effectLst/>
                <a:latin typeface="Lato" panose="020F0502020204030203" pitchFamily="34" charset="77"/>
                <a:ea typeface="Times New Roman" panose="02020603050405020304" pitchFamily="18" charset="0"/>
                <a:cs typeface="Arial"/>
              </a:rPr>
              <a:t>: planification annuelle de la mise en œuvre, suivi, gestion et ajustement de la mise en œuvre</a:t>
            </a:r>
            <a:r>
              <a:rPr lang="fr-FR">
                <a:latin typeface="Lato" panose="020F0502020204030203" pitchFamily="34" charset="77"/>
                <a:ea typeface="Times New Roman" panose="02020603050405020304" pitchFamily="18" charset="0"/>
                <a:cs typeface="Arial"/>
              </a:rPr>
              <a:t> </a:t>
            </a:r>
          </a:p>
          <a:p>
            <a:pPr marL="171450" indent="-171450">
              <a:buFont typeface="Arial" panose="020B0604020202020204" pitchFamily="34" charset="0"/>
              <a:buChar char="•"/>
              <a:defRPr/>
            </a:pPr>
            <a:r>
              <a:rPr lang="fr-FR">
                <a:effectLst/>
                <a:latin typeface="Lato" panose="020F0502020204030203" pitchFamily="34" charset="77"/>
                <a:ea typeface="Times New Roman" panose="02020603050405020304" pitchFamily="18" charset="0"/>
                <a:cs typeface="Arial"/>
              </a:rPr>
              <a:t>Phase de </a:t>
            </a:r>
            <a:r>
              <a:rPr lang="fr-FR" b="1">
                <a:effectLst/>
                <a:latin typeface="Lato" panose="020F0502020204030203" pitchFamily="34" charset="77"/>
                <a:ea typeface="Times New Roman" panose="02020603050405020304" pitchFamily="18" charset="0"/>
                <a:cs typeface="Arial"/>
              </a:rPr>
              <a:t>DÉMONSTRATION</a:t>
            </a:r>
            <a:r>
              <a:rPr lang="fr-FR">
                <a:effectLst/>
                <a:latin typeface="Lato" panose="020F0502020204030203" pitchFamily="34" charset="77"/>
                <a:ea typeface="Times New Roman" panose="02020603050405020304" pitchFamily="18" charset="0"/>
                <a:cs typeface="Arial"/>
              </a:rPr>
              <a:t> : examen de la mise en œuvre de la stratégie et compte rendu des résultats.</a:t>
            </a:r>
            <a:r>
              <a:rPr lang="fr-FR">
                <a:latin typeface="Lato" panose="020F0502020204030203" pitchFamily="34" charset="77"/>
                <a:ea typeface="Times New Roman" panose="02020603050405020304" pitchFamily="18" charset="0"/>
                <a:cs typeface="Arial"/>
              </a:rPr>
              <a:t> </a:t>
            </a:r>
          </a:p>
          <a:p>
            <a:pPr marL="0" marR="0" lvl="0" indent="0" defTabSz="914400" rtl="0" eaLnBrk="0" fontAlgn="base" latinLnBrk="0" hangingPunct="0">
              <a:spcBef>
                <a:spcPct val="30000"/>
              </a:spcBef>
              <a:spcAft>
                <a:spcPct val="0"/>
              </a:spcAft>
              <a:buClrTx/>
              <a:buSzTx/>
              <a:buFontTx/>
              <a:buNone/>
              <a:tabLst/>
              <a:defRPr/>
            </a:pPr>
            <a:endParaRPr lang="x-none">
              <a:latin typeface="Lato" panose="020F0502020204030203" pitchFamily="34" charset="77"/>
            </a:endParaRPr>
          </a:p>
          <a:p>
            <a:pPr>
              <a:defRPr/>
            </a:pPr>
            <a:r>
              <a:rPr lang="fr-FR">
                <a:latin typeface="Lato" panose="020F0502020204030203" pitchFamily="34" charset="77"/>
                <a:ea typeface="MS PGothic"/>
                <a:cs typeface="Calibri"/>
              </a:rPr>
              <a:t>Le nouveau cycle de programmation stratégique pluriannuel de 3 à 5 ans offre une </a:t>
            </a:r>
            <a:r>
              <a:rPr lang="fr-FR" b="1">
                <a:latin typeface="Lato" panose="020F0502020204030203" pitchFamily="34" charset="77"/>
                <a:ea typeface="MS PGothic"/>
                <a:cs typeface="Calibri"/>
              </a:rPr>
              <a:t>occasion</a:t>
            </a:r>
            <a:r>
              <a:rPr lang="fr-FR">
                <a:latin typeface="Lato" panose="020F0502020204030203" pitchFamily="34" charset="77"/>
                <a:ea typeface="MS PGothic"/>
                <a:cs typeface="Calibri"/>
              </a:rPr>
              <a:t> importante de </a:t>
            </a:r>
            <a:r>
              <a:rPr lang="fr-FR" b="1">
                <a:latin typeface="Lato" panose="020F0502020204030203" pitchFamily="34" charset="77"/>
                <a:ea typeface="MS PGothic"/>
                <a:cs typeface="Calibri"/>
              </a:rPr>
              <a:t>mettre en œuvre des stratégies de prévention de la VBG à plus long terme</a:t>
            </a:r>
            <a:r>
              <a:rPr lang="fr-FR">
                <a:latin typeface="Lato" panose="020F0502020204030203" pitchFamily="34" charset="77"/>
                <a:ea typeface="MS PGothic"/>
                <a:cs typeface="Calibri"/>
              </a:rPr>
              <a:t>. Alors que les</a:t>
            </a:r>
            <a:r>
              <a:rPr lang="fr-FR" baseline="0">
                <a:latin typeface="Lato" panose="020F0502020204030203" pitchFamily="34" charset="77"/>
                <a:ea typeface="MS PGothic"/>
                <a:cs typeface="Calibri"/>
              </a:rPr>
              <a:t> programmes</a:t>
            </a:r>
            <a:r>
              <a:rPr lang="fr-FR">
                <a:latin typeface="Lato" panose="020F0502020204030203" pitchFamily="34" charset="77"/>
                <a:ea typeface="MS PGothic"/>
                <a:cs typeface="Calibri"/>
              </a:rPr>
              <a:t> de prévention de la VBG par le biais de partenariats peuvent continuer à être conclus sur une base annuelle en fonction de l’allocation budgétaire annuelle, la planification stratégique pluriannuelle permet de planifier </a:t>
            </a:r>
            <a:r>
              <a:rPr lang="fr-FR" b="1">
                <a:latin typeface="Lato" panose="020F0502020204030203" pitchFamily="34" charset="77"/>
                <a:ea typeface="MS PGothic"/>
                <a:cs typeface="Calibri"/>
              </a:rPr>
              <a:t>l’évolution des normes sociales </a:t>
            </a:r>
            <a:r>
              <a:rPr lang="fr-FR">
                <a:latin typeface="Lato" panose="020F0502020204030203" pitchFamily="34" charset="77"/>
                <a:ea typeface="MS PGothic"/>
                <a:cs typeface="Calibri"/>
              </a:rPr>
              <a:t>à plus long terme </a:t>
            </a:r>
            <a:r>
              <a:rPr lang="fr-FR" b="1">
                <a:latin typeface="Lato" panose="020F0502020204030203" pitchFamily="34" charset="77"/>
                <a:ea typeface="MS PGothic"/>
                <a:cs typeface="Calibri"/>
              </a:rPr>
              <a:t>et les programmes transformateurs en matière de genre </a:t>
            </a:r>
            <a:r>
              <a:rPr lang="fr-FR">
                <a:latin typeface="Lato" panose="020F0502020204030203" pitchFamily="34" charset="77"/>
                <a:ea typeface="MS PGothic"/>
                <a:cs typeface="Calibri"/>
              </a:rPr>
              <a:t>conformément à la </a:t>
            </a:r>
            <a:r>
              <a:rPr lang="fr-FR" b="1">
                <a:latin typeface="Lato" panose="020F0502020204030203" pitchFamily="34" charset="77"/>
                <a:ea typeface="MS PGothic"/>
                <a:cs typeface="Calibri"/>
              </a:rPr>
              <a:t>Politique du</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HCR</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en matière de VBG</a:t>
            </a:r>
            <a:r>
              <a:rPr lang="fr-FR">
                <a:latin typeface="Lato" panose="020F0502020204030203" pitchFamily="34" charset="77"/>
                <a:ea typeface="MS PGothic"/>
                <a:cs typeface="Calibri"/>
              </a:rPr>
              <a:t>.</a:t>
            </a:r>
            <a:r>
              <a:rPr lang="fr-FR" b="1">
                <a:latin typeface="Lato" panose="020F0502020204030203" pitchFamily="34" charset="77"/>
                <a:ea typeface="MS PGothic"/>
                <a:cs typeface="Calibri"/>
              </a:rPr>
              <a:t> </a:t>
            </a:r>
          </a:p>
          <a:p>
            <a:pPr marL="0" marR="0" lvl="0" indent="0"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a:defRPr/>
            </a:pPr>
            <a:r>
              <a:rPr lang="fr-FR">
                <a:latin typeface="Lato" panose="020F0502020204030203" pitchFamily="34" charset="77"/>
                <a:ea typeface="MS PGothic"/>
                <a:cs typeface="Calibri"/>
              </a:rPr>
              <a:t>Même si le budget est alloué annuellement, </a:t>
            </a:r>
            <a:r>
              <a:rPr lang="fr-FR" b="0" i="0">
                <a:solidFill>
                  <a:srgbClr val="242424"/>
                </a:solidFill>
                <a:effectLst/>
                <a:latin typeface="Lato" panose="020F0502020204030203" pitchFamily="34" charset="77"/>
                <a:ea typeface="MS PGothic"/>
                <a:cs typeface="Calibri"/>
              </a:rPr>
              <a:t>les opérations sont encouragées à </a:t>
            </a:r>
            <a:r>
              <a:rPr lang="fr-FR" b="1" i="0">
                <a:solidFill>
                  <a:srgbClr val="242424"/>
                </a:solidFill>
                <a:effectLst/>
                <a:latin typeface="Lato" panose="020F0502020204030203" pitchFamily="34" charset="77"/>
                <a:ea typeface="MS PGothic"/>
                <a:cs typeface="Calibri"/>
              </a:rPr>
              <a:t>conclure des partenariats pluriannuels</a:t>
            </a:r>
            <a:r>
              <a:rPr lang="fr-FR" b="0" i="0">
                <a:solidFill>
                  <a:srgbClr val="242424"/>
                </a:solidFill>
                <a:effectLst/>
                <a:latin typeface="Lato" panose="020F0502020204030203" pitchFamily="34" charset="77"/>
                <a:ea typeface="MS PGothic"/>
                <a:cs typeface="Calibri"/>
              </a:rPr>
              <a:t> qui faciliteront la priorisation de l’allocation du budget vers </a:t>
            </a:r>
            <a:r>
              <a:rPr lang="fr-FR" b="1" i="0">
                <a:solidFill>
                  <a:srgbClr val="242424"/>
                </a:solidFill>
                <a:effectLst/>
                <a:latin typeface="Lato" panose="020F0502020204030203" pitchFamily="34" charset="77"/>
                <a:ea typeface="MS PGothic"/>
                <a:cs typeface="Calibri"/>
              </a:rPr>
              <a:t>des programmes de prévention à plus long terme</a:t>
            </a:r>
            <a:r>
              <a:rPr lang="fr-FR" b="0" i="0">
                <a:solidFill>
                  <a:srgbClr val="242424"/>
                </a:solidFill>
                <a:effectLst/>
                <a:latin typeface="Lato" panose="020F0502020204030203" pitchFamily="34" charset="77"/>
                <a:ea typeface="MS PGothic"/>
                <a:cs typeface="Calibri"/>
              </a:rPr>
              <a:t>.</a:t>
            </a:r>
            <a:r>
              <a:rPr lang="fr-FR">
                <a:solidFill>
                  <a:srgbClr val="242424"/>
                </a:solidFill>
                <a:latin typeface="Lato" panose="020F0502020204030203" pitchFamily="34" charset="77"/>
                <a:ea typeface="MS PGothic"/>
                <a:cs typeface="Calibri"/>
              </a:rPr>
              <a:t> </a:t>
            </a:r>
          </a:p>
          <a:p>
            <a:pPr marL="0" marR="0" lvl="0" indent="0" defTabSz="914400">
              <a:spcBef>
                <a:spcPct val="30000"/>
              </a:spcBef>
              <a:spcAft>
                <a:spcPct val="0"/>
              </a:spcAft>
              <a:buClrTx/>
              <a:buSzTx/>
              <a:buFontTx/>
              <a:buNone/>
              <a:tabLst/>
              <a:defRPr/>
            </a:pPr>
            <a:endParaRPr lang="en-GB">
              <a:solidFill>
                <a:srgbClr val="242424"/>
              </a:solidFill>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Pour plus d’informations, les participants peuvent se référer à l’enregistrement du webinaire 2022 et au PPT sur la gestion axée sur les résultats du HCR et la VBG : </a:t>
            </a:r>
            <a:r>
              <a:rPr lang="fr-FR" sz="1200">
                <a:latin typeface="Lato" panose="020F0502020204030203" pitchFamily="34" charset="77"/>
                <a:ea typeface="MS PGothic"/>
                <a:cs typeface="Calibri"/>
                <a:hlinkClick r:id="rId3"/>
              </a:rPr>
              <a:t>https://unhcr365.sharepoint.com/sites/GSCB-GBVLearning/SitePages/Webinar-2.aspx</a:t>
            </a:r>
            <a:r>
              <a:rPr lang="fr-FR">
                <a:latin typeface="Lato" panose="020F0502020204030203" pitchFamily="34" charset="77"/>
                <a:ea typeface="MS PGothic"/>
                <a:cs typeface="Calibri"/>
              </a:rPr>
              <a:t> . </a:t>
            </a:r>
          </a:p>
        </p:txBody>
      </p:sp>
    </p:spTree>
    <p:extLst>
      <p:ext uri="{BB962C8B-B14F-4D97-AF65-F5344CB8AC3E}">
        <p14:creationId xmlns:p14="http://schemas.microsoft.com/office/powerpoint/2010/main" val="306479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510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p>
          <a:p>
            <a:r>
              <a:rPr lang="fr-FR"/>
              <a:t>Expliquez que tous les concepts de la partie extérieure du cercle sont des </a:t>
            </a:r>
            <a:r>
              <a:rPr lang="fr-FR" b="1"/>
              <a:t>éléments clés pour la conception et la planification</a:t>
            </a:r>
            <a:r>
              <a:rPr lang="fr-FR"/>
              <a:t> de programmes efficaces de prévention de la VBG. Insistez sur le fait que tous ces concepts sont </a:t>
            </a:r>
            <a:r>
              <a:rPr lang="fr-FR" b="1"/>
              <a:t>interconnectés</a:t>
            </a:r>
            <a:r>
              <a:rPr lang="fr-FR"/>
              <a:t>. </a:t>
            </a:r>
          </a:p>
          <a:p>
            <a:endParaRPr lang="x-none"/>
          </a:p>
          <a:p>
            <a:pPr marL="0" marR="0" lvl="0" indent="0" algn="l" defTabSz="914400" rtl="0" eaLnBrk="0" fontAlgn="base" latinLnBrk="0" hangingPunct="0">
              <a:lnSpc>
                <a:spcPct val="100000"/>
              </a:lnSpc>
              <a:spcBef>
                <a:spcPct val="30000"/>
              </a:spcBef>
              <a:spcAft>
                <a:spcPct val="0"/>
              </a:spcAft>
              <a:buClrTx/>
              <a:buSzTx/>
              <a:buFontTx/>
              <a:buNone/>
              <a:tabLst/>
              <a:defRPr/>
            </a:pPr>
            <a:r>
              <a:rPr lang="fr-FR"/>
              <a:t>Nous approfondirons tous ces concepts au cours de cette session, à l’exception de la consultation des principales parties prenantes. Soulignez que les autorités gouvernementales en particulier comptent parmi les principales parties prenantes à consulter lors de la conception et de la planification des programmes de prévention de la VBG, en fonction du contexte - dans le but </a:t>
            </a:r>
            <a:r>
              <a:rPr lang="fr-FR" sz="1200">
                <a:effectLst/>
                <a:latin typeface="Helvetica" pitchFamily="2" charset="0"/>
              </a:rPr>
              <a:t>d’inclure et de compléter les stratégies et les programmes nationaux de prévention de la VBG</a:t>
            </a:r>
            <a:r>
              <a:rPr lang="fr-FR"/>
              <a:t>.</a:t>
            </a:r>
          </a:p>
          <a:p>
            <a:endParaRPr lang="x-none"/>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a:t>Remarque sur la </a:t>
            </a:r>
            <a:r>
              <a:rPr lang="fr-FR" b="1"/>
              <a:t>théorie du changement</a:t>
            </a:r>
            <a:r>
              <a:rPr lang="fr-FR"/>
              <a:t> : pour les besoins de ce module, nous nous référons à une théorie du changement propre aux</a:t>
            </a:r>
            <a:r>
              <a:rPr lang="fr-FR" baseline="0"/>
              <a:t> programmes</a:t>
            </a:r>
            <a:r>
              <a:rPr lang="fr-FR"/>
              <a:t> de prévention de la VBG. Cela diffère de la </a:t>
            </a:r>
            <a:r>
              <a:rPr lang="fr-FR" b="0" i="0">
                <a:solidFill>
                  <a:srgbClr val="242424"/>
                </a:solidFill>
                <a:effectLst/>
                <a:latin typeface="-apple-system"/>
              </a:rPr>
              <a:t>théorie du changement qui fait partie du cycle de programmation pluriannuel du HCR. Au HCR, l’élaboration d’une théorie du changement est considérée comme une étape clé et obligatoire de la mise en place de stratégies pluriannuelles. Les opérations sont invitées à élaborer une théorie du changement pour chaque domaine d’impact identifié dans leur stratégie pluriannuelle.  La théorie du changement utilisée aux fins de la planification et de la mise en œuvre de programmes de prévention primaire de la VBG peut éclairer la théorie du changement plus large développée par le HCR pour guider le cycle de programmation pluriannuel. Pour plus d’informations, veuillez consulter le Kit de développement de la théorie du changement du HCR relatif à la stratégie pluriannuelle : </a:t>
            </a:r>
            <a:r>
              <a:rPr lang="fr-FR" b="0" i="0" u="none" strike="noStrike">
                <a:solidFill>
                  <a:srgbClr val="4F52B2"/>
                </a:solidFill>
                <a:effectLst/>
                <a:latin typeface="-apple-system"/>
                <a:hlinkClick r:id="rId3" tooltip="https://intranet.unhcr.org/content/dam/unhcr/intranet/protection-operations/compass/en/guidance/toc-package/TOC%20package.zip"/>
              </a:rPr>
              <a:t>https://intranet.unhcr.org/content/dam/unhcr/intranet/protection-operations/compass/en/guidance/toc-package/TOC%20package.zip</a:t>
            </a:r>
          </a:p>
        </p:txBody>
      </p:sp>
    </p:spTree>
    <p:extLst>
      <p:ext uri="{BB962C8B-B14F-4D97-AF65-F5344CB8AC3E}">
        <p14:creationId xmlns:p14="http://schemas.microsoft.com/office/powerpoint/2010/main" val="811423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b="1">
                <a:latin typeface="Lato" panose="020F0502020204030203" pitchFamily="34" charset="77"/>
              </a:rPr>
              <a:t>L’inclusion et la participation active des femmes, des filles et des autres groupes à risque </a:t>
            </a:r>
            <a:r>
              <a:rPr lang="fr-FR">
                <a:latin typeface="Lato" panose="020F0502020204030203" pitchFamily="34" charset="77"/>
              </a:rPr>
              <a:t>constituent une </a:t>
            </a:r>
            <a:r>
              <a:rPr lang="fr-FR" b="1">
                <a:latin typeface="Lato" panose="020F0502020204030203" pitchFamily="34" charset="77"/>
              </a:rPr>
              <a:t>activité préventive en soi</a:t>
            </a:r>
            <a:r>
              <a:rPr lang="fr-FR">
                <a:latin typeface="Lato" panose="020F0502020204030203" pitchFamily="34" charset="77"/>
              </a:rPr>
              <a:t>. Les programmes de lutte contre la VBG devraient promouvoir et appuyer l’inclusion des femmes et des filles à des postes de direction dès le </a:t>
            </a:r>
            <a:r>
              <a:rPr lang="fr-FR" b="1">
                <a:latin typeface="Lato" panose="020F0502020204030203" pitchFamily="34" charset="77"/>
              </a:rPr>
              <a:t>début d’une intervention d'urgence</a:t>
            </a:r>
            <a:r>
              <a:rPr lang="fr-FR">
                <a:latin typeface="Lato" panose="020F0502020204030203" pitchFamily="34" charset="77"/>
              </a:rPr>
              <a:t>, tout en comprenant que des interventions liées aux normes sociales et à des changements systémiques devraient être mises en œuvre lorsque les services de base de lutte contre la VBG sont fonctionnels.</a:t>
            </a:r>
          </a:p>
          <a:p>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b="1">
                <a:effectLst/>
                <a:latin typeface="Lato" panose="020F0502020204030203" pitchFamily="34" charset="77"/>
              </a:rPr>
              <a:t>La participation est un aspect décisif de l’autonomisation</a:t>
            </a:r>
            <a:r>
              <a:rPr lang="fr-FR">
                <a:effectLst/>
                <a:latin typeface="Lato" panose="020F0502020204030203" pitchFamily="34" charset="77"/>
              </a:rPr>
              <a:t>. L’autonomisation est un processus qui permet aux femmes et aux filles de prendre le contrôle de leur vie, notamment en prenant des décisions, en définissant leur propre agenda, en acquérant des compétences (et/ou en faisant reconnaître leurs compétences et leurs connaissances), en résolvant des problèmes et en développant leur autonomie. </a:t>
            </a:r>
          </a:p>
          <a:p>
            <a:pPr marL="0" marR="0" lvl="0" indent="0" algn="l" defTabSz="914400" rtl="0" eaLnBrk="0" fontAlgn="base" latinLnBrk="0" hangingPunct="0">
              <a:spcBef>
                <a:spcPct val="30000"/>
              </a:spcBef>
              <a:spcAft>
                <a:spcPct val="0"/>
              </a:spcAft>
              <a:buClrTx/>
              <a:buSzTx/>
              <a:buFontTx/>
              <a:buNone/>
              <a:tabLst/>
              <a:defRPr/>
            </a:pPr>
            <a:endParaRPr lang="en-GB">
              <a:effectLst/>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effectLst/>
                <a:latin typeface="Lato" panose="020F0502020204030203" pitchFamily="34" charset="77"/>
              </a:rPr>
              <a:t>L’autonomisation permet aux femmes et aux filles de contrôler leurs biens et d’influencer les politiques, les processus et les institutions qui affectent leur vie (y compris les structures et les institutions qui renforcent et perpétuent la discrimination et l’inégalité entre les sexes). Le concept d’autonomisation a une longue histoire dans le travail consistant à faire évoluer la société, qui souligne l’</a:t>
            </a:r>
            <a:r>
              <a:rPr lang="fr-FR" b="1">
                <a:effectLst/>
                <a:latin typeface="Lato" panose="020F0502020204030203" pitchFamily="34" charset="77"/>
              </a:rPr>
              <a:t>importance d’acquérir la capacité de faire des choix significatifs</a:t>
            </a:r>
            <a:r>
              <a:rPr lang="fr-FR">
                <a:effectLst/>
                <a:latin typeface="Lato" panose="020F0502020204030203" pitchFamily="34" charset="77"/>
              </a:rPr>
              <a:t>.</a:t>
            </a:r>
          </a:p>
          <a:p>
            <a:endParaRPr lang="x-none">
              <a:latin typeface="Lato" panose="020F0502020204030203" pitchFamily="34" charset="77"/>
            </a:endParaRPr>
          </a:p>
          <a:p>
            <a:r>
              <a:rPr lang="fr-FR">
                <a:latin typeface="Lato" panose="020F0502020204030203" pitchFamily="34" charset="77"/>
              </a:rPr>
              <a:t>Rappelez les orientations des Normes minimales </a:t>
            </a:r>
            <a:r>
              <a:rPr lang="fr-FR" err="1">
                <a:latin typeface="Lato" panose="020F0502020204030203" pitchFamily="34" charset="77"/>
              </a:rPr>
              <a:t>interorganisations</a:t>
            </a:r>
            <a:r>
              <a:rPr lang="fr-FR">
                <a:latin typeface="Lato" panose="020F0502020204030203" pitchFamily="34" charset="77"/>
              </a:rPr>
              <a:t> sur la participation des femmes et des filles : </a:t>
            </a:r>
          </a:p>
          <a:p>
            <a:pPr marL="171450" indent="-171450">
              <a:buFont typeface="Arial" panose="020B0604020202020204" pitchFamily="34" charset="0"/>
              <a:buChar char="•"/>
            </a:pPr>
            <a:r>
              <a:rPr lang="fr-FR" b="1">
                <a:effectLst/>
                <a:latin typeface="Lato" panose="020F0502020204030203" pitchFamily="34" charset="77"/>
              </a:rPr>
              <a:t>Consultez chaque trimestre </a:t>
            </a:r>
            <a:r>
              <a:rPr lang="fr-FR">
                <a:effectLst/>
                <a:latin typeface="Lato" panose="020F0502020204030203" pitchFamily="34" charset="77"/>
              </a:rPr>
              <a:t>(au minimum) les femmes et les filles sur les risques de VBG et les obstacles à leur participation aux activités des programmes. </a:t>
            </a:r>
          </a:p>
          <a:p>
            <a:pPr marL="171450" indent="-171450">
              <a:buFont typeface="Arial" panose="020B0604020202020204" pitchFamily="34" charset="0"/>
              <a:buChar char="•"/>
            </a:pPr>
            <a:r>
              <a:rPr lang="fr-FR">
                <a:effectLst/>
                <a:latin typeface="Lato" panose="020F0502020204030203" pitchFamily="34" charset="77"/>
              </a:rPr>
              <a:t>Veillez à ce que les femmes et les filles </a:t>
            </a:r>
            <a:r>
              <a:rPr lang="fr-FR" b="1">
                <a:effectLst/>
                <a:latin typeface="Lato" panose="020F0502020204030203" pitchFamily="34" charset="77"/>
              </a:rPr>
              <a:t>éclairent la conception</a:t>
            </a:r>
            <a:r>
              <a:rPr lang="fr-FR">
                <a:effectLst/>
                <a:latin typeface="Lato" panose="020F0502020204030203" pitchFamily="34" charset="77"/>
              </a:rPr>
              <a:t> de la programmation d’actions sur la VBG à chaque stade du cycle de programmation en facilitant leur participation (par exemple en les recrutant comme membres du personnel ou comme volontaires, en leur assurant des moyens de transport et des traductions). </a:t>
            </a:r>
          </a:p>
          <a:p>
            <a:pPr marL="171450" indent="-171450">
              <a:buFont typeface="Arial" panose="020B0604020202020204" pitchFamily="34" charset="0"/>
              <a:buChar char="•"/>
            </a:pPr>
            <a:r>
              <a:rPr lang="fr-FR" b="1">
                <a:effectLst/>
                <a:latin typeface="Lato" panose="020F0502020204030203" pitchFamily="34" charset="77"/>
              </a:rPr>
              <a:t>Décelez les obstacles et les risques qui s’opposent à leur participation et traitez-les</a:t>
            </a:r>
            <a:r>
              <a:rPr lang="fr-FR">
                <a:effectLst/>
                <a:latin typeface="Lato" panose="020F0502020204030203" pitchFamily="34" charset="77"/>
              </a:rPr>
              <a:t> en consultant les femmes et les filles et tâchez de mieux faire comprendre les barrières et la discrimination spécifiques qui aggravent les risques de VBG pour certaines d’entre elles.</a:t>
            </a:r>
          </a:p>
          <a:p>
            <a:pPr marL="171450" indent="-171450">
              <a:buFont typeface="Arial" panose="020B0604020202020204" pitchFamily="34" charset="0"/>
              <a:buChar char="•"/>
            </a:pPr>
            <a:r>
              <a:rPr lang="fr-FR">
                <a:effectLst/>
                <a:latin typeface="Lato" panose="020F0502020204030203" pitchFamily="34" charset="77"/>
              </a:rPr>
              <a:t>De concert avec les femmes et les filles, déterminez celles </a:t>
            </a:r>
            <a:r>
              <a:rPr lang="fr-FR" b="1">
                <a:effectLst/>
                <a:latin typeface="Lato" panose="020F0502020204030203" pitchFamily="34" charset="77"/>
              </a:rPr>
              <a:t>qui subissent la marginalisation la plus forte et courent le plus de risques</a:t>
            </a:r>
            <a:r>
              <a:rPr lang="fr-FR">
                <a:effectLst/>
                <a:latin typeface="Lato" panose="020F0502020204030203" pitchFamily="34" charset="77"/>
              </a:rPr>
              <a:t>, et mettez au point des formules garantissant leur participation. </a:t>
            </a:r>
          </a:p>
          <a:p>
            <a:pPr marL="171450" indent="-171450">
              <a:buFont typeface="Arial" panose="020B0604020202020204" pitchFamily="34" charset="0"/>
              <a:buChar char="•"/>
            </a:pPr>
            <a:r>
              <a:rPr lang="fr-FR">
                <a:effectLst/>
                <a:latin typeface="Lato" panose="020F0502020204030203" pitchFamily="34" charset="77"/>
              </a:rPr>
              <a:t>Soutenez la </a:t>
            </a:r>
            <a:r>
              <a:rPr lang="fr-FR" b="1">
                <a:effectLst/>
                <a:latin typeface="Lato" panose="020F0502020204030203" pitchFamily="34" charset="77"/>
              </a:rPr>
              <a:t>représentation des adolescentes les plus âgées et des femmes âgées </a:t>
            </a:r>
            <a:r>
              <a:rPr lang="fr-FR">
                <a:effectLst/>
                <a:latin typeface="Lato" panose="020F0502020204030203" pitchFamily="34" charset="77"/>
              </a:rPr>
              <a:t>dans les structures dirigeantes des communautés et soutenir le développement des capacités des dirigeantes en matière de droits des femmes, de compétences en matière de leadership, de négociation et de prise de parole en public.</a:t>
            </a:r>
          </a:p>
          <a:p>
            <a:endParaRPr lang="en-GB">
              <a:effectLst/>
              <a:latin typeface="Lato" panose="020F0502020204030203" pitchFamily="34" charset="77"/>
            </a:endParaRPr>
          </a:p>
          <a:p>
            <a:r>
              <a:rPr lang="fr-FR">
                <a:effectLst/>
                <a:latin typeface="Lato" panose="020F0502020204030203" pitchFamily="34" charset="77"/>
              </a:rPr>
              <a:t>Ce sujet sera abordé en profondeur dans le module 2 du Kit de Formation sur la prévention.</a:t>
            </a:r>
          </a:p>
        </p:txBody>
      </p:sp>
    </p:spTree>
    <p:extLst>
      <p:ext uri="{BB962C8B-B14F-4D97-AF65-F5344CB8AC3E}">
        <p14:creationId xmlns:p14="http://schemas.microsoft.com/office/powerpoint/2010/main" val="3319121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8"/>
            <a:ext cx="5486400" cy="23292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a:defRPr/>
            </a:pPr>
            <a:r>
              <a:rPr lang="fr-FR">
                <a:latin typeface="Lato" panose="020F0502020204030203" pitchFamily="34" charset="77"/>
                <a:ea typeface="MS PGothic"/>
                <a:cs typeface="Calibri"/>
              </a:rPr>
              <a:t>Durée prévue : 20 min. </a:t>
            </a:r>
          </a:p>
          <a:p>
            <a:r>
              <a:rPr lang="fr-FR">
                <a:latin typeface="Lato" panose="020F0502020204030203" pitchFamily="34" charset="77"/>
                <a:ea typeface="MS PGothic"/>
                <a:cs typeface="Calibri"/>
              </a:rPr>
              <a:t>Objectif : approfondir la compréhension par les participants de l’importance et des défis de la localisation, et encourager la réflexion sur leurs propres efforts de localisation </a:t>
            </a:r>
          </a:p>
          <a:p>
            <a:pPr>
              <a:defRPr/>
            </a:pPr>
            <a:endParaRPr lang="x-none">
              <a:latin typeface="Lato" panose="020F0502020204030203" pitchFamily="34" charset="77"/>
              <a:cs typeface="Calibri"/>
            </a:endParaRPr>
          </a:p>
          <a:p>
            <a:pPr>
              <a:defRPr/>
            </a:pPr>
            <a:r>
              <a:rPr lang="fr-FR" u="none" strike="noStrike">
                <a:effectLst/>
                <a:uFill>
                  <a:solidFill>
                    <a:srgbClr val="000000"/>
                  </a:solidFill>
                </a:uFill>
                <a:latin typeface="Lato" panose="020F0502020204030203" pitchFamily="34" charset="77"/>
                <a:ea typeface="Calibri" panose="020F0502020204030204" pitchFamily="34" charset="0"/>
                <a:cs typeface="Calibri"/>
              </a:rPr>
              <a:t>Invitez les participants à réfléchir aux questions de la diapositive en plénière.</a:t>
            </a:r>
            <a:r>
              <a:rPr lang="fr-FR">
                <a:uFill>
                  <a:solidFill>
                    <a:srgbClr val="000000"/>
                  </a:solidFill>
                </a:uFill>
                <a:latin typeface="Lato" panose="020F0502020204030203" pitchFamily="34" charset="77"/>
                <a:ea typeface="Calibri" panose="020F0502020204030204" pitchFamily="34" charset="0"/>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a:defRPr/>
            </a:pPr>
            <a:r>
              <a:rPr lang="fr-FR" u="none" strike="noStrike">
                <a:effectLst/>
                <a:uFill>
                  <a:solidFill>
                    <a:srgbClr val="000000"/>
                  </a:solidFill>
                </a:uFill>
                <a:latin typeface="Lato" panose="020F0502020204030203" pitchFamily="34" charset="77"/>
                <a:ea typeface="Calibri" panose="020F0502020204030204" pitchFamily="34" charset="0"/>
                <a:cs typeface="Calibri"/>
              </a:rPr>
              <a:t>Rappelez aux participants la réalisation de </a:t>
            </a:r>
            <a:r>
              <a:rPr lang="fr-FR" b="1" u="none" strike="noStrike">
                <a:effectLst/>
                <a:uFill>
                  <a:solidFill>
                    <a:srgbClr val="000000"/>
                  </a:solidFill>
                </a:uFill>
                <a:latin typeface="Lato" panose="020F0502020204030203" pitchFamily="34" charset="77"/>
                <a:ea typeface="Calibri" panose="020F0502020204030204" pitchFamily="34" charset="0"/>
                <a:cs typeface="Calibri"/>
              </a:rPr>
              <a:t>l’action prioritaire de la Politique du HCR en matière de VBG</a:t>
            </a:r>
            <a:r>
              <a:rPr lang="fr-FR">
                <a:latin typeface="Lato" panose="020F0502020204030203" pitchFamily="34" charset="77"/>
                <a:ea typeface="MS PGothic"/>
                <a:cs typeface="Helvetica"/>
              </a:rPr>
              <a:t> : grâce à un </a:t>
            </a:r>
            <a:r>
              <a:rPr lang="fr-FR" b="1">
                <a:latin typeface="Lato" panose="020F0502020204030203" pitchFamily="34" charset="77"/>
                <a:ea typeface="MS PGothic"/>
                <a:cs typeface="Helvetica"/>
              </a:rPr>
              <a:t>éventail élargi et diversifié de partenaires</a:t>
            </a:r>
            <a:r>
              <a:rPr lang="fr-FR">
                <a:latin typeface="Lato" panose="020F0502020204030203" pitchFamily="34" charset="77"/>
                <a:ea typeface="MS PGothic"/>
                <a:cs typeface="Helvetica"/>
              </a:rPr>
              <a:t>, des services opportuns et de qualité sont mis en place et coordonnés pour </a:t>
            </a:r>
            <a:r>
              <a:rPr lang="fr-FR" b="1">
                <a:latin typeface="Lato" panose="020F0502020204030203" pitchFamily="34" charset="77"/>
                <a:ea typeface="MS PGothic"/>
                <a:cs typeface="Helvetica"/>
              </a:rPr>
              <a:t>prévenir</a:t>
            </a:r>
            <a:r>
              <a:rPr lang="fr-FR">
                <a:latin typeface="Lato" panose="020F0502020204030203" pitchFamily="34" charset="77"/>
                <a:ea typeface="MS PGothic"/>
                <a:cs typeface="Helvetica"/>
              </a:rPr>
              <a:t> </a:t>
            </a:r>
            <a:r>
              <a:rPr lang="fr-FR" b="0">
                <a:latin typeface="Lato" panose="020F0502020204030203" pitchFamily="34" charset="77"/>
                <a:ea typeface="MS PGothic"/>
                <a:cs typeface="Helvetica"/>
              </a:rPr>
              <a:t>la VBG</a:t>
            </a:r>
            <a:r>
              <a:rPr lang="fr-FR">
                <a:latin typeface="Lato" panose="020F0502020204030203" pitchFamily="34" charset="77"/>
                <a:ea typeface="MS PGothic"/>
                <a:cs typeface="Helvetica"/>
              </a:rPr>
              <a:t> et la prendre en charge. La Politique du HCR en matière de VBG reconnaît l’importance des </a:t>
            </a:r>
            <a:r>
              <a:rPr lang="fr-FR">
                <a:effectLst/>
                <a:latin typeface="Lato" panose="020F0502020204030203" pitchFamily="34" charset="77"/>
                <a:ea typeface="MS PGothic"/>
                <a:cs typeface="Helvetica"/>
              </a:rPr>
              <a:t>partenariats avec la société civile locale et les groupes communautaires, </a:t>
            </a:r>
            <a:r>
              <a:rPr lang="fr-FR" err="1">
                <a:effectLst/>
                <a:latin typeface="Lato" panose="020F0502020204030203" pitchFamily="34" charset="77"/>
                <a:ea typeface="MS PGothic"/>
                <a:cs typeface="Helvetica"/>
              </a:rPr>
              <a:t>les</a:t>
            </a:r>
            <a:r>
              <a:rPr lang="fr-FR" b="1" err="1">
                <a:latin typeface="Lato" panose="020F0502020204030203" pitchFamily="34" charset="77"/>
                <a:ea typeface="MS PGothic"/>
                <a:cs typeface="Helvetica"/>
              </a:rPr>
              <a:t>organisations</a:t>
            </a:r>
            <a:r>
              <a:rPr lang="fr-FR" b="1">
                <a:latin typeface="Lato" panose="020F0502020204030203" pitchFamily="34" charset="77"/>
                <a:ea typeface="MS PGothic"/>
                <a:cs typeface="Helvetica"/>
              </a:rPr>
              <a:t> dirigées par des PDI</a:t>
            </a:r>
            <a:r>
              <a:rPr lang="fr-FR" b="1">
                <a:effectLst/>
                <a:latin typeface="Lato" panose="020F0502020204030203" pitchFamily="34" charset="77"/>
                <a:ea typeface="MS PGothic"/>
                <a:cs typeface="Helvetica"/>
              </a:rPr>
              <a:t> et des réfugiés</a:t>
            </a:r>
            <a:r>
              <a:rPr lang="fr-FR">
                <a:latin typeface="Lato" panose="020F0502020204030203" pitchFamily="34" charset="77"/>
                <a:ea typeface="MS PGothic"/>
                <a:cs typeface="Helvetica"/>
              </a:rPr>
              <a:t>, ainsi que </a:t>
            </a:r>
            <a:r>
              <a:rPr lang="fr-FR">
                <a:effectLst/>
                <a:latin typeface="Lato" panose="020F0502020204030203" pitchFamily="34" charset="77"/>
                <a:ea typeface="MS PGothic"/>
                <a:cs typeface="Helvetica"/>
              </a:rPr>
              <a:t>les </a:t>
            </a:r>
            <a:r>
              <a:rPr lang="fr-FR" b="1">
                <a:latin typeface="Lato" panose="020F0502020204030203" pitchFamily="34" charset="77"/>
                <a:ea typeface="MS PGothic"/>
                <a:cs typeface="Helvetica"/>
              </a:rPr>
              <a:t>organisations</a:t>
            </a:r>
            <a:r>
              <a:rPr lang="fr-FR">
                <a:latin typeface="Lato" panose="020F0502020204030203" pitchFamily="34" charset="77"/>
                <a:ea typeface="MS PGothic"/>
                <a:cs typeface="Helvetica"/>
              </a:rPr>
              <a:t> </a:t>
            </a:r>
            <a:r>
              <a:rPr lang="fr-FR">
                <a:effectLst/>
                <a:latin typeface="Lato" panose="020F0502020204030203" pitchFamily="34" charset="77"/>
                <a:ea typeface="MS PGothic"/>
                <a:cs typeface="Helvetica"/>
              </a:rPr>
              <a:t>locales et nationales </a:t>
            </a:r>
            <a:r>
              <a:rPr lang="fr-FR" b="1">
                <a:effectLst/>
                <a:latin typeface="Lato" panose="020F0502020204030203" pitchFamily="34" charset="77"/>
                <a:ea typeface="MS PGothic"/>
                <a:cs typeface="Helvetica"/>
              </a:rPr>
              <a:t>dirigées par des femmes et axées sur les femmes</a:t>
            </a:r>
            <a:r>
              <a:rPr lang="fr-FR" b="1">
                <a:latin typeface="Lato" panose="020F0502020204030203" pitchFamily="34" charset="77"/>
                <a:ea typeface="MS PGothic"/>
                <a:cs typeface="Helvetica"/>
              </a:rPr>
              <a:t>, et/ou les organisations </a:t>
            </a:r>
            <a:r>
              <a:rPr lang="fr-FR" b="1">
                <a:effectLst/>
                <a:latin typeface="Lato" panose="020F0502020204030203" pitchFamily="34" charset="77"/>
                <a:ea typeface="MS PGothic"/>
                <a:cs typeface="Helvetica"/>
              </a:rPr>
              <a:t>LGBTQI</a:t>
            </a:r>
            <a:r>
              <a:rPr lang="fr-FR" b="1">
                <a:latin typeface="Lato" panose="020F0502020204030203" pitchFamily="34" charset="77"/>
                <a:ea typeface="MS PGothic"/>
                <a:cs typeface="Helvetica"/>
              </a:rPr>
              <a:t>+</a:t>
            </a:r>
            <a:r>
              <a:rPr lang="fr-FR">
                <a:latin typeface="Lato" panose="020F0502020204030203" pitchFamily="34" charset="77"/>
                <a:ea typeface="MS PGothic"/>
                <a:cs typeface="Helvetica"/>
              </a:rPr>
              <a:t>.</a:t>
            </a:r>
            <a:r>
              <a:rPr lang="fr-FR" b="1">
                <a:latin typeface="Lato" panose="020F0502020204030203" pitchFamily="34" charset="77"/>
                <a:ea typeface="MS PGothic"/>
                <a:cs typeface="Helvetica"/>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1">
                <a:latin typeface="Lato" panose="020F0502020204030203" pitchFamily="34" charset="77"/>
                <a:ea typeface="MS PGothic"/>
                <a:cs typeface="Calibri"/>
              </a:rPr>
              <a:t>Localisation</a:t>
            </a:r>
            <a:r>
              <a:rPr lang="fr-FR">
                <a:latin typeface="Lato" panose="020F0502020204030203" pitchFamily="34" charset="77"/>
                <a:ea typeface="MS PGothic"/>
                <a:cs typeface="Calibri"/>
              </a:rPr>
              <a:t> : est un </a:t>
            </a:r>
            <a:r>
              <a:rPr lang="fr-FR">
                <a:effectLst/>
                <a:latin typeface="Lato" panose="020F0502020204030203" pitchFamily="34" charset="77"/>
                <a:ea typeface="MS PGothic"/>
                <a:cs typeface="Calibri"/>
              </a:rPr>
              <a:t>élément </a:t>
            </a:r>
            <a:r>
              <a:rPr lang="fr-FR">
                <a:latin typeface="Lato" panose="020F0502020204030203" pitchFamily="34" charset="77"/>
                <a:ea typeface="MS PGothic"/>
                <a:cs typeface="Calibri"/>
              </a:rPr>
              <a:t>clé </a:t>
            </a:r>
            <a:r>
              <a:rPr lang="fr-FR">
                <a:effectLst/>
                <a:latin typeface="Lato" panose="020F0502020204030203" pitchFamily="34" charset="77"/>
                <a:ea typeface="MS PGothic"/>
                <a:cs typeface="Calibri"/>
              </a:rPr>
              <a:t>des engagements pris par la communauté internationale lors du Sommet humanitaire mondial en mai 2016 à travers le Grand </a:t>
            </a:r>
            <a:r>
              <a:rPr lang="fr-FR" err="1">
                <a:effectLst/>
                <a:latin typeface="Lato" panose="020F0502020204030203" pitchFamily="34" charset="77"/>
                <a:ea typeface="MS PGothic"/>
                <a:cs typeface="Calibri"/>
              </a:rPr>
              <a:t>Bargain</a:t>
            </a:r>
            <a:r>
              <a:rPr lang="fr-FR">
                <a:effectLst/>
                <a:latin typeface="Lato" panose="020F0502020204030203" pitchFamily="34" charset="77"/>
                <a:ea typeface="MS PGothic"/>
                <a:cs typeface="Calibri"/>
              </a:rPr>
              <a:t> (</a:t>
            </a:r>
            <a:r>
              <a:rPr lang="fr-FR" sz="1200">
                <a:effectLst/>
                <a:latin typeface="Lato" panose="020F0502020204030203" pitchFamily="34" charset="77"/>
                <a:ea typeface="MS PGothic"/>
                <a:cs typeface="Calibri"/>
                <a:hlinkClick r:id="rId3"/>
              </a:rPr>
              <a:t>https://interagencystandingcommittee.org/grand-bargain-hosted-iasc</a:t>
            </a:r>
            <a:r>
              <a:rPr lang="fr-FR">
                <a:latin typeface="Lato" panose="020F0502020204030203" pitchFamily="34" charset="77"/>
                <a:ea typeface="MS PGothic"/>
                <a:cs typeface="Calibri"/>
              </a:rPr>
              <a:t>).</a:t>
            </a:r>
            <a:r>
              <a:rPr lang="fr-FR">
                <a:effectLst/>
                <a:latin typeface="Lato" panose="020F0502020204030203" pitchFamily="34" charset="77"/>
                <a:ea typeface="MS PGothic"/>
                <a:cs typeface="Calibri"/>
              </a:rPr>
              <a:t> Ceci n’est pas propre aux partenariats sur la VBG et s’applique à tous les domaines programmatiques du HCR. </a:t>
            </a:r>
            <a:r>
              <a:rPr lang="fr-FR">
                <a:latin typeface="Lato" panose="020F0502020204030203" pitchFamily="34" charset="77"/>
                <a:ea typeface="+mn-lt"/>
                <a:cs typeface="+mn-lt"/>
              </a:rPr>
              <a:t>La </a:t>
            </a:r>
            <a:r>
              <a:rPr lang="fr-FR" b="1">
                <a:latin typeface="Lato" panose="020F0502020204030203" pitchFamily="34" charset="77"/>
                <a:ea typeface="+mn-lt"/>
                <a:cs typeface="+mn-lt"/>
              </a:rPr>
              <a:t>localisation</a:t>
            </a:r>
            <a:r>
              <a:rPr lang="fr-FR">
                <a:latin typeface="Lato" panose="020F0502020204030203" pitchFamily="34" charset="77"/>
                <a:ea typeface="+mn-lt"/>
                <a:cs typeface="+mn-lt"/>
              </a:rPr>
              <a:t>, telle qu’elle est utilisée dans le secteur humanitaire, fait référence au processus visant à </a:t>
            </a:r>
            <a:r>
              <a:rPr lang="fr-FR" b="1">
                <a:latin typeface="Lato" panose="020F0502020204030203" pitchFamily="34" charset="77"/>
                <a:ea typeface="+mn-lt"/>
                <a:cs typeface="+mn-lt"/>
              </a:rPr>
              <a:t>mieux impliquer les acteurs locaux et nationaux dans toutes les phases de l’action humanitaire</a:t>
            </a:r>
            <a:r>
              <a:rPr lang="fr-FR">
                <a:latin typeface="Lato" panose="020F0502020204030203" pitchFamily="34" charset="77"/>
                <a:ea typeface="+mn-lt"/>
                <a:cs typeface="+mn-lt"/>
              </a:rPr>
              <a:t>, y compris par un soutien accru aux actions menées localement.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a typeface="+mn-lt"/>
              <a:cs typeface="+mn-lt"/>
            </a:endParaRPr>
          </a:p>
          <a:p>
            <a:pPr algn="l"/>
            <a:r>
              <a:rPr lang="fr-FR" b="1" i="0">
                <a:latin typeface="Lato" panose="020F0502020204030203" pitchFamily="34" charset="77"/>
                <a:ea typeface="+mn-lt"/>
                <a:cs typeface="+mn-lt"/>
              </a:rPr>
              <a:t>Organisation dirigée par des femmes </a:t>
            </a:r>
          </a:p>
          <a:p>
            <a:pPr marL="285750" indent="-285750" algn="just">
              <a:buChar char="•"/>
            </a:pPr>
            <a:r>
              <a:rPr lang="fr-FR">
                <a:latin typeface="Lato" panose="020F0502020204030203" pitchFamily="34" charset="77"/>
                <a:ea typeface="+mn-lt"/>
                <a:cs typeface="+mn-lt"/>
              </a:rPr>
              <a:t>Les organisations dirigées par des femmes constituent un large éventail de groupes, d’organisations, de réseaux et de mouvements dirigés par des femmes et des filles, opérant au niveau communautaire, national, régional et/ou mondial. </a:t>
            </a:r>
          </a:p>
          <a:p>
            <a:pPr marL="285750" indent="-285750" algn="just">
              <a:buChar char="•"/>
            </a:pPr>
            <a:r>
              <a:rPr lang="fr-FR">
                <a:latin typeface="Lato" panose="020F0502020204030203" pitchFamily="34" charset="77"/>
                <a:ea typeface="+mn-lt"/>
                <a:cs typeface="+mn-lt"/>
              </a:rPr>
              <a:t>Les organisations dirigées par des femmes devraient avoir des valeurs organisationnelles et des principes/engagements clairs en matière d’égalité des genres et de responsabilité à l’égard des femmes et des filles. </a:t>
            </a:r>
          </a:p>
          <a:p>
            <a:pPr marL="285750" indent="-285750" algn="just">
              <a:buChar char="•"/>
            </a:pPr>
            <a:r>
              <a:rPr lang="fr-FR" b="1">
                <a:latin typeface="Lato" panose="020F0502020204030203" pitchFamily="34" charset="77"/>
                <a:ea typeface="+mn-lt"/>
                <a:cs typeface="+mn-lt"/>
              </a:rPr>
              <a:t>Les 2/3 de la structure de direction et de gestion sont des personnes qui s’identifient comme des femmes et des filles. </a:t>
            </a:r>
            <a:r>
              <a:rPr lang="fr-FR">
                <a:latin typeface="Lato" panose="020F0502020204030203" pitchFamily="34" charset="77"/>
                <a:ea typeface="+mn-lt"/>
                <a:cs typeface="+mn-lt"/>
              </a:rPr>
              <a:t>Au moins la moitié des personnes composant une telle organisation devraient être des femmes.</a:t>
            </a:r>
          </a:p>
          <a:p>
            <a:pPr algn="just"/>
            <a:endParaRPr lang="en-US" b="1" i="0">
              <a:latin typeface="Lato" panose="020F0502020204030203" pitchFamily="34" charset="77"/>
              <a:ea typeface="+mn-lt"/>
              <a:cs typeface="+mn-lt"/>
            </a:endParaRPr>
          </a:p>
          <a:p>
            <a:pPr algn="just"/>
            <a:r>
              <a:rPr lang="fr-FR" b="1" i="0">
                <a:latin typeface="Lato" panose="020F0502020204030203" pitchFamily="34" charset="77"/>
                <a:ea typeface="+mn-lt"/>
                <a:cs typeface="+mn-lt"/>
              </a:rPr>
              <a:t>Organisation dirigée par des PDI/réfugiés</a:t>
            </a:r>
          </a:p>
          <a:p>
            <a:pPr marL="285750" indent="-285750" algn="just">
              <a:buChar char="•"/>
            </a:pPr>
            <a:r>
              <a:rPr lang="fr-FR" i="0" u="none" strike="noStrike">
                <a:solidFill>
                  <a:srgbClr val="252525"/>
                </a:solidFill>
                <a:effectLst/>
                <a:latin typeface="Lato" panose="020F0502020204030203" pitchFamily="34" charset="0"/>
                <a:ea typeface="Lato" panose="020F0502020204030203" pitchFamily="34" charset="0"/>
                <a:cs typeface="Lato" panose="020F0502020204030203" pitchFamily="34" charset="0"/>
              </a:rPr>
              <a:t>Une organisation ou un groupe dans lesquels des personnes ayant une </a:t>
            </a:r>
            <a:r>
              <a:rPr lang="fr-FR" b="1" i="0" u="none" strike="noStrike">
                <a:solidFill>
                  <a:srgbClr val="252525"/>
                </a:solidFill>
                <a:effectLst/>
                <a:latin typeface="Lato" panose="020F0502020204030203" pitchFamily="34" charset="0"/>
                <a:ea typeface="Lato" panose="020F0502020204030203" pitchFamily="34" charset="0"/>
                <a:cs typeface="Lato" panose="020F0502020204030203" pitchFamily="34" charset="0"/>
              </a:rPr>
              <a:t>expérience directe du déplacement forcé jouent un rôle de direction de premier plan</a:t>
            </a:r>
            <a:r>
              <a:rPr lang="fr-FR" i="0" u="none" strike="noStrike">
                <a:solidFill>
                  <a:srgbClr val="252525"/>
                </a:solidFill>
                <a:effectLst/>
                <a:latin typeface="Lato" panose="020F0502020204030203" pitchFamily="34" charset="0"/>
                <a:ea typeface="Lato" panose="020F0502020204030203" pitchFamily="34" charset="0"/>
                <a:cs typeface="Lato" panose="020F0502020204030203" pitchFamily="34" charset="0"/>
              </a:rPr>
              <a:t> et dont les objectifs et activités déclarés sont axés sur la prise en charge des besoins des réfugiés et/ou des communautés qui leur sont liées.</a:t>
            </a:r>
          </a:p>
          <a:p>
            <a:pPr marL="285750" indent="-285750" algn="just">
              <a:buChar char="•"/>
            </a:pPr>
            <a:r>
              <a:rPr lang="fr-FR">
                <a:latin typeface="Lato" panose="020F0502020204030203" pitchFamily="34" charset="77"/>
                <a:ea typeface="+mn-lt"/>
                <a:cs typeface="+mn-lt"/>
              </a:rPr>
              <a:t>Certaines organisations dirigées par des personnes déplacées/réfugiées, mais pas toutes, sont officiellement enregistrées.</a:t>
            </a: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1">
                <a:latin typeface="Lato" panose="020F0502020204030203" pitchFamily="34" charset="77"/>
                <a:ea typeface="MS PGothic"/>
                <a:cs typeface="Calibri"/>
              </a:rPr>
              <a:t>Engagement des organisations </a:t>
            </a:r>
            <a:r>
              <a:rPr lang="fr-FR" b="1">
                <a:effectLst/>
                <a:latin typeface="Lato" panose="020F0502020204030203" pitchFamily="34" charset="77"/>
                <a:ea typeface="MS PGothic"/>
                <a:cs typeface="Helvetica"/>
              </a:rPr>
              <a:t>LGBTQI</a:t>
            </a:r>
            <a:r>
              <a:rPr lang="fr-FR" b="1">
                <a:latin typeface="Lato" panose="020F0502020204030203" pitchFamily="34" charset="77"/>
                <a:ea typeface="MS PGothic"/>
                <a:cs typeface="Calibri"/>
              </a:rPr>
              <a:t>+</a:t>
            </a:r>
            <a:r>
              <a:rPr lang="fr-FR">
                <a:latin typeface="Lato" panose="020F0502020204030203" pitchFamily="34" charset="77"/>
                <a:ea typeface="MS PGothic"/>
                <a:cs typeface="Calibri"/>
              </a:rPr>
              <a:t> : </a:t>
            </a:r>
            <a:r>
              <a:rPr lang="fr-FR">
                <a:effectLst/>
                <a:latin typeface="Lato" panose="020F0502020204030203" pitchFamily="34" charset="77"/>
                <a:ea typeface="MS PGothic"/>
                <a:cs typeface="Helvetica"/>
              </a:rPr>
              <a:t>les organisations nationales de soutien, de défense et d’encadrement des personnes LGBTQI+ dans les pays d’asile peuvent être des partenaires clés efficaces. Cela vaut la peine de les inciter à intégrer les personnes LGBTQI+ déplacées dans leurs programmes. Néanmoins, il est important de noter que certaines organisations LGBTQI+ du pays d’accueil peuvent ne pas avoir la capacité, les ressources ou l’intérêt de travailler avec des personnes déplacées LGBTQI+ ; certaines peuvent également être pénalisées par leur gouvernement pour avoir travaillé avec des personnes perçues comme des migrants en situation irrégulière. Il est préférable de garder cela à l’esprit lorsque l’on s’adresse à des organisations locales de soutien aux personnes LGBTQI+. (Source : </a:t>
            </a:r>
            <a:r>
              <a:rPr lang="fr-FR" sz="1200">
                <a:latin typeface="Lato" panose="020F0502020204030203" pitchFamily="34" charset="77"/>
                <a:ea typeface="MS Mincho"/>
                <a:cs typeface="Calibri"/>
                <a:hlinkClick r:id="rId4"/>
              </a:rPr>
              <a:t>HCR, Note d’orientation : Travailler avec les lesbiennes, gays, personnes bisexuelles, transgenres et intersexuées dans les situations de déplacement forcé, 2021</a:t>
            </a:r>
            <a:r>
              <a:rPr lang="fr-FR">
                <a:latin typeface="Lato" panose="020F0502020204030203" pitchFamily="34" charset="77"/>
                <a:ea typeface="MS Mincho"/>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x-none">
              <a:latin typeface="Lato" panose="020F0502020204030203" pitchFamily="34" charset="77"/>
            </a:endParaRPr>
          </a:p>
          <a:p>
            <a:r>
              <a:rPr lang="fr-FR" b="1">
                <a:latin typeface="Lato" panose="020F0502020204030203" pitchFamily="34" charset="77"/>
                <a:ea typeface="MS PGothic"/>
                <a:cs typeface="Calibri"/>
              </a:rPr>
              <a:t>Valeur</a:t>
            </a:r>
          </a:p>
          <a:p>
            <a:pPr marL="285750" indent="-285750" algn="just" rtl="0" eaLnBrk="0" fontAlgn="base" hangingPunct="0">
              <a:spcBef>
                <a:spcPct val="30000"/>
              </a:spcBef>
              <a:spcAft>
                <a:spcPct val="0"/>
              </a:spcAft>
              <a:buFont typeface="Arial" panose="020B0604020202020204" pitchFamily="34" charset="0"/>
              <a:buChar char="•"/>
              <a:defRPr/>
            </a:pPr>
            <a:r>
              <a:rPr lang="fr-FR" sz="1200">
                <a:solidFill>
                  <a:schemeClr val="tx1"/>
                </a:solidFill>
                <a:latin typeface="Lato" panose="020F0502020204030203" pitchFamily="34" charset="77"/>
                <a:ea typeface="+mn-lt"/>
                <a:cs typeface="+mn-lt"/>
              </a:rPr>
              <a:t>Favorise directement leur </a:t>
            </a:r>
            <a:r>
              <a:rPr lang="fr-FR" sz="1200" b="1">
                <a:solidFill>
                  <a:schemeClr val="tx1"/>
                </a:solidFill>
                <a:latin typeface="Lato" panose="020F0502020204030203" pitchFamily="34" charset="77"/>
                <a:ea typeface="+mn-lt"/>
                <a:cs typeface="+mn-lt"/>
              </a:rPr>
              <a:t>autonomisation</a:t>
            </a:r>
            <a:r>
              <a:rPr lang="fr-FR" sz="1200">
                <a:solidFill>
                  <a:schemeClr val="tx1"/>
                </a:solidFill>
                <a:latin typeface="Lato" panose="020F0502020204030203" pitchFamily="34" charset="77"/>
                <a:ea typeface="+mn-lt"/>
                <a:cs typeface="+mn-lt"/>
              </a:rPr>
              <a:t>. </a:t>
            </a:r>
          </a:p>
          <a:p>
            <a:pPr marL="285750" indent="-285750" algn="just" rtl="0" eaLnBrk="0" fontAlgn="base" hangingPunct="0">
              <a:spcBef>
                <a:spcPct val="30000"/>
              </a:spcBef>
              <a:spcAft>
                <a:spcPct val="0"/>
              </a:spcAft>
              <a:buFont typeface="Arial" panose="020B0604020202020204" pitchFamily="34" charset="0"/>
              <a:buChar char="•"/>
              <a:defRPr/>
            </a:pPr>
            <a:r>
              <a:rPr lang="fr-FR" sz="1200">
                <a:solidFill>
                  <a:schemeClr val="tx1"/>
                </a:solidFill>
                <a:latin typeface="Lato" panose="020F0502020204030203" pitchFamily="34" charset="77"/>
                <a:ea typeface="+mn-lt"/>
                <a:cs typeface="+mn-lt"/>
              </a:rPr>
              <a:t>Les organisations dirigées par des femmes </a:t>
            </a:r>
            <a:r>
              <a:rPr lang="fr-FR" b="0" i="0" u="none" strike="noStrike">
                <a:effectLst/>
                <a:latin typeface="Lato" panose="020F0502020204030203" pitchFamily="34" charset="77"/>
                <a:ea typeface="MS PGothic"/>
              </a:rPr>
              <a:t>jouent un rôle clé dans la</a:t>
            </a:r>
            <a:r>
              <a:rPr lang="fr-FR" b="1" i="0" u="none" strike="noStrike">
                <a:effectLst/>
                <a:latin typeface="Lato" panose="020F0502020204030203" pitchFamily="34" charset="77"/>
                <a:ea typeface="MS PGothic"/>
              </a:rPr>
              <a:t> conduite du changement et la réalisation de progrès durables </a:t>
            </a:r>
            <a:r>
              <a:rPr lang="fr-FR" b="0" i="0" u="none" strike="noStrike">
                <a:effectLst/>
                <a:latin typeface="Lato" panose="020F0502020204030203" pitchFamily="34" charset="77"/>
                <a:ea typeface="MS PGothic"/>
              </a:rPr>
              <a:t>en matière de VBG et d’égalité de genre, en</a:t>
            </a:r>
            <a:r>
              <a:rPr lang="fr-FR">
                <a:latin typeface="Lato" panose="020F0502020204030203" pitchFamily="34" charset="77"/>
                <a:ea typeface="MS PGothic"/>
              </a:rPr>
              <a:t> améliorant les liens avec le développement. </a:t>
            </a:r>
          </a:p>
          <a:p>
            <a:pPr marL="285750" indent="-285750" algn="just" rtl="0" eaLnBrk="0" fontAlgn="base" hangingPunct="0">
              <a:spcBef>
                <a:spcPct val="30000"/>
              </a:spcBef>
              <a:spcAft>
                <a:spcPct val="0"/>
              </a:spcAft>
              <a:buFont typeface="Arial" panose="020B0604020202020204" pitchFamily="34" charset="0"/>
              <a:buChar char="•"/>
              <a:defRPr/>
            </a:pPr>
            <a:r>
              <a:rPr lang="fr-FR">
                <a:latin typeface="Lato" panose="020F0502020204030203" pitchFamily="34" charset="77"/>
                <a:ea typeface="Lato"/>
                <a:cs typeface="Lato"/>
              </a:rPr>
              <a:t>Les</a:t>
            </a:r>
            <a:r>
              <a:rPr lang="fr-FR" baseline="0">
                <a:latin typeface="Lato" panose="020F0502020204030203" pitchFamily="34" charset="77"/>
                <a:ea typeface="Lato"/>
                <a:cs typeface="Lato"/>
              </a:rPr>
              <a:t> programmes</a:t>
            </a:r>
            <a:r>
              <a:rPr lang="fr-FR">
                <a:latin typeface="Lato" panose="020F0502020204030203" pitchFamily="34" charset="77"/>
                <a:ea typeface="Lato"/>
                <a:cs typeface="Lato"/>
              </a:rPr>
              <a:t> de prévention de la VBG nécessitent d’évaluer soigneusement le degré d’acceptation de la communauté avant d’engager des discussions sur des questions profondément enracinées. L’engagement d’organisations communautaires </a:t>
            </a:r>
            <a:r>
              <a:rPr lang="fr-FR" b="1">
                <a:latin typeface="Lato" panose="020F0502020204030203" pitchFamily="34" charset="77"/>
                <a:ea typeface="Lato"/>
                <a:cs typeface="Lato"/>
              </a:rPr>
              <a:t>améliorera l’accès aux communautés, renforcera la confiance au sein de la communauté et l’acceptation de celle-ci, et permettra une meilleure analyse de genre et de pouvoir</a:t>
            </a:r>
            <a:r>
              <a:rPr lang="fr-FR">
                <a:latin typeface="Lato" panose="020F0502020204030203" pitchFamily="34" charset="77"/>
                <a:ea typeface="Lato"/>
                <a:cs typeface="Lato"/>
              </a:rPr>
              <a:t>.</a:t>
            </a:r>
            <a:r>
              <a:rPr lang="fr-FR" b="1">
                <a:latin typeface="Lato" panose="020F0502020204030203" pitchFamily="34" charset="77"/>
                <a:ea typeface="Lato"/>
                <a:cs typeface="Lato"/>
              </a:rPr>
              <a:t> </a:t>
            </a:r>
          </a:p>
          <a:p>
            <a:pPr marL="285750" indent="-285750" algn="just" rtl="0" eaLnBrk="0" fontAlgn="base" hangingPunct="0">
              <a:spcBef>
                <a:spcPct val="30000"/>
              </a:spcBef>
              <a:spcAft>
                <a:spcPct val="0"/>
              </a:spcAft>
              <a:buFont typeface="Arial" panose="020B0604020202020204" pitchFamily="34" charset="0"/>
              <a:buChar char="•"/>
              <a:defRPr/>
            </a:pPr>
            <a:r>
              <a:rPr lang="fr-FR">
                <a:effectLst/>
                <a:latin typeface="Lato" panose="020F0502020204030203" pitchFamily="34" charset="77"/>
                <a:ea typeface="MS PGothic"/>
                <a:cs typeface="Helvetica"/>
              </a:rPr>
              <a:t>Promeut </a:t>
            </a:r>
            <a:r>
              <a:rPr lang="fr-FR" b="1">
                <a:effectLst/>
                <a:latin typeface="Lato" panose="020F0502020204030203" pitchFamily="34" charset="77"/>
                <a:ea typeface="MS PGothic"/>
                <a:cs typeface="Helvetica"/>
              </a:rPr>
              <a:t>la responsabilité à l’égard des femmes et des filles</a:t>
            </a:r>
            <a:r>
              <a:rPr lang="fr-FR">
                <a:effectLst/>
                <a:latin typeface="Lato" panose="020F0502020204030203" pitchFamily="34" charset="77"/>
                <a:ea typeface="MS PGothic"/>
                <a:cs typeface="Helvetica"/>
              </a:rPr>
              <a:t>.</a:t>
            </a:r>
          </a:p>
          <a:p>
            <a:pPr marL="285750" indent="-285750" algn="just" rtl="0" eaLnBrk="0" fontAlgn="base" hangingPunct="0">
              <a:spcBef>
                <a:spcPct val="30000"/>
              </a:spcBef>
              <a:spcAft>
                <a:spcPct val="0"/>
              </a:spcAft>
              <a:buFont typeface="Arial" panose="020B0604020202020204" pitchFamily="34" charset="0"/>
              <a:buChar char="•"/>
              <a:defRPr/>
            </a:pPr>
            <a:r>
              <a:rPr lang="fr-FR">
                <a:effectLst/>
                <a:latin typeface="Lato" panose="020F0502020204030203" pitchFamily="34" charset="77"/>
                <a:ea typeface="MS PGothic"/>
                <a:cs typeface="Helvetica"/>
              </a:rPr>
              <a:t>Les communautés directement touchées par une crise possèdent </a:t>
            </a:r>
            <a:r>
              <a:rPr lang="fr-FR" b="1">
                <a:effectLst/>
                <a:latin typeface="Lato" panose="020F0502020204030203" pitchFamily="34" charset="77"/>
                <a:ea typeface="MS PGothic"/>
                <a:cs typeface="Helvetica"/>
              </a:rPr>
              <a:t>des aptitudes, des compétences et des mécanismes d’adaptation</a:t>
            </a:r>
            <a:r>
              <a:rPr lang="fr-FR">
                <a:effectLst/>
                <a:latin typeface="Lato" panose="020F0502020204030203" pitchFamily="34" charset="77"/>
                <a:ea typeface="MS PGothic"/>
                <a:cs typeface="Helvetica"/>
              </a:rPr>
              <a:t> qui peuvent s’avérer extrêmement importants pour contribuer </a:t>
            </a:r>
            <a:r>
              <a:rPr lang="fr-FR" b="1">
                <a:effectLst/>
                <a:latin typeface="Lato" panose="020F0502020204030203" pitchFamily="34" charset="77"/>
                <a:ea typeface="MS PGothic"/>
                <a:cs typeface="Helvetica"/>
              </a:rPr>
              <a:t>à restaurer la dignité des femmes et des filles et à renforcer la résilience individuelle</a:t>
            </a:r>
            <a:r>
              <a:rPr lang="fr-FR">
                <a:effectLst/>
                <a:latin typeface="Lato" panose="020F0502020204030203" pitchFamily="34" charset="77"/>
                <a:ea typeface="MS PGothic"/>
                <a:cs typeface="Helvetica"/>
              </a:rPr>
              <a:t>.</a:t>
            </a:r>
          </a:p>
          <a:p>
            <a:pPr marL="285750" indent="-285750" algn="just" rtl="0" eaLnBrk="0" fontAlgn="base" hangingPunct="0">
              <a:spcBef>
                <a:spcPct val="30000"/>
              </a:spcBef>
              <a:spcAft>
                <a:spcPct val="0"/>
              </a:spcAft>
              <a:buFont typeface="Arial" panose="020B0604020202020204" pitchFamily="34" charset="0"/>
              <a:buChar char="•"/>
              <a:defRPr/>
            </a:pPr>
            <a:r>
              <a:rPr lang="fr-FR">
                <a:latin typeface="Lato" panose="020F0502020204030203" pitchFamily="34" charset="77"/>
                <a:ea typeface="MS PGothic"/>
                <a:cs typeface="Calibri"/>
              </a:rPr>
              <a:t>Les </a:t>
            </a:r>
            <a:r>
              <a:rPr lang="fr-FR" b="1">
                <a:latin typeface="Lato" panose="020F0502020204030203" pitchFamily="34" charset="77"/>
                <a:ea typeface="MS PGothic"/>
                <a:cs typeface="Calibri"/>
              </a:rPr>
              <a:t>systèmes humanitaires patriarcaux</a:t>
            </a:r>
            <a:r>
              <a:rPr lang="fr-FR">
                <a:latin typeface="Lato" panose="020F0502020204030203" pitchFamily="34" charset="77"/>
                <a:ea typeface="MS PGothic"/>
                <a:cs typeface="Calibri"/>
              </a:rPr>
              <a:t> qui limitent les possibilités pour les femmes locales de participer à la prise de décision et de l’influencer peuvent encore affaiblir les droits des femmes et favoriser les normes sociales qui perpétuent la VBG.</a:t>
            </a:r>
          </a:p>
          <a:p>
            <a:pPr marL="285750" indent="-285750" algn="just" rtl="0" eaLnBrk="0" fontAlgn="base" hangingPunct="0">
              <a:spcBef>
                <a:spcPct val="30000"/>
              </a:spcBef>
              <a:spcAft>
                <a:spcPct val="0"/>
              </a:spcAft>
              <a:buFont typeface="Arial" panose="020B0604020202020204" pitchFamily="34" charset="0"/>
              <a:buChar char="•"/>
              <a:defRPr/>
            </a:pPr>
            <a:r>
              <a:rPr lang="fr-FR" b="1">
                <a:latin typeface="Lato" panose="020F0502020204030203" pitchFamily="34" charset="77"/>
                <a:ea typeface="MS PGothic"/>
                <a:cs typeface="Calibri"/>
              </a:rPr>
              <a:t>Réduction des coûts. </a:t>
            </a:r>
          </a:p>
          <a:p>
            <a:pPr marL="285750" indent="-285750" algn="just" rtl="0" eaLnBrk="0" fontAlgn="base" hangingPunct="0">
              <a:spcBef>
                <a:spcPct val="30000"/>
              </a:spcBef>
              <a:spcAft>
                <a:spcPct val="0"/>
              </a:spcAft>
              <a:buFont typeface="Arial" panose="020B0604020202020204" pitchFamily="34" charset="0"/>
              <a:buChar char="•"/>
              <a:defRPr/>
            </a:pPr>
            <a:endParaRPr lang="en-GB" sz="1200" b="1" kern="1200">
              <a:solidFill>
                <a:schemeClr val="tx1"/>
              </a:solidFill>
              <a:latin typeface="Lato" panose="020F0502020204030203" pitchFamily="34" charset="77"/>
              <a:ea typeface="MS PGothic"/>
              <a:cs typeface="Calibri"/>
            </a:endParaRPr>
          </a:p>
          <a:p>
            <a:pPr marL="0" marR="0" lvl="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b="1">
                <a:latin typeface="Lato" panose="020F0502020204030203" pitchFamily="34" charset="77"/>
                <a:ea typeface="MS PGothic"/>
                <a:cs typeface="Calibri"/>
              </a:rPr>
              <a:t>Défis possibles</a:t>
            </a:r>
          </a:p>
          <a:p>
            <a:pPr marL="285750" indent="-285750" algn="just" rtl="0" eaLnBrk="0" fontAlgn="base" hangingPunct="0">
              <a:spcBef>
                <a:spcPct val="30000"/>
              </a:spcBef>
              <a:spcAft>
                <a:spcPct val="0"/>
              </a:spcAft>
              <a:buFont typeface="Arial" panose="020B0604020202020204" pitchFamily="34" charset="0"/>
              <a:buChar char="•"/>
              <a:defRPr/>
            </a:pPr>
            <a:r>
              <a:rPr lang="fr-FR" sz="1200" b="1">
                <a:solidFill>
                  <a:schemeClr val="tx1"/>
                </a:solidFill>
                <a:latin typeface="Lato" panose="020F0502020204030203" pitchFamily="34" charset="77"/>
                <a:ea typeface="MS PGothic"/>
                <a:cs typeface="Calibri"/>
                <a:sym typeface="Wingdings" pitchFamily="2" charset="2"/>
              </a:rPr>
              <a:t>Accès limité au financement </a:t>
            </a:r>
            <a:r>
              <a:rPr lang="fr-FR" sz="1200" b="0">
                <a:solidFill>
                  <a:schemeClr val="tx1"/>
                </a:solidFill>
                <a:latin typeface="Lato" panose="020F0502020204030203" pitchFamily="34" charset="77"/>
                <a:ea typeface="MS PGothic"/>
                <a:cs typeface="Calibri"/>
                <a:sym typeface="Wingdings" pitchFamily="2" charset="2"/>
              </a:rPr>
              <a:t>(par exemple, fonds communs), en raison notamment de l’absence d’enregistrement, d’une structure organisationnelle limitée, de </a:t>
            </a:r>
            <a:r>
              <a:rPr lang="fr-FR" b="0">
                <a:latin typeface="Lato" panose="020F0502020204030203" pitchFamily="34" charset="77"/>
                <a:ea typeface="MS PGothic"/>
                <a:cs typeface="Calibri"/>
                <a:sym typeface="Wingdings" pitchFamily="2" charset="2"/>
              </a:rPr>
              <a:t>processus de demande de </a:t>
            </a:r>
            <a:r>
              <a:rPr lang="fr-FR">
                <a:latin typeface="Lato" panose="020F0502020204030203" pitchFamily="34" charset="77"/>
                <a:ea typeface="MS PGothic"/>
                <a:cs typeface="Calibri"/>
                <a:sym typeface="Wingdings" pitchFamily="2" charset="2"/>
              </a:rPr>
              <a:t>financement/subventions compliqués</a:t>
            </a:r>
            <a:r>
              <a:rPr lang="fr-FR" b="0">
                <a:latin typeface="Lato" panose="020F0502020204030203" pitchFamily="34" charset="77"/>
                <a:ea typeface="MS PGothic"/>
                <a:cs typeface="Calibri"/>
                <a:sym typeface="Wingdings" pitchFamily="2" charset="2"/>
              </a:rPr>
              <a:t>, etc.  Veuillez prendre note du </a:t>
            </a:r>
            <a:r>
              <a:rPr lang="fr-FR" b="0" i="0" u="none" strike="noStrike">
                <a:effectLst/>
                <a:latin typeface="Lato" panose="020F0502020204030203" pitchFamily="34" charset="77"/>
                <a:ea typeface="MS PGothic"/>
                <a:cs typeface="Calibri"/>
                <a:sym typeface="Wingdings" pitchFamily="2" charset="2"/>
              </a:rPr>
              <a:t>nouvel « </a:t>
            </a:r>
            <a:r>
              <a:rPr lang="fr-FR" b="1" i="0" u="none" strike="noStrike">
                <a:effectLst/>
                <a:latin typeface="Lato" panose="020F0502020204030203" pitchFamily="34" charset="77"/>
                <a:ea typeface="MS PGothic"/>
                <a:cs typeface="Calibri"/>
                <a:sym typeface="Wingdings" pitchFamily="2" charset="2"/>
              </a:rPr>
              <a:t>accord de subvention </a:t>
            </a:r>
            <a:r>
              <a:rPr lang="fr-FR" b="1">
                <a:effectLst/>
                <a:latin typeface="Lato" panose="020F0502020204030203" pitchFamily="34" charset="77"/>
                <a:ea typeface="MS PGothic"/>
                <a:cs typeface="Calibri"/>
                <a:sym typeface="Wingdings" pitchFamily="2" charset="2"/>
              </a:rPr>
              <a:t>avec les organisations dirigées par des personnes déplacées et apatrides</a:t>
            </a:r>
            <a:r>
              <a:rPr lang="fr-FR" b="0">
                <a:latin typeface="Lato" panose="020F0502020204030203" pitchFamily="34" charset="77"/>
                <a:ea typeface="MS PGothic"/>
                <a:cs typeface="Calibri"/>
                <a:sym typeface="Wingdings" pitchFamily="2" charset="2"/>
              </a:rPr>
              <a:t> » </a:t>
            </a:r>
            <a:r>
              <a:rPr lang="fr-FR" b="0" i="0" u="none" strike="noStrike">
                <a:effectLst/>
                <a:latin typeface="Lato" panose="020F0502020204030203" pitchFamily="34" charset="77"/>
                <a:ea typeface="MS PGothic"/>
                <a:cs typeface="Calibri"/>
                <a:sym typeface="Wingdings" pitchFamily="2" charset="2"/>
              </a:rPr>
              <a:t>du HCR</a:t>
            </a:r>
            <a:r>
              <a:rPr lang="fr-FR">
                <a:effectLst/>
                <a:latin typeface="Lato" panose="020F0502020204030203" pitchFamily="34" charset="77"/>
                <a:ea typeface="MS PGothic"/>
                <a:cs typeface="Calibri"/>
                <a:sym typeface="Wingdings" pitchFamily="2" charset="2"/>
              </a:rPr>
              <a:t>, qui </a:t>
            </a:r>
            <a:r>
              <a:rPr lang="fr-FR" b="0" i="0" u="none" strike="noStrike">
                <a:effectLst/>
                <a:latin typeface="Lato" panose="020F0502020204030203" pitchFamily="34" charset="77"/>
                <a:ea typeface="MS PGothic"/>
                <a:cs typeface="Calibri"/>
                <a:sym typeface="Wingdings" pitchFamily="2" charset="2"/>
              </a:rPr>
              <a:t>vise à garantir que les communautés déplacées et hôtes sont traitées comme des partenaires égaux et actifs</a:t>
            </a:r>
            <a:r>
              <a:rPr lang="fr-FR">
                <a:latin typeface="Lato" panose="020F0502020204030203" pitchFamily="34" charset="77"/>
                <a:ea typeface="MS PGothic"/>
                <a:cs typeface="Calibri"/>
                <a:sym typeface="Wingdings" pitchFamily="2" charset="2"/>
              </a:rPr>
              <a:t>.</a:t>
            </a:r>
            <a:r>
              <a:rPr lang="fr-FR" b="0" i="0" u="none" strike="noStrike">
                <a:effectLst/>
                <a:latin typeface="Lato" panose="020F0502020204030203" pitchFamily="34" charset="77"/>
                <a:ea typeface="MS PGothic"/>
                <a:cs typeface="Calibri"/>
                <a:sym typeface="Wingdings" pitchFamily="2" charset="2"/>
              </a:rPr>
              <a:t> Celui-ci accorde des subventions à des organisations dirigées par des personnes déplacées et apatrides afin de leur permettre de réaliser leurs propres projets et de renforcer leurs capacités. Il permet également au HCR de travailler directement avec les personnes qu’il sert sans avoir recours à des intermédiaires. </a:t>
            </a:r>
            <a:r>
              <a:rPr lang="fr-FR">
                <a:effectLst/>
                <a:latin typeface="Lato" panose="020F0502020204030203" pitchFamily="34" charset="77"/>
                <a:ea typeface="MS PGothic"/>
                <a:cs typeface="Calibri"/>
                <a:sym typeface="Wingdings" pitchFamily="2" charset="2"/>
              </a:rPr>
              <a:t>Chaque organisation peut recevoir jusqu’à 4 000 USD par subvention/projet et jusqu’à 12 000 USD de financement total par an.</a:t>
            </a:r>
            <a:r>
              <a:rPr lang="fr-FR">
                <a:latin typeface="Lato" panose="020F0502020204030203" pitchFamily="34" charset="77"/>
                <a:ea typeface="MS PGothic"/>
                <a:cs typeface="Calibri"/>
                <a:sym typeface="Wingdings" pitchFamily="2" charset="2"/>
              </a:rPr>
              <a:t> </a:t>
            </a:r>
          </a:p>
          <a:p>
            <a:pPr marL="285750" indent="-285750" algn="just" rtl="0" eaLnBrk="0" fontAlgn="base" hangingPunct="0">
              <a:spcBef>
                <a:spcPct val="30000"/>
              </a:spcBef>
              <a:spcAft>
                <a:spcPct val="0"/>
              </a:spcAft>
              <a:buFont typeface="Arial" panose="020B0604020202020204" pitchFamily="34" charset="0"/>
              <a:buChar char="•"/>
              <a:defRPr/>
            </a:pPr>
            <a:r>
              <a:rPr lang="fr-FR" b="0">
                <a:latin typeface="Lato" panose="020F0502020204030203" pitchFamily="34" charset="77"/>
                <a:ea typeface="MS PGothic"/>
                <a:cs typeface="Calibri"/>
              </a:rPr>
              <a:t>Nécessité de </a:t>
            </a:r>
            <a:r>
              <a:rPr lang="fr-FR" b="1">
                <a:effectLst/>
                <a:latin typeface="Lato" panose="020F0502020204030203" pitchFamily="34" charset="77"/>
                <a:ea typeface="MS PGothic"/>
                <a:cs typeface="Helvetica"/>
                <a:sym typeface="Wingdings" pitchFamily="2" charset="2"/>
              </a:rPr>
              <a:t>renforcer les capacités </a:t>
            </a:r>
            <a:r>
              <a:rPr lang="fr-FR">
                <a:effectLst/>
                <a:latin typeface="Lato" panose="020F0502020204030203" pitchFamily="34" charset="77"/>
                <a:ea typeface="MS PGothic"/>
                <a:cs typeface="Helvetica"/>
                <a:sym typeface="Wingdings" pitchFamily="2" charset="2"/>
              </a:rPr>
              <a:t>et d’amplifier leur voix dans les </a:t>
            </a:r>
            <a:r>
              <a:rPr lang="fr-FR" b="1">
                <a:effectLst/>
                <a:latin typeface="Lato" panose="020F0502020204030203" pitchFamily="34" charset="77"/>
                <a:ea typeface="MS PGothic"/>
                <a:cs typeface="Helvetica"/>
                <a:sym typeface="Wingdings" pitchFamily="2" charset="2"/>
              </a:rPr>
              <a:t>forums de coordination</a:t>
            </a:r>
            <a:r>
              <a:rPr lang="fr-FR">
                <a:effectLst/>
                <a:latin typeface="Lato" panose="020F0502020204030203" pitchFamily="34" charset="77"/>
                <a:ea typeface="MS PGothic"/>
                <a:cs typeface="Helvetica"/>
                <a:sym typeface="Wingdings" pitchFamily="2" charset="2"/>
              </a:rPr>
              <a:t>.  </a:t>
            </a:r>
            <a:r>
              <a:rPr lang="fr-FR">
                <a:effectLst/>
                <a:latin typeface="Arial" panose="020B0604020202020204" pitchFamily="34" charset="0"/>
                <a:ea typeface="MS PGothic"/>
                <a:cs typeface="Arial" panose="020B0604020202020204" pitchFamily="34" charset="0"/>
                <a:sym typeface="Wingdings" pitchFamily="2" charset="2"/>
              </a:rPr>
              <a:t>Veuillez prendre note de la note d’orientation qui</a:t>
            </a:r>
            <a:r>
              <a:rPr lang="fr-FR" b="0" i="0" u="none" strike="noStrike">
                <a:solidFill>
                  <a:srgbClr val="252525"/>
                </a:solidFill>
                <a:effectLst/>
                <a:latin typeface="Arial" panose="020B0604020202020204" pitchFamily="34" charset="0"/>
                <a:ea typeface="MS PGothic"/>
                <a:cs typeface="Arial" panose="020B0604020202020204" pitchFamily="34" charset="0"/>
                <a:sym typeface="Wingdings" pitchFamily="2" charset="2"/>
              </a:rPr>
              <a:t> a été rédigée pour garantir la participation de ces organisations au modèle de coordination des réfugiés et au </a:t>
            </a:r>
            <a:r>
              <a:rPr lang="fr-FR">
                <a:effectLst/>
                <a:latin typeface="Lato" panose="020F0502020204030203" pitchFamily="34" charset="77"/>
                <a:ea typeface="MS PGothic"/>
              </a:rPr>
              <a:t>référentiel d’information externe pour les organisations dirigées par des personnes déplacées et apatrides afin d’accéder à des orientations, des outils, des bonnes pratiques et des supports de renforcement des capacités.</a:t>
            </a:r>
            <a:r>
              <a:rPr lang="fr-FR">
                <a:latin typeface="Lato" panose="020F0502020204030203" pitchFamily="34" charset="77"/>
                <a:ea typeface="MS PGothic"/>
              </a:rPr>
              <a:t> </a:t>
            </a:r>
          </a:p>
          <a:p>
            <a:pPr marL="285750" indent="-285750" algn="just" rtl="0" eaLnBrk="0" fontAlgn="base" hangingPunct="0">
              <a:spcBef>
                <a:spcPct val="30000"/>
              </a:spcBef>
              <a:spcAft>
                <a:spcPct val="0"/>
              </a:spcAft>
              <a:buFont typeface="Arial" panose="020B0604020202020204" pitchFamily="34" charset="0"/>
              <a:buChar char="•"/>
              <a:defRPr/>
            </a:pPr>
            <a:r>
              <a:rPr lang="fr-FR" b="1">
                <a:latin typeface="Lato" panose="020F0502020204030203" pitchFamily="34" charset="77"/>
                <a:ea typeface="MS PGothic"/>
              </a:rPr>
              <a:t>Le patriarcat et la hiérarchie </a:t>
            </a:r>
            <a:r>
              <a:rPr lang="fr-FR">
                <a:latin typeface="Lato" panose="020F0502020204030203" pitchFamily="34" charset="77"/>
                <a:ea typeface="MS PGothic"/>
              </a:rPr>
              <a:t>au sein du système humanitaire et au niveau national, qui est rigide et dominée par les hommes, ayant pour conséquence de </a:t>
            </a:r>
            <a:r>
              <a:rPr lang="fr-FR" b="1">
                <a:latin typeface="Lato" panose="020F0502020204030203" pitchFamily="34" charset="77"/>
                <a:ea typeface="MS PGothic"/>
              </a:rPr>
              <a:t>ne pas mettre l’accent sur le travail de transformation sur le genre, d’entraver le leadership des femmes et de créer des inégalités salariales entre les partenaires locaux</a:t>
            </a:r>
            <a:r>
              <a:rPr lang="fr-FR">
                <a:latin typeface="Lato" panose="020F0502020204030203" pitchFamily="34" charset="77"/>
                <a:ea typeface="MS PGothic"/>
              </a:rPr>
              <a:t>.</a:t>
            </a:r>
            <a:r>
              <a:rPr lang="fr-FR" b="1">
                <a:latin typeface="Lato" panose="020F0502020204030203" pitchFamily="34" charset="77"/>
                <a:ea typeface="MS PGothic"/>
              </a:rPr>
              <a:t> </a:t>
            </a:r>
          </a:p>
          <a:p>
            <a:pPr>
              <a:defRPr/>
            </a:pPr>
            <a:endParaRPr lang="en-GB" b="1">
              <a:latin typeface="Lato" panose="020F0502020204030203" pitchFamily="34" charset="77"/>
              <a:ea typeface="MS PGothic"/>
            </a:endParaRPr>
          </a:p>
          <a:p>
            <a:pPr>
              <a:buFont typeface="Arial" panose="020B0604020202020204" pitchFamily="34" charset="0"/>
              <a:defRPr/>
            </a:pPr>
            <a:r>
              <a:rPr lang="fr-FR" b="1">
                <a:latin typeface="Lato" panose="020F0502020204030203" pitchFamily="34" charset="77"/>
                <a:ea typeface="MS PGothic"/>
              </a:rPr>
              <a:t>Ressources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effectLst/>
                <a:latin typeface="Lato" panose="020F0502020204030203" pitchFamily="34" charset="77"/>
                <a:ea typeface="MS PGothic"/>
              </a:rPr>
              <a:t>Briefing Note, </a:t>
            </a:r>
            <a:r>
              <a:rPr lang="fr-FR" err="1">
                <a:effectLst/>
                <a:latin typeface="Lato" panose="020F0502020204030203" pitchFamily="34" charset="77"/>
                <a:ea typeface="MS PGothic"/>
              </a:rPr>
              <a:t>UNHCR’s</a:t>
            </a:r>
            <a:r>
              <a:rPr lang="fr-FR">
                <a:effectLst/>
                <a:latin typeface="Lato" panose="020F0502020204030203" pitchFamily="34" charset="77"/>
                <a:ea typeface="MS PGothic"/>
              </a:rPr>
              <a:t> </a:t>
            </a:r>
            <a:r>
              <a:rPr lang="fr-FR" err="1">
                <a:effectLst/>
                <a:latin typeface="Lato" panose="020F0502020204030203" pitchFamily="34" charset="77"/>
                <a:ea typeface="MS PGothic"/>
              </a:rPr>
              <a:t>Task</a:t>
            </a:r>
            <a:r>
              <a:rPr lang="fr-FR">
                <a:effectLst/>
                <a:latin typeface="Lato" panose="020F0502020204030203" pitchFamily="34" charset="77"/>
                <a:ea typeface="MS PGothic"/>
              </a:rPr>
              <a:t> Team on Engagement and Partnership </a:t>
            </a:r>
            <a:r>
              <a:rPr lang="fr-FR" err="1">
                <a:effectLst/>
                <a:latin typeface="Lato" panose="020F0502020204030203" pitchFamily="34" charset="77"/>
                <a:ea typeface="MS PGothic"/>
              </a:rPr>
              <a:t>with</a:t>
            </a:r>
            <a:r>
              <a:rPr lang="fr-FR">
                <a:effectLst/>
                <a:latin typeface="Lato" panose="020F0502020204030203" pitchFamily="34" charset="77"/>
                <a:ea typeface="MS PGothic"/>
              </a:rPr>
              <a:t> Organisations </a:t>
            </a:r>
            <a:r>
              <a:rPr lang="fr-FR" err="1">
                <a:effectLst/>
                <a:latin typeface="Lato" panose="020F0502020204030203" pitchFamily="34" charset="77"/>
                <a:ea typeface="MS PGothic"/>
              </a:rPr>
              <a:t>led</a:t>
            </a:r>
            <a:r>
              <a:rPr lang="fr-FR">
                <a:effectLst/>
                <a:latin typeface="Lato" panose="020F0502020204030203" pitchFamily="34" charset="77"/>
                <a:ea typeface="MS PGothic"/>
              </a:rPr>
              <a:t> by </a:t>
            </a:r>
            <a:r>
              <a:rPr lang="fr-FR" err="1">
                <a:effectLst/>
                <a:latin typeface="Lato" panose="020F0502020204030203" pitchFamily="34" charset="77"/>
                <a:ea typeface="MS PGothic"/>
              </a:rPr>
              <a:t>Forcibly</a:t>
            </a:r>
            <a:r>
              <a:rPr lang="fr-FR">
                <a:effectLst/>
                <a:latin typeface="Lato" panose="020F0502020204030203" pitchFamily="34" charset="77"/>
                <a:ea typeface="MS PGothic"/>
              </a:rPr>
              <a:t> </a:t>
            </a:r>
            <a:r>
              <a:rPr lang="fr-FR" err="1">
                <a:effectLst/>
                <a:latin typeface="Lato" panose="020F0502020204030203" pitchFamily="34" charset="77"/>
                <a:ea typeface="MS PGothic"/>
              </a:rPr>
              <a:t>Displaced</a:t>
            </a:r>
            <a:r>
              <a:rPr lang="fr-FR">
                <a:effectLst/>
                <a:latin typeface="Lato" panose="020F0502020204030203" pitchFamily="34" charset="77"/>
                <a:ea typeface="MS PGothic"/>
              </a:rPr>
              <a:t> and </a:t>
            </a:r>
            <a:r>
              <a:rPr lang="fr-FR" err="1">
                <a:effectLst/>
                <a:latin typeface="Lato" panose="020F0502020204030203" pitchFamily="34" charset="77"/>
                <a:ea typeface="MS PGothic"/>
              </a:rPr>
              <a:t>Stateless</a:t>
            </a:r>
            <a:r>
              <a:rPr lang="fr-FR">
                <a:effectLst/>
                <a:latin typeface="Lato" panose="020F0502020204030203" pitchFamily="34" charset="77"/>
                <a:ea typeface="MS PGothic"/>
              </a:rPr>
              <a:t> People, 2022 : </a:t>
            </a:r>
            <a:r>
              <a:rPr lang="fr-FR" sz="1200">
                <a:effectLst/>
                <a:latin typeface="Lato" panose="020F0502020204030203" pitchFamily="34" charset="77"/>
                <a:ea typeface="MS PGothic"/>
                <a:hlinkClick r:id="rId5"/>
              </a:rPr>
              <a:t>https://www.unhcr.org/publications/brochures/61b28b094/unhcrs-task-team-engagement-partnership-persons-concern-led-organizations.html?query=RLO</a:t>
            </a:r>
            <a:r>
              <a:rPr lang="fr-FR">
                <a:effectLst/>
                <a:latin typeface="Lato" panose="020F0502020204030203" pitchFamily="34" charset="77"/>
                <a:ea typeface="MS PGothic"/>
              </a:rPr>
              <a:t>.</a:t>
            </a:r>
            <a:r>
              <a:rPr lang="fr-FR">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effectLst/>
                <a:latin typeface="Lato" panose="020F0502020204030203" pitchFamily="34" charset="77"/>
                <a:ea typeface="MS PGothic"/>
              </a:rPr>
              <a:t>Briefing Note, UNHCR Grant </a:t>
            </a:r>
            <a:r>
              <a:rPr lang="fr-FR" err="1">
                <a:effectLst/>
                <a:latin typeface="Lato" panose="020F0502020204030203" pitchFamily="34" charset="77"/>
                <a:ea typeface="MS PGothic"/>
              </a:rPr>
              <a:t>Agreements</a:t>
            </a:r>
            <a:r>
              <a:rPr lang="fr-FR">
                <a:effectLst/>
                <a:latin typeface="Lato" panose="020F0502020204030203" pitchFamily="34" charset="77"/>
                <a:ea typeface="MS PGothic"/>
              </a:rPr>
              <a:t> </a:t>
            </a:r>
            <a:r>
              <a:rPr lang="fr-FR" err="1">
                <a:effectLst/>
                <a:latin typeface="Lato" panose="020F0502020204030203" pitchFamily="34" charset="77"/>
                <a:ea typeface="MS PGothic"/>
              </a:rPr>
              <a:t>with</a:t>
            </a:r>
            <a:r>
              <a:rPr lang="fr-FR">
                <a:effectLst/>
                <a:latin typeface="Lato" panose="020F0502020204030203" pitchFamily="34" charset="77"/>
                <a:ea typeface="MS PGothic"/>
              </a:rPr>
              <a:t> Organizations </a:t>
            </a:r>
            <a:r>
              <a:rPr lang="fr-FR" err="1">
                <a:effectLst/>
                <a:latin typeface="Lato" panose="020F0502020204030203" pitchFamily="34" charset="77"/>
                <a:ea typeface="MS PGothic"/>
              </a:rPr>
              <a:t>led</a:t>
            </a:r>
            <a:r>
              <a:rPr lang="fr-FR">
                <a:effectLst/>
                <a:latin typeface="Lato" panose="020F0502020204030203" pitchFamily="34" charset="77"/>
                <a:ea typeface="MS PGothic"/>
              </a:rPr>
              <a:t> by </a:t>
            </a:r>
            <a:r>
              <a:rPr lang="fr-FR" err="1">
                <a:effectLst/>
                <a:latin typeface="Lato" panose="020F0502020204030203" pitchFamily="34" charset="77"/>
                <a:ea typeface="MS PGothic"/>
              </a:rPr>
              <a:t>displaced</a:t>
            </a:r>
            <a:r>
              <a:rPr lang="fr-FR">
                <a:effectLst/>
                <a:latin typeface="Lato" panose="020F0502020204030203" pitchFamily="34" charset="77"/>
                <a:ea typeface="MS PGothic"/>
              </a:rPr>
              <a:t> and </a:t>
            </a:r>
            <a:r>
              <a:rPr lang="fr-FR" err="1">
                <a:effectLst/>
                <a:latin typeface="Lato" panose="020F0502020204030203" pitchFamily="34" charset="77"/>
                <a:ea typeface="MS PGothic"/>
              </a:rPr>
              <a:t>stateless</a:t>
            </a:r>
            <a:r>
              <a:rPr lang="fr-FR">
                <a:effectLst/>
                <a:latin typeface="Lato" panose="020F0502020204030203" pitchFamily="34" charset="77"/>
                <a:ea typeface="MS PGothic"/>
              </a:rPr>
              <a:t> people, 2022 : </a:t>
            </a:r>
            <a:r>
              <a:rPr lang="fr-FR" sz="1200">
                <a:effectLst/>
                <a:latin typeface="Lato" panose="020F0502020204030203" pitchFamily="34" charset="77"/>
                <a:ea typeface="MS PGothic"/>
                <a:hlinkClick r:id="rId6" invalidUrl="http://: https://www.unhcr.org/publications/brochures/61b28c784/unhcr-grant-agreements-organizations-led-persons-concern-poc-briefing-note.html?query=grant%20agreements"/>
              </a:rPr>
              <a:t>https://www.unhcr.org/publications/brochures/61b28c784/unhcr-grant-agreements-organizations-led-persons-concern-poc-briefing-note.html?query=grant%20agreements</a:t>
            </a:r>
            <a:r>
              <a:rPr lang="fr-FR">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effectLst/>
                <a:latin typeface="Lato" panose="020F0502020204030203" pitchFamily="34" charset="77"/>
                <a:ea typeface="MS PGothic"/>
              </a:rPr>
              <a:t>HCR, Fonds d’innovation par les réfugiés : </a:t>
            </a:r>
            <a:r>
              <a:rPr lang="fr-FR" sz="1200" u="sng">
                <a:solidFill>
                  <a:srgbClr val="1A00FF"/>
                </a:solidFill>
                <a:effectLst/>
                <a:latin typeface="Lato" panose="020F0502020204030203" pitchFamily="34" charset="77"/>
                <a:ea typeface="MS PGothic"/>
              </a:rPr>
              <a:t>https://</a:t>
            </a:r>
            <a:r>
              <a:rPr lang="fr-FR" sz="1200" u="sng" err="1">
                <a:solidFill>
                  <a:srgbClr val="1A00FF"/>
                </a:solidFill>
                <a:effectLst/>
                <a:latin typeface="Lato" panose="020F0502020204030203" pitchFamily="34" charset="77"/>
                <a:ea typeface="MS PGothic"/>
              </a:rPr>
              <a:t>www.unhcr.org</a:t>
            </a:r>
            <a:r>
              <a:rPr lang="fr-FR" sz="1200" u="sng">
                <a:solidFill>
                  <a:srgbClr val="1A00FF"/>
                </a:solidFill>
                <a:effectLst/>
                <a:latin typeface="Lato" panose="020F0502020204030203" pitchFamily="34" charset="77"/>
                <a:ea typeface="MS PGothic"/>
              </a:rPr>
              <a:t>/innovation/</a:t>
            </a:r>
            <a:r>
              <a:rPr lang="fr-FR" sz="1200" u="sng" err="1">
                <a:solidFill>
                  <a:srgbClr val="1A00FF"/>
                </a:solidFill>
                <a:effectLst/>
                <a:latin typeface="Lato" panose="020F0502020204030203" pitchFamily="34" charset="77"/>
                <a:ea typeface="MS PGothic"/>
              </a:rPr>
              <a:t>refugee</a:t>
            </a:r>
            <a:r>
              <a:rPr lang="fr-FR" sz="1200" u="sng">
                <a:solidFill>
                  <a:srgbClr val="1A00FF"/>
                </a:solidFill>
                <a:effectLst/>
                <a:latin typeface="Lato" panose="020F0502020204030203" pitchFamily="34" charset="77"/>
                <a:ea typeface="MS PGothic"/>
              </a:rPr>
              <a:t>-</a:t>
            </a:r>
            <a:r>
              <a:rPr lang="fr-FR" sz="1200" u="sng" err="1">
                <a:solidFill>
                  <a:srgbClr val="1A00FF"/>
                </a:solidFill>
                <a:effectLst/>
                <a:latin typeface="Lato" panose="020F0502020204030203" pitchFamily="34" charset="77"/>
                <a:ea typeface="MS PGothic"/>
              </a:rPr>
              <a:t>led</a:t>
            </a:r>
            <a:r>
              <a:rPr lang="fr-FR" sz="1200" u="sng">
                <a:solidFill>
                  <a:srgbClr val="1A00FF"/>
                </a:solidFill>
                <a:effectLst/>
                <a:latin typeface="Lato" panose="020F0502020204030203" pitchFamily="34" charset="77"/>
                <a:ea typeface="MS PGothic"/>
              </a:rPr>
              <a:t>-innovation-</a:t>
            </a:r>
            <a:r>
              <a:rPr lang="fr-FR" sz="1200" u="sng" err="1">
                <a:solidFill>
                  <a:srgbClr val="1A00FF"/>
                </a:solidFill>
                <a:effectLst/>
                <a:latin typeface="Lato" panose="020F0502020204030203" pitchFamily="34" charset="77"/>
                <a:ea typeface="MS PGothic"/>
              </a:rPr>
              <a:t>fund</a:t>
            </a:r>
            <a:r>
              <a:rPr lang="fr-FR" sz="1200" u="sng">
                <a:solidFill>
                  <a:srgbClr val="1A00FF"/>
                </a:solidFill>
                <a:effectLst/>
                <a:latin typeface="Lato" panose="020F0502020204030203" pitchFamily="34" charset="77"/>
                <a:ea typeface="MS PGothic"/>
              </a:rPr>
              <a:t>/</a:t>
            </a:r>
            <a:r>
              <a:rPr lang="fr-FR" sz="1200">
                <a:solidFill>
                  <a:schemeClr val="tx1"/>
                </a:solidFill>
                <a:effectLst/>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a:solidFill>
                  <a:schemeClr val="tx1"/>
                </a:solidFill>
                <a:effectLst/>
                <a:latin typeface="Lato" panose="020F0502020204030203" pitchFamily="34" charset="77"/>
                <a:ea typeface="MS PGothic"/>
              </a:rPr>
              <a:t>HCR, </a:t>
            </a:r>
            <a:r>
              <a:rPr lang="fr-FR" sz="1200" err="1">
                <a:solidFill>
                  <a:schemeClr val="tx1"/>
                </a:solidFill>
                <a:effectLst/>
                <a:latin typeface="Lato" panose="020F0502020204030203" pitchFamily="34" charset="77"/>
                <a:ea typeface="MS PGothic"/>
              </a:rPr>
              <a:t>Localization</a:t>
            </a:r>
            <a:r>
              <a:rPr lang="fr-FR" sz="1200">
                <a:solidFill>
                  <a:schemeClr val="tx1"/>
                </a:solidFill>
                <a:effectLst/>
                <a:latin typeface="Lato" panose="020F0502020204030203" pitchFamily="34" charset="77"/>
                <a:ea typeface="MS PGothic"/>
              </a:rPr>
              <a:t> in UNHCR-</a:t>
            </a:r>
            <a:r>
              <a:rPr lang="fr-FR" sz="1200" err="1">
                <a:solidFill>
                  <a:schemeClr val="tx1"/>
                </a:solidFill>
                <a:effectLst/>
                <a:latin typeface="Lato" panose="020F0502020204030203" pitchFamily="34" charset="77"/>
                <a:ea typeface="MS PGothic"/>
              </a:rPr>
              <a:t>led</a:t>
            </a:r>
            <a:r>
              <a:rPr lang="fr-FR" sz="1200">
                <a:solidFill>
                  <a:schemeClr val="tx1"/>
                </a:solidFill>
                <a:effectLst/>
                <a:latin typeface="Lato" panose="020F0502020204030203" pitchFamily="34" charset="77"/>
                <a:ea typeface="MS PGothic"/>
              </a:rPr>
              <a:t> Coordination Structures, </a:t>
            </a:r>
            <a:r>
              <a:rPr lang="fr-FR" sz="1200" u="sng">
                <a:solidFill>
                  <a:srgbClr val="1A00FF"/>
                </a:solidFill>
                <a:effectLst/>
                <a:latin typeface="Lato" panose="020F0502020204030203" pitchFamily="34" charset="77"/>
                <a:ea typeface="MS PGothic"/>
              </a:rPr>
              <a:t>https://</a:t>
            </a:r>
            <a:r>
              <a:rPr lang="fr-FR" sz="1200" u="sng" err="1">
                <a:solidFill>
                  <a:srgbClr val="1A00FF"/>
                </a:solidFill>
                <a:effectLst/>
                <a:latin typeface="Lato" panose="020F0502020204030203" pitchFamily="34" charset="77"/>
                <a:ea typeface="MS PGothic"/>
              </a:rPr>
              <a:t>intranet.unhcr.org</a:t>
            </a:r>
            <a:r>
              <a:rPr lang="fr-FR" sz="1200" u="sng">
                <a:solidFill>
                  <a:srgbClr val="1A00FF"/>
                </a:solidFill>
                <a:effectLst/>
                <a:latin typeface="Lato" panose="020F0502020204030203" pitchFamily="34" charset="77"/>
                <a:ea typeface="MS PGothic"/>
              </a:rPr>
              <a:t>/content/dam/</a:t>
            </a:r>
            <a:r>
              <a:rPr lang="fr-FR" sz="1200" u="sng" err="1">
                <a:solidFill>
                  <a:srgbClr val="1A00FF"/>
                </a:solidFill>
                <a:effectLst/>
                <a:latin typeface="Lato" panose="020F0502020204030203" pitchFamily="34" charset="77"/>
                <a:ea typeface="MS PGothic"/>
              </a:rPr>
              <a:t>unhcr</a:t>
            </a:r>
            <a:r>
              <a:rPr lang="fr-FR" sz="1200" u="sng">
                <a:solidFill>
                  <a:srgbClr val="1A00FF"/>
                </a:solidFill>
                <a:effectLst/>
                <a:latin typeface="Lato" panose="020F0502020204030203" pitchFamily="34" charset="77"/>
                <a:ea typeface="MS PGothic"/>
              </a:rPr>
              <a:t>/intranet/staff%20support/partnership/documents/</a:t>
            </a:r>
            <a:r>
              <a:rPr lang="fr-FR" sz="1200" u="sng" err="1">
                <a:solidFill>
                  <a:srgbClr val="1A00FF"/>
                </a:solidFill>
                <a:effectLst/>
                <a:latin typeface="Lato" panose="020F0502020204030203" pitchFamily="34" charset="77"/>
                <a:ea typeface="MS PGothic"/>
              </a:rPr>
              <a:t>english</a:t>
            </a:r>
            <a:r>
              <a:rPr lang="fr-FR" sz="1200" u="sng">
                <a:solidFill>
                  <a:srgbClr val="1A00FF"/>
                </a:solidFill>
                <a:effectLst/>
                <a:latin typeface="Lato" panose="020F0502020204030203" pitchFamily="34" charset="77"/>
                <a:ea typeface="MS PGothic"/>
              </a:rPr>
              <a:t>/</a:t>
            </a:r>
            <a:r>
              <a:rPr lang="fr-FR" sz="1200" u="sng" err="1">
                <a:solidFill>
                  <a:srgbClr val="1A00FF"/>
                </a:solidFill>
                <a:effectLst/>
                <a:latin typeface="Lato" panose="020F0502020204030203" pitchFamily="34" charset="77"/>
                <a:ea typeface="MS PGothic"/>
              </a:rPr>
              <a:t>poc-orgs</a:t>
            </a:r>
            <a:r>
              <a:rPr lang="fr-FR" sz="1200" u="sng">
                <a:solidFill>
                  <a:srgbClr val="1A00FF"/>
                </a:solidFill>
                <a:effectLst/>
                <a:latin typeface="Lato" panose="020F0502020204030203" pitchFamily="34" charset="77"/>
                <a:ea typeface="MS PGothic"/>
              </a:rPr>
              <a:t>/</a:t>
            </a:r>
            <a:r>
              <a:rPr lang="fr-FR" sz="1200" u="sng" err="1">
                <a:solidFill>
                  <a:srgbClr val="1A00FF"/>
                </a:solidFill>
                <a:effectLst/>
                <a:latin typeface="Lato" panose="020F0502020204030203" pitchFamily="34" charset="77"/>
                <a:ea typeface="MS PGothic"/>
              </a:rPr>
              <a:t>Localization</a:t>
            </a:r>
            <a:r>
              <a:rPr lang="fr-FR" sz="1200" u="sng">
                <a:solidFill>
                  <a:srgbClr val="1A00FF"/>
                </a:solidFill>
                <a:effectLst/>
                <a:latin typeface="Lato" panose="020F0502020204030203" pitchFamily="34" charset="77"/>
                <a:ea typeface="MS PGothic"/>
              </a:rPr>
              <a:t>-in-UNHCR-</a:t>
            </a:r>
            <a:r>
              <a:rPr lang="fr-FR" sz="1200" u="sng" err="1">
                <a:solidFill>
                  <a:srgbClr val="1A00FF"/>
                </a:solidFill>
                <a:effectLst/>
                <a:latin typeface="Lato" panose="020F0502020204030203" pitchFamily="34" charset="77"/>
                <a:ea typeface="MS PGothic"/>
              </a:rPr>
              <a:t>led</a:t>
            </a:r>
            <a:r>
              <a:rPr lang="fr-FR" sz="1200" u="sng">
                <a:solidFill>
                  <a:srgbClr val="1A00FF"/>
                </a:solidFill>
                <a:effectLst/>
                <a:latin typeface="Lato" panose="020F0502020204030203" pitchFamily="34" charset="77"/>
                <a:ea typeface="MS PGothic"/>
              </a:rPr>
              <a:t>-coordination-</a:t>
            </a:r>
            <a:r>
              <a:rPr lang="fr-FR" sz="1200" u="sng" err="1">
                <a:solidFill>
                  <a:srgbClr val="1A00FF"/>
                </a:solidFill>
                <a:effectLst/>
                <a:latin typeface="Lato" panose="020F0502020204030203" pitchFamily="34" charset="77"/>
                <a:ea typeface="MS PGothic"/>
              </a:rPr>
              <a:t>structures.pdf</a:t>
            </a:r>
            <a:r>
              <a:rPr lang="fr-FR" sz="1200">
                <a:solidFill>
                  <a:schemeClr val="tx1"/>
                </a:solidFill>
                <a:effectLst/>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b="0">
                <a:effectLst/>
                <a:latin typeface="Lato" panose="020F0502020204030203" pitchFamily="34" charset="0"/>
                <a:ea typeface="Lato" panose="020F0502020204030203" pitchFamily="34" charset="0"/>
                <a:cs typeface="Lato" panose="020F0502020204030203" pitchFamily="34" charset="0"/>
              </a:rPr>
              <a:t>Référentiel d’information pour les organisations dirigées par des personnes déplacées de force et apatrides :  </a:t>
            </a:r>
            <a:r>
              <a:rPr lang="fr-FR" b="0" u="sng">
                <a:solidFill>
                  <a:srgbClr val="1A00FF"/>
                </a:solidFill>
                <a:effectLst/>
                <a:latin typeface="Lato" panose="020F0502020204030203" pitchFamily="34" charset="0"/>
                <a:ea typeface="Lato" panose="020F0502020204030203" pitchFamily="34" charset="0"/>
                <a:cs typeface="Lato" panose="020F0502020204030203" pitchFamily="34" charset="0"/>
              </a:rPr>
              <a:t>https://</a:t>
            </a:r>
            <a:r>
              <a:rPr lang="fr-FR" b="0" u="sng" err="1">
                <a:solidFill>
                  <a:srgbClr val="1A00FF"/>
                </a:solidFill>
                <a:effectLst/>
                <a:latin typeface="Lato" panose="020F0502020204030203" pitchFamily="34" charset="0"/>
                <a:ea typeface="Lato" panose="020F0502020204030203" pitchFamily="34" charset="0"/>
                <a:cs typeface="Lato" panose="020F0502020204030203" pitchFamily="34" charset="0"/>
              </a:rPr>
              <a:t>data.unhcr.org</a:t>
            </a:r>
            <a:r>
              <a:rPr lang="fr-FR" b="0" u="sng">
                <a:solidFill>
                  <a:srgbClr val="1A00FF"/>
                </a:solidFill>
                <a:effectLst/>
                <a:latin typeface="Lato" panose="020F0502020204030203" pitchFamily="34" charset="0"/>
                <a:ea typeface="Lato" panose="020F0502020204030203" pitchFamily="34" charset="0"/>
                <a:cs typeface="Lato" panose="020F0502020204030203" pitchFamily="34" charset="0"/>
              </a:rPr>
              <a:t>/en/situations/repository-organisations-led-by-forcibly-displaced-and-stateless</a:t>
            </a:r>
            <a:r>
              <a:rPr lang="fr-FR" b="0">
                <a:effectLst/>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latin typeface="Lato" panose="020F0502020204030203" pitchFamily="34" charset="77"/>
                <a:ea typeface="MS PGothic"/>
                <a:cs typeface="Calibri"/>
              </a:rPr>
              <a:t>Enregistrement du webinaire et PPT sur la localisation : </a:t>
            </a:r>
            <a:r>
              <a:rPr lang="fr-FR" sz="1200">
                <a:latin typeface="Lato" panose="020F0502020204030203" pitchFamily="34" charset="77"/>
                <a:ea typeface="MS PGothic"/>
                <a:cs typeface="Calibri"/>
                <a:hlinkClick r:id="rId7"/>
              </a:rPr>
              <a:t>https://unhcr365.sharepoint.com/sites/GSCB-GBVLearning/SitePages/Webinar-3.aspx</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latin typeface="Lato" panose="020F0502020204030203" pitchFamily="34" charset="77"/>
                <a:ea typeface="MS PGothic"/>
                <a:cs typeface="Calibri"/>
              </a:rPr>
              <a:t>GBV </a:t>
            </a:r>
            <a:r>
              <a:rPr lang="fr-FR" err="1">
                <a:latin typeface="Lato" panose="020F0502020204030203" pitchFamily="34" charset="77"/>
                <a:ea typeface="MS PGothic"/>
                <a:cs typeface="Calibri"/>
              </a:rPr>
              <a:t>AoR</a:t>
            </a:r>
            <a:r>
              <a:rPr lang="fr-FR">
                <a:latin typeface="Lato" panose="020F0502020204030203" pitchFamily="34" charset="77"/>
                <a:ea typeface="MS PGothic"/>
                <a:cs typeface="Calibri"/>
              </a:rPr>
              <a:t>/CARE/</a:t>
            </a:r>
            <a:r>
              <a:rPr lang="fr-FR" err="1">
                <a:latin typeface="Lato" panose="020F0502020204030203" pitchFamily="34" charset="77"/>
                <a:ea typeface="MS PGothic"/>
                <a:cs typeface="Calibri"/>
              </a:rPr>
              <a:t>ActionAid</a:t>
            </a:r>
            <a:r>
              <a:rPr lang="fr-FR">
                <a:latin typeface="Lato" panose="020F0502020204030203" pitchFamily="34" charset="77"/>
                <a:ea typeface="MS PGothic"/>
                <a:cs typeface="Calibri"/>
              </a:rPr>
              <a:t>, GBV </a:t>
            </a:r>
            <a:r>
              <a:rPr lang="fr-FR" err="1">
                <a:latin typeface="Lato" panose="020F0502020204030203" pitchFamily="34" charset="77"/>
                <a:ea typeface="MS PGothic"/>
                <a:cs typeface="Calibri"/>
              </a:rPr>
              <a:t>Localization</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Humanitarian</a:t>
            </a:r>
            <a:r>
              <a:rPr lang="fr-FR">
                <a:latin typeface="Lato" panose="020F0502020204030203" pitchFamily="34" charset="77"/>
                <a:ea typeface="MS PGothic"/>
                <a:cs typeface="Calibri"/>
              </a:rPr>
              <a:t> Transformation of </a:t>
            </a:r>
            <a:r>
              <a:rPr lang="fr-FR" err="1">
                <a:latin typeface="Lato" panose="020F0502020204030203" pitchFamily="34" charset="77"/>
                <a:ea typeface="MS PGothic"/>
                <a:cs typeface="Calibri"/>
              </a:rPr>
              <a:t>Maintaining</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Status</a:t>
            </a:r>
            <a:r>
              <a:rPr lang="fr-FR">
                <a:latin typeface="Lato" panose="020F0502020204030203" pitchFamily="34" charset="77"/>
                <a:ea typeface="MS PGothic"/>
                <a:cs typeface="Calibri"/>
              </a:rPr>
              <a:t> Quo? A Global </a:t>
            </a:r>
            <a:r>
              <a:rPr lang="fr-FR" err="1">
                <a:latin typeface="Lato" panose="020F0502020204030203" pitchFamily="34" charset="77"/>
                <a:ea typeface="MS PGothic"/>
                <a:cs typeface="Calibri"/>
              </a:rPr>
              <a:t>Study</a:t>
            </a:r>
            <a:r>
              <a:rPr lang="fr-FR">
                <a:latin typeface="Lato" panose="020F0502020204030203" pitchFamily="34" charset="77"/>
                <a:ea typeface="MS PGothic"/>
                <a:cs typeface="Calibri"/>
              </a:rPr>
              <a:t> on GBV </a:t>
            </a:r>
            <a:r>
              <a:rPr lang="fr-FR" err="1">
                <a:latin typeface="Lato" panose="020F0502020204030203" pitchFamily="34" charset="77"/>
                <a:ea typeface="MS PGothic"/>
                <a:cs typeface="Calibri"/>
              </a:rPr>
              <a:t>Localization</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through</a:t>
            </a:r>
            <a:r>
              <a:rPr lang="fr-FR">
                <a:latin typeface="Lato" panose="020F0502020204030203" pitchFamily="34" charset="77"/>
                <a:ea typeface="MS PGothic"/>
                <a:cs typeface="Calibri"/>
              </a:rPr>
              <a:t> Country-</a:t>
            </a:r>
            <a:r>
              <a:rPr lang="fr-FR" err="1">
                <a:latin typeface="Lato" panose="020F0502020204030203" pitchFamily="34" charset="77"/>
                <a:ea typeface="MS PGothic"/>
                <a:cs typeface="Calibri"/>
              </a:rPr>
              <a:t>Level</a:t>
            </a:r>
            <a:r>
              <a:rPr lang="fr-FR">
                <a:latin typeface="Lato" panose="020F0502020204030203" pitchFamily="34" charset="77"/>
                <a:ea typeface="MS PGothic"/>
                <a:cs typeface="Calibri"/>
              </a:rPr>
              <a:t> GBV </a:t>
            </a:r>
            <a:r>
              <a:rPr lang="fr-FR" err="1">
                <a:latin typeface="Lato" panose="020F0502020204030203" pitchFamily="34" charset="77"/>
                <a:ea typeface="MS PGothic"/>
                <a:cs typeface="Calibri"/>
              </a:rPr>
              <a:t>Sub</a:t>
            </a:r>
            <a:r>
              <a:rPr lang="fr-FR">
                <a:latin typeface="Lato" panose="020F0502020204030203" pitchFamily="34" charset="77"/>
                <a:ea typeface="MS PGothic"/>
                <a:cs typeface="Calibri"/>
              </a:rPr>
              <a:t>-Clusters (2019) : </a:t>
            </a:r>
            <a:r>
              <a:rPr lang="fr-FR" sz="1200">
                <a:latin typeface="Lato" panose="020F0502020204030203" pitchFamily="34" charset="77"/>
                <a:ea typeface="MS PGothic"/>
                <a:cs typeface="Calibri"/>
                <a:hlinkClick r:id="rId8"/>
              </a:rPr>
              <a:t>https://careevaluations.org/wp-content/uploads/GBV-Localization-Mapping-Study-Full-Report-FINAL.pdf</a:t>
            </a:r>
          </a:p>
        </p:txBody>
      </p:sp>
    </p:spTree>
    <p:extLst>
      <p:ext uri="{BB962C8B-B14F-4D97-AF65-F5344CB8AC3E}">
        <p14:creationId xmlns:p14="http://schemas.microsoft.com/office/powerpoint/2010/main" val="1056354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855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sz="1200">
                <a:latin typeface="Lato" panose="020F0502020204030203" pitchFamily="34" charset="77"/>
              </a:rPr>
              <a:t>https://</a:t>
            </a:r>
            <a:r>
              <a:rPr lang="fr-FR" sz="1200" err="1">
                <a:latin typeface="Lato" panose="020F0502020204030203" pitchFamily="34" charset="77"/>
              </a:rPr>
              <a:t>www.youtube.com</a:t>
            </a:r>
            <a:r>
              <a:rPr lang="fr-FR" sz="1200">
                <a:latin typeface="Lato" panose="020F0502020204030203" pitchFamily="34" charset="77"/>
              </a:rPr>
              <a:t>/</a:t>
            </a:r>
            <a:r>
              <a:rPr lang="fr-FR" sz="1200" err="1">
                <a:latin typeface="Lato" panose="020F0502020204030203" pitchFamily="34" charset="77"/>
              </a:rPr>
              <a:t>watch?v</a:t>
            </a:r>
            <a:r>
              <a:rPr lang="fr-FR" sz="1200">
                <a:latin typeface="Lato" panose="020F0502020204030203" pitchFamily="34" charset="77"/>
              </a:rPr>
              <a:t>=-Sn3gyafO80&amp;list=PLk83Ra7kAz5HP4HEvmPeDTza6yDBM15Rd&amp;index=5</a:t>
            </a:r>
          </a:p>
          <a:p>
            <a:r>
              <a:rPr lang="fr-FR">
                <a:latin typeface="Lato" panose="020F0502020204030203" pitchFamily="34" charset="77"/>
              </a:rPr>
              <a:t>Durée : 3.19 min</a:t>
            </a:r>
          </a:p>
          <a:p>
            <a:pPr marL="171450" indent="-171450">
              <a:buFont typeface="Arial" panose="020B0604020202020204" pitchFamily="34" charset="0"/>
              <a:buChar char="•"/>
            </a:pPr>
            <a:endParaRPr lang="x-none">
              <a:latin typeface="Lato" panose="020F0502020204030203" pitchFamily="34" charset="77"/>
            </a:endParaRPr>
          </a:p>
          <a:p>
            <a:pPr marL="171450" indent="-171450">
              <a:buFont typeface="Arial" panose="020B0604020202020204" pitchFamily="34" charset="0"/>
              <a:buChar char="•"/>
            </a:pPr>
            <a:r>
              <a:rPr lang="fr-FR">
                <a:latin typeface="Lato" panose="020F0502020204030203" pitchFamily="34" charset="77"/>
                <a:ea typeface="MS PGothic"/>
                <a:cs typeface="Calibri"/>
              </a:rPr>
              <a:t>Rappelez qu’en vertu de la Politique du HCR en matière de VBG, </a:t>
            </a:r>
            <a:r>
              <a:rPr lang="fr-FR">
                <a:effectLst/>
                <a:latin typeface="Lato" panose="020F0502020204030203" pitchFamily="34" charset="77"/>
                <a:ea typeface="MS PGothic"/>
                <a:cs typeface="Helvetica"/>
              </a:rPr>
              <a:t>les opérations doivent procéder à une </a:t>
            </a:r>
            <a:r>
              <a:rPr lang="fr-FR" b="1">
                <a:effectLst/>
                <a:latin typeface="Lato" panose="020F0502020204030203" pitchFamily="34" charset="77"/>
                <a:ea typeface="MS PGothic"/>
                <a:cs typeface="Helvetica"/>
              </a:rPr>
              <a:t>évaluation de la situation en matière de VBG </a:t>
            </a:r>
            <a:r>
              <a:rPr lang="fr-FR">
                <a:effectLst/>
                <a:latin typeface="Lato" panose="020F0502020204030203" pitchFamily="34" charset="77"/>
                <a:ea typeface="MS PGothic"/>
                <a:cs typeface="Helvetica"/>
              </a:rPr>
              <a:t>pour chaque site au </a:t>
            </a:r>
            <a:r>
              <a:rPr lang="fr-FR" b="1">
                <a:effectLst/>
                <a:latin typeface="Lato" panose="020F0502020204030203" pitchFamily="34" charset="77"/>
                <a:ea typeface="MS PGothic"/>
                <a:cs typeface="Helvetica"/>
              </a:rPr>
              <a:t>moins une fois par an</a:t>
            </a:r>
            <a:r>
              <a:rPr lang="fr-FR">
                <a:effectLst/>
                <a:latin typeface="Lato" panose="020F0502020204030203" pitchFamily="34" charset="77"/>
                <a:ea typeface="MS PGothic"/>
                <a:cs typeface="Helvetica"/>
              </a:rPr>
              <a:t>, en liaison avec les processus d’évaluation, de planification et de hiérarchisation pertinents.</a:t>
            </a:r>
          </a:p>
          <a:p>
            <a:pPr marL="171450" indent="-171450">
              <a:buFont typeface="Arial" panose="020B0604020202020204" pitchFamily="34" charset="0"/>
              <a:buChar char="•"/>
            </a:pPr>
            <a:r>
              <a:rPr lang="fr-FR">
                <a:latin typeface="Lato" panose="020F0502020204030203" pitchFamily="34" charset="77"/>
                <a:ea typeface="MS PGothic"/>
                <a:cs typeface="Calibri"/>
              </a:rPr>
              <a:t>Les </a:t>
            </a:r>
            <a:r>
              <a:rPr lang="fr-FR" b="1">
                <a:latin typeface="Lato" panose="020F0502020204030203" pitchFamily="34" charset="77"/>
                <a:ea typeface="MS PGothic"/>
                <a:cs typeface="Calibri"/>
              </a:rPr>
              <a:t>évaluations de la VBG </a:t>
            </a:r>
            <a:r>
              <a:rPr lang="fr-FR">
                <a:latin typeface="Lato" panose="020F0502020204030203" pitchFamily="34" charset="77"/>
                <a:ea typeface="MS PGothic"/>
                <a:cs typeface="Calibri"/>
              </a:rPr>
              <a:t>visent à identifier et à améliorer la compréhension qu’ont les acteurs des programmes de lutte contre la VBG de </a:t>
            </a:r>
            <a:r>
              <a:rPr lang="fr-FR" b="1">
                <a:latin typeface="Lato" panose="020F0502020204030203" pitchFamily="34" charset="77"/>
                <a:ea typeface="MS PGothic"/>
                <a:cs typeface="Calibri"/>
              </a:rPr>
              <a:t>la nature et de l’ampleur de la violence à l’égard des femmes, des filles et des autres groupes à risque, des facteurs de protection et de risque</a:t>
            </a:r>
            <a:r>
              <a:rPr lang="fr-FR">
                <a:latin typeface="Lato" panose="020F0502020204030203" pitchFamily="34" charset="77"/>
                <a:ea typeface="MS PGothic"/>
                <a:cs typeface="Calibri"/>
              </a:rPr>
              <a:t> s’agissant de la VBG (par exemple, l’âge, l’appartenance à une minorité, le handicap), des lacunes dans la </a:t>
            </a:r>
            <a:r>
              <a:rPr lang="fr-FR" b="1">
                <a:latin typeface="Lato" panose="020F0502020204030203" pitchFamily="34" charset="77"/>
                <a:ea typeface="MS PGothic"/>
                <a:cs typeface="Calibri"/>
              </a:rPr>
              <a:t>qualité</a:t>
            </a:r>
            <a:r>
              <a:rPr lang="fr-FR">
                <a:latin typeface="Lato" panose="020F0502020204030203" pitchFamily="34" charset="77"/>
                <a:ea typeface="MS PGothic"/>
                <a:cs typeface="Calibri"/>
              </a:rPr>
              <a:t> et l’</a:t>
            </a:r>
            <a:r>
              <a:rPr lang="fr-FR" b="1">
                <a:latin typeface="Lato" panose="020F0502020204030203" pitchFamily="34" charset="77"/>
                <a:ea typeface="MS PGothic"/>
                <a:cs typeface="Calibri"/>
              </a:rPr>
              <a:t>ampleur des services </a:t>
            </a:r>
            <a:r>
              <a:rPr lang="fr-FR">
                <a:latin typeface="Lato" panose="020F0502020204030203" pitchFamily="34" charset="77"/>
                <a:ea typeface="MS PGothic"/>
                <a:cs typeface="Calibri"/>
              </a:rPr>
              <a:t>multisectoriels disponibles et de la question de savoir si </a:t>
            </a:r>
            <a:r>
              <a:rPr lang="fr-FR" b="1">
                <a:latin typeface="Lato" panose="020F0502020204030203" pitchFamily="34" charset="77"/>
                <a:ea typeface="MS PGothic"/>
                <a:cs typeface="Calibri"/>
              </a:rPr>
              <a:t>les acteurs des programmes de lutte contre la VBG</a:t>
            </a:r>
            <a:r>
              <a:rPr lang="fr-FR">
                <a:latin typeface="Lato" panose="020F0502020204030203" pitchFamily="34" charset="77"/>
                <a:ea typeface="MS PGothic"/>
                <a:cs typeface="Calibri"/>
              </a:rPr>
              <a:t> disposent du niveau de </a:t>
            </a:r>
            <a:r>
              <a:rPr lang="fr-FR" b="1">
                <a:latin typeface="Lato" panose="020F0502020204030203" pitchFamily="34" charset="77"/>
                <a:ea typeface="MS PGothic"/>
                <a:cs typeface="Calibri"/>
              </a:rPr>
              <a:t>ressources</a:t>
            </a:r>
            <a:r>
              <a:rPr lang="fr-FR">
                <a:latin typeface="Lato" panose="020F0502020204030203" pitchFamily="34" charset="77"/>
                <a:ea typeface="MS PGothic"/>
                <a:cs typeface="Calibri"/>
              </a:rPr>
              <a:t> et de la </a:t>
            </a:r>
            <a:r>
              <a:rPr lang="fr-FR" b="1">
                <a:latin typeface="Lato" panose="020F0502020204030203" pitchFamily="34" charset="77"/>
                <a:ea typeface="MS PGothic"/>
                <a:cs typeface="Calibri"/>
              </a:rPr>
              <a:t>capacité</a:t>
            </a:r>
            <a:r>
              <a:rPr lang="fr-FR">
                <a:latin typeface="Lato" panose="020F0502020204030203" pitchFamily="34" charset="77"/>
                <a:ea typeface="MS PGothic"/>
                <a:cs typeface="Calibri"/>
              </a:rPr>
              <a:t> appropriés pour y répondre. Les évaluations </a:t>
            </a:r>
            <a:r>
              <a:rPr lang="fr-FR" b="1" u="sng">
                <a:latin typeface="Lato" panose="020F0502020204030203" pitchFamily="34" charset="77"/>
                <a:ea typeface="MS PGothic"/>
                <a:cs typeface="Calibri"/>
              </a:rPr>
              <a:t>ne visent pas</a:t>
            </a:r>
            <a:r>
              <a:rPr lang="fr-FR">
                <a:latin typeface="Lato" panose="020F0502020204030203" pitchFamily="34" charset="77"/>
                <a:ea typeface="MS PGothic"/>
                <a:cs typeface="Calibri"/>
              </a:rPr>
              <a:t> à identifier des individus ou des groupes de survivant(e)s, ni à déterminer la présence éventuelle d’un cas de VBG.</a:t>
            </a:r>
          </a:p>
          <a:p>
            <a:pPr marL="171450" indent="-171450">
              <a:buFont typeface="Arial" panose="020B0604020202020204" pitchFamily="34" charset="0"/>
              <a:buChar char="•"/>
            </a:pPr>
            <a:r>
              <a:rPr lang="fr-FR">
                <a:effectLst/>
                <a:latin typeface="Lato" panose="020F0502020204030203" pitchFamily="34" charset="77"/>
                <a:ea typeface="MS PGothic"/>
                <a:cs typeface="Helvetica"/>
              </a:rPr>
              <a:t>Des évaluations, si elles sont conduites en respectant la sécurité et l’éthique, peuvent aussi avoir pour effet d’offrir un espace sûr où les populations touchées pourront parler de la VBG ; elles pourraient aussi amener certain(e)s survivant(e)s à révéler un incident de violence. Par conséquent, des services de prise en charge de base devraient être en place avant l’évaluation ; </a:t>
            </a:r>
            <a:r>
              <a:rPr lang="fr-FR" b="1">
                <a:effectLst/>
                <a:latin typeface="Lato" panose="020F0502020204030203" pitchFamily="34" charset="77"/>
                <a:ea typeface="MS PGothic"/>
                <a:cs typeface="Helvetica"/>
              </a:rPr>
              <a:t>l’équipe chargée de cette évaluation devrait être informée de la manière de répondre si des incidents de VBG</a:t>
            </a:r>
            <a:r>
              <a:rPr lang="fr-FR">
                <a:effectLst/>
                <a:latin typeface="Lato" panose="020F0502020204030203" pitchFamily="34" charset="77"/>
                <a:ea typeface="MS PGothic"/>
                <a:cs typeface="Helvetica"/>
              </a:rPr>
              <a:t> ou d’autres besoins de protection sont signalés lors de l’évaluation, notamment en communiquant aux survivant(e)s des informations sur la manière d’obtenir des soins.</a:t>
            </a:r>
            <a:r>
              <a:rPr lang="fr-FR">
                <a:latin typeface="Lato" panose="020F0502020204030203" pitchFamily="34" charset="77"/>
                <a:ea typeface="MS PGothic"/>
                <a:cs typeface="Helvetica"/>
              </a:rPr>
              <a:t> </a:t>
            </a:r>
          </a:p>
          <a:p>
            <a:pPr marL="171450" indent="-171450">
              <a:buFont typeface="Arial" panose="020B0604020202020204" pitchFamily="34" charset="0"/>
              <a:buChar char="•"/>
            </a:pPr>
            <a:r>
              <a:rPr lang="fr-FR">
                <a:effectLst/>
                <a:latin typeface="Lato" panose="020F0502020204030203" pitchFamily="34" charset="77"/>
                <a:ea typeface="MS PGothic"/>
                <a:cs typeface="Helvetica"/>
              </a:rPr>
              <a:t>L’</a:t>
            </a:r>
            <a:r>
              <a:rPr lang="fr-FR" b="1">
                <a:effectLst/>
                <a:latin typeface="Lato" panose="020F0502020204030203" pitchFamily="34" charset="77"/>
                <a:ea typeface="MS PGothic"/>
                <a:cs typeface="Helvetica"/>
              </a:rPr>
              <a:t>évaluation en elle-même est une intervention</a:t>
            </a:r>
            <a:r>
              <a:rPr lang="fr-FR">
                <a:effectLst/>
                <a:latin typeface="Lato" panose="020F0502020204030203" pitchFamily="34" charset="77"/>
                <a:ea typeface="MS PGothic"/>
                <a:cs typeface="Helvetica"/>
              </a:rPr>
              <a:t> de par sa nature participative, offrant une voie à la </a:t>
            </a:r>
            <a:r>
              <a:rPr lang="fr-FR" b="1">
                <a:effectLst/>
                <a:latin typeface="Lato" panose="020F0502020204030203" pitchFamily="34" charset="77"/>
                <a:ea typeface="MS PGothic"/>
                <a:cs typeface="Helvetica"/>
              </a:rPr>
              <a:t>participation</a:t>
            </a:r>
            <a:r>
              <a:rPr lang="fr-FR">
                <a:effectLst/>
                <a:latin typeface="Lato" panose="020F0502020204030203" pitchFamily="34" charset="77"/>
                <a:ea typeface="MS PGothic"/>
                <a:cs typeface="Helvetica"/>
              </a:rPr>
              <a:t> et à l’</a:t>
            </a:r>
            <a:r>
              <a:rPr lang="fr-FR" b="1">
                <a:effectLst/>
                <a:latin typeface="Lato" panose="020F0502020204030203" pitchFamily="34" charset="77"/>
                <a:ea typeface="MS PGothic"/>
                <a:cs typeface="Helvetica"/>
              </a:rPr>
              <a:t>autonomisation</a:t>
            </a:r>
            <a:r>
              <a:rPr lang="fr-FR">
                <a:effectLst/>
                <a:latin typeface="Lato" panose="020F0502020204030203" pitchFamily="34" charset="77"/>
                <a:ea typeface="MS PGothic"/>
                <a:cs typeface="Helvetica"/>
              </a:rPr>
              <a:t> des femmes, des filles et des autres groupes à risque.</a:t>
            </a:r>
            <a:r>
              <a:rPr lang="fr-FR">
                <a:latin typeface="Lato" panose="020F0502020204030203" pitchFamily="34" charset="77"/>
                <a:ea typeface="MS PGothic"/>
                <a:cs typeface="Helvetica"/>
              </a:rPr>
              <a:t> </a:t>
            </a:r>
          </a:p>
          <a:p>
            <a:pPr marL="171450" indent="-171450">
              <a:buFont typeface="Arial" panose="020B0604020202020204" pitchFamily="34" charset="0"/>
              <a:buChar char="•"/>
              <a:defRPr/>
            </a:pPr>
            <a:r>
              <a:rPr lang="fr-FR">
                <a:latin typeface="Lato" panose="020F0502020204030203" pitchFamily="34" charset="77"/>
                <a:ea typeface="MS PGothic"/>
                <a:cs typeface="Calibri"/>
              </a:rPr>
              <a:t>Expliquez que les </a:t>
            </a:r>
            <a:r>
              <a:rPr lang="fr-FR" b="1">
                <a:latin typeface="Lato" panose="020F0502020204030203" pitchFamily="34" charset="77"/>
                <a:ea typeface="MS PGothic"/>
                <a:cs typeface="Calibri"/>
              </a:rPr>
              <a:t>méthodes</a:t>
            </a:r>
            <a:r>
              <a:rPr lang="fr-FR">
                <a:latin typeface="Lato" panose="020F0502020204030203" pitchFamily="34" charset="77"/>
                <a:ea typeface="MS PGothic"/>
                <a:cs typeface="Calibri"/>
              </a:rPr>
              <a:t> utilisées pour la </a:t>
            </a:r>
            <a:r>
              <a:rPr lang="fr-FR" b="1">
                <a:latin typeface="Lato" panose="020F0502020204030203" pitchFamily="34" charset="77"/>
                <a:ea typeface="MS PGothic"/>
                <a:cs typeface="Calibri"/>
              </a:rPr>
              <a:t>collecte de données</a:t>
            </a:r>
            <a:r>
              <a:rPr lang="fr-FR">
                <a:latin typeface="Lato" panose="020F0502020204030203" pitchFamily="34" charset="77"/>
                <a:ea typeface="MS PGothic"/>
                <a:cs typeface="Calibri"/>
              </a:rPr>
              <a:t> et d’informations devraient être à la fois </a:t>
            </a:r>
            <a:r>
              <a:rPr lang="fr-FR" b="1">
                <a:latin typeface="Lato" panose="020F0502020204030203" pitchFamily="34" charset="77"/>
                <a:ea typeface="MS PGothic"/>
                <a:cs typeface="Calibri"/>
              </a:rPr>
              <a:t>quantitatives</a:t>
            </a:r>
            <a:r>
              <a:rPr lang="fr-FR">
                <a:latin typeface="Lato" panose="020F0502020204030203" pitchFamily="34" charset="77"/>
                <a:ea typeface="MS PGothic"/>
                <a:cs typeface="Calibri"/>
              </a:rPr>
              <a:t> et </a:t>
            </a:r>
            <a:r>
              <a:rPr lang="fr-FR" b="1">
                <a:latin typeface="Lato" panose="020F0502020204030203" pitchFamily="34" charset="77"/>
                <a:ea typeface="MS PGothic"/>
                <a:cs typeface="Calibri"/>
              </a:rPr>
              <a:t>qualitatives</a:t>
            </a:r>
            <a:r>
              <a:rPr lang="fr-FR">
                <a:latin typeface="Lato" panose="020F0502020204030203" pitchFamily="34" charset="77"/>
                <a:ea typeface="MS PGothic"/>
                <a:cs typeface="Calibri"/>
              </a:rPr>
              <a:t> pour permettre de mieux comprendre la nature et l’étendue de la VBG. </a:t>
            </a:r>
          </a:p>
          <a:p>
            <a:pPr marL="171450" indent="-171450">
              <a:buFont typeface="Arial" panose="020B0604020202020204" pitchFamily="34" charset="0"/>
              <a:buChar char="•"/>
              <a:defRPr/>
            </a:pPr>
            <a:r>
              <a:rPr lang="fr-FR">
                <a:latin typeface="Lato" panose="020F0502020204030203" pitchFamily="34" charset="77"/>
                <a:ea typeface="MS PGothic"/>
                <a:cs typeface="Calibri"/>
              </a:rPr>
              <a:t>Un outil d’évaluation et d’analyse clé pour le travail de prévention est l’</a:t>
            </a:r>
            <a:r>
              <a:rPr lang="fr-FR" b="1">
                <a:latin typeface="Lato" panose="020F0502020204030203" pitchFamily="34" charset="77"/>
                <a:ea typeface="MS PGothic"/>
                <a:cs typeface="Calibri"/>
              </a:rPr>
              <a:t>analyse de genre et de pouvoir </a:t>
            </a:r>
            <a:r>
              <a:rPr lang="fr-FR">
                <a:latin typeface="Lato" panose="020F0502020204030203" pitchFamily="34" charset="77"/>
                <a:ea typeface="MS PGothic"/>
                <a:cs typeface="Calibri"/>
              </a:rPr>
              <a:t>des normes sociales et des masculinités locales qui sous-tendent l’inégalité de genre et la VBG. Les prochaines diapositives examineront cet outil plus en détail. </a:t>
            </a:r>
          </a:p>
        </p:txBody>
      </p:sp>
    </p:spTree>
    <p:extLst>
      <p:ext uri="{BB962C8B-B14F-4D97-AF65-F5344CB8AC3E}">
        <p14:creationId xmlns:p14="http://schemas.microsoft.com/office/powerpoint/2010/main" val="3814493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285750" indent="-285750">
              <a:buFont typeface="Arial"/>
              <a:buChar char="•"/>
              <a:defRPr/>
            </a:pPr>
            <a:r>
              <a:rPr lang="fr-FR" i="0">
                <a:effectLst/>
                <a:latin typeface="Lato" panose="020F0502020204030203" pitchFamily="34" charset="77"/>
                <a:ea typeface="MS Mincho"/>
                <a:cs typeface="Times New Roman" panose="02020603050405020304" pitchFamily="18" charset="0"/>
              </a:rPr>
              <a:t>L’</a:t>
            </a:r>
            <a:r>
              <a:rPr lang="fr-FR" b="1" i="0">
                <a:effectLst/>
                <a:latin typeface="Lato" panose="020F0502020204030203" pitchFamily="34" charset="77"/>
                <a:ea typeface="MS Mincho"/>
                <a:cs typeface="Times New Roman" panose="02020603050405020304" pitchFamily="18" charset="0"/>
              </a:rPr>
              <a:t>analyse de genre et de pouvoir</a:t>
            </a:r>
            <a:r>
              <a:rPr lang="fr-FR" i="0">
                <a:effectLst/>
                <a:latin typeface="Lato" panose="020F0502020204030203" pitchFamily="34" charset="77"/>
                <a:ea typeface="MS Mincho"/>
                <a:cs typeface="Times New Roman" panose="02020603050405020304" pitchFamily="18" charset="0"/>
              </a:rPr>
              <a:t> est un </a:t>
            </a:r>
            <a:r>
              <a:rPr lang="fr-FR" b="1" i="0">
                <a:effectLst/>
                <a:latin typeface="Lato" panose="020F0502020204030203" pitchFamily="34" charset="77"/>
                <a:ea typeface="MS Mincho"/>
                <a:cs typeface="Times New Roman" panose="02020603050405020304" pitchFamily="18" charset="0"/>
              </a:rPr>
              <a:t>outil</a:t>
            </a:r>
            <a:r>
              <a:rPr lang="fr-FR" i="0">
                <a:effectLst/>
                <a:latin typeface="Lato" panose="020F0502020204030203" pitchFamily="34" charset="77"/>
                <a:ea typeface="MS Mincho"/>
                <a:cs typeface="Times New Roman" panose="02020603050405020304" pitchFamily="18" charset="0"/>
              </a:rPr>
              <a:t> aidant à </a:t>
            </a:r>
            <a:r>
              <a:rPr lang="fr-FR" b="1" i="0">
                <a:effectLst/>
                <a:latin typeface="Lato" panose="020F0502020204030203" pitchFamily="34" charset="77"/>
                <a:ea typeface="MS Mincho"/>
                <a:cs typeface="Times New Roman" panose="02020603050405020304" pitchFamily="18" charset="0"/>
              </a:rPr>
              <a:t>comprendre le contexte</a:t>
            </a:r>
            <a:r>
              <a:rPr lang="fr-FR" i="0">
                <a:effectLst/>
                <a:latin typeface="Lato" panose="020F0502020204030203" pitchFamily="34" charset="77"/>
                <a:ea typeface="MS Mincho"/>
                <a:cs typeface="Times New Roman" panose="02020603050405020304" pitchFamily="18" charset="0"/>
              </a:rPr>
              <a:t> dans lequel un projet ou une initiative opère. Elle permet d’obtenir des informations sur les aspects liés à l’</a:t>
            </a:r>
            <a:r>
              <a:rPr lang="fr-FR" b="1" i="0">
                <a:effectLst/>
                <a:latin typeface="Lato" panose="020F0502020204030203" pitchFamily="34" charset="77"/>
                <a:ea typeface="MS Mincho"/>
                <a:cs typeface="Times New Roman" panose="02020603050405020304" pitchFamily="18" charset="0"/>
              </a:rPr>
              <a:t>égalité des genres</a:t>
            </a:r>
            <a:r>
              <a:rPr lang="fr-FR" i="0">
                <a:effectLst/>
                <a:latin typeface="Lato" panose="020F0502020204030203" pitchFamily="34" charset="77"/>
                <a:ea typeface="MS Mincho"/>
                <a:cs typeface="Times New Roman" panose="02020603050405020304" pitchFamily="18" charset="0"/>
              </a:rPr>
              <a:t> et aide à concevoir des programmes de prévention, en particulier sur les </a:t>
            </a:r>
            <a:r>
              <a:rPr lang="fr-FR" b="1" i="0">
                <a:effectLst/>
                <a:latin typeface="Lato" panose="020F0502020204030203" pitchFamily="34" charset="77"/>
                <a:ea typeface="MS Mincho"/>
                <a:cs typeface="Times New Roman" panose="02020603050405020304" pitchFamily="18" charset="0"/>
              </a:rPr>
              <a:t>normes sociales et de genre</a:t>
            </a:r>
            <a:r>
              <a:rPr lang="fr-FR" i="0">
                <a:effectLst/>
                <a:latin typeface="Lato" panose="020F0502020204030203" pitchFamily="34" charset="77"/>
                <a:ea typeface="MS Mincho"/>
                <a:cs typeface="Times New Roman" panose="02020603050405020304" pitchFamily="18" charset="0"/>
              </a:rPr>
              <a:t> à prendre en compte ou à traiter avec des activités de programmation.</a:t>
            </a:r>
            <a:r>
              <a:rPr lang="fr-FR">
                <a:latin typeface="Lato" panose="020F0502020204030203" pitchFamily="34" charset="77"/>
                <a:ea typeface="MS Mincho"/>
                <a:cs typeface="Times New Roman" panose="02020603050405020304" pitchFamily="18" charset="0"/>
              </a:rPr>
              <a:t> </a:t>
            </a:r>
          </a:p>
          <a:p>
            <a:pPr marL="285750" marR="0" lvl="0" indent="-285750" defTabSz="914400" rtl="0" eaLnBrk="0" fontAlgn="base" latinLnBrk="0" hangingPunct="0">
              <a:spcBef>
                <a:spcPct val="30000"/>
              </a:spcBef>
              <a:spcAft>
                <a:spcPct val="0"/>
              </a:spcAft>
              <a:buClrTx/>
              <a:buSzTx/>
              <a:buFont typeface="Arial"/>
              <a:buChar char="•"/>
              <a:tabLst/>
              <a:defRPr/>
            </a:pPr>
            <a:r>
              <a:rPr lang="fr-FR">
                <a:latin typeface="Lato" panose="020F0502020204030203" pitchFamily="34" charset="77"/>
                <a:ea typeface="MS PGothic"/>
                <a:cs typeface="Calibri"/>
              </a:rPr>
              <a:t>Elle permet au personnel du HCR, aux partenaires et aux communautés de </a:t>
            </a:r>
            <a:r>
              <a:rPr lang="fr-FR" b="1">
                <a:latin typeface="Lato" panose="020F0502020204030203" pitchFamily="34" charset="77"/>
                <a:ea typeface="MS PGothic"/>
                <a:cs typeface="Calibri"/>
              </a:rPr>
              <a:t>concevoir</a:t>
            </a:r>
            <a:r>
              <a:rPr lang="fr-FR">
                <a:latin typeface="Lato" panose="020F0502020204030203" pitchFamily="34" charset="77"/>
                <a:ea typeface="MS PGothic"/>
                <a:cs typeface="Calibri"/>
              </a:rPr>
              <a:t> et d’</a:t>
            </a:r>
            <a:r>
              <a:rPr lang="fr-FR" b="1">
                <a:latin typeface="Lato" panose="020F0502020204030203" pitchFamily="34" charset="77"/>
                <a:ea typeface="MS PGothic"/>
                <a:cs typeface="Calibri"/>
              </a:rPr>
              <a:t>adapter les programmes</a:t>
            </a:r>
            <a:r>
              <a:rPr lang="fr-FR">
                <a:latin typeface="Lato" panose="020F0502020204030203" pitchFamily="34" charset="77"/>
                <a:ea typeface="MS PGothic"/>
                <a:cs typeface="Calibri"/>
              </a:rPr>
              <a:t> qui transforment positivement les rapports de pouvoir inégaux et de </a:t>
            </a:r>
            <a:r>
              <a:rPr lang="fr-FR" b="1">
                <a:latin typeface="Lato" panose="020F0502020204030203" pitchFamily="34" charset="77"/>
                <a:ea typeface="MS PGothic"/>
                <a:cs typeface="Calibri"/>
              </a:rPr>
              <a:t>veiller à ce que toutes les parties prenantes </a:t>
            </a:r>
            <a:r>
              <a:rPr lang="fr-FR">
                <a:latin typeface="Lato" panose="020F0502020204030203" pitchFamily="34" charset="77"/>
                <a:ea typeface="MS PGothic"/>
                <a:cs typeface="Calibri"/>
              </a:rPr>
              <a:t>puissent équitablement </a:t>
            </a:r>
            <a:r>
              <a:rPr lang="fr-FR" b="1">
                <a:latin typeface="Lato" panose="020F0502020204030203" pitchFamily="34" charset="77"/>
                <a:ea typeface="MS PGothic"/>
                <a:cs typeface="Calibri"/>
              </a:rPr>
              <a:t>accéder </a:t>
            </a:r>
            <a:r>
              <a:rPr lang="fr-FR">
                <a:latin typeface="Lato" panose="020F0502020204030203" pitchFamily="34" charset="77"/>
                <a:ea typeface="MS PGothic"/>
                <a:cs typeface="Calibri"/>
              </a:rPr>
              <a:t>aux activités, y </a:t>
            </a:r>
            <a:r>
              <a:rPr lang="fr-FR" b="1">
                <a:latin typeface="Lato" panose="020F0502020204030203" pitchFamily="34" charset="77"/>
                <a:ea typeface="MS PGothic"/>
                <a:cs typeface="Calibri"/>
              </a:rPr>
              <a:t>participer</a:t>
            </a:r>
            <a:r>
              <a:rPr lang="fr-FR">
                <a:latin typeface="Lato" panose="020F0502020204030203" pitchFamily="34" charset="77"/>
                <a:ea typeface="MS PGothic"/>
                <a:cs typeface="Calibri"/>
              </a:rPr>
              <a:t> , prendre des </a:t>
            </a:r>
            <a:r>
              <a:rPr lang="fr-FR" b="1">
                <a:latin typeface="Lato" panose="020F0502020204030203" pitchFamily="34" charset="77"/>
                <a:ea typeface="MS PGothic"/>
                <a:cs typeface="Calibri"/>
              </a:rPr>
              <a:t>décisions</a:t>
            </a:r>
            <a:r>
              <a:rPr lang="fr-FR">
                <a:latin typeface="Lato" panose="020F0502020204030203" pitchFamily="34" charset="77"/>
                <a:ea typeface="MS PGothic"/>
                <a:cs typeface="Calibri"/>
              </a:rPr>
              <a:t> sur ces activités et en </a:t>
            </a:r>
            <a:r>
              <a:rPr lang="fr-FR" b="1">
                <a:latin typeface="Lato" panose="020F0502020204030203" pitchFamily="34" charset="77"/>
                <a:ea typeface="MS PGothic"/>
                <a:cs typeface="Calibri"/>
              </a:rPr>
              <a:t>bénéficier</a:t>
            </a:r>
            <a:r>
              <a:rPr lang="fr-FR">
                <a:latin typeface="Lato" panose="020F0502020204030203" pitchFamily="34" charset="77"/>
                <a:ea typeface="MS PGothic"/>
                <a:cs typeface="Calibri"/>
              </a:rPr>
              <a:t>. </a:t>
            </a:r>
          </a:p>
          <a:p>
            <a:pPr marL="285750" indent="-285750">
              <a:buFont typeface="Arial"/>
              <a:buChar char="•"/>
              <a:defRPr/>
            </a:pPr>
            <a:r>
              <a:rPr lang="fr-FR">
                <a:latin typeface="Lato" panose="020F0502020204030203" pitchFamily="34" charset="77"/>
                <a:ea typeface="MS PGothic"/>
                <a:cs typeface="Calibri"/>
              </a:rPr>
              <a:t>Une analyse de genre et de pouvoir </a:t>
            </a:r>
            <a:r>
              <a:rPr lang="fr-FR" b="1">
                <a:latin typeface="Lato" panose="020F0502020204030203" pitchFamily="34" charset="77"/>
                <a:ea typeface="MS PGothic"/>
                <a:cs typeface="Calibri"/>
              </a:rPr>
              <a:t>peut prendre différentes formes</a:t>
            </a:r>
            <a:r>
              <a:rPr lang="fr-FR">
                <a:latin typeface="Lato" panose="020F0502020204030203" pitchFamily="34" charset="77"/>
                <a:ea typeface="MS PGothic"/>
                <a:cs typeface="Calibri"/>
              </a:rPr>
              <a:t>, en fonction du contexte, de l’objectif, du budget alloué au projet, du temps et du stade de mise en œuvre du projet. </a:t>
            </a:r>
          </a:p>
          <a:p>
            <a:pPr marL="285750" indent="-285750">
              <a:buFont typeface="Arial"/>
              <a:buChar char="•"/>
              <a:defRPr/>
            </a:pPr>
            <a:r>
              <a:rPr lang="fr-FR" i="0">
                <a:effectLst/>
                <a:latin typeface="Lato" panose="020F0502020204030203" pitchFamily="34" charset="77"/>
                <a:ea typeface="MS Mincho"/>
                <a:cs typeface="Times New Roman" panose="02020603050405020304" pitchFamily="18" charset="0"/>
              </a:rPr>
              <a:t>Une analyse de genre et de pouvoir est une </a:t>
            </a:r>
            <a:r>
              <a:rPr lang="fr-FR" b="1" i="0">
                <a:effectLst/>
                <a:latin typeface="Lato" panose="020F0502020204030203" pitchFamily="34" charset="77"/>
                <a:ea typeface="MS Mincho"/>
                <a:cs typeface="Times New Roman" panose="02020603050405020304" pitchFamily="18" charset="0"/>
              </a:rPr>
              <a:t>évaluation spécialisée</a:t>
            </a:r>
            <a:r>
              <a:rPr lang="fr-FR" i="0">
                <a:effectLst/>
                <a:latin typeface="Lato" panose="020F0502020204030203" pitchFamily="34" charset="77"/>
                <a:ea typeface="MS Mincho"/>
                <a:cs typeface="Times New Roman" panose="02020603050405020304" pitchFamily="18" charset="0"/>
              </a:rPr>
              <a:t> de la VBG. Par conséquent, dès lors qu’il n’y a pas d’expertise spécifique en matière de genre/VBG, un soutien doit être recherché au niveau du bureau régional ou du siège.</a:t>
            </a:r>
            <a:r>
              <a:rPr lang="fr-FR">
                <a:latin typeface="Lato" panose="020F0502020204030203" pitchFamily="34" charset="77"/>
                <a:ea typeface="MS Mincho"/>
                <a:cs typeface="Times New Roman" panose="02020603050405020304" pitchFamily="18" charset="0"/>
              </a:rPr>
              <a:t> </a:t>
            </a:r>
          </a:p>
          <a:p>
            <a:pPr marL="285750" indent="-285750">
              <a:buFont typeface="Arial"/>
              <a:buChar char="•"/>
              <a:defRPr/>
            </a:pPr>
            <a:r>
              <a:rPr lang="fr-FR" b="0" i="0">
                <a:effectLst/>
                <a:latin typeface="Lato" panose="020F0502020204030203" pitchFamily="34" charset="77"/>
              </a:rPr>
              <a:t>Il n’existe </a:t>
            </a:r>
            <a:r>
              <a:rPr lang="fr-FR" b="1" i="0">
                <a:effectLst/>
                <a:latin typeface="Lato" panose="020F0502020204030203" pitchFamily="34" charset="77"/>
              </a:rPr>
              <a:t>aucun outil/modèle standard </a:t>
            </a:r>
            <a:r>
              <a:rPr lang="fr-FR" b="0" i="0">
                <a:effectLst/>
                <a:latin typeface="Lato" panose="020F0502020204030203" pitchFamily="34" charset="77"/>
              </a:rPr>
              <a:t>utilisé par le HCR à cette fin, et les partenaires peuvent utiliser leur propre modèle institutionnel.</a:t>
            </a:r>
          </a:p>
        </p:txBody>
      </p:sp>
    </p:spTree>
    <p:extLst>
      <p:ext uri="{BB962C8B-B14F-4D97-AF65-F5344CB8AC3E}">
        <p14:creationId xmlns:p14="http://schemas.microsoft.com/office/powerpoint/2010/main" val="1298764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082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rPr>
              <a:t>Cette diapositive examinera en détail les raisons pour lesquelles l’analyse de genre et de pouvoir est essentielle pour les</a:t>
            </a:r>
            <a:r>
              <a:rPr lang="fr-FR" baseline="0">
                <a:latin typeface="Lato" panose="020F0502020204030203" pitchFamily="34" charset="77"/>
              </a:rPr>
              <a:t> programmes</a:t>
            </a:r>
            <a:r>
              <a:rPr lang="fr-FR">
                <a:latin typeface="Lato" panose="020F0502020204030203" pitchFamily="34" charset="77"/>
              </a:rPr>
              <a:t> de prévention de la VBG. </a:t>
            </a:r>
          </a:p>
          <a:p>
            <a:endParaRPr lang="en-US">
              <a:latin typeface="Lato" panose="020F0502020204030203" pitchFamily="34" charset="77"/>
            </a:endParaRPr>
          </a:p>
          <a:p>
            <a:r>
              <a:rPr lang="fr-FR">
                <a:latin typeface="Lato" panose="020F0502020204030203" pitchFamily="34" charset="77"/>
              </a:rPr>
              <a:t>Une analyse de genre et de pouvoir permet au HCR et à ses partenaires de travailler avec un groupe diversifié de parties prenantes pour :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sz="1200">
                <a:effectLst/>
                <a:latin typeface="Lato" panose="020F0502020204030203" pitchFamily="34" charset="77"/>
              </a:rPr>
              <a:t>Mettre en évidence </a:t>
            </a:r>
            <a:r>
              <a:rPr lang="fr-FR" sz="1200" b="1">
                <a:effectLst/>
                <a:latin typeface="Lato" panose="020F0502020204030203" pitchFamily="34" charset="77"/>
              </a:rPr>
              <a:t>les opportunités, les ressources et les points forts</a:t>
            </a:r>
            <a:r>
              <a:rPr lang="fr-FR" sz="1200">
                <a:effectLst/>
                <a:latin typeface="Lato" panose="020F0502020204030203" pitchFamily="34" charset="77"/>
              </a:rPr>
              <a:t>, en exploitant la capacité des femmes, des filles et d’autres groupes à risque à participer activement et à identifier des solutions pour transformer les normes sociales et de genre.</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sz="1200" b="1">
                <a:latin typeface="Lato" panose="020F0502020204030203" pitchFamily="34" charset="77"/>
              </a:rPr>
              <a:t>Évaluer le degré d’acceptation de la</a:t>
            </a:r>
            <a:r>
              <a:rPr lang="fr-FR" sz="1200">
                <a:latin typeface="Lato" panose="020F0502020204030203" pitchFamily="34" charset="77"/>
              </a:rPr>
              <a:t> </a:t>
            </a:r>
            <a:r>
              <a:rPr lang="fr-FR" sz="1200" b="1">
                <a:latin typeface="Lato" panose="020F0502020204030203" pitchFamily="34" charset="77"/>
              </a:rPr>
              <a:t>communauté</a:t>
            </a:r>
            <a:r>
              <a:rPr lang="fr-FR" sz="1200">
                <a:latin typeface="Lato" panose="020F0502020204030203" pitchFamily="34" charset="77"/>
              </a:rPr>
              <a:t> avant d’engager des conversations sur des questions profondément enracinées afin d’</a:t>
            </a:r>
            <a:r>
              <a:rPr lang="fr-FR" sz="1200" b="1">
                <a:latin typeface="Lato" panose="020F0502020204030203" pitchFamily="34" charset="77"/>
              </a:rPr>
              <a:t>éviter les résistances et les réactions négatives éventuelles</a:t>
            </a:r>
            <a:r>
              <a:rPr lang="fr-FR" sz="1200">
                <a:latin typeface="Lato" panose="020F0502020204030203" pitchFamily="34" charset="77"/>
              </a:rPr>
              <a:t>. </a:t>
            </a:r>
          </a:p>
          <a:p>
            <a:pPr marL="171450" indent="-171450">
              <a:buFont typeface="Arial" panose="020B0604020202020204" pitchFamily="34" charset="0"/>
              <a:buChar char="•"/>
            </a:pPr>
            <a:r>
              <a:rPr lang="fr-FR">
                <a:latin typeface="Lato" panose="020F0502020204030203" pitchFamily="34" charset="77"/>
              </a:rPr>
              <a:t>Élaborer des recommandations fondées sur des données probantes et adaptées au contexte pour : </a:t>
            </a:r>
          </a:p>
          <a:p>
            <a:pPr marL="628650" lvl="1" indent="-171450">
              <a:buFont typeface="Courier New" panose="02070309020205020404" pitchFamily="49" charset="0"/>
              <a:buChar char="o"/>
            </a:pPr>
            <a:r>
              <a:rPr lang="fr-FR" b="1">
                <a:latin typeface="Lato" panose="020F0502020204030203" pitchFamily="34" charset="77"/>
              </a:rPr>
              <a:t>Concevoir</a:t>
            </a:r>
            <a:r>
              <a:rPr lang="fr-FR">
                <a:latin typeface="Lato" panose="020F0502020204030203" pitchFamily="34" charset="77"/>
              </a:rPr>
              <a:t> ou </a:t>
            </a:r>
            <a:r>
              <a:rPr lang="fr-FR" b="1">
                <a:latin typeface="Lato" panose="020F0502020204030203" pitchFamily="34" charset="77"/>
              </a:rPr>
              <a:t>adapter les</a:t>
            </a:r>
            <a:r>
              <a:rPr lang="fr-FR">
                <a:latin typeface="Lato" panose="020F0502020204030203" pitchFamily="34" charset="77"/>
              </a:rPr>
              <a:t> </a:t>
            </a:r>
            <a:r>
              <a:rPr lang="fr-FR" b="1">
                <a:latin typeface="Lato" panose="020F0502020204030203" pitchFamily="34" charset="77"/>
              </a:rPr>
              <a:t>processus </a:t>
            </a:r>
            <a:r>
              <a:rPr lang="fr-FR">
                <a:latin typeface="Lato" panose="020F0502020204030203" pitchFamily="34" charset="77"/>
              </a:rPr>
              <a:t>et les activités des </a:t>
            </a:r>
            <a:r>
              <a:rPr lang="fr-FR" b="1">
                <a:latin typeface="Lato" panose="020F0502020204030203" pitchFamily="34" charset="77"/>
              </a:rPr>
              <a:t>projets/initiatives </a:t>
            </a:r>
            <a:r>
              <a:rPr lang="fr-FR">
                <a:latin typeface="Lato" panose="020F0502020204030203" pitchFamily="34" charset="77"/>
              </a:rPr>
              <a:t>afin de renforcer l’accès équitable, la participation, le pouvoir de décision et les avantages pour les personnes victimes d’inégalités. </a:t>
            </a:r>
          </a:p>
          <a:p>
            <a:pPr marL="628650" lvl="1" indent="-171450">
              <a:buFont typeface="Courier New" panose="02070309020205020404" pitchFamily="49" charset="0"/>
              <a:buChar char="o"/>
            </a:pPr>
            <a:r>
              <a:rPr lang="fr-FR" b="1">
                <a:latin typeface="Lato" panose="020F0502020204030203" pitchFamily="34" charset="77"/>
              </a:rPr>
              <a:t>Veiller à ce que</a:t>
            </a:r>
            <a:r>
              <a:rPr lang="fr-FR">
                <a:latin typeface="Lato" panose="020F0502020204030203" pitchFamily="34" charset="77"/>
              </a:rPr>
              <a:t> les pratiques et les interventions </a:t>
            </a:r>
            <a:r>
              <a:rPr lang="fr-FR" b="1">
                <a:latin typeface="Lato" panose="020F0502020204030203" pitchFamily="34" charset="77"/>
              </a:rPr>
              <a:t>ne causent pas de préjudice </a:t>
            </a:r>
            <a:r>
              <a:rPr lang="fr-FR">
                <a:latin typeface="Lato" panose="020F0502020204030203" pitchFamily="34" charset="77"/>
              </a:rPr>
              <a:t>en perpétuant ou en aggravant les inégalités sociales et de genre existantes et atténuer les éventuelles conséquences négatives involontaires. </a:t>
            </a:r>
          </a:p>
          <a:p>
            <a:pPr marL="457200" lvl="1" indent="0">
              <a:buFont typeface="Courier New" panose="02070309020205020404" pitchFamily="49" charset="0"/>
              <a:buNone/>
            </a:pPr>
            <a:endParaRPr lang="en-US">
              <a:latin typeface="Lato" panose="020F0502020204030203" pitchFamily="34" charset="77"/>
            </a:endParaRPr>
          </a:p>
          <a:p>
            <a:r>
              <a:rPr lang="fr-FR" b="1">
                <a:latin typeface="Lato" panose="020F0502020204030203" pitchFamily="34" charset="77"/>
              </a:rPr>
              <a:t>Quand mener une analyse de genre et de pouvoir ? </a:t>
            </a:r>
          </a:p>
          <a:p>
            <a:r>
              <a:rPr lang="fr-FR">
                <a:latin typeface="Lato" panose="020F0502020204030203" pitchFamily="34" charset="77"/>
                <a:ea typeface="Times New Roman" panose="02020603050405020304" pitchFamily="18" charset="0"/>
              </a:rPr>
              <a:t>L’idéal est de procéder à une analyse de genre et de pouvoir </a:t>
            </a:r>
            <a:r>
              <a:rPr lang="fr-FR" b="1">
                <a:latin typeface="Lato" panose="020F0502020204030203" pitchFamily="34" charset="77"/>
                <a:ea typeface="Times New Roman" panose="02020603050405020304" pitchFamily="18" charset="0"/>
              </a:rPr>
              <a:t>le plus tôt possible</a:t>
            </a:r>
            <a:r>
              <a:rPr lang="fr-FR">
                <a:latin typeface="Lato" panose="020F0502020204030203" pitchFamily="34" charset="77"/>
                <a:ea typeface="Times New Roman" panose="02020603050405020304" pitchFamily="18" charset="0"/>
              </a:rPr>
              <a:t> afin de s’assurer que les conclusions et les recommandations éclairent la conception et la mise en œuvre. Cela dit, le HCR et ses partenaires peuvent réaliser une analyse de genre et de pouvoir </a:t>
            </a:r>
            <a:r>
              <a:rPr lang="fr-FR" b="1">
                <a:latin typeface="Lato" panose="020F0502020204030203" pitchFamily="34" charset="77"/>
                <a:ea typeface="Times New Roman" panose="02020603050405020304" pitchFamily="18" charset="0"/>
              </a:rPr>
              <a:t>à plusieurs moments du </a:t>
            </a:r>
            <a:r>
              <a:rPr lang="fr-FR" sz="1200" b="1">
                <a:effectLst/>
                <a:latin typeface="Lato" panose="020F0502020204030203" pitchFamily="34" charset="77"/>
                <a:ea typeface="Times New Roman" panose="02020603050405020304" pitchFamily="18" charset="0"/>
              </a:rPr>
              <a:t>cycle de programmation pluriannuel</a:t>
            </a:r>
            <a:r>
              <a:rPr lang="fr-FR">
                <a:latin typeface="Lato" panose="020F0502020204030203" pitchFamily="34" charset="77"/>
                <a:ea typeface="Times New Roman" panose="02020603050405020304" pitchFamily="18" charset="0"/>
              </a:rPr>
              <a:t>.</a:t>
            </a:r>
            <a:r>
              <a:rPr lang="fr-FR" b="1">
                <a:latin typeface="Lato" panose="020F0502020204030203" pitchFamily="34" charset="77"/>
                <a:ea typeface="Times New Roman" panose="02020603050405020304" pitchFamily="18" charset="0"/>
              </a:rPr>
              <a:t> </a:t>
            </a:r>
          </a:p>
          <a:p>
            <a:endParaRPr lang="en-US">
              <a:latin typeface="Lato" panose="020F0502020204030203" pitchFamily="34" charset="77"/>
            </a:endParaRPr>
          </a:p>
          <a:p>
            <a:r>
              <a:rPr lang="fr-FR">
                <a:latin typeface="Lato" panose="020F0502020204030203" pitchFamily="34" charset="77"/>
              </a:rPr>
              <a:t>Cette approche permet de </a:t>
            </a:r>
            <a:r>
              <a:rPr lang="fr-FR" b="1">
                <a:latin typeface="Lato" panose="020F0502020204030203" pitchFamily="34" charset="77"/>
              </a:rPr>
              <a:t>générer </a:t>
            </a:r>
            <a:r>
              <a:rPr lang="fr-FR">
                <a:latin typeface="Lato" panose="020F0502020204030203" pitchFamily="34" charset="77"/>
              </a:rPr>
              <a:t>et d’analyser des </a:t>
            </a:r>
            <a:r>
              <a:rPr lang="fr-FR" b="1">
                <a:latin typeface="Lato" panose="020F0502020204030203" pitchFamily="34" charset="77"/>
              </a:rPr>
              <a:t>données probantes </a:t>
            </a:r>
            <a:r>
              <a:rPr lang="fr-FR">
                <a:latin typeface="Lato" panose="020F0502020204030203" pitchFamily="34" charset="77"/>
              </a:rPr>
              <a:t>à chaque étape afin d’</a:t>
            </a:r>
            <a:r>
              <a:rPr lang="fr-FR" b="1">
                <a:latin typeface="Lato" panose="020F0502020204030203" pitchFamily="34" charset="77"/>
              </a:rPr>
              <a:t>éclairer la prise de décision</a:t>
            </a:r>
            <a:r>
              <a:rPr lang="fr-FR">
                <a:latin typeface="Lato" panose="020F0502020204030203" pitchFamily="34" charset="77"/>
              </a:rPr>
              <a:t>, la </a:t>
            </a:r>
            <a:r>
              <a:rPr lang="fr-FR" b="1">
                <a:latin typeface="Lato" panose="020F0502020204030203" pitchFamily="34" charset="77"/>
              </a:rPr>
              <a:t>conception</a:t>
            </a:r>
            <a:r>
              <a:rPr lang="fr-FR">
                <a:latin typeface="Lato" panose="020F0502020204030203" pitchFamily="34" charset="77"/>
              </a:rPr>
              <a:t> et l’</a:t>
            </a:r>
            <a:r>
              <a:rPr lang="fr-FR" b="1">
                <a:latin typeface="Lato" panose="020F0502020204030203" pitchFamily="34" charset="77"/>
              </a:rPr>
              <a:t>adaptation</a:t>
            </a:r>
            <a:r>
              <a:rPr lang="fr-FR">
                <a:latin typeface="Lato" panose="020F0502020204030203" pitchFamily="34" charset="77"/>
              </a:rPr>
              <a:t> des activités, l’</a:t>
            </a:r>
            <a:r>
              <a:rPr lang="fr-FR" b="1">
                <a:latin typeface="Lato" panose="020F0502020204030203" pitchFamily="34" charset="77"/>
              </a:rPr>
              <a:t>atténuation des risques</a:t>
            </a:r>
            <a:r>
              <a:rPr lang="fr-FR">
                <a:latin typeface="Lato" panose="020F0502020204030203" pitchFamily="34" charset="77"/>
              </a:rPr>
              <a:t> et l’</a:t>
            </a:r>
            <a:r>
              <a:rPr lang="fr-FR" b="1">
                <a:latin typeface="Lato" panose="020F0502020204030203" pitchFamily="34" charset="77"/>
              </a:rPr>
              <a:t>apprentissage</a:t>
            </a:r>
            <a:r>
              <a:rPr lang="fr-FR">
                <a:latin typeface="Lato" panose="020F0502020204030203" pitchFamily="34" charset="77"/>
              </a:rPr>
              <a:t>. Elle permet également au HCR et à ses partenaires de mesurer les changements dans le temps.</a:t>
            </a:r>
          </a:p>
          <a:p>
            <a:endParaRPr lang="en-US">
              <a:latin typeface="Lato" panose="020F0502020204030203" pitchFamily="34" charset="77"/>
            </a:endParaRPr>
          </a:p>
          <a:p>
            <a:pPr marL="0" indent="0">
              <a:buFont typeface="Wingdings" panose="05000000000000000000" pitchFamily="2" charset="2"/>
              <a:buNone/>
            </a:pPr>
            <a:r>
              <a:rPr lang="fr-FR">
                <a:latin typeface="Lato" panose="020F0502020204030203" pitchFamily="34" charset="77"/>
              </a:rPr>
              <a:t>Le HCR et ses partenaires peuvent utiliser un processus </a:t>
            </a:r>
            <a:r>
              <a:rPr lang="fr-FR" b="1">
                <a:latin typeface="Lato" panose="020F0502020204030203" pitchFamily="34" charset="77"/>
              </a:rPr>
              <a:t>modifié/rapide d’analyse de genre et de pouvoir </a:t>
            </a:r>
            <a:r>
              <a:rPr lang="fr-FR">
                <a:latin typeface="Lato" panose="020F0502020204030203" pitchFamily="34" charset="77"/>
              </a:rPr>
              <a:t>pour éclairer les nouvelles </a:t>
            </a:r>
            <a:r>
              <a:rPr lang="fr-FR" b="1">
                <a:latin typeface="Lato" panose="020F0502020204030203" pitchFamily="34" charset="77"/>
              </a:rPr>
              <a:t>opportunités de financement</a:t>
            </a:r>
            <a:r>
              <a:rPr lang="fr-FR">
                <a:latin typeface="Lato" panose="020F0502020204030203" pitchFamily="34" charset="77"/>
              </a:rPr>
              <a:t>.</a:t>
            </a:r>
            <a:r>
              <a:rPr lang="fr-FR" b="1">
                <a:latin typeface="Lato" panose="020F0502020204030203" pitchFamily="34" charset="77"/>
              </a:rPr>
              <a:t> </a:t>
            </a:r>
          </a:p>
          <a:p>
            <a:pPr marL="0" indent="0">
              <a:buFont typeface="Wingdings" panose="05000000000000000000" pitchFamily="2" charset="2"/>
              <a:buNone/>
            </a:pPr>
            <a:endParaRPr lang="en-US" b="1">
              <a:latin typeface="Lato" panose="020F0502020204030203" pitchFamily="34" charset="77"/>
            </a:endParaRPr>
          </a:p>
          <a:p>
            <a:pPr marL="0" indent="0">
              <a:buFont typeface="Wingdings" panose="05000000000000000000" pitchFamily="2" charset="2"/>
              <a:buNone/>
            </a:pPr>
            <a:r>
              <a:rPr lang="fr-FR">
                <a:latin typeface="Lato" panose="020F0502020204030203" pitchFamily="34" charset="77"/>
              </a:rPr>
              <a:t>Lors de l’élaboration d’une proposition, une analyse rapide de genre et de pouvoir peut appuyer la conception de projets ou d’initiatives qui promeuvent l’égalité des genres et transforment les normes, systèmes et structures sociaux et de genre inégalitaires. Une</a:t>
            </a:r>
            <a:r>
              <a:rPr lang="fr-FR" b="0">
                <a:latin typeface="Lato" panose="020F0502020204030203" pitchFamily="34" charset="77"/>
              </a:rPr>
              <a:t> fois le projet </a:t>
            </a:r>
            <a:r>
              <a:rPr lang="fr-FR">
                <a:latin typeface="Lato" panose="020F0502020204030203" pitchFamily="34" charset="77"/>
              </a:rPr>
              <a:t>ou l’initiative </a:t>
            </a:r>
            <a:r>
              <a:rPr lang="fr-FR" b="0">
                <a:latin typeface="Lato" panose="020F0502020204030203" pitchFamily="34" charset="77"/>
              </a:rPr>
              <a:t>lancés</a:t>
            </a:r>
            <a:r>
              <a:rPr lang="fr-FR">
                <a:latin typeface="Lato" panose="020F0502020204030203" pitchFamily="34" charset="77"/>
              </a:rPr>
              <a:t>, une </a:t>
            </a:r>
            <a:r>
              <a:rPr lang="fr-FR" b="1">
                <a:latin typeface="Lato" panose="020F0502020204030203" pitchFamily="34" charset="77"/>
              </a:rPr>
              <a:t>analyse complète de genre et de pouvoir </a:t>
            </a:r>
            <a:r>
              <a:rPr lang="fr-FR">
                <a:latin typeface="Lato" panose="020F0502020204030203" pitchFamily="34" charset="77"/>
              </a:rPr>
              <a:t>peut être réalisée pour </a:t>
            </a:r>
            <a:r>
              <a:rPr lang="fr-FR" b="1">
                <a:latin typeface="Lato" panose="020F0502020204030203" pitchFamily="34" charset="77"/>
              </a:rPr>
              <a:t>tester, confirmer et développer les résultats</a:t>
            </a:r>
            <a:r>
              <a:rPr lang="fr-FR">
                <a:latin typeface="Lato" panose="020F0502020204030203" pitchFamily="34" charset="77"/>
              </a:rPr>
              <a:t> de l’analyse rapide de genre et de pouvoir. </a:t>
            </a:r>
          </a:p>
          <a:p>
            <a:pPr marL="0" indent="0">
              <a:buFont typeface="Wingdings" panose="05000000000000000000" pitchFamily="2" charset="2"/>
              <a:buNone/>
            </a:pPr>
            <a:endParaRPr lang="en-US">
              <a:latin typeface="Lato" panose="020F0502020204030203" pitchFamily="34" charset="77"/>
            </a:endParaRPr>
          </a:p>
          <a:p>
            <a:pPr marL="0" indent="0">
              <a:buFont typeface="Wingdings" panose="05000000000000000000" pitchFamily="2" charset="2"/>
              <a:buNone/>
            </a:pPr>
            <a:r>
              <a:rPr lang="fr-FR">
                <a:latin typeface="Lato" panose="020F0502020204030203" pitchFamily="34" charset="77"/>
              </a:rPr>
              <a:t>La présence d’une analyse de genre et de pouvoir et d’une théorie du changement est de plus en plus souvent un </a:t>
            </a:r>
            <a:r>
              <a:rPr lang="fr-FR" b="1">
                <a:latin typeface="Lato" panose="020F0502020204030203" pitchFamily="34" charset="77"/>
              </a:rPr>
              <a:t>critère</a:t>
            </a:r>
            <a:r>
              <a:rPr lang="fr-FR">
                <a:latin typeface="Lato" panose="020F0502020204030203" pitchFamily="34" charset="77"/>
              </a:rPr>
              <a:t> que </a:t>
            </a:r>
            <a:r>
              <a:rPr lang="fr-FR" b="1">
                <a:latin typeface="Lato" panose="020F0502020204030203" pitchFamily="34" charset="77"/>
              </a:rPr>
              <a:t>les donateurs exigent </a:t>
            </a:r>
            <a:r>
              <a:rPr lang="fr-FR">
                <a:latin typeface="Lato" panose="020F0502020204030203" pitchFamily="34" charset="77"/>
              </a:rPr>
              <a:t>comme norme minimale pour s’assurer que les programmes sont conçus pour être transformateurs sur le plan du genre.</a:t>
            </a:r>
          </a:p>
          <a:p>
            <a:pPr marL="0" indent="0">
              <a:buFont typeface="Wingdings" panose="05000000000000000000" pitchFamily="2" charset="2"/>
              <a:buNone/>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fr-FR">
                <a:latin typeface="Lato" panose="020F0502020204030203" pitchFamily="34" charset="77"/>
              </a:rPr>
              <a:t>Contenu dérivé et adapté du document Save the </a:t>
            </a:r>
            <a:r>
              <a:rPr lang="fr-FR" err="1">
                <a:latin typeface="Lato" panose="020F0502020204030203" pitchFamily="34" charset="77"/>
              </a:rPr>
              <a:t>Children</a:t>
            </a:r>
            <a:r>
              <a:rPr lang="fr-FR">
                <a:latin typeface="Lato" panose="020F0502020204030203" pitchFamily="34" charset="77"/>
              </a:rPr>
              <a:t> </a:t>
            </a:r>
            <a:r>
              <a:rPr lang="fr-FR" err="1">
                <a:latin typeface="Lato" panose="020F0502020204030203" pitchFamily="34" charset="77"/>
              </a:rPr>
              <a:t>Gender</a:t>
            </a:r>
            <a:r>
              <a:rPr lang="fr-FR">
                <a:latin typeface="Lato" panose="020F0502020204030203" pitchFamily="34" charset="77"/>
              </a:rPr>
              <a:t> &amp; Power </a:t>
            </a:r>
            <a:r>
              <a:rPr lang="fr-FR" err="1">
                <a:latin typeface="Lato" panose="020F0502020204030203" pitchFamily="34" charset="77"/>
              </a:rPr>
              <a:t>Analysis</a:t>
            </a:r>
            <a:r>
              <a:rPr lang="fr-FR">
                <a:latin typeface="Lato" panose="020F0502020204030203" pitchFamily="34" charset="77"/>
              </a:rPr>
              <a:t> Guidance and Tools, 2021 (</a:t>
            </a:r>
            <a:r>
              <a:rPr lang="fr-FR" sz="1200">
                <a:latin typeface="Lato" panose="020F0502020204030203" pitchFamily="34" charset="77"/>
                <a:hlinkClick r:id="rId3"/>
              </a:rPr>
              <a:t>https://resourcecentre.savethechildren.net/document/gender-power-gap-analysis/</a:t>
            </a:r>
            <a:r>
              <a:rPr lang="fr-FR">
                <a:latin typeface="Lato" panose="020F0502020204030203" pitchFamily="34" charset="77"/>
              </a:rPr>
              <a:t>). </a:t>
            </a:r>
          </a:p>
        </p:txBody>
      </p:sp>
    </p:spTree>
    <p:extLst>
      <p:ext uri="{BB962C8B-B14F-4D97-AF65-F5344CB8AC3E}">
        <p14:creationId xmlns:p14="http://schemas.microsoft.com/office/powerpoint/2010/main" val="384438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8393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p>
          <a:p>
            <a:pPr>
              <a:defRPr/>
            </a:pPr>
            <a:r>
              <a:rPr lang="fr-FR"/>
              <a:t>Durée prévue : 15 min</a:t>
            </a:r>
          </a:p>
          <a:p>
            <a:pPr>
              <a:defRPr/>
            </a:pPr>
            <a:r>
              <a:rPr lang="fr-FR"/>
              <a:t>Objectif : réfléchir à l’importance d’une analyse de genre et de pouvoir</a:t>
            </a:r>
          </a:p>
          <a:p>
            <a:endParaRPr lang="en-US"/>
          </a:p>
          <a:p>
            <a:pPr marL="0" marR="0" lvl="0" indent="0" defTabSz="914400" rtl="0" eaLnBrk="0" fontAlgn="base" latinLnBrk="0" hangingPunct="0">
              <a:spcBef>
                <a:spcPct val="30000"/>
              </a:spcBef>
              <a:spcAft>
                <a:spcPct val="0"/>
              </a:spcAft>
              <a:buClr>
                <a:schemeClr val="tx1"/>
              </a:buClr>
              <a:buSzTx/>
              <a:buFont typeface="Arial" panose="020B0604020202020204" pitchFamily="34" charset="0"/>
              <a:buNone/>
              <a:tabLst/>
              <a:defRPr/>
            </a:pPr>
            <a:r>
              <a:rPr lang="fr-FR"/>
              <a:t>Posez la question aux participants : </a:t>
            </a:r>
            <a:r>
              <a:rPr lang="fr-FR" sz="1200" b="1">
                <a:ea typeface="MS PGothic"/>
                <a:cs typeface="Calibri"/>
              </a:rPr>
              <a:t>pourquoi est-il important d’analyser le genre et le pouvoir et comment ces deux éléments sont-ils liés ? </a:t>
            </a:r>
            <a:r>
              <a:rPr lang="fr-FR" sz="1200" b="0">
                <a:ea typeface="MS PGothic"/>
                <a:cs typeface="Calibri"/>
              </a:rPr>
              <a:t>Invitez les participants à partager leurs avis en plénière. </a:t>
            </a:r>
            <a:r>
              <a:rPr lang="fr-FR">
                <a:effectLst/>
                <a:latin typeface="Lato" panose="020F0502020204030203" pitchFamily="34" charset="77"/>
                <a:ea typeface="MS Mincho"/>
                <a:cs typeface="Times New Roman" panose="02020603050405020304" pitchFamily="18" charset="0"/>
              </a:rPr>
              <a:t>Veillez à ce que les points ci-dessous soient soulevés et mis en évidence au cours de la discussion. </a:t>
            </a:r>
          </a:p>
          <a:p>
            <a:pPr marL="0" marR="0" lvl="0" indent="0" algn="l" defTabSz="914400" rtl="0" eaLnBrk="0" fontAlgn="base" latinLnBrk="0" hangingPunct="0">
              <a:spcBef>
                <a:spcPct val="30000"/>
              </a:spcBef>
              <a:spcAft>
                <a:spcPct val="0"/>
              </a:spcAft>
              <a:buClrTx/>
              <a:buSzTx/>
              <a:buFontTx/>
              <a:buNone/>
              <a:tabLst/>
              <a:defRPr/>
            </a:pPr>
            <a:endParaRPr lang="en-US" sz="1200" b="0"/>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a:t>Les </a:t>
            </a:r>
            <a:r>
              <a:rPr lang="fr-FR" b="1">
                <a:ea typeface="MS PGothic"/>
                <a:cs typeface="Calibri"/>
              </a:rPr>
              <a:t>normes </a:t>
            </a:r>
            <a:r>
              <a:rPr lang="fr-FR"/>
              <a:t>et les </a:t>
            </a:r>
            <a:r>
              <a:rPr lang="fr-FR" b="1">
                <a:ea typeface="MS PGothic"/>
                <a:cs typeface="Calibri"/>
              </a:rPr>
              <a:t>hiérarchies de</a:t>
            </a:r>
            <a:r>
              <a:rPr lang="fr-FR"/>
              <a:t> </a:t>
            </a:r>
            <a:r>
              <a:rPr lang="fr-FR" b="1">
                <a:ea typeface="MS PGothic"/>
                <a:cs typeface="Calibri"/>
              </a:rPr>
              <a:t>genre </a:t>
            </a:r>
            <a:r>
              <a:rPr lang="fr-FR"/>
              <a:t>existent dans </a:t>
            </a:r>
            <a:r>
              <a:rPr lang="fr-FR" b="1">
                <a:ea typeface="MS PGothic"/>
                <a:cs typeface="Calibri"/>
              </a:rPr>
              <a:t>tous les aspects de la vie sociale</a:t>
            </a:r>
            <a:r>
              <a:rPr lang="fr-FR"/>
              <a:t>. Elles déterminent tout, depuis nos rôles familiaux et notre pouvoir de décision jusqu’à nos aspirations et nos possibilités d’emploi, en passant par nos droits fonciers et successoraux.</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a:t>Les </a:t>
            </a:r>
            <a:r>
              <a:rPr lang="fr-FR" b="1"/>
              <a:t>principales théories féministes du pouvoir</a:t>
            </a:r>
            <a:r>
              <a:rPr lang="fr-FR"/>
              <a:t>, comme l’</a:t>
            </a:r>
            <a:r>
              <a:rPr lang="fr-FR" b="1"/>
              <a:t>intersectionnalité</a:t>
            </a:r>
            <a:r>
              <a:rPr lang="fr-FR"/>
              <a:t>, mettent l’accent sur le </a:t>
            </a:r>
            <a:r>
              <a:rPr lang="fr-FR" b="1"/>
              <a:t>genre en tant que différence de pouvoir critique</a:t>
            </a:r>
            <a:r>
              <a:rPr lang="fr-FR"/>
              <a:t>, qui </a:t>
            </a:r>
            <a:r>
              <a:rPr lang="fr-FR" b="1"/>
              <a:t>se superpose à d’autres éléments</a:t>
            </a:r>
            <a:r>
              <a:rPr lang="fr-FR"/>
              <a:t>, comme l’âge et l’appartenance ethnique, pour façonner les expériences d’oppression.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a:t>L’analyse de genre et de pouvoir attire donc </a:t>
            </a:r>
            <a:r>
              <a:rPr lang="fr-FR" b="1"/>
              <a:t>l’attention sur les nombreuses hiérarchies de pouvoir</a:t>
            </a:r>
            <a:r>
              <a:rPr lang="fr-FR"/>
              <a:t> et </a:t>
            </a:r>
            <a:r>
              <a:rPr lang="fr-FR" b="1"/>
              <a:t>les systèmes d’oppression interconnectés</a:t>
            </a:r>
            <a:r>
              <a:rPr lang="fr-FR"/>
              <a:t> qui sont à l’origine de l’inégalité. Elle permet d’examiner </a:t>
            </a:r>
            <a:r>
              <a:rPr lang="fr-FR" b="1"/>
              <a:t>comment les rapports de pouvoir inégaux se superposent</a:t>
            </a:r>
            <a:r>
              <a:rPr lang="fr-FR"/>
              <a:t> au </a:t>
            </a:r>
            <a:r>
              <a:rPr lang="fr-FR" b="1"/>
              <a:t>sexisme</a:t>
            </a:r>
            <a:r>
              <a:rPr lang="fr-FR"/>
              <a:t> pour approfondir ou produire des inégalités et des formes de discrimination spécifiques.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a:t>Le cadre « genre et pouvoir » souligne également que le </a:t>
            </a:r>
            <a:r>
              <a:rPr lang="fr-FR" b="1"/>
              <a:t>pouvoir est exercé à travers une série de domaines sociaux</a:t>
            </a:r>
            <a:r>
              <a:rPr lang="fr-FR"/>
              <a:t> et de </a:t>
            </a:r>
            <a:r>
              <a:rPr lang="fr-FR" b="1"/>
              <a:t>niveaux du modèle socio-écologique</a:t>
            </a:r>
            <a:r>
              <a:rPr lang="fr-FR"/>
              <a:t> (individuel, relationnel, communautaire et social).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a:t>Le </a:t>
            </a:r>
            <a:r>
              <a:rPr lang="fr-FR" b="1"/>
              <a:t>pouvoir</a:t>
            </a:r>
            <a:r>
              <a:rPr lang="fr-FR"/>
              <a:t> détermine l’</a:t>
            </a:r>
            <a:r>
              <a:rPr lang="fr-FR" b="1"/>
              <a:t>accès</a:t>
            </a:r>
            <a:r>
              <a:rPr lang="fr-FR"/>
              <a:t> et le contrôle individuels et collectifs s’agissant </a:t>
            </a:r>
            <a:r>
              <a:rPr lang="fr-FR" b="1"/>
              <a:t>des ressources et des opportunités</a:t>
            </a:r>
            <a:r>
              <a:rPr lang="fr-FR"/>
              <a:t>, leurs capacités à exercer </a:t>
            </a:r>
            <a:r>
              <a:rPr lang="fr-FR" b="1"/>
              <a:t>leur action</a:t>
            </a:r>
            <a:r>
              <a:rPr lang="fr-FR"/>
              <a:t> et </a:t>
            </a:r>
            <a:r>
              <a:rPr lang="fr-FR" b="1"/>
              <a:t>leurs droits</a:t>
            </a:r>
            <a:r>
              <a:rPr lang="fr-FR"/>
              <a:t>, ainsi que leurs expériences en matière d’inégalité et de discrimination. </a:t>
            </a:r>
          </a:p>
          <a:p>
            <a:pPr marL="171450" indent="-171450">
              <a:buFont typeface="Arial" panose="020B0604020202020204" pitchFamily="34" charset="0"/>
              <a:buChar char="•"/>
              <a:defRPr/>
            </a:pPr>
            <a:r>
              <a:rPr lang="fr-FR"/>
              <a:t>L’utilisation d’un cadre « genre et pouvoir » permet au HCR et à ses partenaires </a:t>
            </a:r>
            <a:r>
              <a:rPr lang="fr-FR" b="1"/>
              <a:t>d’identifier, de comprendre et de traiter</a:t>
            </a:r>
            <a:r>
              <a:rPr lang="fr-FR"/>
              <a:t> les </a:t>
            </a:r>
            <a:r>
              <a:rPr lang="fr-FR" b="1"/>
              <a:t>causes</a:t>
            </a:r>
            <a:r>
              <a:rPr lang="fr-FR"/>
              <a:t> profondes </a:t>
            </a:r>
            <a:r>
              <a:rPr lang="fr-FR" b="1"/>
              <a:t>de l’inégalité</a:t>
            </a:r>
            <a:r>
              <a:rPr lang="fr-FR"/>
              <a:t>, plutôt que de s’en tenir aux symptômes, ce qui nous aide </a:t>
            </a:r>
            <a:r>
              <a:rPr lang="fr-FR" b="1"/>
              <a:t>à concevoir et à mettre en œuvre des programmes de prévention transformateurs</a:t>
            </a:r>
            <a:r>
              <a:rPr lang="fr-FR"/>
              <a:t>. Elle permet d’aller </a:t>
            </a:r>
            <a:r>
              <a:rPr lang="fr-FR" b="1"/>
              <a:t>au-delà de l’inclusion sociale</a:t>
            </a:r>
            <a:r>
              <a:rPr lang="fr-FR"/>
              <a:t>, qui tend à se concentrer sur l’intégration des personnes ayant des identités et des caractéristiques marginalisées dans les systèmes existants, en laissant les causes de l’inégalité non examinées et inchangées.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fr-FR"/>
              <a:t>En se concentrant sur le pouvoir, le cadre d’analyse de genre et de pouvoir révèle les </a:t>
            </a:r>
            <a:r>
              <a:rPr lang="fr-FR" b="1"/>
              <a:t>hiérarchies de pouvoir</a:t>
            </a:r>
            <a:r>
              <a:rPr lang="fr-FR"/>
              <a:t> et les </a:t>
            </a:r>
            <a:r>
              <a:rPr lang="fr-FR" b="1"/>
              <a:t>systèmes inégaux</a:t>
            </a:r>
            <a:r>
              <a:rPr lang="fr-FR"/>
              <a:t> à l’origine de l’inégalité de genre et de l’injustice sociale, et soutient les programmes qui s’attaquent aux </a:t>
            </a:r>
            <a:r>
              <a:rPr lang="fr-FR" b="1"/>
              <a:t>causes profondes</a:t>
            </a:r>
            <a:r>
              <a:rPr lang="fr-FR"/>
              <a:t> de la </a:t>
            </a:r>
            <a:r>
              <a:rPr lang="fr-FR" b="1"/>
              <a:t>VBG</a:t>
            </a:r>
            <a:r>
              <a:rPr lang="fr-FR"/>
              <a:t>.</a:t>
            </a:r>
            <a:r>
              <a:rPr lang="fr-FR" b="1"/>
              <a:t> </a:t>
            </a:r>
          </a:p>
          <a:p>
            <a:pPr marL="171450" marR="0" lvl="0" indent="-171450" algn="l" defTabSz="914400" rtl="0" eaLnBrk="0" fontAlgn="base" latinLnBrk="0" hangingPunct="0">
              <a:spcBef>
                <a:spcPct val="30000"/>
              </a:spcBef>
              <a:spcAft>
                <a:spcPct val="0"/>
              </a:spcAft>
              <a:buClrTx/>
              <a:buSzTx/>
              <a:buFontTx/>
              <a:buChar char="-"/>
              <a:tabLst/>
              <a:defRPr/>
            </a:pPr>
            <a:endParaRPr lang="en-US" b="1"/>
          </a:p>
          <a:p>
            <a:pPr marL="0" marR="0" lvl="0" indent="0" algn="l" defTabSz="914400" rtl="0" eaLnBrk="0" fontAlgn="base" latinLnBrk="0" hangingPunct="0">
              <a:lnSpc>
                <a:spcPct val="100000"/>
              </a:lnSpc>
              <a:spcBef>
                <a:spcPct val="30000"/>
              </a:spcBef>
              <a:spcAft>
                <a:spcPct val="0"/>
              </a:spcAft>
              <a:buClrTx/>
              <a:buSzTx/>
              <a:buFontTx/>
              <a:buNone/>
              <a:tabLst/>
              <a:defRPr/>
            </a:pPr>
            <a:r>
              <a:rPr lang="fr-FR"/>
              <a:t>Contenu dérivé et adapté du document Save the </a:t>
            </a:r>
            <a:r>
              <a:rPr lang="fr-FR" err="1"/>
              <a:t>Children</a:t>
            </a:r>
            <a:r>
              <a:rPr lang="fr-FR"/>
              <a:t> </a:t>
            </a:r>
            <a:r>
              <a:rPr lang="fr-FR" err="1"/>
              <a:t>Gender</a:t>
            </a:r>
            <a:r>
              <a:rPr lang="fr-FR"/>
              <a:t> &amp; Power </a:t>
            </a:r>
            <a:r>
              <a:rPr lang="fr-FR" err="1"/>
              <a:t>Analysis</a:t>
            </a:r>
            <a:r>
              <a:rPr lang="fr-FR"/>
              <a:t> Guidance and Tools, 2021 (</a:t>
            </a:r>
            <a:r>
              <a:rPr lang="fr-FR" sz="1200">
                <a:hlinkClick r:id="rId3"/>
              </a:rPr>
              <a:t>https://resourcecentre.savethechildren.net/document/gender-power-gap-analysis/</a:t>
            </a:r>
            <a:r>
              <a:rPr lang="fr-FR"/>
              <a:t>). </a:t>
            </a:r>
          </a:p>
        </p:txBody>
      </p:sp>
    </p:spTree>
    <p:extLst>
      <p:ext uri="{BB962C8B-B14F-4D97-AF65-F5344CB8AC3E}">
        <p14:creationId xmlns:p14="http://schemas.microsoft.com/office/powerpoint/2010/main" val="831186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ea typeface="MS PGothic"/>
                <a:cs typeface="Calibri"/>
              </a:rPr>
              <a:t>Les </a:t>
            </a:r>
            <a:r>
              <a:rPr lang="fr-FR" b="1">
                <a:latin typeface="Lato" panose="020F0502020204030203" pitchFamily="34" charset="77"/>
                <a:ea typeface="MS PGothic"/>
                <a:cs typeface="Calibri"/>
              </a:rPr>
              <a:t>domaines</a:t>
            </a:r>
            <a:r>
              <a:rPr lang="fr-FR">
                <a:latin typeface="Lato" panose="020F0502020204030203" pitchFamily="34" charset="77"/>
                <a:ea typeface="MS PGothic"/>
                <a:cs typeface="Calibri"/>
              </a:rPr>
              <a:t> suivants sont utilisés dans une analyse de genre et de pouvoir pour </a:t>
            </a:r>
            <a:r>
              <a:rPr lang="fr-FR" b="1">
                <a:latin typeface="Lato" panose="020F0502020204030203" pitchFamily="34" charset="77"/>
                <a:ea typeface="MS PGothic"/>
                <a:cs typeface="Calibri"/>
              </a:rPr>
              <a:t>examiner les lacunes, les risques et les obstacles principaux </a:t>
            </a:r>
            <a:r>
              <a:rPr lang="fr-FR">
                <a:latin typeface="Lato" panose="020F0502020204030203" pitchFamily="34" charset="77"/>
                <a:ea typeface="MS PGothic"/>
                <a:cs typeface="Calibri"/>
              </a:rPr>
              <a:t>qui limitent l’égalité des genres et la justice sociale dans différents domaines de la vie. Ils permettent également d’</a:t>
            </a:r>
            <a:r>
              <a:rPr lang="fr-FR" b="1">
                <a:latin typeface="Lato" panose="020F0502020204030203" pitchFamily="34" charset="77"/>
                <a:ea typeface="MS PGothic"/>
                <a:cs typeface="Calibri"/>
              </a:rPr>
              <a:t>identifier les expériences de pouvoir </a:t>
            </a:r>
            <a:r>
              <a:rPr lang="fr-FR">
                <a:latin typeface="Lato" panose="020F0502020204030203" pitchFamily="34" charset="77"/>
                <a:ea typeface="MS PGothic"/>
                <a:cs typeface="Calibri"/>
              </a:rPr>
              <a:t>et de </a:t>
            </a:r>
            <a:r>
              <a:rPr lang="fr-FR" b="1">
                <a:latin typeface="Lato" panose="020F0502020204030203" pitchFamily="34" charset="77"/>
                <a:ea typeface="MS PGothic"/>
                <a:cs typeface="Calibri"/>
              </a:rPr>
              <a:t>privilège</a:t>
            </a:r>
            <a:r>
              <a:rPr lang="fr-FR">
                <a:latin typeface="Lato" panose="020F0502020204030203" pitchFamily="34" charset="77"/>
                <a:ea typeface="MS PGothic"/>
                <a:cs typeface="Calibri"/>
              </a:rPr>
              <a:t> ou d’absence de </a:t>
            </a:r>
            <a:r>
              <a:rPr lang="fr-FR" b="1">
                <a:latin typeface="Lato" panose="020F0502020204030203" pitchFamily="34" charset="77"/>
                <a:ea typeface="MS PGothic"/>
                <a:cs typeface="Calibri"/>
              </a:rPr>
              <a:t>pouvoir </a:t>
            </a:r>
            <a:r>
              <a:rPr lang="fr-FR">
                <a:latin typeface="Lato" panose="020F0502020204030203" pitchFamily="34" charset="77"/>
                <a:ea typeface="MS PGothic"/>
                <a:cs typeface="Calibri"/>
              </a:rPr>
              <a:t>et de </a:t>
            </a:r>
            <a:r>
              <a:rPr lang="fr-FR" b="1">
                <a:latin typeface="Lato" panose="020F0502020204030203" pitchFamily="34" charset="77"/>
                <a:ea typeface="MS PGothic"/>
                <a:cs typeface="Calibri"/>
              </a:rPr>
              <a:t>privilège des groupes</a:t>
            </a:r>
            <a:r>
              <a:rPr lang="fr-FR">
                <a:latin typeface="Lato" panose="020F0502020204030203" pitchFamily="34" charset="77"/>
                <a:ea typeface="MS PGothic"/>
                <a:cs typeface="Calibri"/>
              </a:rPr>
              <a:t>, ainsi que les </a:t>
            </a:r>
            <a:r>
              <a:rPr lang="fr-FR" b="1">
                <a:latin typeface="Lato" panose="020F0502020204030203" pitchFamily="34" charset="77"/>
                <a:ea typeface="MS PGothic"/>
                <a:cs typeface="Calibri"/>
              </a:rPr>
              <a:t>moteurs d’un changement social positif</a:t>
            </a:r>
            <a:r>
              <a:rPr lang="fr-FR">
                <a:latin typeface="Lato" panose="020F0502020204030203" pitchFamily="34" charset="77"/>
                <a:ea typeface="MS PGothic"/>
                <a:cs typeface="Calibri"/>
              </a:rPr>
              <a:t>. </a:t>
            </a:r>
          </a:p>
          <a:p>
            <a:endParaRPr lang="en-US">
              <a:latin typeface="Lato" panose="020F0502020204030203" pitchFamily="34" charset="77"/>
            </a:endParaRPr>
          </a:p>
          <a:p>
            <a:r>
              <a:rPr lang="fr-FR">
                <a:latin typeface="Lato" panose="020F0502020204030203" pitchFamily="34" charset="77"/>
                <a:ea typeface="MS PGothic"/>
                <a:cs typeface="Calibri"/>
              </a:rPr>
              <a:t>Il est également important d’étudier la manière dont les différences de pouvoir et les systèmes d’oppression se croisent dans chaque domaine. </a:t>
            </a:r>
          </a:p>
          <a:p>
            <a:endParaRPr lang="en-US">
              <a:latin typeface="Lato" panose="020F0502020204030203" pitchFamily="34" charset="77"/>
            </a:endParaRPr>
          </a:p>
          <a:p>
            <a:pPr marL="171450" indent="-171450">
              <a:buFont typeface="Arial" panose="020B0604020202020204" pitchFamily="34" charset="0"/>
              <a:buChar char="•"/>
            </a:pPr>
            <a:r>
              <a:rPr lang="fr-FR" b="1">
                <a:latin typeface="Lato" panose="020F0502020204030203" pitchFamily="34" charset="77"/>
                <a:ea typeface="MS PGothic"/>
                <a:cs typeface="Calibri"/>
              </a:rPr>
              <a:t>Les lois, les politiques, les réglementations et les pratiques institutionnelles </a:t>
            </a:r>
            <a:r>
              <a:rPr lang="fr-FR">
                <a:latin typeface="Lato" panose="020F0502020204030203" pitchFamily="34" charset="77"/>
                <a:ea typeface="MS PGothic"/>
                <a:cs typeface="Calibri"/>
              </a:rPr>
              <a:t>(y compris les systèmes et pratiques formels et informels/coutumiers) créent, renforcent ou remettent en cause les inégalités sociales et de genre. Une analyse de genre et de pouvoir doit examiner les lois, les politiques, les réglementations et les pratiques institutionnelles afin de déterminer s’il existe des préjugés directs ou indirects, comment ils peuvent reproduire des rapports de genre et de pouvoir inéquitables et comment ils ont un impact sur différentes populations.</a:t>
            </a:r>
          </a:p>
          <a:p>
            <a:pPr marL="171450" indent="-171450">
              <a:buFont typeface="Arial" panose="020B0604020202020204" pitchFamily="34" charset="0"/>
              <a:buChar char="•"/>
            </a:pPr>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fr-FR">
                <a:latin typeface="Lato" panose="020F0502020204030203" pitchFamily="34" charset="77"/>
                <a:ea typeface="MS PGothic"/>
                <a:cs typeface="Calibri"/>
              </a:rPr>
              <a:t>Les </a:t>
            </a:r>
            <a:r>
              <a:rPr lang="fr-FR" b="1">
                <a:latin typeface="Lato" panose="020F0502020204030203" pitchFamily="34" charset="77"/>
                <a:ea typeface="MS PGothic"/>
                <a:cs typeface="Calibri"/>
              </a:rPr>
              <a:t>normes sociales </a:t>
            </a:r>
            <a:r>
              <a:rPr lang="fr-FR">
                <a:latin typeface="Lato" panose="020F0502020204030203" pitchFamily="34" charset="77"/>
                <a:ea typeface="MS PGothic"/>
                <a:cs typeface="Calibri"/>
              </a:rPr>
              <a:t>sont les règles informelles qui définissent les comportements acceptables et appropriés au sein d’un groupe ou d’un environnement. En tant qu’ensemble d’attentes sociales, les normes sociales sont partagées et renforcées par des sanctions sociales (par exemple, des réprimandes verbales et la stigmatisation sociale) ou des récompenses (par exemple, l’inclusion sociale et l’accès aux ressources). Elles peuvent évoluer dans le temps et varier d’un contexte à l'autre. Les normes sociales et les croyances influencent le comportement et façonnent les interactions sociales, les structures et la dynamique du pouvoir. Elles influencent également la manière dont les gens interprètent les informations et le monde qui les entoure. Les normes et croyances sociales et de genre inégales renforcent et sont façonnées par des systèmes inégaux (systèmes économiques, politiques, juridiques et culturels). Les personnes en position de pouvoir - les détenteurs de pouvoir - peuvent appliquer des normes sociales qui maintiennent leur pouvoir et leurs privilèges. Les normes, croyances et pratiques sociales et de genre inéquitables doivent être explicitement identifiées dans une analyse de genre et de pouvoir.</a:t>
            </a:r>
          </a:p>
          <a:p>
            <a:pPr marL="171450" indent="-171450">
              <a:buFont typeface="Arial" panose="020B0604020202020204" pitchFamily="34" charset="0"/>
              <a:buChar char="•"/>
            </a:pPr>
            <a:endParaRPr lang="en-US">
              <a:latin typeface="Lato" panose="020F0502020204030203" pitchFamily="34" charset="77"/>
              <a:cs typeface="Calibri"/>
            </a:endParaRPr>
          </a:p>
          <a:p>
            <a:pPr marL="171450" indent="-171450">
              <a:buFont typeface="Arial" panose="020B0604020202020204" pitchFamily="34" charset="0"/>
              <a:buChar char="•"/>
            </a:pPr>
            <a:r>
              <a:rPr lang="fr-FR" b="1">
                <a:latin typeface="Lato" panose="020F0502020204030203" pitchFamily="34" charset="77"/>
                <a:ea typeface="MS PGothic"/>
                <a:cs typeface="Calibri"/>
              </a:rPr>
              <a:t>Rôles, responsabilités et emploi du temps </a:t>
            </a:r>
            <a:r>
              <a:rPr lang="fr-FR">
                <a:latin typeface="Lato" panose="020F0502020204030203" pitchFamily="34" charset="77"/>
                <a:ea typeface="MS PGothic"/>
                <a:cs typeface="Calibri"/>
              </a:rPr>
              <a:t>Les différences de genre et autres différences de pouvoir déterminent la manière dont les rôles et les responsabilités sont attribués et adoptés par les individus dans tous les domaines, des tâches ménagères informelles au travail rémunéré. Une analyse de genre et de pouvoir se penche sur les rôles, les responsabilités et l’emploi du temps des individus et des groupes dans le cadre du travail rémunéré, du travail non rémunéré, des loisirs et des services communautaires. Les résultats de la recherche permettent de dresser un portrait précis des inégalités à l’intérieur et à l’extérieur du ménage.</a:t>
            </a:r>
          </a:p>
          <a:p>
            <a:pPr marL="171450" indent="-171450">
              <a:buFont typeface="Arial" panose="020B0604020202020204" pitchFamily="34" charset="0"/>
              <a:buChar char="•"/>
            </a:pPr>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fr-FR" b="1">
                <a:latin typeface="Lato" panose="020F0502020204030203" pitchFamily="34" charset="77"/>
                <a:ea typeface="MS PGothic"/>
                <a:cs typeface="Calibri"/>
              </a:rPr>
              <a:t>Modèles de prise de décision </a:t>
            </a:r>
            <a:r>
              <a:rPr lang="fr-FR">
                <a:latin typeface="Lato" panose="020F0502020204030203" pitchFamily="34" charset="77"/>
                <a:ea typeface="MS PGothic"/>
                <a:cs typeface="Calibri"/>
              </a:rPr>
              <a:t>Ce domaine prend en compte la capacité des personnes à prendre des décisions librement, à exercer un pouvoir sur leur corps, à contrôler et à influencer les autres, et à prendre ou à influencer des décisions économiques, éducatives, sanitaires et politiques au sein de la famille, de la communauté et de la société. Les tendances dans la manière dont les personnes prennent des décisions à différents niveaux du modèle socio-écologique sont décrites dans une analyse de genre et de pouvoir. Cet examen permet de révéler qui a ou n’a pas de pouvoir, de possibilité d’agir et de statut et quels sont les systèmes d’oppression qui maintiennent les inégalités sociales et de genre.</a:t>
            </a:r>
          </a:p>
          <a:p>
            <a:pPr marL="171450" indent="-171450">
              <a:buFont typeface="Arial" panose="020B0604020202020204" pitchFamily="34" charset="0"/>
              <a:buChar char="•"/>
            </a:pPr>
            <a:endParaRPr lang="en-US" b="1">
              <a:latin typeface="Lato" panose="020F0502020204030203" pitchFamily="34" charset="77"/>
              <a:ea typeface="MS PGothic"/>
              <a:cs typeface="Calibri"/>
            </a:endParaRPr>
          </a:p>
          <a:p>
            <a:pPr marL="171450" indent="-171450">
              <a:buFont typeface="Arial" panose="020B0604020202020204" pitchFamily="34" charset="0"/>
              <a:buChar char="•"/>
            </a:pPr>
            <a:r>
              <a:rPr lang="fr-FR" b="1">
                <a:latin typeface="Lato" panose="020F0502020204030203" pitchFamily="34" charset="77"/>
                <a:ea typeface="MS PGothic"/>
                <a:cs typeface="Calibri"/>
              </a:rPr>
              <a:t>Accès aux ressources et contrôle des ressources </a:t>
            </a:r>
            <a:r>
              <a:rPr lang="fr-FR">
                <a:latin typeface="Lato" panose="020F0502020204030203" pitchFamily="34" charset="77"/>
                <a:ea typeface="MS PGothic"/>
                <a:cs typeface="Calibri"/>
              </a:rPr>
              <a:t>Ce domaine examine la mesure dans laquelle les personnes peuvent accéder, utiliser et/ou contrôler les ressources - actifs, éducation, revenus, prestations sociales, santé, technologie et information - nécessaires à leur survie et à leur pleine participation à la société. L’accès est la possibilité d’utiliser une ressource, tandis que le contrôle est le pouvoir de déterminer si, comment et quand une ressource est utilisée et qui peut l’obtenir. L’accès aux ressources ne garantit pas une utilisation équitable. Il est donc important d’étudier comment et pourquoi l’utilisation des ressources peut varier selon les groupes et les circonstances (par exemple, entre les membres d’un ménage).</a:t>
            </a:r>
          </a:p>
          <a:p>
            <a:pPr marL="171450" indent="-171450">
              <a:buFont typeface="Arial" panose="020B0604020202020204" pitchFamily="34" charset="0"/>
              <a:buChar char="•"/>
            </a:pPr>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fr-FR" b="1">
                <a:latin typeface="Lato" panose="020F0502020204030203" pitchFamily="34" charset="77"/>
                <a:ea typeface="MS PGothic"/>
                <a:cs typeface="Calibri"/>
              </a:rPr>
              <a:t>Sécurité, dignité et bien-être </a:t>
            </a:r>
            <a:r>
              <a:rPr lang="fr-FR">
                <a:latin typeface="Lato" panose="020F0502020204030203" pitchFamily="34" charset="77"/>
                <a:ea typeface="MS PGothic"/>
                <a:cs typeface="Calibri"/>
              </a:rPr>
              <a:t>Ce domaine examine comment les violations des droits, y compris la discrimination, l’inégalité, l’exclusion et la VBG, affectent la vie des personnes. La sécurité comprend la sécurité physique et psychologique. La capacité des personnes à vivre dans la dignité et à être respectées au sein de leur famille, de leur communauté et de leur société est essentielle pour leur assurer une vie saine et épanouissante. Dans ce domaine, l’analyse de genre et de pouvoir étudie les personnes, les systèmes, les politiques et les institutions qui favorisent les violations interpersonnelles et systémiques des droits. Elle examine également les moyens par lesquels un pays et les structures de pouvoir existantes préviennent et traitent le problème de la VBG.</a:t>
            </a:r>
          </a:p>
          <a:p>
            <a:pPr marL="171450" indent="-171450">
              <a:buFont typeface="Arial" panose="020B0604020202020204" pitchFamily="34" charset="0"/>
              <a:buChar char="•"/>
            </a:pPr>
            <a:endParaRPr lang="en-US" b="1">
              <a:latin typeface="Lato" panose="020F0502020204030203" pitchFamily="34" charset="77"/>
              <a:ea typeface="MS PGothic"/>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a:latin typeface="Lato" panose="020F0502020204030203" pitchFamily="34" charset="77"/>
              </a:rPr>
              <a:t>Contenu dérivé et adapté du document Save the </a:t>
            </a:r>
            <a:r>
              <a:rPr lang="fr-FR" err="1">
                <a:latin typeface="Lato" panose="020F0502020204030203" pitchFamily="34" charset="77"/>
              </a:rPr>
              <a:t>Children</a:t>
            </a:r>
            <a:r>
              <a:rPr lang="fr-FR">
                <a:latin typeface="Lato" panose="020F0502020204030203" pitchFamily="34" charset="77"/>
              </a:rPr>
              <a:t> </a:t>
            </a:r>
            <a:r>
              <a:rPr lang="fr-FR" err="1">
                <a:latin typeface="Lato" panose="020F0502020204030203" pitchFamily="34" charset="77"/>
              </a:rPr>
              <a:t>Gender</a:t>
            </a:r>
            <a:r>
              <a:rPr lang="fr-FR">
                <a:latin typeface="Lato" panose="020F0502020204030203" pitchFamily="34" charset="77"/>
              </a:rPr>
              <a:t> &amp; Power </a:t>
            </a:r>
            <a:r>
              <a:rPr lang="fr-FR" err="1">
                <a:latin typeface="Lato" panose="020F0502020204030203" pitchFamily="34" charset="77"/>
              </a:rPr>
              <a:t>Analysis</a:t>
            </a:r>
            <a:r>
              <a:rPr lang="fr-FR">
                <a:latin typeface="Lato" panose="020F0502020204030203" pitchFamily="34" charset="77"/>
              </a:rPr>
              <a:t> Guidance and Tools, 2021 (</a:t>
            </a:r>
            <a:r>
              <a:rPr lang="fr-FR" sz="1200">
                <a:latin typeface="Lato" panose="020F0502020204030203" pitchFamily="34" charset="77"/>
                <a:hlinkClick r:id="rId3"/>
              </a:rPr>
              <a:t>https://resourcecentre.savethechildren.net/document/gender-power-gap-analysis/</a:t>
            </a:r>
            <a:r>
              <a:rPr lang="fr-FR">
                <a:latin typeface="Lato" panose="020F0502020204030203" pitchFamily="34" charset="77"/>
              </a:rPr>
              <a:t>). </a:t>
            </a:r>
          </a:p>
        </p:txBody>
      </p:sp>
    </p:spTree>
    <p:extLst>
      <p:ext uri="{BB962C8B-B14F-4D97-AF65-F5344CB8AC3E}">
        <p14:creationId xmlns:p14="http://schemas.microsoft.com/office/powerpoint/2010/main" val="128144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3864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rPr>
              <a:t>Les animateurs doivent </a:t>
            </a:r>
            <a:r>
              <a:rPr lang="fr-FR" b="1">
                <a:latin typeface="Lato" panose="020F0502020204030203" pitchFamily="34" charset="77"/>
              </a:rPr>
              <a:t>ajuster l’ordre du jour en fonction de la méthode de présentation choisie et des</a:t>
            </a:r>
            <a:r>
              <a:rPr lang="fr-FR" b="1" i="0" u="none" strike="noStrike">
                <a:effectLst/>
                <a:latin typeface="Lato" panose="020F0502020204030203" pitchFamily="34" charset="77"/>
              </a:rPr>
              <a:t> adaptations apportées </a:t>
            </a:r>
            <a:r>
              <a:rPr lang="fr-FR" b="0" i="0" u="none" strike="noStrike">
                <a:effectLst/>
                <a:latin typeface="Lato" panose="020F0502020204030203" pitchFamily="34" charset="77"/>
              </a:rPr>
              <a:t>selon le contexte local et le public</a:t>
            </a:r>
            <a:r>
              <a:rPr lang="fr-FR">
                <a:latin typeface="Lato" panose="020F0502020204030203" pitchFamily="34" charset="77"/>
              </a:rPr>
              <a:t>.</a:t>
            </a:r>
            <a:r>
              <a:rPr lang="fr-FR" b="0" i="0" u="none" strike="noStrike">
                <a:effectLst/>
                <a:latin typeface="Lato" panose="020F0502020204030203" pitchFamily="34" charset="77"/>
              </a:rPr>
              <a:t> </a:t>
            </a:r>
          </a:p>
        </p:txBody>
      </p:sp>
    </p:spTree>
    <p:extLst>
      <p:ext uri="{BB962C8B-B14F-4D97-AF65-F5344CB8AC3E}">
        <p14:creationId xmlns:p14="http://schemas.microsoft.com/office/powerpoint/2010/main" val="3288262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6257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marR="0" lvl="0" indent="0" defTabSz="914400" rtl="0" eaLnBrk="0" fontAlgn="base" latinLnBrk="0" hangingPunct="0">
              <a:spcBef>
                <a:spcPct val="30000"/>
              </a:spcBef>
              <a:spcAft>
                <a:spcPct val="0"/>
              </a:spcAft>
              <a:buClrTx/>
              <a:buSzTx/>
              <a:buFontTx/>
              <a:buNone/>
              <a:tabLst/>
              <a:defRPr/>
            </a:pPr>
            <a:r>
              <a:rPr lang="fr-FR">
                <a:effectLst/>
                <a:latin typeface="Lato" panose="020F0502020204030203" pitchFamily="34" charset="77"/>
                <a:ea typeface="MS Mincho"/>
                <a:cs typeface="Times New Roman" panose="02020603050405020304" pitchFamily="18" charset="0"/>
              </a:rPr>
              <a:t>Durée prévue : 25 min.</a:t>
            </a:r>
          </a:p>
          <a:p>
            <a:pPr>
              <a:defRPr/>
            </a:pPr>
            <a:r>
              <a:rPr lang="fr-FR">
                <a:latin typeface="Lato" panose="020F0502020204030203" pitchFamily="34" charset="77"/>
                <a:ea typeface="MS PGothic"/>
                <a:cs typeface="Calibri"/>
              </a:rPr>
              <a:t>Objectif : se familiariser avec les éléments clés d’une analyse de genre et de pouvoir</a:t>
            </a:r>
          </a:p>
          <a:p>
            <a:endParaRPr lang="x-none">
              <a:latin typeface="Lato" panose="020F0502020204030203" pitchFamily="34" charset="77"/>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pPr>
            <a:r>
              <a:rPr lang="fr-FR">
                <a:latin typeface="Lato" panose="020F0502020204030203" pitchFamily="34" charset="77"/>
                <a:ea typeface="MS PGothic"/>
                <a:cs typeface="Calibri"/>
              </a:rPr>
              <a:t>Divisez les participants en groupes. </a:t>
            </a:r>
          </a:p>
          <a:p>
            <a:pPr marL="171450" indent="-171450">
              <a:buFont typeface="Arial" panose="020B0604020202020204" pitchFamily="34" charset="0"/>
              <a:buChar char="•"/>
            </a:pPr>
            <a:r>
              <a:rPr lang="fr-FR">
                <a:latin typeface="Lato" panose="020F0502020204030203" pitchFamily="34" charset="77"/>
                <a:ea typeface="MS PGothic"/>
                <a:cs typeface="Calibri"/>
              </a:rPr>
              <a:t>Remettez aux groupes des copies imprimées du scénario sur la </a:t>
            </a:r>
            <a:r>
              <a:rPr lang="fr-FR" err="1">
                <a:latin typeface="Lato" panose="020F0502020204030203" pitchFamily="34" charset="77"/>
                <a:ea typeface="MS PGothic"/>
                <a:cs typeface="Calibri"/>
              </a:rPr>
              <a:t>Gardénie</a:t>
            </a:r>
            <a:r>
              <a:rPr lang="fr-FR">
                <a:latin typeface="Lato" panose="020F0502020204030203" pitchFamily="34" charset="77"/>
                <a:ea typeface="MS PGothic"/>
                <a:cs typeface="Calibri"/>
              </a:rPr>
              <a:t> (voir la fiche d’activité et ci-dessous). </a:t>
            </a:r>
          </a:p>
          <a:p>
            <a:pPr marL="171450" indent="-171450">
              <a:buFont typeface="Arial" panose="020B0604020202020204" pitchFamily="34" charset="0"/>
              <a:buChar char="•"/>
              <a:defRPr/>
            </a:pPr>
            <a:r>
              <a:rPr lang="fr-FR">
                <a:latin typeface="Lato" panose="020F0502020204030203" pitchFamily="34" charset="77"/>
                <a:ea typeface="MS PGothic"/>
                <a:cs typeface="Calibri"/>
              </a:rPr>
              <a:t>Laissez les participants réfléchir à la question en groupes. </a:t>
            </a:r>
          </a:p>
          <a:p>
            <a:pPr marL="171450" indent="-171450">
              <a:buFont typeface="Arial" panose="020B0604020202020204" pitchFamily="34" charset="0"/>
              <a:buChar char="•"/>
              <a:defRPr/>
            </a:pPr>
            <a:r>
              <a:rPr lang="fr-FR">
                <a:latin typeface="Lato" panose="020F0502020204030203" pitchFamily="34" charset="77"/>
                <a:ea typeface="MS PGothic"/>
                <a:cs typeface="Calibri"/>
              </a:rPr>
              <a:t>Affichez la diapositive précédente pour rappeler aux participants les domaines de l’analyse de genre et de pouvoir. </a:t>
            </a:r>
          </a:p>
          <a:p>
            <a:pPr marL="171450" indent="-171450">
              <a:buFont typeface="Arial,Sans-Serif" panose="020B0604020202020204" pitchFamily="34" charset="0"/>
              <a:buChar char="•"/>
              <a:defRPr/>
            </a:pPr>
            <a:r>
              <a:rPr lang="fr-FR">
                <a:latin typeface="Lato" panose="020F0502020204030203" pitchFamily="34" charset="77"/>
                <a:ea typeface="MS PGothic"/>
                <a:cs typeface="Calibri"/>
              </a:rPr>
              <a:t>Encouragez les groupes à utiliser un tableau de papier s’ils le souhaitent. </a:t>
            </a:r>
          </a:p>
          <a:p>
            <a:pPr marL="171450" indent="-171450">
              <a:buFont typeface="Arial" panose="020B0604020202020204" pitchFamily="34" charset="0"/>
              <a:buChar char="•"/>
              <a:defRPr/>
            </a:pPr>
            <a:r>
              <a:rPr lang="fr-FR">
                <a:effectLst/>
                <a:latin typeface="Lato" panose="020F0502020204030203" pitchFamily="34" charset="77"/>
                <a:ea typeface="MS Mincho"/>
                <a:cs typeface="Times New Roman" panose="02020603050405020304" pitchFamily="18" charset="0"/>
              </a:rPr>
              <a:t>Prévoyez du temps à la fin pour laisser les groupes en plénière formuler des commentaires, ainsi que pour présenter leurs principales observations et leurs réponses à la question.</a:t>
            </a:r>
            <a:r>
              <a:rPr lang="fr-FR">
                <a:latin typeface="Lato" panose="020F0502020204030203" pitchFamily="34" charset="77"/>
                <a:ea typeface="MS Mincho"/>
                <a:cs typeface="Times New Roman" panose="02020603050405020304" pitchFamily="18" charset="0"/>
              </a:rPr>
              <a:t> </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fr-FR">
                <a:effectLst/>
                <a:latin typeface="Lato" panose="020F0502020204030203" pitchFamily="34" charset="77"/>
                <a:ea typeface="MS Mincho"/>
                <a:cs typeface="Times New Roman" panose="02020603050405020304" pitchFamily="18" charset="0"/>
              </a:rPr>
              <a:t>Veillez à ce que les points suivants soient pris en compte au cours de la discussion :</a:t>
            </a:r>
            <a:r>
              <a:rPr lang="fr-FR">
                <a:latin typeface="Lato" panose="020F0502020204030203" pitchFamily="34" charset="77"/>
                <a:ea typeface="MS Mincho"/>
                <a:cs typeface="Times New Roman" panose="02020603050405020304" pitchFamily="18" charset="0"/>
              </a:rPr>
              <a:t> </a:t>
            </a:r>
          </a:p>
          <a:p>
            <a:pPr marL="171450" indent="-171450">
              <a:buFont typeface="Arial" panose="020B0604020202020204" pitchFamily="34" charset="0"/>
              <a:buChar char="•"/>
              <a:defRPr/>
            </a:pPr>
            <a:r>
              <a:rPr lang="fr-FR" b="1">
                <a:latin typeface="Lato" panose="020F0502020204030203" pitchFamily="34" charset="77"/>
                <a:ea typeface="MS PGothic"/>
                <a:cs typeface="Calibri"/>
              </a:rPr>
              <a:t>Lois, politiques, réglementations et pratiques institutionnelles : </a:t>
            </a:r>
            <a:r>
              <a:rPr lang="fr-FR" b="0">
                <a:latin typeface="Lato" panose="020F0502020204030203" pitchFamily="34" charset="77"/>
                <a:ea typeface="MS PGothic"/>
                <a:cs typeface="Calibri"/>
              </a:rPr>
              <a:t>législation/réglementation du travail pour les réfugiés ; fermeture des écoles pendant la pandémie ; âge légal du mariage, obligation de déclaration.</a:t>
            </a:r>
            <a:r>
              <a:rPr lang="fr-FR">
                <a:latin typeface="Lato" panose="020F0502020204030203" pitchFamily="34" charset="77"/>
                <a:ea typeface="MS PGothic"/>
                <a:cs typeface="Calibri"/>
              </a:rPr>
              <a:t> </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fr-FR" b="1">
                <a:latin typeface="Lato" panose="020F0502020204030203" pitchFamily="34" charset="77"/>
                <a:ea typeface="MS PGothic"/>
                <a:cs typeface="Calibri"/>
              </a:rPr>
              <a:t>Normes sociales : </a:t>
            </a:r>
            <a:r>
              <a:rPr lang="fr-FR">
                <a:latin typeface="Lato" panose="020F0502020204030203" pitchFamily="34" charset="77"/>
                <a:ea typeface="MS PGothic"/>
                <a:cs typeface="Calibri"/>
              </a:rPr>
              <a:t>rôles de genre qui confinent les femmes à un rôle reproductif tandis que les hommes sont considérés comme le segment productif de la société ; normes sociales qui limitent la mobilité des femmes et des filles ; refus d’accès à l’école et à l’enseignement supérieur pour les filles (par opposition aux garçons) ; limitation des déplacements et des contacts sociaux ainsi que de l’accès aux services de santé génésique pour les filles non mariées ; normes sociales encourageant les mariages précoces bien qu’ils soient illégaux dans le pays ; stigmatisation associée à la recherche d’aide ; crimes d’honneur.</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fr-FR" b="1">
                <a:latin typeface="Lato" panose="020F0502020204030203" pitchFamily="34" charset="77"/>
                <a:ea typeface="Lato"/>
                <a:cs typeface="Lato"/>
              </a:rPr>
              <a:t>Rôles, responsabilités et emploi du temps :</a:t>
            </a:r>
            <a:r>
              <a:rPr lang="fr-FR" b="0">
                <a:latin typeface="Lato" panose="020F0502020204030203" pitchFamily="34" charset="77"/>
                <a:ea typeface="Lato"/>
                <a:cs typeface="Lato"/>
              </a:rPr>
              <a:t> rôle reproductif des femmes et des filles par rapport au rôle productif des hommes, refus d’accès à l’école et à l’enseignement supérieur pour les filles (par opposition aux garçons) ; limitation des déplacements et des contacts sociaux ainsi que de l’accès aux services de santé génésique pour les filles non mariées.</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fr-FR" b="1">
                <a:latin typeface="Lato" panose="020F0502020204030203" pitchFamily="34" charset="77"/>
                <a:ea typeface="Lato"/>
                <a:cs typeface="Lato"/>
              </a:rPr>
              <a:t>Modèles de prise de décision : </a:t>
            </a:r>
            <a:r>
              <a:rPr lang="fr-FR">
                <a:latin typeface="Lato" panose="020F0502020204030203" pitchFamily="34" charset="77"/>
                <a:ea typeface="MS PGothic"/>
                <a:cs typeface="Calibri"/>
              </a:rPr>
              <a:t>limitation de la capacité des femmes et des filles (en particulier) à prendre des décisions librement, à exercer un pouvoir sur leur corps, à contrôler et à influencer les autres.</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fr-FR" b="1">
                <a:latin typeface="Lato" panose="020F0502020204030203" pitchFamily="34" charset="77"/>
                <a:ea typeface="Lato"/>
                <a:cs typeface="Lato"/>
              </a:rPr>
              <a:t>Accès aux ressources et contrôle des ressources : </a:t>
            </a:r>
            <a:r>
              <a:rPr lang="fr-FR">
                <a:latin typeface="Lato" panose="020F0502020204030203" pitchFamily="34" charset="77"/>
                <a:ea typeface="Lato"/>
                <a:cs typeface="Lato"/>
              </a:rPr>
              <a:t>limitation de l’accès des femmes et des filles (en particulier) aux ressources, de leur utilisation et/ou de leur contrôle de ces ressources (actifs, éducation, santé sexuelle et génésique, et information).</a:t>
            </a:r>
            <a:r>
              <a:rPr lang="fr-FR">
                <a:latin typeface="Lato" panose="020F0502020204030203" pitchFamily="34" charset="77"/>
                <a:ea typeface="MS PGothic"/>
                <a:cs typeface="Calibri"/>
              </a:rPr>
              <a:t> Le refus de ressources est tellement normalisé au sein des communautés que les femmes et les filles ignorent souvent que ces incidents constituent une forme de VBG.</a:t>
            </a:r>
          </a:p>
          <a:p>
            <a:pPr marL="171450" indent="-171450">
              <a:buFont typeface="Arial" panose="020B0604020202020204" pitchFamily="34" charset="0"/>
              <a:buChar char="•"/>
              <a:defRPr/>
            </a:pPr>
            <a:r>
              <a:rPr lang="fr-FR" b="1">
                <a:latin typeface="Lato" panose="020F0502020204030203" pitchFamily="34" charset="77"/>
                <a:ea typeface="Lato"/>
                <a:cs typeface="Lato"/>
              </a:rPr>
              <a:t>Sécurité, dignité et bien-être : </a:t>
            </a:r>
            <a:r>
              <a:rPr lang="fr-FR" b="0">
                <a:latin typeface="Lato" panose="020F0502020204030203" pitchFamily="34" charset="77"/>
                <a:ea typeface="Lato"/>
                <a:cs typeface="Lato"/>
              </a:rPr>
              <a:t>accès limité des femmes et des filles aux services de lutte contre la VBG, les crimes d’honneur, les mariages précoces, la mobilité limitée et les risques accrus à la maison.</a:t>
            </a:r>
            <a:r>
              <a:rPr lang="fr-FR">
                <a:latin typeface="Lato" panose="020F0502020204030203" pitchFamily="34" charset="77"/>
                <a:ea typeface="Lato"/>
                <a:cs typeface="Lato"/>
              </a:rPr>
              <a:t> </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endParaRPr lang="en-US" b="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fr-FR" b="1">
                <a:effectLst/>
                <a:latin typeface="Lato" panose="020F0502020204030203" pitchFamily="34" charset="77"/>
                <a:ea typeface="MS Mincho"/>
                <a:cs typeface="Times New Roman" panose="02020603050405020304" pitchFamily="18" charset="0"/>
              </a:rPr>
              <a:t>Scénario</a:t>
            </a:r>
            <a:r>
              <a:rPr lang="fr-FR" b="1">
                <a:latin typeface="Lato" panose="020F0502020204030203" pitchFamily="34" charset="77"/>
                <a:ea typeface="MS Mincho"/>
                <a:cs typeface="Times New Roman" panose="02020603050405020304" pitchFamily="18" charset="0"/>
              </a:rPr>
              <a:t> </a:t>
            </a:r>
          </a:p>
          <a:p>
            <a:pPr rtl="0" fontAlgn="base"/>
            <a:r>
              <a:rPr lang="fr-FR" b="0" i="0" u="none" strike="noStrike">
                <a:effectLst/>
                <a:latin typeface="Lato" panose="020F0502020204030203" pitchFamily="34" charset="77"/>
                <a:ea typeface="MS PGothic"/>
              </a:rPr>
              <a:t>Douze ans après le début de la crise </a:t>
            </a:r>
            <a:r>
              <a:rPr lang="fr-FR" b="0" i="0" u="none" strike="noStrike" err="1">
                <a:effectLst/>
                <a:latin typeface="Lato" panose="020F0502020204030203" pitchFamily="34" charset="77"/>
                <a:ea typeface="MS PGothic"/>
              </a:rPr>
              <a:t>farménienne</a:t>
            </a:r>
            <a:r>
              <a:rPr lang="fr-FR" b="0" i="0" u="none" strike="noStrike">
                <a:effectLst/>
                <a:latin typeface="Lato" panose="020F0502020204030203" pitchFamily="34" charset="77"/>
                <a:ea typeface="MS PGothic"/>
              </a:rPr>
              <a:t>, les réfugiés sont toujours en exil alors que leur pays reste confronté à un conflit prolongé et à une énorme crise humanitaire. En </a:t>
            </a:r>
            <a:r>
              <a:rPr lang="fr-FR" b="0" i="0" u="none" strike="noStrike" err="1">
                <a:effectLst/>
                <a:latin typeface="Lato" panose="020F0502020204030203" pitchFamily="34" charset="77"/>
                <a:ea typeface="MS PGothic"/>
              </a:rPr>
              <a:t>Gardénie</a:t>
            </a:r>
            <a:r>
              <a:rPr lang="fr-FR" b="0" i="0" u="none" strike="noStrike">
                <a:effectLst/>
                <a:latin typeface="Lato" panose="020F0502020204030203" pitchFamily="34" charset="77"/>
                <a:ea typeface="MS PGothic"/>
              </a:rPr>
              <a:t> voisine, plus de 80 % des réfugiés enregistrés vivent en dehors des camps, principalement dans les zones urbaines et rurales.  </a:t>
            </a:r>
          </a:p>
          <a:p>
            <a:pPr rtl="0" fontAlgn="base"/>
            <a:endParaRPr lang="en-US" b="0" i="0" u="none" strike="noStrike">
              <a:effectLst/>
              <a:latin typeface="Lato" panose="020F0502020204030203" pitchFamily="34" charset="77"/>
            </a:endParaRPr>
          </a:p>
          <a:p>
            <a:pPr rtl="0" fontAlgn="base"/>
            <a:r>
              <a:rPr lang="fr-FR" b="0" i="0" u="none" strike="noStrike">
                <a:effectLst/>
                <a:latin typeface="Lato" panose="020F0502020204030203" pitchFamily="34" charset="77"/>
                <a:ea typeface="MS PGothic"/>
              </a:rPr>
              <a:t>Les réfugiés </a:t>
            </a:r>
            <a:r>
              <a:rPr lang="fr-FR" b="0" i="0" u="none" strike="noStrike" err="1">
                <a:effectLst/>
                <a:latin typeface="Lato" panose="020F0502020204030203" pitchFamily="34" charset="77"/>
                <a:ea typeface="MS PGothic"/>
              </a:rPr>
              <a:t>farméniens</a:t>
            </a:r>
            <a:r>
              <a:rPr lang="fr-FR" b="0" i="0" u="none" strike="noStrike">
                <a:effectLst/>
                <a:latin typeface="Lato" panose="020F0502020204030203" pitchFamily="34" charset="77"/>
                <a:ea typeface="MS PGothic"/>
              </a:rPr>
              <a:t> sont légalement autorisés à travailler en </a:t>
            </a:r>
            <a:r>
              <a:rPr lang="fr-FR" b="0" i="0" u="none" strike="noStrike" err="1">
                <a:effectLst/>
                <a:latin typeface="Lato" panose="020F0502020204030203" pitchFamily="34" charset="77"/>
                <a:ea typeface="MS PGothic"/>
              </a:rPr>
              <a:t>Gardénie</a:t>
            </a:r>
            <a:r>
              <a:rPr lang="fr-FR" b="0" i="0" u="none" strike="noStrike">
                <a:effectLst/>
                <a:latin typeface="Lato" panose="020F0502020204030203" pitchFamily="34" charset="77"/>
                <a:ea typeface="MS PGothic"/>
              </a:rPr>
              <a:t>. Pour les femmes, les possibilités d’emploi et de création de revenus continuent d’être régies par les attentes de la société, qui veut qu’elles remplissent leur rôle de genre. La participation des femmes au marché du travail est limitée par les restrictions imposées à leurs déplacements et à leurs interactions sociales sous prétexte de les protéger contre les abus et le harcèlement sexuels, les charges domestiques et le soutien à l’éducation des enfants en raison de la fermeture des écoles pendant la pandémie à laquelle le pays vient d’être confronté.  </a:t>
            </a:r>
          </a:p>
          <a:p>
            <a:pPr rtl="0" fontAlgn="base"/>
            <a:endParaRPr lang="en-US" b="0" i="0" u="none" strike="noStrike">
              <a:effectLst/>
              <a:latin typeface="Lato" panose="020F0502020204030203" pitchFamily="34" charset="77"/>
            </a:endParaRPr>
          </a:p>
          <a:p>
            <a:pPr rtl="0" fontAlgn="base"/>
            <a:r>
              <a:rPr lang="fr-FR" b="0" i="0" u="none" strike="noStrike">
                <a:effectLst/>
                <a:latin typeface="Lato" panose="020F0502020204030203" pitchFamily="34" charset="77"/>
                <a:ea typeface="MS PGothic"/>
              </a:rPr>
              <a:t>En 2022, près de 95 % des cas déclarés de survivant(e)s de la VBG assistés par des organisations fournissant des services de gestion de cas étaient des femmes, ce qui correspond aux tendances mondiales en matière de VBG, qui soulignent que les femmes et les filles sont touchées de manière disproportionnée par la VBG. Le domicile reste peu sûr pour les femmes et les filles, car environ 86 % des auteurs d’infractions sont des partenaires intimes.  </a:t>
            </a:r>
          </a:p>
          <a:p>
            <a:pPr rtl="0" fontAlgn="base"/>
            <a:endParaRPr lang="en-US" b="0" i="0" u="none" strike="noStrike">
              <a:effectLst/>
              <a:latin typeface="Lato" panose="020F0502020204030203" pitchFamily="34" charset="77"/>
            </a:endParaRPr>
          </a:p>
          <a:p>
            <a:pPr rtl="0" fontAlgn="base"/>
            <a:r>
              <a:rPr lang="fr-FR" b="0" i="0" u="none" strike="noStrike">
                <a:effectLst/>
                <a:latin typeface="Lato" panose="020F0502020204030203" pitchFamily="34" charset="77"/>
                <a:ea typeface="MS PGothic"/>
              </a:rPr>
              <a:t>Les comportements de contrôle signalés par les filles comprennent le refus de les laisser accéder à l’école et à l’enseignement supérieur, la limitation des déplacements et des contacts sociaux, ainsi que l’accès aux services de santé génésique pour les filles non mariées. Les maris ou les hommes de la famille empêchent également les filles de participer à des activités d’autonomisation des filles et à d’autres services. Le refus de ressources est donc normalisé au sein des communautés, et les femmes et les filles ignorent souvent que ces incidents constituent VGB. Les mariages précoces constituent le plus grand nombre de mariages forcés et touchent principalement les filles de 15 à 17 ans, bien qu’ils soient illégaux dans le pays.  </a:t>
            </a:r>
          </a:p>
          <a:p>
            <a:pPr rtl="0" fontAlgn="base"/>
            <a:endParaRPr lang="en-US" b="0" i="0" u="none" strike="noStrike">
              <a:effectLst/>
              <a:latin typeface="Lato" panose="020F0502020204030203" pitchFamily="34" charset="77"/>
            </a:endParaRPr>
          </a:p>
          <a:p>
            <a:pPr rtl="0" fontAlgn="base"/>
            <a:r>
              <a:rPr lang="fr-FR" b="0" i="0" u="none" strike="noStrike">
                <a:effectLst/>
                <a:latin typeface="Lato" panose="020F0502020204030203" pitchFamily="34" charset="77"/>
                <a:ea typeface="MS PGothic"/>
              </a:rPr>
              <a:t>Les agressions sexuelles et les viols constituent certaines des formes les plus graves de VBG, avec des conséquences potentiellement mortelles, mais ce sont les formes de violence les moins signalées. La stigmatisation associée à la recherche d’aide en cas de violence sexuelle et la crainte d’un signalement obligatoire à la police constituent un obstacle majeur à la capacité des survivant(e)s à se manifester, sans compter le risque de subir un crime d’honneur.  </a:t>
            </a:r>
          </a:p>
        </p:txBody>
      </p:sp>
    </p:spTree>
    <p:extLst>
      <p:ext uri="{BB962C8B-B14F-4D97-AF65-F5344CB8AC3E}">
        <p14:creationId xmlns:p14="http://schemas.microsoft.com/office/powerpoint/2010/main" val="12056026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47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indent="0" eaLnBrk="1" fontAlgn="auto" hangingPunct="1">
              <a:spcBef>
                <a:spcPts val="0"/>
              </a:spcBef>
              <a:spcAft>
                <a:spcPts val="0"/>
              </a:spcAft>
              <a:buFont typeface="Arial" panose="020B0604020202020204" pitchFamily="34" charset="0"/>
              <a:buNone/>
              <a:defRPr/>
            </a:pPr>
            <a:r>
              <a:rPr lang="fr-FR" b="0">
                <a:latin typeface="Lato" panose="020F0502020204030203" pitchFamily="34" charset="77"/>
                <a:ea typeface="MS PGothic"/>
                <a:cs typeface="Arial"/>
              </a:rPr>
              <a:t>Expliquez aux participants les étapes clés de l’analyse de genre et de pouvoir. </a:t>
            </a:r>
          </a:p>
          <a:p>
            <a:pPr marL="0" indent="0" eaLnBrk="1" fontAlgn="auto" hangingPunct="1">
              <a:spcBef>
                <a:spcPts val="0"/>
              </a:spcBef>
              <a:spcAft>
                <a:spcPts val="0"/>
              </a:spcAft>
              <a:buFont typeface="Arial" panose="020B0604020202020204" pitchFamily="34" charset="0"/>
              <a:buNone/>
              <a:defRPr/>
            </a:pPr>
            <a:endParaRPr lang="en-AU" b="0">
              <a:latin typeface="Lato" panose="020F0502020204030203" pitchFamily="34" charset="77"/>
              <a:ea typeface="MS PGothic"/>
              <a:cs typeface="Arial"/>
            </a:endParaRPr>
          </a:p>
          <a:p>
            <a:pPr marL="171450" indent="-171450" eaLnBrk="1" fontAlgn="auto" hangingPunct="1">
              <a:spcBef>
                <a:spcPts val="0"/>
              </a:spcBef>
              <a:spcAft>
                <a:spcPts val="0"/>
              </a:spcAft>
              <a:buFont typeface="Arial" panose="020B0604020202020204" pitchFamily="34" charset="0"/>
              <a:buChar char="•"/>
              <a:defRPr/>
            </a:pPr>
            <a:r>
              <a:rPr lang="fr-FR" b="1">
                <a:latin typeface="Lato" panose="020F0502020204030203" pitchFamily="34" charset="77"/>
                <a:ea typeface="MS PGothic"/>
                <a:cs typeface="Arial"/>
              </a:rPr>
              <a:t>Rechercher</a:t>
            </a:r>
            <a:r>
              <a:rPr lang="fr-FR">
                <a:latin typeface="Lato" panose="020F0502020204030203" pitchFamily="34" charset="77"/>
                <a:ea typeface="MS PGothic"/>
                <a:cs typeface="Arial"/>
              </a:rPr>
              <a:t> les données disponibles ventilées par sexe et par âge, ainsi que les analyses existantes sur les relations entre les hommes et les femmes. </a:t>
            </a:r>
            <a:r>
              <a:rPr lang="fr-FR">
                <a:latin typeface="Lato" panose="020F0502020204030203" pitchFamily="34" charset="77"/>
                <a:ea typeface="MS PGothic"/>
                <a:cs typeface="Calibri"/>
              </a:rPr>
              <a:t>Examinez les différences de pouvoir et les domaines d’analyse pertinents. Ventilez les données en fonction du genre, de l’âge, du handicap et d’autres différences de pouvoir pertinentes. </a:t>
            </a:r>
          </a:p>
          <a:p>
            <a:pPr marL="171450" indent="-171450" eaLnBrk="1" fontAlgn="auto" hangingPunct="1">
              <a:spcBef>
                <a:spcPts val="0"/>
              </a:spcBef>
              <a:spcAft>
                <a:spcPts val="0"/>
              </a:spcAft>
              <a:buFont typeface="Arial" panose="020B0604020202020204" pitchFamily="34" charset="0"/>
              <a:buChar char="•"/>
              <a:defRPr/>
            </a:pPr>
            <a:r>
              <a:rPr lang="fr-FR" b="1">
                <a:latin typeface="Lato" panose="020F0502020204030203" pitchFamily="34" charset="77"/>
                <a:ea typeface="MS PGothic"/>
                <a:cs typeface="Arial"/>
              </a:rPr>
              <a:t>Recueillir</a:t>
            </a:r>
            <a:r>
              <a:rPr lang="fr-FR">
                <a:latin typeface="Lato" panose="020F0502020204030203" pitchFamily="34" charset="77"/>
                <a:ea typeface="MS PGothic"/>
                <a:cs typeface="Arial"/>
              </a:rPr>
              <a:t> des données supplémentaires par sexe et par âge. </a:t>
            </a:r>
            <a:r>
              <a:rPr lang="fr-FR">
                <a:latin typeface="Lato" panose="020F0502020204030203" pitchFamily="34" charset="77"/>
                <a:ea typeface="MS PGothic"/>
                <a:cs typeface="Calibri"/>
              </a:rPr>
              <a:t>Veillez à identifier les risques et les considérations éthiques avant de recueillir des données. Utilisez des méthodologies féministes, inclusives, sûres et éthiques. </a:t>
            </a:r>
          </a:p>
          <a:p>
            <a:pPr marL="171450" indent="-171450">
              <a:buFont typeface="Arial" panose="020B0604020202020204" pitchFamily="34" charset="0"/>
              <a:buChar char="•"/>
            </a:pPr>
            <a:r>
              <a:rPr lang="fr-FR" b="1">
                <a:latin typeface="Lato" panose="020F0502020204030203" pitchFamily="34" charset="77"/>
                <a:ea typeface="MS PGothic"/>
                <a:cs typeface="Calibri"/>
              </a:rPr>
              <a:t>Analyser</a:t>
            </a:r>
            <a:r>
              <a:rPr lang="fr-FR">
                <a:latin typeface="Lato" panose="020F0502020204030203" pitchFamily="34" charset="77"/>
                <a:ea typeface="MS PGothic"/>
                <a:cs typeface="Calibri"/>
              </a:rPr>
              <a:t> la mise en évidence des connaissances et des opinions des femmes, des jeunes filles et des autres groupes à risque. Concentrez-vous sur les domaines d’analyse et les différences de pouvoir </a:t>
            </a:r>
            <a:r>
              <a:rPr lang="fr-FR" err="1">
                <a:latin typeface="Lato" panose="020F0502020204030203" pitchFamily="34" charset="77"/>
                <a:ea typeface="MS PGothic"/>
                <a:cs typeface="Calibri"/>
              </a:rPr>
              <a:t>intersectionnelles</a:t>
            </a:r>
            <a:r>
              <a:rPr lang="fr-FR">
                <a:latin typeface="Lato" panose="020F0502020204030203" pitchFamily="34" charset="77"/>
                <a:ea typeface="MS PGothic"/>
                <a:cs typeface="Calibri"/>
              </a:rPr>
              <a:t>.</a:t>
            </a:r>
          </a:p>
          <a:p>
            <a:pPr marL="171450" indent="-171450">
              <a:buFont typeface="Arial" panose="020B0604020202020204" pitchFamily="34" charset="0"/>
              <a:buChar char="•"/>
            </a:pPr>
            <a:r>
              <a:rPr lang="fr-FR" b="1">
                <a:latin typeface="Lato" panose="020F0502020204030203" pitchFamily="34" charset="77"/>
                <a:ea typeface="MS PGothic"/>
                <a:cs typeface="Calibri"/>
              </a:rPr>
              <a:t>Valider</a:t>
            </a:r>
            <a:r>
              <a:rPr lang="fr-FR">
                <a:latin typeface="Lato" panose="020F0502020204030203" pitchFamily="34" charset="77"/>
                <a:ea typeface="MS PGothic"/>
                <a:cs typeface="Calibri"/>
              </a:rPr>
              <a:t> les résultats avec divers groupes de parties prenantes.</a:t>
            </a:r>
          </a:p>
          <a:p>
            <a:pPr marL="171450" indent="-171450">
              <a:buFont typeface="Arial" panose="020B0604020202020204" pitchFamily="34" charset="0"/>
              <a:buChar char="•"/>
            </a:pPr>
            <a:r>
              <a:rPr lang="fr-FR" b="1">
                <a:latin typeface="Lato" panose="020F0502020204030203" pitchFamily="34" charset="77"/>
                <a:ea typeface="MS PGothic"/>
                <a:cs typeface="Calibri"/>
              </a:rPr>
              <a:t>Achever </a:t>
            </a:r>
            <a:r>
              <a:rPr lang="fr-FR" b="0">
                <a:latin typeface="Lato" panose="020F0502020204030203" pitchFamily="34" charset="77"/>
                <a:ea typeface="MS PGothic"/>
                <a:cs typeface="Arial"/>
              </a:rPr>
              <a:t>la formulation de</a:t>
            </a:r>
            <a:r>
              <a:rPr lang="fr-FR">
                <a:latin typeface="Lato" panose="020F0502020204030203" pitchFamily="34" charset="77"/>
                <a:ea typeface="MS PGothic"/>
                <a:cs typeface="Arial"/>
              </a:rPr>
              <a:t> recommandations pratiques fondées sur l’analyse afin d’éclairer la théorie du changement et les</a:t>
            </a:r>
            <a:r>
              <a:rPr lang="fr-FR" baseline="0">
                <a:latin typeface="Lato" panose="020F0502020204030203" pitchFamily="34" charset="77"/>
                <a:ea typeface="MS PGothic"/>
                <a:cs typeface="Arial"/>
              </a:rPr>
              <a:t> programmes</a:t>
            </a:r>
            <a:r>
              <a:rPr lang="fr-FR">
                <a:latin typeface="Lato" panose="020F0502020204030203" pitchFamily="34" charset="77"/>
                <a:ea typeface="MS PGothic"/>
                <a:cs typeface="Arial"/>
              </a:rPr>
              <a:t> de prévention primaire. </a:t>
            </a:r>
          </a:p>
          <a:p>
            <a:pPr marL="0" indent="0">
              <a:buFont typeface="Arial" panose="020B0604020202020204" pitchFamily="34" charset="0"/>
              <a:buNone/>
            </a:pPr>
            <a:endParaRPr lang="en-AU" b="1">
              <a:latin typeface="Lato" panose="020F0502020204030203" pitchFamily="34" charset="77"/>
              <a:ea typeface="MS PGothic"/>
              <a:cs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b="1">
                <a:latin typeface="Lato" panose="020F0502020204030203" pitchFamily="34" charset="77"/>
                <a:ea typeface="MS PGothic"/>
                <a:cs typeface="Arial"/>
              </a:rPr>
              <a:t>Rappelez</a:t>
            </a:r>
            <a:r>
              <a:rPr lang="fr-FR" b="0">
                <a:latin typeface="Lato" panose="020F0502020204030203" pitchFamily="34" charset="77"/>
                <a:ea typeface="MS PGothic"/>
                <a:cs typeface="Arial"/>
              </a:rPr>
              <a:t> aux participants</a:t>
            </a:r>
            <a:r>
              <a:rPr lang="fr-FR" b="1">
                <a:latin typeface="Lato" panose="020F0502020204030203" pitchFamily="34" charset="77"/>
                <a:ea typeface="MS PGothic"/>
                <a:cs typeface="Arial"/>
              </a:rPr>
              <a:t> que </a:t>
            </a:r>
            <a:r>
              <a:rPr lang="fr-FR" b="1">
                <a:effectLst/>
                <a:latin typeface="Lato" panose="020F0502020204030203" pitchFamily="34" charset="77"/>
                <a:ea typeface="MS PGothic"/>
                <a:cs typeface="Helvetica"/>
              </a:rPr>
              <a:t>la collecte de données </a:t>
            </a:r>
            <a:r>
              <a:rPr lang="fr-FR" b="0">
                <a:effectLst/>
                <a:latin typeface="Lato" panose="020F0502020204030203" pitchFamily="34" charset="77"/>
                <a:ea typeface="MS PGothic"/>
                <a:cs typeface="Helvetica"/>
              </a:rPr>
              <a:t>doit être effectuée </a:t>
            </a:r>
            <a:r>
              <a:rPr lang="fr-FR" b="1">
                <a:effectLst/>
                <a:latin typeface="Lato" panose="020F0502020204030203" pitchFamily="34" charset="77"/>
                <a:ea typeface="MS PGothic"/>
                <a:cs typeface="Helvetica"/>
              </a:rPr>
              <a:t>en toute sécurité et de manière éthique </a:t>
            </a:r>
            <a:r>
              <a:rPr lang="fr-FR" b="0">
                <a:effectLst/>
                <a:latin typeface="Lato" panose="020F0502020204030203" pitchFamily="34" charset="77"/>
                <a:ea typeface="MS PGothic"/>
                <a:cs typeface="Helvetica"/>
              </a:rPr>
              <a:t>conformément</a:t>
            </a:r>
            <a:r>
              <a:rPr lang="fr-FR" b="1">
                <a:effectLst/>
                <a:latin typeface="Lato" panose="020F0502020204030203" pitchFamily="34" charset="77"/>
                <a:ea typeface="MS PGothic"/>
                <a:cs typeface="Helvetica"/>
              </a:rPr>
              <a:t> aux principes directeurs et aux pratiques de gestion de l’information sur la VBG. </a:t>
            </a:r>
            <a:r>
              <a:rPr lang="fr-FR" b="0">
                <a:effectLst/>
                <a:latin typeface="Lato" panose="020F0502020204030203" pitchFamily="34" charset="77"/>
                <a:ea typeface="MS PGothic"/>
                <a:cs typeface="Helvetica"/>
              </a:rPr>
              <a:t>Pour plus d’informations, veuillez consulter le site web du Système de gestion de l’information sur la VBG (GBVIMS, en anglais) (</a:t>
            </a:r>
            <a:r>
              <a:rPr lang="fr-FR" sz="1200">
                <a:latin typeface="Lato" panose="020F0502020204030203" pitchFamily="34" charset="77"/>
                <a:ea typeface="MS PGothic"/>
                <a:cs typeface="Helvetica"/>
                <a:hlinkClick r:id="rId3"/>
              </a:rPr>
              <a:t>GBVIMS: Gender-Based Violence Information Management System</a:t>
            </a:r>
            <a:r>
              <a:rPr lang="fr-FR">
                <a:latin typeface="Lato" panose="020F0502020204030203" pitchFamily="34" charset="77"/>
                <a:ea typeface="MS PGothic"/>
                <a:cs typeface="Helvetica"/>
              </a:rPr>
              <a:t>).</a:t>
            </a:r>
          </a:p>
        </p:txBody>
      </p:sp>
    </p:spTree>
    <p:extLst>
      <p:ext uri="{BB962C8B-B14F-4D97-AF65-F5344CB8AC3E}">
        <p14:creationId xmlns:p14="http://schemas.microsoft.com/office/powerpoint/2010/main" val="3492395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7651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ea typeface="MS PGothic"/>
                <a:cs typeface="Calibri"/>
              </a:rPr>
              <a:t>L’objectif final du processus d’analyse de genre et de pouvoir est la création d’une </a:t>
            </a:r>
            <a:r>
              <a:rPr lang="fr-FR" b="1">
                <a:latin typeface="Lato" panose="020F0502020204030203" pitchFamily="34" charset="77"/>
                <a:ea typeface="MS PGothic"/>
                <a:cs typeface="Calibri"/>
              </a:rPr>
              <a:t>théorie du changement </a:t>
            </a:r>
            <a:r>
              <a:rPr lang="fr-FR">
                <a:latin typeface="Lato" panose="020F0502020204030203" pitchFamily="34" charset="77"/>
                <a:ea typeface="MS PGothic"/>
                <a:cs typeface="Calibri"/>
              </a:rPr>
              <a:t>qui </a:t>
            </a:r>
            <a:r>
              <a:rPr lang="fr-FR" b="1">
                <a:latin typeface="Lato" panose="020F0502020204030203" pitchFamily="34" charset="77"/>
                <a:ea typeface="MS PGothic"/>
                <a:cs typeface="Calibri"/>
              </a:rPr>
              <a:t>éclaire la conception</a:t>
            </a:r>
            <a:r>
              <a:rPr lang="fr-FR">
                <a:latin typeface="Lato" panose="020F0502020204030203" pitchFamily="34" charset="77"/>
                <a:ea typeface="MS PGothic"/>
                <a:cs typeface="Calibri"/>
              </a:rPr>
              <a:t> et la </a:t>
            </a:r>
            <a:r>
              <a:rPr lang="fr-FR" b="1">
                <a:latin typeface="Lato" panose="020F0502020204030203" pitchFamily="34" charset="77"/>
                <a:ea typeface="MS PGothic"/>
                <a:cs typeface="Calibri"/>
              </a:rPr>
              <a:t>mise en œuvre</a:t>
            </a:r>
            <a:r>
              <a:rPr lang="fr-FR">
                <a:latin typeface="Lato" panose="020F0502020204030203" pitchFamily="34" charset="77"/>
                <a:ea typeface="MS PGothic"/>
                <a:cs typeface="Calibri"/>
              </a:rPr>
              <a:t> des activités de prévention primaire. Afin d’élaborer la théorie du changement, un atelier peut être organisé pendant un à deux jours avec la participation de collègues et de partenaires clés. </a:t>
            </a:r>
          </a:p>
          <a:p>
            <a:endParaRPr lang="en-US">
              <a:latin typeface="Lato" panose="020F0502020204030203" pitchFamily="34" charset="77"/>
            </a:endParaRPr>
          </a:p>
          <a:p>
            <a:r>
              <a:rPr lang="fr-FR" b="1" i="0">
                <a:solidFill>
                  <a:srgbClr val="444444"/>
                </a:solidFill>
                <a:effectLst/>
                <a:latin typeface="Lato" panose="020F0502020204030203" pitchFamily="34" charset="77"/>
                <a:ea typeface="MS PGothic"/>
              </a:rPr>
              <a:t>Définition</a:t>
            </a:r>
            <a:r>
              <a:rPr lang="fr-FR" b="0" i="0">
                <a:solidFill>
                  <a:srgbClr val="444444"/>
                </a:solidFill>
                <a:effectLst/>
                <a:latin typeface="Lato" panose="020F0502020204030203" pitchFamily="34" charset="77"/>
                <a:ea typeface="MS PGothic"/>
              </a:rPr>
              <a:t> : La théorie du changement (Weiss, 1995) est un processus explicite de réflexion et de documentation sur la manière dont un programme ou une intervention sont censés fonctionner, pourquoi ils fonctionneront, à qui ils profiteront (et de quelle manière) et sur les conditions de leur réussite.</a:t>
            </a:r>
          </a:p>
          <a:p>
            <a:endParaRPr lang="en-US">
              <a:solidFill>
                <a:srgbClr val="444444"/>
              </a:solidFill>
              <a:latin typeface="Lato" panose="020F0502020204030203" pitchFamily="34" charset="77"/>
            </a:endParaRPr>
          </a:p>
          <a:p>
            <a:pPr>
              <a:defRPr/>
            </a:pPr>
            <a:r>
              <a:rPr lang="fr-FR">
                <a:solidFill>
                  <a:srgbClr val="444444"/>
                </a:solidFill>
                <a:latin typeface="Lato" panose="020F0502020204030203" pitchFamily="34" charset="77"/>
                <a:ea typeface="MS PGothic"/>
                <a:cs typeface="Calibri"/>
              </a:rPr>
              <a:t>Soulignez que l’image </a:t>
            </a:r>
            <a:r>
              <a:rPr lang="fr-FR">
                <a:latin typeface="Lato" panose="020F0502020204030203" pitchFamily="34" charset="77"/>
                <a:ea typeface="MS PGothic"/>
                <a:cs typeface="Calibri"/>
              </a:rPr>
              <a:t>montre </a:t>
            </a:r>
            <a:r>
              <a:rPr lang="fr-FR" b="1">
                <a:latin typeface="Lato" panose="020F0502020204030203" pitchFamily="34" charset="77"/>
                <a:ea typeface="MS PGothic"/>
                <a:cs typeface="Calibri"/>
              </a:rPr>
              <a:t>un exemple</a:t>
            </a:r>
            <a:r>
              <a:rPr lang="fr-FR">
                <a:latin typeface="Lato" panose="020F0502020204030203" pitchFamily="34" charset="77"/>
                <a:ea typeface="MS PGothic"/>
                <a:cs typeface="Calibri"/>
              </a:rPr>
              <a:t> de théorie du changement d’un programme de prévention de la VBG (sur le mariage précoce), illustrant les différents éléments d’une théorie du changement. De plus amples informations sur ces éléments seront fournies dans la diapositive suivante. </a:t>
            </a:r>
          </a:p>
          <a:p>
            <a:pPr>
              <a:defRPr/>
            </a:pPr>
            <a:endParaRPr lang="en-US">
              <a:latin typeface="Lato" panose="020F0502020204030203" pitchFamily="34" charset="77"/>
              <a:cs typeface="Calibri"/>
            </a:endParaRPr>
          </a:p>
          <a:p>
            <a:pPr eaLnBrk="1" fontAlgn="auto" hangingPunct="1">
              <a:spcBef>
                <a:spcPts val="0"/>
              </a:spcBef>
              <a:spcAft>
                <a:spcPts val="0"/>
              </a:spcAft>
              <a:defRPr/>
            </a:pPr>
            <a:r>
              <a:rPr lang="fr-FR" b="1">
                <a:latin typeface="Lato" panose="020F0502020204030203" pitchFamily="34" charset="77"/>
                <a:ea typeface="MS PGothic"/>
                <a:cs typeface="Calibri"/>
              </a:rPr>
              <a:t>Aucune approche </a:t>
            </a:r>
            <a:r>
              <a:rPr lang="fr-FR">
                <a:latin typeface="Lato" panose="020F0502020204030203" pitchFamily="34" charset="77"/>
                <a:ea typeface="MS PGothic"/>
                <a:cs typeface="Calibri"/>
              </a:rPr>
              <a:t>ne permettra à elle seule de </a:t>
            </a:r>
            <a:r>
              <a:rPr lang="fr-FR" b="1">
                <a:latin typeface="Lato" panose="020F0502020204030203" pitchFamily="34" charset="77"/>
                <a:ea typeface="MS PGothic"/>
                <a:cs typeface="Calibri"/>
              </a:rPr>
              <a:t>transformer la situation des femmes, des filles et des autres groupes à risque</a:t>
            </a:r>
            <a:r>
              <a:rPr lang="fr-FR">
                <a:latin typeface="Lato" panose="020F0502020204030203" pitchFamily="34" charset="77"/>
                <a:ea typeface="MS PGothic"/>
                <a:cs typeface="Calibri"/>
              </a:rPr>
              <a:t>, en particulier en ce qui concerne un phénomène aussi profondément ancré dans la culture que la violence à leur égard. Une </a:t>
            </a:r>
            <a:r>
              <a:rPr lang="fr-FR" b="1">
                <a:latin typeface="Lato" panose="020F0502020204030203" pitchFamily="34" charset="77"/>
                <a:ea typeface="MS PGothic"/>
                <a:cs typeface="Calibri"/>
              </a:rPr>
              <a:t>théorie du changement </a:t>
            </a:r>
            <a:r>
              <a:rPr lang="fr-FR" b="0">
                <a:latin typeface="Lato" panose="020F0502020204030203" pitchFamily="34" charset="77"/>
                <a:ea typeface="MS PGothic"/>
                <a:cs typeface="Calibri"/>
              </a:rPr>
              <a:t>peut donc nous aider à </a:t>
            </a:r>
            <a:r>
              <a:rPr lang="fr-FR">
                <a:latin typeface="Lato" panose="020F0502020204030203" pitchFamily="34" charset="77"/>
                <a:ea typeface="MS PGothic"/>
                <a:cs typeface="Calibri"/>
              </a:rPr>
              <a:t>montrer comment nous nous attendons à ce que </a:t>
            </a:r>
            <a:r>
              <a:rPr lang="fr-FR" b="1">
                <a:latin typeface="Lato" panose="020F0502020204030203" pitchFamily="34" charset="77"/>
                <a:ea typeface="MS PGothic"/>
                <a:cs typeface="Calibri"/>
              </a:rPr>
              <a:t>les </a:t>
            </a:r>
            <a:r>
              <a:rPr lang="fr-FR" sz="1200" b="1"/>
              <a:t>réalisations</a:t>
            </a:r>
            <a:r>
              <a:rPr lang="fr-FR" b="1">
                <a:latin typeface="Lato" panose="020F0502020204030203" pitchFamily="34" charset="77"/>
                <a:ea typeface="MS PGothic"/>
                <a:cs typeface="Calibri"/>
              </a:rPr>
              <a:t> et l’impact de la prévention de la VBG </a:t>
            </a:r>
            <a:r>
              <a:rPr lang="fr-FR">
                <a:latin typeface="Lato" panose="020F0502020204030203" pitchFamily="34" charset="77"/>
                <a:ea typeface="MS PGothic"/>
                <a:cs typeface="Calibri"/>
              </a:rPr>
              <a:t>se produisent à </a:t>
            </a:r>
            <a:r>
              <a:rPr lang="fr-FR" b="1">
                <a:latin typeface="Lato" panose="020F0502020204030203" pitchFamily="34" charset="77"/>
                <a:ea typeface="MS PGothic"/>
                <a:cs typeface="Calibri"/>
              </a:rPr>
              <a:t>court</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moyen </a:t>
            </a:r>
            <a:r>
              <a:rPr lang="fr-FR">
                <a:latin typeface="Lato" panose="020F0502020204030203" pitchFamily="34" charset="77"/>
                <a:ea typeface="MS PGothic"/>
                <a:cs typeface="Calibri"/>
              </a:rPr>
              <a:t>et </a:t>
            </a:r>
            <a:r>
              <a:rPr lang="fr-FR" b="1">
                <a:latin typeface="Lato" panose="020F0502020204030203" pitchFamily="34" charset="77"/>
                <a:ea typeface="MS PGothic"/>
                <a:cs typeface="Calibri"/>
              </a:rPr>
              <a:t>long terme</a:t>
            </a:r>
            <a:r>
              <a:rPr lang="fr-FR">
                <a:latin typeface="Lato" panose="020F0502020204030203" pitchFamily="34" charset="77"/>
                <a:ea typeface="MS PGothic"/>
                <a:cs typeface="Calibri"/>
              </a:rPr>
              <a:t> à la suite de notre travail. </a:t>
            </a:r>
          </a:p>
          <a:p>
            <a:pPr marL="0" marR="0" lvl="0" indent="0" algn="l" defTabSz="914400" rtl="0" eaLnBrk="1" fontAlgn="auto" latinLnBrk="0" hangingPunct="1">
              <a:spcBef>
                <a:spcPts val="0"/>
              </a:spcBef>
              <a:spcAft>
                <a:spcPts val="0"/>
              </a:spcAft>
              <a:buClrTx/>
              <a:buSzTx/>
              <a:buFontTx/>
              <a:buNone/>
              <a:tabLst/>
              <a:defRPr/>
            </a:pPr>
            <a:endParaRPr lang="en-US">
              <a:latin typeface="Lato" panose="020F0502020204030203" pitchFamily="34" charset="77"/>
            </a:endParaRPr>
          </a:p>
          <a:p>
            <a:pPr marL="0" marR="0" lvl="0" indent="0" algn="l" defTabSz="914400" rtl="0" eaLnBrk="1" fontAlgn="auto" latinLnBrk="0" hangingPunct="1">
              <a:spcBef>
                <a:spcPts val="0"/>
              </a:spcBef>
              <a:spcAft>
                <a:spcPts val="0"/>
              </a:spcAft>
              <a:buClrTx/>
              <a:buSzTx/>
              <a:buFontTx/>
              <a:buNone/>
              <a:tabLst/>
              <a:defRPr/>
            </a:pPr>
            <a:r>
              <a:rPr lang="fr-FR">
                <a:latin typeface="Lato" panose="020F0502020204030203" pitchFamily="34" charset="77"/>
                <a:ea typeface="MS PGothic"/>
                <a:cs typeface="Calibri"/>
              </a:rPr>
              <a:t>Il est important que la théorie du changement adopte une </a:t>
            </a:r>
            <a:r>
              <a:rPr lang="fr-FR" b="1">
                <a:latin typeface="Lato" panose="020F0502020204030203" pitchFamily="34" charset="77"/>
                <a:ea typeface="MS PGothic"/>
                <a:cs typeface="Calibri"/>
              </a:rPr>
              <a:t>vision non linéaire du changement</a:t>
            </a:r>
            <a:r>
              <a:rPr lang="fr-FR">
                <a:latin typeface="Lato" panose="020F0502020204030203" pitchFamily="34" charset="77"/>
                <a:ea typeface="MS PGothic"/>
                <a:cs typeface="Calibri"/>
              </a:rPr>
              <a:t>, en reconnaissant que le travail visant à accroître la participation des femmes et des filles est susceptible de provoquer des </a:t>
            </a:r>
            <a:r>
              <a:rPr lang="fr-FR" b="1">
                <a:latin typeface="Lato" panose="020F0502020204030203" pitchFamily="34" charset="77"/>
                <a:ea typeface="MS PGothic"/>
                <a:cs typeface="Calibri"/>
              </a:rPr>
              <a:t>réactions négatives</a:t>
            </a:r>
            <a:r>
              <a:rPr lang="fr-FR">
                <a:latin typeface="Lato" panose="020F0502020204030203" pitchFamily="34" charset="77"/>
                <a:ea typeface="MS PGothic"/>
                <a:cs typeface="Calibri"/>
              </a:rPr>
              <a:t>, qui doivent être anticipées et gérées. L’un des principaux éléments à prendre en compte pour déterminer la combinaison d’activités appropriée dans un contexte particulier est le </a:t>
            </a:r>
            <a:r>
              <a:rPr lang="fr-FR" b="1">
                <a:latin typeface="Lato" panose="020F0502020204030203" pitchFamily="34" charset="77"/>
                <a:ea typeface="MS PGothic"/>
                <a:cs typeface="Calibri"/>
              </a:rPr>
              <a:t>« degré de préparation » de la population à l’adoption de la nouvelle norme</a:t>
            </a:r>
            <a:r>
              <a:rPr lang="fr-FR">
                <a:latin typeface="Lato" panose="020F0502020204030203" pitchFamily="34" charset="77"/>
                <a:ea typeface="MS PGothic"/>
                <a:cs typeface="Calibri"/>
              </a:rPr>
              <a:t>.</a:t>
            </a:r>
          </a:p>
          <a:p>
            <a:pPr marL="0" marR="0" lvl="0" indent="0" algn="l" defTabSz="914400">
              <a:spcBef>
                <a:spcPts val="0"/>
              </a:spcBef>
              <a:spcAft>
                <a:spcPts val="0"/>
              </a:spcAft>
              <a:buClrTx/>
              <a:buSzTx/>
              <a:buFontTx/>
              <a:buNone/>
              <a:tabLst/>
              <a:defRPr/>
            </a:pPr>
            <a:endParaRPr lang="en-US">
              <a:latin typeface="Lato" panose="020F0502020204030203" pitchFamily="34" charset="77"/>
              <a:cs typeface="Calibri"/>
            </a:endParaRPr>
          </a:p>
          <a:p>
            <a:pPr>
              <a:spcBef>
                <a:spcPts val="0"/>
              </a:spcBef>
              <a:spcAft>
                <a:spcPts val="0"/>
              </a:spcAft>
            </a:pPr>
            <a:r>
              <a:rPr lang="fr-FR">
                <a:latin typeface="Lato" panose="020F0502020204030203" pitchFamily="34" charset="77"/>
                <a:ea typeface="MS PGothic"/>
                <a:cs typeface="Calibri"/>
              </a:rPr>
              <a:t>Compte tenu de la nature des</a:t>
            </a:r>
            <a:r>
              <a:rPr lang="fr-FR" baseline="0">
                <a:latin typeface="Lato" panose="020F0502020204030203" pitchFamily="34" charset="77"/>
                <a:ea typeface="MS PGothic"/>
                <a:cs typeface="Calibri"/>
              </a:rPr>
              <a:t> programmes</a:t>
            </a:r>
            <a:r>
              <a:rPr lang="fr-FR">
                <a:latin typeface="Lato" panose="020F0502020204030203" pitchFamily="34" charset="77"/>
                <a:ea typeface="MS PGothic"/>
                <a:cs typeface="Calibri"/>
              </a:rPr>
              <a:t> de prévention primaire de la VBG en</a:t>
            </a:r>
            <a:r>
              <a:rPr lang="fr-FR" baseline="0">
                <a:latin typeface="Lato" panose="020F0502020204030203" pitchFamily="34" charset="77"/>
                <a:ea typeface="MS PGothic"/>
                <a:cs typeface="Calibri"/>
              </a:rPr>
              <a:t> lien avec le</a:t>
            </a:r>
            <a:r>
              <a:rPr lang="fr-FR">
                <a:latin typeface="Lato" panose="020F0502020204030203" pitchFamily="34" charset="77"/>
                <a:ea typeface="MS PGothic"/>
                <a:cs typeface="Calibri"/>
              </a:rPr>
              <a:t> changement transformateur, le processus d’élaboration d’une théorie du changement est </a:t>
            </a:r>
            <a:r>
              <a:rPr lang="fr-FR" b="1">
                <a:latin typeface="Lato" panose="020F0502020204030203" pitchFamily="34" charset="77"/>
                <a:ea typeface="MS PGothic"/>
                <a:cs typeface="Calibri"/>
              </a:rPr>
              <a:t>fortement recommandé</a:t>
            </a:r>
            <a:r>
              <a:rPr lang="fr-FR">
                <a:latin typeface="Lato" panose="020F0502020204030203" pitchFamily="34" charset="77"/>
                <a:ea typeface="MS PGothic"/>
                <a:cs typeface="Calibri"/>
              </a:rPr>
              <a:t>, afin de </a:t>
            </a:r>
            <a:r>
              <a:rPr lang="fr-FR" b="1">
                <a:latin typeface="Lato" panose="020F0502020204030203" pitchFamily="34" charset="77"/>
                <a:ea typeface="MS PGothic"/>
                <a:cs typeface="Calibri"/>
              </a:rPr>
              <a:t>garantir des programmes efficaces, sûrs et responsables en matière de prévention de la VBG</a:t>
            </a:r>
            <a:r>
              <a:rPr lang="fr-FR">
                <a:latin typeface="Lato" panose="020F0502020204030203" pitchFamily="34" charset="77"/>
                <a:ea typeface="MS PGothic"/>
                <a:cs typeface="Calibri"/>
              </a:rPr>
              <a:t>.</a:t>
            </a:r>
          </a:p>
          <a:p>
            <a:pPr eaLnBrk="1" fontAlgn="auto" hangingPunct="1">
              <a:spcBef>
                <a:spcPts val="0"/>
              </a:spcBef>
              <a:spcAft>
                <a:spcPts val="0"/>
              </a:spcAft>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Image dérivée de </a:t>
            </a:r>
            <a:r>
              <a:rPr lang="fr-FR" sz="1200">
                <a:latin typeface="Lato" panose="020F0502020204030203" pitchFamily="34" charset="77"/>
                <a:ea typeface="MS PGothic"/>
                <a:cs typeface="Calibri"/>
                <a:hlinkClick r:id="rId3"/>
              </a:rPr>
              <a:t>Girls Not Brides, Theory of Change on Child </a:t>
            </a:r>
            <a:r>
              <a:rPr lang="fr-FR" sz="1200" err="1">
                <a:latin typeface="Lato" panose="020F0502020204030203" pitchFamily="34" charset="77"/>
                <a:ea typeface="MS PGothic"/>
                <a:cs typeface="Calibri"/>
                <a:hlinkClick r:id="rId3"/>
              </a:rPr>
              <a:t>Marriage</a:t>
            </a:r>
            <a:r>
              <a:rPr lang="fr-FR" sz="1200">
                <a:latin typeface="Lato" panose="020F0502020204030203" pitchFamily="34" charset="77"/>
                <a:ea typeface="MS PGothic"/>
                <a:cs typeface="Calibri"/>
                <a:hlinkClick r:id="rId3"/>
              </a:rPr>
              <a:t> (https://www.girlsnotbrides.org/documents/1002/Girls-Not-Brides-Theory-of-Change-on-Child-Marriage.pdf</a:t>
            </a:r>
            <a:r>
              <a:rPr lang="fr-FR">
                <a:latin typeface="Lato" panose="020F0502020204030203" pitchFamily="34" charset="77"/>
                <a:ea typeface="MS PGothic"/>
                <a:cs typeface="Calibri"/>
              </a:rPr>
              <a:t>) </a:t>
            </a:r>
          </a:p>
        </p:txBody>
      </p:sp>
    </p:spTree>
    <p:extLst>
      <p:ext uri="{BB962C8B-B14F-4D97-AF65-F5344CB8AC3E}">
        <p14:creationId xmlns:p14="http://schemas.microsoft.com/office/powerpoint/2010/main" val="681889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a:defRPr/>
            </a:pPr>
            <a:r>
              <a:rPr lang="fr-FR" b="1" i="0">
                <a:effectLst/>
                <a:latin typeface="Lato" panose="020F0502020204030203" pitchFamily="34" charset="77"/>
                <a:ea typeface="MS PGothic"/>
              </a:rPr>
              <a:t>Domaines clés </a:t>
            </a:r>
            <a:r>
              <a:rPr lang="fr-FR" b="0" i="0">
                <a:effectLst/>
                <a:latin typeface="Lato" panose="020F0502020204030203" pitchFamily="34" charset="77"/>
                <a:ea typeface="MS PGothic"/>
              </a:rPr>
              <a:t>d’une théorie du changement :</a:t>
            </a:r>
            <a:r>
              <a:rPr lang="fr-FR" b="1">
                <a:latin typeface="Lato" panose="020F0502020204030203" pitchFamily="34" charset="77"/>
                <a:ea typeface="MS PGothic"/>
              </a:rPr>
              <a:t> </a:t>
            </a:r>
          </a:p>
          <a:p>
            <a:pPr algn="l" fontAlgn="base"/>
            <a:endParaRPr lang="en-US" b="0" i="0">
              <a:effectLst/>
              <a:latin typeface="Lato" panose="020F0502020204030203" pitchFamily="34" charset="77"/>
            </a:endParaRPr>
          </a:p>
          <a:p>
            <a:pPr marL="171450" indent="-171450">
              <a:buFont typeface="Arial" panose="020B0604020202020204" pitchFamily="34" charset="0"/>
              <a:buChar char="•"/>
            </a:pPr>
            <a:r>
              <a:rPr lang="fr-FR" b="1" i="0">
                <a:effectLst/>
                <a:latin typeface="Lato" panose="020F0502020204030203" pitchFamily="34" charset="77"/>
                <a:ea typeface="MS PGothic"/>
              </a:rPr>
              <a:t>Définir la situation et les résultats souhaités : </a:t>
            </a:r>
            <a:r>
              <a:rPr lang="fr-FR" b="0" i="0">
                <a:effectLst/>
                <a:latin typeface="Lato" panose="020F0502020204030203" pitchFamily="34" charset="77"/>
                <a:ea typeface="MS PGothic"/>
              </a:rPr>
              <a:t>identifiez les problèmes ou les opportunités au sein de la communauté qui sont recensés par l’analyse de genre et de pouvoir et qui nécessitent une prise en charge par le programme, les causes et les conséquences de ces problèmes/opportunités, et les personnes les plus susceptibles d’être touchées par ces problèmes/opportunités. Décrivez ce que le programme vise à réaliser à long terme en s’attaquant à la situation.</a:t>
            </a:r>
            <a:r>
              <a:rPr lang="fr-FR">
                <a:latin typeface="Lato" panose="020F0502020204030203" pitchFamily="34" charset="77"/>
                <a:ea typeface="MS PGothic"/>
              </a:rPr>
              <a:t> </a:t>
            </a:r>
          </a:p>
          <a:p>
            <a:pPr marL="171450" indent="-171450" algn="l" fontAlgn="base">
              <a:buFont typeface="Arial" panose="020B0604020202020204" pitchFamily="34" charset="0"/>
              <a:buChar char="•"/>
            </a:pPr>
            <a:r>
              <a:rPr lang="fr-FR" b="1" i="0">
                <a:effectLst/>
                <a:latin typeface="Lato" panose="020F0502020204030203" pitchFamily="34" charset="77"/>
                <a:ea typeface="MS PGothic"/>
              </a:rPr>
              <a:t>Établir les limites du programme : </a:t>
            </a:r>
            <a:r>
              <a:rPr lang="fr-FR" b="0" i="0">
                <a:effectLst/>
                <a:latin typeface="Lato" panose="020F0502020204030203" pitchFamily="34" charset="77"/>
                <a:ea typeface="MS PGothic"/>
              </a:rPr>
              <a:t>délimitez les aspects de la situation sur lesquels le programme veut se concentrer et ceux sur lesquels il peut se concentrer. Les domaines sur lesquels le programme peut se concentrer dépendront de plusieurs facteurs, notamment des ressources, des conditions liées au financement reçu et de ce que font les autres prestataires de services en la matière.</a:t>
            </a:r>
          </a:p>
          <a:p>
            <a:pPr marL="171450" indent="-171450" algn="l" fontAlgn="base">
              <a:buFont typeface="Arial" panose="020B0604020202020204" pitchFamily="34" charset="0"/>
              <a:buChar char="•"/>
            </a:pPr>
            <a:r>
              <a:rPr lang="fr-FR" b="1" i="0">
                <a:effectLst/>
                <a:latin typeface="Lato" panose="020F0502020204030203" pitchFamily="34" charset="77"/>
                <a:ea typeface="MS PGothic"/>
              </a:rPr>
              <a:t>Explorer les solutions potentielles : </a:t>
            </a:r>
            <a:r>
              <a:rPr lang="fr-FR" b="0" i="0">
                <a:effectLst/>
                <a:latin typeface="Lato" panose="020F0502020204030203" pitchFamily="34" charset="77"/>
                <a:ea typeface="MS PGothic"/>
              </a:rPr>
              <a:t>recherchez et explorez les moyens possibles de remédier à la situation - ceux qui sont dans le champ d’application et ceux qui sont hors du champ d’application - et déterminez toutes les conditions nécessaires pour parvenir à des </a:t>
            </a:r>
            <a:r>
              <a:rPr lang="fr-FR" sz="1200" b="0">
                <a:solidFill>
                  <a:srgbClr val="0070C0"/>
                </a:solidFill>
                <a:latin typeface="Lato" panose="020F0502020204030203" pitchFamily="34" charset="77"/>
              </a:rPr>
              <a:t>résultats</a:t>
            </a:r>
            <a:r>
              <a:rPr lang="fr-FR" b="0" i="0">
                <a:effectLst/>
                <a:latin typeface="Lato" panose="020F0502020204030203" pitchFamily="34" charset="77"/>
                <a:ea typeface="MS PGothic"/>
              </a:rPr>
              <a:t> (c’est-à-dire les espaces, les pratiques, les personnes, le calendrier, etc.) et tout ce qui pourrait arrêter ou ralentir les progrès vers l’impact souhaité. La théorie du changement doit également reconnaître les lacunes dans les connaissances existantes afin de signaler les domaines nécessitant des recherches plus approfondies.</a:t>
            </a:r>
          </a:p>
          <a:p>
            <a:pPr marL="171450" indent="-171450" algn="l" fontAlgn="base">
              <a:buFont typeface="Arial" panose="020B0604020202020204" pitchFamily="34" charset="0"/>
              <a:buChar char="•"/>
            </a:pPr>
            <a:r>
              <a:rPr lang="fr-FR" b="1" i="0">
                <a:effectLst/>
                <a:latin typeface="Lato" panose="020F0502020204030203" pitchFamily="34" charset="77"/>
                <a:ea typeface="MS PGothic"/>
              </a:rPr>
              <a:t>Formuler des hypothèses : </a:t>
            </a:r>
            <a:r>
              <a:rPr lang="fr-FR" b="0" i="0">
                <a:effectLst/>
                <a:latin typeface="Lato" panose="020F0502020204030203" pitchFamily="34" charset="77"/>
                <a:ea typeface="MS PGothic"/>
              </a:rPr>
              <a:t>dressez la liste des hypothèses sur les raisons pour lesquelles les décisions et les stratégies du programme sont censées fonctionner. Par exemple, pour réaliser la théorie du changement, on peut supposer que les participants se présenteront et achèveront l’intervention. Il s’agit d’une condition préalable nécessaire à l’efficacité de l’intervention ou du programme. Une partie du processus d’élaboration d’une théorie du changement pourrait consister à déterminer dans quelle mesure ces hypothèses sont réalistes ou incertaines.</a:t>
            </a:r>
          </a:p>
          <a:p>
            <a:endParaRPr lang="en-US">
              <a:latin typeface="Lato" panose="020F0502020204030203" pitchFamily="34" charset="77"/>
            </a:endParaRPr>
          </a:p>
          <a:p>
            <a:pPr>
              <a:defRPr/>
            </a:pPr>
            <a:r>
              <a:rPr lang="fr-FR">
                <a:latin typeface="Lato" panose="020F0502020204030203" pitchFamily="34" charset="77"/>
                <a:ea typeface="MS PGothic"/>
                <a:cs typeface="Calibri"/>
              </a:rPr>
              <a:t>Il </a:t>
            </a:r>
            <a:r>
              <a:rPr lang="fr-FR" b="1">
                <a:latin typeface="Lato" panose="020F0502020204030203" pitchFamily="34" charset="77"/>
                <a:ea typeface="MS PGothic"/>
                <a:cs typeface="Calibri"/>
              </a:rPr>
              <a:t>n’existe pas d’outil/de modèle standard</a:t>
            </a:r>
            <a:r>
              <a:rPr lang="fr-FR">
                <a:latin typeface="Lato" panose="020F0502020204030203" pitchFamily="34" charset="77"/>
                <a:ea typeface="MS PGothic"/>
                <a:cs typeface="Calibri"/>
              </a:rPr>
              <a:t> utilisé par le HCR pour élaborer une théorie du changement aux fins des programmes de prévention de la VBG. Les partenaires peuvent utiliser leur propre modèle institutionnel. </a:t>
            </a:r>
          </a:p>
          <a:p>
            <a:pPr>
              <a:defRPr/>
            </a:pPr>
            <a:endParaRPr lang="en-GB">
              <a:latin typeface="Lato" panose="020F0502020204030203" pitchFamily="34" charset="77"/>
              <a:ea typeface="MS PGothic"/>
              <a:cs typeface="Calibri"/>
            </a:endParaRPr>
          </a:p>
          <a:p>
            <a:pPr>
              <a:defRPr/>
            </a:pPr>
            <a:r>
              <a:rPr lang="fr-FR" b="1">
                <a:latin typeface="Lato" panose="020F0502020204030203" pitchFamily="34" charset="77"/>
                <a:ea typeface="MS PGothic"/>
                <a:cs typeface="Calibri"/>
              </a:rPr>
              <a:t>Il est important de rappeler</a:t>
            </a:r>
            <a:r>
              <a:rPr lang="fr-FR">
                <a:latin typeface="Lato" panose="020F0502020204030203" pitchFamily="34" charset="77"/>
                <a:ea typeface="MS PGothic"/>
                <a:cs typeface="Calibri"/>
              </a:rPr>
              <a:t> aux participants que les </a:t>
            </a:r>
            <a:r>
              <a:rPr lang="fr-FR" b="0" i="0">
                <a:effectLst/>
                <a:latin typeface="Lato" panose="020F0502020204030203" pitchFamily="34" charset="77"/>
                <a:ea typeface="MS PGothic"/>
                <a:cs typeface="Calibri"/>
              </a:rPr>
              <a:t>éléments clés de la théorie du changement établie pour éclairer les</a:t>
            </a:r>
            <a:r>
              <a:rPr lang="fr-FR" b="0" i="0" baseline="0">
                <a:effectLst/>
                <a:latin typeface="Lato" panose="020F0502020204030203" pitchFamily="34" charset="77"/>
                <a:ea typeface="MS PGothic"/>
                <a:cs typeface="Calibri"/>
              </a:rPr>
              <a:t> programmes</a:t>
            </a:r>
            <a:r>
              <a:rPr lang="fr-FR" b="0" i="0">
                <a:effectLst/>
                <a:latin typeface="Lato" panose="020F0502020204030203" pitchFamily="34" charset="77"/>
                <a:ea typeface="MS PGothic"/>
                <a:cs typeface="Calibri"/>
              </a:rPr>
              <a:t> de prévention de la VBG pourraient être utilisés pour alimenter le cycle de programmation pluriannuel du HCR et les accords de partenariat [par exemple, la stratégie pluriannuelle COMPASS, la sélection des indicateurs, la description des activités, les énoncés de l’impact/des </a:t>
            </a:r>
            <a:r>
              <a:rPr lang="fr-FR" sz="1200"/>
              <a:t>réalisations</a:t>
            </a:r>
            <a:r>
              <a:rPr lang="fr-FR" b="0" i="0">
                <a:effectLst/>
                <a:latin typeface="Lato" panose="020F0502020204030203" pitchFamily="34" charset="77"/>
                <a:ea typeface="MS PGothic"/>
                <a:cs typeface="Calibri"/>
              </a:rPr>
              <a:t>/des produits dans l’accord de partenariat de projet (PPA, en anglais), le cadre de résultats dans le PPA, etc</a:t>
            </a:r>
            <a:r>
              <a:rPr lang="fr-FR">
                <a:latin typeface="Lato" panose="020F0502020204030203" pitchFamily="34" charset="77"/>
                <a:ea typeface="MS PGothic"/>
                <a:cs typeface="Calibri"/>
              </a:rPr>
              <a:t>.].</a:t>
            </a:r>
          </a:p>
        </p:txBody>
      </p:sp>
    </p:spTree>
    <p:extLst>
      <p:ext uri="{BB962C8B-B14F-4D97-AF65-F5344CB8AC3E}">
        <p14:creationId xmlns:p14="http://schemas.microsoft.com/office/powerpoint/2010/main" val="2969403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31531476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n-US">
              <a:latin typeface="Lato" panose="020F0502020204030203" pitchFamily="34" charset="77"/>
            </a:endParaRPr>
          </a:p>
          <a:p>
            <a:r>
              <a:rPr lang="fr-FR">
                <a:latin typeface="Lato" panose="020F0502020204030203" pitchFamily="34" charset="77"/>
              </a:rPr>
              <a:t>Durée prévue pour la session 5 : 120 min.</a:t>
            </a:r>
          </a:p>
          <a:p>
            <a:endParaRPr lang="x-none">
              <a:latin typeface="Lato" panose="020F0502020204030203" pitchFamily="34" charset="77"/>
            </a:endParaRPr>
          </a:p>
          <a:p>
            <a:r>
              <a:rPr lang="fr-FR" b="1">
                <a:latin typeface="Lato" panose="020F0502020204030203" pitchFamily="34" charset="77"/>
              </a:rPr>
              <a:t>Objectifs d’apprentissage : </a:t>
            </a:r>
          </a:p>
          <a:p>
            <a:pPr marL="342900" lvl="0" indent="-342900">
              <a:buFont typeface="Wingdings" pitchFamily="2" charset="2"/>
              <a:buChar char="Ø"/>
            </a:pPr>
            <a:r>
              <a:rPr lang="fr-FR">
                <a:effectLst/>
                <a:latin typeface="Lato" panose="020F0502020204030203" pitchFamily="34" charset="77"/>
                <a:ea typeface="MS Mincho" panose="02020609040205080304" pitchFamily="49" charset="-128"/>
                <a:cs typeface="Times New Roman" panose="02020603050405020304" pitchFamily="18" charset="0"/>
              </a:rPr>
              <a:t>Expliquer comment mesurer les changements et utiliser les résultats du suivi du programme pour éclairer les ajustements et les nouvelles stratégies. </a:t>
            </a:r>
          </a:p>
          <a:p>
            <a:pPr marL="342900" lvl="0" indent="-342900">
              <a:buFont typeface="Wingdings" pitchFamily="2" charset="2"/>
              <a:buChar char="Ø"/>
            </a:pPr>
            <a:r>
              <a:rPr lang="fr-FR">
                <a:effectLst/>
                <a:latin typeface="Lato" panose="020F0502020204030203" pitchFamily="34" charset="77"/>
                <a:ea typeface="MS Mincho" panose="02020609040205080304" pitchFamily="49" charset="-128"/>
                <a:cs typeface="Times New Roman" panose="02020603050405020304" pitchFamily="18" charset="0"/>
              </a:rPr>
              <a:t>Décrire le cadre de résultats du HCR en matière de VBG, l’indicateur principal de prévention de la VBG du HCR et les outils de suivi correspondants. </a:t>
            </a:r>
          </a:p>
          <a:p>
            <a:endParaRPr lang="x-none"/>
          </a:p>
          <a:p>
            <a:endParaRPr lang="x-none"/>
          </a:p>
          <a:p>
            <a:endParaRPr lang="x-none"/>
          </a:p>
        </p:txBody>
      </p:sp>
    </p:spTree>
    <p:extLst>
      <p:ext uri="{BB962C8B-B14F-4D97-AF65-F5344CB8AC3E}">
        <p14:creationId xmlns:p14="http://schemas.microsoft.com/office/powerpoint/2010/main" val="1604872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a:latin typeface="Lato" panose="020F0502020204030203" pitchFamily="34" charset="77"/>
                <a:hlinkClick r:id="rId3"/>
              </a:rPr>
              <a:t>https://www.whatworks.co.za/resources/film-and-audio/item/668-video-violence-is-preventable-what-works </a:t>
            </a:r>
            <a:r>
              <a:rPr lang="fr-FR" sz="1200">
                <a:latin typeface="Lato" panose="020F0502020204030203" pitchFamily="34" charset="77"/>
              </a:rPr>
              <a:t>(vidéo en anglais, pas de sous-titres français disponibles)</a:t>
            </a:r>
            <a:endParaRPr lang="fr-FR" sz="1200">
              <a:latin typeface="Lato" panose="020F0502020204030203" pitchFamily="34" charset="77"/>
              <a:hlinkClick r:id="rId3"/>
            </a:endParaRPr>
          </a:p>
          <a:p>
            <a:pPr marL="0" marR="0" lvl="0" indent="0" algn="l" defTabSz="914400" rtl="0" eaLnBrk="0" fontAlgn="base" latinLnBrk="0" hangingPunct="0">
              <a:spcBef>
                <a:spcPct val="30000"/>
              </a:spcBef>
              <a:spcAft>
                <a:spcPct val="0"/>
              </a:spcAft>
              <a:buClrTx/>
              <a:buSzTx/>
              <a:buFontTx/>
              <a:buNone/>
              <a:tabLst/>
              <a:defRPr/>
            </a:pPr>
            <a:r>
              <a:rPr lang="fr-FR" sz="1200">
                <a:latin typeface="Lato" panose="020F0502020204030203" pitchFamily="34" charset="77"/>
              </a:rPr>
              <a:t>Durée : 3.27 min</a:t>
            </a:r>
          </a:p>
          <a:p>
            <a:pPr marL="0" marR="0" lvl="0" indent="0" algn="l" defTabSz="914400" rtl="0" eaLnBrk="0" fontAlgn="base" latinLnBrk="0" hangingPunct="0">
              <a:spcBef>
                <a:spcPct val="30000"/>
              </a:spcBef>
              <a:spcAft>
                <a:spcPct val="0"/>
              </a:spcAft>
              <a:buClrTx/>
              <a:buSzTx/>
              <a:buFontTx/>
              <a:buNone/>
              <a:tabLst/>
              <a:defRPr/>
            </a:pPr>
            <a:endParaRPr lang="x-none" sz="120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b="0" i="0" u="none" strike="noStrike">
                <a:effectLst/>
                <a:latin typeface="Lato" panose="020F0502020204030203" pitchFamily="34" charset="77"/>
              </a:rPr>
              <a:t>La vidéo présente les résultats du programme mondial « </a:t>
            </a:r>
            <a:r>
              <a:rPr lang="fr-FR" b="0" i="0" u="none" strike="noStrike" err="1">
                <a:effectLst/>
                <a:latin typeface="Lato" panose="020F0502020204030203" pitchFamily="34" charset="77"/>
              </a:rPr>
              <a:t>What</a:t>
            </a:r>
            <a:r>
              <a:rPr lang="fr-FR" b="0" i="0" u="none" strike="noStrike">
                <a:effectLst/>
                <a:latin typeface="Lato" panose="020F0502020204030203" pitchFamily="34" charset="77"/>
              </a:rPr>
              <a:t> Works to </a:t>
            </a:r>
            <a:r>
              <a:rPr lang="fr-FR" b="0" i="0" u="none" strike="noStrike" err="1">
                <a:effectLst/>
                <a:latin typeface="Lato" panose="020F0502020204030203" pitchFamily="34" charset="77"/>
              </a:rPr>
              <a:t>Prevent</a:t>
            </a:r>
            <a:r>
              <a:rPr lang="fr-FR" b="0" i="0" u="none" strike="noStrike">
                <a:effectLst/>
                <a:latin typeface="Lato" panose="020F0502020204030203" pitchFamily="34" charset="77"/>
              </a:rPr>
              <a:t> Violence Against </a:t>
            </a:r>
            <a:r>
              <a:rPr lang="fr-FR" b="0" i="0" u="none" strike="noStrike" err="1">
                <a:effectLst/>
                <a:latin typeface="Lato" panose="020F0502020204030203" pitchFamily="34" charset="77"/>
              </a:rPr>
              <a:t>Women</a:t>
            </a:r>
            <a:r>
              <a:rPr lang="fr-FR" b="0" i="0" u="none" strike="noStrike">
                <a:effectLst/>
                <a:latin typeface="Lato" panose="020F0502020204030203" pitchFamily="34" charset="77"/>
              </a:rPr>
              <a:t> &amp; Girls Global Programme » (Ce qui marche pour prévenir la violence contre les femmes et les filles), financé par UK </a:t>
            </a:r>
            <a:r>
              <a:rPr lang="fr-FR" b="0" i="0" u="none" strike="noStrike" err="1">
                <a:effectLst/>
                <a:latin typeface="Lato" panose="020F0502020204030203" pitchFamily="34" charset="77"/>
              </a:rPr>
              <a:t>Aid</a:t>
            </a:r>
            <a:r>
              <a:rPr lang="fr-FR" b="0" i="0" u="none" strike="noStrike">
                <a:effectLst/>
                <a:latin typeface="Lato" panose="020F0502020204030203" pitchFamily="34" charset="77"/>
              </a:rPr>
              <a:t>. Cette ressource en ligne détaille les résultats et les enseignements tirés d’évaluations rigoureuses menées dans 15 pays d’Afrique, d’Asie et du Moyen-Orient sur ce qui fonctionne (et ne fonctionne pas) pour prévenir la violence, dont les résultats montrent que la violence contre les femmes et les filles peut être évitée. Le programme qui lui succède, </a:t>
            </a:r>
            <a:r>
              <a:rPr lang="fr-FR" b="0" i="0" u="none" strike="noStrike" err="1">
                <a:effectLst/>
                <a:latin typeface="Lato" panose="020F0502020204030203" pitchFamily="34" charset="77"/>
              </a:rPr>
              <a:t>What</a:t>
            </a:r>
            <a:r>
              <a:rPr lang="fr-FR" b="0" i="0" u="none" strike="noStrike">
                <a:effectLst/>
                <a:latin typeface="Lato" panose="020F0502020204030203" pitchFamily="34" charset="77"/>
              </a:rPr>
              <a:t> Works - Impact at </a:t>
            </a:r>
            <a:r>
              <a:rPr lang="fr-FR" b="0" i="0" u="none" strike="noStrike" err="1">
                <a:effectLst/>
                <a:latin typeface="Lato" panose="020F0502020204030203" pitchFamily="34" charset="77"/>
              </a:rPr>
              <a:t>Scale</a:t>
            </a:r>
            <a:r>
              <a:rPr lang="fr-FR" b="0" i="0" u="none" strike="noStrike">
                <a:effectLst/>
                <a:latin typeface="Lato" panose="020F0502020204030203" pitchFamily="34" charset="77"/>
              </a:rPr>
              <a:t> (Ce qui marche - Impact à l’échelle), permettra d’intensifier les interventions efficaces, de tester de nouvelles innovations et d’utiliser les données probantes pour influencer une prise en charge mondiale plus efficace de la prévention de la violence à l’égard des femmes et des filles. </a:t>
            </a:r>
          </a:p>
        </p:txBody>
      </p:sp>
    </p:spTree>
    <p:extLst>
      <p:ext uri="{BB962C8B-B14F-4D97-AF65-F5344CB8AC3E}">
        <p14:creationId xmlns:p14="http://schemas.microsoft.com/office/powerpoint/2010/main" val="29755100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82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a:defRPr/>
            </a:pPr>
            <a:r>
              <a:rPr lang="fr-FR">
                <a:latin typeface="Lato" panose="020F0502020204030203" pitchFamily="34" charset="77"/>
                <a:ea typeface="MS PGothic"/>
                <a:cs typeface="Calibri"/>
              </a:rPr>
              <a:t>Durée prévue : 10 min</a:t>
            </a:r>
          </a:p>
          <a:p>
            <a:pPr>
              <a:defRPr/>
            </a:pPr>
            <a:r>
              <a:rPr lang="fr-FR">
                <a:latin typeface="Lato" panose="020F0502020204030203" pitchFamily="34" charset="77"/>
                <a:ea typeface="MS PGothic"/>
                <a:cs typeface="Calibri"/>
              </a:rPr>
              <a:t>Objectif : réfléchir à l’efficacité des activités de prévention de la VBG</a:t>
            </a:r>
          </a:p>
          <a:p>
            <a:endParaRPr lang="en-US">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fr-FR" u="none" strike="noStrike">
                <a:effectLst/>
                <a:uFill>
                  <a:solidFill>
                    <a:srgbClr val="000000"/>
                  </a:solidFill>
                </a:uFill>
                <a:latin typeface="Lato" panose="020F0502020204030203" pitchFamily="34" charset="77"/>
                <a:ea typeface="Calibri" panose="020F0502020204030204" pitchFamily="34" charset="0"/>
                <a:cs typeface="Calibri"/>
              </a:rPr>
              <a:t>Invitez les participants à réfléchir aux questions de la diapositive en plénière.</a:t>
            </a:r>
            <a:r>
              <a:rPr lang="fr-FR">
                <a:uFill>
                  <a:solidFill>
                    <a:srgbClr val="000000"/>
                  </a:solidFill>
                </a:uFill>
                <a:latin typeface="Lato" panose="020F0502020204030203" pitchFamily="34" charset="77"/>
                <a:ea typeface="Calibri" panose="020F0502020204030204" pitchFamily="34" charset="0"/>
                <a:cs typeface="Calibri"/>
              </a:rPr>
              <a:t> </a:t>
            </a:r>
          </a:p>
          <a:p>
            <a:pPr>
              <a:defRPr/>
            </a:pPr>
            <a:endParaRPr lang="en-US">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spcBef>
                <a:spcPct val="30000"/>
              </a:spcBef>
              <a:spcAft>
                <a:spcPct val="0"/>
              </a:spcAft>
              <a:buClrTx/>
              <a:buSzTx/>
              <a:buFontTx/>
              <a:buNone/>
              <a:tabLst/>
              <a:defRPr/>
            </a:pPr>
            <a:r>
              <a:rPr lang="fr-FR" b="1" u="none" strike="noStrike">
                <a:effectLst/>
                <a:uFill>
                  <a:solidFill>
                    <a:srgbClr val="000000"/>
                  </a:solidFill>
                </a:uFill>
                <a:latin typeface="Lato" panose="020F0502020204030203" pitchFamily="34" charset="77"/>
                <a:ea typeface="Calibri" panose="020F0502020204030204" pitchFamily="34" charset="0"/>
                <a:cs typeface="Calibri"/>
              </a:rPr>
              <a:t>Rappel :</a:t>
            </a:r>
            <a:r>
              <a:rPr lang="fr-FR" b="1">
                <a:uFill>
                  <a:solidFill>
                    <a:srgbClr val="000000"/>
                  </a:solidFill>
                </a:uFill>
                <a:latin typeface="Lato" panose="020F0502020204030203" pitchFamily="34" charset="77"/>
                <a:ea typeface="Calibri" panose="020F0502020204030204" pitchFamily="34" charset="0"/>
                <a:cs typeface="Calibri"/>
              </a:rPr>
              <a:t> </a:t>
            </a:r>
          </a:p>
          <a:p>
            <a:pPr marL="0" marR="0" lvl="0" indent="0" algn="l" defTabSz="914400" rtl="0" eaLnBrk="0" fontAlgn="base" latinLnBrk="0" hangingPunct="0">
              <a:spcBef>
                <a:spcPct val="30000"/>
              </a:spcBef>
              <a:spcAft>
                <a:spcPct val="0"/>
              </a:spcAft>
              <a:buClrTx/>
              <a:buSzTx/>
              <a:buFontTx/>
              <a:buNone/>
              <a:tabLst/>
              <a:defRPr/>
            </a:pPr>
            <a:r>
              <a:rPr lang="fr-FR" u="none" strike="noStrike">
                <a:effectLst/>
                <a:uFill>
                  <a:solidFill>
                    <a:srgbClr val="000000"/>
                  </a:solidFill>
                </a:uFill>
                <a:latin typeface="Lato" panose="020F0502020204030203" pitchFamily="34" charset="77"/>
                <a:ea typeface="Calibri" panose="020F0502020204030204" pitchFamily="34" charset="0"/>
                <a:cs typeface="Calibri"/>
              </a:rPr>
              <a:t>Concepts, principes et approches clés discutés lors des sessions précédentes : adhérer aux principes directeurs liés à la VBG, assurer la participation et l’engagement des femmes, des filles et des autres groupes à risque ainsi que la responsabilité à leur égard, travailler dans le cadre du modèle écologique, travailler avec des organisations dirigées par des réfugiés et des femmes.</a:t>
            </a:r>
            <a:r>
              <a:rPr lang="fr-FR">
                <a:uFill>
                  <a:solidFill>
                    <a:srgbClr val="000000"/>
                  </a:solidFill>
                </a:uFill>
                <a:latin typeface="Lato" panose="020F0502020204030203" pitchFamily="34" charset="77"/>
                <a:ea typeface="Calibri" panose="020F0502020204030204" pitchFamily="34" charset="0"/>
                <a:cs typeface="Calibri"/>
              </a:rPr>
              <a:t> </a:t>
            </a:r>
          </a:p>
          <a:p>
            <a:pPr marL="171450" indent="-171450">
              <a:buFont typeface="Arial" panose="020B0604020202020204" pitchFamily="34" charset="0"/>
              <a:buChar char="•"/>
            </a:pPr>
            <a:r>
              <a:rPr lang="fr-FR" u="none" strike="noStrike">
                <a:effectLst/>
                <a:uFill>
                  <a:solidFill>
                    <a:srgbClr val="000000"/>
                  </a:solidFill>
                </a:uFill>
                <a:latin typeface="Lato" panose="020F0502020204030203" pitchFamily="34" charset="77"/>
                <a:ea typeface="Calibri" panose="020F0502020204030204" pitchFamily="34" charset="0"/>
                <a:cs typeface="Calibri"/>
              </a:rPr>
              <a:t>Appuyer les activités de prévention de la VBG sur une solide théorie du changement, fondée sur une analyse de genre et de pouvoir.</a:t>
            </a:r>
            <a:r>
              <a:rPr lang="fr-FR">
                <a:uFill>
                  <a:solidFill>
                    <a:srgbClr val="000000"/>
                  </a:solidFill>
                </a:uFill>
                <a:latin typeface="Lato" panose="020F0502020204030203" pitchFamily="34" charset="77"/>
                <a:ea typeface="Calibri" panose="020F0502020204030204" pitchFamily="34" charset="0"/>
                <a:cs typeface="Calibri"/>
              </a:rPr>
              <a:t> </a:t>
            </a:r>
          </a:p>
          <a:p>
            <a:pPr marL="171450" indent="-171450">
              <a:buFont typeface="Arial" panose="020B0604020202020204" pitchFamily="34" charset="0"/>
              <a:buChar char="•"/>
            </a:pPr>
            <a:r>
              <a:rPr lang="fr-FR" u="none" strike="noStrike">
                <a:effectLst/>
                <a:uFill>
                  <a:solidFill>
                    <a:srgbClr val="000000"/>
                  </a:solidFill>
                </a:uFill>
                <a:latin typeface="Lato" panose="020F0502020204030203" pitchFamily="34" charset="77"/>
                <a:ea typeface="Calibri" panose="020F0502020204030204" pitchFamily="34" charset="0"/>
                <a:cs typeface="Calibri"/>
              </a:rPr>
              <a:t>Certains des défis spécifiques liés au suivi du travail de prévention de la VBG seront abordés dans la diapositive suivante</a:t>
            </a:r>
          </a:p>
          <a:p>
            <a:pPr marL="0" marR="0" lvl="0" indent="0" algn="l" defTabSz="914400" rtl="0" eaLnBrk="0" fontAlgn="base" latinLnBrk="0" hangingPunct="0">
              <a:spcBef>
                <a:spcPct val="30000"/>
              </a:spcBef>
              <a:spcAft>
                <a:spcPct val="0"/>
              </a:spcAft>
              <a:buClrTx/>
              <a:buSzTx/>
              <a:buFontTx/>
              <a:buNone/>
              <a:tabLst/>
              <a:defRPr/>
            </a:pPr>
            <a:endParaRPr lang="en-US" i="0">
              <a:effectLst/>
              <a:latin typeface="Lato" panose="020F0502020204030203" pitchFamily="34" charset="77"/>
              <a:ea typeface="MS Mincho" panose="02020609040205080304" pitchFamily="49" charset="-128"/>
              <a:cs typeface="Times New Roman" panose="02020603050405020304" pitchFamily="18" charset="0"/>
            </a:endParaRPr>
          </a:p>
          <a:p>
            <a:r>
              <a:rPr lang="fr-FR" b="1" i="0" u="sng">
                <a:effectLst/>
                <a:latin typeface="Lato" panose="020F0502020204030203" pitchFamily="34" charset="77"/>
                <a:ea typeface="MS Mincho"/>
                <a:cs typeface="Times New Roman" panose="02020603050405020304" pitchFamily="18" charset="0"/>
              </a:rPr>
              <a:t>Si la question est posée</a:t>
            </a:r>
            <a:r>
              <a:rPr lang="fr-FR" b="1" i="0">
                <a:effectLst/>
                <a:latin typeface="Lato" panose="020F0502020204030203" pitchFamily="34" charset="77"/>
                <a:ea typeface="MS Mincho"/>
                <a:cs typeface="Times New Roman" panose="02020603050405020304" pitchFamily="18" charset="0"/>
              </a:rPr>
              <a:t> :</a:t>
            </a:r>
            <a:r>
              <a:rPr lang="fr-FR" b="1">
                <a:latin typeface="Lato" panose="020F0502020204030203" pitchFamily="34" charset="77"/>
                <a:ea typeface="MS Mincho"/>
                <a:cs typeface="Times New Roman" panose="02020603050405020304" pitchFamily="18" charset="0"/>
              </a:rPr>
              <a:t> </a:t>
            </a:r>
          </a:p>
          <a:p>
            <a:pPr marL="171450" indent="-171450">
              <a:buFont typeface="Arial" panose="020B0604020202020204" pitchFamily="34" charset="0"/>
              <a:buChar char="•"/>
            </a:pPr>
            <a:r>
              <a:rPr lang="fr-FR" b="1">
                <a:latin typeface="Lato" panose="020F0502020204030203" pitchFamily="34" charset="77"/>
                <a:ea typeface="MS PGothic"/>
                <a:cs typeface="Calibri"/>
              </a:rPr>
              <a:t>Suivi :</a:t>
            </a:r>
            <a:r>
              <a:rPr lang="fr-FR">
                <a:latin typeface="Lato" panose="020F0502020204030203" pitchFamily="34" charset="77"/>
                <a:ea typeface="MS PGothic"/>
                <a:cs typeface="Calibri"/>
              </a:rPr>
              <a:t> processus systématique et continu de collecte, d’analyse et d’utilisation des informations pour suivre le chemin parcouru par le programme vers la réalisation des objectifs fixés et l’utilisation des fonds alloués. </a:t>
            </a:r>
          </a:p>
          <a:p>
            <a:pPr marL="171450" indent="-171450">
              <a:buFont typeface="Arial" panose="020B0604020202020204" pitchFamily="34" charset="0"/>
              <a:buChar char="•"/>
            </a:pPr>
            <a:r>
              <a:rPr lang="fr-FR" b="1">
                <a:latin typeface="Lato" panose="020F0502020204030203" pitchFamily="34" charset="77"/>
                <a:ea typeface="MS PGothic"/>
                <a:cs typeface="Calibri"/>
              </a:rPr>
              <a:t>Évaluation : </a:t>
            </a:r>
            <a:r>
              <a:rPr lang="fr-FR">
                <a:latin typeface="Lato" panose="020F0502020204030203" pitchFamily="34" charset="77"/>
                <a:ea typeface="MS PGothic"/>
                <a:cs typeface="Calibri"/>
              </a:rPr>
              <a:t>examen systématique et objectif d’un projet, d’un programme ou d’une politique en cours ou achevés, de leur conception, de leur mise en œuvre et de leurs résultats. Le but recherché est de déterminer la pertinence et la réalisation des objectifs, l’efficience, l’efficacité, l’impact et la durabilité. </a:t>
            </a:r>
          </a:p>
          <a:p>
            <a:endParaRPr lang="en-GB">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Définitions dérivées et simplifiées de la boîte à outils FRAME du HCR/CARE, Frame Toolkit: </a:t>
            </a:r>
            <a:r>
              <a:rPr lang="fr-FR">
                <a:effectLst/>
                <a:latin typeface="Lato" panose="020F0502020204030203" pitchFamily="34" charset="77"/>
                <a:ea typeface="MS PGothic"/>
                <a:cs typeface="Calibri"/>
              </a:rPr>
              <a:t>Framework for </a:t>
            </a:r>
            <a:r>
              <a:rPr lang="fr-FR" err="1">
                <a:effectLst/>
                <a:latin typeface="Lato" panose="020F0502020204030203" pitchFamily="34" charset="77"/>
                <a:ea typeface="MS PGothic"/>
                <a:cs typeface="Calibri"/>
              </a:rPr>
              <a:t>Assessing</a:t>
            </a:r>
            <a:r>
              <a:rPr lang="fr-FR">
                <a:effectLst/>
                <a:latin typeface="Lato" panose="020F0502020204030203" pitchFamily="34" charset="77"/>
                <a:ea typeface="MS PGothic"/>
                <a:cs typeface="Calibri"/>
              </a:rPr>
              <a:t>, Monitoring and </a:t>
            </a:r>
            <a:r>
              <a:rPr lang="fr-FR" err="1">
                <a:effectLst/>
                <a:latin typeface="Lato" panose="020F0502020204030203" pitchFamily="34" charset="77"/>
                <a:ea typeface="MS PGothic"/>
                <a:cs typeface="Calibri"/>
              </a:rPr>
              <a:t>Evaluating</a:t>
            </a:r>
            <a:r>
              <a:rPr lang="fr-FR">
                <a:effectLst/>
                <a:latin typeface="Lato" panose="020F0502020204030203" pitchFamily="34" charset="77"/>
                <a:ea typeface="MS PGothic"/>
                <a:cs typeface="Calibri"/>
              </a:rPr>
              <a:t> the </a:t>
            </a:r>
            <a:r>
              <a:rPr lang="fr-FR" err="1">
                <a:effectLst/>
                <a:latin typeface="Lato" panose="020F0502020204030203" pitchFamily="34" charset="77"/>
                <a:ea typeface="MS PGothic"/>
                <a:cs typeface="Calibri"/>
              </a:rPr>
              <a:t>environment</a:t>
            </a:r>
            <a:r>
              <a:rPr lang="fr-FR">
                <a:effectLst/>
                <a:latin typeface="Lato" panose="020F0502020204030203" pitchFamily="34" charset="77"/>
                <a:ea typeface="MS PGothic"/>
                <a:cs typeface="Calibri"/>
              </a:rPr>
              <a:t> in </a:t>
            </a:r>
            <a:r>
              <a:rPr lang="fr-FR" err="1">
                <a:effectLst/>
                <a:latin typeface="Lato" panose="020F0502020204030203" pitchFamily="34" charset="77"/>
                <a:ea typeface="MS PGothic"/>
                <a:cs typeface="Calibri"/>
              </a:rPr>
              <a:t>refugee-related</a:t>
            </a:r>
            <a:r>
              <a:rPr lang="fr-FR">
                <a:effectLst/>
                <a:latin typeface="Lato" panose="020F0502020204030203" pitchFamily="34" charset="77"/>
                <a:ea typeface="MS PGothic"/>
                <a:cs typeface="Calibri"/>
              </a:rPr>
              <a:t> </a:t>
            </a:r>
            <a:r>
              <a:rPr lang="fr-FR" err="1">
                <a:effectLst/>
                <a:latin typeface="Lato" panose="020F0502020204030203" pitchFamily="34" charset="77"/>
                <a:ea typeface="MS PGothic"/>
                <a:cs typeface="Calibri"/>
              </a:rPr>
              <a:t>operations</a:t>
            </a:r>
            <a:r>
              <a:rPr lang="fr-FR">
                <a:effectLst/>
                <a:latin typeface="Lato" panose="020F0502020204030203" pitchFamily="34" charset="77"/>
                <a:ea typeface="MS PGothic"/>
                <a:cs typeface="Calibri"/>
              </a:rPr>
              <a:t>, 2009 (</a:t>
            </a:r>
            <a:r>
              <a:rPr lang="fr-FR" sz="1200">
                <a:effectLst/>
                <a:latin typeface="Lato" panose="020F0502020204030203" pitchFamily="34" charset="77"/>
                <a:ea typeface="MS PGothic"/>
                <a:cs typeface="Calibri"/>
                <a:hlinkClick r:id="rId3"/>
              </a:rPr>
              <a:t>https://www.unhcr.org/protection/environment/4a97d1039/frame-toolkit-framework-assessing-monitoring-evaluating-environment-refugee.html</a:t>
            </a:r>
            <a:r>
              <a:rPr lang="fr-FR">
                <a:effectLst/>
                <a:latin typeface="Lato" panose="020F0502020204030203" pitchFamily="34" charset="77"/>
                <a:ea typeface="MS PGothic"/>
                <a:cs typeface="Calibri"/>
              </a:rPr>
              <a:t>).</a:t>
            </a:r>
            <a:r>
              <a:rPr lang="fr-FR">
                <a:latin typeface="Lato" panose="020F0502020204030203" pitchFamily="34" charset="77"/>
                <a:ea typeface="MS PGothic"/>
                <a:cs typeface="Calibri"/>
              </a:rPr>
              <a:t> </a:t>
            </a:r>
          </a:p>
        </p:txBody>
      </p:sp>
    </p:spTree>
    <p:extLst>
      <p:ext uri="{BB962C8B-B14F-4D97-AF65-F5344CB8AC3E}">
        <p14:creationId xmlns:p14="http://schemas.microsoft.com/office/powerpoint/2010/main" val="4097462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ct val="30000"/>
              </a:spcBef>
              <a:spcAft>
                <a:spcPct val="0"/>
              </a:spcAft>
              <a:buClrTx/>
              <a:buSzTx/>
              <a:buFontTx/>
              <a:buNone/>
              <a:tabLst/>
              <a:defRPr/>
            </a:pPr>
            <a:r>
              <a:rPr lang="fr-FR" sz="1500" b="1" noProof="0">
                <a:latin typeface="Lato" panose="020F0502020204030203" pitchFamily="34" charset="77"/>
                <a:ea typeface="MS PGothic"/>
                <a:cs typeface="Calibri"/>
              </a:rPr>
              <a:t>NOTES DE L’ANIMATEUR</a:t>
            </a:r>
          </a:p>
          <a:p>
            <a:endParaRPr lang="en-GB" i="1" noProof="0">
              <a:latin typeface="Lato" panose="020F0502020204030203" pitchFamily="34" charset="77"/>
            </a:endParaRPr>
          </a:p>
          <a:p>
            <a:pPr>
              <a:defRPr/>
            </a:pPr>
            <a:r>
              <a:rPr lang="fr-FR" i="0" noProof="0">
                <a:effectLst/>
                <a:latin typeface="Lato" panose="020F0502020204030203" pitchFamily="34" charset="77"/>
                <a:ea typeface="MS Mincho"/>
                <a:cs typeface="Times New Roman" panose="02020603050405020304" pitchFamily="18" charset="0"/>
              </a:rPr>
              <a:t>La prévention primaire de la VBG consiste à s’attaquer aux </a:t>
            </a:r>
            <a:r>
              <a:rPr lang="fr-FR" b="0" i="0" noProof="0">
                <a:effectLst/>
                <a:latin typeface="Lato" panose="020F0502020204030203" pitchFamily="34" charset="77"/>
                <a:ea typeface="MS Mincho"/>
                <a:cs typeface="Times New Roman" panose="02020603050405020304" pitchFamily="18" charset="0"/>
              </a:rPr>
              <a:t>causes profondes</a:t>
            </a:r>
            <a:r>
              <a:rPr lang="fr-FR" i="0" noProof="0">
                <a:effectLst/>
                <a:latin typeface="Lato" panose="020F0502020204030203" pitchFamily="34" charset="77"/>
                <a:ea typeface="MS Mincho"/>
                <a:cs typeface="Times New Roman" panose="02020603050405020304" pitchFamily="18" charset="0"/>
              </a:rPr>
              <a:t> de la VBG. Il s’agit d’un processus à long terme, ce qui signifie que l’évaluation de l’impact n’est pas facile. Même lorsque l’action implique des mesures concrètes de prévention à court terme, il n’est pas facile de démontrer comment et quel(s) facteur(s) spécifique(s) ont un impact sur les niveaux de VBG: il est plus facile de dire combien de survivant(e)s de VBG ont reçu des services que d’indiquer combien de personnes n’ont pas subi de VBG grâce aux interventions de prévention. Cette possibilité est encore plus limitée dans les situations d’urgence, où l’accent est mis sur des services visibles et mesurables.</a:t>
            </a:r>
            <a:r>
              <a:rPr lang="fr-FR" noProof="0">
                <a:latin typeface="Lato" panose="020F0502020204030203" pitchFamily="34" charset="77"/>
                <a:ea typeface="MS Mincho"/>
                <a:cs typeface="Times New Roman" panose="02020603050405020304" pitchFamily="18" charset="0"/>
              </a:rPr>
              <a:t> </a:t>
            </a:r>
          </a:p>
          <a:p>
            <a:pPr>
              <a:defRPr/>
            </a:pPr>
            <a:endParaRPr lang="en-GB" noProof="0">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fr-FR" noProof="0">
                <a:latin typeface="Lato" panose="020F0502020204030203" pitchFamily="34" charset="77"/>
                <a:ea typeface="MS PGothic"/>
                <a:cs typeface="Calibri"/>
              </a:rPr>
              <a:t>Pour mesurer les activités de prévention primaire, il est recommandé d’</a:t>
            </a:r>
            <a:r>
              <a:rPr lang="fr-FR" b="1" noProof="0">
                <a:latin typeface="Lato" panose="020F0502020204030203" pitchFamily="34" charset="77"/>
                <a:ea typeface="MS PGothic"/>
                <a:cs typeface="Calibri"/>
              </a:rPr>
              <a:t>utiliser des indicateurs indirects </a:t>
            </a:r>
            <a:r>
              <a:rPr lang="fr-FR" noProof="0">
                <a:latin typeface="Lato" panose="020F0502020204030203" pitchFamily="34" charset="77"/>
                <a:ea typeface="MS PGothic"/>
                <a:cs typeface="Calibri"/>
              </a:rPr>
              <a:t>qui ne nécessitent pas de compter ou même de connaître les incidents. Ceux-ci reposent sur ce que l’on peut considérer comme les meilleures pratiques en matière de programmation qui ont une influence positive sur les différents types de programmes.</a:t>
            </a:r>
          </a:p>
          <a:p>
            <a:endParaRPr lang="en-GB" noProof="0">
              <a:latin typeface="Lato" panose="020F0502020204030203" pitchFamily="34" charset="77"/>
            </a:endParaRPr>
          </a:p>
          <a:p>
            <a:pPr marL="0" marR="0" lvl="0" indent="0" algn="l" defTabSz="914400" rtl="0" eaLnBrk="1" fontAlgn="auto" latinLnBrk="0" hangingPunct="1">
              <a:spcBef>
                <a:spcPts val="0"/>
              </a:spcBef>
              <a:spcAft>
                <a:spcPts val="0"/>
              </a:spcAft>
              <a:buClrTx/>
              <a:buSzTx/>
              <a:buFontTx/>
              <a:buNone/>
              <a:tabLst/>
              <a:defRPr/>
            </a:pPr>
            <a:r>
              <a:rPr lang="fr-FR" noProof="0">
                <a:latin typeface="Lato" panose="020F0502020204030203" pitchFamily="34" charset="77"/>
                <a:ea typeface="MS PGothic"/>
                <a:cs typeface="Calibri"/>
              </a:rPr>
              <a:t>Il est suggéré d’utiliser une combinaison d’</a:t>
            </a:r>
            <a:r>
              <a:rPr lang="fr-FR" b="1" noProof="0">
                <a:latin typeface="Lato" panose="020F0502020204030203" pitchFamily="34" charset="77"/>
                <a:ea typeface="MS PGothic"/>
                <a:cs typeface="Calibri"/>
              </a:rPr>
              <a:t>indicateurs qualitatifs et quantitatifs</a:t>
            </a:r>
            <a:r>
              <a:rPr lang="fr-FR" noProof="0">
                <a:latin typeface="Lato" panose="020F0502020204030203" pitchFamily="34" charset="77"/>
                <a:ea typeface="MS PGothic"/>
                <a:cs typeface="Calibri"/>
              </a:rPr>
              <a:t>, les informations qualitatives permettant d’approfondir la perception des programmes par les participants. Il est essentiel de consulter la communauté, en particulier les femmes, les filles et les autres groupes à risque. </a:t>
            </a:r>
          </a:p>
          <a:p>
            <a:pPr marL="0" marR="0" lvl="0" indent="0" algn="l" defTabSz="914400" rtl="0" eaLnBrk="1" fontAlgn="auto" latinLnBrk="0" hangingPunct="1">
              <a:spcBef>
                <a:spcPts val="0"/>
              </a:spcBef>
              <a:spcAft>
                <a:spcPts val="0"/>
              </a:spcAft>
              <a:buClrTx/>
              <a:buSzTx/>
              <a:buFontTx/>
              <a:buNone/>
              <a:tabLst/>
              <a:defRPr/>
            </a:pPr>
            <a:endParaRPr lang="en-GB" b="0" noProof="0">
              <a:latin typeface="Lato" panose="020F0502020204030203" pitchFamily="34" charset="77"/>
              <a:ea typeface="MS PGothic"/>
              <a:cs typeface="Calibri"/>
            </a:endParaRPr>
          </a:p>
          <a:p>
            <a:pPr marL="0" marR="0" lvl="0" indent="0" algn="l" defTabSz="914400" rtl="0" eaLnBrk="1" fontAlgn="auto" latinLnBrk="0" hangingPunct="1">
              <a:spcBef>
                <a:spcPts val="0"/>
              </a:spcBef>
              <a:spcAft>
                <a:spcPts val="0"/>
              </a:spcAft>
              <a:buClrTx/>
              <a:buSzTx/>
              <a:buFontTx/>
              <a:buNone/>
              <a:tabLst/>
              <a:defRPr/>
            </a:pPr>
            <a:r>
              <a:rPr lang="fr-FR" b="0" noProof="0">
                <a:latin typeface="Lato" panose="020F0502020204030203" pitchFamily="34" charset="77"/>
                <a:ea typeface="MS PGothic"/>
                <a:cs typeface="Calibri"/>
              </a:rPr>
              <a:t>Rappelez qu’il est essentiel de s’assurer que vous utilisez </a:t>
            </a:r>
            <a:r>
              <a:rPr lang="fr-FR" b="1" noProof="0">
                <a:latin typeface="Lato" panose="020F0502020204030203" pitchFamily="34" charset="77"/>
                <a:ea typeface="MS PGothic"/>
                <a:cs typeface="Calibri"/>
              </a:rPr>
              <a:t>des méthodologies sûres et éthiques pour consulter les communautés sur leurs priorités et les risques de VBG (non liés à un incident en particulier). </a:t>
            </a:r>
            <a:r>
              <a:rPr lang="fr-FR" b="0" noProof="0">
                <a:latin typeface="Lato" panose="020F0502020204030203" pitchFamily="34" charset="77"/>
                <a:ea typeface="MS PGothic"/>
                <a:cs typeface="Calibri"/>
              </a:rPr>
              <a:t>Les consultations doivent </a:t>
            </a:r>
            <a:r>
              <a:rPr lang="fr-FR" noProof="0">
                <a:latin typeface="Lato" panose="020F0502020204030203" pitchFamily="34" charset="77"/>
                <a:ea typeface="MS PGothic"/>
                <a:cs typeface="Calibri"/>
              </a:rPr>
              <a:t>se poursuivre tout au long de la mise en œuvre afin de garantir que toute conséquence involontaire néfaste puisse être rapidement corrigée. Les </a:t>
            </a:r>
            <a:r>
              <a:rPr lang="fr-FR" b="1" noProof="0">
                <a:latin typeface="Lato" panose="020F0502020204030203" pitchFamily="34" charset="77"/>
                <a:ea typeface="MS PGothic"/>
                <a:cs typeface="Calibri"/>
              </a:rPr>
              <a:t>audits de sécurité </a:t>
            </a:r>
            <a:r>
              <a:rPr lang="fr-FR" b="0" noProof="0">
                <a:latin typeface="Lato" panose="020F0502020204030203" pitchFamily="34" charset="77"/>
                <a:ea typeface="MS PGothic"/>
                <a:cs typeface="Calibri"/>
              </a:rPr>
              <a:t>sont l’un des outils pouvant être utilisés pour les consultations. Pour plus d’informations, veuillez vous référer à la boîte à outils du HCR sur les audits de sécurité en matière de VBG (https://</a:t>
            </a:r>
            <a:r>
              <a:rPr lang="fr-FR" b="0" noProof="0" err="1">
                <a:latin typeface="Lato" panose="020F0502020204030203" pitchFamily="34" charset="77"/>
                <a:ea typeface="MS PGothic"/>
                <a:cs typeface="Calibri"/>
              </a:rPr>
              <a:t>intranet.unhcr.org</a:t>
            </a:r>
            <a:r>
              <a:rPr lang="fr-FR" b="0" noProof="0">
                <a:latin typeface="Lato" panose="020F0502020204030203" pitchFamily="34" charset="77"/>
                <a:ea typeface="MS PGothic"/>
                <a:cs typeface="Calibri"/>
              </a:rPr>
              <a:t>/en/protection-programme/</a:t>
            </a:r>
            <a:r>
              <a:rPr lang="fr-FR" b="0" noProof="0" err="1">
                <a:latin typeface="Lato" panose="020F0502020204030203" pitchFamily="34" charset="77"/>
                <a:ea typeface="MS PGothic"/>
                <a:cs typeface="Calibri"/>
              </a:rPr>
              <a:t>gender</a:t>
            </a:r>
            <a:r>
              <a:rPr lang="fr-FR" b="0" noProof="0">
                <a:latin typeface="Lato" panose="020F0502020204030203" pitchFamily="34" charset="77"/>
                <a:ea typeface="MS PGothic"/>
                <a:cs typeface="Calibri"/>
              </a:rPr>
              <a:t>-</a:t>
            </a:r>
            <a:r>
              <a:rPr lang="fr-FR" b="0" noProof="0" err="1">
                <a:latin typeface="Lato" panose="020F0502020204030203" pitchFamily="34" charset="77"/>
                <a:ea typeface="MS PGothic"/>
                <a:cs typeface="Calibri"/>
              </a:rPr>
              <a:t>based</a:t>
            </a:r>
            <a:r>
              <a:rPr lang="fr-FR" b="0" noProof="0">
                <a:latin typeface="Lato" panose="020F0502020204030203" pitchFamily="34" charset="77"/>
                <a:ea typeface="MS PGothic"/>
                <a:cs typeface="Calibri"/>
              </a:rPr>
              <a:t>-violence/</a:t>
            </a:r>
            <a:r>
              <a:rPr lang="fr-FR" b="0" noProof="0" err="1">
                <a:latin typeface="Lato" panose="020F0502020204030203" pitchFamily="34" charset="77"/>
                <a:ea typeface="MS PGothic"/>
                <a:cs typeface="Calibri"/>
              </a:rPr>
              <a:t>tools.html</a:t>
            </a:r>
            <a:r>
              <a:rPr lang="fr-FR" b="0" noProof="0">
                <a:latin typeface="Lato" panose="020F0502020204030203" pitchFamily="34" charset="77"/>
                <a:ea typeface="MS PGothic"/>
                <a:cs typeface="Calibri"/>
              </a:rPr>
              <a:t>). </a:t>
            </a:r>
          </a:p>
          <a:p>
            <a:pPr marL="0" marR="0" lvl="0" indent="0" algn="l" defTabSz="914400" rtl="0" eaLnBrk="1" fontAlgn="auto" latinLnBrk="0" hangingPunct="1">
              <a:spcBef>
                <a:spcPts val="0"/>
              </a:spcBef>
              <a:spcAft>
                <a:spcPts val="0"/>
              </a:spcAft>
              <a:buClrTx/>
              <a:buSzTx/>
              <a:buFontTx/>
              <a:buNone/>
              <a:tabLst/>
              <a:defRPr/>
            </a:pPr>
            <a:endParaRPr lang="en-GB" b="1" noProof="0">
              <a:latin typeface="Lato" panose="020F0502020204030203" pitchFamily="34" charset="77"/>
            </a:endParaRPr>
          </a:p>
          <a:p>
            <a:pPr eaLnBrk="1" fontAlgn="auto" hangingPunct="1">
              <a:spcBef>
                <a:spcPts val="0"/>
              </a:spcBef>
              <a:spcAft>
                <a:spcPts val="0"/>
              </a:spcAft>
              <a:defRPr/>
            </a:pPr>
            <a:r>
              <a:rPr lang="fr-FR" b="1" noProof="0">
                <a:latin typeface="Lato" panose="020F0502020204030203" pitchFamily="34" charset="77"/>
                <a:ea typeface="MS PGothic"/>
                <a:cs typeface="Calibri"/>
              </a:rPr>
              <a:t>Si la question est posée : impact vs. réalisation vs. produit </a:t>
            </a:r>
          </a:p>
          <a:p>
            <a:pPr marL="171450" indent="-171450" eaLnBrk="1" fontAlgn="auto" hangingPunct="1">
              <a:spcBef>
                <a:spcPts val="0"/>
              </a:spcBef>
              <a:spcAft>
                <a:spcPts val="0"/>
              </a:spcAft>
              <a:buFont typeface="Arial" panose="020B0604020202020204" pitchFamily="34" charset="0"/>
              <a:buChar char="•"/>
              <a:defRPr/>
            </a:pPr>
            <a:r>
              <a:rPr lang="fr-FR" b="1" noProof="0">
                <a:effectLst/>
                <a:latin typeface="Lato" panose="020F0502020204030203" pitchFamily="34" charset="77"/>
                <a:ea typeface="MS PGothic"/>
                <a:cs typeface="Arial"/>
              </a:rPr>
              <a:t>Impact</a:t>
            </a:r>
            <a:r>
              <a:rPr lang="fr-FR" noProof="0">
                <a:effectLst/>
                <a:latin typeface="Lato" panose="020F0502020204030203" pitchFamily="34" charset="77"/>
                <a:ea typeface="MS PGothic"/>
                <a:cs typeface="Arial"/>
              </a:rPr>
              <a:t> : résultats positifs et négatifs </a:t>
            </a:r>
            <a:r>
              <a:rPr lang="fr-FR" noProof="0">
                <a:effectLst/>
                <a:latin typeface="Lato" panose="020F0502020204030203" pitchFamily="34" charset="77"/>
                <a:ea typeface="MS PGothic"/>
                <a:cs typeface="Calibri"/>
              </a:rPr>
              <a:t>durables découlant, directement ou indirectement, d’un projet, qu’ils soient intentionnels ou non (définition du CAD de l’OCDE).</a:t>
            </a:r>
          </a:p>
          <a:p>
            <a:pPr marL="171450" indent="-171450" eaLnBrk="1" fontAlgn="auto" hangingPunct="1">
              <a:spcBef>
                <a:spcPts val="0"/>
              </a:spcBef>
              <a:spcAft>
                <a:spcPts val="0"/>
              </a:spcAft>
              <a:buFont typeface="Arial" panose="020B0604020202020204" pitchFamily="34" charset="0"/>
              <a:buChar char="•"/>
              <a:defRPr/>
            </a:pPr>
            <a:r>
              <a:rPr lang="fr-FR" noProof="0">
                <a:latin typeface="Lato" panose="020F0502020204030203" pitchFamily="34" charset="77"/>
                <a:ea typeface="MS PGothic"/>
                <a:cs typeface="Calibri"/>
              </a:rPr>
              <a:t>Les </a:t>
            </a:r>
            <a:r>
              <a:rPr lang="fr-FR" sz="1200" b="1"/>
              <a:t>réalisations</a:t>
            </a:r>
            <a:r>
              <a:rPr lang="fr-FR" noProof="0">
                <a:effectLst/>
                <a:latin typeface="Lato" panose="020F0502020204030203" pitchFamily="34" charset="77"/>
                <a:ea typeface="MS PGothic"/>
                <a:cs typeface="Calibri"/>
              </a:rPr>
              <a:t> sont les effets probables ou obtenus à court et moyen terme des produits d’un projet (définition du CAD de l’OCDE).</a:t>
            </a:r>
          </a:p>
          <a:p>
            <a:pPr marL="171450" indent="-171450" eaLnBrk="1" fontAlgn="auto" hangingPunct="1">
              <a:spcBef>
                <a:spcPts val="0"/>
              </a:spcBef>
              <a:spcAft>
                <a:spcPts val="0"/>
              </a:spcAft>
              <a:buFont typeface="Arial" panose="020B0604020202020204" pitchFamily="34" charset="0"/>
              <a:buChar char="•"/>
              <a:defRPr/>
            </a:pPr>
            <a:r>
              <a:rPr lang="fr-FR" noProof="0">
                <a:effectLst/>
                <a:latin typeface="Lato" panose="020F0502020204030203" pitchFamily="34" charset="77"/>
                <a:ea typeface="MS PGothic"/>
                <a:cs typeface="Arial"/>
              </a:rPr>
              <a:t>Un </a:t>
            </a:r>
            <a:r>
              <a:rPr lang="fr-FR" b="1" noProof="0">
                <a:effectLst/>
                <a:latin typeface="Lato" panose="020F0502020204030203" pitchFamily="34" charset="77"/>
                <a:ea typeface="MS PGothic"/>
                <a:cs typeface="Arial"/>
              </a:rPr>
              <a:t>produit </a:t>
            </a:r>
            <a:r>
              <a:rPr lang="fr-FR" noProof="0">
                <a:effectLst/>
                <a:latin typeface="Lato" panose="020F0502020204030203" pitchFamily="34" charset="77"/>
                <a:ea typeface="MS PGothic"/>
                <a:cs typeface="Arial"/>
              </a:rPr>
              <a:t>est une prestation spécifique sous le contrôle du HCR et/ou d’un partenaire qui met en œuvre un projet contribuant à la réalisation de l’objectif. (Définition du HCR).</a:t>
            </a:r>
            <a:r>
              <a:rPr lang="fr-FR" noProof="0">
                <a:latin typeface="Lato" panose="020F0502020204030203" pitchFamily="34" charset="77"/>
                <a:ea typeface="MS PGothic"/>
                <a:cs typeface="Arial"/>
              </a:rPr>
              <a:t>  </a:t>
            </a:r>
          </a:p>
          <a:p>
            <a:pPr marL="0" marR="0" lvl="0" indent="0" algn="l" defTabSz="914400" rtl="0" eaLnBrk="1" fontAlgn="auto" latinLnBrk="0" hangingPunct="1">
              <a:spcBef>
                <a:spcPts val="0"/>
              </a:spcBef>
              <a:spcAft>
                <a:spcPts val="0"/>
              </a:spcAft>
              <a:buClrTx/>
              <a:buSzTx/>
              <a:buFontTx/>
              <a:buNone/>
              <a:tabLst/>
              <a:defRPr/>
            </a:pPr>
            <a:endParaRPr lang="en-GB" b="1" noProof="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noProof="0">
                <a:latin typeface="Lato" panose="020F0502020204030203" pitchFamily="34" charset="77"/>
              </a:rPr>
              <a:t>Pour de plus amples informations sur la gestion sûre et éthique de l’information sur la VBG, veuillez consulter le site web du GBVIMS </a:t>
            </a:r>
            <a:r>
              <a:rPr lang="fr-FR" b="1" noProof="0">
                <a:latin typeface="Lato" panose="020F0502020204030203" pitchFamily="34" charset="77"/>
              </a:rPr>
              <a:t>(</a:t>
            </a:r>
            <a:r>
              <a:rPr lang="fr-FR" sz="1200" noProof="0">
                <a:latin typeface="Lato" panose="020F0502020204030203" pitchFamily="34" charset="77"/>
                <a:hlinkClick r:id="rId3"/>
              </a:rPr>
              <a:t>GBVIMS: Gender-Based Violence Information Management System</a:t>
            </a:r>
            <a:r>
              <a:rPr lang="fr-FR" noProof="0">
                <a:latin typeface="Lato" panose="020F0502020204030203" pitchFamily="34" charset="77"/>
              </a:rPr>
              <a:t>).</a:t>
            </a:r>
          </a:p>
        </p:txBody>
      </p:sp>
    </p:spTree>
    <p:extLst>
      <p:ext uri="{BB962C8B-B14F-4D97-AF65-F5344CB8AC3E}">
        <p14:creationId xmlns:p14="http://schemas.microsoft.com/office/powerpoint/2010/main" val="3896866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10792609"/>
          </a:xfrm>
        </p:spPr>
        <p:txBody>
          <a:bodyPr/>
          <a:lstStyle/>
          <a:p>
            <a:r>
              <a:rPr lang="fr-FR" sz="1500" b="1">
                <a:latin typeface="Lato" panose="020F0502020204030203" pitchFamily="34" charset="77"/>
                <a:ea typeface="MS PGothic"/>
                <a:cs typeface="Calibri"/>
              </a:rPr>
              <a:t>NOTES DE L’ANIMATEUR</a:t>
            </a:r>
          </a:p>
          <a:p>
            <a:endParaRPr lang="x-none">
              <a:latin typeface="Lato" panose="020F0502020204030203" pitchFamily="34" charset="77"/>
            </a:endParaRPr>
          </a:p>
          <a:p>
            <a:r>
              <a:rPr lang="fr-FR" b="1">
                <a:latin typeface="Lato" panose="020F0502020204030203" pitchFamily="34" charset="77"/>
                <a:ea typeface="MS PGothic"/>
                <a:cs typeface="Calibri"/>
              </a:rPr>
              <a:t>Le cadre de résultats du HCR </a:t>
            </a:r>
            <a:r>
              <a:rPr lang="fr-FR">
                <a:latin typeface="Lato" panose="020F0502020204030203" pitchFamily="34" charset="77"/>
                <a:ea typeface="MS PGothic"/>
                <a:cs typeface="Calibri"/>
              </a:rPr>
              <a:t>est un élément clé de la planification et du suivi des programmes de prévention de la VBG au sein du HCR. Rappelez le domaine de réalisation 4 en matière de VBG, tel qu’il a été présenté lors de la première session. Présentez les différents indicateurs des programmes de prévention de la VBG du HCR qui font partie de notre cadre global de résultats, en parcourant les éléments animés de la diapositive. </a:t>
            </a:r>
          </a:p>
          <a:p>
            <a:endParaRPr lang="x-none">
              <a:latin typeface="Lato" panose="020F0502020204030203" pitchFamily="34" charset="77"/>
            </a:endParaRPr>
          </a:p>
          <a:p>
            <a:r>
              <a:rPr lang="fr-FR">
                <a:effectLst/>
                <a:latin typeface="Lato" panose="020F0502020204030203" pitchFamily="34" charset="77"/>
                <a:ea typeface="MS PGothic"/>
                <a:cs typeface="Arial"/>
              </a:rPr>
              <a:t>Historique des indicateurs :</a:t>
            </a:r>
            <a:r>
              <a:rPr lang="fr-FR">
                <a:latin typeface="Lato" panose="020F0502020204030203" pitchFamily="34" charset="77"/>
                <a:ea typeface="MS PGothic"/>
                <a:cs typeface="Arial"/>
              </a:rPr>
              <a:t> </a:t>
            </a:r>
          </a:p>
          <a:p>
            <a:endParaRPr lang="en-GB">
              <a:effectLst/>
              <a:latin typeface="Lato" panose="020F0502020204030203" pitchFamily="34" charset="77"/>
            </a:endParaRPr>
          </a:p>
          <a:p>
            <a:pPr marL="228600" indent="-228600">
              <a:buFontTx/>
              <a:buAutoNum type="arabicPeriod"/>
              <a:defRPr/>
            </a:pPr>
            <a:r>
              <a:rPr lang="fr-FR" b="1">
                <a:effectLst/>
                <a:latin typeface="Lato" panose="020F0502020204030203" pitchFamily="34" charset="77"/>
                <a:ea typeface="MS PGothic"/>
                <a:cs typeface="Arial"/>
              </a:rPr>
              <a:t>Indicateurs de réalisation « de base » obligatoires : </a:t>
            </a:r>
            <a:r>
              <a:rPr lang="fr-FR">
                <a:effectLst/>
                <a:latin typeface="Lato" panose="020F0502020204030203" pitchFamily="34" charset="77"/>
                <a:ea typeface="MS PGothic"/>
                <a:cs typeface="Arial"/>
              </a:rPr>
              <a:t>il existe </a:t>
            </a:r>
            <a:r>
              <a:rPr lang="fr-FR" b="0">
                <a:effectLst/>
                <a:latin typeface="Lato" panose="020F0502020204030203" pitchFamily="34" charset="77"/>
                <a:ea typeface="MS PGothic"/>
                <a:cs typeface="Arial"/>
              </a:rPr>
              <a:t>trois </a:t>
            </a:r>
            <a:r>
              <a:rPr lang="fr-FR">
                <a:effectLst/>
                <a:latin typeface="Lato" panose="020F0502020204030203" pitchFamily="34" charset="77"/>
                <a:ea typeface="MS PGothic"/>
                <a:cs typeface="Arial"/>
              </a:rPr>
              <a:t>indicateurs de réalisation obligatoires, dont un pour les programmes de prévention de la VBG (« Proportion de personnes déplacées et apatrides qui n’acceptent pas la violence à l’égard des femmes »). Ces indicateurs doivent être sélectionnés si le domaine de réalisation en matière de VBG est sélectionné. </a:t>
            </a:r>
            <a:r>
              <a:rPr lang="fr-FR">
                <a:latin typeface="Lato" panose="020F0502020204030203" pitchFamily="34" charset="77"/>
                <a:ea typeface="MS PGothic"/>
                <a:cs typeface="Calibri"/>
              </a:rPr>
              <a:t>Nous examinerons bientôt plus en détail les indicateurs de réalisation de base en matière de prévention de la VBG. </a:t>
            </a:r>
          </a:p>
          <a:p>
            <a:pPr marL="228600" marR="0" lvl="0" indent="-228600" algn="l" defTabSz="914400" rtl="0" eaLnBrk="0" fontAlgn="base" latinLnBrk="0" hangingPunct="0">
              <a:spcBef>
                <a:spcPct val="30000"/>
              </a:spcBef>
              <a:spcAft>
                <a:spcPct val="0"/>
              </a:spcAft>
              <a:buClrTx/>
              <a:buSzTx/>
              <a:buFont typeface="+mj-lt"/>
              <a:buAutoNum type="arabicPeriod"/>
              <a:tabLst/>
              <a:defRPr/>
            </a:pPr>
            <a:endParaRPr lang="en-GB">
              <a:effectLst/>
              <a:latin typeface="Lato" panose="020F0502020204030203" pitchFamily="34" charset="77"/>
            </a:endParaRPr>
          </a:p>
          <a:p>
            <a:pPr marL="228600" indent="-228600" algn="l">
              <a:buFont typeface="+mj-lt"/>
              <a:buAutoNum type="arabicPeriod"/>
            </a:pPr>
            <a:r>
              <a:rPr lang="fr-FR" b="1">
                <a:effectLst/>
                <a:latin typeface="Lato" panose="020F0502020204030203" pitchFamily="34" charset="77"/>
                <a:ea typeface="MS PGothic"/>
                <a:cs typeface="Arial"/>
              </a:rPr>
              <a:t>Indicateurs de produits minimaux recommandés pour les bonnes pratiques : </a:t>
            </a:r>
            <a:r>
              <a:rPr lang="fr-FR">
                <a:effectLst/>
                <a:latin typeface="Lato" panose="020F0502020204030203" pitchFamily="34" charset="77"/>
                <a:ea typeface="MS PGothic"/>
                <a:cs typeface="Arial"/>
              </a:rPr>
              <a:t>ces indicateurs sont des indicateurs minimaux recommandés pour chaque domaine de produits sélectionné. Leur sélection est facultative. Si un domaine de réalisation est sélectionné, il est fortement recommandé de sélectionner également ces indicateurs (« % d’activités de prévention dirigées par des femmes et des filles de la communauté », « # de femmes et de filles qui participent à des activités d’autonomisation ciblées dans le cadre de programmes de prévention de la VBG », « # de personnes déplacées et apatrides ciblées par des activités de partage d’informations sur la VBG au début d’une situation d’urgence »).</a:t>
            </a:r>
          </a:p>
          <a:p>
            <a:pPr marL="228600" indent="-228600" algn="l">
              <a:buFont typeface="+mj-lt"/>
              <a:buAutoNum type="arabicPeriod"/>
            </a:pPr>
            <a:endParaRPr lang="en-GB">
              <a:effectLst/>
              <a:latin typeface="Lato" panose="020F0502020204030203" pitchFamily="34" charset="77"/>
            </a:endParaRPr>
          </a:p>
          <a:p>
            <a:pPr marL="228600" indent="-228600">
              <a:buFont typeface="+mj-lt"/>
              <a:buAutoNum type="arabicPeriod"/>
              <a:defRPr/>
            </a:pPr>
            <a:r>
              <a:rPr lang="fr-FR" b="1">
                <a:effectLst/>
                <a:latin typeface="Lato" panose="020F0502020204030203" pitchFamily="34" charset="77"/>
                <a:ea typeface="MS PGothic"/>
                <a:cs typeface="Arial"/>
              </a:rPr>
              <a:t>Indicateurs de produits personnalisés sélectionnés librement et facultatifs : </a:t>
            </a:r>
            <a:r>
              <a:rPr lang="fr-FR">
                <a:effectLst/>
                <a:latin typeface="Lato" panose="020F0502020204030203" pitchFamily="34" charset="77"/>
                <a:ea typeface="MS PGothic"/>
                <a:cs typeface="Arial"/>
              </a:rPr>
              <a:t>des indicateurs </a:t>
            </a:r>
            <a:r>
              <a:rPr lang="fr-FR" b="0">
                <a:effectLst/>
                <a:latin typeface="Lato" panose="020F0502020204030203" pitchFamily="34" charset="77"/>
                <a:ea typeface="MS PGothic"/>
                <a:cs typeface="Arial"/>
              </a:rPr>
              <a:t>supplémentaires </a:t>
            </a:r>
            <a:r>
              <a:rPr lang="fr-FR">
                <a:effectLst/>
                <a:latin typeface="Lato" panose="020F0502020204030203" pitchFamily="34" charset="77"/>
                <a:ea typeface="MS PGothic"/>
                <a:cs typeface="Arial"/>
              </a:rPr>
              <a:t>peuvent être déterminés par les opérations qui souhaitent les inclure. Ces indicateurs doivent être utilisés en plus des indicateurs de réalisation obligatoires et des indicateurs de produits minimaux susmentionnés. </a:t>
            </a:r>
            <a:r>
              <a:rPr lang="fr-FR" b="0">
                <a:effectLst/>
                <a:latin typeface="Lato" panose="020F0502020204030203" pitchFamily="34" charset="77"/>
                <a:ea typeface="MS PGothic"/>
                <a:cs typeface="Arial"/>
              </a:rPr>
              <a:t>Les Normes minimales </a:t>
            </a:r>
            <a:r>
              <a:rPr lang="fr-FR" b="0" err="1">
                <a:effectLst/>
                <a:latin typeface="Lato" panose="020F0502020204030203" pitchFamily="34" charset="77"/>
                <a:ea typeface="MS PGothic"/>
                <a:cs typeface="Arial"/>
              </a:rPr>
              <a:t>interorganisations</a:t>
            </a:r>
            <a:r>
              <a:rPr lang="fr-FR" b="0">
                <a:effectLst/>
                <a:latin typeface="Lato" panose="020F0502020204030203" pitchFamily="34" charset="77"/>
                <a:ea typeface="MS PGothic"/>
                <a:cs typeface="Arial"/>
              </a:rPr>
              <a:t> comprennent également des indicateurs de bonnes pratiques qui pourraient être pris en compte à cette fin.</a:t>
            </a:r>
            <a:r>
              <a:rPr lang="fr-FR">
                <a:latin typeface="Lato" panose="020F0502020204030203" pitchFamily="34" charset="77"/>
                <a:ea typeface="MS PGothic"/>
                <a:cs typeface="Arial"/>
              </a:rPr>
              <a:t> </a:t>
            </a:r>
          </a:p>
          <a:p>
            <a:endParaRPr lang="en-US" b="1">
              <a:latin typeface="Lato" panose="020F0502020204030203" pitchFamily="34" charset="77"/>
            </a:endParaRPr>
          </a:p>
          <a:p>
            <a:r>
              <a:rPr lang="fr-FR" b="0">
                <a:latin typeface="Lato" panose="020F0502020204030203" pitchFamily="34" charset="77"/>
                <a:ea typeface="MS PGothic"/>
                <a:cs typeface="Calibri"/>
              </a:rPr>
              <a:t>Soulignez que les activités mentionnées dans la diapositive sont </a:t>
            </a:r>
            <a:r>
              <a:rPr lang="fr-FR" b="1">
                <a:latin typeface="Lato" panose="020F0502020204030203" pitchFamily="34" charset="77"/>
                <a:ea typeface="MS PGothic"/>
                <a:cs typeface="Calibri"/>
              </a:rPr>
              <a:t>de simples exemples d’activités de prévention de la VBG </a:t>
            </a:r>
            <a:r>
              <a:rPr lang="fr-FR" b="0">
                <a:latin typeface="Lato" panose="020F0502020204030203" pitchFamily="34" charset="77"/>
                <a:ea typeface="MS PGothic"/>
                <a:cs typeface="Calibri"/>
              </a:rPr>
              <a:t>(sensibilisation, campagnes d’information, espaces sûrs à l’usage des femmes, EMAP, etc.)</a:t>
            </a:r>
            <a:r>
              <a:rPr lang="fr-FR">
                <a:latin typeface="Lato" panose="020F0502020204030203" pitchFamily="34" charset="77"/>
                <a:ea typeface="MS PGothic"/>
                <a:cs typeface="Calibri"/>
              </a:rPr>
              <a:t> </a:t>
            </a:r>
          </a:p>
          <a:p>
            <a:endParaRPr lang="en-US" b="0">
              <a:latin typeface="Lato" panose="020F0502020204030203" pitchFamily="34" charset="77"/>
            </a:endParaRPr>
          </a:p>
          <a:p>
            <a:r>
              <a:rPr lang="fr-FR" b="1" err="1">
                <a:latin typeface="Lato" panose="020F0502020204030203" pitchFamily="34" charset="77"/>
                <a:ea typeface="MS PGothic"/>
                <a:cs typeface="Calibri"/>
              </a:rPr>
              <a:t>NʼOUBLIEZ</a:t>
            </a:r>
            <a:r>
              <a:rPr lang="fr-FR" b="1">
                <a:latin typeface="Lato" panose="020F0502020204030203" pitchFamily="34" charset="77"/>
                <a:ea typeface="MS PGothic"/>
                <a:cs typeface="Calibri"/>
              </a:rPr>
              <a:t> PAS ! </a:t>
            </a:r>
            <a:r>
              <a:rPr lang="fr-FR">
                <a:latin typeface="Lato" panose="020F0502020204030203" pitchFamily="34" charset="77"/>
                <a:ea typeface="MS PGothic"/>
                <a:cs typeface="Calibri"/>
              </a:rPr>
              <a:t>Si l’approche communautaire et la sensibilisation sont nécessaires pour améliorer la rapidité et la sécurité de l’accès aux services et atténuer les risques de VBG, </a:t>
            </a:r>
            <a:r>
              <a:rPr lang="fr-FR" b="1">
                <a:latin typeface="Lato" panose="020F0502020204030203" pitchFamily="34" charset="77"/>
                <a:ea typeface="MS PGothic"/>
                <a:cs typeface="Calibri"/>
              </a:rPr>
              <a:t>la sensibilisation n’est pas suffisante pour transformer les normes sociales</a:t>
            </a:r>
            <a:r>
              <a:rPr lang="fr-FR">
                <a:latin typeface="Lato" panose="020F0502020204030203" pitchFamily="34" charset="77"/>
                <a:ea typeface="MS PGothic"/>
                <a:cs typeface="Calibri"/>
              </a:rPr>
              <a:t>. Pour avoir un effet sur les normes sociales préjudiciables, les programmes sur la VBG doivent : 1) faire évoluer les attentes de la société, pas seulement les attitudes des individus ; 2) faire connaître les changements intervenus ; et 3) catalyser et renforcer les nouvelles normes et les nouveaux comportements. </a:t>
            </a:r>
            <a:r>
              <a:rPr lang="fr-FR" b="1">
                <a:latin typeface="Lato" panose="020F0502020204030203" pitchFamily="34" charset="77"/>
                <a:ea typeface="MS PGothic"/>
                <a:cs typeface="Calibri"/>
              </a:rPr>
              <a:t>Expliquez aux participants que les sessions de sensibilisation ne constituent pas en elles-mêmes un programme de prévention, à moins qu’elles ne s’inscrivent dans une approche plus large et à plus long terme. </a:t>
            </a:r>
          </a:p>
          <a:p>
            <a:endParaRPr lang="x-none" b="1">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Enregistrement du webinaire 2022 et PPT sur la gestion axée sur les résultats du HCR et la VBG : </a:t>
            </a:r>
            <a:r>
              <a:rPr lang="fr-FR" sz="1200">
                <a:latin typeface="Lato" panose="020F0502020204030203" pitchFamily="34" charset="77"/>
                <a:ea typeface="MS PGothic"/>
                <a:cs typeface="Calibri"/>
                <a:hlinkClick r:id="rId3"/>
              </a:rPr>
              <a:t>https://unhcr365.sharepoint.com/sites/GSCB-GBVLearning/SitePages/Webinar-2.aspx</a:t>
            </a:r>
          </a:p>
        </p:txBody>
      </p:sp>
    </p:spTree>
    <p:extLst>
      <p:ext uri="{BB962C8B-B14F-4D97-AF65-F5344CB8AC3E}">
        <p14:creationId xmlns:p14="http://schemas.microsoft.com/office/powerpoint/2010/main" val="37912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latin typeface="Lato" panose="020F0502020204030203" pitchFamily="34" charset="77"/>
              </a:rPr>
              <a:t>Durée prévue : 20 min</a:t>
            </a:r>
          </a:p>
          <a:p>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fr-FR">
                <a:latin typeface="Lato" panose="020F0502020204030203" pitchFamily="34" charset="77"/>
                <a:ea typeface="MS PGothic"/>
                <a:cs typeface="Calibri"/>
              </a:rPr>
              <a:t>Les animateurs se présentent et demandent aux participants d’inscrire leur nom et leur fonction sur un badge.</a:t>
            </a:r>
          </a:p>
          <a:p>
            <a:pPr marL="171450" indent="-171450">
              <a:buFont typeface="Arial" panose="020B0604020202020204" pitchFamily="34" charset="0"/>
              <a:buChar char="•"/>
            </a:pPr>
            <a:r>
              <a:rPr lang="fr-FR">
                <a:latin typeface="Lato" panose="020F0502020204030203" pitchFamily="34" charset="77"/>
                <a:ea typeface="MS PGothic"/>
                <a:cs typeface="Calibri"/>
              </a:rPr>
              <a:t>Invitez les participants à se présenter en indiquant </a:t>
            </a:r>
            <a:r>
              <a:rPr lang="fr-FR" b="1">
                <a:latin typeface="Lato" panose="020F0502020204030203" pitchFamily="34" charset="77"/>
                <a:ea typeface="MS PGothic"/>
                <a:cs typeface="Calibri"/>
              </a:rPr>
              <a:t>leur nom, leur organisation et leur fonction</a:t>
            </a:r>
            <a:r>
              <a:rPr lang="fr-FR">
                <a:latin typeface="Lato" panose="020F0502020204030203" pitchFamily="34" charset="77"/>
                <a:ea typeface="MS PGothic"/>
                <a:cs typeface="Calibri"/>
              </a:rPr>
              <a:t>. </a:t>
            </a:r>
          </a:p>
          <a:p>
            <a:pPr marL="171450" indent="-171450">
              <a:buFont typeface="Arial" panose="020B0604020202020204" pitchFamily="34" charset="0"/>
              <a:buChar char="•"/>
            </a:pPr>
            <a:r>
              <a:rPr lang="fr-FR">
                <a:latin typeface="Lato" panose="020F0502020204030203" pitchFamily="34" charset="77"/>
                <a:ea typeface="MS PGothic"/>
                <a:cs typeface="Calibri"/>
              </a:rPr>
              <a:t>Encouragez les participants à partager également une </a:t>
            </a:r>
            <a:r>
              <a:rPr lang="fr-FR" b="1">
                <a:latin typeface="Lato" panose="020F0502020204030203" pitchFamily="34" charset="77"/>
                <a:ea typeface="MS PGothic" charset="-128"/>
              </a:rPr>
              <a:t>difficulté </a:t>
            </a:r>
            <a:r>
              <a:rPr lang="fr-FR">
                <a:latin typeface="Lato" panose="020F0502020204030203" pitchFamily="34" charset="77"/>
                <a:ea typeface="MS PGothic" charset="-128"/>
              </a:rPr>
              <a:t>qu</a:t>
            </a:r>
            <a:r>
              <a:rPr lang="fr-FR" b="0">
                <a:latin typeface="Lato" panose="020F0502020204030203" pitchFamily="34" charset="77"/>
                <a:ea typeface="MS PGothic" charset="-128"/>
              </a:rPr>
              <a:t>’ils ont rencontrée ou qu’ils prévoient de rencontrer dans le cadre de la prévention de la VBG dans leur travail ou dans leur communauté</a:t>
            </a:r>
            <a:r>
              <a:rPr lang="fr-FR">
                <a:latin typeface="Lato" panose="020F0502020204030203" pitchFamily="34" charset="77"/>
                <a:ea typeface="MS PGothic" charset="-128"/>
              </a:rPr>
              <a:t>. Notez ces difficultés sur un tableau de papier (avec des mots clés) et informez les participants que les différentes sessions feront référence à ces difficultés. Renforcez la bonne compréhension de la prévention de la VBG tout au long du processus. </a:t>
            </a:r>
          </a:p>
        </p:txBody>
      </p:sp>
    </p:spTree>
    <p:extLst>
      <p:ext uri="{BB962C8B-B14F-4D97-AF65-F5344CB8AC3E}">
        <p14:creationId xmlns:p14="http://schemas.microsoft.com/office/powerpoint/2010/main" val="313035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500" b="1">
                <a:latin typeface="Lato" panose="020F0502020204030203" pitchFamily="34" charset="77"/>
                <a:ea typeface="MS PGothic"/>
                <a:cs typeface="Calibri"/>
              </a:rPr>
              <a:t>NOTES DE L’ANIMATEUR</a:t>
            </a:r>
          </a:p>
          <a:p>
            <a:endParaRPr lang="x-none">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effectLst/>
                <a:latin typeface="Lato" panose="020F0502020204030203" pitchFamily="34" charset="77"/>
                <a:ea typeface="MS PGothic"/>
                <a:cs typeface="Calibri"/>
              </a:rPr>
              <a:t>Rappelez aux participants qu’il s’agit d’un </a:t>
            </a:r>
            <a:r>
              <a:rPr lang="fr-FR" b="1">
                <a:effectLst/>
                <a:latin typeface="Lato" panose="020F0502020204030203" pitchFamily="34" charset="77"/>
                <a:ea typeface="MS PGothic"/>
                <a:cs typeface="Calibri"/>
              </a:rPr>
              <a:t>indicateur obligatoire pour le HCR </a:t>
            </a:r>
            <a:r>
              <a:rPr lang="fr-FR">
                <a:effectLst/>
                <a:latin typeface="Lato" panose="020F0502020204030203" pitchFamily="34" charset="77"/>
                <a:ea typeface="MS PGothic"/>
                <a:cs typeface="Calibri"/>
              </a:rPr>
              <a:t>si </a:t>
            </a:r>
            <a:r>
              <a:rPr lang="fr-FR">
                <a:effectLst/>
                <a:latin typeface="Lato" panose="020F0502020204030203" pitchFamily="34" charset="77"/>
                <a:ea typeface="MS PGothic"/>
                <a:cs typeface="Arial"/>
              </a:rPr>
              <a:t>le domaine de réalisation en matière de VBG est sélectionné dans l’opération : « Proportion de personnes déplacées et apatrides qui n’acceptent pas la violence à l’égard des femmes ». </a:t>
            </a:r>
            <a:r>
              <a:rPr lang="fr-FR">
                <a:effectLst/>
                <a:latin typeface="Lato" panose="020F0502020204030203" pitchFamily="34" charset="77"/>
                <a:ea typeface="MS PGothic"/>
                <a:cs typeface="Calibri"/>
              </a:rPr>
              <a:t>Cet indicateur mesure la proportion de personnes relevant de la compétence du HCR qui ne sont pas d’accord avec le fait qu’un mari est en droit de frapper ou de battre sa femme pour un ensemble de raisons spécifiques. Il s’agit d’un </a:t>
            </a:r>
            <a:r>
              <a:rPr lang="fr-FR" b="1">
                <a:effectLst/>
                <a:latin typeface="Lato" panose="020F0502020204030203" pitchFamily="34" charset="77"/>
                <a:ea typeface="MS PGothic"/>
                <a:cs typeface="Calibri"/>
              </a:rPr>
              <a:t>indicateur indirect </a:t>
            </a:r>
            <a:r>
              <a:rPr lang="fr-FR">
                <a:effectLst/>
                <a:latin typeface="Lato" panose="020F0502020204030203" pitchFamily="34" charset="77"/>
                <a:ea typeface="MS PGothic"/>
                <a:cs typeface="Calibri"/>
              </a:rPr>
              <a:t>pour ceux qui n’acceptent pas la violence à l’égard des femmes. Cette mesure indirecte est utilisée pour atténuer les effets escomptés de la désirabilité sociale : si l’on demande directement aux personnes interrogées si elles acceptent la violence à l’égard des femmes, on s’attend à ce que l’écrasante majorité d’entre elles réponde par la négative. La violence à l’égard des femmes est une manifestation de l’inégalité de genre. Cet indicateur vise à </a:t>
            </a:r>
            <a:r>
              <a:rPr lang="fr-FR" b="1">
                <a:effectLst/>
                <a:latin typeface="Lato" panose="020F0502020204030203" pitchFamily="34" charset="77"/>
                <a:ea typeface="MS PGothic"/>
                <a:cs typeface="Calibri"/>
              </a:rPr>
              <a:t>mesurer l’évolution des comportements et des attitudes</a:t>
            </a:r>
            <a:r>
              <a:rPr lang="fr-FR">
                <a:effectLst/>
                <a:latin typeface="Lato" panose="020F0502020204030203" pitchFamily="34" charset="77"/>
                <a:ea typeface="MS PGothic"/>
                <a:cs typeface="Calibri"/>
              </a:rPr>
              <a:t> des personnes relevant de la compétence du HCR à l’égard de la violence contre les femmes et, par conséquent, l’évolution des normes sociales en matière d’égalité des genres et de droit à ne pas subir la violence. </a:t>
            </a:r>
          </a:p>
          <a:p>
            <a:pPr marL="0" marR="0" lvl="0" indent="0" algn="l" defTabSz="914400" rtl="0" eaLnBrk="0" fontAlgn="base" latinLnBrk="0" hangingPunct="0">
              <a:spcBef>
                <a:spcPct val="30000"/>
              </a:spcBef>
              <a:spcAft>
                <a:spcPct val="0"/>
              </a:spcAft>
              <a:buClrTx/>
              <a:buSzTx/>
              <a:buFontTx/>
              <a:buNone/>
              <a:tabLst/>
              <a:defRPr/>
            </a:pPr>
            <a:endParaRPr lang="en-GB">
              <a:effectLst/>
              <a:latin typeface="Lato" panose="020F0502020204030203" pitchFamily="34" charset="77"/>
            </a:endParaRPr>
          </a:p>
          <a:p>
            <a:pPr>
              <a:defRPr/>
            </a:pPr>
            <a:r>
              <a:rPr lang="fr-FR">
                <a:effectLst/>
                <a:latin typeface="Lato" panose="020F0502020204030203" pitchFamily="34" charset="77"/>
                <a:ea typeface="MS PGothic"/>
                <a:cs typeface="Calibri"/>
              </a:rPr>
              <a:t>Les attitudes compréhensives ne doivent pas nécessairement être interprétées comme une approbation des coups portés à une épouse, ni impliquer qu’une femme ou une fille deviendra inévitablement victime de la violence de son partenaire intime. Elles doivent plutôt être considérées comme une </a:t>
            </a:r>
            <a:r>
              <a:rPr lang="fr-FR" b="1">
                <a:effectLst/>
                <a:latin typeface="Lato" panose="020F0502020204030203" pitchFamily="34" charset="77"/>
                <a:ea typeface="MS PGothic"/>
                <a:cs typeface="Calibri"/>
              </a:rPr>
              <a:t>indication du degré d’acceptation sociale </a:t>
            </a:r>
            <a:r>
              <a:rPr lang="fr-FR">
                <a:effectLst/>
                <a:latin typeface="Lato" panose="020F0502020204030203" pitchFamily="34" charset="77"/>
                <a:ea typeface="MS PGothic"/>
                <a:cs typeface="Calibri"/>
              </a:rPr>
              <a:t>de ces pratiques. Cela peut être influencé par la perception que les femmes et les filles ont un statut inférieur à celui des hommes et des garçons dans la société ou par l’attente de les voir remplir certains rôles de genre. (Méthodologie MICS). </a:t>
            </a:r>
            <a:r>
              <a:rPr lang="fr-FR" b="0">
                <a:effectLst/>
                <a:latin typeface="Lato" panose="020F0502020204030203" pitchFamily="34" charset="77"/>
                <a:ea typeface="MS PGothic"/>
                <a:cs typeface="Calibri"/>
              </a:rPr>
              <a:t>La formulation standard des questions d’enquête est incluse dans les orientations sur la collecte de données sur les indicateurs de base</a:t>
            </a:r>
            <a:r>
              <a:rPr lang="fr-FR">
                <a:latin typeface="Lato" panose="020F0502020204030203" pitchFamily="34" charset="77"/>
                <a:ea typeface="MS PGothic"/>
                <a:cs typeface="Calibri"/>
              </a:rPr>
              <a:t> (voir ci-dessous). </a:t>
            </a:r>
          </a:p>
          <a:p>
            <a:pPr>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b="1">
                <a:latin typeface="Lato" panose="020F0502020204030203" pitchFamily="34" charset="77"/>
                <a:ea typeface="MS PGothic"/>
                <a:cs typeface="Calibri"/>
              </a:rPr>
              <a:t>Fréquence de collecte de données : </a:t>
            </a:r>
            <a:r>
              <a:rPr lang="fr-FR">
                <a:effectLst/>
                <a:latin typeface="Lato" panose="020F0502020204030203" pitchFamily="34" charset="77"/>
                <a:ea typeface="MS PGothic"/>
                <a:cs typeface="Calibri"/>
              </a:rPr>
              <a:t>idéalement chaque année, mais la fréquence dépend de la disponibilité des données d’enquête par pays et par groupe de personnes déplacées/apatrides. </a:t>
            </a: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b="1">
                <a:effectLst/>
                <a:latin typeface="Lato" panose="020F0502020204030203" pitchFamily="34" charset="77"/>
                <a:ea typeface="MS PGothic"/>
                <a:cs typeface="Calibri"/>
              </a:rPr>
              <a:t>Fréquence mondiale de l’établissement de rapports : </a:t>
            </a:r>
            <a:r>
              <a:rPr lang="fr-FR">
                <a:effectLst/>
                <a:latin typeface="Lato" panose="020F0502020204030203" pitchFamily="34" charset="77"/>
                <a:ea typeface="MS PGothic"/>
                <a:cs typeface="Calibri"/>
              </a:rPr>
              <a:t>chaque année. Les valeurs de l’indicateur pour les années intermédiaires peuvent devoir être estimées par extrapolation à partir des années précédentes. </a:t>
            </a:r>
          </a:p>
          <a:p>
            <a:endParaRPr lang="en-GB" b="1">
              <a:effectLst/>
              <a:latin typeface="Lato" panose="020F0502020204030203" pitchFamily="34" charset="77"/>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Dérivé et ajusté à partir de UNHCR, COMPASS </a:t>
            </a:r>
            <a:r>
              <a:rPr lang="fr-FR" err="1">
                <a:latin typeface="Lato" panose="020F0502020204030203" pitchFamily="34" charset="77"/>
                <a:ea typeface="MS PGothic"/>
                <a:cs typeface="Calibri"/>
              </a:rPr>
              <a:t>Core</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Indicators</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Metadata</a:t>
            </a:r>
            <a:r>
              <a:rPr lang="fr-FR">
                <a:latin typeface="Lato" panose="020F0502020204030203" pitchFamily="34" charset="77"/>
                <a:ea typeface="MS PGothic"/>
                <a:cs typeface="Calibri"/>
              </a:rPr>
              <a:t> – </a:t>
            </a:r>
            <a:r>
              <a:rPr lang="fr-FR" err="1">
                <a:latin typeface="Lato" panose="020F0502020204030203" pitchFamily="34" charset="77"/>
                <a:ea typeface="MS PGothic"/>
                <a:cs typeface="Calibri"/>
              </a:rPr>
              <a:t>Updated</a:t>
            </a:r>
            <a:r>
              <a:rPr lang="fr-FR">
                <a:latin typeface="Lato" panose="020F0502020204030203" pitchFamily="34" charset="77"/>
                <a:ea typeface="MS PGothic"/>
                <a:cs typeface="Calibri"/>
              </a:rPr>
              <a:t>, 2021 (</a:t>
            </a:r>
            <a:r>
              <a:rPr lang="fr-FR" sz="1200">
                <a:latin typeface="Lato" panose="020F0502020204030203" pitchFamily="34" charset="77"/>
                <a:ea typeface="MS PGothic"/>
                <a:cs typeface="Calibri"/>
                <a:hlinkClick r:id="rId3"/>
              </a:rPr>
              <a:t>https://intranet.unhcr.org/content/dam/unhcr/intranet/protection-operations/compass/en/guidance/3/coreindicatorsmetadata/2.0%20Core%20Indicator%20Metadata%2004%2010%202021.pdf</a:t>
            </a:r>
            <a:r>
              <a:rPr lang="fr-FR">
                <a:latin typeface="Lato" panose="020F0502020204030203" pitchFamily="34" charset="77"/>
                <a:ea typeface="MS PGothic"/>
                <a:cs typeface="Calibri"/>
              </a:rPr>
              <a:t>).</a:t>
            </a:r>
          </a:p>
        </p:txBody>
      </p:sp>
    </p:spTree>
    <p:extLst>
      <p:ext uri="{BB962C8B-B14F-4D97-AF65-F5344CB8AC3E}">
        <p14:creationId xmlns:p14="http://schemas.microsoft.com/office/powerpoint/2010/main" val="840230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424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ea typeface="MS PGothic"/>
                <a:cs typeface="Calibri"/>
              </a:rPr>
              <a:t>Durée prévue : 20 min.  </a:t>
            </a:r>
          </a:p>
          <a:p>
            <a:r>
              <a:rPr lang="fr-FR">
                <a:latin typeface="Lato" panose="020F0502020204030203" pitchFamily="34" charset="77"/>
                <a:ea typeface="MS PGothic"/>
                <a:cs typeface="Calibri"/>
              </a:rPr>
              <a:t>Objectif : se familiariser avec les indicateurs de produits de bonnes pratiques pour les programmes de prévention de la VBG et encourager les réflexions sur le suivi des programmes de prévention de la VBG dans ses propres programmes/contextes</a:t>
            </a:r>
          </a:p>
          <a:p>
            <a:endParaRPr lang="x-none">
              <a:latin typeface="Lato" panose="020F0502020204030203" pitchFamily="34" charset="77"/>
            </a:endParaRPr>
          </a:p>
          <a:p>
            <a:pPr marL="171450" indent="-171450">
              <a:buFont typeface="Arial" panose="020B0604020202020204" pitchFamily="34" charset="0"/>
              <a:buChar char="•"/>
            </a:pPr>
            <a:r>
              <a:rPr lang="fr-FR">
                <a:latin typeface="Lato" panose="020F0502020204030203" pitchFamily="34" charset="77"/>
                <a:ea typeface="MS PGothic"/>
                <a:cs typeface="Calibri"/>
              </a:rPr>
              <a:t>Divisez les participants en groupes.  </a:t>
            </a:r>
          </a:p>
          <a:p>
            <a:pPr marL="171450" indent="-171450">
              <a:buFont typeface="Arial" panose="020B0604020202020204" pitchFamily="34" charset="0"/>
              <a:buChar char="•"/>
              <a:defRPr/>
            </a:pPr>
            <a:r>
              <a:rPr lang="fr-FR">
                <a:latin typeface="Lato" panose="020F0502020204030203" pitchFamily="34" charset="77"/>
                <a:ea typeface="MS PGothic"/>
                <a:cs typeface="Calibri"/>
              </a:rPr>
              <a:t>Encouragez les groupes à utiliser un tableau de papier s’ils le souhaitent. </a:t>
            </a:r>
          </a:p>
          <a:p>
            <a:pPr marL="171450" indent="-171450">
              <a:buFont typeface="Arial" panose="020B0604020202020204" pitchFamily="34" charset="0"/>
              <a:buChar char="•"/>
            </a:pPr>
            <a:r>
              <a:rPr lang="fr-FR">
                <a:latin typeface="Lato" panose="020F0502020204030203" pitchFamily="34" charset="77"/>
                <a:ea typeface="MS PGothic"/>
                <a:cs typeface="Calibri"/>
              </a:rPr>
              <a:t>Prévoyez du temps à la fin pour laisser les groupes en plénière formuler des commentaires, ainsi que pour partager quelques conclusions générales sur chaque question. </a:t>
            </a:r>
          </a:p>
          <a:p>
            <a:pPr marL="171450" indent="-171450">
              <a:buFont typeface="Arial" panose="020B0604020202020204" pitchFamily="34" charset="0"/>
              <a:buChar char="•"/>
            </a:pPr>
            <a:endParaRPr lang="x-none">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b="1">
                <a:solidFill>
                  <a:srgbClr val="0072BC"/>
                </a:solidFill>
                <a:effectLst/>
                <a:latin typeface="Lato" panose="020F0502020204030203" pitchFamily="34" charset="0"/>
                <a:ea typeface="Calibri" panose="020F0502020204030204" pitchFamily="34" charset="0"/>
                <a:cs typeface="Times New Roman" panose="02020603050405020304" pitchFamily="18" charset="0"/>
              </a:rPr>
              <a:t>Indicateurs de produits minimaux recommandés pour les bonnes pratiques : </a:t>
            </a:r>
            <a:r>
              <a:rPr lang="fr-FR" sz="1800">
                <a:effectLst/>
                <a:latin typeface="Lato" panose="020F0502020204030203" pitchFamily="34" charset="0"/>
                <a:ea typeface="Calibri" panose="020F0502020204030204" pitchFamily="34" charset="0"/>
                <a:cs typeface="Times New Roman" panose="02020603050405020304" pitchFamily="18" charset="0"/>
              </a:rPr>
              <a:t>ces indicateurs sont des indicateurs minimaux recommandés pour chaque domaine de produits sélectionné. Leur sélection est facultative. Si un domaine de réalisation est sélectionné, il est fortement recommandé de sélectionner également ces indicateurs minimaux recommandés.</a:t>
            </a:r>
          </a:p>
          <a:p>
            <a:pPr>
              <a:defRPr/>
            </a:pPr>
            <a:endParaRPr lang="en-US" b="0">
              <a:latin typeface="Lato" panose="020F0502020204030203" pitchFamily="34" charset="77"/>
              <a:ea typeface="MS PGothic"/>
              <a:cs typeface="Calibri"/>
            </a:endParaRPr>
          </a:p>
          <a:p>
            <a:pPr>
              <a:defRPr/>
            </a:pPr>
            <a:r>
              <a:rPr lang="fr-FR" b="0">
                <a:latin typeface="Lato" panose="020F0502020204030203" pitchFamily="34" charset="77"/>
                <a:ea typeface="MS PGothic"/>
                <a:cs typeface="Calibri"/>
              </a:rPr>
              <a:t>En ce qui concerne le troisième indicateur : </a:t>
            </a:r>
            <a:r>
              <a:rPr lang="fr-FR" b="1" err="1">
                <a:latin typeface="Lato" panose="020F0502020204030203" pitchFamily="34" charset="77"/>
                <a:ea typeface="MS PGothic"/>
                <a:cs typeface="Calibri"/>
              </a:rPr>
              <a:t>NʼOUBLIEZ</a:t>
            </a:r>
            <a:r>
              <a:rPr lang="fr-FR" b="1">
                <a:latin typeface="Lato" panose="020F0502020204030203" pitchFamily="34" charset="77"/>
                <a:ea typeface="MS PGothic"/>
                <a:cs typeface="Calibri"/>
              </a:rPr>
              <a:t> PAS ! </a:t>
            </a:r>
            <a:r>
              <a:rPr lang="fr-FR">
                <a:latin typeface="Lato" panose="020F0502020204030203" pitchFamily="34" charset="77"/>
                <a:ea typeface="MS PGothic"/>
                <a:cs typeface="Calibri"/>
              </a:rPr>
              <a:t>Si l’approche communautaire et la sensibilisation sont nécessaires pour améliorer la rapidité et la sécurité de l’accès aux services et atténuer les risques de VBG, </a:t>
            </a:r>
            <a:r>
              <a:rPr lang="fr-FR" b="1">
                <a:latin typeface="Lato" panose="020F0502020204030203" pitchFamily="34" charset="77"/>
                <a:ea typeface="MS PGothic"/>
                <a:cs typeface="Calibri"/>
              </a:rPr>
              <a:t>la sensibilisation n’est pas suffisante pour transformer les normes sociales</a:t>
            </a:r>
            <a:r>
              <a:rPr lang="fr-FR">
                <a:latin typeface="Lato" panose="020F0502020204030203" pitchFamily="34" charset="77"/>
                <a:ea typeface="MS PGothic"/>
                <a:cs typeface="Calibri"/>
              </a:rPr>
              <a:t>. Pour avoir un effet sur les normes sociales préjudiciables, les programmes sur la VBG doivent : 1) faire évoluer les attentes de la société, pas seulement les attitudes des individus ; 2) faire connaître les changements intervenus ; et 3) catalyser et renforcer les nouvelles normes et les nouveaux comportements. Expliquez aux participants que </a:t>
            </a:r>
            <a:r>
              <a:rPr lang="fr-FR" b="1">
                <a:latin typeface="Lato" panose="020F0502020204030203" pitchFamily="34" charset="77"/>
                <a:ea typeface="MS PGothic"/>
                <a:cs typeface="Calibri"/>
              </a:rPr>
              <a:t>les sessions de sensibilisation ne constituent pas en elles-mêmes un programme de prévention, à moins qu’elles ne fassent partie d’une approche plus large et à plus long terme</a:t>
            </a:r>
            <a:r>
              <a:rPr lang="fr-FR">
                <a:latin typeface="Lato" panose="020F0502020204030203" pitchFamily="34" charset="77"/>
                <a:ea typeface="MS PGothic"/>
                <a:cs typeface="Calibri"/>
              </a:rPr>
              <a:t>.</a:t>
            </a:r>
            <a:r>
              <a:rPr lang="fr-FR" b="1">
                <a:latin typeface="Lato" panose="020F0502020204030203" pitchFamily="34" charset="77"/>
                <a:ea typeface="MS PGothic"/>
                <a:cs typeface="Calibri"/>
              </a:rPr>
              <a:t> </a:t>
            </a:r>
          </a:p>
        </p:txBody>
      </p:sp>
    </p:spTree>
    <p:extLst>
      <p:ext uri="{BB962C8B-B14F-4D97-AF65-F5344CB8AC3E}">
        <p14:creationId xmlns:p14="http://schemas.microsoft.com/office/powerpoint/2010/main" val="3224067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919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a:defRPr/>
            </a:pPr>
            <a:r>
              <a:rPr lang="fr-FR">
                <a:latin typeface="Lato" panose="020F0502020204030203" pitchFamily="34" charset="77"/>
                <a:ea typeface="MS PGothic"/>
                <a:cs typeface="Calibri"/>
              </a:rPr>
              <a:t>Soulignez le fait que ces outils sont principalement axés sur la mesure des </a:t>
            </a:r>
            <a:r>
              <a:rPr lang="fr-FR" sz="1200" b="0">
                <a:solidFill>
                  <a:srgbClr val="0070C0"/>
                </a:solidFill>
                <a:latin typeface="Lato" panose="020F0502020204030203" pitchFamily="34" charset="77"/>
              </a:rPr>
              <a:t>résultats</a:t>
            </a:r>
            <a:r>
              <a:rPr lang="fr-FR">
                <a:latin typeface="Lato" panose="020F0502020204030203" pitchFamily="34" charset="77"/>
                <a:ea typeface="MS PGothic"/>
                <a:cs typeface="Calibri"/>
              </a:rPr>
              <a:t> s’attachant à l’évolution des connaissances, des attitudes, des compétences et des comportements, c’est-à-dire des outils de suivi au niveau des </a:t>
            </a:r>
            <a:r>
              <a:rPr lang="fr-FR" sz="1200"/>
              <a:t>résultats</a:t>
            </a:r>
            <a:r>
              <a:rPr lang="fr-FR">
                <a:latin typeface="Lato" panose="020F0502020204030203" pitchFamily="34" charset="77"/>
                <a:ea typeface="MS PGothic"/>
                <a:cs typeface="Calibri"/>
              </a:rPr>
              <a:t> plutôt qu’au niveau des produits (par lesquels les activités du programme sont suivies). </a:t>
            </a:r>
          </a:p>
          <a:p>
            <a:pPr marL="0" marR="0" lvl="0" indent="0" algn="l" defTabSz="914400" rtl="0" eaLnBrk="0" fontAlgn="base" latinLnBrk="0" hangingPunct="0">
              <a:spcBef>
                <a:spcPct val="30000"/>
              </a:spcBef>
              <a:spcAft>
                <a:spcPct val="0"/>
              </a:spcAft>
              <a:buClrTx/>
              <a:buSzTx/>
              <a:buFontTx/>
              <a:buNone/>
              <a:tabLst/>
              <a:defRPr/>
            </a:pPr>
            <a:endParaRPr lang="x-none">
              <a:latin typeface="Lato" panose="020F0502020204030203" pitchFamily="34" charset="77"/>
            </a:endParaRPr>
          </a:p>
          <a:p>
            <a:pPr>
              <a:defRPr/>
            </a:pPr>
            <a:r>
              <a:rPr lang="fr-FR">
                <a:latin typeface="Lato" panose="020F0502020204030203" pitchFamily="34" charset="77"/>
                <a:ea typeface="MS PGothic"/>
                <a:cs typeface="Calibri"/>
              </a:rPr>
              <a:t>Outils : </a:t>
            </a:r>
          </a:p>
          <a:p>
            <a:pPr marL="285750" indent="-285750">
              <a:buFont typeface="Arial"/>
              <a:buChar char="•"/>
              <a:defRPr/>
            </a:pPr>
            <a:r>
              <a:rPr lang="fr-FR" b="1">
                <a:latin typeface="Lato" panose="020F0502020204030203" pitchFamily="34" charset="77"/>
                <a:ea typeface="MS PGothic"/>
                <a:cs typeface="Calibri"/>
              </a:rPr>
              <a:t>Enquêtes : </a:t>
            </a:r>
            <a:r>
              <a:rPr lang="fr-FR" b="0">
                <a:latin typeface="Lato" panose="020F0502020204030203" pitchFamily="34" charset="77"/>
                <a:ea typeface="MS PGothic"/>
                <a:cs typeface="Calibri"/>
              </a:rPr>
              <a:t>il est recommandé de collecter les données de l’indicateur de réalisation de base obligatoire sur la prévention de la VBG par le biais d’une enquête. </a:t>
            </a:r>
            <a:r>
              <a:rPr lang="fr-FR">
                <a:effectLst/>
                <a:latin typeface="Lato" panose="020F0502020204030203" pitchFamily="34" charset="77"/>
                <a:ea typeface="MS PGothic"/>
                <a:cs typeface="Calibri"/>
              </a:rPr>
              <a:t>Le HCR est en train d’élaborer un module d’enquête standardisé sur les ménages à cette fin.</a:t>
            </a:r>
            <a:r>
              <a:rPr lang="fr-FR">
                <a:latin typeface="Lato" panose="020F0502020204030203" pitchFamily="34" charset="77"/>
                <a:ea typeface="MS PGothic"/>
                <a:cs typeface="Calibri"/>
              </a:rPr>
              <a:t> </a:t>
            </a:r>
          </a:p>
          <a:p>
            <a:pPr marL="285750" indent="-285750">
              <a:buFont typeface="Arial"/>
              <a:buChar char="•"/>
              <a:defRPr/>
            </a:pPr>
            <a:r>
              <a:rPr lang="fr-FR" b="1">
                <a:effectLst/>
                <a:latin typeface="Lato" panose="020F0502020204030203" pitchFamily="34" charset="77"/>
                <a:ea typeface="MS PGothic"/>
                <a:cs typeface="Calibri"/>
              </a:rPr>
              <a:t>Audits de sécurité : </a:t>
            </a:r>
            <a:r>
              <a:rPr lang="fr-FR" b="0">
                <a:effectLst/>
                <a:latin typeface="Lato" panose="020F0502020204030203" pitchFamily="34" charset="77"/>
                <a:ea typeface="MS PGothic"/>
                <a:cs typeface="Calibri"/>
              </a:rPr>
              <a:t>voir la boîte à outils du HCR sur les audits de sécurité en matière de VBG, 2021 (https://intranet.unhcr.org/en/protection-programme/gender-based-violence/tools.html).</a:t>
            </a:r>
            <a:r>
              <a:rPr lang="fr-FR">
                <a:latin typeface="Lato" panose="020F0502020204030203" pitchFamily="34" charset="77"/>
                <a:ea typeface="MS PGothic"/>
                <a:cs typeface="Calibri"/>
              </a:rPr>
              <a:t> </a:t>
            </a:r>
          </a:p>
          <a:p>
            <a:pPr marL="285750" indent="-285750">
              <a:buFont typeface="Arial"/>
              <a:buChar char="•"/>
              <a:defRPr/>
            </a:pPr>
            <a:r>
              <a:rPr lang="fr-FR" b="1">
                <a:latin typeface="Lato" panose="020F0502020204030203" pitchFamily="34" charset="77"/>
                <a:ea typeface="MS PGothic"/>
                <a:cs typeface="Calibri"/>
              </a:rPr>
              <a:t>Les discussions de groupe, les entretiens avec des informateurs clés et l’observation </a:t>
            </a:r>
            <a:r>
              <a:rPr lang="fr-FR">
                <a:latin typeface="Lato" panose="020F0502020204030203" pitchFamily="34" charset="77"/>
                <a:ea typeface="MS PGothic"/>
                <a:cs typeface="Calibri"/>
              </a:rPr>
              <a:t>peuvent être utilisés comme outils dans le cadre d’un audit ou d’une évaluation de la sécurité, afin d’analyser l’évolution des connaissances, des attitudes, des compétences et des comportements au niveau de l’individu ou de la communauté. </a:t>
            </a:r>
          </a:p>
          <a:p>
            <a:pPr marL="285750" indent="-285750">
              <a:buFont typeface="Arial"/>
              <a:buChar char="•"/>
              <a:defRPr/>
            </a:pPr>
            <a:r>
              <a:rPr lang="fr-FR" b="1">
                <a:effectLst/>
                <a:latin typeface="Lato" panose="020F0502020204030203" pitchFamily="34" charset="77"/>
                <a:ea typeface="MS PGothic"/>
                <a:cs typeface="Calibri"/>
              </a:rPr>
              <a:t>Outils de suivi pour des méthodologies de prévention spécifiques : </a:t>
            </a:r>
            <a:r>
              <a:rPr lang="fr-FR" b="0">
                <a:effectLst/>
                <a:latin typeface="Lato" panose="020F0502020204030203" pitchFamily="34" charset="77"/>
                <a:ea typeface="MS PGothic"/>
                <a:cs typeface="Calibri"/>
              </a:rPr>
              <a:t>certaines méthodologies/certains modèles de prévention spécifiques peuvent inclure des outils de suivi spécifiques, par exemple pour SASA! </a:t>
            </a:r>
            <a:r>
              <a:rPr lang="fr-FR" b="0" err="1">
                <a:effectLst/>
                <a:latin typeface="Lato" panose="020F0502020204030203" pitchFamily="34" charset="77"/>
                <a:ea typeface="MS PGothic"/>
                <a:cs typeface="Calibri"/>
              </a:rPr>
              <a:t>Together</a:t>
            </a:r>
            <a:r>
              <a:rPr lang="fr-FR" b="0">
                <a:effectLst/>
                <a:latin typeface="Lato" panose="020F0502020204030203" pitchFamily="34" charset="77"/>
                <a:ea typeface="MS PGothic"/>
                <a:cs typeface="Calibri"/>
              </a:rPr>
              <a:t>, Girl </a:t>
            </a:r>
            <a:r>
              <a:rPr lang="fr-FR" b="0" err="1">
                <a:effectLst/>
                <a:latin typeface="Lato" panose="020F0502020204030203" pitchFamily="34" charset="77"/>
                <a:ea typeface="MS PGothic"/>
                <a:cs typeface="Calibri"/>
              </a:rPr>
              <a:t>Shine</a:t>
            </a:r>
            <a:r>
              <a:rPr lang="fr-FR" b="0">
                <a:effectLst/>
                <a:latin typeface="Lato" panose="020F0502020204030203" pitchFamily="34" charset="77"/>
                <a:ea typeface="MS PGothic"/>
                <a:cs typeface="Calibri"/>
              </a:rPr>
              <a:t> et </a:t>
            </a:r>
            <a:r>
              <a:rPr lang="fr-FR" b="0" err="1">
                <a:effectLst/>
                <a:latin typeface="Lato" panose="020F0502020204030203" pitchFamily="34" charset="77"/>
                <a:ea typeface="MS PGothic"/>
                <a:cs typeface="Calibri"/>
              </a:rPr>
              <a:t>Engaging</a:t>
            </a:r>
            <a:r>
              <a:rPr lang="fr-FR" b="0">
                <a:effectLst/>
                <a:latin typeface="Lato" panose="020F0502020204030203" pitchFamily="34" charset="77"/>
                <a:ea typeface="MS PGothic"/>
                <a:cs typeface="Calibri"/>
              </a:rPr>
              <a:t> Men in </a:t>
            </a:r>
            <a:r>
              <a:rPr lang="fr-FR" b="0" err="1">
                <a:effectLst/>
                <a:latin typeface="Lato" panose="020F0502020204030203" pitchFamily="34" charset="77"/>
                <a:ea typeface="MS PGothic"/>
                <a:cs typeface="Calibri"/>
              </a:rPr>
              <a:t>Accountable</a:t>
            </a:r>
            <a:r>
              <a:rPr lang="fr-FR" b="0">
                <a:effectLst/>
                <a:latin typeface="Lato" panose="020F0502020204030203" pitchFamily="34" charset="77"/>
                <a:ea typeface="MS PGothic"/>
                <a:cs typeface="Calibri"/>
              </a:rPr>
              <a:t> Practices (EMAP).</a:t>
            </a:r>
            <a:r>
              <a:rPr lang="fr-FR">
                <a:latin typeface="Lato" panose="020F0502020204030203" pitchFamily="34" charset="77"/>
                <a:ea typeface="MS PGothic"/>
                <a:cs typeface="Calibri"/>
              </a:rPr>
              <a:t> </a:t>
            </a:r>
          </a:p>
          <a:p>
            <a:pPr lvl="0" algn="l" rtl="0" eaLnBrk="0" fontAlgn="base" hangingPunct="0">
              <a:spcBef>
                <a:spcPct val="30000"/>
              </a:spcBef>
              <a:spcAft>
                <a:spcPct val="0"/>
              </a:spcAft>
            </a:pPr>
            <a:endParaRPr lang="en-US" sz="1200" kern="1200">
              <a:solidFill>
                <a:schemeClr val="tx1"/>
              </a:solidFill>
              <a:latin typeface="Lato" panose="020F0502020204030203" pitchFamily="34" charset="77"/>
            </a:endParaRPr>
          </a:p>
          <a:p>
            <a:r>
              <a:rPr lang="fr-FR" b="1">
                <a:latin typeface="Lato" panose="020F0502020204030203" pitchFamily="34" charset="77"/>
                <a:ea typeface="MS PGothic"/>
                <a:cs typeface="Calibri"/>
              </a:rPr>
              <a:t>IMPORTANT</a:t>
            </a:r>
            <a:r>
              <a:rPr lang="fr-FR">
                <a:latin typeface="Lato" panose="020F0502020204030203" pitchFamily="34" charset="77"/>
                <a:ea typeface="MS PGothic"/>
                <a:cs typeface="Calibri"/>
              </a:rPr>
              <a:t> ! Rappelons que lorsqu’il s’agit de recueillir des données sur la VBG, il est essentiel de respecter les principes et les pratiques de base de la gestion sûre et éthique de l’information en matière de VBG. La diapositive suivante contient deux vidéos qui expliquent ces principes et pratiques plus en détail.</a:t>
            </a:r>
          </a:p>
        </p:txBody>
      </p:sp>
    </p:spTree>
    <p:extLst>
      <p:ext uri="{BB962C8B-B14F-4D97-AF65-F5344CB8AC3E}">
        <p14:creationId xmlns:p14="http://schemas.microsoft.com/office/powerpoint/2010/main" val="37315595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sz="1200">
                <a:effectLst/>
                <a:latin typeface="Lato" panose="020F0502020204030203" pitchFamily="34" charset="77"/>
                <a:ea typeface="MS PGothic"/>
                <a:cs typeface="Calibri"/>
              </a:rPr>
              <a:t>https://</a:t>
            </a:r>
            <a:r>
              <a:rPr lang="fr-FR" sz="1200" err="1">
                <a:effectLst/>
                <a:latin typeface="Lato" panose="020F0502020204030203" pitchFamily="34" charset="77"/>
                <a:ea typeface="MS PGothic"/>
                <a:cs typeface="Calibri"/>
              </a:rPr>
              <a:t>www.youtube.com</a:t>
            </a:r>
            <a:r>
              <a:rPr lang="fr-FR" sz="1200">
                <a:effectLst/>
                <a:latin typeface="Lato" panose="020F0502020204030203" pitchFamily="34" charset="77"/>
                <a:ea typeface="MS PGothic"/>
                <a:cs typeface="Calibri"/>
              </a:rPr>
              <a:t>/</a:t>
            </a:r>
            <a:r>
              <a:rPr lang="fr-FR" sz="1200" err="1">
                <a:effectLst/>
                <a:latin typeface="Lato" panose="020F0502020204030203" pitchFamily="34" charset="77"/>
                <a:ea typeface="MS PGothic"/>
                <a:cs typeface="Calibri"/>
              </a:rPr>
              <a:t>watch?v</a:t>
            </a:r>
            <a:r>
              <a:rPr lang="fr-FR" sz="1200">
                <a:effectLst/>
                <a:latin typeface="Lato" panose="020F0502020204030203" pitchFamily="34" charset="77"/>
                <a:ea typeface="MS PGothic"/>
                <a:cs typeface="Calibri"/>
              </a:rPr>
              <a:t>=U7WGIAVR6zc&amp;list=PLk83Ra7kAz5HP4HEvmPeDTza6yDBM15Rd&amp;index=6</a:t>
            </a:r>
          </a:p>
          <a:p>
            <a:r>
              <a:rPr lang="fr-FR" sz="1200">
                <a:effectLst/>
                <a:latin typeface="Lato" panose="020F0502020204030203" pitchFamily="34" charset="77"/>
              </a:rPr>
              <a:t>Durée : 3.22 min</a:t>
            </a:r>
          </a:p>
          <a:p>
            <a:endParaRPr lang="en-GB" sz="1200">
              <a:effectLst/>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sz="1200">
                <a:effectLst/>
                <a:latin typeface="Lato" panose="020F0502020204030203" pitchFamily="34" charset="77"/>
              </a:rPr>
              <a:t>Passez cette vidéo et la vidéo connexe sur la diapositive suivante, avant de souligner certains points clés reflétés dans les notes sur la diapositive suivante. </a:t>
            </a:r>
          </a:p>
          <a:p>
            <a:pPr marL="0" marR="0" lvl="0" indent="0" algn="l" defTabSz="914400" rtl="0" eaLnBrk="0" fontAlgn="base" latinLnBrk="0" hangingPunct="0">
              <a:spcBef>
                <a:spcPct val="30000"/>
              </a:spcBef>
              <a:spcAft>
                <a:spcPct val="0"/>
              </a:spcAft>
              <a:buClrTx/>
              <a:buSzTx/>
              <a:buFontTx/>
              <a:buNone/>
              <a:tabLst/>
              <a:defRPr/>
            </a:pPr>
            <a:endParaRPr lang="en-US" sz="1200">
              <a:effectLst/>
              <a:latin typeface="Lato" panose="020F0502020204030203" pitchFamily="34" charset="77"/>
            </a:endParaRPr>
          </a:p>
        </p:txBody>
      </p:sp>
    </p:spTree>
    <p:extLst>
      <p:ext uri="{BB962C8B-B14F-4D97-AF65-F5344CB8AC3E}">
        <p14:creationId xmlns:p14="http://schemas.microsoft.com/office/powerpoint/2010/main" val="2566609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n-GB" sz="1200">
              <a:effectLst/>
              <a:latin typeface="Lato" panose="020F0502020204030203" pitchFamily="34" charset="77"/>
            </a:endParaRPr>
          </a:p>
          <a:p>
            <a:r>
              <a:rPr lang="fr-FR" sz="1200">
                <a:effectLst/>
                <a:latin typeface="Lato" panose="020F0502020204030203" pitchFamily="34" charset="77"/>
                <a:ea typeface="MS PGothic"/>
                <a:cs typeface="Calibri"/>
              </a:rPr>
              <a:t>https://</a:t>
            </a:r>
            <a:r>
              <a:rPr lang="fr-FR" sz="1200" err="1">
                <a:effectLst/>
                <a:latin typeface="Lato" panose="020F0502020204030203" pitchFamily="34" charset="77"/>
                <a:ea typeface="MS PGothic"/>
                <a:cs typeface="Calibri"/>
              </a:rPr>
              <a:t>www.youtube.com</a:t>
            </a:r>
            <a:r>
              <a:rPr lang="fr-FR" sz="1200">
                <a:effectLst/>
                <a:latin typeface="Lato" panose="020F0502020204030203" pitchFamily="34" charset="77"/>
                <a:ea typeface="MS PGothic"/>
                <a:cs typeface="Calibri"/>
              </a:rPr>
              <a:t>/</a:t>
            </a:r>
            <a:r>
              <a:rPr lang="fr-FR" sz="1200" err="1">
                <a:effectLst/>
                <a:latin typeface="Lato" panose="020F0502020204030203" pitchFamily="34" charset="77"/>
                <a:ea typeface="MS PGothic"/>
                <a:cs typeface="Calibri"/>
              </a:rPr>
              <a:t>watch?v</a:t>
            </a:r>
            <a:r>
              <a:rPr lang="fr-FR" sz="1200">
                <a:effectLst/>
                <a:latin typeface="Lato" panose="020F0502020204030203" pitchFamily="34" charset="77"/>
                <a:ea typeface="MS PGothic"/>
                <a:cs typeface="Calibri"/>
              </a:rPr>
              <a:t>=5FxVlbqwOMU&amp;list=PLk83Ra7kAz5HP4HEvmPeDTza6yDBM15Rd&amp;index=7</a:t>
            </a:r>
          </a:p>
          <a:p>
            <a:r>
              <a:rPr lang="fr-FR" sz="1200">
                <a:effectLst/>
                <a:latin typeface="Lato" panose="020F0502020204030203" pitchFamily="34" charset="77"/>
              </a:rPr>
              <a:t>Durée : 4.30 min</a:t>
            </a:r>
          </a:p>
          <a:p>
            <a:pPr marL="0" marR="0" lvl="0" indent="0" algn="l" defTabSz="914400" rtl="0" eaLnBrk="0" fontAlgn="base" latinLnBrk="0" hangingPunct="0">
              <a:spcBef>
                <a:spcPct val="30000"/>
              </a:spcBef>
              <a:spcAft>
                <a:spcPct val="0"/>
              </a:spcAft>
              <a:buClrTx/>
              <a:buSzTx/>
              <a:buFontTx/>
              <a:buNone/>
              <a:tabLst/>
              <a:defRPr/>
            </a:pPr>
            <a:endParaRPr lang="en-US" sz="120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Après avoir diffusé la vidéo de la diapositive précédente et de la diapositive présente, soulignez que ces normes minimales de collecte de données ne s’appliquent pas uniquement au suivi des programmes de lutte contre la VBG, mais également </a:t>
            </a:r>
            <a:r>
              <a:rPr lang="fr-FR" b="1">
                <a:latin typeface="Lato" panose="020F0502020204030203" pitchFamily="34" charset="77"/>
                <a:ea typeface="MS PGothic"/>
                <a:cs typeface="Calibri"/>
              </a:rPr>
              <a:t>à </a:t>
            </a:r>
            <a:r>
              <a:rPr lang="fr-FR" b="1" u="sng">
                <a:latin typeface="Lato" panose="020F0502020204030203" pitchFamily="34" charset="77"/>
                <a:ea typeface="MS PGothic"/>
                <a:cs typeface="Calibri"/>
              </a:rPr>
              <a:t>tous les</a:t>
            </a:r>
            <a:r>
              <a:rPr lang="fr-FR" b="1">
                <a:latin typeface="Lato" panose="020F0502020204030203" pitchFamily="34" charset="77"/>
                <a:ea typeface="MS PGothic"/>
                <a:cs typeface="Calibri"/>
              </a:rPr>
              <a:t> exercices de collecte de données tout au long du cycle de programmation</a:t>
            </a:r>
            <a:r>
              <a:rPr lang="fr-FR">
                <a:latin typeface="Lato" panose="020F0502020204030203" pitchFamily="34" charset="77"/>
                <a:ea typeface="MS PGothic"/>
                <a:cs typeface="Calibri"/>
              </a:rPr>
              <a:t>, en particulier à la collecte de données d’évaluation. Compte tenu du caractère extrêmement sensible de la VBG, capable de mettre des vies en danger, toute évaluation qualitative ou quantitative, ou toute enquête ou autre activité de collecte de données, doivent répondre à de solides considérations de sécurité et d’éthique, à des normes internationales agréées et au principe « Ne pas nuire », faute de quoi, des femmes et des filles et d’autres groupes à risque, les survivant(e)s de VBG et les membres du personnel seraient mis en danger.  (Ressource clé : </a:t>
            </a:r>
            <a:r>
              <a:rPr lang="fr-FR" sz="1200" u="none">
                <a:latin typeface="Lato" panose="020F0502020204030203" pitchFamily="34" charset="77"/>
                <a:ea typeface="MS PGothic"/>
                <a:cs typeface="Calibri"/>
                <a:hlinkClick r:id="rId3"/>
              </a:rPr>
              <a:t>WHO Ethical and safety recommendations for researching, documenting and monitoring sexual violence in emergencies</a:t>
            </a:r>
            <a:r>
              <a:rPr lang="fr-FR" u="none">
                <a:solidFill>
                  <a:schemeClr val="tx1"/>
                </a:solidFill>
                <a:latin typeface="Lato" panose="020F0502020204030203" pitchFamily="34" charset="77"/>
                <a:ea typeface="MS PGothic"/>
                <a:cs typeface="Calibri"/>
              </a:rPr>
              <a:t>, </a:t>
            </a:r>
            <a:r>
              <a:rPr lang="fr-FR">
                <a:latin typeface="Lato" panose="020F0502020204030203" pitchFamily="34" charset="77"/>
                <a:ea typeface="MS PGothic"/>
                <a:cs typeface="Calibri"/>
              </a:rPr>
              <a:t>2007 (</a:t>
            </a:r>
            <a:r>
              <a:rPr lang="fr-FR" sz="1200">
                <a:latin typeface="Lato" panose="020F0502020204030203" pitchFamily="34" charset="77"/>
                <a:ea typeface="MS PGothic"/>
                <a:cs typeface="Calibri"/>
                <a:hlinkClick r:id="rId4"/>
              </a:rPr>
              <a:t>https://www.who.int/publications-detail-redirect/9789241595681</a:t>
            </a:r>
            <a:r>
              <a:rPr lang="fr-FR">
                <a:latin typeface="Lato" panose="020F0502020204030203" pitchFamily="34" charset="77"/>
                <a:ea typeface="MS PGothic"/>
                <a:cs typeface="Calibri"/>
              </a:rPr>
              <a:t>). </a:t>
            </a:r>
          </a:p>
          <a:p>
            <a:pPr>
              <a:defRPr/>
            </a:pPr>
            <a:endParaRPr lang="en-US">
              <a:latin typeface="Lato" panose="020F0502020204030203" pitchFamily="34" charset="77"/>
              <a:ea typeface="MS PGothic"/>
              <a:cs typeface="Calibri"/>
            </a:endParaRPr>
          </a:p>
          <a:p>
            <a:pPr>
              <a:defRPr/>
            </a:pPr>
            <a:r>
              <a:rPr lang="fr-FR">
                <a:latin typeface="Lato" panose="020F0502020204030203" pitchFamily="34" charset="77"/>
                <a:ea typeface="MS PGothic"/>
                <a:cs typeface="Calibri"/>
              </a:rPr>
              <a:t>Les évaluations de la qualité, les analyses de risques, le suivi et l’évaluation devraient servir de base aux interventions programmatiques et à l’apprentissage en vue d’améliorer les programmes de prévention de la VBG. Des données collectées de manière éthique sur la nature et la portée de la VBG garantissent que l’élaboration et la mise en œuvre des programmes, le plaidoyer et la mobilisation des ressources </a:t>
            </a:r>
            <a:r>
              <a:rPr lang="fr-FR" b="1">
                <a:latin typeface="Lato" panose="020F0502020204030203" pitchFamily="34" charset="77"/>
                <a:ea typeface="MS PGothic"/>
                <a:cs typeface="Calibri"/>
              </a:rPr>
              <a:t>reposent sur les besoins et les solutions identifiés par la population touchée</a:t>
            </a:r>
            <a:r>
              <a:rPr lang="fr-FR">
                <a:latin typeface="Lato" panose="020F0502020204030203" pitchFamily="34" charset="77"/>
                <a:ea typeface="MS PGothic"/>
                <a:cs typeface="Calibri"/>
              </a:rPr>
              <a:t>. </a:t>
            </a: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a:defRPr/>
            </a:pPr>
            <a:r>
              <a:rPr lang="fr-FR">
                <a:latin typeface="Lato" panose="020F0502020204030203" pitchFamily="34" charset="77"/>
                <a:ea typeface="MS PGothic"/>
                <a:cs typeface="Calibri"/>
              </a:rPr>
              <a:t>La collecte d’informations par le biais d’</a:t>
            </a:r>
            <a:r>
              <a:rPr lang="fr-FR" b="1">
                <a:latin typeface="Lato" panose="020F0502020204030203" pitchFamily="34" charset="77"/>
                <a:ea typeface="MS PGothic"/>
                <a:cs typeface="Calibri"/>
              </a:rPr>
              <a:t>approches communautaires et participatives</a:t>
            </a:r>
            <a:r>
              <a:rPr lang="fr-FR">
                <a:latin typeface="Lato" panose="020F0502020204030203" pitchFamily="34" charset="77"/>
                <a:ea typeface="MS PGothic"/>
                <a:cs typeface="Calibri"/>
              </a:rPr>
              <a:t> permet d’améliorer l’impact et les </a:t>
            </a:r>
            <a:r>
              <a:rPr lang="fr-FR" sz="1200"/>
              <a:t>résultats</a:t>
            </a:r>
            <a:r>
              <a:rPr lang="fr-FR">
                <a:latin typeface="Lato" panose="020F0502020204030203" pitchFamily="34" charset="77"/>
                <a:ea typeface="MS PGothic"/>
                <a:cs typeface="Calibri"/>
              </a:rPr>
              <a:t> des interventions humanitaires. Le HCR s’est engagé à utiliser des méthodologies participatives pour intégrer les capacités et les priorités des personnes déplacées et apatrides et, dans le contexte de la VBG, en particulier des femmes, des filles et des autres groupes à risque. Les approches participatives font référence aux activités de collecte et d’analyse des données qui visent à impliquer et à autonomiser les communautés locales, et à garantir que les résultats peuvent être utilisés par et pour la communauté concernée. Dans toutes les méthodes utilisées pour collecter des données, il est indispensable que la participation de tous les groupes communautaires concernés soit encouragée et facilitée, en s’attachant tout particulièrement à inclure les femmes, les filles et les autres groupes à risque. La </a:t>
            </a:r>
            <a:r>
              <a:rPr lang="fr-FR" b="1">
                <a:latin typeface="Lato" panose="020F0502020204030203" pitchFamily="34" charset="77"/>
                <a:ea typeface="MS PGothic"/>
                <a:cs typeface="Calibri"/>
              </a:rPr>
              <a:t>participation de la communauté à la collecte de données</a:t>
            </a:r>
            <a:r>
              <a:rPr lang="fr-FR">
                <a:latin typeface="Lato" panose="020F0502020204030203" pitchFamily="34" charset="77"/>
                <a:ea typeface="MS PGothic"/>
                <a:cs typeface="Calibri"/>
              </a:rPr>
              <a:t> devrait être encouragée avec prudence dans les situations où cela pourrait poser des risques pour la sécurité ou accroître le risque de VBG.  </a:t>
            </a: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latin typeface="Lato" panose="020F0502020204030203" pitchFamily="34" charset="77"/>
                <a:ea typeface="MS PGothic"/>
                <a:cs typeface="Calibri"/>
              </a:rPr>
              <a:t>La </a:t>
            </a:r>
            <a:r>
              <a:rPr lang="fr-FR" b="1">
                <a:latin typeface="Lato" panose="020F0502020204030203" pitchFamily="34" charset="77"/>
                <a:ea typeface="MS PGothic"/>
                <a:cs typeface="Calibri"/>
              </a:rPr>
              <a:t>recherche </a:t>
            </a:r>
            <a:r>
              <a:rPr lang="fr-FR">
                <a:latin typeface="Lato" panose="020F0502020204030203" pitchFamily="34" charset="77"/>
                <a:ea typeface="MS PGothic"/>
                <a:cs typeface="Calibri"/>
              </a:rPr>
              <a:t>peut jouer un rôle important dans la compréhension de la manière dont la violence affecte la vie des femmes et des filles, et des moyens efficaces de la combattre et de la prévenir, en particulier lorsque la recherche est menée par des organisations de femmes utilisant des approches féministes. Au cours de la phase d’urgence aiguë, la recherche n’est pas prioritaire, car l’accent est mis sur les services vitaux. Toutefois, les recherches existantes, en particulier celles menées par des chercheurs locaux, peuvent et doivent être utilisées pour éclairer et contextualiser les interventions.</a:t>
            </a:r>
          </a:p>
          <a:p>
            <a:pPr marL="0" marR="0" lvl="0" indent="0" algn="l" defTabSz="914400" rtl="0" eaLnBrk="0" fontAlgn="base" latinLnBrk="0" hangingPunct="0">
              <a:spcBef>
                <a:spcPct val="30000"/>
              </a:spcBef>
              <a:spcAft>
                <a:spcPct val="0"/>
              </a:spcAft>
              <a:buClrTx/>
              <a:buSzTx/>
              <a:buFontTx/>
              <a:buNone/>
              <a:tabLst/>
              <a:defRPr/>
            </a:pPr>
            <a:endParaRPr lang="en-GB" sz="1200">
              <a:effectLst/>
              <a:latin typeface="Lato" panose="020F0502020204030203" pitchFamily="34" charset="77"/>
            </a:endParaRPr>
          </a:p>
          <a:p>
            <a:r>
              <a:rPr lang="fr-FR">
                <a:latin typeface="Lato" panose="020F0502020204030203" pitchFamily="34" charset="77"/>
                <a:ea typeface="MS PGothic"/>
                <a:cs typeface="Calibri"/>
              </a:rPr>
              <a:t>Quelques</a:t>
            </a:r>
            <a:r>
              <a:rPr lang="fr-FR" sz="1200">
                <a:effectLst/>
                <a:latin typeface="Lato" panose="020F0502020204030203" pitchFamily="34" charset="77"/>
                <a:ea typeface="MS PGothic"/>
                <a:cs typeface="Calibri"/>
              </a:rPr>
              <a:t> points importants</a:t>
            </a:r>
            <a:r>
              <a:rPr lang="fr-FR">
                <a:latin typeface="Lato" panose="020F0502020204030203" pitchFamily="34" charset="77"/>
                <a:ea typeface="MS PGothic"/>
                <a:cs typeface="Calibri"/>
              </a:rPr>
              <a:t> sur les </a:t>
            </a:r>
            <a:r>
              <a:rPr lang="fr-FR" b="1">
                <a:latin typeface="Lato" panose="020F0502020204030203" pitchFamily="34" charset="77"/>
                <a:ea typeface="MS PGothic"/>
                <a:cs typeface="Calibri"/>
              </a:rPr>
              <a:t>enquêtes</a:t>
            </a:r>
            <a:r>
              <a:rPr lang="fr-FR" sz="1200">
                <a:effectLst/>
                <a:latin typeface="Lato" panose="020F0502020204030203" pitchFamily="34" charset="77"/>
                <a:ea typeface="MS PGothic"/>
                <a:cs typeface="Calibri"/>
              </a:rPr>
              <a:t> :</a:t>
            </a:r>
            <a:r>
              <a:rPr lang="fr-FR">
                <a:latin typeface="Lato" panose="020F0502020204030203" pitchFamily="34" charset="77"/>
                <a:ea typeface="MS PGothic"/>
                <a:cs typeface="Calibri"/>
              </a:rPr>
              <a:t> </a:t>
            </a:r>
          </a:p>
          <a:p>
            <a:pPr marL="285750" indent="-285750">
              <a:buFont typeface="Arial" panose="020B0604020202020204" pitchFamily="34" charset="0"/>
              <a:buChar char="•"/>
            </a:pPr>
            <a:r>
              <a:rPr lang="fr-FR" sz="1200">
                <a:effectLst/>
                <a:latin typeface="Lato" panose="020F0502020204030203" pitchFamily="34" charset="77"/>
              </a:rPr>
              <a:t>les enquêtes ne doivent pas contenir de questions visant à identifier les survivant(e)s ou susceptibles d’entraîner une stigmatisation ou un préjudice supplémentaire ;</a:t>
            </a:r>
          </a:p>
          <a:p>
            <a:pPr marL="285750" indent="-285750">
              <a:buFont typeface="Arial" panose="020B0604020202020204" pitchFamily="34" charset="0"/>
              <a:buChar char="•"/>
            </a:pPr>
            <a:r>
              <a:rPr lang="fr-FR" sz="1200">
                <a:effectLst/>
                <a:latin typeface="Lato" panose="020F0502020204030203" pitchFamily="34" charset="77"/>
              </a:rPr>
              <a:t>il est nécessaire de contextualiser la formulation des questions de l’enquête et de la tester auprès des communautés avant le déploiement de l’enquête ;</a:t>
            </a:r>
          </a:p>
          <a:p>
            <a:pPr marL="285750" indent="-285750">
              <a:buFont typeface="Arial" panose="020B0604020202020204" pitchFamily="34" charset="0"/>
              <a:buChar char="•"/>
            </a:pPr>
            <a:r>
              <a:rPr lang="fr-FR" sz="1200">
                <a:effectLst/>
                <a:latin typeface="Lato" panose="020F0502020204030203" pitchFamily="34" charset="77"/>
              </a:rPr>
              <a:t>il est conseillé d’administrer les enquêtes aux membres du ménage séparément, dans des espaces confidentiels ;</a:t>
            </a:r>
          </a:p>
          <a:p>
            <a:pPr marL="285750" indent="-285750">
              <a:buFont typeface="Arial" panose="020B0604020202020204" pitchFamily="34" charset="0"/>
              <a:buChar char="•"/>
            </a:pPr>
            <a:r>
              <a:rPr lang="fr-FR" sz="1200">
                <a:effectLst/>
                <a:latin typeface="Lato" panose="020F0502020204030203" pitchFamily="34" charset="77"/>
              </a:rPr>
              <a:t>il convient de veiller à ce que les agents chargés de conduire les enquêtes soient du même sexe. </a:t>
            </a:r>
          </a:p>
        </p:txBody>
      </p:sp>
    </p:spTree>
    <p:extLst>
      <p:ext uri="{BB962C8B-B14F-4D97-AF65-F5344CB8AC3E}">
        <p14:creationId xmlns:p14="http://schemas.microsoft.com/office/powerpoint/2010/main" val="382740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ea typeface="MS PGothic"/>
                <a:cs typeface="Calibri"/>
              </a:rPr>
              <a:t>Il est important de noter qu’en déterminant qui doit accéder aux informations générées par les évaluations et les mécanismes de rétroaction et les utiliser, nous devons réfléchir à la </a:t>
            </a:r>
            <a:r>
              <a:rPr lang="fr-FR" b="1">
                <a:latin typeface="Lato" panose="020F0502020204030203" pitchFamily="34" charset="77"/>
                <a:ea typeface="MS PGothic"/>
                <a:cs typeface="Calibri"/>
              </a:rPr>
              <a:t>manière de </a:t>
            </a:r>
            <a:r>
              <a:rPr lang="fr-FR" b="0">
                <a:latin typeface="Lato" panose="020F0502020204030203" pitchFamily="34" charset="77"/>
                <a:ea typeface="MS PGothic"/>
                <a:cs typeface="Calibri"/>
              </a:rPr>
              <a:t>garantir quelles</a:t>
            </a:r>
            <a:r>
              <a:rPr lang="fr-FR" b="1">
                <a:latin typeface="Lato" panose="020F0502020204030203" pitchFamily="34" charset="77"/>
                <a:ea typeface="MS PGothic"/>
                <a:cs typeface="Calibri"/>
              </a:rPr>
              <a:t> informations </a:t>
            </a:r>
            <a:r>
              <a:rPr lang="fr-FR" b="0">
                <a:latin typeface="Lato" panose="020F0502020204030203" pitchFamily="34" charset="77"/>
                <a:ea typeface="MS PGothic"/>
                <a:cs typeface="Calibri"/>
              </a:rPr>
              <a:t>pertinentes</a:t>
            </a:r>
            <a:r>
              <a:rPr lang="fr-FR">
                <a:latin typeface="Lato" panose="020F0502020204030203" pitchFamily="34" charset="77"/>
                <a:ea typeface="MS PGothic"/>
                <a:cs typeface="Calibri"/>
              </a:rPr>
              <a:t> sont également </a:t>
            </a:r>
            <a:r>
              <a:rPr lang="fr-FR" b="1">
                <a:latin typeface="Lato" panose="020F0502020204030203" pitchFamily="34" charset="77"/>
                <a:ea typeface="MS PGothic"/>
                <a:cs typeface="Calibri"/>
              </a:rPr>
              <a:t>partagées</a:t>
            </a:r>
            <a:r>
              <a:rPr lang="fr-FR">
                <a:latin typeface="Lato" panose="020F0502020204030203" pitchFamily="34" charset="77"/>
                <a:ea typeface="MS PGothic"/>
                <a:cs typeface="Calibri"/>
              </a:rPr>
              <a:t> avec la </a:t>
            </a:r>
            <a:r>
              <a:rPr lang="fr-FR" b="1">
                <a:latin typeface="Lato" panose="020F0502020204030203" pitchFamily="34" charset="77"/>
                <a:ea typeface="MS PGothic"/>
                <a:cs typeface="Calibri"/>
              </a:rPr>
              <a:t>communauté</a:t>
            </a:r>
            <a:r>
              <a:rPr lang="fr-FR">
                <a:latin typeface="Lato" panose="020F0502020204030203" pitchFamily="34" charset="77"/>
                <a:ea typeface="MS PGothic"/>
                <a:cs typeface="Calibri"/>
              </a:rPr>
              <a:t> avec laquelle nous travaillons. </a:t>
            </a:r>
          </a:p>
          <a:p>
            <a:endParaRPr lang="en-US">
              <a:latin typeface="Lato" panose="020F0502020204030203" pitchFamily="34" charset="77"/>
            </a:endParaRPr>
          </a:p>
          <a:p>
            <a:r>
              <a:rPr lang="fr-FR">
                <a:latin typeface="Lato" panose="020F0502020204030203" pitchFamily="34" charset="77"/>
                <a:ea typeface="MS PGothic"/>
                <a:cs typeface="Calibri"/>
              </a:rPr>
              <a:t>En plus d’avoir accès aux données fournies, les membres de la </a:t>
            </a:r>
            <a:r>
              <a:rPr lang="fr-FR" b="1">
                <a:latin typeface="Lato" panose="020F0502020204030203" pitchFamily="34" charset="77"/>
                <a:ea typeface="MS PGothic"/>
                <a:cs typeface="Calibri"/>
              </a:rPr>
              <a:t>communauté</a:t>
            </a:r>
            <a:r>
              <a:rPr lang="fr-FR">
                <a:latin typeface="Lato" panose="020F0502020204030203" pitchFamily="34" charset="77"/>
                <a:ea typeface="MS PGothic"/>
                <a:cs typeface="Calibri"/>
              </a:rPr>
              <a:t> </a:t>
            </a:r>
            <a:r>
              <a:rPr lang="fr-FR" b="1">
                <a:latin typeface="Lato" panose="020F0502020204030203" pitchFamily="34" charset="77"/>
                <a:ea typeface="MS PGothic"/>
                <a:cs typeface="Calibri"/>
              </a:rPr>
              <a:t>peuvent s’engager à les analyser </a:t>
            </a:r>
            <a:r>
              <a:rPr lang="fr-FR">
                <a:latin typeface="Lato" panose="020F0502020204030203" pitchFamily="34" charset="77"/>
                <a:ea typeface="MS PGothic"/>
                <a:cs typeface="Calibri"/>
              </a:rPr>
              <a:t>ou à donner un sens aux problèmes signalés par le mécanisme de rétroaction. L’idée est que si les membres de la communauté ont accès à ces données et participent à leur analyse initiale, ils peuvent les utiliser à des fins propres de plaidoyer au niveau local auprès d’autres organismes et de leurs autorités locales.</a:t>
            </a:r>
          </a:p>
          <a:p>
            <a:endParaRPr lang="en-US">
              <a:latin typeface="Lato" panose="020F0502020204030203" pitchFamily="34" charset="77"/>
            </a:endParaRPr>
          </a:p>
          <a:p>
            <a:r>
              <a:rPr lang="fr-FR">
                <a:latin typeface="Lato" panose="020F0502020204030203" pitchFamily="34" charset="77"/>
                <a:ea typeface="MS PGothic"/>
                <a:cs typeface="Calibri"/>
              </a:rPr>
              <a:t>Fermer la boucle de rétroaction est l’une des actions qui contribuent à maintenir </a:t>
            </a:r>
            <a:r>
              <a:rPr lang="fr-FR" b="1">
                <a:latin typeface="Lato" panose="020F0502020204030203" pitchFamily="34" charset="77"/>
                <a:ea typeface="MS PGothic"/>
                <a:cs typeface="Calibri"/>
              </a:rPr>
              <a:t>l’engagement du HCR en matière de redevabilité envers les personnes affectées</a:t>
            </a:r>
            <a:r>
              <a:rPr lang="fr-FR">
                <a:latin typeface="Lato" panose="020F0502020204030203" pitchFamily="34" charset="77"/>
                <a:ea typeface="MS PGothic"/>
                <a:cs typeface="Calibri"/>
              </a:rPr>
              <a:t>. Les principaux membres du Comité permanent </a:t>
            </a:r>
            <a:r>
              <a:rPr lang="fr-FR" err="1">
                <a:latin typeface="Lato" panose="020F0502020204030203" pitchFamily="34" charset="77"/>
                <a:ea typeface="MS PGothic"/>
                <a:cs typeface="Calibri"/>
              </a:rPr>
              <a:t>interorganisations</a:t>
            </a:r>
            <a:r>
              <a:rPr lang="fr-FR">
                <a:latin typeface="Lato" panose="020F0502020204030203" pitchFamily="34" charset="77"/>
                <a:ea typeface="MS PGothic"/>
                <a:cs typeface="Calibri"/>
              </a:rPr>
              <a:t> (CPI), y compris le Haut-Commissaire pour les réfugiés, ont approuvé les </a:t>
            </a:r>
            <a:r>
              <a:rPr lang="fr-FR" b="0">
                <a:latin typeface="Lato" panose="020F0502020204030203" pitchFamily="34" charset="77"/>
                <a:ea typeface="MS PGothic"/>
                <a:cs typeface="Calibri"/>
              </a:rPr>
              <a:t>Engagements de 2017</a:t>
            </a:r>
            <a:r>
              <a:rPr lang="fr-FR">
                <a:latin typeface="Lato" panose="020F0502020204030203" pitchFamily="34" charset="77"/>
                <a:ea typeface="MS PGothic"/>
                <a:cs typeface="Calibri"/>
              </a:rPr>
              <a:t> </a:t>
            </a:r>
            <a:r>
              <a:rPr lang="fr-FR" b="0">
                <a:latin typeface="Lato" panose="020F0502020204030203" pitchFamily="34" charset="77"/>
                <a:ea typeface="MS PGothic"/>
                <a:cs typeface="Calibri"/>
              </a:rPr>
              <a:t>en matière de redevabilité vis-à-vis des populations affectées et de protection contre l’exploitation et les abus sexuels. Ils </a:t>
            </a:r>
            <a:r>
              <a:rPr lang="fr-FR">
                <a:latin typeface="Lato" panose="020F0502020204030203" pitchFamily="34" charset="77"/>
                <a:ea typeface="MS PGothic"/>
                <a:cs typeface="Calibri"/>
              </a:rPr>
              <a:t>ont en outre convenu de les intégrer dans les politiques organisationnelles et les directives opérationnelles et de les promouvoir auprès de tous les partenaires. </a:t>
            </a:r>
          </a:p>
          <a:p>
            <a:endParaRPr lang="en-US">
              <a:latin typeface="Lato" panose="020F0502020204030203" pitchFamily="34" charset="77"/>
            </a:endParaRPr>
          </a:p>
          <a:p>
            <a:r>
              <a:rPr lang="fr-FR">
                <a:latin typeface="Lato" panose="020F0502020204030203" pitchFamily="34" charset="77"/>
                <a:ea typeface="MS PGothic"/>
                <a:cs typeface="Calibri"/>
              </a:rPr>
              <a:t>Le cadre de redevabilité du HCR envers les personnes affectées est décrit dans les mesures clés 2 à 5 de la Politique de 2018 sur l’âge, le genre et la diversité : </a:t>
            </a:r>
          </a:p>
          <a:p>
            <a:r>
              <a:rPr lang="fr-FR">
                <a:latin typeface="Lato" panose="020F0502020204030203" pitchFamily="34" charset="77"/>
                <a:ea typeface="MS PGothic"/>
                <a:cs typeface="Calibri"/>
              </a:rPr>
              <a:t>• Participation et inclusion (mesure clé 2) ; </a:t>
            </a:r>
          </a:p>
          <a:p>
            <a:r>
              <a:rPr lang="fr-FR">
                <a:latin typeface="Lato" panose="020F0502020204030203" pitchFamily="34" charset="77"/>
                <a:ea typeface="MS PGothic"/>
                <a:cs typeface="Calibri"/>
              </a:rPr>
              <a:t>• Communication et transparence (mesure clé 3) ; </a:t>
            </a:r>
          </a:p>
          <a:p>
            <a:r>
              <a:rPr lang="fr-FR">
                <a:latin typeface="Lato" panose="020F0502020204030203" pitchFamily="34" charset="77"/>
                <a:ea typeface="MS PGothic"/>
                <a:cs typeface="Calibri"/>
              </a:rPr>
              <a:t>• Retour d’information et réponse (mesure clé 4) ; et </a:t>
            </a:r>
          </a:p>
          <a:p>
            <a:r>
              <a:rPr lang="fr-FR">
                <a:latin typeface="Lato" panose="020F0502020204030203" pitchFamily="34" charset="77"/>
                <a:ea typeface="MS PGothic"/>
                <a:cs typeface="Calibri"/>
              </a:rPr>
              <a:t>• Apprentissage et adaptation organisationnels (mesure clé 5).</a:t>
            </a:r>
          </a:p>
          <a:p>
            <a:endParaRPr lang="en-US">
              <a:latin typeface="Lato" panose="020F0502020204030203" pitchFamily="34" charset="77"/>
            </a:endParaRPr>
          </a:p>
          <a:p>
            <a:r>
              <a:rPr lang="fr-FR">
                <a:latin typeface="Lato" panose="020F0502020204030203" pitchFamily="34" charset="77"/>
                <a:ea typeface="MS PGothic"/>
                <a:cs typeface="Calibri"/>
              </a:rPr>
              <a:t>Fermer la boucle de rétroaction est l’un des principaux éléments qui contribuent à l’ensemble des 4 mesures clés du HCR. </a:t>
            </a:r>
          </a:p>
          <a:p>
            <a:endParaRPr lang="en-US">
              <a:latin typeface="Lato" panose="020F0502020204030203" pitchFamily="34" charset="77"/>
            </a:endParaRPr>
          </a:p>
          <a:p>
            <a:r>
              <a:rPr lang="fr-FR">
                <a:latin typeface="Lato" panose="020F0502020204030203" pitchFamily="34" charset="77"/>
                <a:ea typeface="MS PGothic"/>
                <a:cs typeface="Calibri"/>
              </a:rPr>
              <a:t>Pour plus d’informations sur le cadre de redevabilité du HCR envers les personnes affectées, les participants peuvent se référer au Guide opérationnel du HCR sur la redevabilité envers les populations affectées. </a:t>
            </a:r>
            <a:r>
              <a:rPr lang="fr-FR">
                <a:latin typeface="Lato" panose="020F0502020204030203" pitchFamily="34" charset="77"/>
                <a:ea typeface="MS PGothic"/>
                <a:cs typeface="Calibri"/>
                <a:hlinkClick r:id="rId3"/>
              </a:rPr>
              <a:t>UNHCR-AAP_Operational_Guidance.pdf</a:t>
            </a: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ea typeface="MS PGothic"/>
                <a:cs typeface="Calibri"/>
              </a:rPr>
              <a:t>Contenu dérivé du réseau ALNAP, </a:t>
            </a:r>
            <a:r>
              <a:rPr lang="fr-FR" err="1">
                <a:latin typeface="Lato" panose="020F0502020204030203" pitchFamily="34" charset="77"/>
                <a:ea typeface="MS PGothic"/>
                <a:cs typeface="Calibri"/>
              </a:rPr>
              <a:t>Practitioner</a:t>
            </a:r>
            <a:r>
              <a:rPr lang="fr-FR">
                <a:latin typeface="Lato" panose="020F0502020204030203" pitchFamily="34" charset="77"/>
                <a:ea typeface="MS PGothic"/>
                <a:cs typeface="Calibri"/>
              </a:rPr>
              <a:t> Guide: </a:t>
            </a:r>
            <a:r>
              <a:rPr lang="fr-FR" err="1">
                <a:latin typeface="Lato" panose="020F0502020204030203" pitchFamily="34" charset="77"/>
                <a:ea typeface="MS PGothic"/>
                <a:cs typeface="Calibri"/>
              </a:rPr>
              <a:t>Closing</a:t>
            </a:r>
            <a:r>
              <a:rPr lang="fr-FR">
                <a:latin typeface="Lato" panose="020F0502020204030203" pitchFamily="34" charset="77"/>
                <a:ea typeface="MS PGothic"/>
                <a:cs typeface="Calibri"/>
              </a:rPr>
              <a:t> the Loop - Effective feedback in </a:t>
            </a:r>
            <a:r>
              <a:rPr lang="fr-FR" err="1">
                <a:latin typeface="Lato" panose="020F0502020204030203" pitchFamily="34" charset="77"/>
                <a:ea typeface="MS PGothic"/>
                <a:cs typeface="Calibri"/>
              </a:rPr>
              <a:t>humanitarian</a:t>
            </a:r>
            <a:r>
              <a:rPr lang="fr-FR">
                <a:latin typeface="Lato" panose="020F0502020204030203" pitchFamily="34" charset="77"/>
                <a:ea typeface="MS PGothic"/>
                <a:cs typeface="Calibri"/>
              </a:rPr>
              <a:t> </a:t>
            </a:r>
            <a:r>
              <a:rPr lang="fr-FR" err="1">
                <a:latin typeface="Lato" panose="020F0502020204030203" pitchFamily="34" charset="77"/>
                <a:ea typeface="MS PGothic"/>
                <a:cs typeface="Calibri"/>
              </a:rPr>
              <a:t>contexts</a:t>
            </a:r>
            <a:r>
              <a:rPr lang="fr-FR">
                <a:latin typeface="Lato" panose="020F0502020204030203" pitchFamily="34" charset="77"/>
                <a:ea typeface="MS PGothic"/>
                <a:cs typeface="Calibri"/>
              </a:rPr>
              <a:t>, 2014 (</a:t>
            </a:r>
            <a:r>
              <a:rPr lang="fr-FR" sz="1200">
                <a:latin typeface="Lato" panose="020F0502020204030203" pitchFamily="34" charset="77"/>
                <a:ea typeface="MS PGothic"/>
                <a:cs typeface="Calibri"/>
                <a:hlinkClick r:id="rId4"/>
              </a:rPr>
              <a:t>https://www.alnap.org/system/files/content/resource/files/main/closing-the-loop-alnap-cda-guidance.pdf</a:t>
            </a:r>
            <a:r>
              <a:rPr lang="fr-FR">
                <a:latin typeface="Lato" panose="020F0502020204030203" pitchFamily="34" charset="77"/>
                <a:ea typeface="MS PGothic"/>
                <a:cs typeface="Calibri"/>
              </a:rPr>
              <a:t>), où vous trouverez des informations supplémentaires sur la meilleure façon de fermer la boucle de rétroaction dans l’intervention humanitaire.  </a:t>
            </a:r>
          </a:p>
        </p:txBody>
      </p:sp>
    </p:spTree>
    <p:extLst>
      <p:ext uri="{BB962C8B-B14F-4D97-AF65-F5344CB8AC3E}">
        <p14:creationId xmlns:p14="http://schemas.microsoft.com/office/powerpoint/2010/main" val="947362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091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sz="1200">
                <a:latin typeface="Lato" panose="020F0502020204030203" pitchFamily="34" charset="77"/>
                <a:ea typeface="MS PGothic"/>
                <a:cs typeface="Calibri"/>
              </a:rPr>
              <a:t>Durée prévue : 25 min.</a:t>
            </a:r>
          </a:p>
          <a:p>
            <a:r>
              <a:rPr lang="fr-FR">
                <a:latin typeface="Lato" panose="020F0502020204030203" pitchFamily="34" charset="77"/>
                <a:ea typeface="MS PGothic"/>
                <a:cs typeface="Calibri"/>
              </a:rPr>
              <a:t>Objectif : réfléchir à la gestion axée sur les résultats de ses propres activités de prévention de la VBG </a:t>
            </a:r>
          </a:p>
          <a:p>
            <a:endParaRPr lang="x-none">
              <a:latin typeface="Lato" panose="020F0502020204030203" pitchFamily="34" charset="77"/>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latin typeface="Lato" panose="020F0502020204030203" pitchFamily="34" charset="77"/>
                <a:ea typeface="MS PGothic"/>
                <a:cs typeface="Calibri"/>
              </a:rPr>
              <a:t>Préparez à l’avance des documents comprenant les énoncés des </a:t>
            </a:r>
            <a:r>
              <a:rPr lang="fr-FR" sz="1200"/>
              <a:t>réalisations</a:t>
            </a:r>
            <a:r>
              <a:rPr lang="fr-FR">
                <a:latin typeface="Lato" panose="020F0502020204030203" pitchFamily="34" charset="77"/>
                <a:ea typeface="MS PGothic"/>
                <a:cs typeface="Calibri"/>
              </a:rPr>
              <a:t> et les indicateurs de produits des accords de partenariat, des plans de travail et des cadres de suivi de votre/vos opération(s) qui comprennent des activités de prévention primaire de la VBG. Chaque document doit comprendre un énoncé de réalisation sur la prévention de la VBG et deux ou trois des indicateurs de produits qui relèvent de cette réalisation. </a:t>
            </a:r>
          </a:p>
          <a:p>
            <a:pPr marL="171450" indent="-171450">
              <a:buFont typeface="Arial" panose="020B0604020202020204" pitchFamily="34" charset="0"/>
              <a:buChar char="•"/>
            </a:pPr>
            <a:r>
              <a:rPr lang="fr-FR">
                <a:latin typeface="Lato" panose="020F0502020204030203" pitchFamily="34" charset="77"/>
                <a:ea typeface="MS PGothic"/>
                <a:cs typeface="Calibri"/>
              </a:rPr>
              <a:t>Divisez les participants en groupes. </a:t>
            </a:r>
          </a:p>
          <a:p>
            <a:pPr marL="171450" indent="-171450">
              <a:buFont typeface="Arial" panose="020B0604020202020204" pitchFamily="34" charset="0"/>
              <a:buChar char="•"/>
            </a:pPr>
            <a:r>
              <a:rPr lang="fr-FR">
                <a:latin typeface="Lato" panose="020F0502020204030203" pitchFamily="34" charset="77"/>
                <a:ea typeface="MS PGothic"/>
                <a:cs typeface="Calibri"/>
              </a:rPr>
              <a:t>Laissez les participants travailler en groupes et discuter des questions figurant sur la diapositive. </a:t>
            </a:r>
          </a:p>
          <a:p>
            <a:pPr marL="171450" indent="-171450">
              <a:buFont typeface="Arial,Sans-Serif" panose="020B0604020202020204" pitchFamily="34" charset="0"/>
              <a:buChar char="•"/>
            </a:pPr>
            <a:r>
              <a:rPr lang="fr-FR">
                <a:latin typeface="Lato" panose="020F0502020204030203" pitchFamily="34" charset="77"/>
                <a:ea typeface="MS PGothic"/>
                <a:cs typeface="Calibri"/>
              </a:rPr>
              <a:t>Encouragez les groupes à utiliser un tableau de papier s’ils le souhaitent. </a:t>
            </a:r>
          </a:p>
          <a:p>
            <a:pPr marL="171450" indent="-171450">
              <a:buFont typeface="Arial" panose="020B0604020202020204" pitchFamily="34" charset="0"/>
              <a:buChar char="•"/>
            </a:pPr>
            <a:r>
              <a:rPr lang="fr-FR">
                <a:latin typeface="Lato" panose="020F0502020204030203" pitchFamily="34" charset="77"/>
                <a:ea typeface="MS PGothic"/>
                <a:cs typeface="Calibri"/>
              </a:rPr>
              <a:t>Prévoyez du temps à la fin pour laisser les groupes en plénière formuler des commentaires, ainsi que pour partager quelques conclusions générales sur chaque question - sans entrer dans les détails du contenu des indicateurs spécifiques. </a:t>
            </a:r>
          </a:p>
          <a:p>
            <a:pPr marL="171450" indent="-171450">
              <a:buFont typeface="Arial" panose="020B0604020202020204" pitchFamily="34" charset="0"/>
              <a:buChar char="•"/>
            </a:pPr>
            <a:endParaRPr lang="x-none">
              <a:latin typeface="Lato" panose="020F0502020204030203" pitchFamily="34" charset="77"/>
            </a:endParaRPr>
          </a:p>
          <a:p>
            <a:r>
              <a:rPr lang="fr-FR">
                <a:latin typeface="Lato" panose="020F0502020204030203" pitchFamily="34" charset="77"/>
                <a:ea typeface="MS PGothic"/>
                <a:cs typeface="Calibri"/>
              </a:rPr>
              <a:t>Au cours des discussions, rappelez aux participants ce qui suit : </a:t>
            </a:r>
          </a:p>
          <a:p>
            <a:pPr marL="171450" indent="-171450">
              <a:buFont typeface="Arial" panose="020B0604020202020204" pitchFamily="34" charset="0"/>
              <a:buChar char="•"/>
            </a:pPr>
            <a:r>
              <a:rPr lang="fr-FR">
                <a:latin typeface="Lato" panose="020F0502020204030203" pitchFamily="34" charset="77"/>
                <a:ea typeface="MS PGothic"/>
                <a:cs typeface="Calibri"/>
              </a:rPr>
              <a:t>Les </a:t>
            </a:r>
            <a:r>
              <a:rPr lang="fr-FR" b="1">
                <a:latin typeface="Lato" panose="020F0502020204030203" pitchFamily="34" charset="77"/>
                <a:ea typeface="MS PGothic"/>
                <a:cs typeface="Calibri"/>
              </a:rPr>
              <a:t>énoncés des </a:t>
            </a:r>
            <a:r>
              <a:rPr lang="fr-FR" sz="1200" b="1"/>
              <a:t>réalisations</a:t>
            </a:r>
            <a:r>
              <a:rPr lang="fr-FR">
                <a:latin typeface="Lato" panose="020F0502020204030203" pitchFamily="34" charset="77"/>
                <a:ea typeface="MS PGothic"/>
                <a:cs typeface="Calibri"/>
              </a:rPr>
              <a:t> reflètent les changements dans les capacités institutionnelles et comportementales qui sont nécessaires pour réaliser l’impact. Ils expriment ce que les institutions ou les personnes font différemment (évolution du comportement) ou mieux (évolution de la performance).</a:t>
            </a:r>
          </a:p>
          <a:p>
            <a:pPr marL="171450" indent="-171450">
              <a:buFont typeface="Arial" panose="020B0604020202020204" pitchFamily="34" charset="0"/>
              <a:buChar char="•"/>
            </a:pPr>
            <a:r>
              <a:rPr lang="fr-FR">
                <a:latin typeface="Lato" panose="020F0502020204030203" pitchFamily="34" charset="77"/>
                <a:ea typeface="MS PGothic"/>
                <a:cs typeface="Calibri"/>
              </a:rPr>
              <a:t>L’évolution des normes sociales et de genre est observée en </a:t>
            </a:r>
            <a:r>
              <a:rPr lang="fr-FR" b="1">
                <a:latin typeface="Lato" panose="020F0502020204030203" pitchFamily="34" charset="77"/>
                <a:ea typeface="MS PGothic"/>
                <a:cs typeface="Calibri"/>
              </a:rPr>
              <a:t>suivant l’évolution des connaissances, des attitudes, des compétences et des comportements</a:t>
            </a:r>
            <a:r>
              <a:rPr lang="fr-FR">
                <a:latin typeface="Lato" panose="020F0502020204030203" pitchFamily="34" charset="77"/>
                <a:ea typeface="MS PGothic"/>
                <a:cs typeface="Calibri"/>
              </a:rPr>
              <a:t>. </a:t>
            </a:r>
          </a:p>
          <a:p>
            <a:pPr marL="171450" indent="-171450">
              <a:buFont typeface="Arial" panose="020B0604020202020204" pitchFamily="34" charset="0"/>
              <a:buChar char="•"/>
            </a:pPr>
            <a:r>
              <a:rPr lang="fr-FR">
                <a:latin typeface="Lato" panose="020F0502020204030203" pitchFamily="34" charset="77"/>
                <a:ea typeface="MS PGothic"/>
                <a:cs typeface="Calibri"/>
              </a:rPr>
              <a:t>Formulation des trois</a:t>
            </a:r>
            <a:r>
              <a:rPr lang="fr-FR" b="1">
                <a:latin typeface="Lato" panose="020F0502020204030203" pitchFamily="34" charset="77"/>
                <a:ea typeface="MS PGothic"/>
                <a:cs typeface="Calibri"/>
              </a:rPr>
              <a:t> indicateurs de produits de bonnes pratiques</a:t>
            </a:r>
            <a:r>
              <a:rPr lang="fr-FR">
                <a:latin typeface="Lato" panose="020F0502020204030203" pitchFamily="34" charset="77"/>
                <a:ea typeface="MS PGothic"/>
                <a:cs typeface="Calibri"/>
              </a:rPr>
              <a:t> du HCR en tant qu’exemple recommandé. </a:t>
            </a:r>
          </a:p>
          <a:p>
            <a:pPr marL="171450" indent="-171450">
              <a:buFont typeface="Arial" panose="020B0604020202020204" pitchFamily="34" charset="0"/>
              <a:buChar char="•"/>
            </a:pPr>
            <a:r>
              <a:rPr lang="fr-FR">
                <a:latin typeface="Lato" panose="020F0502020204030203" pitchFamily="34" charset="77"/>
                <a:ea typeface="MS PGothic"/>
                <a:cs typeface="Calibri"/>
              </a:rPr>
              <a:t>Les indicateurs doivent être : </a:t>
            </a:r>
            <a:r>
              <a:rPr lang="fr-FR" b="1" i="0" u="none" strike="noStrike">
                <a:solidFill>
                  <a:srgbClr val="202124"/>
                </a:solidFill>
                <a:effectLst/>
                <a:latin typeface="Lato" panose="020F0502020204030203" pitchFamily="34" charset="77"/>
                <a:ea typeface="MS PGothic"/>
                <a:cs typeface="arial"/>
              </a:rPr>
              <a:t>spécifiques, mesurables, réalisables, pertinents et limités dans le temps (</a:t>
            </a:r>
            <a:r>
              <a:rPr lang="fr-FR" b="1" i="0" u="none" strike="noStrike" err="1">
                <a:solidFill>
                  <a:srgbClr val="202124"/>
                </a:solidFill>
                <a:effectLst/>
                <a:latin typeface="Lato" panose="020F0502020204030203" pitchFamily="34" charset="77"/>
                <a:ea typeface="MS PGothic"/>
                <a:cs typeface="arial"/>
              </a:rPr>
              <a:t>Specific</a:t>
            </a:r>
            <a:r>
              <a:rPr lang="fr-FR" b="1" i="0" u="none" strike="noStrike">
                <a:solidFill>
                  <a:srgbClr val="202124"/>
                </a:solidFill>
                <a:effectLst/>
                <a:latin typeface="Lato" panose="020F0502020204030203" pitchFamily="34" charset="77"/>
                <a:ea typeface="MS PGothic"/>
                <a:cs typeface="arial"/>
              </a:rPr>
              <a:t>, </a:t>
            </a:r>
            <a:r>
              <a:rPr lang="fr-FR" b="1" i="0" u="none" strike="noStrike" err="1">
                <a:solidFill>
                  <a:srgbClr val="202124"/>
                </a:solidFill>
                <a:effectLst/>
                <a:latin typeface="Lato" panose="020F0502020204030203" pitchFamily="34" charset="77"/>
                <a:ea typeface="MS PGothic"/>
                <a:cs typeface="arial"/>
              </a:rPr>
              <a:t>Measurable</a:t>
            </a:r>
            <a:r>
              <a:rPr lang="fr-FR" b="1" i="0" u="none" strike="noStrike">
                <a:solidFill>
                  <a:srgbClr val="202124"/>
                </a:solidFill>
                <a:effectLst/>
                <a:latin typeface="Lato" panose="020F0502020204030203" pitchFamily="34" charset="77"/>
                <a:ea typeface="MS PGothic"/>
                <a:cs typeface="arial"/>
              </a:rPr>
              <a:t>, </a:t>
            </a:r>
            <a:r>
              <a:rPr lang="fr-FR" b="1" i="0" u="none" strike="noStrike" err="1">
                <a:solidFill>
                  <a:srgbClr val="202124"/>
                </a:solidFill>
                <a:effectLst/>
                <a:latin typeface="Lato" panose="020F0502020204030203" pitchFamily="34" charset="77"/>
                <a:ea typeface="MS PGothic"/>
                <a:cs typeface="arial"/>
              </a:rPr>
              <a:t>Achievable</a:t>
            </a:r>
            <a:r>
              <a:rPr lang="fr-FR" b="1" i="0" u="none" strike="noStrike">
                <a:solidFill>
                  <a:srgbClr val="202124"/>
                </a:solidFill>
                <a:effectLst/>
                <a:latin typeface="Lato" panose="020F0502020204030203" pitchFamily="34" charset="77"/>
                <a:ea typeface="MS PGothic"/>
                <a:cs typeface="arial"/>
              </a:rPr>
              <a:t>, Relevant and Time-</a:t>
            </a:r>
            <a:r>
              <a:rPr lang="fr-FR" b="1" i="0" u="none" strike="noStrike" err="1">
                <a:solidFill>
                  <a:srgbClr val="202124"/>
                </a:solidFill>
                <a:effectLst/>
                <a:latin typeface="Lato" panose="020F0502020204030203" pitchFamily="34" charset="77"/>
                <a:ea typeface="MS PGothic"/>
                <a:cs typeface="arial"/>
              </a:rPr>
              <a:t>bound</a:t>
            </a:r>
            <a:r>
              <a:rPr lang="fr-FR" b="1" i="0" u="none" strike="noStrike">
                <a:solidFill>
                  <a:srgbClr val="202124"/>
                </a:solidFill>
                <a:effectLst/>
                <a:latin typeface="Lato" panose="020F0502020204030203" pitchFamily="34" charset="77"/>
                <a:ea typeface="MS PGothic"/>
                <a:cs typeface="arial"/>
              </a:rPr>
              <a:t> - SMART)</a:t>
            </a:r>
            <a:r>
              <a:rPr lang="fr-FR" i="0" u="none" strike="noStrike">
                <a:solidFill>
                  <a:srgbClr val="202124"/>
                </a:solidFill>
                <a:effectLst/>
                <a:latin typeface="Lato" panose="020F0502020204030203" pitchFamily="34" charset="77"/>
                <a:ea typeface="MS PGothic"/>
                <a:cs typeface="arial"/>
              </a:rPr>
              <a:t>.</a:t>
            </a:r>
            <a:r>
              <a:rPr lang="fr-FR">
                <a:solidFill>
                  <a:srgbClr val="202124"/>
                </a:solidFill>
                <a:latin typeface="Lato" panose="020F0502020204030203" pitchFamily="34" charset="77"/>
                <a:ea typeface="MS PGothic"/>
                <a:cs typeface="arial"/>
              </a:rPr>
              <a:t> </a:t>
            </a:r>
          </a:p>
          <a:p>
            <a:pPr marL="171450" indent="-171450">
              <a:buFont typeface="Arial" panose="020B0604020202020204" pitchFamily="34" charset="0"/>
              <a:buChar char="•"/>
              <a:defRPr/>
            </a:pPr>
            <a:r>
              <a:rPr lang="fr-FR" sz="1200">
                <a:effectLst/>
                <a:latin typeface="Lato" panose="020F0502020204030203" pitchFamily="34" charset="77"/>
                <a:ea typeface="Calibri"/>
                <a:cs typeface="Calibri"/>
              </a:rPr>
              <a:t>Les indicateurs relatifs au nombre d’incidents de VBG déclarés </a:t>
            </a:r>
            <a:r>
              <a:rPr lang="fr-FR" sz="1200" b="1" u="sng">
                <a:effectLst/>
                <a:latin typeface="Lato" panose="020F0502020204030203" pitchFamily="34" charset="77"/>
                <a:ea typeface="Calibri"/>
                <a:cs typeface="Calibri"/>
              </a:rPr>
              <a:t>ne</a:t>
            </a:r>
            <a:r>
              <a:rPr lang="fr-FR" sz="1200">
                <a:effectLst/>
                <a:latin typeface="Lato" panose="020F0502020204030203" pitchFamily="34" charset="77"/>
                <a:ea typeface="Calibri"/>
                <a:cs typeface="Calibri"/>
              </a:rPr>
              <a:t> devraient </a:t>
            </a:r>
            <a:r>
              <a:rPr lang="fr-FR" sz="1200" b="1" u="sng">
                <a:effectLst/>
                <a:latin typeface="Lato" panose="020F0502020204030203" pitchFamily="34" charset="77"/>
                <a:ea typeface="Calibri"/>
                <a:cs typeface="Calibri"/>
              </a:rPr>
              <a:t>jamais</a:t>
            </a:r>
            <a:r>
              <a:rPr lang="fr-FR" sz="1200">
                <a:effectLst/>
                <a:latin typeface="Lato" panose="020F0502020204030203" pitchFamily="34" charset="77"/>
                <a:ea typeface="Calibri"/>
                <a:cs typeface="Calibri"/>
              </a:rPr>
              <a:t> être utilisés pour mesurer le succès des programmes de prévention de la VBG (ni pour les programmes d’intervention et les activités d’atténuation des risques).</a:t>
            </a:r>
            <a:r>
              <a:rPr lang="fr-FR">
                <a:latin typeface="Lato" panose="020F0502020204030203" pitchFamily="34" charset="77"/>
                <a:ea typeface="Calibri"/>
                <a:cs typeface="Calibri"/>
              </a:rPr>
              <a:t> </a:t>
            </a:r>
          </a:p>
        </p:txBody>
      </p:sp>
    </p:spTree>
    <p:extLst>
      <p:ext uri="{BB962C8B-B14F-4D97-AF65-F5344CB8AC3E}">
        <p14:creationId xmlns:p14="http://schemas.microsoft.com/office/powerpoint/2010/main" val="260207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28161278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ea typeface="MS PGothic"/>
                <a:cs typeface="Calibri"/>
              </a:rPr>
              <a:t>NOTES DE L’ANIMATEUR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atin typeface="Lato" panose="020F0502020204030203" pitchFamily="34" charset="77"/>
              </a:rPr>
              <a:t>Durée prévue : 30 min.</a:t>
            </a:r>
          </a:p>
        </p:txBody>
      </p:sp>
    </p:spTree>
    <p:extLst>
      <p:ext uri="{BB962C8B-B14F-4D97-AF65-F5344CB8AC3E}">
        <p14:creationId xmlns:p14="http://schemas.microsoft.com/office/powerpoint/2010/main" val="2038569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43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latin typeface="Lato" panose="020F0502020204030203" pitchFamily="34" charset="77"/>
              </a:rPr>
              <a:t>Comme le module touche à sa fin, expliquez que le cadre de suivi de la </a:t>
            </a:r>
            <a:r>
              <a:rPr lang="fr-FR" b="1">
                <a:latin typeface="Lato" panose="020F0502020204030203" pitchFamily="34" charset="77"/>
              </a:rPr>
              <a:t>Politique du HCR</a:t>
            </a:r>
            <a:r>
              <a:rPr lang="fr-FR">
                <a:latin typeface="Lato" panose="020F0502020204030203" pitchFamily="34" charset="77"/>
              </a:rPr>
              <a:t> </a:t>
            </a:r>
            <a:r>
              <a:rPr lang="fr-FR" b="1">
                <a:latin typeface="Lato" panose="020F0502020204030203" pitchFamily="34" charset="77"/>
              </a:rPr>
              <a:t>en matière de VBG reflète </a:t>
            </a:r>
            <a:r>
              <a:rPr lang="fr-FR">
                <a:latin typeface="Lato" panose="020F0502020204030203" pitchFamily="34" charset="77"/>
              </a:rPr>
              <a:t>la plupart des </a:t>
            </a:r>
            <a:r>
              <a:rPr lang="fr-FR" b="1">
                <a:latin typeface="Lato" panose="020F0502020204030203" pitchFamily="34" charset="77"/>
              </a:rPr>
              <a:t>sujets abordés </a:t>
            </a:r>
            <a:r>
              <a:rPr lang="fr-FR">
                <a:latin typeface="Lato" panose="020F0502020204030203" pitchFamily="34" charset="77"/>
              </a:rPr>
              <a:t>dans le module et sert à </a:t>
            </a:r>
            <a:r>
              <a:rPr lang="fr-FR" b="1">
                <a:latin typeface="Lato" panose="020F0502020204030203" pitchFamily="34" charset="77"/>
              </a:rPr>
              <a:t>récapituler les étapes importantes </a:t>
            </a:r>
            <a:r>
              <a:rPr lang="fr-FR">
                <a:latin typeface="Lato" panose="020F0502020204030203" pitchFamily="34" charset="77"/>
              </a:rPr>
              <a:t>attendues des opérations du HCR et de ses partenaires engagés dans des activités de prévention de la VBG. </a:t>
            </a: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latin typeface="Lato" panose="020F0502020204030203" pitchFamily="34" charset="77"/>
              </a:rPr>
              <a:t>Veuillez expliquer que, bien que cela ne soit pas explicitement mentionné dans la Politique du HCR en matière de VBG, il est nécessaire que la stratégie de prévention de la VBG s’appuie sur une </a:t>
            </a:r>
            <a:r>
              <a:rPr lang="fr-FR" b="1">
                <a:latin typeface="Lato" panose="020F0502020204030203" pitchFamily="34" charset="77"/>
              </a:rPr>
              <a:t>théorie du changement </a:t>
            </a:r>
            <a:r>
              <a:rPr lang="fr-FR">
                <a:latin typeface="Lato" panose="020F0502020204030203" pitchFamily="34" charset="77"/>
              </a:rPr>
              <a:t>élaborée sur la base de l’analyse de genre et de pouvoir. </a:t>
            </a:r>
          </a:p>
          <a:p>
            <a:pPr marL="0" marR="0" lvl="0" indent="0" algn="l" defTabSz="914400" rtl="0" eaLnBrk="0" fontAlgn="base" latinLnBrk="0" hangingPunct="0">
              <a:spcBef>
                <a:spcPct val="30000"/>
              </a:spcBef>
              <a:spcAft>
                <a:spcPct val="0"/>
              </a:spcAft>
              <a:buClrTx/>
              <a:buSzTx/>
              <a:buFontTx/>
              <a:buNone/>
              <a:tabLst/>
              <a:defRPr/>
            </a:pPr>
            <a:endParaRPr lang="x-none">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fr-FR">
                <a:latin typeface="Lato" panose="020F0502020204030203" pitchFamily="34" charset="77"/>
              </a:rPr>
              <a:t>Rappelez la réalisation politique et l’action prioritaire de la Politique du HCR en matière de VBG : </a:t>
            </a:r>
          </a:p>
          <a:p>
            <a:pPr marL="285750" marR="0" lvl="0" indent="-285750" algn="l" defTabSz="914400" rtl="0" eaLnBrk="0" fontAlgn="base" latinLnBrk="0" hangingPunct="0">
              <a:spcBef>
                <a:spcPct val="30000"/>
              </a:spcBef>
              <a:spcAft>
                <a:spcPct val="0"/>
              </a:spcAft>
              <a:buClrTx/>
              <a:buSzTx/>
              <a:buFont typeface="Arial" panose="020B0604020202020204" pitchFamily="34" charset="0"/>
              <a:buChar char="•"/>
              <a:tabLst/>
              <a:defRPr/>
            </a:pPr>
            <a:r>
              <a:rPr lang="fr-FR" b="1" u="sng">
                <a:effectLst/>
                <a:latin typeface="Lato" panose="020F0502020204030203" pitchFamily="34" charset="77"/>
              </a:rPr>
              <a:t>Réalisation politique</a:t>
            </a:r>
            <a:r>
              <a:rPr lang="fr-FR" u="sng">
                <a:effectLst/>
                <a:latin typeface="Lato" panose="020F0502020204030203" pitchFamily="34" charset="77"/>
              </a:rPr>
              <a:t> : </a:t>
            </a:r>
            <a:r>
              <a:rPr lang="fr-FR">
                <a:effectLst/>
                <a:latin typeface="Lato" panose="020F0502020204030203" pitchFamily="34" charset="77"/>
              </a:rPr>
              <a:t>les cas de VBG sont empêchés / </a:t>
            </a:r>
            <a:r>
              <a:rPr lang="fr-FR" sz="1200">
                <a:latin typeface="Lato"/>
                <a:ea typeface="Lato"/>
                <a:cs typeface="Lato"/>
              </a:rPr>
              <a:t>prévenus </a:t>
            </a:r>
            <a:r>
              <a:rPr lang="fr-FR">
                <a:effectLst/>
                <a:latin typeface="Lato" panose="020F0502020204030203" pitchFamily="34" charset="77"/>
              </a:rPr>
              <a:t>par des actions de lutte contre l’inégalité de genre, la discrimination et les rapports de pouvoir inégaux.</a:t>
            </a:r>
          </a:p>
          <a:p>
            <a:pPr marL="285750" indent="-285750">
              <a:buFont typeface="Arial" panose="020B0604020202020204" pitchFamily="34" charset="0"/>
              <a:buChar char="•"/>
            </a:pPr>
            <a:r>
              <a:rPr lang="fr-FR" b="1" u="sng">
                <a:effectLst/>
                <a:latin typeface="Lato" panose="020F0502020204030203" pitchFamily="34" charset="77"/>
              </a:rPr>
              <a:t>Action prioritaire de la politique</a:t>
            </a:r>
            <a:r>
              <a:rPr lang="fr-FR" u="sng">
                <a:effectLst/>
                <a:latin typeface="Lato" panose="020F0502020204030203" pitchFamily="34" charset="77"/>
              </a:rPr>
              <a:t> : </a:t>
            </a:r>
            <a:r>
              <a:rPr lang="fr-FR">
                <a:effectLst/>
                <a:latin typeface="Lato" panose="020F0502020204030203" pitchFamily="34" charset="77"/>
              </a:rPr>
              <a:t>les opérations préconiseront, planifieront et mettront en œuvre une programmation de la prévention qui promeut l’égalité des genres et qui vise à s’attaquer aux causes profondes de la VBG afin de modifier efficacement les comportements et les normes sociales, y compris par des approches à long terme, qui sont responsables à l’égard des femmes et des filles.</a:t>
            </a:r>
          </a:p>
          <a:p>
            <a:pPr marL="171450" indent="-171450">
              <a:buFont typeface="Arial" panose="020B0604020202020204" pitchFamily="34" charset="0"/>
              <a:buChar char="•"/>
            </a:pPr>
            <a:endParaRPr lang="en-GB">
              <a:effectLst/>
              <a:latin typeface="Lato" panose="020F0502020204030203" pitchFamily="34" charset="77"/>
            </a:endParaRPr>
          </a:p>
          <a:p>
            <a:pPr marL="0" indent="0">
              <a:buFont typeface="Arial" panose="020B0604020202020204" pitchFamily="34" charset="0"/>
              <a:buNone/>
            </a:pPr>
            <a:r>
              <a:rPr lang="fr-FR" b="0">
                <a:latin typeface="Lato" panose="020F0502020204030203" pitchFamily="34" charset="77"/>
              </a:rPr>
              <a:t>Le </a:t>
            </a:r>
            <a:r>
              <a:rPr lang="fr-FR" b="1">
                <a:latin typeface="Lato" panose="020F0502020204030203" pitchFamily="34" charset="77"/>
              </a:rPr>
              <a:t>cadre de suivi </a:t>
            </a:r>
            <a:r>
              <a:rPr lang="fr-FR" b="0">
                <a:latin typeface="Lato" panose="020F0502020204030203" pitchFamily="34" charset="77"/>
              </a:rPr>
              <a:t>de la Politique du HCR en matière de VBG ne comprend pas d’indicateurs, mais une série d’étapes à franchir au fil du temps, qui aideront les opérations à suivre les progrès accomplis pour se conformer à la Politique en matière de VBG. </a:t>
            </a:r>
          </a:p>
          <a:p>
            <a:pPr marL="0" indent="0">
              <a:buFont typeface="Arial" panose="020B0604020202020204" pitchFamily="34" charset="0"/>
              <a:buNone/>
            </a:pPr>
            <a:endParaRPr lang="en-US" b="0">
              <a:latin typeface="Lato" panose="020F0502020204030203" pitchFamily="34" charset="77"/>
            </a:endParaRPr>
          </a:p>
          <a:p>
            <a:pPr marL="0" indent="0">
              <a:buFont typeface="Arial" panose="020B0604020202020204" pitchFamily="34" charset="0"/>
              <a:buNone/>
            </a:pPr>
            <a:r>
              <a:rPr lang="fr-FR" b="0">
                <a:latin typeface="Lato" panose="020F0502020204030203" pitchFamily="34" charset="77"/>
              </a:rPr>
              <a:t>Les étapes de suivi de la Politique du HCR en matière de VBG reflètent ce dont nous avons discuté tout au long des sessions et servent ici de rappel de nos engagements pris au titre de la Politique en matière de VBG ainsi que de conclusion du module 1. </a:t>
            </a:r>
          </a:p>
          <a:p>
            <a:pPr marL="0" indent="0">
              <a:buFont typeface="Arial" panose="020B0604020202020204" pitchFamily="34" charset="0"/>
              <a:buNone/>
            </a:pPr>
            <a:endParaRPr lang="en-GB">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a:effectLst/>
                <a:latin typeface="Lato" panose="020F0502020204030203" pitchFamily="34" charset="77"/>
              </a:rPr>
              <a:t>D’autres orientations sur le cadre de suivi de la Politique en matière de VBG sont actuellement provisoires et susceptibles d’être modifiées : </a:t>
            </a:r>
            <a:r>
              <a:rPr lang="fr-FR" sz="1200">
                <a:effectLst/>
                <a:latin typeface="Lato" panose="020F0502020204030203" pitchFamily="34" charset="77"/>
                <a:hlinkClick r:id="rId3"/>
              </a:rPr>
              <a:t> https://intranet.unhcr.org/content/dam/unhcr/intranet/protection-operations/sexual-and-gender-based-violence/documents/english/gbv-policy-monitoring-framework/GBV%20modules%20Policy%20Monitoring%20Framework%20-%20provisional%20release.pdf</a:t>
            </a:r>
            <a:r>
              <a:rPr lang="fr-FR">
                <a:effectLst/>
                <a:latin typeface="Lato" panose="020F0502020204030203" pitchFamily="34" charset="77"/>
              </a:rPr>
              <a:t>.</a:t>
            </a:r>
          </a:p>
        </p:txBody>
      </p:sp>
    </p:spTree>
    <p:extLst>
      <p:ext uri="{BB962C8B-B14F-4D97-AF65-F5344CB8AC3E}">
        <p14:creationId xmlns:p14="http://schemas.microsoft.com/office/powerpoint/2010/main" val="199108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ea typeface="MS PGothic"/>
                <a:cs typeface="Calibri"/>
              </a:rPr>
              <a:t>NOTES DE L’ANIMATEUR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500">
              <a:latin typeface="Lato" panose="020F0502020204030203" pitchFamily="34" charset="77"/>
            </a:endParaRPr>
          </a:p>
          <a:p>
            <a:pPr>
              <a:defRPr/>
            </a:pPr>
            <a:r>
              <a:rPr lang="fr-FR">
                <a:latin typeface="Lato" panose="020F0502020204030203" pitchFamily="34" charset="77"/>
                <a:ea typeface="MS PGothic"/>
                <a:cs typeface="Calibri"/>
              </a:rPr>
              <a:t>Durée prévue pour la session 1 : 40 min</a:t>
            </a:r>
          </a:p>
          <a:p>
            <a:endParaRPr lang="en-US">
              <a:latin typeface="Lato" panose="020F0502020204030203" pitchFamily="34" charset="77"/>
            </a:endParaRPr>
          </a:p>
          <a:p>
            <a:r>
              <a:rPr lang="fr-FR" b="1">
                <a:latin typeface="Lato" panose="020F0502020204030203" pitchFamily="34" charset="77"/>
                <a:ea typeface="MS PGothic"/>
                <a:cs typeface="Calibri"/>
              </a:rPr>
              <a:t>Objectifs d’apprentissage : </a:t>
            </a:r>
          </a:p>
          <a:p>
            <a:pPr marL="285750" indent="-285750">
              <a:buClr>
                <a:schemeClr val="tx1"/>
              </a:buClr>
              <a:buFont typeface="Wingdings" pitchFamily="2" charset="2"/>
              <a:buChar char="Ø"/>
            </a:pPr>
            <a:r>
              <a:rPr lang="fr-FR">
                <a:latin typeface="Lato" panose="020F0502020204030203" pitchFamily="34" charset="77"/>
                <a:ea typeface="MS PGothic"/>
                <a:cs typeface="Calibri"/>
              </a:rPr>
              <a:t>Présenter le concept de prévention de la VBG. </a:t>
            </a:r>
          </a:p>
          <a:p>
            <a:pPr marL="285750" indent="-285750">
              <a:buClr>
                <a:schemeClr val="tx1"/>
              </a:buClr>
              <a:buFont typeface="Wingdings" pitchFamily="2" charset="2"/>
              <a:buChar char="Ø"/>
            </a:pPr>
            <a:r>
              <a:rPr lang="fr-FR">
                <a:latin typeface="Lato" panose="020F0502020204030203" pitchFamily="34" charset="77"/>
                <a:ea typeface="MS PGothic"/>
                <a:cs typeface="Calibri"/>
              </a:rPr>
              <a:t>Définir la prévention primaire, secondaire et tertiaire.</a:t>
            </a:r>
          </a:p>
          <a:p>
            <a:pPr marL="285750" indent="-285750">
              <a:buClr>
                <a:schemeClr val="tx1"/>
              </a:buClr>
              <a:buFont typeface="Wingdings" pitchFamily="2" charset="2"/>
              <a:buChar char="Ø"/>
            </a:pPr>
            <a:r>
              <a:rPr lang="fr-FR">
                <a:latin typeface="Lato" panose="020F0502020204030203" pitchFamily="34" charset="77"/>
                <a:ea typeface="MS PGothic"/>
                <a:cs typeface="Calibri"/>
              </a:rPr>
              <a:t>Rappeler la Politique du HCR en matière de VBG et ses engagements en matière de prévention de la VBG. </a:t>
            </a:r>
          </a:p>
          <a:p>
            <a:pPr marL="285750" indent="-285750">
              <a:buClr>
                <a:schemeClr val="tx1"/>
              </a:buClr>
              <a:buFont typeface="Wingdings" pitchFamily="2" charset="2"/>
              <a:buChar char="Ø"/>
            </a:pPr>
            <a:r>
              <a:rPr lang="fr-FR">
                <a:latin typeface="Lato" panose="020F0502020204030203" pitchFamily="34" charset="77"/>
                <a:ea typeface="MS PGothic"/>
                <a:cs typeface="Calibri"/>
              </a:rPr>
              <a:t>Expliquer pourquoi il est important d’envisager des activités de prévention de la VBG dès le début d’une situation d’urgence. </a:t>
            </a:r>
          </a:p>
          <a:p>
            <a:pPr marL="171450" indent="-171450">
              <a:buFont typeface="Wingdings" panose="05000000000000000000" pitchFamily="2" charset="2"/>
              <a:buChar char="ü"/>
            </a:pPr>
            <a:endParaRPr lang="en-US">
              <a:cs typeface="Calibri"/>
            </a:endParaRPr>
          </a:p>
        </p:txBody>
      </p:sp>
    </p:spTree>
    <p:extLst>
      <p:ext uri="{BB962C8B-B14F-4D97-AF65-F5344CB8AC3E}">
        <p14:creationId xmlns:p14="http://schemas.microsoft.com/office/powerpoint/2010/main" val="7828200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500" b="1">
                <a:latin typeface="Lato" panose="020F0502020204030203" pitchFamily="34" charset="77"/>
              </a:rPr>
              <a:t>NOTES DE L’ANIMATEUR</a:t>
            </a:r>
          </a:p>
          <a:p>
            <a:endParaRPr lang="x-none">
              <a:latin typeface="Lato" panose="020F0502020204030203" pitchFamily="34" charset="77"/>
            </a:endParaRPr>
          </a:p>
          <a:p>
            <a:r>
              <a:rPr lang="fr-FR">
                <a:latin typeface="Lato" panose="020F0502020204030203" pitchFamily="34" charset="77"/>
              </a:rPr>
              <a:t>Les points clés à retenir de ces diapositives correspondent aux messages clés de chacune des 5 sessions. </a:t>
            </a:r>
          </a:p>
          <a:p>
            <a:endParaRPr lang="x-none"/>
          </a:p>
        </p:txBody>
      </p:sp>
      <p:sp>
        <p:nvSpPr>
          <p:cNvPr id="5" name="Notes Placeholder 2">
            <a:extLst>
              <a:ext uri="{FF2B5EF4-FFF2-40B4-BE49-F238E27FC236}">
                <a16:creationId xmlns:a16="http://schemas.microsoft.com/office/drawing/2014/main" id="{2618CD09-3E6C-33FF-4175-05DE9C86701E}"/>
              </a:ext>
            </a:extLst>
          </p:cNvPr>
          <p:cNvSpPr txBox="1">
            <a:spLocks/>
          </p:cNvSpPr>
          <p:nvPr/>
        </p:nvSpPr>
        <p:spPr bwMode="auto">
          <a:xfrm>
            <a:off x="685800" y="4341813"/>
            <a:ext cx="5486400" cy="40152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rPr>
              <a:t>Les points clés à retenir de ces diapositives correspondent aux messages clés de chacune des 5 sessions. </a:t>
            </a:r>
          </a:p>
        </p:txBody>
      </p:sp>
    </p:spTree>
    <p:extLst>
      <p:ext uri="{BB962C8B-B14F-4D97-AF65-F5344CB8AC3E}">
        <p14:creationId xmlns:p14="http://schemas.microsoft.com/office/powerpoint/2010/main" val="2314890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26439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26822601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3275502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a:p>
          <a:p>
            <a:endParaRPr lang="x-none"/>
          </a:p>
        </p:txBody>
      </p:sp>
    </p:spTree>
    <p:extLst>
      <p:ext uri="{BB962C8B-B14F-4D97-AF65-F5344CB8AC3E}">
        <p14:creationId xmlns:p14="http://schemas.microsoft.com/office/powerpoint/2010/main" val="42057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fr-FR" sz="1500" b="1">
                <a:latin typeface="Lato" panose="020F0502020204030203" pitchFamily="34" charset="77"/>
              </a:rPr>
              <a:t>NOTES DE L’ANIMATEUR</a:t>
            </a:r>
          </a:p>
          <a:p>
            <a:endParaRPr lang="es-ES" altLang="en-US">
              <a:latin typeface="Lato" panose="020F0502020204030203" pitchFamily="34" charset="77"/>
            </a:endParaRPr>
          </a:p>
          <a:p>
            <a:r>
              <a:rPr lang="fr-FR">
                <a:latin typeface="Lato" panose="020F0502020204030203" pitchFamily="34" charset="77"/>
              </a:rPr>
              <a:t>Cette diapositive contient un certain nombre de </a:t>
            </a:r>
            <a:r>
              <a:rPr lang="fr-FR" b="1">
                <a:latin typeface="Lato" panose="020F0502020204030203" pitchFamily="34" charset="77"/>
              </a:rPr>
              <a:t>ressources clés </a:t>
            </a:r>
            <a:r>
              <a:rPr lang="fr-FR">
                <a:latin typeface="Lato" panose="020F0502020204030203" pitchFamily="34" charset="77"/>
              </a:rPr>
              <a:t>et n’est pas censée constituer une liste exhaustive des ressources liées aux programmes de prévention primaire en matière de VBG. D’autres ressources ont été utilisées lors de la conception du module et les références pertinentes se trouvent dans les notes de l’animateur. </a:t>
            </a:r>
          </a:p>
          <a:p>
            <a:endParaRPr lang="x-none">
              <a:latin typeface="Lato" panose="020F0502020204030203" pitchFamily="34" charset="77"/>
            </a:endParaRPr>
          </a:p>
          <a:p>
            <a:r>
              <a:rPr lang="fr-FR">
                <a:latin typeface="Lato" panose="020F0502020204030203" pitchFamily="34" charset="77"/>
              </a:rPr>
              <a:t>Certains liens indiqués ici et tout au long de la diapositive renvoient à des ressources internes de l’Intranet ou du Centre d’apprentissage sur la VBG du HCR et ne sont donc malheureusement pas accessibles directement aux partenaires. </a:t>
            </a:r>
          </a:p>
        </p:txBody>
      </p:sp>
    </p:spTree>
    <p:extLst>
      <p:ext uri="{BB962C8B-B14F-4D97-AF65-F5344CB8AC3E}">
        <p14:creationId xmlns:p14="http://schemas.microsoft.com/office/powerpoint/2010/main" val="3676742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410920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endParaRPr lang="en-US" i="0"/>
          </a:p>
        </p:txBody>
      </p:sp>
    </p:spTree>
    <p:extLst>
      <p:ext uri="{BB962C8B-B14F-4D97-AF65-F5344CB8AC3E}">
        <p14:creationId xmlns:p14="http://schemas.microsoft.com/office/powerpoint/2010/main" val="47349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lstStyle/>
          <a:p>
            <a:pPr marL="0" marR="0" lvl="0" indent="0"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ea typeface="MS PGothic"/>
                <a:cs typeface="Calibri"/>
              </a:rPr>
              <a:t>NOTES DE L’ANIMATEUR</a:t>
            </a:r>
          </a:p>
          <a:p>
            <a:endParaRPr lang="en-GB" sz="1500">
              <a:effectLst/>
              <a:latin typeface="Lato" panose="020F0502020204030203" pitchFamily="34" charset="77"/>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Times New Roman" panose="02020603050405020304" pitchFamily="18" charset="0"/>
                <a:cs typeface="Arial"/>
              </a:rPr>
              <a:t>NB : l'image n'est pas disponible en français. Il est donc recommandé que l’animateur/animatrice explique les parties clés du cadre de résultats.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effectLst/>
              <a:latin typeface="Lato" panose="020F0502020204030203" pitchFamily="34" charset="77"/>
              <a:ea typeface="Times New Roman" panose="02020603050405020304" pitchFamily="18" charset="0"/>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effectLst/>
                <a:latin typeface="Lato" panose="020F0502020204030203" pitchFamily="34" charset="77"/>
                <a:ea typeface="Times New Roman" panose="02020603050405020304" pitchFamily="18" charset="0"/>
                <a:cs typeface="Arial"/>
              </a:rPr>
              <a:t>La prévention, l’atténuation des risques et la prise en charge en matière de VBG sont l’une des huit </a:t>
            </a:r>
            <a:r>
              <a:rPr lang="fr-FR" b="1">
                <a:effectLst/>
                <a:latin typeface="Lato" panose="020F0502020204030203" pitchFamily="34" charset="77"/>
                <a:ea typeface="Times New Roman" panose="02020603050405020304" pitchFamily="18" charset="0"/>
                <a:cs typeface="Arial"/>
              </a:rPr>
              <a:t>priorités stratégiques du HCR</a:t>
            </a:r>
            <a:r>
              <a:rPr lang="fr-FR">
                <a:effectLst/>
                <a:latin typeface="Lato" panose="020F0502020204030203" pitchFamily="34" charset="77"/>
                <a:ea typeface="Times New Roman" panose="02020603050405020304" pitchFamily="18" charset="0"/>
                <a:cs typeface="Arial"/>
              </a:rPr>
              <a:t> (Orientations stratégiques du HCR 2022-2026, </a:t>
            </a:r>
            <a:r>
              <a:rPr lang="fr-FR" sz="1200">
                <a:effectLst/>
                <a:latin typeface="Lato" panose="020F0502020204030203" pitchFamily="34" charset="77"/>
                <a:ea typeface="Times New Roman" panose="02020603050405020304" pitchFamily="18" charset="0"/>
                <a:cs typeface="Arial"/>
                <a:hlinkClick r:id="rId3"/>
              </a:rPr>
              <a:t>https://data.unhcr.org/en/documents/details/91745</a:t>
            </a:r>
            <a:r>
              <a:rPr lang="fr-FR">
                <a:effectLst/>
                <a:latin typeface="Lato" panose="020F0502020204030203" pitchFamily="34" charset="77"/>
                <a:ea typeface="Times New Roman" panose="02020603050405020304" pitchFamily="18" charset="0"/>
                <a:cs typeface="Arial"/>
              </a:rPr>
              <a:t>) et ont été incluses comme l’un des 16 domaines de réalisation dans le </a:t>
            </a:r>
            <a:r>
              <a:rPr lang="fr-FR" b="1">
                <a:effectLst/>
                <a:latin typeface="Lato" panose="020F0502020204030203" pitchFamily="34" charset="77"/>
                <a:ea typeface="Times New Roman" panose="02020603050405020304" pitchFamily="18" charset="0"/>
                <a:cs typeface="Arial"/>
              </a:rPr>
              <a:t>cadre global de résultats </a:t>
            </a:r>
            <a:r>
              <a:rPr lang="fr-FR" b="1">
                <a:latin typeface="Lato" panose="020F0502020204030203" pitchFamily="34" charset="77"/>
                <a:ea typeface="Times New Roman" panose="02020603050405020304" pitchFamily="18" charset="0"/>
                <a:cs typeface="Arial"/>
              </a:rPr>
              <a:t>du HCR</a:t>
            </a:r>
            <a:r>
              <a:rPr lang="fr-FR">
                <a:effectLst/>
                <a:latin typeface="Lato" panose="020F0502020204030203" pitchFamily="34" charset="77"/>
                <a:ea typeface="Times New Roman" panose="02020603050405020304" pitchFamily="18" charset="0"/>
                <a:cs typeface="Arial"/>
              </a:rPr>
              <a:t>.</a:t>
            </a:r>
            <a:r>
              <a:rPr lang="fr-FR">
                <a:latin typeface="Lato" panose="020F0502020204030203" pitchFamily="34" charset="77"/>
                <a:ea typeface="Times New Roman" panose="02020603050405020304" pitchFamily="18" charset="0"/>
                <a:cs typeface="Arial"/>
              </a:rPr>
              <a:t> </a:t>
            </a:r>
          </a:p>
          <a:p>
            <a:endParaRPr lang="en-GB">
              <a:latin typeface="Lato" panose="020F0502020204030203" pitchFamily="34" charset="77"/>
              <a:ea typeface="Times New Roman" panose="02020603050405020304" pitchFamily="18" charset="0"/>
              <a:cs typeface="Arial"/>
            </a:endParaRPr>
          </a:p>
          <a:p>
            <a:pPr>
              <a:spcAft>
                <a:spcPts val="1400"/>
              </a:spcAft>
            </a:pPr>
            <a:r>
              <a:rPr lang="fr-FR">
                <a:effectLst/>
                <a:latin typeface="Lato" panose="020F0502020204030203" pitchFamily="34" charset="77"/>
                <a:ea typeface="Times New Roman" panose="02020603050405020304" pitchFamily="18" charset="0"/>
                <a:cs typeface="Arial"/>
              </a:rPr>
              <a:t>Le cadre global de résultats fait partie de </a:t>
            </a:r>
            <a:r>
              <a:rPr lang="fr-FR" b="1">
                <a:effectLst/>
                <a:latin typeface="Lato" panose="020F0502020204030203" pitchFamily="34" charset="77"/>
                <a:ea typeface="Times New Roman" panose="02020603050405020304" pitchFamily="18" charset="0"/>
                <a:cs typeface="Arial"/>
              </a:rPr>
              <a:t>COMPASS</a:t>
            </a:r>
            <a:r>
              <a:rPr lang="fr-FR">
                <a:effectLst/>
                <a:latin typeface="Lato" panose="020F0502020204030203" pitchFamily="34" charset="77"/>
                <a:ea typeface="Times New Roman" panose="02020603050405020304" pitchFamily="18" charset="0"/>
                <a:cs typeface="Arial"/>
              </a:rPr>
              <a:t> - le cadre de programmation global du HCR visant à renforcer la capacité de l’organisation à gérer les résultats et à induire des changements positifs dans la vie des personnes déplacées et apatrides, qui a été introduit en 2021.</a:t>
            </a:r>
            <a:r>
              <a:rPr lang="fr-FR">
                <a:latin typeface="Lato" panose="020F0502020204030203" pitchFamily="34" charset="77"/>
                <a:ea typeface="Times New Roman" panose="02020603050405020304" pitchFamily="18" charset="0"/>
                <a:cs typeface="Arial"/>
              </a:rPr>
              <a:t> </a:t>
            </a:r>
            <a:r>
              <a:rPr lang="fr-FR">
                <a:effectLst/>
                <a:latin typeface="Lato" panose="020F0502020204030203" pitchFamily="34" charset="77"/>
                <a:ea typeface="Times New Roman" panose="02020603050405020304" pitchFamily="18" charset="0"/>
                <a:cs typeface="Arial"/>
              </a:rPr>
              <a:t>L’</a:t>
            </a:r>
            <a:r>
              <a:rPr lang="fr-FR" b="0">
                <a:effectLst/>
                <a:latin typeface="Lato" panose="020F0502020204030203" pitchFamily="34" charset="77"/>
                <a:ea typeface="Times New Roman" panose="02020603050405020304" pitchFamily="18" charset="0"/>
                <a:cs typeface="Arial"/>
              </a:rPr>
              <a:t>approche COMPASS comprend </a:t>
            </a:r>
            <a:r>
              <a:rPr lang="fr-FR">
                <a:effectLst/>
                <a:latin typeface="Lato" panose="020F0502020204030203" pitchFamily="34" charset="77"/>
                <a:ea typeface="Times New Roman" panose="02020603050405020304" pitchFamily="18" charset="0"/>
                <a:cs typeface="Arial"/>
              </a:rPr>
              <a:t>un </a:t>
            </a:r>
            <a:r>
              <a:rPr lang="fr-FR" b="1">
                <a:effectLst/>
                <a:latin typeface="Lato" panose="020F0502020204030203" pitchFamily="34" charset="77"/>
                <a:ea typeface="Times New Roman" panose="02020603050405020304" pitchFamily="18" charset="0"/>
                <a:cs typeface="Arial"/>
              </a:rPr>
              <a:t>cycle de planification stratégique pluriannuel (3 à 5 ans)</a:t>
            </a:r>
            <a:r>
              <a:rPr lang="fr-FR">
                <a:effectLst/>
                <a:latin typeface="Lato" panose="020F0502020204030203" pitchFamily="34" charset="77"/>
                <a:ea typeface="Times New Roman" panose="02020603050405020304" pitchFamily="18" charset="0"/>
                <a:cs typeface="Arial"/>
              </a:rPr>
              <a:t>, le </a:t>
            </a:r>
            <a:r>
              <a:rPr lang="fr-FR" b="1">
                <a:effectLst/>
                <a:latin typeface="Lato" panose="020F0502020204030203" pitchFamily="34" charset="77"/>
                <a:ea typeface="Times New Roman" panose="02020603050405020304" pitchFamily="18" charset="0"/>
                <a:cs typeface="Arial"/>
              </a:rPr>
              <a:t>cadre global de résultats</a:t>
            </a:r>
            <a:r>
              <a:rPr lang="fr-FR">
                <a:effectLst/>
                <a:latin typeface="Lato" panose="020F0502020204030203" pitchFamily="34" charset="77"/>
                <a:ea typeface="Times New Roman" panose="02020603050405020304" pitchFamily="18" charset="0"/>
                <a:cs typeface="Arial"/>
              </a:rPr>
              <a:t> et un </a:t>
            </a:r>
            <a:r>
              <a:rPr lang="fr-FR" b="1">
                <a:effectLst/>
                <a:latin typeface="Lato" panose="020F0502020204030203" pitchFamily="34" charset="77"/>
                <a:ea typeface="Times New Roman" panose="02020603050405020304" pitchFamily="18" charset="0"/>
                <a:cs typeface="Arial"/>
              </a:rPr>
              <a:t>logiciel de planification, de budgétisation, de suivi et de déclaration des résultats</a:t>
            </a:r>
            <a:r>
              <a:rPr lang="fr-FR">
                <a:effectLst/>
                <a:latin typeface="Lato" panose="020F0502020204030203" pitchFamily="34" charset="77"/>
                <a:ea typeface="Times New Roman" panose="02020603050405020304" pitchFamily="18" charset="0"/>
                <a:cs typeface="Arial"/>
              </a:rPr>
              <a:t>.</a:t>
            </a:r>
          </a:p>
          <a:p>
            <a:pPr>
              <a:spcAft>
                <a:spcPts val="1400"/>
              </a:spcAft>
            </a:pPr>
            <a:endParaRPr lang="en-GB">
              <a:effectLst/>
              <a:latin typeface="Lato" panose="020F0502020204030203" pitchFamily="34" charset="77"/>
              <a:ea typeface="Times New Roman" panose="02020603050405020304" pitchFamily="18" charset="0"/>
              <a:cs typeface="Arial"/>
            </a:endParaRPr>
          </a:p>
          <a:p>
            <a:pPr>
              <a:defRPr/>
            </a:pPr>
            <a:r>
              <a:rPr lang="fr-FR" b="0">
                <a:latin typeface="Lato" panose="020F0502020204030203" pitchFamily="34" charset="77"/>
                <a:ea typeface="MS PGothic"/>
                <a:cs typeface="Calibri"/>
              </a:rPr>
              <a:t>Dans la suite de ce module, nous aborderons </a:t>
            </a:r>
            <a:r>
              <a:rPr lang="fr-FR" b="1">
                <a:latin typeface="Lato" panose="020F0502020204030203" pitchFamily="34" charset="77"/>
                <a:ea typeface="MS PGothic"/>
                <a:cs typeface="Calibri"/>
              </a:rPr>
              <a:t>la conception et la planification des programmes de prévention de la VBG dans le contexte du cycle de planification pluriannuel et du cadre global de résultats du HCR</a:t>
            </a:r>
            <a:r>
              <a:rPr lang="fr-FR" b="0">
                <a:latin typeface="Lato" panose="020F0502020204030203" pitchFamily="34" charset="77"/>
                <a:ea typeface="MS PGothic"/>
                <a:cs typeface="Calibri"/>
              </a:rPr>
              <a:t>. </a:t>
            </a:r>
          </a:p>
        </p:txBody>
      </p:sp>
    </p:spTree>
    <p:extLst>
      <p:ext uri="{BB962C8B-B14F-4D97-AF65-F5344CB8AC3E}">
        <p14:creationId xmlns:p14="http://schemas.microsoft.com/office/powerpoint/2010/main" val="8732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8705627"/>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500" b="1">
                <a:latin typeface="Lato" panose="020F0502020204030203" pitchFamily="34" charset="77"/>
              </a:rPr>
              <a:t>NOTES DE L’ANIMATEUR</a:t>
            </a:r>
          </a:p>
          <a:p>
            <a:endParaRPr lang="en-GB" sz="1300">
              <a:effectLst/>
              <a:latin typeface="Lato" panose="020F0502020204030203" pitchFamily="34" charset="77"/>
            </a:endParaRPr>
          </a:p>
          <a:p>
            <a:r>
              <a:rPr lang="fr-FR">
                <a:effectLst/>
                <a:latin typeface="Lato" panose="020F0502020204030203" pitchFamily="34" charset="77"/>
              </a:rPr>
              <a:t>Introduisez le module en vous référant à la réalisation politique et à l’action prioritaire de la </a:t>
            </a:r>
            <a:r>
              <a:rPr lang="fr-FR" b="1" i="0">
                <a:effectLst/>
                <a:latin typeface="Lato" panose="020F0502020204030203" pitchFamily="34" charset="77"/>
              </a:rPr>
              <a:t>Politique du HCR sur la prévention, l’atténuation des risques et la prise en charge en matière de VBG, 2020 </a:t>
            </a:r>
            <a:r>
              <a:rPr lang="fr-FR" b="0" i="0">
                <a:effectLst/>
                <a:latin typeface="Lato" panose="020F0502020204030203" pitchFamily="34" charset="77"/>
              </a:rPr>
              <a:t>(ci-après dénommée la Politique en matière de VBG)</a:t>
            </a:r>
            <a:r>
              <a:rPr lang="fr-FR">
                <a:effectLst/>
                <a:latin typeface="Lato" panose="020F0502020204030203" pitchFamily="34" charset="77"/>
              </a:rPr>
              <a:t> relatives à la prévention de la VBG.</a:t>
            </a:r>
          </a:p>
          <a:p>
            <a:endParaRPr lang="en-GB" kern="1200">
              <a:effectLst/>
              <a:latin typeface="Lato" panose="020F0502020204030203" pitchFamily="34" charset="77"/>
              <a:ea typeface="+mn-ea"/>
              <a:cs typeface="+mn-cs"/>
            </a:endParaRPr>
          </a:p>
          <a:p>
            <a:pPr>
              <a:defRPr/>
            </a:pPr>
            <a:r>
              <a:rPr lang="fr-FR">
                <a:effectLst/>
                <a:latin typeface="Lato" panose="020F0502020204030203" pitchFamily="34" charset="77"/>
                <a:ea typeface="+mn-ea"/>
                <a:cs typeface="+mn-cs"/>
              </a:rPr>
              <a:t>La Politique en matière de VBG reflète le travail de longue date du HCR et de ses partenaires en matière de lutte contre la VBG. </a:t>
            </a:r>
            <a:r>
              <a:rPr lang="fr-FR">
                <a:effectLst/>
                <a:latin typeface="Lato" panose="020F0502020204030203" pitchFamily="34" charset="77"/>
                <a:ea typeface="MS PGothic"/>
                <a:cs typeface="Helvetica"/>
              </a:rPr>
              <a:t>Le respect de la Politique en matière de VBG est </a:t>
            </a:r>
            <a:r>
              <a:rPr lang="fr-FR" b="1">
                <a:effectLst/>
                <a:latin typeface="Lato" panose="020F0502020204030203" pitchFamily="34" charset="77"/>
                <a:ea typeface="MS PGothic"/>
                <a:cs typeface="Helvetica"/>
              </a:rPr>
              <a:t>obligatoire</a:t>
            </a:r>
            <a:r>
              <a:rPr lang="fr-FR" b="1">
                <a:latin typeface="Lato" panose="020F0502020204030203" pitchFamily="34" charset="77"/>
                <a:ea typeface="MS PGothic"/>
                <a:cs typeface="Helvetica"/>
              </a:rPr>
              <a:t> pour toutes les opérations</a:t>
            </a:r>
            <a:r>
              <a:rPr lang="fr-FR">
                <a:effectLst/>
                <a:latin typeface="Lato" panose="020F0502020204030203" pitchFamily="34" charset="77"/>
                <a:ea typeface="MS PGothic"/>
                <a:cs typeface="Helvetica"/>
              </a:rPr>
              <a:t>.</a:t>
            </a:r>
          </a:p>
          <a:p>
            <a:endParaRPr lang="en-US">
              <a:latin typeface="Lato" panose="020F0502020204030203" pitchFamily="34" charset="77"/>
            </a:endParaRPr>
          </a:p>
          <a:p>
            <a:r>
              <a:rPr lang="fr-FR" b="1">
                <a:latin typeface="Lato" panose="020F0502020204030203" pitchFamily="34" charset="77"/>
              </a:rPr>
              <a:t>La Politique poursuit deux objectifs qui se renforcent mutuellement :</a:t>
            </a:r>
          </a:p>
          <a:p>
            <a:pPr marL="228600" indent="-228600">
              <a:buClr>
                <a:schemeClr val="tx1"/>
              </a:buClr>
              <a:buFont typeface="+mj-lt"/>
              <a:buAutoNum type="arabicPeriod"/>
            </a:pPr>
            <a:r>
              <a:rPr lang="fr-FR">
                <a:latin typeface="Lato" panose="020F0502020204030203" pitchFamily="34" charset="77"/>
              </a:rPr>
              <a:t>Le premier concerne la réduction du risque de VBG pour toutes les personnes que nous servons et se réfère aux </a:t>
            </a:r>
            <a:r>
              <a:rPr lang="fr-FR" b="1">
                <a:latin typeface="Lato" panose="020F0502020204030203" pitchFamily="34" charset="77"/>
              </a:rPr>
              <a:t>interventions de prévention et d’atténuation des risques</a:t>
            </a:r>
          </a:p>
          <a:p>
            <a:pPr marL="228600" indent="-228600">
              <a:buClr>
                <a:schemeClr val="tx1"/>
              </a:buClr>
              <a:buFont typeface="+mj-lt"/>
              <a:buAutoNum type="arabicPeriod"/>
            </a:pPr>
            <a:r>
              <a:rPr lang="fr-FR">
                <a:latin typeface="Lato" panose="020F0502020204030203" pitchFamily="34" charset="77"/>
              </a:rPr>
              <a:t>Le second concerne l’</a:t>
            </a:r>
            <a:r>
              <a:rPr lang="fr-FR" b="1">
                <a:latin typeface="Lato" panose="020F0502020204030203" pitchFamily="34" charset="77"/>
              </a:rPr>
              <a:t>accès sécurisé à des services de qualité relatifs à la VBG</a:t>
            </a:r>
            <a:r>
              <a:rPr lang="fr-FR">
                <a:latin typeface="Lato" panose="020F0502020204030203" pitchFamily="34" charset="77"/>
              </a:rPr>
              <a:t>, conformes aux principes directeurs en la matière et aux autres normes énoncées dans les principales lignes directrices. Cela signifie que les survivant(e)s doivent avoir accès à des services spécialisés en fonction de leurs besoins. </a:t>
            </a:r>
          </a:p>
          <a:p>
            <a:endParaRPr lang="en-US">
              <a:latin typeface="Lato" panose="020F0502020204030203" pitchFamily="34" charset="77"/>
            </a:endParaRPr>
          </a:p>
          <a:p>
            <a:r>
              <a:rPr lang="fr-FR" b="1">
                <a:latin typeface="Lato" panose="020F0502020204030203" pitchFamily="34" charset="77"/>
              </a:rPr>
              <a:t>La Politique en matière de VBG doit être considérée comme comportant trois parties :</a:t>
            </a:r>
          </a:p>
          <a:p>
            <a:pPr marL="228600" indent="-228600">
              <a:buClr>
                <a:schemeClr val="tx1"/>
              </a:buClr>
              <a:buAutoNum type="arabicPeriod"/>
            </a:pPr>
            <a:r>
              <a:rPr lang="fr-FR" b="0">
                <a:latin typeface="Lato" panose="020F0502020204030203" pitchFamily="34" charset="77"/>
              </a:rPr>
              <a:t>La </a:t>
            </a:r>
            <a:r>
              <a:rPr lang="fr-FR" b="1">
                <a:latin typeface="Lato" panose="020F0502020204030203" pitchFamily="34" charset="77"/>
              </a:rPr>
              <a:t>Politique en matière de VBG</a:t>
            </a:r>
            <a:r>
              <a:rPr lang="fr-FR" b="0">
                <a:latin typeface="Lato" panose="020F0502020204030203" pitchFamily="34" charset="77"/>
              </a:rPr>
              <a:t> elle-même, qui a été signée par le Haut-Commissaire.</a:t>
            </a:r>
          </a:p>
          <a:p>
            <a:pPr marL="228600" indent="-228600">
              <a:buClr>
                <a:schemeClr val="tx1"/>
              </a:buClr>
              <a:buAutoNum type="arabicPeriod"/>
            </a:pPr>
            <a:r>
              <a:rPr lang="fr-FR" b="0">
                <a:latin typeface="Lato" panose="020F0502020204030203" pitchFamily="34" charset="77"/>
              </a:rPr>
              <a:t>Le suivi et la conformité (section 11) de la Politique en matière de VBG font référence à un </a:t>
            </a:r>
            <a:r>
              <a:rPr lang="fr-FR" b="1">
                <a:latin typeface="Lato" panose="020F0502020204030203" pitchFamily="34" charset="77"/>
              </a:rPr>
              <a:t>cadre de suivi</a:t>
            </a:r>
            <a:r>
              <a:rPr lang="fr-FR" b="0">
                <a:latin typeface="Lato" panose="020F0502020204030203" pitchFamily="34" charset="77"/>
              </a:rPr>
              <a:t> obligatoire. Le </a:t>
            </a:r>
            <a:r>
              <a:rPr lang="fr-FR" b="1">
                <a:latin typeface="Lato" panose="020F0502020204030203" pitchFamily="34" charset="77"/>
              </a:rPr>
              <a:t>cadre de suivi obligatoire est provisoire</a:t>
            </a:r>
            <a:r>
              <a:rPr lang="fr-FR" b="0">
                <a:latin typeface="Lato" panose="020F0502020204030203" pitchFamily="34" charset="77"/>
              </a:rPr>
              <a:t> et il est en cours de réalisation. Il sera lancé en même temps qu’un outil permettant de saisir facilement les données dans un outil </a:t>
            </a:r>
            <a:r>
              <a:rPr lang="fr-FR" b="0" err="1">
                <a:latin typeface="Lato" panose="020F0502020204030203" pitchFamily="34" charset="77"/>
              </a:rPr>
              <a:t>KoBo</a:t>
            </a:r>
            <a:r>
              <a:rPr lang="fr-FR" b="0">
                <a:latin typeface="Lato" panose="020F0502020204030203" pitchFamily="34" charset="77"/>
              </a:rPr>
              <a:t>. Le cadre de suivi ne comprend pas d’indicateurs, mais une série d’étapes à franchir au fil du temps, qui aideront les opérations à suivre les progrès accomplis pour se conformer à la Politique en matière de VBG. Les étapes de la Politique liées à la programmation de la prévention seront examinées lors de la dernière session de ce module. </a:t>
            </a:r>
          </a:p>
          <a:p>
            <a:pPr marL="228600" indent="-228600">
              <a:buClr>
                <a:schemeClr val="tx1"/>
              </a:buClr>
              <a:buAutoNum type="arabicPeriod"/>
            </a:pPr>
            <a:r>
              <a:rPr lang="fr-FR" b="0">
                <a:latin typeface="Lato" panose="020F0502020204030203" pitchFamily="34" charset="77"/>
              </a:rPr>
              <a:t>Un ensemble de </a:t>
            </a:r>
            <a:r>
              <a:rPr lang="fr-FR" b="1">
                <a:latin typeface="Lato" panose="020F0502020204030203" pitchFamily="34" charset="77"/>
              </a:rPr>
              <a:t>directives opérationnelles</a:t>
            </a:r>
            <a:r>
              <a:rPr lang="fr-FR" b="0">
                <a:latin typeface="Lato" panose="020F0502020204030203" pitchFamily="34" charset="77"/>
              </a:rPr>
              <a:t>, une par action prioritaire, pour expliquer les étapes du cadre de suivi et la manière de se conformer à la Politique en matière de VBG et d’en réaliser les actions prioritaires. Elles comprennent des étapes pratiques et sont basées sur des documents d’orientation clés (par exemple, les Lignes directrices du CPI sur la VBG, les Lignes directrices inter-agences sur la gestion des cas, les Normes minimales </a:t>
            </a:r>
            <a:r>
              <a:rPr lang="fr-FR" b="0" err="1">
                <a:latin typeface="Lato" panose="020F0502020204030203" pitchFamily="34" charset="77"/>
              </a:rPr>
              <a:t>interorganisations</a:t>
            </a:r>
            <a:r>
              <a:rPr lang="fr-FR" b="0">
                <a:latin typeface="Lato" panose="020F0502020204030203" pitchFamily="34" charset="77"/>
              </a:rPr>
              <a:t>) et des normes de base liées aux différents domaines techniques. Les directives opérationnelles sont en cours d’élaboration et seront publiées en 2023. </a:t>
            </a:r>
          </a:p>
          <a:p>
            <a:pPr marL="228600" indent="-228600">
              <a:buAutoNum type="arabicPeriod"/>
            </a:pPr>
            <a:endParaRPr lang="en-US" b="0">
              <a:latin typeface="Lato" panose="020F0502020204030203" pitchFamily="34" charset="77"/>
            </a:endParaRPr>
          </a:p>
          <a:p>
            <a:pPr marL="0" indent="0">
              <a:buNone/>
            </a:pPr>
            <a:r>
              <a:rPr lang="fr-FR">
                <a:effectLst/>
                <a:latin typeface="Lato" panose="020F0502020204030203" pitchFamily="34" charset="77"/>
              </a:rPr>
              <a:t>Différents éléments de la réalisation et de l’action prioritaire de la prévention de la VBG (sur la diapositive) seront décortiqués au cours des différentes sessions du module 1 du présent Kit.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x-none"/>
          </a:p>
        </p:txBody>
      </p:sp>
    </p:spTree>
    <p:extLst>
      <p:ext uri="{BB962C8B-B14F-4D97-AF65-F5344CB8AC3E}">
        <p14:creationId xmlns:p14="http://schemas.microsoft.com/office/powerpoint/2010/main" val="2102147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044114-0CEC-46E5-A31D-A5BD2EE1B45F}"/>
              </a:ext>
            </a:extLst>
          </p:cNvPr>
          <p:cNvSpPr/>
          <p:nvPr userDrawn="1"/>
        </p:nvSpPr>
        <p:spPr>
          <a:xfrm>
            <a:off x="0" y="0"/>
            <a:ext cx="12192000" cy="68754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Logo&#10;&#10;Description automatically generated">
            <a:extLst>
              <a:ext uri="{FF2B5EF4-FFF2-40B4-BE49-F238E27FC236}">
                <a16:creationId xmlns:a16="http://schemas.microsoft.com/office/drawing/2014/main" id="{FE3D4B6B-EBCE-4DFA-9622-959A236BA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4974" y="5816906"/>
            <a:ext cx="2558597" cy="954006"/>
          </a:xfrm>
          <a:prstGeom prst="rect">
            <a:avLst/>
          </a:prstGeom>
        </p:spPr>
      </p:pic>
    </p:spTree>
    <p:extLst>
      <p:ext uri="{BB962C8B-B14F-4D97-AF65-F5344CB8AC3E}">
        <p14:creationId xmlns:p14="http://schemas.microsoft.com/office/powerpoint/2010/main" val="32690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4923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1 | Primary prevention of GBV">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159026" y="6383429"/>
            <a:ext cx="6365821" cy="307777"/>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MODULE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fr-FR" sz="1400">
                <a:solidFill>
                  <a:schemeClr val="bg1"/>
                </a:solidFill>
                <a:latin typeface="Lato" panose="020F0502020204030203" pitchFamily="34" charset="77"/>
              </a:rPr>
              <a:t>Prévention primaire de la VBG </a:t>
            </a:r>
            <a:endPar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8618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 Introduction - GBV prevention at UNHC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307777"/>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fr-FR" sz="1400">
                <a:solidFill>
                  <a:schemeClr val="bg1"/>
                </a:solidFill>
                <a:latin typeface="Lato" panose="020F0502020204030203" pitchFamily="34" charset="77"/>
              </a:rPr>
              <a:t>Introduction – Prévention de la VBG </a:t>
            </a:r>
            <a:endPar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endParaRPr>
          </a:p>
        </p:txBody>
      </p:sp>
    </p:spTree>
    <p:extLst>
      <p:ext uri="{BB962C8B-B14F-4D97-AF65-F5344CB8AC3E}">
        <p14:creationId xmlns:p14="http://schemas.microsoft.com/office/powerpoint/2010/main" val="32159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 Root causes of GB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307777"/>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2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fr-FR" sz="1400">
                <a:solidFill>
                  <a:schemeClr val="bg1"/>
                </a:solidFill>
                <a:latin typeface="Lato" panose="020F0502020204030203" pitchFamily="34" charset="77"/>
              </a:rPr>
              <a:t>Causes profondes de la VBG</a:t>
            </a:r>
            <a:endParaRPr lang="en-US" altLang="en-US" sz="1300" b="0">
              <a:solidFill>
                <a:schemeClr val="bg1"/>
              </a:solidFill>
              <a:latin typeface="Lato" panose="020F0502020204030203" pitchFamily="34" charset="77"/>
            </a:endParaRPr>
          </a:p>
        </p:txBody>
      </p:sp>
    </p:spTree>
    <p:extLst>
      <p:ext uri="{BB962C8B-B14F-4D97-AF65-F5344CB8AC3E}">
        <p14:creationId xmlns:p14="http://schemas.microsoft.com/office/powerpoint/2010/main" val="205503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 GBV prevention principles and the socio-ecological mode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307777"/>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3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fr-FR" sz="1400">
                <a:solidFill>
                  <a:schemeClr val="bg1"/>
                </a:solidFill>
                <a:latin typeface="Lato" panose="020F0502020204030203" pitchFamily="34" charset="77"/>
              </a:rPr>
              <a:t>Principes de prévention de la VBG et modèle socio-écologique</a:t>
            </a:r>
            <a:endParaRPr lang="en-US" altLang="en-US" sz="1300" b="0">
              <a:solidFill>
                <a:schemeClr val="bg1"/>
              </a:solidFill>
              <a:latin typeface="Lato" panose="020F0502020204030203" pitchFamily="34" charset="77"/>
            </a:endParaRPr>
          </a:p>
        </p:txBody>
      </p:sp>
    </p:spTree>
    <p:extLst>
      <p:ext uri="{BB962C8B-B14F-4D97-AF65-F5344CB8AC3E}">
        <p14:creationId xmlns:p14="http://schemas.microsoft.com/office/powerpoint/2010/main" val="7323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 Designing and planning a GBV prevention intervention at UNHCRprinciples and the socio-ecological mode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7557325" cy="307777"/>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4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fr-FR" sz="1400">
                <a:solidFill>
                  <a:schemeClr val="bg1"/>
                </a:solidFill>
                <a:latin typeface="Lato" panose="020F0502020204030203" pitchFamily="34" charset="77"/>
              </a:rPr>
              <a:t>Concevoir et planifier une intervention de prévention de la VBG au HCR</a:t>
            </a:r>
            <a:endParaRPr lang="en-US" altLang="en-US" sz="1300" b="0">
              <a:solidFill>
                <a:schemeClr val="bg1"/>
              </a:solidFill>
              <a:latin typeface="Lato" panose="020F0502020204030203" pitchFamily="34" charset="77"/>
            </a:endParaRPr>
          </a:p>
        </p:txBody>
      </p:sp>
    </p:spTree>
    <p:extLst>
      <p:ext uri="{BB962C8B-B14F-4D97-AF65-F5344CB8AC3E}">
        <p14:creationId xmlns:p14="http://schemas.microsoft.com/office/powerpoint/2010/main" val="175687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 Measuring outcomes and impact of prevention wor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307777"/>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5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fr-FR" sz="1400" kern="1200">
                <a:solidFill>
                  <a:schemeClr val="bg1"/>
                </a:solidFill>
                <a:latin typeface="Lato" panose="020F0502020204030203" pitchFamily="34" charset="77"/>
                <a:ea typeface="MS PGothic" panose="020B0600070205080204" pitchFamily="34" charset="-128"/>
                <a:cs typeface="+mn-cs"/>
              </a:rPr>
              <a:t>Mesurer les </a:t>
            </a:r>
            <a:r>
              <a:rPr lang="fr-FR" sz="1400">
                <a:solidFill>
                  <a:schemeClr val="bg1"/>
                </a:solidFill>
              </a:rPr>
              <a:t>réalisations</a:t>
            </a:r>
            <a:r>
              <a:rPr lang="fr-FR" sz="1400" kern="1200">
                <a:solidFill>
                  <a:schemeClr val="bg1"/>
                </a:solidFill>
                <a:latin typeface="Lato" panose="020F0502020204030203" pitchFamily="34" charset="77"/>
                <a:ea typeface="MS PGothic" panose="020B0600070205080204" pitchFamily="34" charset="-128"/>
                <a:cs typeface="+mn-cs"/>
              </a:rPr>
              <a:t> et l’impact </a:t>
            </a:r>
            <a:r>
              <a:rPr lang="fr-FR" sz="1400">
                <a:solidFill>
                  <a:schemeClr val="bg1"/>
                </a:solidFill>
                <a:latin typeface="Lato" panose="020F0502020204030203" pitchFamily="34" charset="77"/>
              </a:rPr>
              <a:t>du travail de prévention </a:t>
            </a:r>
            <a:endParaRPr lang="en-US" sz="1300" b="0">
              <a:solidFill>
                <a:schemeClr val="bg1"/>
              </a:solidFill>
              <a:latin typeface="Lato" panose="020F0502020204030203" pitchFamily="34" charset="77"/>
            </a:endParaRPr>
          </a:p>
        </p:txBody>
      </p:sp>
    </p:spTree>
    <p:extLst>
      <p:ext uri="{BB962C8B-B14F-4D97-AF65-F5344CB8AC3E}">
        <p14:creationId xmlns:p14="http://schemas.microsoft.com/office/powerpoint/2010/main" val="20413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1 | Closing sess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307777"/>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MODULE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fr-FR" sz="1400">
                <a:solidFill>
                  <a:schemeClr val="bg1"/>
                </a:solidFill>
                <a:latin typeface="Lato" panose="020F0502020204030203" pitchFamily="34" charset="77"/>
              </a:rPr>
              <a:t>Conclusion</a:t>
            </a:r>
            <a:endPar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279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7687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F71595-6041-BA85-0AC3-310012CC64DC}"/>
              </a:ext>
            </a:extLst>
          </p:cNvPr>
          <p:cNvSpPr/>
          <p:nvPr userDrawn="1"/>
        </p:nvSpPr>
        <p:spPr>
          <a:xfrm>
            <a:off x="0" y="6178609"/>
            <a:ext cx="12192000" cy="67939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descr="Logo&#10;&#10;Description automatically generated">
            <a:extLst>
              <a:ext uri="{FF2B5EF4-FFF2-40B4-BE49-F238E27FC236}">
                <a16:creationId xmlns:a16="http://schemas.microsoft.com/office/drawing/2014/main" id="{6DAA80FD-9E27-7F26-A6A4-2AF04914238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60408" y="6157658"/>
            <a:ext cx="1866807" cy="705602"/>
          </a:xfrm>
          <a:prstGeom prst="rect">
            <a:avLst/>
          </a:prstGeom>
        </p:spPr>
      </p:pic>
    </p:spTree>
    <p:custDataLst>
      <p:tags r:id="rId12"/>
    </p:custDataLst>
  </p:cSld>
  <p:clrMap bg1="lt1" tx1="dk1" bg2="lt2" tx2="dk2" accent1="accent1" accent2="accent2" accent3="accent3" accent4="accent4" accent5="accent5" accent6="accent6" hlink="hlink" folHlink="folHlink"/>
  <p:sldLayoutIdLst>
    <p:sldLayoutId id="2147484152" r:id="rId1"/>
    <p:sldLayoutId id="2147484142" r:id="rId2"/>
    <p:sldLayoutId id="2147484143" r:id="rId3"/>
    <p:sldLayoutId id="2147484184" r:id="rId4"/>
    <p:sldLayoutId id="2147484185" r:id="rId5"/>
    <p:sldLayoutId id="2147484186" r:id="rId6"/>
    <p:sldLayoutId id="2147484187" r:id="rId7"/>
    <p:sldLayoutId id="2147484188" r:id="rId8"/>
    <p:sldLayoutId id="2147484189" r:id="rId9"/>
    <p:sldLayoutId id="2147484182" r:id="rId10"/>
  </p:sldLayoutIdLst>
  <p:txStyles>
    <p:title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p:titleStyle>
    <p:body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hcr365.sharepoint.com/sites/GSCB-GBVLearning/SitePages/GBV--Learning.aspx"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agora.unicef.org/course/info.php?id=46321" TargetMode="External"/><Relationship Id="rId4" Type="http://schemas.openxmlformats.org/officeDocument/2006/relationships/hyperlink" Target="https://agora.unicef.org/course/info.php?id=46319"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1.xml"/><Relationship Id="rId6" Type="http://schemas.microsoft.com/office/2011/relationships/webextension" Target="../webextensions/webextension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5.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ags" Target="../tags/tag22.xml"/><Relationship Id="rId6" Type="http://schemas.microsoft.com/office/2011/relationships/webextension" Target="../webextensions/webextension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5.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42.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28.xml"/><Relationship Id="rId7"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0.xml"/><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77.png"/><Relationship Id="rId5" Type="http://schemas.openxmlformats.org/officeDocument/2006/relationships/image" Target="../media/image25.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31.xml"/><Relationship Id="rId6" Type="http://schemas.microsoft.com/office/2011/relationships/webextension" Target="../webextensions/webextension3.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2.xml"/><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37.xml"/><Relationship Id="rId7" Type="http://schemas.openxmlformats.org/officeDocument/2006/relationships/image" Target="../media/image85.png"/><Relationship Id="rId2" Type="http://schemas.openxmlformats.org/officeDocument/2006/relationships/slideLayout" Target="../slideLayouts/slideLayout5.xml"/><Relationship Id="rId1" Type="http://schemas.openxmlformats.org/officeDocument/2006/relationships/tags" Target="../tags/tag34.xml"/><Relationship Id="rId6" Type="http://schemas.openxmlformats.org/officeDocument/2006/relationships/hyperlink" Target="https://www.whatworks.co.za/resources/film-and-audio/item/400-equal-access-nepal" TargetMode="External"/><Relationship Id="rId5" Type="http://schemas.openxmlformats.org/officeDocument/2006/relationships/image" Target="../media/image82.png"/><Relationship Id="rId4" Type="http://schemas.openxmlformats.org/officeDocument/2006/relationships/image" Target="../media/image84.png"/><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95.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96.png"/><Relationship Id="rId2" Type="http://schemas.openxmlformats.org/officeDocument/2006/relationships/slideLayout" Target="../slideLayouts/slideLayout6.xml"/><Relationship Id="rId1" Type="http://schemas.openxmlformats.org/officeDocument/2006/relationships/tags" Target="../tags/tag41.xml"/><Relationship Id="rId6" Type="http://schemas.microsoft.com/office/2011/relationships/webextension" Target="../webextensions/webextension4.xml"/><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98.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50.xml"/><Relationship Id="rId7" Type="http://schemas.openxmlformats.org/officeDocument/2006/relationships/image" Target="../media/image103.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82.png"/></Relationships>
</file>

<file path=ppt/slides/_rels/slide5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1.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107.png"/><Relationship Id="rId4" Type="http://schemas.openxmlformats.org/officeDocument/2006/relationships/image" Target="../media/image10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notesSlide" Target="../notesSlides/notesSlide55.xml"/><Relationship Id="rId7" Type="http://schemas.openxmlformats.org/officeDocument/2006/relationships/image" Target="../media/image112.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56.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notesSlide" Target="../notesSlides/notesSlide56.xml"/><Relationship Id="rId7" Type="http://schemas.openxmlformats.org/officeDocument/2006/relationships/hyperlink" Target="https://www.whatworks.co.za/resources/film-and-audio/item/668-video-violence-is-preventable-what-works" TargetMode="Externa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20.png"/><Relationship Id="rId4" Type="http://schemas.openxmlformats.org/officeDocument/2006/relationships/image" Target="../media/image115.png"/><Relationship Id="rId9"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119.png"/><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3.xml"/><Relationship Id="rId5" Type="http://schemas.openxmlformats.org/officeDocument/2006/relationships/image" Target="../media/image121.png"/><Relationship Id="rId4" Type="http://schemas.openxmlformats.org/officeDocument/2006/relationships/image" Target="../media/image12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4.xml"/><Relationship Id="rId5" Type="http://schemas.openxmlformats.org/officeDocument/2006/relationships/image" Target="../media/image82.png"/><Relationship Id="rId4" Type="http://schemas.openxmlformats.org/officeDocument/2006/relationships/image" Target="../media/image12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28.png"/><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63.xml.rels><?xml version="1.0" encoding="UTF-8" standalone="yes"?>
<Relationships xmlns="http://schemas.openxmlformats.org/package/2006/relationships"><Relationship Id="rId8" Type="http://schemas.microsoft.com/office/2011/relationships/webextension" Target="../webextensions/webextension5.xml"/><Relationship Id="rId3" Type="http://schemas.openxmlformats.org/officeDocument/2006/relationships/notesSlide" Target="../notesSlides/notesSlide63.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20.png"/><Relationship Id="rId4" Type="http://schemas.openxmlformats.org/officeDocument/2006/relationships/image" Target="../media/image129.png"/><Relationship Id="rId9" Type="http://schemas.openxmlformats.org/officeDocument/2006/relationships/image" Target="../media/image132.png"/></Relationships>
</file>

<file path=ppt/slides/_rels/slide6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4.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3.png"/><Relationship Id="rId4" Type="http://schemas.openxmlformats.org/officeDocument/2006/relationships/image" Target="../media/image129.png"/><Relationship Id="rId9" Type="http://schemas.microsoft.com/office/2011/relationships/webextension" Target="../webextensions/webextension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13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82.png"/><Relationship Id="rId5" Type="http://schemas.openxmlformats.org/officeDocument/2006/relationships/image" Target="../media/image136.png"/><Relationship Id="rId4" Type="http://schemas.openxmlformats.org/officeDocument/2006/relationships/image" Target="../media/image135.png"/></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notesSlide" Target="../notesSlides/notesSlide68.xml"/><Relationship Id="rId7" Type="http://schemas.openxmlformats.org/officeDocument/2006/relationships/image" Target="../media/image140.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xml"/><Relationship Id="rId1" Type="http://schemas.openxmlformats.org/officeDocument/2006/relationships/tags" Target="../tags/tag61.xml"/><Relationship Id="rId4" Type="http://schemas.openxmlformats.org/officeDocument/2006/relationships/image" Target="../media/image1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8" Type="http://schemas.openxmlformats.org/officeDocument/2006/relationships/hyperlink" Target="https://www.unhcr.org/fr-fr/5f69d9e64" TargetMode="External"/><Relationship Id="rId13" Type="http://schemas.openxmlformats.org/officeDocument/2006/relationships/hyperlink" Target="https://unhcr365.sharepoint.com/sites/GSCB-GBVLearning/" TargetMode="External"/><Relationship Id="rId3" Type="http://schemas.openxmlformats.org/officeDocument/2006/relationships/notesSlide" Target="../notesSlides/notesSlide75.xml"/><Relationship Id="rId7" Type="http://schemas.openxmlformats.org/officeDocument/2006/relationships/hyperlink" Target="https://gbvaor.net/gbviems" TargetMode="External"/><Relationship Id="rId12" Type="http://schemas.openxmlformats.org/officeDocument/2006/relationships/hyperlink" Target="https://www.whatworks.co.za/" TargetMode="External"/><Relationship Id="rId2" Type="http://schemas.openxmlformats.org/officeDocument/2006/relationships/slideLayout" Target="../slideLayouts/slideLayout8.xml"/><Relationship Id="rId1" Type="http://schemas.openxmlformats.org/officeDocument/2006/relationships/tags" Target="../tags/tag62.xml"/><Relationship Id="rId6" Type="http://schemas.openxmlformats.org/officeDocument/2006/relationships/hyperlink" Target="https://intranet.unhcr.org/content/dam/unhcr/intranet/protection-operations/sexual-and-gender-based-violence/documents/english/gbv-policy-monitoring-framework/GBV%20Policy%20Monitoring%20Framework%2016.07.2021%20-%20provisional%20release.pdf" TargetMode="External"/><Relationship Id="rId11" Type="http://schemas.openxmlformats.org/officeDocument/2006/relationships/hyperlink" Target="https://unhcr365.sharepoint.com/sites/GSCB-GBVLearning/SitePages/Webinar-2.aspx" TargetMode="External"/><Relationship Id="rId5" Type="http://schemas.openxmlformats.org/officeDocument/2006/relationships/hyperlink" Target="https://intranet.unhcr.org/en/policy-guidance/policies/unhcr-hcp-2020-01-unhcr-policy-on-the-prevention-of--risk-mitiga.html" TargetMode="External"/><Relationship Id="rId10" Type="http://schemas.openxmlformats.org/officeDocument/2006/relationships/hyperlink" Target="https://www.refworld.org/docid/4e6073972.html" TargetMode="External"/><Relationship Id="rId4" Type="http://schemas.openxmlformats.org/officeDocument/2006/relationships/hyperlink" Target="https://www.unhcr.org/media/39180" TargetMode="External"/><Relationship Id="rId9" Type="http://schemas.openxmlformats.org/officeDocument/2006/relationships/hyperlink" Target="https://www.refworld.org/cgi-bin/texis/vtx/rwmain/opendocpdf.pdf?reldoc=y&amp;docid=61fd58c34" TargetMode="External"/><Relationship Id="rId14" Type="http://schemas.openxmlformats.org/officeDocument/2006/relationships/image" Target="../media/image144.png"/></Relationships>
</file>

<file path=ppt/slides/_rels/slide7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9.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7.xml.rels><?xml version="1.0" encoding="UTF-8" standalone="yes"?>
<Relationships xmlns="http://schemas.openxmlformats.org/package/2006/relationships"><Relationship Id="rId3" Type="http://schemas.openxmlformats.org/officeDocument/2006/relationships/hyperlink" Target="https://forms.office.com/pages/responsepage.aspx?id=gXnD5WRmNEGKDGVD0q-Avqu0-ZozOddMgKfh92QaCJxUOTk0N0FSWVlXU1FCS0QyN1BWWVlBMlNXUS4u" TargetMode="External"/><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intranet.unhcr.org/en/policy-guidance/policies/unhcr-hcp-2020-01-unhcr-policy-on-the-prevention-of--risk-mitiga.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1534"/>
            <a:ext cx="12191999" cy="6856466"/>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a:latin typeface="Calibri Regular"/>
            </a:endParaRPr>
          </a:p>
        </p:txBody>
      </p:sp>
      <p:sp>
        <p:nvSpPr>
          <p:cNvPr id="12" name="TextBox 11"/>
          <p:cNvSpPr txBox="1"/>
          <p:nvPr/>
        </p:nvSpPr>
        <p:spPr>
          <a:xfrm>
            <a:off x="929990" y="264170"/>
            <a:ext cx="8292837" cy="830997"/>
          </a:xfrm>
          <a:prstGeom prst="rect">
            <a:avLst/>
          </a:prstGeom>
          <a:noFill/>
        </p:spPr>
        <p:txBody>
          <a:bodyPr wrap="square" lIns="91440" tIns="45720" rIns="91440" bIns="45720" rtlCol="0" anchor="t">
            <a:spAutoFit/>
          </a:bodyPr>
          <a:lstStyle/>
          <a:p>
            <a:r>
              <a:rPr lang="fr-FR" sz="4800" b="1">
                <a:solidFill>
                  <a:schemeClr val="bg1"/>
                </a:solidFill>
                <a:latin typeface="Lato"/>
                <a:ea typeface="Calibri"/>
                <a:cs typeface="Calibri"/>
              </a:rPr>
              <a:t>À LIRE POUR COMMENCER</a:t>
            </a:r>
          </a:p>
        </p:txBody>
      </p:sp>
      <p:sp>
        <p:nvSpPr>
          <p:cNvPr id="29" name="TextBox 28"/>
          <p:cNvSpPr txBox="1"/>
          <p:nvPr/>
        </p:nvSpPr>
        <p:spPr>
          <a:xfrm>
            <a:off x="929990" y="1275403"/>
            <a:ext cx="10361787" cy="5433795"/>
          </a:xfrm>
          <a:prstGeom prst="rect">
            <a:avLst/>
          </a:prstGeom>
          <a:noFill/>
        </p:spPr>
        <p:txBody>
          <a:bodyPr wrap="square" lIns="91440" tIns="45720" rIns="91440" bIns="45720" rtlCol="0" anchor="t">
            <a:spAutoFit/>
          </a:bodyPr>
          <a:lstStyle/>
          <a:p>
            <a:pPr algn="just"/>
            <a:r>
              <a:rPr lang="fr-FR" sz="1400" dirty="0">
                <a:solidFill>
                  <a:schemeClr val="bg1"/>
                </a:solidFill>
                <a:latin typeface="Lato"/>
                <a:ea typeface="Lato"/>
                <a:cs typeface="Lato"/>
              </a:rPr>
              <a:t>Le Kit de Formation est destiné à être utilisé comme support pour l’animation des ateliers en personne ciblant les spécialistes de la violence basée sur le genre (VBG) du HCR et de ses partenaires ou le personnel de protection ayant des responsabilités en matière de VBG, afin de promouvoir la discussion, la réflexion critique et l’échange entre les participants. Il peut également être utilisé comme support d’auto-apprentissage.  Avant de se lancer dans cet apprentissage, il est nécessaire de posséder une solide compréhension des concepts et principes de base de la VBG. Avant de suivre un atelier basé sur ce Kit, les apprenants doivent avoir suivi les niveaux 1 et 2 de l’apprentissage en ligne du </a:t>
            </a:r>
            <a:r>
              <a:rPr lang="fr-FR" sz="1400" dirty="0">
                <a:solidFill>
                  <a:schemeClr val="bg1"/>
                </a:solidFill>
                <a:latin typeface="Lato" panose="020F0502020204030203" pitchFamily="34" charset="0"/>
                <a:ea typeface="Lato" panose="020F0502020204030203" pitchFamily="34" charset="0"/>
                <a:cs typeface="Lato" panose="020F0502020204030203" pitchFamily="34" charset="0"/>
              </a:rPr>
              <a:t>HCR sur la VBG </a:t>
            </a:r>
            <a:r>
              <a:rPr lang="fr-FR" sz="1400" u="sng" dirty="0">
                <a:solidFill>
                  <a:schemeClr val="bg1"/>
                </a:solidFill>
                <a:latin typeface="Lato" panose="020F0502020204030203" pitchFamily="34" charset="0"/>
                <a:ea typeface="Lato" panose="020F0502020204030203" pitchFamily="34" charset="0"/>
                <a:cs typeface="Lato" panose="020F0502020204030203" pitchFamily="34" charset="0"/>
              </a:rPr>
              <a:t>(</a:t>
            </a:r>
            <a:r>
              <a:rPr lang="en-GB" sz="1400" b="0" i="0" u="sng" dirty="0">
                <a:solidFill>
                  <a:schemeClr val="bg1"/>
                </a:solidFill>
                <a:effectLst/>
                <a:latin typeface="Lato" panose="020F0502020204030203" pitchFamily="34" charset="0"/>
                <a:ea typeface="Lato" panose="020F0502020204030203" pitchFamily="34" charset="0"/>
                <a:cs typeface="Lato" panose="020F0502020204030203" pitchFamily="34" charset="0"/>
                <a:hlinkClick r:id="rId3" tooltip="https://unhcr365.sharepoint.com/sites/GSCB-GBVLearning/SitePages/GBV--Learning.aspx">
                  <a:extLst>
                    <a:ext uri="{A12FA001-AC4F-418D-AE19-62706E023703}">
                      <ahyp:hlinkClr xmlns:ahyp="http://schemas.microsoft.com/office/drawing/2018/hyperlinkcolor" val="tx"/>
                    </a:ext>
                  </a:extLst>
                </a:hlinkClick>
              </a:rPr>
              <a:t>lien</a:t>
            </a:r>
            <a:r>
              <a:rPr lang="en-GB" sz="14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 pour le personnel du HCR/liens avec le </a:t>
            </a:r>
            <a:r>
              <a:rPr lang="en-GB" sz="1400" b="0" i="0" u="sng" dirty="0">
                <a:solidFill>
                  <a:schemeClr val="bg1"/>
                </a:solidFill>
                <a:effectLst/>
                <a:latin typeface="Lato" panose="020F0502020204030203" pitchFamily="34" charset="0"/>
                <a:ea typeface="Lato" panose="020F0502020204030203" pitchFamily="34" charset="0"/>
                <a:cs typeface="Lato" panose="020F0502020204030203" pitchFamily="34" charset="0"/>
                <a:hlinkClick r:id="rId4" tooltip="https://agora.unicef.org/course/info.php?id=46319">
                  <a:extLst>
                    <a:ext uri="{A12FA001-AC4F-418D-AE19-62706E023703}">
                      <ahyp:hlinkClr xmlns:ahyp="http://schemas.microsoft.com/office/drawing/2018/hyperlinkcolor" val="tx"/>
                    </a:ext>
                  </a:extLst>
                </a:hlinkClick>
              </a:rPr>
              <a:t>niveau 1 </a:t>
            </a:r>
            <a:r>
              <a:rPr lang="en-GB" sz="14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et le </a:t>
            </a:r>
            <a:r>
              <a:rPr lang="en-GB" sz="1400" b="0" i="0" u="sng" dirty="0">
                <a:solidFill>
                  <a:schemeClr val="bg1"/>
                </a:solidFill>
                <a:effectLst/>
                <a:latin typeface="Lato" panose="020F0502020204030203" pitchFamily="34" charset="0"/>
                <a:ea typeface="Lato" panose="020F0502020204030203" pitchFamily="34" charset="0"/>
                <a:cs typeface="Lato" panose="020F0502020204030203" pitchFamily="34" charset="0"/>
                <a:hlinkClick r:id="rId5" tooltip="https://agora.unicef.org/course/info.php?id=46321">
                  <a:extLst>
                    <a:ext uri="{A12FA001-AC4F-418D-AE19-62706E023703}">
                      <ahyp:hlinkClr xmlns:ahyp="http://schemas.microsoft.com/office/drawing/2018/hyperlinkcolor" val="tx"/>
                    </a:ext>
                  </a:extLst>
                </a:hlinkClick>
              </a:rPr>
              <a:t>niveau 2 </a:t>
            </a:r>
            <a:r>
              <a:rPr lang="en-GB" sz="14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pour les </a:t>
            </a:r>
            <a:r>
              <a:rPr lang="fr-FR" sz="14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partenaires extérieurs</a:t>
            </a:r>
            <a:r>
              <a:rPr lang="en-GB" sz="14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a:t>
            </a:r>
            <a:r>
              <a:rPr lang="fr-FR" sz="1400" dirty="0">
                <a:solidFill>
                  <a:schemeClr val="bg1"/>
                </a:solidFill>
                <a:latin typeface="Lato" panose="020F0502020204030203" pitchFamily="34" charset="0"/>
                <a:ea typeface="Lato" panose="020F0502020204030203" pitchFamily="34" charset="0"/>
                <a:cs typeface="Lato" panose="020F0502020204030203" pitchFamily="34" charset="0"/>
              </a:rPr>
              <a:t>. </a:t>
            </a:r>
          </a:p>
          <a:p>
            <a:pPr algn="just"/>
            <a:endParaRPr lang="en-GB" sz="1400" b="1" dirty="0">
              <a:solidFill>
                <a:schemeClr val="bg1"/>
              </a:solidFill>
              <a:latin typeface="Lato"/>
              <a:ea typeface="Lato"/>
              <a:cs typeface="Lato"/>
            </a:endParaRPr>
          </a:p>
          <a:p>
            <a:pPr algn="just"/>
            <a:r>
              <a:rPr lang="fr-FR" sz="1400" dirty="0">
                <a:solidFill>
                  <a:schemeClr val="bg1"/>
                </a:solidFill>
                <a:latin typeface="Lato"/>
                <a:ea typeface="Lato"/>
                <a:cs typeface="Lato"/>
              </a:rPr>
              <a:t>Les </a:t>
            </a:r>
            <a:r>
              <a:rPr lang="fr-FR" sz="1400" b="1" dirty="0">
                <a:solidFill>
                  <a:schemeClr val="bg1"/>
                </a:solidFill>
                <a:latin typeface="Lato"/>
                <a:ea typeface="Lato"/>
                <a:cs typeface="Lato"/>
              </a:rPr>
              <a:t>animateurs</a:t>
            </a:r>
            <a:r>
              <a:rPr lang="fr-FR" sz="1400" dirty="0">
                <a:solidFill>
                  <a:schemeClr val="bg1"/>
                </a:solidFill>
                <a:latin typeface="Lato"/>
                <a:ea typeface="Lato"/>
                <a:cs typeface="Lato"/>
              </a:rPr>
              <a:t> doivent être des </a:t>
            </a:r>
            <a:r>
              <a:rPr lang="fr-FR" sz="1400" b="1" dirty="0">
                <a:solidFill>
                  <a:schemeClr val="bg1"/>
                </a:solidFill>
                <a:latin typeface="Lato"/>
                <a:ea typeface="Lato"/>
                <a:cs typeface="Lato"/>
              </a:rPr>
              <a:t>spécialistes expérimentés de la VBG</a:t>
            </a:r>
            <a:r>
              <a:rPr lang="fr-FR" sz="1400" dirty="0">
                <a:solidFill>
                  <a:schemeClr val="bg1"/>
                </a:solidFill>
                <a:latin typeface="Lato"/>
                <a:ea typeface="Lato"/>
                <a:cs typeface="Lato"/>
              </a:rPr>
              <a:t>. </a:t>
            </a:r>
          </a:p>
          <a:p>
            <a:pPr algn="just" eaLnBrk="1" hangingPunct="1">
              <a:lnSpc>
                <a:spcPct val="130000"/>
              </a:lnSpc>
            </a:pP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eaLnBrk="1" hangingPunct="1"/>
            <a:r>
              <a:rPr lang="fr-FR" sz="1400" dirty="0">
                <a:solidFill>
                  <a:schemeClr val="bg1"/>
                </a:solidFill>
                <a:latin typeface="Lato" panose="020F0502020204030203" pitchFamily="34" charset="0"/>
                <a:ea typeface="Lato" panose="020F0502020204030203" pitchFamily="34" charset="0"/>
                <a:cs typeface="Lato" panose="020F0502020204030203" pitchFamily="34" charset="0"/>
              </a:rPr>
              <a:t>Il est recommandé aux animateurs d’adapter le contenu du Kit à leur contexte et à leur public avant de présenter les sessions. Veuillez noter que :  </a:t>
            </a:r>
          </a:p>
          <a:p>
            <a:pPr algn="just" eaLnBrk="1" hangingPunct="1"/>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gn="just" eaLnBrk="1" hangingPunct="1">
              <a:buFont typeface="Arial" panose="020B0604020202020204" pitchFamily="34" charset="0"/>
              <a:buChar char="•"/>
            </a:pPr>
            <a:r>
              <a:rPr lang="fr-FR" sz="1400" dirty="0">
                <a:solidFill>
                  <a:schemeClr val="bg1"/>
                </a:solidFill>
                <a:latin typeface="Lato"/>
                <a:ea typeface="Lato"/>
                <a:cs typeface="Lato"/>
              </a:rPr>
              <a:t>Les exemples et les exercices peuvent être adaptés et contextualisés. </a:t>
            </a:r>
            <a:endParaRPr lang="fr-FR" sz="1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gn="just">
              <a:lnSpc>
                <a:spcPct val="130000"/>
              </a:lnSpc>
              <a:buFont typeface="Arial"/>
              <a:buChar char="•"/>
            </a:pPr>
            <a:r>
              <a:rPr lang="fr-FR" sz="1400" dirty="0">
                <a:solidFill>
                  <a:schemeClr val="bg1"/>
                </a:solidFill>
                <a:latin typeface="Lato"/>
                <a:ea typeface="Lato"/>
                <a:cs typeface="Lato"/>
              </a:rPr>
              <a:t> Si certaines parties du contenu de ce Kit ne sont pas pertinentes pour les partenaires du HCR, il est possible de les supprimer ou de les masquer</a:t>
            </a:r>
          </a:p>
          <a:p>
            <a:pPr marL="285750" indent="-285750" algn="just">
              <a:buFont typeface="Arial"/>
              <a:buChar char="•"/>
            </a:pPr>
            <a:r>
              <a:rPr lang="fr-FR" sz="1400" dirty="0">
                <a:solidFill>
                  <a:schemeClr val="bg1"/>
                </a:solidFill>
                <a:latin typeface="Lato"/>
                <a:ea typeface="Lato"/>
                <a:cs typeface="Lato"/>
              </a:rPr>
              <a:t>Ce Kit peut être adapté à l’apprentissage en ligne. </a:t>
            </a:r>
          </a:p>
          <a:p>
            <a:pPr marL="285750" indent="-285750" algn="just">
              <a:buFont typeface="Arial"/>
              <a:buChar char="•"/>
            </a:pPr>
            <a:r>
              <a:rPr lang="fr-FR" sz="1400" dirty="0">
                <a:solidFill>
                  <a:schemeClr val="bg1"/>
                </a:solidFill>
                <a:latin typeface="Lato"/>
                <a:ea typeface="Lato"/>
                <a:cs typeface="Lato"/>
              </a:rPr>
              <a:t>L’animation de ce Kit peut se faire en segments séparés ou en un atelier complet. Le module 1 dure environ 10,5 heures, dont 275 minutes de discussions et d’exercices interactifs. </a:t>
            </a:r>
          </a:p>
          <a:p>
            <a:pPr algn="just"/>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fr-FR" sz="1400" dirty="0">
                <a:solidFill>
                  <a:schemeClr val="bg1"/>
                </a:solidFill>
                <a:latin typeface="Lato"/>
                <a:ea typeface="Lato"/>
                <a:cs typeface="Lato"/>
              </a:rPr>
              <a:t>Les durées indiquées dans les diapositives sont des estimations et peuvent varier en fonction du mode d’animation (en personne/en ligne), du nombre de participants ainsi que de la manière dont les animateurs peuvent adapter ce Kit en fonction du contexte local et du public.</a:t>
            </a:r>
          </a:p>
          <a:p>
            <a:pPr algn="just"/>
            <a:endParaRPr lang="en-US" sz="1250" dirty="0">
              <a:solidFill>
                <a:srgbClr val="000000"/>
              </a:solidFill>
              <a:latin typeface="Calibri"/>
              <a:ea typeface="Calibri"/>
              <a:cs typeface="Calibri"/>
            </a:endParaRPr>
          </a:p>
        </p:txBody>
      </p:sp>
    </p:spTree>
    <p:extLst>
      <p:ext uri="{BB962C8B-B14F-4D97-AF65-F5344CB8AC3E}">
        <p14:creationId xmlns:p14="http://schemas.microsoft.com/office/powerpoint/2010/main" val="1663115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549A9-F88F-4C19-F5AB-16AF459E3BD6}"/>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472387"/>
            <a:ext cx="888392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Approches de prévention de la VBG</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13093" y="1132542"/>
            <a:ext cx="1156570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5" name="Picture 14" descr="Shape&#10;&#10;Description automatically generated">
            <a:extLst>
              <a:ext uri="{FF2B5EF4-FFF2-40B4-BE49-F238E27FC236}">
                <a16:creationId xmlns:a16="http://schemas.microsoft.com/office/drawing/2014/main" id="{B7ED5A84-F117-4A5D-874A-0246955CD9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1" name="Picture 10" descr="Icon&#10;&#10;Description automatically generated">
            <a:extLst>
              <a:ext uri="{FF2B5EF4-FFF2-40B4-BE49-F238E27FC236}">
                <a16:creationId xmlns:a16="http://schemas.microsoft.com/office/drawing/2014/main" id="{3B51DCE2-67FA-D989-2506-9FFCAA5C9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Web Video Player">
                <a:extLst>
                  <a:ext uri="{FF2B5EF4-FFF2-40B4-BE49-F238E27FC236}">
                    <a16:creationId xmlns:a16="http://schemas.microsoft.com/office/drawing/2014/main" id="{9E950296-A382-CF11-CBF6-9ADA05F83F15}"/>
                  </a:ext>
                </a:extLst>
              </p:cNvPr>
              <p:cNvGraphicFramePr>
                <a:graphicFrameLocks noGrp="1"/>
              </p:cNvGraphicFramePr>
              <p:nvPr>
                <p:extLst>
                  <p:ext uri="{D42A27DB-BD31-4B8C-83A1-F6EECF244321}">
                    <p14:modId xmlns:p14="http://schemas.microsoft.com/office/powerpoint/2010/main" val="4223882000"/>
                  </p:ext>
                </p:extLst>
              </p:nvPr>
            </p:nvGraphicFramePr>
            <p:xfrm>
              <a:off x="2512590" y="1635530"/>
              <a:ext cx="7166820" cy="4089928"/>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5" name="Add-in 4" title="Web Video Player">
                <a:extLst>
                  <a:ext uri="{FF2B5EF4-FFF2-40B4-BE49-F238E27FC236}">
                    <a16:creationId xmlns:a16="http://schemas.microsoft.com/office/drawing/2014/main" id="{9E950296-A382-CF11-CBF6-9ADA05F83F15}"/>
                  </a:ext>
                </a:extLst>
              </p:cNvPr>
              <p:cNvPicPr>
                <a:picLocks noGrp="1" noRot="1" noChangeAspect="1" noMove="1" noResize="1" noEditPoints="1" noAdjustHandles="1" noChangeArrowheads="1" noChangeShapeType="1"/>
              </p:cNvPicPr>
              <p:nvPr/>
            </p:nvPicPr>
            <p:blipFill>
              <a:blip r:embed="rId7"/>
              <a:stretch>
                <a:fillRect/>
              </a:stretch>
            </p:blipFill>
            <p:spPr>
              <a:xfrm>
                <a:off x="2512590" y="1635530"/>
                <a:ext cx="7166820" cy="4089928"/>
              </a:xfrm>
              <a:prstGeom prst="rect">
                <a:avLst/>
              </a:prstGeom>
            </p:spPr>
          </p:pic>
        </mc:Fallback>
      </mc:AlternateContent>
    </p:spTree>
    <p:custDataLst>
      <p:tags r:id="rId1"/>
    </p:custDataLst>
    <p:extLst>
      <p:ext uri="{BB962C8B-B14F-4D97-AF65-F5344CB8AC3E}">
        <p14:creationId xmlns:p14="http://schemas.microsoft.com/office/powerpoint/2010/main" val="1293297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
                                            <p:tgtEl>
                                              <p:spTgt spid="11"/>
                                            </p:tgtEl>
                                          </p:cBhvr>
                                        </p:animEffect>
                                      </p:childTnLst>
                                    </p:cTn>
                                  </p:par>
                                  <p:par>
                                    <p:cTn id="16" presetID="23" presetClass="entr" presetSubtype="272"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 fill="hold"/>
                                            <p:tgtEl>
                                              <p:spTgt spid="15"/>
                                            </p:tgtEl>
                                            <p:attrNameLst>
                                              <p:attrName>ppt_w</p:attrName>
                                            </p:attrNameLst>
                                          </p:cBhvr>
                                          <p:tavLst>
                                            <p:tav tm="0">
                                              <p:val>
                                                <p:strVal val="2/3*#ppt_w"/>
                                              </p:val>
                                            </p:tav>
                                            <p:tav tm="100000">
                                              <p:val>
                                                <p:strVal val="#ppt_w"/>
                                              </p:val>
                                            </p:tav>
                                          </p:tavLst>
                                        </p:anim>
                                        <p:anim calcmode="lin" valueType="num">
                                          <p:cBhvr>
                                            <p:cTn id="19" dur="2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
                                            <p:tgtEl>
                                              <p:spTgt spid="11"/>
                                            </p:tgtEl>
                                          </p:cBhvr>
                                        </p:animEffect>
                                      </p:childTnLst>
                                    </p:cTn>
                                  </p:par>
                                  <p:par>
                                    <p:cTn id="16" presetID="23" presetClass="entr" presetSubtype="272"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 fill="hold"/>
                                            <p:tgtEl>
                                              <p:spTgt spid="15"/>
                                            </p:tgtEl>
                                            <p:attrNameLst>
                                              <p:attrName>ppt_w</p:attrName>
                                            </p:attrNameLst>
                                          </p:cBhvr>
                                          <p:tavLst>
                                            <p:tav tm="0">
                                              <p:val>
                                                <p:strVal val="2/3*#ppt_w"/>
                                              </p:val>
                                            </p:tav>
                                            <p:tav tm="100000">
                                              <p:val>
                                                <p:strVal val="#ppt_w"/>
                                              </p:val>
                                            </p:tav>
                                          </p:tavLst>
                                        </p:anim>
                                        <p:anim calcmode="lin" valueType="num">
                                          <p:cBhvr>
                                            <p:cTn id="19" dur="2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63F50E0-E168-5CF2-F625-AD7AF71FEFA8}"/>
              </a:ext>
            </a:extLst>
          </p:cNvPr>
          <p:cNvGrpSpPr/>
          <p:nvPr/>
        </p:nvGrpSpPr>
        <p:grpSpPr>
          <a:xfrm>
            <a:off x="8823021" y="1894157"/>
            <a:ext cx="2966164" cy="3423381"/>
            <a:chOff x="6957721" y="2285999"/>
            <a:chExt cx="2966164" cy="3423381"/>
          </a:xfrm>
        </p:grpSpPr>
        <p:pic>
          <p:nvPicPr>
            <p:cNvPr id="7" name="Picture 6" descr="Shape, square&#10;&#10;Description automatically generated">
              <a:extLst>
                <a:ext uri="{FF2B5EF4-FFF2-40B4-BE49-F238E27FC236}">
                  <a16:creationId xmlns:a16="http://schemas.microsoft.com/office/drawing/2014/main" id="{07BB1AA8-C256-8FA6-6643-3D1C52E08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5717" y="2285999"/>
              <a:ext cx="2348168" cy="3206233"/>
            </a:xfrm>
            <a:prstGeom prst="rect">
              <a:avLst/>
            </a:prstGeom>
          </p:spPr>
        </p:pic>
        <p:grpSp>
          <p:nvGrpSpPr>
            <p:cNvPr id="8" name="Group 7">
              <a:extLst>
                <a:ext uri="{FF2B5EF4-FFF2-40B4-BE49-F238E27FC236}">
                  <a16:creationId xmlns:a16="http://schemas.microsoft.com/office/drawing/2014/main" id="{66730CF4-E7DC-480B-F459-356285815C74}"/>
                </a:ext>
              </a:extLst>
            </p:cNvPr>
            <p:cNvGrpSpPr/>
            <p:nvPr/>
          </p:nvGrpSpPr>
          <p:grpSpPr>
            <a:xfrm>
              <a:off x="6957721" y="3005129"/>
              <a:ext cx="2858766" cy="2704251"/>
              <a:chOff x="3616982" y="2147733"/>
              <a:chExt cx="2858766" cy="2704251"/>
            </a:xfrm>
          </p:grpSpPr>
          <p:grpSp>
            <p:nvGrpSpPr>
              <p:cNvPr id="9" name="Group 8">
                <a:extLst>
                  <a:ext uri="{FF2B5EF4-FFF2-40B4-BE49-F238E27FC236}">
                    <a16:creationId xmlns:a16="http://schemas.microsoft.com/office/drawing/2014/main" id="{E3DB701A-5C0E-7516-E2CA-CF409D5F88E8}"/>
                  </a:ext>
                </a:extLst>
              </p:cNvPr>
              <p:cNvGrpSpPr/>
              <p:nvPr/>
            </p:nvGrpSpPr>
            <p:grpSpPr>
              <a:xfrm>
                <a:off x="3616982" y="2147733"/>
                <a:ext cx="2858766" cy="683123"/>
                <a:chOff x="6392803" y="54243"/>
                <a:chExt cx="2858766" cy="683123"/>
              </a:xfrm>
            </p:grpSpPr>
            <p:sp>
              <p:nvSpPr>
                <p:cNvPr id="13" name="Rectangle 12">
                  <a:extLst>
                    <a:ext uri="{FF2B5EF4-FFF2-40B4-BE49-F238E27FC236}">
                      <a16:creationId xmlns:a16="http://schemas.microsoft.com/office/drawing/2014/main" id="{BFF107CC-5330-6406-384D-CEFC269927E4}"/>
                    </a:ext>
                  </a:extLst>
                </p:cNvPr>
                <p:cNvSpPr/>
                <p:nvPr/>
              </p:nvSpPr>
              <p:spPr>
                <a:xfrm>
                  <a:off x="6392803" y="54243"/>
                  <a:ext cx="1910037" cy="670676"/>
                </a:xfrm>
                <a:prstGeom prst="rect">
                  <a:avLst/>
                </a:prstGeom>
                <a:noFill/>
                <a:ln>
                  <a:noFill/>
                </a:ln>
                <a:effectLst>
                  <a:outerShdw sx="1000" sy="1000" rotWithShape="0">
                    <a:srgbClr val="000000"/>
                  </a:outerShdw>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14" name="TextBox 13">
                  <a:extLst>
                    <a:ext uri="{FF2B5EF4-FFF2-40B4-BE49-F238E27FC236}">
                      <a16:creationId xmlns:a16="http://schemas.microsoft.com/office/drawing/2014/main" id="{FBFB3856-A639-D3EB-C815-7ED76A2FE496}"/>
                    </a:ext>
                  </a:extLst>
                </p:cNvPr>
                <p:cNvSpPr txBox="1"/>
                <p:nvPr/>
              </p:nvSpPr>
              <p:spPr>
                <a:xfrm>
                  <a:off x="7105809" y="66690"/>
                  <a:ext cx="2145760"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fr-FR" sz="2000" b="1">
                      <a:solidFill>
                        <a:srgbClr val="0070C0"/>
                      </a:solidFill>
                      <a:latin typeface="Lato" panose="020F0502020204030203" pitchFamily="34" charset="77"/>
                    </a:rPr>
                    <a:t>Prévention tertiaire</a:t>
                  </a:r>
                </a:p>
              </p:txBody>
            </p:sp>
          </p:grpSp>
          <p:grpSp>
            <p:nvGrpSpPr>
              <p:cNvPr id="10" name="Group 9">
                <a:extLst>
                  <a:ext uri="{FF2B5EF4-FFF2-40B4-BE49-F238E27FC236}">
                    <a16:creationId xmlns:a16="http://schemas.microsoft.com/office/drawing/2014/main" id="{71868E4D-266C-3FA2-20BC-9A7C65948E4E}"/>
                  </a:ext>
                </a:extLst>
              </p:cNvPr>
              <p:cNvGrpSpPr/>
              <p:nvPr/>
            </p:nvGrpSpPr>
            <p:grpSpPr>
              <a:xfrm>
                <a:off x="3654967" y="2777787"/>
                <a:ext cx="2694339" cy="2074197"/>
                <a:chOff x="6430788" y="684297"/>
                <a:chExt cx="2694339" cy="2074197"/>
              </a:xfrm>
            </p:grpSpPr>
            <p:sp>
              <p:nvSpPr>
                <p:cNvPr id="11" name="Rectangle 10">
                  <a:extLst>
                    <a:ext uri="{FF2B5EF4-FFF2-40B4-BE49-F238E27FC236}">
                      <a16:creationId xmlns:a16="http://schemas.microsoft.com/office/drawing/2014/main" id="{2FBB04E7-F9E9-D7AF-6B11-521EF8E3DA75}"/>
                    </a:ext>
                  </a:extLst>
                </p:cNvPr>
                <p:cNvSpPr/>
                <p:nvPr/>
              </p:nvSpPr>
              <p:spPr>
                <a:xfrm>
                  <a:off x="6430788" y="684297"/>
                  <a:ext cx="1827762" cy="1932480"/>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A98942AE-2549-BCD6-DD70-5B3B653F8CA5}"/>
                    </a:ext>
                  </a:extLst>
                </p:cNvPr>
                <p:cNvSpPr txBox="1"/>
                <p:nvPr/>
              </p:nvSpPr>
              <p:spPr>
                <a:xfrm>
                  <a:off x="7199734" y="826014"/>
                  <a:ext cx="1925393" cy="1932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fr-FR" sz="1600">
                      <a:solidFill>
                        <a:srgbClr val="0070C0"/>
                      </a:solidFill>
                      <a:latin typeface="Lato" panose="020F0502020204030203" pitchFamily="34" charset="77"/>
                    </a:rPr>
                    <a:t>Se concentrer sur l’impact à long terme de la violence lorsqu’elle n’est pas traitée</a:t>
                  </a:r>
                </a:p>
              </p:txBody>
            </p:sp>
          </p:grpSp>
        </p:grpSp>
      </p:grpSp>
      <p:grpSp>
        <p:nvGrpSpPr>
          <p:cNvPr id="43" name="Group 42">
            <a:extLst>
              <a:ext uri="{FF2B5EF4-FFF2-40B4-BE49-F238E27FC236}">
                <a16:creationId xmlns:a16="http://schemas.microsoft.com/office/drawing/2014/main" id="{09B5F243-222D-B011-255E-DBC037280399}"/>
              </a:ext>
            </a:extLst>
          </p:cNvPr>
          <p:cNvGrpSpPr/>
          <p:nvPr/>
        </p:nvGrpSpPr>
        <p:grpSpPr>
          <a:xfrm>
            <a:off x="6704114" y="1948683"/>
            <a:ext cx="2473826" cy="3273690"/>
            <a:chOff x="4705102" y="1643741"/>
            <a:chExt cx="2473826" cy="3273690"/>
          </a:xfrm>
        </p:grpSpPr>
        <p:pic>
          <p:nvPicPr>
            <p:cNvPr id="16" name="Picture 15" descr="Shape, square&#10;&#10;Description automatically generated">
              <a:extLst>
                <a:ext uri="{FF2B5EF4-FFF2-40B4-BE49-F238E27FC236}">
                  <a16:creationId xmlns:a16="http://schemas.microsoft.com/office/drawing/2014/main" id="{F506985D-B07E-03BD-FD62-AA9001D968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0760" y="1643741"/>
              <a:ext cx="2348168" cy="3206233"/>
            </a:xfrm>
            <a:prstGeom prst="rect">
              <a:avLst/>
            </a:prstGeom>
          </p:spPr>
        </p:pic>
        <p:grpSp>
          <p:nvGrpSpPr>
            <p:cNvPr id="17" name="Group 16">
              <a:extLst>
                <a:ext uri="{FF2B5EF4-FFF2-40B4-BE49-F238E27FC236}">
                  <a16:creationId xmlns:a16="http://schemas.microsoft.com/office/drawing/2014/main" id="{1A8DCABD-169A-32C0-A525-10272CF5587E}"/>
                </a:ext>
              </a:extLst>
            </p:cNvPr>
            <p:cNvGrpSpPr/>
            <p:nvPr/>
          </p:nvGrpSpPr>
          <p:grpSpPr>
            <a:xfrm>
              <a:off x="4705102" y="2429136"/>
              <a:ext cx="2349666" cy="2488295"/>
              <a:chOff x="3625776" y="2245438"/>
              <a:chExt cx="2349666" cy="2488295"/>
            </a:xfrm>
          </p:grpSpPr>
          <p:grpSp>
            <p:nvGrpSpPr>
              <p:cNvPr id="18" name="Group 17">
                <a:extLst>
                  <a:ext uri="{FF2B5EF4-FFF2-40B4-BE49-F238E27FC236}">
                    <a16:creationId xmlns:a16="http://schemas.microsoft.com/office/drawing/2014/main" id="{D4D89389-67CE-8DCB-0F08-A77E414779CB}"/>
                  </a:ext>
                </a:extLst>
              </p:cNvPr>
              <p:cNvGrpSpPr/>
              <p:nvPr/>
            </p:nvGrpSpPr>
            <p:grpSpPr>
              <a:xfrm>
                <a:off x="3669396" y="2245438"/>
                <a:ext cx="2306046" cy="670676"/>
                <a:chOff x="4337321" y="67078"/>
                <a:chExt cx="2306046" cy="670676"/>
              </a:xfrm>
            </p:grpSpPr>
            <p:sp>
              <p:nvSpPr>
                <p:cNvPr id="22" name="Rectangle 21">
                  <a:extLst>
                    <a:ext uri="{FF2B5EF4-FFF2-40B4-BE49-F238E27FC236}">
                      <a16:creationId xmlns:a16="http://schemas.microsoft.com/office/drawing/2014/main" id="{933C1947-AC10-2FBC-9843-10D66974275D}"/>
                    </a:ext>
                  </a:extLst>
                </p:cNvPr>
                <p:cNvSpPr/>
                <p:nvPr/>
              </p:nvSpPr>
              <p:spPr>
                <a:xfrm>
                  <a:off x="4337321" y="67078"/>
                  <a:ext cx="1838107" cy="670676"/>
                </a:xfrm>
                <a:prstGeom prst="rect">
                  <a:avLst/>
                </a:prstGeom>
                <a:noFill/>
                <a:ln>
                  <a:noFill/>
                </a:ln>
                <a:effectLst>
                  <a:outerShdw sx="1000" sy="1000" rotWithShape="0">
                    <a:srgbClr val="000000"/>
                  </a:outerShdw>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23" name="TextBox 22">
                  <a:extLst>
                    <a:ext uri="{FF2B5EF4-FFF2-40B4-BE49-F238E27FC236}">
                      <a16:creationId xmlns:a16="http://schemas.microsoft.com/office/drawing/2014/main" id="{573396B6-2EBD-9F5D-959F-A3F897E58E47}"/>
                    </a:ext>
                  </a:extLst>
                </p:cNvPr>
                <p:cNvSpPr txBox="1"/>
                <p:nvPr/>
              </p:nvSpPr>
              <p:spPr>
                <a:xfrm>
                  <a:off x="4525255" y="67078"/>
                  <a:ext cx="2118112"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fr-FR" sz="2000" b="1">
                      <a:solidFill>
                        <a:srgbClr val="0070C0"/>
                      </a:solidFill>
                      <a:latin typeface="Lato" panose="020F0502020204030203" pitchFamily="34" charset="77"/>
                    </a:rPr>
                    <a:t>Prévention secondaire</a:t>
                  </a:r>
                </a:p>
              </p:txBody>
            </p:sp>
          </p:grpSp>
          <p:grpSp>
            <p:nvGrpSpPr>
              <p:cNvPr id="19" name="Group 18">
                <a:extLst>
                  <a:ext uri="{FF2B5EF4-FFF2-40B4-BE49-F238E27FC236}">
                    <a16:creationId xmlns:a16="http://schemas.microsoft.com/office/drawing/2014/main" id="{23F491F2-3FF1-115F-D323-F5E0F8A42DC9}"/>
                  </a:ext>
                </a:extLst>
              </p:cNvPr>
              <p:cNvGrpSpPr/>
              <p:nvPr/>
            </p:nvGrpSpPr>
            <p:grpSpPr>
              <a:xfrm>
                <a:off x="3625776" y="2877175"/>
                <a:ext cx="2330692" cy="1856558"/>
                <a:chOff x="4293701" y="698815"/>
                <a:chExt cx="2330692" cy="1856558"/>
              </a:xfrm>
            </p:grpSpPr>
            <p:sp>
              <p:nvSpPr>
                <p:cNvPr id="20" name="Rectangle 19">
                  <a:extLst>
                    <a:ext uri="{FF2B5EF4-FFF2-40B4-BE49-F238E27FC236}">
                      <a16:creationId xmlns:a16="http://schemas.microsoft.com/office/drawing/2014/main" id="{38E78193-883F-CF3E-2BFF-F28EE4E7D546}"/>
                    </a:ext>
                  </a:extLst>
                </p:cNvPr>
                <p:cNvSpPr/>
                <p:nvPr/>
              </p:nvSpPr>
              <p:spPr>
                <a:xfrm>
                  <a:off x="4293701" y="698815"/>
                  <a:ext cx="1892448" cy="1735386"/>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TextBox 20">
                  <a:extLst>
                    <a:ext uri="{FF2B5EF4-FFF2-40B4-BE49-F238E27FC236}">
                      <a16:creationId xmlns:a16="http://schemas.microsoft.com/office/drawing/2014/main" id="{6AE1CEA7-872C-CB37-7581-0646D9D0203C}"/>
                    </a:ext>
                  </a:extLst>
                </p:cNvPr>
                <p:cNvSpPr txBox="1"/>
                <p:nvPr/>
              </p:nvSpPr>
              <p:spPr>
                <a:xfrm>
                  <a:off x="4529242" y="819987"/>
                  <a:ext cx="2095151" cy="17353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fr-FR" sz="1600">
                      <a:solidFill>
                        <a:srgbClr val="0070C0"/>
                      </a:solidFill>
                      <a:latin typeface="Lato" panose="020F0502020204030203" pitchFamily="34" charset="77"/>
                    </a:rPr>
                    <a:t>Aborder les conséquences des diverses formes de violence (prise en charge) </a:t>
                  </a:r>
                </a:p>
              </p:txBody>
            </p:sp>
          </p:grpSp>
        </p:grpSp>
      </p:grpSp>
      <p:grpSp>
        <p:nvGrpSpPr>
          <p:cNvPr id="6" name="Group 5">
            <a:extLst>
              <a:ext uri="{FF2B5EF4-FFF2-40B4-BE49-F238E27FC236}">
                <a16:creationId xmlns:a16="http://schemas.microsoft.com/office/drawing/2014/main" id="{D8EA1D14-B11A-4E90-2468-3808D2E08C52}"/>
              </a:ext>
            </a:extLst>
          </p:cNvPr>
          <p:cNvGrpSpPr/>
          <p:nvPr/>
        </p:nvGrpSpPr>
        <p:grpSpPr>
          <a:xfrm>
            <a:off x="3081436" y="1564643"/>
            <a:ext cx="3417238" cy="4307819"/>
            <a:chOff x="3137971" y="1462085"/>
            <a:chExt cx="3384324" cy="4338062"/>
          </a:xfrm>
        </p:grpSpPr>
        <p:pic>
          <p:nvPicPr>
            <p:cNvPr id="5" name="Picture 4" descr="A picture containing square&#10;&#10;Description automatically generated">
              <a:extLst>
                <a:ext uri="{FF2B5EF4-FFF2-40B4-BE49-F238E27FC236}">
                  <a16:creationId xmlns:a16="http://schemas.microsoft.com/office/drawing/2014/main" id="{C53DEE22-A2E4-0B47-2F8B-A93BB7B75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7971" y="1462085"/>
              <a:ext cx="3384324" cy="4338062"/>
            </a:xfrm>
            <a:prstGeom prst="rect">
              <a:avLst/>
            </a:prstGeom>
          </p:spPr>
        </p:pic>
        <p:sp>
          <p:nvSpPr>
            <p:cNvPr id="32" name="TextBox 31">
              <a:extLst>
                <a:ext uri="{FF2B5EF4-FFF2-40B4-BE49-F238E27FC236}">
                  <a16:creationId xmlns:a16="http://schemas.microsoft.com/office/drawing/2014/main" id="{A557B2EE-EF80-0E29-D8C3-59AA439E2769}"/>
                </a:ext>
              </a:extLst>
            </p:cNvPr>
            <p:cNvSpPr txBox="1"/>
            <p:nvPr/>
          </p:nvSpPr>
          <p:spPr>
            <a:xfrm>
              <a:off x="3284418" y="2723186"/>
              <a:ext cx="3070357"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fr-FR" sz="3000" b="1">
                  <a:solidFill>
                    <a:srgbClr val="0070C0"/>
                  </a:solidFill>
                  <a:latin typeface="Lato" panose="020F0502020204030203" pitchFamily="34" charset="77"/>
                </a:rPr>
                <a:t>Prévention primaire</a:t>
              </a:r>
            </a:p>
          </p:txBody>
        </p:sp>
        <p:sp>
          <p:nvSpPr>
            <p:cNvPr id="30" name="TextBox 29">
              <a:extLst>
                <a:ext uri="{FF2B5EF4-FFF2-40B4-BE49-F238E27FC236}">
                  <a16:creationId xmlns:a16="http://schemas.microsoft.com/office/drawing/2014/main" id="{54C8837E-B299-DDC0-4A61-1CACD4CCA823}"/>
                </a:ext>
              </a:extLst>
            </p:cNvPr>
            <p:cNvSpPr txBox="1"/>
            <p:nvPr/>
          </p:nvSpPr>
          <p:spPr>
            <a:xfrm>
              <a:off x="3524092" y="3739038"/>
              <a:ext cx="2561107" cy="1748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fr-FR" sz="2200">
                  <a:solidFill>
                    <a:srgbClr val="0070C0"/>
                  </a:solidFill>
                  <a:latin typeface="Lato" panose="020F0502020204030203" pitchFamily="34" charset="77"/>
                </a:rPr>
                <a:t>Prévenir la VBG avant qu’elle ne se produise, en s’attaquant à ses causes profondes</a:t>
              </a:r>
            </a:p>
          </p:txBody>
        </p:sp>
      </p:grpSp>
      <p:grpSp>
        <p:nvGrpSpPr>
          <p:cNvPr id="45" name="Group 44">
            <a:extLst>
              <a:ext uri="{FF2B5EF4-FFF2-40B4-BE49-F238E27FC236}">
                <a16:creationId xmlns:a16="http://schemas.microsoft.com/office/drawing/2014/main" id="{B0AE5E71-47E2-9819-F747-FB4954DB075E}"/>
              </a:ext>
            </a:extLst>
          </p:cNvPr>
          <p:cNvGrpSpPr/>
          <p:nvPr/>
        </p:nvGrpSpPr>
        <p:grpSpPr>
          <a:xfrm>
            <a:off x="364089" y="1961861"/>
            <a:ext cx="3025217" cy="3581747"/>
            <a:chOff x="-729820" y="1643741"/>
            <a:chExt cx="3025217" cy="3581747"/>
          </a:xfrm>
        </p:grpSpPr>
        <p:pic>
          <p:nvPicPr>
            <p:cNvPr id="34" name="Picture 33" descr="Shape, square&#10;&#10;Description automatically generated">
              <a:extLst>
                <a:ext uri="{FF2B5EF4-FFF2-40B4-BE49-F238E27FC236}">
                  <a16:creationId xmlns:a16="http://schemas.microsoft.com/office/drawing/2014/main" id="{0FBEDDD8-4F93-EA6C-FCB5-E817DB5B75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820" y="1643741"/>
              <a:ext cx="2348168" cy="3206233"/>
            </a:xfrm>
            <a:prstGeom prst="rect">
              <a:avLst/>
            </a:prstGeom>
          </p:spPr>
        </p:pic>
        <p:grpSp>
          <p:nvGrpSpPr>
            <p:cNvPr id="35" name="Group 34">
              <a:extLst>
                <a:ext uri="{FF2B5EF4-FFF2-40B4-BE49-F238E27FC236}">
                  <a16:creationId xmlns:a16="http://schemas.microsoft.com/office/drawing/2014/main" id="{2FFBB9F0-7EE2-F3BC-FC2D-64C3AD01DC7F}"/>
                </a:ext>
              </a:extLst>
            </p:cNvPr>
            <p:cNvGrpSpPr/>
            <p:nvPr/>
          </p:nvGrpSpPr>
          <p:grpSpPr>
            <a:xfrm>
              <a:off x="-622326" y="2529148"/>
              <a:ext cx="2917723" cy="2696340"/>
              <a:chOff x="2635871" y="2026770"/>
              <a:chExt cx="2917723" cy="2696340"/>
            </a:xfrm>
          </p:grpSpPr>
          <p:grpSp>
            <p:nvGrpSpPr>
              <p:cNvPr id="36" name="Group 35">
                <a:extLst>
                  <a:ext uri="{FF2B5EF4-FFF2-40B4-BE49-F238E27FC236}">
                    <a16:creationId xmlns:a16="http://schemas.microsoft.com/office/drawing/2014/main" id="{A28661F1-9297-6A7F-9549-62BB75888A67}"/>
                  </a:ext>
                </a:extLst>
              </p:cNvPr>
              <p:cNvGrpSpPr/>
              <p:nvPr/>
            </p:nvGrpSpPr>
            <p:grpSpPr>
              <a:xfrm>
                <a:off x="2642449" y="2026770"/>
                <a:ext cx="2911145" cy="778796"/>
                <a:chOff x="-895700" y="-70463"/>
                <a:chExt cx="2911145" cy="778796"/>
              </a:xfrm>
            </p:grpSpPr>
            <p:sp>
              <p:nvSpPr>
                <p:cNvPr id="40" name="Rectangle 39">
                  <a:extLst>
                    <a:ext uri="{FF2B5EF4-FFF2-40B4-BE49-F238E27FC236}">
                      <a16:creationId xmlns:a16="http://schemas.microsoft.com/office/drawing/2014/main" id="{182B1788-BC37-1B7D-3B64-5B07A9760947}"/>
                    </a:ext>
                  </a:extLst>
                </p:cNvPr>
                <p:cNvSpPr/>
                <p:nvPr/>
              </p:nvSpPr>
              <p:spPr>
                <a:xfrm>
                  <a:off x="101099" y="37657"/>
                  <a:ext cx="1914346" cy="670676"/>
                </a:xfrm>
                <a:prstGeom prst="rect">
                  <a:avLst/>
                </a:prstGeom>
                <a:noFill/>
                <a:ln>
                  <a:noFill/>
                </a:ln>
                <a:effectLst>
                  <a:outerShdw dist="2282" sx="1000" sy="1000" rotWithShape="0">
                    <a:srgbClr val="000000"/>
                  </a:outerShdw>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41" name="TextBox 40">
                  <a:extLst>
                    <a:ext uri="{FF2B5EF4-FFF2-40B4-BE49-F238E27FC236}">
                      <a16:creationId xmlns:a16="http://schemas.microsoft.com/office/drawing/2014/main" id="{63D4C5EC-839C-DD3F-F786-979C8318D0E7}"/>
                    </a:ext>
                  </a:extLst>
                </p:cNvPr>
                <p:cNvSpPr txBox="1"/>
                <p:nvPr/>
              </p:nvSpPr>
              <p:spPr>
                <a:xfrm>
                  <a:off x="-895700" y="-70463"/>
                  <a:ext cx="2119836"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fr-FR" sz="2000" b="1">
                      <a:solidFill>
                        <a:srgbClr val="0070C0"/>
                      </a:solidFill>
                      <a:latin typeface="Lato" panose="020F0502020204030203" pitchFamily="34" charset="77"/>
                    </a:rPr>
                    <a:t>Atténuation des risques</a:t>
                  </a:r>
                </a:p>
              </p:txBody>
            </p:sp>
          </p:grpSp>
          <p:grpSp>
            <p:nvGrpSpPr>
              <p:cNvPr id="37" name="Group 36">
                <a:extLst>
                  <a:ext uri="{FF2B5EF4-FFF2-40B4-BE49-F238E27FC236}">
                    <a16:creationId xmlns:a16="http://schemas.microsoft.com/office/drawing/2014/main" id="{1643F69B-59D2-D7CD-7256-C6A3ACB1BC7E}"/>
                  </a:ext>
                </a:extLst>
              </p:cNvPr>
              <p:cNvGrpSpPr/>
              <p:nvPr/>
            </p:nvGrpSpPr>
            <p:grpSpPr>
              <a:xfrm>
                <a:off x="2635871" y="2703970"/>
                <a:ext cx="2902314" cy="2019140"/>
                <a:chOff x="-902278" y="606737"/>
                <a:chExt cx="2902314" cy="2019140"/>
              </a:xfrm>
            </p:grpSpPr>
            <p:sp>
              <p:nvSpPr>
                <p:cNvPr id="38" name="Rectangle 37">
                  <a:extLst>
                    <a:ext uri="{FF2B5EF4-FFF2-40B4-BE49-F238E27FC236}">
                      <a16:creationId xmlns:a16="http://schemas.microsoft.com/office/drawing/2014/main" id="{B2C427D1-8504-4D92-8BB4-64741DBF9230}"/>
                    </a:ext>
                  </a:extLst>
                </p:cNvPr>
                <p:cNvSpPr/>
                <p:nvPr/>
              </p:nvSpPr>
              <p:spPr>
                <a:xfrm>
                  <a:off x="52257" y="693397"/>
                  <a:ext cx="1947779" cy="1932480"/>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9" name="TextBox 38">
                  <a:extLst>
                    <a:ext uri="{FF2B5EF4-FFF2-40B4-BE49-F238E27FC236}">
                      <a16:creationId xmlns:a16="http://schemas.microsoft.com/office/drawing/2014/main" id="{F561AB77-ABF2-BA61-9D75-E01476413588}"/>
                    </a:ext>
                  </a:extLst>
                </p:cNvPr>
                <p:cNvSpPr txBox="1"/>
                <p:nvPr/>
              </p:nvSpPr>
              <p:spPr>
                <a:xfrm>
                  <a:off x="-902278" y="606737"/>
                  <a:ext cx="2119836" cy="1932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fr-FR" sz="1600">
                      <a:solidFill>
                        <a:srgbClr val="0070C0"/>
                      </a:solidFill>
                      <a:latin typeface="Lato" panose="020F0502020204030203" pitchFamily="34" charset="77"/>
                    </a:rPr>
                    <a:t>S’attaquer aux facteurs qui contribuent à accroître l’exposition à la VBG</a:t>
                  </a:r>
                </a:p>
              </p:txBody>
            </p:sp>
          </p:grpSp>
        </p:grpSp>
      </p:grpSp>
      <p:sp>
        <p:nvSpPr>
          <p:cNvPr id="3" name="Title 1">
            <a:extLst>
              <a:ext uri="{FF2B5EF4-FFF2-40B4-BE49-F238E27FC236}">
                <a16:creationId xmlns:a16="http://schemas.microsoft.com/office/drawing/2014/main" id="{62A2FCCC-18AC-0B22-73F9-FC9C314612C4}"/>
              </a:ext>
            </a:extLst>
          </p:cNvPr>
          <p:cNvSpPr txBox="1">
            <a:spLocks/>
          </p:cNvSpPr>
          <p:nvPr/>
        </p:nvSpPr>
        <p:spPr>
          <a:xfrm>
            <a:off x="795490" y="684661"/>
            <a:ext cx="838245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Approches de prévention de la VBG</a:t>
            </a:r>
          </a:p>
        </p:txBody>
      </p:sp>
      <p:cxnSp>
        <p:nvCxnSpPr>
          <p:cNvPr id="2" name="Straight Connector 1">
            <a:extLst>
              <a:ext uri="{FF2B5EF4-FFF2-40B4-BE49-F238E27FC236}">
                <a16:creationId xmlns:a16="http://schemas.microsoft.com/office/drawing/2014/main" id="{B85A9148-C3CB-49B4-F65D-871A067FC717}"/>
              </a:ext>
            </a:extLst>
          </p:cNvPr>
          <p:cNvCxnSpPr>
            <a:cxnSpLocks/>
          </p:cNvCxnSpPr>
          <p:nvPr/>
        </p:nvCxnSpPr>
        <p:spPr>
          <a:xfrm flipH="1">
            <a:off x="-2573420" y="1344816"/>
            <a:ext cx="1160822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35436979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50000">
                                          <p:cBhvr additive="base">
                                            <p:cTn id="7" dur="8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8" dur="8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5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50000">
                                          <p:cBhvr additive="base">
                                            <p:cTn id="13" dur="8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4" dur="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50000">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8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8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14:presetBounceEnd="50000">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14:bounceEnd="50000">
                                          <p:cBhvr additive="base">
                                            <p:cTn id="25" dur="8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6" dur="8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800" fill="hold"/>
                                            <p:tgtEl>
                                              <p:spTgt spid="45"/>
                                            </p:tgtEl>
                                            <p:attrNameLst>
                                              <p:attrName>ppt_x</p:attrName>
                                            </p:attrNameLst>
                                          </p:cBhvr>
                                          <p:tavLst>
                                            <p:tav tm="0">
                                              <p:val>
                                                <p:strVal val="#ppt_x"/>
                                              </p:val>
                                            </p:tav>
                                            <p:tav tm="100000">
                                              <p:val>
                                                <p:strVal val="#ppt_x"/>
                                              </p:val>
                                            </p:tav>
                                          </p:tavLst>
                                        </p:anim>
                                        <p:anim calcmode="lin" valueType="num">
                                          <p:cBhvr additive="base">
                                            <p:cTn id="8" dur="8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800" fill="hold"/>
                                            <p:tgtEl>
                                              <p:spTgt spid="6"/>
                                            </p:tgtEl>
                                            <p:attrNameLst>
                                              <p:attrName>ppt_x</p:attrName>
                                            </p:attrNameLst>
                                          </p:cBhvr>
                                          <p:tavLst>
                                            <p:tav tm="0">
                                              <p:val>
                                                <p:strVal val="#ppt_x"/>
                                              </p:val>
                                            </p:tav>
                                            <p:tav tm="100000">
                                              <p:val>
                                                <p:strVal val="#ppt_x"/>
                                              </p:val>
                                            </p:tav>
                                          </p:tavLst>
                                        </p:anim>
                                        <p:anim calcmode="lin" valueType="num">
                                          <p:cBhvr additive="base">
                                            <p:cTn id="14" dur="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800" fill="hold"/>
                                            <p:tgtEl>
                                              <p:spTgt spid="43"/>
                                            </p:tgtEl>
                                            <p:attrNameLst>
                                              <p:attrName>ppt_x</p:attrName>
                                            </p:attrNameLst>
                                          </p:cBhvr>
                                          <p:tavLst>
                                            <p:tav tm="0">
                                              <p:val>
                                                <p:strVal val="#ppt_x"/>
                                              </p:val>
                                            </p:tav>
                                            <p:tav tm="100000">
                                              <p:val>
                                                <p:strVal val="#ppt_x"/>
                                              </p:val>
                                            </p:tav>
                                          </p:tavLst>
                                        </p:anim>
                                        <p:anim calcmode="lin" valueType="num">
                                          <p:cBhvr additive="base">
                                            <p:cTn id="20" dur="8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800" fill="hold"/>
                                            <p:tgtEl>
                                              <p:spTgt spid="42"/>
                                            </p:tgtEl>
                                            <p:attrNameLst>
                                              <p:attrName>ppt_x</p:attrName>
                                            </p:attrNameLst>
                                          </p:cBhvr>
                                          <p:tavLst>
                                            <p:tav tm="0">
                                              <p:val>
                                                <p:strVal val="#ppt_x"/>
                                              </p:val>
                                            </p:tav>
                                            <p:tav tm="100000">
                                              <p:val>
                                                <p:strVal val="#ppt_x"/>
                                              </p:val>
                                            </p:tav>
                                          </p:tavLst>
                                        </p:anim>
                                        <p:anim calcmode="lin" valueType="num">
                                          <p:cBhvr additive="base">
                                            <p:cTn id="26" dur="8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FB13F7B-F9C9-71D6-5434-468DD0151667}"/>
              </a:ext>
            </a:extLst>
          </p:cNvPr>
          <p:cNvSpPr/>
          <p:nvPr/>
        </p:nvSpPr>
        <p:spPr>
          <a:xfrm>
            <a:off x="9283342" y="5"/>
            <a:ext cx="2272937" cy="608729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14338" name="Segnaposto contenuto 3">
            <a:extLst>
              <a:ext uri="{FF2B5EF4-FFF2-40B4-BE49-F238E27FC236}">
                <a16:creationId xmlns:a16="http://schemas.microsoft.com/office/drawing/2014/main" id="{469D1867-A61A-48D8-AB3D-E32D9EBDD131}"/>
              </a:ext>
            </a:extLst>
          </p:cNvPr>
          <p:cNvSpPr>
            <a:spLocks noGrp="1"/>
          </p:cNvSpPr>
          <p:nvPr>
            <p:ph idx="4294967295"/>
          </p:nvPr>
        </p:nvSpPr>
        <p:spPr>
          <a:xfrm>
            <a:off x="1655680" y="1882231"/>
            <a:ext cx="5221288" cy="3093538"/>
          </a:xfrm>
          <a:prstGeom prst="rect">
            <a:avLst/>
          </a:prstGeom>
        </p:spPr>
        <p:txBody>
          <a:bodyPr/>
          <a:lstStyle/>
          <a:p>
            <a:pPr marL="0" indent="0" algn="ctr">
              <a:buNone/>
            </a:pPr>
            <a:r>
              <a:rPr lang="fr-FR" sz="2900" i="1">
                <a:solidFill>
                  <a:srgbClr val="0070C0"/>
                </a:solidFill>
              </a:rPr>
              <a:t>« La transformation des normes et des systèmes qui perpétuent l’inégalité entre les sexes peut avoir un effet tangible sur la santé, la sûreté et la sécurité des femmes et des filles. »</a:t>
            </a:r>
          </a:p>
          <a:p>
            <a:pPr marL="0" indent="0">
              <a:buNone/>
            </a:pPr>
            <a:endParaRPr lang="en-US" altLang="en-US" sz="1000"/>
          </a:p>
          <a:p>
            <a:pPr marL="0" indent="0" algn="ctr">
              <a:buNone/>
            </a:pPr>
            <a:r>
              <a:rPr lang="fr-FR" sz="1800">
                <a:solidFill>
                  <a:schemeClr val="tx1">
                    <a:lumMod val="65000"/>
                    <a:lumOff val="35000"/>
                  </a:schemeClr>
                </a:solidFill>
              </a:rPr>
              <a:t>Norme minimale </a:t>
            </a:r>
            <a:r>
              <a:rPr lang="fr-FR" sz="1800" err="1">
                <a:solidFill>
                  <a:schemeClr val="tx1">
                    <a:lumMod val="65000"/>
                    <a:lumOff val="35000"/>
                  </a:schemeClr>
                </a:solidFill>
              </a:rPr>
              <a:t>interorganisations</a:t>
            </a:r>
            <a:r>
              <a:rPr lang="fr-FR" sz="1800">
                <a:solidFill>
                  <a:schemeClr val="tx1">
                    <a:lumMod val="65000"/>
                    <a:lumOff val="35000"/>
                  </a:schemeClr>
                </a:solidFill>
              </a:rPr>
              <a:t> 13 </a:t>
            </a:r>
          </a:p>
          <a:p>
            <a:endParaRPr lang="es-ES_tradnl" altLang="en-US"/>
          </a:p>
        </p:txBody>
      </p:sp>
      <p:cxnSp>
        <p:nvCxnSpPr>
          <p:cNvPr id="3" name="Straight Connector 2">
            <a:extLst>
              <a:ext uri="{FF2B5EF4-FFF2-40B4-BE49-F238E27FC236}">
                <a16:creationId xmlns:a16="http://schemas.microsoft.com/office/drawing/2014/main" id="{7F51310A-A908-FE5D-8DAD-772691D39D25}"/>
              </a:ext>
            </a:extLst>
          </p:cNvPr>
          <p:cNvCxnSpPr>
            <a:cxnSpLocks/>
          </p:cNvCxnSpPr>
          <p:nvPr/>
        </p:nvCxnSpPr>
        <p:spPr>
          <a:xfrm flipH="1">
            <a:off x="1655680" y="4792752"/>
            <a:ext cx="762766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F6D48A8D-EED4-28A6-ADF5-0774527C1323}"/>
              </a:ext>
            </a:extLst>
          </p:cNvPr>
          <p:cNvPicPr>
            <a:picLocks noChangeAspect="1"/>
          </p:cNvPicPr>
          <p:nvPr/>
        </p:nvPicPr>
        <p:blipFill>
          <a:blip r:embed="rId4"/>
          <a:stretch>
            <a:fillRect/>
          </a:stretch>
        </p:blipFill>
        <p:spPr>
          <a:xfrm>
            <a:off x="7429156" y="0"/>
            <a:ext cx="4762844" cy="6224171"/>
          </a:xfrm>
          <a:prstGeom prst="rect">
            <a:avLst/>
          </a:prstGeom>
        </p:spPr>
      </p:pic>
    </p:spTree>
    <p:custDataLst>
      <p:tags r:id="rId1"/>
    </p:custDataLst>
    <p:extLst>
      <p:ext uri="{BB962C8B-B14F-4D97-AF65-F5344CB8AC3E}">
        <p14:creationId xmlns:p14="http://schemas.microsoft.com/office/powerpoint/2010/main" val="16000896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2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1000" fill="hold"/>
                                            <p:tgtEl>
                                              <p:spTgt spid="14338"/>
                                            </p:tgtEl>
                                            <p:attrNameLst>
                                              <p:attrName>ppt_x</p:attrName>
                                            </p:attrNameLst>
                                          </p:cBhvr>
                                          <p:tavLst>
                                            <p:tav tm="0">
                                              <p:val>
                                                <p:strVal val="1+#ppt_w/2"/>
                                              </p:val>
                                            </p:tav>
                                            <p:tav tm="100000">
                                              <p:val>
                                                <p:strVal val="#ppt_x"/>
                                              </p:val>
                                            </p:tav>
                                          </p:tavLst>
                                        </p:anim>
                                        <p:anim calcmode="lin" valueType="num">
                                          <p:cBhvr additive="base">
                                            <p:cTn id="12"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1000" fill="hold"/>
                                            <p:tgtEl>
                                              <p:spTgt spid="14338"/>
                                            </p:tgtEl>
                                            <p:attrNameLst>
                                              <p:attrName>ppt_x</p:attrName>
                                            </p:attrNameLst>
                                          </p:cBhvr>
                                          <p:tavLst>
                                            <p:tav tm="0">
                                              <p:val>
                                                <p:strVal val="1+#ppt_w/2"/>
                                              </p:val>
                                            </p:tav>
                                            <p:tav tm="100000">
                                              <p:val>
                                                <p:strVal val="#ppt_x"/>
                                              </p:val>
                                            </p:tav>
                                          </p:tavLst>
                                        </p:anim>
                                        <p:anim calcmode="lin" valueType="num">
                                          <p:cBhvr additive="base">
                                            <p:cTn id="12"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502323" y="1282700"/>
            <a:ext cx="6593551"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Discussion</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Prévention de la VBG dans les situations d’urgence</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sp>
        <p:nvSpPr>
          <p:cNvPr id="8" name="Content Placeholder 2">
            <a:extLst>
              <a:ext uri="{FF2B5EF4-FFF2-40B4-BE49-F238E27FC236}">
                <a16:creationId xmlns:a16="http://schemas.microsoft.com/office/drawing/2014/main" id="{D688EB89-8DE7-6678-FEE2-3856322AC12D}"/>
              </a:ext>
            </a:extLst>
          </p:cNvPr>
          <p:cNvSpPr txBox="1">
            <a:spLocks/>
          </p:cNvSpPr>
          <p:nvPr/>
        </p:nvSpPr>
        <p:spPr>
          <a:xfrm>
            <a:off x="1287195" y="2612938"/>
            <a:ext cx="678238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MS PGothic" panose="020B0600070205080204" pitchFamily="34" charset="-128"/>
              <a:buNone/>
            </a:pPr>
            <a:r>
              <a:rPr lang="fr-FR" sz="2000">
                <a:latin typeface="Lato"/>
                <a:ea typeface="Lato"/>
                <a:cs typeface="Lato"/>
              </a:rPr>
              <a:t>Dans une situation d’urgence aiguë, la </a:t>
            </a:r>
            <a:r>
              <a:rPr lang="fr-FR" sz="2000" b="1">
                <a:solidFill>
                  <a:srgbClr val="0070C0"/>
                </a:solidFill>
                <a:latin typeface="Lato"/>
                <a:ea typeface="Lato"/>
                <a:cs typeface="Lato"/>
              </a:rPr>
              <a:t>prise en charge</a:t>
            </a:r>
            <a:r>
              <a:rPr lang="fr-FR" sz="2000">
                <a:solidFill>
                  <a:srgbClr val="0070C0"/>
                </a:solidFill>
                <a:latin typeface="Lato"/>
                <a:ea typeface="Lato"/>
                <a:cs typeface="Lato"/>
              </a:rPr>
              <a:t> </a:t>
            </a:r>
            <a:r>
              <a:rPr lang="fr-FR" sz="2000">
                <a:latin typeface="Lato"/>
                <a:ea typeface="Lato"/>
                <a:cs typeface="Lato"/>
              </a:rPr>
              <a:t>des survivant(e)s de VBG doit </a:t>
            </a:r>
            <a:r>
              <a:rPr lang="fr-FR" sz="2000" b="1">
                <a:solidFill>
                  <a:srgbClr val="0070C0"/>
                </a:solidFill>
                <a:latin typeface="Lato"/>
                <a:ea typeface="Lato"/>
                <a:cs typeface="Lato"/>
              </a:rPr>
              <a:t>être prioritaire par rapport à l’activité de prévention</a:t>
            </a:r>
            <a:r>
              <a:rPr lang="fr-FR" sz="2000">
                <a:latin typeface="Lato"/>
                <a:ea typeface="Lato"/>
                <a:cs typeface="Lato"/>
              </a:rPr>
              <a:t>.</a:t>
            </a:r>
          </a:p>
          <a:p>
            <a:pPr marL="0" indent="0">
              <a:buFont typeface="MS PGothic" panose="020B0600070205080204" pitchFamily="34" charset="-128"/>
              <a:buNone/>
            </a:pPr>
            <a:endParaRPr lang="en-US" altLang="en-US" sz="2000"/>
          </a:p>
          <a:p>
            <a:pPr>
              <a:buClr>
                <a:srgbClr val="0070C0"/>
              </a:buClr>
              <a:buFont typeface="Wingdings" pitchFamily="2" charset="2"/>
              <a:buChar char="Ø"/>
            </a:pPr>
            <a:r>
              <a:rPr lang="fr-FR" sz="2000"/>
              <a:t>Qu’en pensez-vous ? </a:t>
            </a:r>
          </a:p>
          <a:p>
            <a:pPr>
              <a:buClr>
                <a:srgbClr val="0070C0"/>
              </a:buClr>
              <a:buFont typeface="Wingdings" pitchFamily="2" charset="2"/>
              <a:buChar char="Ø"/>
            </a:pPr>
            <a:r>
              <a:rPr lang="fr-FR" sz="2000"/>
              <a:t>Êtes-vous d’accord ? </a:t>
            </a:r>
          </a:p>
          <a:p>
            <a:pPr>
              <a:buClr>
                <a:srgbClr val="0070C0"/>
              </a:buClr>
              <a:buFont typeface="Wingdings" pitchFamily="2" charset="2"/>
              <a:buChar char="Ø"/>
            </a:pPr>
            <a:r>
              <a:rPr lang="fr-FR" sz="2000"/>
              <a:t>Pourquoi ou pourquoi pas ?</a:t>
            </a:r>
          </a:p>
          <a:p>
            <a:pPr>
              <a:buClr>
                <a:srgbClr val="0070C0"/>
              </a:buClr>
              <a:buFont typeface="Wingdings" pitchFamily="2" charset="2"/>
              <a:buChar char="Ø"/>
            </a:pPr>
            <a:r>
              <a:rPr lang="fr-FR" sz="2000"/>
              <a:t>Pouvez-vous donner un exemple d’une activité de prévention qui peut être mise en œuvre au début d’une situation d’urgence ? </a:t>
            </a:r>
          </a:p>
        </p:txBody>
      </p:sp>
      <p:pic>
        <p:nvPicPr>
          <p:cNvPr id="4" name="Picture 3" descr="A picture containing text, vector graphics&#10;&#10;Description automatically generated">
            <a:extLst>
              <a:ext uri="{FF2B5EF4-FFF2-40B4-BE49-F238E27FC236}">
                <a16:creationId xmlns:a16="http://schemas.microsoft.com/office/drawing/2014/main" id="{F4DE15B8-D139-BA5D-06DB-DEF794FFBF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3533" y="2125980"/>
            <a:ext cx="3337373" cy="4057584"/>
          </a:xfrm>
          <a:prstGeom prst="rect">
            <a:avLst/>
          </a:prstGeom>
        </p:spPr>
      </p:pic>
    </p:spTree>
    <p:custDataLst>
      <p:tags r:id="rId1"/>
    </p:custDataLst>
    <p:extLst>
      <p:ext uri="{BB962C8B-B14F-4D97-AF65-F5344CB8AC3E}">
        <p14:creationId xmlns:p14="http://schemas.microsoft.com/office/powerpoint/2010/main" val="36550591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C89BE029-CF5B-D021-865D-F494B65E8A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0"/>
            <a:ext cx="12325350" cy="6172200"/>
          </a:xfrm>
          <a:prstGeom prst="rect">
            <a:avLst/>
          </a:prstGeom>
        </p:spPr>
      </p:pic>
      <p:sp>
        <p:nvSpPr>
          <p:cNvPr id="11266" name="Content Placeholder 2">
            <a:extLst>
              <a:ext uri="{FF2B5EF4-FFF2-40B4-BE49-F238E27FC236}">
                <a16:creationId xmlns:a16="http://schemas.microsoft.com/office/drawing/2014/main" id="{2606F472-30B6-4EC7-ADA9-046463882466}"/>
              </a:ext>
            </a:extLst>
          </p:cNvPr>
          <p:cNvSpPr>
            <a:spLocks noGrp="1"/>
          </p:cNvSpPr>
          <p:nvPr>
            <p:ph idx="4294967295"/>
          </p:nvPr>
        </p:nvSpPr>
        <p:spPr>
          <a:xfrm>
            <a:off x="3432688" y="444500"/>
            <a:ext cx="5643706" cy="1860550"/>
          </a:xfrm>
          <a:prstGeom prst="rect">
            <a:avLst/>
          </a:prstGeom>
        </p:spPr>
        <p:txBody>
          <a:bodyPr/>
          <a:lstStyle/>
          <a:p>
            <a:pPr marL="0" indent="0" algn="ctr">
              <a:buNone/>
            </a:pPr>
            <a:r>
              <a:rPr lang="fr-FR" sz="2600"/>
              <a:t>Des </a:t>
            </a:r>
            <a:r>
              <a:rPr lang="fr-FR" sz="2600" b="1">
                <a:solidFill>
                  <a:srgbClr val="0070C0"/>
                </a:solidFill>
              </a:rPr>
              <a:t>actions de prévention relativement simples</a:t>
            </a:r>
            <a:r>
              <a:rPr lang="fr-FR" sz="2600">
                <a:solidFill>
                  <a:srgbClr val="0070C0"/>
                </a:solidFill>
              </a:rPr>
              <a:t> </a:t>
            </a:r>
            <a:r>
              <a:rPr lang="fr-FR" sz="2600"/>
              <a:t>peuvent </a:t>
            </a:r>
            <a:r>
              <a:rPr lang="fr-FR" sz="2600" b="1">
                <a:solidFill>
                  <a:srgbClr val="0070C0"/>
                </a:solidFill>
              </a:rPr>
              <a:t>sauver des vies</a:t>
            </a:r>
            <a:r>
              <a:rPr lang="fr-FR" sz="2600">
                <a:solidFill>
                  <a:srgbClr val="934378"/>
                </a:solidFill>
              </a:rPr>
              <a:t> </a:t>
            </a:r>
            <a:r>
              <a:rPr lang="fr-FR" sz="2600"/>
              <a:t>et doivent être </a:t>
            </a:r>
            <a:r>
              <a:rPr lang="fr-FR" sz="2600" b="1">
                <a:solidFill>
                  <a:srgbClr val="0070C0"/>
                </a:solidFill>
              </a:rPr>
              <a:t>mises en œuvre immédiatement</a:t>
            </a:r>
            <a:r>
              <a:rPr lang="fr-FR" sz="2600"/>
              <a:t> au début d’une situation d’urgence.</a:t>
            </a:r>
          </a:p>
          <a:p>
            <a:pPr marL="0" indent="0">
              <a:buNone/>
            </a:pPr>
            <a:endParaRPr lang="en-GB" altLang="en-US"/>
          </a:p>
          <a:p>
            <a:pPr marL="0" indent="0">
              <a:buNone/>
            </a:pPr>
            <a:endParaRPr lang="en-GB" altLang="en-US"/>
          </a:p>
          <a:p>
            <a:pPr marL="0" indent="0">
              <a:buNone/>
            </a:pPr>
            <a:endParaRPr lang="en-GB" altLang="en-US"/>
          </a:p>
        </p:txBody>
      </p:sp>
      <p:pic>
        <p:nvPicPr>
          <p:cNvPr id="10" name="Picture 9">
            <a:extLst>
              <a:ext uri="{FF2B5EF4-FFF2-40B4-BE49-F238E27FC236}">
                <a16:creationId xmlns:a16="http://schemas.microsoft.com/office/drawing/2014/main" id="{F1A95752-9330-FCCC-4A51-7D6C4C90CC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3487" y="2305050"/>
            <a:ext cx="3861809" cy="3867150"/>
          </a:xfrm>
          <a:prstGeom prst="rect">
            <a:avLst/>
          </a:prstGeom>
        </p:spPr>
      </p:pic>
      <p:pic>
        <p:nvPicPr>
          <p:cNvPr id="12" name="Picture 11" descr="A picture containing plant&#10;&#10;Description automatically generated">
            <a:extLst>
              <a:ext uri="{FF2B5EF4-FFF2-40B4-BE49-F238E27FC236}">
                <a16:creationId xmlns:a16="http://schemas.microsoft.com/office/drawing/2014/main" id="{CA4AD7B8-7411-CC3A-9911-36E56462FE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2" y="1200416"/>
            <a:ext cx="3709598" cy="4971784"/>
          </a:xfrm>
          <a:prstGeom prst="rect">
            <a:avLst/>
          </a:prstGeom>
        </p:spPr>
      </p:pic>
      <p:sp>
        <p:nvSpPr>
          <p:cNvPr id="13" name="Rounded Rectangle 12">
            <a:extLst>
              <a:ext uri="{FF2B5EF4-FFF2-40B4-BE49-F238E27FC236}">
                <a16:creationId xmlns:a16="http://schemas.microsoft.com/office/drawing/2014/main" id="{E97FA528-8808-7BC8-4E73-952FA265C198}"/>
              </a:ext>
            </a:extLst>
          </p:cNvPr>
          <p:cNvSpPr/>
          <p:nvPr/>
        </p:nvSpPr>
        <p:spPr>
          <a:xfrm>
            <a:off x="4165095" y="2886075"/>
            <a:ext cx="4312157" cy="2590800"/>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i="1">
                <a:solidFill>
                  <a:srgbClr val="0070C0"/>
                </a:solidFill>
                <a:latin typeface="Lato" panose="020F0502020204030203" pitchFamily="34" charset="77"/>
              </a:rPr>
              <a:t>« Tous les programmes de prévention de la VBG ne devraient être mis en œuvre qu’une fois que les services essentiels </a:t>
            </a:r>
          </a:p>
          <a:p>
            <a:pPr algn="ctr"/>
            <a:r>
              <a:rPr lang="fr-FR" i="1">
                <a:solidFill>
                  <a:srgbClr val="0070C0"/>
                </a:solidFill>
                <a:latin typeface="Lato" panose="020F0502020204030203" pitchFamily="34" charset="77"/>
              </a:rPr>
              <a:t>sont en place pour répondre aux incidents »</a:t>
            </a:r>
          </a:p>
          <a:p>
            <a:pPr algn="ctr">
              <a:lnSpc>
                <a:spcPct val="150000"/>
              </a:lnSpc>
            </a:pPr>
            <a:r>
              <a:rPr lang="fr-FR">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Politique du HCR en matière de VBG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2" presetClass="entr" presetSubtype="2" accel="50000" decel="5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1+#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8" accel="50000" decel="5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248965" y="385864"/>
            <a:ext cx="10756952" cy="532913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666718" y="1307415"/>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Messages clés :</a:t>
            </a:r>
            <a:br>
              <a:rPr lang="fr-FR">
                <a:solidFill>
                  <a:srgbClr val="0070C0"/>
                </a:solidFill>
              </a:rPr>
            </a:br>
            <a:r>
              <a:rPr lang="fr-FR" sz="3600">
                <a:solidFill>
                  <a:srgbClr val="0070C0"/>
                </a:solidFill>
                <a:latin typeface="Lato" panose="020F0502020204030203" pitchFamily="34" charset="77"/>
              </a:rPr>
              <a:t>Introduction – Prévention de la VBG</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666718" y="2120020"/>
            <a:ext cx="9022980" cy="3807618"/>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700">
                <a:latin typeface="Lato"/>
                <a:ea typeface="Lato"/>
                <a:cs typeface="Lato"/>
              </a:rPr>
              <a:t>La prévention, l’atténuation des risques et la prise en charge en matière de VBG sont l’une des huit priorités stratégiques du HCR, </a:t>
            </a:r>
            <a:r>
              <a:rPr lang="fr-FR" sz="1700">
                <a:solidFill>
                  <a:schemeClr val="tx1"/>
                </a:solidFill>
                <a:latin typeface="Lato"/>
                <a:ea typeface="Lato"/>
                <a:cs typeface="Lato"/>
              </a:rPr>
              <a:t>par conséquent, </a:t>
            </a:r>
            <a:r>
              <a:rPr lang="fr-FR" sz="1700">
                <a:latin typeface="Lato"/>
                <a:ea typeface="Lato"/>
                <a:cs typeface="Lato"/>
              </a:rPr>
              <a:t>la prévention de la VBG est une action prioritaire de la Politique du HCR en matière de VBG.</a:t>
            </a:r>
            <a:endParaRPr lang="en-US">
              <a:latin typeface="Lato"/>
              <a:ea typeface="Lato"/>
              <a:cs typeface="Lato"/>
            </a:endParaRPr>
          </a:p>
          <a:p>
            <a:pPr marL="448945" indent="-448945">
              <a:buClr>
                <a:srgbClr val="0070C0"/>
              </a:buClr>
              <a:buFont typeface="Wingdings" pitchFamily="2" charset="2"/>
              <a:buChar char="Ø"/>
            </a:pPr>
            <a:r>
              <a:rPr lang="fr-FR" sz="1700"/>
              <a:t>La prévention de la VBG est une intervention spécialisée qui sauve des vies et doit être mise en œuvre dès le début d’une situation d’urgence. </a:t>
            </a:r>
          </a:p>
          <a:p>
            <a:pPr marL="448945" indent="-448945">
              <a:buClr>
                <a:srgbClr val="0070C0"/>
              </a:buClr>
              <a:buFont typeface="Wingdings" pitchFamily="2" charset="2"/>
              <a:buChar char="Ø"/>
            </a:pPr>
            <a:r>
              <a:rPr lang="fr-FR" sz="1700">
                <a:latin typeface="Lato"/>
                <a:ea typeface="Lato"/>
                <a:cs typeface="Lato"/>
              </a:rPr>
              <a:t>La promotion de normes sociales et de genre positive dès le début de la situation d’urgence jette les bases d’intervention à plus long terme, tout en reconnaissant que l’évolution des connaissances, des attitudes, des compétences et des comportements peut prendre du temps.</a:t>
            </a:r>
          </a:p>
          <a:p>
            <a:pPr marL="448945" indent="-448945">
              <a:buClr>
                <a:srgbClr val="0070C0"/>
              </a:buClr>
              <a:buFont typeface="Wingdings" pitchFamily="2" charset="2"/>
              <a:buChar char="Ø"/>
            </a:pPr>
            <a:r>
              <a:rPr lang="fr-FR" sz="1700"/>
              <a:t>Les programmes de prévention de la VBG ne devraient être mis en œuvre qu’une fois que les services essentiels sont en place pour répondre aux incidents de VBG.</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492" y="612154"/>
            <a:ext cx="2393017" cy="2541257"/>
          </a:xfrm>
          <a:prstGeom prst="rect">
            <a:avLst/>
          </a:prstGeom>
        </p:spPr>
      </p:pic>
    </p:spTree>
    <p:extLst>
      <p:ext uri="{BB962C8B-B14F-4D97-AF65-F5344CB8AC3E}">
        <p14:creationId xmlns:p14="http://schemas.microsoft.com/office/powerpoint/2010/main" val="9481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uiExpand="1" build="p"/>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914399"/>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118624"/>
            <a:ext cx="8280400" cy="1396749"/>
            <a:chOff x="539750" y="4767514"/>
            <a:chExt cx="8280400" cy="1396749"/>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sz="4000" b="1">
                  <a:solidFill>
                    <a:srgbClr val="FFFFFF"/>
                  </a:solidFill>
                  <a:latin typeface="Lato" panose="020F0502020204030203" pitchFamily="34" charset="77"/>
                </a:rPr>
                <a:t>Causes profondes de la VBG</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67514"/>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fr-FR" sz="3000" baseline="30000">
                  <a:solidFill>
                    <a:srgbClr val="FFFFFF"/>
                  </a:solidFill>
                  <a:latin typeface="Lato" panose="020F0502020204030203" pitchFamily="34" charset="77"/>
                </a:rPr>
                <a:t>MODULE 1 | SESSION 2</a:t>
              </a:r>
            </a:p>
          </p:txBody>
        </p:sp>
      </p:grpSp>
      <p:pic>
        <p:nvPicPr>
          <p:cNvPr id="5" name="Picture 4">
            <a:extLst>
              <a:ext uri="{FF2B5EF4-FFF2-40B4-BE49-F238E27FC236}">
                <a16:creationId xmlns:a16="http://schemas.microsoft.com/office/drawing/2014/main" id="{B16EEDE6-79A3-5080-D3F3-3DECE5EC6D0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12187" y="898874"/>
            <a:ext cx="2110606" cy="3699917"/>
          </a:xfrm>
          <a:prstGeom prst="rect">
            <a:avLst/>
          </a:prstGeom>
        </p:spPr>
      </p:pic>
      <p:pic>
        <p:nvPicPr>
          <p:cNvPr id="15" name="Picture 14">
            <a:extLst>
              <a:ext uri="{FF2B5EF4-FFF2-40B4-BE49-F238E27FC236}">
                <a16:creationId xmlns:a16="http://schemas.microsoft.com/office/drawing/2014/main" id="{AEE4EE05-EA24-18CD-74AB-7B43850F17A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43" y="103135"/>
            <a:ext cx="3008903" cy="449565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A8AAD0E-F4DA-B4CF-24C9-6617ABB0D5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3564" y="1459539"/>
            <a:ext cx="2756435" cy="3138389"/>
          </a:xfrm>
          <a:prstGeom prst="rect">
            <a:avLst/>
          </a:prstGeom>
        </p:spPr>
      </p:pic>
      <p:pic>
        <p:nvPicPr>
          <p:cNvPr id="3" name="Picture 2">
            <a:extLst>
              <a:ext uri="{FF2B5EF4-FFF2-40B4-BE49-F238E27FC236}">
                <a16:creationId xmlns:a16="http://schemas.microsoft.com/office/drawing/2014/main" id="{1A8E26B0-14DE-FC2C-FDFE-F70F31D2837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715803" y="-241556"/>
            <a:ext cx="4458766" cy="4838620"/>
          </a:xfrm>
          <a:prstGeom prst="rect">
            <a:avLst/>
          </a:prstGeom>
        </p:spPr>
      </p:pic>
      <p:pic>
        <p:nvPicPr>
          <p:cNvPr id="4" name="Picture 3">
            <a:extLst>
              <a:ext uri="{FF2B5EF4-FFF2-40B4-BE49-F238E27FC236}">
                <a16:creationId xmlns:a16="http://schemas.microsoft.com/office/drawing/2014/main" id="{BC356962-EFA8-2F1C-D1C5-D47114C08AF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535640" y="103135"/>
            <a:ext cx="2594745" cy="4493929"/>
          </a:xfrm>
          <a:prstGeom prst="rect">
            <a:avLst/>
          </a:prstGeom>
        </p:spPr>
      </p:pic>
      <p:pic>
        <p:nvPicPr>
          <p:cNvPr id="12" name="Picture 11">
            <a:extLst>
              <a:ext uri="{FF2B5EF4-FFF2-40B4-BE49-F238E27FC236}">
                <a16:creationId xmlns:a16="http://schemas.microsoft.com/office/drawing/2014/main" id="{DEBB0246-97D0-F2DA-87E8-CB37A911881E}"/>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351247" y="-1603996"/>
            <a:ext cx="6847133" cy="6217993"/>
          </a:xfrm>
          <a:prstGeom prst="rect">
            <a:avLst/>
          </a:prstGeom>
        </p:spPr>
      </p:pic>
    </p:spTree>
    <p:custDataLst>
      <p:tags r:id="rId1"/>
    </p:custDataLst>
    <p:extLst>
      <p:ext uri="{BB962C8B-B14F-4D97-AF65-F5344CB8AC3E}">
        <p14:creationId xmlns:p14="http://schemas.microsoft.com/office/powerpoint/2010/main" val="27764730"/>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7147A13-F9D3-C0DA-FE47-A746B8645C70}"/>
              </a:ext>
            </a:extLst>
          </p:cNvPr>
          <p:cNvSpPr/>
          <p:nvPr/>
        </p:nvSpPr>
        <p:spPr>
          <a:xfrm>
            <a:off x="-1" y="2842592"/>
            <a:ext cx="12192001" cy="3373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23" name="Picture 22">
            <a:extLst>
              <a:ext uri="{FF2B5EF4-FFF2-40B4-BE49-F238E27FC236}">
                <a16:creationId xmlns:a16="http://schemas.microsoft.com/office/drawing/2014/main" id="{73E52A5E-3B8E-2033-FC58-921DB49766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94" y="-604522"/>
            <a:ext cx="15792616" cy="7543575"/>
          </a:xfrm>
          <a:prstGeom prst="rect">
            <a:avLst/>
          </a:prstGeom>
        </p:spPr>
      </p:pic>
      <p:sp>
        <p:nvSpPr>
          <p:cNvPr id="3" name="Title 1">
            <a:extLst>
              <a:ext uri="{FF2B5EF4-FFF2-40B4-BE49-F238E27FC236}">
                <a16:creationId xmlns:a16="http://schemas.microsoft.com/office/drawing/2014/main" id="{B8F34CA7-F009-EE82-CD2E-9C9318F88E88}"/>
              </a:ext>
            </a:extLst>
          </p:cNvPr>
          <p:cNvSpPr txBox="1">
            <a:spLocks/>
          </p:cNvSpPr>
          <p:nvPr/>
        </p:nvSpPr>
        <p:spPr>
          <a:xfrm>
            <a:off x="2573923" y="2334213"/>
            <a:ext cx="28236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Activité</a:t>
            </a:r>
            <a:r>
              <a:rPr lang="fr-FR">
                <a:solidFill>
                  <a:srgbClr val="0070C0"/>
                </a:solidFill>
                <a:latin typeface="Lato" panose="020F0502020204030203" pitchFamily="34" charset="77"/>
              </a:rPr>
              <a:t> </a:t>
            </a:r>
            <a:br>
              <a:rPr lang="fr-FR">
                <a:solidFill>
                  <a:srgbClr val="0070C0"/>
                </a:solidFill>
              </a:rPr>
            </a:br>
            <a:r>
              <a:rPr lang="fr-FR">
                <a:solidFill>
                  <a:srgbClr val="0070C0"/>
                </a:solidFill>
              </a:rPr>
              <a:t>Causes profondes de la VBG</a:t>
            </a:r>
          </a:p>
        </p:txBody>
      </p:sp>
      <p:pic>
        <p:nvPicPr>
          <p:cNvPr id="19" name="Picture 18" descr="Logo&#10;&#10;Description automatically generated">
            <a:extLst>
              <a:ext uri="{FF2B5EF4-FFF2-40B4-BE49-F238E27FC236}">
                <a16:creationId xmlns:a16="http://schemas.microsoft.com/office/drawing/2014/main" id="{A5F7A2CE-E3D6-239D-D481-D019DCE764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0147" y="1232342"/>
            <a:ext cx="1311967" cy="1017444"/>
          </a:xfrm>
          <a:prstGeom prst="rect">
            <a:avLst/>
          </a:prstGeom>
        </p:spPr>
      </p:pic>
      <p:pic>
        <p:nvPicPr>
          <p:cNvPr id="20" name="Picture 19">
            <a:extLst>
              <a:ext uri="{FF2B5EF4-FFF2-40B4-BE49-F238E27FC236}">
                <a16:creationId xmlns:a16="http://schemas.microsoft.com/office/drawing/2014/main" id="{7D6580C7-1200-A8D5-7023-91B920358C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8114" y="2842592"/>
            <a:ext cx="1275663" cy="963084"/>
          </a:xfrm>
          <a:prstGeom prst="rect">
            <a:avLst/>
          </a:prstGeom>
        </p:spPr>
      </p:pic>
      <p:pic>
        <p:nvPicPr>
          <p:cNvPr id="21" name="Picture 20" descr="Icon&#10;&#10;Description automatically generated">
            <a:extLst>
              <a:ext uri="{FF2B5EF4-FFF2-40B4-BE49-F238E27FC236}">
                <a16:creationId xmlns:a16="http://schemas.microsoft.com/office/drawing/2014/main" id="{E27E77D3-E55D-9FF3-B954-5FE4177E04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729879">
            <a:off x="5490945" y="1509361"/>
            <a:ext cx="1239941" cy="706767"/>
          </a:xfrm>
          <a:prstGeom prst="rect">
            <a:avLst/>
          </a:prstGeom>
        </p:spPr>
      </p:pic>
      <p:grpSp>
        <p:nvGrpSpPr>
          <p:cNvPr id="8" name="Group 7">
            <a:extLst>
              <a:ext uri="{FF2B5EF4-FFF2-40B4-BE49-F238E27FC236}">
                <a16:creationId xmlns:a16="http://schemas.microsoft.com/office/drawing/2014/main" id="{FD1C0057-EF89-98BB-CE05-6A51B0990FE2}"/>
              </a:ext>
            </a:extLst>
          </p:cNvPr>
          <p:cNvGrpSpPr/>
          <p:nvPr/>
        </p:nvGrpSpPr>
        <p:grpSpPr>
          <a:xfrm>
            <a:off x="-1684633" y="-572459"/>
            <a:ext cx="3981353" cy="3382989"/>
            <a:chOff x="-1684633" y="-572459"/>
            <a:chExt cx="3981353" cy="3382989"/>
          </a:xfrm>
        </p:grpSpPr>
        <p:sp>
          <p:nvSpPr>
            <p:cNvPr id="5" name="Oval 4">
              <a:extLst>
                <a:ext uri="{FF2B5EF4-FFF2-40B4-BE49-F238E27FC236}">
                  <a16:creationId xmlns:a16="http://schemas.microsoft.com/office/drawing/2014/main" id="{51940D2F-5C58-CE95-58B8-712CC0C3BE9C}"/>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6" name="Picture 5" descr="Logo, icon&#10;&#10;Description automatically generated">
              <a:extLst>
                <a:ext uri="{FF2B5EF4-FFF2-40B4-BE49-F238E27FC236}">
                  <a16:creationId xmlns:a16="http://schemas.microsoft.com/office/drawing/2014/main" id="{D5C4BA9F-EBE5-FFD1-D8EC-4A327C679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Tree>
    <p:custDataLst>
      <p:tags r:id="rId1"/>
    </p:custDataLst>
    <p:extLst>
      <p:ext uri="{BB962C8B-B14F-4D97-AF65-F5344CB8AC3E}">
        <p14:creationId xmlns:p14="http://schemas.microsoft.com/office/powerpoint/2010/main" val="5593001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4AD085-78ED-5C91-B194-32F8780BAAC3}"/>
              </a:ext>
            </a:extLst>
          </p:cNvPr>
          <p:cNvSpPr/>
          <p:nvPr/>
        </p:nvSpPr>
        <p:spPr>
          <a:xfrm>
            <a:off x="-1" y="2842592"/>
            <a:ext cx="12192001" cy="3373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4" name="Picture 3">
            <a:extLst>
              <a:ext uri="{FF2B5EF4-FFF2-40B4-BE49-F238E27FC236}">
                <a16:creationId xmlns:a16="http://schemas.microsoft.com/office/drawing/2014/main" id="{F5CD615B-A497-6316-9D30-97FEE87632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94" y="-607035"/>
            <a:ext cx="15792616" cy="754357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38806" y="641504"/>
            <a:ext cx="5872163" cy="69959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defRPr/>
            </a:pPr>
            <a:r>
              <a:rPr lang="fr-FR" sz="3000" b="0">
                <a:solidFill>
                  <a:schemeClr val="bg1">
                    <a:lumMod val="65000"/>
                  </a:schemeClr>
                </a:solidFill>
                <a:latin typeface="Lato" panose="020F0502020204030203" pitchFamily="34" charset="77"/>
              </a:rPr>
              <a:t>S’attaquer</a:t>
            </a:r>
            <a:r>
              <a:rPr lang="fr-FR" sz="3000" b="0">
                <a:solidFill>
                  <a:schemeClr val="bg1">
                    <a:lumMod val="50000"/>
                  </a:schemeClr>
                </a:solidFill>
                <a:latin typeface="Lato" panose="020F0502020204030203" pitchFamily="34" charset="77"/>
              </a:rPr>
              <a:t> </a:t>
            </a:r>
            <a:r>
              <a:rPr lang="fr-FR" sz="3000" b="0">
                <a:solidFill>
                  <a:srgbClr val="0070C0"/>
                </a:solidFill>
                <a:latin typeface="Lato" panose="020F0502020204030203" pitchFamily="34" charset="77"/>
              </a:rPr>
              <a:t>aux CAUSES PROFONDES de la VBG : </a:t>
            </a:r>
          </a:p>
        </p:txBody>
      </p:sp>
      <p:grpSp>
        <p:nvGrpSpPr>
          <p:cNvPr id="28" name="Group 27">
            <a:extLst>
              <a:ext uri="{FF2B5EF4-FFF2-40B4-BE49-F238E27FC236}">
                <a16:creationId xmlns:a16="http://schemas.microsoft.com/office/drawing/2014/main" id="{B44E1D1A-3E0D-D9B6-D7E1-122560379BA9}"/>
              </a:ext>
            </a:extLst>
          </p:cNvPr>
          <p:cNvGrpSpPr/>
          <p:nvPr/>
        </p:nvGrpSpPr>
        <p:grpSpPr>
          <a:xfrm>
            <a:off x="838806" y="3913707"/>
            <a:ext cx="3193669" cy="1632474"/>
            <a:chOff x="503119" y="3723096"/>
            <a:chExt cx="3193669" cy="1632474"/>
          </a:xfrm>
        </p:grpSpPr>
        <p:sp>
          <p:nvSpPr>
            <p:cNvPr id="27" name="Rectangle 26">
              <a:extLst>
                <a:ext uri="{FF2B5EF4-FFF2-40B4-BE49-F238E27FC236}">
                  <a16:creationId xmlns:a16="http://schemas.microsoft.com/office/drawing/2014/main" id="{8E427A66-F61E-E4AA-5351-5B98145E6832}"/>
                </a:ext>
              </a:extLst>
            </p:cNvPr>
            <p:cNvSpPr/>
            <p:nvPr/>
          </p:nvSpPr>
          <p:spPr>
            <a:xfrm>
              <a:off x="1775741" y="3975804"/>
              <a:ext cx="1921047" cy="110747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8" name="Picture 7" descr="Icon&#10;&#10;Description automatically generated">
              <a:extLst>
                <a:ext uri="{FF2B5EF4-FFF2-40B4-BE49-F238E27FC236}">
                  <a16:creationId xmlns:a16="http://schemas.microsoft.com/office/drawing/2014/main" id="{31CD1A6B-6E28-FFA1-7E88-86E85740B2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119" y="3723096"/>
              <a:ext cx="1115038" cy="1632474"/>
            </a:xfrm>
            <a:prstGeom prst="rect">
              <a:avLst/>
            </a:prstGeom>
          </p:spPr>
        </p:pic>
        <p:sp>
          <p:nvSpPr>
            <p:cNvPr id="15" name="Title 1">
              <a:extLst>
                <a:ext uri="{FF2B5EF4-FFF2-40B4-BE49-F238E27FC236}">
                  <a16:creationId xmlns:a16="http://schemas.microsoft.com/office/drawing/2014/main" id="{42C14EF9-83B4-5B74-E5B0-E9D7E399A127}"/>
                </a:ext>
              </a:extLst>
            </p:cNvPr>
            <p:cNvSpPr txBox="1">
              <a:spLocks/>
            </p:cNvSpPr>
            <p:nvPr/>
          </p:nvSpPr>
          <p:spPr bwMode="auto">
            <a:xfrm>
              <a:off x="904776" y="4277378"/>
              <a:ext cx="2552811" cy="804895"/>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fr-FR" sz="2500">
                  <a:latin typeface="Lato" panose="020F0502020204030203" pitchFamily="34" charset="77"/>
                </a:rPr>
                <a:t>Inégalité de genre</a:t>
              </a:r>
            </a:p>
          </p:txBody>
        </p:sp>
      </p:grpSp>
      <p:grpSp>
        <p:nvGrpSpPr>
          <p:cNvPr id="25" name="Group 24">
            <a:extLst>
              <a:ext uri="{FF2B5EF4-FFF2-40B4-BE49-F238E27FC236}">
                <a16:creationId xmlns:a16="http://schemas.microsoft.com/office/drawing/2014/main" id="{92B98479-C1F5-C7F2-54C6-ACAC692EC169}"/>
              </a:ext>
            </a:extLst>
          </p:cNvPr>
          <p:cNvGrpSpPr/>
          <p:nvPr/>
        </p:nvGrpSpPr>
        <p:grpSpPr>
          <a:xfrm>
            <a:off x="1168748" y="1824181"/>
            <a:ext cx="4754414" cy="2321648"/>
            <a:chOff x="509779" y="1553808"/>
            <a:chExt cx="4754414" cy="2321648"/>
          </a:xfrm>
        </p:grpSpPr>
        <p:sp>
          <p:nvSpPr>
            <p:cNvPr id="22" name="Title 1">
              <a:extLst>
                <a:ext uri="{FF2B5EF4-FFF2-40B4-BE49-F238E27FC236}">
                  <a16:creationId xmlns:a16="http://schemas.microsoft.com/office/drawing/2014/main" id="{70382535-266B-2730-15B3-64264D87A724}"/>
                </a:ext>
              </a:extLst>
            </p:cNvPr>
            <p:cNvSpPr txBox="1">
              <a:spLocks/>
            </p:cNvSpPr>
            <p:nvPr/>
          </p:nvSpPr>
          <p:spPr bwMode="auto">
            <a:xfrm>
              <a:off x="509779" y="1553808"/>
              <a:ext cx="4754414" cy="636779"/>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fr-FR" sz="2500">
                  <a:solidFill>
                    <a:srgbClr val="0070C0"/>
                  </a:solidFill>
                  <a:latin typeface="Lato" panose="020F0502020204030203" pitchFamily="34" charset="77"/>
                </a:rPr>
                <a:t>Discrimination systémique</a:t>
              </a:r>
            </a:p>
          </p:txBody>
        </p:sp>
        <p:sp>
          <p:nvSpPr>
            <p:cNvPr id="24" name="Rectangle 23">
              <a:extLst>
                <a:ext uri="{FF2B5EF4-FFF2-40B4-BE49-F238E27FC236}">
                  <a16:creationId xmlns:a16="http://schemas.microsoft.com/office/drawing/2014/main" id="{8E3A962A-F333-A5D7-A29B-029F0353D8B9}"/>
                </a:ext>
              </a:extLst>
            </p:cNvPr>
            <p:cNvSpPr/>
            <p:nvPr/>
          </p:nvSpPr>
          <p:spPr>
            <a:xfrm>
              <a:off x="1476103" y="2894380"/>
              <a:ext cx="2338251" cy="59800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10" name="Picture 9" descr="A picture containing vector graphics&#10;&#10;Description automatically generated">
              <a:extLst>
                <a:ext uri="{FF2B5EF4-FFF2-40B4-BE49-F238E27FC236}">
                  <a16:creationId xmlns:a16="http://schemas.microsoft.com/office/drawing/2014/main" id="{31C5CFA8-3D84-E007-456C-8DF760B20B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8898" y="2036581"/>
              <a:ext cx="3059320" cy="1838875"/>
            </a:xfrm>
            <a:prstGeom prst="rect">
              <a:avLst/>
            </a:prstGeom>
          </p:spPr>
        </p:pic>
      </p:grpSp>
      <p:grpSp>
        <p:nvGrpSpPr>
          <p:cNvPr id="3" name="Group 2">
            <a:extLst>
              <a:ext uri="{FF2B5EF4-FFF2-40B4-BE49-F238E27FC236}">
                <a16:creationId xmlns:a16="http://schemas.microsoft.com/office/drawing/2014/main" id="{C3161EF3-CA84-B906-A067-B8D7AC95D0B4}"/>
              </a:ext>
            </a:extLst>
          </p:cNvPr>
          <p:cNvGrpSpPr/>
          <p:nvPr/>
        </p:nvGrpSpPr>
        <p:grpSpPr>
          <a:xfrm>
            <a:off x="4520042" y="4845744"/>
            <a:ext cx="4827438" cy="1582132"/>
            <a:chOff x="3317102" y="4540364"/>
            <a:chExt cx="4827438" cy="1582132"/>
          </a:xfrm>
        </p:grpSpPr>
        <p:sp>
          <p:nvSpPr>
            <p:cNvPr id="32" name="Rectangle 31">
              <a:extLst>
                <a:ext uri="{FF2B5EF4-FFF2-40B4-BE49-F238E27FC236}">
                  <a16:creationId xmlns:a16="http://schemas.microsoft.com/office/drawing/2014/main" id="{A77CB5F4-D62C-A13D-64A9-8DDF93B72919}"/>
                </a:ext>
              </a:extLst>
            </p:cNvPr>
            <p:cNvSpPr/>
            <p:nvPr/>
          </p:nvSpPr>
          <p:spPr>
            <a:xfrm>
              <a:off x="6840273" y="4540364"/>
              <a:ext cx="866503" cy="59389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500"/>
            </a:p>
          </p:txBody>
        </p:sp>
        <p:sp>
          <p:nvSpPr>
            <p:cNvPr id="29" name="Rectangle 28">
              <a:extLst>
                <a:ext uri="{FF2B5EF4-FFF2-40B4-BE49-F238E27FC236}">
                  <a16:creationId xmlns:a16="http://schemas.microsoft.com/office/drawing/2014/main" id="{42280659-2356-3AA0-FAFC-92615E26A7E6}"/>
                </a:ext>
              </a:extLst>
            </p:cNvPr>
            <p:cNvSpPr/>
            <p:nvPr/>
          </p:nvSpPr>
          <p:spPr>
            <a:xfrm>
              <a:off x="3757121" y="4989283"/>
              <a:ext cx="4387419" cy="113321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500"/>
            </a:p>
          </p:txBody>
        </p:sp>
        <p:sp>
          <p:nvSpPr>
            <p:cNvPr id="31" name="Rectangle 30">
              <a:extLst>
                <a:ext uri="{FF2B5EF4-FFF2-40B4-BE49-F238E27FC236}">
                  <a16:creationId xmlns:a16="http://schemas.microsoft.com/office/drawing/2014/main" id="{EDC30148-4439-682D-61A2-B4F15E252708}"/>
                </a:ext>
              </a:extLst>
            </p:cNvPr>
            <p:cNvSpPr/>
            <p:nvPr/>
          </p:nvSpPr>
          <p:spPr>
            <a:xfrm>
              <a:off x="3317102" y="4694026"/>
              <a:ext cx="2223125" cy="88046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500"/>
            </a:p>
          </p:txBody>
        </p:sp>
        <p:pic>
          <p:nvPicPr>
            <p:cNvPr id="14" name="Picture 13" descr="Shape&#10;&#10;Description automatically generated with medium confidence">
              <a:extLst>
                <a:ext uri="{FF2B5EF4-FFF2-40B4-BE49-F238E27FC236}">
                  <a16:creationId xmlns:a16="http://schemas.microsoft.com/office/drawing/2014/main" id="{E31974BA-C595-683C-FEE0-FE940B2DC4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6303" y="4887708"/>
              <a:ext cx="3967848" cy="1157238"/>
            </a:xfrm>
            <a:prstGeom prst="rect">
              <a:avLst/>
            </a:prstGeom>
          </p:spPr>
        </p:pic>
        <p:sp>
          <p:nvSpPr>
            <p:cNvPr id="30" name="Title 1">
              <a:extLst>
                <a:ext uri="{FF2B5EF4-FFF2-40B4-BE49-F238E27FC236}">
                  <a16:creationId xmlns:a16="http://schemas.microsoft.com/office/drawing/2014/main" id="{DBD73008-A003-2D9D-1A55-0A004ECFC075}"/>
                </a:ext>
              </a:extLst>
            </p:cNvPr>
            <p:cNvSpPr txBox="1">
              <a:spLocks/>
            </p:cNvSpPr>
            <p:nvPr/>
          </p:nvSpPr>
          <p:spPr bwMode="auto">
            <a:xfrm>
              <a:off x="3612388" y="4998190"/>
              <a:ext cx="2978183" cy="951738"/>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ctr">
                <a:defRPr/>
              </a:pPr>
              <a:r>
                <a:rPr lang="fr-FR" sz="2500">
                  <a:latin typeface="Lato" panose="020F0502020204030203" pitchFamily="34" charset="77"/>
                </a:rPr>
                <a:t>Rapports de pouvoir inégaux</a:t>
              </a:r>
            </a:p>
          </p:txBody>
        </p:sp>
      </p:grpSp>
    </p:spTree>
    <p:custDataLst>
      <p:tags r:id="rId1"/>
    </p:custDataLst>
    <p:extLst>
      <p:ext uri="{BB962C8B-B14F-4D97-AF65-F5344CB8AC3E}">
        <p14:creationId xmlns:p14="http://schemas.microsoft.com/office/powerpoint/2010/main" val="134348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p:bldP spid="22"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3A57B6-1556-F102-429A-527EA31B686C}"/>
              </a:ext>
            </a:extLst>
          </p:cNvPr>
          <p:cNvGrpSpPr/>
          <p:nvPr/>
        </p:nvGrpSpPr>
        <p:grpSpPr>
          <a:xfrm>
            <a:off x="0" y="-1"/>
            <a:ext cx="12192000" cy="3791415"/>
            <a:chOff x="-622816" y="0"/>
            <a:chExt cx="10206750" cy="3183072"/>
          </a:xfrm>
        </p:grpSpPr>
        <p:pic>
          <p:nvPicPr>
            <p:cNvPr id="15" name="Picture 14" descr="A picture containing text&#10;&#10;Description automatically generated">
              <a:extLst>
                <a:ext uri="{FF2B5EF4-FFF2-40B4-BE49-F238E27FC236}">
                  <a16:creationId xmlns:a16="http://schemas.microsoft.com/office/drawing/2014/main" id="{F24A4B00-A5F0-1070-BF3B-64118444E8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6" y="769734"/>
              <a:ext cx="10206750" cy="2413338"/>
            </a:xfrm>
            <a:prstGeom prst="rect">
              <a:avLst/>
            </a:prstGeom>
          </p:spPr>
        </p:pic>
        <p:sp>
          <p:nvSpPr>
            <p:cNvPr id="16" name="Rectangle 15">
              <a:extLst>
                <a:ext uri="{FF2B5EF4-FFF2-40B4-BE49-F238E27FC236}">
                  <a16:creationId xmlns:a16="http://schemas.microsoft.com/office/drawing/2014/main" id="{4ECBEC25-ABB5-A48F-3AE7-2B6C13D542DF}"/>
                </a:ext>
              </a:extLst>
            </p:cNvPr>
            <p:cNvSpPr/>
            <p:nvPr/>
          </p:nvSpPr>
          <p:spPr>
            <a:xfrm>
              <a:off x="-622816" y="0"/>
              <a:ext cx="10206750" cy="76973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500"/>
            </a:p>
          </p:txBody>
        </p:sp>
      </p:grpSp>
      <p:sp>
        <p:nvSpPr>
          <p:cNvPr id="9" name="TextBox 8">
            <a:extLst>
              <a:ext uri="{FF2B5EF4-FFF2-40B4-BE49-F238E27FC236}">
                <a16:creationId xmlns:a16="http://schemas.microsoft.com/office/drawing/2014/main" id="{EA54DB3B-1E58-9406-054B-4FE3547CA543}"/>
              </a:ext>
            </a:extLst>
          </p:cNvPr>
          <p:cNvSpPr txBox="1"/>
          <p:nvPr/>
        </p:nvSpPr>
        <p:spPr>
          <a:xfrm>
            <a:off x="3584665" y="3846137"/>
            <a:ext cx="4839788" cy="938719"/>
          </a:xfrm>
          <a:prstGeom prst="rect">
            <a:avLst/>
          </a:prstGeom>
          <a:noFill/>
        </p:spPr>
        <p:txBody>
          <a:bodyPr wrap="square">
            <a:spAutoFit/>
          </a:bodyPr>
          <a:lstStyle/>
          <a:p>
            <a:pPr algn="ctr">
              <a:defRPr/>
            </a:pPr>
            <a:r>
              <a:rPr lang="fr-FR" sz="5500" b="1">
                <a:solidFill>
                  <a:srgbClr val="0070C0"/>
                </a:solidFill>
                <a:latin typeface="Lato" panose="020F0502020204030203" pitchFamily="34" charset="77"/>
                <a:cs typeface="ＭＳ Ｐゴシック" charset="0"/>
              </a:rPr>
              <a:t>Prévention</a:t>
            </a:r>
          </a:p>
        </p:txBody>
      </p:sp>
      <p:cxnSp>
        <p:nvCxnSpPr>
          <p:cNvPr id="12" name="Straight Connector 11">
            <a:extLst>
              <a:ext uri="{FF2B5EF4-FFF2-40B4-BE49-F238E27FC236}">
                <a16:creationId xmlns:a16="http://schemas.microsoft.com/office/drawing/2014/main" id="{FD2A68B5-DAE1-5A63-407A-4E894B9DF29F}"/>
              </a:ext>
            </a:extLst>
          </p:cNvPr>
          <p:cNvCxnSpPr>
            <a:cxnSpLocks/>
          </p:cNvCxnSpPr>
          <p:nvPr/>
        </p:nvCxnSpPr>
        <p:spPr>
          <a:xfrm flipH="1">
            <a:off x="3991887" y="4800898"/>
            <a:ext cx="3893729" cy="0"/>
          </a:xfrm>
          <a:prstGeom prst="line">
            <a:avLst/>
          </a:prstGeom>
          <a:ln w="57150" cap="rnd">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DA88D802-1533-4451-907E-7A3D9C6AB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7127" y="964390"/>
            <a:ext cx="2935020" cy="5212079"/>
          </a:xfrm>
          <a:prstGeom prst="rect">
            <a:avLst/>
          </a:prstGeom>
        </p:spPr>
      </p:pic>
      <p:pic>
        <p:nvPicPr>
          <p:cNvPr id="22" name="Picture 21">
            <a:extLst>
              <a:ext uri="{FF2B5EF4-FFF2-40B4-BE49-F238E27FC236}">
                <a16:creationId xmlns:a16="http://schemas.microsoft.com/office/drawing/2014/main" id="{71CFCAFC-E85E-4400-40BE-4A58FE05ED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179014" y="977453"/>
            <a:ext cx="2935020" cy="5212079"/>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2000"/>
                                        <p:tgtEl>
                                          <p:spTgt spid="12"/>
                                        </p:tgtEl>
                                      </p:cBhvr>
                                    </p:animEffect>
                                  </p:childTnLst>
                                </p:cTn>
                              </p:par>
                              <p:par>
                                <p:cTn id="11" presetID="2" presetClass="entr" presetSubtype="2" accel="50000" decel="5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2000" fill="hold"/>
                                        <p:tgtEl>
                                          <p:spTgt spid="22"/>
                                        </p:tgtEl>
                                        <p:attrNameLst>
                                          <p:attrName>ppt_x</p:attrName>
                                        </p:attrNameLst>
                                      </p:cBhvr>
                                      <p:tavLst>
                                        <p:tav tm="0">
                                          <p:val>
                                            <p:strVal val="1+#ppt_w/2"/>
                                          </p:val>
                                        </p:tav>
                                        <p:tav tm="100000">
                                          <p:val>
                                            <p:strVal val="#ppt_x"/>
                                          </p:val>
                                        </p:tav>
                                      </p:tavLst>
                                    </p:anim>
                                    <p:anim calcmode="lin" valueType="num">
                                      <p:cBhvr additive="base">
                                        <p:cTn id="14" dur="20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8" accel="50000" decel="50000" fill="hold" nodeType="withEffect">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000" fill="hold"/>
                                        <p:tgtEl>
                                          <p:spTgt spid="20"/>
                                        </p:tgtEl>
                                        <p:attrNameLst>
                                          <p:attrName>ppt_x</p:attrName>
                                        </p:attrNameLst>
                                      </p:cBhvr>
                                      <p:tavLst>
                                        <p:tav tm="0">
                                          <p:val>
                                            <p:strVal val="0-#ppt_w/2"/>
                                          </p:val>
                                        </p:tav>
                                        <p:tav tm="100000">
                                          <p:val>
                                            <p:strVal val="#ppt_x"/>
                                          </p:val>
                                        </p:tav>
                                      </p:tavLst>
                                    </p:anim>
                                    <p:anim calcmode="lin" valueType="num">
                                      <p:cBhvr additive="base">
                                        <p:cTn id="18"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accel="50000" decel="50000" fill="hold" nodeType="clickEffect">
                                  <p:stCondLst>
                                    <p:cond delay="0"/>
                                  </p:stCondLst>
                                  <p:childTnLst>
                                    <p:anim calcmode="lin" valueType="num">
                                      <p:cBhvr additive="base">
                                        <p:cTn id="22" dur="1000"/>
                                        <p:tgtEl>
                                          <p:spTgt spid="20"/>
                                        </p:tgtEl>
                                        <p:attrNameLst>
                                          <p:attrName>ppt_x</p:attrName>
                                        </p:attrNameLst>
                                      </p:cBhvr>
                                      <p:tavLst>
                                        <p:tav tm="0">
                                          <p:val>
                                            <p:strVal val="ppt_x"/>
                                          </p:val>
                                        </p:tav>
                                        <p:tav tm="100000">
                                          <p:val>
                                            <p:strVal val="0-ppt_w/2"/>
                                          </p:val>
                                        </p:tav>
                                      </p:tavLst>
                                    </p:anim>
                                    <p:anim calcmode="lin" valueType="num">
                                      <p:cBhvr additive="base">
                                        <p:cTn id="23" dur="1000"/>
                                        <p:tgtEl>
                                          <p:spTgt spid="20"/>
                                        </p:tgtEl>
                                        <p:attrNameLst>
                                          <p:attrName>ppt_y</p:attrName>
                                        </p:attrNameLst>
                                      </p:cBhvr>
                                      <p:tavLst>
                                        <p:tav tm="0">
                                          <p:val>
                                            <p:strVal val="ppt_y"/>
                                          </p:val>
                                        </p:tav>
                                        <p:tav tm="100000">
                                          <p:val>
                                            <p:strVal val="ppt_y"/>
                                          </p:val>
                                        </p:tav>
                                      </p:tavLst>
                                    </p:anim>
                                    <p:set>
                                      <p:cBhvr>
                                        <p:cTn id="24" dur="1" fill="hold">
                                          <p:stCondLst>
                                            <p:cond delay="999"/>
                                          </p:stCondLst>
                                        </p:cTn>
                                        <p:tgtEl>
                                          <p:spTgt spid="20"/>
                                        </p:tgtEl>
                                        <p:attrNameLst>
                                          <p:attrName>style.visibility</p:attrName>
                                        </p:attrNameLst>
                                      </p:cBhvr>
                                      <p:to>
                                        <p:strVal val="hidden"/>
                                      </p:to>
                                    </p:set>
                                  </p:childTnLst>
                                </p:cTn>
                              </p:par>
                              <p:par>
                                <p:cTn id="25" presetID="2" presetClass="exit" presetSubtype="2" accel="50000" decel="50000" fill="hold" nodeType="withEffect">
                                  <p:stCondLst>
                                    <p:cond delay="0"/>
                                  </p:stCondLst>
                                  <p:childTnLst>
                                    <p:anim calcmode="lin" valueType="num">
                                      <p:cBhvr additive="base">
                                        <p:cTn id="26" dur="1000"/>
                                        <p:tgtEl>
                                          <p:spTgt spid="22"/>
                                        </p:tgtEl>
                                        <p:attrNameLst>
                                          <p:attrName>ppt_x</p:attrName>
                                        </p:attrNameLst>
                                      </p:cBhvr>
                                      <p:tavLst>
                                        <p:tav tm="0">
                                          <p:val>
                                            <p:strVal val="ppt_x"/>
                                          </p:val>
                                        </p:tav>
                                        <p:tav tm="100000">
                                          <p:val>
                                            <p:strVal val="1+ppt_w/2"/>
                                          </p:val>
                                        </p:tav>
                                      </p:tavLst>
                                    </p:anim>
                                    <p:anim calcmode="lin" valueType="num">
                                      <p:cBhvr additive="base">
                                        <p:cTn id="27" dur="1000"/>
                                        <p:tgtEl>
                                          <p:spTgt spid="22"/>
                                        </p:tgtEl>
                                        <p:attrNameLst>
                                          <p:attrName>ppt_y</p:attrName>
                                        </p:attrNameLst>
                                      </p:cBhvr>
                                      <p:tavLst>
                                        <p:tav tm="0">
                                          <p:val>
                                            <p:strVal val="ppt_y"/>
                                          </p:val>
                                        </p:tav>
                                        <p:tav tm="100000">
                                          <p:val>
                                            <p:strVal val="ppt_y"/>
                                          </p:val>
                                        </p:tav>
                                      </p:tavLst>
                                    </p:anim>
                                    <p:set>
                                      <p:cBhvr>
                                        <p:cTn id="28" dur="1" fill="hold">
                                          <p:stCondLst>
                                            <p:cond delay="999"/>
                                          </p:stCondLst>
                                        </p:cTn>
                                        <p:tgtEl>
                                          <p:spTgt spid="22"/>
                                        </p:tgtEl>
                                        <p:attrNameLst>
                                          <p:attrName>style.visibility</p:attrName>
                                        </p:attrNameLst>
                                      </p:cBhvr>
                                      <p:to>
                                        <p:strVal val="hidden"/>
                                      </p:to>
                                    </p:set>
                                  </p:childTnLst>
                                </p:cTn>
                              </p:par>
                              <p:par>
                                <p:cTn id="29" presetID="2" presetClass="exit" presetSubtype="1" fill="hold" nodeType="withEffect">
                                  <p:stCondLst>
                                    <p:cond delay="0"/>
                                  </p:stCondLst>
                                  <p:childTnLst>
                                    <p:anim calcmode="lin" valueType="num">
                                      <p:cBhvr additive="base">
                                        <p:cTn id="30" dur="1000"/>
                                        <p:tgtEl>
                                          <p:spTgt spid="2"/>
                                        </p:tgtEl>
                                        <p:attrNameLst>
                                          <p:attrName>ppt_x</p:attrName>
                                        </p:attrNameLst>
                                      </p:cBhvr>
                                      <p:tavLst>
                                        <p:tav tm="0">
                                          <p:val>
                                            <p:strVal val="ppt_x"/>
                                          </p:val>
                                        </p:tav>
                                        <p:tav tm="100000">
                                          <p:val>
                                            <p:strVal val="ppt_x"/>
                                          </p:val>
                                        </p:tav>
                                      </p:tavLst>
                                    </p:anim>
                                    <p:anim calcmode="lin" valueType="num">
                                      <p:cBhvr additive="base">
                                        <p:cTn id="31" dur="1000"/>
                                        <p:tgtEl>
                                          <p:spTgt spid="2"/>
                                        </p:tgtEl>
                                        <p:attrNameLst>
                                          <p:attrName>ppt_y</p:attrName>
                                        </p:attrNameLst>
                                      </p:cBhvr>
                                      <p:tavLst>
                                        <p:tav tm="0">
                                          <p:val>
                                            <p:strVal val="ppt_y"/>
                                          </p:val>
                                        </p:tav>
                                        <p:tav tm="100000">
                                          <p:val>
                                            <p:strVal val="0-ppt_h/2"/>
                                          </p:val>
                                        </p:tav>
                                      </p:tavLst>
                                    </p:anim>
                                    <p:set>
                                      <p:cBhvr>
                                        <p:cTn id="32" dur="1" fill="hold">
                                          <p:stCondLst>
                                            <p:cond delay="9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6" presetClass="exit" presetSubtype="16" fill="hold" nodeType="withEffect">
                                  <p:stCondLst>
                                    <p:cond delay="0"/>
                                  </p:stCondLst>
                                  <p:childTnLst>
                                    <p:animEffect transition="out" filter="circle(in)">
                                      <p:cBhvr>
                                        <p:cTn id="37" dur="1000"/>
                                        <p:tgtEl>
                                          <p:spTgt spid="12"/>
                                        </p:tgtEl>
                                      </p:cBhvr>
                                    </p:animEffect>
                                    <p:set>
                                      <p:cBhvr>
                                        <p:cTn id="38"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0"/>
            <a:ext cx="12192000" cy="6974999"/>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a:solidFill>
                <a:srgbClr val="0070C0"/>
              </a:solidFill>
              <a:latin typeface="Calibri Regular"/>
            </a:endParaRPr>
          </a:p>
        </p:txBody>
      </p:sp>
      <p:sp>
        <p:nvSpPr>
          <p:cNvPr id="12" name="TextBox 11"/>
          <p:cNvSpPr txBox="1"/>
          <p:nvPr/>
        </p:nvSpPr>
        <p:spPr>
          <a:xfrm>
            <a:off x="977292" y="364606"/>
            <a:ext cx="8067491" cy="830997"/>
          </a:xfrm>
          <a:prstGeom prst="rect">
            <a:avLst/>
          </a:prstGeom>
          <a:noFill/>
        </p:spPr>
        <p:txBody>
          <a:bodyPr wrap="square" lIns="91440" tIns="45720" rIns="91440" bIns="45720" rtlCol="0" anchor="t">
            <a:spAutoFit/>
          </a:bodyPr>
          <a:lstStyle/>
          <a:p>
            <a:r>
              <a:rPr lang="fr-FR" sz="4800" b="1">
                <a:solidFill>
                  <a:schemeClr val="bg1"/>
                </a:solidFill>
                <a:latin typeface="Lato"/>
                <a:ea typeface="Calibri"/>
                <a:cs typeface="Calibri"/>
              </a:rPr>
              <a:t>À LIRE POUR COMMENCER</a:t>
            </a:r>
          </a:p>
        </p:txBody>
      </p:sp>
      <p:sp>
        <p:nvSpPr>
          <p:cNvPr id="29" name="TextBox 28"/>
          <p:cNvSpPr txBox="1"/>
          <p:nvPr/>
        </p:nvSpPr>
        <p:spPr>
          <a:xfrm>
            <a:off x="977292" y="1216621"/>
            <a:ext cx="10314486" cy="5381986"/>
          </a:xfrm>
          <a:prstGeom prst="rect">
            <a:avLst/>
          </a:prstGeom>
          <a:noFill/>
        </p:spPr>
        <p:txBody>
          <a:bodyPr wrap="square" lIns="91440" tIns="45720" rIns="91440" bIns="45720" rtlCol="0" anchor="t">
            <a:spAutoFit/>
          </a:bodyPr>
          <a:lstStyle/>
          <a:p>
            <a:pPr algn="just">
              <a:lnSpc>
                <a:spcPct val="130000"/>
              </a:lnSpc>
            </a:pPr>
            <a:r>
              <a:rPr lang="fr-FR" sz="1400">
                <a:solidFill>
                  <a:schemeClr val="bg1"/>
                </a:solidFill>
                <a:latin typeface="Lato"/>
                <a:ea typeface="MS PGothic"/>
                <a:cs typeface="Calibri"/>
              </a:rPr>
              <a:t>Veuillez noter que les diapositives comprennent des notes détaillées contenant des informations et des conseils pour les animateurs, y compris des informations sur les questions pouvant être posées, les durées et les références à des ressources clés. Il est important d’examiner les notes des diapositives dans leur intégralité avant d’animer ce Kit. Les notes doivent apparaître dans l’espace sous l’image de la diapositive lorsque </a:t>
            </a:r>
            <a:r>
              <a:rPr lang="fr-FR" sz="1400" b="1">
                <a:solidFill>
                  <a:schemeClr val="bg1"/>
                </a:solidFill>
                <a:latin typeface="Lato"/>
                <a:ea typeface="MS PGothic"/>
                <a:cs typeface="Calibri"/>
              </a:rPr>
              <a:t>Affichage</a:t>
            </a:r>
            <a:r>
              <a:rPr lang="fr-FR" sz="1400">
                <a:solidFill>
                  <a:schemeClr val="bg1"/>
                </a:solidFill>
                <a:latin typeface="Lato"/>
                <a:ea typeface="MS PGothic"/>
                <a:cs typeface="Calibri"/>
              </a:rPr>
              <a:t> est réglé sur Normal. Si elles n’apparaissent pas, maintenez le curseur sur la fine barre grise au bas de la fenêtre et tirez la barre vers le haut pour faire apparaître la section des notes. Pour afficher les diapositives avec les notes en gros caractères en dessous, placez le curseur en haut de la fenêtre et cliquez sur Affichage, puis sur Page de commentaires. Pour imprimer les notes des diapositives avec les images des diapositives (pratique pour une première animation, en particulier pour les longs segments d’enseignement), cliquez sur Imprimer, puis sous Mode Page et choisissez Pages de commentaires.</a:t>
            </a:r>
          </a:p>
          <a:p>
            <a:pPr algn="just" eaLnBrk="1" hangingPunct="1">
              <a:lnSpc>
                <a:spcPct val="130000"/>
              </a:lnSpc>
            </a:pPr>
            <a:endParaRPr lang="en-US" altLang="en-US" sz="1400">
              <a:solidFill>
                <a:schemeClr val="bg1"/>
              </a:solidFill>
              <a:latin typeface="Lato"/>
              <a:ea typeface="MS PGothic"/>
              <a:cs typeface="Calibri"/>
            </a:endParaRPr>
          </a:p>
          <a:p>
            <a:pPr algn="just" eaLnBrk="1" hangingPunct="1">
              <a:lnSpc>
                <a:spcPct val="130000"/>
              </a:lnSpc>
            </a:pPr>
            <a:r>
              <a:rPr lang="fr-FR" sz="1400">
                <a:solidFill>
                  <a:schemeClr val="bg1"/>
                </a:solidFill>
                <a:latin typeface="Lato"/>
                <a:ea typeface="MS PGothic"/>
                <a:cs typeface="Calibri"/>
              </a:rPr>
              <a:t>La plupart des diapositives sont animées, ce qui signifie que certains textes, éléments ou images apparaissent un par un si l’on clique dessus. Ces animations ont pour but d’aider les animateurs à révéler le contenu de la diapositive par étape et dans un certain ordre. Il est recommandé aux animateurs de se familiariser avec les diapositives animées avant l’atelier.</a:t>
            </a:r>
          </a:p>
          <a:p>
            <a:pPr algn="just" eaLnBrk="1" hangingPunct="1">
              <a:lnSpc>
                <a:spcPct val="130000"/>
              </a:lnSpc>
            </a:pPr>
            <a:endParaRPr lang="en-US" altLang="en-US" sz="1400">
              <a:solidFill>
                <a:schemeClr val="bg1"/>
              </a:solidFill>
              <a:latin typeface="Lato"/>
              <a:ea typeface="MS PGothic"/>
              <a:cs typeface="Calibri"/>
            </a:endParaRPr>
          </a:p>
          <a:p>
            <a:pPr algn="just" eaLnBrk="1" hangingPunct="1">
              <a:lnSpc>
                <a:spcPct val="130000"/>
              </a:lnSpc>
            </a:pPr>
            <a:r>
              <a:rPr lang="fr-FR" sz="1400">
                <a:solidFill>
                  <a:schemeClr val="bg1"/>
                </a:solidFill>
                <a:latin typeface="Lato"/>
                <a:ea typeface="MS PGothic"/>
                <a:cs typeface="Calibri"/>
              </a:rPr>
              <a:t>Les notes de la présentation se réfèrent aux fiches d’activité, qui sont annexées à ce Kit. Les fiches d’activité correspondent aux différents exercices de ce Kit (questions de discussion, activités et travail en groupe) et contiennent les mêmes informations que les diapositives d’activité correspondantes avec les notes de l’animateur. Les fiches d’activité sont conçues pour être utilisées comme des exercices autonomes au cas où l’ensemble du Kit ne serait pas utilisé, mais elles peuvent également aider les animateurs à guider certains des exercices les plus complexes. </a:t>
            </a:r>
          </a:p>
        </p:txBody>
      </p:sp>
    </p:spTree>
    <p:extLst>
      <p:ext uri="{BB962C8B-B14F-4D97-AF65-F5344CB8AC3E}">
        <p14:creationId xmlns:p14="http://schemas.microsoft.com/office/powerpoint/2010/main" val="16931061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765245C-F34E-4B87-8DEC-4BE6F6C81282}"/>
              </a:ext>
            </a:extLst>
          </p:cNvPr>
          <p:cNvCxnSpPr>
            <a:cxnSpLocks/>
          </p:cNvCxnSpPr>
          <p:nvPr/>
        </p:nvCxnSpPr>
        <p:spPr>
          <a:xfrm>
            <a:off x="1082901" y="4998774"/>
            <a:ext cx="4927010" cy="0"/>
          </a:xfrm>
          <a:prstGeom prst="line">
            <a:avLst/>
          </a:prstGeom>
          <a:ln w="76200">
            <a:solidFill>
              <a:srgbClr val="FBEF33"/>
            </a:solidFill>
            <a:prstDash val="sysDot"/>
          </a:ln>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02EC5DB3-3260-BFA9-8249-8E119C372094}"/>
              </a:ext>
            </a:extLst>
          </p:cNvPr>
          <p:cNvSpPr/>
          <p:nvPr/>
        </p:nvSpPr>
        <p:spPr>
          <a:xfrm>
            <a:off x="0" y="3429000"/>
            <a:ext cx="1417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4" name="Content Placeholder 2">
            <a:extLst>
              <a:ext uri="{FF2B5EF4-FFF2-40B4-BE49-F238E27FC236}">
                <a16:creationId xmlns:a16="http://schemas.microsoft.com/office/drawing/2014/main" id="{83D45992-C6D4-D481-ECE6-7F85489BD4EE}"/>
              </a:ext>
            </a:extLst>
          </p:cNvPr>
          <p:cNvSpPr>
            <a:spLocks noGrp="1"/>
          </p:cNvSpPr>
          <p:nvPr>
            <p:ph idx="4294967295"/>
          </p:nvPr>
        </p:nvSpPr>
        <p:spPr>
          <a:xfrm>
            <a:off x="1570858" y="2292815"/>
            <a:ext cx="5457854" cy="1536700"/>
          </a:xfrm>
          <a:prstGeom prst="rect">
            <a:avLst/>
          </a:prstGeom>
        </p:spPr>
        <p:txBody>
          <a:bodyPr/>
          <a:lstStyle/>
          <a:p>
            <a:pPr marL="0" indent="0">
              <a:buNone/>
              <a:defRPr/>
            </a:pPr>
            <a:r>
              <a:rPr lang="fr-FR" sz="2400" b="1">
                <a:solidFill>
                  <a:srgbClr val="0070C0"/>
                </a:solidFill>
                <a:cs typeface="ＭＳ Ｐゴシック" charset="0"/>
              </a:rPr>
              <a:t>L’inégalité de genre, la discrimination systémique </a:t>
            </a:r>
            <a:r>
              <a:rPr lang="fr-FR" sz="2400">
                <a:cs typeface="ＭＳ Ｐゴシック" charset="0"/>
              </a:rPr>
              <a:t>et </a:t>
            </a:r>
            <a:r>
              <a:rPr lang="fr-FR" sz="2400" b="1">
                <a:solidFill>
                  <a:srgbClr val="0070C0"/>
                </a:solidFill>
                <a:cs typeface="ＭＳ Ｐゴシック" charset="0"/>
              </a:rPr>
              <a:t>les rapports de pouvoir inégaux </a:t>
            </a:r>
            <a:r>
              <a:rPr lang="fr-FR" sz="2400">
                <a:cs typeface="ＭＳ Ｐゴシック" charset="0"/>
              </a:rPr>
              <a:t>sont les </a:t>
            </a:r>
            <a:r>
              <a:rPr lang="fr-FR" sz="2400" b="1">
                <a:solidFill>
                  <a:srgbClr val="0070C0"/>
                </a:solidFill>
                <a:cs typeface="ＭＳ Ｐゴシック" charset="0"/>
              </a:rPr>
              <a:t>causes profondes de la VBG </a:t>
            </a:r>
            <a:r>
              <a:rPr lang="fr-FR" sz="2400">
                <a:cs typeface="ＭＳ Ｐゴシック" charset="0"/>
              </a:rPr>
              <a:t>à l’égard des hommes et des garçons.</a:t>
            </a:r>
          </a:p>
        </p:txBody>
      </p:sp>
      <p:grpSp>
        <p:nvGrpSpPr>
          <p:cNvPr id="24" name="Group 23">
            <a:extLst>
              <a:ext uri="{FF2B5EF4-FFF2-40B4-BE49-F238E27FC236}">
                <a16:creationId xmlns:a16="http://schemas.microsoft.com/office/drawing/2014/main" id="{9B604E67-9119-0DB6-82B8-7EBEE41E1122}"/>
              </a:ext>
            </a:extLst>
          </p:cNvPr>
          <p:cNvGrpSpPr/>
          <p:nvPr/>
        </p:nvGrpSpPr>
        <p:grpSpPr>
          <a:xfrm>
            <a:off x="5438337" y="4334382"/>
            <a:ext cx="1516898" cy="1386840"/>
            <a:chOff x="3954815" y="3973946"/>
            <a:chExt cx="1516898" cy="1386840"/>
          </a:xfrm>
        </p:grpSpPr>
        <p:sp>
          <p:nvSpPr>
            <p:cNvPr id="12" name="Oval 11">
              <a:extLst>
                <a:ext uri="{FF2B5EF4-FFF2-40B4-BE49-F238E27FC236}">
                  <a16:creationId xmlns:a16="http://schemas.microsoft.com/office/drawing/2014/main" id="{66FA0FEA-E705-A6D9-85EA-417FCE80E235}"/>
                </a:ext>
              </a:extLst>
            </p:cNvPr>
            <p:cNvSpPr/>
            <p:nvPr/>
          </p:nvSpPr>
          <p:spPr>
            <a:xfrm>
              <a:off x="3984079"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rgbClr val="CCE3F2"/>
                </a:solidFill>
              </a:endParaRPr>
            </a:p>
          </p:txBody>
        </p:sp>
        <p:sp>
          <p:nvSpPr>
            <p:cNvPr id="14" name="TextBox 13">
              <a:extLst>
                <a:ext uri="{FF2B5EF4-FFF2-40B4-BE49-F238E27FC236}">
                  <a16:creationId xmlns:a16="http://schemas.microsoft.com/office/drawing/2014/main" id="{EDBA0FD7-59A5-C15F-1E86-179BFD7093A8}"/>
                </a:ext>
              </a:extLst>
            </p:cNvPr>
            <p:cNvSpPr txBox="1"/>
            <p:nvPr/>
          </p:nvSpPr>
          <p:spPr>
            <a:xfrm>
              <a:off x="3954815" y="4318738"/>
              <a:ext cx="1516898" cy="400110"/>
            </a:xfrm>
            <a:prstGeom prst="rect">
              <a:avLst/>
            </a:prstGeom>
            <a:noFill/>
          </p:spPr>
          <p:txBody>
            <a:bodyPr wrap="square">
              <a:spAutoFit/>
            </a:bodyPr>
            <a:lstStyle/>
            <a:p>
              <a:pPr algn="ctr">
                <a:defRPr/>
              </a:pPr>
              <a:r>
                <a:rPr lang="fr-FR" sz="2000" b="1">
                  <a:solidFill>
                    <a:srgbClr val="0070C0"/>
                  </a:solidFill>
                  <a:latin typeface="Lato" panose="020F0502020204030203" pitchFamily="34" charset="77"/>
                  <a:ea typeface="Calibri" panose="020F0502020204030204" pitchFamily="34" charset="0"/>
                  <a:cs typeface="Times New Roman" panose="02020603050405020304" pitchFamily="18" charset="0"/>
                </a:rPr>
                <a:t>Pas d’accord </a:t>
              </a:r>
            </a:p>
          </p:txBody>
        </p:sp>
      </p:grpSp>
      <p:grpSp>
        <p:nvGrpSpPr>
          <p:cNvPr id="23" name="Group 22">
            <a:extLst>
              <a:ext uri="{FF2B5EF4-FFF2-40B4-BE49-F238E27FC236}">
                <a16:creationId xmlns:a16="http://schemas.microsoft.com/office/drawing/2014/main" id="{181464F8-FC6C-C1C5-9136-76C697304FD2}"/>
              </a:ext>
            </a:extLst>
          </p:cNvPr>
          <p:cNvGrpSpPr/>
          <p:nvPr/>
        </p:nvGrpSpPr>
        <p:grpSpPr>
          <a:xfrm>
            <a:off x="3219762" y="4334382"/>
            <a:ext cx="1516898" cy="1386840"/>
            <a:chOff x="2256516" y="3973946"/>
            <a:chExt cx="1516898" cy="1386840"/>
          </a:xfrm>
        </p:grpSpPr>
        <p:sp>
          <p:nvSpPr>
            <p:cNvPr id="11" name="Oval 10">
              <a:extLst>
                <a:ext uri="{FF2B5EF4-FFF2-40B4-BE49-F238E27FC236}">
                  <a16:creationId xmlns:a16="http://schemas.microsoft.com/office/drawing/2014/main" id="{07034354-6977-CCCE-6E55-23E82D2C558C}"/>
                </a:ext>
              </a:extLst>
            </p:cNvPr>
            <p:cNvSpPr/>
            <p:nvPr/>
          </p:nvSpPr>
          <p:spPr>
            <a:xfrm>
              <a:off x="229049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chemeClr val="tx1"/>
                </a:solidFill>
              </a:endParaRPr>
            </a:p>
          </p:txBody>
        </p:sp>
        <p:sp>
          <p:nvSpPr>
            <p:cNvPr id="15" name="TextBox 14">
              <a:extLst>
                <a:ext uri="{FF2B5EF4-FFF2-40B4-BE49-F238E27FC236}">
                  <a16:creationId xmlns:a16="http://schemas.microsoft.com/office/drawing/2014/main" id="{A07B397C-89AC-60F9-8978-28DF1F700FDC}"/>
                </a:ext>
              </a:extLst>
            </p:cNvPr>
            <p:cNvSpPr txBox="1"/>
            <p:nvPr/>
          </p:nvSpPr>
          <p:spPr>
            <a:xfrm>
              <a:off x="2256516" y="4435956"/>
              <a:ext cx="1516898" cy="400110"/>
            </a:xfrm>
            <a:prstGeom prst="rect">
              <a:avLst/>
            </a:prstGeom>
            <a:noFill/>
          </p:spPr>
          <p:txBody>
            <a:bodyPr wrap="square">
              <a:spAutoFit/>
            </a:bodyPr>
            <a:lstStyle/>
            <a:p>
              <a:pPr algn="ctr">
                <a:defRPr/>
              </a:pPr>
              <a:r>
                <a:rPr lang="fr-FR" sz="2000" b="1">
                  <a:solidFill>
                    <a:srgbClr val="0070C0"/>
                  </a:solidFill>
                  <a:latin typeface="Lato" panose="020F0502020204030203" pitchFamily="34" charset="77"/>
                  <a:ea typeface="Calibri" panose="020F0502020204030204" pitchFamily="34" charset="0"/>
                  <a:cs typeface="Times New Roman" panose="02020603050405020304" pitchFamily="18" charset="0"/>
                </a:rPr>
                <a:t>Pas sûr(e)</a:t>
              </a:r>
            </a:p>
          </p:txBody>
        </p:sp>
      </p:grpSp>
      <p:grpSp>
        <p:nvGrpSpPr>
          <p:cNvPr id="22" name="Group 21">
            <a:extLst>
              <a:ext uri="{FF2B5EF4-FFF2-40B4-BE49-F238E27FC236}">
                <a16:creationId xmlns:a16="http://schemas.microsoft.com/office/drawing/2014/main" id="{5732DDCF-F759-E13B-1FBA-5206EC45CF89}"/>
              </a:ext>
            </a:extLst>
          </p:cNvPr>
          <p:cNvGrpSpPr/>
          <p:nvPr/>
        </p:nvGrpSpPr>
        <p:grpSpPr>
          <a:xfrm>
            <a:off x="962813" y="4334382"/>
            <a:ext cx="1516898" cy="1386840"/>
            <a:chOff x="575051" y="3973946"/>
            <a:chExt cx="1516898" cy="1386840"/>
          </a:xfrm>
        </p:grpSpPr>
        <p:sp>
          <p:nvSpPr>
            <p:cNvPr id="10" name="Oval 9">
              <a:extLst>
                <a:ext uri="{FF2B5EF4-FFF2-40B4-BE49-F238E27FC236}">
                  <a16:creationId xmlns:a16="http://schemas.microsoft.com/office/drawing/2014/main" id="{9562504E-6FCD-D456-B4A1-BCFD7AC77DC6}"/>
                </a:ext>
              </a:extLst>
            </p:cNvPr>
            <p:cNvSpPr/>
            <p:nvPr/>
          </p:nvSpPr>
          <p:spPr>
            <a:xfrm>
              <a:off x="60960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rgbClr val="CCE3F2"/>
                </a:solidFill>
              </a:endParaRPr>
            </a:p>
          </p:txBody>
        </p:sp>
        <p:sp>
          <p:nvSpPr>
            <p:cNvPr id="16" name="TextBox 15">
              <a:extLst>
                <a:ext uri="{FF2B5EF4-FFF2-40B4-BE49-F238E27FC236}">
                  <a16:creationId xmlns:a16="http://schemas.microsoft.com/office/drawing/2014/main" id="{FD62BC5D-48EE-E73C-EA6F-77ED1AB05C9A}"/>
                </a:ext>
              </a:extLst>
            </p:cNvPr>
            <p:cNvSpPr txBox="1"/>
            <p:nvPr/>
          </p:nvSpPr>
          <p:spPr>
            <a:xfrm>
              <a:off x="575051" y="4421442"/>
              <a:ext cx="1516898" cy="400110"/>
            </a:xfrm>
            <a:prstGeom prst="rect">
              <a:avLst/>
            </a:prstGeom>
            <a:noFill/>
          </p:spPr>
          <p:txBody>
            <a:bodyPr wrap="square">
              <a:spAutoFit/>
            </a:bodyPr>
            <a:lstStyle/>
            <a:p>
              <a:pPr algn="ctr">
                <a:defRPr/>
              </a:pPr>
              <a:r>
                <a:rPr lang="fr-FR" sz="2000" b="1">
                  <a:solidFill>
                    <a:srgbClr val="0070C0"/>
                  </a:solidFill>
                  <a:latin typeface="Lato" panose="020F0502020204030203" pitchFamily="34" charset="77"/>
                  <a:ea typeface="Calibri" panose="020F0502020204030204" pitchFamily="34" charset="0"/>
                  <a:cs typeface="Times New Roman" panose="02020603050405020304" pitchFamily="18" charset="0"/>
                </a:rPr>
                <a:t>D’accord</a:t>
              </a:r>
            </a:p>
          </p:txBody>
        </p:sp>
      </p:grpSp>
      <p:pic>
        <p:nvPicPr>
          <p:cNvPr id="6" name="Picture 5" descr="A picture containing toy, vector graphics&#10;&#10;Description automatically generated">
            <a:extLst>
              <a:ext uri="{FF2B5EF4-FFF2-40B4-BE49-F238E27FC236}">
                <a16:creationId xmlns:a16="http://schemas.microsoft.com/office/drawing/2014/main" id="{5124A552-9025-1FDE-AF8F-A3E36C7F1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9756" y="237073"/>
            <a:ext cx="5310039" cy="5944540"/>
          </a:xfrm>
          <a:prstGeom prst="rect">
            <a:avLst/>
          </a:prstGeom>
        </p:spPr>
      </p:pic>
      <p:sp>
        <p:nvSpPr>
          <p:cNvPr id="13" name="Title 1">
            <a:extLst>
              <a:ext uri="{FF2B5EF4-FFF2-40B4-BE49-F238E27FC236}">
                <a16:creationId xmlns:a16="http://schemas.microsoft.com/office/drawing/2014/main" id="{2D73C291-D2E3-7756-14DF-248FFC8D1F00}"/>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Discussion</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D’accord ou pas d’accord ?</a:t>
            </a:r>
          </a:p>
        </p:txBody>
      </p:sp>
      <p:grpSp>
        <p:nvGrpSpPr>
          <p:cNvPr id="17" name="Group 16">
            <a:extLst>
              <a:ext uri="{FF2B5EF4-FFF2-40B4-BE49-F238E27FC236}">
                <a16:creationId xmlns:a16="http://schemas.microsoft.com/office/drawing/2014/main" id="{7E996517-9507-1F79-9FD1-29D1521A89C7}"/>
              </a:ext>
            </a:extLst>
          </p:cNvPr>
          <p:cNvGrpSpPr/>
          <p:nvPr/>
        </p:nvGrpSpPr>
        <p:grpSpPr>
          <a:xfrm>
            <a:off x="-1725903" y="-578453"/>
            <a:ext cx="3980644" cy="3382989"/>
            <a:chOff x="-1624305" y="-578453"/>
            <a:chExt cx="3980644" cy="3382989"/>
          </a:xfrm>
        </p:grpSpPr>
        <p:sp>
          <p:nvSpPr>
            <p:cNvPr id="18" name="Oval 17">
              <a:extLst>
                <a:ext uri="{FF2B5EF4-FFF2-40B4-BE49-F238E27FC236}">
                  <a16:creationId xmlns:a16="http://schemas.microsoft.com/office/drawing/2014/main" id="{F0313AEF-0D4F-CB81-D757-DC7D0E6DAD34}"/>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20" name="Picture 19" descr="Icon&#10;&#10;Description automatically generated">
              <a:extLst>
                <a:ext uri="{FF2B5EF4-FFF2-40B4-BE49-F238E27FC236}">
                  <a16:creationId xmlns:a16="http://schemas.microsoft.com/office/drawing/2014/main" id="{159656CC-76B6-4068-EE7C-3BB2A0B5D2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spTree>
    <p:custDataLst>
      <p:tags r:id="rId1"/>
    </p:custDataLst>
    <p:extLst>
      <p:ext uri="{BB962C8B-B14F-4D97-AF65-F5344CB8AC3E}">
        <p14:creationId xmlns:p14="http://schemas.microsoft.com/office/powerpoint/2010/main" val="19268053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2" presetClass="entr" presetSubtype="8" decel="5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0-#ppt_w/2"/>
                                              </p:val>
                                            </p:tav>
                                            <p:tav tm="100000">
                                              <p:val>
                                                <p:strVal val="#ppt_x"/>
                                              </p:val>
                                            </p:tav>
                                          </p:tavLst>
                                        </p:anim>
                                        <p:anim calcmode="lin" valueType="num">
                                          <p:cBhvr additive="base">
                                            <p:cTn id="25" dur="2000" fill="hold"/>
                                            <p:tgtEl>
                                              <p:spTgt spid="19"/>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60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160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2" presetClass="entr" presetSubtype="8" decel="5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0-#ppt_w/2"/>
                                              </p:val>
                                            </p:tav>
                                            <p:tav tm="100000">
                                              <p:val>
                                                <p:strVal val="#ppt_x"/>
                                              </p:val>
                                            </p:tav>
                                          </p:tavLst>
                                        </p:anim>
                                        <p:anim calcmode="lin" valueType="num">
                                          <p:cBhvr additive="base">
                                            <p:cTn id="25" dur="2000" fill="hold"/>
                                            <p:tgtEl>
                                              <p:spTgt spid="19"/>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60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160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AFC5B-94F1-B10B-973C-9CB88D220AB2}"/>
              </a:ext>
            </a:extLst>
          </p:cNvPr>
          <p:cNvSpPr txBox="1">
            <a:spLocks/>
          </p:cNvSpPr>
          <p:nvPr/>
        </p:nvSpPr>
        <p:spPr>
          <a:xfrm>
            <a:off x="651798" y="1107992"/>
            <a:ext cx="926745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Les femmes et les filles sont touchées de manière disproportionnée</a:t>
            </a:r>
          </a:p>
        </p:txBody>
      </p:sp>
      <p:cxnSp>
        <p:nvCxnSpPr>
          <p:cNvPr id="4" name="Straight Connector 3">
            <a:extLst>
              <a:ext uri="{FF2B5EF4-FFF2-40B4-BE49-F238E27FC236}">
                <a16:creationId xmlns:a16="http://schemas.microsoft.com/office/drawing/2014/main" id="{67891016-C1DF-2080-1E64-6E655A9DE5C0}"/>
              </a:ext>
            </a:extLst>
          </p:cNvPr>
          <p:cNvCxnSpPr>
            <a:cxnSpLocks/>
          </p:cNvCxnSpPr>
          <p:nvPr/>
        </p:nvCxnSpPr>
        <p:spPr>
          <a:xfrm flipH="1">
            <a:off x="-2554429" y="1768147"/>
            <a:ext cx="11847285" cy="1240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 name="Content Placeholder 2">
            <a:extLst>
              <a:ext uri="{FF2B5EF4-FFF2-40B4-BE49-F238E27FC236}">
                <a16:creationId xmlns:a16="http://schemas.microsoft.com/office/drawing/2014/main" id="{9A4584F5-2A44-9CC3-3D43-760D63862CE1}"/>
              </a:ext>
            </a:extLst>
          </p:cNvPr>
          <p:cNvSpPr txBox="1">
            <a:spLocks/>
          </p:cNvSpPr>
          <p:nvPr/>
        </p:nvSpPr>
        <p:spPr>
          <a:xfrm>
            <a:off x="170121" y="1780552"/>
            <a:ext cx="8432705" cy="3807618"/>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2000">
                <a:latin typeface="Lato"/>
                <a:ea typeface="Lato"/>
                <a:cs typeface="Lato"/>
              </a:rPr>
              <a:t>Les programmes de prévention de la VBG se concentrent sur les femmes et les filles en raison de l’inégalité et des discriminations structurelles et systémiques entre les sexes qui entraînent un </a:t>
            </a:r>
            <a:r>
              <a:rPr lang="fr-FR" sz="2000" b="1">
                <a:solidFill>
                  <a:srgbClr val="0070C0"/>
                </a:solidFill>
                <a:latin typeface="Lato"/>
                <a:ea typeface="Lato"/>
                <a:cs typeface="ＭＳ Ｐゴシック" charset="0"/>
              </a:rPr>
              <a:t>risque plus élevé documenté de VBG</a:t>
            </a:r>
            <a:r>
              <a:rPr lang="fr-FR" sz="2000">
                <a:latin typeface="Lato"/>
                <a:ea typeface="Lato"/>
                <a:cs typeface="Lato"/>
              </a:rPr>
              <a:t>.</a:t>
            </a:r>
            <a:endParaRPr lang="en-US"/>
          </a:p>
          <a:p>
            <a:pPr marL="448945" indent="-448945">
              <a:buClr>
                <a:srgbClr val="0070C0"/>
              </a:buClr>
              <a:buFont typeface="Wingdings" pitchFamily="2" charset="2"/>
              <a:buChar char="Ø"/>
            </a:pPr>
            <a:r>
              <a:rPr lang="fr-FR" sz="2000">
                <a:latin typeface="Lato"/>
                <a:ea typeface="Lato"/>
                <a:cs typeface="Lato"/>
              </a:rPr>
              <a:t>Les femmes et les filles sont non seulement confrontées à des risques accrus, mais aussi à des </a:t>
            </a:r>
            <a:r>
              <a:rPr lang="fr-FR" sz="2000" b="1">
                <a:solidFill>
                  <a:srgbClr val="0070C0"/>
                </a:solidFill>
                <a:latin typeface="Lato"/>
                <a:ea typeface="Lato"/>
                <a:cs typeface="ＭＳ Ｐゴシック" charset="0"/>
              </a:rPr>
              <a:t>obstacles supplémentaires à l’accès aux services et au rétablissement après des faits / incidents de VBG.</a:t>
            </a:r>
          </a:p>
          <a:p>
            <a:pPr marL="448945" indent="-448945">
              <a:buClr>
                <a:srgbClr val="0070C0"/>
              </a:buClr>
              <a:buFont typeface="Wingdings" pitchFamily="2" charset="2"/>
              <a:buChar char="Ø"/>
            </a:pPr>
            <a:r>
              <a:rPr lang="fr-FR" sz="2000"/>
              <a:t>Les femmes et les filles </a:t>
            </a:r>
            <a:r>
              <a:rPr lang="fr-FR" sz="2000" b="1">
                <a:solidFill>
                  <a:srgbClr val="0070C0"/>
                </a:solidFill>
                <a:cs typeface="ＭＳ Ｐゴシック" charset="0"/>
              </a:rPr>
              <a:t>les plus exposées à la VBG </a:t>
            </a:r>
            <a:r>
              <a:rPr lang="fr-FR" sz="2000"/>
              <a:t>sont notamment :</a:t>
            </a:r>
          </a:p>
          <a:p>
            <a:pPr marL="742950" lvl="1" indent="-342900">
              <a:buClr>
                <a:srgbClr val="0070C0"/>
              </a:buClr>
              <a:buSzPct val="70000"/>
              <a:buFont typeface="Courier New" panose="02070309020205020404" pitchFamily="49" charset="0"/>
              <a:buChar char="o"/>
            </a:pPr>
            <a:r>
              <a:rPr lang="fr-FR" sz="1450"/>
              <a:t>les adolescentes ;</a:t>
            </a:r>
          </a:p>
          <a:p>
            <a:pPr marL="742950" lvl="1" indent="-342900">
              <a:buClr>
                <a:srgbClr val="0070C0"/>
              </a:buClr>
              <a:buSzPct val="70000"/>
              <a:buFont typeface="Courier New" panose="02070309020205020404" pitchFamily="49" charset="0"/>
              <a:buChar char="o"/>
            </a:pPr>
            <a:r>
              <a:rPr lang="fr-FR" sz="1450"/>
              <a:t>les femmes et les filles handicapées ;</a:t>
            </a:r>
          </a:p>
          <a:p>
            <a:pPr marL="742950" lvl="1" indent="-342900">
              <a:buClr>
                <a:srgbClr val="0070C0"/>
              </a:buClr>
              <a:buSzPct val="70000"/>
              <a:buFont typeface="Courier New" panose="02070309020205020404" pitchFamily="49" charset="0"/>
              <a:buChar char="o"/>
            </a:pPr>
            <a:r>
              <a:rPr lang="fr-FR" sz="1450"/>
              <a:t>les femmes et les filles appartenant à des groupes ethniques ou religieux minoritaires ;</a:t>
            </a:r>
          </a:p>
          <a:p>
            <a:pPr marL="742950" lvl="1" indent="-342900">
              <a:buClr>
                <a:srgbClr val="0070C0"/>
              </a:buClr>
              <a:buSzPct val="70000"/>
              <a:buFont typeface="Courier New" panose="02070309020205020404" pitchFamily="49" charset="0"/>
              <a:buChar char="o"/>
            </a:pPr>
            <a:r>
              <a:rPr lang="fr-FR" sz="1450"/>
              <a:t>les femmes et les filles ayant une orientation sexuelle, une identité de genre, une expression de genre et/ou des caractéristiques sexuelles (OSIEGCS) différentes qui ne sont pas conformes aux normes socioculturelles en vigueur ;</a:t>
            </a:r>
          </a:p>
          <a:p>
            <a:pPr marL="742950" lvl="1" indent="-342900">
              <a:buClr>
                <a:srgbClr val="0070C0"/>
              </a:buClr>
              <a:buSzPct val="70000"/>
              <a:buFont typeface="Courier New" panose="02070309020205020404" pitchFamily="49" charset="0"/>
              <a:buChar char="o"/>
            </a:pPr>
            <a:r>
              <a:rPr lang="fr-FR" sz="1450"/>
              <a:t>les femmes âgées.</a:t>
            </a:r>
          </a:p>
        </p:txBody>
      </p:sp>
      <p:pic>
        <p:nvPicPr>
          <p:cNvPr id="7" name="Picture 6" descr="A picture containing text&#10;&#10;Description automatically generated">
            <a:extLst>
              <a:ext uri="{FF2B5EF4-FFF2-40B4-BE49-F238E27FC236}">
                <a16:creationId xmlns:a16="http://schemas.microsoft.com/office/drawing/2014/main" id="{A00087A9-F74D-3206-ED33-93EE2C86A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619165" y="-447870"/>
            <a:ext cx="3801143" cy="6634065"/>
          </a:xfrm>
          <a:prstGeom prst="rect">
            <a:avLst/>
          </a:prstGeom>
        </p:spPr>
      </p:pic>
    </p:spTree>
    <p:extLst>
      <p:ext uri="{BB962C8B-B14F-4D97-AF65-F5344CB8AC3E}">
        <p14:creationId xmlns:p14="http://schemas.microsoft.com/office/powerpoint/2010/main" val="6549895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651797" y="684661"/>
            <a:ext cx="829342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Personnes avec diverses OSIEGCS</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54429" y="1357221"/>
            <a:ext cx="1106047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6031407" y="1464495"/>
            <a:ext cx="574664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1900">
                <a:latin typeface="Lato"/>
                <a:ea typeface="Lato"/>
                <a:cs typeface="Lato"/>
              </a:rPr>
              <a:t>Les </a:t>
            </a:r>
            <a:r>
              <a:rPr lang="fr-FR" sz="1900" b="1">
                <a:solidFill>
                  <a:srgbClr val="0070C0"/>
                </a:solidFill>
                <a:latin typeface="Lato"/>
                <a:ea typeface="Lato"/>
                <a:cs typeface="Lato"/>
              </a:rPr>
              <a:t>personnes LGBTQI+ </a:t>
            </a:r>
            <a:r>
              <a:rPr lang="fr-FR" sz="1900">
                <a:latin typeface="Lato"/>
                <a:ea typeface="Lato"/>
                <a:cs typeface="Lato"/>
              </a:rPr>
              <a:t>sont plus exposées à la VBG.</a:t>
            </a:r>
          </a:p>
          <a:p>
            <a:pPr>
              <a:buClr>
                <a:srgbClr val="0070C0"/>
              </a:buClr>
              <a:buFont typeface="Wingdings" pitchFamily="2" charset="2"/>
              <a:buChar char="Ø"/>
            </a:pPr>
            <a:r>
              <a:rPr lang="fr-FR" sz="1900">
                <a:latin typeface="Lato"/>
                <a:ea typeface="Lato"/>
                <a:cs typeface="Lato"/>
              </a:rPr>
              <a:t>Les personnes LGBTQI+ sont confrontées à des risques distincts de VBG parce que leurs </a:t>
            </a:r>
            <a:r>
              <a:rPr lang="fr-FR" sz="1900" b="1">
                <a:solidFill>
                  <a:srgbClr val="0070C0"/>
                </a:solidFill>
                <a:latin typeface="Lato"/>
                <a:ea typeface="Lato"/>
                <a:cs typeface="Lato"/>
              </a:rPr>
              <a:t>OSIEGCS</a:t>
            </a:r>
            <a:r>
              <a:rPr lang="fr-FR" sz="1900">
                <a:latin typeface="Lato"/>
                <a:ea typeface="Lato"/>
                <a:cs typeface="Lato"/>
              </a:rPr>
              <a:t> réelles ou perçues ne sont pas conformes aux normes sociales et de genre en vigueur. </a:t>
            </a:r>
          </a:p>
          <a:p>
            <a:pPr>
              <a:buClr>
                <a:srgbClr val="0070C0"/>
              </a:buClr>
              <a:buFont typeface="Wingdings" pitchFamily="2" charset="2"/>
              <a:buChar char="Ø"/>
            </a:pPr>
            <a:r>
              <a:rPr lang="fr-FR" sz="1900">
                <a:latin typeface="Lato"/>
                <a:ea typeface="Lato"/>
                <a:cs typeface="Lato"/>
              </a:rPr>
              <a:t>La violence à l’égard des personnes présentant diverses OSIEGCS est par définition une forme de VBG, enracinée dans </a:t>
            </a:r>
            <a:r>
              <a:rPr lang="fr-FR" sz="1900" b="1">
                <a:solidFill>
                  <a:srgbClr val="0070C0"/>
                </a:solidFill>
                <a:latin typeface="Lato"/>
                <a:ea typeface="Lato"/>
                <a:cs typeface="Lato"/>
              </a:rPr>
              <a:t>l’inégalité et la discrimination entre hommes et femmes</a:t>
            </a:r>
            <a:r>
              <a:rPr lang="fr-FR" sz="1900">
                <a:latin typeface="Lato"/>
                <a:ea typeface="Lato"/>
                <a:cs typeface="Lato"/>
              </a:rPr>
              <a:t>. </a:t>
            </a:r>
          </a:p>
          <a:p>
            <a:pPr>
              <a:buClr>
                <a:srgbClr val="0070C0"/>
              </a:buClr>
              <a:buFont typeface="Wingdings" pitchFamily="2" charset="2"/>
              <a:buChar char="Ø"/>
            </a:pPr>
            <a:r>
              <a:rPr lang="fr-FR" sz="1900" b="1">
                <a:solidFill>
                  <a:srgbClr val="0070C0"/>
                </a:solidFill>
                <a:latin typeface="Lato"/>
                <a:ea typeface="Lato"/>
                <a:cs typeface="Lato"/>
              </a:rPr>
              <a:t>Partez du principe que la violence à l’encontre des personnes LGBTQI+ est présente</a:t>
            </a:r>
            <a:r>
              <a:rPr lang="fr-FR" sz="1900" b="1">
                <a:latin typeface="Lato"/>
                <a:ea typeface="Lato"/>
                <a:cs typeface="Lato"/>
              </a:rPr>
              <a:t> </a:t>
            </a:r>
            <a:r>
              <a:rPr lang="fr-FR" sz="1900">
                <a:latin typeface="Lato"/>
                <a:ea typeface="Lato"/>
                <a:cs typeface="Lato"/>
              </a:rPr>
              <a:t>dans tout contexte où un programme de prévention de la VBG est en cours de planification.</a:t>
            </a:r>
          </a:p>
          <a:p>
            <a:pPr marL="448945" indent="-448945"/>
            <a:endParaRPr lang="en-GB" sz="1900">
              <a:latin typeface="Lato"/>
              <a:ea typeface="Lato"/>
              <a:cs typeface="Lato"/>
            </a:endParaRPr>
          </a:p>
        </p:txBody>
      </p:sp>
      <p:grpSp>
        <p:nvGrpSpPr>
          <p:cNvPr id="32" name="Group 31">
            <a:extLst>
              <a:ext uri="{FF2B5EF4-FFF2-40B4-BE49-F238E27FC236}">
                <a16:creationId xmlns:a16="http://schemas.microsoft.com/office/drawing/2014/main" id="{4DFB9C89-0050-9FA1-CB8A-F03225FB747A}"/>
              </a:ext>
            </a:extLst>
          </p:cNvPr>
          <p:cNvGrpSpPr/>
          <p:nvPr/>
        </p:nvGrpSpPr>
        <p:grpSpPr>
          <a:xfrm>
            <a:off x="609029" y="1626893"/>
            <a:ext cx="2397951" cy="1802107"/>
            <a:chOff x="491176" y="1445434"/>
            <a:chExt cx="2397951" cy="1802107"/>
          </a:xfrm>
        </p:grpSpPr>
        <p:pic>
          <p:nvPicPr>
            <p:cNvPr id="4" name="Picture 3" descr="A picture containing text, sign, vector graphics&#10;&#10;Description automatically generated">
              <a:extLst>
                <a:ext uri="{FF2B5EF4-FFF2-40B4-BE49-F238E27FC236}">
                  <a16:creationId xmlns:a16="http://schemas.microsoft.com/office/drawing/2014/main" id="{0D79798B-F9EF-1E44-C142-76BEE49E2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76" y="1922984"/>
              <a:ext cx="1507800" cy="1324557"/>
            </a:xfrm>
            <a:prstGeom prst="rect">
              <a:avLst/>
            </a:prstGeom>
          </p:spPr>
        </p:pic>
        <p:sp>
          <p:nvSpPr>
            <p:cNvPr id="8" name="Content Placeholder 2">
              <a:extLst>
                <a:ext uri="{FF2B5EF4-FFF2-40B4-BE49-F238E27FC236}">
                  <a16:creationId xmlns:a16="http://schemas.microsoft.com/office/drawing/2014/main" id="{A07712C9-07D1-5FE2-FF22-D2FAF328CC99}"/>
                </a:ext>
              </a:extLst>
            </p:cNvPr>
            <p:cNvSpPr txBox="1">
              <a:spLocks/>
            </p:cNvSpPr>
            <p:nvPr/>
          </p:nvSpPr>
          <p:spPr>
            <a:xfrm>
              <a:off x="1875626" y="1926426"/>
              <a:ext cx="1013501" cy="1258190"/>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fr-FR" sz="900">
                  <a:solidFill>
                    <a:srgbClr val="338EC9"/>
                  </a:solidFill>
                  <a:latin typeface="Lato"/>
                  <a:ea typeface="Lato"/>
                  <a:cs typeface="Lato"/>
                </a:rPr>
                <a:t>Queer</a:t>
              </a:r>
            </a:p>
            <a:p>
              <a:pPr marL="0" indent="0">
                <a:buClr>
                  <a:srgbClr val="0070C0"/>
                </a:buClr>
                <a:buNone/>
              </a:pPr>
              <a:r>
                <a:rPr lang="fr-FR" sz="900">
                  <a:solidFill>
                    <a:srgbClr val="338EC9"/>
                  </a:solidFill>
                  <a:latin typeface="Lato"/>
                  <a:ea typeface="Lato"/>
                  <a:cs typeface="Lato"/>
                </a:rPr>
                <a:t>Hétérosexuel(le)</a:t>
              </a:r>
            </a:p>
            <a:p>
              <a:pPr marL="0" indent="0">
                <a:buClr>
                  <a:srgbClr val="0070C0"/>
                </a:buClr>
                <a:buNone/>
              </a:pPr>
              <a:r>
                <a:rPr lang="fr-FR" sz="900">
                  <a:solidFill>
                    <a:srgbClr val="338EC9"/>
                  </a:solidFill>
                  <a:latin typeface="Lato"/>
                  <a:ea typeface="Lato"/>
                  <a:cs typeface="Lato"/>
                </a:rPr>
                <a:t>Asexué(e)</a:t>
              </a:r>
            </a:p>
            <a:p>
              <a:pPr marL="0" indent="0">
                <a:buClr>
                  <a:srgbClr val="0070C0"/>
                </a:buClr>
                <a:buNone/>
              </a:pPr>
              <a:r>
                <a:rPr lang="fr-FR" sz="900">
                  <a:solidFill>
                    <a:srgbClr val="338EC9"/>
                  </a:solidFill>
                  <a:latin typeface="Lato"/>
                  <a:ea typeface="Lato"/>
                  <a:cs typeface="Lato"/>
                </a:rPr>
                <a:t>Pansexuel(le)</a:t>
              </a:r>
            </a:p>
            <a:p>
              <a:pPr marL="0" indent="0">
                <a:buClr>
                  <a:srgbClr val="0070C0"/>
                </a:buClr>
                <a:buNone/>
              </a:pPr>
              <a:r>
                <a:rPr lang="fr-FR" sz="900">
                  <a:solidFill>
                    <a:srgbClr val="338EC9"/>
                  </a:solidFill>
                  <a:latin typeface="Lato"/>
                  <a:ea typeface="Lato"/>
                  <a:cs typeface="Lato"/>
                </a:rPr>
                <a:t>Lesbienne</a:t>
              </a:r>
            </a:p>
            <a:p>
              <a:pPr marL="0" indent="0">
                <a:buClr>
                  <a:srgbClr val="0070C0"/>
                </a:buClr>
                <a:buNone/>
              </a:pPr>
              <a:r>
                <a:rPr lang="fr-FR" sz="900">
                  <a:solidFill>
                    <a:srgbClr val="338EC9"/>
                  </a:solidFill>
                  <a:latin typeface="Lato"/>
                  <a:ea typeface="Lato"/>
                  <a:cs typeface="Lato"/>
                </a:rPr>
                <a:t>Bisexuel(le)</a:t>
              </a:r>
            </a:p>
            <a:p>
              <a:pPr marL="0" indent="0">
                <a:buClr>
                  <a:srgbClr val="0070C0"/>
                </a:buClr>
                <a:buNone/>
              </a:pPr>
              <a:r>
                <a:rPr lang="fr-FR" sz="900">
                  <a:solidFill>
                    <a:srgbClr val="338EC9"/>
                  </a:solidFill>
                  <a:latin typeface="Lato"/>
                  <a:ea typeface="Lato"/>
                  <a:cs typeface="Lato"/>
                </a:rPr>
                <a:t>Gay</a:t>
              </a:r>
            </a:p>
            <a:p>
              <a:pPr marL="0" indent="0">
                <a:buNone/>
              </a:pPr>
              <a:endParaRPr lang="en-GB" sz="950">
                <a:solidFill>
                  <a:srgbClr val="0070C0"/>
                </a:solidFill>
                <a:latin typeface="Lato"/>
                <a:ea typeface="Lato"/>
                <a:cs typeface="Lato"/>
              </a:endParaRPr>
            </a:p>
          </p:txBody>
        </p:sp>
        <p:sp>
          <p:nvSpPr>
            <p:cNvPr id="10" name="Content Placeholder 2">
              <a:extLst>
                <a:ext uri="{FF2B5EF4-FFF2-40B4-BE49-F238E27FC236}">
                  <a16:creationId xmlns:a16="http://schemas.microsoft.com/office/drawing/2014/main" id="{A8DA5332-EC43-E6D5-BC9C-B53FDF3C347F}"/>
                </a:ext>
              </a:extLst>
            </p:cNvPr>
            <p:cNvSpPr txBox="1">
              <a:spLocks/>
            </p:cNvSpPr>
            <p:nvPr/>
          </p:nvSpPr>
          <p:spPr>
            <a:xfrm>
              <a:off x="741554" y="1445434"/>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fr-FR" sz="1500" b="1">
                  <a:solidFill>
                    <a:srgbClr val="0070C0"/>
                  </a:solidFill>
                  <a:latin typeface="Lato"/>
                  <a:ea typeface="Lato"/>
                  <a:cs typeface="Lato"/>
                </a:rPr>
                <a:t>Orientation sexuelle</a:t>
              </a:r>
            </a:p>
          </p:txBody>
        </p:sp>
      </p:grpSp>
      <p:grpSp>
        <p:nvGrpSpPr>
          <p:cNvPr id="31" name="Group 30">
            <a:extLst>
              <a:ext uri="{FF2B5EF4-FFF2-40B4-BE49-F238E27FC236}">
                <a16:creationId xmlns:a16="http://schemas.microsoft.com/office/drawing/2014/main" id="{EA95D4A4-0712-8E76-0678-51C51338B7F2}"/>
              </a:ext>
            </a:extLst>
          </p:cNvPr>
          <p:cNvGrpSpPr/>
          <p:nvPr/>
        </p:nvGrpSpPr>
        <p:grpSpPr>
          <a:xfrm>
            <a:off x="3401250" y="1767596"/>
            <a:ext cx="2526830" cy="1687430"/>
            <a:chOff x="3267259" y="1586137"/>
            <a:chExt cx="2526830" cy="1687430"/>
          </a:xfrm>
        </p:grpSpPr>
        <p:pic>
          <p:nvPicPr>
            <p:cNvPr id="12" name="Picture 11" descr="Logo, icon&#10;&#10;Description automatically generated">
              <a:extLst>
                <a:ext uri="{FF2B5EF4-FFF2-40B4-BE49-F238E27FC236}">
                  <a16:creationId xmlns:a16="http://schemas.microsoft.com/office/drawing/2014/main" id="{50685145-A8F3-2E4B-A6FC-ED2B1C8679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7259" y="1891398"/>
              <a:ext cx="1384519" cy="1341022"/>
            </a:xfrm>
            <a:prstGeom prst="rect">
              <a:avLst/>
            </a:prstGeom>
          </p:spPr>
        </p:pic>
        <p:sp>
          <p:nvSpPr>
            <p:cNvPr id="13" name="Content Placeholder 2">
              <a:extLst>
                <a:ext uri="{FF2B5EF4-FFF2-40B4-BE49-F238E27FC236}">
                  <a16:creationId xmlns:a16="http://schemas.microsoft.com/office/drawing/2014/main" id="{5716DEB7-4D44-DEBA-2702-1097E762F86F}"/>
                </a:ext>
              </a:extLst>
            </p:cNvPr>
            <p:cNvSpPr txBox="1">
              <a:spLocks/>
            </p:cNvSpPr>
            <p:nvPr/>
          </p:nvSpPr>
          <p:spPr>
            <a:xfrm>
              <a:off x="3524800" y="1586137"/>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fr-FR" sz="1500" b="1">
                  <a:solidFill>
                    <a:srgbClr val="0070C0"/>
                  </a:solidFill>
                  <a:latin typeface="Lato"/>
                  <a:ea typeface="Lato"/>
                  <a:cs typeface="Lato"/>
                </a:rPr>
                <a:t>Identité de genre</a:t>
              </a:r>
            </a:p>
          </p:txBody>
        </p:sp>
        <p:sp>
          <p:nvSpPr>
            <p:cNvPr id="14" name="Content Placeholder 2">
              <a:extLst>
                <a:ext uri="{FF2B5EF4-FFF2-40B4-BE49-F238E27FC236}">
                  <a16:creationId xmlns:a16="http://schemas.microsoft.com/office/drawing/2014/main" id="{2DF49895-8FE5-E2C9-A44E-34067ACFAC37}"/>
                </a:ext>
              </a:extLst>
            </p:cNvPr>
            <p:cNvSpPr txBox="1">
              <a:spLocks/>
            </p:cNvSpPr>
            <p:nvPr/>
          </p:nvSpPr>
          <p:spPr>
            <a:xfrm>
              <a:off x="4591750" y="1962173"/>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fr-FR" sz="900">
                  <a:solidFill>
                    <a:srgbClr val="338EC9"/>
                  </a:solidFill>
                  <a:latin typeface="Lato"/>
                  <a:ea typeface="Lato"/>
                  <a:cs typeface="Lato"/>
                </a:rPr>
                <a:t>Genderqueer</a:t>
              </a:r>
            </a:p>
            <a:p>
              <a:pPr marL="0" indent="0">
                <a:buClr>
                  <a:srgbClr val="0070C0"/>
                </a:buClr>
                <a:buNone/>
              </a:pPr>
              <a:r>
                <a:rPr lang="fr-FR" sz="900">
                  <a:solidFill>
                    <a:srgbClr val="338EC9"/>
                  </a:solidFill>
                  <a:latin typeface="Lato"/>
                  <a:ea typeface="Lato"/>
                  <a:cs typeface="Lato"/>
                </a:rPr>
                <a:t>Genre fluide</a:t>
              </a:r>
            </a:p>
            <a:p>
              <a:pPr marL="0" indent="0">
                <a:buClr>
                  <a:srgbClr val="0070C0"/>
                </a:buClr>
                <a:buNone/>
              </a:pPr>
              <a:r>
                <a:rPr lang="fr-FR" sz="900">
                  <a:solidFill>
                    <a:srgbClr val="338EC9"/>
                  </a:solidFill>
                  <a:latin typeface="Lato"/>
                  <a:ea typeface="Lato"/>
                  <a:cs typeface="Lato"/>
                </a:rPr>
                <a:t>Femme</a:t>
              </a:r>
            </a:p>
            <a:p>
              <a:pPr marL="0" indent="0">
                <a:buClr>
                  <a:srgbClr val="0070C0"/>
                </a:buClr>
                <a:buNone/>
              </a:pPr>
              <a:r>
                <a:rPr lang="fr-FR" sz="900">
                  <a:solidFill>
                    <a:srgbClr val="338EC9"/>
                  </a:solidFill>
                  <a:latin typeface="Lato"/>
                  <a:ea typeface="Lato"/>
                  <a:cs typeface="Lato"/>
                </a:rPr>
                <a:t>Agenre</a:t>
              </a:r>
            </a:p>
            <a:p>
              <a:pPr marL="0" indent="0">
                <a:buClr>
                  <a:srgbClr val="0070C0"/>
                </a:buClr>
                <a:buNone/>
              </a:pPr>
              <a:r>
                <a:rPr lang="fr-FR" sz="900">
                  <a:solidFill>
                    <a:srgbClr val="338EC9"/>
                  </a:solidFill>
                  <a:latin typeface="Lato"/>
                  <a:ea typeface="Lato"/>
                  <a:cs typeface="Lato"/>
                </a:rPr>
                <a:t>Non binaire</a:t>
              </a:r>
            </a:p>
            <a:p>
              <a:pPr marL="0" indent="0">
                <a:buClr>
                  <a:srgbClr val="0070C0"/>
                </a:buClr>
                <a:buNone/>
              </a:pPr>
              <a:r>
                <a:rPr lang="fr-FR" sz="900">
                  <a:solidFill>
                    <a:srgbClr val="338EC9"/>
                  </a:solidFill>
                  <a:latin typeface="Lato"/>
                  <a:ea typeface="Lato"/>
                  <a:cs typeface="Lato"/>
                </a:rPr>
                <a:t>Homme</a:t>
              </a:r>
            </a:p>
            <a:p>
              <a:pPr marL="0" indent="0">
                <a:buClr>
                  <a:srgbClr val="0070C0"/>
                </a:buClr>
                <a:buNone/>
              </a:pPr>
              <a:r>
                <a:rPr lang="fr-FR" sz="900">
                  <a:solidFill>
                    <a:srgbClr val="338EC9"/>
                  </a:solidFill>
                  <a:latin typeface="Lato"/>
                  <a:ea typeface="Lato"/>
                  <a:cs typeface="Lato"/>
                </a:rPr>
                <a:t>Trans/Transgenre</a:t>
              </a:r>
            </a:p>
            <a:p>
              <a:pPr marL="0" indent="0">
                <a:buNone/>
              </a:pPr>
              <a:endParaRPr lang="en-GB" sz="950">
                <a:solidFill>
                  <a:srgbClr val="0070C0"/>
                </a:solidFill>
                <a:latin typeface="Lato"/>
                <a:ea typeface="Lato"/>
                <a:cs typeface="Lato"/>
              </a:endParaRPr>
            </a:p>
          </p:txBody>
        </p:sp>
      </p:grpSp>
      <p:grpSp>
        <p:nvGrpSpPr>
          <p:cNvPr id="33" name="Group 32">
            <a:extLst>
              <a:ext uri="{FF2B5EF4-FFF2-40B4-BE49-F238E27FC236}">
                <a16:creationId xmlns:a16="http://schemas.microsoft.com/office/drawing/2014/main" id="{9497CEEC-BD59-1467-67CD-F8EB3FDA8066}"/>
              </a:ext>
            </a:extLst>
          </p:cNvPr>
          <p:cNvGrpSpPr/>
          <p:nvPr/>
        </p:nvGrpSpPr>
        <p:grpSpPr>
          <a:xfrm>
            <a:off x="750067" y="3551639"/>
            <a:ext cx="2744996" cy="1783233"/>
            <a:chOff x="645277" y="3370180"/>
            <a:chExt cx="2744996" cy="1783233"/>
          </a:xfrm>
        </p:grpSpPr>
        <p:sp>
          <p:nvSpPr>
            <p:cNvPr id="15" name="Content Placeholder 2">
              <a:extLst>
                <a:ext uri="{FF2B5EF4-FFF2-40B4-BE49-F238E27FC236}">
                  <a16:creationId xmlns:a16="http://schemas.microsoft.com/office/drawing/2014/main" id="{31C34B8C-9B08-E2EA-33F2-A3D92270ABB7}"/>
                </a:ext>
              </a:extLst>
            </p:cNvPr>
            <p:cNvSpPr txBox="1">
              <a:spLocks/>
            </p:cNvSpPr>
            <p:nvPr/>
          </p:nvSpPr>
          <p:spPr>
            <a:xfrm>
              <a:off x="761317" y="3370180"/>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fr-FR" sz="1500" b="1">
                  <a:solidFill>
                    <a:srgbClr val="0070C0"/>
                  </a:solidFill>
                  <a:latin typeface="Lato"/>
                  <a:ea typeface="Lato"/>
                  <a:cs typeface="Lato"/>
                </a:rPr>
                <a:t>Expression de genre</a:t>
              </a:r>
            </a:p>
          </p:txBody>
        </p:sp>
        <p:pic>
          <p:nvPicPr>
            <p:cNvPr id="17" name="Picture 16" descr="Logo, icon&#10;&#10;Description automatically generated">
              <a:extLst>
                <a:ext uri="{FF2B5EF4-FFF2-40B4-BE49-F238E27FC236}">
                  <a16:creationId xmlns:a16="http://schemas.microsoft.com/office/drawing/2014/main" id="{AFC13538-5C4A-F000-9C4D-2AD9A5E317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277" y="3875127"/>
              <a:ext cx="1323972" cy="1278286"/>
            </a:xfrm>
            <a:prstGeom prst="rect">
              <a:avLst/>
            </a:prstGeom>
          </p:spPr>
        </p:pic>
        <p:sp>
          <p:nvSpPr>
            <p:cNvPr id="18" name="Content Placeholder 2">
              <a:extLst>
                <a:ext uri="{FF2B5EF4-FFF2-40B4-BE49-F238E27FC236}">
                  <a16:creationId xmlns:a16="http://schemas.microsoft.com/office/drawing/2014/main" id="{61ECEA6D-C856-4269-73B1-19D0390F8712}"/>
                </a:ext>
              </a:extLst>
            </p:cNvPr>
            <p:cNvSpPr txBox="1">
              <a:spLocks/>
            </p:cNvSpPr>
            <p:nvPr/>
          </p:nvSpPr>
          <p:spPr>
            <a:xfrm>
              <a:off x="1888689" y="4083686"/>
              <a:ext cx="1501584" cy="1018802"/>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fr-FR" sz="900">
                  <a:solidFill>
                    <a:srgbClr val="338EC9"/>
                  </a:solidFill>
                  <a:latin typeface="Lato"/>
                  <a:ea typeface="Lato"/>
                  <a:cs typeface="Lato"/>
                </a:rPr>
                <a:t>Fluide</a:t>
              </a:r>
            </a:p>
            <a:p>
              <a:pPr marL="0" indent="0">
                <a:buClr>
                  <a:srgbClr val="0070C0"/>
                </a:buClr>
                <a:buNone/>
              </a:pPr>
              <a:r>
                <a:rPr lang="fr-FR" sz="900">
                  <a:solidFill>
                    <a:srgbClr val="338EC9"/>
                  </a:solidFill>
                  <a:latin typeface="Lato"/>
                  <a:ea typeface="Lato"/>
                  <a:cs typeface="Lato"/>
                </a:rPr>
                <a:t>Féminin</a:t>
              </a:r>
            </a:p>
            <a:p>
              <a:pPr marL="0" indent="0">
                <a:buClr>
                  <a:srgbClr val="0070C0"/>
                </a:buClr>
                <a:buNone/>
              </a:pPr>
              <a:r>
                <a:rPr lang="fr-FR" sz="900">
                  <a:solidFill>
                    <a:srgbClr val="338EC9"/>
                  </a:solidFill>
                  <a:latin typeface="Lato"/>
                  <a:ea typeface="Lato"/>
                  <a:cs typeface="Lato"/>
                </a:rPr>
                <a:t>Non conforme au genre</a:t>
              </a:r>
            </a:p>
            <a:p>
              <a:pPr marL="0" indent="0">
                <a:buClr>
                  <a:srgbClr val="0070C0"/>
                </a:buClr>
                <a:buNone/>
              </a:pPr>
              <a:r>
                <a:rPr lang="fr-FR" sz="900">
                  <a:solidFill>
                    <a:srgbClr val="338EC9"/>
                  </a:solidFill>
                  <a:latin typeface="Lato"/>
                  <a:ea typeface="Lato"/>
                  <a:cs typeface="Lato"/>
                </a:rPr>
                <a:t>Masculin</a:t>
              </a:r>
            </a:p>
            <a:p>
              <a:pPr marL="0" indent="0">
                <a:buClr>
                  <a:srgbClr val="0070C0"/>
                </a:buClr>
                <a:buNone/>
              </a:pPr>
              <a:r>
                <a:rPr lang="fr-FR" sz="900">
                  <a:solidFill>
                    <a:srgbClr val="338EC9"/>
                  </a:solidFill>
                  <a:latin typeface="Lato"/>
                  <a:ea typeface="Lato"/>
                  <a:cs typeface="Lato"/>
                </a:rPr>
                <a:t>Androgyne</a:t>
              </a:r>
            </a:p>
          </p:txBody>
        </p:sp>
      </p:grpSp>
      <p:grpSp>
        <p:nvGrpSpPr>
          <p:cNvPr id="30" name="Group 29">
            <a:extLst>
              <a:ext uri="{FF2B5EF4-FFF2-40B4-BE49-F238E27FC236}">
                <a16:creationId xmlns:a16="http://schemas.microsoft.com/office/drawing/2014/main" id="{AC78BDCB-E401-3677-BB78-45112375BCB8}"/>
              </a:ext>
            </a:extLst>
          </p:cNvPr>
          <p:cNvGrpSpPr/>
          <p:nvPr/>
        </p:nvGrpSpPr>
        <p:grpSpPr>
          <a:xfrm>
            <a:off x="3464070" y="3594455"/>
            <a:ext cx="2705655" cy="2179404"/>
            <a:chOff x="3330079" y="3412996"/>
            <a:chExt cx="2705655" cy="2179404"/>
          </a:xfrm>
        </p:grpSpPr>
        <p:pic>
          <p:nvPicPr>
            <p:cNvPr id="29" name="Picture 28" descr="Logo, icon&#10;&#10;Description automatically generated">
              <a:extLst>
                <a:ext uri="{FF2B5EF4-FFF2-40B4-BE49-F238E27FC236}">
                  <a16:creationId xmlns:a16="http://schemas.microsoft.com/office/drawing/2014/main" id="{9ED7C768-4261-2958-DB17-14D49BCC28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0079" y="3875127"/>
              <a:ext cx="1670455" cy="1291142"/>
            </a:xfrm>
            <a:prstGeom prst="rect">
              <a:avLst/>
            </a:prstGeom>
          </p:spPr>
        </p:pic>
        <p:sp>
          <p:nvSpPr>
            <p:cNvPr id="22" name="Content Placeholder 2">
              <a:extLst>
                <a:ext uri="{FF2B5EF4-FFF2-40B4-BE49-F238E27FC236}">
                  <a16:creationId xmlns:a16="http://schemas.microsoft.com/office/drawing/2014/main" id="{1F0562FB-2AB8-7EB1-F309-A24B97ED89A4}"/>
                </a:ext>
              </a:extLst>
            </p:cNvPr>
            <p:cNvSpPr txBox="1">
              <a:spLocks/>
            </p:cNvSpPr>
            <p:nvPr/>
          </p:nvSpPr>
          <p:spPr>
            <a:xfrm>
              <a:off x="3542499" y="3412996"/>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fr-FR" sz="1500" b="1">
                  <a:solidFill>
                    <a:srgbClr val="0070C0"/>
                  </a:solidFill>
                  <a:latin typeface="Lato"/>
                  <a:ea typeface="Lato"/>
                  <a:cs typeface="Lato"/>
                </a:rPr>
                <a:t>Expression de genre</a:t>
              </a:r>
            </a:p>
          </p:txBody>
        </p:sp>
        <p:sp>
          <p:nvSpPr>
            <p:cNvPr id="27" name="Content Placeholder 2">
              <a:extLst>
                <a:ext uri="{FF2B5EF4-FFF2-40B4-BE49-F238E27FC236}">
                  <a16:creationId xmlns:a16="http://schemas.microsoft.com/office/drawing/2014/main" id="{3C707007-108B-482F-7254-6DDE26F7965C}"/>
                </a:ext>
              </a:extLst>
            </p:cNvPr>
            <p:cNvSpPr txBox="1">
              <a:spLocks/>
            </p:cNvSpPr>
            <p:nvPr/>
          </p:nvSpPr>
          <p:spPr>
            <a:xfrm>
              <a:off x="4833395" y="4281006"/>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fr-FR" sz="900">
                  <a:solidFill>
                    <a:srgbClr val="338EC9"/>
                  </a:solidFill>
                  <a:latin typeface="Lato"/>
                  <a:ea typeface="Lato"/>
                  <a:cs typeface="Lato"/>
                </a:rPr>
                <a:t>Femme </a:t>
              </a:r>
            </a:p>
            <a:p>
              <a:pPr marL="0" indent="0">
                <a:buClr>
                  <a:srgbClr val="0070C0"/>
                </a:buClr>
                <a:buNone/>
              </a:pPr>
              <a:r>
                <a:rPr lang="fr-FR" sz="900">
                  <a:solidFill>
                    <a:srgbClr val="338EC9"/>
                  </a:solidFill>
                  <a:latin typeface="Lato"/>
                  <a:ea typeface="Lato"/>
                  <a:cs typeface="Lato"/>
                </a:rPr>
                <a:t>Intersexué(e)</a:t>
              </a:r>
            </a:p>
            <a:p>
              <a:pPr marL="0" indent="0">
                <a:buClr>
                  <a:srgbClr val="0070C0"/>
                </a:buClr>
                <a:buNone/>
              </a:pPr>
              <a:r>
                <a:rPr lang="fr-FR" sz="900">
                  <a:solidFill>
                    <a:srgbClr val="338EC9"/>
                  </a:solidFill>
                  <a:latin typeface="Lato"/>
                  <a:ea typeface="Lato"/>
                  <a:cs typeface="Lato"/>
                </a:rPr>
                <a:t>Homme</a:t>
              </a:r>
            </a:p>
            <a:p>
              <a:pPr marL="0" indent="0">
                <a:buNone/>
              </a:pPr>
              <a:endParaRPr lang="en-GB" sz="900">
                <a:solidFill>
                  <a:srgbClr val="0070C0"/>
                </a:solidFill>
                <a:latin typeface="Lato"/>
                <a:ea typeface="Lato"/>
                <a:cs typeface="Lato"/>
              </a:endParaRPr>
            </a:p>
          </p:txBody>
        </p:sp>
      </p:grpSp>
    </p:spTree>
    <p:custDataLst>
      <p:tags r:id="rId1"/>
    </p:custDataLst>
    <p:extLst>
      <p:ext uri="{BB962C8B-B14F-4D97-AF65-F5344CB8AC3E}">
        <p14:creationId xmlns:p14="http://schemas.microsoft.com/office/powerpoint/2010/main" val="274929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549A9-F88F-4C19-F5AB-16AF459E3BD6}"/>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pic>
        <p:nvPicPr>
          <p:cNvPr id="15" name="Picture 14" descr="Shape&#10;&#10;Description automatically generated">
            <a:extLst>
              <a:ext uri="{FF2B5EF4-FFF2-40B4-BE49-F238E27FC236}">
                <a16:creationId xmlns:a16="http://schemas.microsoft.com/office/drawing/2014/main" id="{B7ED5A84-F117-4A5D-874A-0246955CD9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1" name="Picture 10" descr="Icon&#10;&#10;Description automatically generated">
            <a:extLst>
              <a:ext uri="{FF2B5EF4-FFF2-40B4-BE49-F238E27FC236}">
                <a16:creationId xmlns:a16="http://schemas.microsoft.com/office/drawing/2014/main" id="{3B51DCE2-67FA-D989-2506-9FFCAA5C9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p:sp>
        <p:nvSpPr>
          <p:cNvPr id="5" name="Title 1">
            <a:extLst>
              <a:ext uri="{FF2B5EF4-FFF2-40B4-BE49-F238E27FC236}">
                <a16:creationId xmlns:a16="http://schemas.microsoft.com/office/drawing/2014/main" id="{A16C13FB-883E-B3E8-4AF4-C97422A3B855}"/>
              </a:ext>
            </a:extLst>
          </p:cNvPr>
          <p:cNvSpPr txBox="1">
            <a:spLocks/>
          </p:cNvSpPr>
          <p:nvPr/>
        </p:nvSpPr>
        <p:spPr>
          <a:xfrm>
            <a:off x="795490" y="472384"/>
            <a:ext cx="692415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Intersectionnalité</a:t>
            </a:r>
          </a:p>
        </p:txBody>
      </p:sp>
      <p:cxnSp>
        <p:nvCxnSpPr>
          <p:cNvPr id="6" name="Straight Connector 5">
            <a:extLst>
              <a:ext uri="{FF2B5EF4-FFF2-40B4-BE49-F238E27FC236}">
                <a16:creationId xmlns:a16="http://schemas.microsoft.com/office/drawing/2014/main" id="{8FB96884-6ABE-AF59-774F-E1ABCD69C3FA}"/>
              </a:ext>
            </a:extLst>
          </p:cNvPr>
          <p:cNvCxnSpPr>
            <a:cxnSpLocks/>
          </p:cNvCxnSpPr>
          <p:nvPr/>
        </p:nvCxnSpPr>
        <p:spPr>
          <a:xfrm flipH="1">
            <a:off x="-2666072" y="1132539"/>
            <a:ext cx="755704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991FED6E-5DEC-635D-D9A5-0E3B9C07F8B4}"/>
                  </a:ext>
                </a:extLst>
              </p:cNvPr>
              <p:cNvGraphicFramePr>
                <a:graphicFrameLocks noGrp="1"/>
              </p:cNvGraphicFramePr>
              <p:nvPr>
                <p:extLst>
                  <p:ext uri="{D42A27DB-BD31-4B8C-83A1-F6EECF244321}">
                    <p14:modId xmlns:p14="http://schemas.microsoft.com/office/powerpoint/2010/main" val="4036734476"/>
                  </p:ext>
                </p:extLst>
              </p:nvPr>
            </p:nvGraphicFramePr>
            <p:xfrm>
              <a:off x="2376513" y="1595249"/>
              <a:ext cx="7490939" cy="4217502"/>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7" name="Add-in 6" title="Web Video Player">
                <a:extLst>
                  <a:ext uri="{FF2B5EF4-FFF2-40B4-BE49-F238E27FC236}">
                    <a16:creationId xmlns:a16="http://schemas.microsoft.com/office/drawing/2014/main" id="{991FED6E-5DEC-635D-D9A5-0E3B9C07F8B4}"/>
                  </a:ext>
                </a:extLst>
              </p:cNvPr>
              <p:cNvPicPr>
                <a:picLocks noGrp="1" noRot="1" noChangeAspect="1" noMove="1" noResize="1" noEditPoints="1" noAdjustHandles="1" noChangeArrowheads="1" noChangeShapeType="1"/>
              </p:cNvPicPr>
              <p:nvPr/>
            </p:nvPicPr>
            <p:blipFill>
              <a:blip r:embed="rId7"/>
              <a:stretch>
                <a:fillRect/>
              </a:stretch>
            </p:blipFill>
            <p:spPr>
              <a:xfrm>
                <a:off x="2376513" y="1595249"/>
                <a:ext cx="7490939" cy="4217502"/>
              </a:xfrm>
              <a:prstGeom prst="rect">
                <a:avLst/>
              </a:prstGeom>
            </p:spPr>
          </p:pic>
        </mc:Fallback>
      </mc:AlternateContent>
    </p:spTree>
    <p:custDataLst>
      <p:tags r:id="rId1"/>
    </p:custDataLst>
    <p:extLst>
      <p:ext uri="{BB962C8B-B14F-4D97-AF65-F5344CB8AC3E}">
        <p14:creationId xmlns:p14="http://schemas.microsoft.com/office/powerpoint/2010/main" val="21435217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par>
                                    <p:cTn id="12" presetID="23" presetClass="entr" presetSubtype="272"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 fill="hold"/>
                                            <p:tgtEl>
                                              <p:spTgt spid="15"/>
                                            </p:tgtEl>
                                            <p:attrNameLst>
                                              <p:attrName>ppt_w</p:attrName>
                                            </p:attrNameLst>
                                          </p:cBhvr>
                                          <p:tavLst>
                                            <p:tav tm="0">
                                              <p:val>
                                                <p:strVal val="2/3*#ppt_w"/>
                                              </p:val>
                                            </p:tav>
                                            <p:tav tm="100000">
                                              <p:val>
                                                <p:strVal val="#ppt_w"/>
                                              </p:val>
                                            </p:tav>
                                          </p:tavLst>
                                        </p:anim>
                                        <p:anim calcmode="lin" valueType="num">
                                          <p:cBhvr>
                                            <p:cTn id="15" dur="200" fill="hold"/>
                                            <p:tgtEl>
                                              <p:spTgt spid="15"/>
                                            </p:tgtEl>
                                            <p:attrNameLst>
                                              <p:attrName>ppt_h</p:attrName>
                                            </p:attrNameLst>
                                          </p:cBhvr>
                                          <p:tavLst>
                                            <p:tav tm="0">
                                              <p:val>
                                                <p:strVal val="2/3*#ppt_h"/>
                                              </p:val>
                                            </p:tav>
                                            <p:tav tm="100000">
                                              <p:val>
                                                <p:strVal val="#ppt_h"/>
                                              </p:val>
                                            </p:tav>
                                          </p:tavLst>
                                        </p:anim>
                                      </p:childTnLst>
                                    </p:cTn>
                                  </p:par>
                                  <p:par>
                                    <p:cTn id="16" presetID="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par>
                                    <p:cTn id="12" presetID="23" presetClass="entr" presetSubtype="272"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 fill="hold"/>
                                            <p:tgtEl>
                                              <p:spTgt spid="15"/>
                                            </p:tgtEl>
                                            <p:attrNameLst>
                                              <p:attrName>ppt_w</p:attrName>
                                            </p:attrNameLst>
                                          </p:cBhvr>
                                          <p:tavLst>
                                            <p:tav tm="0">
                                              <p:val>
                                                <p:strVal val="2/3*#ppt_w"/>
                                              </p:val>
                                            </p:tav>
                                            <p:tav tm="100000">
                                              <p:val>
                                                <p:strVal val="#ppt_w"/>
                                              </p:val>
                                            </p:tav>
                                          </p:tavLst>
                                        </p:anim>
                                        <p:anim calcmode="lin" valueType="num">
                                          <p:cBhvr>
                                            <p:cTn id="15" dur="200" fill="hold"/>
                                            <p:tgtEl>
                                              <p:spTgt spid="15"/>
                                            </p:tgtEl>
                                            <p:attrNameLst>
                                              <p:attrName>ppt_h</p:attrName>
                                            </p:attrNameLst>
                                          </p:cBhvr>
                                          <p:tavLst>
                                            <p:tav tm="0">
                                              <p:val>
                                                <p:strVal val="2/3*#ppt_h"/>
                                              </p:val>
                                            </p:tav>
                                            <p:tav tm="100000">
                                              <p:val>
                                                <p:strVal val="#ppt_h"/>
                                              </p:val>
                                            </p:tav>
                                          </p:tavLst>
                                        </p:anim>
                                      </p:childTnLst>
                                    </p:cTn>
                                  </p:par>
                                  <p:par>
                                    <p:cTn id="16" presetID="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DE74465D-5C72-715E-CE3F-12697C0E02C2}"/>
              </a:ext>
            </a:extLst>
          </p:cNvPr>
          <p:cNvGrpSpPr/>
          <p:nvPr/>
        </p:nvGrpSpPr>
        <p:grpSpPr>
          <a:xfrm>
            <a:off x="554634" y="2947042"/>
            <a:ext cx="2780993" cy="480162"/>
            <a:chOff x="554634" y="2947042"/>
            <a:chExt cx="2780993" cy="480162"/>
          </a:xfrm>
        </p:grpSpPr>
        <p:cxnSp>
          <p:nvCxnSpPr>
            <p:cNvPr id="12" name="Straight Connector 11">
              <a:extLst>
                <a:ext uri="{FF2B5EF4-FFF2-40B4-BE49-F238E27FC236}">
                  <a16:creationId xmlns:a16="http://schemas.microsoft.com/office/drawing/2014/main" id="{964C057D-9EA7-744E-D72A-E25881F2F4D2}"/>
                </a:ext>
              </a:extLst>
            </p:cNvPr>
            <p:cNvCxnSpPr>
              <a:cxnSpLocks/>
            </p:cNvCxnSpPr>
            <p:nvPr/>
          </p:nvCxnSpPr>
          <p:spPr>
            <a:xfrm flipH="1" flipV="1">
              <a:off x="643943" y="3353375"/>
              <a:ext cx="2691684"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3" name="Title 1">
              <a:extLst>
                <a:ext uri="{FF2B5EF4-FFF2-40B4-BE49-F238E27FC236}">
                  <a16:creationId xmlns:a16="http://schemas.microsoft.com/office/drawing/2014/main" id="{E72B7389-7E9E-1158-E4C9-CF452B860D65}"/>
                </a:ext>
              </a:extLst>
            </p:cNvPr>
            <p:cNvSpPr txBox="1">
              <a:spLocks/>
            </p:cNvSpPr>
            <p:nvPr/>
          </p:nvSpPr>
          <p:spPr>
            <a:xfrm>
              <a:off x="554634" y="2947042"/>
              <a:ext cx="2658829" cy="480162"/>
            </a:xfrm>
            <a:prstGeom prst="rect">
              <a:avLst/>
            </a:prstGeom>
          </p:spPr>
          <p:txBody>
            <a:bodyPr>
              <a:noAutofit/>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fr-FR" sz="1600">
                  <a:solidFill>
                    <a:srgbClr val="0070C0"/>
                  </a:solidFill>
                </a:rPr>
                <a:t>Situation économique</a:t>
              </a:r>
            </a:p>
          </p:txBody>
        </p:sp>
      </p:grpSp>
      <p:sp>
        <p:nvSpPr>
          <p:cNvPr id="2" name="Title 1">
            <a:extLst>
              <a:ext uri="{FF2B5EF4-FFF2-40B4-BE49-F238E27FC236}">
                <a16:creationId xmlns:a16="http://schemas.microsoft.com/office/drawing/2014/main" id="{02992AD2-F32B-49FF-9727-501ADA6FD5DA}"/>
              </a:ext>
            </a:extLst>
          </p:cNvPr>
          <p:cNvSpPr>
            <a:spLocks noGrp="1"/>
          </p:cNvSpPr>
          <p:nvPr>
            <p:ph type="title" idx="4294967295"/>
          </p:nvPr>
        </p:nvSpPr>
        <p:spPr>
          <a:xfrm>
            <a:off x="674480" y="688952"/>
            <a:ext cx="11075987" cy="479425"/>
          </a:xfrm>
          <a:prstGeom prst="rect">
            <a:avLst/>
          </a:prstGeom>
        </p:spPr>
        <p:txBody>
          <a:bodyPr>
            <a:normAutofit fontScale="90000"/>
          </a:bodyPr>
          <a:lstStyle/>
          <a:p>
            <a:r>
              <a:rPr lang="fr-FR" sz="2700">
                <a:solidFill>
                  <a:srgbClr val="0070C0"/>
                </a:solidFill>
              </a:rPr>
              <a:t>Les formes </a:t>
            </a:r>
            <a:r>
              <a:rPr lang="fr-FR" sz="2700" b="1">
                <a:solidFill>
                  <a:srgbClr val="0070C0"/>
                </a:solidFill>
              </a:rPr>
              <a:t>croisées</a:t>
            </a:r>
            <a:r>
              <a:rPr lang="fr-FR" sz="2700">
                <a:solidFill>
                  <a:srgbClr val="0070C0"/>
                </a:solidFill>
              </a:rPr>
              <a:t> de </a:t>
            </a:r>
            <a:r>
              <a:rPr lang="fr-FR" sz="2700" b="1">
                <a:solidFill>
                  <a:srgbClr val="0070C0"/>
                </a:solidFill>
              </a:rPr>
              <a:t>discrimination</a:t>
            </a:r>
            <a:r>
              <a:rPr lang="fr-FR" sz="2700">
                <a:solidFill>
                  <a:srgbClr val="0070C0"/>
                </a:solidFill>
              </a:rPr>
              <a:t> augmentent le risque de </a:t>
            </a:r>
            <a:r>
              <a:rPr lang="fr-FR" sz="2700" b="1">
                <a:solidFill>
                  <a:srgbClr val="0070C0"/>
                </a:solidFill>
              </a:rPr>
              <a:t>VBG</a:t>
            </a:r>
          </a:p>
        </p:txBody>
      </p:sp>
      <p:grpSp>
        <p:nvGrpSpPr>
          <p:cNvPr id="68" name="Group 67">
            <a:extLst>
              <a:ext uri="{FF2B5EF4-FFF2-40B4-BE49-F238E27FC236}">
                <a16:creationId xmlns:a16="http://schemas.microsoft.com/office/drawing/2014/main" id="{B1CE58A4-E9D3-288D-A72B-B469C51FDD66}"/>
              </a:ext>
            </a:extLst>
          </p:cNvPr>
          <p:cNvGrpSpPr/>
          <p:nvPr/>
        </p:nvGrpSpPr>
        <p:grpSpPr>
          <a:xfrm>
            <a:off x="554635" y="1782803"/>
            <a:ext cx="2780992" cy="480162"/>
            <a:chOff x="554635" y="1782803"/>
            <a:chExt cx="2780992" cy="480162"/>
          </a:xfrm>
        </p:grpSpPr>
        <p:cxnSp>
          <p:nvCxnSpPr>
            <p:cNvPr id="7" name="Straight Connector 6">
              <a:extLst>
                <a:ext uri="{FF2B5EF4-FFF2-40B4-BE49-F238E27FC236}">
                  <a16:creationId xmlns:a16="http://schemas.microsoft.com/office/drawing/2014/main" id="{BF970B44-8726-5195-5B62-BDB1DFE66FA0}"/>
                </a:ext>
              </a:extLst>
            </p:cNvPr>
            <p:cNvCxnSpPr>
              <a:cxnSpLocks/>
            </p:cNvCxnSpPr>
            <p:nvPr/>
          </p:nvCxnSpPr>
          <p:spPr>
            <a:xfrm flipH="1">
              <a:off x="643943" y="2198570"/>
              <a:ext cx="26916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9" name="Title 1">
              <a:extLst>
                <a:ext uri="{FF2B5EF4-FFF2-40B4-BE49-F238E27FC236}">
                  <a16:creationId xmlns:a16="http://schemas.microsoft.com/office/drawing/2014/main" id="{53963DFF-FB83-9608-CDD6-1C1FC5E0DF5B}"/>
                </a:ext>
              </a:extLst>
            </p:cNvPr>
            <p:cNvSpPr txBox="1">
              <a:spLocks/>
            </p:cNvSpPr>
            <p:nvPr/>
          </p:nvSpPr>
          <p:spPr>
            <a:xfrm>
              <a:off x="554635" y="1782803"/>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fr-FR" sz="1600">
                  <a:solidFill>
                    <a:srgbClr val="0070C0"/>
                  </a:solidFill>
                </a:rPr>
                <a:t>Nationalité</a:t>
              </a:r>
            </a:p>
          </p:txBody>
        </p:sp>
      </p:grpSp>
      <p:grpSp>
        <p:nvGrpSpPr>
          <p:cNvPr id="69" name="Group 68">
            <a:extLst>
              <a:ext uri="{FF2B5EF4-FFF2-40B4-BE49-F238E27FC236}">
                <a16:creationId xmlns:a16="http://schemas.microsoft.com/office/drawing/2014/main" id="{A8436A9D-DE84-9BFF-668F-258BB197F091}"/>
              </a:ext>
            </a:extLst>
          </p:cNvPr>
          <p:cNvGrpSpPr/>
          <p:nvPr/>
        </p:nvGrpSpPr>
        <p:grpSpPr>
          <a:xfrm>
            <a:off x="554635" y="2347251"/>
            <a:ext cx="2780992" cy="480162"/>
            <a:chOff x="554635" y="2347251"/>
            <a:chExt cx="2780992" cy="480162"/>
          </a:xfrm>
        </p:grpSpPr>
        <p:cxnSp>
          <p:nvCxnSpPr>
            <p:cNvPr id="10" name="Straight Connector 9">
              <a:extLst>
                <a:ext uri="{FF2B5EF4-FFF2-40B4-BE49-F238E27FC236}">
                  <a16:creationId xmlns:a16="http://schemas.microsoft.com/office/drawing/2014/main" id="{367AD5AF-0C02-CCED-E865-1B8B1267525B}"/>
                </a:ext>
              </a:extLst>
            </p:cNvPr>
            <p:cNvCxnSpPr>
              <a:cxnSpLocks/>
            </p:cNvCxnSpPr>
            <p:nvPr/>
          </p:nvCxnSpPr>
          <p:spPr>
            <a:xfrm flipH="1">
              <a:off x="643943" y="2750214"/>
              <a:ext cx="26916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1" name="Title 1">
              <a:extLst>
                <a:ext uri="{FF2B5EF4-FFF2-40B4-BE49-F238E27FC236}">
                  <a16:creationId xmlns:a16="http://schemas.microsoft.com/office/drawing/2014/main" id="{D5442A76-DBA6-5D16-BD85-8023383F4839}"/>
                </a:ext>
              </a:extLst>
            </p:cNvPr>
            <p:cNvSpPr txBox="1">
              <a:spLocks/>
            </p:cNvSpPr>
            <p:nvPr/>
          </p:nvSpPr>
          <p:spPr>
            <a:xfrm>
              <a:off x="554635" y="2347251"/>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fr-FR" sz="1600">
                  <a:solidFill>
                    <a:srgbClr val="0070C0"/>
                  </a:solidFill>
                </a:rPr>
                <a:t>Âge</a:t>
              </a:r>
            </a:p>
          </p:txBody>
        </p:sp>
      </p:grpSp>
      <p:grpSp>
        <p:nvGrpSpPr>
          <p:cNvPr id="71" name="Group 70">
            <a:extLst>
              <a:ext uri="{FF2B5EF4-FFF2-40B4-BE49-F238E27FC236}">
                <a16:creationId xmlns:a16="http://schemas.microsoft.com/office/drawing/2014/main" id="{4E6A8BCE-0B4A-6586-A1FA-94C7C5916E4D}"/>
              </a:ext>
            </a:extLst>
          </p:cNvPr>
          <p:cNvGrpSpPr/>
          <p:nvPr/>
        </p:nvGrpSpPr>
        <p:grpSpPr>
          <a:xfrm>
            <a:off x="554633" y="3537248"/>
            <a:ext cx="3042326" cy="480162"/>
            <a:chOff x="554633" y="3537248"/>
            <a:chExt cx="3042326" cy="480162"/>
          </a:xfrm>
        </p:grpSpPr>
        <p:cxnSp>
          <p:nvCxnSpPr>
            <p:cNvPr id="14" name="Straight Connector 13">
              <a:extLst>
                <a:ext uri="{FF2B5EF4-FFF2-40B4-BE49-F238E27FC236}">
                  <a16:creationId xmlns:a16="http://schemas.microsoft.com/office/drawing/2014/main" id="{27A6D7B3-2F62-A1B1-CC83-48C223A8392D}"/>
                </a:ext>
              </a:extLst>
            </p:cNvPr>
            <p:cNvCxnSpPr>
              <a:cxnSpLocks/>
            </p:cNvCxnSpPr>
            <p:nvPr/>
          </p:nvCxnSpPr>
          <p:spPr>
            <a:xfrm flipH="1">
              <a:off x="643943" y="3943658"/>
              <a:ext cx="295301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F0CDFF6-E3AC-C01D-DB1C-CF59C5BD3E64}"/>
                </a:ext>
              </a:extLst>
            </p:cNvPr>
            <p:cNvSpPr txBox="1">
              <a:spLocks/>
            </p:cNvSpPr>
            <p:nvPr/>
          </p:nvSpPr>
          <p:spPr>
            <a:xfrm>
              <a:off x="554633" y="3537248"/>
              <a:ext cx="2406498" cy="480162"/>
            </a:xfrm>
            <a:prstGeom prst="rect">
              <a:avLst/>
            </a:prstGeom>
          </p:spPr>
          <p:txBody>
            <a:bodyPr>
              <a:noAutofit/>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fr-FR" sz="1600">
                  <a:solidFill>
                    <a:srgbClr val="0070C0"/>
                  </a:solidFill>
                </a:rPr>
                <a:t>Appartenance ethnique</a:t>
              </a:r>
            </a:p>
          </p:txBody>
        </p:sp>
      </p:grpSp>
      <p:grpSp>
        <p:nvGrpSpPr>
          <p:cNvPr id="72" name="Group 71">
            <a:extLst>
              <a:ext uri="{FF2B5EF4-FFF2-40B4-BE49-F238E27FC236}">
                <a16:creationId xmlns:a16="http://schemas.microsoft.com/office/drawing/2014/main" id="{588100EC-B06C-A46C-DA83-059A2536704E}"/>
              </a:ext>
            </a:extLst>
          </p:cNvPr>
          <p:cNvGrpSpPr/>
          <p:nvPr/>
        </p:nvGrpSpPr>
        <p:grpSpPr>
          <a:xfrm>
            <a:off x="554633" y="4178970"/>
            <a:ext cx="2658830" cy="480162"/>
            <a:chOff x="554633" y="4178970"/>
            <a:chExt cx="2658830" cy="480162"/>
          </a:xfrm>
        </p:grpSpPr>
        <p:cxnSp>
          <p:nvCxnSpPr>
            <p:cNvPr id="15" name="Straight Connector 14">
              <a:extLst>
                <a:ext uri="{FF2B5EF4-FFF2-40B4-BE49-F238E27FC236}">
                  <a16:creationId xmlns:a16="http://schemas.microsoft.com/office/drawing/2014/main" id="{649D6CCA-C3EF-9743-EC49-284A4E069B73}"/>
                </a:ext>
              </a:extLst>
            </p:cNvPr>
            <p:cNvCxnSpPr>
              <a:cxnSpLocks/>
            </p:cNvCxnSpPr>
            <p:nvPr/>
          </p:nvCxnSpPr>
          <p:spPr>
            <a:xfrm flipH="1" flipV="1">
              <a:off x="659732" y="4572577"/>
              <a:ext cx="2553731"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F491F728-473B-BCDB-1C90-3D0AE1520363}"/>
                </a:ext>
              </a:extLst>
            </p:cNvPr>
            <p:cNvSpPr txBox="1">
              <a:spLocks/>
            </p:cNvSpPr>
            <p:nvPr/>
          </p:nvSpPr>
          <p:spPr>
            <a:xfrm>
              <a:off x="554633" y="4178970"/>
              <a:ext cx="233023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fr-FR" sz="1600">
                  <a:solidFill>
                    <a:srgbClr val="0070C0"/>
                  </a:solidFill>
                </a:rPr>
                <a:t>Orientation sexuelle</a:t>
              </a:r>
            </a:p>
          </p:txBody>
        </p:sp>
      </p:grpSp>
      <p:grpSp>
        <p:nvGrpSpPr>
          <p:cNvPr id="73" name="Group 72">
            <a:extLst>
              <a:ext uri="{FF2B5EF4-FFF2-40B4-BE49-F238E27FC236}">
                <a16:creationId xmlns:a16="http://schemas.microsoft.com/office/drawing/2014/main" id="{2AF273BF-70C2-0884-577F-58303154E82F}"/>
              </a:ext>
            </a:extLst>
          </p:cNvPr>
          <p:cNvGrpSpPr/>
          <p:nvPr/>
        </p:nvGrpSpPr>
        <p:grpSpPr>
          <a:xfrm>
            <a:off x="554633" y="4830494"/>
            <a:ext cx="2658830" cy="480162"/>
            <a:chOff x="554633" y="4830494"/>
            <a:chExt cx="2658830" cy="480162"/>
          </a:xfrm>
        </p:grpSpPr>
        <p:cxnSp>
          <p:nvCxnSpPr>
            <p:cNvPr id="19" name="Straight Connector 18">
              <a:extLst>
                <a:ext uri="{FF2B5EF4-FFF2-40B4-BE49-F238E27FC236}">
                  <a16:creationId xmlns:a16="http://schemas.microsoft.com/office/drawing/2014/main" id="{F76A7463-591D-93E5-E70B-122BC87D9E14}"/>
                </a:ext>
              </a:extLst>
            </p:cNvPr>
            <p:cNvCxnSpPr>
              <a:cxnSpLocks/>
            </p:cNvCxnSpPr>
            <p:nvPr/>
          </p:nvCxnSpPr>
          <p:spPr>
            <a:xfrm flipH="1" flipV="1">
              <a:off x="659732" y="5227253"/>
              <a:ext cx="2553731"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1" name="Title 1">
              <a:extLst>
                <a:ext uri="{FF2B5EF4-FFF2-40B4-BE49-F238E27FC236}">
                  <a16:creationId xmlns:a16="http://schemas.microsoft.com/office/drawing/2014/main" id="{7D6877C6-6F5E-B770-65FB-DB0DB0AD6B0A}"/>
                </a:ext>
              </a:extLst>
            </p:cNvPr>
            <p:cNvSpPr txBox="1">
              <a:spLocks/>
            </p:cNvSpPr>
            <p:nvPr/>
          </p:nvSpPr>
          <p:spPr>
            <a:xfrm>
              <a:off x="554633" y="4830494"/>
              <a:ext cx="233023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fr-FR" sz="1600">
                  <a:solidFill>
                    <a:srgbClr val="0070C0"/>
                  </a:solidFill>
                </a:rPr>
                <a:t>Statut de réfugié</a:t>
              </a:r>
            </a:p>
          </p:txBody>
        </p:sp>
      </p:grpSp>
      <p:grpSp>
        <p:nvGrpSpPr>
          <p:cNvPr id="74" name="Group 73">
            <a:extLst>
              <a:ext uri="{FF2B5EF4-FFF2-40B4-BE49-F238E27FC236}">
                <a16:creationId xmlns:a16="http://schemas.microsoft.com/office/drawing/2014/main" id="{AA73F59E-CC2D-F4F8-00D5-D4A541B25168}"/>
              </a:ext>
            </a:extLst>
          </p:cNvPr>
          <p:cNvGrpSpPr/>
          <p:nvPr/>
        </p:nvGrpSpPr>
        <p:grpSpPr>
          <a:xfrm>
            <a:off x="8691092" y="1782803"/>
            <a:ext cx="2925649" cy="480162"/>
            <a:chOff x="8691092" y="1782803"/>
            <a:chExt cx="2925649" cy="480162"/>
          </a:xfrm>
        </p:grpSpPr>
        <p:cxnSp>
          <p:nvCxnSpPr>
            <p:cNvPr id="27" name="Straight Connector 26">
              <a:extLst>
                <a:ext uri="{FF2B5EF4-FFF2-40B4-BE49-F238E27FC236}">
                  <a16:creationId xmlns:a16="http://schemas.microsoft.com/office/drawing/2014/main" id="{54E8D2BD-48DC-6D30-B72F-B68ED819EA75}"/>
                </a:ext>
              </a:extLst>
            </p:cNvPr>
            <p:cNvCxnSpPr>
              <a:cxnSpLocks/>
            </p:cNvCxnSpPr>
            <p:nvPr/>
          </p:nvCxnSpPr>
          <p:spPr>
            <a:xfrm flipH="1">
              <a:off x="8691092" y="2198570"/>
              <a:ext cx="2823078"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3" name="Title 1">
              <a:extLst>
                <a:ext uri="{FF2B5EF4-FFF2-40B4-BE49-F238E27FC236}">
                  <a16:creationId xmlns:a16="http://schemas.microsoft.com/office/drawing/2014/main" id="{9AA4A991-EFCC-4042-F72C-1673D1F2E89B}"/>
                </a:ext>
              </a:extLst>
            </p:cNvPr>
            <p:cNvSpPr txBox="1">
              <a:spLocks/>
            </p:cNvSpPr>
            <p:nvPr/>
          </p:nvSpPr>
          <p:spPr>
            <a:xfrm>
              <a:off x="10110757" y="1782803"/>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fr-FR" sz="1600">
                  <a:solidFill>
                    <a:srgbClr val="0070C0"/>
                  </a:solidFill>
                </a:rPr>
                <a:t>Race</a:t>
              </a:r>
            </a:p>
          </p:txBody>
        </p:sp>
      </p:grpSp>
      <p:grpSp>
        <p:nvGrpSpPr>
          <p:cNvPr id="75" name="Group 74">
            <a:extLst>
              <a:ext uri="{FF2B5EF4-FFF2-40B4-BE49-F238E27FC236}">
                <a16:creationId xmlns:a16="http://schemas.microsoft.com/office/drawing/2014/main" id="{00CDA4EB-E4DA-C51B-434C-F4C1258FD367}"/>
              </a:ext>
            </a:extLst>
          </p:cNvPr>
          <p:cNvGrpSpPr/>
          <p:nvPr/>
        </p:nvGrpSpPr>
        <p:grpSpPr>
          <a:xfrm>
            <a:off x="8691092" y="2347251"/>
            <a:ext cx="2925649" cy="480162"/>
            <a:chOff x="8691092" y="2347251"/>
            <a:chExt cx="2925649" cy="480162"/>
          </a:xfrm>
        </p:grpSpPr>
        <p:cxnSp>
          <p:nvCxnSpPr>
            <p:cNvPr id="26" name="Straight Connector 25">
              <a:extLst>
                <a:ext uri="{FF2B5EF4-FFF2-40B4-BE49-F238E27FC236}">
                  <a16:creationId xmlns:a16="http://schemas.microsoft.com/office/drawing/2014/main" id="{8DEEA178-7290-1972-BD4E-A2B9C6F40C58}"/>
                </a:ext>
              </a:extLst>
            </p:cNvPr>
            <p:cNvCxnSpPr>
              <a:cxnSpLocks/>
            </p:cNvCxnSpPr>
            <p:nvPr/>
          </p:nvCxnSpPr>
          <p:spPr>
            <a:xfrm flipH="1">
              <a:off x="8691092" y="2757229"/>
              <a:ext cx="28230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5" name="Title 1">
              <a:extLst>
                <a:ext uri="{FF2B5EF4-FFF2-40B4-BE49-F238E27FC236}">
                  <a16:creationId xmlns:a16="http://schemas.microsoft.com/office/drawing/2014/main" id="{AC5A2236-EB19-D72A-17EC-208DED3AD8E0}"/>
                </a:ext>
              </a:extLst>
            </p:cNvPr>
            <p:cNvSpPr txBox="1">
              <a:spLocks/>
            </p:cNvSpPr>
            <p:nvPr/>
          </p:nvSpPr>
          <p:spPr>
            <a:xfrm>
              <a:off x="10110757" y="2347251"/>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fr-FR" sz="1600">
                  <a:solidFill>
                    <a:srgbClr val="0070C0"/>
                  </a:solidFill>
                </a:rPr>
                <a:t>Religion</a:t>
              </a:r>
            </a:p>
          </p:txBody>
        </p:sp>
      </p:grpSp>
      <p:grpSp>
        <p:nvGrpSpPr>
          <p:cNvPr id="76" name="Group 75">
            <a:extLst>
              <a:ext uri="{FF2B5EF4-FFF2-40B4-BE49-F238E27FC236}">
                <a16:creationId xmlns:a16="http://schemas.microsoft.com/office/drawing/2014/main" id="{C127F655-12FE-899C-78B9-FC51FB0B6D83}"/>
              </a:ext>
            </a:extLst>
          </p:cNvPr>
          <p:cNvGrpSpPr/>
          <p:nvPr/>
        </p:nvGrpSpPr>
        <p:grpSpPr>
          <a:xfrm>
            <a:off x="8691092" y="2947042"/>
            <a:ext cx="2917523" cy="480162"/>
            <a:chOff x="8691092" y="2947042"/>
            <a:chExt cx="2917523" cy="480162"/>
          </a:xfrm>
        </p:grpSpPr>
        <p:cxnSp>
          <p:nvCxnSpPr>
            <p:cNvPr id="24" name="Straight Connector 23">
              <a:extLst>
                <a:ext uri="{FF2B5EF4-FFF2-40B4-BE49-F238E27FC236}">
                  <a16:creationId xmlns:a16="http://schemas.microsoft.com/office/drawing/2014/main" id="{A4E605D9-56BC-8489-54D6-B37B65E7E511}"/>
                </a:ext>
              </a:extLst>
            </p:cNvPr>
            <p:cNvCxnSpPr>
              <a:cxnSpLocks/>
            </p:cNvCxnSpPr>
            <p:nvPr/>
          </p:nvCxnSpPr>
          <p:spPr>
            <a:xfrm flipH="1">
              <a:off x="8691092" y="3360390"/>
              <a:ext cx="28230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7" name="Title 1">
              <a:extLst>
                <a:ext uri="{FF2B5EF4-FFF2-40B4-BE49-F238E27FC236}">
                  <a16:creationId xmlns:a16="http://schemas.microsoft.com/office/drawing/2014/main" id="{6BFC1145-BC4D-5F35-D506-149932B990B2}"/>
                </a:ext>
              </a:extLst>
            </p:cNvPr>
            <p:cNvSpPr txBox="1">
              <a:spLocks/>
            </p:cNvSpPr>
            <p:nvPr/>
          </p:nvSpPr>
          <p:spPr>
            <a:xfrm>
              <a:off x="10102631" y="2947042"/>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fr-FR" sz="1600">
                  <a:solidFill>
                    <a:srgbClr val="0070C0"/>
                  </a:solidFill>
                </a:rPr>
                <a:t>Handicap</a:t>
              </a:r>
            </a:p>
          </p:txBody>
        </p:sp>
      </p:grpSp>
      <p:grpSp>
        <p:nvGrpSpPr>
          <p:cNvPr id="77" name="Group 76">
            <a:extLst>
              <a:ext uri="{FF2B5EF4-FFF2-40B4-BE49-F238E27FC236}">
                <a16:creationId xmlns:a16="http://schemas.microsoft.com/office/drawing/2014/main" id="{7F9A091E-4C17-8CB5-0293-CED1C3F6D8DD}"/>
              </a:ext>
            </a:extLst>
          </p:cNvPr>
          <p:cNvGrpSpPr/>
          <p:nvPr/>
        </p:nvGrpSpPr>
        <p:grpSpPr>
          <a:xfrm>
            <a:off x="8691092" y="3537248"/>
            <a:ext cx="2917523" cy="480162"/>
            <a:chOff x="8691092" y="3537248"/>
            <a:chExt cx="2917523" cy="480162"/>
          </a:xfrm>
        </p:grpSpPr>
        <p:cxnSp>
          <p:nvCxnSpPr>
            <p:cNvPr id="25" name="Straight Connector 24">
              <a:extLst>
                <a:ext uri="{FF2B5EF4-FFF2-40B4-BE49-F238E27FC236}">
                  <a16:creationId xmlns:a16="http://schemas.microsoft.com/office/drawing/2014/main" id="{8BEC8C94-677A-69A9-7EDA-4CBB21A5B9D2}"/>
                </a:ext>
              </a:extLst>
            </p:cNvPr>
            <p:cNvCxnSpPr>
              <a:cxnSpLocks/>
            </p:cNvCxnSpPr>
            <p:nvPr/>
          </p:nvCxnSpPr>
          <p:spPr>
            <a:xfrm flipH="1">
              <a:off x="8691092" y="3943658"/>
              <a:ext cx="2823078"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2D567B61-B050-E7CE-6202-435B5826E17B}"/>
                </a:ext>
              </a:extLst>
            </p:cNvPr>
            <p:cNvSpPr txBox="1">
              <a:spLocks/>
            </p:cNvSpPr>
            <p:nvPr/>
          </p:nvSpPr>
          <p:spPr>
            <a:xfrm>
              <a:off x="9202117" y="3537248"/>
              <a:ext cx="2406498"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fr-FR" sz="1600">
                  <a:solidFill>
                    <a:srgbClr val="0070C0"/>
                  </a:solidFill>
                </a:rPr>
                <a:t>Identité de genre</a:t>
              </a:r>
            </a:p>
          </p:txBody>
        </p:sp>
      </p:grpSp>
      <p:grpSp>
        <p:nvGrpSpPr>
          <p:cNvPr id="78" name="Group 77">
            <a:extLst>
              <a:ext uri="{FF2B5EF4-FFF2-40B4-BE49-F238E27FC236}">
                <a16:creationId xmlns:a16="http://schemas.microsoft.com/office/drawing/2014/main" id="{17743703-CE4B-4646-5CC0-7C30BA5F1DDE}"/>
              </a:ext>
            </a:extLst>
          </p:cNvPr>
          <p:cNvGrpSpPr/>
          <p:nvPr/>
        </p:nvGrpSpPr>
        <p:grpSpPr>
          <a:xfrm>
            <a:off x="8706881" y="4178970"/>
            <a:ext cx="2922275" cy="480162"/>
            <a:chOff x="8706881" y="4178970"/>
            <a:chExt cx="2922275" cy="480162"/>
          </a:xfrm>
        </p:grpSpPr>
        <p:cxnSp>
          <p:nvCxnSpPr>
            <p:cNvPr id="23" name="Straight Connector 22">
              <a:extLst>
                <a:ext uri="{FF2B5EF4-FFF2-40B4-BE49-F238E27FC236}">
                  <a16:creationId xmlns:a16="http://schemas.microsoft.com/office/drawing/2014/main" id="{A3BB69E5-9794-FD4A-8C2B-0138E592B27D}"/>
                </a:ext>
              </a:extLst>
            </p:cNvPr>
            <p:cNvCxnSpPr>
              <a:cxnSpLocks/>
            </p:cNvCxnSpPr>
            <p:nvPr/>
          </p:nvCxnSpPr>
          <p:spPr>
            <a:xfrm flipH="1">
              <a:off x="8706881" y="4579592"/>
              <a:ext cx="280728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9" name="Title 1">
              <a:extLst>
                <a:ext uri="{FF2B5EF4-FFF2-40B4-BE49-F238E27FC236}">
                  <a16:creationId xmlns:a16="http://schemas.microsoft.com/office/drawing/2014/main" id="{4F189354-D4BF-1CC2-3D01-6F0C671438C5}"/>
                </a:ext>
              </a:extLst>
            </p:cNvPr>
            <p:cNvSpPr txBox="1">
              <a:spLocks/>
            </p:cNvSpPr>
            <p:nvPr/>
          </p:nvSpPr>
          <p:spPr>
            <a:xfrm>
              <a:off x="9222658" y="4178970"/>
              <a:ext cx="2406498"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fr-FR" sz="1600">
                  <a:solidFill>
                    <a:srgbClr val="0070C0"/>
                  </a:solidFill>
                </a:rPr>
                <a:t>Expressions de genre</a:t>
              </a:r>
            </a:p>
          </p:txBody>
        </p:sp>
      </p:grpSp>
      <p:grpSp>
        <p:nvGrpSpPr>
          <p:cNvPr id="79" name="Group 78">
            <a:extLst>
              <a:ext uri="{FF2B5EF4-FFF2-40B4-BE49-F238E27FC236}">
                <a16:creationId xmlns:a16="http://schemas.microsoft.com/office/drawing/2014/main" id="{AD5A3E50-5CF6-C5BE-872B-F0FD146B69B1}"/>
              </a:ext>
            </a:extLst>
          </p:cNvPr>
          <p:cNvGrpSpPr/>
          <p:nvPr/>
        </p:nvGrpSpPr>
        <p:grpSpPr>
          <a:xfrm>
            <a:off x="8830491" y="4818426"/>
            <a:ext cx="2790084" cy="480162"/>
            <a:chOff x="8830491" y="4818426"/>
            <a:chExt cx="2790084" cy="480162"/>
          </a:xfrm>
        </p:grpSpPr>
        <p:cxnSp>
          <p:nvCxnSpPr>
            <p:cNvPr id="22" name="Straight Connector 21">
              <a:extLst>
                <a:ext uri="{FF2B5EF4-FFF2-40B4-BE49-F238E27FC236}">
                  <a16:creationId xmlns:a16="http://schemas.microsoft.com/office/drawing/2014/main" id="{2BC08EF0-551D-BBEE-A880-690A16E18DC5}"/>
                </a:ext>
              </a:extLst>
            </p:cNvPr>
            <p:cNvCxnSpPr>
              <a:cxnSpLocks/>
            </p:cNvCxnSpPr>
            <p:nvPr/>
          </p:nvCxnSpPr>
          <p:spPr>
            <a:xfrm flipH="1">
              <a:off x="8830491" y="5234268"/>
              <a:ext cx="268367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0" name="Title 1">
              <a:extLst>
                <a:ext uri="{FF2B5EF4-FFF2-40B4-BE49-F238E27FC236}">
                  <a16:creationId xmlns:a16="http://schemas.microsoft.com/office/drawing/2014/main" id="{29779B42-D47C-C15B-CC49-D0E38EABF2B6}"/>
                </a:ext>
              </a:extLst>
            </p:cNvPr>
            <p:cNvSpPr txBox="1">
              <a:spLocks/>
            </p:cNvSpPr>
            <p:nvPr/>
          </p:nvSpPr>
          <p:spPr>
            <a:xfrm>
              <a:off x="9214077" y="4818426"/>
              <a:ext cx="2406498" cy="480162"/>
            </a:xfrm>
            <a:prstGeom prst="rect">
              <a:avLst/>
            </a:prstGeom>
          </p:spPr>
          <p:txBody>
            <a:bodyPr>
              <a:normAutofit fontScale="75000" lnSpcReduction="200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fr-FR" sz="2000">
                  <a:solidFill>
                    <a:srgbClr val="0070C0"/>
                  </a:solidFill>
                </a:rPr>
                <a:t>Caractéristiques sexuelles</a:t>
              </a:r>
            </a:p>
          </p:txBody>
        </p:sp>
      </p:grpSp>
      <p:pic>
        <p:nvPicPr>
          <p:cNvPr id="6" name="Picture 5" descr="A group of people in clothing&#10;&#10;Description automatically generated with low confidence">
            <a:extLst>
              <a:ext uri="{FF2B5EF4-FFF2-40B4-BE49-F238E27FC236}">
                <a16:creationId xmlns:a16="http://schemas.microsoft.com/office/drawing/2014/main" id="{A0C33167-75AB-629E-EAE5-F4008F62D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908" y="1376298"/>
            <a:ext cx="6650120" cy="4105404"/>
          </a:xfrm>
          <a:prstGeom prst="rect">
            <a:avLst/>
          </a:prstGeom>
        </p:spPr>
      </p:pic>
    </p:spTree>
    <p:extLst>
      <p:ext uri="{BB962C8B-B14F-4D97-AF65-F5344CB8AC3E}">
        <p14:creationId xmlns:p14="http://schemas.microsoft.com/office/powerpoint/2010/main" val="2772448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8" accel="50000" fill="hold" nodeType="withEffect" p14:presetBounceEnd="50000">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14:bounceEnd="50000">
                                          <p:cBhvr additive="base">
                                            <p:cTn id="15" dur="1000" fill="hold"/>
                                            <p:tgtEl>
                                              <p:spTgt spid="68"/>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14:presetBounceEnd="50000">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14:bounceEnd="50000">
                                          <p:cBhvr additive="base">
                                            <p:cTn id="19" dur="1000" fill="hold"/>
                                            <p:tgtEl>
                                              <p:spTgt spid="69"/>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14:presetBounceEnd="50000">
                                      <p:stCondLst>
                                        <p:cond delay="1000"/>
                                      </p:stCondLst>
                                      <p:childTnLst>
                                        <p:set>
                                          <p:cBhvr>
                                            <p:cTn id="22" dur="1" fill="hold">
                                              <p:stCondLst>
                                                <p:cond delay="0"/>
                                              </p:stCondLst>
                                            </p:cTn>
                                            <p:tgtEl>
                                              <p:spTgt spid="70"/>
                                            </p:tgtEl>
                                            <p:attrNameLst>
                                              <p:attrName>style.visibility</p:attrName>
                                            </p:attrNameLst>
                                          </p:cBhvr>
                                          <p:to>
                                            <p:strVal val="visible"/>
                                          </p:to>
                                        </p:set>
                                        <p:anim calcmode="lin" valueType="num" p14:bounceEnd="50000">
                                          <p:cBhvr additive="base">
                                            <p:cTn id="23" dur="10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14:presetBounceEnd="50000">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14:bounceEnd="50000">
                                          <p:cBhvr additive="base">
                                            <p:cTn id="27" dur="1000" fill="hold"/>
                                            <p:tgtEl>
                                              <p:spTgt spid="71"/>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71"/>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14:presetBounceEnd="50000">
                                      <p:stCondLst>
                                        <p:cond delay="2000"/>
                                      </p:stCondLst>
                                      <p:childTnLst>
                                        <p:set>
                                          <p:cBhvr>
                                            <p:cTn id="30" dur="1" fill="hold">
                                              <p:stCondLst>
                                                <p:cond delay="0"/>
                                              </p:stCondLst>
                                            </p:cTn>
                                            <p:tgtEl>
                                              <p:spTgt spid="72"/>
                                            </p:tgtEl>
                                            <p:attrNameLst>
                                              <p:attrName>style.visibility</p:attrName>
                                            </p:attrNameLst>
                                          </p:cBhvr>
                                          <p:to>
                                            <p:strVal val="visible"/>
                                          </p:to>
                                        </p:set>
                                        <p:anim calcmode="lin" valueType="num" p14:bounceEnd="50000">
                                          <p:cBhvr additive="base">
                                            <p:cTn id="31" dur="1000" fill="hold"/>
                                            <p:tgtEl>
                                              <p:spTgt spid="72"/>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14:presetBounceEnd="50000">
                                      <p:stCondLst>
                                        <p:cond delay="2500"/>
                                      </p:stCondLst>
                                      <p:childTnLst>
                                        <p:set>
                                          <p:cBhvr>
                                            <p:cTn id="34" dur="1" fill="hold">
                                              <p:stCondLst>
                                                <p:cond delay="0"/>
                                              </p:stCondLst>
                                            </p:cTn>
                                            <p:tgtEl>
                                              <p:spTgt spid="73"/>
                                            </p:tgtEl>
                                            <p:attrNameLst>
                                              <p:attrName>style.visibility</p:attrName>
                                            </p:attrNameLst>
                                          </p:cBhvr>
                                          <p:to>
                                            <p:strVal val="visible"/>
                                          </p:to>
                                        </p:set>
                                        <p:anim calcmode="lin" valueType="num" p14:bounceEnd="50000">
                                          <p:cBhvr additive="base">
                                            <p:cTn id="35" dur="1000" fill="hold"/>
                                            <p:tgtEl>
                                              <p:spTgt spid="73"/>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73"/>
                                            </p:tgtEl>
                                            <p:attrNameLst>
                                              <p:attrName>ppt_y</p:attrName>
                                            </p:attrNameLst>
                                          </p:cBhvr>
                                          <p:tavLst>
                                            <p:tav tm="0">
                                              <p:val>
                                                <p:strVal val="#ppt_y"/>
                                              </p:val>
                                            </p:tav>
                                            <p:tav tm="100000">
                                              <p:val>
                                                <p:strVal val="#ppt_y"/>
                                              </p:val>
                                            </p:tav>
                                          </p:tavLst>
                                        </p:anim>
                                      </p:childTnLst>
                                    </p:cTn>
                                  </p:par>
                                  <p:par>
                                    <p:cTn id="37" presetID="2" presetClass="entr" presetSubtype="2" accel="50000" fill="hold" nodeType="withEffect" p14:presetBounceEnd="50000">
                                      <p:stCondLst>
                                        <p:cond delay="3000"/>
                                      </p:stCondLst>
                                      <p:childTnLst>
                                        <p:set>
                                          <p:cBhvr>
                                            <p:cTn id="38" dur="1" fill="hold">
                                              <p:stCondLst>
                                                <p:cond delay="0"/>
                                              </p:stCondLst>
                                            </p:cTn>
                                            <p:tgtEl>
                                              <p:spTgt spid="74"/>
                                            </p:tgtEl>
                                            <p:attrNameLst>
                                              <p:attrName>style.visibility</p:attrName>
                                            </p:attrNameLst>
                                          </p:cBhvr>
                                          <p:to>
                                            <p:strVal val="visible"/>
                                          </p:to>
                                        </p:set>
                                        <p:anim calcmode="lin" valueType="num" p14:bounceEnd="50000">
                                          <p:cBhvr additive="base">
                                            <p:cTn id="39" dur="1000" fill="hold"/>
                                            <p:tgtEl>
                                              <p:spTgt spid="74"/>
                                            </p:tgtEl>
                                            <p:attrNameLst>
                                              <p:attrName>ppt_x</p:attrName>
                                            </p:attrNameLst>
                                          </p:cBhvr>
                                          <p:tavLst>
                                            <p:tav tm="0">
                                              <p:val>
                                                <p:strVal val="1+#ppt_w/2"/>
                                              </p:val>
                                            </p:tav>
                                            <p:tav tm="100000">
                                              <p:val>
                                                <p:strVal val="#ppt_x"/>
                                              </p:val>
                                            </p:tav>
                                          </p:tavLst>
                                        </p:anim>
                                        <p:anim calcmode="lin" valueType="num" p14:bounceEnd="50000">
                                          <p:cBhvr additive="base">
                                            <p:cTn id="40" dur="1000" fill="hold"/>
                                            <p:tgtEl>
                                              <p:spTgt spid="74"/>
                                            </p:tgtEl>
                                            <p:attrNameLst>
                                              <p:attrName>ppt_y</p:attrName>
                                            </p:attrNameLst>
                                          </p:cBhvr>
                                          <p:tavLst>
                                            <p:tav tm="0">
                                              <p:val>
                                                <p:strVal val="#ppt_y"/>
                                              </p:val>
                                            </p:tav>
                                            <p:tav tm="100000">
                                              <p:val>
                                                <p:strVal val="#ppt_y"/>
                                              </p:val>
                                            </p:tav>
                                          </p:tavLst>
                                        </p:anim>
                                      </p:childTnLst>
                                    </p:cTn>
                                  </p:par>
                                  <p:par>
                                    <p:cTn id="41" presetID="2" presetClass="entr" presetSubtype="2" accel="50000" fill="hold" nodeType="withEffect" p14:presetBounceEnd="50000">
                                      <p:stCondLst>
                                        <p:cond delay="3500"/>
                                      </p:stCondLst>
                                      <p:childTnLst>
                                        <p:set>
                                          <p:cBhvr>
                                            <p:cTn id="42" dur="1" fill="hold">
                                              <p:stCondLst>
                                                <p:cond delay="0"/>
                                              </p:stCondLst>
                                            </p:cTn>
                                            <p:tgtEl>
                                              <p:spTgt spid="75"/>
                                            </p:tgtEl>
                                            <p:attrNameLst>
                                              <p:attrName>style.visibility</p:attrName>
                                            </p:attrNameLst>
                                          </p:cBhvr>
                                          <p:to>
                                            <p:strVal val="visible"/>
                                          </p:to>
                                        </p:set>
                                        <p:anim calcmode="lin" valueType="num" p14:bounceEnd="50000">
                                          <p:cBhvr additive="base">
                                            <p:cTn id="43" dur="1000" fill="hold"/>
                                            <p:tgtEl>
                                              <p:spTgt spid="75"/>
                                            </p:tgtEl>
                                            <p:attrNameLst>
                                              <p:attrName>ppt_x</p:attrName>
                                            </p:attrNameLst>
                                          </p:cBhvr>
                                          <p:tavLst>
                                            <p:tav tm="0">
                                              <p:val>
                                                <p:strVal val="1+#ppt_w/2"/>
                                              </p:val>
                                            </p:tav>
                                            <p:tav tm="100000">
                                              <p:val>
                                                <p:strVal val="#ppt_x"/>
                                              </p:val>
                                            </p:tav>
                                          </p:tavLst>
                                        </p:anim>
                                        <p:anim calcmode="lin" valueType="num" p14:bounceEnd="50000">
                                          <p:cBhvr additive="base">
                                            <p:cTn id="44" dur="1000" fill="hold"/>
                                            <p:tgtEl>
                                              <p:spTgt spid="75"/>
                                            </p:tgtEl>
                                            <p:attrNameLst>
                                              <p:attrName>ppt_y</p:attrName>
                                            </p:attrNameLst>
                                          </p:cBhvr>
                                          <p:tavLst>
                                            <p:tav tm="0">
                                              <p:val>
                                                <p:strVal val="#ppt_y"/>
                                              </p:val>
                                            </p:tav>
                                            <p:tav tm="100000">
                                              <p:val>
                                                <p:strVal val="#ppt_y"/>
                                              </p:val>
                                            </p:tav>
                                          </p:tavLst>
                                        </p:anim>
                                      </p:childTnLst>
                                    </p:cTn>
                                  </p:par>
                                  <p:par>
                                    <p:cTn id="45" presetID="2" presetClass="entr" presetSubtype="2" accel="50000" fill="hold" nodeType="withEffect" p14:presetBounceEnd="50000">
                                      <p:stCondLst>
                                        <p:cond delay="4000"/>
                                      </p:stCondLst>
                                      <p:childTnLst>
                                        <p:set>
                                          <p:cBhvr>
                                            <p:cTn id="46" dur="1" fill="hold">
                                              <p:stCondLst>
                                                <p:cond delay="0"/>
                                              </p:stCondLst>
                                            </p:cTn>
                                            <p:tgtEl>
                                              <p:spTgt spid="76"/>
                                            </p:tgtEl>
                                            <p:attrNameLst>
                                              <p:attrName>style.visibility</p:attrName>
                                            </p:attrNameLst>
                                          </p:cBhvr>
                                          <p:to>
                                            <p:strVal val="visible"/>
                                          </p:to>
                                        </p:set>
                                        <p:anim calcmode="lin" valueType="num" p14:bounceEnd="50000">
                                          <p:cBhvr additive="base">
                                            <p:cTn id="47" dur="10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48" dur="10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accel="50000" fill="hold" nodeType="withEffect" p14:presetBounceEnd="50000">
                                      <p:stCondLst>
                                        <p:cond delay="4500"/>
                                      </p:stCondLst>
                                      <p:childTnLst>
                                        <p:set>
                                          <p:cBhvr>
                                            <p:cTn id="50" dur="1" fill="hold">
                                              <p:stCondLst>
                                                <p:cond delay="0"/>
                                              </p:stCondLst>
                                            </p:cTn>
                                            <p:tgtEl>
                                              <p:spTgt spid="77"/>
                                            </p:tgtEl>
                                            <p:attrNameLst>
                                              <p:attrName>style.visibility</p:attrName>
                                            </p:attrNameLst>
                                          </p:cBhvr>
                                          <p:to>
                                            <p:strVal val="visible"/>
                                          </p:to>
                                        </p:set>
                                        <p:anim calcmode="lin" valueType="num" p14:bounceEnd="50000">
                                          <p:cBhvr additive="base">
                                            <p:cTn id="51" dur="10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52" dur="10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accel="50000" fill="hold" nodeType="withEffect" p14:presetBounceEnd="50000">
                                      <p:stCondLst>
                                        <p:cond delay="5000"/>
                                      </p:stCondLst>
                                      <p:childTnLst>
                                        <p:set>
                                          <p:cBhvr>
                                            <p:cTn id="54" dur="1" fill="hold">
                                              <p:stCondLst>
                                                <p:cond delay="0"/>
                                              </p:stCondLst>
                                            </p:cTn>
                                            <p:tgtEl>
                                              <p:spTgt spid="78"/>
                                            </p:tgtEl>
                                            <p:attrNameLst>
                                              <p:attrName>style.visibility</p:attrName>
                                            </p:attrNameLst>
                                          </p:cBhvr>
                                          <p:to>
                                            <p:strVal val="visible"/>
                                          </p:to>
                                        </p:set>
                                        <p:anim calcmode="lin" valueType="num" p14:bounceEnd="50000">
                                          <p:cBhvr additive="base">
                                            <p:cTn id="55" dur="10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56" dur="10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14:presetBounceEnd="50000">
                                      <p:stCondLst>
                                        <p:cond delay="5500"/>
                                      </p:stCondLst>
                                      <p:childTnLst>
                                        <p:set>
                                          <p:cBhvr>
                                            <p:cTn id="58" dur="1" fill="hold">
                                              <p:stCondLst>
                                                <p:cond delay="0"/>
                                              </p:stCondLst>
                                            </p:cTn>
                                            <p:tgtEl>
                                              <p:spTgt spid="79"/>
                                            </p:tgtEl>
                                            <p:attrNameLst>
                                              <p:attrName>style.visibility</p:attrName>
                                            </p:attrNameLst>
                                          </p:cBhvr>
                                          <p:to>
                                            <p:strVal val="visible"/>
                                          </p:to>
                                        </p:set>
                                        <p:anim calcmode="lin" valueType="num" p14:bounceEnd="50000">
                                          <p:cBhvr additive="base">
                                            <p:cTn id="59" dur="10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60"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8" accel="5000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0-#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0-#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stCondLst>
                                        <p:cond delay="100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1000" fill="hold"/>
                                            <p:tgtEl>
                                              <p:spTgt spid="70"/>
                                            </p:tgtEl>
                                            <p:attrNameLst>
                                              <p:attrName>ppt_x</p:attrName>
                                            </p:attrNameLst>
                                          </p:cBhvr>
                                          <p:tavLst>
                                            <p:tav tm="0">
                                              <p:val>
                                                <p:strVal val="0-#ppt_w/2"/>
                                              </p:val>
                                            </p:tav>
                                            <p:tav tm="100000">
                                              <p:val>
                                                <p:strVal val="#ppt_x"/>
                                              </p:val>
                                            </p:tav>
                                          </p:tavLst>
                                        </p:anim>
                                        <p:anim calcmode="lin" valueType="num">
                                          <p:cBhvr additive="base">
                                            <p:cTn id="24" dur="1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0-#ppt_w/2"/>
                                              </p:val>
                                            </p:tav>
                                            <p:tav tm="100000">
                                              <p:val>
                                                <p:strVal val="#ppt_x"/>
                                              </p:val>
                                            </p:tav>
                                          </p:tavLst>
                                        </p:anim>
                                        <p:anim calcmode="lin" valueType="num">
                                          <p:cBhvr additive="base">
                                            <p:cTn id="28" dur="1000" fill="hold"/>
                                            <p:tgtEl>
                                              <p:spTgt spid="71"/>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stCondLst>
                                        <p:cond delay="20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1000" fill="hold"/>
                                            <p:tgtEl>
                                              <p:spTgt spid="72"/>
                                            </p:tgtEl>
                                            <p:attrNameLst>
                                              <p:attrName>ppt_x</p:attrName>
                                            </p:attrNameLst>
                                          </p:cBhvr>
                                          <p:tavLst>
                                            <p:tav tm="0">
                                              <p:val>
                                                <p:strVal val="0-#ppt_w/2"/>
                                              </p:val>
                                            </p:tav>
                                            <p:tav tm="100000">
                                              <p:val>
                                                <p:strVal val="#ppt_x"/>
                                              </p:val>
                                            </p:tav>
                                          </p:tavLst>
                                        </p:anim>
                                        <p:anim calcmode="lin" valueType="num">
                                          <p:cBhvr additive="base">
                                            <p:cTn id="32" dur="10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stCondLst>
                                        <p:cond delay="250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1000" fill="hold"/>
                                            <p:tgtEl>
                                              <p:spTgt spid="73"/>
                                            </p:tgtEl>
                                            <p:attrNameLst>
                                              <p:attrName>ppt_x</p:attrName>
                                            </p:attrNameLst>
                                          </p:cBhvr>
                                          <p:tavLst>
                                            <p:tav tm="0">
                                              <p:val>
                                                <p:strVal val="0-#ppt_w/2"/>
                                              </p:val>
                                            </p:tav>
                                            <p:tav tm="100000">
                                              <p:val>
                                                <p:strVal val="#ppt_x"/>
                                              </p:val>
                                            </p:tav>
                                          </p:tavLst>
                                        </p:anim>
                                        <p:anim calcmode="lin" valueType="num">
                                          <p:cBhvr additive="base">
                                            <p:cTn id="36" dur="1000" fill="hold"/>
                                            <p:tgtEl>
                                              <p:spTgt spid="73"/>
                                            </p:tgtEl>
                                            <p:attrNameLst>
                                              <p:attrName>ppt_y</p:attrName>
                                            </p:attrNameLst>
                                          </p:cBhvr>
                                          <p:tavLst>
                                            <p:tav tm="0">
                                              <p:val>
                                                <p:strVal val="#ppt_y"/>
                                              </p:val>
                                            </p:tav>
                                            <p:tav tm="100000">
                                              <p:val>
                                                <p:strVal val="#ppt_y"/>
                                              </p:val>
                                            </p:tav>
                                          </p:tavLst>
                                        </p:anim>
                                      </p:childTnLst>
                                    </p:cTn>
                                  </p:par>
                                  <p:par>
                                    <p:cTn id="37" presetID="2" presetClass="entr" presetSubtype="2" accel="50000" fill="hold" nodeType="withEffect">
                                      <p:stCondLst>
                                        <p:cond delay="300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1000" fill="hold"/>
                                            <p:tgtEl>
                                              <p:spTgt spid="74"/>
                                            </p:tgtEl>
                                            <p:attrNameLst>
                                              <p:attrName>ppt_x</p:attrName>
                                            </p:attrNameLst>
                                          </p:cBhvr>
                                          <p:tavLst>
                                            <p:tav tm="0">
                                              <p:val>
                                                <p:strVal val="1+#ppt_w/2"/>
                                              </p:val>
                                            </p:tav>
                                            <p:tav tm="100000">
                                              <p:val>
                                                <p:strVal val="#ppt_x"/>
                                              </p:val>
                                            </p:tav>
                                          </p:tavLst>
                                        </p:anim>
                                        <p:anim calcmode="lin" valueType="num">
                                          <p:cBhvr additive="base">
                                            <p:cTn id="40" dur="1000" fill="hold"/>
                                            <p:tgtEl>
                                              <p:spTgt spid="74"/>
                                            </p:tgtEl>
                                            <p:attrNameLst>
                                              <p:attrName>ppt_y</p:attrName>
                                            </p:attrNameLst>
                                          </p:cBhvr>
                                          <p:tavLst>
                                            <p:tav tm="0">
                                              <p:val>
                                                <p:strVal val="#ppt_y"/>
                                              </p:val>
                                            </p:tav>
                                            <p:tav tm="100000">
                                              <p:val>
                                                <p:strVal val="#ppt_y"/>
                                              </p:val>
                                            </p:tav>
                                          </p:tavLst>
                                        </p:anim>
                                      </p:childTnLst>
                                    </p:cTn>
                                  </p:par>
                                  <p:par>
                                    <p:cTn id="41" presetID="2" presetClass="entr" presetSubtype="2" accel="50000" fill="hold" nodeType="withEffect">
                                      <p:stCondLst>
                                        <p:cond delay="350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1000" fill="hold"/>
                                            <p:tgtEl>
                                              <p:spTgt spid="75"/>
                                            </p:tgtEl>
                                            <p:attrNameLst>
                                              <p:attrName>ppt_x</p:attrName>
                                            </p:attrNameLst>
                                          </p:cBhvr>
                                          <p:tavLst>
                                            <p:tav tm="0">
                                              <p:val>
                                                <p:strVal val="1+#ppt_w/2"/>
                                              </p:val>
                                            </p:tav>
                                            <p:tav tm="100000">
                                              <p:val>
                                                <p:strVal val="#ppt_x"/>
                                              </p:val>
                                            </p:tav>
                                          </p:tavLst>
                                        </p:anim>
                                        <p:anim calcmode="lin" valueType="num">
                                          <p:cBhvr additive="base">
                                            <p:cTn id="44" dur="1000" fill="hold"/>
                                            <p:tgtEl>
                                              <p:spTgt spid="75"/>
                                            </p:tgtEl>
                                            <p:attrNameLst>
                                              <p:attrName>ppt_y</p:attrName>
                                            </p:attrNameLst>
                                          </p:cBhvr>
                                          <p:tavLst>
                                            <p:tav tm="0">
                                              <p:val>
                                                <p:strVal val="#ppt_y"/>
                                              </p:val>
                                            </p:tav>
                                            <p:tav tm="100000">
                                              <p:val>
                                                <p:strVal val="#ppt_y"/>
                                              </p:val>
                                            </p:tav>
                                          </p:tavLst>
                                        </p:anim>
                                      </p:childTnLst>
                                    </p:cTn>
                                  </p:par>
                                  <p:par>
                                    <p:cTn id="45" presetID="2" presetClass="entr" presetSubtype="2" accel="50000" fill="hold" nodeType="withEffect">
                                      <p:stCondLst>
                                        <p:cond delay="4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1000" fill="hold"/>
                                            <p:tgtEl>
                                              <p:spTgt spid="76"/>
                                            </p:tgtEl>
                                            <p:attrNameLst>
                                              <p:attrName>ppt_x</p:attrName>
                                            </p:attrNameLst>
                                          </p:cBhvr>
                                          <p:tavLst>
                                            <p:tav tm="0">
                                              <p:val>
                                                <p:strVal val="1+#ppt_w/2"/>
                                              </p:val>
                                            </p:tav>
                                            <p:tav tm="100000">
                                              <p:val>
                                                <p:strVal val="#ppt_x"/>
                                              </p:val>
                                            </p:tav>
                                          </p:tavLst>
                                        </p:anim>
                                        <p:anim calcmode="lin" valueType="num">
                                          <p:cBhvr additive="base">
                                            <p:cTn id="48" dur="10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accel="50000" fill="hold" nodeType="withEffect">
                                      <p:stCondLst>
                                        <p:cond delay="45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1000" fill="hold"/>
                                            <p:tgtEl>
                                              <p:spTgt spid="77"/>
                                            </p:tgtEl>
                                            <p:attrNameLst>
                                              <p:attrName>ppt_x</p:attrName>
                                            </p:attrNameLst>
                                          </p:cBhvr>
                                          <p:tavLst>
                                            <p:tav tm="0">
                                              <p:val>
                                                <p:strVal val="1+#ppt_w/2"/>
                                              </p:val>
                                            </p:tav>
                                            <p:tav tm="100000">
                                              <p:val>
                                                <p:strVal val="#ppt_x"/>
                                              </p:val>
                                            </p:tav>
                                          </p:tavLst>
                                        </p:anim>
                                        <p:anim calcmode="lin" valueType="num">
                                          <p:cBhvr additive="base">
                                            <p:cTn id="52" dur="10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accel="50000" fill="hold" nodeType="withEffect">
                                      <p:stCondLst>
                                        <p:cond delay="5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1000" fill="hold"/>
                                            <p:tgtEl>
                                              <p:spTgt spid="78"/>
                                            </p:tgtEl>
                                            <p:attrNameLst>
                                              <p:attrName>ppt_x</p:attrName>
                                            </p:attrNameLst>
                                          </p:cBhvr>
                                          <p:tavLst>
                                            <p:tav tm="0">
                                              <p:val>
                                                <p:strVal val="1+#ppt_w/2"/>
                                              </p:val>
                                            </p:tav>
                                            <p:tav tm="100000">
                                              <p:val>
                                                <p:strVal val="#ppt_x"/>
                                              </p:val>
                                            </p:tav>
                                          </p:tavLst>
                                        </p:anim>
                                        <p:anim calcmode="lin" valueType="num">
                                          <p:cBhvr additive="base">
                                            <p:cTn id="56" dur="10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stCondLst>
                                        <p:cond delay="55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1000" fill="hold"/>
                                            <p:tgtEl>
                                              <p:spTgt spid="79"/>
                                            </p:tgtEl>
                                            <p:attrNameLst>
                                              <p:attrName>ppt_x</p:attrName>
                                            </p:attrNameLst>
                                          </p:cBhvr>
                                          <p:tavLst>
                                            <p:tav tm="0">
                                              <p:val>
                                                <p:strVal val="1+#ppt_w/2"/>
                                              </p:val>
                                            </p:tav>
                                            <p:tav tm="100000">
                                              <p:val>
                                                <p:strVal val="#ppt_x"/>
                                              </p:val>
                                            </p:tav>
                                          </p:tavLst>
                                        </p:anim>
                                        <p:anim calcmode="lin" valueType="num">
                                          <p:cBhvr additive="base">
                                            <p:cTn id="60"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17C2A3-33A8-1E3A-097D-101D33F13FDC}"/>
              </a:ext>
            </a:extLst>
          </p:cNvPr>
          <p:cNvGrpSpPr/>
          <p:nvPr/>
        </p:nvGrpSpPr>
        <p:grpSpPr>
          <a:xfrm>
            <a:off x="-1684633" y="-572459"/>
            <a:ext cx="3981353" cy="3382989"/>
            <a:chOff x="-1684633" y="-572459"/>
            <a:chExt cx="3981353" cy="3382989"/>
          </a:xfrm>
        </p:grpSpPr>
        <p:sp>
          <p:nvSpPr>
            <p:cNvPr id="6" name="Oval 5">
              <a:extLst>
                <a:ext uri="{FF2B5EF4-FFF2-40B4-BE49-F238E27FC236}">
                  <a16:creationId xmlns:a16="http://schemas.microsoft.com/office/drawing/2014/main" id="{4C8847E2-FDC4-D36D-77CF-136C18369DED}"/>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8" name="Picture 7" descr="Logo, icon&#10;&#10;Description automatically generated">
              <a:extLst>
                <a:ext uri="{FF2B5EF4-FFF2-40B4-BE49-F238E27FC236}">
                  <a16:creationId xmlns:a16="http://schemas.microsoft.com/office/drawing/2014/main" id="{C653DF0F-6559-8659-AB87-587D53FFCA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
        <p:nvSpPr>
          <p:cNvPr id="3" name="Title 1">
            <a:extLst>
              <a:ext uri="{FF2B5EF4-FFF2-40B4-BE49-F238E27FC236}">
                <a16:creationId xmlns:a16="http://schemas.microsoft.com/office/drawing/2014/main" id="{6307748D-41C2-C87B-C3D0-41CA71689125}"/>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Activité</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Marche de pouvoir</a:t>
            </a:r>
          </a:p>
        </p:txBody>
      </p:sp>
      <p:pic>
        <p:nvPicPr>
          <p:cNvPr id="39" name="Picture 38" descr="A picture containing text, vector graphics&#10;&#10;Description automatically generated">
            <a:extLst>
              <a:ext uri="{FF2B5EF4-FFF2-40B4-BE49-F238E27FC236}">
                <a16:creationId xmlns:a16="http://schemas.microsoft.com/office/drawing/2014/main" id="{B91A2FE9-EE35-C8FE-F285-31E4E23F25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8584" y="2469725"/>
            <a:ext cx="1422273" cy="3040887"/>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C4CC6F26-01ED-2C10-417F-416CDEAE69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7716" y="2252562"/>
            <a:ext cx="1520478" cy="3296739"/>
          </a:xfrm>
          <a:prstGeom prst="rect">
            <a:avLst/>
          </a:prstGeom>
        </p:spPr>
      </p:pic>
      <p:pic>
        <p:nvPicPr>
          <p:cNvPr id="43" name="Picture 42" descr="A picture containing toy, vector graphics&#10;&#10;Description automatically generated">
            <a:extLst>
              <a:ext uri="{FF2B5EF4-FFF2-40B4-BE49-F238E27FC236}">
                <a16:creationId xmlns:a16="http://schemas.microsoft.com/office/drawing/2014/main" id="{BB805813-6914-EB65-AA6A-EDC45EA78CB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5719" y="2252558"/>
            <a:ext cx="2782022" cy="3448140"/>
          </a:xfrm>
          <a:prstGeom prst="rect">
            <a:avLst/>
          </a:prstGeom>
        </p:spPr>
      </p:pic>
      <p:pic>
        <p:nvPicPr>
          <p:cNvPr id="45" name="Picture 44" descr="A picture containing text, toy, doll&#10;&#10;Description automatically generated">
            <a:extLst>
              <a:ext uri="{FF2B5EF4-FFF2-40B4-BE49-F238E27FC236}">
                <a16:creationId xmlns:a16="http://schemas.microsoft.com/office/drawing/2014/main" id="{AC3906ED-FF27-EB4A-17BD-23BCE6A19E9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71385" y="3664575"/>
            <a:ext cx="1317367" cy="1910182"/>
          </a:xfrm>
          <a:prstGeom prst="rect">
            <a:avLst/>
          </a:prstGeom>
        </p:spPr>
      </p:pic>
      <p:pic>
        <p:nvPicPr>
          <p:cNvPr id="47" name="Picture 46" descr="A picture containing text, vector graphics&#10;&#10;Description automatically generated">
            <a:extLst>
              <a:ext uri="{FF2B5EF4-FFF2-40B4-BE49-F238E27FC236}">
                <a16:creationId xmlns:a16="http://schemas.microsoft.com/office/drawing/2014/main" id="{756694E5-2B47-2D99-F83C-2497B2C39C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79723" y="2469720"/>
            <a:ext cx="2252563" cy="3164644"/>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7D31A4B2-A8CD-AA1D-B851-968C473934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38043" y="2598240"/>
            <a:ext cx="1916852" cy="2951061"/>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608BC8E5-4A59-293D-30B6-DFB92534B4A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8584" y="2268069"/>
            <a:ext cx="1721922" cy="3265714"/>
          </a:xfrm>
          <a:prstGeom prst="rect">
            <a:avLst/>
          </a:prstGeom>
        </p:spPr>
      </p:pic>
    </p:spTree>
    <p:custDataLst>
      <p:tags r:id="rId1"/>
    </p:custDataLst>
    <p:extLst>
      <p:ext uri="{BB962C8B-B14F-4D97-AF65-F5344CB8AC3E}">
        <p14:creationId xmlns:p14="http://schemas.microsoft.com/office/powerpoint/2010/main" val="36015295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8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decel="50000" fill="hold" nodeType="withEffect">
                                      <p:stCondLst>
                                        <p:cond delay="10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decel="50000" fill="hold" nodeType="withEffect">
                                      <p:stCondLst>
                                        <p:cond delay="1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1+#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decel="50000" fill="hold" nodeType="withEffect">
                                      <p:stCondLst>
                                        <p:cond delay="14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3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000" fill="hold"/>
                                            <p:tgtEl>
                                              <p:spTgt spid="2"/>
                                            </p:tgtEl>
                                            <p:attrNameLst>
                                              <p:attrName>ppt_x</p:attrName>
                                            </p:attrNameLst>
                                          </p:cBhvr>
                                          <p:tavLst>
                                            <p:tav tm="0">
                                              <p:val>
                                                <p:strVal val="0-#ppt_w/2"/>
                                              </p:val>
                                            </p:tav>
                                            <p:tav tm="100000">
                                              <p:val>
                                                <p:strVal val="#ppt_x"/>
                                              </p:val>
                                            </p:tav>
                                          </p:tavLst>
                                        </p:anim>
                                        <p:anim calcmode="lin" valueType="num">
                                          <p:cBhvr additive="base">
                                            <p:cTn id="4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8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decel="50000" fill="hold" nodeType="withEffect">
                                      <p:stCondLst>
                                        <p:cond delay="10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decel="50000" fill="hold" nodeType="withEffect">
                                      <p:stCondLst>
                                        <p:cond delay="1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1+#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decel="50000" fill="hold" nodeType="withEffect">
                                      <p:stCondLst>
                                        <p:cond delay="14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3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000" fill="hold"/>
                                            <p:tgtEl>
                                              <p:spTgt spid="2"/>
                                            </p:tgtEl>
                                            <p:attrNameLst>
                                              <p:attrName>ppt_x</p:attrName>
                                            </p:attrNameLst>
                                          </p:cBhvr>
                                          <p:tavLst>
                                            <p:tav tm="0">
                                              <p:val>
                                                <p:strVal val="0-#ppt_w/2"/>
                                              </p:val>
                                            </p:tav>
                                            <p:tav tm="100000">
                                              <p:val>
                                                <p:strVal val="#ppt_x"/>
                                              </p:val>
                                            </p:tav>
                                          </p:tavLst>
                                        </p:anim>
                                        <p:anim calcmode="lin" valueType="num">
                                          <p:cBhvr additive="base">
                                            <p:cTn id="4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501546"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Discussion</a:t>
            </a:r>
            <a:r>
              <a:rPr lang="fr-FR">
                <a:solidFill>
                  <a:srgbClr val="0070C0"/>
                </a:solidFill>
                <a:latin typeface="Lato" panose="020F0502020204030203" pitchFamily="34" charset="77"/>
              </a:rPr>
              <a:t> </a:t>
            </a:r>
            <a:br>
              <a:rPr lang="fr-FR">
                <a:solidFill>
                  <a:srgbClr val="0070C0"/>
                </a:solidFill>
              </a:rPr>
            </a:br>
            <a:r>
              <a:rPr lang="fr-FR">
                <a:solidFill>
                  <a:srgbClr val="0070C0"/>
                </a:solidFill>
              </a:rPr>
              <a:t>Inégalité de genre</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264724" y="2598515"/>
            <a:ext cx="3225556" cy="2430686"/>
          </a:xfrm>
          <a:prstGeom prst="rect">
            <a:avLst/>
          </a:prstGeom>
        </p:spPr>
        <p:txBody>
          <a:bodyPr/>
          <a:lstStyle/>
          <a:p>
            <a:pPr>
              <a:buClr>
                <a:srgbClr val="0070C0"/>
              </a:buClr>
              <a:buFont typeface="Wingdings" pitchFamily="2" charset="2"/>
              <a:buChar char="Ø"/>
            </a:pPr>
            <a:r>
              <a:rPr lang="fr-FR" sz="2000"/>
              <a:t>Quels exemples d’</a:t>
            </a:r>
            <a:r>
              <a:rPr lang="fr-FR" sz="2000" b="1">
                <a:solidFill>
                  <a:srgbClr val="0070C0"/>
                </a:solidFill>
              </a:rPr>
              <a:t>inégalités de genre</a:t>
            </a:r>
            <a:r>
              <a:rPr lang="fr-FR" sz="2000"/>
              <a:t> observez-vous dans votre communauté ?</a:t>
            </a:r>
          </a:p>
          <a:p>
            <a:pPr>
              <a:buClr>
                <a:srgbClr val="0070C0"/>
              </a:buClr>
              <a:buFont typeface="Wingdings" pitchFamily="2" charset="2"/>
              <a:buChar char="Ø"/>
            </a:pPr>
            <a:r>
              <a:rPr lang="fr-FR" sz="2000"/>
              <a:t>Quels sont les </a:t>
            </a:r>
            <a:r>
              <a:rPr lang="fr-FR" sz="2000" b="1">
                <a:solidFill>
                  <a:srgbClr val="0070C0"/>
                </a:solidFill>
              </a:rPr>
              <a:t>facteurs intersectionnels </a:t>
            </a:r>
            <a:r>
              <a:rPr lang="fr-FR" sz="2000"/>
              <a:t>qui jouent un rôle dans ce manque d’égalité ?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A080DFCA-82B5-3F59-5984-FAA34EE6DF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5207" y="1282558"/>
            <a:ext cx="7178726" cy="4903064"/>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AB29A479-ED0E-2B08-8D46-F549FE401C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2164" y="895739"/>
            <a:ext cx="2045005" cy="5289883"/>
          </a:xfrm>
          <a:prstGeom prst="rect">
            <a:avLst/>
          </a:prstGeom>
        </p:spPr>
      </p:pic>
    </p:spTree>
    <p:custDataLst>
      <p:tags r:id="rId1"/>
    </p:custDataLst>
    <p:extLst>
      <p:ext uri="{BB962C8B-B14F-4D97-AF65-F5344CB8AC3E}">
        <p14:creationId xmlns:p14="http://schemas.microsoft.com/office/powerpoint/2010/main" val="26464364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14:presetBounceEnd="50000">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14:bounceEnd="50000">
                                          <p:cBhvr additive="base">
                                            <p:cTn id="15" dur="2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338610" y="174172"/>
            <a:ext cx="10405153" cy="592182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63937" y="966220"/>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Messages clés :</a:t>
            </a:r>
            <a:br>
              <a:rPr lang="fr-FR">
                <a:solidFill>
                  <a:srgbClr val="0070C0"/>
                </a:solidFill>
              </a:rPr>
            </a:br>
            <a:r>
              <a:rPr lang="fr-FR" sz="3600">
                <a:solidFill>
                  <a:srgbClr val="0070C0"/>
                </a:solidFill>
                <a:latin typeface="Lato" panose="020F0502020204030203" pitchFamily="34" charset="77"/>
              </a:rPr>
              <a:t>Causes profondes de la VBG</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853748" y="1900711"/>
            <a:ext cx="8890015"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2000"/>
              <a:t>Les causes profondes de la VBG sont l’inégalité de genre, la discrimination systémique et les rapports de pouvoir inégaux.</a:t>
            </a:r>
          </a:p>
          <a:p>
            <a:pPr>
              <a:buClr>
                <a:srgbClr val="0070C0"/>
              </a:buClr>
              <a:buFont typeface="Wingdings" pitchFamily="2" charset="2"/>
              <a:buChar char="Ø"/>
            </a:pPr>
            <a:r>
              <a:rPr lang="fr-FR" sz="2000"/>
              <a:t>Le déplacement n’est pas la cause de la VBG. La VBG existe avant le déplacement. Les facteurs liés au déplacement peuvent aggraver la VBG. </a:t>
            </a:r>
          </a:p>
          <a:p>
            <a:pPr>
              <a:buClr>
                <a:srgbClr val="0070C0"/>
              </a:buClr>
              <a:buFont typeface="Wingdings" pitchFamily="2" charset="2"/>
              <a:buChar char="Ø"/>
            </a:pPr>
            <a:r>
              <a:rPr lang="fr-FR" sz="2000"/>
              <a:t>La prévention primaire de la VBG consiste à identifier, à comprendre et à traiter ses causes profondes. Elle diffère de l’atténuation des risques, qui porte sur les facteurs contribuant à la VBG.</a:t>
            </a:r>
          </a:p>
          <a:p>
            <a:pPr>
              <a:buClr>
                <a:srgbClr val="0070C0"/>
              </a:buClr>
              <a:buFont typeface="Wingdings" pitchFamily="2" charset="2"/>
              <a:buChar char="Ø"/>
            </a:pPr>
            <a:r>
              <a:rPr lang="fr-FR" sz="2000"/>
              <a:t>Les femmes et les filles sont davantage exposées au risque de VBG et ont encore d’autres difficultés à vaincre pour bénéficier des services dispensés, à cause de l’existence d’inégalités de genre et autres formes systémiques de discrimination intersectionnelle. </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728" y="630084"/>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137" y="630083"/>
            <a:ext cx="2393017" cy="2541257"/>
          </a:xfrm>
          <a:prstGeom prst="rect">
            <a:avLst/>
          </a:prstGeom>
        </p:spPr>
      </p:pic>
    </p:spTree>
    <p:extLst>
      <p:ext uri="{BB962C8B-B14F-4D97-AF65-F5344CB8AC3E}">
        <p14:creationId xmlns:p14="http://schemas.microsoft.com/office/powerpoint/2010/main" val="23249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687D0C-9B9B-CF79-07AC-ACB7E513D9CB}"/>
              </a:ext>
            </a:extLst>
          </p:cNvPr>
          <p:cNvSpPr/>
          <p:nvPr/>
        </p:nvSpPr>
        <p:spPr>
          <a:xfrm>
            <a:off x="0" y="-561474"/>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17" name="Picture 16">
            <a:extLst>
              <a:ext uri="{FF2B5EF4-FFF2-40B4-BE49-F238E27FC236}">
                <a16:creationId xmlns:a16="http://schemas.microsoft.com/office/drawing/2014/main" id="{2320B829-BFE0-3431-EAD5-9A1E3D27A7D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219204"/>
            <a:ext cx="12192001" cy="3562352"/>
          </a:xfrm>
          <a:prstGeom prst="rect">
            <a:avLst/>
          </a:prstGeom>
        </p:spPr>
      </p:pic>
      <p:pic>
        <p:nvPicPr>
          <p:cNvPr id="11" name="Picture 10">
            <a:extLst>
              <a:ext uri="{FF2B5EF4-FFF2-40B4-BE49-F238E27FC236}">
                <a16:creationId xmlns:a16="http://schemas.microsoft.com/office/drawing/2014/main" id="{FB1DC15C-95B2-7948-B13D-6237ACDC538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859938" y="197713"/>
            <a:ext cx="2673911" cy="3101072"/>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4482520"/>
            <a:ext cx="8148182" cy="1456384"/>
            <a:chOff x="539750" y="4707879"/>
            <a:chExt cx="8280400" cy="145638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sz="4000" b="1">
                  <a:solidFill>
                    <a:srgbClr val="FFFFFF"/>
                  </a:solidFill>
                  <a:latin typeface="Lato" panose="020F0502020204030203" pitchFamily="34" charset="77"/>
                </a:rPr>
                <a:t>Principes de prévention de la VBG et modèle socio-écologique</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0787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fr-FR" sz="3000" baseline="30000">
                  <a:solidFill>
                    <a:srgbClr val="FFFFFF"/>
                  </a:solidFill>
                  <a:latin typeface="Lato" panose="020F0502020204030203" pitchFamily="34" charset="77"/>
                </a:rPr>
                <a:t>MODULE 1 | SESSION 3</a:t>
              </a:r>
            </a:p>
          </p:txBody>
        </p:sp>
      </p:grpSp>
      <p:pic>
        <p:nvPicPr>
          <p:cNvPr id="13" name="Picture 12">
            <a:extLst>
              <a:ext uri="{FF2B5EF4-FFF2-40B4-BE49-F238E27FC236}">
                <a16:creationId xmlns:a16="http://schemas.microsoft.com/office/drawing/2014/main" id="{27FB7048-55BA-FE86-0E1C-FACDA538050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73706" y="919096"/>
            <a:ext cx="2663978" cy="2970053"/>
          </a:xfrm>
          <a:prstGeom prst="rect">
            <a:avLst/>
          </a:prstGeom>
        </p:spPr>
      </p:pic>
      <p:pic>
        <p:nvPicPr>
          <p:cNvPr id="15" name="Picture 14">
            <a:extLst>
              <a:ext uri="{FF2B5EF4-FFF2-40B4-BE49-F238E27FC236}">
                <a16:creationId xmlns:a16="http://schemas.microsoft.com/office/drawing/2014/main" id="{BB8779C8-139F-313D-FBC9-F5E2BD4A18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60107" y="464698"/>
            <a:ext cx="2654682" cy="3107538"/>
          </a:xfrm>
          <a:prstGeom prst="rect">
            <a:avLst/>
          </a:prstGeom>
        </p:spPr>
      </p:pic>
      <p:pic>
        <p:nvPicPr>
          <p:cNvPr id="9" name="Picture 8">
            <a:extLst>
              <a:ext uri="{FF2B5EF4-FFF2-40B4-BE49-F238E27FC236}">
                <a16:creationId xmlns:a16="http://schemas.microsoft.com/office/drawing/2014/main" id="{4E104B64-541E-190C-14EE-3DAAE942AE0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33849" y="1273861"/>
            <a:ext cx="2673911" cy="2797323"/>
          </a:xfrm>
          <a:prstGeom prst="rect">
            <a:avLst/>
          </a:prstGeom>
        </p:spPr>
      </p:pic>
    </p:spTree>
    <p:custDataLst>
      <p:tags r:id="rId1"/>
    </p:custDataLst>
    <p:extLst>
      <p:ext uri="{BB962C8B-B14F-4D97-AF65-F5344CB8AC3E}">
        <p14:creationId xmlns:p14="http://schemas.microsoft.com/office/powerpoint/2010/main" val="53809181"/>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accel="50000" decel="5000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1+#ppt_w/2"/>
                                              </p:val>
                                            </p:tav>
                                            <p:tav tm="100000">
                                              <p:val>
                                                <p:strVal val="#ppt_x"/>
                                              </p:val>
                                            </p:tav>
                                          </p:tavLst>
                                        </p:anim>
                                        <p:anim calcmode="lin" valueType="num">
                                          <p:cBhvr additive="base">
                                            <p:cTn id="19" dur="2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0-#ppt_w/2"/>
                                              </p:val>
                                            </p:tav>
                                            <p:tav tm="100000">
                                              <p:val>
                                                <p:strVal val="#ppt_x"/>
                                              </p:val>
                                            </p:tav>
                                          </p:tavLst>
                                        </p:anim>
                                        <p:anim calcmode="lin" valueType="num">
                                          <p:cBhvr additive="base">
                                            <p:cTn id="23" dur="20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accel="50000" decel="5000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accel="50000" decel="5000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1+#ppt_w/2"/>
                                              </p:val>
                                            </p:tav>
                                            <p:tav tm="100000">
                                              <p:val>
                                                <p:strVal val="#ppt_x"/>
                                              </p:val>
                                            </p:tav>
                                          </p:tavLst>
                                        </p:anim>
                                        <p:anim calcmode="lin" valueType="num">
                                          <p:cBhvr additive="base">
                                            <p:cTn id="19" dur="2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0-#ppt_w/2"/>
                                              </p:val>
                                            </p:tav>
                                            <p:tav tm="100000">
                                              <p:val>
                                                <p:strVal val="#ppt_x"/>
                                              </p:val>
                                            </p:tav>
                                          </p:tavLst>
                                        </p:anim>
                                        <p:anim calcmode="lin" valueType="num">
                                          <p:cBhvr additive="base">
                                            <p:cTn id="23" dur="20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accel="50000" decel="5000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447DEA2-3C5A-F9DD-F2CA-76E6FF2A5A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1057" y="2873829"/>
            <a:ext cx="6078839" cy="3497232"/>
          </a:xfrm>
          <a:prstGeom prst="rect">
            <a:avLst/>
          </a:prstGeom>
        </p:spPr>
      </p:pic>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684661"/>
            <a:ext cx="1087304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Principes directeurs et prévention de la VBG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344816"/>
            <a:ext cx="1345747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0" y="1804946"/>
            <a:ext cx="4302406" cy="3807618"/>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lnSpc>
                <a:spcPct val="115000"/>
              </a:lnSpc>
              <a:buClr>
                <a:srgbClr val="0070C0"/>
              </a:buClr>
              <a:buFont typeface="Wingdings" pitchFamily="2" charset="2"/>
              <a:buChar char="Ø"/>
            </a:pPr>
            <a:r>
              <a:rPr lang="fr-FR" sz="2000">
                <a:ea typeface="MS Mincho" panose="02020609040205080304" pitchFamily="49" charset="-128"/>
                <a:cs typeface="Times New Roman" panose="02020603050405020304" pitchFamily="18" charset="0"/>
              </a:rPr>
              <a:t>Engagement et processus communautaires. </a:t>
            </a:r>
            <a:endParaRPr lang="en-US"/>
          </a:p>
          <a:p>
            <a:pPr marL="448945" indent="-448945">
              <a:lnSpc>
                <a:spcPct val="115000"/>
              </a:lnSpc>
              <a:buClr>
                <a:srgbClr val="0070C0"/>
              </a:buClr>
              <a:buFont typeface="Wingdings" pitchFamily="2" charset="2"/>
              <a:buChar char="Ø"/>
            </a:pPr>
            <a:r>
              <a:rPr lang="fr-FR" sz="2000">
                <a:ea typeface="MS Mincho" panose="02020609040205080304" pitchFamily="49" charset="-128"/>
                <a:cs typeface="Times New Roman" panose="02020603050405020304" pitchFamily="18" charset="0"/>
              </a:rPr>
              <a:t>Responsabilité à l’égard des femmes et des filles.</a:t>
            </a:r>
          </a:p>
          <a:p>
            <a:pPr marL="448945" indent="-448945">
              <a:lnSpc>
                <a:spcPct val="115000"/>
              </a:lnSpc>
              <a:buClr>
                <a:srgbClr val="0070C0"/>
              </a:buClr>
              <a:buFont typeface="Wingdings" pitchFamily="2" charset="2"/>
              <a:buChar char="Ø"/>
            </a:pPr>
            <a:r>
              <a:rPr lang="fr-FR" sz="2000">
                <a:ea typeface="MS Mincho" panose="02020609040205080304" pitchFamily="49" charset="-128"/>
                <a:cs typeface="Times New Roman" panose="02020603050405020304" pitchFamily="18" charset="0"/>
              </a:rPr>
              <a:t>Approche axée sur les survivant(e)s.</a:t>
            </a:r>
          </a:p>
          <a:p>
            <a:pPr marL="448945" indent="-448945">
              <a:lnSpc>
                <a:spcPct val="115000"/>
              </a:lnSpc>
              <a:buClr>
                <a:srgbClr val="0070C0"/>
              </a:buClr>
              <a:buFont typeface="Wingdings" pitchFamily="2" charset="2"/>
              <a:buChar char="Ø"/>
            </a:pPr>
            <a:r>
              <a:rPr lang="fr-FR" sz="2000">
                <a:ea typeface="MS Mincho" panose="02020609040205080304" pitchFamily="49" charset="-128"/>
                <a:cs typeface="Times New Roman" panose="02020603050405020304" pitchFamily="18" charset="0"/>
              </a:rPr>
              <a:t>Ne pas nuire. </a:t>
            </a:r>
          </a:p>
          <a:p>
            <a:pPr marL="448945" indent="-448945"/>
            <a:endParaRPr lang="en-GB" sz="2400">
              <a:latin typeface="Lato"/>
              <a:ea typeface="Lato"/>
              <a:cs typeface="Lato"/>
            </a:endParaRPr>
          </a:p>
        </p:txBody>
      </p:sp>
      <p:pic>
        <p:nvPicPr>
          <p:cNvPr id="4" name="Picture 3" descr="A picture containing text, vector graphics&#10;&#10;Description automatically generated">
            <a:extLst>
              <a:ext uri="{FF2B5EF4-FFF2-40B4-BE49-F238E27FC236}">
                <a16:creationId xmlns:a16="http://schemas.microsoft.com/office/drawing/2014/main" id="{42FC0B3F-814A-D57B-C34C-E2CCBED8D8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7896" y="2004971"/>
            <a:ext cx="6921978" cy="4461960"/>
          </a:xfrm>
          <a:prstGeom prst="rect">
            <a:avLst/>
          </a:prstGeom>
        </p:spPr>
      </p:pic>
    </p:spTree>
    <p:custDataLst>
      <p:tags r:id="rId1"/>
    </p:custDataLst>
    <p:extLst>
      <p:ext uri="{BB962C8B-B14F-4D97-AF65-F5344CB8AC3E}">
        <p14:creationId xmlns:p14="http://schemas.microsoft.com/office/powerpoint/2010/main" val="16686001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7D31">
            <a:alpha val="94000"/>
          </a:srgb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4E6BD6-8B2A-57D6-D980-6DF4126529BF}"/>
              </a:ext>
            </a:extLst>
          </p:cNvPr>
          <p:cNvSpPr/>
          <p:nvPr/>
        </p:nvSpPr>
        <p:spPr>
          <a:xfrm>
            <a:off x="0" y="-448131"/>
            <a:ext cx="12192000" cy="5093784"/>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8" name="Picture 7" descr="A blue x-ray of a person's head&#10;&#10;Description automatically generated with low confidence">
            <a:extLst>
              <a:ext uri="{FF2B5EF4-FFF2-40B4-BE49-F238E27FC236}">
                <a16:creationId xmlns:a16="http://schemas.microsoft.com/office/drawing/2014/main" id="{DCE41B81-949D-989F-ABAB-8932C9560E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2242" y="1175898"/>
            <a:ext cx="2978275" cy="3466096"/>
          </a:xfrm>
          <a:prstGeom prst="rect">
            <a:avLst/>
          </a:prstGeom>
        </p:spPr>
      </p:pic>
      <p:pic>
        <p:nvPicPr>
          <p:cNvPr id="12" name="Picture 11" descr="A picture containing vector graphics&#10;&#10;Description automatically generated">
            <a:extLst>
              <a:ext uri="{FF2B5EF4-FFF2-40B4-BE49-F238E27FC236}">
                <a16:creationId xmlns:a16="http://schemas.microsoft.com/office/drawing/2014/main" id="{AD727989-B5CD-D6F7-5163-62120770C0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132" y="1056112"/>
            <a:ext cx="2978275" cy="3585883"/>
          </a:xfrm>
          <a:prstGeom prst="rect">
            <a:avLst/>
          </a:prstGeom>
        </p:spPr>
      </p:pic>
      <p:grpSp>
        <p:nvGrpSpPr>
          <p:cNvPr id="6" name="Group 5">
            <a:extLst>
              <a:ext uri="{FF2B5EF4-FFF2-40B4-BE49-F238E27FC236}">
                <a16:creationId xmlns:a16="http://schemas.microsoft.com/office/drawing/2014/main" id="{FA09493C-CE59-94D8-5175-D33D21C38292}"/>
              </a:ext>
            </a:extLst>
          </p:cNvPr>
          <p:cNvGrpSpPr/>
          <p:nvPr/>
        </p:nvGrpSpPr>
        <p:grpSpPr>
          <a:xfrm>
            <a:off x="788217" y="5454838"/>
            <a:ext cx="8495232" cy="1152866"/>
            <a:chOff x="523455" y="1447677"/>
            <a:chExt cx="8495232" cy="175242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50261" y="2120601"/>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sz="3500" baseline="30000">
                  <a:solidFill>
                    <a:schemeClr val="bg1"/>
                  </a:solidFill>
                  <a:latin typeface="Lato" panose="020F0502020204030203" pitchFamily="34" charset="77"/>
                </a:rPr>
                <a:t>MODULE 1 - PRÉVENTION PRIMAIRE DE LA VBG</a:t>
              </a:r>
            </a:p>
            <a:p>
              <a:endParaRPr lang="fr-FR" sz="1200" baseline="30000">
                <a:solidFill>
                  <a:schemeClr val="bg1"/>
                </a:solidFill>
                <a:latin typeface="Lato" panose="020F0502020204030203" pitchFamily="34" charset="77"/>
              </a:endParaRPr>
            </a:p>
            <a:p>
              <a:r>
                <a:rPr lang="fr-FR" sz="1400">
                  <a:solidFill>
                    <a:schemeClr val="bg1"/>
                  </a:solidFill>
                  <a:latin typeface="Lato" panose="020F0502020204030203" pitchFamily="34" charset="0"/>
                  <a:ea typeface="Lato" panose="020F0502020204030203" pitchFamily="34" charset="0"/>
                  <a:cs typeface="Lato" panose="020F0502020204030203" pitchFamily="34" charset="0"/>
                </a:rPr>
                <a:t>© HCR, mars 2023</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23455" y="1447677"/>
              <a:ext cx="8495232" cy="4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pPr>
              <a:r>
                <a:rPr lang="fr-FR" sz="3600" b="1">
                  <a:solidFill>
                    <a:schemeClr val="bg1"/>
                  </a:solidFill>
                  <a:latin typeface="Lato" panose="020F0502020204030203" pitchFamily="34" charset="77"/>
                </a:rPr>
                <a:t>Kit de Formation sur la prévention de la violence basée sur le genre (VBG)</a:t>
              </a:r>
            </a:p>
          </p:txBody>
        </p:sp>
      </p:grpSp>
      <p:pic>
        <p:nvPicPr>
          <p:cNvPr id="4" name="Picture 3">
            <a:extLst>
              <a:ext uri="{FF2B5EF4-FFF2-40B4-BE49-F238E27FC236}">
                <a16:creationId xmlns:a16="http://schemas.microsoft.com/office/drawing/2014/main" id="{4D045E7B-864E-E5F4-4205-A3F8B353877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62415" y="220399"/>
            <a:ext cx="7981159" cy="4424967"/>
          </a:xfrm>
          <a:prstGeom prst="rect">
            <a:avLst/>
          </a:prstGeom>
        </p:spPr>
      </p:pic>
      <p:sp>
        <p:nvSpPr>
          <p:cNvPr id="10" name="TextBox 9">
            <a:extLst>
              <a:ext uri="{FF2B5EF4-FFF2-40B4-BE49-F238E27FC236}">
                <a16:creationId xmlns:a16="http://schemas.microsoft.com/office/drawing/2014/main" id="{FDB233BE-32F3-B323-99C0-282F9D814056}"/>
              </a:ext>
            </a:extLst>
          </p:cNvPr>
          <p:cNvSpPr txBox="1"/>
          <p:nvPr/>
        </p:nvSpPr>
        <p:spPr>
          <a:xfrm>
            <a:off x="9283449" y="4742468"/>
            <a:ext cx="2949846" cy="307777"/>
          </a:xfrm>
          <a:prstGeom prst="rect">
            <a:avLst/>
          </a:prstGeom>
          <a:noFill/>
        </p:spPr>
        <p:txBody>
          <a:bodyPr wrap="square" rtlCol="0">
            <a:spAutoFit/>
          </a:bodyPr>
          <a:lstStyle/>
          <a:p>
            <a:r>
              <a:rPr lang="fr-FR" sz="1400" b="0" i="1" u="none" strike="noStrike">
                <a:solidFill>
                  <a:schemeClr val="bg1"/>
                </a:solidFill>
                <a:effectLst/>
                <a:latin typeface="Lato" panose="020F0502020204030203" pitchFamily="34" charset="0"/>
                <a:ea typeface="Lato" panose="020F0502020204030203" pitchFamily="34" charset="0"/>
                <a:cs typeface="Lato" panose="020F0502020204030203" pitchFamily="34" charset="0"/>
              </a:rPr>
              <a:t>Conception graphique - REC Design</a:t>
            </a:r>
          </a:p>
        </p:txBody>
      </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 presetClass="entr" presetSubtype="2" accel="50000" fill="hold" nodeType="withEffect" p14:presetBounceEnd="50000">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3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3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0" fill="hold"/>
                                            <p:tgtEl>
                                              <p:spTgt spid="12"/>
                                            </p:tgtEl>
                                            <p:attrNameLst>
                                              <p:attrName>ppt_x</p:attrName>
                                            </p:attrNameLst>
                                          </p:cBhvr>
                                          <p:tavLst>
                                            <p:tav tm="0">
                                              <p:val>
                                                <p:strVal val="0-#ppt_w/2"/>
                                              </p:val>
                                            </p:tav>
                                            <p:tav tm="100000">
                                              <p:val>
                                                <p:strVal val="#ppt_x"/>
                                              </p:val>
                                            </p:tav>
                                          </p:tavLst>
                                        </p:anim>
                                        <p:anim calcmode="lin" valueType="num">
                                          <p:cBhvr additive="base">
                                            <p:cTn id="23"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 presetClass="entr" presetSubtype="2" accel="5000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fill="hold"/>
                                            <p:tgtEl>
                                              <p:spTgt spid="4"/>
                                            </p:tgtEl>
                                            <p:attrNameLst>
                                              <p:attrName>ppt_x</p:attrName>
                                            </p:attrNameLst>
                                          </p:cBhvr>
                                          <p:tavLst>
                                            <p:tav tm="0">
                                              <p:val>
                                                <p:strVal val="1+#ppt_w/2"/>
                                              </p:val>
                                            </p:tav>
                                            <p:tav tm="100000">
                                              <p:val>
                                                <p:strVal val="#ppt_x"/>
                                              </p:val>
                                            </p:tav>
                                          </p:tavLst>
                                        </p:anim>
                                        <p:anim calcmode="lin" valueType="num">
                                          <p:cBhvr additive="base">
                                            <p:cTn id="15" dur="3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0" fill="hold"/>
                                            <p:tgtEl>
                                              <p:spTgt spid="12"/>
                                            </p:tgtEl>
                                            <p:attrNameLst>
                                              <p:attrName>ppt_x</p:attrName>
                                            </p:attrNameLst>
                                          </p:cBhvr>
                                          <p:tavLst>
                                            <p:tav tm="0">
                                              <p:val>
                                                <p:strVal val="0-#ppt_w/2"/>
                                              </p:val>
                                            </p:tav>
                                            <p:tav tm="100000">
                                              <p:val>
                                                <p:strVal val="#ppt_x"/>
                                              </p:val>
                                            </p:tav>
                                          </p:tavLst>
                                        </p:anim>
                                        <p:anim calcmode="lin" valueType="num">
                                          <p:cBhvr additive="base">
                                            <p:cTn id="23"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753772-8739-9B55-A5A4-F64250526AB4}"/>
              </a:ext>
            </a:extLst>
          </p:cNvPr>
          <p:cNvGrpSpPr/>
          <p:nvPr/>
        </p:nvGrpSpPr>
        <p:grpSpPr>
          <a:xfrm>
            <a:off x="-1671571" y="-650837"/>
            <a:ext cx="3981353" cy="3382989"/>
            <a:chOff x="-1684633" y="-572459"/>
            <a:chExt cx="3981353" cy="3382989"/>
          </a:xfrm>
        </p:grpSpPr>
        <p:sp>
          <p:nvSpPr>
            <p:cNvPr id="3" name="Oval 2">
              <a:extLst>
                <a:ext uri="{FF2B5EF4-FFF2-40B4-BE49-F238E27FC236}">
                  <a16:creationId xmlns:a16="http://schemas.microsoft.com/office/drawing/2014/main" id="{2BF3BED0-A7C2-FAB4-DCD2-7FBC3A81C1D5}"/>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4" name="Picture 3" descr="Logo, icon&#10;&#10;Description automatically generated">
              <a:extLst>
                <a:ext uri="{FF2B5EF4-FFF2-40B4-BE49-F238E27FC236}">
                  <a16:creationId xmlns:a16="http://schemas.microsoft.com/office/drawing/2014/main" id="{8D51CE6C-8CA8-C701-53B2-A6FD72DB5E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
        <p:nvSpPr>
          <p:cNvPr id="9" name="Title 1">
            <a:extLst>
              <a:ext uri="{FF2B5EF4-FFF2-40B4-BE49-F238E27FC236}">
                <a16:creationId xmlns:a16="http://schemas.microsoft.com/office/drawing/2014/main" id="{C2792BC3-7503-0743-1585-6539EECE8B80}"/>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Activité</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Principes en pratique</a:t>
            </a:r>
          </a:p>
        </p:txBody>
      </p:sp>
      <p:pic>
        <p:nvPicPr>
          <p:cNvPr id="7" name="Picture 6" descr="Graphical user interface&#10;&#10;Description automatically generated with low confidence">
            <a:extLst>
              <a:ext uri="{FF2B5EF4-FFF2-40B4-BE49-F238E27FC236}">
                <a16:creationId xmlns:a16="http://schemas.microsoft.com/office/drawing/2014/main" id="{5B95E71F-A4BA-6ED2-965C-D1EB0C06D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54735" y="1282557"/>
            <a:ext cx="11311481" cy="6324405"/>
          </a:xfrm>
          <a:prstGeom prst="rect">
            <a:avLst/>
          </a:prstGeom>
        </p:spPr>
      </p:pic>
      <p:pic>
        <p:nvPicPr>
          <p:cNvPr id="13" name="Picture 12">
            <a:extLst>
              <a:ext uri="{FF2B5EF4-FFF2-40B4-BE49-F238E27FC236}">
                <a16:creationId xmlns:a16="http://schemas.microsoft.com/office/drawing/2014/main" id="{198F1AF2-27B9-10C6-566C-A0AC352F53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403" y="1942712"/>
            <a:ext cx="2733194" cy="3191486"/>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31C68E6-EAEA-A942-7A25-EA0705844B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442" y="2283263"/>
            <a:ext cx="5284708" cy="3880558"/>
          </a:xfrm>
          <a:prstGeom prst="rect">
            <a:avLst/>
          </a:prstGeom>
        </p:spPr>
      </p:pic>
      <p:pic>
        <p:nvPicPr>
          <p:cNvPr id="19" name="Picture 18" descr="A picture containing text, vector graphics&#10;&#10;Description automatically generated">
            <a:extLst>
              <a:ext uri="{FF2B5EF4-FFF2-40B4-BE49-F238E27FC236}">
                <a16:creationId xmlns:a16="http://schemas.microsoft.com/office/drawing/2014/main" id="{94445AC2-70AE-2F15-F63A-44D1147A7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30585" y="1301218"/>
            <a:ext cx="4517286" cy="4883831"/>
          </a:xfrm>
          <a:prstGeom prst="rect">
            <a:avLst/>
          </a:prstGeom>
        </p:spPr>
      </p:pic>
    </p:spTree>
    <p:custDataLst>
      <p:tags r:id="rId1"/>
    </p:custDataLst>
    <p:extLst>
      <p:ext uri="{BB962C8B-B14F-4D97-AF65-F5344CB8AC3E}">
        <p14:creationId xmlns:p14="http://schemas.microsoft.com/office/powerpoint/2010/main" val="426838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2" presetClass="entr" presetSubtype="8" accel="50000" decel="50000" fill="hold" nodeType="withEffect">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0" fill="hold"/>
                                            <p:tgtEl>
                                              <p:spTgt spid="13"/>
                                            </p:tgtEl>
                                            <p:attrNameLst>
                                              <p:attrName>ppt_x</p:attrName>
                                            </p:attrNameLst>
                                          </p:cBhvr>
                                          <p:tavLst>
                                            <p:tav tm="0">
                                              <p:val>
                                                <p:strVal val="1+#ppt_w/2"/>
                                              </p:val>
                                            </p:tav>
                                            <p:tav tm="100000">
                                              <p:val>
                                                <p:strVal val="#ppt_x"/>
                                              </p:val>
                                            </p:tav>
                                          </p:tavLst>
                                        </p:anim>
                                        <p:anim calcmode="lin" valueType="num">
                                          <p:cBhvr additive="base">
                                            <p:cTn id="19" dur="3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0-#ppt_w/2"/>
                                              </p:val>
                                            </p:tav>
                                            <p:tav tm="100000">
                                              <p:val>
                                                <p:strVal val="#ppt_x"/>
                                              </p:val>
                                            </p:tav>
                                          </p:tavLst>
                                        </p:anim>
                                        <p:anim calcmode="lin" valueType="num">
                                          <p:cBhvr additive="base">
                                            <p:cTn id="23" dur="2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3000" fill="hold"/>
                                            <p:tgtEl>
                                              <p:spTgt spid="19"/>
                                            </p:tgtEl>
                                            <p:attrNameLst>
                                              <p:attrName>ppt_x</p:attrName>
                                            </p:attrNameLst>
                                          </p:cBhvr>
                                          <p:tavLst>
                                            <p:tav tm="0">
                                              <p:val>
                                                <p:strVal val="0-#ppt_w/2"/>
                                              </p:val>
                                            </p:tav>
                                            <p:tav tm="100000">
                                              <p:val>
                                                <p:strVal val="#ppt_x"/>
                                              </p:val>
                                            </p:tav>
                                          </p:tavLst>
                                        </p:anim>
                                        <p:anim calcmode="lin" valueType="num">
                                          <p:cBhvr additive="base">
                                            <p:cTn id="2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2" presetClass="entr" presetSubtype="8" accel="50000" decel="50000" fill="hold" nodeType="withEffect">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0" fill="hold"/>
                                            <p:tgtEl>
                                              <p:spTgt spid="13"/>
                                            </p:tgtEl>
                                            <p:attrNameLst>
                                              <p:attrName>ppt_x</p:attrName>
                                            </p:attrNameLst>
                                          </p:cBhvr>
                                          <p:tavLst>
                                            <p:tav tm="0">
                                              <p:val>
                                                <p:strVal val="1+#ppt_w/2"/>
                                              </p:val>
                                            </p:tav>
                                            <p:tav tm="100000">
                                              <p:val>
                                                <p:strVal val="#ppt_x"/>
                                              </p:val>
                                            </p:tav>
                                          </p:tavLst>
                                        </p:anim>
                                        <p:anim calcmode="lin" valueType="num">
                                          <p:cBhvr additive="base">
                                            <p:cTn id="19" dur="3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0-#ppt_w/2"/>
                                              </p:val>
                                            </p:tav>
                                            <p:tav tm="100000">
                                              <p:val>
                                                <p:strVal val="#ppt_x"/>
                                              </p:val>
                                            </p:tav>
                                          </p:tavLst>
                                        </p:anim>
                                        <p:anim calcmode="lin" valueType="num">
                                          <p:cBhvr additive="base">
                                            <p:cTn id="23" dur="2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3000" fill="hold"/>
                                            <p:tgtEl>
                                              <p:spTgt spid="19"/>
                                            </p:tgtEl>
                                            <p:attrNameLst>
                                              <p:attrName>ppt_x</p:attrName>
                                            </p:attrNameLst>
                                          </p:cBhvr>
                                          <p:tavLst>
                                            <p:tav tm="0">
                                              <p:val>
                                                <p:strVal val="0-#ppt_w/2"/>
                                              </p:val>
                                            </p:tav>
                                            <p:tav tm="100000">
                                              <p:val>
                                                <p:strVal val="#ppt_x"/>
                                              </p:val>
                                            </p:tav>
                                          </p:tavLst>
                                        </p:anim>
                                        <p:anim calcmode="lin" valueType="num">
                                          <p:cBhvr additive="base">
                                            <p:cTn id="2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765245C-F34E-4B87-8DEC-4BE6F6C81282}"/>
              </a:ext>
            </a:extLst>
          </p:cNvPr>
          <p:cNvCxnSpPr>
            <a:cxnSpLocks/>
          </p:cNvCxnSpPr>
          <p:nvPr/>
        </p:nvCxnSpPr>
        <p:spPr>
          <a:xfrm>
            <a:off x="3977510" y="4828062"/>
            <a:ext cx="3606268" cy="29028"/>
          </a:xfrm>
          <a:prstGeom prst="line">
            <a:avLst/>
          </a:prstGeom>
          <a:ln w="76200">
            <a:solidFill>
              <a:srgbClr val="FBEF33"/>
            </a:solidFill>
            <a:prstDash val="sysDot"/>
          </a:ln>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02EC5DB3-3260-BFA9-8249-8E119C372094}"/>
              </a:ext>
            </a:extLst>
          </p:cNvPr>
          <p:cNvSpPr/>
          <p:nvPr/>
        </p:nvSpPr>
        <p:spPr>
          <a:xfrm>
            <a:off x="1" y="3215147"/>
            <a:ext cx="4219406" cy="23900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4" name="Content Placeholder 2">
            <a:extLst>
              <a:ext uri="{FF2B5EF4-FFF2-40B4-BE49-F238E27FC236}">
                <a16:creationId xmlns:a16="http://schemas.microsoft.com/office/drawing/2014/main" id="{83D45992-C6D4-D481-ECE6-7F85489BD4EE}"/>
              </a:ext>
            </a:extLst>
          </p:cNvPr>
          <p:cNvSpPr>
            <a:spLocks noGrp="1"/>
          </p:cNvSpPr>
          <p:nvPr>
            <p:ph idx="4294967295"/>
          </p:nvPr>
        </p:nvSpPr>
        <p:spPr>
          <a:xfrm>
            <a:off x="3721516" y="2533971"/>
            <a:ext cx="4118255" cy="1357813"/>
          </a:xfrm>
          <a:prstGeom prst="rect">
            <a:avLst/>
          </a:prstGeom>
        </p:spPr>
        <p:txBody>
          <a:bodyPr/>
          <a:lstStyle/>
          <a:p>
            <a:pPr marL="0" indent="0" algn="ctr">
              <a:buNone/>
            </a:pPr>
            <a:r>
              <a:rPr lang="fr-FR" sz="2400" b="1">
                <a:solidFill>
                  <a:srgbClr val="0070C0"/>
                </a:solidFill>
              </a:rPr>
              <a:t>Les rapports de pouvoir inégaux </a:t>
            </a:r>
            <a:r>
              <a:rPr lang="fr-FR" sz="2400"/>
              <a:t>entre les hommes et les femmes </a:t>
            </a:r>
            <a:r>
              <a:rPr lang="fr-FR" sz="2400" b="1">
                <a:solidFill>
                  <a:srgbClr val="0070C0"/>
                </a:solidFill>
              </a:rPr>
              <a:t>ne changeront jamais</a:t>
            </a:r>
            <a:r>
              <a:rPr lang="fr-FR" sz="2400"/>
              <a:t>.</a:t>
            </a:r>
          </a:p>
        </p:txBody>
      </p:sp>
      <p:grpSp>
        <p:nvGrpSpPr>
          <p:cNvPr id="24" name="Group 23">
            <a:extLst>
              <a:ext uri="{FF2B5EF4-FFF2-40B4-BE49-F238E27FC236}">
                <a16:creationId xmlns:a16="http://schemas.microsoft.com/office/drawing/2014/main" id="{9B604E67-9119-0DB6-82B8-7EBEE41E1122}"/>
              </a:ext>
            </a:extLst>
          </p:cNvPr>
          <p:cNvGrpSpPr/>
          <p:nvPr/>
        </p:nvGrpSpPr>
        <p:grpSpPr>
          <a:xfrm>
            <a:off x="6825329" y="4163670"/>
            <a:ext cx="1516898" cy="1386840"/>
            <a:chOff x="3955648" y="3973946"/>
            <a:chExt cx="1516898" cy="1386840"/>
          </a:xfrm>
        </p:grpSpPr>
        <p:sp>
          <p:nvSpPr>
            <p:cNvPr id="12" name="Oval 11">
              <a:extLst>
                <a:ext uri="{FF2B5EF4-FFF2-40B4-BE49-F238E27FC236}">
                  <a16:creationId xmlns:a16="http://schemas.microsoft.com/office/drawing/2014/main" id="{66FA0FEA-E705-A6D9-85EA-417FCE80E235}"/>
                </a:ext>
              </a:extLst>
            </p:cNvPr>
            <p:cNvSpPr/>
            <p:nvPr/>
          </p:nvSpPr>
          <p:spPr>
            <a:xfrm>
              <a:off x="3984079"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rgbClr val="CCE3F2"/>
                </a:solidFill>
              </a:endParaRPr>
            </a:p>
          </p:txBody>
        </p:sp>
        <p:sp>
          <p:nvSpPr>
            <p:cNvPr id="14" name="TextBox 13">
              <a:extLst>
                <a:ext uri="{FF2B5EF4-FFF2-40B4-BE49-F238E27FC236}">
                  <a16:creationId xmlns:a16="http://schemas.microsoft.com/office/drawing/2014/main" id="{EDBA0FD7-59A5-C15F-1E86-179BFD7093A8}"/>
                </a:ext>
              </a:extLst>
            </p:cNvPr>
            <p:cNvSpPr txBox="1"/>
            <p:nvPr/>
          </p:nvSpPr>
          <p:spPr>
            <a:xfrm>
              <a:off x="3955648" y="4276507"/>
              <a:ext cx="1516898" cy="400110"/>
            </a:xfrm>
            <a:prstGeom prst="rect">
              <a:avLst/>
            </a:prstGeom>
            <a:noFill/>
          </p:spPr>
          <p:txBody>
            <a:bodyPr wrap="square">
              <a:spAutoFit/>
            </a:bodyPr>
            <a:lstStyle/>
            <a:p>
              <a:pPr algn="ctr">
                <a:defRPr/>
              </a:pPr>
              <a:r>
                <a:rPr lang="fr-FR" sz="2000" b="1">
                  <a:solidFill>
                    <a:srgbClr val="0070C0"/>
                  </a:solidFill>
                  <a:latin typeface="Lato" panose="020F0502020204030203" pitchFamily="34" charset="77"/>
                  <a:ea typeface="Calibri" panose="020F0502020204030204" pitchFamily="34" charset="0"/>
                  <a:cs typeface="Times New Roman" panose="02020603050405020304" pitchFamily="18" charset="0"/>
                </a:rPr>
                <a:t>Pas d’accord ? </a:t>
              </a:r>
            </a:p>
          </p:txBody>
        </p:sp>
      </p:grpSp>
      <p:grpSp>
        <p:nvGrpSpPr>
          <p:cNvPr id="23" name="Group 22">
            <a:extLst>
              <a:ext uri="{FF2B5EF4-FFF2-40B4-BE49-F238E27FC236}">
                <a16:creationId xmlns:a16="http://schemas.microsoft.com/office/drawing/2014/main" id="{181464F8-FC6C-C1C5-9136-76C697304FD2}"/>
              </a:ext>
            </a:extLst>
          </p:cNvPr>
          <p:cNvGrpSpPr/>
          <p:nvPr/>
        </p:nvGrpSpPr>
        <p:grpSpPr>
          <a:xfrm>
            <a:off x="5099281" y="4163670"/>
            <a:ext cx="1516898" cy="1386840"/>
            <a:chOff x="2256516" y="3973946"/>
            <a:chExt cx="1516898" cy="1386840"/>
          </a:xfrm>
        </p:grpSpPr>
        <p:sp>
          <p:nvSpPr>
            <p:cNvPr id="11" name="Oval 10">
              <a:extLst>
                <a:ext uri="{FF2B5EF4-FFF2-40B4-BE49-F238E27FC236}">
                  <a16:creationId xmlns:a16="http://schemas.microsoft.com/office/drawing/2014/main" id="{07034354-6977-CCCE-6E55-23E82D2C558C}"/>
                </a:ext>
              </a:extLst>
            </p:cNvPr>
            <p:cNvSpPr/>
            <p:nvPr/>
          </p:nvSpPr>
          <p:spPr>
            <a:xfrm>
              <a:off x="229049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chemeClr val="tx1"/>
                </a:solidFill>
              </a:endParaRPr>
            </a:p>
          </p:txBody>
        </p:sp>
        <p:sp>
          <p:nvSpPr>
            <p:cNvPr id="15" name="TextBox 14">
              <a:extLst>
                <a:ext uri="{FF2B5EF4-FFF2-40B4-BE49-F238E27FC236}">
                  <a16:creationId xmlns:a16="http://schemas.microsoft.com/office/drawing/2014/main" id="{A07B397C-89AC-60F9-8978-28DF1F700FDC}"/>
                </a:ext>
              </a:extLst>
            </p:cNvPr>
            <p:cNvSpPr txBox="1"/>
            <p:nvPr/>
          </p:nvSpPr>
          <p:spPr>
            <a:xfrm>
              <a:off x="2256516" y="4435956"/>
              <a:ext cx="1516898" cy="400110"/>
            </a:xfrm>
            <a:prstGeom prst="rect">
              <a:avLst/>
            </a:prstGeom>
            <a:noFill/>
          </p:spPr>
          <p:txBody>
            <a:bodyPr wrap="square">
              <a:spAutoFit/>
            </a:bodyPr>
            <a:lstStyle/>
            <a:p>
              <a:pPr algn="ctr">
                <a:defRPr/>
              </a:pPr>
              <a:r>
                <a:rPr lang="fr-FR" sz="2000" b="1">
                  <a:solidFill>
                    <a:srgbClr val="0070C0"/>
                  </a:solidFill>
                  <a:latin typeface="Lato" panose="020F0502020204030203" pitchFamily="34" charset="77"/>
                  <a:ea typeface="Calibri" panose="020F0502020204030204" pitchFamily="34" charset="0"/>
                  <a:cs typeface="Times New Roman" panose="02020603050405020304" pitchFamily="18" charset="0"/>
                </a:rPr>
                <a:t>Pas sûr(e)</a:t>
              </a:r>
            </a:p>
          </p:txBody>
        </p:sp>
      </p:grpSp>
      <p:grpSp>
        <p:nvGrpSpPr>
          <p:cNvPr id="22" name="Group 21">
            <a:extLst>
              <a:ext uri="{FF2B5EF4-FFF2-40B4-BE49-F238E27FC236}">
                <a16:creationId xmlns:a16="http://schemas.microsoft.com/office/drawing/2014/main" id="{5732DDCF-F759-E13B-1FBA-5206EC45CF89}"/>
              </a:ext>
            </a:extLst>
          </p:cNvPr>
          <p:cNvGrpSpPr/>
          <p:nvPr/>
        </p:nvGrpSpPr>
        <p:grpSpPr>
          <a:xfrm>
            <a:off x="3409558" y="4163670"/>
            <a:ext cx="1516898" cy="1386840"/>
            <a:chOff x="575051" y="3973946"/>
            <a:chExt cx="1516898" cy="1386840"/>
          </a:xfrm>
        </p:grpSpPr>
        <p:sp>
          <p:nvSpPr>
            <p:cNvPr id="10" name="Oval 9">
              <a:extLst>
                <a:ext uri="{FF2B5EF4-FFF2-40B4-BE49-F238E27FC236}">
                  <a16:creationId xmlns:a16="http://schemas.microsoft.com/office/drawing/2014/main" id="{9562504E-6FCD-D456-B4A1-BCFD7AC77DC6}"/>
                </a:ext>
              </a:extLst>
            </p:cNvPr>
            <p:cNvSpPr/>
            <p:nvPr/>
          </p:nvSpPr>
          <p:spPr>
            <a:xfrm>
              <a:off x="60960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rgbClr val="CCE3F2"/>
                </a:solidFill>
              </a:endParaRPr>
            </a:p>
          </p:txBody>
        </p:sp>
        <p:sp>
          <p:nvSpPr>
            <p:cNvPr id="16" name="TextBox 15">
              <a:extLst>
                <a:ext uri="{FF2B5EF4-FFF2-40B4-BE49-F238E27FC236}">
                  <a16:creationId xmlns:a16="http://schemas.microsoft.com/office/drawing/2014/main" id="{FD62BC5D-48EE-E73C-EA6F-77ED1AB05C9A}"/>
                </a:ext>
              </a:extLst>
            </p:cNvPr>
            <p:cNvSpPr txBox="1"/>
            <p:nvPr/>
          </p:nvSpPr>
          <p:spPr>
            <a:xfrm>
              <a:off x="575051" y="4421442"/>
              <a:ext cx="1516898" cy="400110"/>
            </a:xfrm>
            <a:prstGeom prst="rect">
              <a:avLst/>
            </a:prstGeom>
            <a:noFill/>
          </p:spPr>
          <p:txBody>
            <a:bodyPr wrap="square">
              <a:spAutoFit/>
            </a:bodyPr>
            <a:lstStyle/>
            <a:p>
              <a:pPr algn="ctr">
                <a:defRPr/>
              </a:pPr>
              <a:r>
                <a:rPr lang="fr-FR" sz="2000" b="1">
                  <a:solidFill>
                    <a:srgbClr val="0070C0"/>
                  </a:solidFill>
                  <a:latin typeface="Lato" panose="020F0502020204030203" pitchFamily="34" charset="77"/>
                  <a:ea typeface="Calibri" panose="020F0502020204030204" pitchFamily="34" charset="0"/>
                  <a:cs typeface="Times New Roman" panose="02020603050405020304" pitchFamily="18" charset="0"/>
                </a:rPr>
                <a:t>D’accord</a:t>
              </a:r>
            </a:p>
          </p:txBody>
        </p:sp>
      </p:grpSp>
      <p:pic>
        <p:nvPicPr>
          <p:cNvPr id="6" name="Picture 5" descr="A picture containing text&#10;&#10;Description automatically generated">
            <a:extLst>
              <a:ext uri="{FF2B5EF4-FFF2-40B4-BE49-F238E27FC236}">
                <a16:creationId xmlns:a16="http://schemas.microsoft.com/office/drawing/2014/main" id="{4639C466-5CAD-2DF8-6853-F86F1B66B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499" y="1540933"/>
            <a:ext cx="3707933" cy="4651066"/>
          </a:xfrm>
          <a:prstGeom prst="rect">
            <a:avLst/>
          </a:prstGeom>
        </p:spPr>
      </p:pic>
      <p:sp>
        <p:nvSpPr>
          <p:cNvPr id="17" name="Title 1">
            <a:extLst>
              <a:ext uri="{FF2B5EF4-FFF2-40B4-BE49-F238E27FC236}">
                <a16:creationId xmlns:a16="http://schemas.microsoft.com/office/drawing/2014/main" id="{7B61C878-4787-F62A-806E-BCAE14F7ABA9}"/>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Discussion</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D’accord ou pas d’accord ?</a:t>
            </a:r>
          </a:p>
        </p:txBody>
      </p:sp>
      <p:grpSp>
        <p:nvGrpSpPr>
          <p:cNvPr id="18" name="Group 17">
            <a:extLst>
              <a:ext uri="{FF2B5EF4-FFF2-40B4-BE49-F238E27FC236}">
                <a16:creationId xmlns:a16="http://schemas.microsoft.com/office/drawing/2014/main" id="{4E129F2C-6E2D-9776-37AD-593FEF2B971B}"/>
              </a:ext>
            </a:extLst>
          </p:cNvPr>
          <p:cNvGrpSpPr/>
          <p:nvPr/>
        </p:nvGrpSpPr>
        <p:grpSpPr>
          <a:xfrm>
            <a:off x="-1725903" y="-578453"/>
            <a:ext cx="3980644" cy="3382989"/>
            <a:chOff x="-1624305" y="-578453"/>
            <a:chExt cx="3980644" cy="3382989"/>
          </a:xfrm>
        </p:grpSpPr>
        <p:sp>
          <p:nvSpPr>
            <p:cNvPr id="20" name="Oval 19">
              <a:extLst>
                <a:ext uri="{FF2B5EF4-FFF2-40B4-BE49-F238E27FC236}">
                  <a16:creationId xmlns:a16="http://schemas.microsoft.com/office/drawing/2014/main" id="{48734E19-3EEA-5451-9A14-E74AA02F2500}"/>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21" name="Picture 20" descr="Icon&#10;&#10;Description automatically generated">
              <a:extLst>
                <a:ext uri="{FF2B5EF4-FFF2-40B4-BE49-F238E27FC236}">
                  <a16:creationId xmlns:a16="http://schemas.microsoft.com/office/drawing/2014/main" id="{5218A64E-1A6C-C23F-920E-EFB8E1421A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descr="Icon&#10;&#10;Description automatically generated">
            <a:extLst>
              <a:ext uri="{FF2B5EF4-FFF2-40B4-BE49-F238E27FC236}">
                <a16:creationId xmlns:a16="http://schemas.microsoft.com/office/drawing/2014/main" id="{4AF775FA-AB2B-6F63-3093-3AEC9C5C8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576" y="1830051"/>
            <a:ext cx="2710337" cy="4361947"/>
          </a:xfrm>
          <a:prstGeom prst="rect">
            <a:avLst/>
          </a:prstGeom>
        </p:spPr>
      </p:pic>
    </p:spTree>
    <p:custDataLst>
      <p:tags r:id="rId1"/>
    </p:custDataLst>
    <p:extLst>
      <p:ext uri="{BB962C8B-B14F-4D97-AF65-F5344CB8AC3E}">
        <p14:creationId xmlns:p14="http://schemas.microsoft.com/office/powerpoint/2010/main" val="162853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0-#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2" presetClass="entr" presetSubtype="8" decel="5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9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160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0-#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2" presetClass="entr" presetSubtype="8" decel="5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9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160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1229408"/>
            <a:ext cx="882558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Que font les programmes transformateurs en matière de VBG ?</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1177753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2093912"/>
            <a:ext cx="7513622" cy="3807618"/>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2000"/>
              <a:t>Ils modifient les </a:t>
            </a:r>
            <a:r>
              <a:rPr lang="fr-FR" sz="2000" b="1">
                <a:solidFill>
                  <a:srgbClr val="3874AB"/>
                </a:solidFill>
              </a:rPr>
              <a:t>attentes sociales</a:t>
            </a:r>
            <a:r>
              <a:rPr lang="fr-FR" sz="2000"/>
              <a:t> et pas seulement les attitudes individuelles.</a:t>
            </a:r>
            <a:endParaRPr lang="en-US"/>
          </a:p>
          <a:p>
            <a:pPr marL="448945" indent="-448945">
              <a:buClr>
                <a:srgbClr val="0070C0"/>
              </a:buClr>
              <a:buFont typeface="Wingdings" pitchFamily="2" charset="2"/>
              <a:buChar char="Ø"/>
            </a:pPr>
            <a:r>
              <a:rPr lang="fr-FR" sz="2000"/>
              <a:t>Ils font connaître les changements.</a:t>
            </a:r>
          </a:p>
          <a:p>
            <a:pPr marL="448945" indent="-448945">
              <a:buClr>
                <a:srgbClr val="0070C0"/>
              </a:buClr>
              <a:buFont typeface="Wingdings" pitchFamily="2" charset="2"/>
              <a:buChar char="Ø"/>
            </a:pPr>
            <a:r>
              <a:rPr lang="fr-FR" sz="2000" b="1">
                <a:solidFill>
                  <a:srgbClr val="3874AB"/>
                </a:solidFill>
              </a:rPr>
              <a:t>Ils catalysent et renforcent les nouvelles normes et les nouveaux comportements.</a:t>
            </a:r>
            <a:r>
              <a:rPr lang="fr-FR" sz="2000" b="1"/>
              <a:t> </a:t>
            </a:r>
          </a:p>
          <a:p>
            <a:pPr marL="448945" indent="-448945">
              <a:buClr>
                <a:srgbClr val="0070C0"/>
              </a:buClr>
              <a:buFont typeface="Wingdings" pitchFamily="2" charset="2"/>
              <a:buChar char="Ø"/>
            </a:pPr>
            <a:r>
              <a:rPr lang="fr-FR" sz="2000">
                <a:latin typeface="Lato"/>
                <a:ea typeface="Lato"/>
                <a:cs typeface="Lato"/>
              </a:rPr>
              <a:t>Ils reconnaissent l’importance de </a:t>
            </a:r>
            <a:r>
              <a:rPr lang="fr-FR" sz="2000" b="1">
                <a:solidFill>
                  <a:srgbClr val="3874AB"/>
                </a:solidFill>
                <a:latin typeface="Lato"/>
                <a:ea typeface="Lato"/>
                <a:cs typeface="Lato"/>
              </a:rPr>
              <a:t>renforcer l’action des femmes, d’élargir leurs espaces pour agir, </a:t>
            </a:r>
            <a:r>
              <a:rPr lang="fr-FR" sz="2000">
                <a:latin typeface="Lato"/>
                <a:ea typeface="Lato"/>
                <a:cs typeface="Lato"/>
              </a:rPr>
              <a:t>s’engager et</a:t>
            </a:r>
            <a:r>
              <a:rPr lang="fr-FR" sz="2000">
                <a:solidFill>
                  <a:srgbClr val="3874AB"/>
                </a:solidFill>
                <a:latin typeface="Lato"/>
                <a:ea typeface="Lato"/>
                <a:cs typeface="Lato"/>
              </a:rPr>
              <a:t> </a:t>
            </a:r>
            <a:r>
              <a:rPr lang="fr-FR" sz="2000" b="1">
                <a:solidFill>
                  <a:srgbClr val="3874AB"/>
                </a:solidFill>
                <a:latin typeface="Lato"/>
                <a:ea typeface="Lato"/>
                <a:cs typeface="Lato"/>
              </a:rPr>
              <a:t>transformer les systèmes qui maintiennent l’inégalité</a:t>
            </a:r>
            <a:r>
              <a:rPr lang="fr-FR" sz="2000" b="1">
                <a:latin typeface="Lato"/>
                <a:ea typeface="Lato"/>
                <a:cs typeface="Lato"/>
              </a:rPr>
              <a:t>.</a:t>
            </a:r>
          </a:p>
          <a:p>
            <a:pPr marL="448945" indent="-448945">
              <a:buClr>
                <a:srgbClr val="0070C0"/>
              </a:buClr>
              <a:buFont typeface="Wingdings" pitchFamily="2" charset="2"/>
              <a:buChar char="Ø"/>
            </a:pPr>
            <a:r>
              <a:rPr lang="fr-FR" sz="2000" b="1">
                <a:solidFill>
                  <a:srgbClr val="3874AB"/>
                </a:solidFill>
              </a:rPr>
              <a:t>Ils partent du principe de la diversité culturelle </a:t>
            </a:r>
            <a:r>
              <a:rPr lang="fr-FR" sz="2000"/>
              <a:t>- et NON du consensus - et </a:t>
            </a:r>
            <a:r>
              <a:rPr lang="fr-FR" sz="2000" b="1">
                <a:solidFill>
                  <a:srgbClr val="3874AB"/>
                </a:solidFill>
              </a:rPr>
              <a:t>identifient les alliés et les leaders d’opinion</a:t>
            </a:r>
            <a:r>
              <a:rPr lang="fr-FR" sz="2000">
                <a:solidFill>
                  <a:srgbClr val="3874AB"/>
                </a:solidFill>
              </a:rPr>
              <a:t> </a:t>
            </a:r>
            <a:r>
              <a:rPr lang="fr-FR" sz="2000"/>
              <a:t>qui peuvent promouvoir des changements positifs pour prévenir la VBG.</a:t>
            </a:r>
          </a:p>
          <a:p>
            <a:pPr marL="448945" indent="-448945"/>
            <a:endParaRPr lang="en-GB" sz="2400">
              <a:latin typeface="Lato"/>
              <a:ea typeface="Lato"/>
              <a:cs typeface="Lato"/>
            </a:endParaRPr>
          </a:p>
        </p:txBody>
      </p:sp>
      <p:pic>
        <p:nvPicPr>
          <p:cNvPr id="4" name="Picture 3" descr="A picture containing text&#10;&#10;Description automatically generated">
            <a:extLst>
              <a:ext uri="{FF2B5EF4-FFF2-40B4-BE49-F238E27FC236}">
                <a16:creationId xmlns:a16="http://schemas.microsoft.com/office/drawing/2014/main" id="{5688657F-8D15-B3E4-C852-FE26DD2E9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54258">
            <a:off x="8234160" y="1751954"/>
            <a:ext cx="3784534" cy="4491535"/>
          </a:xfrm>
          <a:prstGeom prst="rect">
            <a:avLst/>
          </a:prstGeom>
        </p:spPr>
      </p:pic>
    </p:spTree>
    <p:custDataLst>
      <p:tags r:id="rId1"/>
    </p:custDataLst>
    <p:extLst>
      <p:ext uri="{BB962C8B-B14F-4D97-AF65-F5344CB8AC3E}">
        <p14:creationId xmlns:p14="http://schemas.microsoft.com/office/powerpoint/2010/main" val="37007480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57391" y="1229408"/>
            <a:ext cx="666102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Résistance aux programmes de prévention de la VBG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97360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57391" y="1932768"/>
            <a:ext cx="8348509" cy="3807618"/>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800" b="1">
                <a:solidFill>
                  <a:srgbClr val="0070C0"/>
                </a:solidFill>
                <a:latin typeface="Lato"/>
                <a:ea typeface="Lato"/>
                <a:cs typeface="Lato"/>
              </a:rPr>
              <a:t>Évaluez le degré d’ouverture de la communauté</a:t>
            </a:r>
            <a:r>
              <a:rPr lang="fr-FR" sz="1800">
                <a:solidFill>
                  <a:srgbClr val="0070C0"/>
                </a:solidFill>
                <a:latin typeface="Lato"/>
                <a:ea typeface="Lato"/>
                <a:cs typeface="Lato"/>
              </a:rPr>
              <a:t> </a:t>
            </a:r>
            <a:r>
              <a:rPr lang="fr-FR" sz="1800">
                <a:latin typeface="Lato"/>
                <a:ea typeface="Lato"/>
                <a:cs typeface="Lato"/>
              </a:rPr>
              <a:t>avec précaution avant de vous engager dans des conversations sur des questions profondément enracinées.</a:t>
            </a:r>
            <a:endParaRPr lang="en-US"/>
          </a:p>
          <a:p>
            <a:pPr marL="448945" indent="-448945">
              <a:buClr>
                <a:srgbClr val="0070C0"/>
              </a:buClr>
              <a:buFont typeface="Wingdings" pitchFamily="2" charset="2"/>
              <a:buChar char="Ø"/>
            </a:pPr>
            <a:r>
              <a:rPr lang="fr-FR" sz="1800">
                <a:latin typeface="Lato"/>
                <a:ea typeface="Lato"/>
                <a:cs typeface="Lato"/>
              </a:rPr>
              <a:t>Identifiez les formes potentielles de résistance qui peuvent survenir au cours d’une intervention et les </a:t>
            </a:r>
            <a:r>
              <a:rPr lang="fr-FR" sz="1800" b="1">
                <a:solidFill>
                  <a:srgbClr val="0070C0"/>
                </a:solidFill>
                <a:latin typeface="Lato"/>
                <a:ea typeface="Lato"/>
                <a:cs typeface="Lato"/>
              </a:rPr>
              <a:t>considérez comme des résistances</a:t>
            </a:r>
            <a:r>
              <a:rPr lang="fr-FR" sz="1800">
                <a:solidFill>
                  <a:srgbClr val="0070C0"/>
                </a:solidFill>
                <a:latin typeface="Lato"/>
                <a:ea typeface="Lato"/>
                <a:cs typeface="Lato"/>
              </a:rPr>
              <a:t> </a:t>
            </a:r>
            <a:r>
              <a:rPr lang="fr-FR" sz="1800">
                <a:latin typeface="Lato"/>
                <a:ea typeface="Lato"/>
                <a:cs typeface="Lato"/>
              </a:rPr>
              <a:t>et non comme de simples « défis » à relever.</a:t>
            </a:r>
          </a:p>
          <a:p>
            <a:pPr marL="448945" indent="-448945">
              <a:buClr>
                <a:srgbClr val="0070C0"/>
              </a:buClr>
              <a:buFont typeface="Wingdings" pitchFamily="2" charset="2"/>
              <a:buChar char="Ø"/>
            </a:pPr>
            <a:r>
              <a:rPr lang="fr-FR" sz="1800">
                <a:latin typeface="Lato"/>
                <a:ea typeface="Lato"/>
                <a:cs typeface="Lato"/>
              </a:rPr>
              <a:t>Intégrez l’</a:t>
            </a:r>
            <a:r>
              <a:rPr lang="fr-FR" sz="1800" b="1">
                <a:solidFill>
                  <a:srgbClr val="0070C0"/>
                </a:solidFill>
                <a:latin typeface="Lato"/>
                <a:ea typeface="Lato"/>
                <a:cs typeface="Lato"/>
              </a:rPr>
              <a:t>analyse de genre et de pouvoir </a:t>
            </a:r>
            <a:r>
              <a:rPr lang="fr-FR" sz="1800">
                <a:latin typeface="Lato"/>
                <a:ea typeface="Lato"/>
                <a:cs typeface="Lato"/>
              </a:rPr>
              <a:t>dans la conceptualisation et la conception des projets, ainsi que dans l’atténuation des risques couvrant la résistance en particulier.</a:t>
            </a:r>
          </a:p>
          <a:p>
            <a:pPr marL="448945" indent="-448945">
              <a:buClr>
                <a:srgbClr val="0070C0"/>
              </a:buClr>
              <a:buFont typeface="Wingdings" pitchFamily="2" charset="2"/>
              <a:buChar char="Ø"/>
            </a:pPr>
            <a:r>
              <a:rPr lang="fr-FR" sz="1800">
                <a:latin typeface="Lato"/>
                <a:ea typeface="Lato"/>
                <a:cs typeface="Lato"/>
              </a:rPr>
              <a:t>Créez des espaces de dialogue et de partage avec les communautés, c’est-à-dire </a:t>
            </a:r>
            <a:r>
              <a:rPr lang="fr-FR" sz="1800" b="1">
                <a:solidFill>
                  <a:srgbClr val="0070C0"/>
                </a:solidFill>
                <a:latin typeface="Lato"/>
                <a:ea typeface="Lato"/>
                <a:cs typeface="Lato"/>
              </a:rPr>
              <a:t>adoptez des approches inclusives et intersectionnelles</a:t>
            </a:r>
            <a:r>
              <a:rPr lang="fr-FR" sz="1800">
                <a:solidFill>
                  <a:srgbClr val="0070C0"/>
                </a:solidFill>
                <a:latin typeface="Lato"/>
                <a:ea typeface="Lato"/>
                <a:cs typeface="Lato"/>
              </a:rPr>
              <a:t> </a:t>
            </a:r>
            <a:r>
              <a:rPr lang="fr-FR" sz="1800">
                <a:latin typeface="Lato"/>
                <a:ea typeface="Lato"/>
                <a:cs typeface="Lato"/>
              </a:rPr>
              <a:t>plutôt que des positions défensives en cas d’opposition ou de questions sur le travail de prévention.</a:t>
            </a:r>
          </a:p>
          <a:p>
            <a:pPr marL="448945" indent="-448945">
              <a:buClr>
                <a:srgbClr val="0070C0"/>
              </a:buClr>
              <a:buFont typeface="Arial" panose="020B0604020202020204" pitchFamily="34" charset="0"/>
              <a:buChar char="•"/>
            </a:pPr>
            <a:endParaRPr lang="en-GB" sz="2000"/>
          </a:p>
          <a:p>
            <a:pPr marL="448945" indent="-448945"/>
            <a:endParaRPr lang="en-GB" sz="2400">
              <a:latin typeface="Lato"/>
              <a:ea typeface="Lato"/>
              <a:cs typeface="Lato"/>
            </a:endParaRPr>
          </a:p>
        </p:txBody>
      </p:sp>
      <p:sp>
        <p:nvSpPr>
          <p:cNvPr id="2" name="Oval 1">
            <a:extLst>
              <a:ext uri="{FF2B5EF4-FFF2-40B4-BE49-F238E27FC236}">
                <a16:creationId xmlns:a16="http://schemas.microsoft.com/office/drawing/2014/main" id="{307CE6CF-2FBC-21AE-AD91-FDD3DDB95B97}"/>
              </a:ext>
            </a:extLst>
          </p:cNvPr>
          <p:cNvSpPr/>
          <p:nvPr/>
        </p:nvSpPr>
        <p:spPr>
          <a:xfrm>
            <a:off x="7891670" y="-2823707"/>
            <a:ext cx="7892148" cy="5904829"/>
          </a:xfrm>
          <a:prstGeom prst="ellipse">
            <a:avLst/>
          </a:prstGeom>
          <a:solidFill>
            <a:srgbClr val="CCE3F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8" name="Picture 7" descr="A picture containing vector graphics&#10;&#10;Description automatically generated">
            <a:extLst>
              <a:ext uri="{FF2B5EF4-FFF2-40B4-BE49-F238E27FC236}">
                <a16:creationId xmlns:a16="http://schemas.microsoft.com/office/drawing/2014/main" id="{330541E1-342E-CE0A-9FC3-A53120CC53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3939" y="216673"/>
            <a:ext cx="3051809" cy="3269796"/>
          </a:xfrm>
          <a:prstGeom prst="rect">
            <a:avLst/>
          </a:prstGeom>
        </p:spPr>
      </p:pic>
    </p:spTree>
    <p:custDataLst>
      <p:tags r:id="rId1"/>
    </p:custDataLst>
    <p:extLst>
      <p:ext uri="{BB962C8B-B14F-4D97-AF65-F5344CB8AC3E}">
        <p14:creationId xmlns:p14="http://schemas.microsoft.com/office/powerpoint/2010/main" val="40383617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2"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89" y="510493"/>
            <a:ext cx="95213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Vidéo : Prévention de la VBG au Rwanda</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170648"/>
            <a:ext cx="1280612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9350E289-F024-9F17-E7DF-FE9151FC1072}"/>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pic>
        <p:nvPicPr>
          <p:cNvPr id="5" name="Picture 4" descr="Shape&#10;&#10;Description automatically generated">
            <a:extLst>
              <a:ext uri="{FF2B5EF4-FFF2-40B4-BE49-F238E27FC236}">
                <a16:creationId xmlns:a16="http://schemas.microsoft.com/office/drawing/2014/main" id="{D4968F3C-30DA-1B8F-6938-3A28177F8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7" name="Picture 6" descr="Icon&#10;&#10;Description automatically generated">
            <a:extLst>
              <a:ext uri="{FF2B5EF4-FFF2-40B4-BE49-F238E27FC236}">
                <a16:creationId xmlns:a16="http://schemas.microsoft.com/office/drawing/2014/main" id="{38B11774-C3E8-69E7-0FED-5447EFE747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Add-in 12" title="Web Video Player">
                <a:extLst>
                  <a:ext uri="{FF2B5EF4-FFF2-40B4-BE49-F238E27FC236}">
                    <a16:creationId xmlns:a16="http://schemas.microsoft.com/office/drawing/2014/main" id="{F6EAF08E-B580-A120-4D4D-D4718AA3F8C0}"/>
                  </a:ext>
                </a:extLst>
              </p:cNvPr>
              <p:cNvGraphicFramePr>
                <a:graphicFrameLocks noGrp="1"/>
              </p:cNvGraphicFramePr>
              <p:nvPr>
                <p:extLst>
                  <p:ext uri="{D42A27DB-BD31-4B8C-83A1-F6EECF244321}">
                    <p14:modId xmlns:p14="http://schemas.microsoft.com/office/powerpoint/2010/main" val="3791121278"/>
                  </p:ext>
                </p:extLst>
              </p:nvPr>
            </p:nvGraphicFramePr>
            <p:xfrm>
              <a:off x="2364017" y="1609763"/>
              <a:ext cx="7486387" cy="4214938"/>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3" name="Add-in 12" title="Web Video Player">
                <a:extLst>
                  <a:ext uri="{FF2B5EF4-FFF2-40B4-BE49-F238E27FC236}">
                    <a16:creationId xmlns:a16="http://schemas.microsoft.com/office/drawing/2014/main" id="{F6EAF08E-B580-A120-4D4D-D4718AA3F8C0}"/>
                  </a:ext>
                </a:extLst>
              </p:cNvPr>
              <p:cNvPicPr>
                <a:picLocks noGrp="1" noRot="1" noChangeAspect="1" noMove="1" noResize="1" noEditPoints="1" noAdjustHandles="1" noChangeArrowheads="1" noChangeShapeType="1"/>
              </p:cNvPicPr>
              <p:nvPr/>
            </p:nvPicPr>
            <p:blipFill>
              <a:blip r:embed="rId7"/>
              <a:stretch>
                <a:fillRect/>
              </a:stretch>
            </p:blipFill>
            <p:spPr>
              <a:xfrm>
                <a:off x="2364017" y="1609763"/>
                <a:ext cx="7486387" cy="4214938"/>
              </a:xfrm>
              <a:prstGeom prst="rect">
                <a:avLst/>
              </a:prstGeom>
            </p:spPr>
          </p:pic>
        </mc:Fallback>
      </mc:AlternateContent>
    </p:spTree>
    <p:custDataLst>
      <p:tags r:id="rId1"/>
    </p:custDataLst>
    <p:extLst>
      <p:ext uri="{BB962C8B-B14F-4D97-AF65-F5344CB8AC3E}">
        <p14:creationId xmlns:p14="http://schemas.microsoft.com/office/powerpoint/2010/main" val="11222929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42550"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Travail en groupe</a:t>
            </a:r>
            <a:r>
              <a:rPr lang="fr-FR">
                <a:solidFill>
                  <a:srgbClr val="0070C0"/>
                </a:solidFill>
                <a:latin typeface="Lato" panose="020F0502020204030203" pitchFamily="34" charset="77"/>
              </a:rPr>
              <a:t> </a:t>
            </a:r>
            <a:br>
              <a:rPr lang="fr-FR">
                <a:solidFill>
                  <a:srgbClr val="0070C0"/>
                </a:solidFill>
              </a:rPr>
            </a:br>
            <a:r>
              <a:rPr lang="fr-FR" sz="3600" b="0">
                <a:solidFill>
                  <a:srgbClr val="0070C0"/>
                </a:solidFill>
                <a:latin typeface="Lato" panose="020F0502020204030203" pitchFamily="34" charset="77"/>
              </a:rPr>
              <a:t>Réflexions sur la vidéo</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221926" y="2393394"/>
            <a:ext cx="6353175" cy="3806825"/>
          </a:xfrm>
          <a:prstGeom prst="rect">
            <a:avLst/>
          </a:prstGeom>
        </p:spPr>
        <p:txBody>
          <a:bodyPr/>
          <a:lstStyle/>
          <a:p>
            <a:pPr>
              <a:buClr>
                <a:srgbClr val="0070C0"/>
              </a:buClr>
              <a:buFont typeface="Wingdings" pitchFamily="2" charset="2"/>
              <a:buChar char="Ø"/>
            </a:pPr>
            <a:r>
              <a:rPr lang="fr-FR" sz="2000">
                <a:latin typeface="Lato"/>
                <a:ea typeface="MS Mincho"/>
                <a:cs typeface="Times New Roman"/>
              </a:rPr>
              <a:t>Quelles sont les causes profondes de la VBG dans cette situation ? </a:t>
            </a:r>
          </a:p>
          <a:p>
            <a:pPr>
              <a:buClr>
                <a:srgbClr val="0070C0"/>
              </a:buClr>
              <a:buFont typeface="Wingdings" pitchFamily="2" charset="2"/>
              <a:buChar char="Ø"/>
            </a:pPr>
            <a:r>
              <a:rPr lang="fr-FR" sz="2000">
                <a:latin typeface="Lato"/>
                <a:ea typeface="Lato"/>
                <a:cs typeface="Lato"/>
              </a:rPr>
              <a:t>Quels sont les facteurs qui contribuent à la VBG dans cette situation ? </a:t>
            </a:r>
          </a:p>
          <a:p>
            <a:pPr>
              <a:buClr>
                <a:srgbClr val="0070C0"/>
              </a:buClr>
              <a:buFont typeface="Wingdings" pitchFamily="2" charset="2"/>
              <a:buChar char="Ø"/>
            </a:pPr>
            <a:r>
              <a:rPr lang="fr-FR" sz="2000">
                <a:latin typeface="Lato"/>
                <a:ea typeface="MS Mincho"/>
                <a:cs typeface="Times New Roman"/>
              </a:rPr>
              <a:t>En regardant cette vidéo, que pouvez-vous dire sur les principes de prévention évoqués précédemment ? </a:t>
            </a:r>
          </a:p>
          <a:p>
            <a:pPr>
              <a:buClr>
                <a:srgbClr val="0070C0"/>
              </a:buClr>
              <a:buFont typeface="Wingdings" pitchFamily="2" charset="2"/>
              <a:buChar char="Ø"/>
            </a:pPr>
            <a:r>
              <a:rPr lang="fr-FR" sz="2000">
                <a:latin typeface="Lato"/>
                <a:ea typeface="MS Mincho"/>
                <a:cs typeface="Times New Roman"/>
              </a:rPr>
              <a:t>Selon vous, dans quelle mesure ce programme a-t-il permis de lutter contre des normes sociales et de genre néfastes ? </a:t>
            </a:r>
          </a:p>
        </p:txBody>
      </p:sp>
      <p:pic>
        <p:nvPicPr>
          <p:cNvPr id="4" name="Picture 3">
            <a:extLst>
              <a:ext uri="{FF2B5EF4-FFF2-40B4-BE49-F238E27FC236}">
                <a16:creationId xmlns:a16="http://schemas.microsoft.com/office/drawing/2014/main" id="{9C50A5E4-80DE-A37D-543B-66B14FD786D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41362" y="211999"/>
            <a:ext cx="4451998" cy="5663033"/>
          </a:xfrm>
          <a:prstGeom prst="rect">
            <a:avLst/>
          </a:prstGeom>
        </p:spPr>
      </p:pic>
      <p:grpSp>
        <p:nvGrpSpPr>
          <p:cNvPr id="9" name="Group 8">
            <a:extLst>
              <a:ext uri="{FF2B5EF4-FFF2-40B4-BE49-F238E27FC236}">
                <a16:creationId xmlns:a16="http://schemas.microsoft.com/office/drawing/2014/main" id="{B1D27E70-9D2F-502B-50A2-826DC5557328}"/>
              </a:ext>
            </a:extLst>
          </p:cNvPr>
          <p:cNvGrpSpPr/>
          <p:nvPr/>
        </p:nvGrpSpPr>
        <p:grpSpPr>
          <a:xfrm>
            <a:off x="-1658682" y="-627168"/>
            <a:ext cx="4020320" cy="3382989"/>
            <a:chOff x="-1682930" y="-653292"/>
            <a:chExt cx="4020320" cy="3382989"/>
          </a:xfrm>
        </p:grpSpPr>
        <p:sp>
          <p:nvSpPr>
            <p:cNvPr id="10" name="Oval 9">
              <a:extLst>
                <a:ext uri="{FF2B5EF4-FFF2-40B4-BE49-F238E27FC236}">
                  <a16:creationId xmlns:a16="http://schemas.microsoft.com/office/drawing/2014/main" id="{A8C08ACA-2C7F-CB51-8DF4-96E742CECAAC}"/>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7" name="Picture 6" descr="Icon&#10;&#10;Description automatically generated">
              <a:extLst>
                <a:ext uri="{FF2B5EF4-FFF2-40B4-BE49-F238E27FC236}">
                  <a16:creationId xmlns:a16="http://schemas.microsoft.com/office/drawing/2014/main" id="{24533100-8FFC-30BD-E643-A116485FE7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spTree>
    <p:custDataLst>
      <p:tags r:id="rId1"/>
    </p:custDataLst>
    <p:extLst>
      <p:ext uri="{BB962C8B-B14F-4D97-AF65-F5344CB8AC3E}">
        <p14:creationId xmlns:p14="http://schemas.microsoft.com/office/powerpoint/2010/main" val="32624688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6378"/>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Le modèle socio-écologique</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47411" y="1196533"/>
            <a:ext cx="9792490" cy="2471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2" name="Picture 1" descr="A diagram of a diagram&#10;&#10;Description automatically generated">
            <a:extLst>
              <a:ext uri="{FF2B5EF4-FFF2-40B4-BE49-F238E27FC236}">
                <a16:creationId xmlns:a16="http://schemas.microsoft.com/office/drawing/2014/main" id="{2B542258-CD08-39AC-BDE7-EC617D9A9241}"/>
              </a:ext>
            </a:extLst>
          </p:cNvPr>
          <p:cNvPicPr>
            <a:picLocks noChangeAspect="1"/>
          </p:cNvPicPr>
          <p:nvPr/>
        </p:nvPicPr>
        <p:blipFill>
          <a:blip r:embed="rId4"/>
          <a:stretch>
            <a:fillRect/>
          </a:stretch>
        </p:blipFill>
        <p:spPr>
          <a:xfrm>
            <a:off x="2615610" y="1315189"/>
            <a:ext cx="7315199" cy="4830133"/>
          </a:xfrm>
          <a:prstGeom prst="rect">
            <a:avLst/>
          </a:prstGeom>
        </p:spPr>
      </p:pic>
    </p:spTree>
    <p:custDataLst>
      <p:tags r:id="rId1"/>
    </p:custDataLst>
    <p:extLst>
      <p:ext uri="{BB962C8B-B14F-4D97-AF65-F5344CB8AC3E}">
        <p14:creationId xmlns:p14="http://schemas.microsoft.com/office/powerpoint/2010/main" val="23611469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57305"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Travail de groupe</a:t>
            </a:r>
            <a:r>
              <a:rPr lang="fr-FR">
                <a:solidFill>
                  <a:srgbClr val="0070C0"/>
                </a:solidFill>
                <a:latin typeface="Lato" panose="020F0502020204030203" pitchFamily="34" charset="77"/>
              </a:rPr>
              <a:t> </a:t>
            </a:r>
            <a:br>
              <a:rPr lang="fr-FR">
                <a:solidFill>
                  <a:srgbClr val="0070C0"/>
                </a:solidFill>
              </a:rPr>
            </a:br>
            <a:r>
              <a:rPr lang="fr-FR">
                <a:solidFill>
                  <a:srgbClr val="0070C0"/>
                </a:solidFill>
              </a:rPr>
              <a:t>Equal Access Nepal</a:t>
            </a:r>
          </a:p>
        </p:txBody>
      </p:sp>
      <p:pic>
        <p:nvPicPr>
          <p:cNvPr id="10" name="Picture 9" descr="A picture containing text&#10;&#10;Description automatically generated">
            <a:extLst>
              <a:ext uri="{FF2B5EF4-FFF2-40B4-BE49-F238E27FC236}">
                <a16:creationId xmlns:a16="http://schemas.microsoft.com/office/drawing/2014/main" id="{F36A811F-ADF4-B487-A13B-EDB5A86A4A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0679" y="1222188"/>
            <a:ext cx="5757950" cy="4905744"/>
          </a:xfrm>
          <a:prstGeom prst="rect">
            <a:avLst/>
          </a:prstGeom>
        </p:spPr>
      </p:pic>
      <p:grpSp>
        <p:nvGrpSpPr>
          <p:cNvPr id="7" name="Group 6">
            <a:extLst>
              <a:ext uri="{FF2B5EF4-FFF2-40B4-BE49-F238E27FC236}">
                <a16:creationId xmlns:a16="http://schemas.microsoft.com/office/drawing/2014/main" id="{188717CA-E7A0-EE10-1FC8-FACFFBA732CF}"/>
              </a:ext>
            </a:extLst>
          </p:cNvPr>
          <p:cNvGrpSpPr/>
          <p:nvPr/>
        </p:nvGrpSpPr>
        <p:grpSpPr>
          <a:xfrm>
            <a:off x="-1658682" y="-627168"/>
            <a:ext cx="4020320" cy="3382989"/>
            <a:chOff x="-1682930" y="-653292"/>
            <a:chExt cx="4020320" cy="3382989"/>
          </a:xfrm>
        </p:grpSpPr>
        <p:sp>
          <p:nvSpPr>
            <p:cNvPr id="11" name="Oval 10">
              <a:extLst>
                <a:ext uri="{FF2B5EF4-FFF2-40B4-BE49-F238E27FC236}">
                  <a16:creationId xmlns:a16="http://schemas.microsoft.com/office/drawing/2014/main" id="{27880ADE-3C1C-670E-D012-21F98A7A07F8}"/>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12" name="Picture 11" descr="Icon&#10;&#10;Description automatically generated">
              <a:extLst>
                <a:ext uri="{FF2B5EF4-FFF2-40B4-BE49-F238E27FC236}">
                  <a16:creationId xmlns:a16="http://schemas.microsoft.com/office/drawing/2014/main" id="{D2ECE7C5-C3F6-E852-C93D-D040D67FF8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grpSp>
        <p:nvGrpSpPr>
          <p:cNvPr id="5" name="Group 4">
            <a:extLst>
              <a:ext uri="{FF2B5EF4-FFF2-40B4-BE49-F238E27FC236}">
                <a16:creationId xmlns:a16="http://schemas.microsoft.com/office/drawing/2014/main" id="{797FD2D2-E5D8-4473-9660-6697A4889426}"/>
              </a:ext>
            </a:extLst>
          </p:cNvPr>
          <p:cNvGrpSpPr/>
          <p:nvPr/>
        </p:nvGrpSpPr>
        <p:grpSpPr>
          <a:xfrm>
            <a:off x="1705291" y="2488642"/>
            <a:ext cx="4293262" cy="2426259"/>
            <a:chOff x="795490" y="2015291"/>
            <a:chExt cx="4293262" cy="2426259"/>
          </a:xfrm>
        </p:grpSpPr>
        <p:pic>
          <p:nvPicPr>
            <p:cNvPr id="8" name="Picture 7">
              <a:hlinkClick r:id="rId6"/>
              <a:extLst>
                <a:ext uri="{FF2B5EF4-FFF2-40B4-BE49-F238E27FC236}">
                  <a16:creationId xmlns:a16="http://schemas.microsoft.com/office/drawing/2014/main" id="{818AA21D-927E-4861-93D5-189E758CE9B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95490" y="2015291"/>
              <a:ext cx="4276032" cy="2405268"/>
            </a:xfrm>
            <a:prstGeom prst="rect">
              <a:avLst/>
            </a:prstGeom>
          </p:spPr>
        </p:pic>
        <p:sp>
          <p:nvSpPr>
            <p:cNvPr id="9" name="Rectangle 8">
              <a:hlinkClick r:id="rId6"/>
              <a:extLst>
                <a:ext uri="{FF2B5EF4-FFF2-40B4-BE49-F238E27FC236}">
                  <a16:creationId xmlns:a16="http://schemas.microsoft.com/office/drawing/2014/main" id="{1943B779-A621-A0C5-7512-04DBB1DA82E1}"/>
                </a:ext>
              </a:extLst>
            </p:cNvPr>
            <p:cNvSpPr/>
            <p:nvPr/>
          </p:nvSpPr>
          <p:spPr>
            <a:xfrm>
              <a:off x="812720" y="2025962"/>
              <a:ext cx="4276032" cy="2415588"/>
            </a:xfrm>
            <a:prstGeom prst="rect">
              <a:avLst/>
            </a:prstGeom>
            <a:noFill/>
            <a:ln w="82550"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grpSp>
      <p:pic>
        <p:nvPicPr>
          <p:cNvPr id="13" name="Picture 12" descr="Shape&#10;&#10;Description automatically generated">
            <a:extLst>
              <a:ext uri="{FF2B5EF4-FFF2-40B4-BE49-F238E27FC236}">
                <a16:creationId xmlns:a16="http://schemas.microsoft.com/office/drawing/2014/main" id="{C97E9708-A5AE-F18B-9BC0-301BA13B0C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00273" y="4316438"/>
            <a:ext cx="1839361" cy="1648523"/>
          </a:xfrm>
          <a:prstGeom prst="rect">
            <a:avLst/>
          </a:prstGeom>
        </p:spPr>
      </p:pic>
      <p:pic>
        <p:nvPicPr>
          <p:cNvPr id="14" name="Picture 13" descr="Icon&#10;&#10;Description automatically generated">
            <a:extLst>
              <a:ext uri="{FF2B5EF4-FFF2-40B4-BE49-F238E27FC236}">
                <a16:creationId xmlns:a16="http://schemas.microsoft.com/office/drawing/2014/main" id="{7C6E01F2-63A9-7412-ED58-B424D031270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6906" y="2218829"/>
            <a:ext cx="1036767" cy="972923"/>
          </a:xfrm>
          <a:prstGeom prst="rect">
            <a:avLst/>
          </a:prstGeom>
        </p:spPr>
      </p:pic>
    </p:spTree>
    <p:custDataLst>
      <p:tags r:id="rId1"/>
    </p:custDataLst>
    <p:extLst>
      <p:ext uri="{BB962C8B-B14F-4D97-AF65-F5344CB8AC3E}">
        <p14:creationId xmlns:p14="http://schemas.microsoft.com/office/powerpoint/2010/main" val="171675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3" presetClass="entr" presetSubtype="27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 fill="hold"/>
                                            <p:tgtEl>
                                              <p:spTgt spid="13"/>
                                            </p:tgtEl>
                                            <p:attrNameLst>
                                              <p:attrName>ppt_w</p:attrName>
                                            </p:attrNameLst>
                                          </p:cBhvr>
                                          <p:tavLst>
                                            <p:tav tm="0">
                                              <p:val>
                                                <p:strVal val="2/3*#ppt_w"/>
                                              </p:val>
                                            </p:tav>
                                            <p:tav tm="100000">
                                              <p:val>
                                                <p:strVal val="#ppt_w"/>
                                              </p:val>
                                            </p:tav>
                                          </p:tavLst>
                                        </p:anim>
                                        <p:anim calcmode="lin" valueType="num">
                                          <p:cBhvr>
                                            <p:cTn id="2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3" presetClass="entr" presetSubtype="27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 fill="hold"/>
                                            <p:tgtEl>
                                              <p:spTgt spid="13"/>
                                            </p:tgtEl>
                                            <p:attrNameLst>
                                              <p:attrName>ppt_w</p:attrName>
                                            </p:attrNameLst>
                                          </p:cBhvr>
                                          <p:tavLst>
                                            <p:tav tm="0">
                                              <p:val>
                                                <p:strVal val="2/3*#ppt_w"/>
                                              </p:val>
                                            </p:tav>
                                            <p:tav tm="100000">
                                              <p:val>
                                                <p:strVal val="#ppt_w"/>
                                              </p:val>
                                            </p:tav>
                                          </p:tavLst>
                                        </p:anim>
                                        <p:anim calcmode="lin" valueType="num">
                                          <p:cBhvr>
                                            <p:cTn id="2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97195" y="475508"/>
            <a:ext cx="9730509" cy="5373749"/>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3222522" y="1642349"/>
            <a:ext cx="703466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Messages clés :</a:t>
            </a:r>
            <a:br>
              <a:rPr lang="fr-FR">
                <a:solidFill>
                  <a:srgbClr val="0070C0"/>
                </a:solidFill>
              </a:rPr>
            </a:br>
            <a:r>
              <a:rPr lang="fr-FR" sz="3600">
                <a:solidFill>
                  <a:srgbClr val="0070C0"/>
                </a:solidFill>
                <a:latin typeface="Lato" panose="020F0502020204030203" pitchFamily="34" charset="77"/>
              </a:rPr>
              <a:t>Principes de prévention de la VBG et modèle socio-écologique</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313" y="701800"/>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722" y="701799"/>
            <a:ext cx="2393017" cy="2541257"/>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3222522" y="2302504"/>
            <a:ext cx="7588915" cy="1969564"/>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2000"/>
              <a:t>Pour être efficaces, les stratégies de prévention primaire devraient :</a:t>
            </a:r>
            <a:endParaRPr lang="en-US"/>
          </a:p>
          <a:p>
            <a:pPr marL="742950" lvl="1" indent="-342900">
              <a:buClr>
                <a:srgbClr val="0070C0"/>
              </a:buClr>
              <a:buSzPct val="70000"/>
              <a:buFont typeface="Courier New" panose="02070309020205020404" pitchFamily="49" charset="0"/>
              <a:buChar char="o"/>
            </a:pPr>
            <a:r>
              <a:rPr lang="fr-FR" sz="1600">
                <a:latin typeface="Lato"/>
                <a:ea typeface="Lato"/>
                <a:cs typeface="Lato"/>
              </a:rPr>
              <a:t>Respecter les principes directeurs de l’action contre la VBG et s’engager dans des processus dirigés par la communauté ; Rendre des comptes aux femmes et aux filles ; garantir une approche axée sur les survivant(e)s ; Ne pas nuire.</a:t>
            </a:r>
          </a:p>
          <a:p>
            <a:pPr marL="742950" lvl="1" indent="-342900">
              <a:buClr>
                <a:srgbClr val="0070C0"/>
              </a:buClr>
              <a:buSzPct val="70000"/>
              <a:buFont typeface="Courier New" panose="02070309020205020404" pitchFamily="49" charset="0"/>
              <a:buChar char="o"/>
            </a:pPr>
            <a:r>
              <a:rPr lang="fr-FR" sz="1600">
                <a:latin typeface="Lato"/>
                <a:ea typeface="Lato"/>
                <a:cs typeface="Lato"/>
              </a:rPr>
              <a:t>Agir sur l’ensemble du modèle socio-écologique : Viser à modifier les attentes sociales, et pas seulement les attitudes individuelles, faire connaître les changements, catalyser et renforcer les nouvelles normes et les nouveaux comportements.</a:t>
            </a:r>
          </a:p>
          <a:p>
            <a:pPr marL="742950" lvl="1" indent="-342900">
              <a:buClr>
                <a:srgbClr val="0070C0"/>
              </a:buClr>
              <a:buSzPct val="70000"/>
              <a:buFont typeface="Courier New" panose="02070309020205020404" pitchFamily="49" charset="0"/>
              <a:buChar char="o"/>
            </a:pPr>
            <a:r>
              <a:rPr lang="fr-FR" sz="1600"/>
              <a:t>Anticiper et gérer les résistances aux changements en matière de normes sociales et de genre.</a:t>
            </a:r>
          </a:p>
        </p:txBody>
      </p:sp>
    </p:spTree>
    <p:extLst>
      <p:ext uri="{BB962C8B-B14F-4D97-AF65-F5344CB8AC3E}">
        <p14:creationId xmlns:p14="http://schemas.microsoft.com/office/powerpoint/2010/main" val="1254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4B16A8-2B70-67FF-DCCE-88DD01FCBA9B}"/>
              </a:ext>
            </a:extLst>
          </p:cNvPr>
          <p:cNvSpPr/>
          <p:nvPr/>
        </p:nvSpPr>
        <p:spPr>
          <a:xfrm>
            <a:off x="0" y="-412160"/>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9" name="Picture 8" descr="Graphical user interface&#10;&#10;Description automatically generated with medium confidence">
            <a:extLst>
              <a:ext uri="{FF2B5EF4-FFF2-40B4-BE49-F238E27FC236}">
                <a16:creationId xmlns:a16="http://schemas.microsoft.com/office/drawing/2014/main" id="{681D3872-400C-A305-54F1-9A0C719331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0" y="38100"/>
            <a:ext cx="7298582" cy="3123713"/>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4482520"/>
            <a:ext cx="9321000" cy="1456384"/>
            <a:chOff x="539750" y="4707879"/>
            <a:chExt cx="8280400" cy="145638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sz="4000" b="1">
                  <a:solidFill>
                    <a:srgbClr val="FFFFFF"/>
                  </a:solidFill>
                  <a:latin typeface="Lato" panose="020F0502020204030203" pitchFamily="34" charset="77"/>
                </a:rPr>
                <a:t>Concevoir et planifier une intervention de prévention de la VBG au HCR</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0787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fr-FR" sz="3000" baseline="30000">
                  <a:solidFill>
                    <a:srgbClr val="FFFFFF"/>
                  </a:solidFill>
                  <a:latin typeface="Lato" panose="020F0502020204030203" pitchFamily="34" charset="77"/>
                </a:rPr>
                <a:t>MODULE 1 | SESSION 4</a:t>
              </a:r>
            </a:p>
          </p:txBody>
        </p:sp>
      </p:grpSp>
      <p:pic>
        <p:nvPicPr>
          <p:cNvPr id="11" name="Picture 10" descr="A picture containing text&#10;&#10;Description automatically generated">
            <a:extLst>
              <a:ext uri="{FF2B5EF4-FFF2-40B4-BE49-F238E27FC236}">
                <a16:creationId xmlns:a16="http://schemas.microsoft.com/office/drawing/2014/main" id="{29742E76-F7D7-48B9-6DC6-5CAEE4FC1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2050" y="817975"/>
            <a:ext cx="7105650" cy="3393594"/>
          </a:xfrm>
          <a:prstGeom prst="rect">
            <a:avLst/>
          </a:prstGeom>
        </p:spPr>
      </p:pic>
      <p:pic>
        <p:nvPicPr>
          <p:cNvPr id="13" name="Picture 12" descr="A blue and white logo&#10;&#10;Description automatically generated with low confidence">
            <a:extLst>
              <a:ext uri="{FF2B5EF4-FFF2-40B4-BE49-F238E27FC236}">
                <a16:creationId xmlns:a16="http://schemas.microsoft.com/office/drawing/2014/main" id="{7A729757-E60C-F7D0-9CBD-E6716D606C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900" y="648905"/>
            <a:ext cx="2647950" cy="3570048"/>
          </a:xfrm>
          <a:prstGeom prst="rect">
            <a:avLst/>
          </a:prstGeom>
        </p:spPr>
      </p:pic>
    </p:spTree>
    <p:custDataLst>
      <p:tags r:id="rId1"/>
    </p:custDataLst>
    <p:extLst>
      <p:ext uri="{BB962C8B-B14F-4D97-AF65-F5344CB8AC3E}">
        <p14:creationId xmlns:p14="http://schemas.microsoft.com/office/powerpoint/2010/main" val="4058164009"/>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502A9DDB-B140-92A5-6D23-FDF32505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1548" y="0"/>
            <a:ext cx="4293704" cy="618876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5051" y="686331"/>
            <a:ext cx="6405243"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Objectifs d’apprentissage </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222" y="2134287"/>
            <a:ext cx="6724840" cy="4465637"/>
          </a:xfrm>
          <a:prstGeom prst="rect">
            <a:avLst/>
          </a:prstGeom>
        </p:spPr>
        <p:txBody>
          <a:bodyPr/>
          <a:lstStyle/>
          <a:p>
            <a:pPr>
              <a:spcBef>
                <a:spcPts val="600"/>
              </a:spcBef>
              <a:buClr>
                <a:srgbClr val="0070C0"/>
              </a:buClr>
              <a:buFont typeface="Wingdings" pitchFamily="2" charset="2"/>
              <a:buChar char="Ø"/>
            </a:pPr>
            <a:r>
              <a:rPr lang="fr-FR" sz="1800"/>
              <a:t>Comprendre l’engagement du HCR en matière de prévention de la violence basée sur le genre (VBG), ancré dans la Politique en matière de VBG. </a:t>
            </a:r>
          </a:p>
          <a:p>
            <a:pPr>
              <a:spcBef>
                <a:spcPts val="600"/>
              </a:spcBef>
              <a:buClr>
                <a:srgbClr val="0070C0"/>
              </a:buClr>
              <a:buFont typeface="Wingdings" pitchFamily="2" charset="2"/>
              <a:buChar char="Ø"/>
            </a:pPr>
            <a:r>
              <a:rPr lang="fr-FR" sz="1800"/>
              <a:t>Expliquer les causes profondes de la VBG et en quoi elles diffèrent des facteurs contribuant à sa survenue. </a:t>
            </a:r>
          </a:p>
          <a:p>
            <a:pPr>
              <a:spcBef>
                <a:spcPts val="600"/>
              </a:spcBef>
              <a:buClr>
                <a:srgbClr val="0070C0"/>
              </a:buClr>
              <a:buFont typeface="Wingdings" pitchFamily="2" charset="2"/>
              <a:buChar char="Ø"/>
            </a:pPr>
            <a:r>
              <a:rPr lang="fr-FR" sz="1800"/>
              <a:t>Lier les causes profondes de la VBG à sa prévention.</a:t>
            </a:r>
          </a:p>
          <a:p>
            <a:pPr>
              <a:spcBef>
                <a:spcPts val="600"/>
              </a:spcBef>
              <a:buClr>
                <a:srgbClr val="0070C0"/>
              </a:buClr>
              <a:buFont typeface="Wingdings" pitchFamily="2" charset="2"/>
              <a:buChar char="Ø"/>
            </a:pPr>
            <a:r>
              <a:rPr lang="fr-FR" sz="1800"/>
              <a:t>Décrire les approches et les principes du programme qui sous-tendent un travail de prévention efficace.</a:t>
            </a:r>
          </a:p>
          <a:p>
            <a:pPr>
              <a:spcBef>
                <a:spcPts val="600"/>
              </a:spcBef>
              <a:buClr>
                <a:srgbClr val="0070C0"/>
              </a:buClr>
              <a:buFont typeface="Wingdings" pitchFamily="2" charset="2"/>
              <a:buChar char="Ø"/>
            </a:pPr>
            <a:r>
              <a:rPr lang="fr-FR" sz="1800"/>
              <a:t>Connaître les éléments et outils clés pour concevoir, planifier et suivre les programmes de prévention primaire de la VBG au sein du HCR.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83605" y="1346486"/>
            <a:ext cx="745452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0589D9A8-51EA-5CAE-036A-DC19A18A3F90}"/>
              </a:ext>
            </a:extLst>
          </p:cNvPr>
          <p:cNvGrpSpPr/>
          <p:nvPr/>
        </p:nvGrpSpPr>
        <p:grpSpPr>
          <a:xfrm>
            <a:off x="7679822" y="245764"/>
            <a:ext cx="4133412" cy="5723186"/>
            <a:chOff x="7679822" y="245764"/>
            <a:chExt cx="4133412" cy="5723186"/>
          </a:xfrm>
        </p:grpSpPr>
        <p:pic>
          <p:nvPicPr>
            <p:cNvPr id="4" name="Picture 3" descr="A picture containing text&#10;&#10;Description automatically generated">
              <a:extLst>
                <a:ext uri="{FF2B5EF4-FFF2-40B4-BE49-F238E27FC236}">
                  <a16:creationId xmlns:a16="http://schemas.microsoft.com/office/drawing/2014/main" id="{10613AF6-6659-5819-0418-95B2894F5C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9822" y="245764"/>
              <a:ext cx="4133412" cy="5723186"/>
            </a:xfrm>
            <a:prstGeom prst="rect">
              <a:avLst/>
            </a:prstGeom>
          </p:spPr>
        </p:pic>
        <p:pic>
          <p:nvPicPr>
            <p:cNvPr id="9" name="Picture 8" descr="Icon&#10;&#10;Description automatically generated">
              <a:extLst>
                <a:ext uri="{FF2B5EF4-FFF2-40B4-BE49-F238E27FC236}">
                  <a16:creationId xmlns:a16="http://schemas.microsoft.com/office/drawing/2014/main" id="{4A86C8CC-91F3-7CEF-3C05-8E97E3110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553" y="1441688"/>
              <a:ext cx="860839" cy="507069"/>
            </a:xfrm>
            <a:prstGeom prst="rect">
              <a:avLst/>
            </a:prstGeom>
          </p:spPr>
        </p:pic>
        <p:pic>
          <p:nvPicPr>
            <p:cNvPr id="10" name="Picture 9" descr="Icon&#10;&#10;Description automatically generated">
              <a:extLst>
                <a:ext uri="{FF2B5EF4-FFF2-40B4-BE49-F238E27FC236}">
                  <a16:creationId xmlns:a16="http://schemas.microsoft.com/office/drawing/2014/main" id="{D04FDE96-20EC-7307-3DBC-CAAB977BC6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05405" y="2028269"/>
              <a:ext cx="860839" cy="507069"/>
            </a:xfrm>
            <a:prstGeom prst="rect">
              <a:avLst/>
            </a:prstGeom>
          </p:spPr>
        </p:pic>
        <p:pic>
          <p:nvPicPr>
            <p:cNvPr id="11" name="Picture 10" descr="Icon&#10;&#10;Description automatically generated">
              <a:extLst>
                <a:ext uri="{FF2B5EF4-FFF2-40B4-BE49-F238E27FC236}">
                  <a16:creationId xmlns:a16="http://schemas.microsoft.com/office/drawing/2014/main" id="{7C00B739-85A6-7507-B66A-1A507532EA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0945" y="2683688"/>
              <a:ext cx="860839" cy="507069"/>
            </a:xfrm>
            <a:prstGeom prst="rect">
              <a:avLst/>
            </a:prstGeom>
          </p:spPr>
        </p:pic>
        <p:pic>
          <p:nvPicPr>
            <p:cNvPr id="12" name="Picture 11" descr="Icon&#10;&#10;Description automatically generated">
              <a:extLst>
                <a:ext uri="{FF2B5EF4-FFF2-40B4-BE49-F238E27FC236}">
                  <a16:creationId xmlns:a16="http://schemas.microsoft.com/office/drawing/2014/main" id="{4025178E-834D-063A-D111-500D6ED600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1369" y="3332203"/>
              <a:ext cx="860839" cy="507069"/>
            </a:xfrm>
            <a:prstGeom prst="rect">
              <a:avLst/>
            </a:prstGeom>
          </p:spPr>
        </p:pic>
        <p:pic>
          <p:nvPicPr>
            <p:cNvPr id="13" name="Picture 12" descr="Icon&#10;&#10;Description automatically generated">
              <a:extLst>
                <a:ext uri="{FF2B5EF4-FFF2-40B4-BE49-F238E27FC236}">
                  <a16:creationId xmlns:a16="http://schemas.microsoft.com/office/drawing/2014/main" id="{265C10E4-F8A2-A20A-1E7B-B73E263F7E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7305" y="3985357"/>
              <a:ext cx="860839" cy="50706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100" fill="hold"/>
                                            <p:tgtEl>
                                              <p:spTgt spid="7"/>
                                            </p:tgtEl>
                                            <p:attrNameLst>
                                              <p:attrName>ppt_x</p:attrName>
                                            </p:attrNameLst>
                                          </p:cBhvr>
                                          <p:tavLst>
                                            <p:tav tm="0">
                                              <p:val>
                                                <p:strVal val="1+#ppt_w/2"/>
                                              </p:val>
                                            </p:tav>
                                            <p:tav tm="100000">
                                              <p:val>
                                                <p:strVal val="#ppt_x"/>
                                              </p:val>
                                            </p:tav>
                                          </p:tavLst>
                                        </p:anim>
                                        <p:anim calcmode="lin" valueType="num">
                                          <p:cBhvr additive="base">
                                            <p:cTn id="16" dur="11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800" fill="hold"/>
                                            <p:tgtEl>
                                              <p:spTgt spid="3"/>
                                            </p:tgtEl>
                                            <p:attrNameLst>
                                              <p:attrName>ppt_x</p:attrName>
                                            </p:attrNameLst>
                                          </p:cBhvr>
                                          <p:tavLst>
                                            <p:tav tm="0">
                                              <p:val>
                                                <p:strVal val="1+#ppt_w/2"/>
                                              </p:val>
                                            </p:tav>
                                            <p:tav tm="100000">
                                              <p:val>
                                                <p:strVal val="#ppt_x"/>
                                              </p:val>
                                            </p:tav>
                                          </p:tavLst>
                                        </p:anim>
                                        <p:anim calcmode="lin" valueType="num">
                                          <p:cBhvr additive="base">
                                            <p:cTn id="20"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100" fill="hold"/>
                                            <p:tgtEl>
                                              <p:spTgt spid="7"/>
                                            </p:tgtEl>
                                            <p:attrNameLst>
                                              <p:attrName>ppt_x</p:attrName>
                                            </p:attrNameLst>
                                          </p:cBhvr>
                                          <p:tavLst>
                                            <p:tav tm="0">
                                              <p:val>
                                                <p:strVal val="1+#ppt_w/2"/>
                                              </p:val>
                                            </p:tav>
                                            <p:tav tm="100000">
                                              <p:val>
                                                <p:strVal val="#ppt_x"/>
                                              </p:val>
                                            </p:tav>
                                          </p:tavLst>
                                        </p:anim>
                                        <p:anim calcmode="lin" valueType="num">
                                          <p:cBhvr additive="base">
                                            <p:cTn id="16" dur="11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800" fill="hold"/>
                                            <p:tgtEl>
                                              <p:spTgt spid="3"/>
                                            </p:tgtEl>
                                            <p:attrNameLst>
                                              <p:attrName>ppt_x</p:attrName>
                                            </p:attrNameLst>
                                          </p:cBhvr>
                                          <p:tavLst>
                                            <p:tav tm="0">
                                              <p:val>
                                                <p:strVal val="1+#ppt_w/2"/>
                                              </p:val>
                                            </p:tav>
                                            <p:tav tm="100000">
                                              <p:val>
                                                <p:strVal val="#ppt_x"/>
                                              </p:val>
                                            </p:tav>
                                          </p:tavLst>
                                        </p:anim>
                                        <p:anim calcmode="lin" valueType="num">
                                          <p:cBhvr additive="base">
                                            <p:cTn id="20"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622492" y="596929"/>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Engagements de la Politique du HCR en matière de VBG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714575" y="1306512"/>
            <a:ext cx="1189958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326165" y="1743870"/>
            <a:ext cx="1056128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1800">
                <a:latin typeface="Lato" panose="020F0502020204030203" pitchFamily="34" charset="77"/>
              </a:rPr>
              <a:t>Les interventions visant à lutter contre la VBG doivent être </a:t>
            </a:r>
            <a:r>
              <a:rPr lang="fr-FR" sz="1800" b="1">
                <a:solidFill>
                  <a:srgbClr val="0070C0"/>
                </a:solidFill>
                <a:latin typeface="Lato" panose="020F0502020204030203" pitchFamily="34" charset="77"/>
              </a:rPr>
              <a:t>considérées comme prioritaires pour sauver des vies</a:t>
            </a:r>
            <a:r>
              <a:rPr lang="fr-FR" sz="1800" b="1">
                <a:latin typeface="Lato" panose="020F0502020204030203" pitchFamily="34" charset="77"/>
              </a:rPr>
              <a:t> </a:t>
            </a:r>
            <a:r>
              <a:rPr lang="fr-FR" sz="1800">
                <a:latin typeface="Lato" panose="020F0502020204030203" pitchFamily="34" charset="77"/>
              </a:rPr>
              <a:t>dans les stratégies pluriannuelles de protection/solutions</a:t>
            </a:r>
            <a:r>
              <a:rPr lang="fr-FR" sz="1800">
                <a:solidFill>
                  <a:schemeClr val="tx1">
                    <a:lumMod val="65000"/>
                    <a:lumOff val="35000"/>
                  </a:schemeClr>
                </a:solidFill>
                <a:latin typeface="Lato" panose="020F0502020204030203" pitchFamily="34" charset="77"/>
              </a:rPr>
              <a:t> </a:t>
            </a:r>
            <a:r>
              <a:rPr lang="fr-FR" sz="1800">
                <a:latin typeface="Lato" panose="020F0502020204030203" pitchFamily="34" charset="77"/>
              </a:rPr>
              <a:t>et dans d’autres processus de planification internes et </a:t>
            </a:r>
            <a:r>
              <a:rPr lang="fr-FR" sz="1800" err="1">
                <a:latin typeface="Lato" panose="020F0502020204030203" pitchFamily="34" charset="77"/>
              </a:rPr>
              <a:t>interorganisations</a:t>
            </a:r>
            <a:r>
              <a:rPr lang="fr-FR" sz="1800">
                <a:latin typeface="Lato" panose="020F0502020204030203" pitchFamily="34" charset="77"/>
              </a:rPr>
              <a:t>. </a:t>
            </a:r>
          </a:p>
          <a:p>
            <a:pPr>
              <a:buClr>
                <a:srgbClr val="0070C0"/>
              </a:buClr>
              <a:buFont typeface="Wingdings" pitchFamily="2" charset="2"/>
              <a:buChar char="Ø"/>
            </a:pPr>
            <a:r>
              <a:rPr lang="fr-FR" sz="1800">
                <a:latin typeface="Lato" panose="020F0502020204030203" pitchFamily="34" charset="77"/>
              </a:rPr>
              <a:t>Les opérations planifieront et mettront en œuvre </a:t>
            </a:r>
            <a:r>
              <a:rPr lang="fr-FR" sz="1800" b="1">
                <a:solidFill>
                  <a:srgbClr val="0070C0"/>
                </a:solidFill>
                <a:latin typeface="Lato" panose="020F0502020204030203" pitchFamily="34" charset="77"/>
              </a:rPr>
              <a:t>une programmation adaptée au contexte</a:t>
            </a:r>
            <a:r>
              <a:rPr lang="fr-FR" sz="1800">
                <a:solidFill>
                  <a:srgbClr val="0070C0"/>
                </a:solidFill>
                <a:latin typeface="Lato" panose="020F0502020204030203" pitchFamily="34" charset="77"/>
              </a:rPr>
              <a:t> </a:t>
            </a:r>
            <a:r>
              <a:rPr lang="fr-FR" sz="1800">
                <a:latin typeface="Lato" panose="020F0502020204030203" pitchFamily="34" charset="77"/>
              </a:rPr>
              <a:t>qui vise à transformer les systèmes et les normes sociales qui perpétuent l’inégalité et la discrimination entre hommes et femmes.</a:t>
            </a:r>
          </a:p>
          <a:p>
            <a:pPr>
              <a:buClr>
                <a:srgbClr val="0070C0"/>
              </a:buClr>
              <a:buFont typeface="Wingdings" pitchFamily="2" charset="2"/>
              <a:buChar char="Ø"/>
            </a:pPr>
            <a:r>
              <a:rPr lang="fr-FR" sz="1800">
                <a:latin typeface="Lato" panose="020F0502020204030203" pitchFamily="34" charset="77"/>
              </a:rPr>
              <a:t>La programmation doit </a:t>
            </a:r>
            <a:r>
              <a:rPr lang="fr-FR" sz="1800" b="1">
                <a:solidFill>
                  <a:srgbClr val="0070C0"/>
                </a:solidFill>
                <a:latin typeface="Lato" panose="020F0502020204030203" pitchFamily="34" charset="77"/>
              </a:rPr>
              <a:t>s’attaquer aux causes profondes de la VBG</a:t>
            </a:r>
            <a:r>
              <a:rPr lang="fr-FR" sz="1800" b="1">
                <a:latin typeface="Lato" panose="020F0502020204030203" pitchFamily="34" charset="77"/>
              </a:rPr>
              <a:t> </a:t>
            </a:r>
            <a:r>
              <a:rPr lang="fr-FR" sz="1800">
                <a:latin typeface="Lato" panose="020F0502020204030203" pitchFamily="34" charset="77"/>
              </a:rPr>
              <a:t>afin de modifier efficacement les comportements et les normes sociales, </a:t>
            </a:r>
            <a:r>
              <a:rPr lang="fr-FR" sz="1800" b="1">
                <a:solidFill>
                  <a:srgbClr val="0070C0"/>
                </a:solidFill>
                <a:latin typeface="Lato" panose="020F0502020204030203" pitchFamily="34" charset="77"/>
              </a:rPr>
              <a:t>y compris par des approches à long terme</a:t>
            </a:r>
            <a:r>
              <a:rPr lang="fr-FR" sz="1800">
                <a:latin typeface="Lato" panose="020F0502020204030203" pitchFamily="34" charset="77"/>
              </a:rPr>
              <a:t>, et nécessitera l’</a:t>
            </a:r>
            <a:r>
              <a:rPr lang="fr-FR" sz="1800" b="1">
                <a:solidFill>
                  <a:srgbClr val="0070C0"/>
                </a:solidFill>
                <a:latin typeface="Lato" panose="020F0502020204030203" pitchFamily="34" charset="77"/>
              </a:rPr>
              <a:t>engagement des hommes et des garçons </a:t>
            </a:r>
            <a:r>
              <a:rPr lang="fr-FR" sz="1800">
                <a:latin typeface="Lato" panose="020F0502020204030203" pitchFamily="34" charset="77"/>
              </a:rPr>
              <a:t>ainsi que des</a:t>
            </a:r>
            <a:r>
              <a:rPr lang="fr-FR" sz="1800">
                <a:solidFill>
                  <a:srgbClr val="0070C0"/>
                </a:solidFill>
                <a:latin typeface="Lato" panose="020F0502020204030203" pitchFamily="34" charset="77"/>
              </a:rPr>
              <a:t> </a:t>
            </a:r>
            <a:r>
              <a:rPr lang="fr-FR" sz="1800" b="1">
                <a:solidFill>
                  <a:srgbClr val="0070C0"/>
                </a:solidFill>
                <a:latin typeface="Lato" panose="020F0502020204030203" pitchFamily="34" charset="77"/>
              </a:rPr>
              <a:t>programmes qui renforcent l’autonomie des femmes et des filles</a:t>
            </a:r>
            <a:r>
              <a:rPr lang="fr-FR" sz="1800">
                <a:latin typeface="Lato" panose="020F0502020204030203" pitchFamily="34" charset="77"/>
              </a:rPr>
              <a:t>.</a:t>
            </a:r>
            <a:r>
              <a:rPr lang="fr-FR" sz="1800">
                <a:solidFill>
                  <a:srgbClr val="0070C0"/>
                </a:solidFill>
                <a:latin typeface="Lato" panose="020F0502020204030203" pitchFamily="34" charset="77"/>
              </a:rPr>
              <a:t> </a:t>
            </a:r>
          </a:p>
          <a:p>
            <a:pPr>
              <a:buClr>
                <a:srgbClr val="0070C0"/>
              </a:buClr>
              <a:buFont typeface="Wingdings" pitchFamily="2" charset="2"/>
              <a:buChar char="Ø"/>
            </a:pPr>
            <a:r>
              <a:rPr lang="fr-FR" sz="1800">
                <a:latin typeface="Lato" panose="020F0502020204030203" pitchFamily="34" charset="77"/>
              </a:rPr>
              <a:t>Tous les programmes de prévention de la VBG doivent </a:t>
            </a:r>
            <a:r>
              <a:rPr lang="fr-FR" sz="1800" b="1">
                <a:solidFill>
                  <a:srgbClr val="0070C0"/>
                </a:solidFill>
                <a:latin typeface="Lato" panose="020F0502020204030203" pitchFamily="34" charset="77"/>
              </a:rPr>
              <a:t>rendre compte</a:t>
            </a:r>
            <a:r>
              <a:rPr lang="fr-FR" sz="1800">
                <a:latin typeface="Lato" panose="020F0502020204030203" pitchFamily="34" charset="77"/>
              </a:rPr>
              <a:t> aux </a:t>
            </a:r>
            <a:r>
              <a:rPr lang="fr-FR" sz="1800" b="1">
                <a:solidFill>
                  <a:srgbClr val="0070C0"/>
                </a:solidFill>
                <a:latin typeface="Lato" panose="020F0502020204030203" pitchFamily="34" charset="77"/>
              </a:rPr>
              <a:t>femmes et aux filles</a:t>
            </a:r>
            <a:r>
              <a:rPr lang="fr-FR" sz="1800">
                <a:latin typeface="Lato" panose="020F0502020204030203" pitchFamily="34" charset="77"/>
              </a:rPr>
              <a:t>.</a:t>
            </a:r>
            <a:r>
              <a:rPr lang="fr-FR" sz="1800" b="1">
                <a:latin typeface="Lato" panose="020F0502020204030203" pitchFamily="34" charset="77"/>
              </a:rPr>
              <a:t> </a:t>
            </a:r>
          </a:p>
          <a:p>
            <a:pPr>
              <a:buClr>
                <a:srgbClr val="0070C0"/>
              </a:buClr>
              <a:buFont typeface="Wingdings" pitchFamily="2" charset="2"/>
              <a:buChar char="Ø"/>
            </a:pPr>
            <a:r>
              <a:rPr lang="fr-FR" sz="1800">
                <a:latin typeface="Lato" panose="020F0502020204030203" pitchFamily="34" charset="77"/>
              </a:rPr>
              <a:t>Le HCR </a:t>
            </a:r>
            <a:r>
              <a:rPr lang="fr-FR" sz="1800" b="1">
                <a:solidFill>
                  <a:srgbClr val="0070C0"/>
                </a:solidFill>
                <a:latin typeface="Lato" panose="020F0502020204030203" pitchFamily="34" charset="77"/>
              </a:rPr>
              <a:t>préconisera et soutiendra l’inclusion des personnes déplacées et apatrides dans les programmes nationaux de prévention connexes</a:t>
            </a:r>
            <a:r>
              <a:rPr lang="fr-FR" sz="1800">
                <a:latin typeface="Lato" panose="020F0502020204030203" pitchFamily="34" charset="77"/>
              </a:rPr>
              <a:t>, et par le biais d’interventions ciblées, le cas échéant. </a:t>
            </a:r>
          </a:p>
          <a:p>
            <a:pPr>
              <a:buClr>
                <a:srgbClr val="0070C0"/>
              </a:buClr>
              <a:buFont typeface="Arial" panose="020B0604020202020204" pitchFamily="34" charset="0"/>
              <a:buChar char="•"/>
            </a:pPr>
            <a:endParaRPr lang="en-GB" sz="2400">
              <a:latin typeface="Lato"/>
              <a:ea typeface="Lato"/>
              <a:cs typeface="Lato"/>
            </a:endParaRPr>
          </a:p>
        </p:txBody>
      </p:sp>
      <p:pic>
        <p:nvPicPr>
          <p:cNvPr id="4" name="Picture 3">
            <a:extLst>
              <a:ext uri="{FF2B5EF4-FFF2-40B4-BE49-F238E27FC236}">
                <a16:creationId xmlns:a16="http://schemas.microsoft.com/office/drawing/2014/main" id="{03FE1F16-2833-67D7-7D93-5576C3EBFFA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9582911" y="140988"/>
            <a:ext cx="2609087" cy="2486593"/>
          </a:xfrm>
          <a:prstGeom prst="rect">
            <a:avLst/>
          </a:prstGeom>
        </p:spPr>
      </p:pic>
    </p:spTree>
    <p:custDataLst>
      <p:tags r:id="rId1"/>
    </p:custDataLst>
    <p:extLst>
      <p:ext uri="{BB962C8B-B14F-4D97-AF65-F5344CB8AC3E}">
        <p14:creationId xmlns:p14="http://schemas.microsoft.com/office/powerpoint/2010/main" val="4291002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a:extLst>
              <a:ext uri="{FF2B5EF4-FFF2-40B4-BE49-F238E27FC236}">
                <a16:creationId xmlns:a16="http://schemas.microsoft.com/office/drawing/2014/main" id="{C5EB4358-7B03-B76F-5901-6F322E41FF90}"/>
              </a:ext>
            </a:extLst>
          </p:cNvPr>
          <p:cNvSpPr/>
          <p:nvPr/>
        </p:nvSpPr>
        <p:spPr>
          <a:xfrm>
            <a:off x="4194871" y="4500398"/>
            <a:ext cx="6766239" cy="1269882"/>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43" name="Rounded Rectangle 42">
            <a:extLst>
              <a:ext uri="{FF2B5EF4-FFF2-40B4-BE49-F238E27FC236}">
                <a16:creationId xmlns:a16="http://schemas.microsoft.com/office/drawing/2014/main" id="{F621F89F-2007-8562-68B4-CCCA1E181E65}"/>
              </a:ext>
            </a:extLst>
          </p:cNvPr>
          <p:cNvSpPr/>
          <p:nvPr/>
        </p:nvSpPr>
        <p:spPr>
          <a:xfrm>
            <a:off x="4194872" y="3070109"/>
            <a:ext cx="6766239" cy="1269881"/>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41" name="Rounded Rectangle 40">
            <a:extLst>
              <a:ext uri="{FF2B5EF4-FFF2-40B4-BE49-F238E27FC236}">
                <a16:creationId xmlns:a16="http://schemas.microsoft.com/office/drawing/2014/main" id="{A9A0D48B-5FD7-89CF-FA18-69BE4D48EF8D}"/>
              </a:ext>
            </a:extLst>
          </p:cNvPr>
          <p:cNvSpPr/>
          <p:nvPr/>
        </p:nvSpPr>
        <p:spPr>
          <a:xfrm>
            <a:off x="4194873" y="1616106"/>
            <a:ext cx="6766239" cy="128180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1" y="547501"/>
            <a:ext cx="930266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Cycle de programmation pluriannuel</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167121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E9E31A57-873A-9E11-BC00-BB0A12E63E4D}"/>
              </a:ext>
            </a:extLst>
          </p:cNvPr>
          <p:cNvSpPr txBox="1"/>
          <p:nvPr/>
        </p:nvSpPr>
        <p:spPr>
          <a:xfrm>
            <a:off x="7782936" y="1933915"/>
            <a:ext cx="3407631" cy="677108"/>
          </a:xfrm>
          <a:prstGeom prst="rect">
            <a:avLst/>
          </a:prstGeom>
          <a:noFill/>
        </p:spPr>
        <p:txBody>
          <a:bodyPr wrap="square" rtlCol="0">
            <a:spAutoFit/>
          </a:bodyPr>
          <a:lstStyle/>
          <a:p>
            <a:r>
              <a:rPr lang="fr-FR" sz="1400" b="1">
                <a:solidFill>
                  <a:srgbClr val="0070C0"/>
                </a:solidFill>
                <a:latin typeface="Lato" panose="020F0502020204030203" pitchFamily="34" charset="77"/>
              </a:rPr>
              <a:t>Programmes de prévention de la VBG</a:t>
            </a:r>
          </a:p>
          <a:p>
            <a:r>
              <a:rPr lang="fr-FR" sz="1200">
                <a:solidFill>
                  <a:schemeClr val="tx1">
                    <a:lumMod val="65000"/>
                    <a:lumOff val="35000"/>
                  </a:schemeClr>
                </a:solidFill>
                <a:latin typeface="Lato" panose="020F0502020204030203" pitchFamily="34" charset="77"/>
              </a:rPr>
              <a:t>Analyse de genre et de pouvoir</a:t>
            </a:r>
          </a:p>
          <a:p>
            <a:r>
              <a:rPr lang="fr-FR" sz="1200">
                <a:solidFill>
                  <a:schemeClr val="tx1">
                    <a:lumMod val="65000"/>
                    <a:lumOff val="35000"/>
                  </a:schemeClr>
                </a:solidFill>
                <a:latin typeface="Lato" panose="020F0502020204030203" pitchFamily="34" charset="77"/>
              </a:rPr>
              <a:t>Théorie du changement</a:t>
            </a:r>
          </a:p>
        </p:txBody>
      </p:sp>
      <p:sp>
        <p:nvSpPr>
          <p:cNvPr id="8" name="TextBox 7">
            <a:extLst>
              <a:ext uri="{FF2B5EF4-FFF2-40B4-BE49-F238E27FC236}">
                <a16:creationId xmlns:a16="http://schemas.microsoft.com/office/drawing/2014/main" id="{1BBBC773-52A6-9FA8-2ECF-EC9E6F550B6C}"/>
              </a:ext>
            </a:extLst>
          </p:cNvPr>
          <p:cNvSpPr txBox="1"/>
          <p:nvPr/>
        </p:nvSpPr>
        <p:spPr>
          <a:xfrm>
            <a:off x="7782936" y="3325261"/>
            <a:ext cx="3403596" cy="677108"/>
          </a:xfrm>
          <a:prstGeom prst="rect">
            <a:avLst/>
          </a:prstGeom>
          <a:noFill/>
        </p:spPr>
        <p:txBody>
          <a:bodyPr wrap="square" rtlCol="0">
            <a:spAutoFit/>
          </a:bodyPr>
          <a:lstStyle/>
          <a:p>
            <a:r>
              <a:rPr lang="fr-FR" sz="1400" b="1">
                <a:solidFill>
                  <a:srgbClr val="0070C0"/>
                </a:solidFill>
                <a:latin typeface="Lato" panose="020F0502020204030203" pitchFamily="34" charset="77"/>
              </a:rPr>
              <a:t>Programmes de prévention de la VBG</a:t>
            </a:r>
          </a:p>
          <a:p>
            <a:r>
              <a:rPr lang="fr-FR" sz="1200">
                <a:solidFill>
                  <a:schemeClr val="tx1">
                    <a:lumMod val="65000"/>
                    <a:lumOff val="35000"/>
                  </a:schemeClr>
                </a:solidFill>
                <a:latin typeface="Lato" panose="020F0502020204030203" pitchFamily="34" charset="77"/>
              </a:rPr>
              <a:t>Partenariats de prévention de la VBG </a:t>
            </a:r>
          </a:p>
          <a:p>
            <a:r>
              <a:rPr lang="fr-FR" sz="1200">
                <a:solidFill>
                  <a:schemeClr val="tx1">
                    <a:lumMod val="65000"/>
                    <a:lumOff val="35000"/>
                  </a:schemeClr>
                </a:solidFill>
                <a:latin typeface="Lato" panose="020F0502020204030203" pitchFamily="34" charset="77"/>
              </a:rPr>
              <a:t>Suivi des partenariats</a:t>
            </a:r>
            <a:endParaRPr lang="fr-FR" sz="1400">
              <a:solidFill>
                <a:schemeClr val="tx1">
                  <a:lumMod val="65000"/>
                  <a:lumOff val="35000"/>
                </a:schemeClr>
              </a:solidFill>
              <a:latin typeface="Lato" panose="020F0502020204030203" pitchFamily="34" charset="77"/>
            </a:endParaRPr>
          </a:p>
        </p:txBody>
      </p:sp>
      <p:sp>
        <p:nvSpPr>
          <p:cNvPr id="9" name="TextBox 8">
            <a:extLst>
              <a:ext uri="{FF2B5EF4-FFF2-40B4-BE49-F238E27FC236}">
                <a16:creationId xmlns:a16="http://schemas.microsoft.com/office/drawing/2014/main" id="{65E681E3-5A89-41CB-4849-F8547364E689}"/>
              </a:ext>
            </a:extLst>
          </p:cNvPr>
          <p:cNvSpPr txBox="1"/>
          <p:nvPr/>
        </p:nvSpPr>
        <p:spPr>
          <a:xfrm>
            <a:off x="7782936" y="4887951"/>
            <a:ext cx="3178174" cy="492443"/>
          </a:xfrm>
          <a:prstGeom prst="rect">
            <a:avLst/>
          </a:prstGeom>
          <a:noFill/>
        </p:spPr>
        <p:txBody>
          <a:bodyPr wrap="square" rtlCol="0">
            <a:spAutoFit/>
          </a:bodyPr>
          <a:lstStyle/>
          <a:p>
            <a:r>
              <a:rPr lang="fr-FR" sz="1400" b="1">
                <a:solidFill>
                  <a:srgbClr val="0070C0"/>
                </a:solidFill>
                <a:latin typeface="Lato" panose="020F0502020204030203" pitchFamily="34" charset="77"/>
              </a:rPr>
              <a:t>Programmes de prévention de la VBG</a:t>
            </a:r>
          </a:p>
          <a:p>
            <a:r>
              <a:rPr lang="fr-FR" sz="1200">
                <a:solidFill>
                  <a:schemeClr val="tx1">
                    <a:lumMod val="65000"/>
                    <a:lumOff val="35000"/>
                  </a:schemeClr>
                </a:solidFill>
                <a:latin typeface="Lato" panose="020F0502020204030203" pitchFamily="34" charset="77"/>
              </a:rPr>
              <a:t>Établissement de rapports annuels</a:t>
            </a:r>
            <a:endParaRPr lang="fr-FR" sz="1400">
              <a:solidFill>
                <a:schemeClr val="tx1">
                  <a:lumMod val="65000"/>
                  <a:lumOff val="35000"/>
                </a:schemeClr>
              </a:solidFill>
              <a:latin typeface="Lato" panose="020F0502020204030203" pitchFamily="34" charset="77"/>
            </a:endParaRPr>
          </a:p>
        </p:txBody>
      </p:sp>
      <p:grpSp>
        <p:nvGrpSpPr>
          <p:cNvPr id="66" name="Group 65">
            <a:extLst>
              <a:ext uri="{FF2B5EF4-FFF2-40B4-BE49-F238E27FC236}">
                <a16:creationId xmlns:a16="http://schemas.microsoft.com/office/drawing/2014/main" id="{BC987BA4-387B-0626-9A05-C59F5BE73A20}"/>
              </a:ext>
            </a:extLst>
          </p:cNvPr>
          <p:cNvGrpSpPr/>
          <p:nvPr/>
        </p:nvGrpSpPr>
        <p:grpSpPr>
          <a:xfrm>
            <a:off x="805259" y="1499632"/>
            <a:ext cx="1424173" cy="1413697"/>
            <a:chOff x="805259" y="1499632"/>
            <a:chExt cx="1424173" cy="1413697"/>
          </a:xfrm>
        </p:grpSpPr>
        <p:grpSp>
          <p:nvGrpSpPr>
            <p:cNvPr id="59" name="Group 58">
              <a:extLst>
                <a:ext uri="{FF2B5EF4-FFF2-40B4-BE49-F238E27FC236}">
                  <a16:creationId xmlns:a16="http://schemas.microsoft.com/office/drawing/2014/main" id="{6B47336F-2C89-9067-D679-1ACC100683AD}"/>
                </a:ext>
              </a:extLst>
            </p:cNvPr>
            <p:cNvGrpSpPr/>
            <p:nvPr/>
          </p:nvGrpSpPr>
          <p:grpSpPr>
            <a:xfrm>
              <a:off x="805259" y="1499632"/>
              <a:ext cx="1424173" cy="1413697"/>
              <a:chOff x="805259" y="1499632"/>
              <a:chExt cx="1424173" cy="1413697"/>
            </a:xfrm>
          </p:grpSpPr>
          <p:pic>
            <p:nvPicPr>
              <p:cNvPr id="2" name="Picture 1" descr="Shape, circle&#10;&#10;Description automatically generated">
                <a:extLst>
                  <a:ext uri="{FF2B5EF4-FFF2-40B4-BE49-F238E27FC236}">
                    <a16:creationId xmlns:a16="http://schemas.microsoft.com/office/drawing/2014/main" id="{EC5E0212-0399-E9A8-CBE5-506A949363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96663" y="1614411"/>
                <a:ext cx="1234348" cy="1205499"/>
              </a:xfrm>
              <a:prstGeom prst="rect">
                <a:avLst/>
              </a:prstGeom>
            </p:spPr>
          </p:pic>
          <p:sp>
            <p:nvSpPr>
              <p:cNvPr id="20" name="Arc 19">
                <a:extLst>
                  <a:ext uri="{FF2B5EF4-FFF2-40B4-BE49-F238E27FC236}">
                    <a16:creationId xmlns:a16="http://schemas.microsoft.com/office/drawing/2014/main" id="{7872D865-F338-19EB-322C-D832C53CD55F}"/>
                  </a:ext>
                </a:extLst>
              </p:cNvPr>
              <p:cNvSpPr/>
              <p:nvPr/>
            </p:nvSpPr>
            <p:spPr>
              <a:xfrm rot="5239728">
                <a:off x="810497" y="1494394"/>
                <a:ext cx="1413697" cy="1424173"/>
              </a:xfrm>
              <a:prstGeom prst="arc">
                <a:avLst>
                  <a:gd name="adj1" fmla="val 10955312"/>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x-none"/>
              </a:p>
            </p:txBody>
          </p:sp>
        </p:grpSp>
        <p:sp>
          <p:nvSpPr>
            <p:cNvPr id="37" name="TextBox 36">
              <a:extLst>
                <a:ext uri="{FF2B5EF4-FFF2-40B4-BE49-F238E27FC236}">
                  <a16:creationId xmlns:a16="http://schemas.microsoft.com/office/drawing/2014/main" id="{63AE5C3F-1692-F234-088B-398120F6A66E}"/>
                </a:ext>
              </a:extLst>
            </p:cNvPr>
            <p:cNvSpPr txBox="1"/>
            <p:nvPr/>
          </p:nvSpPr>
          <p:spPr>
            <a:xfrm>
              <a:off x="938728" y="2019473"/>
              <a:ext cx="1150217" cy="307777"/>
            </a:xfrm>
            <a:prstGeom prst="rect">
              <a:avLst/>
            </a:prstGeom>
            <a:noFill/>
          </p:spPr>
          <p:txBody>
            <a:bodyPr wrap="square" rtlCol="0">
              <a:spAutoFit/>
            </a:bodyPr>
            <a:lstStyle/>
            <a:p>
              <a:pPr algn="ctr"/>
              <a:r>
                <a:rPr lang="fr-FR" sz="1400" b="1">
                  <a:solidFill>
                    <a:srgbClr val="0070C0"/>
                  </a:solidFill>
                  <a:latin typeface="Lato" panose="020F0502020204030203" pitchFamily="34" charset="77"/>
                </a:rPr>
                <a:t>PLANIFIER</a:t>
              </a:r>
            </a:p>
          </p:txBody>
        </p:sp>
      </p:grpSp>
      <p:grpSp>
        <p:nvGrpSpPr>
          <p:cNvPr id="68" name="Group 67">
            <a:extLst>
              <a:ext uri="{FF2B5EF4-FFF2-40B4-BE49-F238E27FC236}">
                <a16:creationId xmlns:a16="http://schemas.microsoft.com/office/drawing/2014/main" id="{5DAF8BC0-BD7B-CAE9-1D13-ABE8BF61E753}"/>
              </a:ext>
            </a:extLst>
          </p:cNvPr>
          <p:cNvGrpSpPr/>
          <p:nvPr/>
        </p:nvGrpSpPr>
        <p:grpSpPr>
          <a:xfrm>
            <a:off x="828862" y="2910733"/>
            <a:ext cx="1376966" cy="1416126"/>
            <a:chOff x="828862" y="2910733"/>
            <a:chExt cx="1376966" cy="1416126"/>
          </a:xfrm>
        </p:grpSpPr>
        <p:grpSp>
          <p:nvGrpSpPr>
            <p:cNvPr id="60" name="Group 59">
              <a:extLst>
                <a:ext uri="{FF2B5EF4-FFF2-40B4-BE49-F238E27FC236}">
                  <a16:creationId xmlns:a16="http://schemas.microsoft.com/office/drawing/2014/main" id="{D967776E-45E6-FB61-6ADB-9C12AE79C7A9}"/>
                </a:ext>
              </a:extLst>
            </p:cNvPr>
            <p:cNvGrpSpPr/>
            <p:nvPr/>
          </p:nvGrpSpPr>
          <p:grpSpPr>
            <a:xfrm>
              <a:off x="828862" y="2910733"/>
              <a:ext cx="1376966" cy="1416126"/>
              <a:chOff x="828862" y="2910733"/>
              <a:chExt cx="1376966" cy="1416126"/>
            </a:xfrm>
          </p:grpSpPr>
          <p:sp>
            <p:nvSpPr>
              <p:cNvPr id="21" name="Arc 20">
                <a:extLst>
                  <a:ext uri="{FF2B5EF4-FFF2-40B4-BE49-F238E27FC236}">
                    <a16:creationId xmlns:a16="http://schemas.microsoft.com/office/drawing/2014/main" id="{82AE0D72-6C59-AA7E-7F94-B65B0FF7C4D3}"/>
                  </a:ext>
                </a:extLst>
              </p:cNvPr>
              <p:cNvSpPr/>
              <p:nvPr/>
            </p:nvSpPr>
            <p:spPr>
              <a:xfrm rot="4407085" flipV="1">
                <a:off x="787315" y="2952280"/>
                <a:ext cx="1416126" cy="1333031"/>
              </a:xfrm>
              <a:prstGeom prst="arc">
                <a:avLst>
                  <a:gd name="adj1" fmla="val 9952162"/>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x-none"/>
              </a:p>
            </p:txBody>
          </p:sp>
          <p:pic>
            <p:nvPicPr>
              <p:cNvPr id="26" name="Picture 25" descr="Shape, circle&#10;&#10;Description automatically generated">
                <a:extLst>
                  <a:ext uri="{FF2B5EF4-FFF2-40B4-BE49-F238E27FC236}">
                    <a16:creationId xmlns:a16="http://schemas.microsoft.com/office/drawing/2014/main" id="{E467FFC5-80F7-A983-4E7E-4F5EDC5C76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260" y="2976994"/>
                <a:ext cx="1275568" cy="1254790"/>
              </a:xfrm>
              <a:prstGeom prst="rect">
                <a:avLst/>
              </a:prstGeom>
            </p:spPr>
          </p:pic>
        </p:grpSp>
        <p:sp>
          <p:nvSpPr>
            <p:cNvPr id="38" name="TextBox 37">
              <a:extLst>
                <a:ext uri="{FF2B5EF4-FFF2-40B4-BE49-F238E27FC236}">
                  <a16:creationId xmlns:a16="http://schemas.microsoft.com/office/drawing/2014/main" id="{9289D11D-6FF4-4E19-B272-2021502DFBCE}"/>
                </a:ext>
              </a:extLst>
            </p:cNvPr>
            <p:cNvSpPr txBox="1"/>
            <p:nvPr/>
          </p:nvSpPr>
          <p:spPr>
            <a:xfrm>
              <a:off x="1005468" y="3421329"/>
              <a:ext cx="1089901" cy="307777"/>
            </a:xfrm>
            <a:prstGeom prst="rect">
              <a:avLst/>
            </a:prstGeom>
            <a:noFill/>
          </p:spPr>
          <p:txBody>
            <a:bodyPr wrap="square" rtlCol="0">
              <a:spAutoFit/>
            </a:bodyPr>
            <a:lstStyle/>
            <a:p>
              <a:pPr algn="ctr"/>
              <a:r>
                <a:rPr lang="fr-FR" sz="1400" b="1">
                  <a:solidFill>
                    <a:srgbClr val="0070C0"/>
                  </a:solidFill>
                  <a:latin typeface="Lato" panose="020F0502020204030203" pitchFamily="34" charset="77"/>
                </a:rPr>
                <a:t>OBTENIR</a:t>
              </a:r>
            </a:p>
          </p:txBody>
        </p:sp>
      </p:grpSp>
      <p:grpSp>
        <p:nvGrpSpPr>
          <p:cNvPr id="71" name="Group 70">
            <a:extLst>
              <a:ext uri="{FF2B5EF4-FFF2-40B4-BE49-F238E27FC236}">
                <a16:creationId xmlns:a16="http://schemas.microsoft.com/office/drawing/2014/main" id="{FC97CB9E-E4F6-1449-D372-8A7938F805FE}"/>
              </a:ext>
            </a:extLst>
          </p:cNvPr>
          <p:cNvGrpSpPr/>
          <p:nvPr/>
        </p:nvGrpSpPr>
        <p:grpSpPr>
          <a:xfrm>
            <a:off x="686032" y="4283158"/>
            <a:ext cx="1662626" cy="1508984"/>
            <a:chOff x="686032" y="4283158"/>
            <a:chExt cx="1662626" cy="1508984"/>
          </a:xfrm>
        </p:grpSpPr>
        <p:grpSp>
          <p:nvGrpSpPr>
            <p:cNvPr id="61" name="Group 60">
              <a:extLst>
                <a:ext uri="{FF2B5EF4-FFF2-40B4-BE49-F238E27FC236}">
                  <a16:creationId xmlns:a16="http://schemas.microsoft.com/office/drawing/2014/main" id="{81AF11E4-BD9F-B95B-B31D-F3940CE45DF2}"/>
                </a:ext>
              </a:extLst>
            </p:cNvPr>
            <p:cNvGrpSpPr/>
            <p:nvPr/>
          </p:nvGrpSpPr>
          <p:grpSpPr>
            <a:xfrm>
              <a:off x="686032" y="4283158"/>
              <a:ext cx="1662626" cy="1508984"/>
              <a:chOff x="686032" y="4283158"/>
              <a:chExt cx="1662626" cy="1508984"/>
            </a:xfrm>
          </p:grpSpPr>
          <p:pic>
            <p:nvPicPr>
              <p:cNvPr id="28" name="Picture 27" descr="Shape, circle&#10;&#10;Description automatically generated">
                <a:extLst>
                  <a:ext uri="{FF2B5EF4-FFF2-40B4-BE49-F238E27FC236}">
                    <a16:creationId xmlns:a16="http://schemas.microsoft.com/office/drawing/2014/main" id="{1452091E-A061-D483-4A6B-DA1A2067C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77" y="4403272"/>
                <a:ext cx="1286318" cy="1274474"/>
              </a:xfrm>
              <a:prstGeom prst="rect">
                <a:avLst/>
              </a:prstGeom>
            </p:spPr>
          </p:pic>
          <p:sp>
            <p:nvSpPr>
              <p:cNvPr id="23" name="Arc 22">
                <a:extLst>
                  <a:ext uri="{FF2B5EF4-FFF2-40B4-BE49-F238E27FC236}">
                    <a16:creationId xmlns:a16="http://schemas.microsoft.com/office/drawing/2014/main" id="{47489BED-2034-2845-AF6A-942146037EEB}"/>
                  </a:ext>
                </a:extLst>
              </p:cNvPr>
              <p:cNvSpPr/>
              <p:nvPr/>
            </p:nvSpPr>
            <p:spPr>
              <a:xfrm rot="5239728">
                <a:off x="762853" y="4206337"/>
                <a:ext cx="1508984" cy="1662626"/>
              </a:xfrm>
              <a:prstGeom prst="arc">
                <a:avLst>
                  <a:gd name="adj1" fmla="val 12035938"/>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x-none"/>
              </a:p>
            </p:txBody>
          </p:sp>
        </p:grpSp>
        <p:sp>
          <p:nvSpPr>
            <p:cNvPr id="39" name="TextBox 38">
              <a:extLst>
                <a:ext uri="{FF2B5EF4-FFF2-40B4-BE49-F238E27FC236}">
                  <a16:creationId xmlns:a16="http://schemas.microsoft.com/office/drawing/2014/main" id="{F31A32D0-0EB6-63D7-310B-11A309039CA1}"/>
                </a:ext>
              </a:extLst>
            </p:cNvPr>
            <p:cNvSpPr txBox="1"/>
            <p:nvPr/>
          </p:nvSpPr>
          <p:spPr>
            <a:xfrm>
              <a:off x="1033052" y="4902329"/>
              <a:ext cx="1101385" cy="307777"/>
            </a:xfrm>
            <a:prstGeom prst="rect">
              <a:avLst/>
            </a:prstGeom>
            <a:noFill/>
          </p:spPr>
          <p:txBody>
            <a:bodyPr wrap="square" rtlCol="0">
              <a:spAutoFit/>
            </a:bodyPr>
            <a:lstStyle/>
            <a:p>
              <a:pPr algn="ctr"/>
              <a:r>
                <a:rPr lang="fr-FR" sz="1400" b="1">
                  <a:solidFill>
                    <a:srgbClr val="0070C0"/>
                  </a:solidFill>
                  <a:latin typeface="Lato" panose="020F0502020204030203" pitchFamily="34" charset="77"/>
                </a:rPr>
                <a:t>MONTRER</a:t>
              </a:r>
            </a:p>
          </p:txBody>
        </p:sp>
      </p:grpSp>
      <p:grpSp>
        <p:nvGrpSpPr>
          <p:cNvPr id="65" name="Group 64">
            <a:extLst>
              <a:ext uri="{FF2B5EF4-FFF2-40B4-BE49-F238E27FC236}">
                <a16:creationId xmlns:a16="http://schemas.microsoft.com/office/drawing/2014/main" id="{D7D05253-8675-EAC0-E479-983A4480D93D}"/>
              </a:ext>
            </a:extLst>
          </p:cNvPr>
          <p:cNvGrpSpPr/>
          <p:nvPr/>
        </p:nvGrpSpPr>
        <p:grpSpPr>
          <a:xfrm>
            <a:off x="2631880" y="1748839"/>
            <a:ext cx="5021257" cy="1015663"/>
            <a:chOff x="2631880" y="1748839"/>
            <a:chExt cx="5021257" cy="1015663"/>
          </a:xfrm>
        </p:grpSpPr>
        <p:cxnSp>
          <p:nvCxnSpPr>
            <p:cNvPr id="53" name="Straight Connector 52">
              <a:extLst>
                <a:ext uri="{FF2B5EF4-FFF2-40B4-BE49-F238E27FC236}">
                  <a16:creationId xmlns:a16="http://schemas.microsoft.com/office/drawing/2014/main" id="{5CB3E366-08C3-DC0B-586A-380CAD01A03C}"/>
                </a:ext>
              </a:extLst>
            </p:cNvPr>
            <p:cNvCxnSpPr>
              <a:cxnSpLocks/>
            </p:cNvCxnSpPr>
            <p:nvPr/>
          </p:nvCxnSpPr>
          <p:spPr>
            <a:xfrm>
              <a:off x="2631880" y="2259546"/>
              <a:ext cx="2337685"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EF854348-13C4-ADA2-581B-E8B50FD24A26}"/>
                </a:ext>
              </a:extLst>
            </p:cNvPr>
            <p:cNvGrpSpPr/>
            <p:nvPr/>
          </p:nvGrpSpPr>
          <p:grpSpPr>
            <a:xfrm>
              <a:off x="3679474" y="1748839"/>
              <a:ext cx="3973663" cy="1015663"/>
              <a:chOff x="4255937" y="1808473"/>
              <a:chExt cx="3973663" cy="1015663"/>
            </a:xfrm>
          </p:grpSpPr>
          <p:sp>
            <p:nvSpPr>
              <p:cNvPr id="33" name="Rounded Rectangle 32">
                <a:extLst>
                  <a:ext uri="{FF2B5EF4-FFF2-40B4-BE49-F238E27FC236}">
                    <a16:creationId xmlns:a16="http://schemas.microsoft.com/office/drawing/2014/main" id="{922BBB7E-D336-C164-B32B-45393D22D652}"/>
                  </a:ext>
                </a:extLst>
              </p:cNvPr>
              <p:cNvSpPr/>
              <p:nvPr/>
            </p:nvSpPr>
            <p:spPr>
              <a:xfrm>
                <a:off x="4255937" y="1808473"/>
                <a:ext cx="3973663" cy="1015663"/>
              </a:xfrm>
              <a:prstGeom prst="roundRect">
                <a:avLst/>
              </a:prstGeom>
              <a:solidFill>
                <a:srgbClr val="FFFCCD"/>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40" name="TextBox 39">
                <a:extLst>
                  <a:ext uri="{FF2B5EF4-FFF2-40B4-BE49-F238E27FC236}">
                    <a16:creationId xmlns:a16="http://schemas.microsoft.com/office/drawing/2014/main" id="{94725C93-165A-CBA4-B788-6031D9049F21}"/>
                  </a:ext>
                </a:extLst>
              </p:cNvPr>
              <p:cNvSpPr txBox="1"/>
              <p:nvPr/>
            </p:nvSpPr>
            <p:spPr>
              <a:xfrm>
                <a:off x="4387132" y="1933525"/>
                <a:ext cx="3742811" cy="692497"/>
              </a:xfrm>
              <a:prstGeom prst="rect">
                <a:avLst/>
              </a:prstGeom>
              <a:noFill/>
            </p:spPr>
            <p:txBody>
              <a:bodyPr wrap="square" rtlCol="0">
                <a:spAutoFit/>
              </a:bodyPr>
              <a:lstStyle/>
              <a:p>
                <a:r>
                  <a:rPr lang="fr-FR" sz="1300">
                    <a:solidFill>
                      <a:srgbClr val="0070C0"/>
                    </a:solidFill>
                    <a:latin typeface="Lato" panose="020F0502020204030203" pitchFamily="34" charset="77"/>
                  </a:rPr>
                  <a:t>-Examiner l’analyse situationnelle</a:t>
                </a:r>
              </a:p>
              <a:p>
                <a:r>
                  <a:rPr lang="fr-FR" sz="1300">
                    <a:solidFill>
                      <a:srgbClr val="0070C0"/>
                    </a:solidFill>
                    <a:latin typeface="Lato" panose="020F0502020204030203" pitchFamily="34" charset="77"/>
                  </a:rPr>
                  <a:t>-Concevoir des stratégies pluriannuelles</a:t>
                </a:r>
              </a:p>
              <a:p>
                <a:r>
                  <a:rPr lang="fr-FR" sz="1300">
                    <a:solidFill>
                      <a:srgbClr val="0070C0"/>
                    </a:solidFill>
                    <a:latin typeface="Lato" panose="020F0502020204030203" pitchFamily="34" charset="77"/>
                  </a:rPr>
                  <a:t>-Gérer et planifier les situations d’urgence</a:t>
                </a:r>
              </a:p>
            </p:txBody>
          </p:sp>
        </p:grpSp>
      </p:grpSp>
      <p:grpSp>
        <p:nvGrpSpPr>
          <p:cNvPr id="69" name="Group 68">
            <a:extLst>
              <a:ext uri="{FF2B5EF4-FFF2-40B4-BE49-F238E27FC236}">
                <a16:creationId xmlns:a16="http://schemas.microsoft.com/office/drawing/2014/main" id="{EF6D9EC7-A56C-ED60-AAB2-9FE6D13C082C}"/>
              </a:ext>
            </a:extLst>
          </p:cNvPr>
          <p:cNvGrpSpPr/>
          <p:nvPr/>
        </p:nvGrpSpPr>
        <p:grpSpPr>
          <a:xfrm>
            <a:off x="2651758" y="3202150"/>
            <a:ext cx="5001379" cy="1015663"/>
            <a:chOff x="2651758" y="3202150"/>
            <a:chExt cx="5001379" cy="1015663"/>
          </a:xfrm>
        </p:grpSpPr>
        <p:cxnSp>
          <p:nvCxnSpPr>
            <p:cNvPr id="57" name="Straight Connector 56">
              <a:extLst>
                <a:ext uri="{FF2B5EF4-FFF2-40B4-BE49-F238E27FC236}">
                  <a16:creationId xmlns:a16="http://schemas.microsoft.com/office/drawing/2014/main" id="{209C3487-7A13-0130-3F4B-D0E0CEAE530D}"/>
                </a:ext>
              </a:extLst>
            </p:cNvPr>
            <p:cNvCxnSpPr>
              <a:cxnSpLocks/>
            </p:cNvCxnSpPr>
            <p:nvPr/>
          </p:nvCxnSpPr>
          <p:spPr>
            <a:xfrm>
              <a:off x="2651758" y="3733357"/>
              <a:ext cx="1959996"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89BE6D3F-36D9-8AD2-B648-6DB025CD6B1B}"/>
                </a:ext>
              </a:extLst>
            </p:cNvPr>
            <p:cNvGrpSpPr/>
            <p:nvPr/>
          </p:nvGrpSpPr>
          <p:grpSpPr>
            <a:xfrm>
              <a:off x="3679474" y="3202150"/>
              <a:ext cx="3973663" cy="1015663"/>
              <a:chOff x="4255937" y="3261784"/>
              <a:chExt cx="3973663" cy="1015663"/>
            </a:xfrm>
          </p:grpSpPr>
          <p:sp>
            <p:nvSpPr>
              <p:cNvPr id="34" name="Rounded Rectangle 33">
                <a:extLst>
                  <a:ext uri="{FF2B5EF4-FFF2-40B4-BE49-F238E27FC236}">
                    <a16:creationId xmlns:a16="http://schemas.microsoft.com/office/drawing/2014/main" id="{2C5CDD6D-A274-F199-B4C7-D4C3E74D5B69}"/>
                  </a:ext>
                </a:extLst>
              </p:cNvPr>
              <p:cNvSpPr/>
              <p:nvPr/>
            </p:nvSpPr>
            <p:spPr>
              <a:xfrm>
                <a:off x="4255937" y="3261784"/>
                <a:ext cx="3973663" cy="1015663"/>
              </a:xfrm>
              <a:prstGeom prst="roundRect">
                <a:avLst/>
              </a:prstGeom>
              <a:solidFill>
                <a:srgbClr val="CCE3F1"/>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42" name="TextBox 41">
                <a:extLst>
                  <a:ext uri="{FF2B5EF4-FFF2-40B4-BE49-F238E27FC236}">
                    <a16:creationId xmlns:a16="http://schemas.microsoft.com/office/drawing/2014/main" id="{CAA6ECC4-C019-D9DA-25B4-05E7117DFEBC}"/>
                  </a:ext>
                </a:extLst>
              </p:cNvPr>
              <p:cNvSpPr txBox="1"/>
              <p:nvPr/>
            </p:nvSpPr>
            <p:spPr>
              <a:xfrm>
                <a:off x="4346034" y="3327402"/>
                <a:ext cx="3810726" cy="892552"/>
              </a:xfrm>
              <a:prstGeom prst="rect">
                <a:avLst/>
              </a:prstGeom>
              <a:noFill/>
            </p:spPr>
            <p:txBody>
              <a:bodyPr wrap="square" rtlCol="0">
                <a:spAutoFit/>
              </a:bodyPr>
              <a:lstStyle/>
              <a:p>
                <a:r>
                  <a:rPr lang="fr-FR" sz="1300">
                    <a:solidFill>
                      <a:srgbClr val="0070C0"/>
                    </a:solidFill>
                    <a:latin typeface="Lato" panose="020F0502020204030203" pitchFamily="34" charset="77"/>
                  </a:rPr>
                  <a:t>-Mettre à jour chaque année les plans de mise en œuvre</a:t>
                </a:r>
              </a:p>
              <a:p>
                <a:r>
                  <a:rPr lang="fr-FR" sz="1300">
                    <a:solidFill>
                      <a:srgbClr val="0070C0"/>
                    </a:solidFill>
                    <a:latin typeface="Lato" panose="020F0502020204030203" pitchFamily="34" charset="77"/>
                  </a:rPr>
                  <a:t>-Assurer le suivi des plans de mise en œuvre</a:t>
                </a:r>
              </a:p>
              <a:p>
                <a:r>
                  <a:rPr lang="fr-FR" sz="1300">
                    <a:solidFill>
                      <a:srgbClr val="0070C0"/>
                    </a:solidFill>
                    <a:latin typeface="Lato" panose="020F0502020204030203" pitchFamily="34" charset="77"/>
                  </a:rPr>
                  <a:t>-Gérer et adapter les plans de mise en œuvre</a:t>
                </a:r>
              </a:p>
            </p:txBody>
          </p:sp>
        </p:grpSp>
      </p:grpSp>
      <p:grpSp>
        <p:nvGrpSpPr>
          <p:cNvPr id="72" name="Group 71">
            <a:extLst>
              <a:ext uri="{FF2B5EF4-FFF2-40B4-BE49-F238E27FC236}">
                <a16:creationId xmlns:a16="http://schemas.microsoft.com/office/drawing/2014/main" id="{CFD3B8BB-4D92-E2FD-3C79-A973E1AF317C}"/>
              </a:ext>
            </a:extLst>
          </p:cNvPr>
          <p:cNvGrpSpPr/>
          <p:nvPr/>
        </p:nvGrpSpPr>
        <p:grpSpPr>
          <a:xfrm>
            <a:off x="2631880" y="4632254"/>
            <a:ext cx="5252449" cy="1023069"/>
            <a:chOff x="2631880" y="4632254"/>
            <a:chExt cx="5252449" cy="1023069"/>
          </a:xfrm>
        </p:grpSpPr>
        <p:cxnSp>
          <p:nvCxnSpPr>
            <p:cNvPr id="58" name="Straight Connector 57">
              <a:extLst>
                <a:ext uri="{FF2B5EF4-FFF2-40B4-BE49-F238E27FC236}">
                  <a16:creationId xmlns:a16="http://schemas.microsoft.com/office/drawing/2014/main" id="{C432B8F6-E8B2-5E07-B802-C35A1C03701A}"/>
                </a:ext>
              </a:extLst>
            </p:cNvPr>
            <p:cNvCxnSpPr>
              <a:cxnSpLocks/>
            </p:cNvCxnSpPr>
            <p:nvPr/>
          </p:nvCxnSpPr>
          <p:spPr>
            <a:xfrm>
              <a:off x="2631880" y="5145235"/>
              <a:ext cx="1959996"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4FF7BC26-0181-B965-7747-CD717C25C2E2}"/>
                </a:ext>
              </a:extLst>
            </p:cNvPr>
            <p:cNvGrpSpPr/>
            <p:nvPr/>
          </p:nvGrpSpPr>
          <p:grpSpPr>
            <a:xfrm>
              <a:off x="3679474" y="4632254"/>
              <a:ext cx="4204855" cy="1023069"/>
              <a:chOff x="4255937" y="4691888"/>
              <a:chExt cx="4204855" cy="1023069"/>
            </a:xfrm>
          </p:grpSpPr>
          <p:sp>
            <p:nvSpPr>
              <p:cNvPr id="35" name="Rounded Rectangle 34">
                <a:extLst>
                  <a:ext uri="{FF2B5EF4-FFF2-40B4-BE49-F238E27FC236}">
                    <a16:creationId xmlns:a16="http://schemas.microsoft.com/office/drawing/2014/main" id="{AC496C1F-9B0B-EFA8-3E2C-9BF9BFB6E5AA}"/>
                  </a:ext>
                </a:extLst>
              </p:cNvPr>
              <p:cNvSpPr/>
              <p:nvPr/>
            </p:nvSpPr>
            <p:spPr>
              <a:xfrm>
                <a:off x="4255937" y="4691888"/>
                <a:ext cx="3973663" cy="1015663"/>
              </a:xfrm>
              <a:prstGeom prst="roundRect">
                <a:avLst/>
              </a:prstGeom>
              <a:solidFill>
                <a:srgbClr val="FBEF33"/>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45" name="TextBox 44">
                <a:extLst>
                  <a:ext uri="{FF2B5EF4-FFF2-40B4-BE49-F238E27FC236}">
                    <a16:creationId xmlns:a16="http://schemas.microsoft.com/office/drawing/2014/main" id="{B3C5CBE7-CE84-337C-E004-76E4214AB953}"/>
                  </a:ext>
                </a:extLst>
              </p:cNvPr>
              <p:cNvSpPr txBox="1"/>
              <p:nvPr/>
            </p:nvSpPr>
            <p:spPr>
              <a:xfrm>
                <a:off x="4365085" y="4822405"/>
                <a:ext cx="4095707" cy="892552"/>
              </a:xfrm>
              <a:prstGeom prst="rect">
                <a:avLst/>
              </a:prstGeom>
              <a:noFill/>
            </p:spPr>
            <p:txBody>
              <a:bodyPr wrap="square" rtlCol="0">
                <a:spAutoFit/>
              </a:bodyPr>
              <a:lstStyle/>
              <a:p>
                <a:r>
                  <a:rPr lang="fr-FR" sz="1300">
                    <a:solidFill>
                      <a:srgbClr val="0070C0"/>
                    </a:solidFill>
                    <a:latin typeface="Lato" panose="020F0502020204030203" pitchFamily="34" charset="77"/>
                  </a:rPr>
                  <a:t>-Réaliser un examen de la mise en œuvre de la stratégie</a:t>
                </a:r>
              </a:p>
              <a:p>
                <a:r>
                  <a:rPr lang="fr-FR" sz="1300">
                    <a:solidFill>
                      <a:srgbClr val="0070C0"/>
                    </a:solidFill>
                    <a:latin typeface="Lato" panose="020F0502020204030203" pitchFamily="34" charset="77"/>
                  </a:rPr>
                  <a:t>-Établir un rapport sur les indicateurs fondamentaux</a:t>
                </a:r>
              </a:p>
              <a:p>
                <a:r>
                  <a:rPr lang="fr-FR" sz="1300">
                    <a:solidFill>
                      <a:srgbClr val="0070C0"/>
                    </a:solidFill>
                    <a:latin typeface="Lato" panose="020F0502020204030203" pitchFamily="34" charset="77"/>
                  </a:rPr>
                  <a:t>-Évaluer les stratégies</a:t>
                </a:r>
              </a:p>
            </p:txBody>
          </p:sp>
        </p:grpSp>
      </p:grpSp>
    </p:spTree>
    <p:custDataLst>
      <p:tags r:id="rId1"/>
    </p:custDataLst>
    <p:extLst>
      <p:ext uri="{BB962C8B-B14F-4D97-AF65-F5344CB8AC3E}">
        <p14:creationId xmlns:p14="http://schemas.microsoft.com/office/powerpoint/2010/main" val="11333379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2" presetClass="entr" presetSubtype="2" accel="50000" decel="50000" fill="hold" nodeType="withEffect">
                                      <p:stCondLst>
                                        <p:cond delay="50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2000" fill="hold"/>
                                            <p:tgtEl>
                                              <p:spTgt spid="65"/>
                                            </p:tgtEl>
                                            <p:attrNameLst>
                                              <p:attrName>ppt_x</p:attrName>
                                            </p:attrNameLst>
                                          </p:cBhvr>
                                          <p:tavLst>
                                            <p:tav tm="0">
                                              <p:val>
                                                <p:strVal val="1+#ppt_w/2"/>
                                              </p:val>
                                            </p:tav>
                                            <p:tav tm="100000">
                                              <p:val>
                                                <p:strVal val="#ppt_x"/>
                                              </p:val>
                                            </p:tav>
                                          </p:tavLst>
                                        </p:anim>
                                        <p:anim calcmode="lin" valueType="num">
                                          <p:cBhvr additive="base">
                                            <p:cTn id="21" dur="2000" fill="hold"/>
                                            <p:tgtEl>
                                              <p:spTgt spid="65"/>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15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1000"/>
                                            <p:tgtEl>
                                              <p:spTgt spid="4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2" presetClass="entr" presetSubtype="2" accel="50000" decel="50000" fill="hold" nodeType="withEffect">
                                      <p:stCondLst>
                                        <p:cond delay="5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2000" fill="hold"/>
                                            <p:tgtEl>
                                              <p:spTgt spid="69"/>
                                            </p:tgtEl>
                                            <p:attrNameLst>
                                              <p:attrName>ppt_x</p:attrName>
                                            </p:attrNameLst>
                                          </p:cBhvr>
                                          <p:tavLst>
                                            <p:tav tm="0">
                                              <p:val>
                                                <p:strVal val="1+#ppt_w/2"/>
                                              </p:val>
                                            </p:tav>
                                            <p:tav tm="100000">
                                              <p:val>
                                                <p:strVal val="#ppt_x"/>
                                              </p:val>
                                            </p:tav>
                                          </p:tavLst>
                                        </p:anim>
                                        <p:anim calcmode="lin" valueType="num">
                                          <p:cBhvr additive="base">
                                            <p:cTn id="36" dur="2000" fill="hold"/>
                                            <p:tgtEl>
                                              <p:spTgt spid="69"/>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50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2" presetClass="entr" presetSubtype="2" accel="50000" decel="50000" fill="hold" nodeType="withEffect">
                                      <p:stCondLst>
                                        <p:cond delay="5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2000" fill="hold"/>
                                            <p:tgtEl>
                                              <p:spTgt spid="72"/>
                                            </p:tgtEl>
                                            <p:attrNameLst>
                                              <p:attrName>ppt_x</p:attrName>
                                            </p:attrNameLst>
                                          </p:cBhvr>
                                          <p:tavLst>
                                            <p:tav tm="0">
                                              <p:val>
                                                <p:strVal val="1+#ppt_w/2"/>
                                              </p:val>
                                            </p:tav>
                                            <p:tav tm="100000">
                                              <p:val>
                                                <p:strVal val="#ppt_x"/>
                                              </p:val>
                                            </p:tav>
                                          </p:tavLst>
                                        </p:anim>
                                        <p:anim calcmode="lin" valueType="num">
                                          <p:cBhvr additive="base">
                                            <p:cTn id="51" dur="2000" fill="hold"/>
                                            <p:tgtEl>
                                              <p:spTgt spid="72"/>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150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1000"/>
                                            <p:tgtEl>
                                              <p:spTgt spid="44"/>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1" grpId="0" animBg="1"/>
          <p:bldP spid="3"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2" presetClass="entr" presetSubtype="2" accel="50000" decel="50000" fill="hold" nodeType="withEffect">
                                      <p:stCondLst>
                                        <p:cond delay="50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2000" fill="hold"/>
                                            <p:tgtEl>
                                              <p:spTgt spid="65"/>
                                            </p:tgtEl>
                                            <p:attrNameLst>
                                              <p:attrName>ppt_x</p:attrName>
                                            </p:attrNameLst>
                                          </p:cBhvr>
                                          <p:tavLst>
                                            <p:tav tm="0">
                                              <p:val>
                                                <p:strVal val="1+#ppt_w/2"/>
                                              </p:val>
                                            </p:tav>
                                            <p:tav tm="100000">
                                              <p:val>
                                                <p:strVal val="#ppt_x"/>
                                              </p:val>
                                            </p:tav>
                                          </p:tavLst>
                                        </p:anim>
                                        <p:anim calcmode="lin" valueType="num">
                                          <p:cBhvr additive="base">
                                            <p:cTn id="21" dur="2000" fill="hold"/>
                                            <p:tgtEl>
                                              <p:spTgt spid="65"/>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15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1000"/>
                                            <p:tgtEl>
                                              <p:spTgt spid="4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2" presetClass="entr" presetSubtype="2" accel="50000" decel="50000" fill="hold" nodeType="withEffect">
                                      <p:stCondLst>
                                        <p:cond delay="5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2000" fill="hold"/>
                                            <p:tgtEl>
                                              <p:spTgt spid="69"/>
                                            </p:tgtEl>
                                            <p:attrNameLst>
                                              <p:attrName>ppt_x</p:attrName>
                                            </p:attrNameLst>
                                          </p:cBhvr>
                                          <p:tavLst>
                                            <p:tav tm="0">
                                              <p:val>
                                                <p:strVal val="1+#ppt_w/2"/>
                                              </p:val>
                                            </p:tav>
                                            <p:tav tm="100000">
                                              <p:val>
                                                <p:strVal val="#ppt_x"/>
                                              </p:val>
                                            </p:tav>
                                          </p:tavLst>
                                        </p:anim>
                                        <p:anim calcmode="lin" valueType="num">
                                          <p:cBhvr additive="base">
                                            <p:cTn id="36" dur="2000" fill="hold"/>
                                            <p:tgtEl>
                                              <p:spTgt spid="69"/>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50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2" presetClass="entr" presetSubtype="2" accel="50000" decel="50000" fill="hold" nodeType="withEffect">
                                      <p:stCondLst>
                                        <p:cond delay="5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2000" fill="hold"/>
                                            <p:tgtEl>
                                              <p:spTgt spid="72"/>
                                            </p:tgtEl>
                                            <p:attrNameLst>
                                              <p:attrName>ppt_x</p:attrName>
                                            </p:attrNameLst>
                                          </p:cBhvr>
                                          <p:tavLst>
                                            <p:tav tm="0">
                                              <p:val>
                                                <p:strVal val="1+#ppt_w/2"/>
                                              </p:val>
                                            </p:tav>
                                            <p:tav tm="100000">
                                              <p:val>
                                                <p:strVal val="#ppt_x"/>
                                              </p:val>
                                            </p:tav>
                                          </p:tavLst>
                                        </p:anim>
                                        <p:anim calcmode="lin" valueType="num">
                                          <p:cBhvr additive="base">
                                            <p:cTn id="51" dur="2000" fill="hold"/>
                                            <p:tgtEl>
                                              <p:spTgt spid="72"/>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150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1000"/>
                                            <p:tgtEl>
                                              <p:spTgt spid="44"/>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1" grpId="0" animBg="1"/>
          <p:bldP spid="3" grpId="0"/>
          <p:bldP spid="7" grpId="0"/>
          <p:bldP spid="8" grpId="0"/>
          <p:bldP spid="9"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5244BF2C-E062-E8CB-8BDD-E21822C68037}"/>
              </a:ext>
            </a:extLst>
          </p:cNvPr>
          <p:cNvGrpSpPr/>
          <p:nvPr/>
        </p:nvGrpSpPr>
        <p:grpSpPr>
          <a:xfrm>
            <a:off x="1327989" y="1970862"/>
            <a:ext cx="3302170" cy="4092149"/>
            <a:chOff x="1549546" y="1931792"/>
            <a:chExt cx="3302170" cy="4092149"/>
          </a:xfrm>
        </p:grpSpPr>
        <p:cxnSp>
          <p:nvCxnSpPr>
            <p:cNvPr id="17" name="Straight Connector 16">
              <a:extLst>
                <a:ext uri="{FF2B5EF4-FFF2-40B4-BE49-F238E27FC236}">
                  <a16:creationId xmlns:a16="http://schemas.microsoft.com/office/drawing/2014/main" id="{8E0F62F2-5BD7-FDE2-E593-1A180E63A93C}"/>
                </a:ext>
              </a:extLst>
            </p:cNvPr>
            <p:cNvCxnSpPr>
              <a:cxnSpLocks/>
            </p:cNvCxnSpPr>
            <p:nvPr/>
          </p:nvCxnSpPr>
          <p:spPr>
            <a:xfrm flipV="1">
              <a:off x="3613681" y="4153444"/>
              <a:ext cx="1238035" cy="628591"/>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9C2FAB5C-9E19-166C-CA89-EE49FE2612E0}"/>
                </a:ext>
              </a:extLst>
            </p:cNvPr>
            <p:cNvCxnSpPr>
              <a:cxnSpLocks/>
              <a:stCxn id="9" idx="4"/>
              <a:endCxn id="12" idx="0"/>
            </p:cNvCxnSpPr>
            <p:nvPr/>
          </p:nvCxnSpPr>
          <p:spPr>
            <a:xfrm>
              <a:off x="2854516" y="1931792"/>
              <a:ext cx="4411" cy="246473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F3D305E-C1D8-318A-D702-3CD04248B75C}"/>
                </a:ext>
              </a:extLst>
            </p:cNvPr>
            <p:cNvCxnSpPr>
              <a:cxnSpLocks/>
            </p:cNvCxnSpPr>
            <p:nvPr/>
          </p:nvCxnSpPr>
          <p:spPr>
            <a:xfrm>
              <a:off x="1549546" y="4111095"/>
              <a:ext cx="595586" cy="65668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2" name="Oval 11">
              <a:extLst>
                <a:ext uri="{FF2B5EF4-FFF2-40B4-BE49-F238E27FC236}">
                  <a16:creationId xmlns:a16="http://schemas.microsoft.com/office/drawing/2014/main" id="{65FBCB5B-657F-EF40-5516-31446A9791B7}"/>
                </a:ext>
              </a:extLst>
            </p:cNvPr>
            <p:cNvSpPr/>
            <p:nvPr/>
          </p:nvSpPr>
          <p:spPr>
            <a:xfrm>
              <a:off x="1984652" y="4396526"/>
              <a:ext cx="1748550" cy="162741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buClr>
                  <a:srgbClr val="0070C0"/>
                </a:buClr>
              </a:pPr>
              <a:r>
                <a:rPr lang="fr-FR" sz="1400">
                  <a:solidFill>
                    <a:srgbClr val="0070C0"/>
                  </a:solidFill>
                </a:rPr>
                <a:t>Partenariat</a:t>
              </a:r>
              <a:endParaRPr lang="fr-FR" sz="1400">
                <a:solidFill>
                  <a:srgbClr val="0070C0"/>
                </a:solidFill>
                <a:ea typeface="Calibri"/>
                <a:cs typeface="Calibri"/>
              </a:endParaRPr>
            </a:p>
          </p:txBody>
        </p:sp>
      </p:grpSp>
      <p:grpSp>
        <p:nvGrpSpPr>
          <p:cNvPr id="63" name="Group 62">
            <a:extLst>
              <a:ext uri="{FF2B5EF4-FFF2-40B4-BE49-F238E27FC236}">
                <a16:creationId xmlns:a16="http://schemas.microsoft.com/office/drawing/2014/main" id="{7B22ABEA-F799-F92F-2EF1-2A46E723491B}"/>
              </a:ext>
            </a:extLst>
          </p:cNvPr>
          <p:cNvGrpSpPr/>
          <p:nvPr/>
        </p:nvGrpSpPr>
        <p:grpSpPr>
          <a:xfrm>
            <a:off x="296459" y="1709621"/>
            <a:ext cx="4105158" cy="2440544"/>
            <a:chOff x="178797" y="2032786"/>
            <a:chExt cx="4105158" cy="2440544"/>
          </a:xfrm>
        </p:grpSpPr>
        <p:cxnSp>
          <p:nvCxnSpPr>
            <p:cNvPr id="23" name="Straight Connector 22">
              <a:extLst>
                <a:ext uri="{FF2B5EF4-FFF2-40B4-BE49-F238E27FC236}">
                  <a16:creationId xmlns:a16="http://schemas.microsoft.com/office/drawing/2014/main" id="{3DAF1A87-E68A-CD7A-ED35-93A0A74AA5B2}"/>
                </a:ext>
              </a:extLst>
            </p:cNvPr>
            <p:cNvCxnSpPr>
              <a:cxnSpLocks/>
              <a:endCxn id="9" idx="3"/>
            </p:cNvCxnSpPr>
            <p:nvPr/>
          </p:nvCxnSpPr>
          <p:spPr>
            <a:xfrm flipV="1">
              <a:off x="1380895" y="2032786"/>
              <a:ext cx="468169" cy="70255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8D5AFF6C-67BB-E85F-3AA2-201C1164C07A}"/>
                </a:ext>
              </a:extLst>
            </p:cNvPr>
            <p:cNvCxnSpPr>
              <a:cxnSpLocks/>
              <a:stCxn id="13" idx="6"/>
              <a:endCxn id="2" idx="2"/>
            </p:cNvCxnSpPr>
            <p:nvPr/>
          </p:nvCxnSpPr>
          <p:spPr>
            <a:xfrm>
              <a:off x="2063188" y="3581400"/>
              <a:ext cx="2220767" cy="42348"/>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3" name="Oval 12">
              <a:extLst>
                <a:ext uri="{FF2B5EF4-FFF2-40B4-BE49-F238E27FC236}">
                  <a16:creationId xmlns:a16="http://schemas.microsoft.com/office/drawing/2014/main" id="{13A62E3A-BBEE-CAB5-727B-5C0D03C8A896}"/>
                </a:ext>
              </a:extLst>
            </p:cNvPr>
            <p:cNvSpPr/>
            <p:nvPr/>
          </p:nvSpPr>
          <p:spPr>
            <a:xfrm>
              <a:off x="178797" y="2689469"/>
              <a:ext cx="1884391" cy="1783861"/>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fr-FR" sz="1600">
                  <a:solidFill>
                    <a:srgbClr val="0070C0"/>
                  </a:solidFill>
                </a:rPr>
                <a:t>Consultation des principales parties prenantes</a:t>
              </a:r>
            </a:p>
          </p:txBody>
        </p:sp>
      </p:grpSp>
      <p:grpSp>
        <p:nvGrpSpPr>
          <p:cNvPr id="62" name="Group 61">
            <a:extLst>
              <a:ext uri="{FF2B5EF4-FFF2-40B4-BE49-F238E27FC236}">
                <a16:creationId xmlns:a16="http://schemas.microsoft.com/office/drawing/2014/main" id="{75850865-30C2-CA69-0500-F09066985C0A}"/>
              </a:ext>
            </a:extLst>
          </p:cNvPr>
          <p:cNvGrpSpPr/>
          <p:nvPr/>
        </p:nvGrpSpPr>
        <p:grpSpPr>
          <a:xfrm>
            <a:off x="1690763" y="187000"/>
            <a:ext cx="2991596" cy="2122278"/>
            <a:chOff x="2283254" y="1875177"/>
            <a:chExt cx="2991596" cy="2122278"/>
          </a:xfrm>
        </p:grpSpPr>
        <p:cxnSp>
          <p:nvCxnSpPr>
            <p:cNvPr id="6" name="Straight Connector 5">
              <a:extLst>
                <a:ext uri="{FF2B5EF4-FFF2-40B4-BE49-F238E27FC236}">
                  <a16:creationId xmlns:a16="http://schemas.microsoft.com/office/drawing/2014/main" id="{DFBCC363-853B-7DCD-7F47-6514BC83B45B}"/>
                </a:ext>
              </a:extLst>
            </p:cNvPr>
            <p:cNvCxnSpPr>
              <a:cxnSpLocks/>
            </p:cNvCxnSpPr>
            <p:nvPr/>
          </p:nvCxnSpPr>
          <p:spPr>
            <a:xfrm>
              <a:off x="4035677" y="3235671"/>
              <a:ext cx="1239173" cy="76178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9" name="Oval 8">
              <a:extLst>
                <a:ext uri="{FF2B5EF4-FFF2-40B4-BE49-F238E27FC236}">
                  <a16:creationId xmlns:a16="http://schemas.microsoft.com/office/drawing/2014/main" id="{838C430E-DC48-E9B9-FA76-F4EC453F24C2}"/>
                </a:ext>
              </a:extLst>
            </p:cNvPr>
            <p:cNvSpPr/>
            <p:nvPr/>
          </p:nvSpPr>
          <p:spPr>
            <a:xfrm>
              <a:off x="2283254" y="1875177"/>
              <a:ext cx="1884391" cy="1783862"/>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fr-FR" sz="1500">
                  <a:solidFill>
                    <a:srgbClr val="0070C0"/>
                  </a:solidFill>
                  <a:latin typeface="Lato" panose="020F0502020204030203" pitchFamily="34" charset="77"/>
                </a:rPr>
                <a:t>Engagement des femmes et des filles </a:t>
              </a:r>
            </a:p>
          </p:txBody>
        </p:sp>
      </p:grpSp>
      <p:grpSp>
        <p:nvGrpSpPr>
          <p:cNvPr id="7" name="Group 6">
            <a:extLst>
              <a:ext uri="{FF2B5EF4-FFF2-40B4-BE49-F238E27FC236}">
                <a16:creationId xmlns:a16="http://schemas.microsoft.com/office/drawing/2014/main" id="{1EF9268E-D92B-D625-EC06-D047DC14B32B}"/>
              </a:ext>
            </a:extLst>
          </p:cNvPr>
          <p:cNvGrpSpPr/>
          <p:nvPr/>
        </p:nvGrpSpPr>
        <p:grpSpPr>
          <a:xfrm>
            <a:off x="2108991" y="257014"/>
            <a:ext cx="8493140" cy="2660927"/>
            <a:chOff x="2108991" y="257014"/>
            <a:chExt cx="8493140" cy="2660927"/>
          </a:xfrm>
        </p:grpSpPr>
        <p:cxnSp>
          <p:nvCxnSpPr>
            <p:cNvPr id="52" name="Straight Connector 51">
              <a:extLst>
                <a:ext uri="{FF2B5EF4-FFF2-40B4-BE49-F238E27FC236}">
                  <a16:creationId xmlns:a16="http://schemas.microsoft.com/office/drawing/2014/main" id="{90413F72-3DEA-9907-BBA0-50EB2A65B0CD}"/>
                </a:ext>
              </a:extLst>
            </p:cNvPr>
            <p:cNvCxnSpPr>
              <a:cxnSpLocks/>
              <a:stCxn id="35" idx="2"/>
              <a:endCxn id="9" idx="6"/>
            </p:cNvCxnSpPr>
            <p:nvPr/>
          </p:nvCxnSpPr>
          <p:spPr>
            <a:xfrm flipH="1">
              <a:off x="3575154" y="1066974"/>
              <a:ext cx="5278426" cy="1195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6CBED2D2-2386-3234-3EFB-080E2EC01D14}"/>
                </a:ext>
              </a:extLst>
            </p:cNvPr>
            <p:cNvCxnSpPr>
              <a:cxnSpLocks/>
              <a:stCxn id="35" idx="3"/>
            </p:cNvCxnSpPr>
            <p:nvPr/>
          </p:nvCxnSpPr>
          <p:spPr>
            <a:xfrm flipH="1">
              <a:off x="7816160" y="1639702"/>
              <a:ext cx="1293489" cy="75961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5" name="Oval 34">
              <a:extLst>
                <a:ext uri="{FF2B5EF4-FFF2-40B4-BE49-F238E27FC236}">
                  <a16:creationId xmlns:a16="http://schemas.microsoft.com/office/drawing/2014/main" id="{0D51D649-BEFC-00A1-942C-B3EDF4DF7E4B}"/>
                </a:ext>
              </a:extLst>
            </p:cNvPr>
            <p:cNvSpPr/>
            <p:nvPr/>
          </p:nvSpPr>
          <p:spPr>
            <a:xfrm>
              <a:off x="8853580" y="257014"/>
              <a:ext cx="1748551" cy="1619920"/>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fr-FR" sz="1600">
                  <a:solidFill>
                    <a:srgbClr val="0070C0"/>
                  </a:solidFill>
                </a:rPr>
                <a:t>Localisation</a:t>
              </a:r>
            </a:p>
          </p:txBody>
        </p:sp>
        <p:cxnSp>
          <p:nvCxnSpPr>
            <p:cNvPr id="3" name="Straight Connector 2">
              <a:extLst>
                <a:ext uri="{FF2B5EF4-FFF2-40B4-BE49-F238E27FC236}">
                  <a16:creationId xmlns:a16="http://schemas.microsoft.com/office/drawing/2014/main" id="{671D6F04-F6CC-2D6F-EBB6-76A59144A56D}"/>
                </a:ext>
              </a:extLst>
            </p:cNvPr>
            <p:cNvCxnSpPr>
              <a:cxnSpLocks/>
            </p:cNvCxnSpPr>
            <p:nvPr/>
          </p:nvCxnSpPr>
          <p:spPr>
            <a:xfrm flipH="1">
              <a:off x="2108991" y="1388601"/>
              <a:ext cx="6805216" cy="152934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id="{0852E17F-277F-2881-4DBB-C7B0932AC30D}"/>
              </a:ext>
            </a:extLst>
          </p:cNvPr>
          <p:cNvGrpSpPr/>
          <p:nvPr/>
        </p:nvGrpSpPr>
        <p:grpSpPr>
          <a:xfrm>
            <a:off x="3500560" y="1308715"/>
            <a:ext cx="8504523" cy="3772823"/>
            <a:chOff x="3500560" y="1308715"/>
            <a:chExt cx="8504523" cy="3772823"/>
          </a:xfrm>
        </p:grpSpPr>
        <p:cxnSp>
          <p:nvCxnSpPr>
            <p:cNvPr id="48" name="Straight Connector 47">
              <a:extLst>
                <a:ext uri="{FF2B5EF4-FFF2-40B4-BE49-F238E27FC236}">
                  <a16:creationId xmlns:a16="http://schemas.microsoft.com/office/drawing/2014/main" id="{4F67B2B7-5F96-2D66-2BC9-E7EDF678EF37}"/>
                </a:ext>
              </a:extLst>
            </p:cNvPr>
            <p:cNvCxnSpPr>
              <a:cxnSpLocks/>
              <a:stCxn id="35" idx="5"/>
            </p:cNvCxnSpPr>
            <p:nvPr/>
          </p:nvCxnSpPr>
          <p:spPr>
            <a:xfrm>
              <a:off x="10346062" y="1639702"/>
              <a:ext cx="441139" cy="86836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20767D5C-5318-FA48-9733-A58987B7B8FD}"/>
                </a:ext>
              </a:extLst>
            </p:cNvPr>
            <p:cNvCxnSpPr>
              <a:cxnSpLocks/>
              <a:stCxn id="36" idx="2"/>
              <a:endCxn id="2" idx="6"/>
            </p:cNvCxnSpPr>
            <p:nvPr/>
          </p:nvCxnSpPr>
          <p:spPr>
            <a:xfrm flipH="1">
              <a:off x="8065146" y="3275676"/>
              <a:ext cx="2191387" cy="2490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6" name="Oval 35">
              <a:extLst>
                <a:ext uri="{FF2B5EF4-FFF2-40B4-BE49-F238E27FC236}">
                  <a16:creationId xmlns:a16="http://schemas.microsoft.com/office/drawing/2014/main" id="{9E5C9F1F-A147-D80C-D569-AFFABED7ADCA}"/>
                </a:ext>
              </a:extLst>
            </p:cNvPr>
            <p:cNvSpPr/>
            <p:nvPr/>
          </p:nvSpPr>
          <p:spPr>
            <a:xfrm>
              <a:off x="10256533" y="2446243"/>
              <a:ext cx="1748550" cy="165886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fr-FR" sz="1600">
                  <a:solidFill>
                    <a:srgbClr val="0070C0"/>
                  </a:solidFill>
                </a:rPr>
                <a:t>Analyse de genre et de pouvoir</a:t>
              </a:r>
            </a:p>
          </p:txBody>
        </p:sp>
        <p:cxnSp>
          <p:nvCxnSpPr>
            <p:cNvPr id="8" name="Straight Connector 7">
              <a:extLst>
                <a:ext uri="{FF2B5EF4-FFF2-40B4-BE49-F238E27FC236}">
                  <a16:creationId xmlns:a16="http://schemas.microsoft.com/office/drawing/2014/main" id="{A8EF9240-8A8A-16FC-E956-572584252D37}"/>
                </a:ext>
              </a:extLst>
            </p:cNvPr>
            <p:cNvCxnSpPr>
              <a:cxnSpLocks/>
            </p:cNvCxnSpPr>
            <p:nvPr/>
          </p:nvCxnSpPr>
          <p:spPr>
            <a:xfrm flipH="1" flipV="1">
              <a:off x="3542484" y="1308715"/>
              <a:ext cx="6812152" cy="157151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6CFEA80-4F43-4DAC-D71C-40FEC08C9D83}"/>
                </a:ext>
              </a:extLst>
            </p:cNvPr>
            <p:cNvCxnSpPr>
              <a:cxnSpLocks/>
            </p:cNvCxnSpPr>
            <p:nvPr/>
          </p:nvCxnSpPr>
          <p:spPr>
            <a:xfrm flipH="1">
              <a:off x="3500560" y="3681499"/>
              <a:ext cx="6854076" cy="140003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id="{E57AA672-4254-2700-B71D-0FB7489A7202}"/>
              </a:ext>
            </a:extLst>
          </p:cNvPr>
          <p:cNvGrpSpPr/>
          <p:nvPr/>
        </p:nvGrpSpPr>
        <p:grpSpPr>
          <a:xfrm>
            <a:off x="2108991" y="1876934"/>
            <a:ext cx="8678210" cy="4158405"/>
            <a:chOff x="2108991" y="1876934"/>
            <a:chExt cx="8678210" cy="4158405"/>
          </a:xfrm>
        </p:grpSpPr>
        <p:cxnSp>
          <p:nvCxnSpPr>
            <p:cNvPr id="128" name="Straight Connector 127">
              <a:extLst>
                <a:ext uri="{FF2B5EF4-FFF2-40B4-BE49-F238E27FC236}">
                  <a16:creationId xmlns:a16="http://schemas.microsoft.com/office/drawing/2014/main" id="{D78D732B-E13C-47B3-6EE6-3F52454202DE}"/>
                </a:ext>
              </a:extLst>
            </p:cNvPr>
            <p:cNvCxnSpPr>
              <a:cxnSpLocks/>
            </p:cNvCxnSpPr>
            <p:nvPr/>
          </p:nvCxnSpPr>
          <p:spPr>
            <a:xfrm flipH="1">
              <a:off x="3511645" y="5349046"/>
              <a:ext cx="536715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612DF055-67AC-1AF1-5280-99675942D05F}"/>
                </a:ext>
              </a:extLst>
            </p:cNvPr>
            <p:cNvCxnSpPr>
              <a:cxnSpLocks/>
              <a:stCxn id="35" idx="4"/>
              <a:endCxn id="37" idx="0"/>
            </p:cNvCxnSpPr>
            <p:nvPr/>
          </p:nvCxnSpPr>
          <p:spPr>
            <a:xfrm>
              <a:off x="9727856" y="1876934"/>
              <a:ext cx="15467" cy="25384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B1189A17-BE82-6033-0B76-95AEE1514BED}"/>
                </a:ext>
              </a:extLst>
            </p:cNvPr>
            <p:cNvCxnSpPr>
              <a:cxnSpLocks/>
              <a:stCxn id="37" idx="7"/>
            </p:cNvCxnSpPr>
            <p:nvPr/>
          </p:nvCxnSpPr>
          <p:spPr>
            <a:xfrm flipV="1">
              <a:off x="10354636" y="4051602"/>
              <a:ext cx="432565" cy="60105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5A1B54D8-96D1-48D7-BEC8-C8B4A996B415}"/>
                </a:ext>
              </a:extLst>
            </p:cNvPr>
            <p:cNvCxnSpPr>
              <a:cxnSpLocks/>
            </p:cNvCxnSpPr>
            <p:nvPr/>
          </p:nvCxnSpPr>
          <p:spPr>
            <a:xfrm flipH="1" flipV="1">
              <a:off x="4738595" y="2362194"/>
              <a:ext cx="4210625" cy="254509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7" name="Oval 36">
              <a:extLst>
                <a:ext uri="{FF2B5EF4-FFF2-40B4-BE49-F238E27FC236}">
                  <a16:creationId xmlns:a16="http://schemas.microsoft.com/office/drawing/2014/main" id="{7E6F804D-E161-FB65-5C6D-3DBC6022F243}"/>
                </a:ext>
              </a:extLst>
            </p:cNvPr>
            <p:cNvSpPr/>
            <p:nvPr/>
          </p:nvSpPr>
          <p:spPr>
            <a:xfrm>
              <a:off x="8878795" y="4415420"/>
              <a:ext cx="1729055" cy="1619919"/>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fr-FR" sz="1600">
                  <a:solidFill>
                    <a:srgbClr val="0070C0"/>
                  </a:solidFill>
                </a:rPr>
                <a:t>Théorie du changement </a:t>
              </a:r>
            </a:p>
          </p:txBody>
        </p:sp>
        <p:cxnSp>
          <p:nvCxnSpPr>
            <p:cNvPr id="33" name="Straight Connector 32">
              <a:extLst>
                <a:ext uri="{FF2B5EF4-FFF2-40B4-BE49-F238E27FC236}">
                  <a16:creationId xmlns:a16="http://schemas.microsoft.com/office/drawing/2014/main" id="{7C093477-2459-EDAD-B08A-06633DFAA403}"/>
                </a:ext>
              </a:extLst>
            </p:cNvPr>
            <p:cNvCxnSpPr>
              <a:cxnSpLocks/>
            </p:cNvCxnSpPr>
            <p:nvPr/>
          </p:nvCxnSpPr>
          <p:spPr>
            <a:xfrm flipH="1" flipV="1">
              <a:off x="2108991" y="3602726"/>
              <a:ext cx="6769804" cy="148955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sp>
        <p:nvSpPr>
          <p:cNvPr id="2" name="Oval 1">
            <a:extLst>
              <a:ext uri="{FF2B5EF4-FFF2-40B4-BE49-F238E27FC236}">
                <a16:creationId xmlns:a16="http://schemas.microsoft.com/office/drawing/2014/main" id="{1F68C216-1A62-4497-B2DE-0E9C36451C2D}"/>
              </a:ext>
            </a:extLst>
          </p:cNvPr>
          <p:cNvSpPr/>
          <p:nvPr/>
        </p:nvSpPr>
        <p:spPr>
          <a:xfrm>
            <a:off x="4401617" y="1502769"/>
            <a:ext cx="3663529" cy="359562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200" b="1">
                <a:latin typeface="Lato" panose="020F0502020204030203" pitchFamily="34" charset="77"/>
              </a:rPr>
              <a:t>Éléments clés de la conception et de la planification des programmes de prévention de la VBG</a:t>
            </a:r>
          </a:p>
        </p:txBody>
      </p:sp>
    </p:spTree>
    <p:custDataLst>
      <p:tags r:id="rId1"/>
    </p:custDataLst>
    <p:extLst>
      <p:ext uri="{BB962C8B-B14F-4D97-AF65-F5344CB8AC3E}">
        <p14:creationId xmlns:p14="http://schemas.microsoft.com/office/powerpoint/2010/main" val="9423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3C08D2E-9618-C5D1-40EC-7DFB56304B38}"/>
              </a:ext>
            </a:extLst>
          </p:cNvPr>
          <p:cNvSpPr txBox="1">
            <a:spLocks/>
          </p:cNvSpPr>
          <p:nvPr/>
        </p:nvSpPr>
        <p:spPr>
          <a:xfrm>
            <a:off x="795490" y="2073416"/>
            <a:ext cx="7734505" cy="3319902"/>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2000"/>
              <a:t>L’engagement et la participation des femmes, des filles et des autres groupes à risque sont des </a:t>
            </a:r>
            <a:r>
              <a:rPr lang="fr-FR" sz="2000" b="1">
                <a:solidFill>
                  <a:srgbClr val="0070C0"/>
                </a:solidFill>
              </a:rPr>
              <a:t>activités préventives </a:t>
            </a:r>
            <a:r>
              <a:rPr lang="fr-FR" sz="2000"/>
              <a:t>en soi, qu’il convient de mettre en œuvre dès le </a:t>
            </a:r>
            <a:r>
              <a:rPr lang="fr-FR" sz="2000" b="1">
                <a:solidFill>
                  <a:srgbClr val="0070C0"/>
                </a:solidFill>
              </a:rPr>
              <a:t>début d’une situation d’urgence</a:t>
            </a:r>
            <a:r>
              <a:rPr lang="fr-FR" sz="2000"/>
              <a:t>.</a:t>
            </a:r>
            <a:r>
              <a:rPr lang="fr-FR" sz="2000" b="1">
                <a:solidFill>
                  <a:srgbClr val="0070C0"/>
                </a:solidFill>
              </a:rPr>
              <a:t> </a:t>
            </a:r>
          </a:p>
          <a:p>
            <a:pPr>
              <a:buClr>
                <a:srgbClr val="0070C0"/>
              </a:buClr>
              <a:buFont typeface="Wingdings" pitchFamily="2" charset="2"/>
              <a:buChar char="Ø"/>
            </a:pPr>
            <a:r>
              <a:rPr lang="fr-FR" sz="2000"/>
              <a:t>La participation est un </a:t>
            </a:r>
            <a:r>
              <a:rPr lang="fr-FR" sz="2000" b="1">
                <a:solidFill>
                  <a:srgbClr val="0070C0"/>
                </a:solidFill>
              </a:rPr>
              <a:t>aspect décisif de l’autonomisation</a:t>
            </a:r>
            <a:r>
              <a:rPr lang="fr-FR" sz="2000"/>
              <a:t>. </a:t>
            </a:r>
          </a:p>
          <a:p>
            <a:pPr>
              <a:buClr>
                <a:srgbClr val="0070C0"/>
              </a:buClr>
              <a:buFont typeface="Wingdings" pitchFamily="2" charset="2"/>
              <a:buChar char="Ø"/>
            </a:pPr>
            <a:r>
              <a:rPr lang="fr-FR" sz="2000"/>
              <a:t>L’engagement et la participation des femmes, des filles et des autres groupes à risque sont essentiels </a:t>
            </a:r>
            <a:r>
              <a:rPr lang="fr-FR" sz="2000" b="1">
                <a:solidFill>
                  <a:srgbClr val="0070C0"/>
                </a:solidFill>
              </a:rPr>
              <a:t>tout au long du cycle de programmation</a:t>
            </a:r>
            <a:r>
              <a:rPr lang="fr-FR" sz="2000"/>
              <a:t>, afin de garantir une programmation sûre, efficace et responsable. Il s’agit de mener les actions suivantes :</a:t>
            </a:r>
          </a:p>
          <a:p>
            <a:pPr lvl="1" algn="just">
              <a:buClr>
                <a:srgbClr val="0070C0"/>
              </a:buClr>
              <a:buFont typeface="Courier New" panose="02070309020205020404" pitchFamily="49" charset="0"/>
              <a:buChar char="o"/>
            </a:pPr>
            <a:r>
              <a:rPr lang="fr-FR" sz="1550"/>
              <a:t>éclairer la programmation ;</a:t>
            </a:r>
          </a:p>
          <a:p>
            <a:pPr lvl="1" algn="just">
              <a:buClr>
                <a:srgbClr val="0070C0"/>
              </a:buClr>
              <a:buFont typeface="Courier New" panose="02070309020205020404" pitchFamily="49" charset="0"/>
              <a:buChar char="o"/>
            </a:pPr>
            <a:r>
              <a:rPr lang="fr-FR" sz="1550"/>
              <a:t>promouvoir la résilience des communautés en s’appuyant sur leurs capacités et leurs ressources ;</a:t>
            </a:r>
          </a:p>
          <a:p>
            <a:pPr lvl="1" algn="just">
              <a:buClr>
                <a:srgbClr val="0070C0"/>
              </a:buClr>
              <a:buFont typeface="Courier New" panose="02070309020205020404" pitchFamily="49" charset="0"/>
              <a:buChar char="o"/>
            </a:pPr>
            <a:r>
              <a:rPr lang="fr-FR" sz="1550"/>
              <a:t>accompagner le suivi, y compris des conséquences néfastes involontaires.</a:t>
            </a:r>
          </a:p>
          <a:p>
            <a:pPr>
              <a:buClr>
                <a:srgbClr val="0070C0"/>
              </a:buClr>
              <a:buFont typeface="Arial" panose="020B0604020202020204" pitchFamily="34" charset="0"/>
              <a:buChar char="•"/>
            </a:pPr>
            <a:endParaRPr lang="en-GB" sz="2000"/>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1229408"/>
            <a:ext cx="956108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Engagement et participation des femmes, des filles et des autres groupes à risque</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1279826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74941CBF-6495-9BF1-0119-08CC855B3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3652" y="1371600"/>
            <a:ext cx="3142358" cy="4810013"/>
          </a:xfrm>
          <a:prstGeom prst="rect">
            <a:avLst/>
          </a:prstGeom>
        </p:spPr>
      </p:pic>
    </p:spTree>
    <p:custDataLst>
      <p:tags r:id="rId1"/>
    </p:custDataLst>
    <p:extLst>
      <p:ext uri="{BB962C8B-B14F-4D97-AF65-F5344CB8AC3E}">
        <p14:creationId xmlns:p14="http://schemas.microsoft.com/office/powerpoint/2010/main" val="6897753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373313"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Discussion</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Partenariats et localisation</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029606" y="2342061"/>
            <a:ext cx="7596187" cy="3808413"/>
          </a:xfrm>
          <a:prstGeom prst="rect">
            <a:avLst/>
          </a:prstGeom>
        </p:spPr>
        <p:txBody>
          <a:bodyPr/>
          <a:lstStyle/>
          <a:p>
            <a:pPr>
              <a:buClr>
                <a:srgbClr val="0070C0"/>
              </a:buClr>
              <a:buFont typeface="Wingdings" pitchFamily="2" charset="2"/>
              <a:buChar char="Ø"/>
            </a:pPr>
            <a:r>
              <a:rPr lang="fr-FR" sz="2000"/>
              <a:t>Quels sont les</a:t>
            </a:r>
            <a:r>
              <a:rPr lang="fr-FR" sz="2000" b="1">
                <a:solidFill>
                  <a:srgbClr val="0070C0"/>
                </a:solidFill>
              </a:rPr>
              <a:t> partenaires </a:t>
            </a:r>
            <a:r>
              <a:rPr lang="fr-FR" sz="2000"/>
              <a:t>du HCR dans votre opération qui travaillent sur la prévention de la VBG ? </a:t>
            </a:r>
          </a:p>
          <a:p>
            <a:pPr>
              <a:buClr>
                <a:srgbClr val="0070C0"/>
              </a:buClr>
              <a:buFont typeface="Wingdings" pitchFamily="2" charset="2"/>
              <a:buChar char="Ø"/>
            </a:pPr>
            <a:r>
              <a:rPr lang="fr-FR" sz="2000"/>
              <a:t>Quel est l’</a:t>
            </a:r>
            <a:r>
              <a:rPr lang="fr-FR" sz="2000" b="1">
                <a:solidFill>
                  <a:srgbClr val="0070C0"/>
                </a:solidFill>
              </a:rPr>
              <a:t>intérêt</a:t>
            </a:r>
            <a:r>
              <a:rPr lang="fr-FR" sz="2000" b="1"/>
              <a:t> </a:t>
            </a:r>
            <a:r>
              <a:rPr lang="fr-FR" sz="2000"/>
              <a:t>d’un partenariat avec des organisations dirigées par des PDI et des réfugiés, des femmes et/ou des personnes LGBTQI+ dans les programmes de prévention de la VBG ? </a:t>
            </a:r>
          </a:p>
          <a:p>
            <a:pPr>
              <a:buClr>
                <a:srgbClr val="0070C0"/>
              </a:buClr>
              <a:buFont typeface="Wingdings" pitchFamily="2" charset="2"/>
              <a:buChar char="Ø"/>
            </a:pPr>
            <a:r>
              <a:rPr lang="fr-FR" sz="2000"/>
              <a:t>Quels sont les </a:t>
            </a:r>
            <a:r>
              <a:rPr lang="fr-FR" sz="2000" b="1">
                <a:solidFill>
                  <a:srgbClr val="0070C0"/>
                </a:solidFill>
              </a:rPr>
              <a:t>défis à relever </a:t>
            </a:r>
            <a:r>
              <a:rPr lang="fr-FR" sz="2000"/>
              <a:t>dans le cadre d’un partenariat avec ces organisations et comment y répondre ? </a:t>
            </a:r>
          </a:p>
          <a:p>
            <a:pPr>
              <a:buClr>
                <a:srgbClr val="0070C0"/>
              </a:buClr>
              <a:buFont typeface="Wingdings" pitchFamily="2" charset="2"/>
              <a:buChar char="Ø"/>
            </a:pPr>
            <a:r>
              <a:rPr lang="fr-FR" sz="2000"/>
              <a:t>Comment </a:t>
            </a:r>
            <a:r>
              <a:rPr lang="fr-FR" sz="2000" b="1">
                <a:solidFill>
                  <a:srgbClr val="0070C0"/>
                </a:solidFill>
              </a:rPr>
              <a:t>améliorer</a:t>
            </a:r>
            <a:r>
              <a:rPr lang="fr-FR" sz="2000">
                <a:solidFill>
                  <a:srgbClr val="0070C0"/>
                </a:solidFill>
              </a:rPr>
              <a:t> </a:t>
            </a:r>
            <a:r>
              <a:rPr lang="fr-FR" sz="2000"/>
              <a:t>l’engagement de ces organisations dans vos propres programmes de prévention de la VBG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a:extLst>
              <a:ext uri="{FF2B5EF4-FFF2-40B4-BE49-F238E27FC236}">
                <a16:creationId xmlns:a16="http://schemas.microsoft.com/office/drawing/2014/main" id="{524CAA92-EA86-FD02-3DBA-C01EE749001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625793" y="2380665"/>
            <a:ext cx="4394369" cy="3809139"/>
          </a:xfrm>
          <a:prstGeom prst="rect">
            <a:avLst/>
          </a:prstGeom>
        </p:spPr>
      </p:pic>
    </p:spTree>
    <p:custDataLst>
      <p:tags r:id="rId1"/>
    </p:custDataLst>
    <p:extLst>
      <p:ext uri="{BB962C8B-B14F-4D97-AF65-F5344CB8AC3E}">
        <p14:creationId xmlns:p14="http://schemas.microsoft.com/office/powerpoint/2010/main" val="3112302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10492"/>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Évaluation et analyse de la VBG</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170647"/>
            <a:ext cx="1072555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EF90FB50-C02C-EBB6-D622-ECDB5DEE0B1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pic>
        <p:nvPicPr>
          <p:cNvPr id="5" name="Picture 4" descr="Shape&#10;&#10;Description automatically generated">
            <a:extLst>
              <a:ext uri="{FF2B5EF4-FFF2-40B4-BE49-F238E27FC236}">
                <a16:creationId xmlns:a16="http://schemas.microsoft.com/office/drawing/2014/main" id="{34B3F8D1-BBB9-525C-8D51-FD42269FF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6" name="Picture 5" descr="Icon&#10;&#10;Description automatically generated">
            <a:extLst>
              <a:ext uri="{FF2B5EF4-FFF2-40B4-BE49-F238E27FC236}">
                <a16:creationId xmlns:a16="http://schemas.microsoft.com/office/drawing/2014/main" id="{94F5F07E-F06C-9C82-4040-DE15D3E443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6A59874F-6633-3A74-61B4-BC8395240764}"/>
                  </a:ext>
                </a:extLst>
              </p:cNvPr>
              <p:cNvGraphicFramePr>
                <a:graphicFrameLocks noGrp="1"/>
              </p:cNvGraphicFramePr>
              <p:nvPr>
                <p:extLst>
                  <p:ext uri="{D42A27DB-BD31-4B8C-83A1-F6EECF244321}">
                    <p14:modId xmlns:p14="http://schemas.microsoft.com/office/powerpoint/2010/main" val="594586"/>
                  </p:ext>
                </p:extLst>
              </p:nvPr>
            </p:nvGraphicFramePr>
            <p:xfrm>
              <a:off x="2244553" y="1653305"/>
              <a:ext cx="7622900" cy="4185910"/>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7" name="Add-in 6" title="Web Video Player">
                <a:extLst>
                  <a:ext uri="{FF2B5EF4-FFF2-40B4-BE49-F238E27FC236}">
                    <a16:creationId xmlns:a16="http://schemas.microsoft.com/office/drawing/2014/main" id="{6A59874F-6633-3A74-61B4-BC8395240764}"/>
                  </a:ext>
                </a:extLst>
              </p:cNvPr>
              <p:cNvPicPr>
                <a:picLocks noGrp="1" noRot="1" noChangeAspect="1" noMove="1" noResize="1" noEditPoints="1" noAdjustHandles="1" noChangeArrowheads="1" noChangeShapeType="1"/>
              </p:cNvPicPr>
              <p:nvPr/>
            </p:nvPicPr>
            <p:blipFill>
              <a:blip r:embed="rId7"/>
              <a:stretch>
                <a:fillRect/>
              </a:stretch>
            </p:blipFill>
            <p:spPr>
              <a:xfrm>
                <a:off x="2244553" y="1653305"/>
                <a:ext cx="7622900" cy="4185910"/>
              </a:xfrm>
              <a:prstGeom prst="rect">
                <a:avLst/>
              </a:prstGeom>
            </p:spPr>
          </p:pic>
        </mc:Fallback>
      </mc:AlternateContent>
    </p:spTree>
    <p:custDataLst>
      <p:tags r:id="rId1"/>
    </p:custDataLst>
    <p:extLst>
      <p:ext uri="{BB962C8B-B14F-4D97-AF65-F5344CB8AC3E}">
        <p14:creationId xmlns:p14="http://schemas.microsoft.com/office/powerpoint/2010/main" val="30504522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Analyse de genre et de pouvoir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039530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1589408"/>
            <a:ext cx="5300509" cy="3807618"/>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900"/>
              <a:t>Un </a:t>
            </a:r>
            <a:r>
              <a:rPr lang="fr-FR" sz="1900" b="1">
                <a:solidFill>
                  <a:srgbClr val="0070C0"/>
                </a:solidFill>
                <a:latin typeface="Lato"/>
                <a:ea typeface="Lato"/>
                <a:cs typeface="Lato"/>
              </a:rPr>
              <a:t>outil d’évaluation et d’analyse essentiel </a:t>
            </a:r>
            <a:r>
              <a:rPr lang="fr-FR" sz="1900"/>
              <a:t>pour la programmation de la prévention est l’analyse de genre et de pouvoir des normes sociales et des masculinités locales qui entretiennent l’inégalité de genre et la VBG.</a:t>
            </a:r>
            <a:endParaRPr lang="en-US"/>
          </a:p>
          <a:p>
            <a:pPr marL="448945" indent="-448945">
              <a:buClr>
                <a:srgbClr val="0070C0"/>
              </a:buClr>
              <a:buFont typeface="Wingdings" pitchFamily="2" charset="2"/>
              <a:buChar char="Ø"/>
            </a:pPr>
            <a:r>
              <a:rPr lang="fr-FR" sz="1900">
                <a:latin typeface="Lato"/>
                <a:ea typeface="Lato"/>
                <a:cs typeface="Lato"/>
              </a:rPr>
              <a:t>C’est une </a:t>
            </a:r>
            <a:r>
              <a:rPr lang="fr-FR" sz="1900" b="1">
                <a:solidFill>
                  <a:srgbClr val="0070C0"/>
                </a:solidFill>
                <a:latin typeface="Lato"/>
                <a:ea typeface="Lato"/>
                <a:cs typeface="Lato"/>
              </a:rPr>
              <a:t>condition préalable </a:t>
            </a:r>
            <a:r>
              <a:rPr lang="fr-FR" sz="1900">
                <a:solidFill>
                  <a:schemeClr val="tx1"/>
                </a:solidFill>
                <a:latin typeface="Lato"/>
                <a:ea typeface="Lato"/>
                <a:cs typeface="Lato"/>
              </a:rPr>
              <a:t>et</a:t>
            </a:r>
            <a:r>
              <a:rPr lang="fr-FR" sz="1900" b="1">
                <a:solidFill>
                  <a:srgbClr val="0070C0"/>
                </a:solidFill>
                <a:latin typeface="Lato"/>
                <a:ea typeface="Lato"/>
                <a:cs typeface="Lato"/>
              </a:rPr>
              <a:t> </a:t>
            </a:r>
            <a:r>
              <a:rPr lang="fr-FR" sz="1900">
                <a:latin typeface="Lato"/>
                <a:ea typeface="Lato"/>
                <a:cs typeface="Lato"/>
              </a:rPr>
              <a:t>nécessaire pour assurer l’efficacité d’un programme de prévention de la VBG. </a:t>
            </a:r>
            <a:endParaRPr lang="fr-FR" sz="1900"/>
          </a:p>
          <a:p>
            <a:pPr marL="448945" indent="-448945">
              <a:buClr>
                <a:srgbClr val="0070C0"/>
              </a:buClr>
              <a:buFont typeface="Wingdings" pitchFamily="2" charset="2"/>
              <a:buChar char="Ø"/>
            </a:pPr>
            <a:r>
              <a:rPr lang="fr-FR" sz="1900"/>
              <a:t>Il est recommandé d’entreprendre une analyse de genre et de pouvoir </a:t>
            </a:r>
            <a:r>
              <a:rPr lang="fr-FR" sz="1900" b="1">
                <a:solidFill>
                  <a:srgbClr val="0070C0"/>
                </a:solidFill>
                <a:latin typeface="Lato"/>
                <a:ea typeface="Lato"/>
                <a:cs typeface="Lato"/>
              </a:rPr>
              <a:t>conjointement avec les partenaires</a:t>
            </a:r>
            <a:r>
              <a:rPr lang="fr-FR" sz="1900"/>
              <a:t>, en particulier des organisations dirigées par des PDI et des réfugiés ou par des femmes et/ou des personnes LGBTQI+. </a:t>
            </a:r>
          </a:p>
        </p:txBody>
      </p:sp>
      <p:pic>
        <p:nvPicPr>
          <p:cNvPr id="2" name="Picture 1" descr="A picture containing text&#10;&#10;Description automatically generated">
            <a:extLst>
              <a:ext uri="{FF2B5EF4-FFF2-40B4-BE49-F238E27FC236}">
                <a16:creationId xmlns:a16="http://schemas.microsoft.com/office/drawing/2014/main" id="{2069AB8C-9B0C-56DF-AD67-D6A43F4DD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970495" y="654186"/>
            <a:ext cx="6209987" cy="5586688"/>
          </a:xfrm>
          <a:prstGeom prst="rect">
            <a:avLst/>
          </a:prstGeom>
        </p:spPr>
      </p:pic>
    </p:spTree>
    <p:custDataLst>
      <p:tags r:id="rId1"/>
    </p:custDataLst>
    <p:extLst>
      <p:ext uri="{BB962C8B-B14F-4D97-AF65-F5344CB8AC3E}">
        <p14:creationId xmlns:p14="http://schemas.microsoft.com/office/powerpoint/2010/main" val="18668804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116115"/>
            <a:ext cx="11053687" cy="844799"/>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Pourquoi une analyse de genre et de pouvoir ?</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6" y="960914"/>
            <a:ext cx="13861518" cy="297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0" y="1259259"/>
            <a:ext cx="7358357" cy="3807618"/>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600">
                <a:latin typeface="Lato"/>
                <a:ea typeface="Lato"/>
                <a:cs typeface="Lato"/>
              </a:rPr>
              <a:t>Veiller à ce que les programmes de prévention reposent sur une </a:t>
            </a:r>
            <a:r>
              <a:rPr lang="fr-FR" sz="1600" b="1">
                <a:solidFill>
                  <a:srgbClr val="0070C0"/>
                </a:solidFill>
                <a:latin typeface="Lato"/>
                <a:ea typeface="Lato"/>
                <a:cs typeface="Lato"/>
              </a:rPr>
              <a:t>compréhension précise </a:t>
            </a:r>
            <a:r>
              <a:rPr lang="fr-FR" sz="1600">
                <a:latin typeface="Lato"/>
                <a:ea typeface="Lato"/>
                <a:cs typeface="Lato"/>
              </a:rPr>
              <a:t>des risques distincts de VBG auxquels sont confrontés les femmes, les filles et les autres groupes à risque dans un </a:t>
            </a:r>
            <a:r>
              <a:rPr lang="fr-FR" sz="1600" b="1">
                <a:solidFill>
                  <a:srgbClr val="0070C0"/>
                </a:solidFill>
                <a:latin typeface="Lato"/>
                <a:ea typeface="Lato"/>
                <a:cs typeface="Lato"/>
              </a:rPr>
              <a:t>contexte spécifique</a:t>
            </a:r>
            <a:r>
              <a:rPr lang="fr-FR" sz="1600">
                <a:latin typeface="Lato"/>
                <a:ea typeface="Lato"/>
                <a:cs typeface="Lato"/>
              </a:rPr>
              <a:t>.</a:t>
            </a:r>
            <a:r>
              <a:rPr lang="fr-FR" sz="1600" b="1">
                <a:latin typeface="Lato"/>
                <a:ea typeface="Lato"/>
                <a:cs typeface="Lato"/>
              </a:rPr>
              <a:t> </a:t>
            </a:r>
            <a:endParaRPr lang="en-US"/>
          </a:p>
          <a:p>
            <a:pPr marL="448945" indent="-448945">
              <a:buClr>
                <a:srgbClr val="0070C0"/>
              </a:buClr>
              <a:buFont typeface="Wingdings" pitchFamily="2" charset="2"/>
              <a:buChar char="Ø"/>
            </a:pPr>
            <a:r>
              <a:rPr lang="fr-FR" sz="1600" b="1">
                <a:solidFill>
                  <a:srgbClr val="0070C0"/>
                </a:solidFill>
                <a:latin typeface="Lato"/>
                <a:ea typeface="Lato"/>
                <a:cs typeface="Lato"/>
              </a:rPr>
              <a:t>Analyser</a:t>
            </a:r>
            <a:r>
              <a:rPr lang="fr-FR" sz="1600">
                <a:solidFill>
                  <a:srgbClr val="0070C0"/>
                </a:solidFill>
                <a:latin typeface="Lato"/>
                <a:ea typeface="Lato"/>
                <a:cs typeface="Lato"/>
              </a:rPr>
              <a:t> </a:t>
            </a:r>
            <a:r>
              <a:rPr lang="fr-FR" sz="1600" b="1">
                <a:solidFill>
                  <a:srgbClr val="0070C0"/>
                </a:solidFill>
                <a:latin typeface="Lato"/>
                <a:ea typeface="Lato"/>
                <a:cs typeface="Lato"/>
              </a:rPr>
              <a:t>comment les systèmes d’oppression</a:t>
            </a:r>
            <a:r>
              <a:rPr lang="fr-FR" sz="1600" b="1">
                <a:latin typeface="Lato"/>
                <a:ea typeface="Lato"/>
                <a:cs typeface="Lato"/>
              </a:rPr>
              <a:t> </a:t>
            </a:r>
            <a:r>
              <a:rPr lang="fr-FR" sz="1600">
                <a:latin typeface="Lato"/>
                <a:ea typeface="Lato"/>
                <a:cs typeface="Lato"/>
              </a:rPr>
              <a:t>fondés sur le sexe, le genre, l’âge, le handicap, l’appartenance ethnique, le statut socio-économique et d’autres </a:t>
            </a:r>
            <a:r>
              <a:rPr lang="fr-FR" sz="1600" b="1">
                <a:solidFill>
                  <a:srgbClr val="0070C0"/>
                </a:solidFill>
                <a:latin typeface="Lato"/>
                <a:ea typeface="Lato"/>
                <a:cs typeface="Lato"/>
              </a:rPr>
              <a:t>différences de pouvoir s’entrecroisent </a:t>
            </a:r>
            <a:r>
              <a:rPr lang="fr-FR" sz="1600">
                <a:latin typeface="Lato"/>
                <a:ea typeface="Lato"/>
                <a:cs typeface="Lato"/>
              </a:rPr>
              <a:t>et façonnent les choix de vie, l’accès aux ressources et les opportunités des individus. </a:t>
            </a:r>
          </a:p>
          <a:p>
            <a:pPr marL="448945" indent="-448945">
              <a:buClr>
                <a:srgbClr val="0070C0"/>
              </a:buClr>
              <a:buFont typeface="Wingdings" pitchFamily="2" charset="2"/>
              <a:buChar char="Ø"/>
            </a:pPr>
            <a:r>
              <a:rPr lang="fr-FR" sz="1600" b="1">
                <a:solidFill>
                  <a:srgbClr val="0070C0"/>
                </a:solidFill>
                <a:latin typeface="Lato"/>
                <a:ea typeface="Lato"/>
                <a:cs typeface="Lato"/>
              </a:rPr>
              <a:t>Comprendre les efforts</a:t>
            </a:r>
            <a:r>
              <a:rPr lang="fr-FR" sz="1600">
                <a:latin typeface="Lato"/>
                <a:ea typeface="Lato"/>
                <a:cs typeface="Lato"/>
              </a:rPr>
              <a:t> existants à tous les </a:t>
            </a:r>
            <a:r>
              <a:rPr lang="fr-FR" sz="1600" b="1">
                <a:solidFill>
                  <a:srgbClr val="0070C0"/>
                </a:solidFill>
                <a:latin typeface="Lato"/>
                <a:ea typeface="Lato"/>
                <a:cs typeface="Lato"/>
              </a:rPr>
              <a:t>niveaux</a:t>
            </a:r>
            <a:r>
              <a:rPr lang="fr-FR" sz="1600">
                <a:latin typeface="Lato"/>
                <a:ea typeface="Lato"/>
                <a:cs typeface="Lato"/>
              </a:rPr>
              <a:t> (individuel, interpersonnel, communautaire, social) pour lutter contre les inégalités sociales et de genre. </a:t>
            </a:r>
          </a:p>
          <a:p>
            <a:pPr marL="448945" indent="-448945">
              <a:buClr>
                <a:srgbClr val="0070C0"/>
              </a:buClr>
              <a:buFont typeface="Wingdings" pitchFamily="2" charset="2"/>
              <a:buChar char="Ø"/>
            </a:pPr>
            <a:r>
              <a:rPr lang="fr-FR" sz="1600">
                <a:latin typeface="Lato"/>
                <a:ea typeface="Lato"/>
                <a:cs typeface="Lato"/>
              </a:rPr>
              <a:t>Faciliter la conception et l’adaptation de programmes de prévention </a:t>
            </a:r>
            <a:r>
              <a:rPr lang="fr-FR" sz="1600" b="1">
                <a:solidFill>
                  <a:srgbClr val="0070C0"/>
                </a:solidFill>
                <a:latin typeface="Lato"/>
                <a:ea typeface="Lato"/>
                <a:cs typeface="Lato"/>
              </a:rPr>
              <a:t>culturellement appropriés en tenant compte des questions de genre</a:t>
            </a:r>
            <a:r>
              <a:rPr lang="fr-FR" sz="1600">
                <a:latin typeface="Lato"/>
                <a:ea typeface="Lato"/>
                <a:cs typeface="Lato"/>
              </a:rPr>
              <a:t> et veiller à ce qu’ils </a:t>
            </a:r>
            <a:r>
              <a:rPr lang="fr-FR" sz="1600" b="1">
                <a:solidFill>
                  <a:srgbClr val="0070C0"/>
                </a:solidFill>
                <a:latin typeface="Lato"/>
                <a:ea typeface="Lato"/>
                <a:cs typeface="Lato"/>
              </a:rPr>
              <a:t>atteignent</a:t>
            </a:r>
            <a:r>
              <a:rPr lang="fr-FR" sz="1600">
                <a:latin typeface="Lato"/>
                <a:ea typeface="Lato"/>
                <a:cs typeface="Lato"/>
              </a:rPr>
              <a:t> effectivement </a:t>
            </a:r>
            <a:r>
              <a:rPr lang="fr-FR" sz="1600" b="1">
                <a:solidFill>
                  <a:srgbClr val="0070C0"/>
                </a:solidFill>
                <a:latin typeface="Lato"/>
                <a:ea typeface="Lato"/>
                <a:cs typeface="Lato"/>
              </a:rPr>
              <a:t>les femmes et les filles marginalisées et les autres groupes à risque</a:t>
            </a:r>
            <a:r>
              <a:rPr lang="fr-FR" sz="1600">
                <a:latin typeface="Lato"/>
                <a:ea typeface="Lato"/>
                <a:cs typeface="Lato"/>
              </a:rPr>
              <a:t>.</a:t>
            </a:r>
          </a:p>
          <a:p>
            <a:pPr marL="448945" indent="-448945">
              <a:buClr>
                <a:srgbClr val="0070C0"/>
              </a:buClr>
              <a:buFont typeface="Wingdings" pitchFamily="2" charset="2"/>
              <a:buChar char="Ø"/>
            </a:pPr>
            <a:r>
              <a:rPr lang="fr-FR" sz="1600">
                <a:latin typeface="Lato"/>
                <a:ea typeface="Lato"/>
                <a:cs typeface="Lato"/>
              </a:rPr>
              <a:t>Veiller à ce que les activités </a:t>
            </a:r>
            <a:r>
              <a:rPr lang="fr-FR" sz="1600" b="1">
                <a:solidFill>
                  <a:srgbClr val="0070C0"/>
                </a:solidFill>
                <a:latin typeface="Lato"/>
                <a:ea typeface="Lato"/>
                <a:cs typeface="Lato"/>
              </a:rPr>
              <a:t>ne causent pas de préjudice </a:t>
            </a:r>
            <a:r>
              <a:rPr lang="fr-FR" sz="1600">
                <a:latin typeface="Lato"/>
                <a:ea typeface="Lato"/>
                <a:cs typeface="Lato"/>
              </a:rPr>
              <a:t>en perpétuant ou en aggravant les inégalités sociales et de genre existantes et atténuer toute conséquence négative potentielle et ou involontaire. </a:t>
            </a:r>
          </a:p>
        </p:txBody>
      </p:sp>
      <p:sp>
        <p:nvSpPr>
          <p:cNvPr id="13" name="Rounded Rectangle 12">
            <a:extLst>
              <a:ext uri="{FF2B5EF4-FFF2-40B4-BE49-F238E27FC236}">
                <a16:creationId xmlns:a16="http://schemas.microsoft.com/office/drawing/2014/main" id="{29D9689A-E86C-0B1E-FCAE-CD83289DF5BA}"/>
              </a:ext>
            </a:extLst>
          </p:cNvPr>
          <p:cNvSpPr/>
          <p:nvPr/>
        </p:nvSpPr>
        <p:spPr>
          <a:xfrm>
            <a:off x="8153848" y="1791122"/>
            <a:ext cx="3385933" cy="3275755"/>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rgbClr val="0070C0"/>
                </a:solidFill>
                <a:latin typeface="Lato" panose="020F0502020204030203" pitchFamily="34" charset="77"/>
              </a:rPr>
              <a:t>L’idéal est de procéder à une analyse de genre et de pouvoir dès le début d’une intervention afin de s’assurer que les conclusions et les recommandations éclairent la conception et la mise en œuvre.</a:t>
            </a:r>
          </a:p>
        </p:txBody>
      </p:sp>
    </p:spTree>
    <p:custDataLst>
      <p:tags r:id="rId1"/>
    </p:custDataLst>
    <p:extLst>
      <p:ext uri="{BB962C8B-B14F-4D97-AF65-F5344CB8AC3E}">
        <p14:creationId xmlns:p14="http://schemas.microsoft.com/office/powerpoint/2010/main" val="32834909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accel="50000" fill="hold" grpId="0" nodeType="clickEffect" p14:presetBounceEnd="50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50000">
                                          <p:cBhvr additive="base">
                                            <p:cTn id="42"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4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accel="5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000" fill="hold"/>
                                            <p:tgtEl>
                                              <p:spTgt spid="13"/>
                                            </p:tgtEl>
                                            <p:attrNameLst>
                                              <p:attrName>ppt_x</p:attrName>
                                            </p:attrNameLst>
                                          </p:cBhvr>
                                          <p:tavLst>
                                            <p:tav tm="0">
                                              <p:val>
                                                <p:strVal val="1+#ppt_w/2"/>
                                              </p:val>
                                            </p:tav>
                                            <p:tav tm="100000">
                                              <p:val>
                                                <p:strVal val="#ppt_x"/>
                                              </p:val>
                                            </p:tav>
                                          </p:tavLst>
                                        </p:anim>
                                        <p:anim calcmode="lin" valueType="num">
                                          <p:cBhvr additive="base">
                                            <p:cTn id="4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13"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76500" y="1668463"/>
            <a:ext cx="376713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Discussion</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Analyse de genre et de pouvoir</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521069" y="3157167"/>
            <a:ext cx="3765550" cy="3808412"/>
          </a:xfrm>
          <a:prstGeom prst="rect">
            <a:avLst/>
          </a:prstGeom>
        </p:spPr>
        <p:txBody>
          <a:bodyPr/>
          <a:lstStyle/>
          <a:p>
            <a:pPr>
              <a:buClr>
                <a:srgbClr val="0070C0"/>
              </a:buClr>
              <a:buFont typeface="Wingdings" pitchFamily="2" charset="2"/>
              <a:buChar char="Ø"/>
            </a:pPr>
            <a:r>
              <a:rPr lang="fr-FR" sz="2000"/>
              <a:t>Pourquoi est-il important d’analyser le genre et le pouvoir ? </a:t>
            </a:r>
          </a:p>
          <a:p>
            <a:pPr>
              <a:buClr>
                <a:srgbClr val="0070C0"/>
              </a:buClr>
              <a:buFont typeface="Wingdings" pitchFamily="2" charset="2"/>
              <a:buChar char="Ø"/>
            </a:pPr>
            <a:r>
              <a:rPr lang="fr-FR" sz="2000"/>
              <a:t>En quoi ces deux éléments sont-ils liés ?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a:extLst>
              <a:ext uri="{FF2B5EF4-FFF2-40B4-BE49-F238E27FC236}">
                <a16:creationId xmlns:a16="http://schemas.microsoft.com/office/drawing/2014/main" id="{E9042294-18E3-6901-F590-4E9CF324116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229610" y="-551559"/>
            <a:ext cx="5845291" cy="6745216"/>
          </a:xfrm>
          <a:prstGeom prst="rect">
            <a:avLst/>
          </a:prstGeom>
        </p:spPr>
      </p:pic>
    </p:spTree>
    <p:custDataLst>
      <p:tags r:id="rId1"/>
    </p:custDataLst>
    <p:extLst>
      <p:ext uri="{BB962C8B-B14F-4D97-AF65-F5344CB8AC3E}">
        <p14:creationId xmlns:p14="http://schemas.microsoft.com/office/powerpoint/2010/main" val="3894045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10316458"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Domaines d’analyse de genre et de pouvoir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313850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0" y="1841928"/>
            <a:ext cx="5300510"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2000">
                <a:latin typeface="Lato"/>
                <a:ea typeface="Lato"/>
                <a:cs typeface="Lato"/>
              </a:rPr>
              <a:t>Lois, politiques, réglementations et pratiques institutionnelles.</a:t>
            </a:r>
          </a:p>
          <a:p>
            <a:pPr>
              <a:buClr>
                <a:srgbClr val="0070C0"/>
              </a:buClr>
              <a:buFont typeface="Wingdings" pitchFamily="2" charset="2"/>
              <a:buChar char="Ø"/>
            </a:pPr>
            <a:r>
              <a:rPr lang="fr-FR" sz="2000">
                <a:latin typeface="Lato"/>
                <a:ea typeface="Lato"/>
                <a:cs typeface="Lato"/>
              </a:rPr>
              <a:t>Normes, croyances et pratiques sociales.</a:t>
            </a:r>
          </a:p>
          <a:p>
            <a:pPr>
              <a:buClr>
                <a:srgbClr val="0070C0"/>
              </a:buClr>
              <a:buFont typeface="Wingdings" pitchFamily="2" charset="2"/>
              <a:buChar char="Ø"/>
            </a:pPr>
            <a:r>
              <a:rPr lang="fr-FR" sz="2000">
                <a:latin typeface="Lato"/>
                <a:ea typeface="Lato"/>
                <a:cs typeface="Lato"/>
              </a:rPr>
              <a:t>Rôles, responsabilités et emploi du temps.</a:t>
            </a:r>
          </a:p>
          <a:p>
            <a:pPr>
              <a:buClr>
                <a:srgbClr val="0070C0"/>
              </a:buClr>
              <a:buFont typeface="Wingdings" pitchFamily="2" charset="2"/>
              <a:buChar char="Ø"/>
            </a:pPr>
            <a:r>
              <a:rPr lang="fr-FR" sz="2000">
                <a:latin typeface="Lato"/>
                <a:ea typeface="Lato"/>
                <a:cs typeface="Lato"/>
              </a:rPr>
              <a:t>Modèles de prise de décision.</a:t>
            </a:r>
          </a:p>
          <a:p>
            <a:pPr>
              <a:buClr>
                <a:srgbClr val="0070C0"/>
              </a:buClr>
              <a:buFont typeface="Wingdings" pitchFamily="2" charset="2"/>
              <a:buChar char="Ø"/>
            </a:pPr>
            <a:r>
              <a:rPr lang="fr-FR" sz="2000">
                <a:latin typeface="Lato"/>
                <a:ea typeface="Lato"/>
                <a:cs typeface="Lato"/>
              </a:rPr>
              <a:t>Accès aux ressources et contrôle des ressources.</a:t>
            </a:r>
          </a:p>
          <a:p>
            <a:pPr>
              <a:buClr>
                <a:srgbClr val="0070C0"/>
              </a:buClr>
              <a:buFont typeface="Wingdings" pitchFamily="2" charset="2"/>
              <a:buChar char="Ø"/>
            </a:pPr>
            <a:r>
              <a:rPr lang="fr-FR" sz="2000">
                <a:latin typeface="Lato"/>
                <a:ea typeface="Lato"/>
                <a:cs typeface="Lato"/>
              </a:rPr>
              <a:t>Sécurité, dignité et bien-être.</a:t>
            </a:r>
          </a:p>
        </p:txBody>
      </p:sp>
      <p:pic>
        <p:nvPicPr>
          <p:cNvPr id="4" name="Picture 3">
            <a:extLst>
              <a:ext uri="{FF2B5EF4-FFF2-40B4-BE49-F238E27FC236}">
                <a16:creationId xmlns:a16="http://schemas.microsoft.com/office/drawing/2014/main" id="{5F455501-8503-539A-A0C4-ED2AD6A27CF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08702" y="1567406"/>
            <a:ext cx="6517123" cy="4617708"/>
          </a:xfrm>
          <a:prstGeom prst="rect">
            <a:avLst/>
          </a:prstGeom>
        </p:spPr>
      </p:pic>
    </p:spTree>
    <p:custDataLst>
      <p:tags r:id="rId1"/>
    </p:custDataLst>
    <p:extLst>
      <p:ext uri="{BB962C8B-B14F-4D97-AF65-F5344CB8AC3E}">
        <p14:creationId xmlns:p14="http://schemas.microsoft.com/office/powerpoint/2010/main" val="857784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Ordre du jour</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662960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Table 3">
            <a:extLst>
              <a:ext uri="{FF2B5EF4-FFF2-40B4-BE49-F238E27FC236}">
                <a16:creationId xmlns:a16="http://schemas.microsoft.com/office/drawing/2014/main" id="{348A70AA-3279-0645-EF3F-152578F19367}"/>
              </a:ext>
            </a:extLst>
          </p:cNvPr>
          <p:cNvGraphicFramePr>
            <a:graphicFrameLocks noGrp="1"/>
          </p:cNvGraphicFramePr>
          <p:nvPr>
            <p:extLst>
              <p:ext uri="{D42A27DB-BD31-4B8C-83A1-F6EECF244321}">
                <p14:modId xmlns:p14="http://schemas.microsoft.com/office/powerpoint/2010/main" val="1307462600"/>
              </p:ext>
            </p:extLst>
          </p:nvPr>
        </p:nvGraphicFramePr>
        <p:xfrm>
          <a:off x="3521372" y="1408748"/>
          <a:ext cx="8150206" cy="3984359"/>
        </p:xfrm>
        <a:graphic>
          <a:graphicData uri="http://schemas.openxmlformats.org/drawingml/2006/table">
            <a:tbl>
              <a:tblPr firstRow="1" bandRow="1">
                <a:noFill/>
                <a:tableStyleId>{5C22544A-7EE6-4342-B048-85BDC9FD1C3A}</a:tableStyleId>
              </a:tblPr>
              <a:tblGrid>
                <a:gridCol w="7092586">
                  <a:extLst>
                    <a:ext uri="{9D8B030D-6E8A-4147-A177-3AD203B41FA5}">
                      <a16:colId xmlns:a16="http://schemas.microsoft.com/office/drawing/2014/main" val="958460511"/>
                    </a:ext>
                  </a:extLst>
                </a:gridCol>
                <a:gridCol w="1057620">
                  <a:extLst>
                    <a:ext uri="{9D8B030D-6E8A-4147-A177-3AD203B41FA5}">
                      <a16:colId xmlns:a16="http://schemas.microsoft.com/office/drawing/2014/main" val="2758482678"/>
                    </a:ext>
                  </a:extLst>
                </a:gridCol>
              </a:tblGrid>
              <a:tr h="569131">
                <a:tc>
                  <a:txBody>
                    <a:bodyPr/>
                    <a:lstStyle/>
                    <a:p>
                      <a:r>
                        <a:rPr lang="fr-FR" sz="1600" b="0">
                          <a:solidFill>
                            <a:srgbClr val="0070C0"/>
                          </a:solidFill>
                          <a:latin typeface="Lato" panose="020F0502020204030203" pitchFamily="34" charset="77"/>
                        </a:rPr>
                        <a:t>Accueil et ouverture</a:t>
                      </a:r>
                    </a:p>
                  </a:txBody>
                  <a:tcPr marL="84087" marR="84087" marT="42044" marB="42044" anchor="ctr">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fr-FR" sz="1600" b="0">
                          <a:solidFill>
                            <a:srgbClr val="0070C0"/>
                          </a:solidFill>
                          <a:latin typeface="Lato" panose="020F0502020204030203" pitchFamily="34" charset="77"/>
                        </a:rPr>
                        <a:t>30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1761126919"/>
                  </a:ext>
                </a:extLst>
              </a:tr>
              <a:tr h="572877">
                <a:tc>
                  <a:txBody>
                    <a:bodyPr/>
                    <a:lstStyle/>
                    <a:p>
                      <a:r>
                        <a:rPr lang="fr-FR" sz="1600" b="1">
                          <a:solidFill>
                            <a:srgbClr val="0070C0"/>
                          </a:solidFill>
                          <a:latin typeface="Lato" panose="020F0502020204030203" pitchFamily="34" charset="77"/>
                        </a:rPr>
                        <a:t>Session 1 :</a:t>
                      </a:r>
                      <a:r>
                        <a:rPr lang="fr-FR" sz="1600">
                          <a:solidFill>
                            <a:srgbClr val="0070C0"/>
                          </a:solidFill>
                          <a:latin typeface="Lato" panose="020F0502020204030203" pitchFamily="34" charset="77"/>
                        </a:rPr>
                        <a:t> Introduction – Prévention de la VBG </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fr-FR" sz="1600">
                          <a:solidFill>
                            <a:srgbClr val="0070C0"/>
                          </a:solidFill>
                          <a:latin typeface="Lato" panose="020F0502020204030203" pitchFamily="34" charset="77"/>
                        </a:rPr>
                        <a:t>40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3678820390"/>
                  </a:ext>
                </a:extLst>
              </a:tr>
              <a:tr h="561860">
                <a:tc>
                  <a:txBody>
                    <a:bodyPr/>
                    <a:lstStyle/>
                    <a:p>
                      <a:r>
                        <a:rPr lang="fr-FR" sz="1600" b="1">
                          <a:solidFill>
                            <a:srgbClr val="0070C0"/>
                          </a:solidFill>
                          <a:latin typeface="Lato" panose="020F0502020204030203" pitchFamily="34" charset="77"/>
                        </a:rPr>
                        <a:t>Session 2 :</a:t>
                      </a:r>
                      <a:r>
                        <a:rPr lang="fr-FR" sz="1600">
                          <a:solidFill>
                            <a:srgbClr val="0070C0"/>
                          </a:solidFill>
                          <a:latin typeface="Lato" panose="020F0502020204030203" pitchFamily="34" charset="77"/>
                        </a:rPr>
                        <a:t> Causes profondes de la VBG</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fr-FR" sz="1600">
                          <a:solidFill>
                            <a:srgbClr val="0070C0"/>
                          </a:solidFill>
                          <a:latin typeface="Lato" panose="020F0502020204030203" pitchFamily="34" charset="77"/>
                        </a:rPr>
                        <a:t>120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2371778699"/>
                  </a:ext>
                </a:extLst>
              </a:tr>
              <a:tr h="572877">
                <a:tc>
                  <a:txBody>
                    <a:bodyPr/>
                    <a:lstStyle/>
                    <a:p>
                      <a:r>
                        <a:rPr lang="fr-FR" sz="1600" b="1">
                          <a:solidFill>
                            <a:srgbClr val="0070C0"/>
                          </a:solidFill>
                          <a:latin typeface="Lato" panose="020F0502020204030203" pitchFamily="34" charset="77"/>
                        </a:rPr>
                        <a:t>Session 3 :</a:t>
                      </a:r>
                      <a:r>
                        <a:rPr lang="fr-FR" sz="1600">
                          <a:solidFill>
                            <a:srgbClr val="0070C0"/>
                          </a:solidFill>
                          <a:latin typeface="Lato" panose="020F0502020204030203" pitchFamily="34" charset="77"/>
                        </a:rPr>
                        <a:t> Principes de prévention de la VBG et modèle socio-écologique</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fr-FR" sz="1600">
                          <a:solidFill>
                            <a:srgbClr val="0070C0"/>
                          </a:solidFill>
                          <a:latin typeface="Lato" panose="020F0502020204030203" pitchFamily="34" charset="77"/>
                        </a:rPr>
                        <a:t>110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1101785805"/>
                  </a:ext>
                </a:extLst>
              </a:tr>
              <a:tr h="572877">
                <a:tc>
                  <a:txBody>
                    <a:bodyPr/>
                    <a:lstStyle/>
                    <a:p>
                      <a:r>
                        <a:rPr lang="fr-FR" sz="1600" b="1">
                          <a:solidFill>
                            <a:srgbClr val="0070C0"/>
                          </a:solidFill>
                          <a:latin typeface="Lato" panose="020F0502020204030203" pitchFamily="34" charset="77"/>
                        </a:rPr>
                        <a:t>Session 4 :</a:t>
                      </a:r>
                      <a:r>
                        <a:rPr lang="fr-FR" sz="1600">
                          <a:solidFill>
                            <a:srgbClr val="0070C0"/>
                          </a:solidFill>
                          <a:latin typeface="Lato" panose="020F0502020204030203" pitchFamily="34" charset="77"/>
                        </a:rPr>
                        <a:t> Concevoir et planifier une intervention de prévention de la VBG au HCR</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fr-FR" sz="1600">
                          <a:solidFill>
                            <a:srgbClr val="0070C0"/>
                          </a:solidFill>
                          <a:latin typeface="Lato" panose="020F0502020204030203" pitchFamily="34" charset="77"/>
                        </a:rPr>
                        <a:t>180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965047359"/>
                  </a:ext>
                </a:extLst>
              </a:tr>
              <a:tr h="594911">
                <a:tc>
                  <a:txBody>
                    <a:bodyPr/>
                    <a:lstStyle/>
                    <a:p>
                      <a:r>
                        <a:rPr lang="fr-FR" sz="1600" b="1">
                          <a:solidFill>
                            <a:srgbClr val="0070C0"/>
                          </a:solidFill>
                          <a:latin typeface="Lato" panose="020F0502020204030203" pitchFamily="34" charset="77"/>
                        </a:rPr>
                        <a:t>Session 5 :</a:t>
                      </a:r>
                      <a:r>
                        <a:rPr lang="fr-FR" sz="1600">
                          <a:solidFill>
                            <a:srgbClr val="0070C0"/>
                          </a:solidFill>
                          <a:latin typeface="Lato" panose="020F0502020204030203" pitchFamily="34" charset="77"/>
                        </a:rPr>
                        <a:t> </a:t>
                      </a:r>
                      <a:r>
                        <a:rPr lang="fr-FR" sz="1600" kern="1200">
                          <a:solidFill>
                            <a:srgbClr val="0070C0"/>
                          </a:solidFill>
                          <a:latin typeface="Lato" panose="020F0502020204030203" pitchFamily="34" charset="77"/>
                          <a:ea typeface="+mn-ea"/>
                          <a:cs typeface="+mn-cs"/>
                        </a:rPr>
                        <a:t>Mesurer les résultats et l’impact </a:t>
                      </a:r>
                      <a:r>
                        <a:rPr lang="fr-FR" sz="1600">
                          <a:solidFill>
                            <a:srgbClr val="0070C0"/>
                          </a:solidFill>
                          <a:latin typeface="Lato" panose="020F0502020204030203" pitchFamily="34" charset="77"/>
                        </a:rPr>
                        <a:t>du travail de prévention </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fr-FR" sz="1600">
                          <a:solidFill>
                            <a:srgbClr val="0070C0"/>
                          </a:solidFill>
                          <a:latin typeface="Lato" panose="020F0502020204030203" pitchFamily="34" charset="77"/>
                        </a:rPr>
                        <a:t>120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2213884550"/>
                  </a:ext>
                </a:extLst>
              </a:tr>
              <a:tr h="539826">
                <a:tc>
                  <a:txBody>
                    <a:bodyPr/>
                    <a:lstStyle/>
                    <a:p>
                      <a:r>
                        <a:rPr lang="fr-FR" sz="1600">
                          <a:solidFill>
                            <a:srgbClr val="0070C0"/>
                          </a:solidFill>
                          <a:latin typeface="Lato" panose="020F0502020204030203" pitchFamily="34" charset="77"/>
                        </a:rPr>
                        <a:t>Conclusion</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a:solidFill>
                            <a:srgbClr val="0070C0"/>
                          </a:solidFill>
                          <a:latin typeface="Lato" panose="020F0502020204030203" pitchFamily="34" charset="77"/>
                        </a:rPr>
                        <a:t>30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noFill/>
                  </a:tcPr>
                </a:tc>
                <a:extLst>
                  <a:ext uri="{0D108BD9-81ED-4DB2-BD59-A6C34878D82A}">
                    <a16:rowId xmlns:a16="http://schemas.microsoft.com/office/drawing/2014/main" val="1040155203"/>
                  </a:ext>
                </a:extLst>
              </a:tr>
            </a:tbl>
          </a:graphicData>
        </a:graphic>
      </p:graphicFrame>
      <p:pic>
        <p:nvPicPr>
          <p:cNvPr id="5" name="Picture 4">
            <a:extLst>
              <a:ext uri="{FF2B5EF4-FFF2-40B4-BE49-F238E27FC236}">
                <a16:creationId xmlns:a16="http://schemas.microsoft.com/office/drawing/2014/main" id="{5107E9E3-5BD4-F89D-A536-689F28F5572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98523" flipH="1">
            <a:off x="315304" y="1344816"/>
            <a:ext cx="2840274" cy="4681550"/>
          </a:xfrm>
          <a:prstGeom prst="rect">
            <a:avLst/>
          </a:prstGeom>
        </p:spPr>
      </p:pic>
    </p:spTree>
    <p:custDataLst>
      <p:tags r:id="rId1"/>
    </p:custDataLst>
    <p:extLst>
      <p:ext uri="{BB962C8B-B14F-4D97-AF65-F5344CB8AC3E}">
        <p14:creationId xmlns:p14="http://schemas.microsoft.com/office/powerpoint/2010/main" val="14811027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hape&#10;&#10;Description automatically generated with medium confidence">
            <a:extLst>
              <a:ext uri="{FF2B5EF4-FFF2-40B4-BE49-F238E27FC236}">
                <a16:creationId xmlns:a16="http://schemas.microsoft.com/office/drawing/2014/main" id="{55DACADE-8B56-9E13-94E4-B391E7669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72827"/>
            <a:ext cx="12192000" cy="1813560"/>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00300" y="1282700"/>
            <a:ext cx="97917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Travail de groupe</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Domaines d’une analyse de genre et de pouvoir</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716411" y="2092141"/>
            <a:ext cx="5051800" cy="3808412"/>
          </a:xfrm>
          <a:prstGeom prst="rect">
            <a:avLst/>
          </a:prstGeom>
        </p:spPr>
        <p:txBody>
          <a:bodyPr/>
          <a:lstStyle/>
          <a:p>
            <a:pPr marL="0" indent="0">
              <a:buClr>
                <a:srgbClr val="0070C0"/>
              </a:buClr>
              <a:buNone/>
            </a:pPr>
            <a:r>
              <a:rPr lang="fr-FR" sz="2000"/>
              <a:t>Quels sont les principaux aspects que vous choisiriez d’analyser à partir des différents domaines d’une analyse de genre et de pouvoir dans le contexte de la </a:t>
            </a:r>
            <a:r>
              <a:rPr lang="fr-FR" sz="2000" err="1"/>
              <a:t>Gardénie</a:t>
            </a:r>
            <a:r>
              <a:rPr lang="fr-FR" sz="2000"/>
              <a:t> ?</a:t>
            </a:r>
          </a:p>
        </p:txBody>
      </p:sp>
      <p:pic>
        <p:nvPicPr>
          <p:cNvPr id="10" name="Picture 9" descr="A picture containing text&#10;&#10;Description automatically generated">
            <a:extLst>
              <a:ext uri="{FF2B5EF4-FFF2-40B4-BE49-F238E27FC236}">
                <a16:creationId xmlns:a16="http://schemas.microsoft.com/office/drawing/2014/main" id="{8524F071-7342-22B7-08CC-7641E424A2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8175" y="3046179"/>
            <a:ext cx="910845" cy="21216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D81141C9-2FA0-6E0E-72D1-311D11B5DD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96147" y="2781483"/>
            <a:ext cx="1458008" cy="2952567"/>
          </a:xfrm>
          <a:prstGeom prst="rect">
            <a:avLst/>
          </a:prstGeom>
        </p:spPr>
      </p:pic>
      <p:pic>
        <p:nvPicPr>
          <p:cNvPr id="18" name="Picture 17" descr="A picture containing text, vector graphics&#10;&#10;Description automatically generated">
            <a:extLst>
              <a:ext uri="{FF2B5EF4-FFF2-40B4-BE49-F238E27FC236}">
                <a16:creationId xmlns:a16="http://schemas.microsoft.com/office/drawing/2014/main" id="{D6168C4F-7831-11AA-C033-AEC83573B4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1154" y="2001998"/>
            <a:ext cx="2601095" cy="417195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5B68DA6F-46F6-1621-DB8E-47F6950D19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9685" y="3429000"/>
            <a:ext cx="1423210" cy="2752787"/>
          </a:xfrm>
          <a:prstGeom prst="rect">
            <a:avLst/>
          </a:prstGeom>
        </p:spPr>
      </p:pic>
      <p:grpSp>
        <p:nvGrpSpPr>
          <p:cNvPr id="3" name="Group 2">
            <a:extLst>
              <a:ext uri="{FF2B5EF4-FFF2-40B4-BE49-F238E27FC236}">
                <a16:creationId xmlns:a16="http://schemas.microsoft.com/office/drawing/2014/main" id="{C56F21D2-6699-6042-CD60-C3EAA513CB52}"/>
              </a:ext>
            </a:extLst>
          </p:cNvPr>
          <p:cNvGrpSpPr/>
          <p:nvPr/>
        </p:nvGrpSpPr>
        <p:grpSpPr>
          <a:xfrm>
            <a:off x="-1698398" y="-601506"/>
            <a:ext cx="4020320" cy="3382989"/>
            <a:chOff x="-1682930" y="-653292"/>
            <a:chExt cx="4020320" cy="3382989"/>
          </a:xfrm>
        </p:grpSpPr>
        <p:sp>
          <p:nvSpPr>
            <p:cNvPr id="7" name="Oval 6">
              <a:extLst>
                <a:ext uri="{FF2B5EF4-FFF2-40B4-BE49-F238E27FC236}">
                  <a16:creationId xmlns:a16="http://schemas.microsoft.com/office/drawing/2014/main" id="{B46C5A49-D80C-AA98-F1B1-B5BD22AD2A07}"/>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9" name="Picture 8" descr="Icon&#10;&#10;Description automatically generated">
              <a:extLst>
                <a:ext uri="{FF2B5EF4-FFF2-40B4-BE49-F238E27FC236}">
                  <a16:creationId xmlns:a16="http://schemas.microsoft.com/office/drawing/2014/main" id="{71A4DE38-CCCD-69F3-63CB-1DCBC6408D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spTree>
    <p:custDataLst>
      <p:tags r:id="rId1"/>
    </p:custDataLst>
    <p:extLst>
      <p:ext uri="{BB962C8B-B14F-4D97-AF65-F5344CB8AC3E}">
        <p14:creationId xmlns:p14="http://schemas.microsoft.com/office/powerpoint/2010/main" val="13507480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2" presetClass="entr" presetSubtype="2" accel="50000" fill="hold" nodeType="withEffect" p14:presetBounceEnd="50000">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2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21" dur="20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14:presetBounceEnd="50000">
                                      <p:stCondLst>
                                        <p:cond delay="150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2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25" dur="2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9" dur="2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14:bounceEnd="50000">
                                          <p:cBhvr additive="base">
                                            <p:cTn id="32"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33"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2" presetClass="entr" presetSubtype="2" accel="50000"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2000" fill="hold"/>
                                            <p:tgtEl>
                                              <p:spTgt spid="18"/>
                                            </p:tgtEl>
                                            <p:attrNameLst>
                                              <p:attrName>ppt_x</p:attrName>
                                            </p:attrNameLst>
                                          </p:cBhvr>
                                          <p:tavLst>
                                            <p:tav tm="0">
                                              <p:val>
                                                <p:strVal val="1+#ppt_w/2"/>
                                              </p:val>
                                            </p:tav>
                                            <p:tav tm="100000">
                                              <p:val>
                                                <p:strVal val="#ppt_x"/>
                                              </p:val>
                                            </p:tav>
                                          </p:tavLst>
                                        </p:anim>
                                        <p:anim calcmode="lin" valueType="num">
                                          <p:cBhvr additive="base">
                                            <p:cTn id="21" dur="20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stCondLst>
                                        <p:cond delay="1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2000" fill="hold"/>
                                            <p:tgtEl>
                                              <p:spTgt spid="16"/>
                                            </p:tgtEl>
                                            <p:attrNameLst>
                                              <p:attrName>ppt_x</p:attrName>
                                            </p:attrNameLst>
                                          </p:cBhvr>
                                          <p:tavLst>
                                            <p:tav tm="0">
                                              <p:val>
                                                <p:strVal val="1+#ppt_w/2"/>
                                              </p:val>
                                            </p:tav>
                                            <p:tav tm="100000">
                                              <p:val>
                                                <p:strVal val="#ppt_x"/>
                                              </p:val>
                                            </p:tav>
                                          </p:tavLst>
                                        </p:anim>
                                        <p:anim calcmode="lin" valueType="num">
                                          <p:cBhvr additive="base">
                                            <p:cTn id="25" dur="2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000" fill="hold"/>
                                            <p:tgtEl>
                                              <p:spTgt spid="10"/>
                                            </p:tgtEl>
                                            <p:attrNameLst>
                                              <p:attrName>ppt_x</p:attrName>
                                            </p:attrNameLst>
                                          </p:cBhvr>
                                          <p:tavLst>
                                            <p:tav tm="0">
                                              <p:val>
                                                <p:strVal val="1+#ppt_w/2"/>
                                              </p:val>
                                            </p:tav>
                                            <p:tav tm="100000">
                                              <p:val>
                                                <p:strVal val="#ppt_x"/>
                                              </p:val>
                                            </p:tav>
                                          </p:tavLst>
                                        </p:anim>
                                        <p:anim calcmode="lin" valueType="num">
                                          <p:cBhvr additive="base">
                                            <p:cTn id="29" dur="2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000" fill="hold"/>
                                            <p:tgtEl>
                                              <p:spTgt spid="20"/>
                                            </p:tgtEl>
                                            <p:attrNameLst>
                                              <p:attrName>ppt_x</p:attrName>
                                            </p:attrNameLst>
                                          </p:cBhvr>
                                          <p:tavLst>
                                            <p:tav tm="0">
                                              <p:val>
                                                <p:strVal val="1+#ppt_w/2"/>
                                              </p:val>
                                            </p:tav>
                                            <p:tav tm="100000">
                                              <p:val>
                                                <p:strVal val="#ppt_x"/>
                                              </p:val>
                                            </p:tav>
                                          </p:tavLst>
                                        </p:anim>
                                        <p:anim calcmode="lin" valueType="num">
                                          <p:cBhvr additive="base">
                                            <p:cTn id="33"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89" y="547501"/>
            <a:ext cx="968035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Étapes de l’analyse de genre et de pouvoir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306684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Diagram 3">
            <a:extLst>
              <a:ext uri="{FF2B5EF4-FFF2-40B4-BE49-F238E27FC236}">
                <a16:creationId xmlns:a16="http://schemas.microsoft.com/office/drawing/2014/main" id="{6D5C176E-E1BE-9472-4297-8E2FF14F7059}"/>
              </a:ext>
            </a:extLst>
          </p:cNvPr>
          <p:cNvGraphicFramePr/>
          <p:nvPr>
            <p:extLst>
              <p:ext uri="{D42A27DB-BD31-4B8C-83A1-F6EECF244321}">
                <p14:modId xmlns:p14="http://schemas.microsoft.com/office/powerpoint/2010/main" val="3189451548"/>
              </p:ext>
            </p:extLst>
          </p:nvPr>
        </p:nvGraphicFramePr>
        <p:xfrm>
          <a:off x="1055600" y="1642451"/>
          <a:ext cx="10224419" cy="858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A picture containing text, vector graphics, sign&#10;&#10;Description automatically generated">
            <a:extLst>
              <a:ext uri="{FF2B5EF4-FFF2-40B4-BE49-F238E27FC236}">
                <a16:creationId xmlns:a16="http://schemas.microsoft.com/office/drawing/2014/main" id="{1FE53138-CB8D-EE5C-5B91-0FDFDBF62C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9045" y="2379904"/>
            <a:ext cx="10738688" cy="3797983"/>
          </a:xfrm>
          <a:prstGeom prst="rect">
            <a:avLst/>
          </a:prstGeom>
        </p:spPr>
      </p:pic>
    </p:spTree>
    <p:custDataLst>
      <p:tags r:id="rId1"/>
    </p:custDataLst>
    <p:extLst>
      <p:ext uri="{BB962C8B-B14F-4D97-AF65-F5344CB8AC3E}">
        <p14:creationId xmlns:p14="http://schemas.microsoft.com/office/powerpoint/2010/main" val="28912871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14:presetBounceEnd="50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2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0" fill="hold"/>
                                            <p:tgtEl>
                                              <p:spTgt spid="12"/>
                                            </p:tgtEl>
                                            <p:attrNameLst>
                                              <p:attrName>ppt_x</p:attrName>
                                            </p:attrNameLst>
                                          </p:cBhvr>
                                          <p:tavLst>
                                            <p:tav tm="0">
                                              <p:val>
                                                <p:strVal val="1+#ppt_w/2"/>
                                              </p:val>
                                            </p:tav>
                                            <p:tav tm="100000">
                                              <p:val>
                                                <p:strVal val="#ppt_x"/>
                                              </p:val>
                                            </p:tav>
                                          </p:tavLst>
                                        </p:anim>
                                        <p:anim calcmode="lin" valueType="num">
                                          <p:cBhvr additive="base">
                                            <p:cTn id="20"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0" fill="hold"/>
                                            <p:tgtEl>
                                              <p:spTgt spid="12"/>
                                            </p:tgtEl>
                                            <p:attrNameLst>
                                              <p:attrName>ppt_x</p:attrName>
                                            </p:attrNameLst>
                                          </p:cBhvr>
                                          <p:tavLst>
                                            <p:tav tm="0">
                                              <p:val>
                                                <p:strVal val="1+#ppt_w/2"/>
                                              </p:val>
                                            </p:tav>
                                            <p:tav tm="100000">
                                              <p:val>
                                                <p:strVal val="#ppt_x"/>
                                              </p:val>
                                            </p:tav>
                                          </p:tavLst>
                                        </p:anim>
                                        <p:anim calcmode="lin" valueType="num">
                                          <p:cBhvr additive="base">
                                            <p:cTn id="20"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174EEAF-4264-9350-3A3F-FDDD34A250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2917" y="2121701"/>
            <a:ext cx="6725675" cy="4291446"/>
          </a:xfrm>
          <a:prstGeom prst="rect">
            <a:avLst/>
          </a:prstGeom>
        </p:spPr>
      </p:pic>
      <p:sp>
        <p:nvSpPr>
          <p:cNvPr id="3" name="Title 1">
            <a:extLst>
              <a:ext uri="{FF2B5EF4-FFF2-40B4-BE49-F238E27FC236}">
                <a16:creationId xmlns:a16="http://schemas.microsoft.com/office/drawing/2014/main" id="{15256D4B-7B25-24F7-2FCD-772A276D3CF8}"/>
              </a:ext>
            </a:extLst>
          </p:cNvPr>
          <p:cNvSpPr txBox="1">
            <a:spLocks/>
          </p:cNvSpPr>
          <p:nvPr/>
        </p:nvSpPr>
        <p:spPr>
          <a:xfrm>
            <a:off x="795489" y="547501"/>
            <a:ext cx="1037609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Qu’est-ce qu’une théorie du changement ?</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301135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0" y="1726568"/>
            <a:ext cx="5536729"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2000">
                <a:solidFill>
                  <a:schemeClr val="tx1">
                    <a:lumMod val="65000"/>
                    <a:lumOff val="35000"/>
                  </a:schemeClr>
                </a:solidFill>
              </a:rPr>
              <a:t>La théorie du changement est un processus explicite de réflexion et de documentation sur la manière dont un programme ou </a:t>
            </a:r>
            <a:r>
              <a:rPr lang="fr-FR" sz="2000" b="1">
                <a:solidFill>
                  <a:srgbClr val="0070C0"/>
                </a:solidFill>
                <a:latin typeface="Lato" panose="020F0502020204030203" pitchFamily="34" charset="77"/>
                <a:ea typeface="Lato"/>
                <a:cs typeface="Lato"/>
              </a:rPr>
              <a:t>une intervention sont censés fonctionner, pourquoi ils fonctionneront, à qui ils profiteront </a:t>
            </a:r>
            <a:r>
              <a:rPr lang="fr-FR" sz="2000">
                <a:solidFill>
                  <a:schemeClr val="tx1">
                    <a:lumMod val="65000"/>
                    <a:lumOff val="35000"/>
                  </a:schemeClr>
                </a:solidFill>
              </a:rPr>
              <a:t>(et de quelle manière) et sur les </a:t>
            </a:r>
            <a:r>
              <a:rPr lang="fr-FR" sz="2000" b="1">
                <a:solidFill>
                  <a:srgbClr val="0070C0"/>
                </a:solidFill>
                <a:latin typeface="Lato" panose="020F0502020204030203" pitchFamily="34" charset="77"/>
                <a:ea typeface="Lato"/>
                <a:cs typeface="Lato"/>
              </a:rPr>
              <a:t>conditions de leur réussite</a:t>
            </a:r>
            <a:r>
              <a:rPr lang="fr-FR" sz="2000">
                <a:solidFill>
                  <a:schemeClr val="tx1">
                    <a:lumMod val="65000"/>
                    <a:lumOff val="35000"/>
                  </a:schemeClr>
                </a:solidFill>
              </a:rPr>
              <a:t>.</a:t>
            </a:r>
          </a:p>
          <a:p>
            <a:pPr>
              <a:buClr>
                <a:srgbClr val="0070C0"/>
              </a:buClr>
              <a:buFont typeface="Wingdings" pitchFamily="2" charset="2"/>
              <a:buChar char="Ø"/>
            </a:pPr>
            <a:r>
              <a:rPr lang="fr-FR" sz="2000"/>
              <a:t>Il est important que la théorie du changement adopte une </a:t>
            </a:r>
            <a:r>
              <a:rPr lang="fr-FR" sz="2000" b="1">
                <a:solidFill>
                  <a:srgbClr val="0070C0"/>
                </a:solidFill>
                <a:latin typeface="Lato" panose="020F0502020204030203" pitchFamily="34" charset="77"/>
                <a:ea typeface="Lato"/>
                <a:cs typeface="Lato"/>
              </a:rPr>
              <a:t>vision non linéaire du changement</a:t>
            </a:r>
            <a:r>
              <a:rPr lang="fr-FR" sz="2000"/>
              <a:t>, en reconnaissant que les efforts visant à accroître la participation et l’autonomisation des femmes et des filles peuvent se heurter à des réactions négatives ou à des résistances </a:t>
            </a:r>
          </a:p>
          <a:p>
            <a:pPr marL="0" indent="0">
              <a:buClr>
                <a:srgbClr val="0070C0"/>
              </a:buClr>
              <a:buNone/>
            </a:pPr>
            <a:endParaRPr lang="en-US" sz="2000">
              <a:latin typeface="Lato"/>
              <a:ea typeface="Lato"/>
              <a:cs typeface="Lato"/>
            </a:endParaRPr>
          </a:p>
        </p:txBody>
      </p:sp>
      <p:pic>
        <p:nvPicPr>
          <p:cNvPr id="4" name="Picture 3">
            <a:extLst>
              <a:ext uri="{FF2B5EF4-FFF2-40B4-BE49-F238E27FC236}">
                <a16:creationId xmlns:a16="http://schemas.microsoft.com/office/drawing/2014/main" id="{6AAC9614-EDB5-D0F6-097F-AC3DEA9D0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701" y="1835550"/>
            <a:ext cx="4756242" cy="3421453"/>
          </a:xfrm>
          <a:prstGeom prst="rect">
            <a:avLst/>
          </a:prstGeom>
        </p:spPr>
      </p:pic>
    </p:spTree>
    <p:custDataLst>
      <p:tags r:id="rId1"/>
    </p:custDataLst>
    <p:extLst>
      <p:ext uri="{BB962C8B-B14F-4D97-AF65-F5344CB8AC3E}">
        <p14:creationId xmlns:p14="http://schemas.microsoft.com/office/powerpoint/2010/main" val="17788469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FF0BAE-EE58-EF94-D21E-E5FA8585491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69090" y="525199"/>
            <a:ext cx="5385011" cy="5641022"/>
          </a:xfrm>
          <a:prstGeom prst="rect">
            <a:avLst/>
          </a:prstGeom>
        </p:spPr>
      </p:pic>
      <p:sp>
        <p:nvSpPr>
          <p:cNvPr id="9" name="Content Placeholder 2">
            <a:extLst>
              <a:ext uri="{FF2B5EF4-FFF2-40B4-BE49-F238E27FC236}">
                <a16:creationId xmlns:a16="http://schemas.microsoft.com/office/drawing/2014/main" id="{D439DE2C-3D08-1C5D-6F9A-4204BEA11999}"/>
              </a:ext>
            </a:extLst>
          </p:cNvPr>
          <p:cNvSpPr txBox="1">
            <a:spLocks/>
          </p:cNvSpPr>
          <p:nvPr/>
        </p:nvSpPr>
        <p:spPr>
          <a:xfrm>
            <a:off x="795489" y="1145793"/>
            <a:ext cx="7493745"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000">
                <a:solidFill>
                  <a:schemeClr val="tx1">
                    <a:lumMod val="65000"/>
                    <a:lumOff val="35000"/>
                  </a:schemeClr>
                </a:solidFill>
                <a:latin typeface="Lato" panose="020F0502020204030203" pitchFamily="34" charset="77"/>
                <a:ea typeface="Lato"/>
                <a:cs typeface="Lato"/>
              </a:rPr>
              <a:t>Il n’existe </a:t>
            </a:r>
            <a:r>
              <a:rPr lang="fr-FR" sz="2000" b="1">
                <a:solidFill>
                  <a:srgbClr val="0070C0"/>
                </a:solidFill>
                <a:latin typeface="Lato" panose="020F0502020204030203" pitchFamily="34" charset="77"/>
                <a:ea typeface="Lato"/>
                <a:cs typeface="Lato"/>
              </a:rPr>
              <a:t>pas de méthode standardisée </a:t>
            </a:r>
            <a:r>
              <a:rPr lang="fr-FR" sz="2000">
                <a:solidFill>
                  <a:schemeClr val="tx1">
                    <a:lumMod val="65000"/>
                    <a:lumOff val="35000"/>
                  </a:schemeClr>
                </a:solidFill>
                <a:latin typeface="Lato" panose="020F0502020204030203" pitchFamily="34" charset="77"/>
                <a:ea typeface="Lato"/>
                <a:cs typeface="Lato"/>
              </a:rPr>
              <a:t>pour élaborer une théorie du changement. Toutefois, il est recommandé que les théories du changement abordent quelques </a:t>
            </a:r>
            <a:r>
              <a:rPr lang="fr-FR" sz="2000" b="1">
                <a:solidFill>
                  <a:srgbClr val="0070C0"/>
                </a:solidFill>
                <a:latin typeface="Lato" panose="020F0502020204030203" pitchFamily="34" charset="77"/>
                <a:ea typeface="Lato"/>
                <a:cs typeface="Lato"/>
              </a:rPr>
              <a:t>domaines clés</a:t>
            </a:r>
            <a:r>
              <a:rPr lang="fr-FR" sz="2000">
                <a:solidFill>
                  <a:schemeClr val="tx1">
                    <a:lumMod val="65000"/>
                    <a:lumOff val="35000"/>
                  </a:schemeClr>
                </a:solidFill>
                <a:latin typeface="Lato" panose="020F0502020204030203" pitchFamily="34" charset="77"/>
                <a:ea typeface="Lato"/>
                <a:cs typeface="Lato"/>
              </a:rPr>
              <a:t> :</a:t>
            </a:r>
            <a:r>
              <a:rPr lang="fr-FR" sz="2000" b="1">
                <a:solidFill>
                  <a:schemeClr val="tx1">
                    <a:lumMod val="65000"/>
                    <a:lumOff val="35000"/>
                  </a:schemeClr>
                </a:solidFill>
                <a:latin typeface="Lato" panose="020F0502020204030203" pitchFamily="34" charset="77"/>
                <a:ea typeface="Lato"/>
                <a:cs typeface="Lato"/>
              </a:rPr>
              <a:t> </a:t>
            </a:r>
          </a:p>
          <a:p>
            <a:pPr marL="0" indent="0">
              <a:buNone/>
            </a:pPr>
            <a:endParaRPr lang="en-US" sz="2000">
              <a:solidFill>
                <a:schemeClr val="tx1">
                  <a:lumMod val="65000"/>
                  <a:lumOff val="35000"/>
                </a:schemeClr>
              </a:solidFill>
              <a:latin typeface="Lato" panose="020F0502020204030203" pitchFamily="34" charset="77"/>
            </a:endParaRPr>
          </a:p>
          <a:p>
            <a:pPr>
              <a:buClr>
                <a:srgbClr val="0070C0"/>
              </a:buClr>
              <a:buFont typeface="Wingdings" pitchFamily="2" charset="2"/>
              <a:buChar char="Ø"/>
            </a:pPr>
            <a:r>
              <a:rPr lang="fr-FR" sz="2000" b="1">
                <a:solidFill>
                  <a:srgbClr val="0070C0"/>
                </a:solidFill>
                <a:latin typeface="Lato" panose="020F0502020204030203" pitchFamily="34" charset="77"/>
                <a:ea typeface="Lato"/>
                <a:cs typeface="Lato"/>
              </a:rPr>
              <a:t>Définir la situation et les résultats souhaités.</a:t>
            </a:r>
          </a:p>
          <a:p>
            <a:pPr>
              <a:buClr>
                <a:srgbClr val="0070C0"/>
              </a:buClr>
              <a:buFont typeface="Wingdings" pitchFamily="2" charset="2"/>
              <a:buChar char="Ø"/>
            </a:pPr>
            <a:r>
              <a:rPr lang="fr-FR" sz="2000" b="1">
                <a:solidFill>
                  <a:srgbClr val="0070C0"/>
                </a:solidFill>
                <a:latin typeface="Lato" panose="020F0502020204030203" pitchFamily="34" charset="77"/>
                <a:ea typeface="Lato"/>
                <a:cs typeface="Lato"/>
              </a:rPr>
              <a:t>Établir les limites du programme.</a:t>
            </a:r>
          </a:p>
          <a:p>
            <a:pPr>
              <a:buClr>
                <a:srgbClr val="0070C0"/>
              </a:buClr>
              <a:buFont typeface="Wingdings" pitchFamily="2" charset="2"/>
              <a:buChar char="Ø"/>
            </a:pPr>
            <a:r>
              <a:rPr lang="fr-FR" sz="2000" b="1">
                <a:solidFill>
                  <a:srgbClr val="0070C0"/>
                </a:solidFill>
                <a:latin typeface="Lato" panose="020F0502020204030203" pitchFamily="34" charset="77"/>
                <a:ea typeface="Lato"/>
                <a:cs typeface="Lato"/>
              </a:rPr>
              <a:t>Explorer les solutions potentielles.</a:t>
            </a:r>
          </a:p>
          <a:p>
            <a:pPr>
              <a:buClr>
                <a:srgbClr val="0070C0"/>
              </a:buClr>
              <a:buFont typeface="Wingdings" pitchFamily="2" charset="2"/>
              <a:buChar char="Ø"/>
            </a:pPr>
            <a:r>
              <a:rPr lang="fr-FR" sz="2000" b="1">
                <a:solidFill>
                  <a:srgbClr val="0070C0"/>
                </a:solidFill>
                <a:latin typeface="Lato" panose="020F0502020204030203" pitchFamily="34" charset="77"/>
                <a:ea typeface="Lato"/>
                <a:cs typeface="Lato"/>
              </a:rPr>
              <a:t>Formuler des hypothèses. </a:t>
            </a:r>
          </a:p>
          <a:p>
            <a:pPr>
              <a:buFont typeface="Wingdings" pitchFamily="2" charset="2"/>
              <a:buChar char="Ø"/>
            </a:pPr>
            <a:endParaRPr lang="en-US" sz="2000" b="1">
              <a:solidFill>
                <a:schemeClr val="tx1">
                  <a:lumMod val="65000"/>
                  <a:lumOff val="35000"/>
                </a:schemeClr>
              </a:solidFill>
              <a:latin typeface="Lato" panose="020F0502020204030203" pitchFamily="34" charset="77"/>
            </a:endParaRPr>
          </a:p>
          <a:p>
            <a:pPr marL="0" indent="0">
              <a:buNone/>
            </a:pPr>
            <a:r>
              <a:rPr lang="fr-FR" sz="2000">
                <a:solidFill>
                  <a:schemeClr val="tx1">
                    <a:lumMod val="65000"/>
                    <a:lumOff val="35000"/>
                  </a:schemeClr>
                </a:solidFill>
                <a:latin typeface="Lato" panose="020F0502020204030203" pitchFamily="34" charset="77"/>
                <a:ea typeface="Lato"/>
                <a:cs typeface="Lato"/>
              </a:rPr>
              <a:t>Il est recommandé d’élaborer une théorie du changement </a:t>
            </a:r>
            <a:r>
              <a:rPr lang="fr-FR" sz="2000" b="1">
                <a:solidFill>
                  <a:srgbClr val="0070C0"/>
                </a:solidFill>
                <a:latin typeface="Lato" panose="020F0502020204030203" pitchFamily="34" charset="77"/>
                <a:ea typeface="Lato"/>
                <a:cs typeface="Lato"/>
              </a:rPr>
              <a:t>conjointement avec les partenaires</a:t>
            </a:r>
            <a:r>
              <a:rPr lang="fr-FR" sz="2000">
                <a:solidFill>
                  <a:schemeClr val="tx1">
                    <a:lumMod val="65000"/>
                    <a:lumOff val="35000"/>
                  </a:schemeClr>
                </a:solidFill>
                <a:latin typeface="Lato" panose="020F0502020204030203" pitchFamily="34" charset="77"/>
                <a:ea typeface="Lato"/>
                <a:cs typeface="Lato"/>
              </a:rPr>
              <a:t>, en particulier des organisations dirigées par des PDI et des réfugiés ou par des femmes et/ou des personnes LGBTQI+. </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220108"/>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Théorie du changement</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6" y="880263"/>
            <a:ext cx="884295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29077362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024759" y="289493"/>
            <a:ext cx="10891513" cy="559255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753575" y="621221"/>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Messages clés :</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753575" y="1339233"/>
            <a:ext cx="8879826" cy="4253583"/>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1800"/>
              <a:t>Les interventions visant à lutter contre la VBG doivent être considérées comme prioritaires pour sauver des vies dans les stratégies pluriannuelles de protection/solutions de chaque opération et dans d’autres processus de planification internes et </a:t>
            </a:r>
            <a:r>
              <a:rPr lang="fr-FR" sz="1800" err="1"/>
              <a:t>interorganisations</a:t>
            </a:r>
            <a:r>
              <a:rPr lang="fr-FR" sz="1800"/>
              <a:t>.</a:t>
            </a:r>
          </a:p>
          <a:p>
            <a:pPr>
              <a:buClr>
                <a:srgbClr val="0070C0"/>
              </a:buClr>
              <a:buFont typeface="Wingdings" pitchFamily="2" charset="2"/>
              <a:buChar char="Ø"/>
            </a:pPr>
            <a:r>
              <a:rPr lang="fr-FR" sz="1800"/>
              <a:t>L’engagement et la participation des femmes, des filles et d’autres groupes à risque, ainsi que des </a:t>
            </a:r>
            <a:r>
              <a:rPr lang="fr-FR" sz="1800">
                <a:solidFill>
                  <a:schemeClr val="tx1">
                    <a:lumMod val="65000"/>
                    <a:lumOff val="35000"/>
                  </a:schemeClr>
                </a:solidFill>
                <a:latin typeface="Lato" panose="020F0502020204030203" pitchFamily="34" charset="77"/>
                <a:ea typeface="Lato"/>
                <a:cs typeface="Lato"/>
              </a:rPr>
              <a:t>organisations dirigées par des PDI et des réfugiés ou par des femmes et/ou des personnes LGBTQI+</a:t>
            </a:r>
            <a:r>
              <a:rPr lang="fr-FR" sz="1800"/>
              <a:t>, sont essentiels pour garantir des programmes sûrs, efficaces, durables et responsables en matière de prévention de la VBG. </a:t>
            </a:r>
          </a:p>
          <a:p>
            <a:pPr>
              <a:buClr>
                <a:srgbClr val="0070C0"/>
              </a:buClr>
              <a:buFont typeface="Wingdings" pitchFamily="2" charset="2"/>
              <a:buChar char="Ø"/>
            </a:pPr>
            <a:r>
              <a:rPr lang="fr-FR" sz="1800"/>
              <a:t>Les opérations doivent procéder à une analyse de genre et de pouvoir des normes et des masculinités locales soutenant l’inégalité de genre et la VBG, afin d’éclairer les stratégies et d’assurer une programmation efficace de la prévention. </a:t>
            </a:r>
          </a:p>
          <a:p>
            <a:pPr>
              <a:buClr>
                <a:srgbClr val="0070C0"/>
              </a:buClr>
              <a:buFont typeface="Wingdings" pitchFamily="2" charset="2"/>
              <a:buChar char="Ø"/>
            </a:pPr>
            <a:r>
              <a:rPr lang="fr-FR" sz="1800"/>
              <a:t>L’analyse de genre et de pouvoir doit contribuer à l’élaboration d’une théorie du changement qui montre comment nous nous attendons à ce que les réalisations /impacts de la prévention de la VBG se produisent à court, moyen et long terme à la suite de notre travail.</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600" y="515784"/>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009" y="515783"/>
            <a:ext cx="2393017" cy="2541257"/>
          </a:xfrm>
          <a:prstGeom prst="rect">
            <a:avLst/>
          </a:prstGeom>
        </p:spPr>
      </p:pic>
    </p:spTree>
    <p:extLst>
      <p:ext uri="{BB962C8B-B14F-4D97-AF65-F5344CB8AC3E}">
        <p14:creationId xmlns:p14="http://schemas.microsoft.com/office/powerpoint/2010/main" val="1165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1859C">
            <a:alpha val="56862"/>
          </a:srgbClr>
        </a:solidFill>
        <a:effectLst/>
      </p:bgPr>
    </p:bg>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1024747" y="4862022"/>
            <a:ext cx="760241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sz="4000" b="1">
                <a:solidFill>
                  <a:srgbClr val="FFFFFF"/>
                </a:solidFill>
              </a:rPr>
              <a:t>Mesurer les réalisations et l’impact du travail de prévention</a:t>
            </a:r>
          </a:p>
          <a:p>
            <a:endParaRPr lang="en-US" altLang="en-US" sz="4000" b="1">
              <a:solidFill>
                <a:srgbClr val="FFFFFF"/>
              </a:solidFill>
            </a:endParaRP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1045112" y="4501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fr-FR" sz="3000" b="1" baseline="30000">
                <a:solidFill>
                  <a:srgbClr val="FFFFFF"/>
                </a:solidFill>
              </a:rPr>
              <a:t>MODULE 1 - SESSION 5</a:t>
            </a:r>
          </a:p>
        </p:txBody>
      </p:sp>
      <p:sp>
        <p:nvSpPr>
          <p:cNvPr id="8" name="Rectangle 7">
            <a:extLst>
              <a:ext uri="{FF2B5EF4-FFF2-40B4-BE49-F238E27FC236}">
                <a16:creationId xmlns:a16="http://schemas.microsoft.com/office/drawing/2014/main" id="{68508392-B063-7202-6420-40E38E7E3445}"/>
              </a:ext>
            </a:extLst>
          </p:cNvPr>
          <p:cNvSpPr/>
          <p:nvPr/>
        </p:nvSpPr>
        <p:spPr>
          <a:xfrm>
            <a:off x="0" y="-536845"/>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2" name="Picture 1" descr="Shape, circle&#10;&#10;Description automatically generated">
            <a:extLst>
              <a:ext uri="{FF2B5EF4-FFF2-40B4-BE49-F238E27FC236}">
                <a16:creationId xmlns:a16="http://schemas.microsoft.com/office/drawing/2014/main" id="{8EE9F0CF-4B34-6858-37E9-C78A83504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58593"/>
            <a:ext cx="12192000" cy="310176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D3CBD52-FDE6-0E3E-2604-8DBB940971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4267" y="197318"/>
            <a:ext cx="2223134" cy="3431684"/>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B2B09B2E-A58C-D52B-179A-9945B3390E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9467" y="416513"/>
            <a:ext cx="1207485" cy="1919900"/>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3D8192DD-EE25-10D2-38A0-041D0C33B5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9680" y="416513"/>
            <a:ext cx="1331730" cy="1985032"/>
          </a:xfrm>
          <a:prstGeom prst="rect">
            <a:avLst/>
          </a:prstGeom>
        </p:spPr>
      </p:pic>
      <p:pic>
        <p:nvPicPr>
          <p:cNvPr id="6" name="Picture 5" descr="A picture containing text, vector graphics, sign&#10;&#10;Description automatically generated">
            <a:extLst>
              <a:ext uri="{FF2B5EF4-FFF2-40B4-BE49-F238E27FC236}">
                <a16:creationId xmlns:a16="http://schemas.microsoft.com/office/drawing/2014/main" id="{6D164DCD-3D1C-75ED-037B-3615D704D6A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583" y="712506"/>
            <a:ext cx="2029156" cy="3177474"/>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5C9FD78A-9090-6B19-F314-561956DEDB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02033" y="1156451"/>
            <a:ext cx="5574268" cy="3106759"/>
          </a:xfrm>
          <a:prstGeom prst="rect">
            <a:avLst/>
          </a:prstGeom>
        </p:spPr>
      </p:pic>
    </p:spTree>
    <p:custDataLst>
      <p:tags r:id="rId1"/>
    </p:custDataLst>
    <p:extLst>
      <p:ext uri="{BB962C8B-B14F-4D97-AF65-F5344CB8AC3E}">
        <p14:creationId xmlns:p14="http://schemas.microsoft.com/office/powerpoint/2010/main" val="9335188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7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1+#ppt_w/2"/>
                                          </p:val>
                                        </p:tav>
                                        <p:tav tm="100000">
                                          <p:val>
                                            <p:strVal val="#ppt_x"/>
                                          </p:val>
                                        </p:tav>
                                      </p:tavLst>
                                    </p:anim>
                                    <p:anim calcmode="lin" valueType="num">
                                      <p:cBhvr additive="base">
                                        <p:cTn id="28" dur="1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1" accel="50000" decel="5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3265" y="2559230"/>
            <a:ext cx="7183868" cy="3829967"/>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684661"/>
            <a:ext cx="1066499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Vidéo : La violence peut être évitée - Qu’est-ce qui marche ?</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344816"/>
            <a:ext cx="1380899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A cartoon of a person&#10;&#10;Description automatically generated with medium confidence">
            <a:extLst>
              <a:ext uri="{FF2B5EF4-FFF2-40B4-BE49-F238E27FC236}">
                <a16:creationId xmlns:a16="http://schemas.microsoft.com/office/drawing/2014/main" id="{E634F53B-30B8-A5A6-461C-B9D60C8245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6680" y="1485899"/>
            <a:ext cx="4125494" cy="4687439"/>
          </a:xfrm>
          <a:prstGeom prst="rect">
            <a:avLst/>
          </a:prstGeom>
        </p:spPr>
      </p:pic>
      <p:pic>
        <p:nvPicPr>
          <p:cNvPr id="7" name="Picture 6" descr="Icon&#10;&#10;Description automatically generated">
            <a:extLst>
              <a:ext uri="{FF2B5EF4-FFF2-40B4-BE49-F238E27FC236}">
                <a16:creationId xmlns:a16="http://schemas.microsoft.com/office/drawing/2014/main" id="{2DB99A75-724A-F4CF-FE8F-9065564535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5285" y="2261442"/>
            <a:ext cx="732020" cy="868377"/>
          </a:xfrm>
          <a:prstGeom prst="rect">
            <a:avLst/>
          </a:prstGeom>
        </p:spPr>
      </p:pic>
      <p:pic>
        <p:nvPicPr>
          <p:cNvPr id="8" name="Picture 7" descr="Icon&#10;&#10;Description automatically generated">
            <a:extLst>
              <a:ext uri="{FF2B5EF4-FFF2-40B4-BE49-F238E27FC236}">
                <a16:creationId xmlns:a16="http://schemas.microsoft.com/office/drawing/2014/main" id="{F813184A-15E1-8836-1A33-A92137E2E5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60154" y="3371253"/>
            <a:ext cx="732020" cy="868377"/>
          </a:xfrm>
          <a:prstGeom prst="rect">
            <a:avLst/>
          </a:prstGeom>
        </p:spPr>
      </p:pic>
      <p:pic>
        <p:nvPicPr>
          <p:cNvPr id="11" name="Picture 10" descr="Icon&#10;&#10;Description automatically generated">
            <a:extLst>
              <a:ext uri="{FF2B5EF4-FFF2-40B4-BE49-F238E27FC236}">
                <a16:creationId xmlns:a16="http://schemas.microsoft.com/office/drawing/2014/main" id="{F49103E7-5845-79FE-4C04-059F9A7B15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6164" y="2277782"/>
            <a:ext cx="732020" cy="868377"/>
          </a:xfrm>
          <a:prstGeom prst="rect">
            <a:avLst/>
          </a:prstGeom>
        </p:spPr>
      </p:pic>
      <p:pic>
        <p:nvPicPr>
          <p:cNvPr id="12" name="Picture 11" descr="Icon&#10;&#10;Description automatically generated">
            <a:extLst>
              <a:ext uri="{FF2B5EF4-FFF2-40B4-BE49-F238E27FC236}">
                <a16:creationId xmlns:a16="http://schemas.microsoft.com/office/drawing/2014/main" id="{84A58C76-A199-1E37-1EAB-E3D1291E5B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2875" y="2994811"/>
            <a:ext cx="732020" cy="868377"/>
          </a:xfrm>
          <a:prstGeom prst="rect">
            <a:avLst/>
          </a:prstGeom>
        </p:spPr>
      </p:pic>
      <p:pic>
        <p:nvPicPr>
          <p:cNvPr id="14" name="Picture 13" descr="Icon&#10;&#10;Description automatically generated">
            <a:extLst>
              <a:ext uri="{FF2B5EF4-FFF2-40B4-BE49-F238E27FC236}">
                <a16:creationId xmlns:a16="http://schemas.microsoft.com/office/drawing/2014/main" id="{36925FC5-43B6-43D7-338B-FB4707D13D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1975" y="2811892"/>
            <a:ext cx="732020" cy="868377"/>
          </a:xfrm>
          <a:prstGeom prst="rect">
            <a:avLst/>
          </a:prstGeom>
        </p:spPr>
      </p:pic>
      <p:grpSp>
        <p:nvGrpSpPr>
          <p:cNvPr id="2" name="Group 1">
            <a:extLst>
              <a:ext uri="{FF2B5EF4-FFF2-40B4-BE49-F238E27FC236}">
                <a16:creationId xmlns:a16="http://schemas.microsoft.com/office/drawing/2014/main" id="{873DDBC5-3BD9-CE28-7DF4-3E2479D20578}"/>
              </a:ext>
            </a:extLst>
          </p:cNvPr>
          <p:cNvGrpSpPr/>
          <p:nvPr/>
        </p:nvGrpSpPr>
        <p:grpSpPr>
          <a:xfrm>
            <a:off x="795488" y="2004971"/>
            <a:ext cx="4276034" cy="2415588"/>
            <a:chOff x="795488" y="2004971"/>
            <a:chExt cx="4276034" cy="2415588"/>
          </a:xfrm>
        </p:grpSpPr>
        <p:pic>
          <p:nvPicPr>
            <p:cNvPr id="6" name="Picture 5">
              <a:hlinkClick r:id="rId7"/>
              <a:extLst>
                <a:ext uri="{FF2B5EF4-FFF2-40B4-BE49-F238E27FC236}">
                  <a16:creationId xmlns:a16="http://schemas.microsoft.com/office/drawing/2014/main" id="{896EB232-E2D5-244E-4ABC-9F8B21D0900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95490" y="2015291"/>
              <a:ext cx="4276032" cy="2405268"/>
            </a:xfrm>
            <a:prstGeom prst="rect">
              <a:avLst/>
            </a:prstGeom>
          </p:spPr>
        </p:pic>
        <p:sp>
          <p:nvSpPr>
            <p:cNvPr id="10" name="Rectangle 9">
              <a:hlinkClick r:id="rId7"/>
              <a:extLst>
                <a:ext uri="{FF2B5EF4-FFF2-40B4-BE49-F238E27FC236}">
                  <a16:creationId xmlns:a16="http://schemas.microsoft.com/office/drawing/2014/main" id="{A9450B14-9B29-D1C6-E1FC-69CDE4C9F06A}"/>
                </a:ext>
              </a:extLst>
            </p:cNvPr>
            <p:cNvSpPr/>
            <p:nvPr/>
          </p:nvSpPr>
          <p:spPr>
            <a:xfrm>
              <a:off x="795488" y="2004971"/>
              <a:ext cx="4276031" cy="2405268"/>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grpSp>
      <p:pic>
        <p:nvPicPr>
          <p:cNvPr id="16" name="Picture 15" descr="Shape&#10;&#10;Description automatically generated">
            <a:extLst>
              <a:ext uri="{FF2B5EF4-FFF2-40B4-BE49-F238E27FC236}">
                <a16:creationId xmlns:a16="http://schemas.microsoft.com/office/drawing/2014/main" id="{A4280449-A923-043D-A675-B659D552E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78754" y="3843087"/>
            <a:ext cx="2051080" cy="1838276"/>
          </a:xfrm>
          <a:prstGeom prst="rect">
            <a:avLst/>
          </a:prstGeom>
        </p:spPr>
      </p:pic>
      <p:pic>
        <p:nvPicPr>
          <p:cNvPr id="17" name="Picture 16" descr="Icon&#10;&#10;Description automatically generated">
            <a:extLst>
              <a:ext uri="{FF2B5EF4-FFF2-40B4-BE49-F238E27FC236}">
                <a16:creationId xmlns:a16="http://schemas.microsoft.com/office/drawing/2014/main" id="{4B16DAB8-0329-D268-2124-1149265923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7105" y="1745478"/>
            <a:ext cx="1036767" cy="972923"/>
          </a:xfrm>
          <a:prstGeom prst="rect">
            <a:avLst/>
          </a:prstGeom>
        </p:spPr>
      </p:pic>
    </p:spTree>
    <p:custDataLst>
      <p:tags r:id="rId1"/>
    </p:custDataLst>
    <p:extLst>
      <p:ext uri="{BB962C8B-B14F-4D97-AF65-F5344CB8AC3E}">
        <p14:creationId xmlns:p14="http://schemas.microsoft.com/office/powerpoint/2010/main" val="20431472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 fill="hold"/>
                                            <p:tgtEl>
                                              <p:spTgt spid="8"/>
                                            </p:tgtEl>
                                            <p:attrNameLst>
                                              <p:attrName>ppt_w</p:attrName>
                                            </p:attrNameLst>
                                          </p:cBhvr>
                                          <p:tavLst>
                                            <p:tav tm="0">
                                              <p:val>
                                                <p:fltVal val="0"/>
                                              </p:val>
                                            </p:tav>
                                            <p:tav tm="100000">
                                              <p:val>
                                                <p:strVal val="#ppt_w"/>
                                              </p:val>
                                            </p:tav>
                                          </p:tavLst>
                                        </p:anim>
                                        <p:anim calcmode="lin" valueType="num">
                                          <p:cBhvr>
                                            <p:cTn id="24" dur="3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9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1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2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300" fill="hold"/>
                                            <p:tgtEl>
                                              <p:spTgt spid="14"/>
                                            </p:tgtEl>
                                            <p:attrNameLst>
                                              <p:attrName>ppt_w</p:attrName>
                                            </p:attrNameLst>
                                          </p:cBhvr>
                                          <p:tavLst>
                                            <p:tav tm="0">
                                              <p:val>
                                                <p:fltVal val="0"/>
                                              </p:val>
                                            </p:tav>
                                            <p:tav tm="100000">
                                              <p:val>
                                                <p:strVal val="#ppt_w"/>
                                              </p:val>
                                            </p:tav>
                                          </p:tavLst>
                                        </p:anim>
                                        <p:anim calcmode="lin" valueType="num">
                                          <p:cBhvr>
                                            <p:cTn id="36" dur="3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accel="50000" decel="5000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1+#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par>
                                    <p:cTn id="44" presetID="10" presetClass="entr" presetSubtype="0" fill="hold" nodeType="with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3" presetClass="entr" presetSubtype="27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 fill="hold"/>
                                            <p:tgtEl>
                                              <p:spTgt spid="16"/>
                                            </p:tgtEl>
                                            <p:attrNameLst>
                                              <p:attrName>ppt_w</p:attrName>
                                            </p:attrNameLst>
                                          </p:cBhvr>
                                          <p:tavLst>
                                            <p:tav tm="0">
                                              <p:val>
                                                <p:strVal val="2/3*#ppt_w"/>
                                              </p:val>
                                            </p:tav>
                                            <p:tav tm="100000">
                                              <p:val>
                                                <p:strVal val="#ppt_w"/>
                                              </p:val>
                                            </p:tav>
                                          </p:tavLst>
                                        </p:anim>
                                        <p:anim calcmode="lin" valueType="num">
                                          <p:cBhvr>
                                            <p:cTn id="50" dur="200" fill="hold"/>
                                            <p:tgtEl>
                                              <p:spTgt spid="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 fill="hold"/>
                                            <p:tgtEl>
                                              <p:spTgt spid="8"/>
                                            </p:tgtEl>
                                            <p:attrNameLst>
                                              <p:attrName>ppt_w</p:attrName>
                                            </p:attrNameLst>
                                          </p:cBhvr>
                                          <p:tavLst>
                                            <p:tav tm="0">
                                              <p:val>
                                                <p:fltVal val="0"/>
                                              </p:val>
                                            </p:tav>
                                            <p:tav tm="100000">
                                              <p:val>
                                                <p:strVal val="#ppt_w"/>
                                              </p:val>
                                            </p:tav>
                                          </p:tavLst>
                                        </p:anim>
                                        <p:anim calcmode="lin" valueType="num">
                                          <p:cBhvr>
                                            <p:cTn id="24" dur="3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9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1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2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300" fill="hold"/>
                                            <p:tgtEl>
                                              <p:spTgt spid="14"/>
                                            </p:tgtEl>
                                            <p:attrNameLst>
                                              <p:attrName>ppt_w</p:attrName>
                                            </p:attrNameLst>
                                          </p:cBhvr>
                                          <p:tavLst>
                                            <p:tav tm="0">
                                              <p:val>
                                                <p:fltVal val="0"/>
                                              </p:val>
                                            </p:tav>
                                            <p:tav tm="100000">
                                              <p:val>
                                                <p:strVal val="#ppt_w"/>
                                              </p:val>
                                            </p:tav>
                                          </p:tavLst>
                                        </p:anim>
                                        <p:anim calcmode="lin" valueType="num">
                                          <p:cBhvr>
                                            <p:cTn id="36" dur="3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accel="50000" decel="5000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1+#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par>
                                    <p:cTn id="44" presetID="10" presetClass="entr" presetSubtype="0" fill="hold" nodeType="with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3" presetClass="entr" presetSubtype="27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 fill="hold"/>
                                            <p:tgtEl>
                                              <p:spTgt spid="16"/>
                                            </p:tgtEl>
                                            <p:attrNameLst>
                                              <p:attrName>ppt_w</p:attrName>
                                            </p:attrNameLst>
                                          </p:cBhvr>
                                          <p:tavLst>
                                            <p:tav tm="0">
                                              <p:val>
                                                <p:strVal val="2/3*#ppt_w"/>
                                              </p:val>
                                            </p:tav>
                                            <p:tav tm="100000">
                                              <p:val>
                                                <p:strVal val="#ppt_w"/>
                                              </p:val>
                                            </p:tav>
                                          </p:tavLst>
                                        </p:anim>
                                        <p:anim calcmode="lin" valueType="num">
                                          <p:cBhvr>
                                            <p:cTn id="50" dur="200" fill="hold"/>
                                            <p:tgtEl>
                                              <p:spTgt spid="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20643"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Discussion</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Efficacité des activités de prévention</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983673" y="2669094"/>
            <a:ext cx="4213225" cy="3808413"/>
          </a:xfrm>
          <a:prstGeom prst="rect">
            <a:avLst/>
          </a:prstGeom>
        </p:spPr>
        <p:txBody>
          <a:bodyPr/>
          <a:lstStyle/>
          <a:p>
            <a:pPr>
              <a:buClr>
                <a:srgbClr val="0070C0"/>
              </a:buClr>
              <a:buFont typeface="Wingdings" pitchFamily="2" charset="2"/>
              <a:buChar char="Ø"/>
            </a:pPr>
            <a:r>
              <a:rPr lang="fr-FR" sz="2000"/>
              <a:t>Qu’est-ce qui rend les activités de prévention efficaces ? </a:t>
            </a:r>
          </a:p>
          <a:p>
            <a:pPr>
              <a:buClr>
                <a:srgbClr val="0070C0"/>
              </a:buClr>
              <a:buFont typeface="Wingdings" pitchFamily="2" charset="2"/>
              <a:buChar char="Ø"/>
            </a:pPr>
            <a:r>
              <a:rPr lang="fr-FR" sz="2000"/>
              <a:t>Comment contrôlez-vous les activités de prévention de la VBG dans votre opération/organisation ? </a:t>
            </a:r>
          </a:p>
          <a:p>
            <a:pPr>
              <a:buClr>
                <a:srgbClr val="0070C0"/>
              </a:buClr>
              <a:buFont typeface="Wingdings" pitchFamily="2" charset="2"/>
              <a:buChar char="Ø"/>
            </a:pPr>
            <a:r>
              <a:rPr lang="fr-FR" sz="2000"/>
              <a:t>Quels sont les défis ?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4" name="Picture 3" descr="Icon&#10;&#10;Description automatically generated">
            <a:extLst>
              <a:ext uri="{FF2B5EF4-FFF2-40B4-BE49-F238E27FC236}">
                <a16:creationId xmlns:a16="http://schemas.microsoft.com/office/drawing/2014/main" id="{A582FBB0-AB75-3482-BBAE-E89FAF8103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2880" y="1912628"/>
            <a:ext cx="7582862" cy="4265360"/>
          </a:xfrm>
          <a:prstGeom prst="rect">
            <a:avLst/>
          </a:prstGeom>
        </p:spPr>
      </p:pic>
    </p:spTree>
    <p:custDataLst>
      <p:tags r:id="rId1"/>
    </p:custDataLst>
    <p:extLst>
      <p:ext uri="{BB962C8B-B14F-4D97-AF65-F5344CB8AC3E}">
        <p14:creationId xmlns:p14="http://schemas.microsoft.com/office/powerpoint/2010/main" val="12715164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4EE8EA-8090-4F63-B256-AA9D5229F69F}"/>
              </a:ext>
            </a:extLst>
          </p:cNvPr>
          <p:cNvSpPr>
            <a:spLocks noGrp="1"/>
          </p:cNvSpPr>
          <p:nvPr>
            <p:ph type="title" idx="4294967295"/>
          </p:nvPr>
        </p:nvSpPr>
        <p:spPr>
          <a:xfrm>
            <a:off x="0" y="0"/>
            <a:ext cx="10320338" cy="863600"/>
          </a:xfrm>
          <a:prstGeom prst="rect">
            <a:avLst/>
          </a:prstGeom>
        </p:spPr>
        <p:txBody>
          <a:bodyPr>
            <a:normAutofit fontScale="90000"/>
          </a:bodyPr>
          <a:lstStyle/>
          <a:p>
            <a:pPr>
              <a:defRPr/>
            </a:pPr>
            <a:r>
              <a:rPr lang="fr-FR">
                <a:solidFill>
                  <a:schemeClr val="lt1"/>
                </a:solidFill>
              </a:rPr>
              <a:t>Mesurer les l’impact des activités de prévention de la VBG </a:t>
            </a:r>
          </a:p>
        </p:txBody>
      </p:sp>
      <p:sp>
        <p:nvSpPr>
          <p:cNvPr id="3" name="Content Placeholder 2">
            <a:extLst>
              <a:ext uri="{FF2B5EF4-FFF2-40B4-BE49-F238E27FC236}">
                <a16:creationId xmlns:a16="http://schemas.microsoft.com/office/drawing/2014/main" id="{C886D25E-F470-013D-5673-EDBF13F947EF}"/>
              </a:ext>
            </a:extLst>
          </p:cNvPr>
          <p:cNvSpPr txBox="1">
            <a:spLocks/>
          </p:cNvSpPr>
          <p:nvPr/>
        </p:nvSpPr>
        <p:spPr>
          <a:xfrm>
            <a:off x="845332" y="1914588"/>
            <a:ext cx="8919434" cy="233104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2000"/>
              <a:t>Les réalisations et l’impact des activités de prévention de la VBG </a:t>
            </a:r>
            <a:r>
              <a:rPr lang="fr-FR" sz="2000" b="1">
                <a:solidFill>
                  <a:srgbClr val="0070C0"/>
                </a:solidFill>
              </a:rPr>
              <a:t>ne sont pas faciles à mesurer</a:t>
            </a:r>
          </a:p>
          <a:p>
            <a:pPr>
              <a:buClr>
                <a:srgbClr val="0070C0"/>
              </a:buClr>
              <a:buFont typeface="Wingdings" pitchFamily="2" charset="2"/>
              <a:buChar char="Ø"/>
            </a:pPr>
            <a:r>
              <a:rPr lang="fr-FR" sz="2000"/>
              <a:t>Des difficultés existent, car les progrès sont souvent mesurés sur une longue période et se manifestent à différents niveaux du modèle écologique.</a:t>
            </a:r>
          </a:p>
          <a:p>
            <a:pPr>
              <a:buClr>
                <a:srgbClr val="0070C0"/>
              </a:buClr>
              <a:buFont typeface="Wingdings" pitchFamily="2" charset="2"/>
              <a:buChar char="Ø"/>
            </a:pPr>
            <a:r>
              <a:rPr lang="fr-FR" sz="2000"/>
              <a:t>L’évolution des normes sociales et de genre est observée en suivant l’évolution </a:t>
            </a:r>
            <a:r>
              <a:rPr lang="fr-FR" sz="2000" b="1">
                <a:solidFill>
                  <a:srgbClr val="0070C0"/>
                </a:solidFill>
              </a:rPr>
              <a:t>des connaissances, des attitudes, des compétences et des comportements</a:t>
            </a:r>
            <a:r>
              <a:rPr lang="fr-FR" sz="2000"/>
              <a:t>. </a:t>
            </a:r>
          </a:p>
          <a:p>
            <a:pPr>
              <a:buClr>
                <a:srgbClr val="0070C0"/>
              </a:buClr>
              <a:buFont typeface="Wingdings" pitchFamily="2" charset="2"/>
              <a:buChar char="Ø"/>
            </a:pPr>
            <a:r>
              <a:rPr lang="fr-FR" sz="2000"/>
              <a:t>Une solide </a:t>
            </a:r>
            <a:r>
              <a:rPr lang="fr-FR" sz="2000" b="1">
                <a:solidFill>
                  <a:srgbClr val="0070C0"/>
                </a:solidFill>
              </a:rPr>
              <a:t>théorie du changement</a:t>
            </a:r>
            <a:r>
              <a:rPr lang="fr-FR" sz="2000"/>
              <a:t> peut faciliter la mesure des étapes, des résultats et des réalisations. </a:t>
            </a:r>
          </a:p>
        </p:txBody>
      </p:sp>
      <p:pic>
        <p:nvPicPr>
          <p:cNvPr id="5" name="Picture 4" descr="A picture containing text&#10;&#10;Description automatically generated">
            <a:extLst>
              <a:ext uri="{FF2B5EF4-FFF2-40B4-BE49-F238E27FC236}">
                <a16:creationId xmlns:a16="http://schemas.microsoft.com/office/drawing/2014/main" id="{DA5BE38D-487C-CE4E-D990-4255E5ADF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3684" y="3429000"/>
            <a:ext cx="4892241" cy="2751886"/>
          </a:xfrm>
          <a:prstGeom prst="rect">
            <a:avLst/>
          </a:prstGeom>
        </p:spPr>
      </p:pic>
      <p:pic>
        <p:nvPicPr>
          <p:cNvPr id="11" name="Picture 10" descr="A picture containing text, night sky&#10;&#10;Description automatically generated">
            <a:extLst>
              <a:ext uri="{FF2B5EF4-FFF2-40B4-BE49-F238E27FC236}">
                <a16:creationId xmlns:a16="http://schemas.microsoft.com/office/drawing/2014/main" id="{4F180BF4-0F77-8CEE-21DB-9B5233723F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4767912"/>
            <a:ext cx="3668766" cy="1281365"/>
          </a:xfrm>
          <a:prstGeom prst="rect">
            <a:avLst/>
          </a:prstGeom>
        </p:spPr>
      </p:pic>
      <p:sp>
        <p:nvSpPr>
          <p:cNvPr id="4" name="Title 1">
            <a:extLst>
              <a:ext uri="{FF2B5EF4-FFF2-40B4-BE49-F238E27FC236}">
                <a16:creationId xmlns:a16="http://schemas.microsoft.com/office/drawing/2014/main" id="{A92E980F-9B02-89B8-2F37-A742CAE31AD9}"/>
              </a:ext>
            </a:extLst>
          </p:cNvPr>
          <p:cNvSpPr txBox="1">
            <a:spLocks/>
          </p:cNvSpPr>
          <p:nvPr/>
        </p:nvSpPr>
        <p:spPr>
          <a:xfrm>
            <a:off x="777192" y="883923"/>
            <a:ext cx="876595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Mesurer les réalisations et l’impact des activités de prévention de la VBG </a:t>
            </a:r>
          </a:p>
        </p:txBody>
      </p:sp>
      <p:cxnSp>
        <p:nvCxnSpPr>
          <p:cNvPr id="6" name="Straight Connector 5">
            <a:extLst>
              <a:ext uri="{FF2B5EF4-FFF2-40B4-BE49-F238E27FC236}">
                <a16:creationId xmlns:a16="http://schemas.microsoft.com/office/drawing/2014/main" id="{5933BA65-4D41-429D-7BB6-7EA2487ADA3A}"/>
              </a:ext>
            </a:extLst>
          </p:cNvPr>
          <p:cNvCxnSpPr>
            <a:cxnSpLocks/>
          </p:cNvCxnSpPr>
          <p:nvPr/>
        </p:nvCxnSpPr>
        <p:spPr>
          <a:xfrm flipH="1">
            <a:off x="-2666072" y="1619194"/>
            <a:ext cx="1183133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F81E36-FF9D-3BEC-2171-B299E9314312}"/>
              </a:ext>
            </a:extLst>
          </p:cNvPr>
          <p:cNvGraphicFramePr>
            <a:graphicFrameLocks noGrp="1"/>
          </p:cNvGraphicFramePr>
          <p:nvPr>
            <p:extLst>
              <p:ext uri="{D42A27DB-BD31-4B8C-83A1-F6EECF244321}">
                <p14:modId xmlns:p14="http://schemas.microsoft.com/office/powerpoint/2010/main" val="1832265502"/>
              </p:ext>
            </p:extLst>
          </p:nvPr>
        </p:nvGraphicFramePr>
        <p:xfrm>
          <a:off x="571658" y="1189119"/>
          <a:ext cx="11048683" cy="914212"/>
        </p:xfrm>
        <a:graphic>
          <a:graphicData uri="http://schemas.openxmlformats.org/drawingml/2006/table">
            <a:tbl>
              <a:tblPr firstRow="1" bandRow="1">
                <a:noFill/>
                <a:tableStyleId>{5C22544A-7EE6-4342-B048-85BDC9FD1C3A}</a:tableStyleId>
              </a:tblPr>
              <a:tblGrid>
                <a:gridCol w="3768988">
                  <a:extLst>
                    <a:ext uri="{9D8B030D-6E8A-4147-A177-3AD203B41FA5}">
                      <a16:colId xmlns:a16="http://schemas.microsoft.com/office/drawing/2014/main" val="958460511"/>
                    </a:ext>
                  </a:extLst>
                </a:gridCol>
                <a:gridCol w="3073706">
                  <a:extLst>
                    <a:ext uri="{9D8B030D-6E8A-4147-A177-3AD203B41FA5}">
                      <a16:colId xmlns:a16="http://schemas.microsoft.com/office/drawing/2014/main" val="2758482678"/>
                    </a:ext>
                  </a:extLst>
                </a:gridCol>
                <a:gridCol w="4205989">
                  <a:extLst>
                    <a:ext uri="{9D8B030D-6E8A-4147-A177-3AD203B41FA5}">
                      <a16:colId xmlns:a16="http://schemas.microsoft.com/office/drawing/2014/main" val="2854834706"/>
                    </a:ext>
                  </a:extLst>
                </a:gridCol>
              </a:tblGrid>
              <a:tr h="253809">
                <a:tc>
                  <a:txBody>
                    <a:bodyPr/>
                    <a:lstStyle/>
                    <a:p>
                      <a:pPr algn="ctr"/>
                      <a:r>
                        <a:rPr lang="fr-FR" sz="1200" b="1" noProof="0">
                          <a:solidFill>
                            <a:srgbClr val="0070C0"/>
                          </a:solidFill>
                          <a:latin typeface="Lato" panose="020F0502020204030203" pitchFamily="34" charset="77"/>
                        </a:rPr>
                        <a:t>Si vous faites :</a:t>
                      </a:r>
                    </a:p>
                  </a:txBody>
                  <a:tcPr marL="84087" marR="84087" marT="42044" marB="42044" anchor="ctr">
                    <a:lnL w="12700" cmpd="sng">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fr-FR" sz="1200" b="1" noProof="0">
                          <a:solidFill>
                            <a:srgbClr val="0070C0"/>
                          </a:solidFill>
                          <a:latin typeface="Lato" panose="020F0502020204030203" pitchFamily="34" charset="77"/>
                        </a:rPr>
                        <a:t>Choisissez ensuite :</a:t>
                      </a:r>
                    </a:p>
                  </a:txBody>
                  <a:tcPr marL="84087" marR="84087" marT="42044" marB="420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fr-FR" sz="1200" b="1" noProof="0">
                          <a:solidFill>
                            <a:srgbClr val="0070C0"/>
                          </a:solidFill>
                          <a:latin typeface="Lato" panose="020F0502020204030203" pitchFamily="34" charset="77"/>
                        </a:rPr>
                        <a:t>Pour :</a:t>
                      </a:r>
                    </a:p>
                  </a:txBody>
                  <a:tcPr marL="84087" marR="84087" marT="42044" marB="42044" anchor="ctr">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3678820390"/>
                  </a:ext>
                </a:extLst>
              </a:tr>
              <a:tr h="647244">
                <a:tc>
                  <a:txBody>
                    <a:bodyPr/>
                    <a:lstStyle/>
                    <a:p>
                      <a:r>
                        <a:rPr lang="fr-FR" sz="1050" noProof="0">
                          <a:solidFill>
                            <a:srgbClr val="0070C0"/>
                          </a:solidFill>
                          <a:latin typeface="Lato" panose="020F0502020204030203" pitchFamily="34" charset="77"/>
                        </a:rPr>
                        <a:t>Prévention, atténuation des risques et prise en charge en matière de VBG</a:t>
                      </a:r>
                    </a:p>
                  </a:txBody>
                  <a:tcPr marL="84087" marR="84087" marT="42044" marB="42044" anchor="ctr">
                    <a:lnL w="12700" cmpd="sng">
                      <a:noFill/>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fr-FR" sz="1050" u="sng" noProof="0">
                          <a:solidFill>
                            <a:srgbClr val="0070C0"/>
                          </a:solidFill>
                          <a:latin typeface="Lato" panose="020F0502020204030203" pitchFamily="34" charset="77"/>
                        </a:rPr>
                        <a:t>Domaine de réalisation 4 : VBG</a:t>
                      </a:r>
                    </a:p>
                  </a:txBody>
                  <a:tcPr marL="84087" marR="84087" marT="42044" marB="4204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r>
                        <a:rPr lang="fr-FR" sz="900" noProof="0">
                          <a:solidFill>
                            <a:srgbClr val="0070C0"/>
                          </a:solidFill>
                          <a:latin typeface="Lato" panose="020F0502020204030203" pitchFamily="34" charset="77"/>
                        </a:rPr>
                        <a:t>Type de population concerné : tous les indicateurs s'appliquent aux réfugiés et aux demandeurs d’asile, aux apatrides, aux PDI, aux rapatriés, aux autres personnes relevant de la compétence du HCR et aux communautés d’accueil</a:t>
                      </a:r>
                    </a:p>
                  </a:txBody>
                  <a:tcPr marL="84087" marR="84087" marT="42044" marB="42044" anchor="ctr">
                    <a:lnL w="12700" cap="flat" cmpd="sng" algn="ctr">
                      <a:solidFill>
                        <a:srgbClr val="0070C0"/>
                      </a:solidFill>
                      <a:prstDash val="solid"/>
                      <a:round/>
                      <a:headEnd type="none" w="med" len="med"/>
                      <a:tailEnd type="none" w="med" len="med"/>
                    </a:lnL>
                    <a:lnR w="12700" cmpd="sng">
                      <a:noFill/>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2371778699"/>
                  </a:ext>
                </a:extLst>
              </a:tr>
            </a:tbl>
          </a:graphicData>
        </a:graphic>
      </p:graphicFrame>
      <p:graphicFrame>
        <p:nvGraphicFramePr>
          <p:cNvPr id="7" name="Table 6">
            <a:extLst>
              <a:ext uri="{FF2B5EF4-FFF2-40B4-BE49-F238E27FC236}">
                <a16:creationId xmlns:a16="http://schemas.microsoft.com/office/drawing/2014/main" id="{7F22BE95-CF1F-7EAB-CF62-3D2E4C8F178E}"/>
              </a:ext>
            </a:extLst>
          </p:cNvPr>
          <p:cNvGraphicFramePr>
            <a:graphicFrameLocks noGrp="1"/>
          </p:cNvGraphicFramePr>
          <p:nvPr>
            <p:extLst>
              <p:ext uri="{D42A27DB-BD31-4B8C-83A1-F6EECF244321}">
                <p14:modId xmlns:p14="http://schemas.microsoft.com/office/powerpoint/2010/main" val="3525306976"/>
              </p:ext>
            </p:extLst>
          </p:nvPr>
        </p:nvGraphicFramePr>
        <p:xfrm>
          <a:off x="567471" y="2051104"/>
          <a:ext cx="11048683" cy="1361909"/>
        </p:xfrm>
        <a:graphic>
          <a:graphicData uri="http://schemas.openxmlformats.org/drawingml/2006/table">
            <a:tbl>
              <a:tblPr firstRow="1" bandRow="1">
                <a:noFill/>
                <a:tableStyleId>{5C22544A-7EE6-4342-B048-85BDC9FD1C3A}</a:tableStyleId>
              </a:tblPr>
              <a:tblGrid>
                <a:gridCol w="3450198">
                  <a:extLst>
                    <a:ext uri="{9D8B030D-6E8A-4147-A177-3AD203B41FA5}">
                      <a16:colId xmlns:a16="http://schemas.microsoft.com/office/drawing/2014/main" val="958460511"/>
                    </a:ext>
                  </a:extLst>
                </a:gridCol>
                <a:gridCol w="3420931">
                  <a:extLst>
                    <a:ext uri="{9D8B030D-6E8A-4147-A177-3AD203B41FA5}">
                      <a16:colId xmlns:a16="http://schemas.microsoft.com/office/drawing/2014/main" val="2758482678"/>
                    </a:ext>
                  </a:extLst>
                </a:gridCol>
                <a:gridCol w="4177554">
                  <a:extLst>
                    <a:ext uri="{9D8B030D-6E8A-4147-A177-3AD203B41FA5}">
                      <a16:colId xmlns:a16="http://schemas.microsoft.com/office/drawing/2014/main" val="2854834706"/>
                    </a:ext>
                  </a:extLst>
                </a:gridCol>
              </a:tblGrid>
              <a:tr h="376786">
                <a:tc gridSpan="3">
                  <a:txBody>
                    <a:bodyPr/>
                    <a:lstStyle/>
                    <a:p>
                      <a:pPr algn="ctr"/>
                      <a:r>
                        <a:rPr lang="fr-FR" sz="1400" b="1" noProof="0">
                          <a:solidFill>
                            <a:schemeClr val="bg1"/>
                          </a:solidFill>
                          <a:latin typeface="Lato" panose="020F0502020204030203" pitchFamily="34" charset="77"/>
                        </a:rPr>
                        <a:t>Indicateurs de base pour le domaine de réalisation 4 : VBG (obligatoire pour les opérations)</a:t>
                      </a:r>
                    </a:p>
                  </a:txBody>
                  <a:tcPr marL="84087" marR="84087" marT="42044" marB="42044"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8EC9"/>
                    </a:solidFill>
                  </a:tcPr>
                </a:tc>
                <a:tc hMerge="1">
                  <a:txBody>
                    <a:bodyPr/>
                    <a:lstStyle/>
                    <a:p>
                      <a:r>
                        <a:rPr lang="fr-FR" sz="1600" b="0">
                          <a:solidFill>
                            <a:srgbClr val="0070C0"/>
                          </a:solidFill>
                          <a:latin typeface="Lato" panose="020F0502020204030203" pitchFamily="34" charset="77"/>
                        </a:rPr>
                        <a:t>30 min.</a:t>
                      </a: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tc hMerge="1">
                  <a:txBody>
                    <a:bodyPr/>
                    <a:lstStyle/>
                    <a:p>
                      <a:endParaRPr lang="x-none" sz="1600" b="0">
                        <a:solidFill>
                          <a:srgbClr val="0070C0"/>
                        </a:solidFill>
                        <a:latin typeface="Lato" panose="020F0502020204030203" pitchFamily="34" charset="77"/>
                      </a:endParaRPr>
                    </a:p>
                  </a:txBody>
                  <a:tcPr marL="84087" marR="84087" marT="42044" marB="42044" anchor="ctr">
                    <a:lnL w="38100" cap="flat" cmpd="sng" algn="ctr">
                      <a:solidFill>
                        <a:srgbClr val="FBEF33"/>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extLst>
                  <a:ext uri="{0D108BD9-81ED-4DB2-BD59-A6C34878D82A}">
                    <a16:rowId xmlns:a16="http://schemas.microsoft.com/office/drawing/2014/main" val="1761126919"/>
                  </a:ext>
                </a:extLst>
              </a:tr>
              <a:tr h="656767">
                <a:tc>
                  <a:txBody>
                    <a:bodyPr/>
                    <a:lstStyle/>
                    <a:p>
                      <a:pPr algn="ctr"/>
                      <a:r>
                        <a:rPr lang="fr-FR" sz="1200" b="1" noProof="0">
                          <a:solidFill>
                            <a:schemeClr val="bg1"/>
                          </a:solidFill>
                          <a:latin typeface="Lato" panose="020F0502020204030203" pitchFamily="34" charset="77"/>
                        </a:rPr>
                        <a:t>4.1 : </a:t>
                      </a:r>
                      <a:r>
                        <a:rPr lang="fr-FR" sz="1100" b="0" noProof="0">
                          <a:solidFill>
                            <a:schemeClr val="bg1"/>
                          </a:solidFill>
                          <a:latin typeface="Lato" panose="020F0502020204030203" pitchFamily="34" charset="77"/>
                        </a:rPr>
                        <a:t>Proportion de personnes déplacées et apatrides qui savent où accéder aux services disponibles en matière de VBG</a:t>
                      </a:r>
                    </a:p>
                  </a:txBody>
                  <a:tcPr marL="84087" marR="84087" marT="42044" marB="42044"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tc>
                  <a:txBody>
                    <a:bodyPr/>
                    <a:lstStyle/>
                    <a:p>
                      <a:pPr algn="ctr"/>
                      <a:r>
                        <a:rPr lang="fr-FR" sz="1200" b="1" noProof="0">
                          <a:solidFill>
                            <a:schemeClr val="bg1"/>
                          </a:solidFill>
                          <a:latin typeface="Lato" panose="020F0502020204030203" pitchFamily="34" charset="77"/>
                        </a:rPr>
                        <a:t>4.2 : </a:t>
                      </a:r>
                      <a:r>
                        <a:rPr lang="fr-FR" sz="1100" b="0" noProof="0">
                          <a:solidFill>
                            <a:schemeClr val="bg1"/>
                          </a:solidFill>
                          <a:latin typeface="Lato" panose="020F0502020204030203" pitchFamily="34" charset="77"/>
                        </a:rPr>
                        <a:t>Proportion de personnes déplacées et apatrides qui n’acceptent pas la violence à l’égard des femmes </a:t>
                      </a:r>
                    </a:p>
                  </a:txBody>
                  <a:tcPr marL="84087" marR="84087" marT="42044" marB="420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tc>
                  <a:txBody>
                    <a:bodyPr/>
                    <a:lstStyle/>
                    <a:p>
                      <a:pPr algn="ctr"/>
                      <a:r>
                        <a:rPr lang="fr-FR" sz="1200" b="1" noProof="0">
                          <a:solidFill>
                            <a:schemeClr val="bg1"/>
                          </a:solidFill>
                          <a:latin typeface="Lato" panose="020F0502020204030203" pitchFamily="34" charset="77"/>
                        </a:rPr>
                        <a:t>4.3 : </a:t>
                      </a:r>
                      <a:r>
                        <a:rPr lang="fr-FR" sz="1100" b="0" noProof="0">
                          <a:solidFill>
                            <a:schemeClr val="bg1"/>
                          </a:solidFill>
                          <a:latin typeface="Lato" panose="020F0502020204030203" pitchFamily="34" charset="77"/>
                        </a:rPr>
                        <a:t>Proportion de survivant(e)s satisfait(e)s des services de gestion des cas de VBG </a:t>
                      </a:r>
                    </a:p>
                  </a:txBody>
                  <a:tcPr marL="84087" marR="84087" marT="42044" marB="42044" anchor="ctr">
                    <a:lnL w="127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extLst>
                  <a:ext uri="{0D108BD9-81ED-4DB2-BD59-A6C34878D82A}">
                    <a16:rowId xmlns:a16="http://schemas.microsoft.com/office/drawing/2014/main" val="3678820390"/>
                  </a:ext>
                </a:extLst>
              </a:tr>
              <a:tr h="328356">
                <a:tc>
                  <a:txBody>
                    <a:bodyPr/>
                    <a:lstStyle/>
                    <a:p>
                      <a:pPr algn="ctr"/>
                      <a:r>
                        <a:rPr lang="fr-FR" sz="1050" noProof="0">
                          <a:solidFill>
                            <a:srgbClr val="0070C0"/>
                          </a:solidFill>
                          <a:latin typeface="Lato" panose="020F0502020204030203" pitchFamily="34" charset="77"/>
                        </a:rPr>
                        <a:t>Prise en charge de la VBG</a:t>
                      </a:r>
                    </a:p>
                  </a:txBody>
                  <a:tcPr marL="84087" marR="84087" marT="42044" marB="42044"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fr-FR" sz="1050" noProof="0">
                          <a:solidFill>
                            <a:srgbClr val="0070C0"/>
                          </a:solidFill>
                          <a:latin typeface="Lato" panose="020F0502020204030203" pitchFamily="34" charset="77"/>
                        </a:rPr>
                        <a:t>Prévention de la VBG</a:t>
                      </a:r>
                    </a:p>
                  </a:txBody>
                  <a:tcPr marL="84087" marR="84087" marT="42044" marB="420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fr-FR" sz="1050" noProof="0">
                          <a:solidFill>
                            <a:srgbClr val="0070C0"/>
                          </a:solidFill>
                          <a:latin typeface="Lato" panose="020F0502020204030203" pitchFamily="34" charset="77"/>
                        </a:rPr>
                        <a:t>Prise en charge de la VBG</a:t>
                      </a:r>
                    </a:p>
                  </a:txBody>
                  <a:tcPr marL="84087" marR="84087" marT="42044" marB="42044"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2371778699"/>
                  </a:ext>
                </a:extLst>
              </a:tr>
            </a:tbl>
          </a:graphicData>
        </a:graphic>
      </p:graphicFrame>
      <p:sp>
        <p:nvSpPr>
          <p:cNvPr id="20" name="Oval 19">
            <a:extLst>
              <a:ext uri="{FF2B5EF4-FFF2-40B4-BE49-F238E27FC236}">
                <a16:creationId xmlns:a16="http://schemas.microsoft.com/office/drawing/2014/main" id="{55DB3975-3B19-A6B2-FED4-30DDA2A6B52F}"/>
              </a:ext>
            </a:extLst>
          </p:cNvPr>
          <p:cNvSpPr/>
          <p:nvPr/>
        </p:nvSpPr>
        <p:spPr>
          <a:xfrm>
            <a:off x="4197013" y="1336658"/>
            <a:ext cx="3509642" cy="101230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C00000"/>
              </a:solidFill>
              <a:highlight>
                <a:srgbClr val="FFFF00"/>
              </a:highlight>
            </a:endParaRPr>
          </a:p>
        </p:txBody>
      </p:sp>
      <p:sp>
        <p:nvSpPr>
          <p:cNvPr id="21" name="Oval 20">
            <a:extLst>
              <a:ext uri="{FF2B5EF4-FFF2-40B4-BE49-F238E27FC236}">
                <a16:creationId xmlns:a16="http://schemas.microsoft.com/office/drawing/2014/main" id="{BC58F6DF-84C7-C6C6-08BA-BF0EBBF64F68}"/>
              </a:ext>
            </a:extLst>
          </p:cNvPr>
          <p:cNvSpPr/>
          <p:nvPr/>
        </p:nvSpPr>
        <p:spPr>
          <a:xfrm>
            <a:off x="283327" y="1253944"/>
            <a:ext cx="4089890" cy="101230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C00000"/>
              </a:solidFill>
              <a:highlight>
                <a:srgbClr val="FFFF00"/>
              </a:highlight>
            </a:endParaRPr>
          </a:p>
        </p:txBody>
      </p:sp>
      <p:sp>
        <p:nvSpPr>
          <p:cNvPr id="23" name="Oval 22">
            <a:extLst>
              <a:ext uri="{FF2B5EF4-FFF2-40B4-BE49-F238E27FC236}">
                <a16:creationId xmlns:a16="http://schemas.microsoft.com/office/drawing/2014/main" id="{C6B0F8DA-AA7E-EF6B-2639-702EDE9B7994}"/>
              </a:ext>
            </a:extLst>
          </p:cNvPr>
          <p:cNvSpPr/>
          <p:nvPr/>
        </p:nvSpPr>
        <p:spPr>
          <a:xfrm>
            <a:off x="4037673" y="2277444"/>
            <a:ext cx="3496205" cy="1080666"/>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C00000"/>
              </a:solidFill>
              <a:highlight>
                <a:srgbClr val="FFFF00"/>
              </a:highlight>
            </a:endParaRPr>
          </a:p>
        </p:txBody>
      </p:sp>
      <p:sp>
        <p:nvSpPr>
          <p:cNvPr id="24" name="Title 1">
            <a:extLst>
              <a:ext uri="{FF2B5EF4-FFF2-40B4-BE49-F238E27FC236}">
                <a16:creationId xmlns:a16="http://schemas.microsoft.com/office/drawing/2014/main" id="{05AEBC57-F824-0C99-882F-9006F301492D}"/>
              </a:ext>
            </a:extLst>
          </p:cNvPr>
          <p:cNvSpPr txBox="1">
            <a:spLocks/>
          </p:cNvSpPr>
          <p:nvPr/>
        </p:nvSpPr>
        <p:spPr>
          <a:xfrm>
            <a:off x="795490" y="471067"/>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Cadre de résultats du HCR</a:t>
            </a:r>
          </a:p>
        </p:txBody>
      </p:sp>
      <p:cxnSp>
        <p:nvCxnSpPr>
          <p:cNvPr id="25" name="Straight Connector 24">
            <a:extLst>
              <a:ext uri="{FF2B5EF4-FFF2-40B4-BE49-F238E27FC236}">
                <a16:creationId xmlns:a16="http://schemas.microsoft.com/office/drawing/2014/main" id="{C43E7D06-16F2-677A-0F1A-5E944C14E5FE}"/>
              </a:ext>
            </a:extLst>
          </p:cNvPr>
          <p:cNvCxnSpPr>
            <a:cxnSpLocks/>
          </p:cNvCxnSpPr>
          <p:nvPr/>
        </p:nvCxnSpPr>
        <p:spPr>
          <a:xfrm flipH="1" flipV="1">
            <a:off x="-2666072" y="1093900"/>
            <a:ext cx="9561789" cy="35201"/>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10" name="Table 9">
            <a:extLst>
              <a:ext uri="{FF2B5EF4-FFF2-40B4-BE49-F238E27FC236}">
                <a16:creationId xmlns:a16="http://schemas.microsoft.com/office/drawing/2014/main" id="{7BC8F41D-F33B-44A5-5F4A-245B67609C31}"/>
              </a:ext>
            </a:extLst>
          </p:cNvPr>
          <p:cNvGraphicFramePr>
            <a:graphicFrameLocks noGrp="1"/>
          </p:cNvGraphicFramePr>
          <p:nvPr>
            <p:extLst>
              <p:ext uri="{D42A27DB-BD31-4B8C-83A1-F6EECF244321}">
                <p14:modId xmlns:p14="http://schemas.microsoft.com/office/powerpoint/2010/main" val="2332612501"/>
              </p:ext>
            </p:extLst>
          </p:nvPr>
        </p:nvGraphicFramePr>
        <p:xfrm>
          <a:off x="567471" y="3429000"/>
          <a:ext cx="11045893" cy="2321440"/>
        </p:xfrm>
        <a:graphic>
          <a:graphicData uri="http://schemas.openxmlformats.org/drawingml/2006/table">
            <a:tbl>
              <a:tblPr firstRow="1" bandRow="1">
                <a:noFill/>
                <a:tableStyleId>{5C22544A-7EE6-4342-B048-85BDC9FD1C3A}</a:tableStyleId>
              </a:tblPr>
              <a:tblGrid>
                <a:gridCol w="6127294">
                  <a:extLst>
                    <a:ext uri="{9D8B030D-6E8A-4147-A177-3AD203B41FA5}">
                      <a16:colId xmlns:a16="http://schemas.microsoft.com/office/drawing/2014/main" val="958460511"/>
                    </a:ext>
                  </a:extLst>
                </a:gridCol>
                <a:gridCol w="4918599">
                  <a:extLst>
                    <a:ext uri="{9D8B030D-6E8A-4147-A177-3AD203B41FA5}">
                      <a16:colId xmlns:a16="http://schemas.microsoft.com/office/drawing/2014/main" val="2758482678"/>
                    </a:ext>
                  </a:extLst>
                </a:gridCol>
              </a:tblGrid>
              <a:tr h="370490">
                <a:tc gridSpan="2">
                  <a:txBody>
                    <a:bodyPr/>
                    <a:lstStyle/>
                    <a:p>
                      <a:pPr algn="ctr"/>
                      <a:r>
                        <a:rPr lang="fr-FR" sz="1400" b="1" noProof="0">
                          <a:solidFill>
                            <a:schemeClr val="bg1"/>
                          </a:solidFill>
                          <a:latin typeface="Lato" panose="020F0502020204030203" pitchFamily="34" charset="77"/>
                        </a:rPr>
                        <a:t>Et contextualisez la chaîne de résultats suivante en fonction de vos activités</a:t>
                      </a:r>
                    </a:p>
                  </a:txBody>
                  <a:tcPr marL="84087" marR="84087" marT="42044" marB="42044"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r>
                        <a:rPr lang="fr-FR" sz="1600" b="0">
                          <a:solidFill>
                            <a:srgbClr val="0070C0"/>
                          </a:solidFill>
                          <a:latin typeface="Lato" panose="020F0502020204030203" pitchFamily="34" charset="77"/>
                        </a:rPr>
                        <a:t>30 min.</a:t>
                      </a: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extLst>
                  <a:ext uri="{0D108BD9-81ED-4DB2-BD59-A6C34878D82A}">
                    <a16:rowId xmlns:a16="http://schemas.microsoft.com/office/drawing/2014/main" val="1761126919"/>
                  </a:ext>
                </a:extLst>
              </a:tr>
              <a:tr h="3284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noProof="0">
                          <a:solidFill>
                            <a:srgbClr val="0070C0"/>
                          </a:solidFill>
                          <a:latin typeface="Lato" panose="020F0502020204030203" pitchFamily="34" charset="77"/>
                          <a:ea typeface="+mn-ea"/>
                          <a:cs typeface="+mn-cs"/>
                        </a:rPr>
                        <a:t>Activité de prévention de la VBG</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u="none" noProof="0">
                          <a:solidFill>
                            <a:schemeClr val="bg1"/>
                          </a:solidFill>
                          <a:latin typeface="Lato" panose="020F0502020204030203" pitchFamily="34" charset="77"/>
                        </a:rPr>
                        <a:t>Indicateurs de produits de bonnes pratiques</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19050" cap="flat" cmpd="sng" algn="ctr">
                      <a:solidFill>
                        <a:srgbClr val="005A9B"/>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1320778920"/>
                  </a:ext>
                </a:extLst>
              </a:tr>
              <a:tr h="620326">
                <a:tc>
                  <a:txBody>
                    <a:bodyPr/>
                    <a:lstStyle/>
                    <a:p>
                      <a:r>
                        <a:rPr lang="fr-FR" sz="1100" b="0" noProof="0">
                          <a:solidFill>
                            <a:schemeClr val="tx1">
                              <a:lumMod val="65000"/>
                              <a:lumOff val="35000"/>
                            </a:schemeClr>
                          </a:solidFill>
                          <a:latin typeface="Lato" panose="020F0502020204030203" pitchFamily="34" charset="77"/>
                        </a:rPr>
                        <a:t>Activités de sensibilisation, campagnes d’information, 16 jours d’activisme, espaces sûrs à l’usage des femmes, activités des groupes d’autonomisation, implication des hommes à travers des pratiques redevables (Engaging Men in Accountable Practices - EMAP), SASA, EASE</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noProof="0">
                          <a:solidFill>
                            <a:schemeClr val="bg1"/>
                          </a:solidFill>
                          <a:latin typeface="Lato" panose="020F0502020204030203" pitchFamily="34" charset="77"/>
                          <a:ea typeface="+mn-ea"/>
                          <a:cs typeface="+mn-cs"/>
                        </a:rPr>
                        <a:t>% d’activités de prévention menées par des femmes et des filles de la communauté</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2710736392"/>
                  </a:ext>
                </a:extLst>
              </a:tr>
              <a:tr h="4874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noProof="0">
                          <a:solidFill>
                            <a:schemeClr val="tx1">
                              <a:lumMod val="65000"/>
                              <a:lumOff val="35000"/>
                            </a:schemeClr>
                          </a:solidFill>
                          <a:latin typeface="Lato" panose="020F0502020204030203" pitchFamily="34" charset="77"/>
                        </a:rPr>
                        <a:t>Espaces sûrs à l’usage des femmes, activités des groupes d’autonomisation, activités des groupes de moyens de subsistance, EMAP, SASA, EASE, activités des groupes d’adolescentes</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noProof="0">
                          <a:solidFill>
                            <a:schemeClr val="bg1"/>
                          </a:solidFill>
                          <a:latin typeface="Lato" panose="020F0502020204030203" pitchFamily="34" charset="77"/>
                        </a:rPr>
                        <a:t># de femmes et de filles qui participent à des activités d’autonomisation ciblées dans le cadre de programmes de prévention de la VBG</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39297438"/>
                  </a:ext>
                </a:extLst>
              </a:tr>
              <a:tr h="5147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noProof="0">
                          <a:solidFill>
                            <a:schemeClr val="tx1">
                              <a:lumMod val="65000"/>
                              <a:lumOff val="35000"/>
                            </a:schemeClr>
                          </a:solidFill>
                          <a:latin typeface="Lato" panose="020F0502020204030203" pitchFamily="34" charset="77"/>
                        </a:rPr>
                        <a:t>Activités de sensibilisation,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noProof="0">
                          <a:solidFill>
                            <a:schemeClr val="tx1">
                              <a:lumMod val="65000"/>
                              <a:lumOff val="35000"/>
                            </a:schemeClr>
                          </a:solidFill>
                          <a:latin typeface="Lato" panose="020F0502020204030203" pitchFamily="34" charset="77"/>
                        </a:rPr>
                        <a:t>campagnes d’information</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noProof="0">
                          <a:solidFill>
                            <a:schemeClr val="bg1"/>
                          </a:solidFill>
                          <a:latin typeface="Lato" panose="020F0502020204030203" pitchFamily="34" charset="77"/>
                        </a:rPr>
                        <a:t># de personnes déplacées et apatrides ciblées par des activités de partage d’informations sur la VBG au début d’une situation d’urgence</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2371778699"/>
                  </a:ext>
                </a:extLst>
              </a:tr>
            </a:tbl>
          </a:graphicData>
        </a:graphic>
      </p:graphicFrame>
      <p:sp>
        <p:nvSpPr>
          <p:cNvPr id="11" name="Oval 10">
            <a:extLst>
              <a:ext uri="{FF2B5EF4-FFF2-40B4-BE49-F238E27FC236}">
                <a16:creationId xmlns:a16="http://schemas.microsoft.com/office/drawing/2014/main" id="{9C2F071F-0B27-F853-33DF-18526DE95D97}"/>
              </a:ext>
            </a:extLst>
          </p:cNvPr>
          <p:cNvSpPr/>
          <p:nvPr/>
        </p:nvSpPr>
        <p:spPr>
          <a:xfrm>
            <a:off x="2509650" y="3587126"/>
            <a:ext cx="2566640" cy="77446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C00000"/>
              </a:solidFill>
              <a:highlight>
                <a:srgbClr val="FFFF00"/>
              </a:highlight>
            </a:endParaRPr>
          </a:p>
        </p:txBody>
      </p:sp>
      <p:sp>
        <p:nvSpPr>
          <p:cNvPr id="12" name="Oval 11">
            <a:extLst>
              <a:ext uri="{FF2B5EF4-FFF2-40B4-BE49-F238E27FC236}">
                <a16:creationId xmlns:a16="http://schemas.microsoft.com/office/drawing/2014/main" id="{259D5655-FDB6-3514-2477-2405A98DE5C3}"/>
              </a:ext>
            </a:extLst>
          </p:cNvPr>
          <p:cNvSpPr/>
          <p:nvPr/>
        </p:nvSpPr>
        <p:spPr>
          <a:xfrm>
            <a:off x="6895717" y="3587126"/>
            <a:ext cx="4534283" cy="77446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C00000"/>
              </a:solidFill>
              <a:highlight>
                <a:srgbClr val="FFFF00"/>
              </a:highlight>
            </a:endParaRPr>
          </a:p>
        </p:txBody>
      </p:sp>
    </p:spTree>
    <p:extLst>
      <p:ext uri="{BB962C8B-B14F-4D97-AF65-F5344CB8AC3E}">
        <p14:creationId xmlns:p14="http://schemas.microsoft.com/office/powerpoint/2010/main" val="21226476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p:bldP spid="11" grpId="0" animBg="1"/>
          <p:bldP spid="1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297BC9C-F481-B884-EF25-CCC9A021F6D7}"/>
              </a:ext>
            </a:extLst>
          </p:cNvPr>
          <p:cNvGrpSpPr/>
          <p:nvPr/>
        </p:nvGrpSpPr>
        <p:grpSpPr>
          <a:xfrm>
            <a:off x="955165" y="4465482"/>
            <a:ext cx="11236834" cy="851107"/>
            <a:chOff x="955165" y="4465482"/>
            <a:chExt cx="11236834" cy="851107"/>
          </a:xfrm>
        </p:grpSpPr>
        <p:sp>
          <p:nvSpPr>
            <p:cNvPr id="14" name="Rectangle 13">
              <a:extLst>
                <a:ext uri="{FF2B5EF4-FFF2-40B4-BE49-F238E27FC236}">
                  <a16:creationId xmlns:a16="http://schemas.microsoft.com/office/drawing/2014/main" id="{AE07508D-8F1B-9A0C-9757-3A796F9F09D7}"/>
                </a:ext>
              </a:extLst>
            </p:cNvPr>
            <p:cNvSpPr/>
            <p:nvPr/>
          </p:nvSpPr>
          <p:spPr>
            <a:xfrm>
              <a:off x="955165" y="4520470"/>
              <a:ext cx="1123683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chemeClr val="tx2">
                    <a:lumMod val="60000"/>
                    <a:lumOff val="40000"/>
                  </a:schemeClr>
                </a:solidFill>
                <a:highlight>
                  <a:srgbClr val="FBEF33"/>
                </a:highlight>
              </a:endParaRPr>
            </a:p>
          </p:txBody>
        </p:sp>
        <p:sp>
          <p:nvSpPr>
            <p:cNvPr id="1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102E030-3775-15AA-33DB-EBA437FF1845}"/>
                </a:ext>
              </a:extLst>
            </p:cNvPr>
            <p:cNvSpPr txBox="1">
              <a:spLocks/>
            </p:cNvSpPr>
            <p:nvPr/>
          </p:nvSpPr>
          <p:spPr>
            <a:xfrm>
              <a:off x="1305702" y="4465482"/>
              <a:ext cx="5446790" cy="796119"/>
            </a:xfrm>
            <a:prstGeom prst="rect">
              <a:avLst/>
            </a:prstGeom>
            <a:noFill/>
            <a:ln w="12700"/>
            <a:extLs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fr-FR">
                  <a:solidFill>
                    <a:srgbClr val="0070C0"/>
                  </a:solidFill>
                  <a:latin typeface="Lato Light" panose="020F0302020204030203" pitchFamily="34" charset="77"/>
                </a:rPr>
                <a:t>Défi de la prévention de la VBG</a:t>
              </a:r>
            </a:p>
          </p:txBody>
        </p:sp>
      </p:grpSp>
      <p:grpSp>
        <p:nvGrpSpPr>
          <p:cNvPr id="21" name="Group 20">
            <a:extLst>
              <a:ext uri="{FF2B5EF4-FFF2-40B4-BE49-F238E27FC236}">
                <a16:creationId xmlns:a16="http://schemas.microsoft.com/office/drawing/2014/main" id="{2F94A522-3936-C4E1-1208-AAF9FB6E7551}"/>
              </a:ext>
            </a:extLst>
          </p:cNvPr>
          <p:cNvGrpSpPr/>
          <p:nvPr/>
        </p:nvGrpSpPr>
        <p:grpSpPr>
          <a:xfrm>
            <a:off x="955165" y="3155644"/>
            <a:ext cx="11236834" cy="815937"/>
            <a:chOff x="955165" y="3155644"/>
            <a:chExt cx="10523701" cy="815937"/>
          </a:xfrm>
        </p:grpSpPr>
        <p:sp>
          <p:nvSpPr>
            <p:cNvPr id="12" name="Rectangle 11">
              <a:extLst>
                <a:ext uri="{FF2B5EF4-FFF2-40B4-BE49-F238E27FC236}">
                  <a16:creationId xmlns:a16="http://schemas.microsoft.com/office/drawing/2014/main" id="{1C49AEA6-199E-76A5-8E37-0626BF75E3A9}"/>
                </a:ext>
              </a:extLst>
            </p:cNvPr>
            <p:cNvSpPr/>
            <p:nvPr/>
          </p:nvSpPr>
          <p:spPr>
            <a:xfrm>
              <a:off x="955165" y="3175462"/>
              <a:ext cx="10523701"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chemeClr val="tx2">
                    <a:lumMod val="60000"/>
                    <a:lumOff val="40000"/>
                  </a:schemeClr>
                </a:solidFill>
                <a:highlight>
                  <a:srgbClr val="FBEF33"/>
                </a:highlight>
              </a:endParaRPr>
            </a:p>
          </p:txBody>
        </p:sp>
        <p:sp>
          <p:nvSpPr>
            <p:cNvPr id="13"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5FE2989B-4AF5-45CF-88E6-06D40EEF6622}"/>
                </a:ext>
              </a:extLst>
            </p:cNvPr>
            <p:cNvSpPr txBox="1">
              <a:spLocks/>
            </p:cNvSpPr>
            <p:nvPr/>
          </p:nvSpPr>
          <p:spPr>
            <a:xfrm>
              <a:off x="1305701" y="3155644"/>
              <a:ext cx="3851013" cy="796119"/>
            </a:xfrm>
            <a:prstGeom prst="rect">
              <a:avLst/>
            </a:prstGeom>
            <a:noFill/>
            <a:ln w="12700"/>
            <a:extLs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fr-FR">
                  <a:solidFill>
                    <a:srgbClr val="0070C0"/>
                  </a:solidFill>
                  <a:latin typeface="Lato" panose="020F0502020204030203" pitchFamily="34" charset="77"/>
                </a:rPr>
                <a:t>Organisation et fonction</a:t>
              </a:r>
            </a:p>
          </p:txBody>
        </p:sp>
      </p:grpSp>
      <p:grpSp>
        <p:nvGrpSpPr>
          <p:cNvPr id="20" name="Group 19">
            <a:extLst>
              <a:ext uri="{FF2B5EF4-FFF2-40B4-BE49-F238E27FC236}">
                <a16:creationId xmlns:a16="http://schemas.microsoft.com/office/drawing/2014/main" id="{4CAF18C1-BDF8-BB9A-BB93-DE165CFF7781}"/>
              </a:ext>
            </a:extLst>
          </p:cNvPr>
          <p:cNvGrpSpPr/>
          <p:nvPr/>
        </p:nvGrpSpPr>
        <p:grpSpPr>
          <a:xfrm>
            <a:off x="955165" y="1842357"/>
            <a:ext cx="11236835" cy="815937"/>
            <a:chOff x="955165" y="1842357"/>
            <a:chExt cx="11236835" cy="815937"/>
          </a:xfrm>
        </p:grpSpPr>
        <p:sp>
          <p:nvSpPr>
            <p:cNvPr id="11" name="Rectangle 10">
              <a:extLst>
                <a:ext uri="{FF2B5EF4-FFF2-40B4-BE49-F238E27FC236}">
                  <a16:creationId xmlns:a16="http://schemas.microsoft.com/office/drawing/2014/main" id="{5499E793-2811-1E2B-47C3-B7A9C6070D7F}"/>
                </a:ext>
              </a:extLst>
            </p:cNvPr>
            <p:cNvSpPr/>
            <p:nvPr/>
          </p:nvSpPr>
          <p:spPr>
            <a:xfrm>
              <a:off x="955165" y="1862175"/>
              <a:ext cx="11236835"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solidFill>
                  <a:schemeClr val="tx2">
                    <a:lumMod val="60000"/>
                    <a:lumOff val="40000"/>
                  </a:schemeClr>
                </a:solidFill>
                <a:highlight>
                  <a:srgbClr val="FBEF33"/>
                </a:highlight>
              </a:endParaRPr>
            </a:p>
          </p:txBody>
        </p:sp>
        <p:sp>
          <p:nvSpPr>
            <p:cNvPr id="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FC3E13CC-F2F4-C6C0-8931-88359DB89BB3}"/>
                </a:ext>
              </a:extLst>
            </p:cNvPr>
            <p:cNvSpPr txBox="1">
              <a:spLocks/>
            </p:cNvSpPr>
            <p:nvPr/>
          </p:nvSpPr>
          <p:spPr>
            <a:xfrm>
              <a:off x="1305702" y="1842357"/>
              <a:ext cx="1812759" cy="796119"/>
            </a:xfrm>
            <a:prstGeom prst="rect">
              <a:avLst/>
            </a:prstGeom>
            <a:noFill/>
            <a:ln w="12700"/>
            <a:extLs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fr-FR" b="1">
                  <a:solidFill>
                    <a:srgbClr val="0070C0"/>
                  </a:solidFill>
                  <a:latin typeface="Lato" panose="020F0502020204030203" pitchFamily="34" charset="77"/>
                </a:rPr>
                <a:t>Nom</a:t>
              </a:r>
            </a:p>
          </p:txBody>
        </p:sp>
      </p:grpSp>
      <p:sp>
        <p:nvSpPr>
          <p:cNvPr id="23" name="Rectangle 22">
            <a:extLst>
              <a:ext uri="{FF2B5EF4-FFF2-40B4-BE49-F238E27FC236}">
                <a16:creationId xmlns:a16="http://schemas.microsoft.com/office/drawing/2014/main" id="{D7A81B96-A75D-6627-39E6-283C53EB7A54}"/>
              </a:ext>
            </a:extLst>
          </p:cNvPr>
          <p:cNvSpPr/>
          <p:nvPr/>
        </p:nvSpPr>
        <p:spPr>
          <a:xfrm>
            <a:off x="8052598" y="0"/>
            <a:ext cx="4139401" cy="618037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Présentations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662960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0" name="Picture 9" descr="A picture containing text, vector graphics&#10;&#10;Description automatically generated">
            <a:extLst>
              <a:ext uri="{FF2B5EF4-FFF2-40B4-BE49-F238E27FC236}">
                <a16:creationId xmlns:a16="http://schemas.microsoft.com/office/drawing/2014/main" id="{EF2C91D7-E218-6DBF-B46C-2AC1AF61D4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146" y="14201"/>
            <a:ext cx="5446790" cy="6166177"/>
          </a:xfrm>
          <a:prstGeom prst="rect">
            <a:avLst/>
          </a:prstGeom>
        </p:spPr>
      </p:pic>
    </p:spTree>
    <p:custDataLst>
      <p:tags r:id="rId1"/>
    </p:custDataLst>
    <p:extLst>
      <p:ext uri="{BB962C8B-B14F-4D97-AF65-F5344CB8AC3E}">
        <p14:creationId xmlns:p14="http://schemas.microsoft.com/office/powerpoint/2010/main" val="15577534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14:presetBounceEnd="50000">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14:presetBounceEnd="50000">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2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14:bounceEnd="50000">
                                          <p:cBhvr additive="base">
                                            <p:cTn id="27" dur="2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1+#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1+#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1+#ppt_w/2"/>
                                              </p:val>
                                            </p:tav>
                                            <p:tav tm="100000">
                                              <p:val>
                                                <p:strVal val="#ppt_x"/>
                                              </p:val>
                                            </p:tav>
                                          </p:tavLst>
                                        </p:anim>
                                        <p:anim calcmode="lin" valueType="num">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757C796F-8FA4-562C-8FA7-44CA699531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5067" y="958045"/>
            <a:ext cx="5892066" cy="5510980"/>
          </a:xfrm>
          <a:prstGeom prst="rect">
            <a:avLst/>
          </a:prstGeom>
        </p:spPr>
      </p:pic>
      <p:sp>
        <p:nvSpPr>
          <p:cNvPr id="3" name="Title 1">
            <a:extLst>
              <a:ext uri="{FF2B5EF4-FFF2-40B4-BE49-F238E27FC236}">
                <a16:creationId xmlns:a16="http://schemas.microsoft.com/office/drawing/2014/main" id="{DF6FA8F3-0AF5-AE57-E83C-B96CAD9192DF}"/>
              </a:ext>
            </a:extLst>
          </p:cNvPr>
          <p:cNvSpPr txBox="1">
            <a:spLocks/>
          </p:cNvSpPr>
          <p:nvPr/>
        </p:nvSpPr>
        <p:spPr>
          <a:xfrm>
            <a:off x="727758" y="992015"/>
            <a:ext cx="997741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3600" b="1">
                <a:solidFill>
                  <a:srgbClr val="0070C0"/>
                </a:solidFill>
                <a:latin typeface="Lato" panose="020F0502020204030203" pitchFamily="34" charset="77"/>
              </a:rPr>
              <a:t>Indicateur de réalisation de base du HCR pour les programmes de prévention de la VBG</a:t>
            </a:r>
          </a:p>
        </p:txBody>
      </p:sp>
      <p:cxnSp>
        <p:nvCxnSpPr>
          <p:cNvPr id="4" name="Straight Connector 3">
            <a:extLst>
              <a:ext uri="{FF2B5EF4-FFF2-40B4-BE49-F238E27FC236}">
                <a16:creationId xmlns:a16="http://schemas.microsoft.com/office/drawing/2014/main" id="{57AE955C-9130-7DC1-F56E-EA1421ADEA07}"/>
              </a:ext>
            </a:extLst>
          </p:cNvPr>
          <p:cNvCxnSpPr>
            <a:cxnSpLocks/>
          </p:cNvCxnSpPr>
          <p:nvPr/>
        </p:nvCxnSpPr>
        <p:spPr>
          <a:xfrm flipH="1">
            <a:off x="-2683005" y="1580878"/>
            <a:ext cx="1255566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6" name="Content Placeholder 7">
            <a:extLst>
              <a:ext uri="{FF2B5EF4-FFF2-40B4-BE49-F238E27FC236}">
                <a16:creationId xmlns:a16="http://schemas.microsoft.com/office/drawing/2014/main" id="{CC06DD62-F621-DBF5-F522-BA44AB9F03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3420" y="1831412"/>
            <a:ext cx="3082956" cy="3947038"/>
          </a:xfrm>
          <a:prstGeom prst="rect">
            <a:avLst/>
          </a:prstGeom>
        </p:spPr>
      </p:pic>
      <p:graphicFrame>
        <p:nvGraphicFramePr>
          <p:cNvPr id="7" name="Table 6">
            <a:extLst>
              <a:ext uri="{FF2B5EF4-FFF2-40B4-BE49-F238E27FC236}">
                <a16:creationId xmlns:a16="http://schemas.microsoft.com/office/drawing/2014/main" id="{79E75977-C313-B37A-96A2-2D0EB0A500D2}"/>
              </a:ext>
            </a:extLst>
          </p:cNvPr>
          <p:cNvGraphicFramePr>
            <a:graphicFrameLocks noGrp="1"/>
          </p:cNvGraphicFramePr>
          <p:nvPr>
            <p:extLst>
              <p:ext uri="{D42A27DB-BD31-4B8C-83A1-F6EECF244321}">
                <p14:modId xmlns:p14="http://schemas.microsoft.com/office/powerpoint/2010/main" val="4014105080"/>
              </p:ext>
            </p:extLst>
          </p:nvPr>
        </p:nvGraphicFramePr>
        <p:xfrm>
          <a:off x="778558" y="1865279"/>
          <a:ext cx="6865255" cy="4090587"/>
        </p:xfrm>
        <a:graphic>
          <a:graphicData uri="http://schemas.openxmlformats.org/drawingml/2006/table">
            <a:tbl>
              <a:tblPr firstRow="1" bandRow="1">
                <a:noFill/>
                <a:tableStyleId>{5C22544A-7EE6-4342-B048-85BDC9FD1C3A}</a:tableStyleId>
              </a:tblPr>
              <a:tblGrid>
                <a:gridCol w="6865255">
                  <a:extLst>
                    <a:ext uri="{9D8B030D-6E8A-4147-A177-3AD203B41FA5}">
                      <a16:colId xmlns:a16="http://schemas.microsoft.com/office/drawing/2014/main" val="958460511"/>
                    </a:ext>
                  </a:extLst>
                </a:gridCol>
              </a:tblGrid>
              <a:tr h="522322">
                <a:tc>
                  <a:txBody>
                    <a:bodyPr/>
                    <a:lstStyle/>
                    <a:p>
                      <a:r>
                        <a:rPr lang="fr-FR" sz="2000" b="1" noProof="0">
                          <a:solidFill>
                            <a:srgbClr val="0070C0"/>
                          </a:solidFill>
                          <a:latin typeface="Lato" panose="020F0502020204030203" pitchFamily="34" charset="77"/>
                        </a:rPr>
                        <a:t>Domaine de réalisation 4 : Prévention de la VBG</a:t>
                      </a:r>
                    </a:p>
                  </a:txBody>
                  <a:tcPr marL="84087" marR="84087" marT="42044" marB="42044"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126919"/>
                  </a:ext>
                </a:extLst>
              </a:tr>
              <a:tr h="757795">
                <a:tc>
                  <a:txBody>
                    <a:bodyPr/>
                    <a:lstStyle/>
                    <a:p>
                      <a:r>
                        <a:rPr lang="fr-FR" sz="1700" b="1" i="0" u="none" strike="noStrike" baseline="0" noProof="0">
                          <a:solidFill>
                            <a:srgbClr val="0070C0"/>
                          </a:solidFill>
                          <a:latin typeface="Lato" panose="020F0502020204030203" pitchFamily="34" charset="77"/>
                          <a:ea typeface="+mn-ea"/>
                          <a:cs typeface="+mn-cs"/>
                        </a:rPr>
                        <a:t>4.2 : </a:t>
                      </a:r>
                      <a:r>
                        <a:rPr lang="fr-FR" sz="1700" b="0" i="0" u="none" strike="noStrike" baseline="0" noProof="0">
                          <a:solidFill>
                            <a:srgbClr val="0070C0"/>
                          </a:solidFill>
                          <a:latin typeface="Lato" panose="020F0502020204030203" pitchFamily="34" charset="77"/>
                          <a:ea typeface="+mn-ea"/>
                          <a:cs typeface="+mn-cs"/>
                        </a:rPr>
                        <a:t>Proportion de personnes déplacées et apatrides </a:t>
                      </a:r>
                    </a:p>
                    <a:p>
                      <a:r>
                        <a:rPr lang="fr-FR" sz="1700" b="0" i="0" u="none" strike="noStrike" baseline="0" noProof="0">
                          <a:solidFill>
                            <a:srgbClr val="0070C0"/>
                          </a:solidFill>
                          <a:latin typeface="Lato" panose="020F0502020204030203" pitchFamily="34" charset="77"/>
                          <a:ea typeface="+mn-ea"/>
                          <a:cs typeface="+mn-cs"/>
                        </a:rPr>
                        <a:t>qui n’acceptent pas la violence à l’égard des femmes. </a:t>
                      </a:r>
                    </a:p>
                  </a:txBody>
                  <a:tcPr marL="84087" marR="84087" marT="42044" marB="42044" anchor="ctr">
                    <a:lnL w="12700" cmpd="sng">
                      <a:noFill/>
                    </a:lnL>
                    <a:lnR w="38100" cap="flat" cmpd="sng" algn="ctr">
                      <a:noFill/>
                      <a:prstDash val="solid"/>
                      <a:round/>
                      <a:headEnd type="none" w="med" len="med"/>
                      <a:tailEnd type="none" w="med" len="med"/>
                    </a:lnR>
                    <a:lnT w="38100" cap="flat" cmpd="sng" algn="ctr">
                      <a:solidFill>
                        <a:srgbClr val="338EC9"/>
                      </a:solidFill>
                      <a:prstDash val="solid"/>
                      <a:round/>
                      <a:headEnd type="none" w="med" len="med"/>
                      <a:tailEnd type="none" w="med" len="med"/>
                    </a:lnT>
                    <a:lnB w="19050" cap="flat" cmpd="sng" algn="ctr">
                      <a:solidFill>
                        <a:srgbClr val="C3D4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820390"/>
                  </a:ext>
                </a:extLst>
              </a:tr>
              <a:tr h="2324071">
                <a:tc>
                  <a:txBody>
                    <a:bodyPr/>
                    <a:lstStyle/>
                    <a:p>
                      <a:r>
                        <a:rPr lang="fr-FR" sz="1200" b="1" i="0" u="none" strike="noStrike" baseline="0" noProof="0">
                          <a:solidFill>
                            <a:srgbClr val="0070C0"/>
                          </a:solidFill>
                          <a:latin typeface="Lato" panose="020F0502020204030203" pitchFamily="34" charset="77"/>
                          <a:ea typeface="+mn-ea"/>
                          <a:cs typeface="+mn-cs"/>
                        </a:rPr>
                        <a:t>Unité de mesure : </a:t>
                      </a:r>
                      <a:r>
                        <a:rPr lang="fr-FR" sz="1200" b="0" i="0" u="none" strike="noStrike" baseline="0" noProof="0">
                          <a:solidFill>
                            <a:schemeClr val="tx1">
                              <a:lumMod val="65000"/>
                              <a:lumOff val="35000"/>
                            </a:schemeClr>
                          </a:solidFill>
                          <a:latin typeface="Lato" panose="020F0502020204030203" pitchFamily="34" charset="77"/>
                          <a:ea typeface="+mn-ea"/>
                          <a:cs typeface="+mn-cs"/>
                        </a:rPr>
                        <a:t>Individus</a:t>
                      </a:r>
                    </a:p>
                    <a:p>
                      <a:r>
                        <a:rPr lang="fr-FR" sz="1200" b="1" i="0" u="none" strike="noStrike" baseline="0" noProof="0">
                          <a:solidFill>
                            <a:srgbClr val="0070C0"/>
                          </a:solidFill>
                          <a:latin typeface="Lato" panose="020F0502020204030203" pitchFamily="34" charset="77"/>
                          <a:ea typeface="+mn-ea"/>
                          <a:cs typeface="+mn-cs"/>
                        </a:rPr>
                        <a:t>Numérateur : </a:t>
                      </a:r>
                      <a:r>
                        <a:rPr lang="fr-FR" sz="1200" b="0" i="0" u="none" strike="noStrike" baseline="0" noProof="0">
                          <a:solidFill>
                            <a:schemeClr val="tx1">
                              <a:lumMod val="65000"/>
                              <a:lumOff val="35000"/>
                            </a:schemeClr>
                          </a:solidFill>
                          <a:latin typeface="Lato" panose="020F0502020204030203" pitchFamily="34" charset="77"/>
                          <a:ea typeface="+mn-ea"/>
                          <a:cs typeface="+mn-cs"/>
                        </a:rPr>
                        <a:t># de personnes déplacées et apatrides âgées de 15 ans et plus qui ne sont pas d’accord avec le fait qu’un mari est en droit de frapper ou de battre sa femme pour toutes les raisons suivantes :*</a:t>
                      </a:r>
                    </a:p>
                    <a:p>
                      <a:pPr marL="285750" indent="-285750">
                        <a:buClr>
                          <a:srgbClr val="0070C0"/>
                        </a:buClr>
                        <a:buFont typeface="Courier New" panose="02070309020205020404" pitchFamily="49" charset="0"/>
                        <a:buChar char="o"/>
                      </a:pPr>
                      <a:r>
                        <a:rPr lang="fr-FR" sz="1100" b="0" i="0" u="none" strike="noStrike" baseline="0" noProof="0">
                          <a:solidFill>
                            <a:schemeClr val="tx1">
                              <a:lumMod val="65000"/>
                              <a:lumOff val="35000"/>
                            </a:schemeClr>
                          </a:solidFill>
                          <a:latin typeface="Lato" panose="020F0502020204030203" pitchFamily="34" charset="77"/>
                          <a:ea typeface="+mn-ea"/>
                          <a:cs typeface="+mn-cs"/>
                        </a:rPr>
                        <a:t>Sortir sans le prévenir.</a:t>
                      </a:r>
                    </a:p>
                    <a:p>
                      <a:pPr marL="285750" indent="-285750">
                        <a:buClr>
                          <a:srgbClr val="0070C0"/>
                        </a:buClr>
                        <a:buFont typeface="Courier New" panose="02070309020205020404" pitchFamily="49" charset="0"/>
                        <a:buChar char="o"/>
                      </a:pPr>
                      <a:r>
                        <a:rPr lang="fr-FR" sz="1100" b="0" i="0" u="none" strike="noStrike" baseline="0" noProof="0">
                          <a:solidFill>
                            <a:schemeClr val="tx1">
                              <a:lumMod val="65000"/>
                              <a:lumOff val="35000"/>
                            </a:schemeClr>
                          </a:solidFill>
                          <a:latin typeface="Lato" panose="020F0502020204030203" pitchFamily="34" charset="77"/>
                          <a:ea typeface="+mn-ea"/>
                          <a:cs typeface="+mn-cs"/>
                        </a:rPr>
                        <a:t>Négliger les enfants.</a:t>
                      </a:r>
                    </a:p>
                    <a:p>
                      <a:pPr marL="285750" indent="-285750">
                        <a:buClr>
                          <a:srgbClr val="0070C0"/>
                        </a:buClr>
                        <a:buFont typeface="Courier New" panose="02070309020205020404" pitchFamily="49" charset="0"/>
                        <a:buChar char="o"/>
                      </a:pPr>
                      <a:r>
                        <a:rPr lang="fr-FR" sz="1100" b="0" i="0" u="none" strike="noStrike" baseline="0" noProof="0">
                          <a:solidFill>
                            <a:schemeClr val="tx1">
                              <a:lumMod val="65000"/>
                              <a:lumOff val="35000"/>
                            </a:schemeClr>
                          </a:solidFill>
                          <a:latin typeface="Lato" panose="020F0502020204030203" pitchFamily="34" charset="77"/>
                          <a:ea typeface="+mn-ea"/>
                          <a:cs typeface="+mn-cs"/>
                        </a:rPr>
                        <a:t>Se disputer avec lui.</a:t>
                      </a:r>
                    </a:p>
                    <a:p>
                      <a:pPr marL="285750" indent="-285750">
                        <a:buClr>
                          <a:srgbClr val="0070C0"/>
                        </a:buClr>
                        <a:buFont typeface="Courier New" panose="02070309020205020404" pitchFamily="49" charset="0"/>
                        <a:buChar char="o"/>
                      </a:pPr>
                      <a:r>
                        <a:rPr lang="fr-FR" sz="1100" b="0" i="0" u="none" strike="noStrike" baseline="0" noProof="0">
                          <a:solidFill>
                            <a:schemeClr val="tx1">
                              <a:lumMod val="65000"/>
                              <a:lumOff val="35000"/>
                            </a:schemeClr>
                          </a:solidFill>
                          <a:latin typeface="Lato" panose="020F0502020204030203" pitchFamily="34" charset="77"/>
                          <a:ea typeface="+mn-ea"/>
                          <a:cs typeface="+mn-cs"/>
                        </a:rPr>
                        <a:t>Refuser d’avoir des relations sexuelles avec lui.</a:t>
                      </a:r>
                    </a:p>
                    <a:p>
                      <a:pPr marL="285750" indent="-285750">
                        <a:buClr>
                          <a:srgbClr val="0070C0"/>
                        </a:buClr>
                        <a:buFont typeface="Courier New" panose="02070309020205020404" pitchFamily="49" charset="0"/>
                        <a:buChar char="o"/>
                      </a:pPr>
                      <a:r>
                        <a:rPr lang="fr-FR" sz="1100" b="0" i="0" u="none" strike="noStrike" baseline="0" noProof="0">
                          <a:solidFill>
                            <a:schemeClr val="tx1">
                              <a:lumMod val="65000"/>
                              <a:lumOff val="35000"/>
                            </a:schemeClr>
                          </a:solidFill>
                          <a:latin typeface="Lato" panose="020F0502020204030203" pitchFamily="34" charset="77"/>
                          <a:ea typeface="+mn-ea"/>
                          <a:cs typeface="+mn-cs"/>
                        </a:rPr>
                        <a:t>Brûler les aliments.</a:t>
                      </a:r>
                    </a:p>
                    <a:p>
                      <a:r>
                        <a:rPr lang="fr-FR" sz="1200" b="0" i="0" u="none" strike="noStrike" baseline="0" noProof="0">
                          <a:solidFill>
                            <a:schemeClr val="tx1">
                              <a:lumMod val="65000"/>
                              <a:lumOff val="35000"/>
                            </a:schemeClr>
                          </a:solidFill>
                          <a:latin typeface="Lato" panose="020F0502020204030203" pitchFamily="34" charset="77"/>
                          <a:ea typeface="+mn-ea"/>
                          <a:cs typeface="+mn-cs"/>
                        </a:rPr>
                        <a:t>Seules les personnes déplacées/apatrides qui disent « NON, un mari n’est pas en droit de frapper ou de battre sa femme » pour l’ensemble de ces cinq raisons sont comptées dans le numérateur.</a:t>
                      </a:r>
                    </a:p>
                    <a:p>
                      <a:r>
                        <a:rPr lang="fr-FR" sz="1200" b="1" i="0" u="none" strike="noStrike" baseline="0" noProof="0">
                          <a:solidFill>
                            <a:srgbClr val="0070C0"/>
                          </a:solidFill>
                          <a:latin typeface="Lato" panose="020F0502020204030203" pitchFamily="34" charset="77"/>
                          <a:ea typeface="+mn-ea"/>
                          <a:cs typeface="+mn-cs"/>
                        </a:rPr>
                        <a:t>Dénominateur : </a:t>
                      </a:r>
                      <a:r>
                        <a:rPr lang="fr-FR" sz="1200" b="0" i="0" u="none" strike="noStrike" baseline="0" noProof="0">
                          <a:solidFill>
                            <a:schemeClr val="tx1">
                              <a:lumMod val="65000"/>
                              <a:lumOff val="35000"/>
                            </a:schemeClr>
                          </a:solidFill>
                          <a:latin typeface="Lato" panose="020F0502020204030203" pitchFamily="34" charset="77"/>
                          <a:ea typeface="+mn-ea"/>
                          <a:cs typeface="+mn-cs"/>
                        </a:rPr>
                        <a:t># total de personnes déplacées/apatrides âgées de 15 ans et plus.</a:t>
                      </a:r>
                    </a:p>
                  </a:txBody>
                  <a:tcPr marL="84087" marR="84087" marT="42044" marB="42044" anchor="ctr">
                    <a:lnL w="12700" cmpd="sng">
                      <a:noFill/>
                    </a:lnL>
                    <a:lnR w="38100" cap="flat" cmpd="sng" algn="ctr">
                      <a:noFill/>
                      <a:prstDash val="solid"/>
                      <a:round/>
                      <a:headEnd type="none" w="med" len="med"/>
                      <a:tailEnd type="none" w="med" len="med"/>
                    </a:lnR>
                    <a:lnT w="19050" cap="flat" cmpd="sng" algn="ctr">
                      <a:solidFill>
                        <a:srgbClr val="C3D4E9"/>
                      </a:solidFill>
                      <a:prstDash val="solid"/>
                      <a:round/>
                      <a:headEnd type="none" w="med" len="med"/>
                      <a:tailEnd type="none" w="med" len="med"/>
                    </a:lnT>
                    <a:lnB w="38100" cap="flat" cmpd="sng" algn="ctr">
                      <a:solidFill>
                        <a:srgbClr val="FBEF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1778699"/>
                  </a:ext>
                </a:extLst>
              </a:tr>
              <a:tr h="486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700" b="0" i="0" u="none" strike="noStrike" baseline="0" noProof="0">
                          <a:solidFill>
                            <a:srgbClr val="0070C0"/>
                          </a:solidFill>
                          <a:latin typeface="Lato" panose="020F0502020204030203" pitchFamily="34" charset="77"/>
                          <a:ea typeface="+mn-ea"/>
                          <a:cs typeface="+mn-cs"/>
                        </a:rPr>
                        <a:t>Cet indicateur est proposé comme </a:t>
                      </a:r>
                      <a:r>
                        <a:rPr lang="fr-FR" sz="1700" b="1" i="0" u="none" strike="noStrike" baseline="0" noProof="0">
                          <a:solidFill>
                            <a:srgbClr val="0070C0"/>
                          </a:solidFill>
                          <a:latin typeface="Lato" panose="020F0502020204030203" pitchFamily="34" charset="77"/>
                          <a:ea typeface="+mn-ea"/>
                          <a:cs typeface="+mn-cs"/>
                        </a:rPr>
                        <a:t>indicateur basé sur une enquête</a:t>
                      </a:r>
                      <a:r>
                        <a:rPr lang="fr-FR" sz="1700" b="0" i="0" u="none" strike="noStrike" baseline="0" noProof="0">
                          <a:solidFill>
                            <a:srgbClr val="0070C0"/>
                          </a:solidFill>
                          <a:latin typeface="Lato" panose="020F0502020204030203" pitchFamily="34" charset="77"/>
                          <a:ea typeface="+mn-ea"/>
                          <a:cs typeface="+mn-cs"/>
                        </a:rPr>
                        <a:t>. </a:t>
                      </a:r>
                    </a:p>
                  </a:txBody>
                  <a:tcPr marL="84087" marR="84087" marT="42044" marB="4204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EF3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55203"/>
                  </a:ext>
                </a:extLst>
              </a:tr>
            </a:tbl>
          </a:graphicData>
        </a:graphic>
      </p:graphicFrame>
    </p:spTree>
    <p:extLst>
      <p:ext uri="{BB962C8B-B14F-4D97-AF65-F5344CB8AC3E}">
        <p14:creationId xmlns:p14="http://schemas.microsoft.com/office/powerpoint/2010/main" val="2685969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1+#ppt_w/2"/>
                                              </p:val>
                                            </p:tav>
                                            <p:tav tm="100000">
                                              <p:val>
                                                <p:strVal val="#ppt_x"/>
                                              </p:val>
                                            </p:tav>
                                          </p:tavLst>
                                        </p:anim>
                                        <p:anim calcmode="lin" valueType="num">
                                          <p:cBhvr additive="base">
                                            <p:cTn id="24"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1+#ppt_w/2"/>
                                              </p:val>
                                            </p:tav>
                                            <p:tav tm="100000">
                                              <p:val>
                                                <p:strVal val="#ppt_x"/>
                                              </p:val>
                                            </p:tav>
                                          </p:tavLst>
                                        </p:anim>
                                        <p:anim calcmode="lin" valueType="num">
                                          <p:cBhvr additive="base">
                                            <p:cTn id="24"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249106" y="1475469"/>
            <a:ext cx="958494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Travail de groupe</a:t>
            </a:r>
            <a:r>
              <a:rPr lang="fr-FR">
                <a:solidFill>
                  <a:srgbClr val="0070C0"/>
                </a:solidFill>
                <a:latin typeface="Lato" panose="020F0502020204030203" pitchFamily="34" charset="77"/>
              </a:rPr>
              <a:t> </a:t>
            </a:r>
            <a:br>
              <a:rPr lang="fr-FR">
                <a:solidFill>
                  <a:srgbClr val="0070C0"/>
                </a:solidFill>
              </a:rPr>
            </a:br>
            <a:r>
              <a:rPr lang="fr-FR" sz="3600" b="0">
                <a:solidFill>
                  <a:srgbClr val="0070C0"/>
                </a:solidFill>
                <a:latin typeface="Lato" panose="020F0502020204030203" pitchFamily="34" charset="77"/>
              </a:rPr>
              <a:t>Indicateurs de produits de bonnes pratiques pour les programmes de prévention de la VBG</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537504" y="2636062"/>
            <a:ext cx="5356225" cy="3806825"/>
          </a:xfrm>
          <a:prstGeom prst="rect">
            <a:avLst/>
          </a:prstGeom>
        </p:spPr>
        <p:txBody>
          <a:bodyPr/>
          <a:lstStyle/>
          <a:p>
            <a:pPr>
              <a:buClr>
                <a:srgbClr val="0070C0"/>
              </a:buClr>
              <a:buFont typeface="Courier New" panose="02070309020205020404" pitchFamily="49" charset="0"/>
              <a:buChar char="o"/>
            </a:pPr>
            <a:r>
              <a:rPr lang="fr-FR" sz="1800">
                <a:latin typeface="Lato"/>
                <a:ea typeface="Lato"/>
                <a:cs typeface="Lato"/>
              </a:rPr>
              <a:t>% d’activités de prévention menées par des femmes et des filles de la communauté</a:t>
            </a:r>
          </a:p>
          <a:p>
            <a:pPr>
              <a:buClr>
                <a:srgbClr val="0070C0"/>
              </a:buClr>
              <a:buFont typeface="Courier New" panose="02070309020205020404" pitchFamily="49" charset="0"/>
              <a:buChar char="o"/>
            </a:pPr>
            <a:r>
              <a:rPr lang="fr-FR" sz="1800">
                <a:latin typeface="Lato"/>
                <a:ea typeface="Lato"/>
                <a:cs typeface="Lato"/>
              </a:rPr>
              <a:t># de femmes et de filles qui participent à des activités d’autonomisation ciblées dans le cadre de programmes de prévention de la VBG</a:t>
            </a:r>
          </a:p>
          <a:p>
            <a:pPr>
              <a:buClr>
                <a:srgbClr val="0070C0"/>
              </a:buClr>
              <a:buFont typeface="Courier New" panose="02070309020205020404" pitchFamily="49" charset="0"/>
              <a:buChar char="o"/>
            </a:pPr>
            <a:r>
              <a:rPr lang="fr-FR" sz="1800">
                <a:latin typeface="Lato"/>
                <a:ea typeface="Lato"/>
                <a:cs typeface="Lato"/>
              </a:rPr>
              <a:t># de personnes déplacées et apatrides ciblées bénéficiant d’un partage d’informations sur la VBG dès le début d’une situation d’urgence</a:t>
            </a:r>
          </a:p>
        </p:txBody>
      </p:sp>
      <p:sp>
        <p:nvSpPr>
          <p:cNvPr id="7" name="Content Placeholder 2">
            <a:extLst>
              <a:ext uri="{FF2B5EF4-FFF2-40B4-BE49-F238E27FC236}">
                <a16:creationId xmlns:a16="http://schemas.microsoft.com/office/drawing/2014/main" id="{A5315C40-0BEC-014F-714F-FD9CB473A2B3}"/>
              </a:ext>
            </a:extLst>
          </p:cNvPr>
          <p:cNvSpPr txBox="1">
            <a:spLocks/>
          </p:cNvSpPr>
          <p:nvPr/>
        </p:nvSpPr>
        <p:spPr>
          <a:xfrm>
            <a:off x="7757999" y="2359035"/>
            <a:ext cx="4250161"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Courier New" panose="02070309020205020404" pitchFamily="49" charset="0"/>
              <a:buChar char="o"/>
            </a:pPr>
            <a:endParaRPr lang="x-none" sz="2000">
              <a:latin typeface="Lato"/>
              <a:ea typeface="Lato"/>
              <a:cs typeface="Lato"/>
            </a:endParaRPr>
          </a:p>
          <a:p>
            <a:pPr>
              <a:buClr>
                <a:srgbClr val="0070C0"/>
              </a:buClr>
              <a:buFont typeface="Wingdings" pitchFamily="2" charset="2"/>
              <a:buChar char="Ø"/>
            </a:pPr>
            <a:r>
              <a:rPr lang="fr-FR" sz="1800">
                <a:latin typeface="Lato"/>
                <a:ea typeface="Lato"/>
                <a:cs typeface="Lato"/>
              </a:rPr>
              <a:t>Ces indicateurs sont-ils pertinents pour vos propres activités de prévention de la VBG ? </a:t>
            </a:r>
          </a:p>
          <a:p>
            <a:pPr>
              <a:buClr>
                <a:srgbClr val="0070C0"/>
              </a:buClr>
              <a:buFont typeface="Wingdings" pitchFamily="2" charset="2"/>
              <a:buChar char="Ø"/>
            </a:pPr>
            <a:r>
              <a:rPr lang="fr-FR" sz="1800">
                <a:latin typeface="Lato"/>
                <a:ea typeface="Lato"/>
                <a:cs typeface="Lato"/>
              </a:rPr>
              <a:t>La collecte de données sur ces indicateurs de produits de bonnes pratiques pose-t-elle des problèmes ? </a:t>
            </a:r>
          </a:p>
        </p:txBody>
      </p:sp>
      <p:pic>
        <p:nvPicPr>
          <p:cNvPr id="11" name="Picture 10" descr="A picture containing icon&#10;&#10;Description automatically generated">
            <a:extLst>
              <a:ext uri="{FF2B5EF4-FFF2-40B4-BE49-F238E27FC236}">
                <a16:creationId xmlns:a16="http://schemas.microsoft.com/office/drawing/2014/main" id="{1828F93D-733F-D263-1F6C-A96FE98CB1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89654" y="142443"/>
            <a:ext cx="1118507" cy="1186295"/>
          </a:xfrm>
          <a:prstGeom prst="rect">
            <a:avLst/>
          </a:prstGeom>
        </p:spPr>
      </p:pic>
      <p:sp>
        <p:nvSpPr>
          <p:cNvPr id="4" name="Rounded Rectangle 3">
            <a:extLst>
              <a:ext uri="{FF2B5EF4-FFF2-40B4-BE49-F238E27FC236}">
                <a16:creationId xmlns:a16="http://schemas.microsoft.com/office/drawing/2014/main" id="{5540B5D7-85C6-E95A-296B-DBD5C54681BB}"/>
              </a:ext>
            </a:extLst>
          </p:cNvPr>
          <p:cNvSpPr/>
          <p:nvPr/>
        </p:nvSpPr>
        <p:spPr>
          <a:xfrm>
            <a:off x="2424225" y="5289693"/>
            <a:ext cx="7358716" cy="63151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a:solidFill>
                  <a:srgbClr val="0070C0"/>
                </a:solidFill>
                <a:latin typeface="Lato" panose="020F0502020204030203" pitchFamily="34" charset="77"/>
              </a:rPr>
              <a:t>LES INDICATEURS DE BONNES PRATIQUES PERMETTENT D’ÉCONOMISER DU TEMPS ET DE L’ÉNERGIE !</a:t>
            </a:r>
          </a:p>
        </p:txBody>
      </p:sp>
      <p:grpSp>
        <p:nvGrpSpPr>
          <p:cNvPr id="3" name="Group 2">
            <a:extLst>
              <a:ext uri="{FF2B5EF4-FFF2-40B4-BE49-F238E27FC236}">
                <a16:creationId xmlns:a16="http://schemas.microsoft.com/office/drawing/2014/main" id="{C9CEB36A-1F58-E409-F3CE-88E8F8B3DEEB}"/>
              </a:ext>
            </a:extLst>
          </p:cNvPr>
          <p:cNvGrpSpPr/>
          <p:nvPr/>
        </p:nvGrpSpPr>
        <p:grpSpPr>
          <a:xfrm>
            <a:off x="-1705899" y="-626130"/>
            <a:ext cx="3955005" cy="3382989"/>
            <a:chOff x="-1748245" y="-653292"/>
            <a:chExt cx="3955005" cy="3382989"/>
          </a:xfrm>
        </p:grpSpPr>
        <p:sp>
          <p:nvSpPr>
            <p:cNvPr id="9" name="Oval 8">
              <a:extLst>
                <a:ext uri="{FF2B5EF4-FFF2-40B4-BE49-F238E27FC236}">
                  <a16:creationId xmlns:a16="http://schemas.microsoft.com/office/drawing/2014/main" id="{C9AA7B7E-AF64-468E-8A14-D978ED9A9101}"/>
                </a:ext>
              </a:extLst>
            </p:cNvPr>
            <p:cNvSpPr/>
            <p:nvPr/>
          </p:nvSpPr>
          <p:spPr>
            <a:xfrm>
              <a:off x="-1748245"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12" name="Picture 11" descr="Icon&#10;&#10;Description automatically generated">
              <a:extLst>
                <a:ext uri="{FF2B5EF4-FFF2-40B4-BE49-F238E27FC236}">
                  <a16:creationId xmlns:a16="http://schemas.microsoft.com/office/drawing/2014/main" id="{301A7E74-4CC6-FA1C-C802-D1665B079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8" y="418010"/>
              <a:ext cx="1891152" cy="1774695"/>
            </a:xfrm>
            <a:prstGeom prst="rect">
              <a:avLst/>
            </a:prstGeom>
          </p:spPr>
        </p:pic>
      </p:grpSp>
    </p:spTree>
    <p:custDataLst>
      <p:tags r:id="rId1"/>
    </p:custDataLst>
    <p:extLst>
      <p:ext uri="{BB962C8B-B14F-4D97-AF65-F5344CB8AC3E}">
        <p14:creationId xmlns:p14="http://schemas.microsoft.com/office/powerpoint/2010/main" val="3712893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4" grpId="0" animBg="1"/>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1164186"/>
            <a:ext cx="8534248"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Outils de suivi pour les programmes de prévention de la VBG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24341"/>
            <a:ext cx="11564884" cy="2126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659795" y="2258358"/>
            <a:ext cx="4926617" cy="249349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2000">
                <a:latin typeface="Lato"/>
                <a:ea typeface="Lato"/>
                <a:cs typeface="Lato"/>
              </a:rPr>
              <a:t>Enquêtes.</a:t>
            </a:r>
          </a:p>
          <a:p>
            <a:pPr>
              <a:buClr>
                <a:srgbClr val="0070C0"/>
              </a:buClr>
              <a:buFont typeface="Wingdings" pitchFamily="2" charset="2"/>
              <a:buChar char="Ø"/>
            </a:pPr>
            <a:r>
              <a:rPr lang="fr-FR" sz="2000">
                <a:latin typeface="Lato"/>
                <a:ea typeface="Lato"/>
                <a:cs typeface="Lato"/>
              </a:rPr>
              <a:t>Audits de sécurité.</a:t>
            </a:r>
          </a:p>
          <a:p>
            <a:pPr>
              <a:buClr>
                <a:srgbClr val="0070C0"/>
              </a:buClr>
              <a:buFont typeface="Wingdings" pitchFamily="2" charset="2"/>
              <a:buChar char="Ø"/>
            </a:pPr>
            <a:r>
              <a:rPr lang="fr-FR" sz="2000">
                <a:latin typeface="Lato"/>
                <a:ea typeface="Lato"/>
                <a:cs typeface="Lato"/>
              </a:rPr>
              <a:t>Discussions de groupe.</a:t>
            </a:r>
          </a:p>
          <a:p>
            <a:pPr>
              <a:buClr>
                <a:srgbClr val="0070C0"/>
              </a:buClr>
              <a:buFont typeface="Wingdings" pitchFamily="2" charset="2"/>
              <a:buChar char="Ø"/>
            </a:pPr>
            <a:r>
              <a:rPr lang="fr-FR" sz="2000">
                <a:latin typeface="Lato"/>
                <a:ea typeface="Lato"/>
                <a:cs typeface="Lato"/>
              </a:rPr>
              <a:t>Entretiens avec des informateurs clés.</a:t>
            </a:r>
          </a:p>
          <a:p>
            <a:pPr>
              <a:buClr>
                <a:srgbClr val="0070C0"/>
              </a:buClr>
              <a:buFont typeface="Wingdings" pitchFamily="2" charset="2"/>
              <a:buChar char="Ø"/>
            </a:pPr>
            <a:r>
              <a:rPr lang="fr-FR" sz="2000">
                <a:latin typeface="Lato"/>
                <a:ea typeface="Lato"/>
                <a:cs typeface="Lato"/>
              </a:rPr>
              <a:t>Observation.</a:t>
            </a:r>
          </a:p>
          <a:p>
            <a:pPr>
              <a:buClr>
                <a:srgbClr val="0070C0"/>
              </a:buClr>
              <a:buFont typeface="Wingdings" pitchFamily="2" charset="2"/>
              <a:buChar char="Ø"/>
            </a:pPr>
            <a:r>
              <a:rPr lang="fr-FR" sz="2000">
                <a:latin typeface="Lato"/>
                <a:ea typeface="Lato"/>
                <a:cs typeface="Lato"/>
              </a:rPr>
              <a:t>Outils pour des méthodologies/modèles de prévention spécifiques.</a:t>
            </a:r>
          </a:p>
        </p:txBody>
      </p:sp>
      <p:pic>
        <p:nvPicPr>
          <p:cNvPr id="4" name="Picture 3">
            <a:extLst>
              <a:ext uri="{FF2B5EF4-FFF2-40B4-BE49-F238E27FC236}">
                <a16:creationId xmlns:a16="http://schemas.microsoft.com/office/drawing/2014/main" id="{9B33C2AB-5978-BCB3-316C-97814137136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385394" y="2281446"/>
            <a:ext cx="6381658" cy="3553926"/>
          </a:xfrm>
          <a:prstGeom prst="rect">
            <a:avLst/>
          </a:prstGeom>
        </p:spPr>
      </p:pic>
      <p:pic>
        <p:nvPicPr>
          <p:cNvPr id="8" name="Picture 7" descr="Shape&#10;&#10;Description automatically generated">
            <a:extLst>
              <a:ext uri="{FF2B5EF4-FFF2-40B4-BE49-F238E27FC236}">
                <a16:creationId xmlns:a16="http://schemas.microsoft.com/office/drawing/2014/main" id="{097BE251-4D1B-B089-2380-9A8E97094F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6607" y="2051823"/>
            <a:ext cx="1037012" cy="1136000"/>
          </a:xfrm>
          <a:prstGeom prst="rect">
            <a:avLst/>
          </a:prstGeom>
        </p:spPr>
      </p:pic>
      <p:pic>
        <p:nvPicPr>
          <p:cNvPr id="9" name="Picture 8" descr="Shape&#10;&#10;Description automatically generated">
            <a:extLst>
              <a:ext uri="{FF2B5EF4-FFF2-40B4-BE49-F238E27FC236}">
                <a16:creationId xmlns:a16="http://schemas.microsoft.com/office/drawing/2014/main" id="{9525DA06-0F80-3019-E256-0B2F2AD444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3378" y="1913702"/>
            <a:ext cx="473211" cy="518381"/>
          </a:xfrm>
          <a:prstGeom prst="rect">
            <a:avLst/>
          </a:prstGeom>
        </p:spPr>
      </p:pic>
      <p:pic>
        <p:nvPicPr>
          <p:cNvPr id="10" name="Picture 9" descr="Shape&#10;&#10;Description automatically generated">
            <a:extLst>
              <a:ext uri="{FF2B5EF4-FFF2-40B4-BE49-F238E27FC236}">
                <a16:creationId xmlns:a16="http://schemas.microsoft.com/office/drawing/2014/main" id="{83332F6E-3BFA-BE5F-3FF5-882D4FB61F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96000" y="2102764"/>
            <a:ext cx="473210" cy="518381"/>
          </a:xfrm>
          <a:prstGeom prst="rect">
            <a:avLst/>
          </a:prstGeom>
        </p:spPr>
      </p:pic>
      <p:pic>
        <p:nvPicPr>
          <p:cNvPr id="11" name="Picture 10" descr="Shape&#10;&#10;Description automatically generated">
            <a:extLst>
              <a:ext uri="{FF2B5EF4-FFF2-40B4-BE49-F238E27FC236}">
                <a16:creationId xmlns:a16="http://schemas.microsoft.com/office/drawing/2014/main" id="{4B59B4D9-AB76-8EE4-47E2-34A1FA49B5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660719" y="1296081"/>
            <a:ext cx="1037012" cy="1136002"/>
          </a:xfrm>
          <a:prstGeom prst="rect">
            <a:avLst/>
          </a:prstGeom>
        </p:spPr>
      </p:pic>
      <p:pic>
        <p:nvPicPr>
          <p:cNvPr id="12" name="Picture 11" descr="Shape&#10;&#10;Description automatically generated">
            <a:extLst>
              <a:ext uri="{FF2B5EF4-FFF2-40B4-BE49-F238E27FC236}">
                <a16:creationId xmlns:a16="http://schemas.microsoft.com/office/drawing/2014/main" id="{8863D006-8D80-D561-CD6A-C94404ACE0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495192" y="1724999"/>
            <a:ext cx="1037012" cy="1136002"/>
          </a:xfrm>
          <a:prstGeom prst="rect">
            <a:avLst/>
          </a:prstGeom>
        </p:spPr>
      </p:pic>
      <p:pic>
        <p:nvPicPr>
          <p:cNvPr id="13" name="Picture 12" descr="Shape&#10;&#10;Description automatically generated">
            <a:extLst>
              <a:ext uri="{FF2B5EF4-FFF2-40B4-BE49-F238E27FC236}">
                <a16:creationId xmlns:a16="http://schemas.microsoft.com/office/drawing/2014/main" id="{F5D292F7-0ECD-A343-8536-7609197AC4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935369" y="1704823"/>
            <a:ext cx="526376" cy="576622"/>
          </a:xfrm>
          <a:prstGeom prst="rect">
            <a:avLst/>
          </a:prstGeom>
        </p:spPr>
      </p:pic>
    </p:spTree>
    <p:custDataLst>
      <p:tags r:id="rId1"/>
    </p:custDataLst>
    <p:extLst>
      <p:ext uri="{BB962C8B-B14F-4D97-AF65-F5344CB8AC3E}">
        <p14:creationId xmlns:p14="http://schemas.microsoft.com/office/powerpoint/2010/main" val="35740914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00" fill="hold"/>
                                            <p:tgtEl>
                                              <p:spTgt spid="4"/>
                                            </p:tgtEl>
                                            <p:attrNameLst>
                                              <p:attrName>ppt_x</p:attrName>
                                            </p:attrNameLst>
                                          </p:cBhvr>
                                          <p:tavLst>
                                            <p:tav tm="0">
                                              <p:val>
                                                <p:strVal val="1+#ppt_w/2"/>
                                              </p:val>
                                            </p:tav>
                                            <p:tav tm="100000">
                                              <p:val>
                                                <p:strVal val="#ppt_x"/>
                                              </p:val>
                                            </p:tav>
                                          </p:tavLst>
                                        </p:anim>
                                        <p:anim calcmode="lin" valueType="num">
                                          <p:cBhvr additive="base">
                                            <p:cTn id="16" dur="17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childTnLst>
                                    </p:cTn>
                                  </p:par>
                                  <p:par>
                                    <p:cTn id="20" presetID="10" presetClass="entr" presetSubtype="0" fill="hold" nodeType="withEffect">
                                      <p:stCondLst>
                                        <p:cond delay="17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par>
                                    <p:cTn id="23" presetID="10" presetClass="entr" presetSubtype="0" fill="hold" nodeType="withEffect">
                                      <p:stCondLst>
                                        <p:cond delay="19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
                                            <p:tgtEl>
                                              <p:spTgt spid="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300"/>
                                            <p:tgtEl>
                                              <p:spTgt spid="11"/>
                                            </p:tgtEl>
                                          </p:cBhvr>
                                        </p:animEffect>
                                      </p:childTnLst>
                                    </p:cTn>
                                  </p:par>
                                  <p:par>
                                    <p:cTn id="29" presetID="10" presetClass="entr" presetSubtype="0" fill="hold" nodeType="withEffect">
                                      <p:stCondLst>
                                        <p:cond delay="2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par>
                                    <p:cTn id="32" presetID="10" presetClass="entr" presetSubtype="0" fill="hold"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fade">
                                          <p:cBhvr>
                                            <p:cTn id="6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00" fill="hold"/>
                                            <p:tgtEl>
                                              <p:spTgt spid="4"/>
                                            </p:tgtEl>
                                            <p:attrNameLst>
                                              <p:attrName>ppt_x</p:attrName>
                                            </p:attrNameLst>
                                          </p:cBhvr>
                                          <p:tavLst>
                                            <p:tav tm="0">
                                              <p:val>
                                                <p:strVal val="1+#ppt_w/2"/>
                                              </p:val>
                                            </p:tav>
                                            <p:tav tm="100000">
                                              <p:val>
                                                <p:strVal val="#ppt_x"/>
                                              </p:val>
                                            </p:tav>
                                          </p:tavLst>
                                        </p:anim>
                                        <p:anim calcmode="lin" valueType="num">
                                          <p:cBhvr additive="base">
                                            <p:cTn id="16" dur="17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childTnLst>
                                    </p:cTn>
                                  </p:par>
                                  <p:par>
                                    <p:cTn id="20" presetID="10" presetClass="entr" presetSubtype="0" fill="hold" nodeType="withEffect">
                                      <p:stCondLst>
                                        <p:cond delay="17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par>
                                    <p:cTn id="23" presetID="10" presetClass="entr" presetSubtype="0" fill="hold" nodeType="withEffect">
                                      <p:stCondLst>
                                        <p:cond delay="19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
                                            <p:tgtEl>
                                              <p:spTgt spid="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300"/>
                                            <p:tgtEl>
                                              <p:spTgt spid="11"/>
                                            </p:tgtEl>
                                          </p:cBhvr>
                                        </p:animEffect>
                                      </p:childTnLst>
                                    </p:cTn>
                                  </p:par>
                                  <p:par>
                                    <p:cTn id="29" presetID="10" presetClass="entr" presetSubtype="0" fill="hold" nodeType="withEffect">
                                      <p:stCondLst>
                                        <p:cond delay="2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par>
                                    <p:cTn id="32" presetID="10" presetClass="entr" presetSubtype="0" fill="hold"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fade">
                                          <p:cBhvr>
                                            <p:cTn id="6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111740" y="-1934422"/>
            <a:ext cx="4154446" cy="3714791"/>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9521"/>
            <a:ext cx="910784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Collecte de données sûre et éthique (1)</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87478" y="1199676"/>
            <a:ext cx="1230934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2B781B2-3DC6-9E63-4029-FA178F64A89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621867" y="-138945"/>
            <a:ext cx="2926501" cy="235432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2FEF450-394A-F43C-5A53-BCE98D05D6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04557" y="-138945"/>
            <a:ext cx="2437477" cy="1960914"/>
          </a:xfrm>
          <a:prstGeom prst="rect">
            <a:avLst/>
          </a:prstGeom>
        </p:spPr>
      </p:pic>
      <p:sp>
        <p:nvSpPr>
          <p:cNvPr id="8" name="Rectangle 7">
            <a:extLst>
              <a:ext uri="{FF2B5EF4-FFF2-40B4-BE49-F238E27FC236}">
                <a16:creationId xmlns:a16="http://schemas.microsoft.com/office/drawing/2014/main" id="{D26AEFF8-26D9-FE9A-9CC0-0E7185D7A9E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pic>
        <p:nvPicPr>
          <p:cNvPr id="10" name="Picture 9" descr="Shape&#10;&#10;Description automatically generated">
            <a:extLst>
              <a:ext uri="{FF2B5EF4-FFF2-40B4-BE49-F238E27FC236}">
                <a16:creationId xmlns:a16="http://schemas.microsoft.com/office/drawing/2014/main" id="{E316821F-F384-8413-1CF9-930E055572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 Video Player">
                <a:extLst>
                  <a:ext uri="{FF2B5EF4-FFF2-40B4-BE49-F238E27FC236}">
                    <a16:creationId xmlns:a16="http://schemas.microsoft.com/office/drawing/2014/main" id="{865177D8-95D3-86F0-D450-305933467327}"/>
                  </a:ext>
                </a:extLst>
              </p:cNvPr>
              <p:cNvGraphicFramePr>
                <a:graphicFrameLocks noGrp="1"/>
              </p:cNvGraphicFramePr>
              <p:nvPr>
                <p:extLst>
                  <p:ext uri="{D42A27DB-BD31-4B8C-83A1-F6EECF244321}">
                    <p14:modId xmlns:p14="http://schemas.microsoft.com/office/powerpoint/2010/main" val="982996989"/>
                  </p:ext>
                </p:extLst>
              </p:nvPr>
            </p:nvGraphicFramePr>
            <p:xfrm>
              <a:off x="2181913" y="1609396"/>
              <a:ext cx="7679205" cy="4048928"/>
            </p:xfrm>
            <a:graphic>
              <a:graphicData uri="http://schemas.microsoft.com/office/webextensions/webextension/2010/11">
                <we:webextensionref xmlns:we="http://schemas.microsoft.com/office/webextensions/webextension/2010/11" xmlns:r="http://schemas.openxmlformats.org/officeDocument/2006/relationships" r:id="rId8"/>
              </a:graphicData>
            </a:graphic>
          </p:graphicFrame>
        </mc:Choice>
        <mc:Fallback xmlns="">
          <p:pic>
            <p:nvPicPr>
              <p:cNvPr id="2" name="Add-in 1" title="Web Video Player">
                <a:extLst>
                  <a:ext uri="{FF2B5EF4-FFF2-40B4-BE49-F238E27FC236}">
                    <a16:creationId xmlns:a16="http://schemas.microsoft.com/office/drawing/2014/main" id="{865177D8-95D3-86F0-D450-305933467327}"/>
                  </a:ext>
                </a:extLst>
              </p:cNvPr>
              <p:cNvPicPr>
                <a:picLocks noGrp="1" noRot="1" noChangeAspect="1" noMove="1" noResize="1" noEditPoints="1" noAdjustHandles="1" noChangeArrowheads="1" noChangeShapeType="1"/>
              </p:cNvPicPr>
              <p:nvPr/>
            </p:nvPicPr>
            <p:blipFill>
              <a:blip r:embed="rId9"/>
              <a:stretch>
                <a:fillRect/>
              </a:stretch>
            </p:blipFill>
            <p:spPr>
              <a:xfrm>
                <a:off x="2181913" y="1609396"/>
                <a:ext cx="7679205" cy="4048928"/>
              </a:xfrm>
              <a:prstGeom prst="rect">
                <a:avLst/>
              </a:prstGeom>
            </p:spPr>
          </p:pic>
        </mc:Fallback>
      </mc:AlternateContent>
      <p:pic>
        <p:nvPicPr>
          <p:cNvPr id="13" name="Picture 12" descr="Icon&#10;&#10;Description automatically generated">
            <a:extLst>
              <a:ext uri="{FF2B5EF4-FFF2-40B4-BE49-F238E27FC236}">
                <a16:creationId xmlns:a16="http://schemas.microsoft.com/office/drawing/2014/main" id="{080289CF-63AF-68C8-7A53-6D2CF498E2B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44112" y="1199676"/>
            <a:ext cx="831466" cy="780264"/>
          </a:xfrm>
          <a:prstGeom prst="rect">
            <a:avLst/>
          </a:prstGeom>
        </p:spPr>
      </p:pic>
    </p:spTree>
    <p:custDataLst>
      <p:tags r:id="rId1"/>
    </p:custDataLst>
    <p:extLst>
      <p:ext uri="{BB962C8B-B14F-4D97-AF65-F5344CB8AC3E}">
        <p14:creationId xmlns:p14="http://schemas.microsoft.com/office/powerpoint/2010/main" val="23869012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3" accel="50000" decel="5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3000" fill="hold"/>
                                            <p:tgtEl>
                                              <p:spTgt spid="9"/>
                                            </p:tgtEl>
                                            <p:attrNameLst>
                                              <p:attrName>ppt_x</p:attrName>
                                            </p:attrNameLst>
                                          </p:cBhvr>
                                          <p:tavLst>
                                            <p:tav tm="0">
                                              <p:val>
                                                <p:strVal val="1+#ppt_w/2"/>
                                              </p:val>
                                            </p:tav>
                                            <p:tav tm="100000">
                                              <p:val>
                                                <p:strVal val="#ppt_x"/>
                                              </p:val>
                                            </p:tav>
                                          </p:tavLst>
                                        </p:anim>
                                        <p:anim calcmode="lin" valueType="num">
                                          <p:cBhvr additive="base">
                                            <p:cTn id="23" dur="3000" fill="hold"/>
                                            <p:tgtEl>
                                              <p:spTgt spid="9"/>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
                                            <p:tgtEl>
                                              <p:spTgt spid="13"/>
                                            </p:tgtEl>
                                          </p:cBhvr>
                                        </p:animEffect>
                                      </p:childTnLst>
                                    </p:cTn>
                                  </p:par>
                                  <p:par>
                                    <p:cTn id="27" presetID="23" presetClass="entr" presetSubtype="272"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 fill="hold"/>
                                            <p:tgtEl>
                                              <p:spTgt spid="10"/>
                                            </p:tgtEl>
                                            <p:attrNameLst>
                                              <p:attrName>ppt_w</p:attrName>
                                            </p:attrNameLst>
                                          </p:cBhvr>
                                          <p:tavLst>
                                            <p:tav tm="0">
                                              <p:val>
                                                <p:strVal val="2/3*#ppt_w"/>
                                              </p:val>
                                            </p:tav>
                                            <p:tav tm="100000">
                                              <p:val>
                                                <p:strVal val="#ppt_w"/>
                                              </p:val>
                                            </p:tav>
                                          </p:tavLst>
                                        </p:anim>
                                        <p:anim calcmode="lin" valueType="num">
                                          <p:cBhvr>
                                            <p:cTn id="30"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3" accel="50000" decel="5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3000" fill="hold"/>
                                            <p:tgtEl>
                                              <p:spTgt spid="9"/>
                                            </p:tgtEl>
                                            <p:attrNameLst>
                                              <p:attrName>ppt_x</p:attrName>
                                            </p:attrNameLst>
                                          </p:cBhvr>
                                          <p:tavLst>
                                            <p:tav tm="0">
                                              <p:val>
                                                <p:strVal val="1+#ppt_w/2"/>
                                              </p:val>
                                            </p:tav>
                                            <p:tav tm="100000">
                                              <p:val>
                                                <p:strVal val="#ppt_x"/>
                                              </p:val>
                                            </p:tav>
                                          </p:tavLst>
                                        </p:anim>
                                        <p:anim calcmode="lin" valueType="num">
                                          <p:cBhvr additive="base">
                                            <p:cTn id="23" dur="3000" fill="hold"/>
                                            <p:tgtEl>
                                              <p:spTgt spid="9"/>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
                                            <p:tgtEl>
                                              <p:spTgt spid="13"/>
                                            </p:tgtEl>
                                          </p:cBhvr>
                                        </p:animEffect>
                                      </p:childTnLst>
                                    </p:cTn>
                                  </p:par>
                                  <p:par>
                                    <p:cTn id="27" presetID="23" presetClass="entr" presetSubtype="272"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 fill="hold"/>
                                            <p:tgtEl>
                                              <p:spTgt spid="10"/>
                                            </p:tgtEl>
                                            <p:attrNameLst>
                                              <p:attrName>ppt_w</p:attrName>
                                            </p:attrNameLst>
                                          </p:cBhvr>
                                          <p:tavLst>
                                            <p:tav tm="0">
                                              <p:val>
                                                <p:strVal val="2/3*#ppt_w"/>
                                              </p:val>
                                            </p:tav>
                                            <p:tav tm="100000">
                                              <p:val>
                                                <p:strVal val="#ppt_w"/>
                                              </p:val>
                                            </p:tav>
                                          </p:tavLst>
                                        </p:anim>
                                        <p:anim calcmode="lin" valueType="num">
                                          <p:cBhvr>
                                            <p:cTn id="30"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111740" y="-1934422"/>
            <a:ext cx="4154446" cy="3714791"/>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9521"/>
            <a:ext cx="926417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Collecte de données sûre et éthique (2)</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87478" y="1199676"/>
            <a:ext cx="1239724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2B781B2-3DC6-9E63-4029-FA178F64A89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709763" y="-349851"/>
            <a:ext cx="2739733" cy="220407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2FEF450-394A-F43C-5A53-BCE98D05D6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59669" y="-291862"/>
            <a:ext cx="2470208" cy="1987246"/>
          </a:xfrm>
          <a:prstGeom prst="rect">
            <a:avLst/>
          </a:prstGeom>
        </p:spPr>
      </p:pic>
      <p:sp>
        <p:nvSpPr>
          <p:cNvPr id="8" name="Rectangle 7">
            <a:extLst>
              <a:ext uri="{FF2B5EF4-FFF2-40B4-BE49-F238E27FC236}">
                <a16:creationId xmlns:a16="http://schemas.microsoft.com/office/drawing/2014/main" id="{D26AEFF8-26D9-FE9A-9CC0-0E7185D7A9E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pic>
        <p:nvPicPr>
          <p:cNvPr id="10" name="Picture 9" descr="Shape&#10;&#10;Description automatically generated">
            <a:extLst>
              <a:ext uri="{FF2B5EF4-FFF2-40B4-BE49-F238E27FC236}">
                <a16:creationId xmlns:a16="http://schemas.microsoft.com/office/drawing/2014/main" id="{E316821F-F384-8413-1CF9-930E055572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3" name="Picture 12" descr="Icon&#10;&#10;Description automatically generated">
            <a:extLst>
              <a:ext uri="{FF2B5EF4-FFF2-40B4-BE49-F238E27FC236}">
                <a16:creationId xmlns:a16="http://schemas.microsoft.com/office/drawing/2014/main" id="{080289CF-63AF-68C8-7A53-6D2CF498E2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 Video Player">
                <a:extLst>
                  <a:ext uri="{FF2B5EF4-FFF2-40B4-BE49-F238E27FC236}">
                    <a16:creationId xmlns:a16="http://schemas.microsoft.com/office/drawing/2014/main" id="{B4429423-B8C0-8646-6593-10C1E0FBFBCE}"/>
                  </a:ext>
                </a:extLst>
              </p:cNvPr>
              <p:cNvGraphicFramePr>
                <a:graphicFrameLocks noGrp="1"/>
              </p:cNvGraphicFramePr>
              <p:nvPr>
                <p:extLst>
                  <p:ext uri="{D42A27DB-BD31-4B8C-83A1-F6EECF244321}">
                    <p14:modId xmlns:p14="http://schemas.microsoft.com/office/powerpoint/2010/main" val="3018483696"/>
                  </p:ext>
                </p:extLst>
              </p:nvPr>
            </p:nvGraphicFramePr>
            <p:xfrm>
              <a:off x="2295565" y="1726468"/>
              <a:ext cx="7600869" cy="4005019"/>
            </p:xfrm>
            <a:graphic>
              <a:graphicData uri="http://schemas.microsoft.com/office/webextensions/webextension/2010/11">
                <we:webextensionref xmlns:we="http://schemas.microsoft.com/office/webextensions/webextension/2010/11" xmlns:r="http://schemas.openxmlformats.org/officeDocument/2006/relationships" r:id="rId9"/>
              </a:graphicData>
            </a:graphic>
          </p:graphicFrame>
        </mc:Choice>
        <mc:Fallback xmlns="">
          <p:pic>
            <p:nvPicPr>
              <p:cNvPr id="2" name="Add-in 1" title="Web Video Player">
                <a:extLst>
                  <a:ext uri="{FF2B5EF4-FFF2-40B4-BE49-F238E27FC236}">
                    <a16:creationId xmlns:a16="http://schemas.microsoft.com/office/drawing/2014/main" id="{B4429423-B8C0-8646-6593-10C1E0FBFBCE}"/>
                  </a:ext>
                </a:extLst>
              </p:cNvPr>
              <p:cNvPicPr>
                <a:picLocks noGrp="1" noRot="1" noChangeAspect="1" noMove="1" noResize="1" noEditPoints="1" noAdjustHandles="1" noChangeArrowheads="1" noChangeShapeType="1"/>
              </p:cNvPicPr>
              <p:nvPr/>
            </p:nvPicPr>
            <p:blipFill>
              <a:blip r:embed="rId10"/>
              <a:stretch>
                <a:fillRect/>
              </a:stretch>
            </p:blipFill>
            <p:spPr>
              <a:xfrm>
                <a:off x="2295565" y="1726468"/>
                <a:ext cx="7600869" cy="4005019"/>
              </a:xfrm>
              <a:prstGeom prst="rect">
                <a:avLst/>
              </a:prstGeom>
            </p:spPr>
          </p:pic>
        </mc:Fallback>
      </mc:AlternateContent>
    </p:spTree>
    <p:custDataLst>
      <p:tags r:id="rId1"/>
    </p:custDataLst>
    <p:extLst>
      <p:ext uri="{BB962C8B-B14F-4D97-AF65-F5344CB8AC3E}">
        <p14:creationId xmlns:p14="http://schemas.microsoft.com/office/powerpoint/2010/main" val="8227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
                                        <p:tgtEl>
                                          <p:spTgt spid="13"/>
                                        </p:tgtEl>
                                      </p:cBhvr>
                                    </p:animEffect>
                                  </p:childTnLst>
                                </p:cTn>
                              </p:par>
                              <p:par>
                                <p:cTn id="8" presetID="23" presetClass="entr" presetSubtype="272"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 fill="hold"/>
                                        <p:tgtEl>
                                          <p:spTgt spid="10"/>
                                        </p:tgtEl>
                                        <p:attrNameLst>
                                          <p:attrName>ppt_w</p:attrName>
                                        </p:attrNameLst>
                                      </p:cBhvr>
                                      <p:tavLst>
                                        <p:tav tm="0">
                                          <p:val>
                                            <p:strVal val="2/3*#ppt_w"/>
                                          </p:val>
                                        </p:tav>
                                        <p:tav tm="100000">
                                          <p:val>
                                            <p:strVal val="#ppt_w"/>
                                          </p:val>
                                        </p:tav>
                                      </p:tavLst>
                                    </p:anim>
                                    <p:anim calcmode="lin" valueType="num">
                                      <p:cBhvr>
                                        <p:cTn id="11"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609419" y="1525613"/>
            <a:ext cx="6392121"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rgbClr val="0070C0"/>
              </a:buClr>
              <a:buFont typeface="Wingdings" pitchFamily="2" charset="2"/>
              <a:buChar char="Ø"/>
            </a:pPr>
            <a:r>
              <a:rPr lang="fr-FR" sz="1800">
                <a:latin typeface="Lato"/>
                <a:ea typeface="Lato"/>
                <a:cs typeface="Lato"/>
              </a:rPr>
              <a:t>Une partie essentielle du processus de collecte des données consiste à fermer la boucle de rétroaction en expliquant aux femmes, aux filles et aux autres groupes à risque </a:t>
            </a:r>
            <a:r>
              <a:rPr lang="fr-FR" sz="1800" b="1">
                <a:solidFill>
                  <a:srgbClr val="0070C0"/>
                </a:solidFill>
              </a:rPr>
              <a:t>comment leurs commentaires ont été pris en compte.</a:t>
            </a:r>
          </a:p>
          <a:p>
            <a:pPr>
              <a:lnSpc>
                <a:spcPct val="90000"/>
              </a:lnSpc>
              <a:buClr>
                <a:srgbClr val="0070C0"/>
              </a:buClr>
              <a:buFont typeface="Wingdings" pitchFamily="2" charset="2"/>
              <a:buChar char="Ø"/>
            </a:pPr>
            <a:r>
              <a:rPr lang="fr-FR" sz="1800">
                <a:latin typeface="Lato"/>
                <a:ea typeface="Lato"/>
                <a:cs typeface="Lato"/>
              </a:rPr>
              <a:t>Au début du programme, en plus d’indiquer les moyens d’apporter des commentaires, il est essentiel de faire savoir aux femmes, aux filles et aux autres groupes à risque de quelle manière le HCR et ses partenaires </a:t>
            </a:r>
            <a:r>
              <a:rPr lang="fr-FR" sz="1800" b="1">
                <a:solidFill>
                  <a:srgbClr val="0070C0"/>
                </a:solidFill>
              </a:rPr>
              <a:t>réagiront aux commentaires reçus</a:t>
            </a:r>
            <a:r>
              <a:rPr lang="fr-FR" sz="1800">
                <a:latin typeface="Lato"/>
                <a:ea typeface="Lato"/>
                <a:cs typeface="Lato"/>
              </a:rPr>
              <a:t>.</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326916" y="615574"/>
            <a:ext cx="791994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Fermer la boucle de rétroaction</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flipV="1">
            <a:off x="-2819605" y="1207656"/>
            <a:ext cx="10304926" cy="6807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8" name="Rounded Rectangle 7">
            <a:extLst>
              <a:ext uri="{FF2B5EF4-FFF2-40B4-BE49-F238E27FC236}">
                <a16:creationId xmlns:a16="http://schemas.microsoft.com/office/drawing/2014/main" id="{2DC35732-725E-D58B-CE22-D64816FD48F8}"/>
              </a:ext>
            </a:extLst>
          </p:cNvPr>
          <p:cNvSpPr/>
          <p:nvPr/>
        </p:nvSpPr>
        <p:spPr>
          <a:xfrm>
            <a:off x="880549" y="4489758"/>
            <a:ext cx="10517553" cy="1404519"/>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a:solidFill>
                  <a:srgbClr val="0070C0"/>
                </a:solidFill>
                <a:latin typeface="Lato" panose="020F0502020204030203" pitchFamily="34" charset="77"/>
              </a:rPr>
              <a:t>La redevabilité du HCR envers les personnes affectées est un engagement à inclure intentionnellement et systématiquement les besoins, les préoccupations, les capacités et les points de vue exprimés par les personnes relevant de la compétence du HCR dans leur diversité. C’est aussi un engagement à répondre de nos décisions organisationnelles et des actions de notre personnel, dans toutes les interventions et tous les programmes de protection, d’assistance et de solutions. </a:t>
            </a:r>
          </a:p>
        </p:txBody>
      </p:sp>
      <p:pic>
        <p:nvPicPr>
          <p:cNvPr id="12" name="Picture 11">
            <a:extLst>
              <a:ext uri="{FF2B5EF4-FFF2-40B4-BE49-F238E27FC236}">
                <a16:creationId xmlns:a16="http://schemas.microsoft.com/office/drawing/2014/main" id="{4AD922AA-D269-3105-36C0-B2810A21D4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46857" y="615574"/>
            <a:ext cx="2953448" cy="2950207"/>
          </a:xfrm>
          <a:prstGeom prst="rect">
            <a:avLst/>
          </a:prstGeom>
        </p:spPr>
      </p:pic>
      <p:sp>
        <p:nvSpPr>
          <p:cNvPr id="13" name="Title 1">
            <a:extLst>
              <a:ext uri="{FF2B5EF4-FFF2-40B4-BE49-F238E27FC236}">
                <a16:creationId xmlns:a16="http://schemas.microsoft.com/office/drawing/2014/main" id="{C4436C48-EE30-6C00-2C82-595583AF192D}"/>
              </a:ext>
            </a:extLst>
          </p:cNvPr>
          <p:cNvSpPr txBox="1">
            <a:spLocks/>
          </p:cNvSpPr>
          <p:nvPr/>
        </p:nvSpPr>
        <p:spPr>
          <a:xfrm>
            <a:off x="8898244" y="1915737"/>
            <a:ext cx="165067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fr-FR" sz="1800" b="1">
                <a:solidFill>
                  <a:srgbClr val="0070C0"/>
                </a:solidFill>
                <a:latin typeface="Lato" panose="020F0502020204030203" pitchFamily="34" charset="77"/>
              </a:rPr>
              <a:t>Une boucle de rétroaction fermée</a:t>
            </a:r>
          </a:p>
        </p:txBody>
      </p:sp>
      <p:sp>
        <p:nvSpPr>
          <p:cNvPr id="14" name="Title 1">
            <a:extLst>
              <a:ext uri="{FF2B5EF4-FFF2-40B4-BE49-F238E27FC236}">
                <a16:creationId xmlns:a16="http://schemas.microsoft.com/office/drawing/2014/main" id="{D9D4F9F2-C185-15C1-80F5-38D7C605E327}"/>
              </a:ext>
            </a:extLst>
          </p:cNvPr>
          <p:cNvSpPr txBox="1">
            <a:spLocks/>
          </p:cNvSpPr>
          <p:nvPr/>
        </p:nvSpPr>
        <p:spPr>
          <a:xfrm>
            <a:off x="7217337" y="516369"/>
            <a:ext cx="1766609" cy="44735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fr-FR" sz="1250">
                <a:solidFill>
                  <a:srgbClr val="A3B0C3"/>
                </a:solidFill>
                <a:latin typeface="Lato" panose="020F0502020204030203" pitchFamily="34" charset="77"/>
              </a:rPr>
              <a:t>Commentaires des femmes, des filles et des autres groupes à risque</a:t>
            </a:r>
          </a:p>
        </p:txBody>
      </p:sp>
      <p:sp>
        <p:nvSpPr>
          <p:cNvPr id="15" name="Title 1">
            <a:extLst>
              <a:ext uri="{FF2B5EF4-FFF2-40B4-BE49-F238E27FC236}">
                <a16:creationId xmlns:a16="http://schemas.microsoft.com/office/drawing/2014/main" id="{642FE37E-2D78-84C2-B2D0-F41E7E72F0D4}"/>
              </a:ext>
            </a:extLst>
          </p:cNvPr>
          <p:cNvSpPr txBox="1">
            <a:spLocks/>
          </p:cNvSpPr>
          <p:nvPr/>
        </p:nvSpPr>
        <p:spPr>
          <a:xfrm>
            <a:off x="6670540" y="3275152"/>
            <a:ext cx="1907318" cy="103664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fr-FR" sz="1250">
                <a:solidFill>
                  <a:srgbClr val="A3B0C3"/>
                </a:solidFill>
                <a:latin typeface="Lato" panose="020F0502020204030203" pitchFamily="34" charset="77"/>
              </a:rPr>
              <a:t>Les réponses, les éclaircissements et les actions de suivi (qu’elles aient été prises ou non) sont communiqués aux femmes, aux jeunes filles et aux autres groupes à risque</a:t>
            </a:r>
          </a:p>
        </p:txBody>
      </p:sp>
      <p:sp>
        <p:nvSpPr>
          <p:cNvPr id="16" name="Title 1">
            <a:extLst>
              <a:ext uri="{FF2B5EF4-FFF2-40B4-BE49-F238E27FC236}">
                <a16:creationId xmlns:a16="http://schemas.microsoft.com/office/drawing/2014/main" id="{1399D633-7A79-6E60-0FB4-4566D60A0703}"/>
              </a:ext>
            </a:extLst>
          </p:cNvPr>
          <p:cNvSpPr txBox="1">
            <a:spLocks/>
          </p:cNvSpPr>
          <p:nvPr/>
        </p:nvSpPr>
        <p:spPr>
          <a:xfrm>
            <a:off x="10489909" y="450458"/>
            <a:ext cx="159162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fr-FR" sz="1250">
                <a:solidFill>
                  <a:srgbClr val="A3B0C3"/>
                </a:solidFill>
                <a:latin typeface="Lato" panose="020F0502020204030203" pitchFamily="34" charset="77"/>
              </a:rPr>
              <a:t>Reconnaissance par le HCR et ses partenaires</a:t>
            </a:r>
          </a:p>
        </p:txBody>
      </p:sp>
      <p:sp>
        <p:nvSpPr>
          <p:cNvPr id="17" name="Title 1">
            <a:extLst>
              <a:ext uri="{FF2B5EF4-FFF2-40B4-BE49-F238E27FC236}">
                <a16:creationId xmlns:a16="http://schemas.microsoft.com/office/drawing/2014/main" id="{A9AC5C6C-AD66-9503-8A6D-6827B48B9CC5}"/>
              </a:ext>
            </a:extLst>
          </p:cNvPr>
          <p:cNvSpPr txBox="1">
            <a:spLocks/>
          </p:cNvSpPr>
          <p:nvPr/>
        </p:nvSpPr>
        <p:spPr>
          <a:xfrm>
            <a:off x="10640402" y="3367614"/>
            <a:ext cx="1515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fr-FR" sz="1250">
                <a:solidFill>
                  <a:srgbClr val="A3B0C3"/>
                </a:solidFill>
                <a:latin typeface="Lato" panose="020F0502020204030203" pitchFamily="34" charset="77"/>
              </a:rPr>
              <a:t>Les données de rétroaction sont analysées et partagées avec les parties concernées</a:t>
            </a:r>
          </a:p>
        </p:txBody>
      </p:sp>
    </p:spTree>
    <p:custDataLst>
      <p:tags r:id="rId1"/>
    </p:custDataLst>
    <p:extLst>
      <p:ext uri="{BB962C8B-B14F-4D97-AF65-F5344CB8AC3E}">
        <p14:creationId xmlns:p14="http://schemas.microsoft.com/office/powerpoint/2010/main" val="6072549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360"/>
                                              </p:val>
                                            </p:tav>
                                            <p:tav tm="100000">
                                              <p:val>
                                                <p:fltVal val="0"/>
                                              </p:val>
                                            </p:tav>
                                          </p:tavLst>
                                        </p:anim>
                                        <p:animEffect transition="in" filter="fade">
                                          <p:cBhvr>
                                            <p:cTn id="18" dur="1000"/>
                                            <p:tgtEl>
                                              <p:spTgt spid="1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27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accel="50000" fill="hold" grpId="0" nodeType="clickEffect" p14:presetBounceEnd="50000">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14:bounceEnd="50000">
                                          <p:cBhvr additive="base">
                                            <p:cTn id="48"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8" grpId="0" animBg="1"/>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360"/>
                                              </p:val>
                                            </p:tav>
                                            <p:tav tm="100000">
                                              <p:val>
                                                <p:fltVal val="0"/>
                                              </p:val>
                                            </p:tav>
                                          </p:tavLst>
                                        </p:anim>
                                        <p:animEffect transition="in" filter="fade">
                                          <p:cBhvr>
                                            <p:cTn id="18" dur="1000"/>
                                            <p:tgtEl>
                                              <p:spTgt spid="1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27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accel="50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1+#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8" grpId="0" animBg="1"/>
          <p:bldP spid="13" grpId="0"/>
          <p:bldP spid="14" grpId="0"/>
          <p:bldP spid="15" grpId="0"/>
          <p:bldP spid="16" grpId="0"/>
          <p:bldP spid="17" grpId="0"/>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10;&#10;Description automatically generated">
            <a:extLst>
              <a:ext uri="{FF2B5EF4-FFF2-40B4-BE49-F238E27FC236}">
                <a16:creationId xmlns:a16="http://schemas.microsoft.com/office/drawing/2014/main" id="{FB5147DC-4897-3980-A6C0-E1762C4904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5520" y="2028800"/>
            <a:ext cx="5782301" cy="4134495"/>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CC8F0AC2-D933-F8CC-31CE-28EC3AFDF2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8438" y="1658785"/>
            <a:ext cx="3048905" cy="4508024"/>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299290" y="1696070"/>
            <a:ext cx="81836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fr-FR" sz="4000" b="1">
                <a:solidFill>
                  <a:srgbClr val="0070C0"/>
                </a:solidFill>
                <a:latin typeface="Lato" panose="020F0502020204030203" pitchFamily="34" charset="77"/>
              </a:rPr>
              <a:t>Travail de groupe</a:t>
            </a:r>
            <a:r>
              <a:rPr lang="fr-FR">
                <a:solidFill>
                  <a:srgbClr val="0070C0"/>
                </a:solidFill>
                <a:latin typeface="Lato" panose="020F0502020204030203" pitchFamily="34" charset="77"/>
              </a:rPr>
              <a:t> </a:t>
            </a:r>
            <a:br>
              <a:rPr lang="fr-FR">
                <a:solidFill>
                  <a:srgbClr val="0070C0"/>
                </a:solidFill>
              </a:rPr>
            </a:br>
            <a:r>
              <a:rPr lang="fr-FR" sz="3600">
                <a:solidFill>
                  <a:srgbClr val="0070C0"/>
                </a:solidFill>
                <a:latin typeface="Lato" panose="020F0502020204030203" pitchFamily="34" charset="77"/>
              </a:rPr>
              <a:t>Réalisations et produits de nos propres programmes de prévention de la VBG</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560958" y="2598118"/>
            <a:ext cx="5337175" cy="3806825"/>
          </a:xfrm>
          <a:prstGeom prst="rect">
            <a:avLst/>
          </a:prstGeom>
        </p:spPr>
        <p:txBody>
          <a:bodyPr/>
          <a:lstStyle/>
          <a:p>
            <a:pPr>
              <a:buClr>
                <a:srgbClr val="0070C0"/>
              </a:buClr>
              <a:buFont typeface="Wingdings" pitchFamily="2" charset="2"/>
              <a:buChar char="Ø"/>
            </a:pPr>
            <a:r>
              <a:rPr lang="fr-FR" sz="2000"/>
              <a:t>En quoi l’énoncé de réalisation est-il lié à l’évolution des normes sociales et de genre ? </a:t>
            </a:r>
          </a:p>
          <a:p>
            <a:pPr>
              <a:buClr>
                <a:srgbClr val="0070C0"/>
              </a:buClr>
              <a:buFont typeface="Wingdings" pitchFamily="2" charset="2"/>
              <a:buChar char="Ø"/>
            </a:pPr>
            <a:r>
              <a:rPr lang="fr-FR" sz="2000"/>
              <a:t>En quoi les indicateurs de produits contribuent-ils au résultat dans l’énoncé de réalisation ? </a:t>
            </a:r>
          </a:p>
          <a:p>
            <a:pPr>
              <a:buClr>
                <a:srgbClr val="0070C0"/>
              </a:buClr>
              <a:buFont typeface="Wingdings" pitchFamily="2" charset="2"/>
              <a:buChar char="Ø"/>
            </a:pPr>
            <a:r>
              <a:rPr lang="fr-FR" sz="2000"/>
              <a:t>Pourriez-vous reformuler quoi que ce soit pour mieux mesurer les réalisations et l’impact de l’activité de prévention de la VBG ? </a:t>
            </a:r>
          </a:p>
        </p:txBody>
      </p:sp>
      <p:grpSp>
        <p:nvGrpSpPr>
          <p:cNvPr id="3" name="Group 2">
            <a:extLst>
              <a:ext uri="{FF2B5EF4-FFF2-40B4-BE49-F238E27FC236}">
                <a16:creationId xmlns:a16="http://schemas.microsoft.com/office/drawing/2014/main" id="{74BD9C3B-2209-FB5B-3A23-13E3B51BCCFC}"/>
              </a:ext>
            </a:extLst>
          </p:cNvPr>
          <p:cNvGrpSpPr/>
          <p:nvPr/>
        </p:nvGrpSpPr>
        <p:grpSpPr>
          <a:xfrm>
            <a:off x="-1658682" y="-124248"/>
            <a:ext cx="3889690" cy="3382989"/>
            <a:chOff x="-1682930" y="-653292"/>
            <a:chExt cx="3889690" cy="3382989"/>
          </a:xfrm>
        </p:grpSpPr>
        <p:sp>
          <p:nvSpPr>
            <p:cNvPr id="4" name="Oval 3">
              <a:extLst>
                <a:ext uri="{FF2B5EF4-FFF2-40B4-BE49-F238E27FC236}">
                  <a16:creationId xmlns:a16="http://schemas.microsoft.com/office/drawing/2014/main" id="{3143CDF8-2F3C-5DCA-F3AF-9C328C872780}"/>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7" name="Picture 6" descr="Icon&#10;&#10;Description automatically generated">
              <a:extLst>
                <a:ext uri="{FF2B5EF4-FFF2-40B4-BE49-F238E27FC236}">
                  <a16:creationId xmlns:a16="http://schemas.microsoft.com/office/drawing/2014/main" id="{22824D16-7691-98F7-115E-02771EA252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608" y="418010"/>
              <a:ext cx="1891152" cy="1774695"/>
            </a:xfrm>
            <a:prstGeom prst="rect">
              <a:avLst/>
            </a:prstGeom>
          </p:spPr>
        </p:pic>
      </p:grpSp>
    </p:spTree>
    <p:custDataLst>
      <p:tags r:id="rId1"/>
    </p:custDataLst>
    <p:extLst>
      <p:ext uri="{BB962C8B-B14F-4D97-AF65-F5344CB8AC3E}">
        <p14:creationId xmlns:p14="http://schemas.microsoft.com/office/powerpoint/2010/main" val="40401505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32857" y="515264"/>
            <a:ext cx="10223001" cy="5348823"/>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25528" y="1980526"/>
            <a:ext cx="812898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Messages clés :</a:t>
            </a:r>
            <a:br>
              <a:rPr lang="fr-FR">
                <a:solidFill>
                  <a:srgbClr val="0070C0"/>
                </a:solidFill>
              </a:rPr>
            </a:br>
            <a:r>
              <a:rPr lang="fr-FR" sz="3600">
                <a:solidFill>
                  <a:srgbClr val="0070C0"/>
                </a:solidFill>
                <a:latin typeface="Lato" panose="020F0502020204030203" pitchFamily="34" charset="77"/>
              </a:rPr>
              <a:t>Mesurer les réalisations et l’impact du travail de prévention</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890" y="602410"/>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299" y="602409"/>
            <a:ext cx="2393017" cy="2541257"/>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25528" y="2882252"/>
            <a:ext cx="8969478" cy="1969564"/>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900"/>
              <a:t>Les stratégies de prévention de la VBG devraient faire l’objet d’un suivi afin d’évaluer l’évolution des connaissances, des attitudes, des compétences et des comportements. </a:t>
            </a:r>
            <a:endParaRPr lang="en-US"/>
          </a:p>
          <a:p>
            <a:pPr marL="448945" indent="-448945">
              <a:buClr>
                <a:srgbClr val="0070C0"/>
              </a:buClr>
              <a:buFont typeface="Wingdings" pitchFamily="2" charset="2"/>
              <a:buChar char="Ø"/>
            </a:pPr>
            <a:r>
              <a:rPr lang="fr-FR" sz="1900">
                <a:latin typeface="Lato"/>
                <a:ea typeface="Lato"/>
                <a:cs typeface="Lato"/>
              </a:rPr>
              <a:t>Les indicateurs relatifs aux nombres d’incidents de VBG déclarés ne devraient jamais être utilisés pour mesurer le succès des programmes de lutte contre la VBG, y compris la prévention de la VBG. </a:t>
            </a:r>
            <a:endParaRPr lang="fr-FR" sz="1900"/>
          </a:p>
          <a:p>
            <a:pPr marL="448945" indent="-448945">
              <a:buClr>
                <a:srgbClr val="0070C0"/>
              </a:buClr>
              <a:buFont typeface="Wingdings" pitchFamily="2" charset="2"/>
              <a:buChar char="Ø"/>
            </a:pPr>
            <a:r>
              <a:rPr lang="fr-FR" sz="1900"/>
              <a:t>Le cadre global de résultats du HCR offre des outils pour le suivi des produits et des réalisations de nos programmes de prévention de la VBG. </a:t>
            </a:r>
          </a:p>
        </p:txBody>
      </p:sp>
    </p:spTree>
    <p:extLst>
      <p:ext uri="{BB962C8B-B14F-4D97-AF65-F5344CB8AC3E}">
        <p14:creationId xmlns:p14="http://schemas.microsoft.com/office/powerpoint/2010/main" val="8666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89CD1-D066-1320-0CCD-962726E0A42B}"/>
              </a:ext>
            </a:extLst>
          </p:cNvPr>
          <p:cNvSpPr/>
          <p:nvPr/>
        </p:nvSpPr>
        <p:spPr>
          <a:xfrm>
            <a:off x="0" y="-1120872"/>
            <a:ext cx="12192000" cy="5829249"/>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pic>
        <p:nvPicPr>
          <p:cNvPr id="4" name="Picture 3" descr="Chart&#10;&#10;Description automatically generated with medium confidence">
            <a:extLst>
              <a:ext uri="{FF2B5EF4-FFF2-40B4-BE49-F238E27FC236}">
                <a16:creationId xmlns:a16="http://schemas.microsoft.com/office/drawing/2014/main" id="{A256516C-EA9D-89B3-C72C-74896EF59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8004"/>
            <a:ext cx="12192000" cy="4756149"/>
          </a:xfrm>
          <a:prstGeom prst="rect">
            <a:avLst/>
          </a:prstGeom>
        </p:spPr>
      </p:pic>
      <p:pic>
        <p:nvPicPr>
          <p:cNvPr id="6" name="Picture 5" descr="Shape&#10;&#10;Description automatically generated">
            <a:extLst>
              <a:ext uri="{FF2B5EF4-FFF2-40B4-BE49-F238E27FC236}">
                <a16:creationId xmlns:a16="http://schemas.microsoft.com/office/drawing/2014/main" id="{C7454819-AE88-A06B-7902-94C8D41CE3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7284" y="450024"/>
            <a:ext cx="768076" cy="760964"/>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5205531"/>
            <a:ext cx="8245036" cy="1435119"/>
            <a:chOff x="539750" y="5430890"/>
            <a:chExt cx="8280400" cy="1435119"/>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786509"/>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sz="4000" b="1">
                  <a:solidFill>
                    <a:srgbClr val="FFFFFF"/>
                  </a:solidFill>
                  <a:latin typeface="Lato" panose="020F0502020204030203" pitchFamily="34" charset="77"/>
                </a:rPr>
                <a:t>Conclusion</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5430890"/>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fr-FR" sz="3000" baseline="30000">
                  <a:solidFill>
                    <a:srgbClr val="FFFFFF"/>
                  </a:solidFill>
                  <a:latin typeface="Lato" panose="020F0502020204030203" pitchFamily="34" charset="77"/>
                </a:rPr>
                <a:t>MODULE 1 | SESSION DE CLÔTURE</a:t>
              </a:r>
            </a:p>
          </p:txBody>
        </p:sp>
      </p:grpSp>
      <p:pic>
        <p:nvPicPr>
          <p:cNvPr id="9" name="Picture 8" descr="A picture containing text, toy, doll&#10;&#10;Description automatically generated">
            <a:extLst>
              <a:ext uri="{FF2B5EF4-FFF2-40B4-BE49-F238E27FC236}">
                <a16:creationId xmlns:a16="http://schemas.microsoft.com/office/drawing/2014/main" id="{ECA4FC07-3BDA-98D8-E15B-9B8A5D001C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5945" y="1106368"/>
            <a:ext cx="2702656" cy="4046517"/>
          </a:xfrm>
          <a:prstGeom prst="rect">
            <a:avLst/>
          </a:prstGeom>
        </p:spPr>
      </p:pic>
      <p:pic>
        <p:nvPicPr>
          <p:cNvPr id="11" name="Picture 10">
            <a:extLst>
              <a:ext uri="{FF2B5EF4-FFF2-40B4-BE49-F238E27FC236}">
                <a16:creationId xmlns:a16="http://schemas.microsoft.com/office/drawing/2014/main" id="{755A641A-A0A3-6F83-6433-8D5052826D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0231" y="70691"/>
            <a:ext cx="2166563" cy="4829630"/>
          </a:xfrm>
          <a:prstGeom prst="rect">
            <a:avLst/>
          </a:prstGeom>
        </p:spPr>
      </p:pic>
      <p:pic>
        <p:nvPicPr>
          <p:cNvPr id="13" name="Picture 12">
            <a:extLst>
              <a:ext uri="{FF2B5EF4-FFF2-40B4-BE49-F238E27FC236}">
                <a16:creationId xmlns:a16="http://schemas.microsoft.com/office/drawing/2014/main" id="{CB417122-85A8-D7EE-AE0C-B5626BA522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84825" y="148909"/>
            <a:ext cx="2166563" cy="4829630"/>
          </a:xfrm>
          <a:prstGeom prst="rect">
            <a:avLst/>
          </a:prstGeom>
        </p:spPr>
      </p:pic>
    </p:spTree>
    <p:custDataLst>
      <p:tags r:id="rId1"/>
    </p:custDataLst>
    <p:extLst>
      <p:ext uri="{BB962C8B-B14F-4D97-AF65-F5344CB8AC3E}">
        <p14:creationId xmlns:p14="http://schemas.microsoft.com/office/powerpoint/2010/main" val="3780600487"/>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accel="50000" fill="hold" grpId="0"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2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accel="50000" fill="hold" nodeType="withEffect" p14:presetBounceEnd="50000">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14:bounceEnd="50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1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0-#ppt_w/2"/>
                                              </p:val>
                                            </p:tav>
                                            <p:tav tm="100000">
                                              <p:val>
                                                <p:strVal val="#ppt_x"/>
                                              </p:val>
                                            </p:tav>
                                          </p:tavLst>
                                        </p:anim>
                                        <p:anim calcmode="lin" valueType="num">
                                          <p:cBhvr additive="base">
                                            <p:cTn id="24" dur="2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ac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accel="50000"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1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0-#ppt_w/2"/>
                                              </p:val>
                                            </p:tav>
                                            <p:tav tm="100000">
                                              <p:val>
                                                <p:strVal val="#ppt_x"/>
                                              </p:val>
                                            </p:tav>
                                          </p:tavLst>
                                        </p:anim>
                                        <p:anim calcmode="lin" valueType="num">
                                          <p:cBhvr additive="base">
                                            <p:cTn id="24" dur="2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689165" y="1013258"/>
            <a:ext cx="8220919"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0070C0"/>
              </a:buClr>
              <a:buNone/>
            </a:pPr>
            <a:r>
              <a:rPr lang="fr-FR" sz="2400">
                <a:solidFill>
                  <a:srgbClr val="0070C0"/>
                </a:solidFill>
                <a:latin typeface="Lato"/>
                <a:ea typeface="Lato"/>
                <a:cs typeface="Lato"/>
              </a:rPr>
              <a:t>Suivi des étapes :</a:t>
            </a:r>
          </a:p>
          <a:p>
            <a:pPr>
              <a:lnSpc>
                <a:spcPct val="90000"/>
              </a:lnSpc>
              <a:buClr>
                <a:srgbClr val="0070C0"/>
              </a:buClr>
              <a:buFont typeface="Wingdings" pitchFamily="2" charset="2"/>
              <a:buChar char="Ø"/>
            </a:pPr>
            <a:r>
              <a:rPr lang="fr-FR" sz="1800" b="1">
                <a:solidFill>
                  <a:srgbClr val="0070C0"/>
                </a:solidFill>
              </a:rPr>
              <a:t>L’analyse de genre et de pouvoir </a:t>
            </a:r>
            <a:r>
              <a:rPr lang="fr-FR" sz="1800">
                <a:latin typeface="Lato"/>
                <a:ea typeface="Lato"/>
                <a:cs typeface="Lato"/>
              </a:rPr>
              <a:t>concernant les normes locales soutenant l’inégalité de genre et la VBG est achevée.</a:t>
            </a:r>
          </a:p>
          <a:p>
            <a:pPr>
              <a:lnSpc>
                <a:spcPct val="90000"/>
              </a:lnSpc>
              <a:buClr>
                <a:srgbClr val="0070C0"/>
              </a:buClr>
              <a:buFont typeface="Wingdings" pitchFamily="2" charset="2"/>
              <a:buChar char="Ø"/>
            </a:pPr>
            <a:r>
              <a:rPr lang="fr-FR" sz="1800"/>
              <a:t>La </a:t>
            </a:r>
            <a:r>
              <a:rPr lang="fr-FR" sz="1800">
                <a:latin typeface="Lato"/>
                <a:ea typeface="Lato"/>
                <a:cs typeface="Lato"/>
              </a:rPr>
              <a:t>stratégie comprenant des </a:t>
            </a:r>
            <a:r>
              <a:rPr lang="fr-FR" sz="1800" b="1">
                <a:solidFill>
                  <a:srgbClr val="0070C0"/>
                </a:solidFill>
              </a:rPr>
              <a:t>interventions de transformation et d’autonomisation</a:t>
            </a:r>
            <a:r>
              <a:rPr lang="fr-FR" sz="1800">
                <a:latin typeface="Lato"/>
                <a:ea typeface="Lato"/>
                <a:cs typeface="Lato"/>
              </a:rPr>
              <a:t> est mise en œuvre.</a:t>
            </a:r>
          </a:p>
          <a:p>
            <a:pPr>
              <a:lnSpc>
                <a:spcPct val="90000"/>
              </a:lnSpc>
              <a:buClr>
                <a:srgbClr val="0070C0"/>
              </a:buClr>
              <a:buFont typeface="Wingdings" pitchFamily="2" charset="2"/>
              <a:buChar char="Ø"/>
            </a:pPr>
            <a:r>
              <a:rPr lang="fr-FR" sz="1800" b="1">
                <a:solidFill>
                  <a:srgbClr val="0070C0"/>
                </a:solidFill>
              </a:rPr>
              <a:t>Le leadership des femmes et des filles </a:t>
            </a:r>
            <a:r>
              <a:rPr lang="fr-FR" sz="1800">
                <a:solidFill>
                  <a:schemeClr val="tx1">
                    <a:lumMod val="65000"/>
                    <a:lumOff val="35000"/>
                  </a:schemeClr>
                </a:solidFill>
                <a:latin typeface="Lato"/>
              </a:rPr>
              <a:t>dans les programmes de prévention est facilité.</a:t>
            </a:r>
          </a:p>
          <a:p>
            <a:pPr>
              <a:lnSpc>
                <a:spcPct val="90000"/>
              </a:lnSpc>
              <a:buClr>
                <a:srgbClr val="0070C0"/>
              </a:buClr>
              <a:buFont typeface="Wingdings" pitchFamily="2" charset="2"/>
              <a:buChar char="Ø"/>
            </a:pPr>
            <a:r>
              <a:rPr lang="fr-FR" sz="1800" b="1">
                <a:solidFill>
                  <a:srgbClr val="0070C0"/>
                </a:solidFill>
              </a:rPr>
              <a:t>Des sessions de rétroaction </a:t>
            </a:r>
            <a:r>
              <a:rPr lang="fr-FR" sz="1800">
                <a:solidFill>
                  <a:schemeClr val="tx1">
                    <a:lumMod val="65000"/>
                    <a:lumOff val="35000"/>
                  </a:schemeClr>
                </a:solidFill>
                <a:latin typeface="Lato"/>
              </a:rPr>
              <a:t>sont régulièrement organisées avec les femmes et les filles. </a:t>
            </a:r>
          </a:p>
          <a:p>
            <a:pPr>
              <a:lnSpc>
                <a:spcPct val="90000"/>
              </a:lnSpc>
              <a:buClr>
                <a:srgbClr val="0070C0"/>
              </a:buClr>
              <a:buFont typeface="Wingdings" pitchFamily="2" charset="2"/>
              <a:buChar char="Ø"/>
            </a:pPr>
            <a:r>
              <a:rPr lang="fr-FR" sz="1800" b="1">
                <a:solidFill>
                  <a:srgbClr val="0070C0"/>
                </a:solidFill>
              </a:rPr>
              <a:t>La stratégie de prévention de la VBG </a:t>
            </a:r>
            <a:r>
              <a:rPr lang="fr-FR" sz="1800">
                <a:solidFill>
                  <a:schemeClr val="tx1">
                    <a:lumMod val="65000"/>
                    <a:lumOff val="35000"/>
                  </a:schemeClr>
                </a:solidFill>
                <a:latin typeface="Lato"/>
              </a:rPr>
              <a:t>est intégrée dans la planification stratégique. </a:t>
            </a:r>
          </a:p>
          <a:p>
            <a:pPr>
              <a:lnSpc>
                <a:spcPct val="90000"/>
              </a:lnSpc>
              <a:buClr>
                <a:srgbClr val="0070C0"/>
              </a:buClr>
              <a:buFont typeface="Wingdings" pitchFamily="2" charset="2"/>
              <a:buChar char="Ø"/>
            </a:pPr>
            <a:r>
              <a:rPr lang="fr-FR" sz="1800" b="1">
                <a:solidFill>
                  <a:srgbClr val="0070C0"/>
                </a:solidFill>
              </a:rPr>
              <a:t>Un renforcement des capacités </a:t>
            </a:r>
            <a:r>
              <a:rPr lang="fr-FR" sz="1800">
                <a:solidFill>
                  <a:schemeClr val="tx1">
                    <a:lumMod val="65000"/>
                    <a:lumOff val="35000"/>
                  </a:schemeClr>
                </a:solidFill>
                <a:latin typeface="Lato"/>
              </a:rPr>
              <a:t>est organisé pour les membres du personnel sur l’évolution des attitudes, des connaissances et des comportements. </a:t>
            </a:r>
          </a:p>
          <a:p>
            <a:pPr>
              <a:lnSpc>
                <a:spcPct val="90000"/>
              </a:lnSpc>
              <a:buClr>
                <a:srgbClr val="0070C0"/>
              </a:buClr>
              <a:buFont typeface="Wingdings" pitchFamily="2" charset="2"/>
              <a:buChar char="Ø"/>
            </a:pPr>
            <a:r>
              <a:rPr lang="fr-FR" sz="1800">
                <a:solidFill>
                  <a:schemeClr val="tx1">
                    <a:lumMod val="65000"/>
                    <a:lumOff val="35000"/>
                  </a:schemeClr>
                </a:solidFill>
                <a:latin typeface="Lato"/>
              </a:rPr>
              <a:t>La stratégie et les programmes de prévention de la VBG sont assortis d’un </a:t>
            </a:r>
            <a:r>
              <a:rPr lang="fr-FR" sz="1800" b="1">
                <a:solidFill>
                  <a:srgbClr val="0070C0"/>
                </a:solidFill>
              </a:rPr>
              <a:t>plan de suivi</a:t>
            </a:r>
            <a:r>
              <a:rPr lang="fr-FR" sz="1800">
                <a:solidFill>
                  <a:schemeClr val="tx1">
                    <a:lumMod val="65000"/>
                    <a:lumOff val="35000"/>
                  </a:schemeClr>
                </a:solidFill>
                <a:latin typeface="Lato"/>
              </a:rPr>
              <a:t>. </a:t>
            </a:r>
          </a:p>
          <a:p>
            <a:pPr>
              <a:lnSpc>
                <a:spcPct val="90000"/>
              </a:lnSpc>
              <a:buClr>
                <a:srgbClr val="0070C0"/>
              </a:buClr>
              <a:buFont typeface="Wingdings" pitchFamily="2" charset="2"/>
              <a:buChar char="Ø"/>
            </a:pPr>
            <a:r>
              <a:rPr lang="fr-FR" sz="1800">
                <a:solidFill>
                  <a:schemeClr val="tx1">
                    <a:lumMod val="65000"/>
                    <a:lumOff val="35000"/>
                  </a:schemeClr>
                </a:solidFill>
                <a:latin typeface="Lato"/>
              </a:rPr>
              <a:t>Un plaidoyer est effectué auprès du gouvernement en vue </a:t>
            </a:r>
            <a:r>
              <a:rPr lang="fr-FR" sz="1800" b="1">
                <a:solidFill>
                  <a:srgbClr val="0070C0"/>
                </a:solidFill>
              </a:rPr>
              <a:t>d’une inclusion dans les programmes nationaux disponibles. </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689165" y="217423"/>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Politique du HCR en matière de VBG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697330" y="877578"/>
            <a:ext cx="11756270" cy="297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6" descr="Diagram&#10;&#10;Description automatically generated">
            <a:extLst>
              <a:ext uri="{FF2B5EF4-FFF2-40B4-BE49-F238E27FC236}">
                <a16:creationId xmlns:a16="http://schemas.microsoft.com/office/drawing/2014/main" id="{207A7DA8-AEB7-55FF-62DD-0C1340E350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426327" y="729837"/>
            <a:ext cx="4259107" cy="5459593"/>
          </a:xfrm>
          <a:prstGeom prst="rect">
            <a:avLst/>
          </a:prstGeom>
        </p:spPr>
      </p:pic>
    </p:spTree>
    <p:custDataLst>
      <p:tags r:id="rId1"/>
    </p:custDataLst>
    <p:extLst>
      <p:ext uri="{BB962C8B-B14F-4D97-AF65-F5344CB8AC3E}">
        <p14:creationId xmlns:p14="http://schemas.microsoft.com/office/powerpoint/2010/main" val="15782667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Effect transition="in" filter="fade">
                                          <p:cBhvr>
                                            <p:cTn id="61"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Effect transition="in" filter="fade">
                                          <p:cBhvr>
                                            <p:cTn id="61"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C632243-C065-DD15-FE0D-1DAF1CC7360C}"/>
              </a:ext>
            </a:extLst>
          </p:cNvPr>
          <p:cNvSpPr/>
          <p:nvPr/>
        </p:nvSpPr>
        <p:spPr>
          <a:xfrm>
            <a:off x="-271346" y="-2780927"/>
            <a:ext cx="12734692" cy="6885463"/>
          </a:xfrm>
          <a:prstGeom prst="ellipse">
            <a:avLst/>
          </a:prstGeom>
          <a:solidFill>
            <a:srgbClr val="FFFC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098746"/>
            <a:ext cx="8280400" cy="1416627"/>
            <a:chOff x="539750" y="4747636"/>
            <a:chExt cx="8280400" cy="1416627"/>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sz="4000" b="1">
                  <a:solidFill>
                    <a:srgbClr val="FFFFFF"/>
                  </a:solidFill>
                  <a:latin typeface="Lato" panose="020F0502020204030203" pitchFamily="34" charset="77"/>
                </a:rPr>
                <a:t>Introduction</a:t>
              </a:r>
              <a:r>
                <a:rPr lang="fr-FR" sz="4000" b="1">
                  <a:solidFill>
                    <a:srgbClr val="FFFFFF"/>
                  </a:solidFill>
                </a:rPr>
                <a:t> - </a:t>
              </a:r>
              <a:r>
                <a:rPr lang="fr-FR" sz="4000" b="1">
                  <a:solidFill>
                    <a:srgbClr val="FFFFFF"/>
                  </a:solidFill>
                  <a:latin typeface="Lato" panose="020F0502020204030203" pitchFamily="34" charset="77"/>
                </a:rPr>
                <a:t>Prévention de la VBG</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47636"/>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fr-FR" sz="3000" baseline="30000">
                  <a:solidFill>
                    <a:srgbClr val="FFFFFF"/>
                  </a:solidFill>
                  <a:latin typeface="Lato" panose="020F0502020204030203" pitchFamily="34" charset="77"/>
                </a:rPr>
                <a:t>MODULE 1 | SESSION 1</a:t>
              </a:r>
            </a:p>
          </p:txBody>
        </p:sp>
      </p:grpSp>
      <p:pic>
        <p:nvPicPr>
          <p:cNvPr id="13" name="Picture 12">
            <a:extLst>
              <a:ext uri="{FF2B5EF4-FFF2-40B4-BE49-F238E27FC236}">
                <a16:creationId xmlns:a16="http://schemas.microsoft.com/office/drawing/2014/main" id="{DB06F44B-9C6C-6379-457F-8605EAF032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517999" y="541744"/>
            <a:ext cx="3659986" cy="2221152"/>
          </a:xfrm>
          <a:prstGeom prst="rect">
            <a:avLst/>
          </a:prstGeom>
        </p:spPr>
      </p:pic>
      <p:pic>
        <p:nvPicPr>
          <p:cNvPr id="15" name="Picture 14">
            <a:extLst>
              <a:ext uri="{FF2B5EF4-FFF2-40B4-BE49-F238E27FC236}">
                <a16:creationId xmlns:a16="http://schemas.microsoft.com/office/drawing/2014/main" id="{FA041CDB-5FEB-8511-12A0-B6F42BEB23F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7355417" y="457842"/>
            <a:ext cx="3887206" cy="2305054"/>
          </a:xfrm>
          <a:prstGeom prst="rect">
            <a:avLst/>
          </a:prstGeom>
        </p:spPr>
      </p:pic>
      <p:pic>
        <p:nvPicPr>
          <p:cNvPr id="11" name="Picture 10">
            <a:extLst>
              <a:ext uri="{FF2B5EF4-FFF2-40B4-BE49-F238E27FC236}">
                <a16:creationId xmlns:a16="http://schemas.microsoft.com/office/drawing/2014/main" id="{92C571EC-1E7D-9641-C49D-65A2F6F65F5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96000" y="1289213"/>
            <a:ext cx="2398615" cy="222115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AE0E052-5628-C87E-B188-1A74118E4E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8929" y="-119478"/>
            <a:ext cx="2567822" cy="4228219"/>
          </a:xfrm>
          <a:prstGeom prst="rect">
            <a:avLst/>
          </a:prstGeom>
        </p:spPr>
      </p:pic>
    </p:spTree>
    <p:custDataLst>
      <p:tags r:id="rId1"/>
    </p:custDataLst>
    <p:extLst>
      <p:ext uri="{BB962C8B-B14F-4D97-AF65-F5344CB8AC3E}">
        <p14:creationId xmlns:p14="http://schemas.microsoft.com/office/powerpoint/2010/main" val="373306606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 fill="hold"/>
                                        <p:tgtEl>
                                          <p:spTgt spid="11"/>
                                        </p:tgtEl>
                                        <p:attrNameLst>
                                          <p:attrName>ppt_w</p:attrName>
                                        </p:attrNameLst>
                                      </p:cBhvr>
                                      <p:tavLst>
                                        <p:tav tm="0">
                                          <p:val>
                                            <p:fltVal val="0"/>
                                          </p:val>
                                        </p:tav>
                                        <p:tav tm="100000">
                                          <p:val>
                                            <p:strVal val="#ppt_w"/>
                                          </p:val>
                                        </p:tav>
                                      </p:tavLst>
                                    </p:anim>
                                    <p:anim calcmode="lin" valueType="num">
                                      <p:cBhvr>
                                        <p:cTn id="8" dur="2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4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200" fill="hold"/>
                                        <p:tgtEl>
                                          <p:spTgt spid="13"/>
                                        </p:tgtEl>
                                        <p:attrNameLst>
                                          <p:attrName>ppt_w</p:attrName>
                                        </p:attrNameLst>
                                      </p:cBhvr>
                                      <p:tavLst>
                                        <p:tav tm="0">
                                          <p:val>
                                            <p:fltVal val="0"/>
                                          </p:val>
                                        </p:tav>
                                        <p:tav tm="100000">
                                          <p:val>
                                            <p:strVal val="#ppt_w"/>
                                          </p:val>
                                        </p:tav>
                                      </p:tavLst>
                                    </p:anim>
                                    <p:anim calcmode="lin" valueType="num">
                                      <p:cBhvr>
                                        <p:cTn id="12" dur="2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6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00" fill="hold"/>
                                        <p:tgtEl>
                                          <p:spTgt spid="15"/>
                                        </p:tgtEl>
                                        <p:attrNameLst>
                                          <p:attrName>ppt_w</p:attrName>
                                        </p:attrNameLst>
                                      </p:cBhvr>
                                      <p:tavLst>
                                        <p:tav tm="0">
                                          <p:val>
                                            <p:fltVal val="0"/>
                                          </p:val>
                                        </p:tav>
                                        <p:tav tm="100000">
                                          <p:val>
                                            <p:strVal val="#ppt_w"/>
                                          </p:val>
                                        </p:tav>
                                      </p:tavLst>
                                    </p:anim>
                                    <p:anim calcmode="lin" valueType="num">
                                      <p:cBhvr>
                                        <p:cTn id="16" dur="2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734457" y="291744"/>
            <a:ext cx="9969863" cy="558073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2" name="Oval 1">
            <a:extLst>
              <a:ext uri="{FF2B5EF4-FFF2-40B4-BE49-F238E27FC236}">
                <a16:creationId xmlns:a16="http://schemas.microsoft.com/office/drawing/2014/main" id="{6A196AB0-9A5C-1B51-43D0-7C137B997A23}"/>
              </a:ext>
            </a:extLst>
          </p:cNvPr>
          <p:cNvSpPr/>
          <p:nvPr/>
        </p:nvSpPr>
        <p:spPr>
          <a:xfrm>
            <a:off x="384039" y="49095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38" y="615150"/>
            <a:ext cx="2522661" cy="2199760"/>
          </a:xfrm>
          <a:prstGeom prst="rect">
            <a:avLst/>
          </a:prstGeom>
        </p:spPr>
      </p:pic>
      <p:sp>
        <p:nvSpPr>
          <p:cNvPr id="6" name="Title 1">
            <a:extLst>
              <a:ext uri="{FF2B5EF4-FFF2-40B4-BE49-F238E27FC236}">
                <a16:creationId xmlns:a16="http://schemas.microsoft.com/office/drawing/2014/main" id="{DC6898FD-225B-884F-D33A-46DF976ACEE4}"/>
              </a:ext>
            </a:extLst>
          </p:cNvPr>
          <p:cNvSpPr txBox="1">
            <a:spLocks/>
          </p:cNvSpPr>
          <p:nvPr/>
        </p:nvSpPr>
        <p:spPr>
          <a:xfrm>
            <a:off x="2927128" y="832864"/>
            <a:ext cx="859431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Points clés à retenir :</a:t>
            </a:r>
            <a:br>
              <a:rPr lang="fr-FR">
                <a:solidFill>
                  <a:srgbClr val="0070C0"/>
                </a:solidFill>
              </a:rPr>
            </a:br>
            <a:r>
              <a:rPr lang="fr-FR" sz="3600">
                <a:solidFill>
                  <a:srgbClr val="0070C0"/>
                </a:solidFill>
                <a:latin typeface="Lato" panose="020F0502020204030203" pitchFamily="34" charset="77"/>
              </a:rPr>
              <a:t>Introduction – Prévention de la VBG </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927128" y="1713737"/>
            <a:ext cx="8330152" cy="2596296"/>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900"/>
              <a:t>La prévention, l’atténuation des risques et la prise en charge en matière de VBG sont l’une des huit priorités stratégiques du HCR, et la prévention de la VBG est une action prioritaire de la Politique du HCR en matière de VBG.</a:t>
            </a:r>
            <a:endParaRPr lang="en-US"/>
          </a:p>
          <a:p>
            <a:pPr marL="448945" indent="-448945">
              <a:buClr>
                <a:srgbClr val="0070C0"/>
              </a:buClr>
              <a:buFont typeface="Wingdings" pitchFamily="2" charset="2"/>
              <a:buChar char="Ø"/>
            </a:pPr>
            <a:r>
              <a:rPr lang="fr-FR" sz="1900"/>
              <a:t>La prévention de la VBG est une intervention spécialisée qui sauve des vies et doit être mise en œuvre dès le début d’une situation d’urgence. </a:t>
            </a:r>
          </a:p>
          <a:p>
            <a:pPr marL="448945" indent="-448945">
              <a:buClr>
                <a:srgbClr val="0070C0"/>
              </a:buClr>
              <a:buFont typeface="Wingdings" pitchFamily="2" charset="2"/>
              <a:buChar char="Ø"/>
            </a:pPr>
            <a:r>
              <a:rPr lang="fr-FR" sz="1900">
                <a:latin typeface="Lato"/>
                <a:ea typeface="Lato"/>
                <a:cs typeface="Lato"/>
              </a:rPr>
              <a:t>La promotion de normes sociales et de genre positives dès le début de la situation d’urgence jette les bases d’intervention à plus long terme, tout en reconnaissant que l’évolution des connaissances, des attitudes, des compétences et des comportements peut prendre du temps.</a:t>
            </a:r>
          </a:p>
          <a:p>
            <a:pPr marL="448945" indent="-448945">
              <a:buClr>
                <a:srgbClr val="0070C0"/>
              </a:buClr>
              <a:buFont typeface="Wingdings" pitchFamily="2" charset="2"/>
              <a:buChar char="Ø"/>
            </a:pPr>
            <a:r>
              <a:rPr lang="fr-FR" sz="1900"/>
              <a:t>Les programmes de prévention de la VBG ne devraient être mis en œuvre qu’une fois que les services essentiels sont en place pour répondre aux incidents de VBG.</a:t>
            </a:r>
          </a:p>
        </p:txBody>
      </p:sp>
    </p:spTree>
    <p:extLst>
      <p:ext uri="{BB962C8B-B14F-4D97-AF65-F5344CB8AC3E}">
        <p14:creationId xmlns:p14="http://schemas.microsoft.com/office/powerpoint/2010/main" val="325657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734457" y="188686"/>
            <a:ext cx="10073504" cy="582022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2" name="Oval 1">
            <a:extLst>
              <a:ext uri="{FF2B5EF4-FFF2-40B4-BE49-F238E27FC236}">
                <a16:creationId xmlns:a16="http://schemas.microsoft.com/office/drawing/2014/main" id="{6A196AB0-9A5C-1B51-43D0-7C137B997A23}"/>
              </a:ext>
            </a:extLst>
          </p:cNvPr>
          <p:cNvSpPr/>
          <p:nvPr/>
        </p:nvSpPr>
        <p:spPr>
          <a:xfrm>
            <a:off x="384039" y="61287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38" y="737070"/>
            <a:ext cx="2522661" cy="2199760"/>
          </a:xfrm>
          <a:prstGeom prst="rect">
            <a:avLst/>
          </a:prstGeom>
        </p:spPr>
      </p:pic>
      <p:sp>
        <p:nvSpPr>
          <p:cNvPr id="6" name="Title 1">
            <a:extLst>
              <a:ext uri="{FF2B5EF4-FFF2-40B4-BE49-F238E27FC236}">
                <a16:creationId xmlns:a16="http://schemas.microsoft.com/office/drawing/2014/main" id="{DC6898FD-225B-884F-D33A-46DF976ACEE4}"/>
              </a:ext>
            </a:extLst>
          </p:cNvPr>
          <p:cNvSpPr txBox="1">
            <a:spLocks/>
          </p:cNvSpPr>
          <p:nvPr/>
        </p:nvSpPr>
        <p:spPr>
          <a:xfrm>
            <a:off x="2927128" y="1118157"/>
            <a:ext cx="700935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Points clés à retenir :</a:t>
            </a:r>
            <a:br>
              <a:rPr lang="fr-FR">
                <a:solidFill>
                  <a:srgbClr val="0070C0"/>
                </a:solidFill>
              </a:rPr>
            </a:br>
            <a:r>
              <a:rPr lang="fr-FR" sz="3600">
                <a:solidFill>
                  <a:srgbClr val="0070C0"/>
                </a:solidFill>
                <a:latin typeface="Lato" panose="020F0502020204030203" pitchFamily="34" charset="77"/>
              </a:rPr>
              <a:t>Causes profondes de la VBG</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927128" y="1836950"/>
            <a:ext cx="8553672"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2000"/>
              <a:t>Les causes profondes de la VBG sont l’inégalité de genre, la discrimination systémique et les rapports de pouvoir inégaux.</a:t>
            </a:r>
          </a:p>
          <a:p>
            <a:pPr>
              <a:buClr>
                <a:srgbClr val="0070C0"/>
              </a:buClr>
              <a:buFont typeface="Wingdings" pitchFamily="2" charset="2"/>
              <a:buChar char="Ø"/>
            </a:pPr>
            <a:r>
              <a:rPr lang="fr-FR" sz="2000"/>
              <a:t>Le déplacement n’est pas la cause de la VBG. La VBG existe avant le déplacement. Les facteurs liés au déplacement peuvent aggraver la VBG. </a:t>
            </a:r>
          </a:p>
          <a:p>
            <a:pPr>
              <a:buClr>
                <a:srgbClr val="0070C0"/>
              </a:buClr>
              <a:buFont typeface="Wingdings" pitchFamily="2" charset="2"/>
              <a:buChar char="Ø"/>
            </a:pPr>
            <a:r>
              <a:rPr lang="fr-FR" sz="2000"/>
              <a:t>La prévention primaire de la VBG consiste à identifier, à comprendre et à traiter ses causes profondes. Elle diffère de l’atténuation des risques, qui porte sur les facteurs contribuant à la VBG.</a:t>
            </a:r>
          </a:p>
          <a:p>
            <a:pPr>
              <a:buClr>
                <a:srgbClr val="0070C0"/>
              </a:buClr>
              <a:buFont typeface="Wingdings" pitchFamily="2" charset="2"/>
              <a:buChar char="Ø"/>
            </a:pPr>
            <a:r>
              <a:rPr lang="fr-FR" sz="2000"/>
              <a:t>Les femmes et les filles sont davantage exposées au risque de VBG et ont encore d’autres difficultés à vaincre pour bénéficier des services dispensés, à cause de l’existence d’inégalités de genre et autres formes systémiques de discrimination intersectionnelle. </a:t>
            </a:r>
          </a:p>
        </p:txBody>
      </p:sp>
    </p:spTree>
    <p:extLst>
      <p:ext uri="{BB962C8B-B14F-4D97-AF65-F5344CB8AC3E}">
        <p14:creationId xmlns:p14="http://schemas.microsoft.com/office/powerpoint/2010/main" val="37997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B471E5-D0CE-03F6-2D82-6DAF65D66356}"/>
              </a:ext>
            </a:extLst>
          </p:cNvPr>
          <p:cNvSpPr txBox="1">
            <a:spLocks/>
          </p:cNvSpPr>
          <p:nvPr/>
        </p:nvSpPr>
        <p:spPr>
          <a:xfrm>
            <a:off x="3114925" y="1798241"/>
            <a:ext cx="7159738"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Points clés à retenir :</a:t>
            </a:r>
            <a:br>
              <a:rPr lang="fr-FR">
                <a:solidFill>
                  <a:srgbClr val="0070C0"/>
                </a:solidFill>
              </a:rPr>
            </a:br>
            <a:r>
              <a:rPr lang="fr-FR" sz="3600">
                <a:solidFill>
                  <a:srgbClr val="0070C0"/>
                </a:solidFill>
                <a:latin typeface="Lato" panose="020F0502020204030203" pitchFamily="34" charset="77"/>
              </a:rPr>
              <a:t>Principes de prévention de la VBG et modèle socio-écologique</a:t>
            </a:r>
          </a:p>
        </p:txBody>
      </p:sp>
      <p:sp>
        <p:nvSpPr>
          <p:cNvPr id="5" name="Rounded Rectangle 4">
            <a:extLst>
              <a:ext uri="{FF2B5EF4-FFF2-40B4-BE49-F238E27FC236}">
                <a16:creationId xmlns:a16="http://schemas.microsoft.com/office/drawing/2014/main" id="{EDD32393-5DC1-ACC6-F8F8-FB1EA3FF359C}"/>
              </a:ext>
            </a:extLst>
          </p:cNvPr>
          <p:cNvSpPr/>
          <p:nvPr/>
        </p:nvSpPr>
        <p:spPr>
          <a:xfrm>
            <a:off x="1917337" y="684712"/>
            <a:ext cx="9502503" cy="5208087"/>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2" name="Oval 1">
            <a:extLst>
              <a:ext uri="{FF2B5EF4-FFF2-40B4-BE49-F238E27FC236}">
                <a16:creationId xmlns:a16="http://schemas.microsoft.com/office/drawing/2014/main" id="{6A196AB0-9A5C-1B51-43D0-7C137B997A23}"/>
              </a:ext>
            </a:extLst>
          </p:cNvPr>
          <p:cNvSpPr/>
          <p:nvPr/>
        </p:nvSpPr>
        <p:spPr>
          <a:xfrm>
            <a:off x="566919" y="904248"/>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318" y="1028439"/>
            <a:ext cx="2522661" cy="2199760"/>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3089580" y="2458396"/>
            <a:ext cx="7740872" cy="2596296"/>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2000">
                <a:latin typeface="Lato"/>
                <a:ea typeface="Lato"/>
                <a:cs typeface="Lato"/>
              </a:rPr>
              <a:t>Pour être efficaces, les stratégies de prévention primaire devraient :</a:t>
            </a:r>
            <a:endParaRPr lang="en-US">
              <a:latin typeface="Lato"/>
              <a:ea typeface="Lato"/>
              <a:cs typeface="Lato"/>
            </a:endParaRPr>
          </a:p>
          <a:p>
            <a:pPr marL="742950" lvl="1" indent="-342900">
              <a:buClr>
                <a:srgbClr val="0070C0"/>
              </a:buClr>
              <a:buSzPct val="70000"/>
              <a:buFont typeface="Courier New" panose="02070309020205020404" pitchFamily="49" charset="0"/>
              <a:buChar char="o"/>
            </a:pPr>
            <a:r>
              <a:rPr lang="fr-FR" sz="1600">
                <a:latin typeface="Lato"/>
                <a:ea typeface="Lato"/>
                <a:cs typeface="Lato"/>
              </a:rPr>
              <a:t>Respecter les principes directeurs de l’action contre la VBG et s’engager dans des processus dirigés par la communauté ; Rendre des comptes aux femmes et aux filles ; Garantir une approche axée sur les survivant(e)s ; Ne pas nuire.</a:t>
            </a:r>
          </a:p>
          <a:p>
            <a:pPr marL="742950" lvl="1" indent="-342900">
              <a:buClr>
                <a:srgbClr val="0070C0"/>
              </a:buClr>
              <a:buSzPct val="70000"/>
              <a:buFont typeface="Courier New" panose="02070309020205020404" pitchFamily="49" charset="0"/>
              <a:buChar char="o"/>
            </a:pPr>
            <a:r>
              <a:rPr lang="fr-FR" sz="1600">
                <a:latin typeface="Lato"/>
                <a:ea typeface="Lato"/>
                <a:cs typeface="Lato"/>
              </a:rPr>
              <a:t>Agir sur l’ensemble du modèle socio-écologique : Viser à modifier les attentes sociales, et pas seulement les attitudes individuelles, faire connaître les changements, catalyser et renforcer les nouvelles normes et les nouveaux comportements.</a:t>
            </a:r>
          </a:p>
          <a:p>
            <a:pPr marL="742950" lvl="1" indent="-342900">
              <a:buClr>
                <a:srgbClr val="0070C0"/>
              </a:buClr>
              <a:buSzPct val="70000"/>
              <a:buFont typeface="Courier New" panose="02070309020205020404" pitchFamily="49" charset="0"/>
              <a:buChar char="o"/>
            </a:pPr>
            <a:r>
              <a:rPr lang="fr-FR" sz="1600">
                <a:latin typeface="Lato"/>
                <a:ea typeface="Lato"/>
                <a:cs typeface="Lato"/>
              </a:rPr>
              <a:t>Anticiper et gérer les résistances aux changements en matière de normes sociales et de genre.</a:t>
            </a:r>
          </a:p>
        </p:txBody>
      </p:sp>
    </p:spTree>
    <p:extLst>
      <p:ext uri="{BB962C8B-B14F-4D97-AF65-F5344CB8AC3E}">
        <p14:creationId xmlns:p14="http://schemas.microsoft.com/office/powerpoint/2010/main" val="38845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6EAEAC-57AF-97B5-8387-C275F5506872}"/>
              </a:ext>
            </a:extLst>
          </p:cNvPr>
          <p:cNvSpPr txBox="1">
            <a:spLocks/>
          </p:cNvSpPr>
          <p:nvPr/>
        </p:nvSpPr>
        <p:spPr>
          <a:xfrm>
            <a:off x="2805207" y="1326314"/>
            <a:ext cx="8657448"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Points clés à retenir :</a:t>
            </a:r>
            <a:br>
              <a:rPr lang="fr-FR">
                <a:solidFill>
                  <a:srgbClr val="0070C0"/>
                </a:solidFill>
              </a:rPr>
            </a:br>
            <a:r>
              <a:rPr lang="fr-FR" sz="3600">
                <a:solidFill>
                  <a:srgbClr val="0070C0"/>
                </a:solidFill>
                <a:latin typeface="Lato" panose="020F0502020204030203" pitchFamily="34" charset="77"/>
              </a:rPr>
              <a:t>Concevoir et planifier une intervention de prévention de la VBG au HCR</a:t>
            </a:r>
          </a:p>
        </p:txBody>
      </p:sp>
      <p:sp>
        <p:nvSpPr>
          <p:cNvPr id="5" name="Rounded Rectangle 4">
            <a:extLst>
              <a:ext uri="{FF2B5EF4-FFF2-40B4-BE49-F238E27FC236}">
                <a16:creationId xmlns:a16="http://schemas.microsoft.com/office/drawing/2014/main" id="{EDD32393-5DC1-ACC6-F8F8-FB1EA3FF359C}"/>
              </a:ext>
            </a:extLst>
          </p:cNvPr>
          <p:cNvSpPr/>
          <p:nvPr/>
        </p:nvSpPr>
        <p:spPr>
          <a:xfrm>
            <a:off x="1612537" y="271424"/>
            <a:ext cx="10213703" cy="5642370"/>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2" name="Oval 1">
            <a:extLst>
              <a:ext uri="{FF2B5EF4-FFF2-40B4-BE49-F238E27FC236}">
                <a16:creationId xmlns:a16="http://schemas.microsoft.com/office/drawing/2014/main" id="{6A196AB0-9A5C-1B51-43D0-7C137B997A23}"/>
              </a:ext>
            </a:extLst>
          </p:cNvPr>
          <p:cNvSpPr/>
          <p:nvPr/>
        </p:nvSpPr>
        <p:spPr>
          <a:xfrm>
            <a:off x="262119" y="49095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18" y="615150"/>
            <a:ext cx="2522661" cy="2199760"/>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784779" y="1986469"/>
            <a:ext cx="8657449"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1600"/>
              <a:t>Les interventions visant à lutter contre la VBG doivent être considérées comme prioritaires pour sauver des vies dans les stratégies pluriannuelles de protection/solutions de chaque opération et dans d’autres processus de planification internes et </a:t>
            </a:r>
            <a:r>
              <a:rPr lang="fr-FR" sz="1600" err="1"/>
              <a:t>interorganisations</a:t>
            </a:r>
            <a:r>
              <a:rPr lang="fr-FR" sz="1600"/>
              <a:t>.</a:t>
            </a:r>
          </a:p>
          <a:p>
            <a:pPr>
              <a:buClr>
                <a:srgbClr val="0070C0"/>
              </a:buClr>
              <a:buFont typeface="Wingdings" pitchFamily="2" charset="2"/>
              <a:buChar char="Ø"/>
            </a:pPr>
            <a:r>
              <a:rPr lang="fr-FR" sz="1600"/>
              <a:t>L’engagement et la participation des femmes, des filles et d’autres groupes à risque, ainsi que des </a:t>
            </a:r>
            <a:r>
              <a:rPr lang="fr-FR" sz="1600">
                <a:solidFill>
                  <a:schemeClr val="tx1">
                    <a:lumMod val="65000"/>
                    <a:lumOff val="35000"/>
                  </a:schemeClr>
                </a:solidFill>
                <a:latin typeface="Lato" panose="020F0502020204030203" pitchFamily="34" charset="77"/>
                <a:ea typeface="Lato"/>
                <a:cs typeface="Lato"/>
              </a:rPr>
              <a:t>organisations dirigées par des PDI et des réfugiés ou par des femmes et/ou des personnes LGBTQI+</a:t>
            </a:r>
            <a:r>
              <a:rPr lang="fr-FR" sz="1600"/>
              <a:t>, sont essentiels pour garantir des programmes sûrs, efficaces, durables et responsables en matière de prévention de la VBG. </a:t>
            </a:r>
          </a:p>
          <a:p>
            <a:pPr>
              <a:buClr>
                <a:srgbClr val="0070C0"/>
              </a:buClr>
              <a:buFont typeface="Wingdings" pitchFamily="2" charset="2"/>
              <a:buChar char="Ø"/>
            </a:pPr>
            <a:r>
              <a:rPr lang="fr-FR" sz="1600"/>
              <a:t>Les opérations doivent procéder à une analyse de genre et de pouvoir des normes et des masculinités locales soutenant l’inégalité de genre et la VBG, afin d’éclairer les stratégies et d’assurer une programmation efficace de la prévention. </a:t>
            </a:r>
          </a:p>
          <a:p>
            <a:pPr>
              <a:buClr>
                <a:srgbClr val="0070C0"/>
              </a:buClr>
              <a:buFont typeface="Wingdings" pitchFamily="2" charset="2"/>
              <a:buChar char="Ø"/>
            </a:pPr>
            <a:r>
              <a:rPr lang="fr-FR" sz="1600"/>
              <a:t>L’analyse de genre et de pouvoir doit contribuer à l’élaboration d’une théorie du changement qui montre comment nous nous attendons à ce que les réalisations/impact de la prévention de la VBG se produisent à court, moyen et long terme à la suite de notre travail.</a:t>
            </a:r>
          </a:p>
        </p:txBody>
      </p:sp>
    </p:spTree>
    <p:extLst>
      <p:ext uri="{BB962C8B-B14F-4D97-AF65-F5344CB8AC3E}">
        <p14:creationId xmlns:p14="http://schemas.microsoft.com/office/powerpoint/2010/main" val="288817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8"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8"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32857" y="426056"/>
            <a:ext cx="10223001" cy="5348823"/>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25528" y="1891318"/>
            <a:ext cx="794610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Points clés à retenir :</a:t>
            </a:r>
            <a:br>
              <a:rPr lang="fr-FR">
                <a:solidFill>
                  <a:srgbClr val="0070C0"/>
                </a:solidFill>
              </a:rPr>
            </a:br>
            <a:r>
              <a:rPr lang="fr-FR" sz="3600">
                <a:solidFill>
                  <a:srgbClr val="0070C0"/>
                </a:solidFill>
                <a:latin typeface="Lato" panose="020F0502020204030203" pitchFamily="34" charset="77"/>
              </a:rPr>
              <a:t>Mesurer les réalisations et l’impact du travail de prévention</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25528" y="2727728"/>
            <a:ext cx="8969478" cy="2330866"/>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900"/>
              <a:t>Les stratégies de prévention de la VBG devraient faire l’objet d’un suivi afin d’évaluer l’évolution des connaissances, des attitudes, des compétences et des comportements. </a:t>
            </a:r>
            <a:endParaRPr lang="en-US"/>
          </a:p>
          <a:p>
            <a:pPr marL="448945" indent="-448945">
              <a:buClr>
                <a:srgbClr val="0070C0"/>
              </a:buClr>
              <a:buFont typeface="Wingdings" pitchFamily="2" charset="2"/>
              <a:buChar char="Ø"/>
            </a:pPr>
            <a:r>
              <a:rPr lang="fr-FR" sz="1900">
                <a:latin typeface="Lato"/>
                <a:ea typeface="Lato"/>
                <a:cs typeface="Lato"/>
              </a:rPr>
              <a:t>Les indicateurs relatifs aux nombres d’incidents de VBG déclarés ne devraient jamais être utilisés pour mesurer le succès des programmes de lutte contre la VBG, y compris la prévention de la VBG. </a:t>
            </a:r>
            <a:endParaRPr lang="fr-FR" sz="1900"/>
          </a:p>
          <a:p>
            <a:pPr marL="448945" indent="-448945">
              <a:buClr>
                <a:srgbClr val="0070C0"/>
              </a:buClr>
              <a:buFont typeface="Wingdings" pitchFamily="2" charset="2"/>
              <a:buChar char="Ø"/>
            </a:pPr>
            <a:r>
              <a:rPr lang="fr-FR" sz="1900"/>
              <a:t>Le cadre global de résultats du HCR offre des outils pour le suivi des produits et des réalisations de nos programmes de prévention de la VBG. </a:t>
            </a:r>
          </a:p>
        </p:txBody>
      </p:sp>
      <p:sp>
        <p:nvSpPr>
          <p:cNvPr id="7" name="Oval 6">
            <a:extLst>
              <a:ext uri="{FF2B5EF4-FFF2-40B4-BE49-F238E27FC236}">
                <a16:creationId xmlns:a16="http://schemas.microsoft.com/office/drawing/2014/main" id="{2356C4E6-D4FA-3CB8-7723-BDC014D82515}"/>
              </a:ext>
            </a:extLst>
          </p:cNvPr>
          <p:cNvSpPr/>
          <p:nvPr/>
        </p:nvSpPr>
        <p:spPr>
          <a:xfrm>
            <a:off x="262119" y="584631"/>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8" name="Picture 7" descr="A picture containing text&#10;&#10;Description automatically generated">
            <a:extLst>
              <a:ext uri="{FF2B5EF4-FFF2-40B4-BE49-F238E27FC236}">
                <a16:creationId xmlns:a16="http://schemas.microsoft.com/office/drawing/2014/main" id="{E10CA6E9-1B84-0C39-DBCD-84F34A5D67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18" y="708822"/>
            <a:ext cx="2522661" cy="2199760"/>
          </a:xfrm>
          <a:prstGeom prst="rect">
            <a:avLst/>
          </a:prstGeom>
        </p:spPr>
      </p:pic>
    </p:spTree>
    <p:extLst>
      <p:ext uri="{BB962C8B-B14F-4D97-AF65-F5344CB8AC3E}">
        <p14:creationId xmlns:p14="http://schemas.microsoft.com/office/powerpoint/2010/main" val="245393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build="p"/>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0-#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build="p"/>
          <p:bldP spid="7" grpId="0" animBg="1"/>
        </p:bldLst>
      </p:timing>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838022" y="1610673"/>
            <a:ext cx="5626574"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fr-FR" sz="1500">
                <a:latin typeface="Lato" panose="020F0502020204030203" pitchFamily="34" charset="77"/>
                <a:ea typeface="MS Mincho" panose="02020609040205080304" pitchFamily="49" charset="-128"/>
                <a:cs typeface="Times New Roman" panose="02020603050405020304" pitchFamily="18" charset="0"/>
                <a:hlinkClick r:id="rId4"/>
              </a:rPr>
              <a:t>Politique du HCR sur la prévention, l’atténuation des risques et la prise en charge en matière de VBG, 2020 </a:t>
            </a:r>
            <a:endParaRPr lang="fr-FR" sz="1500">
              <a:latin typeface="Lato" panose="020F0502020204030203" pitchFamily="34" charset="77"/>
              <a:ea typeface="MS Mincho" panose="02020609040205080304" pitchFamily="49" charset="-128"/>
              <a:cs typeface="Times New Roman" panose="02020603050405020304" pitchFamily="18" charset="0"/>
              <a:hlinkClick r:id="rId5"/>
            </a:endParaRPr>
          </a:p>
          <a:p>
            <a:pPr>
              <a:buClr>
                <a:srgbClr val="0070C0"/>
              </a:buClr>
              <a:buFont typeface="Wingdings" pitchFamily="2" charset="2"/>
              <a:buChar char="Ø"/>
            </a:pPr>
            <a:r>
              <a:rPr lang="fr-FR" sz="1500">
                <a:latin typeface="Lato" panose="020F0502020204030203" pitchFamily="34" charset="77"/>
                <a:hlinkClick r:id="rId6"/>
              </a:rPr>
              <a:t>UNHCR GBV Policy Monitoring Framework</a:t>
            </a:r>
          </a:p>
          <a:p>
            <a:pPr>
              <a:buClr>
                <a:srgbClr val="0070C0"/>
              </a:buClr>
              <a:buFont typeface="Wingdings" pitchFamily="2" charset="2"/>
              <a:buChar char="Ø"/>
            </a:pPr>
            <a:r>
              <a:rPr lang="fr-FR" sz="1500">
                <a:latin typeface="Lato" panose="020F0502020204030203" pitchFamily="34" charset="77"/>
                <a:ea typeface="MS Mincho" panose="02020609040205080304" pitchFamily="49" charset="-128"/>
                <a:cs typeface="Times New Roman" panose="02020603050405020304" pitchFamily="18" charset="0"/>
                <a:hlinkClick r:id="rId7"/>
              </a:rPr>
              <a:t>16 Normes minimales interorganisations pour la programmation d’actions de lutte contre la VBG dans les situations d’urgence, 2019</a:t>
            </a:r>
          </a:p>
          <a:p>
            <a:pPr>
              <a:buClr>
                <a:srgbClr val="0070C0"/>
              </a:buClr>
              <a:buFont typeface="Wingdings" pitchFamily="2" charset="2"/>
              <a:buChar char="Ø"/>
            </a:pPr>
            <a:r>
              <a:rPr lang="fr-FR" sz="1500">
                <a:latin typeface="Lato" panose="020F0502020204030203" pitchFamily="34" charset="77"/>
                <a:ea typeface="MS Mincho" panose="02020609040205080304" pitchFamily="49" charset="-128"/>
                <a:cs typeface="Times New Roman" panose="02020603050405020304" pitchFamily="18" charset="0"/>
                <a:hlinkClick r:id="rId8"/>
              </a:rPr>
              <a:t>Politique du HCR sur l’âge, le genre et la diversité, 2018</a:t>
            </a:r>
          </a:p>
          <a:p>
            <a:pPr>
              <a:buClr>
                <a:srgbClr val="0070C0"/>
              </a:buClr>
              <a:buFont typeface="Wingdings" pitchFamily="2" charset="2"/>
              <a:buChar char="Ø"/>
            </a:pPr>
            <a:r>
              <a:rPr lang="fr-FR" sz="1500">
                <a:latin typeface="Lato" panose="020F0502020204030203" pitchFamily="34" charset="77"/>
                <a:ea typeface="MS Mincho" panose="02020609040205080304" pitchFamily="49" charset="-128"/>
                <a:cs typeface="Times New Roman" panose="02020603050405020304" pitchFamily="18" charset="0"/>
                <a:hlinkClick r:id="rId9"/>
              </a:rPr>
              <a:t>HCR, Note d’orientation : Travailler avec les personnes LGBTQI+ dans les situations de déplacement forcé, 2021</a:t>
            </a:r>
            <a:endParaRPr lang="fr-FR" sz="1500">
              <a:latin typeface="Lato" panose="020F0502020204030203" pitchFamily="34" charset="77"/>
              <a:ea typeface="MS Mincho" panose="02020609040205080304" pitchFamily="49" charset="-128"/>
              <a:cs typeface="Times New Roman" panose="02020603050405020304" pitchFamily="18" charset="0"/>
              <a:hlinkClick r:id="rId10"/>
            </a:endParaRPr>
          </a:p>
          <a:p>
            <a:pPr>
              <a:buClr>
                <a:srgbClr val="0070C0"/>
              </a:buClr>
              <a:buFont typeface="Wingdings" pitchFamily="2" charset="2"/>
              <a:buChar char="Ø"/>
            </a:pPr>
            <a:r>
              <a:rPr lang="fr-FR" sz="1500">
                <a:latin typeface="Lato" panose="020F0502020204030203" pitchFamily="34" charset="77"/>
                <a:ea typeface="MS Mincho" panose="02020609040205080304" pitchFamily="49" charset="-128"/>
                <a:cs typeface="Times New Roman" panose="02020603050405020304" pitchFamily="18" charset="0"/>
                <a:hlinkClick r:id="rId11"/>
              </a:rPr>
              <a:t>HCR, </a:t>
            </a:r>
            <a:r>
              <a:rPr lang="fr-FR" sz="1600">
                <a:latin typeface="Lato" panose="020F0502020204030203" pitchFamily="34" charset="77"/>
                <a:ea typeface="MS PGothic"/>
                <a:cs typeface="Calibri"/>
                <a:hlinkClick r:id="rId11"/>
              </a:rPr>
              <a:t>Gestion Axée sur les Résultats du HCR et la VBG, 2022</a:t>
            </a:r>
            <a:endParaRPr lang="fr-FR" sz="1500">
              <a:latin typeface="Lato" panose="020F0502020204030203" pitchFamily="34" charset="77"/>
              <a:ea typeface="MS Mincho" panose="02020609040205080304" pitchFamily="49" charset="-128"/>
              <a:cs typeface="Times New Roman" panose="02020603050405020304" pitchFamily="18" charset="0"/>
              <a:hlinkClick r:id="rId11"/>
            </a:endParaRPr>
          </a:p>
          <a:p>
            <a:pPr>
              <a:buClr>
                <a:srgbClr val="0070C0"/>
              </a:buClr>
              <a:buFont typeface="Wingdings" pitchFamily="2" charset="2"/>
              <a:buChar char="Ø"/>
            </a:pPr>
            <a:r>
              <a:rPr lang="fr-FR" sz="1500">
                <a:latin typeface="Lato" panose="020F0502020204030203" pitchFamily="34" charset="77"/>
                <a:hlinkClick r:id="rId12"/>
              </a:rPr>
              <a:t>What Works to Prevent Violence Against Women and Girls Global Programme, ressource en ligne</a:t>
            </a:r>
          </a:p>
          <a:p>
            <a:pPr>
              <a:buClr>
                <a:srgbClr val="0070C0"/>
              </a:buClr>
              <a:buFont typeface="Wingdings" pitchFamily="2" charset="2"/>
              <a:buChar char="Ø"/>
            </a:pPr>
            <a:r>
              <a:rPr lang="fr-FR" sz="1500">
                <a:latin typeface="Lato" panose="020F0502020204030203" pitchFamily="34" charset="77"/>
                <a:hlinkClick r:id="rId13"/>
              </a:rPr>
              <a:t>UNHCR GBV Learning Hub</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Ressources clés</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697330" y="1207656"/>
            <a:ext cx="716300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99325853-D7C1-77AC-5B52-F0E01CFBC13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69086" y="-95928"/>
            <a:ext cx="5096847" cy="6273443"/>
          </a:xfrm>
          <a:prstGeom prst="rect">
            <a:avLst/>
          </a:prstGeom>
        </p:spPr>
      </p:pic>
    </p:spTree>
    <p:custDataLst>
      <p:tags r:id="rId1"/>
    </p:custDataLst>
    <p:extLst>
      <p:ext uri="{BB962C8B-B14F-4D97-AF65-F5344CB8AC3E}">
        <p14:creationId xmlns:p14="http://schemas.microsoft.com/office/powerpoint/2010/main" val="37286394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ldLvl="5"/>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ldLvl="5"/>
          <p:bldP spid="3" grpId="0"/>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4E484BF-A582-6D4E-F949-69309232A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75488" y="-310077"/>
            <a:ext cx="10991962" cy="7168075"/>
          </a:xfrm>
          <a:prstGeom prst="rect">
            <a:avLst/>
          </a:prstGeom>
        </p:spPr>
      </p:pic>
      <p:pic>
        <p:nvPicPr>
          <p:cNvPr id="7" name="Picture 6" descr="A picture containing text, vector graphics, sign&#10;&#10;Description automatically generated">
            <a:extLst>
              <a:ext uri="{FF2B5EF4-FFF2-40B4-BE49-F238E27FC236}">
                <a16:creationId xmlns:a16="http://schemas.microsoft.com/office/drawing/2014/main" id="{F5A81626-DE26-7825-A037-BA64A403A4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3328" y="789421"/>
            <a:ext cx="4887596" cy="5398548"/>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9664D5DF-B93B-F95F-D9BA-48C7CE02C3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42144" y="578213"/>
            <a:ext cx="2636095" cy="1153728"/>
          </a:xfrm>
          <a:prstGeom prst="rect">
            <a:avLst/>
          </a:prstGeom>
        </p:spPr>
      </p:pic>
      <p:sp>
        <p:nvSpPr>
          <p:cNvPr id="2" name="Title 1">
            <a:extLst>
              <a:ext uri="{FF2B5EF4-FFF2-40B4-BE49-F238E27FC236}">
                <a16:creationId xmlns:a16="http://schemas.microsoft.com/office/drawing/2014/main" id="{DA269609-D5E0-6864-478A-329F0572D90D}"/>
              </a:ext>
            </a:extLst>
          </p:cNvPr>
          <p:cNvSpPr>
            <a:spLocks noGrp="1"/>
          </p:cNvSpPr>
          <p:nvPr>
            <p:ph type="title" idx="4294967295"/>
          </p:nvPr>
        </p:nvSpPr>
        <p:spPr>
          <a:xfrm>
            <a:off x="629877" y="578213"/>
            <a:ext cx="4429125" cy="1476375"/>
          </a:xfrm>
          <a:prstGeom prst="rect">
            <a:avLst/>
          </a:prstGeom>
        </p:spPr>
        <p:txBody>
          <a:bodyPr/>
          <a:lstStyle/>
          <a:p>
            <a:pPr algn="l"/>
            <a:r>
              <a:rPr lang="fr-FR" sz="5800" b="1">
                <a:solidFill>
                  <a:srgbClr val="0070C0"/>
                </a:solidFill>
                <a:latin typeface="Lato" panose="020F0502020204030203" pitchFamily="34" charset="77"/>
              </a:rPr>
              <a:t>Merci ! </a:t>
            </a:r>
          </a:p>
        </p:txBody>
      </p:sp>
      <p:pic>
        <p:nvPicPr>
          <p:cNvPr id="5" name="Content Placeholder 4" descr="A picture containing text, vector graphics&#10;&#10;Description automatically generated">
            <a:extLst>
              <a:ext uri="{FF2B5EF4-FFF2-40B4-BE49-F238E27FC236}">
                <a16:creationId xmlns:a16="http://schemas.microsoft.com/office/drawing/2014/main" id="{F52C0698-B519-B4C8-D40E-2435713F4F47}"/>
              </a:ext>
            </a:extLst>
          </p:cNvPr>
          <p:cNvPicPr>
            <a:picLocks noGrp="1" noChangeAspect="1"/>
          </p:cNvPicPr>
          <p:nvPr>
            <p:ph idx="4294967295"/>
          </p:nvPr>
        </p:nvPicPr>
        <p:blipFill>
          <a:blip r:embed="rId6" cstate="email">
            <a:extLst>
              <a:ext uri="{28A0092B-C50C-407E-A947-70E740481C1C}">
                <a14:useLocalDpi xmlns:a14="http://schemas.microsoft.com/office/drawing/2010/main"/>
              </a:ext>
            </a:extLst>
          </a:blip>
          <a:stretch>
            <a:fillRect/>
          </a:stretch>
        </p:blipFill>
        <p:spPr>
          <a:xfrm>
            <a:off x="2535385" y="1622425"/>
            <a:ext cx="4946650" cy="4565650"/>
          </a:xfrm>
          <a:prstGeom prst="rect">
            <a:avLst/>
          </a:prstGeom>
        </p:spPr>
      </p:pic>
    </p:spTree>
    <p:extLst>
      <p:ext uri="{BB962C8B-B14F-4D97-AF65-F5344CB8AC3E}">
        <p14:creationId xmlns:p14="http://schemas.microsoft.com/office/powerpoint/2010/main" val="1014004877"/>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childTnLst>
                                    </p:cTn>
                                  </p:par>
                                  <p:par>
                                    <p:cTn id="18" presetID="2" presetClass="entr" presetSubtype="1" accel="50000" fill="hold" nodeType="withEffect" p14:presetBounceEnd="50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50000">
                                          <p:cBhvr additive="base">
                                            <p:cTn id="20"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1" dur="20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8" accel="50000" fill="hold" grpId="0" nodeType="withEffect" p14:presetBounceEnd="50000">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14:bounceEnd="50000">
                                          <p:cBhvr additive="base">
                                            <p:cTn id="2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childTnLst>
                                    </p:cTn>
                                  </p:par>
                                  <p:par>
                                    <p:cTn id="18" presetID="2" presetClass="entr" presetSubtype="1" accel="5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ppt_x"/>
                                              </p:val>
                                            </p:tav>
                                            <p:tav tm="100000">
                                              <p:val>
                                                <p:strVal val="#ppt_x"/>
                                              </p:val>
                                            </p:tav>
                                          </p:tavLst>
                                        </p:anim>
                                        <p:anim calcmode="lin" valueType="num">
                                          <p:cBhvr additive="base">
                                            <p:cTn id="21" dur="20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8" accel="5000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0"/>
            <a:ext cx="12192000" cy="6974999"/>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a:solidFill>
                <a:srgbClr val="0070C0"/>
              </a:solidFill>
              <a:latin typeface="Calibri Regular"/>
            </a:endParaRPr>
          </a:p>
        </p:txBody>
      </p:sp>
      <p:sp>
        <p:nvSpPr>
          <p:cNvPr id="12" name="TextBox 11"/>
          <p:cNvSpPr txBox="1"/>
          <p:nvPr/>
        </p:nvSpPr>
        <p:spPr>
          <a:xfrm>
            <a:off x="1249453" y="824596"/>
            <a:ext cx="9326762" cy="1200329"/>
          </a:xfrm>
          <a:prstGeom prst="rect">
            <a:avLst/>
          </a:prstGeom>
          <a:noFill/>
        </p:spPr>
        <p:txBody>
          <a:bodyPr wrap="square" lIns="91440" tIns="45720" rIns="91440" bIns="45720" rtlCol="0" anchor="t">
            <a:spAutoFit/>
          </a:bodyPr>
          <a:lstStyle/>
          <a:p>
            <a:r>
              <a:rPr lang="fr-FR" sz="3600" b="1">
                <a:solidFill>
                  <a:schemeClr val="bg1"/>
                </a:solidFill>
                <a:latin typeface="Lato" panose="020F0502020204030203" pitchFamily="34" charset="0"/>
                <a:ea typeface="Lato" panose="020F0502020204030203" pitchFamily="34" charset="0"/>
                <a:cs typeface="Lato" panose="020F0502020204030203" pitchFamily="34" charset="0"/>
              </a:rPr>
              <a:t>COMMENTAIRES DE L’ANIMATEUR/ANIMATRICE</a:t>
            </a:r>
          </a:p>
        </p:txBody>
      </p:sp>
      <p:sp>
        <p:nvSpPr>
          <p:cNvPr id="29" name="TextBox 28"/>
          <p:cNvSpPr txBox="1"/>
          <p:nvPr/>
        </p:nvSpPr>
        <p:spPr>
          <a:xfrm>
            <a:off x="1249453" y="2024925"/>
            <a:ext cx="9875747" cy="3360920"/>
          </a:xfrm>
          <a:prstGeom prst="rect">
            <a:avLst/>
          </a:prstGeom>
          <a:noFill/>
        </p:spPr>
        <p:txBody>
          <a:bodyPr wrap="square" lIns="91440" tIns="45720" rIns="91440" bIns="45720" rtlCol="0" anchor="t">
            <a:spAutoFit/>
          </a:bodyPr>
          <a:lstStyle/>
          <a:p>
            <a:pPr marL="107315" indent="0">
              <a:lnSpc>
                <a:spcPct val="100000"/>
              </a:lnSpc>
              <a:spcBef>
                <a:spcPct val="20000"/>
              </a:spcBef>
              <a:buNone/>
            </a:pPr>
            <a:r>
              <a:rPr lang="fr-FR" b="1">
                <a:solidFill>
                  <a:schemeClr val="bg1"/>
                </a:solidFill>
                <a:latin typeface="Lato" panose="020F0502020204030203" pitchFamily="34" charset="0"/>
                <a:ea typeface="Lato" panose="020F0502020204030203" pitchFamily="34" charset="0"/>
                <a:cs typeface="Lato" panose="020F0502020204030203" pitchFamily="34" charset="0"/>
              </a:rPr>
              <a:t>Aidez-nous à améliorer ce </a:t>
            </a:r>
            <a:r>
              <a:rPr lang="en-GB" b="1">
                <a:solidFill>
                  <a:schemeClr val="bg1"/>
                </a:solidFill>
                <a:latin typeface="Lato" panose="020F0502020204030203" pitchFamily="34" charset="0"/>
                <a:ea typeface="Lato" panose="020F0502020204030203" pitchFamily="34" charset="0"/>
                <a:cs typeface="Lato" panose="020F0502020204030203" pitchFamily="34" charset="0"/>
              </a:rPr>
              <a:t>supports de formation </a:t>
            </a:r>
            <a:r>
              <a:rPr lang="fr-FR" b="1">
                <a:solidFill>
                  <a:schemeClr val="bg1"/>
                </a:solidFill>
                <a:latin typeface="Lato" panose="020F0502020204030203" pitchFamily="34" charset="0"/>
                <a:ea typeface="Lato" panose="020F0502020204030203" pitchFamily="34" charset="0"/>
                <a:cs typeface="Lato" panose="020F0502020204030203" pitchFamily="34" charset="0"/>
              </a:rPr>
              <a:t>en remplissant </a:t>
            </a:r>
            <a:r>
              <a:rPr lang="fr-FR" b="1">
                <a:latin typeface="Lato" panose="020F0502020204030203" pitchFamily="34" charset="0"/>
                <a:ea typeface="Lato" panose="020F0502020204030203" pitchFamily="34" charset="0"/>
                <a:cs typeface="Lato" panose="020F0502020204030203" pitchFamily="34" charset="0"/>
                <a:hlinkClick r:id="rId3"/>
              </a:rPr>
              <a:t>ce formulaire</a:t>
            </a:r>
            <a:r>
              <a:rPr lang="fr-FR" b="1">
                <a:latin typeface="Lato" panose="020F0502020204030203" pitchFamily="34" charset="0"/>
                <a:ea typeface="Lato" panose="020F0502020204030203" pitchFamily="34" charset="0"/>
                <a:cs typeface="Lato" panose="020F0502020204030203" pitchFamily="34" charset="0"/>
              </a:rPr>
              <a:t> </a:t>
            </a:r>
            <a:r>
              <a:rPr lang="fr-FR" b="1">
                <a:solidFill>
                  <a:schemeClr val="bg1"/>
                </a:solidFill>
                <a:latin typeface="Lato" panose="020F0502020204030203" pitchFamily="34" charset="0"/>
                <a:ea typeface="Lato" panose="020F0502020204030203" pitchFamily="34" charset="0"/>
                <a:cs typeface="Lato" panose="020F0502020204030203" pitchFamily="34" charset="0"/>
              </a:rPr>
              <a:t> de commentaires en ligne ! </a:t>
            </a:r>
          </a:p>
          <a:p>
            <a:pPr marL="107315" indent="0">
              <a:lnSpc>
                <a:spcPct val="100000"/>
              </a:lnSpc>
              <a:spcBef>
                <a:spcPct val="20000"/>
              </a:spcBef>
              <a:buNone/>
            </a:pPr>
            <a:endParaRPr lang="en-US">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spcBef>
                <a:spcPct val="20000"/>
              </a:spcBef>
              <a:buFont typeface="Arial" panose="020B0604020202020204" pitchFamily="34" charset="0"/>
              <a:buChar char="•"/>
            </a:pPr>
            <a:r>
              <a:rPr lang="fr-FR">
                <a:solidFill>
                  <a:schemeClr val="bg1"/>
                </a:solidFill>
                <a:latin typeface="Lato" panose="020F0502020204030203" pitchFamily="34" charset="0"/>
                <a:ea typeface="Lato" panose="020F0502020204030203" pitchFamily="34" charset="0"/>
                <a:cs typeface="Lato" panose="020F0502020204030203" pitchFamily="34" charset="0"/>
              </a:rPr>
              <a:t>Le bref formulaire de commentaires recueille les commentaires des animateurs qui utilisent un kit de formation du HCR sur la prévention de la VBG ou des collègues qui utilisent les documents à des fins d’auto-apprentissage, dans le but d'aider le Centre mondial d’apprentissage et de développement (GLDC) et la Division internationale de la protection (DIP) à améliorer le contenu et la qualité des documents. </a:t>
            </a:r>
          </a:p>
          <a:p>
            <a:pPr marL="285750" indent="-285750">
              <a:lnSpc>
                <a:spcPct val="100000"/>
              </a:lnSpc>
              <a:spcBef>
                <a:spcPct val="20000"/>
              </a:spcBef>
              <a:buFont typeface="Arial" panose="020B0604020202020204" pitchFamily="34" charset="0"/>
              <a:buChar char="•"/>
            </a:pPr>
            <a:r>
              <a:rPr lang="fr-FR">
                <a:solidFill>
                  <a:schemeClr val="bg1"/>
                </a:solidFill>
                <a:latin typeface="Lato" panose="020F0502020204030203" pitchFamily="34" charset="0"/>
                <a:ea typeface="Lato" panose="020F0502020204030203" pitchFamily="34" charset="0"/>
                <a:cs typeface="Lato" panose="020F0502020204030203" pitchFamily="34" charset="0"/>
              </a:rPr>
              <a:t>Il est recommandé aux animateurs de remplir le formulaire après avoir dispensé la formation au niveau local. </a:t>
            </a:r>
          </a:p>
          <a:p>
            <a:pPr marL="285750" indent="-285750">
              <a:lnSpc>
                <a:spcPct val="100000"/>
              </a:lnSpc>
              <a:spcBef>
                <a:spcPct val="20000"/>
              </a:spcBef>
              <a:buFont typeface="Arial" panose="020B0604020202020204" pitchFamily="34" charset="0"/>
              <a:buChar char="•"/>
            </a:pPr>
            <a:r>
              <a:rPr lang="fr-FR">
                <a:solidFill>
                  <a:schemeClr val="bg1"/>
                </a:solidFill>
                <a:latin typeface="Lato" panose="020F0502020204030203" pitchFamily="34" charset="0"/>
                <a:ea typeface="Lato" panose="020F0502020204030203" pitchFamily="34" charset="0"/>
                <a:cs typeface="Lato" panose="020F0502020204030203" pitchFamily="34" charset="0"/>
              </a:rPr>
              <a:t>Le formulaire de commentaires est anonyme et il faut environ 7 minutes pour le remplir.</a:t>
            </a:r>
          </a:p>
        </p:txBody>
      </p:sp>
      <p:sp>
        <p:nvSpPr>
          <p:cNvPr id="4" name="TextBox 3">
            <a:extLst>
              <a:ext uri="{FF2B5EF4-FFF2-40B4-BE49-F238E27FC236}">
                <a16:creationId xmlns:a16="http://schemas.microsoft.com/office/drawing/2014/main" id="{2FB4957E-3D77-7470-9C51-D345CDA53640}"/>
              </a:ext>
            </a:extLst>
          </p:cNvPr>
          <p:cNvSpPr txBox="1"/>
          <p:nvPr/>
        </p:nvSpPr>
        <p:spPr>
          <a:xfrm>
            <a:off x="4755112" y="5767255"/>
            <a:ext cx="2064327" cy="523220"/>
          </a:xfrm>
          <a:prstGeom prst="rect">
            <a:avLst/>
          </a:prstGeom>
          <a:noFill/>
        </p:spPr>
        <p:txBody>
          <a:bodyPr wrap="square" rtlCol="0">
            <a:spAutoFit/>
          </a:bodyPr>
          <a:lstStyle/>
          <a:p>
            <a:pPr algn="ctr"/>
            <a:r>
              <a:rPr lang="fr-FR" sz="2800" b="1">
                <a:solidFill>
                  <a:schemeClr val="bg1"/>
                </a:solidFill>
                <a:latin typeface="Lato" panose="020F0502020204030203" pitchFamily="34" charset="0"/>
                <a:ea typeface="Lato" panose="020F0502020204030203" pitchFamily="34" charset="0"/>
                <a:cs typeface="Lato" panose="020F0502020204030203" pitchFamily="34" charset="0"/>
              </a:rPr>
              <a:t>MERCI !</a:t>
            </a:r>
          </a:p>
        </p:txBody>
      </p:sp>
    </p:spTree>
    <p:extLst>
      <p:ext uri="{BB962C8B-B14F-4D97-AF65-F5344CB8AC3E}">
        <p14:creationId xmlns:p14="http://schemas.microsoft.com/office/powerpoint/2010/main" val="40055406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outdoor, screenshot&#10;&#10;Description automatically generated">
            <a:extLst>
              <a:ext uri="{FF2B5EF4-FFF2-40B4-BE49-F238E27FC236}">
                <a16:creationId xmlns:a16="http://schemas.microsoft.com/office/drawing/2014/main" id="{66538724-4627-4E46-8C96-FBB7DA612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452" y="391101"/>
            <a:ext cx="7272266" cy="5179394"/>
          </a:xfrm>
          <a:prstGeom prst="rect">
            <a:avLst/>
          </a:prstGeom>
        </p:spPr>
      </p:pic>
      <p:sp>
        <p:nvSpPr>
          <p:cNvPr id="4" name="Title 1">
            <a:extLst>
              <a:ext uri="{FF2B5EF4-FFF2-40B4-BE49-F238E27FC236}">
                <a16:creationId xmlns:a16="http://schemas.microsoft.com/office/drawing/2014/main" id="{43539F38-561C-4B68-BA2A-9C0140CD4C22}"/>
              </a:ext>
            </a:extLst>
          </p:cNvPr>
          <p:cNvSpPr txBox="1">
            <a:spLocks/>
          </p:cNvSpPr>
          <p:nvPr/>
        </p:nvSpPr>
        <p:spPr>
          <a:xfrm>
            <a:off x="1619003" y="5411087"/>
            <a:ext cx="7621272" cy="459497"/>
          </a:xfrm>
          <a:prstGeom prst="rect">
            <a:avLst/>
          </a:prstGeom>
        </p:spPr>
        <p:txBody>
          <a:bodyPr vert="horz" lIns="0" tIns="0" rIns="0" bIns="0" rtlCol="0" anchor="b" anchorCtr="0">
            <a:noAutofit/>
          </a:bodyPr>
          <a:lstStyle>
            <a:lvl1pPr algn="ctr" defTabSz="609585" rtl="0" eaLnBrk="1" latinLnBrk="0" hangingPunct="1">
              <a:lnSpc>
                <a:spcPct val="90000"/>
              </a:lnSpc>
              <a:spcBef>
                <a:spcPct val="0"/>
              </a:spcBef>
              <a:buNone/>
              <a:defRPr sz="5867" b="1" kern="1200">
                <a:solidFill>
                  <a:schemeClr val="bg2"/>
                </a:solidFill>
                <a:latin typeface="+mj-lt"/>
                <a:ea typeface="+mj-ea"/>
                <a:cs typeface="+mj-cs"/>
              </a:defRPr>
            </a:lvl1pPr>
          </a:lstStyle>
          <a:p>
            <a:pPr algn="l"/>
            <a:r>
              <a:rPr lang="fr-FR" sz="2100">
                <a:solidFill>
                  <a:schemeClr val="bg1"/>
                </a:solidFill>
              </a:rPr>
              <a:t>La VBG dans le cadre global de résultats du HCR</a:t>
            </a:r>
          </a:p>
        </p:txBody>
      </p:sp>
      <p:sp>
        <p:nvSpPr>
          <p:cNvPr id="5" name="TextBox 4">
            <a:extLst>
              <a:ext uri="{FF2B5EF4-FFF2-40B4-BE49-F238E27FC236}">
                <a16:creationId xmlns:a16="http://schemas.microsoft.com/office/drawing/2014/main" id="{D8BB0966-3AE6-8B52-0D16-85CB618AB228}"/>
              </a:ext>
            </a:extLst>
          </p:cNvPr>
          <p:cNvSpPr txBox="1"/>
          <p:nvPr/>
        </p:nvSpPr>
        <p:spPr>
          <a:xfrm>
            <a:off x="865577" y="5636687"/>
            <a:ext cx="5616089" cy="400110"/>
          </a:xfrm>
          <a:prstGeom prst="rect">
            <a:avLst/>
          </a:prstGeom>
          <a:noFill/>
        </p:spPr>
        <p:txBody>
          <a:bodyPr wrap="none" rtlCol="0">
            <a:spAutoFit/>
          </a:bodyPr>
          <a:lstStyle/>
          <a:p>
            <a:pPr algn="l"/>
            <a:r>
              <a:rPr lang="fr-FR" sz="2000" b="1">
                <a:solidFill>
                  <a:srgbClr val="0070C0"/>
                </a:solidFill>
              </a:rPr>
              <a:t>La VBG dans le cadre global de résultats du HCR</a:t>
            </a:r>
          </a:p>
        </p:txBody>
      </p:sp>
      <p:pic>
        <p:nvPicPr>
          <p:cNvPr id="2" name="Picture 1" descr="A picture containing icon&#10;&#10;Description automatically generated">
            <a:extLst>
              <a:ext uri="{FF2B5EF4-FFF2-40B4-BE49-F238E27FC236}">
                <a16:creationId xmlns:a16="http://schemas.microsoft.com/office/drawing/2014/main" id="{3E733D0C-C289-E34B-6C0E-2403DE1B0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530" y="433305"/>
            <a:ext cx="7767280" cy="5742000"/>
          </a:xfrm>
          <a:prstGeom prst="rect">
            <a:avLst/>
          </a:prstGeom>
        </p:spPr>
      </p:pic>
    </p:spTree>
    <p:extLst>
      <p:ext uri="{BB962C8B-B14F-4D97-AF65-F5344CB8AC3E}">
        <p14:creationId xmlns:p14="http://schemas.microsoft.com/office/powerpoint/2010/main" val="441495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fill="hold" nodeType="clickEffect" p14:presetBounceEnd="50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0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E54952E-9070-6D2C-EF25-1322E358A832}"/>
              </a:ext>
            </a:extLst>
          </p:cNvPr>
          <p:cNvSpPr>
            <a:spLocks noChangeArrowheads="1"/>
          </p:cNvSpPr>
          <p:nvPr/>
        </p:nvSpPr>
        <p:spPr bwMode="auto">
          <a:xfrm>
            <a:off x="1524001" y="-25315"/>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br>
              <a:rPr lang="fr-FR" sz="900">
                <a:latin typeface="Helvetica" pitchFamily="2" charset="0"/>
              </a:rPr>
            </a:br>
            <a:endParaRPr lang="fr-FR" sz="900">
              <a:latin typeface="Helvetica" pitchFamily="2" charset="0"/>
            </a:endParaRPr>
          </a:p>
        </p:txBody>
      </p:sp>
      <p:sp>
        <p:nvSpPr>
          <p:cNvPr id="3" name="Content Placeholder 2">
            <a:extLst>
              <a:ext uri="{FF2B5EF4-FFF2-40B4-BE49-F238E27FC236}">
                <a16:creationId xmlns:a16="http://schemas.microsoft.com/office/drawing/2014/main" id="{1A1CEC58-21E1-1D27-23DE-10D40F868263}"/>
              </a:ext>
            </a:extLst>
          </p:cNvPr>
          <p:cNvSpPr txBox="1">
            <a:spLocks/>
          </p:cNvSpPr>
          <p:nvPr/>
        </p:nvSpPr>
        <p:spPr>
          <a:xfrm>
            <a:off x="734170" y="2209234"/>
            <a:ext cx="6705208" cy="4465637"/>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fr-FR" sz="1900" b="1">
                <a:solidFill>
                  <a:srgbClr val="0070C0"/>
                </a:solidFill>
                <a:latin typeface="Lato"/>
                <a:ea typeface="Lato"/>
                <a:cs typeface="Lato"/>
              </a:rPr>
              <a:t>Réalisation politique </a:t>
            </a:r>
            <a:br>
              <a:rPr lang="fr-FR" sz="1800" u="sng">
                <a:latin typeface="Lato"/>
                <a:ea typeface="Lato"/>
                <a:cs typeface="Lato"/>
              </a:rPr>
            </a:br>
            <a:r>
              <a:rPr lang="fr-FR" sz="1800">
                <a:latin typeface="Lato"/>
                <a:ea typeface="Lato"/>
                <a:cs typeface="Lato"/>
              </a:rPr>
              <a:t>Les cas de VBG sont empêchés/ prévenus par des actions de lutte contre l’inégalité de genre, la discrimination et les rapports de pouvoir inégaux.</a:t>
            </a:r>
            <a:endParaRPr lang="en-US"/>
          </a:p>
          <a:p>
            <a:pPr marL="448945" indent="-448945">
              <a:buClr>
                <a:srgbClr val="0070C0"/>
              </a:buClr>
              <a:buFont typeface="Wingdings" pitchFamily="2" charset="2"/>
              <a:buChar char="Ø"/>
            </a:pPr>
            <a:r>
              <a:rPr lang="fr-FR" sz="1900" b="1">
                <a:solidFill>
                  <a:srgbClr val="0070C0"/>
                </a:solidFill>
                <a:latin typeface="Lato"/>
                <a:ea typeface="Lato"/>
                <a:cs typeface="Lato"/>
              </a:rPr>
              <a:t>Action prioritaire de la Politique</a:t>
            </a:r>
            <a:br>
              <a:rPr lang="fr-FR" sz="1800" u="sng">
                <a:latin typeface="Lato"/>
                <a:ea typeface="Lato"/>
                <a:cs typeface="Lato"/>
              </a:rPr>
            </a:br>
            <a:r>
              <a:rPr lang="fr-FR" sz="1800">
                <a:latin typeface="Lato"/>
                <a:ea typeface="Lato"/>
                <a:cs typeface="Lato"/>
              </a:rPr>
              <a:t>Les opérations préconiseront, planifieront et mettront en œuvre une programmation de la prévention qui promeut l’égalité des genres et qui vise à s’attaquer aux causes profondes de la VBG afin de modifier efficacement les comportements et les normes sociales, y compris par des approches à long terme, qui sont responsables à l’égard des femmes et des filles.</a:t>
            </a:r>
          </a:p>
        </p:txBody>
      </p:sp>
      <p:sp>
        <p:nvSpPr>
          <p:cNvPr id="9" name="Title 1">
            <a:extLst>
              <a:ext uri="{FF2B5EF4-FFF2-40B4-BE49-F238E27FC236}">
                <a16:creationId xmlns:a16="http://schemas.microsoft.com/office/drawing/2014/main" id="{2123400B-3EF0-71C9-0D8C-EF96C9B3A81F}"/>
              </a:ext>
            </a:extLst>
          </p:cNvPr>
          <p:cNvSpPr txBox="1">
            <a:spLocks/>
          </p:cNvSpPr>
          <p:nvPr/>
        </p:nvSpPr>
        <p:spPr>
          <a:xfrm>
            <a:off x="795490" y="684661"/>
            <a:ext cx="544452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fr-FR" sz="4000" b="1">
                <a:solidFill>
                  <a:srgbClr val="0070C0"/>
                </a:solidFill>
                <a:latin typeface="Lato" panose="020F0502020204030203" pitchFamily="34" charset="77"/>
              </a:rPr>
              <a:t>Politique du HCR en matière de VBG</a:t>
            </a:r>
          </a:p>
        </p:txBody>
      </p:sp>
      <p:cxnSp>
        <p:nvCxnSpPr>
          <p:cNvPr id="10" name="Straight Connector 9">
            <a:extLst>
              <a:ext uri="{FF2B5EF4-FFF2-40B4-BE49-F238E27FC236}">
                <a16:creationId xmlns:a16="http://schemas.microsoft.com/office/drawing/2014/main" id="{7AF8B79E-9D51-8AB7-5D7C-70D09BF001BB}"/>
              </a:ext>
            </a:extLst>
          </p:cNvPr>
          <p:cNvCxnSpPr>
            <a:cxnSpLocks/>
          </p:cNvCxnSpPr>
          <p:nvPr/>
        </p:nvCxnSpPr>
        <p:spPr>
          <a:xfrm flipH="1">
            <a:off x="-2521289" y="1339804"/>
            <a:ext cx="811960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2" name="Rectangle 11">
            <a:hlinkClick r:id="rId3"/>
            <a:extLst>
              <a:ext uri="{FF2B5EF4-FFF2-40B4-BE49-F238E27FC236}">
                <a16:creationId xmlns:a16="http://schemas.microsoft.com/office/drawing/2014/main" id="{4CDA30F5-FDDD-F40E-48CE-8E5916001FAA}"/>
              </a:ext>
            </a:extLst>
          </p:cNvPr>
          <p:cNvSpPr/>
          <p:nvPr/>
        </p:nvSpPr>
        <p:spPr>
          <a:xfrm>
            <a:off x="7972168" y="415897"/>
            <a:ext cx="3726812" cy="5208236"/>
          </a:xfrm>
          <a:prstGeom prst="rect">
            <a:avLst/>
          </a:prstGeom>
          <a:noFill/>
          <a:ln w="6032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srgbClr val="0070C0"/>
              </a:solidFill>
            </a:endParaRPr>
          </a:p>
        </p:txBody>
      </p:sp>
      <p:pic>
        <p:nvPicPr>
          <p:cNvPr id="2" name="Picture 1">
            <a:extLst>
              <a:ext uri="{FF2B5EF4-FFF2-40B4-BE49-F238E27FC236}">
                <a16:creationId xmlns:a16="http://schemas.microsoft.com/office/drawing/2014/main" id="{6A62D07F-4EDA-5E78-5D20-4DF5F56DB189}"/>
              </a:ext>
            </a:extLst>
          </p:cNvPr>
          <p:cNvPicPr>
            <a:picLocks noChangeAspect="1"/>
          </p:cNvPicPr>
          <p:nvPr/>
        </p:nvPicPr>
        <p:blipFill>
          <a:blip r:embed="rId4"/>
          <a:stretch>
            <a:fillRect/>
          </a:stretch>
        </p:blipFill>
        <p:spPr>
          <a:xfrm>
            <a:off x="8080804" y="634856"/>
            <a:ext cx="3509539" cy="4770318"/>
          </a:xfrm>
          <a:prstGeom prst="rect">
            <a:avLst/>
          </a:prstGeom>
        </p:spPr>
      </p:pic>
      <p:pic>
        <p:nvPicPr>
          <p:cNvPr id="13" name="Picture 12" descr="Shape&#10;&#10;Description automatically generated">
            <a:extLst>
              <a:ext uri="{FF2B5EF4-FFF2-40B4-BE49-F238E27FC236}">
                <a16:creationId xmlns:a16="http://schemas.microsoft.com/office/drawing/2014/main" id="{9FC84A9A-C19A-E0FE-28D3-299FAB1B02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6017" y="4666417"/>
            <a:ext cx="1699024" cy="1522747"/>
          </a:xfrm>
          <a:prstGeom prst="rect">
            <a:avLst/>
          </a:prstGeom>
        </p:spPr>
      </p:pic>
    </p:spTree>
    <p:extLst>
      <p:ext uri="{BB962C8B-B14F-4D97-AF65-F5344CB8AC3E}">
        <p14:creationId xmlns:p14="http://schemas.microsoft.com/office/powerpoint/2010/main" val="34097694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7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 fill="hold"/>
                                            <p:tgtEl>
                                              <p:spTgt spid="13"/>
                                            </p:tgtEl>
                                            <p:attrNameLst>
                                              <p:attrName>ppt_w</p:attrName>
                                            </p:attrNameLst>
                                          </p:cBhvr>
                                          <p:tavLst>
                                            <p:tav tm="0">
                                              <p:val>
                                                <p:strVal val="2/3*#ppt_w"/>
                                              </p:val>
                                            </p:tav>
                                            <p:tav tm="100000">
                                              <p:val>
                                                <p:strVal val="#ppt_w"/>
                                              </p:val>
                                            </p:tav>
                                          </p:tavLst>
                                        </p:anim>
                                        <p:anim calcmode="lin" valueType="num">
                                          <p:cBhvr>
                                            <p:cTn id="1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7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 fill="hold"/>
                                            <p:tgtEl>
                                              <p:spTgt spid="13"/>
                                            </p:tgtEl>
                                            <p:attrNameLst>
                                              <p:attrName>ppt_w</p:attrName>
                                            </p:attrNameLst>
                                          </p:cBhvr>
                                          <p:tavLst>
                                            <p:tav tm="0">
                                              <p:val>
                                                <p:strVal val="2/3*#ppt_w"/>
                                              </p:val>
                                            </p:tav>
                                            <p:tav tm="100000">
                                              <p:val>
                                                <p:strVal val="#ppt_w"/>
                                              </p:val>
                                            </p:tav>
                                          </p:tavLst>
                                        </p:anim>
                                        <p:anim calcmode="lin" valueType="num">
                                          <p:cBhvr>
                                            <p:cTn id="1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DESIGN_ID_CUSTOM DESIGN" val="wlg7qZvh"/>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SGBV4">
      <a:dk1>
        <a:sysClr val="windowText" lastClr="000000"/>
      </a:dk1>
      <a:lt1>
        <a:sysClr val="window" lastClr="FFFFFF"/>
      </a:lt1>
      <a:dk2>
        <a:srgbClr val="F0E68D"/>
      </a:dk2>
      <a:lt2>
        <a:srgbClr val="EEECE1"/>
      </a:lt2>
      <a:accent1>
        <a:srgbClr val="934378"/>
      </a:accent1>
      <a:accent2>
        <a:srgbClr val="F7BE5A"/>
      </a:accent2>
      <a:accent3>
        <a:srgbClr val="87C070"/>
      </a:accent3>
      <a:accent4>
        <a:srgbClr val="4EB7DD"/>
      </a:accent4>
      <a:accent5>
        <a:srgbClr val="976B9D"/>
      </a:accent5>
      <a:accent6>
        <a:srgbClr val="5C5F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0.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96.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32.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33.png"/></Relationships>
</file>

<file path=ppt/webextensions/webextension1.xml><?xml version="1.0" encoding="utf-8"?>
<we:webextension xmlns:we="http://schemas.microsoft.com/office/webextensions/webextension/2010/11" id="{702AE22D-07AA-3640-AAAD-8D19AA68652B}">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47"/>
    <we:property name="starttime" value="0"/>
    <we:property name="vid" value="&quot;https://www.youtube.com/watch?v=YiZdsBugikg&amp;list=PLk83Ra7kAz5HP4HEvmPeDTza6yDBM15Rd&amp;index=4&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10C1484-5C77-1744-B2E9-E2214CB1E5B2}">
  <we:reference id="wa104221182" version="3.3.0.0" store="en-US" storeType="OMEX"/>
  <we:alternateReferences>
    <we:reference id="wa104221182" version="3.3.0.0" store="wa104221182" storeType="OMEX"/>
  </we:alternateReferences>
  <we:properties>
    <we:property name="autoplay" value="0"/>
    <we:property name="endtime" value="0"/>
    <we:property name="starttime" value="0"/>
    <we:property name="vid" value="&quot;https://www.youtube.com/watch?v=O1islM0ytk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55D35F1F-CF70-144F-A47C-FC07F68494E3}">
  <we:reference id="wa104221182" version="3.3.0.0" store="en-US" storeType="OMEX"/>
  <we:alternateReferences>
    <we:reference id="wa104221182" version="3.3.0.0" store="wa104221182" storeType="OMEX"/>
  </we:alternateReferences>
  <we:properties>
    <we:property name="autoplay" value="0"/>
    <we:property name="endtime" value="0"/>
    <we:property name="starttime" value="0"/>
    <we:property name="vid" value="&quot;https://www.youtube.com/watch?v=XN07X6Vjk_I&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B5D9E4DA-A651-7D48-A12A-22F7A6804D87}">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85"/>
    <we:property name="starttime" value="0"/>
    <we:property name="vid" value="&quot;https://www.youtube.com/watch?v=-Sn3gyafO80&amp;list=PLk83Ra7kAz5HP4HEvmPeDTza6yDBM15Rd&amp;index=5&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89631A7D-3458-D543-8BB6-C6CAA136FDD7}">
  <we:reference id="wa104221182" version="3.3.0.0" store="en-US" storeType="OMEX"/>
  <we:alternateReferences>
    <we:reference id="wa104221182" version="3.3.0.0" store="wa104221182" storeType="OMEX"/>
  </we:alternateReferences>
  <we:properties>
    <we:property name="autoplay" value="0"/>
    <we:property name="endtime" value="0"/>
    <we:property name="slideId" value="4324"/>
    <we:property name="starttime" value="0"/>
    <we:property name="vid" value="&quot;https://www.youtube.com/watch?v=U7WGIAVR6zc&amp;list=PLk83Ra7kAz5HP4HEvmPeDTza6yDBM15Rd&amp;index=6&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843D3556-9751-AD46-ABE6-D1DD556E6943}">
  <we:reference id="wa104221182" version="3.3.0.0" store="en-US" storeType="OMEX"/>
  <we:alternateReferences>
    <we:reference id="wa104221182" version="3.3.0.0" store="wa104221182" storeType="OMEX"/>
  </we:alternateReferences>
  <we:properties>
    <we:property name="autoplay" value="0"/>
    <we:property name="endtime" value="0"/>
    <we:property name="slideId" value="4323"/>
    <we:property name="starttime" value="0"/>
    <we:property name="vid" value="&quot;https://www.youtube.com/watch?v=5FxVlbqwOMU&amp;list=PLk83Ra7kAz5HP4HEvmPeDTza6yDBM15Rd&amp;index=7&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d07093-0f25-4850-9969-06e923766a96" xsi:nil="true"/>
    <lcf76f155ced4ddcb4097134ff3c332f xmlns="7734fb8c-831e-4eb8-8456-b9d33828000d">
      <Terms xmlns="http://schemas.microsoft.com/office/infopath/2007/PartnerControls"/>
    </lcf76f155ced4ddcb4097134ff3c332f>
    <SharedWithUsers xmlns="8ad07093-0f25-4850-9969-06e923766a96">
      <UserInfo>
        <DisplayName>Asha Ngonze</DisplayName>
        <AccountId>173</AccountId>
        <AccountType/>
      </UserInfo>
      <UserInfo>
        <DisplayName>Rose De Jong</DisplayName>
        <AccountId>161</AccountId>
        <AccountType/>
      </UserInfo>
    </SharedWithUsers>
    <MediaLengthInSeconds xmlns="7734fb8c-831e-4eb8-8456-b9d33828000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B364B4C675074FA44788609F1CB9C1" ma:contentTypeVersion="13" ma:contentTypeDescription="Create a new document." ma:contentTypeScope="" ma:versionID="bedf9d699298f379f3ddf9bf4266d08a">
  <xsd:schema xmlns:xsd="http://www.w3.org/2001/XMLSchema" xmlns:xs="http://www.w3.org/2001/XMLSchema" xmlns:p="http://schemas.microsoft.com/office/2006/metadata/properties" xmlns:ns2="7734fb8c-831e-4eb8-8456-b9d33828000d" xmlns:ns3="8ad07093-0f25-4850-9969-06e923766a96" targetNamespace="http://schemas.microsoft.com/office/2006/metadata/properties" ma:root="true" ma:fieldsID="f70ac71472127edb9ddfef877116142b" ns2:_="" ns3:_="">
    <xsd:import namespace="7734fb8c-831e-4eb8-8456-b9d33828000d"/>
    <xsd:import namespace="8ad07093-0f25-4850-9969-06e92376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4fb8c-831e-4eb8-8456-b9d338280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d07093-0f25-4850-9969-06e923766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ef80153-f963-49f3-a96a-9f2e1c58e2cf}" ma:internalName="TaxCatchAll" ma:showField="CatchAllData" ma:web="8ad07093-0f25-4850-9969-06e92376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DF679-14F0-442F-B57D-7AA19A37C8B2}">
  <ds:schemaRefs>
    <ds:schemaRef ds:uri="8ad07093-0f25-4850-9969-06e923766a96"/>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http://www.w3.org/XML/1998/namespace"/>
    <ds:schemaRef ds:uri="7734fb8c-831e-4eb8-8456-b9d33828000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BB77D00-7321-435F-9953-73D532113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4fb8c-831e-4eb8-8456-b9d33828000d"/>
    <ds:schemaRef ds:uri="8ad07093-0f25-4850-9969-06e92376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F22226-5F76-46F0-BA17-E46EDC78F4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29905</Words>
  <Application>Microsoft Office PowerPoint</Application>
  <PresentationFormat>Widescreen</PresentationFormat>
  <Paragraphs>1292</Paragraphs>
  <Slides>77</Slides>
  <Notes>77</Notes>
  <HiddenSlides>3</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Base</vt:lpstr>
      <vt:lpstr>PowerPoint Presentation</vt:lpstr>
      <vt:lpstr>PowerPoint Presentation</vt:lpstr>
      <vt:lpstr>PowerPoint Presentation</vt:lpstr>
      <vt:lpstr>Objectifs d’apprentissage </vt:lpstr>
      <vt:lpstr>Ordre du jour</vt:lpstr>
      <vt:lpstr>Présentations</vt:lpstr>
      <vt:lpstr>PowerPoint Presentation</vt:lpstr>
      <vt:lpstr>PowerPoint Presentation</vt:lpstr>
      <vt:lpstr>PowerPoint Presentation</vt:lpstr>
      <vt:lpstr>PowerPoint Presentation</vt:lpstr>
      <vt:lpstr>PowerPoint Presentation</vt:lpstr>
      <vt:lpstr>PowerPoint Presentation</vt:lpstr>
      <vt:lpstr>Discussion  Prévention de la VBG dans les situations d’urgence</vt:lpstr>
      <vt:lpstr>PowerPoint Presentation</vt:lpstr>
      <vt:lpstr>PowerPoint Presentation</vt:lpstr>
      <vt:lpstr>PowerPoint Presentation</vt:lpstr>
      <vt:lpstr>PowerPoint Presentation</vt:lpstr>
      <vt:lpstr>S’attaquer aux CAUSES PROFONDES de la VBG : </vt:lpstr>
      <vt:lpstr>PowerPoint Presentation</vt:lpstr>
      <vt:lpstr>PowerPoint Presentation</vt:lpstr>
      <vt:lpstr>PowerPoint Presentation</vt:lpstr>
      <vt:lpstr>PowerPoint Presentation</vt:lpstr>
      <vt:lpstr>PowerPoint Presentation</vt:lpstr>
      <vt:lpstr>Les formes croisées de discrimination augmentent le risque de VBG</vt:lpstr>
      <vt:lpstr>PowerPoint Presentation</vt:lpstr>
      <vt:lpstr>Discussion  Inégalité de genre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Travail en groupe  Réflexions sur la vidéo</vt:lpstr>
      <vt:lpstr>PowerPoint Presentation</vt:lpstr>
      <vt:lpstr>Travail de groupe  Equal Access Nepal</vt:lpstr>
      <vt:lpstr>PowerPoint Presentation</vt:lpstr>
      <vt:lpstr>PowerPoint Presentation</vt:lpstr>
      <vt:lpstr>PowerPoint Presentation</vt:lpstr>
      <vt:lpstr>PowerPoint Presentation</vt:lpstr>
      <vt:lpstr>PowerPoint Presentation</vt:lpstr>
      <vt:lpstr>PowerPoint Presentation</vt:lpstr>
      <vt:lpstr>Discussion  Partenariats et localisation</vt:lpstr>
      <vt:lpstr>PowerPoint Presentation</vt:lpstr>
      <vt:lpstr>PowerPoint Presentation</vt:lpstr>
      <vt:lpstr>PowerPoint Presentation</vt:lpstr>
      <vt:lpstr>Discussion  Analyse de genre et de pouvoir</vt:lpstr>
      <vt:lpstr>PowerPoint Presentation</vt:lpstr>
      <vt:lpstr>Travail de groupe  Domaines d’une analyse de genre et de pouvoir</vt:lpstr>
      <vt:lpstr>PowerPoint Presentation</vt:lpstr>
      <vt:lpstr>PowerPoint Presentation</vt:lpstr>
      <vt:lpstr>PowerPoint Presentation</vt:lpstr>
      <vt:lpstr>PowerPoint Presentation</vt:lpstr>
      <vt:lpstr>PowerPoint Presentation</vt:lpstr>
      <vt:lpstr>PowerPoint Presentation</vt:lpstr>
      <vt:lpstr>Discussion  Efficacité des activités de prévention</vt:lpstr>
      <vt:lpstr>Mesurer les l’impact des activités de prévention de la VBG </vt:lpstr>
      <vt:lpstr>PowerPoint Presentation</vt:lpstr>
      <vt:lpstr>PowerPoint Presentation</vt:lpstr>
      <vt:lpstr>Travail de groupe  Indicateurs de produits de bonnes pratiques pour les programmes de prévention de la VBG</vt:lpstr>
      <vt:lpstr>PowerPoint Presentation</vt:lpstr>
      <vt:lpstr>PowerPoint Presentation</vt:lpstr>
      <vt:lpstr>PowerPoint Presentation</vt:lpstr>
      <vt:lpstr>PowerPoint Presentation</vt:lpstr>
      <vt:lpstr>Travail de groupe  Réalisations et produits de nos propres programmes de prévention de la VBG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 </vt:lpstr>
      <vt:lpstr>PowerPoint Presentation</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Trulli</dc:creator>
  <cp:lastModifiedBy>Rose De Jong</cp:lastModifiedBy>
  <cp:revision>2</cp:revision>
  <dcterms:created xsi:type="dcterms:W3CDTF">2013-05-14T13:56:23Z</dcterms:created>
  <dcterms:modified xsi:type="dcterms:W3CDTF">2024-01-22T08:49:27Z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B3D20A61-DA67-4A2E-9FC5-7D18D4F4215E</vt:lpwstr>
  </property>
  <property fmtid="{D5CDD505-2E9C-101B-9397-08002B2CF9AE}" pid="3" name="ArticulatePath">
    <vt:lpwstr>Module 3 Designing, Implementing Monitoring GBV Prevention_GP</vt:lpwstr>
  </property>
  <property fmtid="{D5CDD505-2E9C-101B-9397-08002B2CF9AE}" pid="4" name="ContentTypeId">
    <vt:lpwstr>0x01010086B364B4C675074FA44788609F1CB9C1</vt:lpwstr>
  </property>
  <property fmtid="{D5CDD505-2E9C-101B-9397-08002B2CF9AE}" pid="5" name="MediaServiceImageTags">
    <vt:lpwstr/>
  </property>
  <property fmtid="{D5CDD505-2E9C-101B-9397-08002B2CF9AE}" pid="6" name="Order">
    <vt:r8>771200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