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374" r:id="rId5"/>
    <p:sldId id="4085" r:id="rId6"/>
    <p:sldId id="375" r:id="rId7"/>
    <p:sldId id="378" r:id="rId8"/>
    <p:sldId id="331" r:id="rId9"/>
    <p:sldId id="434" r:id="rId10"/>
    <p:sldId id="406" r:id="rId11"/>
    <p:sldId id="414" r:id="rId12"/>
    <p:sldId id="437" r:id="rId13"/>
    <p:sldId id="382" r:id="rId14"/>
    <p:sldId id="4088" r:id="rId15"/>
    <p:sldId id="361" r:id="rId16"/>
    <p:sldId id="379" r:id="rId17"/>
    <p:sldId id="420" r:id="rId18"/>
    <p:sldId id="435" r:id="rId19"/>
    <p:sldId id="429" r:id="rId20"/>
    <p:sldId id="446" r:id="rId21"/>
    <p:sldId id="4089" r:id="rId22"/>
    <p:sldId id="424" r:id="rId23"/>
    <p:sldId id="416" r:id="rId24"/>
    <p:sldId id="4087" r:id="rId25"/>
    <p:sldId id="447" r:id="rId26"/>
    <p:sldId id="448" r:id="rId27"/>
    <p:sldId id="4086" r:id="rId28"/>
    <p:sldId id="4090" r:id="rId29"/>
    <p:sldId id="438" r:id="rId30"/>
    <p:sldId id="415" r:id="rId31"/>
    <p:sldId id="436" r:id="rId32"/>
    <p:sldId id="439" r:id="rId33"/>
    <p:sldId id="430" r:id="rId34"/>
    <p:sldId id="440" r:id="rId35"/>
    <p:sldId id="442" r:id="rId36"/>
    <p:sldId id="445" r:id="rId37"/>
    <p:sldId id="422" r:id="rId38"/>
    <p:sldId id="431" r:id="rId39"/>
    <p:sldId id="432" r:id="rId40"/>
    <p:sldId id="408" r:id="rId41"/>
    <p:sldId id="386" r:id="rId42"/>
    <p:sldId id="409" r:id="rId43"/>
    <p:sldId id="4092" r:id="rId44"/>
    <p:sldId id="4093" r:id="rId45"/>
    <p:sldId id="4094" r:id="rId46"/>
    <p:sldId id="4095" r:id="rId47"/>
    <p:sldId id="410" r:id="rId48"/>
    <p:sldId id="411" r:id="rId49"/>
    <p:sldId id="388" r:id="rId50"/>
    <p:sldId id="366" r:id="rId51"/>
    <p:sldId id="425" r:id="rId52"/>
    <p:sldId id="426" r:id="rId53"/>
    <p:sldId id="427" r:id="rId54"/>
    <p:sldId id="428" r:id="rId55"/>
    <p:sldId id="419" r:id="rId56"/>
    <p:sldId id="373" r:id="rId57"/>
    <p:sldId id="43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58D45F-8444-89C9-01E0-2997FC84A961}" name="Yingci SUN" initials="YS" userId="S::yingci.sun_wfp.org#ext#@unhcr365.onmicrosoft.com::da9b8a93-7489-486d-866a-569dc3683f45" providerId="AD"/>
  <p188:author id="{C6D4B0E9-6A8E-7180-50B4-41DA16CF9017}" name="Emanuel Souvairan" initials="ES" userId="S::souvaira@unhcr.org::6e6a40c8-af9a-4ef6-ab24-53ac966665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anuel Souvairan" initials="ES" lastIdx="1" clrIdx="0">
    <p:extLst>
      <p:ext uri="{19B8F6BF-5375-455C-9EA6-DF929625EA0E}">
        <p15:presenceInfo xmlns:p15="http://schemas.microsoft.com/office/powerpoint/2012/main" userId="S::souvaira@unhcr.org::6e6a40c8-af9a-4ef6-ab24-53ac966665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1E1"/>
    <a:srgbClr val="10CF9B"/>
    <a:srgbClr val="0BD0D9"/>
    <a:srgbClr val="009DD9"/>
    <a:srgbClr val="0F6FC6"/>
    <a:srgbClr val="E6E6E6"/>
    <a:srgbClr val="F3F3F3"/>
    <a:srgbClr val="F2F2F2"/>
    <a:srgbClr val="9BD3EF"/>
    <a:srgbClr val="C7E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8B5983-261E-460F-B25D-B0EF0068576A}" v="1" dt="2024-12-19T09:57:42.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52" autoAdjust="0"/>
  </p:normalViewPr>
  <p:slideViewPr>
    <p:cSldViewPr snapToGrid="0">
      <p:cViewPr>
        <p:scale>
          <a:sx n="58" d="100"/>
          <a:sy n="58"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uel Souvairan" userId="6e6a40c8-af9a-4ef6-ab24-53ac966665fe" providerId="ADAL" clId="{89712543-6CF0-4B62-9F4E-515C20AA8477}"/>
    <pc:docChg chg="custSel modSld">
      <pc:chgData name="Emanuel Souvairan" userId="6e6a40c8-af9a-4ef6-ab24-53ac966665fe" providerId="ADAL" clId="{89712543-6CF0-4B62-9F4E-515C20AA8477}" dt="2024-12-19T09:34:11.264" v="1" actId="478"/>
      <pc:docMkLst>
        <pc:docMk/>
      </pc:docMkLst>
      <pc:sldChg chg="delSp mod">
        <pc:chgData name="Emanuel Souvairan" userId="6e6a40c8-af9a-4ef6-ab24-53ac966665fe" providerId="ADAL" clId="{89712543-6CF0-4B62-9F4E-515C20AA8477}" dt="2024-12-19T09:34:11.264" v="1" actId="478"/>
        <pc:sldMkLst>
          <pc:docMk/>
          <pc:sldMk cId="1183063709" sldId="374"/>
        </pc:sldMkLst>
        <pc:spChg chg="del">
          <ac:chgData name="Emanuel Souvairan" userId="6e6a40c8-af9a-4ef6-ab24-53ac966665fe" providerId="ADAL" clId="{89712543-6CF0-4B62-9F4E-515C20AA8477}" dt="2024-12-19T09:34:11.264" v="1" actId="478"/>
          <ac:spMkLst>
            <pc:docMk/>
            <pc:sldMk cId="1183063709" sldId="374"/>
            <ac:spMk id="7" creationId="{69F36C79-8EDA-4C6B-B0BF-17AD3867C3DA}"/>
          </ac:spMkLst>
        </pc:spChg>
        <pc:spChg chg="del">
          <ac:chgData name="Emanuel Souvairan" userId="6e6a40c8-af9a-4ef6-ab24-53ac966665fe" providerId="ADAL" clId="{89712543-6CF0-4B62-9F4E-515C20AA8477}" dt="2024-12-19T09:34:08.426" v="0" actId="478"/>
          <ac:spMkLst>
            <pc:docMk/>
            <pc:sldMk cId="1183063709" sldId="374"/>
            <ac:spMk id="16" creationId="{59D07B62-0B18-4C9D-9701-FE2E661C9150}"/>
          </ac:spMkLst>
        </pc:spChg>
      </pc:sldChg>
    </pc:docChg>
  </pc:docChgLst>
  <pc:docChgLst>
    <pc:chgData name="Emanuel Souvairan" userId="6e6a40c8-af9a-4ef6-ab24-53ac966665fe" providerId="ADAL" clId="{B8BBFC62-371D-40AF-B6B4-9693B8DEF2E6}"/>
    <pc:docChg chg="sldOrd">
      <pc:chgData name="Emanuel Souvairan" userId="6e6a40c8-af9a-4ef6-ab24-53ac966665fe" providerId="ADAL" clId="{B8BBFC62-371D-40AF-B6B4-9693B8DEF2E6}" dt="2024-10-11T08:12:46.677" v="0" actId="20578"/>
      <pc:docMkLst>
        <pc:docMk/>
      </pc:docMkLst>
      <pc:sldChg chg="ord">
        <pc:chgData name="Emanuel Souvairan" userId="6e6a40c8-af9a-4ef6-ab24-53ac966665fe" providerId="ADAL" clId="{B8BBFC62-371D-40AF-B6B4-9693B8DEF2E6}" dt="2024-10-11T08:12:46.677" v="0" actId="20578"/>
        <pc:sldMkLst>
          <pc:docMk/>
          <pc:sldMk cId="2324590019" sldId="375"/>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sv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166.sv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svg"/><Relationship Id="rId4" Type="http://schemas.openxmlformats.org/officeDocument/2006/relationships/image" Target="../media/image164.svg"/><Relationship Id="rId9" Type="http://schemas.openxmlformats.org/officeDocument/2006/relationships/image" Target="../media/image169.png"/><Relationship Id="rId14" Type="http://schemas.openxmlformats.org/officeDocument/2006/relationships/image" Target="../media/image17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67.png"/><Relationship Id="rId12" Type="http://schemas.openxmlformats.org/officeDocument/2006/relationships/image" Target="../media/image172.svg"/><Relationship Id="rId2" Type="http://schemas.openxmlformats.org/officeDocument/2006/relationships/image" Target="../media/image162.svg"/><Relationship Id="rId1" Type="http://schemas.openxmlformats.org/officeDocument/2006/relationships/image" Target="../media/image161.png"/><Relationship Id="rId6" Type="http://schemas.openxmlformats.org/officeDocument/2006/relationships/image" Target="../media/image166.sv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svg"/><Relationship Id="rId4" Type="http://schemas.openxmlformats.org/officeDocument/2006/relationships/image" Target="../media/image164.svg"/><Relationship Id="rId9" Type="http://schemas.openxmlformats.org/officeDocument/2006/relationships/image" Target="../media/image169.png"/><Relationship Id="rId14" Type="http://schemas.openxmlformats.org/officeDocument/2006/relationships/image" Target="../media/image1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4872E-15CE-4463-BB15-046A1A96CF2C}" type="doc">
      <dgm:prSet loTypeId="urn:microsoft.com/office/officeart/2005/8/layout/hChevron3" loCatId="process" qsTypeId="urn:microsoft.com/office/officeart/2005/8/quickstyle/simple1" qsCatId="simple" csTypeId="urn:microsoft.com/office/officeart/2005/8/colors/accent1_2" csCatId="accent1" phldr="1"/>
      <dgm:spPr/>
    </dgm:pt>
    <dgm:pt modelId="{1635BDCA-2EE0-4D90-BE14-25C5B8F85A6F}">
      <dgm:prSet phldrT="[Text]" custT="1"/>
      <dgm:spPr/>
      <dgm:t>
        <a:bodyPr/>
        <a:lstStyle/>
        <a:p>
          <a:r>
            <a:rPr lang="en-US" sz="1600" b="1" dirty="0"/>
            <a:t>Economic vulnerability</a:t>
          </a:r>
          <a:endParaRPr lang="en-CH" sz="1600" b="1" dirty="0"/>
        </a:p>
      </dgm:t>
    </dgm:pt>
    <dgm:pt modelId="{E6E6CBA5-251A-4028-8733-062CA7DED802}" type="parTrans" cxnId="{D7F97B78-6BFF-403A-9357-DFFAD39E0021}">
      <dgm:prSet/>
      <dgm:spPr/>
      <dgm:t>
        <a:bodyPr/>
        <a:lstStyle/>
        <a:p>
          <a:endParaRPr lang="en-CH" sz="1200" b="1"/>
        </a:p>
      </dgm:t>
    </dgm:pt>
    <dgm:pt modelId="{2AF29FEC-0D07-4A99-8409-100D8F510894}" type="sibTrans" cxnId="{D7F97B78-6BFF-403A-9357-DFFAD39E0021}">
      <dgm:prSet/>
      <dgm:spPr/>
      <dgm:t>
        <a:bodyPr/>
        <a:lstStyle/>
        <a:p>
          <a:endParaRPr lang="en-CH" sz="1200" b="1"/>
        </a:p>
      </dgm:t>
    </dgm:pt>
    <dgm:pt modelId="{EEAD115F-0E7D-4F0B-B75C-42D86C055D70}">
      <dgm:prSet phldrT="[Text]" custT="1"/>
      <dgm:spPr/>
      <dgm:t>
        <a:bodyPr/>
        <a:lstStyle/>
        <a:p>
          <a:r>
            <a:rPr lang="en-US" sz="1600" b="1" dirty="0"/>
            <a:t>Livelihood coping</a:t>
          </a:r>
          <a:endParaRPr lang="en-CH" sz="1600" b="1" dirty="0"/>
        </a:p>
      </dgm:t>
    </dgm:pt>
    <dgm:pt modelId="{C5EF0654-E3D4-416C-A402-5C605A4AAA95}" type="parTrans" cxnId="{EFF3A03B-765C-461B-B291-FA8D501CDAAC}">
      <dgm:prSet/>
      <dgm:spPr/>
      <dgm:t>
        <a:bodyPr/>
        <a:lstStyle/>
        <a:p>
          <a:endParaRPr lang="en-CH" sz="1200" b="1"/>
        </a:p>
      </dgm:t>
    </dgm:pt>
    <dgm:pt modelId="{F8CA12F8-BEF6-4C69-B3D3-195C36BBF8E9}" type="sibTrans" cxnId="{EFF3A03B-765C-461B-B291-FA8D501CDAAC}">
      <dgm:prSet/>
      <dgm:spPr/>
      <dgm:t>
        <a:bodyPr/>
        <a:lstStyle/>
        <a:p>
          <a:endParaRPr lang="en-CH" sz="1200" b="1"/>
        </a:p>
      </dgm:t>
    </dgm:pt>
    <dgm:pt modelId="{F130CC93-7605-4FAD-8BF4-A1C1452DF197}">
      <dgm:prSet phldrT="[Text]" custT="1"/>
      <dgm:spPr/>
      <dgm:t>
        <a:bodyPr/>
        <a:lstStyle/>
        <a:p>
          <a:r>
            <a:rPr lang="en-US" sz="1600" b="1" dirty="0"/>
            <a:t>Food consumption</a:t>
          </a:r>
        </a:p>
      </dgm:t>
    </dgm:pt>
    <dgm:pt modelId="{63F87E91-2217-4B6E-8D33-CE77D625D082}" type="parTrans" cxnId="{41C88B5F-F21A-4974-819D-36D651E9736E}">
      <dgm:prSet/>
      <dgm:spPr/>
      <dgm:t>
        <a:bodyPr/>
        <a:lstStyle/>
        <a:p>
          <a:endParaRPr lang="en-CH" sz="1200" b="1"/>
        </a:p>
      </dgm:t>
    </dgm:pt>
    <dgm:pt modelId="{3D64CBE3-1487-43DC-9290-D9A9D940E3B9}" type="sibTrans" cxnId="{41C88B5F-F21A-4974-819D-36D651E9736E}">
      <dgm:prSet/>
      <dgm:spPr/>
      <dgm:t>
        <a:bodyPr/>
        <a:lstStyle/>
        <a:p>
          <a:endParaRPr lang="en-CH" sz="1200" b="1"/>
        </a:p>
      </dgm:t>
    </dgm:pt>
    <dgm:pt modelId="{A7BD7633-8A21-4EAF-9CE7-12D74EA10170}">
      <dgm:prSet custT="1"/>
      <dgm:spPr/>
      <dgm:t>
        <a:bodyPr/>
        <a:lstStyle/>
        <a:p>
          <a:r>
            <a:rPr lang="en-US" sz="1600" b="1" dirty="0"/>
            <a:t>Classification</a:t>
          </a:r>
          <a:endParaRPr lang="en-CH" sz="1600" b="1" dirty="0"/>
        </a:p>
      </dgm:t>
    </dgm:pt>
    <dgm:pt modelId="{9ACBC00A-1908-4F6C-8801-40FC315284D5}" type="parTrans" cxnId="{84C2141B-A638-4A68-8ADC-7824BA6851B3}">
      <dgm:prSet/>
      <dgm:spPr/>
      <dgm:t>
        <a:bodyPr/>
        <a:lstStyle/>
        <a:p>
          <a:endParaRPr lang="en-CH" sz="1200" b="1"/>
        </a:p>
      </dgm:t>
    </dgm:pt>
    <dgm:pt modelId="{52AD1D88-0D1A-4294-BC4C-C575EB946533}" type="sibTrans" cxnId="{84C2141B-A638-4A68-8ADC-7824BA6851B3}">
      <dgm:prSet/>
      <dgm:spPr/>
      <dgm:t>
        <a:bodyPr/>
        <a:lstStyle/>
        <a:p>
          <a:endParaRPr lang="en-CH" sz="1200" b="1"/>
        </a:p>
      </dgm:t>
    </dgm:pt>
    <dgm:pt modelId="{9B187F67-8125-4A80-A527-FEC7BB7ECC6B}" type="pres">
      <dgm:prSet presAssocID="{A8C4872E-15CE-4463-BB15-046A1A96CF2C}" presName="Name0" presStyleCnt="0">
        <dgm:presLayoutVars>
          <dgm:dir/>
          <dgm:resizeHandles val="exact"/>
        </dgm:presLayoutVars>
      </dgm:prSet>
      <dgm:spPr/>
    </dgm:pt>
    <dgm:pt modelId="{2D4938B0-33F3-4536-9640-23490DEA0A2E}" type="pres">
      <dgm:prSet presAssocID="{1635BDCA-2EE0-4D90-BE14-25C5B8F85A6F}" presName="parTxOnly" presStyleLbl="node1" presStyleIdx="0" presStyleCnt="4">
        <dgm:presLayoutVars>
          <dgm:bulletEnabled val="1"/>
        </dgm:presLayoutVars>
      </dgm:prSet>
      <dgm:spPr/>
    </dgm:pt>
    <dgm:pt modelId="{59D22E58-122C-40BC-8914-6A44A7BCC11B}" type="pres">
      <dgm:prSet presAssocID="{2AF29FEC-0D07-4A99-8409-100D8F510894}" presName="parSpace" presStyleCnt="0"/>
      <dgm:spPr/>
    </dgm:pt>
    <dgm:pt modelId="{D0ABC5AE-CD5B-40A2-9C0D-0D5100DA7209}" type="pres">
      <dgm:prSet presAssocID="{EEAD115F-0E7D-4F0B-B75C-42D86C055D70}" presName="parTxOnly" presStyleLbl="node1" presStyleIdx="1" presStyleCnt="4">
        <dgm:presLayoutVars>
          <dgm:bulletEnabled val="1"/>
        </dgm:presLayoutVars>
      </dgm:prSet>
      <dgm:spPr/>
    </dgm:pt>
    <dgm:pt modelId="{23ACE5C5-E699-46D0-B818-0666CFED5C99}" type="pres">
      <dgm:prSet presAssocID="{F8CA12F8-BEF6-4C69-B3D3-195C36BBF8E9}" presName="parSpace" presStyleCnt="0"/>
      <dgm:spPr/>
    </dgm:pt>
    <dgm:pt modelId="{A42FA94D-9356-4036-89B9-45CF42A04855}" type="pres">
      <dgm:prSet presAssocID="{F130CC93-7605-4FAD-8BF4-A1C1452DF197}" presName="parTxOnly" presStyleLbl="node1" presStyleIdx="2" presStyleCnt="4">
        <dgm:presLayoutVars>
          <dgm:bulletEnabled val="1"/>
        </dgm:presLayoutVars>
      </dgm:prSet>
      <dgm:spPr/>
    </dgm:pt>
    <dgm:pt modelId="{7C6ADED9-EEA1-4EC8-8DC2-FCBB9519E3EB}" type="pres">
      <dgm:prSet presAssocID="{3D64CBE3-1487-43DC-9290-D9A9D940E3B9}" presName="parSpace" presStyleCnt="0"/>
      <dgm:spPr/>
    </dgm:pt>
    <dgm:pt modelId="{2A9DA204-6370-4E8C-9736-F72C04C79E1D}" type="pres">
      <dgm:prSet presAssocID="{A7BD7633-8A21-4EAF-9CE7-12D74EA10170}" presName="parTxOnly" presStyleLbl="node1" presStyleIdx="3" presStyleCnt="4">
        <dgm:presLayoutVars>
          <dgm:bulletEnabled val="1"/>
        </dgm:presLayoutVars>
      </dgm:prSet>
      <dgm:spPr/>
    </dgm:pt>
  </dgm:ptLst>
  <dgm:cxnLst>
    <dgm:cxn modelId="{65C1D710-3C88-49E4-BE28-A44A678050C1}" type="presOf" srcId="{A8C4872E-15CE-4463-BB15-046A1A96CF2C}" destId="{9B187F67-8125-4A80-A527-FEC7BB7ECC6B}" srcOrd="0" destOrd="0" presId="urn:microsoft.com/office/officeart/2005/8/layout/hChevron3"/>
    <dgm:cxn modelId="{84C2141B-A638-4A68-8ADC-7824BA6851B3}" srcId="{A8C4872E-15CE-4463-BB15-046A1A96CF2C}" destId="{A7BD7633-8A21-4EAF-9CE7-12D74EA10170}" srcOrd="3" destOrd="0" parTransId="{9ACBC00A-1908-4F6C-8801-40FC315284D5}" sibTransId="{52AD1D88-0D1A-4294-BC4C-C575EB946533}"/>
    <dgm:cxn modelId="{0011C834-9A20-45E8-AE03-7ECE18C3EA0E}" type="presOf" srcId="{EEAD115F-0E7D-4F0B-B75C-42D86C055D70}" destId="{D0ABC5AE-CD5B-40A2-9C0D-0D5100DA7209}" srcOrd="0" destOrd="0" presId="urn:microsoft.com/office/officeart/2005/8/layout/hChevron3"/>
    <dgm:cxn modelId="{EFF3A03B-765C-461B-B291-FA8D501CDAAC}" srcId="{A8C4872E-15CE-4463-BB15-046A1A96CF2C}" destId="{EEAD115F-0E7D-4F0B-B75C-42D86C055D70}" srcOrd="1" destOrd="0" parTransId="{C5EF0654-E3D4-416C-A402-5C605A4AAA95}" sibTransId="{F8CA12F8-BEF6-4C69-B3D3-195C36BBF8E9}"/>
    <dgm:cxn modelId="{41C88B5F-F21A-4974-819D-36D651E9736E}" srcId="{A8C4872E-15CE-4463-BB15-046A1A96CF2C}" destId="{F130CC93-7605-4FAD-8BF4-A1C1452DF197}" srcOrd="2" destOrd="0" parTransId="{63F87E91-2217-4B6E-8D33-CE77D625D082}" sibTransId="{3D64CBE3-1487-43DC-9290-D9A9D940E3B9}"/>
    <dgm:cxn modelId="{78EB8348-91F1-42E0-8791-C389C1C23014}" type="presOf" srcId="{A7BD7633-8A21-4EAF-9CE7-12D74EA10170}" destId="{2A9DA204-6370-4E8C-9736-F72C04C79E1D}" srcOrd="0" destOrd="0" presId="urn:microsoft.com/office/officeart/2005/8/layout/hChevron3"/>
    <dgm:cxn modelId="{0C1D9B72-BBF5-4A0D-982E-1595B220343A}" type="presOf" srcId="{F130CC93-7605-4FAD-8BF4-A1C1452DF197}" destId="{A42FA94D-9356-4036-89B9-45CF42A04855}" srcOrd="0" destOrd="0" presId="urn:microsoft.com/office/officeart/2005/8/layout/hChevron3"/>
    <dgm:cxn modelId="{D7F97B78-6BFF-403A-9357-DFFAD39E0021}" srcId="{A8C4872E-15CE-4463-BB15-046A1A96CF2C}" destId="{1635BDCA-2EE0-4D90-BE14-25C5B8F85A6F}" srcOrd="0" destOrd="0" parTransId="{E6E6CBA5-251A-4028-8733-062CA7DED802}" sibTransId="{2AF29FEC-0D07-4A99-8409-100D8F510894}"/>
    <dgm:cxn modelId="{186EDA8A-CEDE-4751-9820-5ED8B02C6B3D}" type="presOf" srcId="{1635BDCA-2EE0-4D90-BE14-25C5B8F85A6F}" destId="{2D4938B0-33F3-4536-9640-23490DEA0A2E}" srcOrd="0" destOrd="0" presId="urn:microsoft.com/office/officeart/2005/8/layout/hChevron3"/>
    <dgm:cxn modelId="{786757E2-4E98-40B9-AF89-0F17BEFCC640}" type="presParOf" srcId="{9B187F67-8125-4A80-A527-FEC7BB7ECC6B}" destId="{2D4938B0-33F3-4536-9640-23490DEA0A2E}" srcOrd="0" destOrd="0" presId="urn:microsoft.com/office/officeart/2005/8/layout/hChevron3"/>
    <dgm:cxn modelId="{0A342B72-71CD-4C87-A874-659D8EF44C82}" type="presParOf" srcId="{9B187F67-8125-4A80-A527-FEC7BB7ECC6B}" destId="{59D22E58-122C-40BC-8914-6A44A7BCC11B}" srcOrd="1" destOrd="0" presId="urn:microsoft.com/office/officeart/2005/8/layout/hChevron3"/>
    <dgm:cxn modelId="{96D3F9A5-3BE4-4973-BA11-1B6CE0BCCE84}" type="presParOf" srcId="{9B187F67-8125-4A80-A527-FEC7BB7ECC6B}" destId="{D0ABC5AE-CD5B-40A2-9C0D-0D5100DA7209}" srcOrd="2" destOrd="0" presId="urn:microsoft.com/office/officeart/2005/8/layout/hChevron3"/>
    <dgm:cxn modelId="{18568AF1-BD9D-40BF-AA06-266E7FE1A8B1}" type="presParOf" srcId="{9B187F67-8125-4A80-A527-FEC7BB7ECC6B}" destId="{23ACE5C5-E699-46D0-B818-0666CFED5C99}" srcOrd="3" destOrd="0" presId="urn:microsoft.com/office/officeart/2005/8/layout/hChevron3"/>
    <dgm:cxn modelId="{73D23BDA-A975-4A76-A080-01C599D2CB89}" type="presParOf" srcId="{9B187F67-8125-4A80-A527-FEC7BB7ECC6B}" destId="{A42FA94D-9356-4036-89B9-45CF42A04855}" srcOrd="4" destOrd="0" presId="urn:microsoft.com/office/officeart/2005/8/layout/hChevron3"/>
    <dgm:cxn modelId="{8DA90A94-506F-4ADC-8BD7-A893F2CCBF21}" type="presParOf" srcId="{9B187F67-8125-4A80-A527-FEC7BB7ECC6B}" destId="{7C6ADED9-EEA1-4EC8-8DC2-FCBB9519E3EB}" srcOrd="5" destOrd="0" presId="urn:microsoft.com/office/officeart/2005/8/layout/hChevron3"/>
    <dgm:cxn modelId="{A390527C-16D7-4371-A3C6-EFCA0CCB144D}" type="presParOf" srcId="{9B187F67-8125-4A80-A527-FEC7BB7ECC6B}" destId="{2A9DA204-6370-4E8C-9736-F72C04C79E1D}"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207343-5C2D-40B7-A83F-B4133FD579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02CE291-88FA-48C2-A1C7-8E92FA414B83}">
      <dgm:prSet/>
      <dgm:spPr/>
      <dgm:t>
        <a:bodyPr/>
        <a:lstStyle/>
        <a:p>
          <a:pPr>
            <a:lnSpc>
              <a:spcPct val="100000"/>
            </a:lnSpc>
          </a:pPr>
          <a:r>
            <a:rPr lang="en-US"/>
            <a:t>Define objectives of the assessment</a:t>
          </a:r>
        </a:p>
      </dgm:t>
    </dgm:pt>
    <dgm:pt modelId="{25E0B4EF-5962-4195-8EA3-36DB2AEB2E8C}" type="parTrans" cxnId="{CC447911-3B31-4180-A581-31B431AA8286}">
      <dgm:prSet/>
      <dgm:spPr/>
      <dgm:t>
        <a:bodyPr/>
        <a:lstStyle/>
        <a:p>
          <a:endParaRPr lang="en-US"/>
        </a:p>
      </dgm:t>
    </dgm:pt>
    <dgm:pt modelId="{BCEFA1E0-8D8D-4DEA-A1C6-E82E6E6A01A2}" type="sibTrans" cxnId="{CC447911-3B31-4180-A581-31B431AA8286}">
      <dgm:prSet/>
      <dgm:spPr/>
      <dgm:t>
        <a:bodyPr/>
        <a:lstStyle/>
        <a:p>
          <a:endParaRPr lang="en-US"/>
        </a:p>
      </dgm:t>
    </dgm:pt>
    <dgm:pt modelId="{338E90A9-69DD-4226-AD36-F86320BB3C27}">
      <dgm:prSet/>
      <dgm:spPr/>
      <dgm:t>
        <a:bodyPr/>
        <a:lstStyle/>
        <a:p>
          <a:pPr>
            <a:lnSpc>
              <a:spcPct val="100000"/>
            </a:lnSpc>
          </a:pPr>
          <a:r>
            <a:rPr lang="en-US"/>
            <a:t>Define the timeframe and assessment plan </a:t>
          </a:r>
        </a:p>
      </dgm:t>
    </dgm:pt>
    <dgm:pt modelId="{974F248D-77A2-4903-9F90-2BA101A2A5D6}" type="parTrans" cxnId="{87174C4D-C914-4CE2-84EB-70BF573CCAF6}">
      <dgm:prSet/>
      <dgm:spPr/>
      <dgm:t>
        <a:bodyPr/>
        <a:lstStyle/>
        <a:p>
          <a:endParaRPr lang="en-US"/>
        </a:p>
      </dgm:t>
    </dgm:pt>
    <dgm:pt modelId="{2465CC99-D721-48A0-B17A-64AD594140F1}" type="sibTrans" cxnId="{87174C4D-C914-4CE2-84EB-70BF573CCAF6}">
      <dgm:prSet/>
      <dgm:spPr/>
      <dgm:t>
        <a:bodyPr/>
        <a:lstStyle/>
        <a:p>
          <a:endParaRPr lang="en-US"/>
        </a:p>
      </dgm:t>
    </dgm:pt>
    <dgm:pt modelId="{A89F8E47-F414-4FE3-97FE-4F6DF1C24D5A}">
      <dgm:prSet/>
      <dgm:spPr/>
      <dgm:t>
        <a:bodyPr/>
        <a:lstStyle/>
        <a:p>
          <a:pPr>
            <a:lnSpc>
              <a:spcPct val="100000"/>
            </a:lnSpc>
          </a:pPr>
          <a:r>
            <a:rPr lang="en-US"/>
            <a:t>Identify key questions and gaps</a:t>
          </a:r>
        </a:p>
      </dgm:t>
    </dgm:pt>
    <dgm:pt modelId="{C3FC688C-5E1E-462F-B4A4-971A4DE23027}" type="parTrans" cxnId="{DBF4D4FD-8836-457B-BF8B-53D5A5365312}">
      <dgm:prSet/>
      <dgm:spPr/>
      <dgm:t>
        <a:bodyPr/>
        <a:lstStyle/>
        <a:p>
          <a:endParaRPr lang="en-US"/>
        </a:p>
      </dgm:t>
    </dgm:pt>
    <dgm:pt modelId="{FF23432B-5CED-4B00-96D0-B7A7734ECBCC}" type="sibTrans" cxnId="{DBF4D4FD-8836-457B-BF8B-53D5A5365312}">
      <dgm:prSet/>
      <dgm:spPr/>
      <dgm:t>
        <a:bodyPr/>
        <a:lstStyle/>
        <a:p>
          <a:endParaRPr lang="en-US"/>
        </a:p>
      </dgm:t>
    </dgm:pt>
    <dgm:pt modelId="{A6D69E09-592B-4878-A9C6-C9D1D3366732}">
      <dgm:prSet/>
      <dgm:spPr/>
      <dgm:t>
        <a:bodyPr/>
        <a:lstStyle/>
        <a:p>
          <a:pPr>
            <a:lnSpc>
              <a:spcPct val="100000"/>
            </a:lnSpc>
          </a:pPr>
          <a:r>
            <a:rPr lang="en-US"/>
            <a:t>Conduct secondary data analysis </a:t>
          </a:r>
        </a:p>
      </dgm:t>
    </dgm:pt>
    <dgm:pt modelId="{8ADE219B-FB66-4D0E-A66A-0AD21038F6C6}" type="parTrans" cxnId="{5CC5397C-88B1-483E-9EF5-8ED6D5F4A6F5}">
      <dgm:prSet/>
      <dgm:spPr/>
      <dgm:t>
        <a:bodyPr/>
        <a:lstStyle/>
        <a:p>
          <a:endParaRPr lang="en-US"/>
        </a:p>
      </dgm:t>
    </dgm:pt>
    <dgm:pt modelId="{E5B8A3A1-F02B-45B8-A08B-62C0EF210A6E}" type="sibTrans" cxnId="{5CC5397C-88B1-483E-9EF5-8ED6D5F4A6F5}">
      <dgm:prSet/>
      <dgm:spPr/>
      <dgm:t>
        <a:bodyPr/>
        <a:lstStyle/>
        <a:p>
          <a:endParaRPr lang="en-US"/>
        </a:p>
      </dgm:t>
    </dgm:pt>
    <dgm:pt modelId="{8674EB31-C507-4240-B64F-EAB9AE4FA986}">
      <dgm:prSet/>
      <dgm:spPr/>
      <dgm:t>
        <a:bodyPr/>
        <a:lstStyle/>
        <a:p>
          <a:pPr>
            <a:lnSpc>
              <a:spcPct val="100000"/>
            </a:lnSpc>
          </a:pPr>
          <a:r>
            <a:rPr lang="en-US"/>
            <a:t>Plan resource/budget </a:t>
          </a:r>
        </a:p>
      </dgm:t>
    </dgm:pt>
    <dgm:pt modelId="{287541E6-2222-4228-9499-D96F56C44E7D}" type="parTrans" cxnId="{9721D968-4CB0-4B83-B4CD-12B792F245F7}">
      <dgm:prSet/>
      <dgm:spPr/>
      <dgm:t>
        <a:bodyPr/>
        <a:lstStyle/>
        <a:p>
          <a:endParaRPr lang="en-US"/>
        </a:p>
      </dgm:t>
    </dgm:pt>
    <dgm:pt modelId="{DAF4F8CD-725B-4DE1-9BE6-02B87CD4AA12}" type="sibTrans" cxnId="{9721D968-4CB0-4B83-B4CD-12B792F245F7}">
      <dgm:prSet/>
      <dgm:spPr/>
      <dgm:t>
        <a:bodyPr/>
        <a:lstStyle/>
        <a:p>
          <a:endParaRPr lang="en-US"/>
        </a:p>
      </dgm:t>
    </dgm:pt>
    <dgm:pt modelId="{043090E1-858B-4299-9AF7-A98C8A134B52}">
      <dgm:prSet/>
      <dgm:spPr/>
      <dgm:t>
        <a:bodyPr/>
        <a:lstStyle/>
        <a:p>
          <a:pPr>
            <a:lnSpc>
              <a:spcPct val="100000"/>
            </a:lnSpc>
          </a:pPr>
          <a:r>
            <a:rPr lang="en-US"/>
            <a:t>Decide analytical methods, sampling methodology and sample size </a:t>
          </a:r>
        </a:p>
      </dgm:t>
    </dgm:pt>
    <dgm:pt modelId="{17678F2D-1481-40ED-9D66-97C44C7B598F}" type="parTrans" cxnId="{4179043D-154D-488B-B46A-1F523F06D20A}">
      <dgm:prSet/>
      <dgm:spPr/>
      <dgm:t>
        <a:bodyPr/>
        <a:lstStyle/>
        <a:p>
          <a:endParaRPr lang="en-US"/>
        </a:p>
      </dgm:t>
    </dgm:pt>
    <dgm:pt modelId="{AB792B96-0772-4CDE-B0B4-243AAAAD6256}" type="sibTrans" cxnId="{4179043D-154D-488B-B46A-1F523F06D20A}">
      <dgm:prSet/>
      <dgm:spPr/>
      <dgm:t>
        <a:bodyPr/>
        <a:lstStyle/>
        <a:p>
          <a:endParaRPr lang="en-US"/>
        </a:p>
      </dgm:t>
    </dgm:pt>
    <dgm:pt modelId="{225A9557-32F7-49A3-A584-1C10FA241227}">
      <dgm:prSet/>
      <dgm:spPr/>
      <dgm:t>
        <a:bodyPr/>
        <a:lstStyle/>
        <a:p>
          <a:pPr>
            <a:lnSpc>
              <a:spcPct val="100000"/>
            </a:lnSpc>
          </a:pPr>
          <a:r>
            <a:rPr lang="en-US"/>
            <a:t>Define analysis plan based on thematic areas and indicators </a:t>
          </a:r>
        </a:p>
      </dgm:t>
    </dgm:pt>
    <dgm:pt modelId="{37B621A5-5AD4-4A24-87E8-70E866BAC0E0}" type="parTrans" cxnId="{6CB0F935-A3DE-4ACF-A52A-57FC63235DC0}">
      <dgm:prSet/>
      <dgm:spPr/>
      <dgm:t>
        <a:bodyPr/>
        <a:lstStyle/>
        <a:p>
          <a:endParaRPr lang="en-US"/>
        </a:p>
      </dgm:t>
    </dgm:pt>
    <dgm:pt modelId="{AAB5C57C-D651-4FE8-880A-E5E106CE1974}" type="sibTrans" cxnId="{6CB0F935-A3DE-4ACF-A52A-57FC63235DC0}">
      <dgm:prSet/>
      <dgm:spPr/>
      <dgm:t>
        <a:bodyPr/>
        <a:lstStyle/>
        <a:p>
          <a:endParaRPr lang="en-US"/>
        </a:p>
      </dgm:t>
    </dgm:pt>
    <dgm:pt modelId="{A759EFB3-43D9-400F-B403-E63D5122530A}" type="pres">
      <dgm:prSet presAssocID="{62207343-5C2D-40B7-A83F-B4133FD5794B}" presName="root" presStyleCnt="0">
        <dgm:presLayoutVars>
          <dgm:dir/>
          <dgm:resizeHandles val="exact"/>
        </dgm:presLayoutVars>
      </dgm:prSet>
      <dgm:spPr/>
    </dgm:pt>
    <dgm:pt modelId="{E3E84B5A-FEB9-49D7-9486-2E7E31BD7676}" type="pres">
      <dgm:prSet presAssocID="{802CE291-88FA-48C2-A1C7-8E92FA414B83}" presName="compNode" presStyleCnt="0"/>
      <dgm:spPr/>
    </dgm:pt>
    <dgm:pt modelId="{A23D2B16-619F-48CC-8DA8-F9CFFA5B50A4}" type="pres">
      <dgm:prSet presAssocID="{802CE291-88FA-48C2-A1C7-8E92FA414B83}" presName="bgRect" presStyleLbl="bgShp" presStyleIdx="0" presStyleCnt="7"/>
      <dgm:spPr/>
    </dgm:pt>
    <dgm:pt modelId="{24518CFE-78AC-4114-BB4D-4B066C3FCB46}" type="pres">
      <dgm:prSet presAssocID="{802CE291-88FA-48C2-A1C7-8E92FA414B83}"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40708D64-4352-4DF4-81C4-54479B16D230}" type="pres">
      <dgm:prSet presAssocID="{802CE291-88FA-48C2-A1C7-8E92FA414B83}" presName="spaceRect" presStyleCnt="0"/>
      <dgm:spPr/>
    </dgm:pt>
    <dgm:pt modelId="{16729BF9-9D66-4BA6-BA9A-ADABFE1F3453}" type="pres">
      <dgm:prSet presAssocID="{802CE291-88FA-48C2-A1C7-8E92FA414B83}" presName="parTx" presStyleLbl="revTx" presStyleIdx="0" presStyleCnt="7">
        <dgm:presLayoutVars>
          <dgm:chMax val="0"/>
          <dgm:chPref val="0"/>
        </dgm:presLayoutVars>
      </dgm:prSet>
      <dgm:spPr/>
    </dgm:pt>
    <dgm:pt modelId="{EEB92B44-EA38-4F22-A73E-81200E170762}" type="pres">
      <dgm:prSet presAssocID="{BCEFA1E0-8D8D-4DEA-A1C6-E82E6E6A01A2}" presName="sibTrans" presStyleCnt="0"/>
      <dgm:spPr/>
    </dgm:pt>
    <dgm:pt modelId="{DBB919CC-EF9D-43E2-BE57-E6DE81AFD7DB}" type="pres">
      <dgm:prSet presAssocID="{338E90A9-69DD-4226-AD36-F86320BB3C27}" presName="compNode" presStyleCnt="0"/>
      <dgm:spPr/>
    </dgm:pt>
    <dgm:pt modelId="{A026546E-4B73-461C-9F80-1E2DE68A74F0}" type="pres">
      <dgm:prSet presAssocID="{338E90A9-69DD-4226-AD36-F86320BB3C27}" presName="bgRect" presStyleLbl="bgShp" presStyleIdx="1" presStyleCnt="7"/>
      <dgm:spPr/>
    </dgm:pt>
    <dgm:pt modelId="{258DB7CA-98D2-4442-9292-8FC3CD3BC3B7}" type="pres">
      <dgm:prSet presAssocID="{338E90A9-69DD-4226-AD36-F86320BB3C27}"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E12A34D9-CFFC-408F-8C04-3A02CBB7AD93}" type="pres">
      <dgm:prSet presAssocID="{338E90A9-69DD-4226-AD36-F86320BB3C27}" presName="spaceRect" presStyleCnt="0"/>
      <dgm:spPr/>
    </dgm:pt>
    <dgm:pt modelId="{8F4C6D10-3B8F-4DFF-B883-775C1873A799}" type="pres">
      <dgm:prSet presAssocID="{338E90A9-69DD-4226-AD36-F86320BB3C27}" presName="parTx" presStyleLbl="revTx" presStyleIdx="1" presStyleCnt="7">
        <dgm:presLayoutVars>
          <dgm:chMax val="0"/>
          <dgm:chPref val="0"/>
        </dgm:presLayoutVars>
      </dgm:prSet>
      <dgm:spPr/>
    </dgm:pt>
    <dgm:pt modelId="{0BA0A1BD-EE01-48E5-AF95-13AE98830E53}" type="pres">
      <dgm:prSet presAssocID="{2465CC99-D721-48A0-B17A-64AD594140F1}" presName="sibTrans" presStyleCnt="0"/>
      <dgm:spPr/>
    </dgm:pt>
    <dgm:pt modelId="{A58056B5-B700-41CD-B609-394F9DA19D0E}" type="pres">
      <dgm:prSet presAssocID="{A89F8E47-F414-4FE3-97FE-4F6DF1C24D5A}" presName="compNode" presStyleCnt="0"/>
      <dgm:spPr/>
    </dgm:pt>
    <dgm:pt modelId="{908E9736-0BE9-4D44-B36C-12AE555283A2}" type="pres">
      <dgm:prSet presAssocID="{A89F8E47-F414-4FE3-97FE-4F6DF1C24D5A}" presName="bgRect" presStyleLbl="bgShp" presStyleIdx="2" presStyleCnt="7"/>
      <dgm:spPr/>
    </dgm:pt>
    <dgm:pt modelId="{83CCFA8E-D11B-4EFA-8067-CEAAC3D04372}" type="pres">
      <dgm:prSet presAssocID="{A89F8E47-F414-4FE3-97FE-4F6DF1C24D5A}"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609004C1-ED71-4332-AE95-B20109BAF53A}" type="pres">
      <dgm:prSet presAssocID="{A89F8E47-F414-4FE3-97FE-4F6DF1C24D5A}" presName="spaceRect" presStyleCnt="0"/>
      <dgm:spPr/>
    </dgm:pt>
    <dgm:pt modelId="{0B51ED7F-1085-48C4-B469-670913B70149}" type="pres">
      <dgm:prSet presAssocID="{A89F8E47-F414-4FE3-97FE-4F6DF1C24D5A}" presName="parTx" presStyleLbl="revTx" presStyleIdx="2" presStyleCnt="7">
        <dgm:presLayoutVars>
          <dgm:chMax val="0"/>
          <dgm:chPref val="0"/>
        </dgm:presLayoutVars>
      </dgm:prSet>
      <dgm:spPr/>
    </dgm:pt>
    <dgm:pt modelId="{81C25128-414F-4CD7-A856-8183FD13AEF9}" type="pres">
      <dgm:prSet presAssocID="{FF23432B-5CED-4B00-96D0-B7A7734ECBCC}" presName="sibTrans" presStyleCnt="0"/>
      <dgm:spPr/>
    </dgm:pt>
    <dgm:pt modelId="{E3595C3D-7286-448C-8DBA-D2F7D2825585}" type="pres">
      <dgm:prSet presAssocID="{A6D69E09-592B-4878-A9C6-C9D1D3366732}" presName="compNode" presStyleCnt="0"/>
      <dgm:spPr/>
    </dgm:pt>
    <dgm:pt modelId="{1C9902CD-0FE0-4199-8BFD-572AD38A3526}" type="pres">
      <dgm:prSet presAssocID="{A6D69E09-592B-4878-A9C6-C9D1D3366732}" presName="bgRect" presStyleLbl="bgShp" presStyleIdx="3" presStyleCnt="7"/>
      <dgm:spPr/>
    </dgm:pt>
    <dgm:pt modelId="{5A924250-90FA-479D-B6DD-CFEB9D173B5F}" type="pres">
      <dgm:prSet presAssocID="{A6D69E09-592B-4878-A9C6-C9D1D3366732}"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r chart"/>
        </a:ext>
      </dgm:extLst>
    </dgm:pt>
    <dgm:pt modelId="{003C68F9-51E7-4997-BC48-D8C1D0BA277A}" type="pres">
      <dgm:prSet presAssocID="{A6D69E09-592B-4878-A9C6-C9D1D3366732}" presName="spaceRect" presStyleCnt="0"/>
      <dgm:spPr/>
    </dgm:pt>
    <dgm:pt modelId="{A4AF144E-37DE-4B30-A298-EB7A23FC1D71}" type="pres">
      <dgm:prSet presAssocID="{A6D69E09-592B-4878-A9C6-C9D1D3366732}" presName="parTx" presStyleLbl="revTx" presStyleIdx="3" presStyleCnt="7">
        <dgm:presLayoutVars>
          <dgm:chMax val="0"/>
          <dgm:chPref val="0"/>
        </dgm:presLayoutVars>
      </dgm:prSet>
      <dgm:spPr/>
    </dgm:pt>
    <dgm:pt modelId="{D64333F2-E88F-437A-870D-3FBA88B8BE3F}" type="pres">
      <dgm:prSet presAssocID="{E5B8A3A1-F02B-45B8-A08B-62C0EF210A6E}" presName="sibTrans" presStyleCnt="0"/>
      <dgm:spPr/>
    </dgm:pt>
    <dgm:pt modelId="{330431E1-2F20-426A-AE1B-25A3E4A5B115}" type="pres">
      <dgm:prSet presAssocID="{8674EB31-C507-4240-B64F-EAB9AE4FA986}" presName="compNode" presStyleCnt="0"/>
      <dgm:spPr/>
    </dgm:pt>
    <dgm:pt modelId="{585471EC-E088-4126-B34B-E7D41CDCBE5E}" type="pres">
      <dgm:prSet presAssocID="{8674EB31-C507-4240-B64F-EAB9AE4FA986}" presName="bgRect" presStyleLbl="bgShp" presStyleIdx="4" presStyleCnt="7"/>
      <dgm:spPr/>
    </dgm:pt>
    <dgm:pt modelId="{7D1CB927-684D-4D6A-8DBF-F95E39617B36}" type="pres">
      <dgm:prSet presAssocID="{8674EB31-C507-4240-B64F-EAB9AE4FA986}"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iggy Bank"/>
        </a:ext>
      </dgm:extLst>
    </dgm:pt>
    <dgm:pt modelId="{CE6A92F3-C4AB-43A8-9A06-CD72708F0E34}" type="pres">
      <dgm:prSet presAssocID="{8674EB31-C507-4240-B64F-EAB9AE4FA986}" presName="spaceRect" presStyleCnt="0"/>
      <dgm:spPr/>
    </dgm:pt>
    <dgm:pt modelId="{A1DD8A1A-459A-4FAB-BDFB-C2E979D15280}" type="pres">
      <dgm:prSet presAssocID="{8674EB31-C507-4240-B64F-EAB9AE4FA986}" presName="parTx" presStyleLbl="revTx" presStyleIdx="4" presStyleCnt="7">
        <dgm:presLayoutVars>
          <dgm:chMax val="0"/>
          <dgm:chPref val="0"/>
        </dgm:presLayoutVars>
      </dgm:prSet>
      <dgm:spPr/>
    </dgm:pt>
    <dgm:pt modelId="{F4253152-9A25-406B-BB7B-C2F5575D9276}" type="pres">
      <dgm:prSet presAssocID="{DAF4F8CD-725B-4DE1-9BE6-02B87CD4AA12}" presName="sibTrans" presStyleCnt="0"/>
      <dgm:spPr/>
    </dgm:pt>
    <dgm:pt modelId="{22ECC43A-BB7E-4585-8544-64450D313954}" type="pres">
      <dgm:prSet presAssocID="{043090E1-858B-4299-9AF7-A98C8A134B52}" presName="compNode" presStyleCnt="0"/>
      <dgm:spPr/>
    </dgm:pt>
    <dgm:pt modelId="{37B8FBA0-357C-4628-AB3B-0AF35BCD1F2F}" type="pres">
      <dgm:prSet presAssocID="{043090E1-858B-4299-9AF7-A98C8A134B52}" presName="bgRect" presStyleLbl="bgShp" presStyleIdx="5" presStyleCnt="7"/>
      <dgm:spPr/>
    </dgm:pt>
    <dgm:pt modelId="{F7867367-169C-4535-B88F-059065D2AF14}" type="pres">
      <dgm:prSet presAssocID="{043090E1-858B-4299-9AF7-A98C8A134B52}"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icroscope"/>
        </a:ext>
      </dgm:extLst>
    </dgm:pt>
    <dgm:pt modelId="{3FAE55BA-5159-403B-B72F-E9D0E8E53129}" type="pres">
      <dgm:prSet presAssocID="{043090E1-858B-4299-9AF7-A98C8A134B52}" presName="spaceRect" presStyleCnt="0"/>
      <dgm:spPr/>
    </dgm:pt>
    <dgm:pt modelId="{4F2F5227-762A-4CF5-9BFC-4C8F5E82654C}" type="pres">
      <dgm:prSet presAssocID="{043090E1-858B-4299-9AF7-A98C8A134B52}" presName="parTx" presStyleLbl="revTx" presStyleIdx="5" presStyleCnt="7">
        <dgm:presLayoutVars>
          <dgm:chMax val="0"/>
          <dgm:chPref val="0"/>
        </dgm:presLayoutVars>
      </dgm:prSet>
      <dgm:spPr/>
    </dgm:pt>
    <dgm:pt modelId="{EF2A24AD-4B88-4BF3-AAF8-63DC81CFE872}" type="pres">
      <dgm:prSet presAssocID="{AB792B96-0772-4CDE-B0B4-243AAAAD6256}" presName="sibTrans" presStyleCnt="0"/>
      <dgm:spPr/>
    </dgm:pt>
    <dgm:pt modelId="{0A93A753-7357-49D2-98E3-FD406AA298C2}" type="pres">
      <dgm:prSet presAssocID="{225A9557-32F7-49A3-A584-1C10FA241227}" presName="compNode" presStyleCnt="0"/>
      <dgm:spPr/>
    </dgm:pt>
    <dgm:pt modelId="{861C9AC9-07D8-4033-8AAE-6AFECC9D97DA}" type="pres">
      <dgm:prSet presAssocID="{225A9557-32F7-49A3-A584-1C10FA241227}" presName="bgRect" presStyleLbl="bgShp" presStyleIdx="6" presStyleCnt="7"/>
      <dgm:spPr/>
    </dgm:pt>
    <dgm:pt modelId="{9D68DDFD-977B-4874-B1CF-BA4262AAB9AC}" type="pres">
      <dgm:prSet presAssocID="{225A9557-32F7-49A3-A584-1C10FA241227}"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Upward trend"/>
        </a:ext>
      </dgm:extLst>
    </dgm:pt>
    <dgm:pt modelId="{D71CA4A9-2CA2-4092-A84F-27ECD707D1DF}" type="pres">
      <dgm:prSet presAssocID="{225A9557-32F7-49A3-A584-1C10FA241227}" presName="spaceRect" presStyleCnt="0"/>
      <dgm:spPr/>
    </dgm:pt>
    <dgm:pt modelId="{9BEFA217-15F0-41EC-A100-8D939ECC7728}" type="pres">
      <dgm:prSet presAssocID="{225A9557-32F7-49A3-A584-1C10FA241227}" presName="parTx" presStyleLbl="revTx" presStyleIdx="6" presStyleCnt="7">
        <dgm:presLayoutVars>
          <dgm:chMax val="0"/>
          <dgm:chPref val="0"/>
        </dgm:presLayoutVars>
      </dgm:prSet>
      <dgm:spPr/>
    </dgm:pt>
  </dgm:ptLst>
  <dgm:cxnLst>
    <dgm:cxn modelId="{CC447911-3B31-4180-A581-31B431AA8286}" srcId="{62207343-5C2D-40B7-A83F-B4133FD5794B}" destId="{802CE291-88FA-48C2-A1C7-8E92FA414B83}" srcOrd="0" destOrd="0" parTransId="{25E0B4EF-5962-4195-8EA3-36DB2AEB2E8C}" sibTransId="{BCEFA1E0-8D8D-4DEA-A1C6-E82E6E6A01A2}"/>
    <dgm:cxn modelId="{2E83032F-433F-4040-959F-C651A57DC748}" type="presOf" srcId="{338E90A9-69DD-4226-AD36-F86320BB3C27}" destId="{8F4C6D10-3B8F-4DFF-B883-775C1873A799}" srcOrd="0" destOrd="0" presId="urn:microsoft.com/office/officeart/2018/2/layout/IconVerticalSolidList"/>
    <dgm:cxn modelId="{6CB0F935-A3DE-4ACF-A52A-57FC63235DC0}" srcId="{62207343-5C2D-40B7-A83F-B4133FD5794B}" destId="{225A9557-32F7-49A3-A584-1C10FA241227}" srcOrd="6" destOrd="0" parTransId="{37B621A5-5AD4-4A24-87E8-70E866BAC0E0}" sibTransId="{AAB5C57C-D651-4FE8-880A-E5E106CE1974}"/>
    <dgm:cxn modelId="{4179043D-154D-488B-B46A-1F523F06D20A}" srcId="{62207343-5C2D-40B7-A83F-B4133FD5794B}" destId="{043090E1-858B-4299-9AF7-A98C8A134B52}" srcOrd="5" destOrd="0" parTransId="{17678F2D-1481-40ED-9D66-97C44C7B598F}" sibTransId="{AB792B96-0772-4CDE-B0B4-243AAAAD6256}"/>
    <dgm:cxn modelId="{9721D968-4CB0-4B83-B4CD-12B792F245F7}" srcId="{62207343-5C2D-40B7-A83F-B4133FD5794B}" destId="{8674EB31-C507-4240-B64F-EAB9AE4FA986}" srcOrd="4" destOrd="0" parTransId="{287541E6-2222-4228-9499-D96F56C44E7D}" sibTransId="{DAF4F8CD-725B-4DE1-9BE6-02B87CD4AA12}"/>
    <dgm:cxn modelId="{47A2BB6A-3CA9-4BA7-A6D9-C123662EE1EB}" type="presOf" srcId="{802CE291-88FA-48C2-A1C7-8E92FA414B83}" destId="{16729BF9-9D66-4BA6-BA9A-ADABFE1F3453}" srcOrd="0" destOrd="0" presId="urn:microsoft.com/office/officeart/2018/2/layout/IconVerticalSolidList"/>
    <dgm:cxn modelId="{87174C4D-C914-4CE2-84EB-70BF573CCAF6}" srcId="{62207343-5C2D-40B7-A83F-B4133FD5794B}" destId="{338E90A9-69DD-4226-AD36-F86320BB3C27}" srcOrd="1" destOrd="0" parTransId="{974F248D-77A2-4903-9F90-2BA101A2A5D6}" sibTransId="{2465CC99-D721-48A0-B17A-64AD594140F1}"/>
    <dgm:cxn modelId="{84BF4650-189A-4928-8F8E-2306A80DFABA}" type="presOf" srcId="{8674EB31-C507-4240-B64F-EAB9AE4FA986}" destId="{A1DD8A1A-459A-4FAB-BDFB-C2E979D15280}" srcOrd="0" destOrd="0" presId="urn:microsoft.com/office/officeart/2018/2/layout/IconVerticalSolidList"/>
    <dgm:cxn modelId="{1BE3BD57-B321-4E4B-9783-9EAC0EE7C209}" type="presOf" srcId="{225A9557-32F7-49A3-A584-1C10FA241227}" destId="{9BEFA217-15F0-41EC-A100-8D939ECC7728}" srcOrd="0" destOrd="0" presId="urn:microsoft.com/office/officeart/2018/2/layout/IconVerticalSolidList"/>
    <dgm:cxn modelId="{5CC5397C-88B1-483E-9EF5-8ED6D5F4A6F5}" srcId="{62207343-5C2D-40B7-A83F-B4133FD5794B}" destId="{A6D69E09-592B-4878-A9C6-C9D1D3366732}" srcOrd="3" destOrd="0" parTransId="{8ADE219B-FB66-4D0E-A66A-0AD21038F6C6}" sibTransId="{E5B8A3A1-F02B-45B8-A08B-62C0EF210A6E}"/>
    <dgm:cxn modelId="{3EC29989-3E1F-4023-94DD-7D5E6DF6FBB7}" type="presOf" srcId="{62207343-5C2D-40B7-A83F-B4133FD5794B}" destId="{A759EFB3-43D9-400F-B403-E63D5122530A}" srcOrd="0" destOrd="0" presId="urn:microsoft.com/office/officeart/2018/2/layout/IconVerticalSolidList"/>
    <dgm:cxn modelId="{7B0642AB-6B5A-4ADD-AC31-21D990A7F99B}" type="presOf" srcId="{A89F8E47-F414-4FE3-97FE-4F6DF1C24D5A}" destId="{0B51ED7F-1085-48C4-B469-670913B70149}" srcOrd="0" destOrd="0" presId="urn:microsoft.com/office/officeart/2018/2/layout/IconVerticalSolidList"/>
    <dgm:cxn modelId="{797381B5-F4B5-4BA0-AB84-C0E2F6D27A7B}" type="presOf" srcId="{043090E1-858B-4299-9AF7-A98C8A134B52}" destId="{4F2F5227-762A-4CF5-9BFC-4C8F5E82654C}" srcOrd="0" destOrd="0" presId="urn:microsoft.com/office/officeart/2018/2/layout/IconVerticalSolidList"/>
    <dgm:cxn modelId="{6A0D6EE3-E759-4C3B-B8D0-C597BA4C9080}" type="presOf" srcId="{A6D69E09-592B-4878-A9C6-C9D1D3366732}" destId="{A4AF144E-37DE-4B30-A298-EB7A23FC1D71}" srcOrd="0" destOrd="0" presId="urn:microsoft.com/office/officeart/2018/2/layout/IconVerticalSolidList"/>
    <dgm:cxn modelId="{DBF4D4FD-8836-457B-BF8B-53D5A5365312}" srcId="{62207343-5C2D-40B7-A83F-B4133FD5794B}" destId="{A89F8E47-F414-4FE3-97FE-4F6DF1C24D5A}" srcOrd="2" destOrd="0" parTransId="{C3FC688C-5E1E-462F-B4A4-971A4DE23027}" sibTransId="{FF23432B-5CED-4B00-96D0-B7A7734ECBCC}"/>
    <dgm:cxn modelId="{4F2B0948-93FB-40E0-9ABE-918B298367CC}" type="presParOf" srcId="{A759EFB3-43D9-400F-B403-E63D5122530A}" destId="{E3E84B5A-FEB9-49D7-9486-2E7E31BD7676}" srcOrd="0" destOrd="0" presId="urn:microsoft.com/office/officeart/2018/2/layout/IconVerticalSolidList"/>
    <dgm:cxn modelId="{2821243A-E897-4B58-8A31-367835CD05F1}" type="presParOf" srcId="{E3E84B5A-FEB9-49D7-9486-2E7E31BD7676}" destId="{A23D2B16-619F-48CC-8DA8-F9CFFA5B50A4}" srcOrd="0" destOrd="0" presId="urn:microsoft.com/office/officeart/2018/2/layout/IconVerticalSolidList"/>
    <dgm:cxn modelId="{E91641CD-8186-40BE-A5AB-49F6F05AE395}" type="presParOf" srcId="{E3E84B5A-FEB9-49D7-9486-2E7E31BD7676}" destId="{24518CFE-78AC-4114-BB4D-4B066C3FCB46}" srcOrd="1" destOrd="0" presId="urn:microsoft.com/office/officeart/2018/2/layout/IconVerticalSolidList"/>
    <dgm:cxn modelId="{BCAAF6E7-06CA-40E4-B70D-92B85A8375D5}" type="presParOf" srcId="{E3E84B5A-FEB9-49D7-9486-2E7E31BD7676}" destId="{40708D64-4352-4DF4-81C4-54479B16D230}" srcOrd="2" destOrd="0" presId="urn:microsoft.com/office/officeart/2018/2/layout/IconVerticalSolidList"/>
    <dgm:cxn modelId="{40981CF8-D8E0-47B5-AC31-AE77019F4947}" type="presParOf" srcId="{E3E84B5A-FEB9-49D7-9486-2E7E31BD7676}" destId="{16729BF9-9D66-4BA6-BA9A-ADABFE1F3453}" srcOrd="3" destOrd="0" presId="urn:microsoft.com/office/officeart/2018/2/layout/IconVerticalSolidList"/>
    <dgm:cxn modelId="{9F1A0EDC-C39C-4198-915A-2D7842F290E0}" type="presParOf" srcId="{A759EFB3-43D9-400F-B403-E63D5122530A}" destId="{EEB92B44-EA38-4F22-A73E-81200E170762}" srcOrd="1" destOrd="0" presId="urn:microsoft.com/office/officeart/2018/2/layout/IconVerticalSolidList"/>
    <dgm:cxn modelId="{483AA36F-6F8B-4706-B7CE-DEA373D11649}" type="presParOf" srcId="{A759EFB3-43D9-400F-B403-E63D5122530A}" destId="{DBB919CC-EF9D-43E2-BE57-E6DE81AFD7DB}" srcOrd="2" destOrd="0" presId="urn:microsoft.com/office/officeart/2018/2/layout/IconVerticalSolidList"/>
    <dgm:cxn modelId="{CA19107A-4E1E-45EC-8101-F8653117B58A}" type="presParOf" srcId="{DBB919CC-EF9D-43E2-BE57-E6DE81AFD7DB}" destId="{A026546E-4B73-461C-9F80-1E2DE68A74F0}" srcOrd="0" destOrd="0" presId="urn:microsoft.com/office/officeart/2018/2/layout/IconVerticalSolidList"/>
    <dgm:cxn modelId="{1BA00A96-2829-42AA-B80F-3D504A6FF3FE}" type="presParOf" srcId="{DBB919CC-EF9D-43E2-BE57-E6DE81AFD7DB}" destId="{258DB7CA-98D2-4442-9292-8FC3CD3BC3B7}" srcOrd="1" destOrd="0" presId="urn:microsoft.com/office/officeart/2018/2/layout/IconVerticalSolidList"/>
    <dgm:cxn modelId="{1005A8A5-B6E5-4555-B786-C352BF4DD398}" type="presParOf" srcId="{DBB919CC-EF9D-43E2-BE57-E6DE81AFD7DB}" destId="{E12A34D9-CFFC-408F-8C04-3A02CBB7AD93}" srcOrd="2" destOrd="0" presId="urn:microsoft.com/office/officeart/2018/2/layout/IconVerticalSolidList"/>
    <dgm:cxn modelId="{C062048E-DA97-47DA-8AD1-F5B5E835BACF}" type="presParOf" srcId="{DBB919CC-EF9D-43E2-BE57-E6DE81AFD7DB}" destId="{8F4C6D10-3B8F-4DFF-B883-775C1873A799}" srcOrd="3" destOrd="0" presId="urn:microsoft.com/office/officeart/2018/2/layout/IconVerticalSolidList"/>
    <dgm:cxn modelId="{60CE0F4F-3B3C-4556-AF0E-D166F7687FF1}" type="presParOf" srcId="{A759EFB3-43D9-400F-B403-E63D5122530A}" destId="{0BA0A1BD-EE01-48E5-AF95-13AE98830E53}" srcOrd="3" destOrd="0" presId="urn:microsoft.com/office/officeart/2018/2/layout/IconVerticalSolidList"/>
    <dgm:cxn modelId="{5573E26B-FDA2-4AB1-BF0D-138033949808}" type="presParOf" srcId="{A759EFB3-43D9-400F-B403-E63D5122530A}" destId="{A58056B5-B700-41CD-B609-394F9DA19D0E}" srcOrd="4" destOrd="0" presId="urn:microsoft.com/office/officeart/2018/2/layout/IconVerticalSolidList"/>
    <dgm:cxn modelId="{CB1E06D2-DE72-4226-8C1E-BC053F53E5D1}" type="presParOf" srcId="{A58056B5-B700-41CD-B609-394F9DA19D0E}" destId="{908E9736-0BE9-4D44-B36C-12AE555283A2}" srcOrd="0" destOrd="0" presId="urn:microsoft.com/office/officeart/2018/2/layout/IconVerticalSolidList"/>
    <dgm:cxn modelId="{011704FE-9E78-4DCF-9480-53912AB25C4B}" type="presParOf" srcId="{A58056B5-B700-41CD-B609-394F9DA19D0E}" destId="{83CCFA8E-D11B-4EFA-8067-CEAAC3D04372}" srcOrd="1" destOrd="0" presId="urn:microsoft.com/office/officeart/2018/2/layout/IconVerticalSolidList"/>
    <dgm:cxn modelId="{884D8FB4-D752-4E89-A800-BE5A4F86AD87}" type="presParOf" srcId="{A58056B5-B700-41CD-B609-394F9DA19D0E}" destId="{609004C1-ED71-4332-AE95-B20109BAF53A}" srcOrd="2" destOrd="0" presId="urn:microsoft.com/office/officeart/2018/2/layout/IconVerticalSolidList"/>
    <dgm:cxn modelId="{5EE65556-D7F6-410F-8CAB-6BB8A566BC26}" type="presParOf" srcId="{A58056B5-B700-41CD-B609-394F9DA19D0E}" destId="{0B51ED7F-1085-48C4-B469-670913B70149}" srcOrd="3" destOrd="0" presId="urn:microsoft.com/office/officeart/2018/2/layout/IconVerticalSolidList"/>
    <dgm:cxn modelId="{F3D285B2-4A8C-4F7C-9090-C5472B157834}" type="presParOf" srcId="{A759EFB3-43D9-400F-B403-E63D5122530A}" destId="{81C25128-414F-4CD7-A856-8183FD13AEF9}" srcOrd="5" destOrd="0" presId="urn:microsoft.com/office/officeart/2018/2/layout/IconVerticalSolidList"/>
    <dgm:cxn modelId="{D3FF6E94-48BF-43D2-83B9-9EAE7FFB1529}" type="presParOf" srcId="{A759EFB3-43D9-400F-B403-E63D5122530A}" destId="{E3595C3D-7286-448C-8DBA-D2F7D2825585}" srcOrd="6" destOrd="0" presId="urn:microsoft.com/office/officeart/2018/2/layout/IconVerticalSolidList"/>
    <dgm:cxn modelId="{C616F42F-6A48-4FDF-90AA-D4D344D924F2}" type="presParOf" srcId="{E3595C3D-7286-448C-8DBA-D2F7D2825585}" destId="{1C9902CD-0FE0-4199-8BFD-572AD38A3526}" srcOrd="0" destOrd="0" presId="urn:microsoft.com/office/officeart/2018/2/layout/IconVerticalSolidList"/>
    <dgm:cxn modelId="{D33C201B-8B1F-4647-B01C-8DC6B1F6CA21}" type="presParOf" srcId="{E3595C3D-7286-448C-8DBA-D2F7D2825585}" destId="{5A924250-90FA-479D-B6DD-CFEB9D173B5F}" srcOrd="1" destOrd="0" presId="urn:microsoft.com/office/officeart/2018/2/layout/IconVerticalSolidList"/>
    <dgm:cxn modelId="{C8A807CA-DB14-4BB7-99AE-70B6B9173388}" type="presParOf" srcId="{E3595C3D-7286-448C-8DBA-D2F7D2825585}" destId="{003C68F9-51E7-4997-BC48-D8C1D0BA277A}" srcOrd="2" destOrd="0" presId="urn:microsoft.com/office/officeart/2018/2/layout/IconVerticalSolidList"/>
    <dgm:cxn modelId="{64B1126E-3111-4371-9D71-29BF7A2FCF0C}" type="presParOf" srcId="{E3595C3D-7286-448C-8DBA-D2F7D2825585}" destId="{A4AF144E-37DE-4B30-A298-EB7A23FC1D71}" srcOrd="3" destOrd="0" presId="urn:microsoft.com/office/officeart/2018/2/layout/IconVerticalSolidList"/>
    <dgm:cxn modelId="{6D938921-F750-4592-B345-42C35AFEF0AE}" type="presParOf" srcId="{A759EFB3-43D9-400F-B403-E63D5122530A}" destId="{D64333F2-E88F-437A-870D-3FBA88B8BE3F}" srcOrd="7" destOrd="0" presId="urn:microsoft.com/office/officeart/2018/2/layout/IconVerticalSolidList"/>
    <dgm:cxn modelId="{E311B46C-BE0B-4D8F-BA9B-FF611D9D3318}" type="presParOf" srcId="{A759EFB3-43D9-400F-B403-E63D5122530A}" destId="{330431E1-2F20-426A-AE1B-25A3E4A5B115}" srcOrd="8" destOrd="0" presId="urn:microsoft.com/office/officeart/2018/2/layout/IconVerticalSolidList"/>
    <dgm:cxn modelId="{844CA87E-AE32-4CA5-9B42-892176E1661D}" type="presParOf" srcId="{330431E1-2F20-426A-AE1B-25A3E4A5B115}" destId="{585471EC-E088-4126-B34B-E7D41CDCBE5E}" srcOrd="0" destOrd="0" presId="urn:microsoft.com/office/officeart/2018/2/layout/IconVerticalSolidList"/>
    <dgm:cxn modelId="{CED0D65B-3436-4C3E-9CFA-CFC4ACE6EF65}" type="presParOf" srcId="{330431E1-2F20-426A-AE1B-25A3E4A5B115}" destId="{7D1CB927-684D-4D6A-8DBF-F95E39617B36}" srcOrd="1" destOrd="0" presId="urn:microsoft.com/office/officeart/2018/2/layout/IconVerticalSolidList"/>
    <dgm:cxn modelId="{D1CB9D9D-90A7-468F-8DE8-15BDC43540D4}" type="presParOf" srcId="{330431E1-2F20-426A-AE1B-25A3E4A5B115}" destId="{CE6A92F3-C4AB-43A8-9A06-CD72708F0E34}" srcOrd="2" destOrd="0" presId="urn:microsoft.com/office/officeart/2018/2/layout/IconVerticalSolidList"/>
    <dgm:cxn modelId="{04C32178-0600-4EF0-8DFA-5562CD9C408B}" type="presParOf" srcId="{330431E1-2F20-426A-AE1B-25A3E4A5B115}" destId="{A1DD8A1A-459A-4FAB-BDFB-C2E979D15280}" srcOrd="3" destOrd="0" presId="urn:microsoft.com/office/officeart/2018/2/layout/IconVerticalSolidList"/>
    <dgm:cxn modelId="{6E3F9F4B-0A38-4CA6-8E2B-1827E6AF876F}" type="presParOf" srcId="{A759EFB3-43D9-400F-B403-E63D5122530A}" destId="{F4253152-9A25-406B-BB7B-C2F5575D9276}" srcOrd="9" destOrd="0" presId="urn:microsoft.com/office/officeart/2018/2/layout/IconVerticalSolidList"/>
    <dgm:cxn modelId="{AA654DC6-A72E-45EF-8E9C-95AD573ED29E}" type="presParOf" srcId="{A759EFB3-43D9-400F-B403-E63D5122530A}" destId="{22ECC43A-BB7E-4585-8544-64450D313954}" srcOrd="10" destOrd="0" presId="urn:microsoft.com/office/officeart/2018/2/layout/IconVerticalSolidList"/>
    <dgm:cxn modelId="{8E43C13D-B3B9-45E1-B5C7-39692C369FF7}" type="presParOf" srcId="{22ECC43A-BB7E-4585-8544-64450D313954}" destId="{37B8FBA0-357C-4628-AB3B-0AF35BCD1F2F}" srcOrd="0" destOrd="0" presId="urn:microsoft.com/office/officeart/2018/2/layout/IconVerticalSolidList"/>
    <dgm:cxn modelId="{F8835204-D056-4048-951C-8E24AB1E287B}" type="presParOf" srcId="{22ECC43A-BB7E-4585-8544-64450D313954}" destId="{F7867367-169C-4535-B88F-059065D2AF14}" srcOrd="1" destOrd="0" presId="urn:microsoft.com/office/officeart/2018/2/layout/IconVerticalSolidList"/>
    <dgm:cxn modelId="{7D300545-CA89-41C0-A3CC-C180090A8C07}" type="presParOf" srcId="{22ECC43A-BB7E-4585-8544-64450D313954}" destId="{3FAE55BA-5159-403B-B72F-E9D0E8E53129}" srcOrd="2" destOrd="0" presId="urn:microsoft.com/office/officeart/2018/2/layout/IconVerticalSolidList"/>
    <dgm:cxn modelId="{4E0B08F7-1A28-4C5F-8547-7253A904900B}" type="presParOf" srcId="{22ECC43A-BB7E-4585-8544-64450D313954}" destId="{4F2F5227-762A-4CF5-9BFC-4C8F5E82654C}" srcOrd="3" destOrd="0" presId="urn:microsoft.com/office/officeart/2018/2/layout/IconVerticalSolidList"/>
    <dgm:cxn modelId="{EF25930B-B402-49AB-93BF-AD4C84F8FE22}" type="presParOf" srcId="{A759EFB3-43D9-400F-B403-E63D5122530A}" destId="{EF2A24AD-4B88-4BF3-AAF8-63DC81CFE872}" srcOrd="11" destOrd="0" presId="urn:microsoft.com/office/officeart/2018/2/layout/IconVerticalSolidList"/>
    <dgm:cxn modelId="{3B8CF621-47EC-41FF-9FC2-236117537910}" type="presParOf" srcId="{A759EFB3-43D9-400F-B403-E63D5122530A}" destId="{0A93A753-7357-49D2-98E3-FD406AA298C2}" srcOrd="12" destOrd="0" presId="urn:microsoft.com/office/officeart/2018/2/layout/IconVerticalSolidList"/>
    <dgm:cxn modelId="{682D4D9A-F895-460A-8019-10EDA5CF51BC}" type="presParOf" srcId="{0A93A753-7357-49D2-98E3-FD406AA298C2}" destId="{861C9AC9-07D8-4033-8AAE-6AFECC9D97DA}" srcOrd="0" destOrd="0" presId="urn:microsoft.com/office/officeart/2018/2/layout/IconVerticalSolidList"/>
    <dgm:cxn modelId="{01A68355-05E2-458E-BD49-DA04272FA1D8}" type="presParOf" srcId="{0A93A753-7357-49D2-98E3-FD406AA298C2}" destId="{9D68DDFD-977B-4874-B1CF-BA4262AAB9AC}" srcOrd="1" destOrd="0" presId="urn:microsoft.com/office/officeart/2018/2/layout/IconVerticalSolidList"/>
    <dgm:cxn modelId="{EA5ACD28-44A9-429D-A469-EF323D67DE92}" type="presParOf" srcId="{0A93A753-7357-49D2-98E3-FD406AA298C2}" destId="{D71CA4A9-2CA2-4092-A84F-27ECD707D1DF}" srcOrd="2" destOrd="0" presId="urn:microsoft.com/office/officeart/2018/2/layout/IconVerticalSolidList"/>
    <dgm:cxn modelId="{01A88155-8FE4-4906-942D-CF41B61FFCCC}" type="presParOf" srcId="{0A93A753-7357-49D2-98E3-FD406AA298C2}" destId="{9BEFA217-15F0-41EC-A100-8D939ECC772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C81959-BCEC-4232-A82E-44C34826DEA7}"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79A2D677-2E0B-4381-A05E-ECAB0B86F6EF}">
      <dgm:prSet/>
      <dgm:spPr/>
      <dgm:t>
        <a:bodyPr/>
        <a:lstStyle/>
        <a:p>
          <a:pPr rtl="0"/>
          <a:r>
            <a:rPr lang="en-US"/>
            <a:t>Conduct </a:t>
          </a:r>
          <a:r>
            <a:rPr lang="en-US">
              <a:latin typeface="Calibri Light" panose="020F0302020204030204"/>
            </a:rPr>
            <a:t>pilot surveys (1-2 days)</a:t>
          </a:r>
          <a:endParaRPr lang="en-US"/>
        </a:p>
      </dgm:t>
    </dgm:pt>
    <dgm:pt modelId="{D442F90F-83D6-4A14-8A19-39AC6A953CE0}" type="parTrans" cxnId="{1A11EDBA-765A-4D69-A674-7C9FFA48B3C3}">
      <dgm:prSet/>
      <dgm:spPr/>
      <dgm:t>
        <a:bodyPr/>
        <a:lstStyle/>
        <a:p>
          <a:endParaRPr lang="en-US"/>
        </a:p>
      </dgm:t>
    </dgm:pt>
    <dgm:pt modelId="{5D85621C-0BDF-45DC-88E8-ABB2C0B2A0EF}" type="sibTrans" cxnId="{1A11EDBA-765A-4D69-A674-7C9FFA48B3C3}">
      <dgm:prSet phldrT="1" phldr="0"/>
      <dgm:spPr/>
      <dgm:t>
        <a:bodyPr/>
        <a:lstStyle/>
        <a:p>
          <a:r>
            <a:rPr lang="en-US"/>
            <a:t>1</a:t>
          </a:r>
        </a:p>
      </dgm:t>
    </dgm:pt>
    <dgm:pt modelId="{B9167EB5-C1EE-4D3D-BC46-85539542EB03}">
      <dgm:prSet/>
      <dgm:spPr/>
      <dgm:t>
        <a:bodyPr/>
        <a:lstStyle/>
        <a:p>
          <a:pPr rtl="0"/>
          <a:r>
            <a:rPr lang="en-US">
              <a:latin typeface="Calibri Light" panose="020F0302020204030204"/>
            </a:rPr>
            <a:t>Familiarize the team with the tool</a:t>
          </a:r>
          <a:endParaRPr lang="en-US"/>
        </a:p>
      </dgm:t>
    </dgm:pt>
    <dgm:pt modelId="{41343A2F-2B4D-4C1C-BDE1-B581C039EBB3}" type="parTrans" cxnId="{F18E9AB2-9D7D-464D-8C0C-102044C20E09}">
      <dgm:prSet/>
      <dgm:spPr/>
      <dgm:t>
        <a:bodyPr/>
        <a:lstStyle/>
        <a:p>
          <a:endParaRPr lang="en-US"/>
        </a:p>
      </dgm:t>
    </dgm:pt>
    <dgm:pt modelId="{6D1AAD6E-4DC4-4323-B5F9-808A0A79F1BD}" type="sibTrans" cxnId="{F18E9AB2-9D7D-464D-8C0C-102044C20E09}">
      <dgm:prSet/>
      <dgm:spPr/>
      <dgm:t>
        <a:bodyPr/>
        <a:lstStyle/>
        <a:p>
          <a:endParaRPr lang="en-US"/>
        </a:p>
      </dgm:t>
    </dgm:pt>
    <dgm:pt modelId="{94DE14CA-1AB6-414B-B2F3-E1DA2A351D75}">
      <dgm:prSet/>
      <dgm:spPr/>
      <dgm:t>
        <a:bodyPr/>
        <a:lstStyle/>
        <a:p>
          <a:pPr rtl="0"/>
          <a:r>
            <a:rPr lang="en-US"/>
            <a:t>Conduct household interviews </a:t>
          </a:r>
        </a:p>
      </dgm:t>
    </dgm:pt>
    <dgm:pt modelId="{ADF716A1-9FCB-4DAF-8300-4CEE8719AA35}" type="parTrans" cxnId="{4A8A3AD2-7355-407A-BFF3-95F03BC09EC1}">
      <dgm:prSet/>
      <dgm:spPr/>
      <dgm:t>
        <a:bodyPr/>
        <a:lstStyle/>
        <a:p>
          <a:endParaRPr lang="en-US"/>
        </a:p>
      </dgm:t>
    </dgm:pt>
    <dgm:pt modelId="{C44304F2-643D-4549-94F0-B84B42DD2B35}" type="sibTrans" cxnId="{4A8A3AD2-7355-407A-BFF3-95F03BC09EC1}">
      <dgm:prSet phldrT="2" phldr="0"/>
      <dgm:spPr/>
      <dgm:t>
        <a:bodyPr/>
        <a:lstStyle/>
        <a:p>
          <a:r>
            <a:rPr lang="en-US"/>
            <a:t>2</a:t>
          </a:r>
        </a:p>
      </dgm:t>
    </dgm:pt>
    <dgm:pt modelId="{DAA35824-B4DB-4855-AD0A-5E31E9D45853}">
      <dgm:prSet/>
      <dgm:spPr/>
      <dgm:t>
        <a:bodyPr/>
        <a:lstStyle/>
        <a:p>
          <a:r>
            <a:rPr lang="en-US"/>
            <a:t>Find the sampled households in refugee context </a:t>
          </a:r>
        </a:p>
      </dgm:t>
    </dgm:pt>
    <dgm:pt modelId="{B9D46845-F680-44C4-91CC-D40CA6436E82}" type="parTrans" cxnId="{B3DE99C3-2310-4F7C-A1B1-4EBBC96E2E1C}">
      <dgm:prSet/>
      <dgm:spPr/>
      <dgm:t>
        <a:bodyPr/>
        <a:lstStyle/>
        <a:p>
          <a:endParaRPr lang="en-US"/>
        </a:p>
      </dgm:t>
    </dgm:pt>
    <dgm:pt modelId="{92492584-97F6-4C75-B198-A58FC6FB593F}" type="sibTrans" cxnId="{B3DE99C3-2310-4F7C-A1B1-4EBBC96E2E1C}">
      <dgm:prSet/>
      <dgm:spPr/>
      <dgm:t>
        <a:bodyPr/>
        <a:lstStyle/>
        <a:p>
          <a:endParaRPr lang="en-US"/>
        </a:p>
      </dgm:t>
    </dgm:pt>
    <dgm:pt modelId="{47940A6E-1613-4F2B-8042-24E9F1E45235}">
      <dgm:prSet/>
      <dgm:spPr/>
      <dgm:t>
        <a:bodyPr/>
        <a:lstStyle/>
        <a:p>
          <a:r>
            <a:rPr lang="en-US"/>
            <a:t>To answer the "why" questions and supplement quantitative findings </a:t>
          </a:r>
        </a:p>
      </dgm:t>
    </dgm:pt>
    <dgm:pt modelId="{23587DE6-11A9-49F9-9F32-88949ACC99E8}" type="parTrans" cxnId="{6080C5B8-F23C-4AE7-8C5F-90FEA874F6A8}">
      <dgm:prSet/>
      <dgm:spPr/>
      <dgm:t>
        <a:bodyPr/>
        <a:lstStyle/>
        <a:p>
          <a:endParaRPr lang="en-US"/>
        </a:p>
      </dgm:t>
    </dgm:pt>
    <dgm:pt modelId="{0B403605-6A74-4D6D-B906-8C1C2F1B9138}" type="sibTrans" cxnId="{6080C5B8-F23C-4AE7-8C5F-90FEA874F6A8}">
      <dgm:prSet phldrT="4" phldr="0"/>
      <dgm:spPr/>
      <dgm:t>
        <a:bodyPr/>
        <a:lstStyle/>
        <a:p>
          <a:endParaRPr lang="en-US"/>
        </a:p>
      </dgm:t>
    </dgm:pt>
    <dgm:pt modelId="{02A1E5B8-B656-4791-A841-D62F3645DD72}">
      <dgm:prSet phldr="0"/>
      <dgm:spPr/>
      <dgm:t>
        <a:bodyPr/>
        <a:lstStyle/>
        <a:p>
          <a:pPr rtl="0"/>
          <a:r>
            <a:rPr lang="en-US">
              <a:latin typeface="Calibri Light" panose="020F0302020204030204"/>
            </a:rPr>
            <a:t>Test and finalize the tool </a:t>
          </a:r>
        </a:p>
      </dgm:t>
    </dgm:pt>
    <dgm:pt modelId="{760990E8-5E6C-41EE-A7CD-4A0B8D0FD1FB}" type="parTrans" cxnId="{94FAABDA-E8F8-4A8C-92D5-30F5A1C99B5F}">
      <dgm:prSet/>
      <dgm:spPr/>
      <dgm:t>
        <a:bodyPr/>
        <a:lstStyle/>
        <a:p>
          <a:endParaRPr lang="en-CH"/>
        </a:p>
      </dgm:t>
    </dgm:pt>
    <dgm:pt modelId="{DC29957E-C7D3-40C1-AEF5-6BBD095EB22E}" type="sibTrans" cxnId="{94FAABDA-E8F8-4A8C-92D5-30F5A1C99B5F}">
      <dgm:prSet phldrT="2" phldr="0"/>
      <dgm:spPr/>
      <dgm:t>
        <a:bodyPr/>
        <a:lstStyle/>
        <a:p>
          <a:endParaRPr lang="en-CH"/>
        </a:p>
      </dgm:t>
    </dgm:pt>
    <dgm:pt modelId="{789C2B83-F799-4D0E-BBEF-BECB3E52D482}">
      <dgm:prSet phldr="0"/>
      <dgm:spPr/>
      <dgm:t>
        <a:bodyPr/>
        <a:lstStyle/>
        <a:p>
          <a:pPr rtl="0"/>
          <a:r>
            <a:rPr lang="en-US">
              <a:latin typeface="Calibri Light" panose="020F0302020204030204"/>
            </a:rPr>
            <a:t>Identify any other challenges (sampling)</a:t>
          </a:r>
        </a:p>
      </dgm:t>
    </dgm:pt>
    <dgm:pt modelId="{F5E28389-D365-4EB5-B134-A8E27C5FC386}" type="parTrans" cxnId="{1D1E377E-D5AE-4253-B1A7-6D4A3BCC7A72}">
      <dgm:prSet/>
      <dgm:spPr/>
      <dgm:t>
        <a:bodyPr/>
        <a:lstStyle/>
        <a:p>
          <a:endParaRPr lang="en-CH"/>
        </a:p>
      </dgm:t>
    </dgm:pt>
    <dgm:pt modelId="{DF9AD69B-88BA-4FDC-9C9E-506DA933B94C}" type="sibTrans" cxnId="{1D1E377E-D5AE-4253-B1A7-6D4A3BCC7A72}">
      <dgm:prSet phldrT="2" phldr="0"/>
      <dgm:spPr/>
      <dgm:t>
        <a:bodyPr/>
        <a:lstStyle/>
        <a:p>
          <a:endParaRPr lang="en-CH"/>
        </a:p>
      </dgm:t>
    </dgm:pt>
    <dgm:pt modelId="{509B1977-AC4F-484C-BC56-062AE8205527}">
      <dgm:prSet phldr="0"/>
      <dgm:spPr/>
      <dgm:t>
        <a:bodyPr/>
        <a:lstStyle/>
        <a:p>
          <a:pPr rtl="0"/>
          <a:r>
            <a:rPr lang="en-US"/>
            <a:t>Conduct key informant interviews and focal group discussions </a:t>
          </a:r>
        </a:p>
      </dgm:t>
    </dgm:pt>
    <dgm:pt modelId="{FDE200FE-33C1-4908-A1BD-CC8E12CD618D}" type="parTrans" cxnId="{A9DAF82A-7E3A-452F-AB87-89DB3EBDCA75}">
      <dgm:prSet/>
      <dgm:spPr/>
      <dgm:t>
        <a:bodyPr/>
        <a:lstStyle/>
        <a:p>
          <a:endParaRPr lang="en-CH"/>
        </a:p>
      </dgm:t>
    </dgm:pt>
    <dgm:pt modelId="{03D99010-91E8-4089-A340-F6CC54C42FFC}" type="sibTrans" cxnId="{A9DAF82A-7E3A-452F-AB87-89DB3EBDCA75}">
      <dgm:prSet phldrT="3" phldr="0"/>
      <dgm:spPr/>
      <dgm:t>
        <a:bodyPr/>
        <a:lstStyle/>
        <a:p>
          <a:r>
            <a:rPr lang="en-US"/>
            <a:t>3</a:t>
          </a:r>
        </a:p>
      </dgm:t>
    </dgm:pt>
    <dgm:pt modelId="{FD545F0C-565A-4913-872F-A9346349268A}" type="pres">
      <dgm:prSet presAssocID="{DCC81959-BCEC-4232-A82E-44C34826DEA7}" presName="Name0" presStyleCnt="0">
        <dgm:presLayoutVars>
          <dgm:animLvl val="lvl"/>
          <dgm:resizeHandles val="exact"/>
        </dgm:presLayoutVars>
      </dgm:prSet>
      <dgm:spPr/>
    </dgm:pt>
    <dgm:pt modelId="{CA71FF1F-71FF-4724-899D-52FB0A371594}" type="pres">
      <dgm:prSet presAssocID="{79A2D677-2E0B-4381-A05E-ECAB0B86F6EF}" presName="compositeNode" presStyleCnt="0">
        <dgm:presLayoutVars>
          <dgm:bulletEnabled val="1"/>
        </dgm:presLayoutVars>
      </dgm:prSet>
      <dgm:spPr/>
    </dgm:pt>
    <dgm:pt modelId="{E3A44751-5A48-4A31-BC76-D033ED241BD7}" type="pres">
      <dgm:prSet presAssocID="{79A2D677-2E0B-4381-A05E-ECAB0B86F6EF}" presName="bgRect" presStyleLbl="bgAccFollowNode1" presStyleIdx="0" presStyleCnt="3"/>
      <dgm:spPr/>
    </dgm:pt>
    <dgm:pt modelId="{06ECA136-1BC5-4E6E-AB4F-9D1CBDA6EF5B}" type="pres">
      <dgm:prSet presAssocID="{5D85621C-0BDF-45DC-88E8-ABB2C0B2A0EF}" presName="sibTransNodeCircle" presStyleLbl="alignNode1" presStyleIdx="0" presStyleCnt="6">
        <dgm:presLayoutVars>
          <dgm:chMax val="0"/>
          <dgm:bulletEnabled/>
        </dgm:presLayoutVars>
      </dgm:prSet>
      <dgm:spPr/>
    </dgm:pt>
    <dgm:pt modelId="{301EB4EF-EE5B-4E52-B636-C7DAC9DB4772}" type="pres">
      <dgm:prSet presAssocID="{79A2D677-2E0B-4381-A05E-ECAB0B86F6EF}" presName="bottomLine" presStyleLbl="alignNode1" presStyleIdx="1" presStyleCnt="6">
        <dgm:presLayoutVars/>
      </dgm:prSet>
      <dgm:spPr/>
    </dgm:pt>
    <dgm:pt modelId="{F6587BF9-3237-4578-A2FD-BA0BB422F0A6}" type="pres">
      <dgm:prSet presAssocID="{79A2D677-2E0B-4381-A05E-ECAB0B86F6EF}" presName="nodeText" presStyleLbl="bgAccFollowNode1" presStyleIdx="0" presStyleCnt="3">
        <dgm:presLayoutVars>
          <dgm:bulletEnabled val="1"/>
        </dgm:presLayoutVars>
      </dgm:prSet>
      <dgm:spPr/>
    </dgm:pt>
    <dgm:pt modelId="{4E8381EC-989F-4201-8438-0D2DD0447491}" type="pres">
      <dgm:prSet presAssocID="{5D85621C-0BDF-45DC-88E8-ABB2C0B2A0EF}" presName="sibTrans" presStyleCnt="0"/>
      <dgm:spPr/>
    </dgm:pt>
    <dgm:pt modelId="{A59F090F-D399-40DF-9BCC-0E4F13AC734C}" type="pres">
      <dgm:prSet presAssocID="{94DE14CA-1AB6-414B-B2F3-E1DA2A351D75}" presName="compositeNode" presStyleCnt="0">
        <dgm:presLayoutVars>
          <dgm:bulletEnabled val="1"/>
        </dgm:presLayoutVars>
      </dgm:prSet>
      <dgm:spPr/>
    </dgm:pt>
    <dgm:pt modelId="{E56EC94E-C444-4F3A-9940-54DDFC69A5E4}" type="pres">
      <dgm:prSet presAssocID="{94DE14CA-1AB6-414B-B2F3-E1DA2A351D75}" presName="bgRect" presStyleLbl="bgAccFollowNode1" presStyleIdx="1" presStyleCnt="3"/>
      <dgm:spPr/>
    </dgm:pt>
    <dgm:pt modelId="{8FAF3065-306B-4994-8D06-9B1E296BA8BD}" type="pres">
      <dgm:prSet presAssocID="{C44304F2-643D-4549-94F0-B84B42DD2B35}" presName="sibTransNodeCircle" presStyleLbl="alignNode1" presStyleIdx="2" presStyleCnt="6">
        <dgm:presLayoutVars>
          <dgm:chMax val="0"/>
          <dgm:bulletEnabled/>
        </dgm:presLayoutVars>
      </dgm:prSet>
      <dgm:spPr/>
    </dgm:pt>
    <dgm:pt modelId="{6811432A-B1BE-4825-B5C6-8CC2FBB05FBC}" type="pres">
      <dgm:prSet presAssocID="{94DE14CA-1AB6-414B-B2F3-E1DA2A351D75}" presName="bottomLine" presStyleLbl="alignNode1" presStyleIdx="3" presStyleCnt="6">
        <dgm:presLayoutVars/>
      </dgm:prSet>
      <dgm:spPr/>
    </dgm:pt>
    <dgm:pt modelId="{3A724A08-8BA0-4AFC-A6E3-8C6FCE90F1CE}" type="pres">
      <dgm:prSet presAssocID="{94DE14CA-1AB6-414B-B2F3-E1DA2A351D75}" presName="nodeText" presStyleLbl="bgAccFollowNode1" presStyleIdx="1" presStyleCnt="3">
        <dgm:presLayoutVars>
          <dgm:bulletEnabled val="1"/>
        </dgm:presLayoutVars>
      </dgm:prSet>
      <dgm:spPr/>
    </dgm:pt>
    <dgm:pt modelId="{4548DE72-54FA-4932-9BAA-B72DE3001CFE}" type="pres">
      <dgm:prSet presAssocID="{C44304F2-643D-4549-94F0-B84B42DD2B35}" presName="sibTrans" presStyleCnt="0"/>
      <dgm:spPr/>
    </dgm:pt>
    <dgm:pt modelId="{52753688-3A9C-4A44-A1FF-C8E72BE93208}" type="pres">
      <dgm:prSet presAssocID="{509B1977-AC4F-484C-BC56-062AE8205527}" presName="compositeNode" presStyleCnt="0">
        <dgm:presLayoutVars>
          <dgm:bulletEnabled val="1"/>
        </dgm:presLayoutVars>
      </dgm:prSet>
      <dgm:spPr/>
    </dgm:pt>
    <dgm:pt modelId="{E5EBA0FA-4BB6-4C06-A4DA-9B29A240074B}" type="pres">
      <dgm:prSet presAssocID="{509B1977-AC4F-484C-BC56-062AE8205527}" presName="bgRect" presStyleLbl="bgAccFollowNode1" presStyleIdx="2" presStyleCnt="3"/>
      <dgm:spPr/>
    </dgm:pt>
    <dgm:pt modelId="{1B90E8FE-17E3-476C-B1E7-FAB50479D350}" type="pres">
      <dgm:prSet presAssocID="{03D99010-91E8-4089-A340-F6CC54C42FFC}" presName="sibTransNodeCircle" presStyleLbl="alignNode1" presStyleIdx="4" presStyleCnt="6">
        <dgm:presLayoutVars>
          <dgm:chMax val="0"/>
          <dgm:bulletEnabled/>
        </dgm:presLayoutVars>
      </dgm:prSet>
      <dgm:spPr/>
    </dgm:pt>
    <dgm:pt modelId="{828F9533-7331-468F-8C69-41F626F872CA}" type="pres">
      <dgm:prSet presAssocID="{509B1977-AC4F-484C-BC56-062AE8205527}" presName="bottomLine" presStyleLbl="alignNode1" presStyleIdx="5" presStyleCnt="6">
        <dgm:presLayoutVars/>
      </dgm:prSet>
      <dgm:spPr/>
    </dgm:pt>
    <dgm:pt modelId="{5D8231C3-29AF-4033-A6E4-B9FBC56762FB}" type="pres">
      <dgm:prSet presAssocID="{509B1977-AC4F-484C-BC56-062AE8205527}" presName="nodeText" presStyleLbl="bgAccFollowNode1" presStyleIdx="2" presStyleCnt="3">
        <dgm:presLayoutVars>
          <dgm:bulletEnabled val="1"/>
        </dgm:presLayoutVars>
      </dgm:prSet>
      <dgm:spPr/>
    </dgm:pt>
  </dgm:ptLst>
  <dgm:cxnLst>
    <dgm:cxn modelId="{09439926-4CDA-41A8-B284-4050F30925B0}" type="presOf" srcId="{C44304F2-643D-4549-94F0-B84B42DD2B35}" destId="{8FAF3065-306B-4994-8D06-9B1E296BA8BD}" srcOrd="0" destOrd="0" presId="urn:microsoft.com/office/officeart/2016/7/layout/BasicLinearProcessNumbered"/>
    <dgm:cxn modelId="{A9DAF82A-7E3A-452F-AB87-89DB3EBDCA75}" srcId="{DCC81959-BCEC-4232-A82E-44C34826DEA7}" destId="{509B1977-AC4F-484C-BC56-062AE8205527}" srcOrd="2" destOrd="0" parTransId="{FDE200FE-33C1-4908-A1BD-CC8E12CD618D}" sibTransId="{03D99010-91E8-4089-A340-F6CC54C42FFC}"/>
    <dgm:cxn modelId="{DC8BC232-DCA5-4936-A34A-6A32D478835A}" type="presOf" srcId="{5D85621C-0BDF-45DC-88E8-ABB2C0B2A0EF}" destId="{06ECA136-1BC5-4E6E-AB4F-9D1CBDA6EF5B}" srcOrd="0" destOrd="0" presId="urn:microsoft.com/office/officeart/2016/7/layout/BasicLinearProcessNumbered"/>
    <dgm:cxn modelId="{3C2EE35D-07C8-47B0-ADBB-4974F2917B2E}" type="presOf" srcId="{509B1977-AC4F-484C-BC56-062AE8205527}" destId="{E5EBA0FA-4BB6-4C06-A4DA-9B29A240074B}" srcOrd="0" destOrd="0" presId="urn:microsoft.com/office/officeart/2016/7/layout/BasicLinearProcessNumbered"/>
    <dgm:cxn modelId="{A4CE3479-021A-47B2-84EB-C2431D1CF047}" type="presOf" srcId="{789C2B83-F799-4D0E-BBEF-BECB3E52D482}" destId="{F6587BF9-3237-4578-A2FD-BA0BB422F0A6}" srcOrd="0" destOrd="3" presId="urn:microsoft.com/office/officeart/2016/7/layout/BasicLinearProcessNumbered"/>
    <dgm:cxn modelId="{1D1E377E-D5AE-4253-B1A7-6D4A3BCC7A72}" srcId="{79A2D677-2E0B-4381-A05E-ECAB0B86F6EF}" destId="{789C2B83-F799-4D0E-BBEF-BECB3E52D482}" srcOrd="2" destOrd="0" parTransId="{F5E28389-D365-4EB5-B134-A8E27C5FC386}" sibTransId="{DF9AD69B-88BA-4FDC-9C9E-506DA933B94C}"/>
    <dgm:cxn modelId="{986A7E90-74C6-4D83-8109-39317C193BDE}" type="presOf" srcId="{47940A6E-1613-4F2B-8042-24E9F1E45235}" destId="{5D8231C3-29AF-4033-A6E4-B9FBC56762FB}" srcOrd="0" destOrd="1" presId="urn:microsoft.com/office/officeart/2016/7/layout/BasicLinearProcessNumbered"/>
    <dgm:cxn modelId="{49A89494-02CD-4411-B148-77DF094F288D}" type="presOf" srcId="{B9167EB5-C1EE-4D3D-BC46-85539542EB03}" destId="{F6587BF9-3237-4578-A2FD-BA0BB422F0A6}" srcOrd="0" destOrd="1" presId="urn:microsoft.com/office/officeart/2016/7/layout/BasicLinearProcessNumbered"/>
    <dgm:cxn modelId="{F18E9AB2-9D7D-464D-8C0C-102044C20E09}" srcId="{79A2D677-2E0B-4381-A05E-ECAB0B86F6EF}" destId="{B9167EB5-C1EE-4D3D-BC46-85539542EB03}" srcOrd="0" destOrd="0" parTransId="{41343A2F-2B4D-4C1C-BDE1-B581C039EBB3}" sibTransId="{6D1AAD6E-4DC4-4323-B5F9-808A0A79F1BD}"/>
    <dgm:cxn modelId="{530D21B7-1873-4D00-B684-BDF613BF0D3B}" type="presOf" srcId="{79A2D677-2E0B-4381-A05E-ECAB0B86F6EF}" destId="{F6587BF9-3237-4578-A2FD-BA0BB422F0A6}" srcOrd="1" destOrd="0" presId="urn:microsoft.com/office/officeart/2016/7/layout/BasicLinearProcessNumbered"/>
    <dgm:cxn modelId="{21B13DB7-7E3E-48F4-AFC9-7DF943FE574C}" type="presOf" srcId="{DCC81959-BCEC-4232-A82E-44C34826DEA7}" destId="{FD545F0C-565A-4913-872F-A9346349268A}" srcOrd="0" destOrd="0" presId="urn:microsoft.com/office/officeart/2016/7/layout/BasicLinearProcessNumbered"/>
    <dgm:cxn modelId="{6080C5B8-F23C-4AE7-8C5F-90FEA874F6A8}" srcId="{509B1977-AC4F-484C-BC56-062AE8205527}" destId="{47940A6E-1613-4F2B-8042-24E9F1E45235}" srcOrd="0" destOrd="0" parTransId="{23587DE6-11A9-49F9-9F32-88949ACC99E8}" sibTransId="{0B403605-6A74-4D6D-B906-8C1C2F1B9138}"/>
    <dgm:cxn modelId="{1A11EDBA-765A-4D69-A674-7C9FFA48B3C3}" srcId="{DCC81959-BCEC-4232-A82E-44C34826DEA7}" destId="{79A2D677-2E0B-4381-A05E-ECAB0B86F6EF}" srcOrd="0" destOrd="0" parTransId="{D442F90F-83D6-4A14-8A19-39AC6A953CE0}" sibTransId="{5D85621C-0BDF-45DC-88E8-ABB2C0B2A0EF}"/>
    <dgm:cxn modelId="{B3DE99C3-2310-4F7C-A1B1-4EBBC96E2E1C}" srcId="{94DE14CA-1AB6-414B-B2F3-E1DA2A351D75}" destId="{DAA35824-B4DB-4855-AD0A-5E31E9D45853}" srcOrd="0" destOrd="0" parTransId="{B9D46845-F680-44C4-91CC-D40CA6436E82}" sibTransId="{92492584-97F6-4C75-B198-A58FC6FB593F}"/>
    <dgm:cxn modelId="{F9F5C1C3-51AB-4676-A9E2-838E22521A0B}" type="presOf" srcId="{79A2D677-2E0B-4381-A05E-ECAB0B86F6EF}" destId="{E3A44751-5A48-4A31-BC76-D033ED241BD7}" srcOrd="0" destOrd="0" presId="urn:microsoft.com/office/officeart/2016/7/layout/BasicLinearProcessNumbered"/>
    <dgm:cxn modelId="{CA671CCA-2C7A-41E1-9336-68FB16D12DE1}" type="presOf" srcId="{02A1E5B8-B656-4791-A841-D62F3645DD72}" destId="{F6587BF9-3237-4578-A2FD-BA0BB422F0A6}" srcOrd="0" destOrd="2" presId="urn:microsoft.com/office/officeart/2016/7/layout/BasicLinearProcessNumbered"/>
    <dgm:cxn modelId="{0C64A8CC-1438-47A9-A0F5-D4960F8B31DB}" type="presOf" srcId="{03D99010-91E8-4089-A340-F6CC54C42FFC}" destId="{1B90E8FE-17E3-476C-B1E7-FAB50479D350}" srcOrd="0" destOrd="0" presId="urn:microsoft.com/office/officeart/2016/7/layout/BasicLinearProcessNumbered"/>
    <dgm:cxn modelId="{4A8A3AD2-7355-407A-BFF3-95F03BC09EC1}" srcId="{DCC81959-BCEC-4232-A82E-44C34826DEA7}" destId="{94DE14CA-1AB6-414B-B2F3-E1DA2A351D75}" srcOrd="1" destOrd="0" parTransId="{ADF716A1-9FCB-4DAF-8300-4CEE8719AA35}" sibTransId="{C44304F2-643D-4549-94F0-B84B42DD2B35}"/>
    <dgm:cxn modelId="{94FAABDA-E8F8-4A8C-92D5-30F5A1C99B5F}" srcId="{79A2D677-2E0B-4381-A05E-ECAB0B86F6EF}" destId="{02A1E5B8-B656-4791-A841-D62F3645DD72}" srcOrd="1" destOrd="0" parTransId="{760990E8-5E6C-41EE-A7CD-4A0B8D0FD1FB}" sibTransId="{DC29957E-C7D3-40C1-AEF5-6BBD095EB22E}"/>
    <dgm:cxn modelId="{0584A1DC-1592-4DE6-8BC7-1C538D28D6AE}" type="presOf" srcId="{94DE14CA-1AB6-414B-B2F3-E1DA2A351D75}" destId="{E56EC94E-C444-4F3A-9940-54DDFC69A5E4}" srcOrd="0" destOrd="0" presId="urn:microsoft.com/office/officeart/2016/7/layout/BasicLinearProcessNumbered"/>
    <dgm:cxn modelId="{E4533EE4-DB5F-4B93-BE18-B8035C84D293}" type="presOf" srcId="{DAA35824-B4DB-4855-AD0A-5E31E9D45853}" destId="{3A724A08-8BA0-4AFC-A6E3-8C6FCE90F1CE}" srcOrd="0" destOrd="1" presId="urn:microsoft.com/office/officeart/2016/7/layout/BasicLinearProcessNumbered"/>
    <dgm:cxn modelId="{91AE89EE-DFF7-4D2B-8D1C-A53699EF9818}" type="presOf" srcId="{94DE14CA-1AB6-414B-B2F3-E1DA2A351D75}" destId="{3A724A08-8BA0-4AFC-A6E3-8C6FCE90F1CE}" srcOrd="1" destOrd="0" presId="urn:microsoft.com/office/officeart/2016/7/layout/BasicLinearProcessNumbered"/>
    <dgm:cxn modelId="{99E9FAF9-8333-4BCA-9946-705D829C52DB}" type="presOf" srcId="{509B1977-AC4F-484C-BC56-062AE8205527}" destId="{5D8231C3-29AF-4033-A6E4-B9FBC56762FB}" srcOrd="1" destOrd="0" presId="urn:microsoft.com/office/officeart/2016/7/layout/BasicLinearProcessNumbered"/>
    <dgm:cxn modelId="{F7622333-F367-4A0C-925B-A6F2F8374841}" type="presParOf" srcId="{FD545F0C-565A-4913-872F-A9346349268A}" destId="{CA71FF1F-71FF-4724-899D-52FB0A371594}" srcOrd="0" destOrd="0" presId="urn:microsoft.com/office/officeart/2016/7/layout/BasicLinearProcessNumbered"/>
    <dgm:cxn modelId="{007FA119-8273-4D12-8F8F-EF9FE9FCC175}" type="presParOf" srcId="{CA71FF1F-71FF-4724-899D-52FB0A371594}" destId="{E3A44751-5A48-4A31-BC76-D033ED241BD7}" srcOrd="0" destOrd="0" presId="urn:microsoft.com/office/officeart/2016/7/layout/BasicLinearProcessNumbered"/>
    <dgm:cxn modelId="{57BCAAB1-BBBC-497F-AE02-320BF5AFB7A2}" type="presParOf" srcId="{CA71FF1F-71FF-4724-899D-52FB0A371594}" destId="{06ECA136-1BC5-4E6E-AB4F-9D1CBDA6EF5B}" srcOrd="1" destOrd="0" presId="urn:microsoft.com/office/officeart/2016/7/layout/BasicLinearProcessNumbered"/>
    <dgm:cxn modelId="{F3A75EC7-352E-4C9D-A1DB-91BEDC305A9C}" type="presParOf" srcId="{CA71FF1F-71FF-4724-899D-52FB0A371594}" destId="{301EB4EF-EE5B-4E52-B636-C7DAC9DB4772}" srcOrd="2" destOrd="0" presId="urn:microsoft.com/office/officeart/2016/7/layout/BasicLinearProcessNumbered"/>
    <dgm:cxn modelId="{0B6CD8E6-5DC5-4BAF-850F-8DE5840D6728}" type="presParOf" srcId="{CA71FF1F-71FF-4724-899D-52FB0A371594}" destId="{F6587BF9-3237-4578-A2FD-BA0BB422F0A6}" srcOrd="3" destOrd="0" presId="urn:microsoft.com/office/officeart/2016/7/layout/BasicLinearProcessNumbered"/>
    <dgm:cxn modelId="{40DA3C19-50CE-4B9B-A859-61331FF573A7}" type="presParOf" srcId="{FD545F0C-565A-4913-872F-A9346349268A}" destId="{4E8381EC-989F-4201-8438-0D2DD0447491}" srcOrd="1" destOrd="0" presId="urn:microsoft.com/office/officeart/2016/7/layout/BasicLinearProcessNumbered"/>
    <dgm:cxn modelId="{4936B169-69F7-4182-AF4C-5AA621B7AE5C}" type="presParOf" srcId="{FD545F0C-565A-4913-872F-A9346349268A}" destId="{A59F090F-D399-40DF-9BCC-0E4F13AC734C}" srcOrd="2" destOrd="0" presId="urn:microsoft.com/office/officeart/2016/7/layout/BasicLinearProcessNumbered"/>
    <dgm:cxn modelId="{33E1D7F4-B062-4EAE-A15B-A3221E304C37}" type="presParOf" srcId="{A59F090F-D399-40DF-9BCC-0E4F13AC734C}" destId="{E56EC94E-C444-4F3A-9940-54DDFC69A5E4}" srcOrd="0" destOrd="0" presId="urn:microsoft.com/office/officeart/2016/7/layout/BasicLinearProcessNumbered"/>
    <dgm:cxn modelId="{F4DB7CF6-F850-414D-BA2C-12A328F57646}" type="presParOf" srcId="{A59F090F-D399-40DF-9BCC-0E4F13AC734C}" destId="{8FAF3065-306B-4994-8D06-9B1E296BA8BD}" srcOrd="1" destOrd="0" presId="urn:microsoft.com/office/officeart/2016/7/layout/BasicLinearProcessNumbered"/>
    <dgm:cxn modelId="{B070E8E9-750D-42E0-B168-34868CC228BB}" type="presParOf" srcId="{A59F090F-D399-40DF-9BCC-0E4F13AC734C}" destId="{6811432A-B1BE-4825-B5C6-8CC2FBB05FBC}" srcOrd="2" destOrd="0" presId="urn:microsoft.com/office/officeart/2016/7/layout/BasicLinearProcessNumbered"/>
    <dgm:cxn modelId="{DC39FE7A-25B5-4865-88CF-C59EDBAB3064}" type="presParOf" srcId="{A59F090F-D399-40DF-9BCC-0E4F13AC734C}" destId="{3A724A08-8BA0-4AFC-A6E3-8C6FCE90F1CE}" srcOrd="3" destOrd="0" presId="urn:microsoft.com/office/officeart/2016/7/layout/BasicLinearProcessNumbered"/>
    <dgm:cxn modelId="{F166515B-7D9F-4A7C-8FE8-F7B4B0FFE337}" type="presParOf" srcId="{FD545F0C-565A-4913-872F-A9346349268A}" destId="{4548DE72-54FA-4932-9BAA-B72DE3001CFE}" srcOrd="3" destOrd="0" presId="urn:microsoft.com/office/officeart/2016/7/layout/BasicLinearProcessNumbered"/>
    <dgm:cxn modelId="{0C95BDA8-6F2D-4C2A-9086-A702518AA3D9}" type="presParOf" srcId="{FD545F0C-565A-4913-872F-A9346349268A}" destId="{52753688-3A9C-4A44-A1FF-C8E72BE93208}" srcOrd="4" destOrd="0" presId="urn:microsoft.com/office/officeart/2016/7/layout/BasicLinearProcessNumbered"/>
    <dgm:cxn modelId="{AE04FD66-7074-447E-B532-8F7772CD888C}" type="presParOf" srcId="{52753688-3A9C-4A44-A1FF-C8E72BE93208}" destId="{E5EBA0FA-4BB6-4C06-A4DA-9B29A240074B}" srcOrd="0" destOrd="0" presId="urn:microsoft.com/office/officeart/2016/7/layout/BasicLinearProcessNumbered"/>
    <dgm:cxn modelId="{CB4E50E2-CC15-4CFE-A6BA-2646A66FFADF}" type="presParOf" srcId="{52753688-3A9C-4A44-A1FF-C8E72BE93208}" destId="{1B90E8FE-17E3-476C-B1E7-FAB50479D350}" srcOrd="1" destOrd="0" presId="urn:microsoft.com/office/officeart/2016/7/layout/BasicLinearProcessNumbered"/>
    <dgm:cxn modelId="{F422BF69-7066-4C69-9C14-C28E8E77F898}" type="presParOf" srcId="{52753688-3A9C-4A44-A1FF-C8E72BE93208}" destId="{828F9533-7331-468F-8C69-41F626F872CA}" srcOrd="2" destOrd="0" presId="urn:microsoft.com/office/officeart/2016/7/layout/BasicLinearProcessNumbered"/>
    <dgm:cxn modelId="{C89CD42D-3E01-41DF-9D23-35B83F023A20}" type="presParOf" srcId="{52753688-3A9C-4A44-A1FF-C8E72BE93208}" destId="{5D8231C3-29AF-4033-A6E4-B9FBC56762FB}"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602E23-1386-45F2-A8CC-4C441580B0F3}"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CBD2341-A8FB-40E7-9CBF-57121299CC5F}">
      <dgm:prSet/>
      <dgm:spPr>
        <a:solidFill>
          <a:srgbClr val="B2D69A"/>
        </a:solidFill>
      </dgm:spPr>
      <dgm:t>
        <a:bodyPr/>
        <a:lstStyle/>
        <a:p>
          <a:r>
            <a:rPr lang="en-US" dirty="0">
              <a:latin typeface="Lato" panose="020F0502020204030203" pitchFamily="34" charset="0"/>
              <a:ea typeface="Lato" panose="020F0502020204030203" pitchFamily="34" charset="0"/>
              <a:cs typeface="Lato" panose="020F0502020204030203" pitchFamily="34" charset="0"/>
            </a:rPr>
            <a:t>conceptualization, scope of the assessment, TOR development </a:t>
          </a:r>
        </a:p>
      </dgm:t>
    </dgm:pt>
    <dgm:pt modelId="{EE18733D-C217-472C-9F88-819D9821E231}" type="parTrans" cxnId="{33F94CA6-5EC2-4364-8FDA-8E841B8E0C60}">
      <dgm:prSet/>
      <dgm:spPr/>
      <dgm:t>
        <a:bodyPr/>
        <a:lstStyle/>
        <a:p>
          <a:endParaRPr lang="en-US"/>
        </a:p>
      </dgm:t>
    </dgm:pt>
    <dgm:pt modelId="{EA7B0512-E8CD-4ACA-B0F5-D2CEF1AC4398}" type="sibTrans" cxnId="{33F94CA6-5EC2-4364-8FDA-8E841B8E0C60}">
      <dgm:prSet/>
      <dgm:spPr/>
      <dgm:t>
        <a:bodyPr/>
        <a:lstStyle/>
        <a:p>
          <a:endParaRPr lang="en-US"/>
        </a:p>
      </dgm:t>
    </dgm:pt>
    <dgm:pt modelId="{461B222D-DEF4-4A80-8B15-C48203506776}">
      <dgm:prSet custT="1"/>
      <dgm:spPr>
        <a:solidFill>
          <a:srgbClr val="B2D69A"/>
        </a:solidFill>
      </dgm:spPr>
      <dgm:t>
        <a:bodyPr/>
        <a:lstStyle/>
        <a:p>
          <a:r>
            <a:rPr lang="en-US" sz="1200">
              <a:latin typeface="Lato" panose="020F0502020204030203" pitchFamily="34" charset="0"/>
              <a:ea typeface="Lato" panose="020F0502020204030203" pitchFamily="34" charset="0"/>
              <a:cs typeface="Lato" panose="020F0502020204030203" pitchFamily="34" charset="0"/>
            </a:rPr>
            <a:t>literature review, knowledge gap identification </a:t>
          </a:r>
        </a:p>
      </dgm:t>
    </dgm:pt>
    <dgm:pt modelId="{B3A86A04-A3B6-4411-AE7A-05DAC1695F2E}" type="parTrans" cxnId="{80F6F186-F5BB-453D-8846-17119C97154E}">
      <dgm:prSet/>
      <dgm:spPr/>
      <dgm:t>
        <a:bodyPr/>
        <a:lstStyle/>
        <a:p>
          <a:endParaRPr lang="en-US"/>
        </a:p>
      </dgm:t>
    </dgm:pt>
    <dgm:pt modelId="{0A6C5298-DCBD-4621-8AFF-9E02428F5622}" type="sibTrans" cxnId="{80F6F186-F5BB-453D-8846-17119C97154E}">
      <dgm:prSet/>
      <dgm:spPr/>
      <dgm:t>
        <a:bodyPr/>
        <a:lstStyle/>
        <a:p>
          <a:endParaRPr lang="en-US"/>
        </a:p>
      </dgm:t>
    </dgm:pt>
    <dgm:pt modelId="{C7147F45-C94F-4747-9FBB-8815C7376D40}">
      <dgm:prSet/>
      <dgm:spPr>
        <a:solidFill>
          <a:srgbClr val="B2D69A"/>
        </a:solidFill>
      </dgm:spPr>
      <dgm:t>
        <a:bodyPr/>
        <a:lstStyle/>
        <a:p>
          <a:r>
            <a:rPr lang="en-US">
              <a:latin typeface="Lato" panose="020F0502020204030203" pitchFamily="34" charset="0"/>
              <a:ea typeface="Lato" panose="020F0502020204030203" pitchFamily="34" charset="0"/>
              <a:cs typeface="Lato" panose="020F0502020204030203" pitchFamily="34" charset="0"/>
            </a:rPr>
            <a:t>questionnaire drafting and review; sampling </a:t>
          </a:r>
        </a:p>
      </dgm:t>
    </dgm:pt>
    <dgm:pt modelId="{BB921928-1CFB-42F0-9ABE-75A1A4A2D0B5}" type="parTrans" cxnId="{7C508E64-C38B-4F95-82C2-294B1775A389}">
      <dgm:prSet/>
      <dgm:spPr/>
      <dgm:t>
        <a:bodyPr/>
        <a:lstStyle/>
        <a:p>
          <a:endParaRPr lang="en-US"/>
        </a:p>
      </dgm:t>
    </dgm:pt>
    <dgm:pt modelId="{DA658ADA-08D8-4C34-9947-7A163AF5F68B}" type="sibTrans" cxnId="{7C508E64-C38B-4F95-82C2-294B1775A389}">
      <dgm:prSet/>
      <dgm:spPr/>
      <dgm:t>
        <a:bodyPr/>
        <a:lstStyle/>
        <a:p>
          <a:endParaRPr lang="en-US"/>
        </a:p>
      </dgm:t>
    </dgm:pt>
    <dgm:pt modelId="{BC634DE0-C514-43EC-AE1B-3642F154695D}">
      <dgm:prSet/>
      <dgm:spPr>
        <a:solidFill>
          <a:srgbClr val="B2D69A"/>
        </a:solidFill>
      </dgm:spPr>
      <dgm:t>
        <a:bodyPr/>
        <a:lstStyle/>
        <a:p>
          <a:r>
            <a:rPr lang="en-US">
              <a:latin typeface="Lato" panose="020F0502020204030203" pitchFamily="34" charset="0"/>
              <a:ea typeface="Lato" panose="020F0502020204030203" pitchFamily="34" charset="0"/>
              <a:cs typeface="Lato" panose="020F0502020204030203" pitchFamily="34" charset="0"/>
            </a:rPr>
            <a:t>analysis plan development </a:t>
          </a:r>
        </a:p>
      </dgm:t>
    </dgm:pt>
    <dgm:pt modelId="{E0C793DD-65A3-403C-8591-AD2CBFBEABE6}" type="parTrans" cxnId="{9ED7B944-6F77-486B-B2F9-B35D4A11BAA2}">
      <dgm:prSet/>
      <dgm:spPr/>
      <dgm:t>
        <a:bodyPr/>
        <a:lstStyle/>
        <a:p>
          <a:endParaRPr lang="en-US"/>
        </a:p>
      </dgm:t>
    </dgm:pt>
    <dgm:pt modelId="{90EA2F4B-B326-44BE-9F2E-DBBDE241A134}" type="sibTrans" cxnId="{9ED7B944-6F77-486B-B2F9-B35D4A11BAA2}">
      <dgm:prSet/>
      <dgm:spPr/>
      <dgm:t>
        <a:bodyPr/>
        <a:lstStyle/>
        <a:p>
          <a:endParaRPr lang="en-US"/>
        </a:p>
      </dgm:t>
    </dgm:pt>
    <dgm:pt modelId="{7EA11CED-E8E9-46E2-928A-4F1FD21847FE}">
      <dgm:prSet/>
      <dgm:spPr>
        <a:solidFill>
          <a:srgbClr val="B2D69A"/>
        </a:solidFill>
      </dgm:spPr>
      <dgm:t>
        <a:bodyPr/>
        <a:lstStyle/>
        <a:p>
          <a:r>
            <a:rPr lang="en-US">
              <a:latin typeface="Lato" panose="020F0502020204030203" pitchFamily="34" charset="0"/>
              <a:ea typeface="Lato" panose="020F0502020204030203" pitchFamily="34" charset="0"/>
              <a:cs typeface="Lato" panose="020F0502020204030203" pitchFamily="34" charset="0"/>
            </a:rPr>
            <a:t>questionnaire coding</a:t>
          </a:r>
        </a:p>
      </dgm:t>
    </dgm:pt>
    <dgm:pt modelId="{CF119EB6-FF3C-4845-88F2-DAAA336F212D}" type="parTrans" cxnId="{5206D737-C474-4564-A622-AFECA981F180}">
      <dgm:prSet/>
      <dgm:spPr/>
      <dgm:t>
        <a:bodyPr/>
        <a:lstStyle/>
        <a:p>
          <a:endParaRPr lang="en-US"/>
        </a:p>
      </dgm:t>
    </dgm:pt>
    <dgm:pt modelId="{AC585210-30B9-49AD-98D4-DA30A5F9BA6D}" type="sibTrans" cxnId="{5206D737-C474-4564-A622-AFECA981F180}">
      <dgm:prSet/>
      <dgm:spPr/>
      <dgm:t>
        <a:bodyPr/>
        <a:lstStyle/>
        <a:p>
          <a:endParaRPr lang="en-US"/>
        </a:p>
      </dgm:t>
    </dgm:pt>
    <dgm:pt modelId="{4D522F01-DEEF-463F-A92A-F71DD2549C7F}">
      <dgm:prSet/>
      <dgm:spPr>
        <a:solidFill>
          <a:srgbClr val="33CCCC"/>
        </a:solidFill>
      </dgm:spPr>
      <dgm:t>
        <a:bodyPr/>
        <a:lstStyle/>
        <a:p>
          <a:r>
            <a:rPr lang="en-US">
              <a:latin typeface="Lato" panose="020F0502020204030203" pitchFamily="34" charset="0"/>
              <a:ea typeface="Lato" panose="020F0502020204030203" pitchFamily="34" charset="0"/>
              <a:cs typeface="Lato" panose="020F0502020204030203" pitchFamily="34" charset="0"/>
            </a:rPr>
            <a:t>logistics preparation (tablets, vehicle, COVID-19 kits, etc.) </a:t>
          </a:r>
        </a:p>
      </dgm:t>
    </dgm:pt>
    <dgm:pt modelId="{66368246-346C-4320-9572-AA5876CB387D}" type="parTrans" cxnId="{24A4D1A1-E987-481D-96E1-581366B7040D}">
      <dgm:prSet/>
      <dgm:spPr/>
      <dgm:t>
        <a:bodyPr/>
        <a:lstStyle/>
        <a:p>
          <a:endParaRPr lang="en-US"/>
        </a:p>
      </dgm:t>
    </dgm:pt>
    <dgm:pt modelId="{8081E049-89F5-4F26-ADB4-26E149D9A9DC}" type="sibTrans" cxnId="{24A4D1A1-E987-481D-96E1-581366B7040D}">
      <dgm:prSet/>
      <dgm:spPr/>
      <dgm:t>
        <a:bodyPr/>
        <a:lstStyle/>
        <a:p>
          <a:endParaRPr lang="en-US"/>
        </a:p>
      </dgm:t>
    </dgm:pt>
    <dgm:pt modelId="{5270E9E2-BB1B-4072-876E-E1EE0AEF95D1}">
      <dgm:prSet/>
      <dgm:spPr>
        <a:solidFill>
          <a:srgbClr val="33CCCC"/>
        </a:solidFill>
      </dgm:spPr>
      <dgm:t>
        <a:bodyPr/>
        <a:lstStyle/>
        <a:p>
          <a:r>
            <a:rPr lang="en-US">
              <a:latin typeface="Lato" panose="020F0502020204030203" pitchFamily="34" charset="0"/>
              <a:ea typeface="Lato" panose="020F0502020204030203" pitchFamily="34" charset="0"/>
              <a:cs typeface="Lato" panose="020F0502020204030203" pitchFamily="34" charset="0"/>
            </a:rPr>
            <a:t>enumerator recruitment </a:t>
          </a:r>
        </a:p>
      </dgm:t>
    </dgm:pt>
    <dgm:pt modelId="{E8D7C0DD-E0A6-4FE5-8D6A-EF36522EA951}" type="parTrans" cxnId="{229C3E50-6E6A-4BDE-BCA1-B3261AC59189}">
      <dgm:prSet/>
      <dgm:spPr/>
      <dgm:t>
        <a:bodyPr/>
        <a:lstStyle/>
        <a:p>
          <a:endParaRPr lang="en-US"/>
        </a:p>
      </dgm:t>
    </dgm:pt>
    <dgm:pt modelId="{36B2F4F4-71D9-4157-A65F-DC4E9774340C}" type="sibTrans" cxnId="{229C3E50-6E6A-4BDE-BCA1-B3261AC59189}">
      <dgm:prSet/>
      <dgm:spPr/>
      <dgm:t>
        <a:bodyPr/>
        <a:lstStyle/>
        <a:p>
          <a:endParaRPr lang="en-US"/>
        </a:p>
      </dgm:t>
    </dgm:pt>
    <dgm:pt modelId="{F44C6F2A-78DE-430E-BB06-336FEFC45B59}">
      <dgm:prSet/>
      <dgm:spPr>
        <a:solidFill>
          <a:schemeClr val="accent3"/>
        </a:solidFill>
      </dgm:spPr>
      <dgm:t>
        <a:bodyPr/>
        <a:lstStyle/>
        <a:p>
          <a:r>
            <a:rPr lang="en-US" u="none">
              <a:latin typeface="Lato" panose="020F0502020204030203" pitchFamily="34" charset="0"/>
              <a:ea typeface="Lato" panose="020F0502020204030203" pitchFamily="34" charset="0"/>
              <a:cs typeface="Lato" panose="020F0502020204030203" pitchFamily="34" charset="0"/>
            </a:rPr>
            <a:t>community sensitization</a:t>
          </a:r>
        </a:p>
      </dgm:t>
    </dgm:pt>
    <dgm:pt modelId="{8F6954F5-117F-4532-A853-8AE221ED540E}" type="parTrans" cxnId="{5136388A-7E90-40BA-8234-0A8366ADEFF5}">
      <dgm:prSet/>
      <dgm:spPr/>
      <dgm:t>
        <a:bodyPr/>
        <a:lstStyle/>
        <a:p>
          <a:endParaRPr lang="en-US"/>
        </a:p>
      </dgm:t>
    </dgm:pt>
    <dgm:pt modelId="{8B00A8B8-3181-4B59-977C-7CEF4CB05A75}" type="sibTrans" cxnId="{5136388A-7E90-40BA-8234-0A8366ADEFF5}">
      <dgm:prSet/>
      <dgm:spPr/>
      <dgm:t>
        <a:bodyPr/>
        <a:lstStyle/>
        <a:p>
          <a:endParaRPr lang="en-US"/>
        </a:p>
      </dgm:t>
    </dgm:pt>
    <dgm:pt modelId="{BCA0B9B2-7499-42C5-AE8B-2B5ADD2F1C1E}">
      <dgm:prSet/>
      <dgm:spPr>
        <a:solidFill>
          <a:schemeClr val="accent3"/>
        </a:solidFill>
      </dgm:spPr>
      <dgm:t>
        <a:bodyPr/>
        <a:lstStyle/>
        <a:p>
          <a:r>
            <a:rPr lang="en-US">
              <a:latin typeface="Lato" panose="020F0502020204030203" pitchFamily="34" charset="0"/>
              <a:ea typeface="Lato" panose="020F0502020204030203" pitchFamily="34" charset="0"/>
              <a:cs typeface="Lato" panose="020F0502020204030203" pitchFamily="34" charset="0"/>
            </a:rPr>
            <a:t>enumerator training, pilot survey &amp; tool finalization </a:t>
          </a:r>
        </a:p>
      </dgm:t>
    </dgm:pt>
    <dgm:pt modelId="{098875FC-FB2F-4C23-AB19-0D6F8AE679EE}" type="parTrans" cxnId="{67D2D91F-EC20-49A4-99DF-E761D0E5218E}">
      <dgm:prSet/>
      <dgm:spPr/>
      <dgm:t>
        <a:bodyPr/>
        <a:lstStyle/>
        <a:p>
          <a:endParaRPr lang="en-US"/>
        </a:p>
      </dgm:t>
    </dgm:pt>
    <dgm:pt modelId="{E3536823-DB4C-427A-81B1-508DD7B86A91}" type="sibTrans" cxnId="{67D2D91F-EC20-49A4-99DF-E761D0E5218E}">
      <dgm:prSet/>
      <dgm:spPr/>
      <dgm:t>
        <a:bodyPr/>
        <a:lstStyle/>
        <a:p>
          <a:endParaRPr lang="en-US"/>
        </a:p>
      </dgm:t>
    </dgm:pt>
    <dgm:pt modelId="{CA266018-2A69-4AF9-BA8D-CD5FD1FEA3D8}">
      <dgm:prSet/>
      <dgm:spPr>
        <a:solidFill>
          <a:srgbClr val="FFC000"/>
        </a:solidFill>
      </dgm:spPr>
      <dgm:t>
        <a:bodyPr/>
        <a:lstStyle/>
        <a:p>
          <a:r>
            <a:rPr lang="en-US">
              <a:latin typeface="Lato" panose="020F0502020204030203" pitchFamily="34" charset="0"/>
              <a:ea typeface="Lato" panose="020F0502020204030203" pitchFamily="34" charset="0"/>
              <a:cs typeface="Lato" panose="020F0502020204030203" pitchFamily="34" charset="0"/>
            </a:rPr>
            <a:t>data collection </a:t>
          </a:r>
        </a:p>
      </dgm:t>
    </dgm:pt>
    <dgm:pt modelId="{041DD8E8-07B7-4959-A834-5D59EA923E23}" type="parTrans" cxnId="{22DF06FA-287A-4AED-87AF-2AC18B57EAD6}">
      <dgm:prSet/>
      <dgm:spPr/>
      <dgm:t>
        <a:bodyPr/>
        <a:lstStyle/>
        <a:p>
          <a:endParaRPr lang="en-US"/>
        </a:p>
      </dgm:t>
    </dgm:pt>
    <dgm:pt modelId="{7421D800-B917-4E3A-8C3B-8DF2A285E776}" type="sibTrans" cxnId="{22DF06FA-287A-4AED-87AF-2AC18B57EAD6}">
      <dgm:prSet/>
      <dgm:spPr/>
      <dgm:t>
        <a:bodyPr/>
        <a:lstStyle/>
        <a:p>
          <a:endParaRPr lang="en-US"/>
        </a:p>
      </dgm:t>
    </dgm:pt>
    <dgm:pt modelId="{E36C9926-6678-4D6E-A4DE-ABF5368C2A45}">
      <dgm:prSet/>
      <dgm:spPr/>
      <dgm:t>
        <a:bodyPr/>
        <a:lstStyle/>
        <a:p>
          <a:r>
            <a:rPr lang="en-US">
              <a:latin typeface="Lato" panose="020F0502020204030203" pitchFamily="34" charset="0"/>
              <a:ea typeface="Lato" panose="020F0502020204030203" pitchFamily="34" charset="0"/>
              <a:cs typeface="Lato" panose="020F0502020204030203" pitchFamily="34" charset="0"/>
            </a:rPr>
            <a:t>data cleaning and analysis </a:t>
          </a:r>
        </a:p>
      </dgm:t>
    </dgm:pt>
    <dgm:pt modelId="{9200EE16-E860-4A3F-B5CB-9DF1814B1C4F}" type="parTrans" cxnId="{7F8D8870-FA6D-42D5-A166-0D5F38F3B4C1}">
      <dgm:prSet/>
      <dgm:spPr/>
      <dgm:t>
        <a:bodyPr/>
        <a:lstStyle/>
        <a:p>
          <a:endParaRPr lang="en-US"/>
        </a:p>
      </dgm:t>
    </dgm:pt>
    <dgm:pt modelId="{A066DAE9-40D6-487A-AF0F-647C9A47ECB5}" type="sibTrans" cxnId="{7F8D8870-FA6D-42D5-A166-0D5F38F3B4C1}">
      <dgm:prSet/>
      <dgm:spPr/>
      <dgm:t>
        <a:bodyPr/>
        <a:lstStyle/>
        <a:p>
          <a:endParaRPr lang="en-US"/>
        </a:p>
      </dgm:t>
    </dgm:pt>
    <dgm:pt modelId="{524150E3-4194-47F0-93AB-FB62E2013B3F}">
      <dgm:prSet/>
      <dgm:spPr/>
      <dgm:t>
        <a:bodyPr/>
        <a:lstStyle/>
        <a:p>
          <a:r>
            <a:rPr lang="en-US">
              <a:latin typeface="Lato" panose="020F0502020204030203" pitchFamily="34" charset="0"/>
              <a:ea typeface="Lato" panose="020F0502020204030203" pitchFamily="34" charset="0"/>
              <a:cs typeface="Lato" panose="020F0502020204030203" pitchFamily="34" charset="0"/>
            </a:rPr>
            <a:t>preliminary finding presentation</a:t>
          </a:r>
        </a:p>
      </dgm:t>
    </dgm:pt>
    <dgm:pt modelId="{D658371B-6466-4A22-B79C-56CD4F70AA60}" type="parTrans" cxnId="{47A8C671-DE5E-4732-A5EB-12B460EF2C26}">
      <dgm:prSet/>
      <dgm:spPr/>
      <dgm:t>
        <a:bodyPr/>
        <a:lstStyle/>
        <a:p>
          <a:endParaRPr lang="en-US"/>
        </a:p>
      </dgm:t>
    </dgm:pt>
    <dgm:pt modelId="{37EB483E-367C-4EE2-9982-9755DC539B63}" type="sibTrans" cxnId="{47A8C671-DE5E-4732-A5EB-12B460EF2C26}">
      <dgm:prSet/>
      <dgm:spPr/>
      <dgm:t>
        <a:bodyPr/>
        <a:lstStyle/>
        <a:p>
          <a:endParaRPr lang="en-US"/>
        </a:p>
      </dgm:t>
    </dgm:pt>
    <dgm:pt modelId="{DD697B3F-FBCD-42EB-A7E9-EBFC8CB0B848}">
      <dgm:prSet/>
      <dgm:spPr>
        <a:solidFill>
          <a:srgbClr val="DE2241"/>
        </a:solidFill>
      </dgm:spPr>
      <dgm:t>
        <a:bodyPr/>
        <a:lstStyle/>
        <a:p>
          <a:r>
            <a:rPr lang="en-US">
              <a:latin typeface="Lato" panose="020F0502020204030203" pitchFamily="34" charset="0"/>
              <a:ea typeface="Lato" panose="020F0502020204030203" pitchFamily="34" charset="0"/>
              <a:cs typeface="Lato" panose="020F0502020204030203" pitchFamily="34" charset="0"/>
            </a:rPr>
            <a:t>report/dashboard drafting, review and finalization </a:t>
          </a:r>
        </a:p>
      </dgm:t>
    </dgm:pt>
    <dgm:pt modelId="{124658A3-BB01-489C-A68E-E44157F5332C}" type="parTrans" cxnId="{0905C7B8-A12E-44A5-922D-41A8A8C8BF57}">
      <dgm:prSet/>
      <dgm:spPr/>
      <dgm:t>
        <a:bodyPr/>
        <a:lstStyle/>
        <a:p>
          <a:endParaRPr lang="en-US"/>
        </a:p>
      </dgm:t>
    </dgm:pt>
    <dgm:pt modelId="{EBA69733-B67A-471D-B33C-DCC74BCBB237}" type="sibTrans" cxnId="{0905C7B8-A12E-44A5-922D-41A8A8C8BF57}">
      <dgm:prSet/>
      <dgm:spPr/>
      <dgm:t>
        <a:bodyPr/>
        <a:lstStyle/>
        <a:p>
          <a:endParaRPr lang="en-US"/>
        </a:p>
      </dgm:t>
    </dgm:pt>
    <dgm:pt modelId="{C2BEBCAD-0F5A-4C7E-B426-7F1BCAEDC6B7}" type="pres">
      <dgm:prSet presAssocID="{A6602E23-1386-45F2-A8CC-4C441580B0F3}" presName="Name0" presStyleCnt="0">
        <dgm:presLayoutVars>
          <dgm:dir/>
          <dgm:resizeHandles val="exact"/>
        </dgm:presLayoutVars>
      </dgm:prSet>
      <dgm:spPr/>
    </dgm:pt>
    <dgm:pt modelId="{2F4CB122-F203-4F49-B739-D1E756E6931E}" type="pres">
      <dgm:prSet presAssocID="{4CBD2341-A8FB-40E7-9CBF-57121299CC5F}" presName="node" presStyleLbl="node1" presStyleIdx="0" presStyleCnt="13">
        <dgm:presLayoutVars>
          <dgm:bulletEnabled val="1"/>
        </dgm:presLayoutVars>
      </dgm:prSet>
      <dgm:spPr/>
    </dgm:pt>
    <dgm:pt modelId="{81C215C1-16A9-4B1A-9A01-BF27CA42FB83}" type="pres">
      <dgm:prSet presAssocID="{EA7B0512-E8CD-4ACA-B0F5-D2CEF1AC4398}" presName="sibTrans" presStyleLbl="sibTrans1D1" presStyleIdx="0" presStyleCnt="12"/>
      <dgm:spPr/>
    </dgm:pt>
    <dgm:pt modelId="{A3785A16-C487-4CC0-8AE2-3894C89A92F8}" type="pres">
      <dgm:prSet presAssocID="{EA7B0512-E8CD-4ACA-B0F5-D2CEF1AC4398}" presName="connectorText" presStyleLbl="sibTrans1D1" presStyleIdx="0" presStyleCnt="12"/>
      <dgm:spPr/>
    </dgm:pt>
    <dgm:pt modelId="{2DD37C87-AFEF-4313-B5EE-A827AB1A0624}" type="pres">
      <dgm:prSet presAssocID="{461B222D-DEF4-4A80-8B15-C48203506776}" presName="node" presStyleLbl="node1" presStyleIdx="1" presStyleCnt="13">
        <dgm:presLayoutVars>
          <dgm:bulletEnabled val="1"/>
        </dgm:presLayoutVars>
      </dgm:prSet>
      <dgm:spPr/>
    </dgm:pt>
    <dgm:pt modelId="{2A22F15A-EB87-4952-A888-56AA090F83E6}" type="pres">
      <dgm:prSet presAssocID="{0A6C5298-DCBD-4621-8AFF-9E02428F5622}" presName="sibTrans" presStyleLbl="sibTrans1D1" presStyleIdx="1" presStyleCnt="12"/>
      <dgm:spPr/>
    </dgm:pt>
    <dgm:pt modelId="{9FB66CC0-F8B7-44E6-AA4A-783B3F37587D}" type="pres">
      <dgm:prSet presAssocID="{0A6C5298-DCBD-4621-8AFF-9E02428F5622}" presName="connectorText" presStyleLbl="sibTrans1D1" presStyleIdx="1" presStyleCnt="12"/>
      <dgm:spPr/>
    </dgm:pt>
    <dgm:pt modelId="{A9CD790C-8CA3-4130-AA86-9385A26144C4}" type="pres">
      <dgm:prSet presAssocID="{C7147F45-C94F-4747-9FBB-8815C7376D40}" presName="node" presStyleLbl="node1" presStyleIdx="2" presStyleCnt="13">
        <dgm:presLayoutVars>
          <dgm:bulletEnabled val="1"/>
        </dgm:presLayoutVars>
      </dgm:prSet>
      <dgm:spPr/>
    </dgm:pt>
    <dgm:pt modelId="{D87817B6-7106-46F0-8051-7C5F4CCB5768}" type="pres">
      <dgm:prSet presAssocID="{DA658ADA-08D8-4C34-9947-7A163AF5F68B}" presName="sibTrans" presStyleLbl="sibTrans1D1" presStyleIdx="2" presStyleCnt="12"/>
      <dgm:spPr/>
    </dgm:pt>
    <dgm:pt modelId="{88283BA5-BE35-4EA4-81D9-9207C5E47ECB}" type="pres">
      <dgm:prSet presAssocID="{DA658ADA-08D8-4C34-9947-7A163AF5F68B}" presName="connectorText" presStyleLbl="sibTrans1D1" presStyleIdx="2" presStyleCnt="12"/>
      <dgm:spPr/>
    </dgm:pt>
    <dgm:pt modelId="{4CFB7F99-F0A3-4CE9-A1BC-6D5B2CB3A39A}" type="pres">
      <dgm:prSet presAssocID="{BC634DE0-C514-43EC-AE1B-3642F154695D}" presName="node" presStyleLbl="node1" presStyleIdx="3" presStyleCnt="13">
        <dgm:presLayoutVars>
          <dgm:bulletEnabled val="1"/>
        </dgm:presLayoutVars>
      </dgm:prSet>
      <dgm:spPr/>
    </dgm:pt>
    <dgm:pt modelId="{58958C96-5BE1-4589-A2ED-B2A4BDF3CE35}" type="pres">
      <dgm:prSet presAssocID="{90EA2F4B-B326-44BE-9F2E-DBBDE241A134}" presName="sibTrans" presStyleLbl="sibTrans1D1" presStyleIdx="3" presStyleCnt="12"/>
      <dgm:spPr/>
    </dgm:pt>
    <dgm:pt modelId="{FD76FA52-33FB-4960-9506-556AB8B296CF}" type="pres">
      <dgm:prSet presAssocID="{90EA2F4B-B326-44BE-9F2E-DBBDE241A134}" presName="connectorText" presStyleLbl="sibTrans1D1" presStyleIdx="3" presStyleCnt="12"/>
      <dgm:spPr/>
    </dgm:pt>
    <dgm:pt modelId="{7FBCAE8C-4685-402B-952A-5D2EA3C5E0B3}" type="pres">
      <dgm:prSet presAssocID="{7EA11CED-E8E9-46E2-928A-4F1FD21847FE}" presName="node" presStyleLbl="node1" presStyleIdx="4" presStyleCnt="13">
        <dgm:presLayoutVars>
          <dgm:bulletEnabled val="1"/>
        </dgm:presLayoutVars>
      </dgm:prSet>
      <dgm:spPr/>
    </dgm:pt>
    <dgm:pt modelId="{97869761-4313-490E-9D5B-AB69315BCF34}" type="pres">
      <dgm:prSet presAssocID="{AC585210-30B9-49AD-98D4-DA30A5F9BA6D}" presName="sibTrans" presStyleLbl="sibTrans1D1" presStyleIdx="4" presStyleCnt="12"/>
      <dgm:spPr/>
    </dgm:pt>
    <dgm:pt modelId="{26E85C9A-9EB1-4C9A-B99C-21FE4398F29A}" type="pres">
      <dgm:prSet presAssocID="{AC585210-30B9-49AD-98D4-DA30A5F9BA6D}" presName="connectorText" presStyleLbl="sibTrans1D1" presStyleIdx="4" presStyleCnt="12"/>
      <dgm:spPr/>
    </dgm:pt>
    <dgm:pt modelId="{727E0581-2C74-4674-8BA3-7BAD5B448EC0}" type="pres">
      <dgm:prSet presAssocID="{4D522F01-DEEF-463F-A92A-F71DD2549C7F}" presName="node" presStyleLbl="node1" presStyleIdx="5" presStyleCnt="13">
        <dgm:presLayoutVars>
          <dgm:bulletEnabled val="1"/>
        </dgm:presLayoutVars>
      </dgm:prSet>
      <dgm:spPr/>
    </dgm:pt>
    <dgm:pt modelId="{4B55C38A-D254-4FAD-A734-BF93B209D668}" type="pres">
      <dgm:prSet presAssocID="{8081E049-89F5-4F26-ADB4-26E149D9A9DC}" presName="sibTrans" presStyleLbl="sibTrans1D1" presStyleIdx="5" presStyleCnt="12"/>
      <dgm:spPr/>
    </dgm:pt>
    <dgm:pt modelId="{07C1A426-AA8A-4BC7-853B-665767E1D090}" type="pres">
      <dgm:prSet presAssocID="{8081E049-89F5-4F26-ADB4-26E149D9A9DC}" presName="connectorText" presStyleLbl="sibTrans1D1" presStyleIdx="5" presStyleCnt="12"/>
      <dgm:spPr/>
    </dgm:pt>
    <dgm:pt modelId="{33974042-BD91-473A-B094-A19A812D5344}" type="pres">
      <dgm:prSet presAssocID="{5270E9E2-BB1B-4072-876E-E1EE0AEF95D1}" presName="node" presStyleLbl="node1" presStyleIdx="6" presStyleCnt="13">
        <dgm:presLayoutVars>
          <dgm:bulletEnabled val="1"/>
        </dgm:presLayoutVars>
      </dgm:prSet>
      <dgm:spPr/>
    </dgm:pt>
    <dgm:pt modelId="{47060815-60CC-4B8A-B7A9-8777C6A1D268}" type="pres">
      <dgm:prSet presAssocID="{36B2F4F4-71D9-4157-A65F-DC4E9774340C}" presName="sibTrans" presStyleLbl="sibTrans1D1" presStyleIdx="6" presStyleCnt="12"/>
      <dgm:spPr/>
    </dgm:pt>
    <dgm:pt modelId="{3B9E2567-E281-439E-891D-45AD69FEF245}" type="pres">
      <dgm:prSet presAssocID="{36B2F4F4-71D9-4157-A65F-DC4E9774340C}" presName="connectorText" presStyleLbl="sibTrans1D1" presStyleIdx="6" presStyleCnt="12"/>
      <dgm:spPr/>
    </dgm:pt>
    <dgm:pt modelId="{20D3C172-DE91-4293-933B-AB5976AB044C}" type="pres">
      <dgm:prSet presAssocID="{F44C6F2A-78DE-430E-BB06-336FEFC45B59}" presName="node" presStyleLbl="node1" presStyleIdx="7" presStyleCnt="13">
        <dgm:presLayoutVars>
          <dgm:bulletEnabled val="1"/>
        </dgm:presLayoutVars>
      </dgm:prSet>
      <dgm:spPr/>
    </dgm:pt>
    <dgm:pt modelId="{DBBD3492-1737-4919-8FAA-89B0C93907E8}" type="pres">
      <dgm:prSet presAssocID="{8B00A8B8-3181-4B59-977C-7CEF4CB05A75}" presName="sibTrans" presStyleLbl="sibTrans1D1" presStyleIdx="7" presStyleCnt="12"/>
      <dgm:spPr/>
    </dgm:pt>
    <dgm:pt modelId="{55E9B2FB-B016-4CBD-AE13-DE0047D90C63}" type="pres">
      <dgm:prSet presAssocID="{8B00A8B8-3181-4B59-977C-7CEF4CB05A75}" presName="connectorText" presStyleLbl="sibTrans1D1" presStyleIdx="7" presStyleCnt="12"/>
      <dgm:spPr/>
    </dgm:pt>
    <dgm:pt modelId="{514E117B-23EA-4172-8465-9152651F31ED}" type="pres">
      <dgm:prSet presAssocID="{BCA0B9B2-7499-42C5-AE8B-2B5ADD2F1C1E}" presName="node" presStyleLbl="node1" presStyleIdx="8" presStyleCnt="13">
        <dgm:presLayoutVars>
          <dgm:bulletEnabled val="1"/>
        </dgm:presLayoutVars>
      </dgm:prSet>
      <dgm:spPr/>
    </dgm:pt>
    <dgm:pt modelId="{784C0F16-8ED2-4E16-8472-C56BE0E97ACA}" type="pres">
      <dgm:prSet presAssocID="{E3536823-DB4C-427A-81B1-508DD7B86A91}" presName="sibTrans" presStyleLbl="sibTrans1D1" presStyleIdx="8" presStyleCnt="12"/>
      <dgm:spPr/>
    </dgm:pt>
    <dgm:pt modelId="{C70375B6-D9F2-434F-B52C-5995D9892DCD}" type="pres">
      <dgm:prSet presAssocID="{E3536823-DB4C-427A-81B1-508DD7B86A91}" presName="connectorText" presStyleLbl="sibTrans1D1" presStyleIdx="8" presStyleCnt="12"/>
      <dgm:spPr/>
    </dgm:pt>
    <dgm:pt modelId="{99DD4238-8030-4C68-B2A6-543DFD1D31B2}" type="pres">
      <dgm:prSet presAssocID="{CA266018-2A69-4AF9-BA8D-CD5FD1FEA3D8}" presName="node" presStyleLbl="node1" presStyleIdx="9" presStyleCnt="13">
        <dgm:presLayoutVars>
          <dgm:bulletEnabled val="1"/>
        </dgm:presLayoutVars>
      </dgm:prSet>
      <dgm:spPr/>
    </dgm:pt>
    <dgm:pt modelId="{89ED45F6-2BFA-46F0-BD2D-B7C1B698BF78}" type="pres">
      <dgm:prSet presAssocID="{7421D800-B917-4E3A-8C3B-8DF2A285E776}" presName="sibTrans" presStyleLbl="sibTrans1D1" presStyleIdx="9" presStyleCnt="12"/>
      <dgm:spPr/>
    </dgm:pt>
    <dgm:pt modelId="{C1A70159-04A5-4FA7-96D3-F75C626A1CB9}" type="pres">
      <dgm:prSet presAssocID="{7421D800-B917-4E3A-8C3B-8DF2A285E776}" presName="connectorText" presStyleLbl="sibTrans1D1" presStyleIdx="9" presStyleCnt="12"/>
      <dgm:spPr/>
    </dgm:pt>
    <dgm:pt modelId="{5B2B6ECF-0A65-4134-91D0-C14E2BD8AF20}" type="pres">
      <dgm:prSet presAssocID="{E36C9926-6678-4D6E-A4DE-ABF5368C2A45}" presName="node" presStyleLbl="node1" presStyleIdx="10" presStyleCnt="13">
        <dgm:presLayoutVars>
          <dgm:bulletEnabled val="1"/>
        </dgm:presLayoutVars>
      </dgm:prSet>
      <dgm:spPr/>
    </dgm:pt>
    <dgm:pt modelId="{B2E1149D-5E63-4565-9F73-39BE3442CAE7}" type="pres">
      <dgm:prSet presAssocID="{A066DAE9-40D6-487A-AF0F-647C9A47ECB5}" presName="sibTrans" presStyleLbl="sibTrans1D1" presStyleIdx="10" presStyleCnt="12"/>
      <dgm:spPr/>
    </dgm:pt>
    <dgm:pt modelId="{FE3B7206-8854-4E25-A3BF-2FA7EE95C63B}" type="pres">
      <dgm:prSet presAssocID="{A066DAE9-40D6-487A-AF0F-647C9A47ECB5}" presName="connectorText" presStyleLbl="sibTrans1D1" presStyleIdx="10" presStyleCnt="12"/>
      <dgm:spPr/>
    </dgm:pt>
    <dgm:pt modelId="{DB15387F-EB61-42B4-BF03-807B8972CD55}" type="pres">
      <dgm:prSet presAssocID="{524150E3-4194-47F0-93AB-FB62E2013B3F}" presName="node" presStyleLbl="node1" presStyleIdx="11" presStyleCnt="13">
        <dgm:presLayoutVars>
          <dgm:bulletEnabled val="1"/>
        </dgm:presLayoutVars>
      </dgm:prSet>
      <dgm:spPr/>
    </dgm:pt>
    <dgm:pt modelId="{9F7A2F19-E84B-493B-9337-415C21D5CD0C}" type="pres">
      <dgm:prSet presAssocID="{37EB483E-367C-4EE2-9982-9755DC539B63}" presName="sibTrans" presStyleLbl="sibTrans1D1" presStyleIdx="11" presStyleCnt="12"/>
      <dgm:spPr/>
    </dgm:pt>
    <dgm:pt modelId="{6E80E7BC-9689-4033-9AA8-CD59C1EBABD8}" type="pres">
      <dgm:prSet presAssocID="{37EB483E-367C-4EE2-9982-9755DC539B63}" presName="connectorText" presStyleLbl="sibTrans1D1" presStyleIdx="11" presStyleCnt="12"/>
      <dgm:spPr/>
    </dgm:pt>
    <dgm:pt modelId="{A6D8DD16-E703-498B-8AF7-29EC15E7B93B}" type="pres">
      <dgm:prSet presAssocID="{DD697B3F-FBCD-42EB-A7E9-EBFC8CB0B848}" presName="node" presStyleLbl="node1" presStyleIdx="12" presStyleCnt="13">
        <dgm:presLayoutVars>
          <dgm:bulletEnabled val="1"/>
        </dgm:presLayoutVars>
      </dgm:prSet>
      <dgm:spPr/>
    </dgm:pt>
  </dgm:ptLst>
  <dgm:cxnLst>
    <dgm:cxn modelId="{2B0C7C06-FA61-4A42-B8F8-D9B2C5975960}" type="presOf" srcId="{36B2F4F4-71D9-4157-A65F-DC4E9774340C}" destId="{47060815-60CC-4B8A-B7A9-8777C6A1D268}" srcOrd="0" destOrd="0" presId="urn:microsoft.com/office/officeart/2016/7/layout/RepeatingBendingProcessNew"/>
    <dgm:cxn modelId="{0FBEF00A-5290-4F48-B97F-9C8244EE0113}" type="presOf" srcId="{0A6C5298-DCBD-4621-8AFF-9E02428F5622}" destId="{2A22F15A-EB87-4952-A888-56AA090F83E6}" srcOrd="0" destOrd="0" presId="urn:microsoft.com/office/officeart/2016/7/layout/RepeatingBendingProcessNew"/>
    <dgm:cxn modelId="{67D2D91F-EC20-49A4-99DF-E761D0E5218E}" srcId="{A6602E23-1386-45F2-A8CC-4C441580B0F3}" destId="{BCA0B9B2-7499-42C5-AE8B-2B5ADD2F1C1E}" srcOrd="8" destOrd="0" parTransId="{098875FC-FB2F-4C23-AB19-0D6F8AE679EE}" sibTransId="{E3536823-DB4C-427A-81B1-508DD7B86A91}"/>
    <dgm:cxn modelId="{A1766522-1BD2-4B75-9909-6F5A2CD0E66A}" type="presOf" srcId="{8081E049-89F5-4F26-ADB4-26E149D9A9DC}" destId="{07C1A426-AA8A-4BC7-853B-665767E1D090}" srcOrd="1" destOrd="0" presId="urn:microsoft.com/office/officeart/2016/7/layout/RepeatingBendingProcessNew"/>
    <dgm:cxn modelId="{563F2A27-6E0D-4CEE-85FA-1115982ED111}" type="presOf" srcId="{DA658ADA-08D8-4C34-9947-7A163AF5F68B}" destId="{88283BA5-BE35-4EA4-81D9-9207C5E47ECB}" srcOrd="1" destOrd="0" presId="urn:microsoft.com/office/officeart/2016/7/layout/RepeatingBendingProcessNew"/>
    <dgm:cxn modelId="{CBE3F12D-C990-4FD8-B9B5-22CBB40B3387}" type="presOf" srcId="{90EA2F4B-B326-44BE-9F2E-DBBDE241A134}" destId="{58958C96-5BE1-4589-A2ED-B2A4BDF3CE35}" srcOrd="0" destOrd="0" presId="urn:microsoft.com/office/officeart/2016/7/layout/RepeatingBendingProcessNew"/>
    <dgm:cxn modelId="{54359832-CD8D-4AAD-AEF2-D6EF3A698EB4}" type="presOf" srcId="{A066DAE9-40D6-487A-AF0F-647C9A47ECB5}" destId="{FE3B7206-8854-4E25-A3BF-2FA7EE95C63B}" srcOrd="1" destOrd="0" presId="urn:microsoft.com/office/officeart/2016/7/layout/RepeatingBendingProcessNew"/>
    <dgm:cxn modelId="{5206D737-C474-4564-A622-AFECA981F180}" srcId="{A6602E23-1386-45F2-A8CC-4C441580B0F3}" destId="{7EA11CED-E8E9-46E2-928A-4F1FD21847FE}" srcOrd="4" destOrd="0" parTransId="{CF119EB6-FF3C-4845-88F2-DAAA336F212D}" sibTransId="{AC585210-30B9-49AD-98D4-DA30A5F9BA6D}"/>
    <dgm:cxn modelId="{5853443F-F3C1-49C4-B767-B090B6419898}" type="presOf" srcId="{5270E9E2-BB1B-4072-876E-E1EE0AEF95D1}" destId="{33974042-BD91-473A-B094-A19A812D5344}" srcOrd="0" destOrd="0" presId="urn:microsoft.com/office/officeart/2016/7/layout/RepeatingBendingProcessNew"/>
    <dgm:cxn modelId="{7C508E64-C38B-4F95-82C2-294B1775A389}" srcId="{A6602E23-1386-45F2-A8CC-4C441580B0F3}" destId="{C7147F45-C94F-4747-9FBB-8815C7376D40}" srcOrd="2" destOrd="0" parTransId="{BB921928-1CFB-42F0-9ABE-75A1A4A2D0B5}" sibTransId="{DA658ADA-08D8-4C34-9947-7A163AF5F68B}"/>
    <dgm:cxn modelId="{9ED7B944-6F77-486B-B2F9-B35D4A11BAA2}" srcId="{A6602E23-1386-45F2-A8CC-4C441580B0F3}" destId="{BC634DE0-C514-43EC-AE1B-3642F154695D}" srcOrd="3" destOrd="0" parTransId="{E0C793DD-65A3-403C-8591-AD2CBFBEABE6}" sibTransId="{90EA2F4B-B326-44BE-9F2E-DBBDE241A134}"/>
    <dgm:cxn modelId="{3B48A069-94C4-4471-852F-D4C18C6D24F3}" type="presOf" srcId="{E3536823-DB4C-427A-81B1-508DD7B86A91}" destId="{784C0F16-8ED2-4E16-8472-C56BE0E97ACA}" srcOrd="0" destOrd="0" presId="urn:microsoft.com/office/officeart/2016/7/layout/RepeatingBendingProcessNew"/>
    <dgm:cxn modelId="{30FFC169-F178-4F75-8E37-55A2C74CF202}" type="presOf" srcId="{EA7B0512-E8CD-4ACA-B0F5-D2CEF1AC4398}" destId="{81C215C1-16A9-4B1A-9A01-BF27CA42FB83}" srcOrd="0" destOrd="0" presId="urn:microsoft.com/office/officeart/2016/7/layout/RepeatingBendingProcessNew"/>
    <dgm:cxn modelId="{9463D74B-74B8-4EFF-A2BA-82A22C3EEC24}" type="presOf" srcId="{BC634DE0-C514-43EC-AE1B-3642F154695D}" destId="{4CFB7F99-F0A3-4CE9-A1BC-6D5B2CB3A39A}" srcOrd="0" destOrd="0" presId="urn:microsoft.com/office/officeart/2016/7/layout/RepeatingBendingProcessNew"/>
    <dgm:cxn modelId="{F2634A6F-DC60-4403-B709-43798297A59D}" type="presOf" srcId="{37EB483E-367C-4EE2-9982-9755DC539B63}" destId="{9F7A2F19-E84B-493B-9337-415C21D5CD0C}" srcOrd="0" destOrd="0" presId="urn:microsoft.com/office/officeart/2016/7/layout/RepeatingBendingProcessNew"/>
    <dgm:cxn modelId="{229C3E50-6E6A-4BDE-BCA1-B3261AC59189}" srcId="{A6602E23-1386-45F2-A8CC-4C441580B0F3}" destId="{5270E9E2-BB1B-4072-876E-E1EE0AEF95D1}" srcOrd="6" destOrd="0" parTransId="{E8D7C0DD-E0A6-4FE5-8D6A-EF36522EA951}" sibTransId="{36B2F4F4-71D9-4157-A65F-DC4E9774340C}"/>
    <dgm:cxn modelId="{7F8D8870-FA6D-42D5-A166-0D5F38F3B4C1}" srcId="{A6602E23-1386-45F2-A8CC-4C441580B0F3}" destId="{E36C9926-6678-4D6E-A4DE-ABF5368C2A45}" srcOrd="10" destOrd="0" parTransId="{9200EE16-E860-4A3F-B5CB-9DF1814B1C4F}" sibTransId="{A066DAE9-40D6-487A-AF0F-647C9A47ECB5}"/>
    <dgm:cxn modelId="{47A8C671-DE5E-4732-A5EB-12B460EF2C26}" srcId="{A6602E23-1386-45F2-A8CC-4C441580B0F3}" destId="{524150E3-4194-47F0-93AB-FB62E2013B3F}" srcOrd="11" destOrd="0" parTransId="{D658371B-6466-4A22-B79C-56CD4F70AA60}" sibTransId="{37EB483E-367C-4EE2-9982-9755DC539B63}"/>
    <dgm:cxn modelId="{106E5E55-8C2C-4413-BE07-F213CB0406CB}" type="presOf" srcId="{7421D800-B917-4E3A-8C3B-8DF2A285E776}" destId="{89ED45F6-2BFA-46F0-BD2D-B7C1B698BF78}" srcOrd="0" destOrd="0" presId="urn:microsoft.com/office/officeart/2016/7/layout/RepeatingBendingProcessNew"/>
    <dgm:cxn modelId="{472DF558-89E8-4EB3-B442-8DC49033BB78}" type="presOf" srcId="{F44C6F2A-78DE-430E-BB06-336FEFC45B59}" destId="{20D3C172-DE91-4293-933B-AB5976AB044C}" srcOrd="0" destOrd="0" presId="urn:microsoft.com/office/officeart/2016/7/layout/RepeatingBendingProcessNew"/>
    <dgm:cxn modelId="{C12FE779-C47A-4C9D-9B67-F0B8BBBC17D8}" type="presOf" srcId="{7EA11CED-E8E9-46E2-928A-4F1FD21847FE}" destId="{7FBCAE8C-4685-402B-952A-5D2EA3C5E0B3}" srcOrd="0" destOrd="0" presId="urn:microsoft.com/office/officeart/2016/7/layout/RepeatingBendingProcessNew"/>
    <dgm:cxn modelId="{80F6F186-F5BB-453D-8846-17119C97154E}" srcId="{A6602E23-1386-45F2-A8CC-4C441580B0F3}" destId="{461B222D-DEF4-4A80-8B15-C48203506776}" srcOrd="1" destOrd="0" parTransId="{B3A86A04-A3B6-4411-AE7A-05DAC1695F2E}" sibTransId="{0A6C5298-DCBD-4621-8AFF-9E02428F5622}"/>
    <dgm:cxn modelId="{AB562A88-2AEE-46A1-841D-520136600C7C}" type="presOf" srcId="{DD697B3F-FBCD-42EB-A7E9-EBFC8CB0B848}" destId="{A6D8DD16-E703-498B-8AF7-29EC15E7B93B}" srcOrd="0" destOrd="0" presId="urn:microsoft.com/office/officeart/2016/7/layout/RepeatingBendingProcessNew"/>
    <dgm:cxn modelId="{5136388A-7E90-40BA-8234-0A8366ADEFF5}" srcId="{A6602E23-1386-45F2-A8CC-4C441580B0F3}" destId="{F44C6F2A-78DE-430E-BB06-336FEFC45B59}" srcOrd="7" destOrd="0" parTransId="{8F6954F5-117F-4532-A853-8AE221ED540E}" sibTransId="{8B00A8B8-3181-4B59-977C-7CEF4CB05A75}"/>
    <dgm:cxn modelId="{22039894-0ACB-4ACB-9662-5E15ECDCEF08}" type="presOf" srcId="{DA658ADA-08D8-4C34-9947-7A163AF5F68B}" destId="{D87817B6-7106-46F0-8051-7C5F4CCB5768}" srcOrd="0" destOrd="0" presId="urn:microsoft.com/office/officeart/2016/7/layout/RepeatingBendingProcessNew"/>
    <dgm:cxn modelId="{0A9BE999-402C-404A-A844-CD6427F7C530}" type="presOf" srcId="{461B222D-DEF4-4A80-8B15-C48203506776}" destId="{2DD37C87-AFEF-4313-B5EE-A827AB1A0624}" srcOrd="0" destOrd="0" presId="urn:microsoft.com/office/officeart/2016/7/layout/RepeatingBendingProcessNew"/>
    <dgm:cxn modelId="{24A4D1A1-E987-481D-96E1-581366B7040D}" srcId="{A6602E23-1386-45F2-A8CC-4C441580B0F3}" destId="{4D522F01-DEEF-463F-A92A-F71DD2549C7F}" srcOrd="5" destOrd="0" parTransId="{66368246-346C-4320-9572-AA5876CB387D}" sibTransId="{8081E049-89F5-4F26-ADB4-26E149D9A9DC}"/>
    <dgm:cxn modelId="{998492A3-716D-4E6E-9997-497ACAE90851}" type="presOf" srcId="{E3536823-DB4C-427A-81B1-508DD7B86A91}" destId="{C70375B6-D9F2-434F-B52C-5995D9892DCD}" srcOrd="1" destOrd="0" presId="urn:microsoft.com/office/officeart/2016/7/layout/RepeatingBendingProcessNew"/>
    <dgm:cxn modelId="{33F94CA6-5EC2-4364-8FDA-8E841B8E0C60}" srcId="{A6602E23-1386-45F2-A8CC-4C441580B0F3}" destId="{4CBD2341-A8FB-40E7-9CBF-57121299CC5F}" srcOrd="0" destOrd="0" parTransId="{EE18733D-C217-472C-9F88-819D9821E231}" sibTransId="{EA7B0512-E8CD-4ACA-B0F5-D2CEF1AC4398}"/>
    <dgm:cxn modelId="{86F012AB-1C79-4531-AE3B-DD063A6D221D}" type="presOf" srcId="{8B00A8B8-3181-4B59-977C-7CEF4CB05A75}" destId="{DBBD3492-1737-4919-8FAA-89B0C93907E8}" srcOrd="0" destOrd="0" presId="urn:microsoft.com/office/officeart/2016/7/layout/RepeatingBendingProcessNew"/>
    <dgm:cxn modelId="{B99CABAF-CB12-4DEF-9EFF-A3063F33FA04}" type="presOf" srcId="{7421D800-B917-4E3A-8C3B-8DF2A285E776}" destId="{C1A70159-04A5-4FA7-96D3-F75C626A1CB9}" srcOrd="1" destOrd="0" presId="urn:microsoft.com/office/officeart/2016/7/layout/RepeatingBendingProcessNew"/>
    <dgm:cxn modelId="{8FA72FB2-E4B3-4ACB-BA8C-2435A42FFE67}" type="presOf" srcId="{8B00A8B8-3181-4B59-977C-7CEF4CB05A75}" destId="{55E9B2FB-B016-4CBD-AE13-DE0047D90C63}" srcOrd="1" destOrd="0" presId="urn:microsoft.com/office/officeart/2016/7/layout/RepeatingBendingProcessNew"/>
    <dgm:cxn modelId="{453550B6-CF14-4565-9841-60EDB7E936B2}" type="presOf" srcId="{CA266018-2A69-4AF9-BA8D-CD5FD1FEA3D8}" destId="{99DD4238-8030-4C68-B2A6-543DFD1D31B2}" srcOrd="0" destOrd="0" presId="urn:microsoft.com/office/officeart/2016/7/layout/RepeatingBendingProcessNew"/>
    <dgm:cxn modelId="{18BB9CB8-23D5-4EB0-BFE1-B84D7F074AC1}" type="presOf" srcId="{E36C9926-6678-4D6E-A4DE-ABF5368C2A45}" destId="{5B2B6ECF-0A65-4134-91D0-C14E2BD8AF20}" srcOrd="0" destOrd="0" presId="urn:microsoft.com/office/officeart/2016/7/layout/RepeatingBendingProcessNew"/>
    <dgm:cxn modelId="{0905C7B8-A12E-44A5-922D-41A8A8C8BF57}" srcId="{A6602E23-1386-45F2-A8CC-4C441580B0F3}" destId="{DD697B3F-FBCD-42EB-A7E9-EBFC8CB0B848}" srcOrd="12" destOrd="0" parTransId="{124658A3-BB01-489C-A68E-E44157F5332C}" sibTransId="{EBA69733-B67A-471D-B33C-DCC74BCBB237}"/>
    <dgm:cxn modelId="{8D7840C8-BB7C-4E16-81A8-F08F94E89940}" type="presOf" srcId="{AC585210-30B9-49AD-98D4-DA30A5F9BA6D}" destId="{26E85C9A-9EB1-4C9A-B99C-21FE4398F29A}" srcOrd="1" destOrd="0" presId="urn:microsoft.com/office/officeart/2016/7/layout/RepeatingBendingProcessNew"/>
    <dgm:cxn modelId="{1EA0D9CA-3327-4525-A86A-B9766596436B}" type="presOf" srcId="{AC585210-30B9-49AD-98D4-DA30A5F9BA6D}" destId="{97869761-4313-490E-9D5B-AB69315BCF34}" srcOrd="0" destOrd="0" presId="urn:microsoft.com/office/officeart/2016/7/layout/RepeatingBendingProcessNew"/>
    <dgm:cxn modelId="{82C5A9CF-5450-4FDB-B851-4B5B8166C206}" type="presOf" srcId="{0A6C5298-DCBD-4621-8AFF-9E02428F5622}" destId="{9FB66CC0-F8B7-44E6-AA4A-783B3F37587D}" srcOrd="1" destOrd="0" presId="urn:microsoft.com/office/officeart/2016/7/layout/RepeatingBendingProcessNew"/>
    <dgm:cxn modelId="{39FCCCD4-C4F1-420E-84EA-C638AD6A77E7}" type="presOf" srcId="{8081E049-89F5-4F26-ADB4-26E149D9A9DC}" destId="{4B55C38A-D254-4FAD-A734-BF93B209D668}" srcOrd="0" destOrd="0" presId="urn:microsoft.com/office/officeart/2016/7/layout/RepeatingBendingProcessNew"/>
    <dgm:cxn modelId="{7A5DB5DB-670C-4942-B3C9-E3FDE91D5947}" type="presOf" srcId="{36B2F4F4-71D9-4157-A65F-DC4E9774340C}" destId="{3B9E2567-E281-439E-891D-45AD69FEF245}" srcOrd="1" destOrd="0" presId="urn:microsoft.com/office/officeart/2016/7/layout/RepeatingBendingProcessNew"/>
    <dgm:cxn modelId="{B2CF74DF-B56D-4CCA-B508-35C0E79CD5EA}" type="presOf" srcId="{BCA0B9B2-7499-42C5-AE8B-2B5ADD2F1C1E}" destId="{514E117B-23EA-4172-8465-9152651F31ED}" srcOrd="0" destOrd="0" presId="urn:microsoft.com/office/officeart/2016/7/layout/RepeatingBendingProcessNew"/>
    <dgm:cxn modelId="{1409F6DF-B71B-4ACC-B343-C6909E2EF00E}" type="presOf" srcId="{A6602E23-1386-45F2-A8CC-4C441580B0F3}" destId="{C2BEBCAD-0F5A-4C7E-B426-7F1BCAEDC6B7}" srcOrd="0" destOrd="0" presId="urn:microsoft.com/office/officeart/2016/7/layout/RepeatingBendingProcessNew"/>
    <dgm:cxn modelId="{97921AE6-6F8A-4A70-BCFF-D418B3420A7C}" type="presOf" srcId="{524150E3-4194-47F0-93AB-FB62E2013B3F}" destId="{DB15387F-EB61-42B4-BF03-807B8972CD55}" srcOrd="0" destOrd="0" presId="urn:microsoft.com/office/officeart/2016/7/layout/RepeatingBendingProcessNew"/>
    <dgm:cxn modelId="{69B11CE8-08D6-41A1-A71F-D2A129D3C2FF}" type="presOf" srcId="{C7147F45-C94F-4747-9FBB-8815C7376D40}" destId="{A9CD790C-8CA3-4130-AA86-9385A26144C4}" srcOrd="0" destOrd="0" presId="urn:microsoft.com/office/officeart/2016/7/layout/RepeatingBendingProcessNew"/>
    <dgm:cxn modelId="{9E2D78ED-4309-496E-AF19-A5FAFC57C02C}" type="presOf" srcId="{4D522F01-DEEF-463F-A92A-F71DD2549C7F}" destId="{727E0581-2C74-4674-8BA3-7BAD5B448EC0}" srcOrd="0" destOrd="0" presId="urn:microsoft.com/office/officeart/2016/7/layout/RepeatingBendingProcessNew"/>
    <dgm:cxn modelId="{2E2495F6-DAA2-4938-BAE4-4202A78C1120}" type="presOf" srcId="{4CBD2341-A8FB-40E7-9CBF-57121299CC5F}" destId="{2F4CB122-F203-4F49-B739-D1E756E6931E}" srcOrd="0" destOrd="0" presId="urn:microsoft.com/office/officeart/2016/7/layout/RepeatingBendingProcessNew"/>
    <dgm:cxn modelId="{26F04DF7-1F7D-4C23-9FC1-ABFED7F7B7F8}" type="presOf" srcId="{37EB483E-367C-4EE2-9982-9755DC539B63}" destId="{6E80E7BC-9689-4033-9AA8-CD59C1EBABD8}" srcOrd="1" destOrd="0" presId="urn:microsoft.com/office/officeart/2016/7/layout/RepeatingBendingProcessNew"/>
    <dgm:cxn modelId="{22DF06FA-287A-4AED-87AF-2AC18B57EAD6}" srcId="{A6602E23-1386-45F2-A8CC-4C441580B0F3}" destId="{CA266018-2A69-4AF9-BA8D-CD5FD1FEA3D8}" srcOrd="9" destOrd="0" parTransId="{041DD8E8-07B7-4959-A834-5D59EA923E23}" sibTransId="{7421D800-B917-4E3A-8C3B-8DF2A285E776}"/>
    <dgm:cxn modelId="{8F1AD4FD-64F3-4408-BAA7-66DF72E034BA}" type="presOf" srcId="{A066DAE9-40D6-487A-AF0F-647C9A47ECB5}" destId="{B2E1149D-5E63-4565-9F73-39BE3442CAE7}" srcOrd="0" destOrd="0" presId="urn:microsoft.com/office/officeart/2016/7/layout/RepeatingBendingProcessNew"/>
    <dgm:cxn modelId="{31E622FE-D196-4ED6-9C6E-09F06E78E152}" type="presOf" srcId="{90EA2F4B-B326-44BE-9F2E-DBBDE241A134}" destId="{FD76FA52-33FB-4960-9506-556AB8B296CF}" srcOrd="1" destOrd="0" presId="urn:microsoft.com/office/officeart/2016/7/layout/RepeatingBendingProcessNew"/>
    <dgm:cxn modelId="{AF4F54FF-D923-4274-BF98-E38F7E7E3DDC}" type="presOf" srcId="{EA7B0512-E8CD-4ACA-B0F5-D2CEF1AC4398}" destId="{A3785A16-C487-4CC0-8AE2-3894C89A92F8}" srcOrd="1" destOrd="0" presId="urn:microsoft.com/office/officeart/2016/7/layout/RepeatingBendingProcessNew"/>
    <dgm:cxn modelId="{18008879-F334-4411-B80F-6586DB755517}" type="presParOf" srcId="{C2BEBCAD-0F5A-4C7E-B426-7F1BCAEDC6B7}" destId="{2F4CB122-F203-4F49-B739-D1E756E6931E}" srcOrd="0" destOrd="0" presId="urn:microsoft.com/office/officeart/2016/7/layout/RepeatingBendingProcessNew"/>
    <dgm:cxn modelId="{00438800-6C40-4403-B512-43A086E8BB0C}" type="presParOf" srcId="{C2BEBCAD-0F5A-4C7E-B426-7F1BCAEDC6B7}" destId="{81C215C1-16A9-4B1A-9A01-BF27CA42FB83}" srcOrd="1" destOrd="0" presId="urn:microsoft.com/office/officeart/2016/7/layout/RepeatingBendingProcessNew"/>
    <dgm:cxn modelId="{E31BC09B-E782-487A-85C9-7D48389FEC1B}" type="presParOf" srcId="{81C215C1-16A9-4B1A-9A01-BF27CA42FB83}" destId="{A3785A16-C487-4CC0-8AE2-3894C89A92F8}" srcOrd="0" destOrd="0" presId="urn:microsoft.com/office/officeart/2016/7/layout/RepeatingBendingProcessNew"/>
    <dgm:cxn modelId="{ACD16311-CE60-4BC0-89D8-1D4418695373}" type="presParOf" srcId="{C2BEBCAD-0F5A-4C7E-B426-7F1BCAEDC6B7}" destId="{2DD37C87-AFEF-4313-B5EE-A827AB1A0624}" srcOrd="2" destOrd="0" presId="urn:microsoft.com/office/officeart/2016/7/layout/RepeatingBendingProcessNew"/>
    <dgm:cxn modelId="{1DA4F34F-C482-4C21-87A8-7DF8AAB34116}" type="presParOf" srcId="{C2BEBCAD-0F5A-4C7E-B426-7F1BCAEDC6B7}" destId="{2A22F15A-EB87-4952-A888-56AA090F83E6}" srcOrd="3" destOrd="0" presId="urn:microsoft.com/office/officeart/2016/7/layout/RepeatingBendingProcessNew"/>
    <dgm:cxn modelId="{1B31772C-4C5B-47FA-8884-3ED4117C1102}" type="presParOf" srcId="{2A22F15A-EB87-4952-A888-56AA090F83E6}" destId="{9FB66CC0-F8B7-44E6-AA4A-783B3F37587D}" srcOrd="0" destOrd="0" presId="urn:microsoft.com/office/officeart/2016/7/layout/RepeatingBendingProcessNew"/>
    <dgm:cxn modelId="{2DF4405E-1608-498B-A860-5B22D46BCBD1}" type="presParOf" srcId="{C2BEBCAD-0F5A-4C7E-B426-7F1BCAEDC6B7}" destId="{A9CD790C-8CA3-4130-AA86-9385A26144C4}" srcOrd="4" destOrd="0" presId="urn:microsoft.com/office/officeart/2016/7/layout/RepeatingBendingProcessNew"/>
    <dgm:cxn modelId="{D0CFA895-4419-40C5-BAFB-DA2B3AAE408A}" type="presParOf" srcId="{C2BEBCAD-0F5A-4C7E-B426-7F1BCAEDC6B7}" destId="{D87817B6-7106-46F0-8051-7C5F4CCB5768}" srcOrd="5" destOrd="0" presId="urn:microsoft.com/office/officeart/2016/7/layout/RepeatingBendingProcessNew"/>
    <dgm:cxn modelId="{555BC37A-FB57-4C80-B5C9-F13E0876C2BF}" type="presParOf" srcId="{D87817B6-7106-46F0-8051-7C5F4CCB5768}" destId="{88283BA5-BE35-4EA4-81D9-9207C5E47ECB}" srcOrd="0" destOrd="0" presId="urn:microsoft.com/office/officeart/2016/7/layout/RepeatingBendingProcessNew"/>
    <dgm:cxn modelId="{4BBC7876-028D-409E-815E-E4603AA7AAA4}" type="presParOf" srcId="{C2BEBCAD-0F5A-4C7E-B426-7F1BCAEDC6B7}" destId="{4CFB7F99-F0A3-4CE9-A1BC-6D5B2CB3A39A}" srcOrd="6" destOrd="0" presId="urn:microsoft.com/office/officeart/2016/7/layout/RepeatingBendingProcessNew"/>
    <dgm:cxn modelId="{0F5238E1-461D-4957-A577-A4DF0D0E90F6}" type="presParOf" srcId="{C2BEBCAD-0F5A-4C7E-B426-7F1BCAEDC6B7}" destId="{58958C96-5BE1-4589-A2ED-B2A4BDF3CE35}" srcOrd="7" destOrd="0" presId="urn:microsoft.com/office/officeart/2016/7/layout/RepeatingBendingProcessNew"/>
    <dgm:cxn modelId="{8E32AFD2-74B3-41E5-BB84-4B1F49FA2865}" type="presParOf" srcId="{58958C96-5BE1-4589-A2ED-B2A4BDF3CE35}" destId="{FD76FA52-33FB-4960-9506-556AB8B296CF}" srcOrd="0" destOrd="0" presId="urn:microsoft.com/office/officeart/2016/7/layout/RepeatingBendingProcessNew"/>
    <dgm:cxn modelId="{6345A787-FEC9-463F-9544-EE8083CE7CC8}" type="presParOf" srcId="{C2BEBCAD-0F5A-4C7E-B426-7F1BCAEDC6B7}" destId="{7FBCAE8C-4685-402B-952A-5D2EA3C5E0B3}" srcOrd="8" destOrd="0" presId="urn:microsoft.com/office/officeart/2016/7/layout/RepeatingBendingProcessNew"/>
    <dgm:cxn modelId="{3F729FE6-C47F-4B76-89F6-EB9C2D13C535}" type="presParOf" srcId="{C2BEBCAD-0F5A-4C7E-B426-7F1BCAEDC6B7}" destId="{97869761-4313-490E-9D5B-AB69315BCF34}" srcOrd="9" destOrd="0" presId="urn:microsoft.com/office/officeart/2016/7/layout/RepeatingBendingProcessNew"/>
    <dgm:cxn modelId="{D562BF98-66A2-4259-9CE9-590D3FE8B65D}" type="presParOf" srcId="{97869761-4313-490E-9D5B-AB69315BCF34}" destId="{26E85C9A-9EB1-4C9A-B99C-21FE4398F29A}" srcOrd="0" destOrd="0" presId="urn:microsoft.com/office/officeart/2016/7/layout/RepeatingBendingProcessNew"/>
    <dgm:cxn modelId="{CFFC9A7D-3582-4947-A3E8-16D2968FDC23}" type="presParOf" srcId="{C2BEBCAD-0F5A-4C7E-B426-7F1BCAEDC6B7}" destId="{727E0581-2C74-4674-8BA3-7BAD5B448EC0}" srcOrd="10" destOrd="0" presId="urn:microsoft.com/office/officeart/2016/7/layout/RepeatingBendingProcessNew"/>
    <dgm:cxn modelId="{B0616D30-BE17-4B75-901F-FFA4FBC03575}" type="presParOf" srcId="{C2BEBCAD-0F5A-4C7E-B426-7F1BCAEDC6B7}" destId="{4B55C38A-D254-4FAD-A734-BF93B209D668}" srcOrd="11" destOrd="0" presId="urn:microsoft.com/office/officeart/2016/7/layout/RepeatingBendingProcessNew"/>
    <dgm:cxn modelId="{505B63B8-647D-4A55-9FD8-18C2F0B8BC56}" type="presParOf" srcId="{4B55C38A-D254-4FAD-A734-BF93B209D668}" destId="{07C1A426-AA8A-4BC7-853B-665767E1D090}" srcOrd="0" destOrd="0" presId="urn:microsoft.com/office/officeart/2016/7/layout/RepeatingBendingProcessNew"/>
    <dgm:cxn modelId="{E672E8F6-14A4-48DB-87FD-947721BCA2A3}" type="presParOf" srcId="{C2BEBCAD-0F5A-4C7E-B426-7F1BCAEDC6B7}" destId="{33974042-BD91-473A-B094-A19A812D5344}" srcOrd="12" destOrd="0" presId="urn:microsoft.com/office/officeart/2016/7/layout/RepeatingBendingProcessNew"/>
    <dgm:cxn modelId="{989D7E5E-9FCD-4C6A-918D-EA6C8C6FD778}" type="presParOf" srcId="{C2BEBCAD-0F5A-4C7E-B426-7F1BCAEDC6B7}" destId="{47060815-60CC-4B8A-B7A9-8777C6A1D268}" srcOrd="13" destOrd="0" presId="urn:microsoft.com/office/officeart/2016/7/layout/RepeatingBendingProcessNew"/>
    <dgm:cxn modelId="{E0AC02B7-A90F-48B8-B70F-CCAFF259A91D}" type="presParOf" srcId="{47060815-60CC-4B8A-B7A9-8777C6A1D268}" destId="{3B9E2567-E281-439E-891D-45AD69FEF245}" srcOrd="0" destOrd="0" presId="urn:microsoft.com/office/officeart/2016/7/layout/RepeatingBendingProcessNew"/>
    <dgm:cxn modelId="{AA7B2C65-4C42-416B-A37E-DC58C2D03045}" type="presParOf" srcId="{C2BEBCAD-0F5A-4C7E-B426-7F1BCAEDC6B7}" destId="{20D3C172-DE91-4293-933B-AB5976AB044C}" srcOrd="14" destOrd="0" presId="urn:microsoft.com/office/officeart/2016/7/layout/RepeatingBendingProcessNew"/>
    <dgm:cxn modelId="{63DC0F1C-A067-436F-938C-A3512F1B1FE1}" type="presParOf" srcId="{C2BEBCAD-0F5A-4C7E-B426-7F1BCAEDC6B7}" destId="{DBBD3492-1737-4919-8FAA-89B0C93907E8}" srcOrd="15" destOrd="0" presId="urn:microsoft.com/office/officeart/2016/7/layout/RepeatingBendingProcessNew"/>
    <dgm:cxn modelId="{FA0065EC-9261-4808-9951-25EDC4606AD2}" type="presParOf" srcId="{DBBD3492-1737-4919-8FAA-89B0C93907E8}" destId="{55E9B2FB-B016-4CBD-AE13-DE0047D90C63}" srcOrd="0" destOrd="0" presId="urn:microsoft.com/office/officeart/2016/7/layout/RepeatingBendingProcessNew"/>
    <dgm:cxn modelId="{52AB7466-6419-4073-B195-68FB6A00A85C}" type="presParOf" srcId="{C2BEBCAD-0F5A-4C7E-B426-7F1BCAEDC6B7}" destId="{514E117B-23EA-4172-8465-9152651F31ED}" srcOrd="16" destOrd="0" presId="urn:microsoft.com/office/officeart/2016/7/layout/RepeatingBendingProcessNew"/>
    <dgm:cxn modelId="{635B90BE-62B1-4935-A606-5B4E2F21C373}" type="presParOf" srcId="{C2BEBCAD-0F5A-4C7E-B426-7F1BCAEDC6B7}" destId="{784C0F16-8ED2-4E16-8472-C56BE0E97ACA}" srcOrd="17" destOrd="0" presId="urn:microsoft.com/office/officeart/2016/7/layout/RepeatingBendingProcessNew"/>
    <dgm:cxn modelId="{B4C20085-424D-4FE6-AA38-D455599AA428}" type="presParOf" srcId="{784C0F16-8ED2-4E16-8472-C56BE0E97ACA}" destId="{C70375B6-D9F2-434F-B52C-5995D9892DCD}" srcOrd="0" destOrd="0" presId="urn:microsoft.com/office/officeart/2016/7/layout/RepeatingBendingProcessNew"/>
    <dgm:cxn modelId="{47012CF0-3BCA-4EAF-A669-4C37BA668D0A}" type="presParOf" srcId="{C2BEBCAD-0F5A-4C7E-B426-7F1BCAEDC6B7}" destId="{99DD4238-8030-4C68-B2A6-543DFD1D31B2}" srcOrd="18" destOrd="0" presId="urn:microsoft.com/office/officeart/2016/7/layout/RepeatingBendingProcessNew"/>
    <dgm:cxn modelId="{9A6B3D03-A81A-426D-B68C-364109902C9E}" type="presParOf" srcId="{C2BEBCAD-0F5A-4C7E-B426-7F1BCAEDC6B7}" destId="{89ED45F6-2BFA-46F0-BD2D-B7C1B698BF78}" srcOrd="19" destOrd="0" presId="urn:microsoft.com/office/officeart/2016/7/layout/RepeatingBendingProcessNew"/>
    <dgm:cxn modelId="{AACA5E9A-5CC5-4AD1-A5A0-A680BF5E39A4}" type="presParOf" srcId="{89ED45F6-2BFA-46F0-BD2D-B7C1B698BF78}" destId="{C1A70159-04A5-4FA7-96D3-F75C626A1CB9}" srcOrd="0" destOrd="0" presId="urn:microsoft.com/office/officeart/2016/7/layout/RepeatingBendingProcessNew"/>
    <dgm:cxn modelId="{E52BA6C9-6E13-4516-82BF-E2070A1425A1}" type="presParOf" srcId="{C2BEBCAD-0F5A-4C7E-B426-7F1BCAEDC6B7}" destId="{5B2B6ECF-0A65-4134-91D0-C14E2BD8AF20}" srcOrd="20" destOrd="0" presId="urn:microsoft.com/office/officeart/2016/7/layout/RepeatingBendingProcessNew"/>
    <dgm:cxn modelId="{A21DD373-05B9-4714-9297-A14CF59FB5D3}" type="presParOf" srcId="{C2BEBCAD-0F5A-4C7E-B426-7F1BCAEDC6B7}" destId="{B2E1149D-5E63-4565-9F73-39BE3442CAE7}" srcOrd="21" destOrd="0" presId="urn:microsoft.com/office/officeart/2016/7/layout/RepeatingBendingProcessNew"/>
    <dgm:cxn modelId="{A46AF52D-66F5-43E0-A76A-B536E85CF473}" type="presParOf" srcId="{B2E1149D-5E63-4565-9F73-39BE3442CAE7}" destId="{FE3B7206-8854-4E25-A3BF-2FA7EE95C63B}" srcOrd="0" destOrd="0" presId="urn:microsoft.com/office/officeart/2016/7/layout/RepeatingBendingProcessNew"/>
    <dgm:cxn modelId="{6FD9CBFA-F64F-42B5-AE2E-5E8567E859E4}" type="presParOf" srcId="{C2BEBCAD-0F5A-4C7E-B426-7F1BCAEDC6B7}" destId="{DB15387F-EB61-42B4-BF03-807B8972CD55}" srcOrd="22" destOrd="0" presId="urn:microsoft.com/office/officeart/2016/7/layout/RepeatingBendingProcessNew"/>
    <dgm:cxn modelId="{E969C30A-BEF7-465E-909F-F4F81529753F}" type="presParOf" srcId="{C2BEBCAD-0F5A-4C7E-B426-7F1BCAEDC6B7}" destId="{9F7A2F19-E84B-493B-9337-415C21D5CD0C}" srcOrd="23" destOrd="0" presId="urn:microsoft.com/office/officeart/2016/7/layout/RepeatingBendingProcessNew"/>
    <dgm:cxn modelId="{D2594EEE-D997-4532-A88F-9C114E075DAB}" type="presParOf" srcId="{9F7A2F19-E84B-493B-9337-415C21D5CD0C}" destId="{6E80E7BC-9689-4033-9AA8-CD59C1EBABD8}" srcOrd="0" destOrd="0" presId="urn:microsoft.com/office/officeart/2016/7/layout/RepeatingBendingProcessNew"/>
    <dgm:cxn modelId="{ECF6D866-7671-4FA4-B3B0-40AEAEE4DCB7}" type="presParOf" srcId="{C2BEBCAD-0F5A-4C7E-B426-7F1BCAEDC6B7}" destId="{A6D8DD16-E703-498B-8AF7-29EC15E7B93B}"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938B0-33F3-4536-9640-23490DEA0A2E}">
      <dsp:nvSpPr>
        <dsp:cNvPr id="0" name=""/>
        <dsp:cNvSpPr/>
      </dsp:nvSpPr>
      <dsp:spPr>
        <a:xfrm>
          <a:off x="2747" y="0"/>
          <a:ext cx="2756539" cy="7101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Economic vulnerability</a:t>
          </a:r>
          <a:endParaRPr lang="en-CH" sz="1600" b="1" kern="1200" dirty="0"/>
        </a:p>
      </dsp:txBody>
      <dsp:txXfrm>
        <a:off x="2747" y="0"/>
        <a:ext cx="2579013" cy="710104"/>
      </dsp:txXfrm>
    </dsp:sp>
    <dsp:sp modelId="{D0ABC5AE-CD5B-40A2-9C0D-0D5100DA7209}">
      <dsp:nvSpPr>
        <dsp:cNvPr id="0" name=""/>
        <dsp:cNvSpPr/>
      </dsp:nvSpPr>
      <dsp:spPr>
        <a:xfrm>
          <a:off x="2207978" y="0"/>
          <a:ext cx="2756539" cy="71010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Livelihood coping</a:t>
          </a:r>
          <a:endParaRPr lang="en-CH" sz="1600" b="1" kern="1200" dirty="0"/>
        </a:p>
      </dsp:txBody>
      <dsp:txXfrm>
        <a:off x="2563030" y="0"/>
        <a:ext cx="2046435" cy="710104"/>
      </dsp:txXfrm>
    </dsp:sp>
    <dsp:sp modelId="{A42FA94D-9356-4036-89B9-45CF42A04855}">
      <dsp:nvSpPr>
        <dsp:cNvPr id="0" name=""/>
        <dsp:cNvSpPr/>
      </dsp:nvSpPr>
      <dsp:spPr>
        <a:xfrm>
          <a:off x="4413210" y="0"/>
          <a:ext cx="2756539" cy="71010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Food consumption</a:t>
          </a:r>
        </a:p>
      </dsp:txBody>
      <dsp:txXfrm>
        <a:off x="4768262" y="0"/>
        <a:ext cx="2046435" cy="710104"/>
      </dsp:txXfrm>
    </dsp:sp>
    <dsp:sp modelId="{2A9DA204-6370-4E8C-9736-F72C04C79E1D}">
      <dsp:nvSpPr>
        <dsp:cNvPr id="0" name=""/>
        <dsp:cNvSpPr/>
      </dsp:nvSpPr>
      <dsp:spPr>
        <a:xfrm>
          <a:off x="6618442" y="0"/>
          <a:ext cx="2756539" cy="71010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Classification</a:t>
          </a:r>
          <a:endParaRPr lang="en-CH" sz="1600" b="1" kern="1200" dirty="0"/>
        </a:p>
      </dsp:txBody>
      <dsp:txXfrm>
        <a:off x="6973494" y="0"/>
        <a:ext cx="2046435" cy="710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D2B16-619F-48CC-8DA8-F9CFFA5B50A4}">
      <dsp:nvSpPr>
        <dsp:cNvPr id="0" name=""/>
        <dsp:cNvSpPr/>
      </dsp:nvSpPr>
      <dsp:spPr>
        <a:xfrm>
          <a:off x="0" y="416"/>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18CFE-78AC-4114-BB4D-4B066C3FCB46}">
      <dsp:nvSpPr>
        <dsp:cNvPr id="0" name=""/>
        <dsp:cNvSpPr/>
      </dsp:nvSpPr>
      <dsp:spPr>
        <a:xfrm>
          <a:off x="173528" y="129487"/>
          <a:ext cx="315507" cy="315507"/>
        </a:xfrm>
        <a:prstGeom prst="rect">
          <a:avLst/>
        </a:prstGeom>
        <a:blipFill>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729BF9-9D66-4BA6-BA9A-ADABFE1F3453}">
      <dsp:nvSpPr>
        <dsp:cNvPr id="0" name=""/>
        <dsp:cNvSpPr/>
      </dsp:nvSpPr>
      <dsp:spPr>
        <a:xfrm>
          <a:off x="662565" y="416"/>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Define objectives of the assessment</a:t>
          </a:r>
        </a:p>
      </dsp:txBody>
      <dsp:txXfrm>
        <a:off x="662565" y="416"/>
        <a:ext cx="10260309" cy="573649"/>
      </dsp:txXfrm>
    </dsp:sp>
    <dsp:sp modelId="{A026546E-4B73-461C-9F80-1E2DE68A74F0}">
      <dsp:nvSpPr>
        <dsp:cNvPr id="0" name=""/>
        <dsp:cNvSpPr/>
      </dsp:nvSpPr>
      <dsp:spPr>
        <a:xfrm>
          <a:off x="0" y="717478"/>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8DB7CA-98D2-4442-9292-8FC3CD3BC3B7}">
      <dsp:nvSpPr>
        <dsp:cNvPr id="0" name=""/>
        <dsp:cNvSpPr/>
      </dsp:nvSpPr>
      <dsp:spPr>
        <a:xfrm>
          <a:off x="173528" y="846549"/>
          <a:ext cx="315507" cy="315507"/>
        </a:xfrm>
        <a:prstGeom prst="rect">
          <a:avLst/>
        </a:prstGeom>
        <a:blipFill>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C6D10-3B8F-4DFF-B883-775C1873A799}">
      <dsp:nvSpPr>
        <dsp:cNvPr id="0" name=""/>
        <dsp:cNvSpPr/>
      </dsp:nvSpPr>
      <dsp:spPr>
        <a:xfrm>
          <a:off x="662565" y="717478"/>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Define the timeframe and assessment plan </a:t>
          </a:r>
        </a:p>
      </dsp:txBody>
      <dsp:txXfrm>
        <a:off x="662565" y="717478"/>
        <a:ext cx="10260309" cy="573649"/>
      </dsp:txXfrm>
    </dsp:sp>
    <dsp:sp modelId="{908E9736-0BE9-4D44-B36C-12AE555283A2}">
      <dsp:nvSpPr>
        <dsp:cNvPr id="0" name=""/>
        <dsp:cNvSpPr/>
      </dsp:nvSpPr>
      <dsp:spPr>
        <a:xfrm>
          <a:off x="0" y="1434540"/>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CFA8E-D11B-4EFA-8067-CEAAC3D04372}">
      <dsp:nvSpPr>
        <dsp:cNvPr id="0" name=""/>
        <dsp:cNvSpPr/>
      </dsp:nvSpPr>
      <dsp:spPr>
        <a:xfrm>
          <a:off x="173528" y="1563611"/>
          <a:ext cx="315507" cy="315507"/>
        </a:xfrm>
        <a:prstGeom prst="rect">
          <a:avLst/>
        </a:prstGeom>
        <a:blipFill>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1ED7F-1085-48C4-B469-670913B70149}">
      <dsp:nvSpPr>
        <dsp:cNvPr id="0" name=""/>
        <dsp:cNvSpPr/>
      </dsp:nvSpPr>
      <dsp:spPr>
        <a:xfrm>
          <a:off x="662565" y="1434540"/>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Identify key questions and gaps</a:t>
          </a:r>
        </a:p>
      </dsp:txBody>
      <dsp:txXfrm>
        <a:off x="662565" y="1434540"/>
        <a:ext cx="10260309" cy="573649"/>
      </dsp:txXfrm>
    </dsp:sp>
    <dsp:sp modelId="{1C9902CD-0FE0-4199-8BFD-572AD38A3526}">
      <dsp:nvSpPr>
        <dsp:cNvPr id="0" name=""/>
        <dsp:cNvSpPr/>
      </dsp:nvSpPr>
      <dsp:spPr>
        <a:xfrm>
          <a:off x="0" y="2151602"/>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24250-90FA-479D-B6DD-CFEB9D173B5F}">
      <dsp:nvSpPr>
        <dsp:cNvPr id="0" name=""/>
        <dsp:cNvSpPr/>
      </dsp:nvSpPr>
      <dsp:spPr>
        <a:xfrm>
          <a:off x="173528" y="2280673"/>
          <a:ext cx="315507" cy="315507"/>
        </a:xfrm>
        <a:prstGeom prst="rect">
          <a:avLst/>
        </a:prstGeom>
        <a:blipFill>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F144E-37DE-4B30-A298-EB7A23FC1D71}">
      <dsp:nvSpPr>
        <dsp:cNvPr id="0" name=""/>
        <dsp:cNvSpPr/>
      </dsp:nvSpPr>
      <dsp:spPr>
        <a:xfrm>
          <a:off x="662565" y="2151602"/>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Conduct secondary data analysis </a:t>
          </a:r>
        </a:p>
      </dsp:txBody>
      <dsp:txXfrm>
        <a:off x="662565" y="2151602"/>
        <a:ext cx="10260309" cy="573649"/>
      </dsp:txXfrm>
    </dsp:sp>
    <dsp:sp modelId="{585471EC-E088-4126-B34B-E7D41CDCBE5E}">
      <dsp:nvSpPr>
        <dsp:cNvPr id="0" name=""/>
        <dsp:cNvSpPr/>
      </dsp:nvSpPr>
      <dsp:spPr>
        <a:xfrm>
          <a:off x="0" y="2868664"/>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1CB927-684D-4D6A-8DBF-F95E39617B36}">
      <dsp:nvSpPr>
        <dsp:cNvPr id="0" name=""/>
        <dsp:cNvSpPr/>
      </dsp:nvSpPr>
      <dsp:spPr>
        <a:xfrm>
          <a:off x="173528" y="2997735"/>
          <a:ext cx="315507" cy="315507"/>
        </a:xfrm>
        <a:prstGeom prst="rect">
          <a:avLst/>
        </a:prstGeom>
        <a:blipFill>
          <a:blip xmlns:r="http://schemas.openxmlformats.org/officeDocument/2006/relationships"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D8A1A-459A-4FAB-BDFB-C2E979D15280}">
      <dsp:nvSpPr>
        <dsp:cNvPr id="0" name=""/>
        <dsp:cNvSpPr/>
      </dsp:nvSpPr>
      <dsp:spPr>
        <a:xfrm>
          <a:off x="662565" y="2868664"/>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Plan resource/budget </a:t>
          </a:r>
        </a:p>
      </dsp:txBody>
      <dsp:txXfrm>
        <a:off x="662565" y="2868664"/>
        <a:ext cx="10260309" cy="573649"/>
      </dsp:txXfrm>
    </dsp:sp>
    <dsp:sp modelId="{37B8FBA0-357C-4628-AB3B-0AF35BCD1F2F}">
      <dsp:nvSpPr>
        <dsp:cNvPr id="0" name=""/>
        <dsp:cNvSpPr/>
      </dsp:nvSpPr>
      <dsp:spPr>
        <a:xfrm>
          <a:off x="0" y="3585725"/>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867367-169C-4535-B88F-059065D2AF14}">
      <dsp:nvSpPr>
        <dsp:cNvPr id="0" name=""/>
        <dsp:cNvSpPr/>
      </dsp:nvSpPr>
      <dsp:spPr>
        <a:xfrm>
          <a:off x="173528" y="3714797"/>
          <a:ext cx="315507" cy="315507"/>
        </a:xfrm>
        <a:prstGeom prst="rect">
          <a:avLst/>
        </a:prstGeom>
        <a:blipFill>
          <a:blip xmlns:r="http://schemas.openxmlformats.org/officeDocument/2006/relationships"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F5227-762A-4CF5-9BFC-4C8F5E82654C}">
      <dsp:nvSpPr>
        <dsp:cNvPr id="0" name=""/>
        <dsp:cNvSpPr/>
      </dsp:nvSpPr>
      <dsp:spPr>
        <a:xfrm>
          <a:off x="662565" y="3585725"/>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Decide analytical methods, sampling methodology and sample size </a:t>
          </a:r>
        </a:p>
      </dsp:txBody>
      <dsp:txXfrm>
        <a:off x="662565" y="3585725"/>
        <a:ext cx="10260309" cy="573649"/>
      </dsp:txXfrm>
    </dsp:sp>
    <dsp:sp modelId="{861C9AC9-07D8-4033-8AAE-6AFECC9D97DA}">
      <dsp:nvSpPr>
        <dsp:cNvPr id="0" name=""/>
        <dsp:cNvSpPr/>
      </dsp:nvSpPr>
      <dsp:spPr>
        <a:xfrm>
          <a:off x="0" y="4302787"/>
          <a:ext cx="10922875" cy="573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8DDFD-977B-4874-B1CF-BA4262AAB9AC}">
      <dsp:nvSpPr>
        <dsp:cNvPr id="0" name=""/>
        <dsp:cNvSpPr/>
      </dsp:nvSpPr>
      <dsp:spPr>
        <a:xfrm>
          <a:off x="173528" y="4431858"/>
          <a:ext cx="315507" cy="315507"/>
        </a:xfrm>
        <a:prstGeom prst="rect">
          <a:avLst/>
        </a:prstGeom>
        <a:blipFill>
          <a:blip xmlns:r="http://schemas.openxmlformats.org/officeDocument/2006/relationships"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FA217-15F0-41EC-A100-8D939ECC7728}">
      <dsp:nvSpPr>
        <dsp:cNvPr id="0" name=""/>
        <dsp:cNvSpPr/>
      </dsp:nvSpPr>
      <dsp:spPr>
        <a:xfrm>
          <a:off x="662565" y="4302787"/>
          <a:ext cx="10260309" cy="573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711" tIns="60711" rIns="60711" bIns="60711" numCol="1" spcCol="1270" anchor="ctr" anchorCtr="0">
          <a:noAutofit/>
        </a:bodyPr>
        <a:lstStyle/>
        <a:p>
          <a:pPr marL="0" lvl="0" indent="0" algn="l" defTabSz="711200">
            <a:lnSpc>
              <a:spcPct val="100000"/>
            </a:lnSpc>
            <a:spcBef>
              <a:spcPct val="0"/>
            </a:spcBef>
            <a:spcAft>
              <a:spcPct val="35000"/>
            </a:spcAft>
            <a:buNone/>
          </a:pPr>
          <a:r>
            <a:rPr lang="en-US" sz="1600" kern="1200"/>
            <a:t>Define analysis plan based on thematic areas and indicators </a:t>
          </a:r>
        </a:p>
      </dsp:txBody>
      <dsp:txXfrm>
        <a:off x="662565" y="4302787"/>
        <a:ext cx="10260309" cy="5736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4751-5A48-4A31-BC76-D033ED241BD7}">
      <dsp:nvSpPr>
        <dsp:cNvPr id="0" name=""/>
        <dsp:cNvSpPr/>
      </dsp:nvSpPr>
      <dsp:spPr>
        <a:xfrm>
          <a:off x="0" y="0"/>
          <a:ext cx="3286125" cy="39488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rtl="0">
            <a:lnSpc>
              <a:spcPct val="90000"/>
            </a:lnSpc>
            <a:spcBef>
              <a:spcPct val="0"/>
            </a:spcBef>
            <a:spcAft>
              <a:spcPct val="35000"/>
            </a:spcAft>
            <a:buNone/>
          </a:pPr>
          <a:r>
            <a:rPr lang="en-US" sz="1900" kern="1200"/>
            <a:t>Conduct </a:t>
          </a:r>
          <a:r>
            <a:rPr lang="en-US" sz="1900" kern="1200">
              <a:latin typeface="Calibri Light" panose="020F0302020204030204"/>
            </a:rPr>
            <a:t>pilot surveys (1-2 days)</a:t>
          </a:r>
          <a:endParaRPr lang="en-US" sz="1900" kern="1200"/>
        </a:p>
        <a:p>
          <a:pPr marL="114300" lvl="1" indent="-114300" algn="l" defTabSz="666750" rtl="0">
            <a:lnSpc>
              <a:spcPct val="90000"/>
            </a:lnSpc>
            <a:spcBef>
              <a:spcPct val="0"/>
            </a:spcBef>
            <a:spcAft>
              <a:spcPct val="15000"/>
            </a:spcAft>
            <a:buChar char="•"/>
          </a:pPr>
          <a:r>
            <a:rPr lang="en-US" sz="1500" kern="1200">
              <a:latin typeface="Calibri Light" panose="020F0302020204030204"/>
            </a:rPr>
            <a:t>Familiarize the team with the tool</a:t>
          </a:r>
          <a:endParaRPr lang="en-US" sz="1500" kern="1200"/>
        </a:p>
        <a:p>
          <a:pPr marL="114300" lvl="1" indent="-114300" algn="l" defTabSz="666750" rtl="0">
            <a:lnSpc>
              <a:spcPct val="90000"/>
            </a:lnSpc>
            <a:spcBef>
              <a:spcPct val="0"/>
            </a:spcBef>
            <a:spcAft>
              <a:spcPct val="15000"/>
            </a:spcAft>
            <a:buChar char="•"/>
          </a:pPr>
          <a:r>
            <a:rPr lang="en-US" sz="1500" kern="1200">
              <a:latin typeface="Calibri Light" panose="020F0302020204030204"/>
            </a:rPr>
            <a:t>Test and finalize the tool </a:t>
          </a:r>
        </a:p>
        <a:p>
          <a:pPr marL="114300" lvl="1" indent="-114300" algn="l" defTabSz="666750" rtl="0">
            <a:lnSpc>
              <a:spcPct val="90000"/>
            </a:lnSpc>
            <a:spcBef>
              <a:spcPct val="0"/>
            </a:spcBef>
            <a:spcAft>
              <a:spcPct val="15000"/>
            </a:spcAft>
            <a:buChar char="•"/>
          </a:pPr>
          <a:r>
            <a:rPr lang="en-US" sz="1500" kern="1200">
              <a:latin typeface="Calibri Light" panose="020F0302020204030204"/>
            </a:rPr>
            <a:t>Identify any other challenges (sampling)</a:t>
          </a:r>
        </a:p>
      </dsp:txBody>
      <dsp:txXfrm>
        <a:off x="0" y="1500572"/>
        <a:ext cx="3286125" cy="2369325"/>
      </dsp:txXfrm>
    </dsp:sp>
    <dsp:sp modelId="{06ECA136-1BC5-4E6E-AB4F-9D1CBDA6EF5B}">
      <dsp:nvSpPr>
        <dsp:cNvPr id="0" name=""/>
        <dsp:cNvSpPr/>
      </dsp:nvSpPr>
      <dsp:spPr>
        <a:xfrm>
          <a:off x="1050731" y="394887"/>
          <a:ext cx="1184662" cy="118466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24221" y="568377"/>
        <a:ext cx="837682" cy="837682"/>
      </dsp:txXfrm>
    </dsp:sp>
    <dsp:sp modelId="{301EB4EF-EE5B-4E52-B636-C7DAC9DB4772}">
      <dsp:nvSpPr>
        <dsp:cNvPr id="0" name=""/>
        <dsp:cNvSpPr/>
      </dsp:nvSpPr>
      <dsp:spPr>
        <a:xfrm>
          <a:off x="0" y="3948804"/>
          <a:ext cx="3286125" cy="7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EC94E-C444-4F3A-9940-54DDFC69A5E4}">
      <dsp:nvSpPr>
        <dsp:cNvPr id="0" name=""/>
        <dsp:cNvSpPr/>
      </dsp:nvSpPr>
      <dsp:spPr>
        <a:xfrm>
          <a:off x="3614737" y="0"/>
          <a:ext cx="3286125" cy="394887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rtl="0">
            <a:lnSpc>
              <a:spcPct val="90000"/>
            </a:lnSpc>
            <a:spcBef>
              <a:spcPct val="0"/>
            </a:spcBef>
            <a:spcAft>
              <a:spcPct val="35000"/>
            </a:spcAft>
            <a:buNone/>
          </a:pPr>
          <a:r>
            <a:rPr lang="en-US" sz="1900" kern="1200"/>
            <a:t>Conduct household interviews </a:t>
          </a:r>
        </a:p>
        <a:p>
          <a:pPr marL="114300" lvl="1" indent="-114300" algn="l" defTabSz="666750">
            <a:lnSpc>
              <a:spcPct val="90000"/>
            </a:lnSpc>
            <a:spcBef>
              <a:spcPct val="0"/>
            </a:spcBef>
            <a:spcAft>
              <a:spcPct val="15000"/>
            </a:spcAft>
            <a:buChar char="•"/>
          </a:pPr>
          <a:r>
            <a:rPr lang="en-US" sz="1500" kern="1200"/>
            <a:t>Find the sampled households in refugee context </a:t>
          </a:r>
        </a:p>
      </dsp:txBody>
      <dsp:txXfrm>
        <a:off x="3614737" y="1500572"/>
        <a:ext cx="3286125" cy="2369325"/>
      </dsp:txXfrm>
    </dsp:sp>
    <dsp:sp modelId="{8FAF3065-306B-4994-8D06-9B1E296BA8BD}">
      <dsp:nvSpPr>
        <dsp:cNvPr id="0" name=""/>
        <dsp:cNvSpPr/>
      </dsp:nvSpPr>
      <dsp:spPr>
        <a:xfrm>
          <a:off x="4665468" y="394887"/>
          <a:ext cx="1184662" cy="1184662"/>
        </a:xfrm>
        <a:prstGeom prst="ellips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8958" y="568377"/>
        <a:ext cx="837682" cy="837682"/>
      </dsp:txXfrm>
    </dsp:sp>
    <dsp:sp modelId="{6811432A-B1BE-4825-B5C6-8CC2FBB05FBC}">
      <dsp:nvSpPr>
        <dsp:cNvPr id="0" name=""/>
        <dsp:cNvSpPr/>
      </dsp:nvSpPr>
      <dsp:spPr>
        <a:xfrm>
          <a:off x="3614737" y="3948804"/>
          <a:ext cx="3286125" cy="7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BA0FA-4BB6-4C06-A4DA-9B29A240074B}">
      <dsp:nvSpPr>
        <dsp:cNvPr id="0" name=""/>
        <dsp:cNvSpPr/>
      </dsp:nvSpPr>
      <dsp:spPr>
        <a:xfrm>
          <a:off x="7229475" y="0"/>
          <a:ext cx="3286125" cy="394887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rtl="0">
            <a:lnSpc>
              <a:spcPct val="90000"/>
            </a:lnSpc>
            <a:spcBef>
              <a:spcPct val="0"/>
            </a:spcBef>
            <a:spcAft>
              <a:spcPct val="35000"/>
            </a:spcAft>
            <a:buNone/>
          </a:pPr>
          <a:r>
            <a:rPr lang="en-US" sz="1900" kern="1200"/>
            <a:t>Conduct key informant interviews and focal group discussions </a:t>
          </a:r>
        </a:p>
        <a:p>
          <a:pPr marL="114300" lvl="1" indent="-114300" algn="l" defTabSz="666750">
            <a:lnSpc>
              <a:spcPct val="90000"/>
            </a:lnSpc>
            <a:spcBef>
              <a:spcPct val="0"/>
            </a:spcBef>
            <a:spcAft>
              <a:spcPct val="15000"/>
            </a:spcAft>
            <a:buChar char="•"/>
          </a:pPr>
          <a:r>
            <a:rPr lang="en-US" sz="1500" kern="1200"/>
            <a:t>To answer the "why" questions and supplement quantitative findings </a:t>
          </a:r>
        </a:p>
      </dsp:txBody>
      <dsp:txXfrm>
        <a:off x="7229475" y="1500572"/>
        <a:ext cx="3286125" cy="2369325"/>
      </dsp:txXfrm>
    </dsp:sp>
    <dsp:sp modelId="{1B90E8FE-17E3-476C-B1E7-FAB50479D350}">
      <dsp:nvSpPr>
        <dsp:cNvPr id="0" name=""/>
        <dsp:cNvSpPr/>
      </dsp:nvSpPr>
      <dsp:spPr>
        <a:xfrm>
          <a:off x="8280206" y="394887"/>
          <a:ext cx="1184662" cy="1184662"/>
        </a:xfrm>
        <a:prstGeom prst="ellips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61" tIns="12700" rIns="92361"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53696" y="568377"/>
        <a:ext cx="837682" cy="837682"/>
      </dsp:txXfrm>
    </dsp:sp>
    <dsp:sp modelId="{828F9533-7331-468F-8C69-41F626F872CA}">
      <dsp:nvSpPr>
        <dsp:cNvPr id="0" name=""/>
        <dsp:cNvSpPr/>
      </dsp:nvSpPr>
      <dsp:spPr>
        <a:xfrm>
          <a:off x="7229475" y="3948804"/>
          <a:ext cx="328612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215C1-16A9-4B1A-9A01-BF27CA42FB83}">
      <dsp:nvSpPr>
        <dsp:cNvPr id="0" name=""/>
        <dsp:cNvSpPr/>
      </dsp:nvSpPr>
      <dsp:spPr>
        <a:xfrm>
          <a:off x="1778971" y="1141996"/>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1185676"/>
        <a:ext cx="20400" cy="4080"/>
      </dsp:txXfrm>
    </dsp:sp>
    <dsp:sp modelId="{2F4CB122-F203-4F49-B739-D1E756E6931E}">
      <dsp:nvSpPr>
        <dsp:cNvPr id="0" name=""/>
        <dsp:cNvSpPr/>
      </dsp:nvSpPr>
      <dsp:spPr>
        <a:xfrm>
          <a:off x="6777" y="655518"/>
          <a:ext cx="1773994" cy="1064396"/>
        </a:xfrm>
        <a:prstGeom prst="rect">
          <a:avLst/>
        </a:prstGeom>
        <a:solidFill>
          <a:srgbClr val="B2D6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Lato" panose="020F0502020204030203" pitchFamily="34" charset="0"/>
              <a:ea typeface="Lato" panose="020F0502020204030203" pitchFamily="34" charset="0"/>
              <a:cs typeface="Lato" panose="020F0502020204030203" pitchFamily="34" charset="0"/>
            </a:rPr>
            <a:t>conceptualization, scope of the assessment, TOR development </a:t>
          </a:r>
        </a:p>
      </dsp:txBody>
      <dsp:txXfrm>
        <a:off x="6777" y="655518"/>
        <a:ext cx="1773994" cy="1064396"/>
      </dsp:txXfrm>
    </dsp:sp>
    <dsp:sp modelId="{2A22F15A-EB87-4952-A888-56AA090F83E6}">
      <dsp:nvSpPr>
        <dsp:cNvPr id="0" name=""/>
        <dsp:cNvSpPr/>
      </dsp:nvSpPr>
      <dsp:spPr>
        <a:xfrm>
          <a:off x="3960984" y="1141996"/>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1185676"/>
        <a:ext cx="20400" cy="4080"/>
      </dsp:txXfrm>
    </dsp:sp>
    <dsp:sp modelId="{2DD37C87-AFEF-4313-B5EE-A827AB1A0624}">
      <dsp:nvSpPr>
        <dsp:cNvPr id="0" name=""/>
        <dsp:cNvSpPr/>
      </dsp:nvSpPr>
      <dsp:spPr>
        <a:xfrm>
          <a:off x="2188790" y="655518"/>
          <a:ext cx="1773994" cy="1064396"/>
        </a:xfrm>
        <a:prstGeom prst="rect">
          <a:avLst/>
        </a:prstGeom>
        <a:solidFill>
          <a:srgbClr val="B2D6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533400">
            <a:lnSpc>
              <a:spcPct val="90000"/>
            </a:lnSpc>
            <a:spcBef>
              <a:spcPct val="0"/>
            </a:spcBef>
            <a:spcAft>
              <a:spcPct val="35000"/>
            </a:spcAft>
            <a:buNone/>
          </a:pPr>
          <a:r>
            <a:rPr lang="en-US" sz="1200" kern="1200">
              <a:latin typeface="Lato" panose="020F0502020204030203" pitchFamily="34" charset="0"/>
              <a:ea typeface="Lato" panose="020F0502020204030203" pitchFamily="34" charset="0"/>
              <a:cs typeface="Lato" panose="020F0502020204030203" pitchFamily="34" charset="0"/>
            </a:rPr>
            <a:t>literature review, knowledge gap identification </a:t>
          </a:r>
        </a:p>
      </dsp:txBody>
      <dsp:txXfrm>
        <a:off x="2188790" y="655518"/>
        <a:ext cx="1773994" cy="1064396"/>
      </dsp:txXfrm>
    </dsp:sp>
    <dsp:sp modelId="{D87817B6-7106-46F0-8051-7C5F4CCB5768}">
      <dsp:nvSpPr>
        <dsp:cNvPr id="0" name=""/>
        <dsp:cNvSpPr/>
      </dsp:nvSpPr>
      <dsp:spPr>
        <a:xfrm>
          <a:off x="6142997" y="1141996"/>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1185676"/>
        <a:ext cx="20400" cy="4080"/>
      </dsp:txXfrm>
    </dsp:sp>
    <dsp:sp modelId="{A9CD790C-8CA3-4130-AA86-9385A26144C4}">
      <dsp:nvSpPr>
        <dsp:cNvPr id="0" name=""/>
        <dsp:cNvSpPr/>
      </dsp:nvSpPr>
      <dsp:spPr>
        <a:xfrm>
          <a:off x="4370802" y="655518"/>
          <a:ext cx="1773994" cy="1064396"/>
        </a:xfrm>
        <a:prstGeom prst="rect">
          <a:avLst/>
        </a:prstGeom>
        <a:solidFill>
          <a:srgbClr val="B2D6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questionnaire drafting and review; sampling </a:t>
          </a:r>
        </a:p>
      </dsp:txBody>
      <dsp:txXfrm>
        <a:off x="4370802" y="655518"/>
        <a:ext cx="1773994" cy="1064396"/>
      </dsp:txXfrm>
    </dsp:sp>
    <dsp:sp modelId="{58958C96-5BE1-4589-A2ED-B2A4BDF3CE35}">
      <dsp:nvSpPr>
        <dsp:cNvPr id="0" name=""/>
        <dsp:cNvSpPr/>
      </dsp:nvSpPr>
      <dsp:spPr>
        <a:xfrm>
          <a:off x="8325009" y="1141996"/>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3518" y="1185676"/>
        <a:ext cx="20400" cy="4080"/>
      </dsp:txXfrm>
    </dsp:sp>
    <dsp:sp modelId="{4CFB7F99-F0A3-4CE9-A1BC-6D5B2CB3A39A}">
      <dsp:nvSpPr>
        <dsp:cNvPr id="0" name=""/>
        <dsp:cNvSpPr/>
      </dsp:nvSpPr>
      <dsp:spPr>
        <a:xfrm>
          <a:off x="6552815" y="655518"/>
          <a:ext cx="1773994" cy="1064396"/>
        </a:xfrm>
        <a:prstGeom prst="rect">
          <a:avLst/>
        </a:prstGeom>
        <a:solidFill>
          <a:srgbClr val="B2D6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analysis plan development </a:t>
          </a:r>
        </a:p>
      </dsp:txBody>
      <dsp:txXfrm>
        <a:off x="6552815" y="655518"/>
        <a:ext cx="1773994" cy="1064396"/>
      </dsp:txXfrm>
    </dsp:sp>
    <dsp:sp modelId="{97869761-4313-490E-9D5B-AB69315BCF34}">
      <dsp:nvSpPr>
        <dsp:cNvPr id="0" name=""/>
        <dsp:cNvSpPr/>
      </dsp:nvSpPr>
      <dsp:spPr>
        <a:xfrm>
          <a:off x="893774" y="1718115"/>
          <a:ext cx="8728050" cy="377418"/>
        </a:xfrm>
        <a:custGeom>
          <a:avLst/>
          <a:gdLst/>
          <a:ahLst/>
          <a:cxnLst/>
          <a:rect l="0" t="0" r="0" b="0"/>
          <a:pathLst>
            <a:path>
              <a:moveTo>
                <a:pt x="8728050" y="0"/>
              </a:moveTo>
              <a:lnTo>
                <a:pt x="8728050" y="205809"/>
              </a:lnTo>
              <a:lnTo>
                <a:pt x="0" y="205809"/>
              </a:lnTo>
              <a:lnTo>
                <a:pt x="0" y="37741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9360" y="1904784"/>
        <a:ext cx="436879" cy="4080"/>
      </dsp:txXfrm>
    </dsp:sp>
    <dsp:sp modelId="{7FBCAE8C-4685-402B-952A-5D2EA3C5E0B3}">
      <dsp:nvSpPr>
        <dsp:cNvPr id="0" name=""/>
        <dsp:cNvSpPr/>
      </dsp:nvSpPr>
      <dsp:spPr>
        <a:xfrm>
          <a:off x="8734828" y="655518"/>
          <a:ext cx="1773994" cy="1064396"/>
        </a:xfrm>
        <a:prstGeom prst="rect">
          <a:avLst/>
        </a:prstGeom>
        <a:solidFill>
          <a:srgbClr val="B2D6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questionnaire coding</a:t>
          </a:r>
        </a:p>
      </dsp:txBody>
      <dsp:txXfrm>
        <a:off x="8734828" y="655518"/>
        <a:ext cx="1773994" cy="1064396"/>
      </dsp:txXfrm>
    </dsp:sp>
    <dsp:sp modelId="{4B55C38A-D254-4FAD-A734-BF93B209D668}">
      <dsp:nvSpPr>
        <dsp:cNvPr id="0" name=""/>
        <dsp:cNvSpPr/>
      </dsp:nvSpPr>
      <dsp:spPr>
        <a:xfrm>
          <a:off x="1778971" y="2614412"/>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2658091"/>
        <a:ext cx="20400" cy="4080"/>
      </dsp:txXfrm>
    </dsp:sp>
    <dsp:sp modelId="{727E0581-2C74-4674-8BA3-7BAD5B448EC0}">
      <dsp:nvSpPr>
        <dsp:cNvPr id="0" name=""/>
        <dsp:cNvSpPr/>
      </dsp:nvSpPr>
      <dsp:spPr>
        <a:xfrm>
          <a:off x="6777" y="2127933"/>
          <a:ext cx="1773994" cy="1064396"/>
        </a:xfrm>
        <a:prstGeom prst="rect">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logistics preparation (tablets, vehicle, COVID-19 kits, etc.) </a:t>
          </a:r>
        </a:p>
      </dsp:txBody>
      <dsp:txXfrm>
        <a:off x="6777" y="2127933"/>
        <a:ext cx="1773994" cy="1064396"/>
      </dsp:txXfrm>
    </dsp:sp>
    <dsp:sp modelId="{47060815-60CC-4B8A-B7A9-8777C6A1D268}">
      <dsp:nvSpPr>
        <dsp:cNvPr id="0" name=""/>
        <dsp:cNvSpPr/>
      </dsp:nvSpPr>
      <dsp:spPr>
        <a:xfrm>
          <a:off x="3960984" y="2614412"/>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2658091"/>
        <a:ext cx="20400" cy="4080"/>
      </dsp:txXfrm>
    </dsp:sp>
    <dsp:sp modelId="{33974042-BD91-473A-B094-A19A812D5344}">
      <dsp:nvSpPr>
        <dsp:cNvPr id="0" name=""/>
        <dsp:cNvSpPr/>
      </dsp:nvSpPr>
      <dsp:spPr>
        <a:xfrm>
          <a:off x="2188790" y="2127933"/>
          <a:ext cx="1773994" cy="1064396"/>
        </a:xfrm>
        <a:prstGeom prst="rect">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enumerator recruitment </a:t>
          </a:r>
        </a:p>
      </dsp:txBody>
      <dsp:txXfrm>
        <a:off x="2188790" y="2127933"/>
        <a:ext cx="1773994" cy="1064396"/>
      </dsp:txXfrm>
    </dsp:sp>
    <dsp:sp modelId="{DBBD3492-1737-4919-8FAA-89B0C93907E8}">
      <dsp:nvSpPr>
        <dsp:cNvPr id="0" name=""/>
        <dsp:cNvSpPr/>
      </dsp:nvSpPr>
      <dsp:spPr>
        <a:xfrm>
          <a:off x="6142997" y="2614412"/>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1505" y="2658091"/>
        <a:ext cx="20400" cy="4080"/>
      </dsp:txXfrm>
    </dsp:sp>
    <dsp:sp modelId="{20D3C172-DE91-4293-933B-AB5976AB044C}">
      <dsp:nvSpPr>
        <dsp:cNvPr id="0" name=""/>
        <dsp:cNvSpPr/>
      </dsp:nvSpPr>
      <dsp:spPr>
        <a:xfrm>
          <a:off x="4370802" y="2127933"/>
          <a:ext cx="1773994" cy="1064396"/>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u="none" kern="1200">
              <a:latin typeface="Lato" panose="020F0502020204030203" pitchFamily="34" charset="0"/>
              <a:ea typeface="Lato" panose="020F0502020204030203" pitchFamily="34" charset="0"/>
              <a:cs typeface="Lato" panose="020F0502020204030203" pitchFamily="34" charset="0"/>
            </a:rPr>
            <a:t>community sensitization</a:t>
          </a:r>
        </a:p>
      </dsp:txBody>
      <dsp:txXfrm>
        <a:off x="4370802" y="2127933"/>
        <a:ext cx="1773994" cy="1064396"/>
      </dsp:txXfrm>
    </dsp:sp>
    <dsp:sp modelId="{784C0F16-8ED2-4E16-8472-C56BE0E97ACA}">
      <dsp:nvSpPr>
        <dsp:cNvPr id="0" name=""/>
        <dsp:cNvSpPr/>
      </dsp:nvSpPr>
      <dsp:spPr>
        <a:xfrm>
          <a:off x="8325009" y="2614412"/>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03518" y="2658091"/>
        <a:ext cx="20400" cy="4080"/>
      </dsp:txXfrm>
    </dsp:sp>
    <dsp:sp modelId="{514E117B-23EA-4172-8465-9152651F31ED}">
      <dsp:nvSpPr>
        <dsp:cNvPr id="0" name=""/>
        <dsp:cNvSpPr/>
      </dsp:nvSpPr>
      <dsp:spPr>
        <a:xfrm>
          <a:off x="6552815" y="2127933"/>
          <a:ext cx="1773994" cy="1064396"/>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enumerator training, pilot survey &amp; tool finalization </a:t>
          </a:r>
        </a:p>
      </dsp:txBody>
      <dsp:txXfrm>
        <a:off x="6552815" y="2127933"/>
        <a:ext cx="1773994" cy="1064396"/>
      </dsp:txXfrm>
    </dsp:sp>
    <dsp:sp modelId="{89ED45F6-2BFA-46F0-BD2D-B7C1B698BF78}">
      <dsp:nvSpPr>
        <dsp:cNvPr id="0" name=""/>
        <dsp:cNvSpPr/>
      </dsp:nvSpPr>
      <dsp:spPr>
        <a:xfrm>
          <a:off x="893774" y="3190530"/>
          <a:ext cx="8728050" cy="377418"/>
        </a:xfrm>
        <a:custGeom>
          <a:avLst/>
          <a:gdLst/>
          <a:ahLst/>
          <a:cxnLst/>
          <a:rect l="0" t="0" r="0" b="0"/>
          <a:pathLst>
            <a:path>
              <a:moveTo>
                <a:pt x="8728050" y="0"/>
              </a:moveTo>
              <a:lnTo>
                <a:pt x="8728050" y="205809"/>
              </a:lnTo>
              <a:lnTo>
                <a:pt x="0" y="205809"/>
              </a:lnTo>
              <a:lnTo>
                <a:pt x="0" y="37741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39360" y="3377199"/>
        <a:ext cx="436879" cy="4080"/>
      </dsp:txXfrm>
    </dsp:sp>
    <dsp:sp modelId="{99DD4238-8030-4C68-B2A6-543DFD1D31B2}">
      <dsp:nvSpPr>
        <dsp:cNvPr id="0" name=""/>
        <dsp:cNvSpPr/>
      </dsp:nvSpPr>
      <dsp:spPr>
        <a:xfrm>
          <a:off x="8734828" y="2127933"/>
          <a:ext cx="1773994" cy="106439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data collection </a:t>
          </a:r>
        </a:p>
      </dsp:txBody>
      <dsp:txXfrm>
        <a:off x="8734828" y="2127933"/>
        <a:ext cx="1773994" cy="1064396"/>
      </dsp:txXfrm>
    </dsp:sp>
    <dsp:sp modelId="{B2E1149D-5E63-4565-9F73-39BE3442CAE7}">
      <dsp:nvSpPr>
        <dsp:cNvPr id="0" name=""/>
        <dsp:cNvSpPr/>
      </dsp:nvSpPr>
      <dsp:spPr>
        <a:xfrm>
          <a:off x="1778971" y="4086827"/>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480" y="4130506"/>
        <a:ext cx="20400" cy="4080"/>
      </dsp:txXfrm>
    </dsp:sp>
    <dsp:sp modelId="{5B2B6ECF-0A65-4134-91D0-C14E2BD8AF20}">
      <dsp:nvSpPr>
        <dsp:cNvPr id="0" name=""/>
        <dsp:cNvSpPr/>
      </dsp:nvSpPr>
      <dsp:spPr>
        <a:xfrm>
          <a:off x="6777" y="3600348"/>
          <a:ext cx="1773994" cy="10643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data cleaning and analysis </a:t>
          </a:r>
        </a:p>
      </dsp:txBody>
      <dsp:txXfrm>
        <a:off x="6777" y="3600348"/>
        <a:ext cx="1773994" cy="1064396"/>
      </dsp:txXfrm>
    </dsp:sp>
    <dsp:sp modelId="{9F7A2F19-E84B-493B-9337-415C21D5CD0C}">
      <dsp:nvSpPr>
        <dsp:cNvPr id="0" name=""/>
        <dsp:cNvSpPr/>
      </dsp:nvSpPr>
      <dsp:spPr>
        <a:xfrm>
          <a:off x="3960984" y="4086827"/>
          <a:ext cx="377418" cy="91440"/>
        </a:xfrm>
        <a:custGeom>
          <a:avLst/>
          <a:gdLst/>
          <a:ahLst/>
          <a:cxnLst/>
          <a:rect l="0" t="0" r="0" b="0"/>
          <a:pathLst>
            <a:path>
              <a:moveTo>
                <a:pt x="0" y="45720"/>
              </a:moveTo>
              <a:lnTo>
                <a:pt x="37741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9493" y="4130506"/>
        <a:ext cx="20400" cy="4080"/>
      </dsp:txXfrm>
    </dsp:sp>
    <dsp:sp modelId="{DB15387F-EB61-42B4-BF03-807B8972CD55}">
      <dsp:nvSpPr>
        <dsp:cNvPr id="0" name=""/>
        <dsp:cNvSpPr/>
      </dsp:nvSpPr>
      <dsp:spPr>
        <a:xfrm>
          <a:off x="2188790" y="3600348"/>
          <a:ext cx="1773994" cy="10643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preliminary finding presentation</a:t>
          </a:r>
        </a:p>
      </dsp:txBody>
      <dsp:txXfrm>
        <a:off x="2188790" y="3600348"/>
        <a:ext cx="1773994" cy="1064396"/>
      </dsp:txXfrm>
    </dsp:sp>
    <dsp:sp modelId="{A6D8DD16-E703-498B-8AF7-29EC15E7B93B}">
      <dsp:nvSpPr>
        <dsp:cNvPr id="0" name=""/>
        <dsp:cNvSpPr/>
      </dsp:nvSpPr>
      <dsp:spPr>
        <a:xfrm>
          <a:off x="4370802" y="3600348"/>
          <a:ext cx="1773994" cy="1064396"/>
        </a:xfrm>
        <a:prstGeom prst="rect">
          <a:avLst/>
        </a:prstGeom>
        <a:solidFill>
          <a:srgbClr val="DE22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27" tIns="91245" rIns="86927" bIns="91245" numCol="1" spcCol="1270" anchor="ctr" anchorCtr="0">
          <a:noAutofit/>
        </a:bodyPr>
        <a:lstStyle/>
        <a:p>
          <a:pPr marL="0" lvl="0" indent="0" algn="ctr" defTabSz="622300">
            <a:lnSpc>
              <a:spcPct val="90000"/>
            </a:lnSpc>
            <a:spcBef>
              <a:spcPct val="0"/>
            </a:spcBef>
            <a:spcAft>
              <a:spcPct val="35000"/>
            </a:spcAft>
            <a:buNone/>
          </a:pPr>
          <a:r>
            <a:rPr lang="en-US" sz="1400" kern="1200">
              <a:latin typeface="Lato" panose="020F0502020204030203" pitchFamily="34" charset="0"/>
              <a:ea typeface="Lato" panose="020F0502020204030203" pitchFamily="34" charset="0"/>
              <a:cs typeface="Lato" panose="020F0502020204030203" pitchFamily="34" charset="0"/>
            </a:rPr>
            <a:t>report/dashboard drafting, review and finalization </a:t>
          </a:r>
        </a:p>
      </dsp:txBody>
      <dsp:txXfrm>
        <a:off x="4370802" y="3600348"/>
        <a:ext cx="1773994" cy="106439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583BE-FC44-49EA-868D-CEFFC29B7AC9}"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BA2D7-204C-4A97-B67F-027D69D1A38F}" type="slidenum">
              <a:rPr lang="en-US" smtClean="0"/>
              <a:t>‹#›</a:t>
            </a:fld>
            <a:endParaRPr lang="en-US"/>
          </a:p>
        </p:txBody>
      </p:sp>
    </p:spTree>
    <p:extLst>
      <p:ext uri="{BB962C8B-B14F-4D97-AF65-F5344CB8AC3E}">
        <p14:creationId xmlns:p14="http://schemas.microsoft.com/office/powerpoint/2010/main" val="181179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urveymonkey.com/mp/5-common-survey-mistakes-ruin-your-dat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urveymonkey.com/mp/5-common-survey-mistakes-ruin-your-dat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DBA2D7-204C-4A97-B67F-027D69D1A38F}" type="slidenum">
              <a:rPr lang="en-US" smtClean="0"/>
              <a:t>2</a:t>
            </a:fld>
            <a:endParaRPr lang="en-US"/>
          </a:p>
        </p:txBody>
      </p:sp>
    </p:spTree>
    <p:extLst>
      <p:ext uri="{BB962C8B-B14F-4D97-AF65-F5344CB8AC3E}">
        <p14:creationId xmlns:p14="http://schemas.microsoft.com/office/powerpoint/2010/main" val="2710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Combined framework – composite indicators</a:t>
            </a:r>
          </a:p>
          <a:p>
            <a:r>
              <a:rPr lang="en-US" dirty="0"/>
              <a:t>Household status determined by comprehensive considerations of three dimensions</a:t>
            </a:r>
          </a:p>
          <a:p>
            <a:r>
              <a:rPr lang="en-US" dirty="0"/>
              <a:t>Joint analytical framework – next week workshop</a:t>
            </a:r>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11</a:t>
            </a:fld>
            <a:endParaRPr lang="en-US"/>
          </a:p>
        </p:txBody>
      </p:sp>
    </p:spTree>
    <p:extLst>
      <p:ext uri="{BB962C8B-B14F-4D97-AF65-F5344CB8AC3E}">
        <p14:creationId xmlns:p14="http://schemas.microsoft.com/office/powerpoint/2010/main" val="44351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Lato" panose="020F0502020204030203" pitchFamily="34" charset="0"/>
                <a:ea typeface="Lato" panose="020F0502020204030203" pitchFamily="34" charset="0"/>
                <a:cs typeface="Lato" panose="020F0502020204030203" pitchFamily="34" charset="0"/>
              </a:rPr>
              <a:t>Intro to themes and indicators</a:t>
            </a:r>
          </a:p>
          <a:p>
            <a:endParaRPr lang="en-CH"/>
          </a:p>
        </p:txBody>
      </p:sp>
      <p:sp>
        <p:nvSpPr>
          <p:cNvPr id="4" name="Slide Number Placeholder 3"/>
          <p:cNvSpPr>
            <a:spLocks noGrp="1"/>
          </p:cNvSpPr>
          <p:nvPr>
            <p:ph type="sldNum" sz="quarter" idx="5"/>
          </p:nvPr>
        </p:nvSpPr>
        <p:spPr/>
        <p:txBody>
          <a:bodyPr/>
          <a:lstStyle/>
          <a:p>
            <a:fld id="{CD11E4AF-566C-1A41-8314-38DF5E7161AF}" type="slidenum">
              <a:rPr lang="en-US" smtClean="0"/>
              <a:t>12</a:t>
            </a:fld>
            <a:endParaRPr lang="en-US"/>
          </a:p>
        </p:txBody>
      </p:sp>
    </p:spTree>
    <p:extLst>
      <p:ext uri="{BB962C8B-B14F-4D97-AF65-F5344CB8AC3E}">
        <p14:creationId xmlns:p14="http://schemas.microsoft.com/office/powerpoint/2010/main" val="335300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assessment –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EVIDENCE-BASED: The food-insecure, economically vulnerable and individuals/groups with specific protection risks shall be identified and targeted for assistance to meet their food and other basic needs based on objective information and practical eligibility criteria.</a:t>
            </a:r>
          </a:p>
          <a:p>
            <a:endParaRPr lang="en-US" dirty="0"/>
          </a:p>
          <a:p>
            <a:r>
              <a:rPr lang="en-US" dirty="0"/>
              <a:t>RELEVANT: in-depth and contextual analyses of risk, food security and vulnerability are the bedrock for defining needs and subsequent relevant assistance for PoC and should inform targeting decisions. The agreed targeting approach should be designed and actioned jointly for the specific context in question (not just to fill all their data gaps)</a:t>
            </a:r>
          </a:p>
          <a:p>
            <a:endParaRPr lang="en-US" dirty="0"/>
          </a:p>
          <a:p>
            <a:r>
              <a:rPr lang="en-US" dirty="0"/>
              <a:t>PROTECTION-FOCUSED: Make sure protection considerations are covered: Safety, specific needs, accountability – make sure this is addressed – help us to have a better contextual picture</a:t>
            </a:r>
          </a:p>
          <a:p>
            <a:endParaRPr lang="en-US" dirty="0"/>
          </a:p>
          <a:p>
            <a:r>
              <a:rPr lang="en-US" dirty="0"/>
              <a:t>INCLUSIVE: Inclusive Targeting must not be discriminatory and should take into account specific needs and risks related to age, gender, disability and diversity.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BDBA2D7-204C-4A97-B67F-027D69D1A38F}" type="slidenum">
              <a:rPr lang="en-US" smtClean="0"/>
              <a:t>13</a:t>
            </a:fld>
            <a:endParaRPr lang="en-US"/>
          </a:p>
        </p:txBody>
      </p:sp>
    </p:spTree>
    <p:extLst>
      <p:ext uri="{BB962C8B-B14F-4D97-AF65-F5344CB8AC3E}">
        <p14:creationId xmlns:p14="http://schemas.microsoft.com/office/powerpoint/2010/main" val="319130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information is it important to know?</a:t>
            </a:r>
            <a:endParaRPr lang="en-CH" dirty="0"/>
          </a:p>
        </p:txBody>
      </p:sp>
      <p:sp>
        <p:nvSpPr>
          <p:cNvPr id="4" name="Slide Number Placeholder 3"/>
          <p:cNvSpPr>
            <a:spLocks noGrp="1"/>
          </p:cNvSpPr>
          <p:nvPr>
            <p:ph type="sldNum" sz="quarter" idx="5"/>
          </p:nvPr>
        </p:nvSpPr>
        <p:spPr/>
        <p:txBody>
          <a:bodyPr/>
          <a:lstStyle/>
          <a:p>
            <a:fld id="{CD11E4AF-566C-1A41-8314-38DF5E7161AF}" type="slidenum">
              <a:rPr lang="en-US" smtClean="0"/>
              <a:t>14</a:t>
            </a:fld>
            <a:endParaRPr lang="en-US"/>
          </a:p>
        </p:txBody>
      </p:sp>
    </p:spTree>
    <p:extLst>
      <p:ext uri="{BB962C8B-B14F-4D97-AF65-F5344CB8AC3E}">
        <p14:creationId xmlns:p14="http://schemas.microsoft.com/office/powerpoint/2010/main" val="3405127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17</a:t>
            </a:fld>
            <a:endParaRPr lang="en-US"/>
          </a:p>
        </p:txBody>
      </p:sp>
    </p:spTree>
    <p:extLst>
      <p:ext uri="{BB962C8B-B14F-4D97-AF65-F5344CB8AC3E}">
        <p14:creationId xmlns:p14="http://schemas.microsoft.com/office/powerpoint/2010/main" val="43884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18</a:t>
            </a:fld>
            <a:endParaRPr lang="en-US"/>
          </a:p>
        </p:txBody>
      </p:sp>
    </p:spTree>
    <p:extLst>
      <p:ext uri="{BB962C8B-B14F-4D97-AF65-F5344CB8AC3E}">
        <p14:creationId xmlns:p14="http://schemas.microsoft.com/office/powerpoint/2010/main" val="299717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fld id="{CD11E4AF-566C-1A41-8314-38DF5E7161AF}" type="slidenum">
              <a:rPr lang="en-US" smtClean="0"/>
              <a:t>19</a:t>
            </a:fld>
            <a:endParaRPr lang="en-US"/>
          </a:p>
        </p:txBody>
      </p:sp>
    </p:spTree>
    <p:extLst>
      <p:ext uri="{BB962C8B-B14F-4D97-AF65-F5344CB8AC3E}">
        <p14:creationId xmlns:p14="http://schemas.microsoft.com/office/powerpoint/2010/main" val="2767039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Lato"/>
                <a:ea typeface="+mn-lt"/>
                <a:cs typeface="+mn-lt"/>
              </a:rPr>
              <a:t>Key secondary data resources to inform needs assessments:</a:t>
            </a:r>
            <a:endParaRPr lang="en-US" dirty="0"/>
          </a:p>
          <a:p>
            <a:endParaRPr lang="en-US" dirty="0"/>
          </a:p>
          <a:p>
            <a:r>
              <a:rPr lang="en-US" dirty="0">
                <a:latin typeface="Lato"/>
                <a:ea typeface="+mn-lt"/>
                <a:cs typeface="+mn-lt"/>
              </a:rPr>
              <a:t>• Registration data </a:t>
            </a:r>
            <a:endParaRPr lang="en-US" dirty="0">
              <a:latin typeface="Lato"/>
              <a:ea typeface="Lato"/>
              <a:cs typeface="Lato"/>
            </a:endParaRPr>
          </a:p>
          <a:p>
            <a:r>
              <a:rPr lang="en-US" dirty="0">
                <a:latin typeface="Lato"/>
                <a:ea typeface="+mn-lt"/>
                <a:cs typeface="+mn-lt"/>
              </a:rPr>
              <a:t>• Participatory assessments, consultation reports and analysis of complaints and feedback mechanisms (CFMs) </a:t>
            </a:r>
          </a:p>
          <a:p>
            <a:r>
              <a:rPr lang="en-US" dirty="0">
                <a:latin typeface="Lato"/>
                <a:ea typeface="+mn-lt"/>
                <a:cs typeface="+mn-lt"/>
              </a:rPr>
              <a:t>• Food security/socio economic/livelihood assessments </a:t>
            </a:r>
          </a:p>
          <a:p>
            <a:r>
              <a:rPr lang="en-US" dirty="0">
                <a:latin typeface="Lato"/>
                <a:ea typeface="+mn-lt"/>
                <a:cs typeface="+mn-lt"/>
              </a:rPr>
              <a:t>• Nutrition surveys </a:t>
            </a:r>
          </a:p>
          <a:p>
            <a:r>
              <a:rPr lang="en-US" dirty="0">
                <a:latin typeface="Lato"/>
                <a:ea typeface="+mn-lt"/>
                <a:cs typeface="+mn-lt"/>
              </a:rPr>
              <a:t>• JAM reports </a:t>
            </a:r>
          </a:p>
          <a:p>
            <a:r>
              <a:rPr lang="en-US" dirty="0">
                <a:latin typeface="Lato"/>
                <a:ea typeface="+mn-lt"/>
                <a:cs typeface="+mn-lt"/>
              </a:rPr>
              <a:t>• Markets assessments </a:t>
            </a:r>
          </a:p>
          <a:p>
            <a:r>
              <a:rPr lang="en-US" dirty="0">
                <a:latin typeface="Lato"/>
                <a:ea typeface="+mn-lt"/>
                <a:cs typeface="+mn-lt"/>
              </a:rPr>
              <a:t>• Post distribution monitoring of existing assistance programmes </a:t>
            </a:r>
          </a:p>
          <a:p>
            <a:r>
              <a:rPr lang="en-US" dirty="0">
                <a:latin typeface="Lato"/>
                <a:ea typeface="+mn-lt"/>
                <a:cs typeface="+mn-lt"/>
              </a:rPr>
              <a:t>• Programme reports/evaluations</a:t>
            </a:r>
            <a:endParaRPr lang="en-US" dirty="0">
              <a:latin typeface="Lato"/>
              <a:ea typeface="Lato"/>
              <a:cs typeface="Lato"/>
            </a:endParaRPr>
          </a:p>
          <a:p>
            <a:r>
              <a:rPr lang="en-US" dirty="0">
                <a:latin typeface="Lato"/>
                <a:ea typeface="+mn-lt"/>
                <a:cs typeface="+mn-lt"/>
              </a:rPr>
              <a:t>• Food security monitoring systems </a:t>
            </a:r>
          </a:p>
          <a:p>
            <a:r>
              <a:rPr lang="en-US" dirty="0">
                <a:latin typeface="Lato"/>
                <a:ea typeface="+mn-lt"/>
                <a:cs typeface="+mn-lt"/>
              </a:rPr>
              <a:t>• National social safety net programme information </a:t>
            </a:r>
          </a:p>
          <a:p>
            <a:r>
              <a:rPr lang="en-US" dirty="0">
                <a:latin typeface="Lato"/>
                <a:ea typeface="+mn-lt"/>
                <a:cs typeface="+mn-lt"/>
              </a:rPr>
              <a:t>• The private sector may have knowledge of the population and supporting data e.g., systems in place for receiving remittances and population groups accessing financial services</a:t>
            </a:r>
            <a:endParaRPr lang="en-US" dirty="0">
              <a:latin typeface="Lato"/>
              <a:ea typeface="Lato"/>
              <a:cs typeface="Calibri"/>
            </a:endParaRPr>
          </a:p>
          <a:p>
            <a:pPr marL="914400" lvl="1" indent="-457200">
              <a:buFont typeface="Arial,Sans-Serif"/>
              <a:buChar char="•"/>
            </a:pPr>
            <a:endParaRPr lang="en-CH" dirty="0">
              <a:ea typeface="+mn-ea"/>
              <a:cs typeface="+mn-cs"/>
            </a:endParaRPr>
          </a:p>
        </p:txBody>
      </p:sp>
      <p:sp>
        <p:nvSpPr>
          <p:cNvPr id="4" name="Slide Number Placeholder 3"/>
          <p:cNvSpPr>
            <a:spLocks noGrp="1"/>
          </p:cNvSpPr>
          <p:nvPr>
            <p:ph type="sldNum" sz="quarter" idx="5"/>
          </p:nvPr>
        </p:nvSpPr>
        <p:spPr/>
        <p:txBody>
          <a:bodyPr/>
          <a:lstStyle/>
          <a:p>
            <a:fld id="{B3B8FBC6-BA8D-4E66-8ED9-EC21562EF746}" type="slidenum">
              <a:rPr lang="en-GB" smtClean="0"/>
              <a:t>20</a:t>
            </a:fld>
            <a:endParaRPr lang="en-GB"/>
          </a:p>
        </p:txBody>
      </p:sp>
    </p:spTree>
    <p:extLst>
      <p:ext uri="{BB962C8B-B14F-4D97-AF65-F5344CB8AC3E}">
        <p14:creationId xmlns:p14="http://schemas.microsoft.com/office/powerpoint/2010/main" val="1301832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latin typeface="Lato" panose="020F0502020204030203" pitchFamily="34" charset="0"/>
                <a:ea typeface="Lato" panose="020F0502020204030203" pitchFamily="34" charset="0"/>
                <a:cs typeface="Lato" panose="020F0502020204030203" pitchFamily="34" charset="0"/>
              </a:rPr>
              <a:t>Do you do this in your operations? </a:t>
            </a:r>
          </a:p>
          <a:p>
            <a:endParaRPr lang="en-US" sz="1200" kern="1200" dirty="0">
              <a:latin typeface="Lato" panose="020F0502020204030203" pitchFamily="34" charset="0"/>
              <a:ea typeface="Lato" panose="020F0502020204030203" pitchFamily="34" charset="0"/>
              <a:cs typeface="Lato" panose="020F0502020204030203" pitchFamily="34" charset="0"/>
            </a:endParaRPr>
          </a:p>
          <a:p>
            <a:r>
              <a:rPr lang="en-US" sz="1200" kern="1200" dirty="0">
                <a:latin typeface="Lato" panose="020F0502020204030203" pitchFamily="34" charset="0"/>
                <a:ea typeface="Lato" panose="020F0502020204030203" pitchFamily="34" charset="0"/>
                <a:cs typeface="Lato" panose="020F0502020204030203" pitchFamily="34" charset="0"/>
              </a:rPr>
              <a:t>How do you do this?</a:t>
            </a:r>
            <a:r>
              <a:rPr lang="en-US" sz="1200" kern="1200" dirty="0">
                <a:solidFill>
                  <a:schemeClr val="bg1"/>
                </a:solidFill>
                <a:latin typeface="Lato" panose="020F0502020204030203" pitchFamily="34" charset="0"/>
                <a:ea typeface="Lato" panose="020F0502020204030203" pitchFamily="34" charset="0"/>
                <a:cs typeface="Lato" panose="020F0502020204030203" pitchFamily="34" charset="0"/>
              </a:rPr>
              <a:t> </a:t>
            </a:r>
          </a:p>
          <a:p>
            <a:endParaRPr lang="en-US" sz="1200" kern="120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fld id="{CD11E4AF-566C-1A41-8314-38DF5E7161AF}" type="slidenum">
              <a:rPr lang="en-US" smtClean="0"/>
              <a:t>21</a:t>
            </a:fld>
            <a:endParaRPr lang="en-US"/>
          </a:p>
        </p:txBody>
      </p:sp>
    </p:spTree>
    <p:extLst>
      <p:ext uri="{BB962C8B-B14F-4D97-AF65-F5344CB8AC3E}">
        <p14:creationId xmlns:p14="http://schemas.microsoft.com/office/powerpoint/2010/main" val="4243576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ProGres</a:t>
            </a:r>
            <a:r>
              <a:rPr lang="en-US">
                <a:ea typeface="Calibri"/>
                <a:cs typeface="Calibri"/>
              </a:rPr>
              <a:t> has demographic information but.... </a:t>
            </a:r>
          </a:p>
        </p:txBody>
      </p:sp>
      <p:sp>
        <p:nvSpPr>
          <p:cNvPr id="4" name="Slide Number Placeholder 3"/>
          <p:cNvSpPr>
            <a:spLocks noGrp="1"/>
          </p:cNvSpPr>
          <p:nvPr>
            <p:ph type="sldNum" sz="quarter" idx="5"/>
          </p:nvPr>
        </p:nvSpPr>
        <p:spPr/>
        <p:txBody>
          <a:bodyPr/>
          <a:lstStyle/>
          <a:p>
            <a:fld id="{2BDBA2D7-204C-4A97-B67F-027D69D1A38F}" type="slidenum">
              <a:rPr lang="en-US" smtClean="0"/>
              <a:t>22</a:t>
            </a:fld>
            <a:endParaRPr lang="en-US"/>
          </a:p>
        </p:txBody>
      </p:sp>
    </p:spTree>
    <p:extLst>
      <p:ext uri="{BB962C8B-B14F-4D97-AF65-F5344CB8AC3E}">
        <p14:creationId xmlns:p14="http://schemas.microsoft.com/office/powerpoint/2010/main" val="2002965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3</a:t>
            </a:fld>
            <a:endParaRPr lang="en-US"/>
          </a:p>
        </p:txBody>
      </p:sp>
    </p:spTree>
    <p:extLst>
      <p:ext uri="{BB962C8B-B14F-4D97-AF65-F5344CB8AC3E}">
        <p14:creationId xmlns:p14="http://schemas.microsoft.com/office/powerpoint/2010/main" val="3260820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sampling strategy is the way to choose participants for a study. It outlines how to approach possible participants to best serve the objectives of the research.  </a:t>
            </a:r>
          </a:p>
          <a:p>
            <a:endParaRPr lang="en-US" dirty="0">
              <a:cs typeface="Calibri"/>
            </a:endParaRPr>
          </a:p>
          <a:p>
            <a:r>
              <a:rPr lang="en-US" dirty="0"/>
              <a:t>Permits scientifically-grounded estimates to be made from the survey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DBA2D7-204C-4A97-B67F-027D69D1A38F}" type="slidenum">
              <a:rPr lang="en-US" smtClean="0"/>
              <a:t>23</a:t>
            </a:fld>
            <a:endParaRPr lang="en-US"/>
          </a:p>
        </p:txBody>
      </p:sp>
    </p:spTree>
    <p:extLst>
      <p:ext uri="{BB962C8B-B14F-4D97-AF65-F5344CB8AC3E}">
        <p14:creationId xmlns:p14="http://schemas.microsoft.com/office/powerpoint/2010/main" val="3612404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24</a:t>
            </a:fld>
            <a:endParaRPr lang="en-US"/>
          </a:p>
        </p:txBody>
      </p:sp>
    </p:spTree>
    <p:extLst>
      <p:ext uri="{BB962C8B-B14F-4D97-AF65-F5344CB8AC3E}">
        <p14:creationId xmlns:p14="http://schemas.microsoft.com/office/powerpoint/2010/main" val="273402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size determined using statistical parameters </a:t>
            </a:r>
            <a:endParaRPr lang="en-US" dirty="0">
              <a:cs typeface="Calibri"/>
            </a:endParaRPr>
          </a:p>
          <a:p>
            <a:r>
              <a:rPr lang="en-US" dirty="0"/>
              <a:t>•Geographical coverage : within ~6km-radius distance from the camp &amp;  on the eastern side of river </a:t>
            </a:r>
          </a:p>
          <a:p>
            <a:r>
              <a:rPr lang="en-US" dirty="0"/>
              <a:t>•</a:t>
            </a:r>
            <a:endParaRPr lang="en-US" dirty="0">
              <a:cs typeface="Calibri"/>
            </a:endParaRPr>
          </a:p>
          <a:p>
            <a:r>
              <a:rPr lang="en-US" dirty="0"/>
              <a:t>•Satellite images of the selected households within 6 kms uploaded in the Tablets using Map package App.</a:t>
            </a:r>
            <a:endParaRPr lang="en-US" dirty="0">
              <a:cs typeface="Calibri"/>
            </a:endParaRPr>
          </a:p>
          <a:p>
            <a:r>
              <a:rPr lang="en-US" dirty="0"/>
              <a:t>•</a:t>
            </a:r>
            <a:endParaRPr lang="en-US" dirty="0">
              <a:cs typeface="Calibri"/>
            </a:endParaRPr>
          </a:p>
          <a:p>
            <a:r>
              <a:rPr lang="en-US" dirty="0"/>
              <a:t>•The selected households and replacement households were marked with different </a:t>
            </a:r>
            <a:r>
              <a:rPr lang="en-US" dirty="0" err="1"/>
              <a:t>colours</a:t>
            </a:r>
            <a:r>
              <a:rPr lang="en-US" dirty="0"/>
              <a:t>. </a:t>
            </a:r>
            <a:endParaRPr lang="en-US" dirty="0">
              <a:cs typeface="Calibri"/>
            </a:endParaRPr>
          </a:p>
          <a:p>
            <a:r>
              <a:rPr lang="en-US" dirty="0"/>
              <a:t>•ArcGIS worked offline and it guided the direction to the selected household as well as the distance from the user location to the sampled household.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BDBA2D7-204C-4A97-B67F-027D69D1A38F}" type="slidenum">
              <a:rPr lang="en-US" smtClean="0"/>
              <a:t>25</a:t>
            </a:fld>
            <a:endParaRPr lang="en-US"/>
          </a:p>
        </p:txBody>
      </p:sp>
    </p:spTree>
    <p:extLst>
      <p:ext uri="{BB962C8B-B14F-4D97-AF65-F5344CB8AC3E}">
        <p14:creationId xmlns:p14="http://schemas.microsoft.com/office/powerpoint/2010/main" val="383937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CD11E4AF-566C-1A41-8314-38DF5E7161AF}" type="slidenum">
              <a:rPr lang="en-US" smtClean="0"/>
              <a:t>26</a:t>
            </a:fld>
            <a:endParaRPr lang="en-US"/>
          </a:p>
        </p:txBody>
      </p:sp>
    </p:spTree>
    <p:extLst>
      <p:ext uri="{BB962C8B-B14F-4D97-AF65-F5344CB8AC3E}">
        <p14:creationId xmlns:p14="http://schemas.microsoft.com/office/powerpoint/2010/main" val="1033647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CH">
              <a:ea typeface="+mn-ea"/>
              <a:cs typeface="+mn-cs"/>
            </a:endParaRPr>
          </a:p>
        </p:txBody>
      </p:sp>
      <p:sp>
        <p:nvSpPr>
          <p:cNvPr id="4" name="Slide Number Placeholder 3"/>
          <p:cNvSpPr>
            <a:spLocks noGrp="1"/>
          </p:cNvSpPr>
          <p:nvPr>
            <p:ph type="sldNum" sz="quarter" idx="5"/>
          </p:nvPr>
        </p:nvSpPr>
        <p:spPr/>
        <p:txBody>
          <a:bodyPr/>
          <a:lstStyle/>
          <a:p>
            <a:fld id="{B3B8FBC6-BA8D-4E66-8ED9-EC21562EF746}" type="slidenum">
              <a:rPr lang="en-GB" smtClean="0"/>
              <a:t>27</a:t>
            </a:fld>
            <a:endParaRPr lang="en-GB"/>
          </a:p>
        </p:txBody>
      </p:sp>
    </p:spTree>
    <p:extLst>
      <p:ext uri="{BB962C8B-B14F-4D97-AF65-F5344CB8AC3E}">
        <p14:creationId xmlns:p14="http://schemas.microsoft.com/office/powerpoint/2010/main" val="1803809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full analysis plan (just to show scale) – might seem a lot, but it’s important we get the complete picture</a:t>
            </a:r>
            <a:endParaRPr lang="en-CH"/>
          </a:p>
        </p:txBody>
      </p:sp>
      <p:sp>
        <p:nvSpPr>
          <p:cNvPr id="4" name="Slide Number Placeholder 3"/>
          <p:cNvSpPr>
            <a:spLocks noGrp="1"/>
          </p:cNvSpPr>
          <p:nvPr>
            <p:ph type="sldNum" sz="quarter" idx="5"/>
          </p:nvPr>
        </p:nvSpPr>
        <p:spPr/>
        <p:txBody>
          <a:bodyPr/>
          <a:lstStyle/>
          <a:p>
            <a:fld id="{2BDBA2D7-204C-4A97-B67F-027D69D1A38F}" type="slidenum">
              <a:rPr lang="en-US" smtClean="0"/>
              <a:t>29</a:t>
            </a:fld>
            <a:endParaRPr lang="en-US"/>
          </a:p>
        </p:txBody>
      </p:sp>
    </p:spTree>
    <p:extLst>
      <p:ext uri="{BB962C8B-B14F-4D97-AF65-F5344CB8AC3E}">
        <p14:creationId xmlns:p14="http://schemas.microsoft.com/office/powerpoint/2010/main" val="2675115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4"/>
                </a:solidFill>
                <a:effectLst/>
                <a:latin typeface="arial" panose="020B0604020202020204" pitchFamily="34" charset="0"/>
              </a:rPr>
              <a:t>The dependency ratio: </a:t>
            </a:r>
            <a:r>
              <a:rPr lang="en-US" b="1" i="0">
                <a:solidFill>
                  <a:srgbClr val="202124"/>
                </a:solidFill>
                <a:effectLst/>
                <a:latin typeface="arial" panose="020B0604020202020204" pitchFamily="34" charset="0"/>
              </a:rPr>
              <a:t>measure of the number of dependents aged zero to 14 and over the age of 65, compared with the total population aged 15 to 64</a:t>
            </a:r>
            <a:r>
              <a:rPr lang="en-US" b="0" i="0">
                <a:solidFill>
                  <a:srgbClr val="202124"/>
                </a:solidFill>
                <a:effectLst/>
                <a:latin typeface="arial" panose="020B0604020202020204" pitchFamily="34" charset="0"/>
              </a:rPr>
              <a:t>. Basically, working age vs non-working age. </a:t>
            </a:r>
            <a:endParaRPr lang="en-CH"/>
          </a:p>
        </p:txBody>
      </p:sp>
      <p:sp>
        <p:nvSpPr>
          <p:cNvPr id="4" name="Slide Number Placeholder 3"/>
          <p:cNvSpPr>
            <a:spLocks noGrp="1"/>
          </p:cNvSpPr>
          <p:nvPr>
            <p:ph type="sldNum" sz="quarter" idx="5"/>
          </p:nvPr>
        </p:nvSpPr>
        <p:spPr/>
        <p:txBody>
          <a:bodyPr/>
          <a:lstStyle/>
          <a:p>
            <a:fld id="{2BDBA2D7-204C-4A97-B67F-027D69D1A38F}" type="slidenum">
              <a:rPr lang="en-US" smtClean="0"/>
              <a:t>30</a:t>
            </a:fld>
            <a:endParaRPr lang="en-US"/>
          </a:p>
        </p:txBody>
      </p:sp>
    </p:spTree>
    <p:extLst>
      <p:ext uri="{BB962C8B-B14F-4D97-AF65-F5344CB8AC3E}">
        <p14:creationId xmlns:p14="http://schemas.microsoft.com/office/powerpoint/2010/main" val="3536974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note: These are only a few examples</a:t>
            </a:r>
          </a:p>
          <a:p>
            <a:endParaRPr lang="en-US" dirty="0"/>
          </a:p>
          <a:p>
            <a:r>
              <a:rPr lang="en-US" dirty="0"/>
              <a:t>FES: How much of their spending is on food as a percentage?</a:t>
            </a:r>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31</a:t>
            </a:fld>
            <a:endParaRPr lang="en-US"/>
          </a:p>
        </p:txBody>
      </p:sp>
    </p:spTree>
    <p:extLst>
      <p:ext uri="{BB962C8B-B14F-4D97-AF65-F5344CB8AC3E}">
        <p14:creationId xmlns:p14="http://schemas.microsoft.com/office/powerpoint/2010/main" val="3774954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Lato" panose="020F0502020204030203" pitchFamily="34" charset="0"/>
                <a:ea typeface="Lato" panose="020F0502020204030203" pitchFamily="34" charset="0"/>
                <a:cs typeface="Lato" panose="020F0502020204030203" pitchFamily="34" charset="0"/>
              </a:rPr>
              <a:t>Intro to themes and indicators</a:t>
            </a:r>
          </a:p>
          <a:p>
            <a:endParaRPr lang="en-CH"/>
          </a:p>
        </p:txBody>
      </p:sp>
      <p:sp>
        <p:nvSpPr>
          <p:cNvPr id="4" name="Slide Number Placeholder 3"/>
          <p:cNvSpPr>
            <a:spLocks noGrp="1"/>
          </p:cNvSpPr>
          <p:nvPr>
            <p:ph type="sldNum" sz="quarter" idx="5"/>
          </p:nvPr>
        </p:nvSpPr>
        <p:spPr/>
        <p:txBody>
          <a:bodyPr/>
          <a:lstStyle/>
          <a:p>
            <a:fld id="{CD11E4AF-566C-1A41-8314-38DF5E7161AF}" type="slidenum">
              <a:rPr lang="en-US" smtClean="0"/>
              <a:t>33</a:t>
            </a:fld>
            <a:endParaRPr lang="en-US"/>
          </a:p>
        </p:txBody>
      </p:sp>
    </p:spTree>
    <p:extLst>
      <p:ext uri="{BB962C8B-B14F-4D97-AF65-F5344CB8AC3E}">
        <p14:creationId xmlns:p14="http://schemas.microsoft.com/office/powerpoint/2010/main" val="2848439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of the steps in the planning and preparation phase?</a:t>
            </a:r>
          </a:p>
        </p:txBody>
      </p:sp>
      <p:sp>
        <p:nvSpPr>
          <p:cNvPr id="4" name="Slide Number Placeholder 3"/>
          <p:cNvSpPr>
            <a:spLocks noGrp="1"/>
          </p:cNvSpPr>
          <p:nvPr>
            <p:ph type="sldNum" sz="quarter" idx="5"/>
          </p:nvPr>
        </p:nvSpPr>
        <p:spPr/>
        <p:txBody>
          <a:bodyPr/>
          <a:lstStyle/>
          <a:p>
            <a:fld id="{CD11E4AF-566C-1A41-8314-38DF5E7161AF}" type="slidenum">
              <a:rPr lang="en-US" smtClean="0"/>
              <a:t>34</a:t>
            </a:fld>
            <a:endParaRPr lang="en-US"/>
          </a:p>
        </p:txBody>
      </p:sp>
    </p:spTree>
    <p:extLst>
      <p:ext uri="{BB962C8B-B14F-4D97-AF65-F5344CB8AC3E}">
        <p14:creationId xmlns:p14="http://schemas.microsoft.com/office/powerpoint/2010/main" val="185077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latin typeface="Lato"/>
                <a:ea typeface="Lato"/>
                <a:cs typeface="Calibri"/>
              </a:rPr>
              <a:t>1. </a:t>
            </a:r>
            <a:r>
              <a:rPr lang="en-US" sz="2400" b="1" i="1" dirty="0">
                <a:solidFill>
                  <a:srgbClr val="0070C0"/>
                </a:solidFill>
                <a:latin typeface="Lato"/>
                <a:ea typeface="Lato"/>
                <a:cs typeface="Calibri"/>
              </a:rPr>
              <a:t>WHY</a:t>
            </a:r>
            <a:r>
              <a:rPr lang="en-US" sz="2400" b="1" dirty="0">
                <a:latin typeface="Lato"/>
                <a:ea typeface="Lato"/>
                <a:cs typeface="Calibri"/>
              </a:rPr>
              <a:t> </a:t>
            </a:r>
            <a:r>
              <a:rPr lang="en-US" sz="2400" dirty="0">
                <a:latin typeface="Lato"/>
                <a:ea typeface="Lato"/>
                <a:cs typeface="Calibri"/>
              </a:rPr>
              <a:t>assessment? </a:t>
            </a:r>
            <a:endParaRPr lang="en-US" sz="2400" dirty="0">
              <a:latin typeface="Lato"/>
              <a:ea typeface="Lato"/>
              <a:cs typeface="Lato"/>
            </a:endParaRPr>
          </a:p>
          <a:p>
            <a:pPr lvl="1"/>
            <a:r>
              <a:rPr lang="en-US" sz="1900" dirty="0">
                <a:latin typeface="Lato"/>
                <a:ea typeface="Lato"/>
                <a:cs typeface="Lato"/>
              </a:rPr>
              <a:t>The process of a needs-based targeting </a:t>
            </a:r>
          </a:p>
          <a:p>
            <a:pPr lvl="1"/>
            <a:r>
              <a:rPr lang="en-US" sz="1900" dirty="0">
                <a:latin typeface="Lato"/>
                <a:ea typeface="Lato"/>
                <a:cs typeface="Calibri"/>
              </a:rPr>
              <a:t>The</a:t>
            </a:r>
            <a:r>
              <a:rPr lang="en-US" sz="1900" dirty="0">
                <a:latin typeface="Lato"/>
                <a:ea typeface="+mn-lt"/>
                <a:cs typeface="+mn-lt"/>
              </a:rPr>
              <a:t> role of needs assessment and analysis</a:t>
            </a:r>
            <a:endParaRPr lang="en-US" sz="1900" dirty="0">
              <a:latin typeface="Lato"/>
              <a:ea typeface="Lato"/>
              <a:cs typeface="Lato"/>
            </a:endParaRPr>
          </a:p>
          <a:p>
            <a:pPr lvl="1"/>
            <a:r>
              <a:rPr lang="en-US" sz="1900" dirty="0">
                <a:latin typeface="Lato"/>
                <a:ea typeface="Lato"/>
                <a:cs typeface="Lato"/>
              </a:rPr>
              <a:t>The relevance of needs and vulnerability and how we measure vulnerability for refugees </a:t>
            </a:r>
          </a:p>
          <a:p>
            <a:pPr lvl="1"/>
            <a:r>
              <a:rPr lang="en-US" sz="1900" dirty="0">
                <a:latin typeface="Lato"/>
                <a:ea typeface="Lato"/>
                <a:cs typeface="Lato"/>
              </a:rPr>
              <a:t>Mapping essential information needs, data sources and gap </a:t>
            </a:r>
          </a:p>
          <a:p>
            <a:r>
              <a:rPr lang="en-US" sz="2400" dirty="0">
                <a:latin typeface="Lato"/>
                <a:ea typeface="Lato"/>
                <a:cs typeface="Calibri"/>
              </a:rPr>
              <a:t>2.</a:t>
            </a:r>
            <a:r>
              <a:rPr lang="en-US" sz="2400" b="1" i="1" dirty="0">
                <a:latin typeface="Lato"/>
                <a:ea typeface="Lato"/>
                <a:cs typeface="Calibri"/>
              </a:rPr>
              <a:t> </a:t>
            </a:r>
            <a:r>
              <a:rPr lang="en-US" sz="2400" b="1" i="1" dirty="0">
                <a:solidFill>
                  <a:srgbClr val="0070C0"/>
                </a:solidFill>
                <a:latin typeface="Lato"/>
                <a:ea typeface="Lato"/>
                <a:cs typeface="Calibri"/>
              </a:rPr>
              <a:t>WHAT</a:t>
            </a:r>
            <a:r>
              <a:rPr lang="en-US" sz="2400" dirty="0">
                <a:solidFill>
                  <a:srgbClr val="0070C0"/>
                </a:solidFill>
                <a:latin typeface="Lato"/>
                <a:ea typeface="Lato"/>
                <a:cs typeface="Calibri"/>
              </a:rPr>
              <a:t> </a:t>
            </a:r>
            <a:r>
              <a:rPr lang="en-US" sz="2400" dirty="0">
                <a:latin typeface="Lato"/>
                <a:ea typeface="Lato"/>
                <a:cs typeface="Calibri"/>
              </a:rPr>
              <a:t>a typical joint assessment &amp; analysis includes? </a:t>
            </a:r>
          </a:p>
          <a:p>
            <a:pPr lvl="1"/>
            <a:r>
              <a:rPr lang="en-US" sz="1900" dirty="0">
                <a:latin typeface="Lato"/>
                <a:ea typeface="Lato"/>
                <a:cs typeface="Calibri"/>
              </a:rPr>
              <a:t>2.1 Key steps of a joint assessment</a:t>
            </a:r>
          </a:p>
          <a:p>
            <a:pPr lvl="1"/>
            <a:r>
              <a:rPr lang="en-US" sz="1900" dirty="0">
                <a:latin typeface="Lato"/>
                <a:ea typeface="Lato"/>
                <a:cs typeface="Calibri"/>
              </a:rPr>
              <a:t>2.2 Key concepts when conceptualizing an assessment </a:t>
            </a:r>
          </a:p>
          <a:p>
            <a:r>
              <a:rPr lang="en-US" sz="2400" dirty="0">
                <a:latin typeface="Lato"/>
                <a:ea typeface="Lato"/>
                <a:cs typeface="Calibri"/>
              </a:rPr>
              <a:t>3. </a:t>
            </a:r>
            <a:r>
              <a:rPr lang="en-US" sz="2400" b="1" i="1" dirty="0">
                <a:solidFill>
                  <a:srgbClr val="0070C0"/>
                </a:solidFill>
                <a:latin typeface="Lato"/>
                <a:ea typeface="Lato"/>
                <a:cs typeface="Calibri"/>
              </a:rPr>
              <a:t>HOW</a:t>
            </a:r>
            <a:r>
              <a:rPr lang="en-US" sz="2400" dirty="0">
                <a:latin typeface="Lato"/>
                <a:ea typeface="Lato"/>
                <a:cs typeface="Calibri"/>
              </a:rPr>
              <a:t> to successfully design and implement a joint assessment? </a:t>
            </a:r>
            <a:r>
              <a:rPr lang="en-US" sz="2600" dirty="0">
                <a:latin typeface="Lato"/>
                <a:ea typeface="Lato"/>
                <a:cs typeface="Calibri"/>
              </a:rPr>
              <a:t>  </a:t>
            </a:r>
          </a:p>
          <a:p>
            <a:pPr lvl="1"/>
            <a:r>
              <a:rPr lang="en-US" sz="1800" dirty="0">
                <a:latin typeface="Lato"/>
                <a:ea typeface="Lato"/>
                <a:cs typeface="Calibri"/>
              </a:rPr>
              <a:t>3.1 Success factors </a:t>
            </a:r>
          </a:p>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4</a:t>
            </a:fld>
            <a:endParaRPr lang="en-US"/>
          </a:p>
        </p:txBody>
      </p:sp>
    </p:spTree>
    <p:extLst>
      <p:ext uri="{BB962C8B-B14F-4D97-AF65-F5344CB8AC3E}">
        <p14:creationId xmlns:p14="http://schemas.microsoft.com/office/powerpoint/2010/main" val="3561122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scope of an assessment: </a:t>
            </a:r>
          </a:p>
          <a:p>
            <a:r>
              <a:rPr lang="en-US" dirty="0"/>
              <a:t>● the spectrum of needs and risks ● geographical distribution of needs and severity ● temporal duration of needs (how long each need is expected to continue) ● estimated severity of conditions ● existing capacities and resources ● information available disaggregated by gender, age, minority group, vulnerability ● production of baseline data to measure future progress and inform future assessments.</a:t>
            </a:r>
            <a:endParaRPr lang="en-CH" dirty="0">
              <a:cs typeface="Calibri" panose="020F0502020204030204"/>
            </a:endParaRPr>
          </a:p>
          <a:p>
            <a:endParaRPr lang="en-US" dirty="0">
              <a:cs typeface="Calibri"/>
            </a:endParaRPr>
          </a:p>
          <a:p>
            <a:r>
              <a:rPr lang="en-US" dirty="0">
                <a:cs typeface="Calibri"/>
              </a:rPr>
              <a:t>This should be something discussed cross-units, at the beginning to gain consensus with a wide range of relevant teams. The assessment focal point(s) should consult widely. </a:t>
            </a:r>
          </a:p>
        </p:txBody>
      </p:sp>
      <p:sp>
        <p:nvSpPr>
          <p:cNvPr id="4" name="Slide Number Placeholder 3"/>
          <p:cNvSpPr>
            <a:spLocks noGrp="1"/>
          </p:cNvSpPr>
          <p:nvPr>
            <p:ph type="sldNum" sz="quarter" idx="5"/>
          </p:nvPr>
        </p:nvSpPr>
        <p:spPr/>
        <p:txBody>
          <a:bodyPr/>
          <a:lstStyle/>
          <a:p>
            <a:fld id="{B3B8FBC6-BA8D-4E66-8ED9-EC21562EF746}" type="slidenum">
              <a:rPr lang="en-GB" smtClean="0"/>
              <a:t>35</a:t>
            </a:fld>
            <a:endParaRPr lang="en-GB"/>
          </a:p>
        </p:txBody>
      </p:sp>
    </p:spTree>
    <p:extLst>
      <p:ext uri="{BB962C8B-B14F-4D97-AF65-F5344CB8AC3E}">
        <p14:creationId xmlns:p14="http://schemas.microsoft.com/office/powerpoint/2010/main" val="3015941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three- together, then last 2, then the rest (conduct secondary analysis and budget)</a:t>
            </a:r>
            <a:endParaRPr lang="en-CH"/>
          </a:p>
        </p:txBody>
      </p:sp>
      <p:sp>
        <p:nvSpPr>
          <p:cNvPr id="4" name="Slide Number Placeholder 3"/>
          <p:cNvSpPr>
            <a:spLocks noGrp="1"/>
          </p:cNvSpPr>
          <p:nvPr>
            <p:ph type="sldNum" sz="quarter" idx="5"/>
          </p:nvPr>
        </p:nvSpPr>
        <p:spPr/>
        <p:txBody>
          <a:bodyPr/>
          <a:lstStyle/>
          <a:p>
            <a:fld id="{2BDBA2D7-204C-4A97-B67F-027D69D1A38F}" type="slidenum">
              <a:rPr lang="en-US" smtClean="0"/>
              <a:t>37</a:t>
            </a:fld>
            <a:endParaRPr lang="en-US"/>
          </a:p>
        </p:txBody>
      </p:sp>
    </p:spTree>
    <p:extLst>
      <p:ext uri="{BB962C8B-B14F-4D97-AF65-F5344CB8AC3E}">
        <p14:creationId xmlns:p14="http://schemas.microsoft.com/office/powerpoint/2010/main" val="1879239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3B8FBC6-BA8D-4E66-8ED9-EC21562EF746}" type="slidenum">
              <a:rPr lang="en-GB" smtClean="0"/>
              <a:t>38</a:t>
            </a:fld>
            <a:endParaRPr lang="en-GB"/>
          </a:p>
        </p:txBody>
      </p:sp>
    </p:spTree>
    <p:extLst>
      <p:ext uri="{BB962C8B-B14F-4D97-AF65-F5344CB8AC3E}">
        <p14:creationId xmlns:p14="http://schemas.microsoft.com/office/powerpoint/2010/main" val="2739663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Train more people than needed and select enumerators after the training </a:t>
            </a:r>
          </a:p>
        </p:txBody>
      </p:sp>
      <p:sp>
        <p:nvSpPr>
          <p:cNvPr id="4" name="Slide Number Placeholder 3"/>
          <p:cNvSpPr>
            <a:spLocks noGrp="1"/>
          </p:cNvSpPr>
          <p:nvPr>
            <p:ph type="sldNum" sz="quarter" idx="5"/>
          </p:nvPr>
        </p:nvSpPr>
        <p:spPr/>
        <p:txBody>
          <a:bodyPr/>
          <a:lstStyle/>
          <a:p>
            <a:fld id="{2BDBA2D7-204C-4A97-B67F-027D69D1A38F}" type="slidenum">
              <a:rPr lang="en-US" smtClean="0"/>
              <a:t>39</a:t>
            </a:fld>
            <a:endParaRPr lang="en-US"/>
          </a:p>
        </p:txBody>
      </p:sp>
    </p:spTree>
    <p:extLst>
      <p:ext uri="{BB962C8B-B14F-4D97-AF65-F5344CB8AC3E}">
        <p14:creationId xmlns:p14="http://schemas.microsoft.com/office/powerpoint/2010/main" val="3063307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https://www.surveymonkey.com/mp/5-common-survey-mistakes-ruin-your-data/</a:t>
            </a:r>
            <a:endParaRPr lang="en-US" dirty="0"/>
          </a:p>
          <a:p>
            <a:endParaRPr lang="en-US" dirty="0">
              <a:cs typeface="Calibri"/>
            </a:endParaRPr>
          </a:p>
          <a:p>
            <a:r>
              <a:rPr lang="en-US" dirty="0"/>
              <a:t>A loaded question is </a:t>
            </a:r>
            <a:r>
              <a:rPr lang="en-US" b="1" dirty="0"/>
              <a:t>a form of complex question that contains a controversial assumption</a:t>
            </a:r>
            <a:r>
              <a:rPr lang="en-US" dirty="0"/>
              <a:t> (e.g., a presumption of guilt). Such questions may be used as a rhetorical tool: the question attempts to limit direct replies to be those that serve the questioner's agenda.</a:t>
            </a:r>
          </a:p>
          <a:p>
            <a:endParaRPr lang="en-US" dirty="0">
              <a:cs typeface="Calibri"/>
            </a:endParaRPr>
          </a:p>
          <a:p>
            <a:r>
              <a:rPr lang="en-US" dirty="0"/>
              <a:t>Leading questions are </a:t>
            </a:r>
            <a:r>
              <a:rPr lang="en-US" b="1" dirty="0"/>
              <a:t>survey questions that encourage or guide the respondent towards a desired answer</a:t>
            </a:r>
            <a:r>
              <a:rPr lang="en-US" dirty="0"/>
              <a:t>. They are often framed in a particular way to elicit responses that confirm preconceived notions, and are favorable to the surveyor</a:t>
            </a:r>
          </a:p>
          <a:p>
            <a:endParaRPr lang="en-US" dirty="0">
              <a:cs typeface="Calibri"/>
            </a:endParaRPr>
          </a:p>
          <a:p>
            <a:r>
              <a:rPr lang="en-US" b="1" dirty="0"/>
              <a:t>While a leading question prompts someone toward an answer, a loaded question is a trick question</a:t>
            </a:r>
            <a:r>
              <a:rPr lang="en-US" dirty="0"/>
              <a:t>. No matter how a respondent answers, they're saying something that they may not agree with.</a:t>
            </a:r>
            <a:endParaRPr lang="en-US" dirty="0">
              <a:cs typeface="Calibri"/>
            </a:endParaRPr>
          </a:p>
        </p:txBody>
      </p:sp>
      <p:sp>
        <p:nvSpPr>
          <p:cNvPr id="4" name="Slide Number Placeholder 3"/>
          <p:cNvSpPr>
            <a:spLocks noGrp="1"/>
          </p:cNvSpPr>
          <p:nvPr>
            <p:ph type="sldNum" sz="quarter" idx="5"/>
          </p:nvPr>
        </p:nvSpPr>
        <p:spPr/>
        <p:txBody>
          <a:bodyPr/>
          <a:lstStyle/>
          <a:p>
            <a:fld id="{2BDBA2D7-204C-4A97-B67F-027D69D1A38F}" type="slidenum">
              <a:rPr lang="en-US" smtClean="0"/>
              <a:t>40</a:t>
            </a:fld>
            <a:endParaRPr lang="en-US"/>
          </a:p>
        </p:txBody>
      </p:sp>
    </p:spTree>
    <p:extLst>
      <p:ext uri="{BB962C8B-B14F-4D97-AF65-F5344CB8AC3E}">
        <p14:creationId xmlns:p14="http://schemas.microsoft.com/office/powerpoint/2010/main" val="104212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https://www.surveymonkey.com/mp/5-common-survey-mistakes-ruin-your-data/</a:t>
            </a:r>
            <a:endParaRPr lang="en-US" dirty="0"/>
          </a:p>
          <a:p>
            <a:endParaRPr lang="en-US" dirty="0">
              <a:cs typeface="Calibri"/>
            </a:endParaRPr>
          </a:p>
          <a:p>
            <a:r>
              <a:rPr lang="en-US" dirty="0"/>
              <a:t>A loaded question is </a:t>
            </a:r>
            <a:r>
              <a:rPr lang="en-US" b="1" dirty="0"/>
              <a:t>a form of complex question that contains a controversial assumption</a:t>
            </a:r>
            <a:r>
              <a:rPr lang="en-US" dirty="0"/>
              <a:t> (e.g., a presumption of guilt). Such questions may be used as a rhetorical tool: the question attempts to limit direct replies to be those that serve the questioner's agenda.</a:t>
            </a:r>
          </a:p>
          <a:p>
            <a:endParaRPr lang="en-US" dirty="0">
              <a:cs typeface="Calibri"/>
            </a:endParaRPr>
          </a:p>
          <a:p>
            <a:r>
              <a:rPr lang="en-US" dirty="0"/>
              <a:t>Leading questions are </a:t>
            </a:r>
            <a:r>
              <a:rPr lang="en-US" b="1" dirty="0"/>
              <a:t>survey questions that encourage or guide the respondent towards a desired answer</a:t>
            </a:r>
            <a:r>
              <a:rPr lang="en-US" dirty="0"/>
              <a:t>. They are often framed in a particular way to elicit responses that confirm preconceived notions, and are favorable to the surveyor</a:t>
            </a:r>
          </a:p>
          <a:p>
            <a:endParaRPr lang="en-US" dirty="0">
              <a:cs typeface="Calibri"/>
            </a:endParaRPr>
          </a:p>
          <a:p>
            <a:r>
              <a:rPr lang="en-US" b="1" dirty="0"/>
              <a:t>While a leading question prompts someone toward an answer, a loaded question is a trick question</a:t>
            </a:r>
            <a:r>
              <a:rPr lang="en-US" dirty="0"/>
              <a:t>. No matter how a respondent answers, they're saying something that they may not agree with.</a:t>
            </a:r>
            <a:endParaRPr lang="en-US" dirty="0">
              <a:cs typeface="Calibri"/>
            </a:endParaRPr>
          </a:p>
        </p:txBody>
      </p:sp>
      <p:sp>
        <p:nvSpPr>
          <p:cNvPr id="4" name="Slide Number Placeholder 3"/>
          <p:cNvSpPr>
            <a:spLocks noGrp="1"/>
          </p:cNvSpPr>
          <p:nvPr>
            <p:ph type="sldNum" sz="quarter" idx="5"/>
          </p:nvPr>
        </p:nvSpPr>
        <p:spPr/>
        <p:txBody>
          <a:bodyPr/>
          <a:lstStyle/>
          <a:p>
            <a:fld id="{2BDBA2D7-204C-4A97-B67F-027D69D1A38F}" type="slidenum">
              <a:rPr lang="en-US" smtClean="0"/>
              <a:t>43</a:t>
            </a:fld>
            <a:endParaRPr lang="en-US"/>
          </a:p>
        </p:txBody>
      </p:sp>
    </p:spTree>
    <p:extLst>
      <p:ext uri="{BB962C8B-B14F-4D97-AF65-F5344CB8AC3E}">
        <p14:creationId xmlns:p14="http://schemas.microsoft.com/office/powerpoint/2010/main" val="1357342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Test the translation </a:t>
            </a:r>
          </a:p>
        </p:txBody>
      </p:sp>
      <p:sp>
        <p:nvSpPr>
          <p:cNvPr id="4" name="Slide Number Placeholder 3"/>
          <p:cNvSpPr>
            <a:spLocks noGrp="1"/>
          </p:cNvSpPr>
          <p:nvPr>
            <p:ph type="sldNum" sz="quarter" idx="5"/>
          </p:nvPr>
        </p:nvSpPr>
        <p:spPr/>
        <p:txBody>
          <a:bodyPr/>
          <a:lstStyle/>
          <a:p>
            <a:fld id="{2BDBA2D7-204C-4A97-B67F-027D69D1A38F}" type="slidenum">
              <a:rPr lang="en-US" smtClean="0"/>
              <a:t>44</a:t>
            </a:fld>
            <a:endParaRPr lang="en-US"/>
          </a:p>
        </p:txBody>
      </p:sp>
    </p:spTree>
    <p:extLst>
      <p:ext uri="{BB962C8B-B14F-4D97-AF65-F5344CB8AC3E}">
        <p14:creationId xmlns:p14="http://schemas.microsoft.com/office/powerpoint/2010/main" val="3994708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45</a:t>
            </a:fld>
            <a:endParaRPr lang="en-US"/>
          </a:p>
        </p:txBody>
      </p:sp>
    </p:spTree>
    <p:extLst>
      <p:ext uri="{BB962C8B-B14F-4D97-AF65-F5344CB8AC3E}">
        <p14:creationId xmlns:p14="http://schemas.microsoft.com/office/powerpoint/2010/main" val="2912229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CD11E4AF-566C-1A41-8314-38DF5E7161AF}" type="slidenum">
              <a:rPr lang="en-US" smtClean="0"/>
              <a:t>47</a:t>
            </a:fld>
            <a:endParaRPr lang="en-US"/>
          </a:p>
        </p:txBody>
      </p:sp>
    </p:spTree>
    <p:extLst>
      <p:ext uri="{BB962C8B-B14F-4D97-AF65-F5344CB8AC3E}">
        <p14:creationId xmlns:p14="http://schemas.microsoft.com/office/powerpoint/2010/main" val="406953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ato"/>
                <a:ea typeface="Lato"/>
                <a:cs typeface="Calibri"/>
              </a:rPr>
              <a:t>If needed, several times of sensitization over a period may be implemented </a:t>
            </a:r>
          </a:p>
          <a:p>
            <a:r>
              <a:rPr lang="en-US" sz="1200" dirty="0">
                <a:latin typeface="Lato"/>
                <a:ea typeface="Lato"/>
                <a:cs typeface="Calibri"/>
              </a:rPr>
              <a:t>(animate three bullet points)</a:t>
            </a:r>
          </a:p>
        </p:txBody>
      </p:sp>
      <p:sp>
        <p:nvSpPr>
          <p:cNvPr id="4" name="Slide Number Placeholder 3"/>
          <p:cNvSpPr>
            <a:spLocks noGrp="1"/>
          </p:cNvSpPr>
          <p:nvPr>
            <p:ph type="sldNum" sz="quarter" idx="5"/>
          </p:nvPr>
        </p:nvSpPr>
        <p:spPr/>
        <p:txBody>
          <a:bodyPr/>
          <a:lstStyle/>
          <a:p>
            <a:fld id="{2BDBA2D7-204C-4A97-B67F-027D69D1A38F}" type="slidenum">
              <a:rPr lang="en-US" smtClean="0"/>
              <a:t>48</a:t>
            </a:fld>
            <a:endParaRPr lang="en-US"/>
          </a:p>
        </p:txBody>
      </p:sp>
    </p:spTree>
    <p:extLst>
      <p:ext uri="{BB962C8B-B14F-4D97-AF65-F5344CB8AC3E}">
        <p14:creationId xmlns:p14="http://schemas.microsoft.com/office/powerpoint/2010/main" val="285989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CD11E4AF-566C-1A41-8314-38DF5E7161AF}" type="slidenum">
              <a:rPr lang="en-US" smtClean="0"/>
              <a:t>5</a:t>
            </a:fld>
            <a:endParaRPr lang="en-US"/>
          </a:p>
        </p:txBody>
      </p:sp>
    </p:spTree>
    <p:extLst>
      <p:ext uri="{BB962C8B-B14F-4D97-AF65-F5344CB8AC3E}">
        <p14:creationId xmlns:p14="http://schemas.microsoft.com/office/powerpoint/2010/main" val="4266903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ato"/>
                <a:ea typeface="+mn-lt"/>
                <a:cs typeface="+mn-lt"/>
              </a:rPr>
              <a:t>Capacity support from regional, headquarters to address at the earliest possibility </a:t>
            </a:r>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49</a:t>
            </a:fld>
            <a:endParaRPr lang="en-US"/>
          </a:p>
        </p:txBody>
      </p:sp>
    </p:spTree>
    <p:extLst>
      <p:ext uri="{BB962C8B-B14F-4D97-AF65-F5344CB8AC3E}">
        <p14:creationId xmlns:p14="http://schemas.microsoft.com/office/powerpoint/2010/main" val="1760077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50</a:t>
            </a:fld>
            <a:endParaRPr lang="en-US"/>
          </a:p>
        </p:txBody>
      </p:sp>
    </p:spTree>
    <p:extLst>
      <p:ext uri="{BB962C8B-B14F-4D97-AF65-F5344CB8AC3E}">
        <p14:creationId xmlns:p14="http://schemas.microsoft.com/office/powerpoint/2010/main" val="385366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DBA2D7-204C-4A97-B67F-027D69D1A38F}" type="slidenum">
              <a:rPr lang="en-US" smtClean="0"/>
              <a:t>51</a:t>
            </a:fld>
            <a:endParaRPr lang="en-US"/>
          </a:p>
        </p:txBody>
      </p:sp>
    </p:spTree>
    <p:extLst>
      <p:ext uri="{BB962C8B-B14F-4D97-AF65-F5344CB8AC3E}">
        <p14:creationId xmlns:p14="http://schemas.microsoft.com/office/powerpoint/2010/main" val="1421962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DBA2D7-204C-4A97-B67F-027D69D1A38F}" type="slidenum">
              <a:rPr lang="en-US" smtClean="0"/>
              <a:t>52</a:t>
            </a:fld>
            <a:endParaRPr lang="en-US"/>
          </a:p>
        </p:txBody>
      </p:sp>
    </p:spTree>
    <p:extLst>
      <p:ext uri="{BB962C8B-B14F-4D97-AF65-F5344CB8AC3E}">
        <p14:creationId xmlns:p14="http://schemas.microsoft.com/office/powerpoint/2010/main" val="3687542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of content covered.</a:t>
            </a:r>
            <a:endParaRPr lang="en-CH" dirty="0"/>
          </a:p>
        </p:txBody>
      </p:sp>
      <p:sp>
        <p:nvSpPr>
          <p:cNvPr id="4" name="Slide Number Placeholder 3"/>
          <p:cNvSpPr>
            <a:spLocks noGrp="1"/>
          </p:cNvSpPr>
          <p:nvPr>
            <p:ph type="sldNum" sz="quarter" idx="5"/>
          </p:nvPr>
        </p:nvSpPr>
        <p:spPr/>
        <p:txBody>
          <a:bodyPr/>
          <a:lstStyle/>
          <a:p>
            <a:fld id="{CD11E4AF-566C-1A41-8314-38DF5E7161AF}" type="slidenum">
              <a:rPr lang="en-US" smtClean="0"/>
              <a:t>53</a:t>
            </a:fld>
            <a:endParaRPr lang="en-US"/>
          </a:p>
        </p:txBody>
      </p:sp>
    </p:spTree>
    <p:extLst>
      <p:ext uri="{BB962C8B-B14F-4D97-AF65-F5344CB8AC3E}">
        <p14:creationId xmlns:p14="http://schemas.microsoft.com/office/powerpoint/2010/main" val="2068304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CD11E4AF-566C-1A41-8314-38DF5E7161AF}" type="slidenum">
              <a:rPr lang="en-US" smtClean="0"/>
              <a:t>54</a:t>
            </a:fld>
            <a:endParaRPr lang="en-US"/>
          </a:p>
        </p:txBody>
      </p:sp>
    </p:spTree>
    <p:extLst>
      <p:ext uri="{BB962C8B-B14F-4D97-AF65-F5344CB8AC3E}">
        <p14:creationId xmlns:p14="http://schemas.microsoft.com/office/powerpoint/2010/main" val="4134221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BDBA2D7-204C-4A97-B67F-027D69D1A38F}" type="slidenum">
              <a:rPr lang="en-US" smtClean="0"/>
              <a:t>6</a:t>
            </a:fld>
            <a:endParaRPr lang="en-US"/>
          </a:p>
        </p:txBody>
      </p:sp>
    </p:spTree>
    <p:extLst>
      <p:ext uri="{BB962C8B-B14F-4D97-AF65-F5344CB8AC3E}">
        <p14:creationId xmlns:p14="http://schemas.microsoft.com/office/powerpoint/2010/main" val="16330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targeting and to inform programming:  </a:t>
            </a:r>
          </a:p>
          <a:p>
            <a:r>
              <a:rPr lang="en-US" dirty="0"/>
              <a:t>Identify the level of needs of a population </a:t>
            </a:r>
          </a:p>
          <a:p>
            <a:r>
              <a:rPr lang="en-US" dirty="0"/>
              <a:t>Establish common characteristics of vulnerable households - used to define eligibility criteria for assistance. </a:t>
            </a:r>
          </a:p>
          <a:p>
            <a:r>
              <a:rPr lang="en-US" dirty="0"/>
              <a:t>Needs to be representative.</a:t>
            </a:r>
          </a:p>
        </p:txBody>
      </p:sp>
      <p:sp>
        <p:nvSpPr>
          <p:cNvPr id="4" name="Slide Number Placeholder 3"/>
          <p:cNvSpPr>
            <a:spLocks noGrp="1"/>
          </p:cNvSpPr>
          <p:nvPr>
            <p:ph type="sldNum" sz="quarter" idx="5"/>
          </p:nvPr>
        </p:nvSpPr>
        <p:spPr/>
        <p:txBody>
          <a:bodyPr/>
          <a:lstStyle/>
          <a:p>
            <a:fld id="{2BDBA2D7-204C-4A97-B67F-027D69D1A38F}" type="slidenum">
              <a:rPr lang="en-US" smtClean="0"/>
              <a:t>7</a:t>
            </a:fld>
            <a:endParaRPr lang="en-US"/>
          </a:p>
        </p:txBody>
      </p:sp>
    </p:spTree>
    <p:extLst>
      <p:ext uri="{BB962C8B-B14F-4D97-AF65-F5344CB8AC3E}">
        <p14:creationId xmlns:p14="http://schemas.microsoft.com/office/powerpoint/2010/main" val="401373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assessment? To help answer key questions such as:</a:t>
            </a:r>
            <a:endParaRPr lang="en-CH"/>
          </a:p>
        </p:txBody>
      </p:sp>
      <p:sp>
        <p:nvSpPr>
          <p:cNvPr id="4" name="Slide Number Placeholder 3"/>
          <p:cNvSpPr>
            <a:spLocks noGrp="1"/>
          </p:cNvSpPr>
          <p:nvPr>
            <p:ph type="sldNum" sz="quarter" idx="5"/>
          </p:nvPr>
        </p:nvSpPr>
        <p:spPr/>
        <p:txBody>
          <a:bodyPr/>
          <a:lstStyle/>
          <a:p>
            <a:fld id="{2BDBA2D7-204C-4A97-B67F-027D69D1A38F}" type="slidenum">
              <a:rPr lang="en-US" smtClean="0"/>
              <a:t>8</a:t>
            </a:fld>
            <a:endParaRPr lang="en-US"/>
          </a:p>
        </p:txBody>
      </p:sp>
    </p:spTree>
    <p:extLst>
      <p:ext uri="{BB962C8B-B14F-4D97-AF65-F5344CB8AC3E}">
        <p14:creationId xmlns:p14="http://schemas.microsoft.com/office/powerpoint/2010/main" val="321335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Lato" panose="020F0502020204030203" pitchFamily="34" charset="0"/>
                <a:ea typeface="Lato" panose="020F0502020204030203" pitchFamily="34" charset="0"/>
                <a:cs typeface="Lato" panose="020F0502020204030203" pitchFamily="34" charset="0"/>
              </a:rPr>
              <a:t>Intro to themes and indicators</a:t>
            </a:r>
          </a:p>
          <a:p>
            <a:endParaRPr lang="en-CH"/>
          </a:p>
        </p:txBody>
      </p:sp>
      <p:sp>
        <p:nvSpPr>
          <p:cNvPr id="4" name="Slide Number Placeholder 3"/>
          <p:cNvSpPr>
            <a:spLocks noGrp="1"/>
          </p:cNvSpPr>
          <p:nvPr>
            <p:ph type="sldNum" sz="quarter" idx="5"/>
          </p:nvPr>
        </p:nvSpPr>
        <p:spPr/>
        <p:txBody>
          <a:bodyPr/>
          <a:lstStyle/>
          <a:p>
            <a:fld id="{CD11E4AF-566C-1A41-8314-38DF5E7161AF}" type="slidenum">
              <a:rPr lang="en-US" smtClean="0"/>
              <a:t>9</a:t>
            </a:fld>
            <a:endParaRPr lang="en-US"/>
          </a:p>
        </p:txBody>
      </p:sp>
    </p:spTree>
    <p:extLst>
      <p:ext uri="{BB962C8B-B14F-4D97-AF65-F5344CB8AC3E}">
        <p14:creationId xmlns:p14="http://schemas.microsoft.com/office/powerpoint/2010/main" val="305498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a:rPr>
              <a:t>No single indicator to represent the household level needs</a:t>
            </a:r>
            <a:r>
              <a:rPr lang="en-US" dirty="0"/>
              <a:t> and vulnerability</a:t>
            </a:r>
            <a:r>
              <a:rPr lang="en-US" dirty="0">
                <a:latin typeface="Calibri Light" panose="020F0302020204030204"/>
              </a:rPr>
              <a:t> , A composite indicator combining food access, protection &amp; livelihood resilience, </a:t>
            </a:r>
            <a:r>
              <a:rPr lang="en-US" dirty="0"/>
              <a:t>economic vulnerability</a:t>
            </a:r>
            <a:r>
              <a:rPr lang="en-US" dirty="0">
                <a:latin typeface="Calibri Light" panose="020F0302020204030204"/>
              </a:rPr>
              <a:t>  </a:t>
            </a: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How we CAN measure it</a:t>
            </a:r>
          </a:p>
          <a:p>
            <a:r>
              <a:rPr lang="en-US" dirty="0"/>
              <a:t>Key message: cannot be measured by 1 single indicator </a:t>
            </a:r>
            <a:endParaRPr lang="en-US" dirty="0">
              <a:cs typeface="Calibri"/>
            </a:endParaRPr>
          </a:p>
          <a:p>
            <a:r>
              <a:rPr lang="en-US" dirty="0"/>
              <a:t>Multiple dimensions, what it measures </a:t>
            </a:r>
          </a:p>
          <a:p>
            <a:endParaRPr lang="en-US" dirty="0"/>
          </a:p>
          <a:p>
            <a:r>
              <a:rPr lang="en-US" dirty="0"/>
              <a:t>In refugee situations food and cash assistance often plays a major role, so the assessment methodology has to be slightly adjusted in order to measure the actual needs for assistance. In addition WFP carries out multisectoral Essential Needs Assessments with partners to ascertain what constitute the basic needs of a population of interest and which needs (such as food, shelter, education, or water) are met or unmet, how people meet them (or why people are unable to), in addition to identifying who and how many people are unable to meet these needs.</a:t>
            </a:r>
          </a:p>
        </p:txBody>
      </p:sp>
      <p:sp>
        <p:nvSpPr>
          <p:cNvPr id="4" name="Slide Number Placeholder 3"/>
          <p:cNvSpPr>
            <a:spLocks noGrp="1"/>
          </p:cNvSpPr>
          <p:nvPr>
            <p:ph type="sldNum" sz="quarter" idx="5"/>
          </p:nvPr>
        </p:nvSpPr>
        <p:spPr/>
        <p:txBody>
          <a:bodyPr/>
          <a:lstStyle/>
          <a:p>
            <a:fld id="{2BDBA2D7-204C-4A97-B67F-027D69D1A38F}" type="slidenum">
              <a:rPr lang="en-US" smtClean="0"/>
              <a:t>10</a:t>
            </a:fld>
            <a:endParaRPr lang="en-US"/>
          </a:p>
        </p:txBody>
      </p:sp>
    </p:spTree>
    <p:extLst>
      <p:ext uri="{BB962C8B-B14F-4D97-AF65-F5344CB8AC3E}">
        <p14:creationId xmlns:p14="http://schemas.microsoft.com/office/powerpoint/2010/main" val="185970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0CF0-83AA-4376-90C6-42D9AAE108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572F14-B9C7-4BD2-BE68-D825759A3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4D57BD-49A7-4311-ACCD-731B6B7EC2E8}"/>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5" name="Footer Placeholder 4">
            <a:extLst>
              <a:ext uri="{FF2B5EF4-FFF2-40B4-BE49-F238E27FC236}">
                <a16:creationId xmlns:a16="http://schemas.microsoft.com/office/drawing/2014/main" id="{6E04C70A-4995-48F1-8C17-355EE43E4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1CDA5-A7F7-4BF0-A72C-634429C2A62F}"/>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170516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B8B1-D215-4020-8564-C51F456AB6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C2F66-5465-4E05-B2F9-04C95FFF94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9C7E3-6C53-4261-B9B2-5286752C89BA}"/>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5" name="Footer Placeholder 4">
            <a:extLst>
              <a:ext uri="{FF2B5EF4-FFF2-40B4-BE49-F238E27FC236}">
                <a16:creationId xmlns:a16="http://schemas.microsoft.com/office/drawing/2014/main" id="{4C0A6513-2C77-4A24-A353-130EDA487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4E90B-BACF-4AA1-A9D6-DDEF081DD279}"/>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263379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C725F-EA81-4D66-8DA9-A7C2017D84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4C9F9-966F-4388-A4A6-911F3E6E62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D1D4F-1EE5-4F4B-9374-8832718F706C}"/>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5" name="Footer Placeholder 4">
            <a:extLst>
              <a:ext uri="{FF2B5EF4-FFF2-40B4-BE49-F238E27FC236}">
                <a16:creationId xmlns:a16="http://schemas.microsoft.com/office/drawing/2014/main" id="{E2F2DED4-820B-4713-B0C0-713A8AE0B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E32DC-D0B4-4F94-86A9-6646F8A43F4D}"/>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263046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7819-0EB9-406F-B8A7-631CC078E9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951C30-2465-4E1D-9DDD-BB160DDD1E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C8464-EF07-4CA5-9CB2-957530341834}"/>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5" name="Footer Placeholder 4">
            <a:extLst>
              <a:ext uri="{FF2B5EF4-FFF2-40B4-BE49-F238E27FC236}">
                <a16:creationId xmlns:a16="http://schemas.microsoft.com/office/drawing/2014/main" id="{2DDBF049-7F68-4CB0-B236-3DFAA7D9F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13D2F-D846-4A70-98C7-CB302AF8FE39}"/>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68467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455E-9D49-433F-9437-86E6D275B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94F31-15D5-423F-93B0-49A62EE3A9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999210-F275-4FF1-84FF-BD4059A203A7}"/>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5" name="Footer Placeholder 4">
            <a:extLst>
              <a:ext uri="{FF2B5EF4-FFF2-40B4-BE49-F238E27FC236}">
                <a16:creationId xmlns:a16="http://schemas.microsoft.com/office/drawing/2014/main" id="{E5DAC91E-B60D-4C04-979B-E1CF30062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D2482-9B4C-41A4-8A94-07FF966409FC}"/>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88309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7D0C-9F7D-4875-8ADA-830D44D0B0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E9E2F-D371-4791-8AA3-249BE0D66B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7F1C4-2440-49DE-9C10-26A0D035F7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F9FEF-2A66-4B6A-9762-98B5FBD3E1B7}"/>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6" name="Footer Placeholder 5">
            <a:extLst>
              <a:ext uri="{FF2B5EF4-FFF2-40B4-BE49-F238E27FC236}">
                <a16:creationId xmlns:a16="http://schemas.microsoft.com/office/drawing/2014/main" id="{37A68165-8AFA-45C5-A80C-ED6493DEB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CDEF3-C43B-4713-9DC7-77A4FE1D4CF4}"/>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12300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DA13D-740D-401F-AB06-4CB64ADF1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84C583-72C4-45EB-91DC-EAFCF9123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CC7A8-ADA7-43DD-8865-26F5A2C9E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A81F39-9862-4037-AF6D-456EAF4D82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96C186-2FF0-40AE-8C91-0574880731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C80FB0-28FE-4BCE-A3EB-3D0699D1888D}"/>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8" name="Footer Placeholder 7">
            <a:extLst>
              <a:ext uri="{FF2B5EF4-FFF2-40B4-BE49-F238E27FC236}">
                <a16:creationId xmlns:a16="http://schemas.microsoft.com/office/drawing/2014/main" id="{D9C20314-429B-4164-8B56-032E0E4600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0DDCF1-0C4D-4028-9485-74AA6071A378}"/>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574341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FDE93-544E-408C-AA6F-51ABAB62BA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9E7AC-5CCF-46B2-8D17-EC4BF41A6B5F}"/>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4" name="Footer Placeholder 3">
            <a:extLst>
              <a:ext uri="{FF2B5EF4-FFF2-40B4-BE49-F238E27FC236}">
                <a16:creationId xmlns:a16="http://schemas.microsoft.com/office/drawing/2014/main" id="{2B5D92E3-6873-44C6-9130-3C897BC05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450726-23A6-4DDF-8B8E-718A671BB154}"/>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283520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CFE46-A269-4670-A38F-A76EA6DE189E}"/>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3" name="Footer Placeholder 2">
            <a:extLst>
              <a:ext uri="{FF2B5EF4-FFF2-40B4-BE49-F238E27FC236}">
                <a16:creationId xmlns:a16="http://schemas.microsoft.com/office/drawing/2014/main" id="{D6D7CA9E-2BB9-4068-AE4B-BBFD9CDEE2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59005A-2E26-42C5-999A-677FFFBB813A}"/>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256564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60E6-0921-4796-BBB6-B11B6BBB1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3AA8BF-FC79-4961-8DD7-CD87DE64DC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5B5ED-BF4C-4F0A-8999-ACBAE3878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F32AE-4D05-4E93-B6F8-F9D3A61072F0}"/>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6" name="Footer Placeholder 5">
            <a:extLst>
              <a:ext uri="{FF2B5EF4-FFF2-40B4-BE49-F238E27FC236}">
                <a16:creationId xmlns:a16="http://schemas.microsoft.com/office/drawing/2014/main" id="{482173D0-B446-4711-B326-E849BF5161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F0A06-189B-4439-BD73-E3103524828A}"/>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300036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AA68-7B04-49F1-BF92-0BF010760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1992C8-878F-4ED0-8473-6CF32DABA7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B40A54-E282-47DC-89A8-2F5EA868B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BE21B-6A14-4195-9E37-A32ED42CCEBD}"/>
              </a:ext>
            </a:extLst>
          </p:cNvPr>
          <p:cNvSpPr>
            <a:spLocks noGrp="1"/>
          </p:cNvSpPr>
          <p:nvPr>
            <p:ph type="dt" sz="half" idx="10"/>
          </p:nvPr>
        </p:nvSpPr>
        <p:spPr/>
        <p:txBody>
          <a:bodyPr/>
          <a:lstStyle/>
          <a:p>
            <a:fld id="{6D02C0D1-58F1-4108-8121-40FC48A03419}" type="datetimeFigureOut">
              <a:rPr lang="en-US" smtClean="0"/>
              <a:t>12/19/2024</a:t>
            </a:fld>
            <a:endParaRPr lang="en-US"/>
          </a:p>
        </p:txBody>
      </p:sp>
      <p:sp>
        <p:nvSpPr>
          <p:cNvPr id="6" name="Footer Placeholder 5">
            <a:extLst>
              <a:ext uri="{FF2B5EF4-FFF2-40B4-BE49-F238E27FC236}">
                <a16:creationId xmlns:a16="http://schemas.microsoft.com/office/drawing/2014/main" id="{171DF418-E59B-410E-9E75-EF145AA1D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7341E-DF3C-4734-8C69-59417EA6A112}"/>
              </a:ext>
            </a:extLst>
          </p:cNvPr>
          <p:cNvSpPr>
            <a:spLocks noGrp="1"/>
          </p:cNvSpPr>
          <p:nvPr>
            <p:ph type="sldNum" sz="quarter" idx="12"/>
          </p:nvPr>
        </p:nvSpPr>
        <p:spPr/>
        <p:txBody>
          <a:bodyPr/>
          <a:lstStyle/>
          <a:p>
            <a:fld id="{5A693269-7F3C-4E63-BBB1-DACEC62E3224}" type="slidenum">
              <a:rPr lang="en-US" smtClean="0"/>
              <a:t>‹#›</a:t>
            </a:fld>
            <a:endParaRPr lang="en-US"/>
          </a:p>
        </p:txBody>
      </p:sp>
    </p:spTree>
    <p:extLst>
      <p:ext uri="{BB962C8B-B14F-4D97-AF65-F5344CB8AC3E}">
        <p14:creationId xmlns:p14="http://schemas.microsoft.com/office/powerpoint/2010/main" val="89750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2A9FBF-D21E-4326-97CF-F25F4D235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596C99-750E-495D-A80A-A09B77183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E57168-3502-4111-9B13-23BDD0DD50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2C0D1-58F1-4108-8121-40FC48A03419}" type="datetimeFigureOut">
              <a:rPr lang="en-US" smtClean="0"/>
              <a:t>12/19/2024</a:t>
            </a:fld>
            <a:endParaRPr lang="en-US"/>
          </a:p>
        </p:txBody>
      </p:sp>
      <p:sp>
        <p:nvSpPr>
          <p:cNvPr id="5" name="Footer Placeholder 4">
            <a:extLst>
              <a:ext uri="{FF2B5EF4-FFF2-40B4-BE49-F238E27FC236}">
                <a16:creationId xmlns:a16="http://schemas.microsoft.com/office/drawing/2014/main" id="{EA25DF65-FB0A-472B-8416-C7C244DA4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3B28EA-2167-4A62-8C5F-03C52F3C49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93269-7F3C-4E63-BBB1-DACEC62E3224}" type="slidenum">
              <a:rPr lang="en-US" smtClean="0"/>
              <a:t>‹#›</a:t>
            </a:fld>
            <a:endParaRPr lang="en-US"/>
          </a:p>
        </p:txBody>
      </p:sp>
    </p:spTree>
    <p:extLst>
      <p:ext uri="{BB962C8B-B14F-4D97-AF65-F5344CB8AC3E}">
        <p14:creationId xmlns:p14="http://schemas.microsoft.com/office/powerpoint/2010/main" val="3396128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1.xml"/><Relationship Id="rId7" Type="http://schemas.openxmlformats.org/officeDocument/2006/relationships/image" Target="../media/image22.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13.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3.svg"/><Relationship Id="rId18" Type="http://schemas.openxmlformats.org/officeDocument/2006/relationships/image" Target="../media/image63.png"/><Relationship Id="rId3" Type="http://schemas.openxmlformats.org/officeDocument/2006/relationships/image" Target="../media/image52.svg"/><Relationship Id="rId21" Type="http://schemas.openxmlformats.org/officeDocument/2006/relationships/image" Target="../media/image66.svg"/><Relationship Id="rId7" Type="http://schemas.openxmlformats.org/officeDocument/2006/relationships/image" Target="../media/image56.svg"/><Relationship Id="rId12" Type="http://schemas.openxmlformats.org/officeDocument/2006/relationships/image" Target="../media/image32.png"/><Relationship Id="rId17" Type="http://schemas.openxmlformats.org/officeDocument/2006/relationships/image" Target="../media/image62.svg"/><Relationship Id="rId2" Type="http://schemas.openxmlformats.org/officeDocument/2006/relationships/image" Target="../media/image51.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31.svg"/><Relationship Id="rId23" Type="http://schemas.openxmlformats.org/officeDocument/2006/relationships/image" Target="../media/image68.svg"/><Relationship Id="rId10" Type="http://schemas.openxmlformats.org/officeDocument/2006/relationships/image" Target="../media/image59.png"/><Relationship Id="rId19" Type="http://schemas.openxmlformats.org/officeDocument/2006/relationships/image" Target="../media/image64.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30.png"/><Relationship Id="rId22"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6.xml"/><Relationship Id="rId7" Type="http://schemas.openxmlformats.org/officeDocument/2006/relationships/image" Target="../media/image80.sv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notesSlide" Target="../notesSlides/notesSlide17.xml"/><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8.xml"/><Relationship Id="rId7" Type="http://schemas.openxmlformats.org/officeDocument/2006/relationships/image" Target="../media/image80.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22.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106.svg"/></Relationships>
</file>

<file path=ppt/slides/_rels/slide23.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jpe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22.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21.png"/><Relationship Id="rId5" Type="http://schemas.openxmlformats.org/officeDocument/2006/relationships/image" Target="../media/image78.sv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26.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33.svg"/><Relationship Id="rId3" Type="http://schemas.openxmlformats.org/officeDocument/2006/relationships/image" Target="../media/image128.svg"/><Relationship Id="rId7" Type="http://schemas.openxmlformats.org/officeDocument/2006/relationships/image" Target="../media/image132.svg"/><Relationship Id="rId12" Type="http://schemas.openxmlformats.org/officeDocument/2006/relationships/image" Target="../media/image32.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sv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svg"/><Relationship Id="rId14" Type="http://schemas.openxmlformats.org/officeDocument/2006/relationships/image" Target="../media/image137.jpeg"/></Relationships>
</file>

<file path=ppt/slides/_rels/slide2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0.svg"/><Relationship Id="rId4" Type="http://schemas.openxmlformats.org/officeDocument/2006/relationships/image" Target="../media/image1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58.sv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3.svg"/><Relationship Id="rId18" Type="http://schemas.openxmlformats.org/officeDocument/2006/relationships/image" Target="../media/image63.png"/><Relationship Id="rId3" Type="http://schemas.openxmlformats.org/officeDocument/2006/relationships/image" Target="../media/image52.svg"/><Relationship Id="rId21" Type="http://schemas.openxmlformats.org/officeDocument/2006/relationships/image" Target="../media/image66.svg"/><Relationship Id="rId7" Type="http://schemas.openxmlformats.org/officeDocument/2006/relationships/image" Target="../media/image56.svg"/><Relationship Id="rId12" Type="http://schemas.openxmlformats.org/officeDocument/2006/relationships/image" Target="../media/image32.png"/><Relationship Id="rId17" Type="http://schemas.openxmlformats.org/officeDocument/2006/relationships/image" Target="../media/image62.svg"/><Relationship Id="rId2" Type="http://schemas.openxmlformats.org/officeDocument/2006/relationships/image" Target="../media/image51.png"/><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31.svg"/><Relationship Id="rId23" Type="http://schemas.openxmlformats.org/officeDocument/2006/relationships/image" Target="../media/image68.svg"/><Relationship Id="rId10" Type="http://schemas.openxmlformats.org/officeDocument/2006/relationships/image" Target="../media/image59.png"/><Relationship Id="rId19" Type="http://schemas.openxmlformats.org/officeDocument/2006/relationships/image" Target="../media/image64.sv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30.png"/><Relationship Id="rId22"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8.xml"/><Relationship Id="rId7" Type="http://schemas.openxmlformats.org/officeDocument/2006/relationships/image" Target="../media/image22.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39.svg"/></Relationships>
</file>

<file path=ppt/slides/_rels/slide3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29.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svg"/><Relationship Id="rId18" Type="http://schemas.openxmlformats.org/officeDocument/2006/relationships/image" Target="../media/image159.png"/><Relationship Id="rId3" Type="http://schemas.openxmlformats.org/officeDocument/2006/relationships/notesSlide" Target="../notesSlides/notesSlide30.xml"/><Relationship Id="rId7" Type="http://schemas.openxmlformats.org/officeDocument/2006/relationships/image" Target="../media/image148.svg"/><Relationship Id="rId12" Type="http://schemas.openxmlformats.org/officeDocument/2006/relationships/image" Target="../media/image153.png"/><Relationship Id="rId17" Type="http://schemas.openxmlformats.org/officeDocument/2006/relationships/image" Target="../media/image158.svg"/><Relationship Id="rId2" Type="http://schemas.openxmlformats.org/officeDocument/2006/relationships/slideLayout" Target="../slideLayouts/slideLayout2.xml"/><Relationship Id="rId16" Type="http://schemas.openxmlformats.org/officeDocument/2006/relationships/image" Target="../media/image157.png"/><Relationship Id="rId1" Type="http://schemas.openxmlformats.org/officeDocument/2006/relationships/tags" Target="../tags/tag12.xml"/><Relationship Id="rId6" Type="http://schemas.openxmlformats.org/officeDocument/2006/relationships/image" Target="../media/image147.png"/><Relationship Id="rId11" Type="http://schemas.openxmlformats.org/officeDocument/2006/relationships/image" Target="../media/image152.svg"/><Relationship Id="rId5" Type="http://schemas.openxmlformats.org/officeDocument/2006/relationships/image" Target="../media/image146.svg"/><Relationship Id="rId15" Type="http://schemas.openxmlformats.org/officeDocument/2006/relationships/image" Target="../media/image156.svg"/><Relationship Id="rId10" Type="http://schemas.openxmlformats.org/officeDocument/2006/relationships/image" Target="../media/image151.png"/><Relationship Id="rId19" Type="http://schemas.openxmlformats.org/officeDocument/2006/relationships/image" Target="../media/image160.svg"/><Relationship Id="rId4" Type="http://schemas.openxmlformats.org/officeDocument/2006/relationships/image" Target="../media/image145.png"/><Relationship Id="rId9" Type="http://schemas.openxmlformats.org/officeDocument/2006/relationships/image" Target="../media/image150.svg"/><Relationship Id="rId14" Type="http://schemas.openxmlformats.org/officeDocument/2006/relationships/image" Target="../media/image1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notesSlide" Target="../notesSlides/notesSlide32.xml"/><Relationship Id="rId7" Type="http://schemas.openxmlformats.org/officeDocument/2006/relationships/image" Target="../media/image178.sv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77.png"/><Relationship Id="rId11" Type="http://schemas.openxmlformats.org/officeDocument/2006/relationships/image" Target="../media/image182.svg"/><Relationship Id="rId5" Type="http://schemas.openxmlformats.org/officeDocument/2006/relationships/image" Target="../media/image176.sv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svg"/></Relationships>
</file>

<file path=ppt/slides/_rels/slide39.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6.svg"/><Relationship Id="rId5" Type="http://schemas.openxmlformats.org/officeDocument/2006/relationships/image" Target="../media/image185.png"/><Relationship Id="rId10" Type="http://schemas.openxmlformats.org/officeDocument/2006/relationships/image" Target="../media/image190.svg"/><Relationship Id="rId4" Type="http://schemas.openxmlformats.org/officeDocument/2006/relationships/image" Target="../media/image184.png"/><Relationship Id="rId9" Type="http://schemas.openxmlformats.org/officeDocument/2006/relationships/image" Target="../media/image189.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sv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1.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97.sv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96.png"/><Relationship Id="rId5" Type="http://schemas.openxmlformats.org/officeDocument/2006/relationships/image" Target="../media/image195.svg"/><Relationship Id="rId4" Type="http://schemas.openxmlformats.org/officeDocument/2006/relationships/image" Target="../media/image194.png"/></Relationships>
</file>

<file path=ppt/slides/_rels/slide4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4.xml"/><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5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notesSlide" Target="../notesSlides/notesSlide44.xml"/><Relationship Id="rId7" Type="http://schemas.openxmlformats.org/officeDocument/2006/relationships/image" Target="../media/image208.sv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7.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210.svg"/></Relationships>
</file>

<file path=ppt/slides/_rels/slide54.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notesSlide" Target="../notesSlides/notesSlide45.xml"/><Relationship Id="rId7" Type="http://schemas.openxmlformats.org/officeDocument/2006/relationships/image" Target="../media/image21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13.svg"/><Relationship Id="rId5" Type="http://schemas.openxmlformats.org/officeDocument/2006/relationships/image" Target="../media/image212.png"/><Relationship Id="rId4" Type="http://schemas.openxmlformats.org/officeDocument/2006/relationships/image" Target="../media/image21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4.jpeg"/><Relationship Id="rId7" Type="http://schemas.openxmlformats.org/officeDocument/2006/relationships/hyperlink" Target="https://creativecommons.org/licenses/by/3.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algerblog.blogspot.com/2015/11/30-years-ago-nm-governor-welcomed.html" TargetMode="External"/><Relationship Id="rId5" Type="http://schemas.openxmlformats.org/officeDocument/2006/relationships/image" Target="../media/image25.jpeg"/><Relationship Id="rId4" Type="http://schemas.openxmlformats.org/officeDocument/2006/relationships/hyperlink" Target="https://globalvoices.org/2015/08/28/8-ways-climate-change-is-already-affecting-afri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608F018-A11E-442F-A261-C3996FE889A4}"/>
              </a:ext>
            </a:extLst>
          </p:cNvPr>
          <p:cNvSpPr txBox="1"/>
          <p:nvPr/>
        </p:nvSpPr>
        <p:spPr>
          <a:xfrm>
            <a:off x="6325510" y="2463743"/>
            <a:ext cx="5870705" cy="2195515"/>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10000"/>
          </a:bodyPr>
          <a:lstStyle/>
          <a:p>
            <a:pPr>
              <a:lnSpc>
                <a:spcPct val="90000"/>
              </a:lnSpc>
              <a:spcAft>
                <a:spcPts val="600"/>
              </a:spcAft>
            </a:pPr>
            <a:r>
              <a:rPr lang="en-US" sz="3200" b="1">
                <a:latin typeface="Lato"/>
                <a:ea typeface="Lato"/>
                <a:cs typeface="Lato"/>
              </a:rPr>
              <a:t>JOINT TARGETING GUIDANCE TRAINING PROGRAMME </a:t>
            </a:r>
          </a:p>
          <a:p>
            <a:pPr>
              <a:lnSpc>
                <a:spcPct val="90000"/>
              </a:lnSpc>
              <a:spcAft>
                <a:spcPts val="600"/>
              </a:spcAft>
            </a:pPr>
            <a:endParaRPr lang="en-US" sz="2600">
              <a:latin typeface="Lato"/>
              <a:ea typeface="Lato"/>
              <a:cs typeface="Calibri" panose="020F0502020204030204"/>
            </a:endParaRPr>
          </a:p>
          <a:p>
            <a:pPr>
              <a:lnSpc>
                <a:spcPct val="90000"/>
              </a:lnSpc>
              <a:spcAft>
                <a:spcPts val="600"/>
              </a:spcAft>
              <a:buFont typeface="Arial" panose="020B0604020202020204" pitchFamily="34" charset="0"/>
            </a:pPr>
            <a:r>
              <a:rPr lang="en-US" sz="3500" b="1">
                <a:solidFill>
                  <a:srgbClr val="0070C0"/>
                </a:solidFill>
                <a:latin typeface="Lato"/>
                <a:ea typeface="Lato"/>
                <a:cs typeface="Lato"/>
              </a:rPr>
              <a:t>Assessment and Analysis for Better Targeting</a:t>
            </a:r>
            <a:r>
              <a:rPr lang="en-US" sz="3000" b="1">
                <a:solidFill>
                  <a:srgbClr val="0070C0"/>
                </a:solidFill>
                <a:latin typeface="Lato"/>
                <a:ea typeface="Lato"/>
                <a:cs typeface="Lato"/>
              </a:rPr>
              <a:t> </a:t>
            </a:r>
            <a:endParaRPr lang="en-US" sz="3000">
              <a:solidFill>
                <a:srgbClr val="0070C0"/>
              </a:solidFill>
              <a:latin typeface="Calibri" panose="020F0502020204030204"/>
              <a:ea typeface="Lato"/>
              <a:cs typeface="Calibri"/>
            </a:endParaRPr>
          </a:p>
        </p:txBody>
      </p:sp>
      <p:pic>
        <p:nvPicPr>
          <p:cNvPr id="8" name="Picture 7">
            <a:extLst>
              <a:ext uri="{FF2B5EF4-FFF2-40B4-BE49-F238E27FC236}">
                <a16:creationId xmlns:a16="http://schemas.microsoft.com/office/drawing/2014/main" id="{B97134C3-64A6-4B42-B2CC-CC3E895736A2}"/>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327779" y="484403"/>
            <a:ext cx="6587413" cy="1297743"/>
          </a:xfrm>
          <a:prstGeom prst="rect">
            <a:avLst/>
          </a:prstGeom>
          <a:noFill/>
        </p:spPr>
      </p:pic>
      <p:pic>
        <p:nvPicPr>
          <p:cNvPr id="4" name="Picture 4">
            <a:extLst>
              <a:ext uri="{FF2B5EF4-FFF2-40B4-BE49-F238E27FC236}">
                <a16:creationId xmlns:a16="http://schemas.microsoft.com/office/drawing/2014/main" id="{CC884298-1047-4592-8C60-34E9DD0832B6}"/>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r="-2"/>
          <a:stretch/>
        </p:blipFill>
        <p:spPr>
          <a:xfrm>
            <a:off x="20" y="207595"/>
            <a:ext cx="6829293" cy="6431003"/>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Tree>
    <p:extLst>
      <p:ext uri="{BB962C8B-B14F-4D97-AF65-F5344CB8AC3E}">
        <p14:creationId xmlns:p14="http://schemas.microsoft.com/office/powerpoint/2010/main" val="1183063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58B2F1CC-7483-4709-A06B-70148B10BF29}"/>
              </a:ext>
            </a:extLst>
          </p:cNvPr>
          <p:cNvSpPr txBox="1"/>
          <p:nvPr/>
        </p:nvSpPr>
        <p:spPr>
          <a:xfrm>
            <a:off x="706822" y="312498"/>
            <a:ext cx="9655185" cy="133083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100" b="1" kern="1200">
                <a:solidFill>
                  <a:srgbClr val="4291E1"/>
                </a:solidFill>
                <a:latin typeface="Lato"/>
                <a:ea typeface="Lato"/>
                <a:cs typeface="Lato"/>
              </a:rPr>
              <a:t>Comprehensively measuring household vulnerability </a:t>
            </a:r>
            <a:endParaRPr lang="en-US" sz="3100" kern="1200">
              <a:solidFill>
                <a:srgbClr val="4291E1"/>
              </a:solidFill>
              <a:latin typeface="Lato"/>
              <a:ea typeface="Lato"/>
              <a:cs typeface="Lato"/>
            </a:endParaRPr>
          </a:p>
        </p:txBody>
      </p:sp>
      <p:sp>
        <p:nvSpPr>
          <p:cNvPr id="3" name="Content Placeholder 2">
            <a:extLst>
              <a:ext uri="{FF2B5EF4-FFF2-40B4-BE49-F238E27FC236}">
                <a16:creationId xmlns:a16="http://schemas.microsoft.com/office/drawing/2014/main" id="{C3FC1048-7A01-40C3-861D-6B1132697BD1}"/>
              </a:ext>
            </a:extLst>
          </p:cNvPr>
          <p:cNvSpPr>
            <a:spLocks noGrp="1"/>
          </p:cNvSpPr>
          <p:nvPr>
            <p:ph idx="1"/>
          </p:nvPr>
        </p:nvSpPr>
        <p:spPr>
          <a:xfrm>
            <a:off x="187079" y="1522930"/>
            <a:ext cx="4821339" cy="955965"/>
          </a:xfrm>
        </p:spPr>
        <p:txBody>
          <a:bodyPr vert="horz" lIns="91440" tIns="45720" rIns="91440" bIns="45720" rtlCol="0" anchor="t">
            <a:normAutofit/>
          </a:bodyPr>
          <a:lstStyle/>
          <a:p>
            <a:pPr marL="0"/>
            <a:endParaRPr lang="en-US" sz="2000">
              <a:latin typeface="Lato" panose="020F0502020204030203" pitchFamily="34" charset="0"/>
              <a:ea typeface="Lato" panose="020F0502020204030203" pitchFamily="34" charset="0"/>
              <a:cs typeface="Lato" panose="020F0502020204030203" pitchFamily="34" charset="0"/>
            </a:endParaRPr>
          </a:p>
          <a:p>
            <a:pPr marL="0" indent="0">
              <a:buNone/>
            </a:pPr>
            <a:r>
              <a:rPr lang="en-US" sz="2000" b="1">
                <a:latin typeface="Lato" panose="020F0502020204030203" pitchFamily="34" charset="0"/>
                <a:ea typeface="Lato" panose="020F0502020204030203" pitchFamily="34" charset="0"/>
                <a:cs typeface="Lato" panose="020F0502020204030203" pitchFamily="34" charset="0"/>
              </a:rPr>
              <a:t>Food security</a:t>
            </a:r>
            <a:r>
              <a:rPr lang="en-US" sz="2000">
                <a:latin typeface="Lato" panose="020F0502020204030203" pitchFamily="34" charset="0"/>
                <a:ea typeface="Lato" panose="020F0502020204030203" pitchFamily="34" charset="0"/>
                <a:cs typeface="Lato" panose="020F0502020204030203" pitchFamily="34" charset="0"/>
              </a:rPr>
              <a:t>: Food Consumption Score</a:t>
            </a:r>
          </a:p>
        </p:txBody>
      </p:sp>
      <p:pic>
        <p:nvPicPr>
          <p:cNvPr id="9" name="Graphic 8" descr="Venn diagram outline">
            <a:extLst>
              <a:ext uri="{FF2B5EF4-FFF2-40B4-BE49-F238E27FC236}">
                <a16:creationId xmlns:a16="http://schemas.microsoft.com/office/drawing/2014/main" id="{574B6870-8732-4843-9969-6E7122D74488}"/>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1236" t="12639" r="11056" b="12639"/>
          <a:stretch/>
        </p:blipFill>
        <p:spPr>
          <a:xfrm rot="10800000">
            <a:off x="6447356" y="1546889"/>
            <a:ext cx="3914651" cy="3764221"/>
          </a:xfrm>
          <a:prstGeom prst="rect">
            <a:avLst/>
          </a:prstGeom>
        </p:spPr>
      </p:pic>
      <p:pic>
        <p:nvPicPr>
          <p:cNvPr id="10" name="Graphic 9">
            <a:extLst>
              <a:ext uri="{FF2B5EF4-FFF2-40B4-BE49-F238E27FC236}">
                <a16:creationId xmlns:a16="http://schemas.microsoft.com/office/drawing/2014/main" id="{989EF060-B5DF-4925-9394-BB2FD8122A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62579" y="2302811"/>
            <a:ext cx="848779" cy="654267"/>
          </a:xfrm>
          <a:prstGeom prst="rect">
            <a:avLst/>
          </a:prstGeom>
        </p:spPr>
      </p:pic>
      <p:pic>
        <p:nvPicPr>
          <p:cNvPr id="11" name="Graphic 10">
            <a:extLst>
              <a:ext uri="{FF2B5EF4-FFF2-40B4-BE49-F238E27FC236}">
                <a16:creationId xmlns:a16="http://schemas.microsoft.com/office/drawing/2014/main" id="{CECFE3CC-3BA5-4065-B23A-073F8B46E6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23719" y="2323455"/>
            <a:ext cx="654267" cy="654267"/>
          </a:xfrm>
          <a:prstGeom prst="rect">
            <a:avLst/>
          </a:prstGeom>
        </p:spPr>
      </p:pic>
      <p:pic>
        <p:nvPicPr>
          <p:cNvPr id="12" name="Graphic 11">
            <a:extLst>
              <a:ext uri="{FF2B5EF4-FFF2-40B4-BE49-F238E27FC236}">
                <a16:creationId xmlns:a16="http://schemas.microsoft.com/office/drawing/2014/main" id="{43E8DBF6-74D4-405C-987E-B8EF4EBD1D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0643" y="4092376"/>
            <a:ext cx="544949" cy="726599"/>
          </a:xfrm>
          <a:prstGeom prst="rect">
            <a:avLst/>
          </a:prstGeom>
        </p:spPr>
      </p:pic>
      <p:sp>
        <p:nvSpPr>
          <p:cNvPr id="2" name="Arrow: Down 1">
            <a:extLst>
              <a:ext uri="{FF2B5EF4-FFF2-40B4-BE49-F238E27FC236}">
                <a16:creationId xmlns:a16="http://schemas.microsoft.com/office/drawing/2014/main" id="{76C40CDB-C22F-4EEE-92D6-016DF6BC3C3E}"/>
              </a:ext>
            </a:extLst>
          </p:cNvPr>
          <p:cNvSpPr/>
          <p:nvPr/>
        </p:nvSpPr>
        <p:spPr>
          <a:xfrm>
            <a:off x="1880755" y="4239491"/>
            <a:ext cx="644236" cy="955964"/>
          </a:xfrm>
          <a:prstGeom prst="downArrow">
            <a:avLst/>
          </a:prstGeom>
          <a:solidFill>
            <a:srgbClr val="42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2A2351D2-71A8-4C77-B92A-86BEC8B6194F}"/>
              </a:ext>
            </a:extLst>
          </p:cNvPr>
          <p:cNvSpPr txBox="1"/>
          <p:nvPr/>
        </p:nvSpPr>
        <p:spPr>
          <a:xfrm>
            <a:off x="189475" y="2401728"/>
            <a:ext cx="6094268" cy="707886"/>
          </a:xfrm>
          <a:prstGeom prst="rect">
            <a:avLst/>
          </a:prstGeom>
          <a:noFill/>
        </p:spPr>
        <p:txBody>
          <a:bodyPr wrap="square">
            <a:spAutoFit/>
          </a:bodyPr>
          <a:lstStyle/>
          <a:p>
            <a:pPr marL="0" indent="0">
              <a:buNone/>
            </a:pPr>
            <a:endParaRPr lang="en-US" sz="2000">
              <a:latin typeface="Lato" panose="020F0502020204030203" pitchFamily="34" charset="0"/>
              <a:ea typeface="Lato" panose="020F0502020204030203" pitchFamily="34" charset="0"/>
              <a:cs typeface="Lato" panose="020F0502020204030203" pitchFamily="34" charset="0"/>
            </a:endParaRPr>
          </a:p>
          <a:p>
            <a:pPr marL="0" indent="0">
              <a:buNone/>
            </a:pPr>
            <a:r>
              <a:rPr lang="en-US" sz="2000" b="1">
                <a:latin typeface="Lato" panose="020F0502020204030203" pitchFamily="34" charset="0"/>
                <a:ea typeface="Lato" panose="020F0502020204030203" pitchFamily="34" charset="0"/>
                <a:cs typeface="Lato" panose="020F0502020204030203" pitchFamily="34" charset="0"/>
              </a:rPr>
              <a:t>Protection</a:t>
            </a:r>
            <a:r>
              <a:rPr lang="en-US" sz="2000">
                <a:latin typeface="Lato" panose="020F0502020204030203" pitchFamily="34" charset="0"/>
                <a:ea typeface="Lato" panose="020F0502020204030203" pitchFamily="34" charset="0"/>
                <a:cs typeface="Lato" panose="020F0502020204030203" pitchFamily="34" charset="0"/>
              </a:rPr>
              <a:t>: Livelihood coping strategies </a:t>
            </a:r>
          </a:p>
        </p:txBody>
      </p:sp>
      <p:sp>
        <p:nvSpPr>
          <p:cNvPr id="16" name="TextBox 15">
            <a:extLst>
              <a:ext uri="{FF2B5EF4-FFF2-40B4-BE49-F238E27FC236}">
                <a16:creationId xmlns:a16="http://schemas.microsoft.com/office/drawing/2014/main" id="{9956AB03-279C-4776-B2B6-3D4F16934539}"/>
              </a:ext>
            </a:extLst>
          </p:cNvPr>
          <p:cNvSpPr txBox="1"/>
          <p:nvPr/>
        </p:nvSpPr>
        <p:spPr>
          <a:xfrm>
            <a:off x="189624" y="3467895"/>
            <a:ext cx="6094268" cy="400110"/>
          </a:xfrm>
          <a:prstGeom prst="rect">
            <a:avLst/>
          </a:prstGeom>
          <a:noFill/>
        </p:spPr>
        <p:txBody>
          <a:bodyPr wrap="square">
            <a:spAutoFit/>
          </a:bodyPr>
          <a:lstStyle/>
          <a:p>
            <a:pPr marL="0" indent="0">
              <a:buNone/>
            </a:pPr>
            <a:r>
              <a:rPr lang="en-US" sz="2000" b="1">
                <a:latin typeface="Lato" panose="020F0502020204030203" pitchFamily="34" charset="0"/>
                <a:ea typeface="Lato" panose="020F0502020204030203" pitchFamily="34" charset="0"/>
                <a:cs typeface="Lato" panose="020F0502020204030203" pitchFamily="34" charset="0"/>
              </a:rPr>
              <a:t>Economic capacity</a:t>
            </a:r>
            <a:r>
              <a:rPr lang="en-US" sz="2000">
                <a:latin typeface="Lato" panose="020F0502020204030203" pitchFamily="34" charset="0"/>
                <a:ea typeface="Lato" panose="020F0502020204030203" pitchFamily="34" charset="0"/>
                <a:cs typeface="Lato" panose="020F0502020204030203" pitchFamily="34" charset="0"/>
              </a:rPr>
              <a:t>: Capacity to meet essential needs</a:t>
            </a:r>
          </a:p>
        </p:txBody>
      </p:sp>
      <p:sp>
        <p:nvSpPr>
          <p:cNvPr id="18" name="TextBox 17">
            <a:extLst>
              <a:ext uri="{FF2B5EF4-FFF2-40B4-BE49-F238E27FC236}">
                <a16:creationId xmlns:a16="http://schemas.microsoft.com/office/drawing/2014/main" id="{99A73545-1EEB-40B9-A479-97FD0D9DA44A}"/>
              </a:ext>
            </a:extLst>
          </p:cNvPr>
          <p:cNvSpPr txBox="1"/>
          <p:nvPr/>
        </p:nvSpPr>
        <p:spPr>
          <a:xfrm>
            <a:off x="189475" y="5366886"/>
            <a:ext cx="4340961" cy="400110"/>
          </a:xfrm>
          <a:prstGeom prst="rect">
            <a:avLst/>
          </a:prstGeom>
          <a:noFill/>
        </p:spPr>
        <p:txBody>
          <a:bodyPr wrap="square" lIns="91440" tIns="45720" rIns="91440" bIns="45720" anchor="t">
            <a:spAutoFit/>
          </a:bodyPr>
          <a:lstStyle/>
          <a:p>
            <a:r>
              <a:rPr lang="en-US" sz="2000">
                <a:latin typeface="Lato"/>
                <a:ea typeface="Lato"/>
                <a:cs typeface="Lato"/>
              </a:rPr>
              <a:t>         Level of vulnerabilities </a:t>
            </a:r>
          </a:p>
        </p:txBody>
      </p:sp>
    </p:spTree>
    <p:extLst>
      <p:ext uri="{BB962C8B-B14F-4D97-AF65-F5344CB8AC3E}">
        <p14:creationId xmlns:p14="http://schemas.microsoft.com/office/powerpoint/2010/main" val="16932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4F3F-230D-B428-57CA-440FDAE5DA0D}"/>
              </a:ext>
            </a:extLst>
          </p:cNvPr>
          <p:cNvSpPr>
            <a:spLocks noGrp="1"/>
          </p:cNvSpPr>
          <p:nvPr>
            <p:ph type="title"/>
          </p:nvPr>
        </p:nvSpPr>
        <p:spPr>
          <a:xfrm>
            <a:off x="402771" y="291810"/>
            <a:ext cx="11386457" cy="693914"/>
          </a:xfrm>
        </p:spPr>
        <p:txBody>
          <a:bodyPr/>
          <a:lstStyle/>
          <a:p>
            <a:pPr algn="ctr"/>
            <a:r>
              <a:rPr lang="en-US" sz="3200" b="1" dirty="0">
                <a:solidFill>
                  <a:srgbClr val="4291E1"/>
                </a:solidFill>
                <a:latin typeface="Lato"/>
                <a:ea typeface="+mj-lt"/>
                <a:cs typeface="+mj-lt"/>
              </a:rPr>
              <a:t>Comprehensively measuring household vulnerability </a:t>
            </a:r>
            <a:endParaRPr lang="en-US" sz="3200" dirty="0">
              <a:latin typeface="Lato"/>
              <a:ea typeface="+mj-lt"/>
              <a:cs typeface="+mj-lt"/>
            </a:endParaRPr>
          </a:p>
        </p:txBody>
      </p:sp>
      <p:sp>
        <p:nvSpPr>
          <p:cNvPr id="6" name="Rectangle: Rounded Corners 5">
            <a:extLst>
              <a:ext uri="{FF2B5EF4-FFF2-40B4-BE49-F238E27FC236}">
                <a16:creationId xmlns:a16="http://schemas.microsoft.com/office/drawing/2014/main" id="{C7AF94F7-163F-4298-A0B1-6DA2D15C6673}"/>
              </a:ext>
            </a:extLst>
          </p:cNvPr>
          <p:cNvSpPr/>
          <p:nvPr/>
        </p:nvSpPr>
        <p:spPr>
          <a:xfrm>
            <a:off x="1512277" y="1154298"/>
            <a:ext cx="1917904" cy="184062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Household expenditure below 75% of Minimum Expenditure Basket </a:t>
            </a:r>
            <a:r>
              <a:rPr lang="en-US" sz="1400" dirty="0"/>
              <a:t>(excluding cash assistance value)</a:t>
            </a:r>
            <a:endParaRPr lang="en-CH" sz="1400" dirty="0"/>
          </a:p>
        </p:txBody>
      </p:sp>
      <p:sp>
        <p:nvSpPr>
          <p:cNvPr id="7" name="Rectangle: Rounded Corners 6">
            <a:extLst>
              <a:ext uri="{FF2B5EF4-FFF2-40B4-BE49-F238E27FC236}">
                <a16:creationId xmlns:a16="http://schemas.microsoft.com/office/drawing/2014/main" id="{0C5C5DD3-D031-409F-BA2D-3C2E986AE930}"/>
              </a:ext>
            </a:extLst>
          </p:cNvPr>
          <p:cNvSpPr/>
          <p:nvPr/>
        </p:nvSpPr>
        <p:spPr>
          <a:xfrm>
            <a:off x="1512277" y="3156595"/>
            <a:ext cx="1917904" cy="1119731"/>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Between 75% and 100% of Minimum Expenditure Basket</a:t>
            </a:r>
            <a:endParaRPr lang="en-CH" sz="1400" dirty="0"/>
          </a:p>
        </p:txBody>
      </p:sp>
      <p:sp>
        <p:nvSpPr>
          <p:cNvPr id="8" name="Rectangle: Rounded Corners 7">
            <a:extLst>
              <a:ext uri="{FF2B5EF4-FFF2-40B4-BE49-F238E27FC236}">
                <a16:creationId xmlns:a16="http://schemas.microsoft.com/office/drawing/2014/main" id="{613ABC53-2609-493B-9110-FDB185411E39}"/>
              </a:ext>
            </a:extLst>
          </p:cNvPr>
          <p:cNvSpPr/>
          <p:nvPr/>
        </p:nvSpPr>
        <p:spPr>
          <a:xfrm>
            <a:off x="1512277" y="4438004"/>
            <a:ext cx="1917904" cy="1119731"/>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Above Minimum Expenditure Basket</a:t>
            </a:r>
            <a:endParaRPr lang="en-CH" sz="1400" dirty="0"/>
          </a:p>
        </p:txBody>
      </p:sp>
      <p:sp>
        <p:nvSpPr>
          <p:cNvPr id="9" name="Rectangle: Rounded Corners 8">
            <a:extLst>
              <a:ext uri="{FF2B5EF4-FFF2-40B4-BE49-F238E27FC236}">
                <a16:creationId xmlns:a16="http://schemas.microsoft.com/office/drawing/2014/main" id="{9542133F-5EC3-48DE-9B54-C360EC04FC0C}"/>
              </a:ext>
            </a:extLst>
          </p:cNvPr>
          <p:cNvSpPr/>
          <p:nvPr/>
        </p:nvSpPr>
        <p:spPr>
          <a:xfrm>
            <a:off x="3865306" y="1644781"/>
            <a:ext cx="1917904" cy="1350137"/>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High risk coping </a:t>
            </a:r>
            <a:r>
              <a:rPr lang="en-US" sz="1400" dirty="0"/>
              <a:t>(influence household expenditure or protection risk)</a:t>
            </a:r>
            <a:endParaRPr lang="en-CH" sz="1400" dirty="0"/>
          </a:p>
        </p:txBody>
      </p:sp>
      <p:sp>
        <p:nvSpPr>
          <p:cNvPr id="10" name="Rectangle: Rounded Corners 9">
            <a:extLst>
              <a:ext uri="{FF2B5EF4-FFF2-40B4-BE49-F238E27FC236}">
                <a16:creationId xmlns:a16="http://schemas.microsoft.com/office/drawing/2014/main" id="{38D20CE4-ECE8-4151-A01A-3B133AFE40F7}"/>
              </a:ext>
            </a:extLst>
          </p:cNvPr>
          <p:cNvSpPr/>
          <p:nvPr/>
        </p:nvSpPr>
        <p:spPr>
          <a:xfrm>
            <a:off x="6218335" y="2136573"/>
            <a:ext cx="1917904" cy="8614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Poor</a:t>
            </a:r>
            <a:endParaRPr lang="en-CH" sz="1400" dirty="0"/>
          </a:p>
        </p:txBody>
      </p:sp>
      <p:sp>
        <p:nvSpPr>
          <p:cNvPr id="11" name="Rectangle: Rounded Corners 10">
            <a:extLst>
              <a:ext uri="{FF2B5EF4-FFF2-40B4-BE49-F238E27FC236}">
                <a16:creationId xmlns:a16="http://schemas.microsoft.com/office/drawing/2014/main" id="{4303F924-BB54-47CE-ACF1-6E7047E17FDA}"/>
              </a:ext>
            </a:extLst>
          </p:cNvPr>
          <p:cNvSpPr/>
          <p:nvPr/>
        </p:nvSpPr>
        <p:spPr>
          <a:xfrm>
            <a:off x="8571364" y="1154297"/>
            <a:ext cx="1917904" cy="184062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Highly vulnerable</a:t>
            </a:r>
            <a:endParaRPr lang="en-CH" dirty="0"/>
          </a:p>
        </p:txBody>
      </p:sp>
      <p:sp>
        <p:nvSpPr>
          <p:cNvPr id="12" name="Arrow: Right 11">
            <a:extLst>
              <a:ext uri="{FF2B5EF4-FFF2-40B4-BE49-F238E27FC236}">
                <a16:creationId xmlns:a16="http://schemas.microsoft.com/office/drawing/2014/main" id="{B646D87D-0B18-4C3F-861D-F6FB701AC5E3}"/>
              </a:ext>
            </a:extLst>
          </p:cNvPr>
          <p:cNvSpPr/>
          <p:nvPr/>
        </p:nvSpPr>
        <p:spPr>
          <a:xfrm>
            <a:off x="3865306" y="1245172"/>
            <a:ext cx="4270933" cy="30873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p>
        </p:txBody>
      </p:sp>
      <p:sp>
        <p:nvSpPr>
          <p:cNvPr id="13" name="Arrow: Right 12">
            <a:extLst>
              <a:ext uri="{FF2B5EF4-FFF2-40B4-BE49-F238E27FC236}">
                <a16:creationId xmlns:a16="http://schemas.microsoft.com/office/drawing/2014/main" id="{E8E57445-2893-4823-9A67-B132B1773544}"/>
              </a:ext>
            </a:extLst>
          </p:cNvPr>
          <p:cNvSpPr/>
          <p:nvPr/>
        </p:nvSpPr>
        <p:spPr>
          <a:xfrm>
            <a:off x="6218334" y="1694359"/>
            <a:ext cx="1917904" cy="30873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dirty="0"/>
          </a:p>
        </p:txBody>
      </p:sp>
      <p:sp>
        <p:nvSpPr>
          <p:cNvPr id="14" name="TextBox 13">
            <a:extLst>
              <a:ext uri="{FF2B5EF4-FFF2-40B4-BE49-F238E27FC236}">
                <a16:creationId xmlns:a16="http://schemas.microsoft.com/office/drawing/2014/main" id="{2675B9E3-9809-47C6-8CB8-5912C6E89473}"/>
              </a:ext>
            </a:extLst>
          </p:cNvPr>
          <p:cNvSpPr txBox="1"/>
          <p:nvPr/>
        </p:nvSpPr>
        <p:spPr>
          <a:xfrm>
            <a:off x="3390537" y="2319849"/>
            <a:ext cx="474769" cy="338554"/>
          </a:xfrm>
          <a:prstGeom prst="rect">
            <a:avLst/>
          </a:prstGeom>
          <a:noFill/>
        </p:spPr>
        <p:txBody>
          <a:bodyPr wrap="square" rtlCol="0">
            <a:spAutoFit/>
          </a:bodyPr>
          <a:lstStyle/>
          <a:p>
            <a:r>
              <a:rPr lang="en-US" sz="1600" dirty="0">
                <a:solidFill>
                  <a:schemeClr val="accent1"/>
                </a:solidFill>
              </a:rPr>
              <a:t>OR</a:t>
            </a:r>
            <a:endParaRPr lang="en-CH" sz="1600" dirty="0">
              <a:solidFill>
                <a:schemeClr val="accent1"/>
              </a:solidFill>
            </a:endParaRPr>
          </a:p>
        </p:txBody>
      </p:sp>
      <p:sp>
        <p:nvSpPr>
          <p:cNvPr id="15" name="TextBox 14">
            <a:extLst>
              <a:ext uri="{FF2B5EF4-FFF2-40B4-BE49-F238E27FC236}">
                <a16:creationId xmlns:a16="http://schemas.microsoft.com/office/drawing/2014/main" id="{7CE907FC-B395-42BD-9B4B-31425DFFAFF6}"/>
              </a:ext>
            </a:extLst>
          </p:cNvPr>
          <p:cNvSpPr txBox="1"/>
          <p:nvPr/>
        </p:nvSpPr>
        <p:spPr>
          <a:xfrm>
            <a:off x="5772935" y="2319847"/>
            <a:ext cx="474769" cy="338554"/>
          </a:xfrm>
          <a:prstGeom prst="rect">
            <a:avLst/>
          </a:prstGeom>
          <a:noFill/>
        </p:spPr>
        <p:txBody>
          <a:bodyPr wrap="square" rtlCol="0">
            <a:spAutoFit/>
          </a:bodyPr>
          <a:lstStyle/>
          <a:p>
            <a:r>
              <a:rPr lang="en-US" sz="1600" dirty="0">
                <a:solidFill>
                  <a:schemeClr val="accent1"/>
                </a:solidFill>
              </a:rPr>
              <a:t>OR</a:t>
            </a:r>
            <a:endParaRPr lang="en-CH" sz="1600" dirty="0">
              <a:solidFill>
                <a:schemeClr val="accent1"/>
              </a:solidFill>
            </a:endParaRPr>
          </a:p>
        </p:txBody>
      </p:sp>
      <p:sp>
        <p:nvSpPr>
          <p:cNvPr id="16" name="Rectangle: Rounded Corners 15">
            <a:extLst>
              <a:ext uri="{FF2B5EF4-FFF2-40B4-BE49-F238E27FC236}">
                <a16:creationId xmlns:a16="http://schemas.microsoft.com/office/drawing/2014/main" id="{08D5F254-49A8-41B4-ADE0-E70E8290BD3C}"/>
              </a:ext>
            </a:extLst>
          </p:cNvPr>
          <p:cNvSpPr/>
          <p:nvPr/>
        </p:nvSpPr>
        <p:spPr>
          <a:xfrm>
            <a:off x="3865306" y="3156595"/>
            <a:ext cx="1917904" cy="2401140"/>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Low risk coping</a:t>
            </a:r>
            <a:endParaRPr lang="en-CH" sz="1400" dirty="0"/>
          </a:p>
        </p:txBody>
      </p:sp>
      <p:sp>
        <p:nvSpPr>
          <p:cNvPr id="17" name="TextBox 16">
            <a:extLst>
              <a:ext uri="{FF2B5EF4-FFF2-40B4-BE49-F238E27FC236}">
                <a16:creationId xmlns:a16="http://schemas.microsoft.com/office/drawing/2014/main" id="{4B2F6873-9D2A-4DF8-8F16-0533E948AF0C}"/>
              </a:ext>
            </a:extLst>
          </p:cNvPr>
          <p:cNvSpPr txBox="1"/>
          <p:nvPr/>
        </p:nvSpPr>
        <p:spPr>
          <a:xfrm>
            <a:off x="3327428" y="4091722"/>
            <a:ext cx="600987" cy="338554"/>
          </a:xfrm>
          <a:prstGeom prst="rect">
            <a:avLst/>
          </a:prstGeom>
          <a:noFill/>
        </p:spPr>
        <p:txBody>
          <a:bodyPr wrap="square" rtlCol="0">
            <a:spAutoFit/>
          </a:bodyPr>
          <a:lstStyle/>
          <a:p>
            <a:pPr algn="ctr"/>
            <a:r>
              <a:rPr lang="en-US" sz="1600" dirty="0">
                <a:solidFill>
                  <a:schemeClr val="accent1"/>
                </a:solidFill>
              </a:rPr>
              <a:t>AND</a:t>
            </a:r>
            <a:endParaRPr lang="en-CH" sz="1600" dirty="0">
              <a:solidFill>
                <a:schemeClr val="accent1"/>
              </a:solidFill>
            </a:endParaRPr>
          </a:p>
        </p:txBody>
      </p:sp>
      <p:sp>
        <p:nvSpPr>
          <p:cNvPr id="18" name="TextBox 17">
            <a:extLst>
              <a:ext uri="{FF2B5EF4-FFF2-40B4-BE49-F238E27FC236}">
                <a16:creationId xmlns:a16="http://schemas.microsoft.com/office/drawing/2014/main" id="{376213C3-DCA8-4C22-ACFA-10417D918F1D}"/>
              </a:ext>
            </a:extLst>
          </p:cNvPr>
          <p:cNvSpPr txBox="1"/>
          <p:nvPr/>
        </p:nvSpPr>
        <p:spPr>
          <a:xfrm>
            <a:off x="5710554" y="4172560"/>
            <a:ext cx="600987" cy="338554"/>
          </a:xfrm>
          <a:prstGeom prst="rect">
            <a:avLst/>
          </a:prstGeom>
          <a:noFill/>
        </p:spPr>
        <p:txBody>
          <a:bodyPr wrap="square" rtlCol="0">
            <a:spAutoFit/>
          </a:bodyPr>
          <a:lstStyle/>
          <a:p>
            <a:pPr algn="ctr"/>
            <a:r>
              <a:rPr lang="en-US" sz="1600" dirty="0">
                <a:solidFill>
                  <a:schemeClr val="accent1"/>
                </a:solidFill>
              </a:rPr>
              <a:t>AND</a:t>
            </a:r>
            <a:endParaRPr lang="en-CH" sz="1600" dirty="0">
              <a:solidFill>
                <a:schemeClr val="accent1"/>
              </a:solidFill>
            </a:endParaRPr>
          </a:p>
        </p:txBody>
      </p:sp>
      <p:sp>
        <p:nvSpPr>
          <p:cNvPr id="19" name="Rectangle: Rounded Corners 18">
            <a:extLst>
              <a:ext uri="{FF2B5EF4-FFF2-40B4-BE49-F238E27FC236}">
                <a16:creationId xmlns:a16="http://schemas.microsoft.com/office/drawing/2014/main" id="{77F4CD4F-78CA-4AF5-A921-E31D973599D7}"/>
              </a:ext>
            </a:extLst>
          </p:cNvPr>
          <p:cNvSpPr/>
          <p:nvPr/>
        </p:nvSpPr>
        <p:spPr>
          <a:xfrm>
            <a:off x="6238884" y="5091708"/>
            <a:ext cx="1917904" cy="466027"/>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Acceptable</a:t>
            </a:r>
            <a:endParaRPr lang="en-CH" sz="1400" dirty="0"/>
          </a:p>
        </p:txBody>
      </p:sp>
      <p:sp>
        <p:nvSpPr>
          <p:cNvPr id="20" name="Rectangle: Rounded Corners 19">
            <a:extLst>
              <a:ext uri="{FF2B5EF4-FFF2-40B4-BE49-F238E27FC236}">
                <a16:creationId xmlns:a16="http://schemas.microsoft.com/office/drawing/2014/main" id="{956083F1-46A1-4641-9E0F-3552F549B3D7}"/>
              </a:ext>
            </a:extLst>
          </p:cNvPr>
          <p:cNvSpPr/>
          <p:nvPr/>
        </p:nvSpPr>
        <p:spPr>
          <a:xfrm>
            <a:off x="6247704" y="4439549"/>
            <a:ext cx="1917904" cy="46602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Borderline</a:t>
            </a:r>
            <a:endParaRPr lang="en-CH" sz="1400" dirty="0"/>
          </a:p>
        </p:txBody>
      </p:sp>
      <p:sp>
        <p:nvSpPr>
          <p:cNvPr id="21" name="Rectangle: Rounded Corners 20">
            <a:extLst>
              <a:ext uri="{FF2B5EF4-FFF2-40B4-BE49-F238E27FC236}">
                <a16:creationId xmlns:a16="http://schemas.microsoft.com/office/drawing/2014/main" id="{1C7126A4-5A99-42AC-A945-A6BC186C7847}"/>
              </a:ext>
            </a:extLst>
          </p:cNvPr>
          <p:cNvSpPr/>
          <p:nvPr/>
        </p:nvSpPr>
        <p:spPr>
          <a:xfrm>
            <a:off x="6247704" y="3822537"/>
            <a:ext cx="1917904" cy="466027"/>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Acceptable</a:t>
            </a:r>
            <a:endParaRPr lang="en-CH" sz="1400" dirty="0"/>
          </a:p>
        </p:txBody>
      </p:sp>
      <p:sp>
        <p:nvSpPr>
          <p:cNvPr id="22" name="Rectangle: Rounded Corners 21">
            <a:extLst>
              <a:ext uri="{FF2B5EF4-FFF2-40B4-BE49-F238E27FC236}">
                <a16:creationId xmlns:a16="http://schemas.microsoft.com/office/drawing/2014/main" id="{F8DD16D8-2830-4ADD-AD80-3B54999B0AA6}"/>
              </a:ext>
            </a:extLst>
          </p:cNvPr>
          <p:cNvSpPr/>
          <p:nvPr/>
        </p:nvSpPr>
        <p:spPr>
          <a:xfrm>
            <a:off x="6256524" y="3170377"/>
            <a:ext cx="1917904" cy="46602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b="1" dirty="0"/>
              <a:t>Borderline</a:t>
            </a:r>
            <a:endParaRPr lang="en-CH" sz="1400" dirty="0"/>
          </a:p>
        </p:txBody>
      </p:sp>
      <p:sp>
        <p:nvSpPr>
          <p:cNvPr id="23" name="Rectangle: Rounded Corners 22">
            <a:extLst>
              <a:ext uri="{FF2B5EF4-FFF2-40B4-BE49-F238E27FC236}">
                <a16:creationId xmlns:a16="http://schemas.microsoft.com/office/drawing/2014/main" id="{F00602E1-A136-43AA-95BA-51BD291D240B}"/>
              </a:ext>
            </a:extLst>
          </p:cNvPr>
          <p:cNvSpPr/>
          <p:nvPr/>
        </p:nvSpPr>
        <p:spPr>
          <a:xfrm>
            <a:off x="8571364" y="3179521"/>
            <a:ext cx="1917904" cy="1726054"/>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Moderately vulnerable</a:t>
            </a:r>
            <a:endParaRPr lang="en-CH" dirty="0"/>
          </a:p>
        </p:txBody>
      </p:sp>
      <p:sp>
        <p:nvSpPr>
          <p:cNvPr id="24" name="Rectangle: Rounded Corners 23">
            <a:extLst>
              <a:ext uri="{FF2B5EF4-FFF2-40B4-BE49-F238E27FC236}">
                <a16:creationId xmlns:a16="http://schemas.microsoft.com/office/drawing/2014/main" id="{881F48DD-7102-4984-BEDA-05C0032EFFAA}"/>
              </a:ext>
            </a:extLst>
          </p:cNvPr>
          <p:cNvSpPr/>
          <p:nvPr/>
        </p:nvSpPr>
        <p:spPr>
          <a:xfrm>
            <a:off x="8571364" y="5091708"/>
            <a:ext cx="1917904" cy="488952"/>
          </a:xfrm>
          <a:prstGeom prst="round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Least vulnerable</a:t>
            </a:r>
            <a:endParaRPr lang="en-CH" dirty="0"/>
          </a:p>
        </p:txBody>
      </p:sp>
      <p:graphicFrame>
        <p:nvGraphicFramePr>
          <p:cNvPr id="25" name="Diagram 24">
            <a:extLst>
              <a:ext uri="{FF2B5EF4-FFF2-40B4-BE49-F238E27FC236}">
                <a16:creationId xmlns:a16="http://schemas.microsoft.com/office/drawing/2014/main" id="{3A1D2A2F-9D88-4380-8AB5-D01FE347F645}"/>
              </a:ext>
            </a:extLst>
          </p:cNvPr>
          <p:cNvGraphicFramePr/>
          <p:nvPr>
            <p:extLst>
              <p:ext uri="{D42A27DB-BD31-4B8C-83A1-F6EECF244321}">
                <p14:modId xmlns:p14="http://schemas.microsoft.com/office/powerpoint/2010/main" val="1860387686"/>
              </p:ext>
            </p:extLst>
          </p:nvPr>
        </p:nvGraphicFramePr>
        <p:xfrm>
          <a:off x="1512277" y="5944436"/>
          <a:ext cx="9377729" cy="710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Rectangle 25">
            <a:extLst>
              <a:ext uri="{FF2B5EF4-FFF2-40B4-BE49-F238E27FC236}">
                <a16:creationId xmlns:a16="http://schemas.microsoft.com/office/drawing/2014/main" id="{7C102A9C-A368-4567-8241-0B84D145E574}"/>
              </a:ext>
            </a:extLst>
          </p:cNvPr>
          <p:cNvSpPr/>
          <p:nvPr/>
        </p:nvSpPr>
        <p:spPr>
          <a:xfrm>
            <a:off x="10499543" y="5768460"/>
            <a:ext cx="503491" cy="1079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400"/>
          </a:p>
        </p:txBody>
      </p:sp>
    </p:spTree>
    <p:extLst>
      <p:ext uri="{BB962C8B-B14F-4D97-AF65-F5344CB8AC3E}">
        <p14:creationId xmlns:p14="http://schemas.microsoft.com/office/powerpoint/2010/main" val="11460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animBg="1"/>
      <p:bldP spid="17" grpId="0"/>
      <p:bldP spid="18" grpId="0"/>
      <p:bldP spid="19" grpId="0" animBg="1"/>
      <p:bldP spid="20" grpId="0" animBg="1"/>
      <p:bldP spid="21"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12095"/>
            <a:ext cx="12217683" cy="6858000"/>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334819" y="3742678"/>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How to design an assessment ?</a:t>
            </a:r>
          </a:p>
        </p:txBody>
      </p:sp>
      <p:pic>
        <p:nvPicPr>
          <p:cNvPr id="8" name="Graphic 7">
            <a:extLst>
              <a:ext uri="{FF2B5EF4-FFF2-40B4-BE49-F238E27FC236}">
                <a16:creationId xmlns:a16="http://schemas.microsoft.com/office/drawing/2014/main" id="{7BE7FF20-C448-4225-8593-E7500A3564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6725" y="2606460"/>
            <a:ext cx="914400" cy="914400"/>
          </a:xfrm>
          <a:prstGeom prst="rect">
            <a:avLst/>
          </a:prstGeom>
        </p:spPr>
      </p:pic>
      <p:pic>
        <p:nvPicPr>
          <p:cNvPr id="9" name="Graphic 8">
            <a:extLst>
              <a:ext uri="{FF2B5EF4-FFF2-40B4-BE49-F238E27FC236}">
                <a16:creationId xmlns:a16="http://schemas.microsoft.com/office/drawing/2014/main" id="{55FD8246-EF8C-4A57-813B-DDA2AA7A4E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4054" y="2606460"/>
            <a:ext cx="914400" cy="914400"/>
          </a:xfrm>
          <a:prstGeom prst="rect">
            <a:avLst/>
          </a:prstGeom>
        </p:spPr>
      </p:pic>
      <p:pic>
        <p:nvPicPr>
          <p:cNvPr id="10" name="Graphic 9">
            <a:extLst>
              <a:ext uri="{FF2B5EF4-FFF2-40B4-BE49-F238E27FC236}">
                <a16:creationId xmlns:a16="http://schemas.microsoft.com/office/drawing/2014/main" id="{B76968AD-0D43-428D-AAED-3B80DA6ADE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550" y="2828278"/>
            <a:ext cx="805670" cy="621037"/>
          </a:xfrm>
          <a:prstGeom prst="rect">
            <a:avLst/>
          </a:prstGeom>
        </p:spPr>
      </p:pic>
      <p:pic>
        <p:nvPicPr>
          <p:cNvPr id="11" name="Graphic 10">
            <a:extLst>
              <a:ext uri="{FF2B5EF4-FFF2-40B4-BE49-F238E27FC236}">
                <a16:creationId xmlns:a16="http://schemas.microsoft.com/office/drawing/2014/main" id="{5E2B0858-2793-4A8F-BB69-7565C1A53D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6975" y="2785917"/>
            <a:ext cx="673627" cy="673627"/>
          </a:xfrm>
          <a:prstGeom prst="rect">
            <a:avLst/>
          </a:prstGeom>
        </p:spPr>
      </p:pic>
    </p:spTree>
    <p:custDataLst>
      <p:tags r:id="rId1"/>
    </p:custDataLst>
    <p:extLst>
      <p:ext uri="{BB962C8B-B14F-4D97-AF65-F5344CB8AC3E}">
        <p14:creationId xmlns:p14="http://schemas.microsoft.com/office/powerpoint/2010/main" val="999682479"/>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9E3E4E3E-F7F1-4CC4-A830-56766C0819A7}"/>
              </a:ext>
            </a:extLst>
          </p:cNvPr>
          <p:cNvSpPr/>
          <p:nvPr/>
        </p:nvSpPr>
        <p:spPr>
          <a:xfrm>
            <a:off x="9165614" y="2025321"/>
            <a:ext cx="2688279" cy="27393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99532814-4621-4734-B080-2703A5B9DD58}"/>
              </a:ext>
            </a:extLst>
          </p:cNvPr>
          <p:cNvSpPr txBox="1">
            <a:spLocks/>
          </p:cNvSpPr>
          <p:nvPr/>
        </p:nvSpPr>
        <p:spPr>
          <a:xfrm>
            <a:off x="323930" y="722922"/>
            <a:ext cx="11991525" cy="8075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4291E1"/>
                </a:solidFill>
                <a:latin typeface="Lato"/>
                <a:ea typeface="Lato"/>
                <a:cs typeface="Lato"/>
              </a:rPr>
              <a:t>Principles of assessment to inform targeting</a:t>
            </a:r>
            <a:endParaRPr lang="en-US" sz="3600" b="1">
              <a:solidFill>
                <a:srgbClr val="4291E1"/>
              </a:solidFill>
              <a:latin typeface="Lato"/>
              <a:ea typeface="Lato"/>
              <a:cs typeface="Lato"/>
            </a:endParaRPr>
          </a:p>
        </p:txBody>
      </p:sp>
      <p:grpSp>
        <p:nvGrpSpPr>
          <p:cNvPr id="20" name="Group 19">
            <a:extLst>
              <a:ext uri="{FF2B5EF4-FFF2-40B4-BE49-F238E27FC236}">
                <a16:creationId xmlns:a16="http://schemas.microsoft.com/office/drawing/2014/main" id="{BFE6DD83-DE03-4DFA-B9E6-570C24CFA5D2}"/>
              </a:ext>
            </a:extLst>
          </p:cNvPr>
          <p:cNvGrpSpPr/>
          <p:nvPr/>
        </p:nvGrpSpPr>
        <p:grpSpPr>
          <a:xfrm>
            <a:off x="9155845" y="2829436"/>
            <a:ext cx="2549214" cy="1199290"/>
            <a:chOff x="5492851" y="4173939"/>
            <a:chExt cx="2066125" cy="914527"/>
          </a:xfrm>
        </p:grpSpPr>
        <p:pic>
          <p:nvPicPr>
            <p:cNvPr id="8" name="Graphic 8" descr="Venn diagram with solid fill">
              <a:extLst>
                <a:ext uri="{FF2B5EF4-FFF2-40B4-BE49-F238E27FC236}">
                  <a16:creationId xmlns:a16="http://schemas.microsoft.com/office/drawing/2014/main" id="{66FDAA3B-38B9-4610-9C1C-456E865371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851" y="4173939"/>
              <a:ext cx="914400" cy="914400"/>
            </a:xfrm>
            <a:prstGeom prst="rect">
              <a:avLst/>
            </a:prstGeom>
          </p:spPr>
        </p:pic>
        <p:sp>
          <p:nvSpPr>
            <p:cNvPr id="9" name="TextBox 8">
              <a:extLst>
                <a:ext uri="{FF2B5EF4-FFF2-40B4-BE49-F238E27FC236}">
                  <a16:creationId xmlns:a16="http://schemas.microsoft.com/office/drawing/2014/main" id="{8D3506E0-9DAE-42C6-B417-166E74D8FE34}"/>
                </a:ext>
              </a:extLst>
            </p:cNvPr>
            <p:cNvSpPr txBox="1"/>
            <p:nvPr/>
          </p:nvSpPr>
          <p:spPr>
            <a:xfrm>
              <a:off x="6371812" y="4454784"/>
              <a:ext cx="1187164" cy="6336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Lato"/>
                  <a:ea typeface="Lato"/>
                  <a:cs typeface="Lato"/>
                </a:rPr>
                <a:t>Inclusive</a:t>
              </a:r>
            </a:p>
            <a:p>
              <a:endParaRPr lang="en-US" sz="2400"/>
            </a:p>
          </p:txBody>
        </p:sp>
      </p:grpSp>
      <p:sp>
        <p:nvSpPr>
          <p:cNvPr id="22" name="Oval 21">
            <a:extLst>
              <a:ext uri="{FF2B5EF4-FFF2-40B4-BE49-F238E27FC236}">
                <a16:creationId xmlns:a16="http://schemas.microsoft.com/office/drawing/2014/main" id="{8A3A30AD-ED10-4FF5-B38E-8C4DEBB85ED6}"/>
              </a:ext>
            </a:extLst>
          </p:cNvPr>
          <p:cNvSpPr/>
          <p:nvPr/>
        </p:nvSpPr>
        <p:spPr>
          <a:xfrm>
            <a:off x="490887" y="1953929"/>
            <a:ext cx="2688279" cy="27393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857E1EB-5CFF-4321-8324-0F1E1A819E5E}"/>
              </a:ext>
            </a:extLst>
          </p:cNvPr>
          <p:cNvGrpSpPr/>
          <p:nvPr/>
        </p:nvGrpSpPr>
        <p:grpSpPr>
          <a:xfrm>
            <a:off x="636838" y="2852345"/>
            <a:ext cx="2410716" cy="1036148"/>
            <a:chOff x="5208821" y="2956005"/>
            <a:chExt cx="2980706" cy="899445"/>
          </a:xfrm>
        </p:grpSpPr>
        <p:pic>
          <p:nvPicPr>
            <p:cNvPr id="7" name="Graphic 7" descr="Research with solid fill">
              <a:extLst>
                <a:ext uri="{FF2B5EF4-FFF2-40B4-BE49-F238E27FC236}">
                  <a16:creationId xmlns:a16="http://schemas.microsoft.com/office/drawing/2014/main" id="{6CE40B9B-5B45-4F49-AD90-3DAEEAC111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8821" y="2956005"/>
              <a:ext cx="1246366" cy="899445"/>
            </a:xfrm>
            <a:prstGeom prst="rect">
              <a:avLst/>
            </a:prstGeom>
          </p:spPr>
        </p:pic>
        <p:sp>
          <p:nvSpPr>
            <p:cNvPr id="10" name="TextBox 9">
              <a:extLst>
                <a:ext uri="{FF2B5EF4-FFF2-40B4-BE49-F238E27FC236}">
                  <a16:creationId xmlns:a16="http://schemas.microsoft.com/office/drawing/2014/main" id="{B064530B-564B-4B77-9280-306B614ED986}"/>
                </a:ext>
              </a:extLst>
            </p:cNvPr>
            <p:cNvSpPr txBox="1"/>
            <p:nvPr/>
          </p:nvSpPr>
          <p:spPr>
            <a:xfrm>
              <a:off x="6184082" y="3030278"/>
              <a:ext cx="2005445" cy="7213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Lato"/>
                </a:rPr>
                <a:t>Evidence-based </a:t>
              </a:r>
              <a:endParaRPr lang="en-US" sz="2400" b="1">
                <a:solidFill>
                  <a:schemeClr val="bg1"/>
                </a:solidFill>
                <a:latin typeface="Lato"/>
                <a:ea typeface="Lato"/>
                <a:cs typeface="Lato"/>
              </a:endParaRPr>
            </a:p>
          </p:txBody>
        </p:sp>
      </p:grpSp>
      <p:grpSp>
        <p:nvGrpSpPr>
          <p:cNvPr id="32" name="Group 31">
            <a:extLst>
              <a:ext uri="{FF2B5EF4-FFF2-40B4-BE49-F238E27FC236}">
                <a16:creationId xmlns:a16="http://schemas.microsoft.com/office/drawing/2014/main" id="{5D894A5C-F89C-43A7-9FAD-52F01B4E21BC}"/>
              </a:ext>
            </a:extLst>
          </p:cNvPr>
          <p:cNvGrpSpPr/>
          <p:nvPr/>
        </p:nvGrpSpPr>
        <p:grpSpPr>
          <a:xfrm>
            <a:off x="6267216" y="2060717"/>
            <a:ext cx="2688280" cy="2739378"/>
            <a:chOff x="6098626" y="2827281"/>
            <a:chExt cx="2328312" cy="2088931"/>
          </a:xfrm>
        </p:grpSpPr>
        <p:sp>
          <p:nvSpPr>
            <p:cNvPr id="30" name="Oval 29">
              <a:extLst>
                <a:ext uri="{FF2B5EF4-FFF2-40B4-BE49-F238E27FC236}">
                  <a16:creationId xmlns:a16="http://schemas.microsoft.com/office/drawing/2014/main" id="{FB2E1F7D-2B8A-4122-BF01-A2C5ADBCE411}"/>
                </a:ext>
              </a:extLst>
            </p:cNvPr>
            <p:cNvSpPr/>
            <p:nvPr/>
          </p:nvSpPr>
          <p:spPr>
            <a:xfrm>
              <a:off x="6098626" y="2827281"/>
              <a:ext cx="2328311" cy="20889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56A95A1-8E6B-4FEA-9A37-84F6275C6DF8}"/>
                </a:ext>
              </a:extLst>
            </p:cNvPr>
            <p:cNvGrpSpPr/>
            <p:nvPr/>
          </p:nvGrpSpPr>
          <p:grpSpPr>
            <a:xfrm>
              <a:off x="6148238" y="3500401"/>
              <a:ext cx="2278700" cy="726241"/>
              <a:chOff x="5385140" y="1920502"/>
              <a:chExt cx="3576046" cy="736827"/>
            </a:xfrm>
          </p:grpSpPr>
          <p:pic>
            <p:nvPicPr>
              <p:cNvPr id="12" name="Graphic 12" descr="Universal access with solid fill">
                <a:extLst>
                  <a:ext uri="{FF2B5EF4-FFF2-40B4-BE49-F238E27FC236}">
                    <a16:creationId xmlns:a16="http://schemas.microsoft.com/office/drawing/2014/main" id="{0AEC8BF5-9261-4A11-B652-2B092BAEA3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85140" y="1920502"/>
                <a:ext cx="1454336" cy="736827"/>
              </a:xfrm>
              <a:prstGeom prst="rect">
                <a:avLst/>
              </a:prstGeom>
            </p:spPr>
          </p:pic>
          <p:sp>
            <p:nvSpPr>
              <p:cNvPr id="13" name="TextBox 12">
                <a:extLst>
                  <a:ext uri="{FF2B5EF4-FFF2-40B4-BE49-F238E27FC236}">
                    <a16:creationId xmlns:a16="http://schemas.microsoft.com/office/drawing/2014/main" id="{9B026BEE-981F-4D03-BEE2-BA71BD8148A9}"/>
                  </a:ext>
                </a:extLst>
              </p:cNvPr>
              <p:cNvSpPr txBox="1"/>
              <p:nvPr/>
            </p:nvSpPr>
            <p:spPr>
              <a:xfrm>
                <a:off x="6574707" y="1966264"/>
                <a:ext cx="2386479" cy="642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Lato"/>
                  </a:rPr>
                  <a:t>Protection-focused  </a:t>
                </a:r>
                <a:endParaRPr lang="en-US" sz="2400" b="1">
                  <a:solidFill>
                    <a:schemeClr val="bg1"/>
                  </a:solidFill>
                  <a:latin typeface="Lato"/>
                  <a:ea typeface="Lato"/>
                  <a:cs typeface="Lato"/>
                </a:endParaRPr>
              </a:p>
            </p:txBody>
          </p:sp>
        </p:grpSp>
      </p:grpSp>
      <p:sp>
        <p:nvSpPr>
          <p:cNvPr id="26" name="Oval 25">
            <a:extLst>
              <a:ext uri="{FF2B5EF4-FFF2-40B4-BE49-F238E27FC236}">
                <a16:creationId xmlns:a16="http://schemas.microsoft.com/office/drawing/2014/main" id="{4E652135-6DCD-4330-A38A-74FB62AB3F6B}"/>
              </a:ext>
            </a:extLst>
          </p:cNvPr>
          <p:cNvSpPr/>
          <p:nvPr/>
        </p:nvSpPr>
        <p:spPr>
          <a:xfrm>
            <a:off x="3368734" y="1953928"/>
            <a:ext cx="2688279" cy="27393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F2209AA-D680-432B-B856-D95756630F4E}"/>
              </a:ext>
            </a:extLst>
          </p:cNvPr>
          <p:cNvGrpSpPr/>
          <p:nvPr/>
        </p:nvGrpSpPr>
        <p:grpSpPr>
          <a:xfrm>
            <a:off x="3485153" y="2796915"/>
            <a:ext cx="2653875" cy="1112982"/>
            <a:chOff x="3144251" y="3649680"/>
            <a:chExt cx="2519076" cy="914400"/>
          </a:xfrm>
        </p:grpSpPr>
        <p:pic>
          <p:nvPicPr>
            <p:cNvPr id="14" name="Graphic 14" descr="Bullseye with solid fill">
              <a:extLst>
                <a:ext uri="{FF2B5EF4-FFF2-40B4-BE49-F238E27FC236}">
                  <a16:creationId xmlns:a16="http://schemas.microsoft.com/office/drawing/2014/main" id="{A7AFBA41-817D-40DB-B512-E5CD68F70A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44251" y="3649680"/>
              <a:ext cx="1049446" cy="914400"/>
            </a:xfrm>
            <a:prstGeom prst="rect">
              <a:avLst/>
            </a:prstGeom>
          </p:spPr>
        </p:pic>
        <p:sp>
          <p:nvSpPr>
            <p:cNvPr id="15" name="TextBox 14">
              <a:extLst>
                <a:ext uri="{FF2B5EF4-FFF2-40B4-BE49-F238E27FC236}">
                  <a16:creationId xmlns:a16="http://schemas.microsoft.com/office/drawing/2014/main" id="{885D0E60-A1AE-4ACD-B522-0BC4EACEC561}"/>
                </a:ext>
              </a:extLst>
            </p:cNvPr>
            <p:cNvSpPr txBox="1"/>
            <p:nvPr/>
          </p:nvSpPr>
          <p:spPr>
            <a:xfrm>
              <a:off x="4235081" y="3941827"/>
              <a:ext cx="1428246" cy="3792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Lato"/>
                  <a:ea typeface="Lato"/>
                  <a:cs typeface="Lato"/>
                </a:rPr>
                <a:t>Relevant</a:t>
              </a:r>
              <a:r>
                <a:rPr lang="en-US" sz="2400" b="1">
                  <a:solidFill>
                    <a:schemeClr val="bg1"/>
                  </a:solidFill>
                </a:rPr>
                <a:t> </a:t>
              </a:r>
              <a:endParaRPr lang="en-US" sz="2400" b="1">
                <a:solidFill>
                  <a:schemeClr val="bg1"/>
                </a:solidFill>
                <a:cs typeface="Calibri"/>
              </a:endParaRPr>
            </a:p>
          </p:txBody>
        </p:sp>
      </p:grpSp>
    </p:spTree>
    <p:extLst>
      <p:ext uri="{BB962C8B-B14F-4D97-AF65-F5344CB8AC3E}">
        <p14:creationId xmlns:p14="http://schemas.microsoft.com/office/powerpoint/2010/main" val="147309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2"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solidFill>
            <a:srgbClr val="38A6A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697739" y="3533588"/>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Define what is important to know </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45A7A960-A008-4594-8E90-264A97938F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0104" y="1532355"/>
            <a:ext cx="908374" cy="1334173"/>
          </a:xfrm>
          <a:prstGeom prst="rect">
            <a:avLst/>
          </a:prstGeom>
        </p:spPr>
      </p:pic>
      <p:pic>
        <p:nvPicPr>
          <p:cNvPr id="9" name="Graphic 8">
            <a:extLst>
              <a:ext uri="{FF2B5EF4-FFF2-40B4-BE49-F238E27FC236}">
                <a16:creationId xmlns:a16="http://schemas.microsoft.com/office/drawing/2014/main" id="{7B96A627-F6AE-43EE-B0C9-04298514E4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7900" y="1552527"/>
            <a:ext cx="766500" cy="1314001"/>
          </a:xfrm>
          <a:prstGeom prst="rect">
            <a:avLst/>
          </a:prstGeom>
        </p:spPr>
      </p:pic>
      <p:pic>
        <p:nvPicPr>
          <p:cNvPr id="10" name="Graphic 9">
            <a:extLst>
              <a:ext uri="{FF2B5EF4-FFF2-40B4-BE49-F238E27FC236}">
                <a16:creationId xmlns:a16="http://schemas.microsoft.com/office/drawing/2014/main" id="{9641DED3-ADAA-43D9-93F5-6A2B9DA6CC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8725" y="1699413"/>
            <a:ext cx="595133" cy="1020228"/>
          </a:xfrm>
          <a:prstGeom prst="rect">
            <a:avLst/>
          </a:prstGeom>
        </p:spPr>
      </p:pic>
      <p:pic>
        <p:nvPicPr>
          <p:cNvPr id="11" name="Graphic 10">
            <a:extLst>
              <a:ext uri="{FF2B5EF4-FFF2-40B4-BE49-F238E27FC236}">
                <a16:creationId xmlns:a16="http://schemas.microsoft.com/office/drawing/2014/main" id="{48745C7B-49D7-412B-9F24-5C231A462F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8183" y="1829809"/>
            <a:ext cx="667374" cy="889832"/>
          </a:xfrm>
          <a:prstGeom prst="rect">
            <a:avLst/>
          </a:prstGeom>
        </p:spPr>
      </p:pic>
      <p:pic>
        <p:nvPicPr>
          <p:cNvPr id="12" name="Graphic 11">
            <a:extLst>
              <a:ext uri="{FF2B5EF4-FFF2-40B4-BE49-F238E27FC236}">
                <a16:creationId xmlns:a16="http://schemas.microsoft.com/office/drawing/2014/main" id="{2C720BB3-F7DF-4966-BEA7-E290053C5E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11440" y="1809771"/>
            <a:ext cx="908374" cy="908374"/>
          </a:xfrm>
          <a:prstGeom prst="rect">
            <a:avLst/>
          </a:prstGeom>
        </p:spPr>
      </p:pic>
      <p:pic>
        <p:nvPicPr>
          <p:cNvPr id="13" name="Graphic 12">
            <a:extLst>
              <a:ext uri="{FF2B5EF4-FFF2-40B4-BE49-F238E27FC236}">
                <a16:creationId xmlns:a16="http://schemas.microsoft.com/office/drawing/2014/main" id="{914FC329-9C8E-4FD2-A1C7-99E3D4AB7D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29882" y="1961454"/>
            <a:ext cx="908373" cy="700204"/>
          </a:xfrm>
          <a:prstGeom prst="rect">
            <a:avLst/>
          </a:prstGeom>
        </p:spPr>
      </p:pic>
    </p:spTree>
    <p:custDataLst>
      <p:tags r:id="rId1"/>
    </p:custDataLst>
    <p:extLst>
      <p:ext uri="{BB962C8B-B14F-4D97-AF65-F5344CB8AC3E}">
        <p14:creationId xmlns:p14="http://schemas.microsoft.com/office/powerpoint/2010/main" val="2416162032"/>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0157C1-95F2-478A-B619-DE4406CEC549}"/>
              </a:ext>
            </a:extLst>
          </p:cNvPr>
          <p:cNvGrpSpPr/>
          <p:nvPr/>
        </p:nvGrpSpPr>
        <p:grpSpPr>
          <a:xfrm>
            <a:off x="0" y="0"/>
            <a:ext cx="12192000" cy="6858000"/>
            <a:chOff x="0" y="0"/>
            <a:chExt cx="12192000" cy="6858000"/>
          </a:xfrm>
        </p:grpSpPr>
        <p:pic>
          <p:nvPicPr>
            <p:cNvPr id="5122" name="Picture 2" descr="SLANE CARTOONS | Get all the info you can.">
              <a:extLst>
                <a:ext uri="{FF2B5EF4-FFF2-40B4-BE49-F238E27FC236}">
                  <a16:creationId xmlns:a16="http://schemas.microsoft.com/office/drawing/2014/main" id="{0D972E43-EB13-4E91-8A79-BCD2EBFF09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98381" y="0"/>
              <a:ext cx="114606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ANE CARTOONS | Get all the info you can.">
              <a:extLst>
                <a:ext uri="{FF2B5EF4-FFF2-40B4-BE49-F238E27FC236}">
                  <a16:creationId xmlns:a16="http://schemas.microsoft.com/office/drawing/2014/main" id="{1159DDAC-09D5-4B25-ABF8-E4EC2A22E95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460615" y="0"/>
              <a:ext cx="7313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LANE CARTOONS | Get all the info you can.">
              <a:extLst>
                <a:ext uri="{FF2B5EF4-FFF2-40B4-BE49-F238E27FC236}">
                  <a16:creationId xmlns:a16="http://schemas.microsoft.com/office/drawing/2014/main" id="{E94C3339-9DDE-4C3A-AC1C-2ADD7DBF956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0"/>
              <a:ext cx="298381"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Rounded Corners 9">
            <a:extLst>
              <a:ext uri="{FF2B5EF4-FFF2-40B4-BE49-F238E27FC236}">
                <a16:creationId xmlns:a16="http://schemas.microsoft.com/office/drawing/2014/main" id="{F32428B0-3671-4A68-9A72-5C7B1A5600BD}"/>
              </a:ext>
            </a:extLst>
          </p:cNvPr>
          <p:cNvSpPr/>
          <p:nvPr/>
        </p:nvSpPr>
        <p:spPr>
          <a:xfrm>
            <a:off x="5938787" y="404261"/>
            <a:ext cx="4873591" cy="2010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552CF68B-E487-4753-BDCF-E0ED26A3E0BD}"/>
              </a:ext>
            </a:extLst>
          </p:cNvPr>
          <p:cNvSpPr txBox="1"/>
          <p:nvPr/>
        </p:nvSpPr>
        <p:spPr>
          <a:xfrm>
            <a:off x="5650030" y="587144"/>
            <a:ext cx="5162349" cy="1846659"/>
          </a:xfrm>
          <a:prstGeom prst="rect">
            <a:avLst/>
          </a:prstGeom>
          <a:noFill/>
        </p:spPr>
        <p:txBody>
          <a:bodyPr wrap="square" rtlCol="0">
            <a:spAutoFit/>
          </a:bodyPr>
          <a:lstStyle/>
          <a:p>
            <a:pPr algn="ctr"/>
            <a:r>
              <a:rPr lang="en-US" sz="3800">
                <a:latin typeface="Ink Free" panose="03080402000500000000" pitchFamily="66" charset="0"/>
              </a:rPr>
              <a:t>Get all the information you can, we’ll think of a use for it later.</a:t>
            </a:r>
            <a:endParaRPr lang="en-CH" sz="3800">
              <a:latin typeface="Ink Free" panose="03080402000500000000" pitchFamily="66" charset="0"/>
            </a:endParaRPr>
          </a:p>
        </p:txBody>
      </p:sp>
    </p:spTree>
    <p:extLst>
      <p:ext uri="{BB962C8B-B14F-4D97-AF65-F5344CB8AC3E}">
        <p14:creationId xmlns:p14="http://schemas.microsoft.com/office/powerpoint/2010/main" val="1965755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80170C1A-3C96-4D34-A67C-56F931A75D27}"/>
              </a:ext>
            </a:extLst>
          </p:cNvPr>
          <p:cNvSpPr/>
          <p:nvPr/>
        </p:nvSpPr>
        <p:spPr>
          <a:xfrm>
            <a:off x="0" y="4385766"/>
            <a:ext cx="12192000" cy="247223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 name="Rectangle 57">
            <a:extLst>
              <a:ext uri="{FF2B5EF4-FFF2-40B4-BE49-F238E27FC236}">
                <a16:creationId xmlns:a16="http://schemas.microsoft.com/office/drawing/2014/main" id="{8B64A94A-FA59-40ED-9137-5F32B074144F}"/>
              </a:ext>
            </a:extLst>
          </p:cNvPr>
          <p:cNvSpPr/>
          <p:nvPr/>
        </p:nvSpPr>
        <p:spPr>
          <a:xfrm>
            <a:off x="0" y="-46646"/>
            <a:ext cx="12192000" cy="205288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Rectangle 55">
            <a:extLst>
              <a:ext uri="{FF2B5EF4-FFF2-40B4-BE49-F238E27FC236}">
                <a16:creationId xmlns:a16="http://schemas.microsoft.com/office/drawing/2014/main" id="{80647FC6-8E6D-4B7D-95F6-3051A39A28B9}"/>
              </a:ext>
            </a:extLst>
          </p:cNvPr>
          <p:cNvSpPr/>
          <p:nvPr/>
        </p:nvSpPr>
        <p:spPr>
          <a:xfrm>
            <a:off x="0" y="1997562"/>
            <a:ext cx="12192000" cy="23926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20">
            <a:extLst>
              <a:ext uri="{FF2B5EF4-FFF2-40B4-BE49-F238E27FC236}">
                <a16:creationId xmlns:a16="http://schemas.microsoft.com/office/drawing/2014/main" id="{7C89C7ED-03E8-4567-B54F-6D9BC50C2020}"/>
              </a:ext>
            </a:extLst>
          </p:cNvPr>
          <p:cNvSpPr txBox="1"/>
          <p:nvPr/>
        </p:nvSpPr>
        <p:spPr>
          <a:xfrm>
            <a:off x="754366" y="3636926"/>
            <a:ext cx="1613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Demographic</a:t>
            </a:r>
          </a:p>
        </p:txBody>
      </p:sp>
      <p:sp>
        <p:nvSpPr>
          <p:cNvPr id="22" name="TextBox 21">
            <a:extLst>
              <a:ext uri="{FF2B5EF4-FFF2-40B4-BE49-F238E27FC236}">
                <a16:creationId xmlns:a16="http://schemas.microsoft.com/office/drawing/2014/main" id="{A070340D-7CFD-43EC-8F5C-DA5C360CEA79}"/>
              </a:ext>
            </a:extLst>
          </p:cNvPr>
          <p:cNvSpPr txBox="1"/>
          <p:nvPr/>
        </p:nvSpPr>
        <p:spPr>
          <a:xfrm>
            <a:off x="2434624" y="3630358"/>
            <a:ext cx="1455683" cy="382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Protection </a:t>
            </a:r>
          </a:p>
        </p:txBody>
      </p:sp>
      <p:sp>
        <p:nvSpPr>
          <p:cNvPr id="23" name="TextBox 22">
            <a:extLst>
              <a:ext uri="{FF2B5EF4-FFF2-40B4-BE49-F238E27FC236}">
                <a16:creationId xmlns:a16="http://schemas.microsoft.com/office/drawing/2014/main" id="{E825D9C1-9AE0-4169-8E02-B1D1958D6533}"/>
              </a:ext>
            </a:extLst>
          </p:cNvPr>
          <p:cNvSpPr txBox="1"/>
          <p:nvPr/>
        </p:nvSpPr>
        <p:spPr>
          <a:xfrm>
            <a:off x="3874400" y="3588730"/>
            <a:ext cx="1613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Food security &amp; nutrition </a:t>
            </a:r>
          </a:p>
        </p:txBody>
      </p:sp>
      <p:sp>
        <p:nvSpPr>
          <p:cNvPr id="24" name="TextBox 23">
            <a:extLst>
              <a:ext uri="{FF2B5EF4-FFF2-40B4-BE49-F238E27FC236}">
                <a16:creationId xmlns:a16="http://schemas.microsoft.com/office/drawing/2014/main" id="{965A9A71-C9F7-485F-871C-335E62D77920}"/>
              </a:ext>
            </a:extLst>
          </p:cNvPr>
          <p:cNvSpPr txBox="1"/>
          <p:nvPr/>
        </p:nvSpPr>
        <p:spPr>
          <a:xfrm>
            <a:off x="5536534" y="3636733"/>
            <a:ext cx="1455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Livelihood </a:t>
            </a:r>
          </a:p>
        </p:txBody>
      </p:sp>
      <p:sp>
        <p:nvSpPr>
          <p:cNvPr id="25" name="TextBox 24">
            <a:extLst>
              <a:ext uri="{FF2B5EF4-FFF2-40B4-BE49-F238E27FC236}">
                <a16:creationId xmlns:a16="http://schemas.microsoft.com/office/drawing/2014/main" id="{857677A3-9F6A-4B5A-BB2D-CDCBF3441FFB}"/>
              </a:ext>
            </a:extLst>
          </p:cNvPr>
          <p:cNvSpPr txBox="1"/>
          <p:nvPr/>
        </p:nvSpPr>
        <p:spPr>
          <a:xfrm>
            <a:off x="6929405" y="3635267"/>
            <a:ext cx="14556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Economic capacity </a:t>
            </a:r>
          </a:p>
        </p:txBody>
      </p:sp>
      <p:sp>
        <p:nvSpPr>
          <p:cNvPr id="26" name="TextBox 25">
            <a:extLst>
              <a:ext uri="{FF2B5EF4-FFF2-40B4-BE49-F238E27FC236}">
                <a16:creationId xmlns:a16="http://schemas.microsoft.com/office/drawing/2014/main" id="{FC6F9365-0A49-4903-ABDF-BC9BFD722CA4}"/>
              </a:ext>
            </a:extLst>
          </p:cNvPr>
          <p:cNvSpPr txBox="1"/>
          <p:nvPr/>
        </p:nvSpPr>
        <p:spPr>
          <a:xfrm>
            <a:off x="8455918" y="3635266"/>
            <a:ext cx="14556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Access to services </a:t>
            </a:r>
          </a:p>
        </p:txBody>
      </p:sp>
      <p:sp>
        <p:nvSpPr>
          <p:cNvPr id="27" name="TextBox 26">
            <a:extLst>
              <a:ext uri="{FF2B5EF4-FFF2-40B4-BE49-F238E27FC236}">
                <a16:creationId xmlns:a16="http://schemas.microsoft.com/office/drawing/2014/main" id="{5DF2957A-3752-466C-ACC3-F4697466B1B7}"/>
              </a:ext>
            </a:extLst>
          </p:cNvPr>
          <p:cNvSpPr txBox="1"/>
          <p:nvPr/>
        </p:nvSpPr>
        <p:spPr>
          <a:xfrm>
            <a:off x="10013731" y="3624152"/>
            <a:ext cx="1613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Assistance &amp; needs gap </a:t>
            </a:r>
          </a:p>
        </p:txBody>
      </p:sp>
      <p:pic>
        <p:nvPicPr>
          <p:cNvPr id="28" name="Graphic 20" descr="Baby with solid fill">
            <a:extLst>
              <a:ext uri="{FF2B5EF4-FFF2-40B4-BE49-F238E27FC236}">
                <a16:creationId xmlns:a16="http://schemas.microsoft.com/office/drawing/2014/main" id="{BC0CB76E-62BE-4D58-8297-5F6885F2E0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932" y="2748190"/>
            <a:ext cx="914400" cy="914400"/>
          </a:xfrm>
          <a:prstGeom prst="rect">
            <a:avLst/>
          </a:prstGeom>
        </p:spPr>
      </p:pic>
      <p:pic>
        <p:nvPicPr>
          <p:cNvPr id="29" name="Graphic 25" descr="Medical with solid fill">
            <a:extLst>
              <a:ext uri="{FF2B5EF4-FFF2-40B4-BE49-F238E27FC236}">
                <a16:creationId xmlns:a16="http://schemas.microsoft.com/office/drawing/2014/main" id="{A574F814-3F71-4321-B9A5-262FD0DD25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950" y="2797391"/>
            <a:ext cx="914400" cy="914400"/>
          </a:xfrm>
          <a:prstGeom prst="rect">
            <a:avLst/>
          </a:prstGeom>
        </p:spPr>
      </p:pic>
      <p:pic>
        <p:nvPicPr>
          <p:cNvPr id="30" name="Graphic 27" descr="Cow with solid fill">
            <a:extLst>
              <a:ext uri="{FF2B5EF4-FFF2-40B4-BE49-F238E27FC236}">
                <a16:creationId xmlns:a16="http://schemas.microsoft.com/office/drawing/2014/main" id="{9A3FE9D9-312C-45A1-81BC-048C3AD3E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7861" y="2841129"/>
            <a:ext cx="914400" cy="914400"/>
          </a:xfrm>
          <a:prstGeom prst="rect">
            <a:avLst/>
          </a:prstGeom>
        </p:spPr>
      </p:pic>
      <p:pic>
        <p:nvPicPr>
          <p:cNvPr id="31" name="Graphic 24" descr="Coins with solid fill">
            <a:extLst>
              <a:ext uri="{FF2B5EF4-FFF2-40B4-BE49-F238E27FC236}">
                <a16:creationId xmlns:a16="http://schemas.microsoft.com/office/drawing/2014/main" id="{F027DDA8-2A5D-4328-8004-CE63FC758F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26265" y="2885405"/>
            <a:ext cx="796159" cy="796159"/>
          </a:xfrm>
          <a:prstGeom prst="rect">
            <a:avLst/>
          </a:prstGeom>
        </p:spPr>
      </p:pic>
      <p:pic>
        <p:nvPicPr>
          <p:cNvPr id="32" name="Graphic 26" descr="Handshake with solid fill">
            <a:extLst>
              <a:ext uri="{FF2B5EF4-FFF2-40B4-BE49-F238E27FC236}">
                <a16:creationId xmlns:a16="http://schemas.microsoft.com/office/drawing/2014/main" id="{F01CB141-943F-4FCC-9DE9-109369B855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39088" y="2885405"/>
            <a:ext cx="914400" cy="914400"/>
          </a:xfrm>
          <a:prstGeom prst="rect">
            <a:avLst/>
          </a:prstGeom>
        </p:spPr>
      </p:pic>
      <p:sp>
        <p:nvSpPr>
          <p:cNvPr id="35" name="TextBox 34">
            <a:extLst>
              <a:ext uri="{FF2B5EF4-FFF2-40B4-BE49-F238E27FC236}">
                <a16:creationId xmlns:a16="http://schemas.microsoft.com/office/drawing/2014/main" id="{24975BD5-897A-4FA9-AEAE-F4DD802C741C}"/>
              </a:ext>
            </a:extLst>
          </p:cNvPr>
          <p:cNvSpPr txBox="1"/>
          <p:nvPr/>
        </p:nvSpPr>
        <p:spPr>
          <a:xfrm>
            <a:off x="4045037" y="2209226"/>
            <a:ext cx="38504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418FDE"/>
                </a:solidFill>
                <a:latin typeface="Lato"/>
                <a:ea typeface="Lato"/>
                <a:cs typeface="Lato"/>
              </a:rPr>
              <a:t>Thematic areas </a:t>
            </a:r>
          </a:p>
        </p:txBody>
      </p:sp>
      <p:sp>
        <p:nvSpPr>
          <p:cNvPr id="40" name="TextBox 39">
            <a:extLst>
              <a:ext uri="{FF2B5EF4-FFF2-40B4-BE49-F238E27FC236}">
                <a16:creationId xmlns:a16="http://schemas.microsoft.com/office/drawing/2014/main" id="{BEDBC16F-71D9-47C4-8123-1CBB04B2AAEC}"/>
              </a:ext>
            </a:extLst>
          </p:cNvPr>
          <p:cNvSpPr txBox="1"/>
          <p:nvPr/>
        </p:nvSpPr>
        <p:spPr>
          <a:xfrm>
            <a:off x="3421339" y="4753594"/>
            <a:ext cx="49421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418FDE"/>
                </a:solidFill>
                <a:latin typeface="Lato"/>
                <a:ea typeface="Lato"/>
                <a:cs typeface="Lato"/>
              </a:rPr>
              <a:t>Indicators per thematic area</a:t>
            </a:r>
          </a:p>
        </p:txBody>
      </p:sp>
      <p:pic>
        <p:nvPicPr>
          <p:cNvPr id="41" name="Graphic 40">
            <a:extLst>
              <a:ext uri="{FF2B5EF4-FFF2-40B4-BE49-F238E27FC236}">
                <a16:creationId xmlns:a16="http://schemas.microsoft.com/office/drawing/2014/main" id="{50D803F6-3D50-4C7B-BC16-FB0F2192C3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69583" y="2929184"/>
            <a:ext cx="701541" cy="701541"/>
          </a:xfrm>
          <a:prstGeom prst="rect">
            <a:avLst/>
          </a:prstGeom>
        </p:spPr>
      </p:pic>
      <p:pic>
        <p:nvPicPr>
          <p:cNvPr id="42" name="Graphic 41">
            <a:extLst>
              <a:ext uri="{FF2B5EF4-FFF2-40B4-BE49-F238E27FC236}">
                <a16:creationId xmlns:a16="http://schemas.microsoft.com/office/drawing/2014/main" id="{304C14DF-7FDC-4437-8AA7-D1235F1F03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22664" y="3018377"/>
            <a:ext cx="511869" cy="394566"/>
          </a:xfrm>
          <a:prstGeom prst="rect">
            <a:avLst/>
          </a:prstGeom>
        </p:spPr>
      </p:pic>
      <p:pic>
        <p:nvPicPr>
          <p:cNvPr id="43" name="Graphic 42">
            <a:extLst>
              <a:ext uri="{FF2B5EF4-FFF2-40B4-BE49-F238E27FC236}">
                <a16:creationId xmlns:a16="http://schemas.microsoft.com/office/drawing/2014/main" id="{A573F488-1B55-452F-B22D-0B16463C9BC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63896" y="3100932"/>
            <a:ext cx="392415" cy="523220"/>
          </a:xfrm>
          <a:prstGeom prst="rect">
            <a:avLst/>
          </a:prstGeom>
        </p:spPr>
      </p:pic>
      <p:pic>
        <p:nvPicPr>
          <p:cNvPr id="46" name="Graphic 45" descr="Hamburger Menu Icon outline">
            <a:extLst>
              <a:ext uri="{FF2B5EF4-FFF2-40B4-BE49-F238E27FC236}">
                <a16:creationId xmlns:a16="http://schemas.microsoft.com/office/drawing/2014/main" id="{2D9BA163-F5EC-4AA4-A0A6-8E15D4A4CDD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82675" y="5388489"/>
            <a:ext cx="652914" cy="652914"/>
          </a:xfrm>
          <a:prstGeom prst="rect">
            <a:avLst/>
          </a:prstGeom>
        </p:spPr>
      </p:pic>
      <p:pic>
        <p:nvPicPr>
          <p:cNvPr id="47" name="Graphic 46" descr="Hamburger Menu Icon outline">
            <a:extLst>
              <a:ext uri="{FF2B5EF4-FFF2-40B4-BE49-F238E27FC236}">
                <a16:creationId xmlns:a16="http://schemas.microsoft.com/office/drawing/2014/main" id="{9B09A78C-5F98-41DB-AA2B-AB7EB00D1F8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747962" y="5388489"/>
            <a:ext cx="652914" cy="652914"/>
          </a:xfrm>
          <a:prstGeom prst="rect">
            <a:avLst/>
          </a:prstGeom>
        </p:spPr>
      </p:pic>
      <p:pic>
        <p:nvPicPr>
          <p:cNvPr id="48" name="Graphic 47" descr="Hamburger Menu Icon outline">
            <a:extLst>
              <a:ext uri="{FF2B5EF4-FFF2-40B4-BE49-F238E27FC236}">
                <a16:creationId xmlns:a16="http://schemas.microsoft.com/office/drawing/2014/main" id="{8B02D59D-F907-4235-A0FA-17DA74EF659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313249" y="5401139"/>
            <a:ext cx="652914" cy="652914"/>
          </a:xfrm>
          <a:prstGeom prst="rect">
            <a:avLst/>
          </a:prstGeom>
        </p:spPr>
      </p:pic>
      <p:pic>
        <p:nvPicPr>
          <p:cNvPr id="49" name="Graphic 48" descr="Hamburger Menu Icon outline">
            <a:extLst>
              <a:ext uri="{FF2B5EF4-FFF2-40B4-BE49-F238E27FC236}">
                <a16:creationId xmlns:a16="http://schemas.microsoft.com/office/drawing/2014/main" id="{C080F269-A9BD-4CAE-950A-83C2979EA30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866743" y="5450220"/>
            <a:ext cx="652914" cy="652914"/>
          </a:xfrm>
          <a:prstGeom prst="rect">
            <a:avLst/>
          </a:prstGeom>
        </p:spPr>
      </p:pic>
      <p:pic>
        <p:nvPicPr>
          <p:cNvPr id="50" name="Graphic 49" descr="Hamburger Menu Icon outline">
            <a:extLst>
              <a:ext uri="{FF2B5EF4-FFF2-40B4-BE49-F238E27FC236}">
                <a16:creationId xmlns:a16="http://schemas.microsoft.com/office/drawing/2014/main" id="{BC652F0F-0E86-4E49-9AF7-D69205E8FB5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351855" y="5452978"/>
            <a:ext cx="652914" cy="652914"/>
          </a:xfrm>
          <a:prstGeom prst="rect">
            <a:avLst/>
          </a:prstGeom>
        </p:spPr>
      </p:pic>
      <p:pic>
        <p:nvPicPr>
          <p:cNvPr id="51" name="Graphic 50" descr="Hamburger Menu Icon outline">
            <a:extLst>
              <a:ext uri="{FF2B5EF4-FFF2-40B4-BE49-F238E27FC236}">
                <a16:creationId xmlns:a16="http://schemas.microsoft.com/office/drawing/2014/main" id="{A5BD2BF1-6897-4E1B-9382-F16576882016}"/>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917142" y="5452978"/>
            <a:ext cx="652914" cy="652914"/>
          </a:xfrm>
          <a:prstGeom prst="rect">
            <a:avLst/>
          </a:prstGeom>
        </p:spPr>
      </p:pic>
      <p:pic>
        <p:nvPicPr>
          <p:cNvPr id="53" name="Graphic 52" descr="Hamburger Menu Icon outline">
            <a:extLst>
              <a:ext uri="{FF2B5EF4-FFF2-40B4-BE49-F238E27FC236}">
                <a16:creationId xmlns:a16="http://schemas.microsoft.com/office/drawing/2014/main" id="{3D5C93C2-5BA3-4554-9269-9D68D168DCBB}"/>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93943" y="5452978"/>
            <a:ext cx="652914" cy="652914"/>
          </a:xfrm>
          <a:prstGeom prst="rect">
            <a:avLst/>
          </a:prstGeom>
        </p:spPr>
      </p:pic>
      <p:grpSp>
        <p:nvGrpSpPr>
          <p:cNvPr id="63" name="Group 62">
            <a:extLst>
              <a:ext uri="{FF2B5EF4-FFF2-40B4-BE49-F238E27FC236}">
                <a16:creationId xmlns:a16="http://schemas.microsoft.com/office/drawing/2014/main" id="{7DA6B40E-B272-4DDE-A173-2E557DBB7735}"/>
              </a:ext>
            </a:extLst>
          </p:cNvPr>
          <p:cNvGrpSpPr/>
          <p:nvPr/>
        </p:nvGrpSpPr>
        <p:grpSpPr>
          <a:xfrm>
            <a:off x="4453094" y="451351"/>
            <a:ext cx="3034364" cy="1281997"/>
            <a:chOff x="4453094" y="451351"/>
            <a:chExt cx="3034364" cy="1281997"/>
          </a:xfrm>
        </p:grpSpPr>
        <p:sp>
          <p:nvSpPr>
            <p:cNvPr id="7" name="TextBox 6">
              <a:extLst>
                <a:ext uri="{FF2B5EF4-FFF2-40B4-BE49-F238E27FC236}">
                  <a16:creationId xmlns:a16="http://schemas.microsoft.com/office/drawing/2014/main" id="{68CBD8B5-AB22-42AA-B384-8FA3D278949E}"/>
                </a:ext>
              </a:extLst>
            </p:cNvPr>
            <p:cNvSpPr txBox="1"/>
            <p:nvPr/>
          </p:nvSpPr>
          <p:spPr>
            <a:xfrm>
              <a:off x="4453094" y="451351"/>
              <a:ext cx="3034364" cy="523220"/>
            </a:xfrm>
            <a:prstGeom prst="rect">
              <a:avLst/>
            </a:prstGeom>
            <a:noFill/>
          </p:spPr>
          <p:txBody>
            <a:bodyPr wrap="square">
              <a:spAutoFit/>
            </a:bodyPr>
            <a:lstStyle/>
            <a:p>
              <a:pPr algn="ctr"/>
              <a:r>
                <a:rPr lang="en-US" sz="2800" b="1">
                  <a:solidFill>
                    <a:srgbClr val="4291E1"/>
                  </a:solidFill>
                  <a:latin typeface="Lato" panose="020F0502020204030203" pitchFamily="34" charset="0"/>
                  <a:ea typeface="Lato" panose="020F0502020204030203" pitchFamily="34" charset="0"/>
                  <a:cs typeface="Lato" panose="020F0502020204030203" pitchFamily="34" charset="0"/>
                </a:rPr>
                <a:t>Objectives</a:t>
              </a:r>
              <a:endParaRPr lang="en-CH" sz="2800">
                <a:solidFill>
                  <a:srgbClr val="4291E1"/>
                </a:solidFill>
              </a:endParaRPr>
            </a:p>
          </p:txBody>
        </p:sp>
        <p:grpSp>
          <p:nvGrpSpPr>
            <p:cNvPr id="62" name="Group 61">
              <a:extLst>
                <a:ext uri="{FF2B5EF4-FFF2-40B4-BE49-F238E27FC236}">
                  <a16:creationId xmlns:a16="http://schemas.microsoft.com/office/drawing/2014/main" id="{B1A987E6-7EDB-495A-B605-050A306EA60B}"/>
                </a:ext>
              </a:extLst>
            </p:cNvPr>
            <p:cNvGrpSpPr/>
            <p:nvPr/>
          </p:nvGrpSpPr>
          <p:grpSpPr>
            <a:xfrm>
              <a:off x="5120369" y="1006944"/>
              <a:ext cx="1606032" cy="726404"/>
              <a:chOff x="5120369" y="1006944"/>
              <a:chExt cx="1606032" cy="726404"/>
            </a:xfrm>
          </p:grpSpPr>
          <p:grpSp>
            <p:nvGrpSpPr>
              <p:cNvPr id="54" name="Group 53">
                <a:extLst>
                  <a:ext uri="{FF2B5EF4-FFF2-40B4-BE49-F238E27FC236}">
                    <a16:creationId xmlns:a16="http://schemas.microsoft.com/office/drawing/2014/main" id="{4B8B01D3-DFBB-41B4-BA8D-7066D8BC50B7}"/>
                  </a:ext>
                </a:extLst>
              </p:cNvPr>
              <p:cNvGrpSpPr/>
              <p:nvPr/>
            </p:nvGrpSpPr>
            <p:grpSpPr>
              <a:xfrm>
                <a:off x="5834248" y="1042200"/>
                <a:ext cx="892153" cy="652914"/>
                <a:chOff x="5506988" y="1042200"/>
                <a:chExt cx="892153" cy="652914"/>
              </a:xfrm>
            </p:grpSpPr>
            <p:pic>
              <p:nvPicPr>
                <p:cNvPr id="11" name="Graphic 10" descr="Hamburger Menu Icon outline">
                  <a:extLst>
                    <a:ext uri="{FF2B5EF4-FFF2-40B4-BE49-F238E27FC236}">
                      <a16:creationId xmlns:a16="http://schemas.microsoft.com/office/drawing/2014/main" id="{8D284134-2447-476F-87F8-5B719E08C649}"/>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506988" y="1042200"/>
                  <a:ext cx="652914" cy="652914"/>
                </a:xfrm>
                <a:prstGeom prst="rect">
                  <a:avLst/>
                </a:prstGeom>
              </p:spPr>
            </p:pic>
            <p:pic>
              <p:nvPicPr>
                <p:cNvPr id="17" name="Graphic 16" descr="Checkmark with solid fill">
                  <a:extLst>
                    <a:ext uri="{FF2B5EF4-FFF2-40B4-BE49-F238E27FC236}">
                      <a16:creationId xmlns:a16="http://schemas.microsoft.com/office/drawing/2014/main" id="{E9EEBAC5-E2FF-459A-A05B-8A8F260454A8}"/>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59902" y="1072179"/>
                  <a:ext cx="229614" cy="229614"/>
                </a:xfrm>
                <a:prstGeom prst="rect">
                  <a:avLst/>
                </a:prstGeom>
              </p:spPr>
            </p:pic>
            <p:pic>
              <p:nvPicPr>
                <p:cNvPr id="19" name="Graphic 18" descr="Checkmark with solid fill">
                  <a:extLst>
                    <a:ext uri="{FF2B5EF4-FFF2-40B4-BE49-F238E27FC236}">
                      <a16:creationId xmlns:a16="http://schemas.microsoft.com/office/drawing/2014/main" id="{C1A90997-B770-454B-840E-DFA1A71A72FB}"/>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59902" y="1254954"/>
                  <a:ext cx="229614" cy="229614"/>
                </a:xfrm>
                <a:prstGeom prst="rect">
                  <a:avLst/>
                </a:prstGeom>
              </p:spPr>
            </p:pic>
            <p:pic>
              <p:nvPicPr>
                <p:cNvPr id="20" name="Graphic 19" descr="Checkmark with solid fill">
                  <a:extLst>
                    <a:ext uri="{FF2B5EF4-FFF2-40B4-BE49-F238E27FC236}">
                      <a16:creationId xmlns:a16="http://schemas.microsoft.com/office/drawing/2014/main" id="{627625C2-0847-4E95-BD57-8C5C06FEA5A7}"/>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69527" y="1435393"/>
                  <a:ext cx="229614" cy="229614"/>
                </a:xfrm>
                <a:prstGeom prst="rect">
                  <a:avLst/>
                </a:prstGeom>
              </p:spPr>
            </p:pic>
          </p:grpSp>
          <p:pic>
            <p:nvPicPr>
              <p:cNvPr id="61" name="Graphic 60" descr="Venn diagram with solid fill">
                <a:extLst>
                  <a:ext uri="{FF2B5EF4-FFF2-40B4-BE49-F238E27FC236}">
                    <a16:creationId xmlns:a16="http://schemas.microsoft.com/office/drawing/2014/main" id="{8561F46E-6F1A-49C0-8597-B19653ECBFF4}"/>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120369" y="1006944"/>
                <a:ext cx="726404" cy="726404"/>
              </a:xfrm>
              <a:prstGeom prst="rect">
                <a:avLst/>
              </a:prstGeom>
            </p:spPr>
          </p:pic>
        </p:grpSp>
      </p:grpSp>
    </p:spTree>
    <p:extLst>
      <p:ext uri="{BB962C8B-B14F-4D97-AF65-F5344CB8AC3E}">
        <p14:creationId xmlns:p14="http://schemas.microsoft.com/office/powerpoint/2010/main" val="222045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par>
                                <p:cTn id="63" presetID="10"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par>
                                <p:cTn id="66" presetID="10" presetClass="entr" presetSubtype="0"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par>
                                <p:cTn id="81" presetID="10" presetClass="entr" presetSubtype="0" fill="hold"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35"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EC5CAFF-03E0-4346-987C-B7947F9031E1}"/>
              </a:ext>
            </a:extLst>
          </p:cNvPr>
          <p:cNvSpPr txBox="1"/>
          <p:nvPr/>
        </p:nvSpPr>
        <p:spPr>
          <a:xfrm>
            <a:off x="1000125" y="2879330"/>
            <a:ext cx="10128506" cy="2677656"/>
          </a:xfrm>
          <a:prstGeom prst="rect">
            <a:avLst/>
          </a:prstGeom>
          <a:noFill/>
        </p:spPr>
        <p:txBody>
          <a:bodyPr wrap="square">
            <a:spAutoFit/>
          </a:bodyPr>
          <a:lstStyle/>
          <a:p>
            <a:pPr marL="914400" lvl="2" indent="0">
              <a:buNone/>
            </a:pPr>
            <a:r>
              <a:rPr lang="en-US" sz="2400" dirty="0">
                <a:latin typeface="Lato"/>
                <a:ea typeface="Lato"/>
                <a:cs typeface="Calibri"/>
              </a:rPr>
              <a:t>Who are the population of interest? </a:t>
            </a:r>
          </a:p>
          <a:p>
            <a:pPr marL="914400" lvl="2" indent="0">
              <a:buNone/>
            </a:pPr>
            <a:endParaRPr lang="en-US" sz="2400" dirty="0">
              <a:latin typeface="Lato"/>
              <a:ea typeface="Lato"/>
              <a:cs typeface="Calibri"/>
            </a:endParaRPr>
          </a:p>
          <a:p>
            <a:pPr marL="914400" lvl="2" indent="0">
              <a:buNone/>
            </a:pPr>
            <a:r>
              <a:rPr lang="en-US" sz="2400" dirty="0">
                <a:latin typeface="Lato"/>
                <a:ea typeface="+mn-lt"/>
                <a:cs typeface="+mn-lt"/>
              </a:rPr>
              <a:t>What targeting programme/ intervention is the country team considering? </a:t>
            </a:r>
            <a:endParaRPr lang="en-US" sz="2400" dirty="0">
              <a:latin typeface="Lato"/>
              <a:ea typeface="Lato"/>
              <a:cs typeface="Calibri"/>
            </a:endParaRPr>
          </a:p>
          <a:p>
            <a:pPr marL="914400" lvl="2" indent="0">
              <a:buNone/>
            </a:pPr>
            <a:endParaRPr lang="en-US" sz="2400" dirty="0">
              <a:latin typeface="Lato"/>
              <a:ea typeface="Lato"/>
              <a:cs typeface="Calibri"/>
            </a:endParaRPr>
          </a:p>
          <a:p>
            <a:pPr marL="914400" lvl="2" indent="0">
              <a:buNone/>
            </a:pPr>
            <a:r>
              <a:rPr lang="en-US" sz="2400" dirty="0">
                <a:latin typeface="Lato"/>
                <a:ea typeface="Lato"/>
                <a:cs typeface="Calibri"/>
              </a:rPr>
              <a:t>What remains the information gap to make an informed programmatic decision? </a:t>
            </a:r>
          </a:p>
        </p:txBody>
      </p:sp>
      <p:sp>
        <p:nvSpPr>
          <p:cNvPr id="2" name="Title 1">
            <a:extLst>
              <a:ext uri="{FF2B5EF4-FFF2-40B4-BE49-F238E27FC236}">
                <a16:creationId xmlns:a16="http://schemas.microsoft.com/office/drawing/2014/main" id="{7062BDEC-98DC-2BB3-1A5A-BDD0CD9D5327}"/>
              </a:ext>
            </a:extLst>
          </p:cNvPr>
          <p:cNvSpPr>
            <a:spLocks noGrp="1"/>
          </p:cNvSpPr>
          <p:nvPr>
            <p:ph type="title"/>
          </p:nvPr>
        </p:nvSpPr>
        <p:spPr/>
        <p:txBody>
          <a:bodyPr>
            <a:normAutofit/>
          </a:bodyPr>
          <a:lstStyle/>
          <a:p>
            <a:r>
              <a:rPr lang="en-US" sz="3200" b="1" dirty="0">
                <a:solidFill>
                  <a:srgbClr val="4291E1"/>
                </a:solidFill>
                <a:latin typeface="Lato"/>
                <a:ea typeface="Lato"/>
                <a:cs typeface="Calibri Light"/>
              </a:rPr>
              <a:t>Good assessment objectives </a:t>
            </a:r>
          </a:p>
        </p:txBody>
      </p:sp>
      <p:sp>
        <p:nvSpPr>
          <p:cNvPr id="3" name="Content Placeholder 2">
            <a:extLst>
              <a:ext uri="{FF2B5EF4-FFF2-40B4-BE49-F238E27FC236}">
                <a16:creationId xmlns:a16="http://schemas.microsoft.com/office/drawing/2014/main" id="{93B6A702-24DE-F069-41CD-FD729F74A627}"/>
              </a:ext>
            </a:extLst>
          </p:cNvPr>
          <p:cNvSpPr>
            <a:spLocks noGrp="1"/>
          </p:cNvSpPr>
          <p:nvPr>
            <p:ph idx="1"/>
          </p:nvPr>
        </p:nvSpPr>
        <p:spPr>
          <a:xfrm>
            <a:off x="838200" y="1690688"/>
            <a:ext cx="10515600" cy="1070097"/>
          </a:xfrm>
        </p:spPr>
        <p:txBody>
          <a:bodyPr vert="horz" lIns="91440" tIns="45720" rIns="91440" bIns="45720" rtlCol="0" anchor="t">
            <a:normAutofit/>
          </a:bodyPr>
          <a:lstStyle/>
          <a:p>
            <a:pPr marL="0" indent="0">
              <a:buNone/>
            </a:pPr>
            <a:r>
              <a:rPr lang="en-US" dirty="0">
                <a:latin typeface="Lato"/>
                <a:ea typeface="Lato"/>
                <a:cs typeface="Calibri"/>
              </a:rPr>
              <a:t>Define the scope of the assessment and ensure the relevance of the results to targeting and programmatic discussions </a:t>
            </a:r>
            <a:endParaRPr lang="en-US" dirty="0">
              <a:latin typeface="Lato"/>
              <a:ea typeface="Lato"/>
              <a:cs typeface="Lato"/>
            </a:endParaRPr>
          </a:p>
          <a:p>
            <a:pPr lvl="2"/>
            <a:endParaRPr lang="en-US" dirty="0">
              <a:latin typeface="Lato"/>
              <a:ea typeface="Lato"/>
              <a:cs typeface="Calibri"/>
            </a:endParaRPr>
          </a:p>
          <a:p>
            <a:pPr marL="914400" lvl="2" indent="0">
              <a:buNone/>
            </a:pPr>
            <a:endParaRPr lang="en-US" sz="2400" dirty="0">
              <a:latin typeface="Lato"/>
              <a:ea typeface="Lato"/>
              <a:cs typeface="Calibri"/>
            </a:endParaRPr>
          </a:p>
          <a:p>
            <a:pPr lvl="2"/>
            <a:endParaRPr lang="en-US" dirty="0">
              <a:cs typeface="Calibri"/>
            </a:endParaRPr>
          </a:p>
        </p:txBody>
      </p:sp>
      <p:pic>
        <p:nvPicPr>
          <p:cNvPr id="5" name="Graphic 4" descr="Woman Shrugging with solid fill">
            <a:extLst>
              <a:ext uri="{FF2B5EF4-FFF2-40B4-BE49-F238E27FC236}">
                <a16:creationId xmlns:a16="http://schemas.microsoft.com/office/drawing/2014/main" id="{C6CC3C66-C96B-48D1-859B-F824BCAFC6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0125" y="2687638"/>
            <a:ext cx="657225" cy="657225"/>
          </a:xfrm>
          <a:prstGeom prst="rect">
            <a:avLst/>
          </a:prstGeom>
        </p:spPr>
      </p:pic>
      <p:pic>
        <p:nvPicPr>
          <p:cNvPr id="12" name="Graphic 11" descr="Customer review with solid fill">
            <a:extLst>
              <a:ext uri="{FF2B5EF4-FFF2-40B4-BE49-F238E27FC236}">
                <a16:creationId xmlns:a16="http://schemas.microsoft.com/office/drawing/2014/main" id="{92894EA9-E374-48D6-BFEE-05E275912F1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0125" y="3684588"/>
            <a:ext cx="657225" cy="657225"/>
          </a:xfrm>
          <a:prstGeom prst="rect">
            <a:avLst/>
          </a:prstGeom>
        </p:spPr>
      </p:pic>
      <p:pic>
        <p:nvPicPr>
          <p:cNvPr id="13" name="Graphic 12">
            <a:extLst>
              <a:ext uri="{FF2B5EF4-FFF2-40B4-BE49-F238E27FC236}">
                <a16:creationId xmlns:a16="http://schemas.microsoft.com/office/drawing/2014/main" id="{4D6DEA9B-DE04-4D95-8574-4B75C59C87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369" y="4808875"/>
            <a:ext cx="568836" cy="568836"/>
          </a:xfrm>
          <a:prstGeom prst="rect">
            <a:avLst/>
          </a:prstGeom>
        </p:spPr>
      </p:pic>
    </p:spTree>
    <p:extLst>
      <p:ext uri="{BB962C8B-B14F-4D97-AF65-F5344CB8AC3E}">
        <p14:creationId xmlns:p14="http://schemas.microsoft.com/office/powerpoint/2010/main" val="14116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1C4AFB-CEDE-4013-8C81-0FE52F33A1E5}"/>
              </a:ext>
            </a:extLst>
          </p:cNvPr>
          <p:cNvPicPr>
            <a:picLocks noChangeAspect="1"/>
          </p:cNvPicPr>
          <p:nvPr/>
        </p:nvPicPr>
        <p:blipFill>
          <a:blip r:embed="rId3"/>
          <a:stretch>
            <a:fillRect/>
          </a:stretch>
        </p:blipFill>
        <p:spPr>
          <a:xfrm>
            <a:off x="9039225" y="1282514"/>
            <a:ext cx="2721716" cy="3836956"/>
          </a:xfrm>
          <a:prstGeom prst="rect">
            <a:avLst/>
          </a:prstGeom>
          <a:effectLst>
            <a:outerShdw blurRad="50800" dist="38100" dir="2700000" algn="tl" rotWithShape="0">
              <a:prstClr val="black">
                <a:alpha val="40000"/>
              </a:prstClr>
            </a:outerShdw>
          </a:effectLst>
        </p:spPr>
      </p:pic>
      <p:pic>
        <p:nvPicPr>
          <p:cNvPr id="5" name="Picture 5">
            <a:extLst>
              <a:ext uri="{FF2B5EF4-FFF2-40B4-BE49-F238E27FC236}">
                <a16:creationId xmlns:a16="http://schemas.microsoft.com/office/drawing/2014/main" id="{A07361FB-5308-CA37-1F69-9655117364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5502" t="29787" r="3930" b="24113"/>
          <a:stretch/>
        </p:blipFill>
        <p:spPr>
          <a:xfrm rot="1440000">
            <a:off x="8730900" y="5583533"/>
            <a:ext cx="835624" cy="772810"/>
          </a:xfrm>
          <a:prstGeom prst="rect">
            <a:avLst/>
          </a:prstGeom>
        </p:spPr>
      </p:pic>
      <p:pic>
        <p:nvPicPr>
          <p:cNvPr id="4" name="Picture 4">
            <a:extLst>
              <a:ext uri="{FF2B5EF4-FFF2-40B4-BE49-F238E27FC236}">
                <a16:creationId xmlns:a16="http://schemas.microsoft.com/office/drawing/2014/main" id="{F0A27475-354E-8613-8F11-615154BF24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6224" t="29787" r="55895" b="34042"/>
          <a:stretch/>
        </p:blipFill>
        <p:spPr>
          <a:xfrm rot="1860000">
            <a:off x="201835" y="1138018"/>
            <a:ext cx="762187" cy="606359"/>
          </a:xfrm>
          <a:prstGeom prst="rect">
            <a:avLst/>
          </a:prstGeom>
        </p:spPr>
      </p:pic>
      <p:sp>
        <p:nvSpPr>
          <p:cNvPr id="2" name="Title 1">
            <a:extLst>
              <a:ext uri="{FF2B5EF4-FFF2-40B4-BE49-F238E27FC236}">
                <a16:creationId xmlns:a16="http://schemas.microsoft.com/office/drawing/2014/main" id="{7062BDEC-98DC-2BB3-1A5A-BDD0CD9D5327}"/>
              </a:ext>
            </a:extLst>
          </p:cNvPr>
          <p:cNvSpPr>
            <a:spLocks noGrp="1"/>
          </p:cNvSpPr>
          <p:nvPr>
            <p:ph type="title"/>
          </p:nvPr>
        </p:nvSpPr>
        <p:spPr>
          <a:xfrm>
            <a:off x="838200" y="365125"/>
            <a:ext cx="10515600" cy="912307"/>
          </a:xfrm>
        </p:spPr>
        <p:txBody>
          <a:bodyPr>
            <a:normAutofit/>
          </a:bodyPr>
          <a:lstStyle/>
          <a:p>
            <a:r>
              <a:rPr lang="en-US" sz="3200" b="1" dirty="0">
                <a:solidFill>
                  <a:srgbClr val="4291E1"/>
                </a:solidFill>
                <a:latin typeface="Lato"/>
                <a:ea typeface="Lato"/>
                <a:cs typeface="Calibri Light"/>
              </a:rPr>
              <a:t>Good assessment objectives – Mozambique example </a:t>
            </a:r>
          </a:p>
        </p:txBody>
      </p:sp>
      <p:sp>
        <p:nvSpPr>
          <p:cNvPr id="3" name="Content Placeholder 2">
            <a:extLst>
              <a:ext uri="{FF2B5EF4-FFF2-40B4-BE49-F238E27FC236}">
                <a16:creationId xmlns:a16="http://schemas.microsoft.com/office/drawing/2014/main" id="{93B6A702-24DE-F069-41CD-FD729F74A627}"/>
              </a:ext>
            </a:extLst>
          </p:cNvPr>
          <p:cNvSpPr>
            <a:spLocks noGrp="1"/>
          </p:cNvSpPr>
          <p:nvPr>
            <p:ph idx="1"/>
          </p:nvPr>
        </p:nvSpPr>
        <p:spPr>
          <a:xfrm>
            <a:off x="945356" y="1604962"/>
            <a:ext cx="8093869" cy="4757737"/>
          </a:xfrm>
        </p:spPr>
        <p:txBody>
          <a:bodyPr vert="horz" lIns="91440" tIns="45720" rIns="91440" bIns="45720" rtlCol="0" anchor="t">
            <a:normAutofit fontScale="70000" lnSpcReduction="20000"/>
          </a:bodyPr>
          <a:lstStyle/>
          <a:p>
            <a:pPr marL="0" indent="0">
              <a:buNone/>
            </a:pPr>
            <a:r>
              <a:rPr lang="en-GB" dirty="0">
                <a:ea typeface="+mn-lt"/>
                <a:cs typeface="+mn-lt"/>
              </a:rPr>
              <a:t>The </a:t>
            </a:r>
            <a:r>
              <a:rPr lang="en-GB" b="1" dirty="0">
                <a:ea typeface="+mn-lt"/>
                <a:cs typeface="+mn-lt"/>
              </a:rPr>
              <a:t>overall objective</a:t>
            </a:r>
            <a:r>
              <a:rPr lang="en-GB" dirty="0">
                <a:ea typeface="+mn-lt"/>
                <a:cs typeface="+mn-lt"/>
              </a:rPr>
              <a:t> of the JAM is to </a:t>
            </a:r>
            <a:endParaRPr lang="en-US" dirty="0">
              <a:ea typeface="+mn-lt"/>
              <a:cs typeface="+mn-lt"/>
            </a:endParaRPr>
          </a:p>
          <a:p>
            <a:pPr marL="0" indent="0">
              <a:buNone/>
            </a:pPr>
            <a:endParaRPr lang="en-GB" dirty="0">
              <a:ea typeface="+mn-lt"/>
              <a:cs typeface="+mn-lt"/>
            </a:endParaRPr>
          </a:p>
          <a:p>
            <a:r>
              <a:rPr lang="en-GB" b="1" dirty="0">
                <a:ea typeface="+mn-lt"/>
                <a:cs typeface="+mn-lt"/>
              </a:rPr>
              <a:t>collect up-to-date information on </a:t>
            </a:r>
            <a:r>
              <a:rPr lang="en-GB" dirty="0">
                <a:ea typeface="+mn-lt"/>
                <a:cs typeface="+mn-lt"/>
              </a:rPr>
              <a:t>the refugee food security, nutrition and livelihoods situation and related indicators, </a:t>
            </a:r>
            <a:endParaRPr lang="en-US" dirty="0">
              <a:ea typeface="+mn-lt"/>
              <a:cs typeface="+mn-lt"/>
            </a:endParaRPr>
          </a:p>
          <a:p>
            <a:r>
              <a:rPr lang="en-GB" dirty="0">
                <a:ea typeface="+mn-lt"/>
                <a:cs typeface="+mn-lt"/>
              </a:rPr>
              <a:t>also considering a </a:t>
            </a:r>
            <a:r>
              <a:rPr lang="en-GB" b="1" dirty="0">
                <a:ea typeface="+mn-lt"/>
                <a:cs typeface="+mn-lt"/>
              </a:rPr>
              <a:t>comparison with the host communities</a:t>
            </a:r>
            <a:endParaRPr lang="en-US" b="1" dirty="0">
              <a:ea typeface="+mn-lt"/>
              <a:cs typeface="+mn-lt"/>
            </a:endParaRPr>
          </a:p>
          <a:p>
            <a:r>
              <a:rPr lang="en-GB" b="1" dirty="0">
                <a:ea typeface="+mn-lt"/>
                <a:cs typeface="+mn-lt"/>
              </a:rPr>
              <a:t>to provide strategic directions</a:t>
            </a:r>
            <a:r>
              <a:rPr lang="en-GB" dirty="0">
                <a:ea typeface="+mn-lt"/>
                <a:cs typeface="+mn-lt"/>
              </a:rPr>
              <a:t> for both agencies’ programming. </a:t>
            </a:r>
            <a:endParaRPr lang="en-US" dirty="0">
              <a:ea typeface="+mn-lt"/>
              <a:cs typeface="+mn-lt"/>
            </a:endParaRPr>
          </a:p>
          <a:p>
            <a:r>
              <a:rPr lang="en-GB" dirty="0">
                <a:ea typeface="+mn-lt"/>
                <a:cs typeface="+mn-lt"/>
              </a:rPr>
              <a:t>The findings of the JAM will highlight the refugees’ capacities to meet their basic needs, their livelihoods and self-reliance opportunities and challenges as well as any related protection concerns faced in the settlement. </a:t>
            </a:r>
            <a:endParaRPr lang="en-US" dirty="0">
              <a:ea typeface="+mn-lt"/>
              <a:cs typeface="+mn-lt"/>
            </a:endParaRPr>
          </a:p>
          <a:p>
            <a:r>
              <a:rPr lang="en-GB" dirty="0">
                <a:ea typeface="+mn-lt"/>
                <a:cs typeface="+mn-lt"/>
              </a:rPr>
              <a:t>This will support the country team</a:t>
            </a:r>
            <a:r>
              <a:rPr lang="en-GB" b="1" dirty="0">
                <a:ea typeface="+mn-lt"/>
                <a:cs typeface="+mn-lt"/>
              </a:rPr>
              <a:t> to evaluate if the current assistance meets the contextual needs and respond to unaddressed needs</a:t>
            </a:r>
            <a:r>
              <a:rPr lang="en-GB" dirty="0">
                <a:ea typeface="+mn-lt"/>
                <a:cs typeface="+mn-lt"/>
              </a:rPr>
              <a:t>.</a:t>
            </a:r>
            <a:endParaRPr lang="en-US" dirty="0">
              <a:ea typeface="+mn-lt"/>
              <a:cs typeface="+mn-lt"/>
            </a:endParaRPr>
          </a:p>
          <a:p>
            <a:r>
              <a:rPr lang="en-US" dirty="0">
                <a:ea typeface="+mn-lt"/>
                <a:cs typeface="+mn-lt"/>
              </a:rPr>
              <a:t>To realize this, the JAM findings will feed into the development of a </a:t>
            </a:r>
            <a:r>
              <a:rPr lang="en-US" b="1" dirty="0">
                <a:ea typeface="+mn-lt"/>
                <a:cs typeface="+mn-lt"/>
              </a:rPr>
              <a:t>Joint Plan of Action</a:t>
            </a:r>
            <a:r>
              <a:rPr lang="en-US" dirty="0">
                <a:ea typeface="+mn-lt"/>
                <a:cs typeface="+mn-lt"/>
              </a:rPr>
              <a:t> (JPA) by UNHCR and WFP to ensure that effective programming is developed based on the recommendations and key findings. </a:t>
            </a:r>
            <a:endParaRPr lang="en-US" dirty="0">
              <a:cs typeface="Calibri"/>
            </a:endParaRPr>
          </a:p>
          <a:p>
            <a:pPr marL="914400" lvl="2" indent="0">
              <a:buNone/>
            </a:pPr>
            <a:endParaRPr lang="en-US" sz="2400" dirty="0">
              <a:latin typeface="Lato"/>
              <a:ea typeface="Lato"/>
              <a:cs typeface="Calibri"/>
            </a:endParaRPr>
          </a:p>
          <a:p>
            <a:pPr lvl="2"/>
            <a:endParaRPr lang="en-US" dirty="0">
              <a:cs typeface="Calibri"/>
            </a:endParaRPr>
          </a:p>
        </p:txBody>
      </p:sp>
    </p:spTree>
    <p:extLst>
      <p:ext uri="{BB962C8B-B14F-4D97-AF65-F5344CB8AC3E}">
        <p14:creationId xmlns:p14="http://schemas.microsoft.com/office/powerpoint/2010/main" val="399195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solidFill>
            <a:srgbClr val="38A6A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419549" y="3521493"/>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Secondary data review</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4" name="Content Placeholder 7" descr="Thought outline">
            <a:extLst>
              <a:ext uri="{FF2B5EF4-FFF2-40B4-BE49-F238E27FC236}">
                <a16:creationId xmlns:a16="http://schemas.microsoft.com/office/drawing/2014/main" id="{E67C9423-5CAC-4A10-B84F-6BA75A42D943}"/>
              </a:ext>
            </a:extLst>
          </p:cNvPr>
          <p:cNvPicPr>
            <a:picLocks noGrp="1" noChangeAspect="1"/>
          </p:cNvPicPr>
          <p:nvPr>
            <p:ph idx="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0335" y="1077821"/>
            <a:ext cx="2258686" cy="2258686"/>
          </a:xfrm>
          <a:prstGeom prst="rect">
            <a:avLst/>
          </a:prstGeom>
        </p:spPr>
      </p:pic>
      <p:pic>
        <p:nvPicPr>
          <p:cNvPr id="15" name="Graphic 5" descr="Books with solid fill">
            <a:extLst>
              <a:ext uri="{FF2B5EF4-FFF2-40B4-BE49-F238E27FC236}">
                <a16:creationId xmlns:a16="http://schemas.microsoft.com/office/drawing/2014/main" id="{B86031AD-E5AD-4917-99A4-871515831F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7326" y="2484855"/>
            <a:ext cx="757888" cy="769441"/>
          </a:xfrm>
          <a:prstGeom prst="rect">
            <a:avLst/>
          </a:prstGeom>
        </p:spPr>
      </p:pic>
      <p:pic>
        <p:nvPicPr>
          <p:cNvPr id="17" name="Graphic 5" descr="Books with solid fill">
            <a:extLst>
              <a:ext uri="{FF2B5EF4-FFF2-40B4-BE49-F238E27FC236}">
                <a16:creationId xmlns:a16="http://schemas.microsoft.com/office/drawing/2014/main" id="{1A5E9981-9AD6-4F9B-9981-855172741C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2111" y="2705805"/>
            <a:ext cx="757888" cy="769441"/>
          </a:xfrm>
          <a:prstGeom prst="rect">
            <a:avLst/>
          </a:prstGeom>
        </p:spPr>
      </p:pic>
      <p:pic>
        <p:nvPicPr>
          <p:cNvPr id="3" name="Graphic 2" descr="Newspaper with solid fill">
            <a:extLst>
              <a:ext uri="{FF2B5EF4-FFF2-40B4-BE49-F238E27FC236}">
                <a16:creationId xmlns:a16="http://schemas.microsoft.com/office/drawing/2014/main" id="{C3A7A8B7-10F2-4938-95CB-599FEE54744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1367838">
            <a:off x="4479913" y="2575359"/>
            <a:ext cx="855630" cy="855630"/>
          </a:xfrm>
          <a:prstGeom prst="rect">
            <a:avLst/>
          </a:prstGeom>
        </p:spPr>
      </p:pic>
      <p:pic>
        <p:nvPicPr>
          <p:cNvPr id="5" name="Graphic 4" descr="Closed book with solid fill">
            <a:extLst>
              <a:ext uri="{FF2B5EF4-FFF2-40B4-BE49-F238E27FC236}">
                <a16:creationId xmlns:a16="http://schemas.microsoft.com/office/drawing/2014/main" id="{573F6504-8B19-4525-B2FE-6C0004A8828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312656">
            <a:off x="5745675" y="2639496"/>
            <a:ext cx="633845" cy="633845"/>
          </a:xfrm>
          <a:prstGeom prst="rect">
            <a:avLst/>
          </a:prstGeom>
        </p:spPr>
      </p:pic>
    </p:spTree>
    <p:custDataLst>
      <p:tags r:id="rId1"/>
    </p:custDataLst>
    <p:extLst>
      <p:ext uri="{BB962C8B-B14F-4D97-AF65-F5344CB8AC3E}">
        <p14:creationId xmlns:p14="http://schemas.microsoft.com/office/powerpoint/2010/main" val="2600477429"/>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C66F97-B413-4FD3-A0AA-18ED351B0D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291501" cy="6858000"/>
          </a:xfrm>
          <a:prstGeom prst="rect">
            <a:avLst/>
          </a:prstGeom>
        </p:spPr>
      </p:pic>
      <p:sp>
        <p:nvSpPr>
          <p:cNvPr id="2" name="Title 1">
            <a:extLst>
              <a:ext uri="{FF2B5EF4-FFF2-40B4-BE49-F238E27FC236}">
                <a16:creationId xmlns:a16="http://schemas.microsoft.com/office/drawing/2014/main" id="{24252FA3-A3B7-4AF4-992D-2207C99B011B}"/>
              </a:ext>
            </a:extLst>
          </p:cNvPr>
          <p:cNvSpPr>
            <a:spLocks noGrp="1"/>
          </p:cNvSpPr>
          <p:nvPr>
            <p:ph type="title"/>
          </p:nvPr>
        </p:nvSpPr>
        <p:spPr>
          <a:xfrm>
            <a:off x="234518" y="195308"/>
            <a:ext cx="3383753" cy="1159358"/>
          </a:xfrm>
          <a:solidFill>
            <a:srgbClr val="EEEEEF"/>
          </a:solidFill>
        </p:spPr>
        <p:txBody>
          <a:bodyPr>
            <a:noAutofit/>
          </a:bodyPr>
          <a:lstStyle/>
          <a:p>
            <a:r>
              <a:rPr lang="en-US" sz="2800" b="1">
                <a:latin typeface="Lato" panose="020F0502020204030203" pitchFamily="34" charset="0"/>
                <a:ea typeface="Lato" panose="020F0502020204030203" pitchFamily="34" charset="0"/>
                <a:cs typeface="Lato" panose="020F0502020204030203" pitchFamily="34" charset="0"/>
              </a:rPr>
              <a:t>The targeting steps as part of the programme cycle</a:t>
            </a:r>
          </a:p>
        </p:txBody>
      </p:sp>
      <p:sp>
        <p:nvSpPr>
          <p:cNvPr id="6" name="Title 1">
            <a:extLst>
              <a:ext uri="{FF2B5EF4-FFF2-40B4-BE49-F238E27FC236}">
                <a16:creationId xmlns:a16="http://schemas.microsoft.com/office/drawing/2014/main" id="{78835CA4-17E3-48E4-BFFB-F015CD806100}"/>
              </a:ext>
            </a:extLst>
          </p:cNvPr>
          <p:cNvSpPr txBox="1">
            <a:spLocks/>
          </p:cNvSpPr>
          <p:nvPr/>
        </p:nvSpPr>
        <p:spPr>
          <a:xfrm>
            <a:off x="3778928" y="2157274"/>
            <a:ext cx="2462074" cy="1572827"/>
          </a:xfrm>
          <a:prstGeom prst="rect">
            <a:avLst/>
          </a:prstGeom>
          <a:solidFill>
            <a:srgbClr val="EEEEE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a:solidFill>
                  <a:srgbClr val="478ECB"/>
                </a:solidFill>
                <a:latin typeface="Lato" panose="020F0502020204030203" pitchFamily="34" charset="0"/>
                <a:ea typeface="Lato" panose="020F0502020204030203" pitchFamily="34" charset="0"/>
                <a:cs typeface="Lato" panose="020F0502020204030203" pitchFamily="34" charset="0"/>
              </a:rPr>
              <a:t>PROGRAMME MANAGEMENT CYCLE</a:t>
            </a:r>
          </a:p>
        </p:txBody>
      </p:sp>
      <p:sp>
        <p:nvSpPr>
          <p:cNvPr id="3" name="Oval 2">
            <a:extLst>
              <a:ext uri="{FF2B5EF4-FFF2-40B4-BE49-F238E27FC236}">
                <a16:creationId xmlns:a16="http://schemas.microsoft.com/office/drawing/2014/main" id="{B812E724-868B-9235-0442-F55E3EB18045}"/>
              </a:ext>
            </a:extLst>
          </p:cNvPr>
          <p:cNvSpPr/>
          <p:nvPr/>
        </p:nvSpPr>
        <p:spPr>
          <a:xfrm>
            <a:off x="6809276" y="771265"/>
            <a:ext cx="3570216" cy="47141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7848D3D-32C5-49CE-9647-A37B2D43FEC3}"/>
              </a:ext>
            </a:extLst>
          </p:cNvPr>
          <p:cNvSpPr>
            <a:spLocks noGrp="1"/>
          </p:cNvSpPr>
          <p:nvPr>
            <p:ph type="title"/>
          </p:nvPr>
        </p:nvSpPr>
        <p:spPr>
          <a:xfrm>
            <a:off x="435634" y="443936"/>
            <a:ext cx="10515600" cy="807522"/>
          </a:xfrm>
        </p:spPr>
        <p:txBody>
          <a:bodyPr>
            <a:normAutofit/>
          </a:bodyPr>
          <a:lstStyle/>
          <a:p>
            <a:r>
              <a:rPr lang="en-US" sz="3100" b="1">
                <a:solidFill>
                  <a:srgbClr val="4291E1"/>
                </a:solidFill>
                <a:latin typeface="Lato"/>
                <a:ea typeface="Lato"/>
                <a:cs typeface="Lato"/>
              </a:rPr>
              <a:t>Secondary data sources</a:t>
            </a:r>
          </a:p>
        </p:txBody>
      </p:sp>
      <p:sp>
        <p:nvSpPr>
          <p:cNvPr id="2" name="TextBox 1">
            <a:extLst>
              <a:ext uri="{FF2B5EF4-FFF2-40B4-BE49-F238E27FC236}">
                <a16:creationId xmlns:a16="http://schemas.microsoft.com/office/drawing/2014/main" id="{50A38FD1-600E-4746-AC7B-845DC579EABC}"/>
              </a:ext>
            </a:extLst>
          </p:cNvPr>
          <p:cNvSpPr txBox="1"/>
          <p:nvPr/>
        </p:nvSpPr>
        <p:spPr>
          <a:xfrm>
            <a:off x="778534" y="3552179"/>
            <a:ext cx="25509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Lato"/>
                <a:ea typeface="+mn-lt"/>
                <a:cs typeface="+mn-lt"/>
              </a:rPr>
              <a:t>Registration data</a:t>
            </a:r>
          </a:p>
        </p:txBody>
      </p:sp>
      <p:pic>
        <p:nvPicPr>
          <p:cNvPr id="6" name="Graphic 5">
            <a:extLst>
              <a:ext uri="{FF2B5EF4-FFF2-40B4-BE49-F238E27FC236}">
                <a16:creationId xmlns:a16="http://schemas.microsoft.com/office/drawing/2014/main" id="{31F5EB9C-8BD8-49D9-8742-406F0E83AD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6681" y="2436492"/>
            <a:ext cx="1247799" cy="831866"/>
          </a:xfrm>
          <a:prstGeom prst="rect">
            <a:avLst/>
          </a:prstGeom>
        </p:spPr>
      </p:pic>
      <p:sp>
        <p:nvSpPr>
          <p:cNvPr id="8" name="TextBox 7">
            <a:extLst>
              <a:ext uri="{FF2B5EF4-FFF2-40B4-BE49-F238E27FC236}">
                <a16:creationId xmlns:a16="http://schemas.microsoft.com/office/drawing/2014/main" id="{E4D04EAB-287C-4AD3-9E64-3EC10A217B5A}"/>
              </a:ext>
            </a:extLst>
          </p:cNvPr>
          <p:cNvSpPr txBox="1"/>
          <p:nvPr/>
        </p:nvSpPr>
        <p:spPr>
          <a:xfrm>
            <a:off x="3663743" y="3552179"/>
            <a:ext cx="25509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Lato"/>
                <a:ea typeface="+mn-lt"/>
                <a:cs typeface="+mn-lt"/>
              </a:rPr>
              <a:t>Survey data and reports</a:t>
            </a:r>
          </a:p>
        </p:txBody>
      </p:sp>
      <p:sp>
        <p:nvSpPr>
          <p:cNvPr id="9" name="TextBox 8">
            <a:extLst>
              <a:ext uri="{FF2B5EF4-FFF2-40B4-BE49-F238E27FC236}">
                <a16:creationId xmlns:a16="http://schemas.microsoft.com/office/drawing/2014/main" id="{2DDDAD8B-4DC8-4177-991D-1353BB6B8CF3}"/>
              </a:ext>
            </a:extLst>
          </p:cNvPr>
          <p:cNvSpPr txBox="1"/>
          <p:nvPr/>
        </p:nvSpPr>
        <p:spPr>
          <a:xfrm>
            <a:off x="6434653" y="3552179"/>
            <a:ext cx="25509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Lato"/>
                <a:ea typeface="+mn-lt"/>
                <a:cs typeface="+mn-lt"/>
              </a:rPr>
              <a:t>Programme monitoring</a:t>
            </a:r>
          </a:p>
        </p:txBody>
      </p:sp>
      <p:sp>
        <p:nvSpPr>
          <p:cNvPr id="10" name="TextBox 9">
            <a:extLst>
              <a:ext uri="{FF2B5EF4-FFF2-40B4-BE49-F238E27FC236}">
                <a16:creationId xmlns:a16="http://schemas.microsoft.com/office/drawing/2014/main" id="{B82BE5DC-5800-40F6-8116-6E7DE9F3DD3C}"/>
              </a:ext>
            </a:extLst>
          </p:cNvPr>
          <p:cNvSpPr txBox="1"/>
          <p:nvPr/>
        </p:nvSpPr>
        <p:spPr>
          <a:xfrm>
            <a:off x="9247125" y="3552178"/>
            <a:ext cx="25509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Lato"/>
                <a:ea typeface="+mn-lt"/>
                <a:cs typeface="+mn-lt"/>
              </a:rPr>
              <a:t>Participatory assessments &amp; community feedback </a:t>
            </a:r>
          </a:p>
        </p:txBody>
      </p:sp>
      <p:pic>
        <p:nvPicPr>
          <p:cNvPr id="13" name="Graphic 12">
            <a:extLst>
              <a:ext uri="{FF2B5EF4-FFF2-40B4-BE49-F238E27FC236}">
                <a16:creationId xmlns:a16="http://schemas.microsoft.com/office/drawing/2014/main" id="{A4360418-6AA6-4E8E-A69E-BED336816B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6958" y="2387378"/>
            <a:ext cx="994276" cy="1041622"/>
          </a:xfrm>
          <a:prstGeom prst="rect">
            <a:avLst/>
          </a:prstGeom>
        </p:spPr>
      </p:pic>
      <p:pic>
        <p:nvPicPr>
          <p:cNvPr id="14" name="Graphic 13">
            <a:extLst>
              <a:ext uri="{FF2B5EF4-FFF2-40B4-BE49-F238E27FC236}">
                <a16:creationId xmlns:a16="http://schemas.microsoft.com/office/drawing/2014/main" id="{C6FD4D34-C4E7-413D-84E5-CEEA9DB3BF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56271" y="2338716"/>
            <a:ext cx="678973" cy="905298"/>
          </a:xfrm>
          <a:prstGeom prst="rect">
            <a:avLst/>
          </a:prstGeom>
        </p:spPr>
      </p:pic>
      <p:pic>
        <p:nvPicPr>
          <p:cNvPr id="15" name="Graphic 14">
            <a:extLst>
              <a:ext uri="{FF2B5EF4-FFF2-40B4-BE49-F238E27FC236}">
                <a16:creationId xmlns:a16="http://schemas.microsoft.com/office/drawing/2014/main" id="{3B6D0060-806A-4A70-AB17-EF899A2E0C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1728" y="2387378"/>
            <a:ext cx="678973" cy="905297"/>
          </a:xfrm>
          <a:prstGeom prst="rect">
            <a:avLst/>
          </a:prstGeom>
        </p:spPr>
      </p:pic>
      <p:pic>
        <p:nvPicPr>
          <p:cNvPr id="16" name="Graphic 15">
            <a:extLst>
              <a:ext uri="{FF2B5EF4-FFF2-40B4-BE49-F238E27FC236}">
                <a16:creationId xmlns:a16="http://schemas.microsoft.com/office/drawing/2014/main" id="{489674B3-EA63-43DF-AEF3-1A3BBBE89F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46993" y="2349107"/>
            <a:ext cx="1041621" cy="1041621"/>
          </a:xfrm>
          <a:prstGeom prst="rect">
            <a:avLst/>
          </a:prstGeom>
        </p:spPr>
      </p:pic>
    </p:spTree>
    <p:custDataLst>
      <p:tags r:id="rId1"/>
    </p:custDataLst>
    <p:extLst>
      <p:ext uri="{BB962C8B-B14F-4D97-AF65-F5344CB8AC3E}">
        <p14:creationId xmlns:p14="http://schemas.microsoft.com/office/powerpoint/2010/main" val="3426127017"/>
      </p:ext>
    </p:extLst>
  </p:cSld>
  <p:clrMapOvr>
    <a:masterClrMapping/>
  </p:clrMapOvr>
  <mc:AlternateContent xmlns:mc="http://schemas.openxmlformats.org/markup-compatibility/2006" xmlns:p14="http://schemas.microsoft.com/office/powerpoint/2010/main">
    <mc:Choice Requires="p14">
      <p:transition spd="slow" p14:dur="2000" advTm="25191"/>
    </mc:Choice>
    <mc:Fallback xmlns="">
      <p:transition spd="slow" advTm="2519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solidFill>
            <a:srgbClr val="38A6A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419549" y="3521493"/>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If assessment is needed ...</a:t>
            </a:r>
            <a:endParaRPr lang="en-US">
              <a:solidFill>
                <a:schemeClr val="bg1"/>
              </a:solidFill>
            </a:endParaRPr>
          </a:p>
        </p:txBody>
      </p:sp>
      <p:pic>
        <p:nvPicPr>
          <p:cNvPr id="14" name="Content Placeholder 7" descr="Thought outline">
            <a:extLst>
              <a:ext uri="{FF2B5EF4-FFF2-40B4-BE49-F238E27FC236}">
                <a16:creationId xmlns:a16="http://schemas.microsoft.com/office/drawing/2014/main" id="{E67C9423-5CAC-4A10-B84F-6BA75A42D943}"/>
              </a:ext>
            </a:extLst>
          </p:cNvPr>
          <p:cNvPicPr>
            <a:picLocks noGrp="1" noChangeAspect="1"/>
          </p:cNvPicPr>
          <p:nvPr>
            <p:ph idx="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0335" y="1077821"/>
            <a:ext cx="2258686" cy="2258686"/>
          </a:xfrm>
          <a:prstGeom prst="rect">
            <a:avLst/>
          </a:prstGeom>
        </p:spPr>
      </p:pic>
      <p:pic>
        <p:nvPicPr>
          <p:cNvPr id="15" name="Graphic 5" descr="Books with solid fill">
            <a:extLst>
              <a:ext uri="{FF2B5EF4-FFF2-40B4-BE49-F238E27FC236}">
                <a16:creationId xmlns:a16="http://schemas.microsoft.com/office/drawing/2014/main" id="{B86031AD-E5AD-4917-99A4-871515831F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7326" y="2484855"/>
            <a:ext cx="757888" cy="769441"/>
          </a:xfrm>
          <a:prstGeom prst="rect">
            <a:avLst/>
          </a:prstGeom>
        </p:spPr>
      </p:pic>
      <p:pic>
        <p:nvPicPr>
          <p:cNvPr id="17" name="Graphic 5" descr="Books with solid fill">
            <a:extLst>
              <a:ext uri="{FF2B5EF4-FFF2-40B4-BE49-F238E27FC236}">
                <a16:creationId xmlns:a16="http://schemas.microsoft.com/office/drawing/2014/main" id="{1A5E9981-9AD6-4F9B-9981-855172741C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2111" y="2705805"/>
            <a:ext cx="757888" cy="769441"/>
          </a:xfrm>
          <a:prstGeom prst="rect">
            <a:avLst/>
          </a:prstGeom>
        </p:spPr>
      </p:pic>
      <p:pic>
        <p:nvPicPr>
          <p:cNvPr id="3" name="Graphic 2" descr="Newspaper with solid fill">
            <a:extLst>
              <a:ext uri="{FF2B5EF4-FFF2-40B4-BE49-F238E27FC236}">
                <a16:creationId xmlns:a16="http://schemas.microsoft.com/office/drawing/2014/main" id="{C3A7A8B7-10F2-4938-95CB-599FEE54744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1367838">
            <a:off x="4479913" y="2575359"/>
            <a:ext cx="855630" cy="855630"/>
          </a:xfrm>
          <a:prstGeom prst="rect">
            <a:avLst/>
          </a:prstGeom>
        </p:spPr>
      </p:pic>
      <p:pic>
        <p:nvPicPr>
          <p:cNvPr id="5" name="Graphic 4" descr="Closed book with solid fill">
            <a:extLst>
              <a:ext uri="{FF2B5EF4-FFF2-40B4-BE49-F238E27FC236}">
                <a16:creationId xmlns:a16="http://schemas.microsoft.com/office/drawing/2014/main" id="{573F6504-8B19-4525-B2FE-6C0004A8828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312656">
            <a:off x="5745675" y="2639496"/>
            <a:ext cx="633845" cy="633845"/>
          </a:xfrm>
          <a:prstGeom prst="rect">
            <a:avLst/>
          </a:prstGeom>
        </p:spPr>
      </p:pic>
    </p:spTree>
    <p:custDataLst>
      <p:tags r:id="rId1"/>
    </p:custDataLst>
    <p:extLst>
      <p:ext uri="{BB962C8B-B14F-4D97-AF65-F5344CB8AC3E}">
        <p14:creationId xmlns:p14="http://schemas.microsoft.com/office/powerpoint/2010/main" val="952197779"/>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77758B-5766-4401-8EA6-B0694842FD2C}"/>
              </a:ext>
            </a:extLst>
          </p:cNvPr>
          <p:cNvGrpSpPr/>
          <p:nvPr/>
        </p:nvGrpSpPr>
        <p:grpSpPr>
          <a:xfrm>
            <a:off x="-25687" y="0"/>
            <a:ext cx="6967263" cy="6858000"/>
            <a:chOff x="-25687" y="0"/>
            <a:chExt cx="6967263" cy="6858000"/>
          </a:xfrm>
        </p:grpSpPr>
        <p:sp>
          <p:nvSpPr>
            <p:cNvPr id="5" name="Right Triangle 4">
              <a:extLst>
                <a:ext uri="{FF2B5EF4-FFF2-40B4-BE49-F238E27FC236}">
                  <a16:creationId xmlns:a16="http://schemas.microsoft.com/office/drawing/2014/main" id="{CCFE2104-B40C-481B-97F4-E7C6E34B38BF}"/>
                </a:ext>
              </a:extLst>
            </p:cNvPr>
            <p:cNvSpPr/>
            <p:nvPr/>
          </p:nvSpPr>
          <p:spPr>
            <a:xfrm rot="10800000" flipH="1">
              <a:off x="5740957" y="0"/>
              <a:ext cx="1200619" cy="6858000"/>
            </a:xfrm>
            <a:prstGeom prst="rtTriangle">
              <a:avLst/>
            </a:prstGeom>
            <a:solidFill>
              <a:srgbClr val="5B9BD5"/>
            </a:solidFill>
            <a:ln>
              <a:solidFill>
                <a:srgbClr val="5B9BD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6" name="Flowchart: Process 5">
              <a:extLst>
                <a:ext uri="{FF2B5EF4-FFF2-40B4-BE49-F238E27FC236}">
                  <a16:creationId xmlns:a16="http://schemas.microsoft.com/office/drawing/2014/main" id="{D31CB7D3-E1FF-46CA-A6DC-0B9133FE2647}"/>
                </a:ext>
              </a:extLst>
            </p:cNvPr>
            <p:cNvSpPr/>
            <p:nvPr/>
          </p:nvSpPr>
          <p:spPr>
            <a:xfrm flipH="1">
              <a:off x="-25687" y="0"/>
              <a:ext cx="5805048" cy="6858000"/>
            </a:xfrm>
            <a:prstGeom prst="flowChartProcess">
              <a:avLst/>
            </a:prstGeom>
            <a:solidFill>
              <a:srgbClr val="5B9BD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grpSp>
      <p:sp>
        <p:nvSpPr>
          <p:cNvPr id="2" name="Title 1">
            <a:extLst>
              <a:ext uri="{FF2B5EF4-FFF2-40B4-BE49-F238E27FC236}">
                <a16:creationId xmlns:a16="http://schemas.microsoft.com/office/drawing/2014/main" id="{3E0A0C52-0476-5FA6-7F50-B9A350A56937}"/>
              </a:ext>
            </a:extLst>
          </p:cNvPr>
          <p:cNvSpPr>
            <a:spLocks noGrp="1"/>
          </p:cNvSpPr>
          <p:nvPr>
            <p:ph type="title"/>
          </p:nvPr>
        </p:nvSpPr>
        <p:spPr>
          <a:xfrm>
            <a:off x="160105" y="10424"/>
            <a:ext cx="10515600" cy="1016812"/>
          </a:xfrm>
        </p:spPr>
        <p:txBody>
          <a:bodyPr>
            <a:normAutofit/>
          </a:bodyPr>
          <a:lstStyle/>
          <a:p>
            <a:r>
              <a:rPr lang="en-US" sz="3600" b="1" dirty="0">
                <a:solidFill>
                  <a:schemeClr val="bg1"/>
                </a:solidFill>
                <a:latin typeface="Lato"/>
                <a:ea typeface="+mj-lt"/>
                <a:cs typeface="+mj-lt"/>
              </a:rPr>
              <a:t>Deciding the methodology </a:t>
            </a:r>
            <a:endParaRPr lang="en-US" sz="3600" b="1" dirty="0">
              <a:solidFill>
                <a:schemeClr val="bg1"/>
              </a:solidFill>
              <a:latin typeface="Lato"/>
              <a:cs typeface="Calibri Light"/>
            </a:endParaRPr>
          </a:p>
        </p:txBody>
      </p:sp>
      <p:sp>
        <p:nvSpPr>
          <p:cNvPr id="3" name="Content Placeholder 2">
            <a:extLst>
              <a:ext uri="{FF2B5EF4-FFF2-40B4-BE49-F238E27FC236}">
                <a16:creationId xmlns:a16="http://schemas.microsoft.com/office/drawing/2014/main" id="{29BAB963-6774-5052-92C0-C4928CAD4A3D}"/>
              </a:ext>
            </a:extLst>
          </p:cNvPr>
          <p:cNvSpPr>
            <a:spLocks noGrp="1"/>
          </p:cNvSpPr>
          <p:nvPr>
            <p:ph idx="1"/>
          </p:nvPr>
        </p:nvSpPr>
        <p:spPr>
          <a:xfrm>
            <a:off x="1297594" y="2379636"/>
            <a:ext cx="3740541" cy="514346"/>
          </a:xfrm>
        </p:spPr>
        <p:txBody>
          <a:bodyPr vert="horz" lIns="91440" tIns="45720" rIns="91440" bIns="45720" rtlCol="0" anchor="t">
            <a:noAutofit/>
          </a:bodyPr>
          <a:lstStyle/>
          <a:p>
            <a:pPr marL="0" indent="0" algn="ctr">
              <a:buNone/>
            </a:pPr>
            <a:r>
              <a:rPr lang="en-US" sz="3600" b="1" dirty="0">
                <a:solidFill>
                  <a:schemeClr val="bg1"/>
                </a:solidFill>
                <a:cs typeface="Calibri"/>
              </a:rPr>
              <a:t>Quantitative</a:t>
            </a:r>
            <a:endParaRPr lang="en-US" sz="3600" dirty="0">
              <a:solidFill>
                <a:schemeClr val="bg1"/>
              </a:solidFill>
              <a:cs typeface="Calibri"/>
            </a:endParaRPr>
          </a:p>
          <a:p>
            <a:endParaRPr lang="en-US" sz="3600" dirty="0">
              <a:solidFill>
                <a:schemeClr val="bg1"/>
              </a:solidFill>
              <a:cs typeface="Calibri"/>
            </a:endParaRPr>
          </a:p>
        </p:txBody>
      </p:sp>
      <p:sp>
        <p:nvSpPr>
          <p:cNvPr id="8" name="TextBox 7">
            <a:extLst>
              <a:ext uri="{FF2B5EF4-FFF2-40B4-BE49-F238E27FC236}">
                <a16:creationId xmlns:a16="http://schemas.microsoft.com/office/drawing/2014/main" id="{F058CC2E-AEA5-435A-81F1-EEBAA3707E75}"/>
              </a:ext>
            </a:extLst>
          </p:cNvPr>
          <p:cNvSpPr txBox="1"/>
          <p:nvPr/>
        </p:nvSpPr>
        <p:spPr>
          <a:xfrm>
            <a:off x="7173930" y="2336087"/>
            <a:ext cx="4307859" cy="646331"/>
          </a:xfrm>
          <a:prstGeom prst="rect">
            <a:avLst/>
          </a:prstGeom>
          <a:noFill/>
        </p:spPr>
        <p:txBody>
          <a:bodyPr wrap="square">
            <a:spAutoFit/>
          </a:bodyPr>
          <a:lstStyle/>
          <a:p>
            <a:pPr marL="0" indent="0" algn="ctr">
              <a:buNone/>
            </a:pPr>
            <a:r>
              <a:rPr lang="en-US" sz="3600" b="1" dirty="0">
                <a:solidFill>
                  <a:srgbClr val="4291E1"/>
                </a:solidFill>
                <a:cs typeface="Calibri"/>
              </a:rPr>
              <a:t>Qualitative</a:t>
            </a:r>
          </a:p>
        </p:txBody>
      </p:sp>
      <p:pic>
        <p:nvPicPr>
          <p:cNvPr id="10" name="Graphic 9" descr="Clipboard with solid fill">
            <a:extLst>
              <a:ext uri="{FF2B5EF4-FFF2-40B4-BE49-F238E27FC236}">
                <a16:creationId xmlns:a16="http://schemas.microsoft.com/office/drawing/2014/main" id="{774B5EBD-9DE2-4774-8861-FF530D58AF5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85815" y="3474484"/>
            <a:ext cx="914400" cy="914400"/>
          </a:xfrm>
          <a:prstGeom prst="rect">
            <a:avLst/>
          </a:prstGeom>
        </p:spPr>
      </p:pic>
      <p:pic>
        <p:nvPicPr>
          <p:cNvPr id="12" name="Graphic 11" descr="Meeting with solid fill">
            <a:extLst>
              <a:ext uri="{FF2B5EF4-FFF2-40B4-BE49-F238E27FC236}">
                <a16:creationId xmlns:a16="http://schemas.microsoft.com/office/drawing/2014/main" id="{9EC01C2D-BA6A-4E2F-B947-4BA5B3BCDD6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72288" y="3405881"/>
            <a:ext cx="914400" cy="914400"/>
          </a:xfrm>
          <a:prstGeom prst="rect">
            <a:avLst/>
          </a:prstGeom>
        </p:spPr>
      </p:pic>
      <p:pic>
        <p:nvPicPr>
          <p:cNvPr id="14" name="Graphic 13" descr="Boardroom with solid fill">
            <a:extLst>
              <a:ext uri="{FF2B5EF4-FFF2-40B4-BE49-F238E27FC236}">
                <a16:creationId xmlns:a16="http://schemas.microsoft.com/office/drawing/2014/main" id="{88065401-BB9D-43CC-9049-53AFB5D87D3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24692" y="3405881"/>
            <a:ext cx="914400" cy="914400"/>
          </a:xfrm>
          <a:prstGeom prst="rect">
            <a:avLst/>
          </a:prstGeom>
        </p:spPr>
      </p:pic>
      <p:sp>
        <p:nvSpPr>
          <p:cNvPr id="16" name="TextBox 15">
            <a:extLst>
              <a:ext uri="{FF2B5EF4-FFF2-40B4-BE49-F238E27FC236}">
                <a16:creationId xmlns:a16="http://schemas.microsoft.com/office/drawing/2014/main" id="{FAFFA306-222D-46C1-B2AD-F1751A6DB095}"/>
              </a:ext>
            </a:extLst>
          </p:cNvPr>
          <p:cNvSpPr txBox="1"/>
          <p:nvPr/>
        </p:nvSpPr>
        <p:spPr>
          <a:xfrm>
            <a:off x="6412641" y="4421893"/>
            <a:ext cx="2957955" cy="954107"/>
          </a:xfrm>
          <a:prstGeom prst="rect">
            <a:avLst/>
          </a:prstGeom>
          <a:noFill/>
        </p:spPr>
        <p:txBody>
          <a:bodyPr wrap="square">
            <a:spAutoFit/>
          </a:bodyPr>
          <a:lstStyle/>
          <a:p>
            <a:pPr lvl="1" algn="ctr"/>
            <a:r>
              <a:rPr lang="en-US" sz="2800" dirty="0">
                <a:solidFill>
                  <a:srgbClr val="4291E1"/>
                </a:solidFill>
                <a:cs typeface="Calibri"/>
              </a:rPr>
              <a:t>Focal Group Discussion </a:t>
            </a:r>
          </a:p>
        </p:txBody>
      </p:sp>
      <p:sp>
        <p:nvSpPr>
          <p:cNvPr id="18" name="TextBox 17">
            <a:extLst>
              <a:ext uri="{FF2B5EF4-FFF2-40B4-BE49-F238E27FC236}">
                <a16:creationId xmlns:a16="http://schemas.microsoft.com/office/drawing/2014/main" id="{CB8ABB71-9E98-4288-ABDB-8C7D03F68BC4}"/>
              </a:ext>
            </a:extLst>
          </p:cNvPr>
          <p:cNvSpPr txBox="1"/>
          <p:nvPr/>
        </p:nvSpPr>
        <p:spPr>
          <a:xfrm>
            <a:off x="9082317" y="4206448"/>
            <a:ext cx="2088266" cy="1384995"/>
          </a:xfrm>
          <a:prstGeom prst="rect">
            <a:avLst/>
          </a:prstGeom>
          <a:noFill/>
        </p:spPr>
        <p:txBody>
          <a:bodyPr wrap="square">
            <a:spAutoFit/>
          </a:bodyPr>
          <a:lstStyle/>
          <a:p>
            <a:pPr lvl="1" algn="ctr"/>
            <a:r>
              <a:rPr lang="en-US" sz="2800" dirty="0">
                <a:solidFill>
                  <a:srgbClr val="4291E1"/>
                </a:solidFill>
                <a:cs typeface="Calibri"/>
              </a:rPr>
              <a:t>Key Informant Interview </a:t>
            </a:r>
          </a:p>
        </p:txBody>
      </p:sp>
      <p:sp>
        <p:nvSpPr>
          <p:cNvPr id="20" name="TextBox 19">
            <a:extLst>
              <a:ext uri="{FF2B5EF4-FFF2-40B4-BE49-F238E27FC236}">
                <a16:creationId xmlns:a16="http://schemas.microsoft.com/office/drawing/2014/main" id="{0EE67D56-5E3D-4B8B-8E23-F701883DD28D}"/>
              </a:ext>
            </a:extLst>
          </p:cNvPr>
          <p:cNvSpPr txBox="1"/>
          <p:nvPr/>
        </p:nvSpPr>
        <p:spPr>
          <a:xfrm>
            <a:off x="2050102" y="4419795"/>
            <a:ext cx="2185826" cy="1384995"/>
          </a:xfrm>
          <a:prstGeom prst="rect">
            <a:avLst/>
          </a:prstGeom>
          <a:noFill/>
        </p:spPr>
        <p:txBody>
          <a:bodyPr wrap="square">
            <a:spAutoFit/>
          </a:bodyPr>
          <a:lstStyle/>
          <a:p>
            <a:pPr marL="0" indent="0" algn="ctr">
              <a:buNone/>
            </a:pPr>
            <a:r>
              <a:rPr lang="en-US" sz="2800" dirty="0">
                <a:solidFill>
                  <a:schemeClr val="bg1"/>
                </a:solidFill>
                <a:cs typeface="Calibri"/>
              </a:rPr>
              <a:t>Sampled household survey </a:t>
            </a:r>
          </a:p>
        </p:txBody>
      </p:sp>
      <p:pic>
        <p:nvPicPr>
          <p:cNvPr id="22" name="Graphic 21" descr="Bar chart with solid fill">
            <a:extLst>
              <a:ext uri="{FF2B5EF4-FFF2-40B4-BE49-F238E27FC236}">
                <a16:creationId xmlns:a16="http://schemas.microsoft.com/office/drawing/2014/main" id="{0DD946E0-6676-42C7-B7E5-E75244CB095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93877" y="1593355"/>
            <a:ext cx="753354" cy="753354"/>
          </a:xfrm>
          <a:prstGeom prst="rect">
            <a:avLst/>
          </a:prstGeom>
        </p:spPr>
      </p:pic>
      <p:pic>
        <p:nvPicPr>
          <p:cNvPr id="24" name="Graphic 23" descr="Pie chart with solid fill">
            <a:extLst>
              <a:ext uri="{FF2B5EF4-FFF2-40B4-BE49-F238E27FC236}">
                <a16:creationId xmlns:a16="http://schemas.microsoft.com/office/drawing/2014/main" id="{A0F8A320-EA0C-437F-8E51-20FB766FF8F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147232" y="1736722"/>
            <a:ext cx="553068" cy="553068"/>
          </a:xfrm>
          <a:prstGeom prst="rect">
            <a:avLst/>
          </a:prstGeom>
        </p:spPr>
      </p:pic>
      <p:pic>
        <p:nvPicPr>
          <p:cNvPr id="27" name="Graphic 26">
            <a:extLst>
              <a:ext uri="{FF2B5EF4-FFF2-40B4-BE49-F238E27FC236}">
                <a16:creationId xmlns:a16="http://schemas.microsoft.com/office/drawing/2014/main" id="{8ACADE24-35E5-49C8-A84C-D1C547047F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41840" y="1562533"/>
            <a:ext cx="857084" cy="857084"/>
          </a:xfrm>
          <a:prstGeom prst="rect">
            <a:avLst/>
          </a:prstGeom>
        </p:spPr>
      </p:pic>
    </p:spTree>
    <p:extLst>
      <p:ext uri="{BB962C8B-B14F-4D97-AF65-F5344CB8AC3E}">
        <p14:creationId xmlns:p14="http://schemas.microsoft.com/office/powerpoint/2010/main" val="901516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0C52-0476-5FA6-7F50-B9A350A56937}"/>
              </a:ext>
            </a:extLst>
          </p:cNvPr>
          <p:cNvSpPr>
            <a:spLocks noGrp="1"/>
          </p:cNvSpPr>
          <p:nvPr>
            <p:ph type="title"/>
          </p:nvPr>
        </p:nvSpPr>
        <p:spPr>
          <a:xfrm>
            <a:off x="618395" y="462667"/>
            <a:ext cx="6345115" cy="1325563"/>
          </a:xfrm>
        </p:spPr>
        <p:txBody>
          <a:bodyPr/>
          <a:lstStyle/>
          <a:p>
            <a:r>
              <a:rPr lang="en-US" sz="3200" b="1" dirty="0">
                <a:solidFill>
                  <a:srgbClr val="4291E1"/>
                </a:solidFill>
                <a:latin typeface="Lato"/>
                <a:ea typeface="+mj-lt"/>
                <a:cs typeface="+mj-lt"/>
              </a:rPr>
              <a:t>Sampling strategy for household survey </a:t>
            </a:r>
            <a:endParaRPr lang="en-US" sz="3200" b="1" dirty="0">
              <a:solidFill>
                <a:srgbClr val="4291E1"/>
              </a:solidFill>
              <a:latin typeface="Lato"/>
              <a:cs typeface="Calibri Light"/>
            </a:endParaRPr>
          </a:p>
        </p:txBody>
      </p:sp>
      <p:sp>
        <p:nvSpPr>
          <p:cNvPr id="3" name="Content Placeholder 2">
            <a:extLst>
              <a:ext uri="{FF2B5EF4-FFF2-40B4-BE49-F238E27FC236}">
                <a16:creationId xmlns:a16="http://schemas.microsoft.com/office/drawing/2014/main" id="{29BAB963-6774-5052-92C0-C4928CAD4A3D}"/>
              </a:ext>
            </a:extLst>
          </p:cNvPr>
          <p:cNvSpPr>
            <a:spLocks noGrp="1"/>
          </p:cNvSpPr>
          <p:nvPr>
            <p:ph idx="1"/>
          </p:nvPr>
        </p:nvSpPr>
        <p:spPr>
          <a:xfrm>
            <a:off x="2220673" y="1895961"/>
            <a:ext cx="4645364" cy="4351338"/>
          </a:xfrm>
        </p:spPr>
        <p:txBody>
          <a:bodyPr vert="horz" lIns="91440" tIns="45720" rIns="91440" bIns="45720" rtlCol="0" anchor="t">
            <a:normAutofit/>
          </a:bodyPr>
          <a:lstStyle/>
          <a:p>
            <a:pPr marL="0" indent="0">
              <a:buNone/>
            </a:pPr>
            <a:r>
              <a:rPr lang="en-US" sz="2400">
                <a:cs typeface="Calibri"/>
              </a:rPr>
              <a:t>Adequate </a:t>
            </a:r>
            <a:r>
              <a:rPr lang="en-US" sz="2400" dirty="0">
                <a:cs typeface="Calibri"/>
              </a:rPr>
              <a:t>sample methodology and </a:t>
            </a:r>
            <a:r>
              <a:rPr lang="en-US" sz="2400">
                <a:cs typeface="Calibri"/>
              </a:rPr>
              <a:t>right </a:t>
            </a:r>
            <a:r>
              <a:rPr lang="en-US" sz="2400" dirty="0">
                <a:cs typeface="Calibri"/>
              </a:rPr>
              <a:t>sample size </a:t>
            </a:r>
          </a:p>
          <a:p>
            <a:pPr marL="0" indent="0">
              <a:buNone/>
            </a:pPr>
            <a:endParaRPr lang="en-US" sz="2400" dirty="0">
              <a:cs typeface="Calibri"/>
            </a:endParaRPr>
          </a:p>
          <a:p>
            <a:pPr marL="0" indent="0">
              <a:buNone/>
            </a:pPr>
            <a:r>
              <a:rPr lang="en-US" sz="2400" dirty="0">
                <a:cs typeface="Calibri"/>
              </a:rPr>
              <a:t>Ensures estimates can be inferred to represent the total population</a:t>
            </a:r>
            <a:r>
              <a:rPr lang="en-US" sz="2400">
                <a:cs typeface="Calibri"/>
              </a:rPr>
              <a:t> </a:t>
            </a:r>
            <a:endParaRPr lang="en-US"/>
          </a:p>
          <a:p>
            <a:pPr marL="0" indent="0">
              <a:buNone/>
            </a:pPr>
            <a:endParaRPr lang="en-US" sz="2400" dirty="0">
              <a:cs typeface="Calibri"/>
            </a:endParaRPr>
          </a:p>
          <a:p>
            <a:pPr marL="0" indent="0">
              <a:buNone/>
            </a:pPr>
            <a:r>
              <a:rPr lang="en-US" sz="2400" dirty="0">
                <a:cs typeface="Calibri"/>
              </a:rPr>
              <a:t>Probability sampling - Each element (household) has a known, equal mathematical chance to be selected </a:t>
            </a:r>
            <a:endParaRPr lang="en-US"/>
          </a:p>
          <a:p>
            <a:pPr lvl="1"/>
            <a:endParaRPr lang="en-US" sz="2000" dirty="0">
              <a:cs typeface="Calibri"/>
            </a:endParaRPr>
          </a:p>
        </p:txBody>
      </p:sp>
      <p:pic>
        <p:nvPicPr>
          <p:cNvPr id="5" name="Graphic 4" descr="Calculator with solid fill">
            <a:extLst>
              <a:ext uri="{FF2B5EF4-FFF2-40B4-BE49-F238E27FC236}">
                <a16:creationId xmlns:a16="http://schemas.microsoft.com/office/drawing/2014/main" id="{AEDE78C7-7C85-4F4E-BD8F-EA7532692A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290356">
            <a:off x="872539" y="1909352"/>
            <a:ext cx="669046" cy="669046"/>
          </a:xfrm>
          <a:prstGeom prst="rect">
            <a:avLst/>
          </a:prstGeom>
        </p:spPr>
      </p:pic>
      <p:pic>
        <p:nvPicPr>
          <p:cNvPr id="9" name="Graphic 8" descr="Pencil with solid fill">
            <a:extLst>
              <a:ext uri="{FF2B5EF4-FFF2-40B4-BE49-F238E27FC236}">
                <a16:creationId xmlns:a16="http://schemas.microsoft.com/office/drawing/2014/main" id="{B4AD98CF-A437-453F-9557-15A926C7805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68560">
            <a:off x="1503076" y="1888217"/>
            <a:ext cx="548020" cy="548020"/>
          </a:xfrm>
          <a:prstGeom prst="rect">
            <a:avLst/>
          </a:prstGeom>
        </p:spPr>
      </p:pic>
      <p:pic>
        <p:nvPicPr>
          <p:cNvPr id="11" name="Graphic 10" descr="Group of people with solid fill">
            <a:extLst>
              <a:ext uri="{FF2B5EF4-FFF2-40B4-BE49-F238E27FC236}">
                <a16:creationId xmlns:a16="http://schemas.microsoft.com/office/drawing/2014/main" id="{39C392DF-63EB-41DE-8554-BF12271A868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7907" y="3446584"/>
            <a:ext cx="669045" cy="669045"/>
          </a:xfrm>
          <a:prstGeom prst="rect">
            <a:avLst/>
          </a:prstGeom>
        </p:spPr>
      </p:pic>
      <p:pic>
        <p:nvPicPr>
          <p:cNvPr id="13" name="Graphic 12" descr="Pie chart with solid fill">
            <a:extLst>
              <a:ext uri="{FF2B5EF4-FFF2-40B4-BE49-F238E27FC236}">
                <a16:creationId xmlns:a16="http://schemas.microsoft.com/office/drawing/2014/main" id="{CE0C8223-7852-44D6-BF2A-8DD417B3B83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95098" y="3163129"/>
            <a:ext cx="685800" cy="685800"/>
          </a:xfrm>
          <a:prstGeom prst="rect">
            <a:avLst/>
          </a:prstGeom>
        </p:spPr>
      </p:pic>
      <p:pic>
        <p:nvPicPr>
          <p:cNvPr id="15" name="Graphic 14" descr="Slot Machine with solid fill">
            <a:extLst>
              <a:ext uri="{FF2B5EF4-FFF2-40B4-BE49-F238E27FC236}">
                <a16:creationId xmlns:a16="http://schemas.microsoft.com/office/drawing/2014/main" id="{1AEF6C38-3429-422D-A6F4-2AC9C7FC878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89752" y="4915462"/>
            <a:ext cx="914400" cy="914400"/>
          </a:xfrm>
          <a:prstGeom prst="rect">
            <a:avLst/>
          </a:prstGeom>
        </p:spPr>
      </p:pic>
      <p:pic>
        <p:nvPicPr>
          <p:cNvPr id="16" name="Picture 15">
            <a:extLst>
              <a:ext uri="{FF2B5EF4-FFF2-40B4-BE49-F238E27FC236}">
                <a16:creationId xmlns:a16="http://schemas.microsoft.com/office/drawing/2014/main" id="{901298C4-3606-4BF5-B3D0-435E8722A8D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030987" y="-25224"/>
            <a:ext cx="5161014" cy="6883224"/>
          </a:xfrm>
          <a:prstGeom prst="rect">
            <a:avLst/>
          </a:prstGeom>
        </p:spPr>
      </p:pic>
    </p:spTree>
    <p:extLst>
      <p:ext uri="{BB962C8B-B14F-4D97-AF65-F5344CB8AC3E}">
        <p14:creationId xmlns:p14="http://schemas.microsoft.com/office/powerpoint/2010/main" val="3681989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HCR - UNHCR, partners seek US$621 million to support DRC refugees and  hosting communities">
            <a:extLst>
              <a:ext uri="{FF2B5EF4-FFF2-40B4-BE49-F238E27FC236}">
                <a16:creationId xmlns:a16="http://schemas.microsoft.com/office/drawing/2014/main" id="{FA1D99E4-DC93-4461-84E7-C93C88FAC5E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325367"/>
            <a:ext cx="6095999" cy="55223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EAD75D-09C1-42FE-973C-E907E3563A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5999" y="1345914"/>
            <a:ext cx="6085303" cy="5512085"/>
          </a:xfrm>
          <a:prstGeom prst="rect">
            <a:avLst/>
          </a:prstGeom>
        </p:spPr>
      </p:pic>
      <p:sp>
        <p:nvSpPr>
          <p:cNvPr id="2" name="Title 1">
            <a:extLst>
              <a:ext uri="{FF2B5EF4-FFF2-40B4-BE49-F238E27FC236}">
                <a16:creationId xmlns:a16="http://schemas.microsoft.com/office/drawing/2014/main" id="{F163C55C-A394-96EE-0739-6F31AE9FA6FB}"/>
              </a:ext>
            </a:extLst>
          </p:cNvPr>
          <p:cNvSpPr>
            <a:spLocks noGrp="1"/>
          </p:cNvSpPr>
          <p:nvPr>
            <p:ph type="title"/>
          </p:nvPr>
        </p:nvSpPr>
        <p:spPr>
          <a:xfrm>
            <a:off x="838200" y="46631"/>
            <a:ext cx="10515600" cy="1325563"/>
          </a:xfrm>
        </p:spPr>
        <p:txBody>
          <a:bodyPr/>
          <a:lstStyle/>
          <a:p>
            <a:pPr algn="ctr"/>
            <a:r>
              <a:rPr lang="en-US" sz="3200" b="1" dirty="0">
                <a:solidFill>
                  <a:srgbClr val="4291E1"/>
                </a:solidFill>
                <a:latin typeface="Lato"/>
                <a:ea typeface="+mj-lt"/>
                <a:cs typeface="+mj-lt"/>
              </a:rPr>
              <a:t>Design the sampling strategy for household survey </a:t>
            </a:r>
            <a:endParaRPr lang="en-US" dirty="0">
              <a:latin typeface="Lato"/>
              <a:ea typeface="Lato"/>
              <a:cs typeface="Lato"/>
            </a:endParaRPr>
          </a:p>
        </p:txBody>
      </p:sp>
      <p:sp>
        <p:nvSpPr>
          <p:cNvPr id="3" name="Content Placeholder 2">
            <a:extLst>
              <a:ext uri="{FF2B5EF4-FFF2-40B4-BE49-F238E27FC236}">
                <a16:creationId xmlns:a16="http://schemas.microsoft.com/office/drawing/2014/main" id="{2A7A006E-B45D-EA02-05BA-BBC978976C6E}"/>
              </a:ext>
            </a:extLst>
          </p:cNvPr>
          <p:cNvSpPr>
            <a:spLocks noGrp="1"/>
          </p:cNvSpPr>
          <p:nvPr>
            <p:ph idx="1"/>
          </p:nvPr>
        </p:nvSpPr>
        <p:spPr>
          <a:xfrm>
            <a:off x="428625" y="5924550"/>
            <a:ext cx="5581649" cy="758308"/>
          </a:xfrm>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lgn="ctr">
              <a:buNone/>
            </a:pPr>
            <a:r>
              <a:rPr lang="en-US" b="1" dirty="0">
                <a:solidFill>
                  <a:schemeClr val="bg1"/>
                </a:solidFill>
                <a:ea typeface="Calibri"/>
                <a:cs typeface="Calibri"/>
              </a:rPr>
              <a:t>Zambia</a:t>
            </a:r>
            <a:endParaRPr lang="en-US" b="1" dirty="0">
              <a:solidFill>
                <a:schemeClr val="bg1"/>
              </a:solidFill>
            </a:endParaRPr>
          </a:p>
        </p:txBody>
      </p:sp>
      <p:sp>
        <p:nvSpPr>
          <p:cNvPr id="4" name="Rectangle 3">
            <a:extLst>
              <a:ext uri="{FF2B5EF4-FFF2-40B4-BE49-F238E27FC236}">
                <a16:creationId xmlns:a16="http://schemas.microsoft.com/office/drawing/2014/main" id="{AF74AAEF-8F3E-44E4-A9B7-6F2486FC8EC1}"/>
              </a:ext>
            </a:extLst>
          </p:cNvPr>
          <p:cNvSpPr/>
          <p:nvPr/>
        </p:nvSpPr>
        <p:spPr>
          <a:xfrm>
            <a:off x="0" y="1345915"/>
            <a:ext cx="6096000" cy="55018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4256048A-F1CA-4132-814C-9C764F2FC5D0}"/>
              </a:ext>
            </a:extLst>
          </p:cNvPr>
          <p:cNvSpPr/>
          <p:nvPr/>
        </p:nvSpPr>
        <p:spPr>
          <a:xfrm>
            <a:off x="6096001" y="1345915"/>
            <a:ext cx="6096000" cy="55103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46CAAB4F-8DA3-43DB-80BE-D4FC9BE14F5D}"/>
              </a:ext>
            </a:extLst>
          </p:cNvPr>
          <p:cNvSpPr txBox="1"/>
          <p:nvPr/>
        </p:nvSpPr>
        <p:spPr>
          <a:xfrm>
            <a:off x="6771687" y="5924550"/>
            <a:ext cx="4752975" cy="52322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800" b="1" dirty="0">
                <a:solidFill>
                  <a:schemeClr val="bg1"/>
                </a:solidFill>
                <a:ea typeface="Calibri"/>
                <a:cs typeface="Calibri"/>
              </a:rPr>
              <a:t>Mozambique</a:t>
            </a:r>
            <a:endParaRPr lang="en-CH" sz="2800" b="1" dirty="0"/>
          </a:p>
        </p:txBody>
      </p:sp>
    </p:spTree>
    <p:extLst>
      <p:ext uri="{BB962C8B-B14F-4D97-AF65-F5344CB8AC3E}">
        <p14:creationId xmlns:p14="http://schemas.microsoft.com/office/powerpoint/2010/main" val="209022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iagram&#10;&#10;Description automatically generated">
            <a:extLst>
              <a:ext uri="{FF2B5EF4-FFF2-40B4-BE49-F238E27FC236}">
                <a16:creationId xmlns:a16="http://schemas.microsoft.com/office/drawing/2014/main" id="{23BF8A67-E447-9697-C11F-B9B164A9F4F9}"/>
              </a:ext>
            </a:extLst>
          </p:cNvPr>
          <p:cNvPicPr>
            <a:picLocks noGrp="1" noChangeAspect="1"/>
          </p:cNvPicPr>
          <p:nvPr>
            <p:ph idx="1"/>
          </p:nvPr>
        </p:nvPicPr>
        <p:blipFill>
          <a:blip r:embed="rId3"/>
          <a:stretch>
            <a:fillRect/>
          </a:stretch>
        </p:blipFill>
        <p:spPr>
          <a:xfrm>
            <a:off x="5925674" y="1223544"/>
            <a:ext cx="5716416" cy="4815306"/>
          </a:xfrm>
        </p:spPr>
      </p:pic>
      <p:graphicFrame>
        <p:nvGraphicFramePr>
          <p:cNvPr id="8" name="Table 8">
            <a:extLst>
              <a:ext uri="{FF2B5EF4-FFF2-40B4-BE49-F238E27FC236}">
                <a16:creationId xmlns:a16="http://schemas.microsoft.com/office/drawing/2014/main" id="{5AF8AF0C-638C-514A-F7B9-875AB5368904}"/>
              </a:ext>
            </a:extLst>
          </p:cNvPr>
          <p:cNvGraphicFramePr>
            <a:graphicFrameLocks noGrp="1"/>
          </p:cNvGraphicFramePr>
          <p:nvPr>
            <p:extLst>
              <p:ext uri="{D42A27DB-BD31-4B8C-83A1-F6EECF244321}">
                <p14:modId xmlns:p14="http://schemas.microsoft.com/office/powerpoint/2010/main" val="3497177842"/>
              </p:ext>
            </p:extLst>
          </p:nvPr>
        </p:nvGraphicFramePr>
        <p:xfrm>
          <a:off x="1594685" y="823661"/>
          <a:ext cx="2815390" cy="5578177"/>
        </p:xfrm>
        <a:graphic>
          <a:graphicData uri="http://schemas.openxmlformats.org/drawingml/2006/table">
            <a:tbl>
              <a:tblPr firstRow="1" bandRow="1">
                <a:tableStyleId>{5C22544A-7EE6-4342-B048-85BDC9FD1C3A}</a:tableStyleId>
              </a:tblPr>
              <a:tblGrid>
                <a:gridCol w="936970">
                  <a:extLst>
                    <a:ext uri="{9D8B030D-6E8A-4147-A177-3AD203B41FA5}">
                      <a16:colId xmlns:a16="http://schemas.microsoft.com/office/drawing/2014/main" val="2468113000"/>
                    </a:ext>
                  </a:extLst>
                </a:gridCol>
                <a:gridCol w="1878420">
                  <a:extLst>
                    <a:ext uri="{9D8B030D-6E8A-4147-A177-3AD203B41FA5}">
                      <a16:colId xmlns:a16="http://schemas.microsoft.com/office/drawing/2014/main" val="3576907966"/>
                    </a:ext>
                  </a:extLst>
                </a:gridCol>
              </a:tblGrid>
              <a:tr h="386430">
                <a:tc>
                  <a:txBody>
                    <a:bodyPr/>
                    <a:lstStyle/>
                    <a:p>
                      <a:r>
                        <a:rPr lang="en-US"/>
                        <a:t>Block </a:t>
                      </a:r>
                    </a:p>
                  </a:txBody>
                  <a:tcPr/>
                </a:tc>
                <a:tc>
                  <a:txBody>
                    <a:bodyPr/>
                    <a:lstStyle/>
                    <a:p>
                      <a:r>
                        <a:rPr lang="en-US"/>
                        <a:t># of sampled HHs</a:t>
                      </a:r>
                    </a:p>
                  </a:txBody>
                  <a:tcPr/>
                </a:tc>
                <a:extLst>
                  <a:ext uri="{0D108BD9-81ED-4DB2-BD59-A6C34878D82A}">
                    <a16:rowId xmlns:a16="http://schemas.microsoft.com/office/drawing/2014/main" val="1314768824"/>
                  </a:ext>
                </a:extLst>
              </a:tr>
              <a:tr h="370840">
                <a:tc>
                  <a:txBody>
                    <a:bodyPr/>
                    <a:lstStyle/>
                    <a:p>
                      <a:r>
                        <a:rPr lang="en-US"/>
                        <a:t>1</a:t>
                      </a:r>
                    </a:p>
                  </a:txBody>
                  <a:tcPr/>
                </a:tc>
                <a:tc>
                  <a:txBody>
                    <a:bodyPr/>
                    <a:lstStyle/>
                    <a:p>
                      <a:r>
                        <a:rPr lang="en-US" dirty="0"/>
                        <a:t>29</a:t>
                      </a:r>
                    </a:p>
                  </a:txBody>
                  <a:tcPr/>
                </a:tc>
                <a:extLst>
                  <a:ext uri="{0D108BD9-81ED-4DB2-BD59-A6C34878D82A}">
                    <a16:rowId xmlns:a16="http://schemas.microsoft.com/office/drawing/2014/main" val="2992164257"/>
                  </a:ext>
                </a:extLst>
              </a:tr>
              <a:tr h="370840">
                <a:tc>
                  <a:txBody>
                    <a:bodyPr/>
                    <a:lstStyle/>
                    <a:p>
                      <a:r>
                        <a:rPr lang="en-US"/>
                        <a:t>2</a:t>
                      </a:r>
                    </a:p>
                  </a:txBody>
                  <a:tcPr/>
                </a:tc>
                <a:tc>
                  <a:txBody>
                    <a:bodyPr/>
                    <a:lstStyle/>
                    <a:p>
                      <a:r>
                        <a:rPr lang="en-US"/>
                        <a:t>50</a:t>
                      </a:r>
                    </a:p>
                  </a:txBody>
                  <a:tcPr/>
                </a:tc>
                <a:extLst>
                  <a:ext uri="{0D108BD9-81ED-4DB2-BD59-A6C34878D82A}">
                    <a16:rowId xmlns:a16="http://schemas.microsoft.com/office/drawing/2014/main" val="1819870912"/>
                  </a:ext>
                </a:extLst>
              </a:tr>
              <a:tr h="370840">
                <a:tc>
                  <a:txBody>
                    <a:bodyPr/>
                    <a:lstStyle/>
                    <a:p>
                      <a:r>
                        <a:rPr lang="en-US"/>
                        <a:t>3</a:t>
                      </a:r>
                    </a:p>
                  </a:txBody>
                  <a:tcPr/>
                </a:tc>
                <a:tc>
                  <a:txBody>
                    <a:bodyPr/>
                    <a:lstStyle/>
                    <a:p>
                      <a:r>
                        <a:rPr lang="en-US"/>
                        <a:t>38</a:t>
                      </a:r>
                    </a:p>
                  </a:txBody>
                  <a:tcPr/>
                </a:tc>
                <a:extLst>
                  <a:ext uri="{0D108BD9-81ED-4DB2-BD59-A6C34878D82A}">
                    <a16:rowId xmlns:a16="http://schemas.microsoft.com/office/drawing/2014/main" val="482606562"/>
                  </a:ext>
                </a:extLst>
              </a:tr>
              <a:tr h="370840">
                <a:tc>
                  <a:txBody>
                    <a:bodyPr/>
                    <a:lstStyle/>
                    <a:p>
                      <a:r>
                        <a:rPr lang="en-US"/>
                        <a:t>4</a:t>
                      </a:r>
                    </a:p>
                  </a:txBody>
                  <a:tcPr/>
                </a:tc>
                <a:tc>
                  <a:txBody>
                    <a:bodyPr/>
                    <a:lstStyle/>
                    <a:p>
                      <a:r>
                        <a:rPr lang="en-US"/>
                        <a:t>41</a:t>
                      </a:r>
                    </a:p>
                  </a:txBody>
                  <a:tcPr/>
                </a:tc>
                <a:extLst>
                  <a:ext uri="{0D108BD9-81ED-4DB2-BD59-A6C34878D82A}">
                    <a16:rowId xmlns:a16="http://schemas.microsoft.com/office/drawing/2014/main" val="4083528351"/>
                  </a:ext>
                </a:extLst>
              </a:tr>
              <a:tr h="370840">
                <a:tc>
                  <a:txBody>
                    <a:bodyPr/>
                    <a:lstStyle/>
                    <a:p>
                      <a:r>
                        <a:rPr lang="en-US"/>
                        <a:t>5</a:t>
                      </a:r>
                    </a:p>
                  </a:txBody>
                  <a:tcPr/>
                </a:tc>
                <a:tc>
                  <a:txBody>
                    <a:bodyPr/>
                    <a:lstStyle/>
                    <a:p>
                      <a:r>
                        <a:rPr lang="en-US"/>
                        <a:t>39</a:t>
                      </a:r>
                    </a:p>
                  </a:txBody>
                  <a:tcPr/>
                </a:tc>
                <a:extLst>
                  <a:ext uri="{0D108BD9-81ED-4DB2-BD59-A6C34878D82A}">
                    <a16:rowId xmlns:a16="http://schemas.microsoft.com/office/drawing/2014/main" val="721695786"/>
                  </a:ext>
                </a:extLst>
              </a:tr>
              <a:tr h="370840">
                <a:tc>
                  <a:txBody>
                    <a:bodyPr/>
                    <a:lstStyle/>
                    <a:p>
                      <a:r>
                        <a:rPr lang="en-US"/>
                        <a:t>6</a:t>
                      </a:r>
                    </a:p>
                  </a:txBody>
                  <a:tcPr/>
                </a:tc>
                <a:tc>
                  <a:txBody>
                    <a:bodyPr/>
                    <a:lstStyle/>
                    <a:p>
                      <a:r>
                        <a:rPr lang="en-US"/>
                        <a:t>40</a:t>
                      </a:r>
                    </a:p>
                  </a:txBody>
                  <a:tcPr/>
                </a:tc>
                <a:extLst>
                  <a:ext uri="{0D108BD9-81ED-4DB2-BD59-A6C34878D82A}">
                    <a16:rowId xmlns:a16="http://schemas.microsoft.com/office/drawing/2014/main" val="3113038496"/>
                  </a:ext>
                </a:extLst>
              </a:tr>
              <a:tr h="370839">
                <a:tc>
                  <a:txBody>
                    <a:bodyPr/>
                    <a:lstStyle/>
                    <a:p>
                      <a:pPr lvl="0">
                        <a:buNone/>
                      </a:pPr>
                      <a:r>
                        <a:rPr lang="en-US"/>
                        <a:t>7</a:t>
                      </a:r>
                    </a:p>
                  </a:txBody>
                  <a:tcPr/>
                </a:tc>
                <a:tc>
                  <a:txBody>
                    <a:bodyPr/>
                    <a:lstStyle/>
                    <a:p>
                      <a:pPr lvl="0">
                        <a:buNone/>
                      </a:pPr>
                      <a:r>
                        <a:rPr lang="en-US"/>
                        <a:t>35</a:t>
                      </a:r>
                    </a:p>
                  </a:txBody>
                  <a:tcPr/>
                </a:tc>
                <a:extLst>
                  <a:ext uri="{0D108BD9-81ED-4DB2-BD59-A6C34878D82A}">
                    <a16:rowId xmlns:a16="http://schemas.microsoft.com/office/drawing/2014/main" val="2499076733"/>
                  </a:ext>
                </a:extLst>
              </a:tr>
              <a:tr h="370838">
                <a:tc>
                  <a:txBody>
                    <a:bodyPr/>
                    <a:lstStyle/>
                    <a:p>
                      <a:pPr lvl="0">
                        <a:buNone/>
                      </a:pPr>
                      <a:r>
                        <a:rPr lang="en-US"/>
                        <a:t>8</a:t>
                      </a:r>
                    </a:p>
                  </a:txBody>
                  <a:tcPr/>
                </a:tc>
                <a:tc>
                  <a:txBody>
                    <a:bodyPr/>
                    <a:lstStyle/>
                    <a:p>
                      <a:pPr lvl="0">
                        <a:buNone/>
                      </a:pPr>
                      <a:r>
                        <a:rPr lang="en-US"/>
                        <a:t>19</a:t>
                      </a:r>
                    </a:p>
                  </a:txBody>
                  <a:tcPr/>
                </a:tc>
                <a:extLst>
                  <a:ext uri="{0D108BD9-81ED-4DB2-BD59-A6C34878D82A}">
                    <a16:rowId xmlns:a16="http://schemas.microsoft.com/office/drawing/2014/main" val="2829703983"/>
                  </a:ext>
                </a:extLst>
              </a:tr>
              <a:tr h="370838">
                <a:tc>
                  <a:txBody>
                    <a:bodyPr/>
                    <a:lstStyle/>
                    <a:p>
                      <a:pPr lvl="0">
                        <a:buNone/>
                      </a:pPr>
                      <a:r>
                        <a:rPr lang="en-US"/>
                        <a:t>9</a:t>
                      </a:r>
                    </a:p>
                  </a:txBody>
                  <a:tcPr/>
                </a:tc>
                <a:tc>
                  <a:txBody>
                    <a:bodyPr/>
                    <a:lstStyle/>
                    <a:p>
                      <a:pPr lvl="0">
                        <a:buNone/>
                      </a:pPr>
                      <a:r>
                        <a:rPr lang="en-US"/>
                        <a:t>33</a:t>
                      </a:r>
                    </a:p>
                  </a:txBody>
                  <a:tcPr/>
                </a:tc>
                <a:extLst>
                  <a:ext uri="{0D108BD9-81ED-4DB2-BD59-A6C34878D82A}">
                    <a16:rowId xmlns:a16="http://schemas.microsoft.com/office/drawing/2014/main" val="2430945894"/>
                  </a:ext>
                </a:extLst>
              </a:tr>
              <a:tr h="370838">
                <a:tc>
                  <a:txBody>
                    <a:bodyPr/>
                    <a:lstStyle/>
                    <a:p>
                      <a:pPr lvl="0">
                        <a:buNone/>
                      </a:pPr>
                      <a:r>
                        <a:rPr lang="en-US"/>
                        <a:t>10</a:t>
                      </a:r>
                    </a:p>
                  </a:txBody>
                  <a:tcPr/>
                </a:tc>
                <a:tc>
                  <a:txBody>
                    <a:bodyPr/>
                    <a:lstStyle/>
                    <a:p>
                      <a:pPr lvl="0">
                        <a:buNone/>
                      </a:pPr>
                      <a:r>
                        <a:rPr lang="en-US"/>
                        <a:t>40</a:t>
                      </a:r>
                    </a:p>
                  </a:txBody>
                  <a:tcPr/>
                </a:tc>
                <a:extLst>
                  <a:ext uri="{0D108BD9-81ED-4DB2-BD59-A6C34878D82A}">
                    <a16:rowId xmlns:a16="http://schemas.microsoft.com/office/drawing/2014/main" val="3612314352"/>
                  </a:ext>
                </a:extLst>
              </a:tr>
              <a:tr h="370838">
                <a:tc>
                  <a:txBody>
                    <a:bodyPr/>
                    <a:lstStyle/>
                    <a:p>
                      <a:pPr lvl="0">
                        <a:buNone/>
                      </a:pPr>
                      <a:r>
                        <a:rPr lang="en-US"/>
                        <a:t>11</a:t>
                      </a:r>
                    </a:p>
                  </a:txBody>
                  <a:tcPr/>
                </a:tc>
                <a:tc>
                  <a:txBody>
                    <a:bodyPr/>
                    <a:lstStyle/>
                    <a:p>
                      <a:pPr lvl="0">
                        <a:buNone/>
                      </a:pPr>
                      <a:r>
                        <a:rPr lang="en-US"/>
                        <a:t>33</a:t>
                      </a:r>
                    </a:p>
                  </a:txBody>
                  <a:tcPr/>
                </a:tc>
                <a:extLst>
                  <a:ext uri="{0D108BD9-81ED-4DB2-BD59-A6C34878D82A}">
                    <a16:rowId xmlns:a16="http://schemas.microsoft.com/office/drawing/2014/main" val="621039753"/>
                  </a:ext>
                </a:extLst>
              </a:tr>
              <a:tr h="370838">
                <a:tc>
                  <a:txBody>
                    <a:bodyPr/>
                    <a:lstStyle/>
                    <a:p>
                      <a:pPr lvl="0">
                        <a:buNone/>
                      </a:pPr>
                      <a:r>
                        <a:rPr lang="en-US"/>
                        <a:t>12</a:t>
                      </a:r>
                    </a:p>
                  </a:txBody>
                  <a:tcPr/>
                </a:tc>
                <a:tc>
                  <a:txBody>
                    <a:bodyPr/>
                    <a:lstStyle/>
                    <a:p>
                      <a:pPr lvl="0">
                        <a:buNone/>
                      </a:pPr>
                      <a:r>
                        <a:rPr lang="en-US"/>
                        <a:t>36</a:t>
                      </a:r>
                    </a:p>
                  </a:txBody>
                  <a:tcPr/>
                </a:tc>
                <a:extLst>
                  <a:ext uri="{0D108BD9-81ED-4DB2-BD59-A6C34878D82A}">
                    <a16:rowId xmlns:a16="http://schemas.microsoft.com/office/drawing/2014/main" val="3164934772"/>
                  </a:ext>
                </a:extLst>
              </a:tr>
              <a:tr h="370838">
                <a:tc>
                  <a:txBody>
                    <a:bodyPr/>
                    <a:lstStyle/>
                    <a:p>
                      <a:pPr lvl="0">
                        <a:buNone/>
                      </a:pPr>
                      <a:r>
                        <a:rPr lang="en-US"/>
                        <a:t>13</a:t>
                      </a:r>
                    </a:p>
                  </a:txBody>
                  <a:tcPr/>
                </a:tc>
                <a:tc>
                  <a:txBody>
                    <a:bodyPr/>
                    <a:lstStyle/>
                    <a:p>
                      <a:pPr lvl="0">
                        <a:buNone/>
                      </a:pPr>
                      <a:r>
                        <a:rPr lang="en-US"/>
                        <a:t>29</a:t>
                      </a:r>
                    </a:p>
                  </a:txBody>
                  <a:tcPr/>
                </a:tc>
                <a:extLst>
                  <a:ext uri="{0D108BD9-81ED-4DB2-BD59-A6C34878D82A}">
                    <a16:rowId xmlns:a16="http://schemas.microsoft.com/office/drawing/2014/main" val="770449218"/>
                  </a:ext>
                </a:extLst>
              </a:tr>
              <a:tr h="370840">
                <a:tc>
                  <a:txBody>
                    <a:bodyPr/>
                    <a:lstStyle/>
                    <a:p>
                      <a:r>
                        <a:rPr lang="en-US"/>
                        <a:t>14</a:t>
                      </a:r>
                    </a:p>
                  </a:txBody>
                  <a:tcPr/>
                </a:tc>
                <a:tc>
                  <a:txBody>
                    <a:bodyPr/>
                    <a:lstStyle/>
                    <a:p>
                      <a:r>
                        <a:rPr lang="en-US" dirty="0"/>
                        <a:t>46 </a:t>
                      </a:r>
                    </a:p>
                  </a:txBody>
                  <a:tcPr/>
                </a:tc>
                <a:extLst>
                  <a:ext uri="{0D108BD9-81ED-4DB2-BD59-A6C34878D82A}">
                    <a16:rowId xmlns:a16="http://schemas.microsoft.com/office/drawing/2014/main" val="657167847"/>
                  </a:ext>
                </a:extLst>
              </a:tr>
            </a:tbl>
          </a:graphicData>
        </a:graphic>
      </p:graphicFrame>
      <p:sp>
        <p:nvSpPr>
          <p:cNvPr id="2" name="TextBox 1">
            <a:extLst>
              <a:ext uri="{FF2B5EF4-FFF2-40B4-BE49-F238E27FC236}">
                <a16:creationId xmlns:a16="http://schemas.microsoft.com/office/drawing/2014/main" id="{580039C0-E8B3-4974-BA3C-A375DC0B31E3}"/>
              </a:ext>
            </a:extLst>
          </p:cNvPr>
          <p:cNvSpPr txBox="1"/>
          <p:nvPr/>
        </p:nvSpPr>
        <p:spPr>
          <a:xfrm>
            <a:off x="2312371" y="276225"/>
            <a:ext cx="1125757" cy="461665"/>
          </a:xfrm>
          <a:prstGeom prst="rect">
            <a:avLst/>
          </a:prstGeom>
          <a:noFill/>
        </p:spPr>
        <p:txBody>
          <a:bodyPr wrap="none" rtlCol="0">
            <a:spAutoFit/>
          </a:bodyPr>
          <a:lstStyle/>
          <a:p>
            <a:r>
              <a:rPr lang="en-US" sz="2400" b="1" dirty="0">
                <a:solidFill>
                  <a:schemeClr val="accent1"/>
                </a:solidFill>
              </a:rPr>
              <a:t>Zambia</a:t>
            </a:r>
            <a:endParaRPr lang="en-CH" sz="2400" b="1" dirty="0">
              <a:solidFill>
                <a:schemeClr val="accent1"/>
              </a:solidFill>
            </a:endParaRPr>
          </a:p>
        </p:txBody>
      </p:sp>
      <p:sp>
        <p:nvSpPr>
          <p:cNvPr id="5" name="TextBox 4">
            <a:extLst>
              <a:ext uri="{FF2B5EF4-FFF2-40B4-BE49-F238E27FC236}">
                <a16:creationId xmlns:a16="http://schemas.microsoft.com/office/drawing/2014/main" id="{ACD1ED94-AD89-4A70-AB8D-4150E6DC07FF}"/>
              </a:ext>
            </a:extLst>
          </p:cNvPr>
          <p:cNvSpPr txBox="1"/>
          <p:nvPr/>
        </p:nvSpPr>
        <p:spPr>
          <a:xfrm>
            <a:off x="7732096" y="276225"/>
            <a:ext cx="1862369" cy="461665"/>
          </a:xfrm>
          <a:prstGeom prst="rect">
            <a:avLst/>
          </a:prstGeom>
          <a:noFill/>
        </p:spPr>
        <p:txBody>
          <a:bodyPr wrap="none" rtlCol="0">
            <a:spAutoFit/>
          </a:bodyPr>
          <a:lstStyle/>
          <a:p>
            <a:r>
              <a:rPr lang="en-US" sz="2400" b="1" dirty="0">
                <a:solidFill>
                  <a:schemeClr val="accent1"/>
                </a:solidFill>
              </a:rPr>
              <a:t>Mozambique</a:t>
            </a:r>
            <a:endParaRPr lang="en-CH" sz="2400" b="1" dirty="0">
              <a:solidFill>
                <a:schemeClr val="accent1"/>
              </a:solidFill>
            </a:endParaRPr>
          </a:p>
        </p:txBody>
      </p:sp>
    </p:spTree>
    <p:extLst>
      <p:ext uri="{BB962C8B-B14F-4D97-AF65-F5344CB8AC3E}">
        <p14:creationId xmlns:p14="http://schemas.microsoft.com/office/powerpoint/2010/main" val="49963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solidFill>
            <a:srgbClr val="38A6A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419549" y="3521493"/>
            <a:ext cx="11496675" cy="1446550"/>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Some considerations when choosing indicators</a:t>
            </a:r>
            <a:endParaRPr lang="en-US" sz="4400" b="1" err="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7" descr="Thought outline">
            <a:extLst>
              <a:ext uri="{FF2B5EF4-FFF2-40B4-BE49-F238E27FC236}">
                <a16:creationId xmlns:a16="http://schemas.microsoft.com/office/drawing/2014/main" id="{8121914D-AD56-406C-9077-3C72DEEBED0D}"/>
              </a:ext>
            </a:extLst>
          </p:cNvPr>
          <p:cNvPicPr>
            <a:picLocks noGrp="1" noChangeAspect="1"/>
          </p:cNvPicPr>
          <p:nvPr>
            <p:ph idx="1"/>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0335" y="1077821"/>
            <a:ext cx="2258686" cy="2258686"/>
          </a:xfrm>
          <a:prstGeom prst="rect">
            <a:avLst/>
          </a:prstGeom>
        </p:spPr>
      </p:pic>
      <p:pic>
        <p:nvPicPr>
          <p:cNvPr id="3" name="Graphic 2" descr="Checklist with solid fill">
            <a:extLst>
              <a:ext uri="{FF2B5EF4-FFF2-40B4-BE49-F238E27FC236}">
                <a16:creationId xmlns:a16="http://schemas.microsoft.com/office/drawing/2014/main" id="{29FA2C7D-47EB-482F-8C6C-7FFB1521D11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26574" t="14946" r="24397" b="16263"/>
          <a:stretch/>
        </p:blipFill>
        <p:spPr>
          <a:xfrm>
            <a:off x="4791074" y="1850610"/>
            <a:ext cx="962025" cy="1349789"/>
          </a:xfrm>
          <a:prstGeom prst="rect">
            <a:avLst/>
          </a:prstGeom>
        </p:spPr>
      </p:pic>
    </p:spTree>
    <p:custDataLst>
      <p:tags r:id="rId1"/>
    </p:custDataLst>
    <p:extLst>
      <p:ext uri="{BB962C8B-B14F-4D97-AF65-F5344CB8AC3E}">
        <p14:creationId xmlns:p14="http://schemas.microsoft.com/office/powerpoint/2010/main" val="3156142828"/>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7848D3D-32C5-49CE-9647-A37B2D43FEC3}"/>
              </a:ext>
            </a:extLst>
          </p:cNvPr>
          <p:cNvSpPr>
            <a:spLocks noGrp="1"/>
          </p:cNvSpPr>
          <p:nvPr>
            <p:ph type="title"/>
          </p:nvPr>
        </p:nvSpPr>
        <p:spPr>
          <a:xfrm>
            <a:off x="435634" y="588453"/>
            <a:ext cx="10515600" cy="807522"/>
          </a:xfrm>
        </p:spPr>
        <p:txBody>
          <a:bodyPr>
            <a:normAutofit/>
          </a:bodyPr>
          <a:lstStyle/>
          <a:p>
            <a:r>
              <a:rPr lang="en-US" sz="3100" b="1">
                <a:solidFill>
                  <a:srgbClr val="4291E1"/>
                </a:solidFill>
                <a:latin typeface="Lato"/>
                <a:ea typeface="Lato"/>
                <a:cs typeface="Lato"/>
              </a:rPr>
              <a:t>Determining indicators</a:t>
            </a:r>
          </a:p>
        </p:txBody>
      </p:sp>
      <p:sp>
        <p:nvSpPr>
          <p:cNvPr id="8" name="TextBox 7">
            <a:extLst>
              <a:ext uri="{FF2B5EF4-FFF2-40B4-BE49-F238E27FC236}">
                <a16:creationId xmlns:a16="http://schemas.microsoft.com/office/drawing/2014/main" id="{A89B6684-6371-4C86-848D-0DFB44149927}"/>
              </a:ext>
            </a:extLst>
          </p:cNvPr>
          <p:cNvSpPr txBox="1"/>
          <p:nvPr/>
        </p:nvSpPr>
        <p:spPr>
          <a:xfrm>
            <a:off x="244475" y="4442250"/>
            <a:ext cx="36070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Lato"/>
                <a:ea typeface="Lato"/>
                <a:cs typeface="Lato"/>
              </a:rPr>
              <a:t>Corporate outcome indicators </a:t>
            </a:r>
          </a:p>
        </p:txBody>
      </p:sp>
      <p:pic>
        <p:nvPicPr>
          <p:cNvPr id="9" name="Picture 9" descr="Chart, sunburst chart&#10;&#10;Description automatically generated">
            <a:extLst>
              <a:ext uri="{FF2B5EF4-FFF2-40B4-BE49-F238E27FC236}">
                <a16:creationId xmlns:a16="http://schemas.microsoft.com/office/drawing/2014/main" id="{6012B59A-F98D-4D82-98AA-C07453AA7309}"/>
              </a:ext>
            </a:extLst>
          </p:cNvPr>
          <p:cNvPicPr>
            <a:picLocks noChangeAspect="1"/>
          </p:cNvPicPr>
          <p:nvPr/>
        </p:nvPicPr>
        <p:blipFill>
          <a:blip r:embed="rId4"/>
          <a:stretch>
            <a:fillRect/>
          </a:stretch>
        </p:blipFill>
        <p:spPr>
          <a:xfrm>
            <a:off x="971197" y="2285863"/>
            <a:ext cx="1949452" cy="1949452"/>
          </a:xfrm>
          <a:prstGeom prst="rect">
            <a:avLst/>
          </a:prstGeom>
        </p:spPr>
      </p:pic>
      <p:pic>
        <p:nvPicPr>
          <p:cNvPr id="10" name="Graphic 10" descr="Head with gears with solid fill">
            <a:extLst>
              <a:ext uri="{FF2B5EF4-FFF2-40B4-BE49-F238E27FC236}">
                <a16:creationId xmlns:a16="http://schemas.microsoft.com/office/drawing/2014/main" id="{1E940747-0DFE-49D8-B078-15C5E54D99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2497" y="2355577"/>
            <a:ext cx="1949452" cy="1949452"/>
          </a:xfrm>
          <a:prstGeom prst="rect">
            <a:avLst/>
          </a:prstGeom>
        </p:spPr>
      </p:pic>
      <p:sp>
        <p:nvSpPr>
          <p:cNvPr id="40" name="TextBox 39">
            <a:extLst>
              <a:ext uri="{FF2B5EF4-FFF2-40B4-BE49-F238E27FC236}">
                <a16:creationId xmlns:a16="http://schemas.microsoft.com/office/drawing/2014/main" id="{9718387E-8A0C-4770-96E9-E37786629D50}"/>
              </a:ext>
            </a:extLst>
          </p:cNvPr>
          <p:cNvSpPr txBox="1"/>
          <p:nvPr/>
        </p:nvSpPr>
        <p:spPr>
          <a:xfrm>
            <a:off x="4148681" y="4440750"/>
            <a:ext cx="31569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Lato"/>
                <a:ea typeface="Lato"/>
                <a:cs typeface="Lato"/>
              </a:rPr>
              <a:t>Programme information needs </a:t>
            </a:r>
          </a:p>
        </p:txBody>
      </p:sp>
      <p:pic>
        <p:nvPicPr>
          <p:cNvPr id="2" name="Picture 1">
            <a:extLst>
              <a:ext uri="{FF2B5EF4-FFF2-40B4-BE49-F238E27FC236}">
                <a16:creationId xmlns:a16="http://schemas.microsoft.com/office/drawing/2014/main" id="{E51127DC-505E-4B3F-A6EA-C6FBD08D218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53375" y="0"/>
            <a:ext cx="4238625" cy="6858000"/>
          </a:xfrm>
          <a:prstGeom prst="rect">
            <a:avLst/>
          </a:prstGeom>
        </p:spPr>
      </p:pic>
    </p:spTree>
    <p:custDataLst>
      <p:tags r:id="rId1"/>
    </p:custDataLst>
    <p:extLst>
      <p:ext uri="{BB962C8B-B14F-4D97-AF65-F5344CB8AC3E}">
        <p14:creationId xmlns:p14="http://schemas.microsoft.com/office/powerpoint/2010/main" val="3826848057"/>
      </p:ext>
    </p:extLst>
  </p:cSld>
  <p:clrMapOvr>
    <a:masterClrMapping/>
  </p:clrMapOvr>
  <mc:AlternateContent xmlns:mc="http://schemas.openxmlformats.org/markup-compatibility/2006" xmlns:p14="http://schemas.microsoft.com/office/powerpoint/2010/main">
    <mc:Choice Requires="p14">
      <p:transition spd="slow" p14:dur="2000" advTm="25191"/>
    </mc:Choice>
    <mc:Fallback xmlns="">
      <p:transition spd="slow" advTm="25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D626C9E-14F4-49CD-A95F-98D75E8B9420}"/>
              </a:ext>
            </a:extLst>
          </p:cNvPr>
          <p:cNvSpPr txBox="1"/>
          <p:nvPr/>
        </p:nvSpPr>
        <p:spPr>
          <a:xfrm>
            <a:off x="7845719" y="5243268"/>
            <a:ext cx="289078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Lato"/>
                <a:ea typeface="Lato"/>
                <a:cs typeface="Lato"/>
              </a:rPr>
              <a:t>Protection sensitive, including </a:t>
            </a:r>
            <a:r>
              <a:rPr lang="en-US" sz="2000" b="1" dirty="0">
                <a:latin typeface="Lato"/>
                <a:ea typeface="Lato"/>
                <a:cs typeface="Lato"/>
              </a:rPr>
              <a:t>gender sensitive </a:t>
            </a:r>
          </a:p>
        </p:txBody>
      </p:sp>
      <p:sp>
        <p:nvSpPr>
          <p:cNvPr id="37" name="TextBox 36">
            <a:extLst>
              <a:ext uri="{FF2B5EF4-FFF2-40B4-BE49-F238E27FC236}">
                <a16:creationId xmlns:a16="http://schemas.microsoft.com/office/drawing/2014/main" id="{274B7D92-77E2-42DF-BFA8-E49DDC296122}"/>
              </a:ext>
            </a:extLst>
          </p:cNvPr>
          <p:cNvSpPr txBox="1"/>
          <p:nvPr/>
        </p:nvSpPr>
        <p:spPr>
          <a:xfrm>
            <a:off x="7845719" y="1651846"/>
            <a:ext cx="39338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Lato"/>
                <a:ea typeface="Lato"/>
                <a:cs typeface="Lato"/>
              </a:rPr>
              <a:t>Important </a:t>
            </a:r>
            <a:r>
              <a:rPr lang="en-US" sz="2000" b="1" dirty="0">
                <a:latin typeface="Lato"/>
                <a:ea typeface="Lato"/>
                <a:cs typeface="Lato"/>
              </a:rPr>
              <a:t>events</a:t>
            </a:r>
            <a:r>
              <a:rPr lang="en-US" sz="2000" dirty="0">
                <a:latin typeface="Lato"/>
                <a:ea typeface="Lato"/>
                <a:cs typeface="Lato"/>
              </a:rPr>
              <a:t>, such as </a:t>
            </a:r>
          </a:p>
          <a:p>
            <a:pPr marL="285750" indent="-285750">
              <a:buFont typeface="Arial" panose="020B0604020202020204" pitchFamily="34" charset="0"/>
              <a:buChar char="•"/>
            </a:pPr>
            <a:r>
              <a:rPr lang="en-US" sz="2000" dirty="0">
                <a:latin typeface="Lato"/>
                <a:ea typeface="Lato"/>
                <a:cs typeface="Lato"/>
              </a:rPr>
              <a:t>Relocation</a:t>
            </a:r>
          </a:p>
          <a:p>
            <a:pPr marL="285750" indent="-285750">
              <a:buFont typeface="Arial" panose="020B0604020202020204" pitchFamily="34" charset="0"/>
              <a:buChar char="•"/>
            </a:pPr>
            <a:r>
              <a:rPr lang="en-US" sz="2000" dirty="0">
                <a:latin typeface="Lato"/>
                <a:ea typeface="Lato"/>
                <a:cs typeface="Lato"/>
              </a:rPr>
              <a:t>Assistance introduction or cuts</a:t>
            </a:r>
          </a:p>
          <a:p>
            <a:pPr marL="285750" indent="-285750">
              <a:buFont typeface="Arial" panose="020B0604020202020204" pitchFamily="34" charset="0"/>
              <a:buChar char="•"/>
            </a:pPr>
            <a:r>
              <a:rPr lang="en-US" sz="2000" dirty="0">
                <a:latin typeface="Lato"/>
                <a:ea typeface="Lato"/>
                <a:cs typeface="Lato"/>
              </a:rPr>
              <a:t>Fluctuation in prices </a:t>
            </a:r>
          </a:p>
        </p:txBody>
      </p:sp>
      <p:sp>
        <p:nvSpPr>
          <p:cNvPr id="39" name="TextBox 38">
            <a:extLst>
              <a:ext uri="{FF2B5EF4-FFF2-40B4-BE49-F238E27FC236}">
                <a16:creationId xmlns:a16="http://schemas.microsoft.com/office/drawing/2014/main" id="{A0963590-0C90-4D24-9653-82739B51A626}"/>
              </a:ext>
            </a:extLst>
          </p:cNvPr>
          <p:cNvSpPr txBox="1"/>
          <p:nvPr/>
        </p:nvSpPr>
        <p:spPr>
          <a:xfrm>
            <a:off x="7845719" y="3728665"/>
            <a:ext cx="37402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Lato"/>
                <a:ea typeface="Lato"/>
                <a:cs typeface="Lato"/>
              </a:rPr>
              <a:t>Sudden onset </a:t>
            </a:r>
            <a:r>
              <a:rPr lang="en-US" sz="2000" b="1" dirty="0">
                <a:latin typeface="Lato"/>
                <a:ea typeface="Lato"/>
                <a:cs typeface="Lato"/>
              </a:rPr>
              <a:t>disasters</a:t>
            </a:r>
            <a:r>
              <a:rPr lang="en-US" sz="2000" dirty="0">
                <a:latin typeface="Lato"/>
                <a:ea typeface="Lato"/>
                <a:cs typeface="Lato"/>
              </a:rPr>
              <a:t> or </a:t>
            </a:r>
            <a:r>
              <a:rPr lang="en-US" sz="2000" b="1" dirty="0">
                <a:latin typeface="Lato"/>
                <a:ea typeface="Lato"/>
                <a:cs typeface="Lato"/>
              </a:rPr>
              <a:t>crisis</a:t>
            </a:r>
            <a:r>
              <a:rPr lang="en-US" sz="2000" dirty="0">
                <a:latin typeface="Lato"/>
                <a:ea typeface="Lato"/>
                <a:cs typeface="Lato"/>
              </a:rPr>
              <a:t> </a:t>
            </a:r>
          </a:p>
        </p:txBody>
      </p:sp>
      <p:pic>
        <p:nvPicPr>
          <p:cNvPr id="44" name="Graphic 43">
            <a:extLst>
              <a:ext uri="{FF2B5EF4-FFF2-40B4-BE49-F238E27FC236}">
                <a16:creationId xmlns:a16="http://schemas.microsoft.com/office/drawing/2014/main" id="{770FE2E3-576C-4CC5-8336-F57C40787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07744" y="3240862"/>
            <a:ext cx="701267" cy="701267"/>
          </a:xfrm>
          <a:prstGeom prst="rect">
            <a:avLst/>
          </a:prstGeom>
        </p:spPr>
      </p:pic>
      <p:pic>
        <p:nvPicPr>
          <p:cNvPr id="52" name="Graphic 51">
            <a:extLst>
              <a:ext uri="{FF2B5EF4-FFF2-40B4-BE49-F238E27FC236}">
                <a16:creationId xmlns:a16="http://schemas.microsoft.com/office/drawing/2014/main" id="{08C21505-C132-4413-8115-11A3CCE5B1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2611" y="3672939"/>
            <a:ext cx="701267" cy="701267"/>
          </a:xfrm>
          <a:prstGeom prst="rect">
            <a:avLst/>
          </a:prstGeom>
        </p:spPr>
      </p:pic>
      <p:pic>
        <p:nvPicPr>
          <p:cNvPr id="55" name="Graphic 54">
            <a:extLst>
              <a:ext uri="{FF2B5EF4-FFF2-40B4-BE49-F238E27FC236}">
                <a16:creationId xmlns:a16="http://schemas.microsoft.com/office/drawing/2014/main" id="{ABD1B01F-425C-4476-91C9-34C7B4386B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8292" y="1651846"/>
            <a:ext cx="640719" cy="640719"/>
          </a:xfrm>
          <a:prstGeom prst="rect">
            <a:avLst/>
          </a:prstGeom>
        </p:spPr>
      </p:pic>
      <p:pic>
        <p:nvPicPr>
          <p:cNvPr id="57" name="Graphic 56">
            <a:extLst>
              <a:ext uri="{FF2B5EF4-FFF2-40B4-BE49-F238E27FC236}">
                <a16:creationId xmlns:a16="http://schemas.microsoft.com/office/drawing/2014/main" id="{196D2137-A9DC-4238-A4F5-DD91778AD1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9549" y="2011619"/>
            <a:ext cx="496731" cy="701267"/>
          </a:xfrm>
          <a:prstGeom prst="rect">
            <a:avLst/>
          </a:prstGeom>
        </p:spPr>
      </p:pic>
      <p:pic>
        <p:nvPicPr>
          <p:cNvPr id="58" name="Graphic 57">
            <a:extLst>
              <a:ext uri="{FF2B5EF4-FFF2-40B4-BE49-F238E27FC236}">
                <a16:creationId xmlns:a16="http://schemas.microsoft.com/office/drawing/2014/main" id="{CF879AAB-EA72-42DB-8D8F-DF414D9E4F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3491" y="5353509"/>
            <a:ext cx="555990" cy="866059"/>
          </a:xfrm>
          <a:prstGeom prst="rect">
            <a:avLst/>
          </a:prstGeom>
        </p:spPr>
      </p:pic>
      <p:pic>
        <p:nvPicPr>
          <p:cNvPr id="59" name="Graphic 58">
            <a:extLst>
              <a:ext uri="{FF2B5EF4-FFF2-40B4-BE49-F238E27FC236}">
                <a16:creationId xmlns:a16="http://schemas.microsoft.com/office/drawing/2014/main" id="{BFAD9651-8884-4884-A66D-9EEF9B1664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55626" y="5060088"/>
            <a:ext cx="640719" cy="640719"/>
          </a:xfrm>
          <a:prstGeom prst="rect">
            <a:avLst/>
          </a:prstGeom>
        </p:spPr>
      </p:pic>
      <p:sp>
        <p:nvSpPr>
          <p:cNvPr id="60" name="TextBox 59">
            <a:extLst>
              <a:ext uri="{FF2B5EF4-FFF2-40B4-BE49-F238E27FC236}">
                <a16:creationId xmlns:a16="http://schemas.microsoft.com/office/drawing/2014/main" id="{22D730A5-C517-4EB8-8C21-2E384615D587}"/>
              </a:ext>
            </a:extLst>
          </p:cNvPr>
          <p:cNvSpPr txBox="1"/>
          <p:nvPr/>
        </p:nvSpPr>
        <p:spPr>
          <a:xfrm>
            <a:off x="5600701" y="349106"/>
            <a:ext cx="6066232" cy="92333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100" b="1" dirty="0">
                <a:solidFill>
                  <a:srgbClr val="4291E1"/>
                </a:solidFill>
                <a:latin typeface="Lato"/>
                <a:ea typeface="Lato"/>
                <a:cs typeface="Lato"/>
              </a:rPr>
              <a:t>Considerations for indicators</a:t>
            </a:r>
            <a:endParaRPr lang="en-US" sz="3100" kern="1200" dirty="0">
              <a:solidFill>
                <a:srgbClr val="4291E1"/>
              </a:solidFill>
              <a:latin typeface="Lato"/>
              <a:ea typeface="Lato"/>
              <a:cs typeface="Lato"/>
            </a:endParaRPr>
          </a:p>
        </p:txBody>
      </p:sp>
      <p:pic>
        <p:nvPicPr>
          <p:cNvPr id="5" name="Picture 4" descr="A group of men walking&#10;&#10;Description automatically generated with low confidence">
            <a:extLst>
              <a:ext uri="{FF2B5EF4-FFF2-40B4-BE49-F238E27FC236}">
                <a16:creationId xmlns:a16="http://schemas.microsoft.com/office/drawing/2014/main" id="{C062A50D-2AB6-4ADC-BE4F-201D17E99AD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47" y="0"/>
            <a:ext cx="5143500" cy="6858000"/>
          </a:xfrm>
          <a:prstGeom prst="rect">
            <a:avLst/>
          </a:prstGeom>
        </p:spPr>
      </p:pic>
    </p:spTree>
    <p:extLst>
      <p:ext uri="{BB962C8B-B14F-4D97-AF65-F5344CB8AC3E}">
        <p14:creationId xmlns:p14="http://schemas.microsoft.com/office/powerpoint/2010/main" val="379669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AA36A2-6422-4E7F-8558-DAB0DBAA2F34}"/>
              </a:ext>
            </a:extLst>
          </p:cNvPr>
          <p:cNvGraphicFramePr>
            <a:graphicFrameLocks noGrp="1"/>
          </p:cNvGraphicFramePr>
          <p:nvPr>
            <p:extLst>
              <p:ext uri="{D42A27DB-BD31-4B8C-83A1-F6EECF244321}">
                <p14:modId xmlns:p14="http://schemas.microsoft.com/office/powerpoint/2010/main" val="2720126049"/>
              </p:ext>
            </p:extLst>
          </p:nvPr>
        </p:nvGraphicFramePr>
        <p:xfrm>
          <a:off x="1306705" y="130654"/>
          <a:ext cx="4800601" cy="6632095"/>
        </p:xfrm>
        <a:graphic>
          <a:graphicData uri="http://schemas.openxmlformats.org/drawingml/2006/table">
            <a:tbl>
              <a:tblPr/>
              <a:tblGrid>
                <a:gridCol w="881320">
                  <a:extLst>
                    <a:ext uri="{9D8B030D-6E8A-4147-A177-3AD203B41FA5}">
                      <a16:colId xmlns:a16="http://schemas.microsoft.com/office/drawing/2014/main" val="1449593652"/>
                    </a:ext>
                  </a:extLst>
                </a:gridCol>
                <a:gridCol w="1451586">
                  <a:extLst>
                    <a:ext uri="{9D8B030D-6E8A-4147-A177-3AD203B41FA5}">
                      <a16:colId xmlns:a16="http://schemas.microsoft.com/office/drawing/2014/main" val="2011219395"/>
                    </a:ext>
                  </a:extLst>
                </a:gridCol>
                <a:gridCol w="2467695">
                  <a:extLst>
                    <a:ext uri="{9D8B030D-6E8A-4147-A177-3AD203B41FA5}">
                      <a16:colId xmlns:a16="http://schemas.microsoft.com/office/drawing/2014/main" val="3724114625"/>
                    </a:ext>
                  </a:extLst>
                </a:gridCol>
              </a:tblGrid>
              <a:tr h="263050">
                <a:tc>
                  <a:txBody>
                    <a:bodyPr/>
                    <a:lstStyle/>
                    <a:p>
                      <a:pPr algn="ctr" fontAlgn="ctr"/>
                      <a:r>
                        <a:rPr lang="fr-FR" sz="500" b="1" i="0" u="none" strike="noStrike">
                          <a:solidFill>
                            <a:srgbClr val="000000"/>
                          </a:solidFill>
                          <a:effectLst/>
                          <a:latin typeface="Cambria" panose="02040503050406030204" pitchFamily="18" charset="0"/>
                        </a:rPr>
                        <a:t>Topic</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fr-FR" sz="500" b="1" i="0" u="none" strike="noStrike" err="1">
                          <a:solidFill>
                            <a:srgbClr val="000000"/>
                          </a:solidFill>
                          <a:effectLst/>
                          <a:latin typeface="Cambria" panose="02040503050406030204" pitchFamily="18" charset="0"/>
                        </a:rPr>
                        <a:t>Sub</a:t>
                      </a:r>
                      <a:r>
                        <a:rPr lang="fr-FR" sz="500" b="1" i="0" u="none" strike="noStrike">
                          <a:solidFill>
                            <a:srgbClr val="000000"/>
                          </a:solidFill>
                          <a:effectLst/>
                          <a:latin typeface="Cambria" panose="02040503050406030204" pitchFamily="18" charset="0"/>
                        </a:rPr>
                        <a:t>-topic</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500" b="1" i="0" u="none" strike="noStrike">
                          <a:solidFill>
                            <a:srgbClr val="000000"/>
                          </a:solidFill>
                          <a:effectLst/>
                          <a:latin typeface="Cambria" panose="02040503050406030204" pitchFamily="18" charset="0"/>
                        </a:rPr>
                        <a:t>Indicators and Analysis </a:t>
                      </a:r>
                      <a:br>
                        <a:rPr lang="en-US" sz="500" b="1" i="0" u="none" strike="noStrike">
                          <a:solidFill>
                            <a:srgbClr val="000000"/>
                          </a:solidFill>
                          <a:effectLst/>
                          <a:latin typeface="Cambria" panose="02040503050406030204" pitchFamily="18" charset="0"/>
                        </a:rPr>
                      </a:br>
                      <a:r>
                        <a:rPr lang="en-US" sz="500" b="0" i="0" u="none" strike="noStrike">
                          <a:solidFill>
                            <a:srgbClr val="000000"/>
                          </a:solidFill>
                          <a:effectLst/>
                          <a:latin typeface="Cambria" panose="02040503050406030204" pitchFamily="18" charset="0"/>
                        </a:rPr>
                        <a:t> (</a:t>
                      </a:r>
                      <a:r>
                        <a:rPr lang="en-US" sz="500" b="1" i="0" u="none" strike="noStrike">
                          <a:solidFill>
                            <a:srgbClr val="000000"/>
                          </a:solidFill>
                          <a:effectLst/>
                          <a:latin typeface="Cambria" panose="02040503050406030204" pitchFamily="18" charset="0"/>
                        </a:rPr>
                        <a:t>*disaggregated by camp/host community</a:t>
                      </a:r>
                      <a:r>
                        <a:rPr lang="en-US" sz="500" b="0" i="0" u="none" strike="noStrike">
                          <a:solidFill>
                            <a:srgbClr val="000000"/>
                          </a:solidFill>
                          <a:effectLst/>
                          <a:latin typeface="Cambria" panose="02040503050406030204" pitchFamily="18" charset="0"/>
                        </a:rPr>
                        <a:t>) </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91238905"/>
                  </a:ext>
                </a:extLst>
              </a:tr>
              <a:tr h="78669">
                <a:tc>
                  <a:txBody>
                    <a:bodyPr/>
                    <a:lstStyle/>
                    <a:p>
                      <a:pPr algn="ctr" fontAlgn="ctr"/>
                      <a:r>
                        <a:rPr lang="fr-FR" sz="500" b="1" i="0" u="none" strike="noStrike">
                          <a:solidFill>
                            <a:srgbClr val="000000"/>
                          </a:solidFill>
                          <a:effectLst/>
                          <a:latin typeface="Cambria" panose="02040503050406030204" pitchFamily="18" charset="0"/>
                        </a:rPr>
                        <a:t>Weight</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CH" sz="500" b="1" i="0" u="none" strike="noStrike">
                          <a:solidFill>
                            <a:srgbClr val="000000"/>
                          </a:solidFill>
                          <a:effectLst/>
                          <a:latin typeface="Cambria" panose="02040503050406030204" pitchFamily="18" charset="0"/>
                        </a:rPr>
                        <a:t> </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CH" sz="500" b="1" i="0" u="none" strike="noStrike">
                          <a:solidFill>
                            <a:srgbClr val="000000"/>
                          </a:solidFill>
                          <a:effectLst/>
                          <a:latin typeface="Cambria" panose="02040503050406030204" pitchFamily="18" charset="0"/>
                        </a:rPr>
                        <a:t>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8009666"/>
                  </a:ext>
                </a:extLst>
              </a:tr>
              <a:tr h="69065">
                <a:tc gridSpan="3">
                  <a:txBody>
                    <a:bodyPr/>
                    <a:lstStyle/>
                    <a:p>
                      <a:pPr algn="ctr" fontAlgn="ctr"/>
                      <a:r>
                        <a:rPr lang="en-US" sz="500" b="1" i="0" u="none" strike="noStrike">
                          <a:solidFill>
                            <a:srgbClr val="000000"/>
                          </a:solidFill>
                          <a:effectLst/>
                          <a:latin typeface="Cambria" panose="02040503050406030204" pitchFamily="18" charset="0"/>
                        </a:rPr>
                        <a:t>Objective 1: Analyze the household demographic characteristics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997588855"/>
                  </a:ext>
                </a:extLst>
              </a:tr>
              <a:tr h="69065">
                <a:tc rowSpan="4">
                  <a:txBody>
                    <a:bodyPr/>
                    <a:lstStyle/>
                    <a:p>
                      <a:pPr algn="ctr" fontAlgn="ctr"/>
                      <a:r>
                        <a:rPr lang="en-US" sz="500" b="1" i="0" u="none" strike="noStrike">
                          <a:solidFill>
                            <a:srgbClr val="000000"/>
                          </a:solidFill>
                          <a:effectLst/>
                          <a:latin typeface="Cambria"/>
                        </a:rPr>
                        <a:t>Registration info. &amp; number of households update</a:t>
                      </a:r>
                      <a:endParaRPr lang="en-US" sz="500" b="1" i="0" u="none" strike="noStrike" dirty="0">
                        <a:solidFill>
                          <a:srgbClr val="000000"/>
                        </a:solidFill>
                        <a:effectLst/>
                        <a:latin typeface="Cambria"/>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solidFill>
                            <a:srgbClr val="000000"/>
                          </a:solidFill>
                          <a:effectLst/>
                          <a:latin typeface="Cambria" panose="02040503050406030204" pitchFamily="18" charset="0"/>
                        </a:rPr>
                        <a:t>Registration group</a:t>
                      </a:r>
                      <a:endParaRPr lang="en-US"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ProGres Group ID in which the head is registered </a:t>
                      </a:r>
                      <a:endParaRPr lang="en-US"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784959"/>
                  </a:ext>
                </a:extLst>
              </a:tr>
              <a:tr h="88503">
                <a:tc vMerge="1">
                  <a:txBody>
                    <a:bodyPr/>
                    <a:lstStyle/>
                    <a:p>
                      <a:endParaRPr lang="en-CH"/>
                    </a:p>
                  </a:txBody>
                  <a:tcPr/>
                </a:tc>
                <a:tc rowSpan="3">
                  <a:txBody>
                    <a:bodyPr/>
                    <a:lstStyle/>
                    <a:p>
                      <a:r>
                        <a:rPr lang="fr-FR" sz="500" b="0" i="0" u="none" strike="noStrike">
                          <a:solidFill>
                            <a:srgbClr val="000000"/>
                          </a:solidFill>
                          <a:effectLst/>
                          <a:latin typeface="Cambria" panose="02040503050406030204" pitchFamily="18" charset="0"/>
                        </a:rPr>
                        <a:t>Groups vs. households dynamics;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by number of registration groups within the household visited</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021680"/>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 by if all members are registered in ProGres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607497"/>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Number of officially registered individuals in the group, in which the head is registered</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944931"/>
                  </a:ext>
                </a:extLst>
              </a:tr>
              <a:tr h="69065">
                <a:tc rowSpan="26">
                  <a:txBody>
                    <a:bodyPr/>
                    <a:lstStyle/>
                    <a:p>
                      <a:pPr algn="ctr" fontAlgn="ctr"/>
                      <a:r>
                        <a:rPr lang="fr-FR" sz="500" b="1" i="0" u="none" strike="noStrike" err="1">
                          <a:solidFill>
                            <a:srgbClr val="000000"/>
                          </a:solidFill>
                          <a:effectLst/>
                          <a:latin typeface="Cambria" panose="02040503050406030204" pitchFamily="18" charset="0"/>
                        </a:rPr>
                        <a:t>Household</a:t>
                      </a:r>
                      <a:r>
                        <a:rPr lang="fr-FR" sz="500" b="1" i="0" u="none" strike="noStrike">
                          <a:solidFill>
                            <a:srgbClr val="000000"/>
                          </a:solidFill>
                          <a:effectLst/>
                          <a:latin typeface="Cambria" panose="02040503050406030204" pitchFamily="18" charset="0"/>
                        </a:rPr>
                        <a:t> composition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solidFill>
                            <a:srgbClr val="000000"/>
                          </a:solidFill>
                          <a:effectLst/>
                          <a:latin typeface="Cambria" panose="02040503050406030204" pitchFamily="18" charset="0"/>
                        </a:rPr>
                        <a:t>Location </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 HHs by residence location (camp/host community) </a:t>
                      </a:r>
                      <a:endParaRPr lang="fr-FR"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614827"/>
                  </a:ext>
                </a:extLst>
              </a:tr>
              <a:tr h="88503">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Relationship of respondent to household head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by relationship of respondent to the household head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615896"/>
                  </a:ext>
                </a:extLst>
              </a:tr>
              <a:tr h="69065">
                <a:tc vMerge="1">
                  <a:txBody>
                    <a:bodyPr/>
                    <a:lstStyle/>
                    <a:p>
                      <a:endParaRPr lang="en-CH"/>
                    </a:p>
                  </a:txBody>
                  <a:tcPr/>
                </a:tc>
                <a:tc>
                  <a:txBody>
                    <a:bodyPr/>
                    <a:lstStyle/>
                    <a:p>
                      <a:r>
                        <a:rPr lang="fr-FR" sz="500" b="0" i="0" u="none" strike="noStrike">
                          <a:solidFill>
                            <a:srgbClr val="000000"/>
                          </a:solidFill>
                          <a:effectLst/>
                          <a:latin typeface="Cambria" panose="02040503050406030204" pitchFamily="18" charset="0"/>
                        </a:rPr>
                        <a:t>Assistance modality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by assistance modality and agency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667804"/>
                  </a:ext>
                </a:extLst>
              </a:tr>
              <a:tr h="69065">
                <a:tc vMerge="1">
                  <a:txBody>
                    <a:bodyPr/>
                    <a:lstStyle/>
                    <a:p>
                      <a:endParaRPr lang="en-CH"/>
                    </a:p>
                  </a:txBody>
                  <a:tcPr/>
                </a:tc>
                <a:tc rowSpan="12">
                  <a:txBody>
                    <a:bodyPr/>
                    <a:lstStyle/>
                    <a:p>
                      <a:r>
                        <a:rPr lang="fr-FR" sz="500" b="0" i="0" u="none" strike="noStrike">
                          <a:solidFill>
                            <a:srgbClr val="000000"/>
                          </a:solidFill>
                          <a:effectLst/>
                          <a:latin typeface="Cambria" panose="02040503050406030204" pitchFamily="18" charset="0"/>
                        </a:rPr>
                        <a:t>Demographic characteristics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Sex of the HH head</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276140"/>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Marital status of HH head</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539504"/>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Education level of HH head</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384269"/>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by ethnicity group of majority of HH members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725100"/>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Average size of HH (number of people living together)</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283187"/>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young children(&lt;5 yrs.)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866160"/>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children(&lt;18 yrs.)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360991"/>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2 or more children (&lt;18 yrs.)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857707"/>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children attending university</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3884376"/>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elderly members (60+ yrs.) ;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0260550"/>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low Dependency Ratio (DR) (&lt;2) and high DR (&gt;=2)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422206"/>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pregnant and lactating women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68832"/>
                  </a:ext>
                </a:extLst>
              </a:tr>
              <a:tr h="69065">
                <a:tc vMerge="1">
                  <a:txBody>
                    <a:bodyPr/>
                    <a:lstStyle/>
                    <a:p>
                      <a:endParaRPr lang="en-CH"/>
                    </a:p>
                  </a:txBody>
                  <a:tcPr/>
                </a:tc>
                <a:tc rowSpan="4">
                  <a:txBody>
                    <a:bodyPr/>
                    <a:lstStyle/>
                    <a:p>
                      <a:r>
                        <a:rPr lang="en-US" sz="500" b="0" i="0" u="none" strike="noStrike">
                          <a:solidFill>
                            <a:srgbClr val="000000"/>
                          </a:solidFill>
                          <a:effectLst/>
                          <a:latin typeface="Cambria" panose="02040503050406030204" pitchFamily="18" charset="0"/>
                        </a:rPr>
                        <a:t>Physical disability and chronic illness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with members who are physically disabled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592687"/>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members who are chronically ill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775512"/>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members who are physically disabled or chronically ill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571066"/>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whose head is chronically sick or disabled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523654"/>
                  </a:ext>
                </a:extLst>
              </a:tr>
              <a:tr h="88503">
                <a:tc vMerge="1">
                  <a:txBody>
                    <a:bodyPr/>
                    <a:lstStyle/>
                    <a:p>
                      <a:endParaRPr lang="en-CH"/>
                    </a:p>
                  </a:txBody>
                  <a:tcPr/>
                </a:tc>
                <a:tc rowSpan="7">
                  <a:txBody>
                    <a:bodyPr/>
                    <a:lstStyle/>
                    <a:p>
                      <a:r>
                        <a:rPr lang="fr-FR" sz="500" b="0" i="0" u="none" strike="noStrike" err="1">
                          <a:solidFill>
                            <a:srgbClr val="000000"/>
                          </a:solidFill>
                          <a:effectLst/>
                          <a:latin typeface="Cambria" panose="02040503050406030204" pitchFamily="18" charset="0"/>
                        </a:rPr>
                        <a:t>Movement</a:t>
                      </a:r>
                      <a:r>
                        <a:rPr lang="fr-FR" sz="500" b="0" i="0" u="none" strike="noStrike">
                          <a:solidFill>
                            <a:srgbClr val="000000"/>
                          </a:solidFill>
                          <a:effectLst/>
                          <a:latin typeface="Cambria" panose="02040503050406030204" pitchFamily="18" charset="0"/>
                        </a:rPr>
                        <a:t>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who have changed sites/village at least once since arriving in Cameroun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459726"/>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by reasons why they changed site/village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523327"/>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by length of time the household has moved/lived in current site/village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56019"/>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with member(s) who left current site/village in the past 3 months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3052862"/>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by reasons why member left current site/village in the past 3 months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994135"/>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whose household head has not lived in the household in the past 6 months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4330947"/>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whose household living outside in the past 6 months sends money back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357971"/>
                  </a:ext>
                </a:extLst>
              </a:tr>
              <a:tr h="69065">
                <a:tc gridSpan="3">
                  <a:txBody>
                    <a:bodyPr/>
                    <a:lstStyle/>
                    <a:p>
                      <a:pPr algn="ctr" fontAlgn="ctr"/>
                      <a:r>
                        <a:rPr lang="en-US" sz="500" b="1" i="0" u="none" strike="noStrike">
                          <a:solidFill>
                            <a:srgbClr val="000000"/>
                          </a:solidFill>
                          <a:effectLst/>
                          <a:latin typeface="Cambria" panose="02040503050406030204" pitchFamily="18" charset="0"/>
                        </a:rPr>
                        <a:t>Objective 2: Analyze the household's access to health and education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842671460"/>
                  </a:ext>
                </a:extLst>
              </a:tr>
              <a:tr h="88503">
                <a:tc rowSpan="14">
                  <a:txBody>
                    <a:bodyPr/>
                    <a:lstStyle/>
                    <a:p>
                      <a:pPr algn="ctr" fontAlgn="ctr"/>
                      <a:r>
                        <a:rPr lang="fr-FR" sz="500" b="1" i="0" u="none" strike="noStrike">
                          <a:solidFill>
                            <a:srgbClr val="000000"/>
                          </a:solidFill>
                          <a:effectLst/>
                          <a:latin typeface="Cambria" panose="02040503050406030204" pitchFamily="18" charset="0"/>
                        </a:rPr>
                        <a:t>Health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FR" sz="500" b="0" i="0" u="none" strike="noStrike">
                          <a:solidFill>
                            <a:srgbClr val="000000"/>
                          </a:solidFill>
                          <a:effectLst/>
                          <a:latin typeface="Cambria" panose="02040503050406030204" pitchFamily="18" charset="0"/>
                        </a:rPr>
                        <a:t>Children's health and treatment </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 HHs with children under 5 yrs. who were sick in the past 30 days </a:t>
                      </a:r>
                      <a:endParaRPr lang="fr-FR"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490928"/>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Average number of children under 5yrs who were sick in the past 30 days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646999"/>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Average number of children under 5yrs who were sick and sought treatment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793545"/>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Diseases sick children under 5 yrs. contracted in the past 30 days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271515"/>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Health institutions people visited to treat the sick children under 5 yrs.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015095"/>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Reasons why treatment for the sick children was not sought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6910924"/>
                  </a:ext>
                </a:extLst>
              </a:tr>
              <a:tr h="69065">
                <a:tc vMerge="1">
                  <a:txBody>
                    <a:bodyPr/>
                    <a:lstStyle/>
                    <a:p>
                      <a:endParaRPr lang="en-CH"/>
                    </a:p>
                  </a:txBody>
                  <a:tcPr/>
                </a:tc>
                <a:tc rowSpan="5">
                  <a:txBody>
                    <a:bodyPr/>
                    <a:lstStyle/>
                    <a:p>
                      <a:r>
                        <a:rPr lang="fr-FR" sz="500" b="0" i="0" u="none" strike="noStrike">
                          <a:solidFill>
                            <a:srgbClr val="000000"/>
                          </a:solidFill>
                          <a:effectLst/>
                          <a:latin typeface="Cambria" panose="02040503050406030204" pitchFamily="18" charset="0"/>
                        </a:rPr>
                        <a:t>Pregnant women</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500" b="0" i="0" u="none" strike="noStrike">
                          <a:solidFill>
                            <a:srgbClr val="000000"/>
                          </a:solidFill>
                          <a:effectLst/>
                          <a:latin typeface="Cambria" panose="02040503050406030204" pitchFamily="18" charset="0"/>
                        </a:rPr>
                        <a:t>% HHs with pregnant women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937146"/>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Average number of pregnant women in the household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104972"/>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Age distribution of the pregnant women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397175"/>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whose pregnant women</a:t>
                      </a:r>
                      <a:r>
                        <a:rPr lang="en-US" sz="500" b="0" i="1" u="none" strike="noStrike">
                          <a:solidFill>
                            <a:srgbClr val="000000"/>
                          </a:solidFill>
                          <a:effectLst/>
                          <a:latin typeface="Cambria" panose="02040503050406030204" pitchFamily="18" charset="0"/>
                        </a:rPr>
                        <a:t> all</a:t>
                      </a:r>
                      <a:r>
                        <a:rPr lang="en-US" sz="500" b="0" i="0" u="none" strike="noStrike">
                          <a:solidFill>
                            <a:srgbClr val="000000"/>
                          </a:solidFill>
                          <a:effectLst/>
                          <a:latin typeface="Cambria" panose="02040503050406030204" pitchFamily="18" charset="0"/>
                        </a:rPr>
                        <a:t> received antenatal consultation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460960"/>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Reasons why antenatal consultation was not sought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5068983"/>
                  </a:ext>
                </a:extLst>
              </a:tr>
              <a:tr h="69065">
                <a:tc vMerge="1">
                  <a:txBody>
                    <a:bodyPr/>
                    <a:lstStyle/>
                    <a:p>
                      <a:endParaRPr lang="en-CH"/>
                    </a:p>
                  </a:txBody>
                  <a:tcPr/>
                </a:tc>
                <a:tc rowSpan="3">
                  <a:txBody>
                    <a:bodyPr/>
                    <a:lstStyle/>
                    <a:p>
                      <a:r>
                        <a:rPr lang="fr-FR" sz="500" b="0" i="0" u="none" strike="noStrike">
                          <a:solidFill>
                            <a:srgbClr val="000000"/>
                          </a:solidFill>
                          <a:effectLst/>
                          <a:latin typeface="Cambria" panose="02040503050406030204" pitchFamily="18" charset="0"/>
                        </a:rPr>
                        <a:t>Lactating women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fr-FR" sz="500" b="0" i="0" u="none" strike="noStrike">
                          <a:solidFill>
                            <a:srgbClr val="000000"/>
                          </a:solidFill>
                          <a:effectLst/>
                          <a:latin typeface="Cambria" panose="02040503050406030204" pitchFamily="18" charset="0"/>
                        </a:rPr>
                        <a:t>% HHs with lactating women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774911"/>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Average number of lactating women in the household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7442"/>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Age distribution of the lactating women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771961"/>
                  </a:ext>
                </a:extLst>
              </a:tr>
              <a:tr h="88503">
                <a:tc rowSpan="2">
                  <a:txBody>
                    <a:bodyPr/>
                    <a:lstStyle/>
                    <a:p>
                      <a:pPr algn="ctr" fontAlgn="ctr"/>
                      <a:r>
                        <a:rPr lang="fr-FR" sz="500" b="1" i="0" u="none" strike="noStrike">
                          <a:solidFill>
                            <a:srgbClr val="000000"/>
                          </a:solidFill>
                          <a:effectLst/>
                          <a:latin typeface="Cambria" panose="02040503050406030204" pitchFamily="18" charset="0"/>
                        </a:rPr>
                        <a:t>Education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500" b="0" i="0" u="none" strike="noStrike" err="1">
                          <a:solidFill>
                            <a:srgbClr val="000000"/>
                          </a:solidFill>
                          <a:effectLst/>
                          <a:latin typeface="Cambria" panose="02040503050406030204" pitchFamily="18" charset="0"/>
                        </a:rPr>
                        <a:t>School</a:t>
                      </a:r>
                      <a:r>
                        <a:rPr lang="fr-FR" sz="500" b="0" i="0" u="none" strike="noStrike">
                          <a:solidFill>
                            <a:srgbClr val="000000"/>
                          </a:solidFill>
                          <a:effectLst/>
                          <a:latin typeface="Cambria" panose="02040503050406030204" pitchFamily="18" charset="0"/>
                        </a:rPr>
                        <a:t> </a:t>
                      </a:r>
                      <a:r>
                        <a:rPr lang="fr-FR" sz="500" b="0" i="0" u="none" strike="noStrike" err="1">
                          <a:solidFill>
                            <a:srgbClr val="000000"/>
                          </a:solidFill>
                          <a:effectLst/>
                          <a:latin typeface="Cambria" panose="02040503050406030204" pitchFamily="18" charset="0"/>
                        </a:rPr>
                        <a:t>attendance</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 HHs whose children (6-12 yrs.) </a:t>
                      </a:r>
                      <a:r>
                        <a:rPr lang="en-US" sz="500" b="0" i="1" u="none" strike="noStrike">
                          <a:solidFill>
                            <a:srgbClr val="000000"/>
                          </a:solidFill>
                          <a:effectLst/>
                          <a:latin typeface="Cambria" panose="02040503050406030204" pitchFamily="18" charset="0"/>
                        </a:rPr>
                        <a:t>all</a:t>
                      </a:r>
                      <a:r>
                        <a:rPr lang="en-US" sz="500" b="0" i="0" u="none" strike="noStrike">
                          <a:solidFill>
                            <a:srgbClr val="000000"/>
                          </a:solidFill>
                          <a:effectLst/>
                          <a:latin typeface="Cambria" panose="02040503050406030204" pitchFamily="18" charset="0"/>
                        </a:rPr>
                        <a:t> go to school regularly in 2021</a:t>
                      </a:r>
                      <a:endParaRPr lang="fr-FR"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3466124"/>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whose children (13-18 yrs.) </a:t>
                      </a:r>
                      <a:r>
                        <a:rPr lang="en-US" sz="500" b="0" i="1" u="none" strike="noStrike">
                          <a:solidFill>
                            <a:srgbClr val="000000"/>
                          </a:solidFill>
                          <a:effectLst/>
                          <a:latin typeface="Cambria" panose="02040503050406030204" pitchFamily="18" charset="0"/>
                        </a:rPr>
                        <a:t>all</a:t>
                      </a:r>
                      <a:r>
                        <a:rPr lang="en-US" sz="500" b="0" i="0" u="none" strike="noStrike">
                          <a:solidFill>
                            <a:srgbClr val="000000"/>
                          </a:solidFill>
                          <a:effectLst/>
                          <a:latin typeface="Cambria" panose="02040503050406030204" pitchFamily="18" charset="0"/>
                        </a:rPr>
                        <a:t> go to school regularly in 2021</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287535"/>
                  </a:ext>
                </a:extLst>
              </a:tr>
              <a:tr h="69065">
                <a:tc gridSpan="3">
                  <a:txBody>
                    <a:bodyPr/>
                    <a:lstStyle/>
                    <a:p>
                      <a:pPr algn="ctr" fontAlgn="ctr"/>
                      <a:r>
                        <a:rPr lang="en-US" sz="500" b="1" i="0" u="none" strike="noStrike">
                          <a:solidFill>
                            <a:srgbClr val="000000"/>
                          </a:solidFill>
                          <a:effectLst/>
                          <a:latin typeface="Cambria" panose="02040503050406030204" pitchFamily="18" charset="0"/>
                        </a:rPr>
                        <a:t>       Objective 3: Analyze the household livelihood capacity</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6268353"/>
                  </a:ext>
                </a:extLst>
              </a:tr>
              <a:tr h="88503">
                <a:tc rowSpan="10">
                  <a:txBody>
                    <a:bodyPr/>
                    <a:lstStyle/>
                    <a:p>
                      <a:pPr algn="ctr" fontAlgn="ctr"/>
                      <a:r>
                        <a:rPr lang="en-US" sz="500" b="1" i="0" u="none" strike="noStrike">
                          <a:solidFill>
                            <a:srgbClr val="000000"/>
                          </a:solidFill>
                          <a:effectLst/>
                          <a:latin typeface="Cambria"/>
                        </a:rPr>
                        <a:t>Income sources, debt and savings</a:t>
                      </a:r>
                      <a:endParaRPr lang="en-US" sz="500" b="1" i="0" u="none" strike="noStrike" dirty="0">
                        <a:solidFill>
                          <a:srgbClr val="000000"/>
                        </a:solidFill>
                        <a:effectLst/>
                        <a:latin typeface="Cambria"/>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500" b="0" i="0" u="none" strike="noStrike">
                          <a:solidFill>
                            <a:srgbClr val="000000"/>
                          </a:solidFill>
                          <a:effectLst/>
                          <a:latin typeface="Cambria" panose="02040503050406030204" pitchFamily="18" charset="0"/>
                        </a:rPr>
                        <a:t>Income </a:t>
                      </a:r>
                      <a:endParaRPr lang="en-US"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Average number of household member who earn income in the last 30 days</a:t>
                      </a:r>
                      <a:endParaRPr lang="en-US"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4465832"/>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 members who earn in income in the last 30 days by age group and gender</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11442"/>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by primary, secondary, and tertiary income sources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7978517"/>
                  </a:ext>
                </a:extLst>
              </a:tr>
              <a:tr h="88503">
                <a:tc vMerge="1">
                  <a:txBody>
                    <a:bodyPr/>
                    <a:lstStyle/>
                    <a:p>
                      <a:endParaRPr lang="en-CH"/>
                    </a:p>
                  </a:txBody>
                  <a:tcPr/>
                </a:tc>
                <a:tc rowSpan="5">
                  <a:txBody>
                    <a:bodyPr/>
                    <a:lstStyle/>
                    <a:p>
                      <a:r>
                        <a:rPr lang="fr-FR" sz="500" b="0" i="0" u="none" strike="noStrike">
                          <a:solidFill>
                            <a:srgbClr val="000000"/>
                          </a:solidFill>
                          <a:effectLst/>
                          <a:latin typeface="Cambria" panose="02040503050406030204" pitchFamily="18" charset="0"/>
                        </a:rPr>
                        <a:t>Debt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who have incurred any debts in the past 3 months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38880"/>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who currently have a debt and level of debt (mean)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768465"/>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Main reasons why debt is incurred in the past 3 months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768331"/>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Main sources of debt/credit HHs used in the past 3 months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907069"/>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HHs by number of months needed to repay the debts they currently hold</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3703478"/>
                  </a:ext>
                </a:extLst>
              </a:tr>
              <a:tr h="69065">
                <a:tc vMerge="1">
                  <a:txBody>
                    <a:bodyPr/>
                    <a:lstStyle/>
                    <a:p>
                      <a:endParaRPr lang="en-CH"/>
                    </a:p>
                  </a:txBody>
                  <a:tcPr/>
                </a:tc>
                <a:tc>
                  <a:txBody>
                    <a:bodyPr/>
                    <a:lstStyle/>
                    <a:p>
                      <a:r>
                        <a:rPr lang="fr-FR" sz="500" b="0" i="0" u="none" strike="noStrike">
                          <a:solidFill>
                            <a:srgbClr val="000000"/>
                          </a:solidFill>
                          <a:effectLst/>
                          <a:latin typeface="Cambria" panose="02040503050406030204" pitchFamily="18" charset="0"/>
                        </a:rPr>
                        <a:t>Covid-impact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by level of covid impact on livelihood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206870"/>
                  </a:ext>
                </a:extLst>
              </a:tr>
              <a:tr h="69065">
                <a:tc vMerge="1">
                  <a:txBody>
                    <a:bodyPr/>
                    <a:lstStyle/>
                    <a:p>
                      <a:endParaRPr lang="en-CH"/>
                    </a:p>
                  </a:txBody>
                  <a:tcPr/>
                </a:tc>
                <a:tc>
                  <a:txBody>
                    <a:bodyPr/>
                    <a:lstStyle/>
                    <a:p>
                      <a:r>
                        <a:rPr lang="fr-FR" sz="500" b="0" i="0" u="none" strike="noStrike">
                          <a:solidFill>
                            <a:srgbClr val="000000"/>
                          </a:solidFill>
                          <a:effectLst/>
                          <a:latin typeface="Cambria" panose="02040503050406030204" pitchFamily="18" charset="0"/>
                        </a:rPr>
                        <a:t>Saving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500" b="0" i="0" u="none" strike="noStrike">
                          <a:solidFill>
                            <a:srgbClr val="000000"/>
                          </a:solidFill>
                          <a:effectLst/>
                          <a:latin typeface="Cambria" panose="02040503050406030204" pitchFamily="18" charset="0"/>
                        </a:rPr>
                        <a:t>% HHs with savings and level of savings (mean)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997868"/>
                  </a:ext>
                </a:extLst>
              </a:tr>
              <a:tr h="69065">
                <a:tc rowSpan="5">
                  <a:txBody>
                    <a:bodyPr/>
                    <a:lstStyle/>
                    <a:p>
                      <a:pPr algn="ctr" fontAlgn="ctr"/>
                      <a:r>
                        <a:rPr lang="fr-FR" sz="500" b="1" i="0" u="none" strike="noStrike">
                          <a:solidFill>
                            <a:srgbClr val="000000"/>
                          </a:solidFill>
                          <a:effectLst/>
                          <a:latin typeface="Cambria" panose="02040503050406030204" pitchFamily="18" charset="0"/>
                        </a:rPr>
                        <a:t>HH expenditure</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sz="500" b="0" i="0" u="none" strike="noStrike">
                          <a:solidFill>
                            <a:srgbClr val="000000"/>
                          </a:solidFill>
                          <a:effectLst/>
                          <a:latin typeface="Cambria" panose="02040503050406030204" pitchFamily="18" charset="0"/>
                        </a:rPr>
                        <a:t>Food items and NFI expenditure </a:t>
                      </a:r>
                      <a:br>
                        <a:rPr lang="en-US" sz="500" b="0" i="0" u="none" strike="noStrike">
                          <a:solidFill>
                            <a:srgbClr val="000000"/>
                          </a:solidFill>
                          <a:effectLst/>
                          <a:latin typeface="Cambria" panose="02040503050406030204" pitchFamily="18" charset="0"/>
                        </a:rPr>
                      </a:b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Average Food Expenditure Share(FES)</a:t>
                      </a:r>
                      <a:endParaRPr lang="fr-FR"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8177816"/>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 HHs with more than 75% FES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987012"/>
                  </a:ext>
                </a:extLst>
              </a:tr>
              <a:tr h="175038">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Minimum Expenditure Basket (MEB); Food Minimum Expenditure basket </a:t>
                      </a:r>
                      <a:br>
                        <a:rPr lang="en-US" sz="500" b="0" i="0" u="none" strike="noStrike">
                          <a:solidFill>
                            <a:srgbClr val="000000"/>
                          </a:solidFill>
                          <a:effectLst/>
                          <a:latin typeface="Cambria" panose="02040503050406030204" pitchFamily="18" charset="0"/>
                        </a:rPr>
                      </a:br>
                      <a:r>
                        <a:rPr lang="en-US" sz="500" b="0" i="0" u="none" strike="noStrike">
                          <a:solidFill>
                            <a:srgbClr val="000000"/>
                          </a:solidFill>
                          <a:effectLst/>
                          <a:latin typeface="Cambria" panose="02040503050406030204" pitchFamily="18" charset="0"/>
                        </a:rPr>
                        <a:t>%HHs that below MEB &amp; Food Minimum Expenditure basket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180249"/>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 HH who spent cash, credit, in-kind, self-produced values on food &amp; non food items</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06988"/>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Debts average and share </a:t>
                      </a:r>
                      <a:r>
                        <a:rPr lang="en-US" sz="500" b="0" i="1" u="none" strike="noStrike">
                          <a:solidFill>
                            <a:srgbClr val="000000"/>
                          </a:solidFill>
                          <a:effectLst/>
                          <a:latin typeface="Cambria" panose="02040503050406030204" pitchFamily="18" charset="0"/>
                        </a:rPr>
                        <a:t>[see section on debt level]</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875192"/>
                  </a:ext>
                </a:extLst>
              </a:tr>
              <a:tr h="69065">
                <a:tc rowSpan="2">
                  <a:txBody>
                    <a:bodyPr/>
                    <a:lstStyle/>
                    <a:p>
                      <a:pPr algn="ctr" fontAlgn="ctr"/>
                      <a:r>
                        <a:rPr lang="fr-FR" sz="500" b="1" i="0" u="none" strike="noStrike">
                          <a:solidFill>
                            <a:srgbClr val="000000"/>
                          </a:solidFill>
                          <a:effectLst/>
                          <a:latin typeface="Cambria" panose="02040503050406030204" pitchFamily="18" charset="0"/>
                        </a:rPr>
                        <a:t>Livelihood-based coping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500" b="0" i="0" u="none" strike="noStrike">
                          <a:solidFill>
                            <a:srgbClr val="000000"/>
                          </a:solidFill>
                          <a:effectLst/>
                          <a:latin typeface="Cambria" panose="02040503050406030204" pitchFamily="18" charset="0"/>
                        </a:rPr>
                        <a:t>Livelihood coping strategies </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 stress, crisis, emergency livelihood copings </a:t>
                      </a:r>
                      <a:endParaRPr lang="fr-FR" sz="500" b="1" i="0" u="none" strike="noStrike">
                        <a:solidFill>
                          <a:srgbClr val="000000"/>
                        </a:solidFill>
                        <a:effectLst/>
                        <a:latin typeface="Cambria" panose="02040503050406030204" pitchFamily="18" charset="0"/>
                      </a:endParaRP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7820862"/>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Frequency of coping strategies undertaken by HHs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6761220"/>
                  </a:ext>
                </a:extLst>
              </a:tr>
              <a:tr h="69065">
                <a:tc rowSpan="4">
                  <a:txBody>
                    <a:bodyPr/>
                    <a:lstStyle/>
                    <a:p>
                      <a:pPr algn="ctr" fontAlgn="ctr"/>
                      <a:r>
                        <a:rPr lang="fr-FR" sz="500" b="1" i="0" u="none" strike="noStrike">
                          <a:solidFill>
                            <a:srgbClr val="000000"/>
                          </a:solidFill>
                          <a:effectLst/>
                          <a:latin typeface="Cambria" panose="02040503050406030204" pitchFamily="18" charset="0"/>
                        </a:rPr>
                        <a:t>Asset ownership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fr-FR" sz="500" b="0" i="0" u="none" strike="noStrike">
                          <a:solidFill>
                            <a:srgbClr val="000000"/>
                          </a:solidFill>
                          <a:effectLst/>
                          <a:latin typeface="Cambria" panose="02040503050406030204" pitchFamily="18" charset="0"/>
                        </a:rPr>
                        <a:t>Household assets</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panose="02040503050406030204" pitchFamily="18" charset="0"/>
                        </a:rPr>
                        <a:t>Average number of assets owned by the household </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249509"/>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Average number of productive assets owned by the household</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248015"/>
                  </a:ext>
                </a:extLst>
              </a:tr>
              <a:tr h="69065">
                <a:tc vMerge="1">
                  <a:txBody>
                    <a:bodyPr/>
                    <a:lstStyle/>
                    <a:p>
                      <a:endParaRPr lang="en-CH"/>
                    </a:p>
                  </a:txBody>
                  <a:tcPr/>
                </a:tc>
                <a:tc vMerge="1">
                  <a:txBody>
                    <a:bodyPr/>
                    <a:lstStyle/>
                    <a:p>
                      <a:endParaRPr lang="en-CH"/>
                    </a:p>
                  </a:txBody>
                  <a:tcPr/>
                </a:tc>
                <a:tc>
                  <a:txBody>
                    <a:bodyPr/>
                    <a:lstStyle/>
                    <a:p>
                      <a:r>
                        <a:rPr lang="fr-FR" sz="500" b="0" i="0" u="none" strike="noStrike">
                          <a:solidFill>
                            <a:srgbClr val="000000"/>
                          </a:solidFill>
                          <a:effectLst/>
                          <a:latin typeface="Cambria" panose="02040503050406030204" pitchFamily="18" charset="0"/>
                        </a:rPr>
                        <a:t>% HHs owning productive assets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066268"/>
                  </a:ext>
                </a:extLst>
              </a:tr>
              <a:tr h="69065">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panose="02040503050406030204" pitchFamily="18" charset="0"/>
                        </a:rPr>
                        <a:t>Frequency of assets owned by the households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923327"/>
                  </a:ext>
                </a:extLst>
              </a:tr>
              <a:tr h="131772">
                <a:tc rowSpan="3">
                  <a:txBody>
                    <a:bodyPr/>
                    <a:lstStyle/>
                    <a:p>
                      <a:pPr algn="ctr" fontAlgn="ctr"/>
                      <a:r>
                        <a:rPr lang="fr-FR" sz="500" b="1" i="0" u="none" strike="noStrike">
                          <a:solidFill>
                            <a:srgbClr val="000000"/>
                          </a:solidFill>
                          <a:effectLst/>
                          <a:latin typeface="Cambria" panose="02040503050406030204" pitchFamily="18" charset="0"/>
                        </a:rPr>
                        <a:t>Shock</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fr-FR" sz="500" b="0" i="0" u="none" strike="noStrike" err="1">
                          <a:solidFill>
                            <a:srgbClr val="000000"/>
                          </a:solidFill>
                          <a:effectLst/>
                          <a:latin typeface="Cambria" panose="02040503050406030204" pitchFamily="18" charset="0"/>
                        </a:rPr>
                        <a:t>Shocks</a:t>
                      </a:r>
                      <a:endParaRPr lang="fr-FR" sz="5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500" b="0" i="0" u="none" strike="noStrike">
                          <a:solidFill>
                            <a:srgbClr val="000000"/>
                          </a:solidFill>
                          <a:effectLst/>
                          <a:latin typeface="Cambria"/>
                        </a:rPr>
                        <a:t>Frequency of  HHs experiencing shocks in the past 6 months that affected their ability to meet basic food needs</a:t>
                      </a:r>
                      <a:endParaRPr lang="fr-FR" sz="500" b="1" i="0" u="none" strike="noStrike" dirty="0">
                        <a:solidFill>
                          <a:srgbClr val="000000"/>
                        </a:solidFill>
                        <a:effectLst/>
                        <a:latin typeface="Cambria"/>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271605"/>
                  </a:ext>
                </a:extLst>
              </a:tr>
              <a:tr h="131772">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a:rPr>
                        <a:t>Frequency of shocks HHs experienced in the past 6 months that affected their ability to meet basic food needs</a:t>
                      </a:r>
                      <a:endParaRPr lang="en-CH" sz="2000" dirty="0">
                        <a:latin typeface="Cambria"/>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224524"/>
                  </a:ext>
                </a:extLst>
              </a:tr>
              <a:tr h="88503">
                <a:tc vMerge="1">
                  <a:txBody>
                    <a:bodyPr/>
                    <a:lstStyle/>
                    <a:p>
                      <a:endParaRPr lang="en-CH"/>
                    </a:p>
                  </a:txBody>
                  <a:tcPr/>
                </a:tc>
                <a:tc vMerge="1">
                  <a:txBody>
                    <a:bodyPr/>
                    <a:lstStyle/>
                    <a:p>
                      <a:endParaRPr lang="en-CH"/>
                    </a:p>
                  </a:txBody>
                  <a:tcPr/>
                </a:tc>
                <a:tc>
                  <a:txBody>
                    <a:bodyPr/>
                    <a:lstStyle/>
                    <a:p>
                      <a:r>
                        <a:rPr lang="en-US" sz="500" b="0" i="0" u="none" strike="noStrike">
                          <a:solidFill>
                            <a:srgbClr val="000000"/>
                          </a:solidFill>
                          <a:effectLst/>
                          <a:latin typeface="Cambria"/>
                        </a:rPr>
                        <a:t>Frequency of HHs who have been unable to recover from the impact of shocks experienced</a:t>
                      </a:r>
                      <a:endParaRPr lang="en-CH" sz="2000" dirty="0">
                        <a:latin typeface="Cambria"/>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603800"/>
                  </a:ext>
                </a:extLst>
              </a:tr>
            </a:tbl>
          </a:graphicData>
        </a:graphic>
      </p:graphicFrame>
      <p:graphicFrame>
        <p:nvGraphicFramePr>
          <p:cNvPr id="5" name="Table 4">
            <a:extLst>
              <a:ext uri="{FF2B5EF4-FFF2-40B4-BE49-F238E27FC236}">
                <a16:creationId xmlns:a16="http://schemas.microsoft.com/office/drawing/2014/main" id="{A20C76A0-68E0-460B-BFBC-EBB92A33295C}"/>
              </a:ext>
            </a:extLst>
          </p:cNvPr>
          <p:cNvGraphicFramePr>
            <a:graphicFrameLocks noGrp="1"/>
          </p:cNvGraphicFramePr>
          <p:nvPr>
            <p:extLst>
              <p:ext uri="{D42A27DB-BD31-4B8C-83A1-F6EECF244321}">
                <p14:modId xmlns:p14="http://schemas.microsoft.com/office/powerpoint/2010/main" val="1125057784"/>
              </p:ext>
            </p:extLst>
          </p:nvPr>
        </p:nvGraphicFramePr>
        <p:xfrm>
          <a:off x="6225824" y="39400"/>
          <a:ext cx="5632640" cy="6779199"/>
        </p:xfrm>
        <a:graphic>
          <a:graphicData uri="http://schemas.openxmlformats.org/drawingml/2006/table">
            <a:tbl>
              <a:tblPr/>
              <a:tblGrid>
                <a:gridCol w="1117070">
                  <a:extLst>
                    <a:ext uri="{9D8B030D-6E8A-4147-A177-3AD203B41FA5}">
                      <a16:colId xmlns:a16="http://schemas.microsoft.com/office/drawing/2014/main" val="1449593652"/>
                    </a:ext>
                  </a:extLst>
                </a:gridCol>
                <a:gridCol w="544764">
                  <a:extLst>
                    <a:ext uri="{9D8B030D-6E8A-4147-A177-3AD203B41FA5}">
                      <a16:colId xmlns:a16="http://schemas.microsoft.com/office/drawing/2014/main" val="445198064"/>
                    </a:ext>
                  </a:extLst>
                </a:gridCol>
                <a:gridCol w="1253080">
                  <a:extLst>
                    <a:ext uri="{9D8B030D-6E8A-4147-A177-3AD203B41FA5}">
                      <a16:colId xmlns:a16="http://schemas.microsoft.com/office/drawing/2014/main" val="977019178"/>
                    </a:ext>
                  </a:extLst>
                </a:gridCol>
                <a:gridCol w="980131">
                  <a:extLst>
                    <a:ext uri="{9D8B030D-6E8A-4147-A177-3AD203B41FA5}">
                      <a16:colId xmlns:a16="http://schemas.microsoft.com/office/drawing/2014/main" val="3078320089"/>
                    </a:ext>
                  </a:extLst>
                </a:gridCol>
                <a:gridCol w="1737595">
                  <a:extLst>
                    <a:ext uri="{9D8B030D-6E8A-4147-A177-3AD203B41FA5}">
                      <a16:colId xmlns:a16="http://schemas.microsoft.com/office/drawing/2014/main" val="3961833567"/>
                    </a:ext>
                  </a:extLst>
                </a:gridCol>
              </a:tblGrid>
              <a:tr h="0">
                <a:tc>
                  <a:txBody>
                    <a:bodyPr/>
                    <a:lstStyle/>
                    <a:p>
                      <a:pPr algn="ctr" fontAlgn="ctr"/>
                      <a:r>
                        <a:rPr lang="fr-FR" sz="500" b="1" i="0" u="none" strike="noStrike">
                          <a:solidFill>
                            <a:srgbClr val="000000"/>
                          </a:solidFill>
                          <a:effectLst/>
                          <a:latin typeface="Cambria" panose="02040503050406030204" pitchFamily="18" charset="0"/>
                        </a:rPr>
                        <a:t>Topic</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gridSpan="2">
                  <a:txBody>
                    <a:bodyPr/>
                    <a:lstStyle/>
                    <a:p>
                      <a:r>
                        <a:rPr lang="fr-FR" sz="500" b="1" i="0" u="none" strike="noStrike" err="1">
                          <a:solidFill>
                            <a:srgbClr val="000000"/>
                          </a:solidFill>
                          <a:effectLst/>
                          <a:latin typeface="Cambria" panose="02040503050406030204" pitchFamily="18" charset="0"/>
                        </a:rPr>
                        <a:t>Sub</a:t>
                      </a:r>
                      <a:r>
                        <a:rPr lang="fr-FR" sz="500" b="1" i="0" u="none" strike="noStrike">
                          <a:solidFill>
                            <a:srgbClr val="000000"/>
                          </a:solidFill>
                          <a:effectLst/>
                          <a:latin typeface="Cambria" panose="02040503050406030204" pitchFamily="18" charset="0"/>
                        </a:rPr>
                        <a:t>-topic</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pPr algn="ctr" fontAlgn="ctr"/>
                      <a:r>
                        <a:rPr lang="fr-FR" sz="400" b="1" i="0" u="none" strike="noStrike">
                          <a:solidFill>
                            <a:srgbClr val="000000"/>
                          </a:solidFill>
                          <a:effectLst/>
                          <a:latin typeface="Cambria" panose="02040503050406030204" pitchFamily="18" charset="0"/>
                        </a:rPr>
                        <a:t>Sub-topic</a:t>
                      </a:r>
                      <a:br>
                        <a:rPr lang="fr-FR" sz="400" b="1" i="0" u="none" strike="noStrike">
                          <a:solidFill>
                            <a:srgbClr val="000000"/>
                          </a:solidFill>
                          <a:effectLst/>
                          <a:latin typeface="Cambria" panose="02040503050406030204" pitchFamily="18" charset="0"/>
                        </a:rPr>
                      </a:br>
                      <a:endParaRPr lang="fr-FR" sz="4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gridSpan="2">
                  <a:txBody>
                    <a:bodyPr/>
                    <a:lstStyle/>
                    <a:p>
                      <a:r>
                        <a:rPr lang="en-US" sz="500" b="1" i="0" u="none" strike="noStrike">
                          <a:solidFill>
                            <a:srgbClr val="000000"/>
                          </a:solidFill>
                          <a:effectLst/>
                          <a:latin typeface="Cambria" panose="02040503050406030204" pitchFamily="18" charset="0"/>
                        </a:rPr>
                        <a:t>Indicators and Analysis </a:t>
                      </a:r>
                      <a:br>
                        <a:rPr lang="en-US" sz="500" b="1" i="0" u="none" strike="noStrike">
                          <a:solidFill>
                            <a:srgbClr val="000000"/>
                          </a:solidFill>
                          <a:effectLst/>
                          <a:latin typeface="Cambria" panose="02040503050406030204" pitchFamily="18" charset="0"/>
                        </a:rPr>
                      </a:br>
                      <a:r>
                        <a:rPr lang="en-US" sz="500" b="0" i="0" u="none" strike="noStrike">
                          <a:solidFill>
                            <a:srgbClr val="000000"/>
                          </a:solidFill>
                          <a:effectLst/>
                          <a:latin typeface="Cambria" panose="02040503050406030204" pitchFamily="18" charset="0"/>
                        </a:rPr>
                        <a:t> (</a:t>
                      </a:r>
                      <a:r>
                        <a:rPr lang="en-US" sz="500" b="1" i="0" u="none" strike="noStrike">
                          <a:solidFill>
                            <a:srgbClr val="000000"/>
                          </a:solidFill>
                          <a:effectLst/>
                          <a:latin typeface="Cambria" panose="02040503050406030204" pitchFamily="18" charset="0"/>
                        </a:rPr>
                        <a:t>*disaggregated by camp/host community</a:t>
                      </a:r>
                      <a:r>
                        <a:rPr lang="en-US" sz="500" b="0" i="0" u="none" strike="noStrike">
                          <a:solidFill>
                            <a:srgbClr val="000000"/>
                          </a:solidFill>
                          <a:effectLst/>
                          <a:latin typeface="Cambria" panose="02040503050406030204" pitchFamily="18" charset="0"/>
                        </a:rPr>
                        <a:t>)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pPr algn="ctr" fontAlgn="ctr"/>
                      <a:r>
                        <a:rPr lang="en-US" sz="400" b="1" i="0" u="none" strike="noStrike">
                          <a:solidFill>
                            <a:srgbClr val="000000"/>
                          </a:solidFill>
                          <a:effectLst/>
                          <a:latin typeface="Cambria" panose="02040503050406030204" pitchFamily="18" charset="0"/>
                        </a:rPr>
                        <a:t>Indicators and Analysis </a:t>
                      </a:r>
                      <a:br>
                        <a:rPr lang="en-US" sz="400" b="1" i="0" u="none" strike="noStrike">
                          <a:solidFill>
                            <a:srgbClr val="000000"/>
                          </a:solidFill>
                          <a:effectLst/>
                          <a:latin typeface="Cambria" panose="02040503050406030204" pitchFamily="18" charset="0"/>
                        </a:rPr>
                      </a:br>
                      <a:r>
                        <a:rPr lang="en-US" sz="400" b="0" i="0" u="none" strike="noStrike">
                          <a:solidFill>
                            <a:srgbClr val="000000"/>
                          </a:solidFill>
                          <a:effectLst/>
                          <a:latin typeface="Cambria" panose="02040503050406030204" pitchFamily="18" charset="0"/>
                        </a:rPr>
                        <a:t> (</a:t>
                      </a:r>
                      <a:r>
                        <a:rPr lang="en-US" sz="400" b="1" i="0" u="none" strike="noStrike">
                          <a:solidFill>
                            <a:srgbClr val="000000"/>
                          </a:solidFill>
                          <a:effectLst/>
                          <a:latin typeface="Cambria" panose="02040503050406030204" pitchFamily="18" charset="0"/>
                        </a:rPr>
                        <a:t>*disaggregated by camp/host community</a:t>
                      </a:r>
                      <a:r>
                        <a:rPr lang="en-US" sz="400" b="0" i="0" u="none" strike="noStrike">
                          <a:solidFill>
                            <a:srgbClr val="000000"/>
                          </a:solidFill>
                          <a:effectLst/>
                          <a:latin typeface="Cambria" panose="02040503050406030204" pitchFamily="18" charset="0"/>
                        </a:rPr>
                        <a:t>) </a:t>
                      </a:r>
                      <a:endParaRPr lang="en-US" sz="4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91238905"/>
                  </a:ext>
                </a:extLst>
              </a:tr>
              <a:tr h="63942">
                <a:tc gridSpan="5">
                  <a:txBody>
                    <a:bodyPr/>
                    <a:lstStyle/>
                    <a:p>
                      <a:pPr algn="ctr" fontAlgn="ctr"/>
                      <a:r>
                        <a:rPr lang="en-US" sz="500" b="1" i="0" u="none" strike="noStrike">
                          <a:solidFill>
                            <a:srgbClr val="000000"/>
                          </a:solidFill>
                          <a:effectLst/>
                          <a:latin typeface="Cambria" panose="02040503050406030204" pitchFamily="18" charset="0"/>
                        </a:rPr>
                        <a:t>       Objective 4: Analyze the household's access to basic services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234842829"/>
                  </a:ext>
                </a:extLst>
              </a:tr>
              <a:tr h="63942">
                <a:tc rowSpan="5">
                  <a:txBody>
                    <a:bodyPr/>
                    <a:lstStyle/>
                    <a:p>
                      <a:pPr algn="ctr" fontAlgn="ctr"/>
                      <a:r>
                        <a:rPr lang="fr-FR" sz="500" b="1" i="0" u="none" strike="noStrike">
                          <a:solidFill>
                            <a:srgbClr val="000000"/>
                          </a:solidFill>
                          <a:effectLst/>
                          <a:latin typeface="Cambria" panose="02040503050406030204" pitchFamily="18" charset="0"/>
                        </a:rPr>
                        <a:t>WASH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2">
                  <a:txBody>
                    <a:bodyPr/>
                    <a:lstStyle/>
                    <a:p>
                      <a:r>
                        <a:rPr lang="fr-FR" sz="500" b="0" i="0" u="none" strike="noStrike">
                          <a:solidFill>
                            <a:srgbClr val="000000"/>
                          </a:solidFill>
                          <a:effectLst/>
                          <a:latin typeface="Cambria" panose="02040503050406030204" pitchFamily="18" charset="0"/>
                        </a:rPr>
                        <a:t>Drinking water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rowSpan="3" hMerge="1">
                  <a:txBody>
                    <a:bodyPr/>
                    <a:lstStyle/>
                    <a:p>
                      <a:pPr algn="l" fontAlgn="ctr"/>
                      <a:r>
                        <a:rPr lang="fr-FR" sz="100" b="0" i="0" u="none" strike="noStrike">
                          <a:solidFill>
                            <a:srgbClr val="000000"/>
                          </a:solidFill>
                          <a:effectLst/>
                          <a:latin typeface="Cambria" panose="02040503050406030204" pitchFamily="18" charset="0"/>
                        </a:rPr>
                        <a:t>Drinking water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main source of drinking water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main source of drinking water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660817"/>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length of time needed to reach the drinking water point</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length of time needed to reach the drinking water point</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758389"/>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liter of water the household has access to on daily basis</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liter of water the household has access to on daily basis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760591"/>
                  </a:ext>
                </a:extLst>
              </a:tr>
              <a:tr h="0">
                <a:tc vMerge="1">
                  <a:txBody>
                    <a:bodyPr/>
                    <a:lstStyle/>
                    <a:p>
                      <a:endParaRPr lang="en-CH"/>
                    </a:p>
                  </a:txBody>
                  <a:tcPr/>
                </a:tc>
                <a:tc rowSpan="2" gridSpan="2">
                  <a:txBody>
                    <a:bodyPr/>
                    <a:lstStyle/>
                    <a:p>
                      <a:r>
                        <a:rPr lang="fr-FR" sz="500" b="0" i="0" u="none" strike="noStrike">
                          <a:solidFill>
                            <a:srgbClr val="000000"/>
                          </a:solidFill>
                          <a:effectLst/>
                          <a:latin typeface="Cambria" panose="02040503050406030204" pitchFamily="18" charset="0"/>
                        </a:rPr>
                        <a:t>Sanitation </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r>
                        <a:rPr lang="fr-FR" sz="100" b="0" i="0" u="none" strike="noStrike">
                          <a:solidFill>
                            <a:srgbClr val="000000"/>
                          </a:solidFill>
                          <a:effectLst/>
                          <a:latin typeface="Cambria" panose="02040503050406030204" pitchFamily="18" charset="0"/>
                        </a:rPr>
                        <a:t>Sanitation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type of toilets the household uses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type of toilets the household uses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581077"/>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who share toilet with others</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who share toilet with others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614145"/>
                  </a:ext>
                </a:extLst>
              </a:tr>
              <a:tr h="63942">
                <a:tc rowSpan="2">
                  <a:txBody>
                    <a:bodyPr/>
                    <a:lstStyle/>
                    <a:p>
                      <a:pPr algn="ctr" fontAlgn="ctr"/>
                      <a:r>
                        <a:rPr lang="fr-FR" sz="500" b="1" i="0" u="none" strike="noStrike">
                          <a:solidFill>
                            <a:srgbClr val="000000"/>
                          </a:solidFill>
                          <a:effectLst/>
                          <a:latin typeface="Cambria" panose="02040503050406030204" pitchFamily="18" charset="0"/>
                        </a:rPr>
                        <a:t>Energy</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a:solidFill>
                            <a:srgbClr val="000000"/>
                          </a:solidFill>
                          <a:effectLst/>
                          <a:latin typeface="Cambria" panose="02040503050406030204" pitchFamily="18" charset="0"/>
                        </a:rPr>
                        <a:t>Energy for cooking</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Energy for cooking</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main source of domestic energy for cooking</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main source of domestic energy for cooking</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8116854"/>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a:txBody>
                    <a:bodyPr/>
                    <a:lstStyle/>
                    <a:p>
                      <a:r>
                        <a:rPr lang="fr-FR" sz="500" b="0" i="0" u="none" strike="noStrike">
                          <a:solidFill>
                            <a:srgbClr val="000000"/>
                          </a:solidFill>
                          <a:effectLst/>
                          <a:latin typeface="Cambria" panose="02040503050406030204" pitchFamily="18" charset="0"/>
                        </a:rPr>
                        <a:t>Energy for lighting</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Energy for lighting</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type of energy sources for lighting</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type of energy sources for lighting</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920243"/>
                  </a:ext>
                </a:extLst>
              </a:tr>
              <a:tr h="63942">
                <a:tc rowSpan="7">
                  <a:txBody>
                    <a:bodyPr/>
                    <a:lstStyle/>
                    <a:p>
                      <a:pPr algn="ctr" fontAlgn="ctr"/>
                      <a:r>
                        <a:rPr lang="fr-FR" sz="500" b="1" i="0" u="none" strike="noStrike">
                          <a:solidFill>
                            <a:srgbClr val="000000"/>
                          </a:solidFill>
                          <a:effectLst/>
                          <a:latin typeface="Cambria" panose="02040503050406030204" pitchFamily="18" charset="0"/>
                        </a:rPr>
                        <a:t>Shelter</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a:solidFill>
                            <a:srgbClr val="000000"/>
                          </a:solidFill>
                          <a:effectLst/>
                          <a:latin typeface="Cambria" panose="02040503050406030204" pitchFamily="18" charset="0"/>
                        </a:rPr>
                        <a:t>Type of shelter</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Type of shelter</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type of shelter people reside in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type of shelter people reside in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096523"/>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a:txBody>
                    <a:bodyPr/>
                    <a:lstStyle/>
                    <a:p>
                      <a:r>
                        <a:rPr lang="fr-FR" sz="500" b="0" i="0" u="none" strike="noStrike">
                          <a:solidFill>
                            <a:srgbClr val="000000"/>
                          </a:solidFill>
                          <a:effectLst/>
                          <a:latin typeface="Cambria" panose="02040503050406030204" pitchFamily="18" charset="0"/>
                        </a:rPr>
                        <a:t>Wall </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Wall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main materials of the wall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main materials of the wall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389526"/>
                  </a:ext>
                </a:extLst>
              </a:tr>
              <a:tr h="0">
                <a:tc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Floor</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Floor</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main materials of the floor</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main materials of the floor</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6330188"/>
                  </a:ext>
                </a:extLst>
              </a:tr>
              <a:tr h="0">
                <a:tc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Roof</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Roof</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main materials of roof</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main materials of roof</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166132"/>
                  </a:ext>
                </a:extLst>
              </a:tr>
              <a:tr h="0">
                <a:tc vMerge="1">
                  <a:txBody>
                    <a:bodyPr/>
                    <a:lstStyle/>
                    <a:p>
                      <a:endParaRPr lang="en-CH"/>
                    </a:p>
                  </a:txBody>
                  <a:tcPr/>
                </a:tc>
                <a:tc rowSpan="3" gridSpan="2">
                  <a:txBody>
                    <a:bodyPr/>
                    <a:lstStyle/>
                    <a:p>
                      <a:r>
                        <a:rPr lang="fr-FR" sz="500" b="0" i="0" u="none" strike="noStrike" err="1">
                          <a:solidFill>
                            <a:srgbClr val="000000"/>
                          </a:solidFill>
                          <a:effectLst/>
                          <a:latin typeface="Cambria" panose="02040503050406030204" pitchFamily="18" charset="0"/>
                        </a:rPr>
                        <a:t>Number</a:t>
                      </a:r>
                      <a:r>
                        <a:rPr lang="fr-FR" sz="500" b="0" i="0" u="none" strike="noStrike">
                          <a:solidFill>
                            <a:srgbClr val="000000"/>
                          </a:solidFill>
                          <a:effectLst/>
                          <a:latin typeface="Cambria" panose="02040503050406030204" pitchFamily="18" charset="0"/>
                        </a:rPr>
                        <a:t> of </a:t>
                      </a:r>
                      <a:r>
                        <a:rPr lang="fr-FR" sz="500" b="0" i="0" u="none" strike="noStrike" err="1">
                          <a:solidFill>
                            <a:srgbClr val="000000"/>
                          </a:solidFill>
                          <a:effectLst/>
                          <a:latin typeface="Cambria" panose="02040503050406030204" pitchFamily="18" charset="0"/>
                        </a:rPr>
                        <a:t>rooms</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pPr algn="l" fontAlgn="ctr"/>
                      <a:r>
                        <a:rPr lang="fr-FR" sz="100" b="0" i="0" u="none" strike="noStrike">
                          <a:solidFill>
                            <a:srgbClr val="000000"/>
                          </a:solidFill>
                          <a:effectLst/>
                          <a:latin typeface="Cambria" panose="02040503050406030204" pitchFamily="18" charset="0"/>
                        </a:rPr>
                        <a:t>Number of rooms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Average number of rooms HHs own (excluding kitchen and bathroom)</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number of rooms HHs own (excluding kitchen and bathroom)</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308153"/>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number of rooms HHs own (excluding kitchen and bathroom)</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number of rooms HHs own (excluding kitchen and bathroom)</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594315"/>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house ownership situation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house ownership situation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601394"/>
                  </a:ext>
                </a:extLst>
              </a:tr>
              <a:tr h="63942">
                <a:tc gridSpan="5">
                  <a:txBody>
                    <a:bodyPr/>
                    <a:lstStyle/>
                    <a:p>
                      <a:pPr algn="ctr" fontAlgn="ctr"/>
                      <a:r>
                        <a:rPr lang="en-US" sz="500" b="1" i="0" u="none" strike="noStrike">
                          <a:solidFill>
                            <a:srgbClr val="000000"/>
                          </a:solidFill>
                          <a:effectLst/>
                          <a:latin typeface="Cambria" panose="02040503050406030204" pitchFamily="18" charset="0"/>
                        </a:rPr>
                        <a:t>Objective 5: Analyze the refugee households' food access and nutrition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28280943"/>
                  </a:ext>
                </a:extLst>
              </a:tr>
              <a:tr h="63942">
                <a:tc rowSpan="8">
                  <a:txBody>
                    <a:bodyPr/>
                    <a:lstStyle/>
                    <a:p>
                      <a:pPr algn="ctr" fontAlgn="ctr"/>
                      <a:r>
                        <a:rPr lang="fr-FR" sz="500" b="1" i="0" u="none" strike="noStrike">
                          <a:solidFill>
                            <a:srgbClr val="000000"/>
                          </a:solidFill>
                          <a:effectLst/>
                          <a:latin typeface="Cambria" panose="02040503050406030204" pitchFamily="18" charset="0"/>
                        </a:rPr>
                        <a:t>Food access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a:solidFill>
                            <a:srgbClr val="000000"/>
                          </a:solidFill>
                          <a:effectLst/>
                          <a:latin typeface="Cambria" panose="02040503050406030204" pitchFamily="18" charset="0"/>
                        </a:rPr>
                        <a:t>Food sources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b"/>
                      <a:r>
                        <a:rPr lang="fr-FR" sz="100" b="0" i="0" u="none" strike="noStrike">
                          <a:solidFill>
                            <a:srgbClr val="000000"/>
                          </a:solidFill>
                          <a:effectLst/>
                          <a:latin typeface="Cambria" panose="02040503050406030204" pitchFamily="18" charset="0"/>
                        </a:rPr>
                        <a:t>Food sources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food sources by food group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food sources by food group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254261"/>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rowSpan="2" gridSpan="2">
                  <a:txBody>
                    <a:bodyPr/>
                    <a:lstStyle/>
                    <a:p>
                      <a:r>
                        <a:rPr lang="fr-FR" sz="500" b="0" i="0" u="none" strike="noStrike">
                          <a:solidFill>
                            <a:srgbClr val="000000"/>
                          </a:solidFill>
                          <a:effectLst/>
                          <a:latin typeface="Cambria" panose="02040503050406030204" pitchFamily="18" charset="0"/>
                        </a:rPr>
                        <a:t>Intra-household distribution</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r>
                        <a:rPr lang="fr-FR" sz="100" b="0" i="0" u="none" strike="noStrike">
                          <a:solidFill>
                            <a:srgbClr val="000000"/>
                          </a:solidFill>
                          <a:effectLst/>
                          <a:latin typeface="Cambria" panose="02040503050406030204" pitchFamily="18" charset="0"/>
                        </a:rPr>
                        <a:t>Intra-household distribution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Average number of meals consumed by adults had the day proceeding to the survey</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Average number of meals consumed by adults had the day proceeding to the survey</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291200"/>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number of meals consumed by children (5-18 yrs.) had the day proceeding to the survey</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Average number of meals consumed by children (5-18 yrs.) had the day proceeding to the survey</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900276"/>
                  </a:ext>
                </a:extLst>
              </a:tr>
              <a:tr h="0">
                <a:tc vMerge="1">
                  <a:txBody>
                    <a:bodyPr/>
                    <a:lstStyle/>
                    <a:p>
                      <a:endParaRPr lang="en-CH"/>
                    </a:p>
                  </a:txBody>
                  <a:tcPr/>
                </a:tc>
                <a:tc rowSpan="2" gridSpan="2">
                  <a:txBody>
                    <a:bodyPr/>
                    <a:lstStyle/>
                    <a:p>
                      <a:r>
                        <a:rPr lang="en-US" sz="500" b="0" i="0" u="none" strike="noStrike">
                          <a:solidFill>
                            <a:srgbClr val="000000"/>
                          </a:solidFill>
                          <a:effectLst/>
                          <a:latin typeface="Cambria" panose="02040503050406030204" pitchFamily="18" charset="0"/>
                        </a:rPr>
                        <a:t>Food consumption in the past 7 days</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r>
                        <a:rPr lang="en-US" sz="100" b="0" i="0" u="none" strike="noStrike">
                          <a:solidFill>
                            <a:srgbClr val="000000"/>
                          </a:solidFill>
                          <a:effectLst/>
                          <a:latin typeface="Cambria" panose="02040503050406030204" pitchFamily="18" charset="0"/>
                        </a:rPr>
                        <a:t>Food consumption in the past 7 days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Food Consumption Score-Nutrition (FCS-N) Group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by Food Consumption Score-Nutrition (FCS-N) Group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3265205"/>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number of days that key food items are consumed (vitamin-A rich, iron-rich, hem-iron rich)</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Average number of days that key food items are consumed (vitamin-A rich, iron-rich, hem-iron rich)</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4518621"/>
                  </a:ext>
                </a:extLst>
              </a:tr>
              <a:tr h="0">
                <a:tc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Dietary diversity in the past 7 days</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00" b="0" i="0" u="none" strike="noStrike">
                          <a:solidFill>
                            <a:srgbClr val="000000"/>
                          </a:solidFill>
                          <a:effectLst/>
                          <a:latin typeface="Cambria" panose="02040503050406030204" pitchFamily="18" charset="0"/>
                        </a:rPr>
                        <a:t>Dietary diversity in the past 7 days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a:solidFill>
                            <a:srgbClr val="000000"/>
                          </a:solidFill>
                          <a:effectLst/>
                          <a:latin typeface="Cambria" panose="02040503050406030204" pitchFamily="18" charset="0"/>
                        </a:rPr>
                        <a:t>Dietary Diversity Score (DDS)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400" b="0" i="0" u="none" strike="noStrike" err="1">
                          <a:solidFill>
                            <a:srgbClr val="000000"/>
                          </a:solidFill>
                          <a:effectLst/>
                          <a:latin typeface="Cambria" panose="02040503050406030204" pitchFamily="18" charset="0"/>
                        </a:rPr>
                        <a:t>Dietary</a:t>
                      </a:r>
                      <a:r>
                        <a:rPr lang="fr-FR" sz="400" b="0" i="0" u="none" strike="noStrike">
                          <a:solidFill>
                            <a:srgbClr val="000000"/>
                          </a:solidFill>
                          <a:effectLst/>
                          <a:latin typeface="Cambria" panose="02040503050406030204" pitchFamily="18" charset="0"/>
                        </a:rPr>
                        <a:t> Diversity Score (DDS)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999197"/>
                  </a:ext>
                </a:extLst>
              </a:tr>
              <a:tr h="0">
                <a:tc vMerge="1">
                  <a:txBody>
                    <a:bodyPr/>
                    <a:lstStyle/>
                    <a:p>
                      <a:endParaRPr lang="en-CH"/>
                    </a:p>
                  </a:txBody>
                  <a:tcPr/>
                </a:tc>
                <a:tc rowSpan="2" gridSpan="2">
                  <a:txBody>
                    <a:bodyPr/>
                    <a:lstStyle/>
                    <a:p>
                      <a:r>
                        <a:rPr lang="en-US" sz="500" b="0" i="0" u="none" strike="noStrike">
                          <a:solidFill>
                            <a:srgbClr val="000000"/>
                          </a:solidFill>
                          <a:effectLst/>
                          <a:latin typeface="Cambria" panose="02040503050406030204" pitchFamily="18" charset="0"/>
                        </a:rPr>
                        <a:t>reduced Coping Strategy Index (rCSI)</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r>
                        <a:rPr lang="en-US" sz="100" b="0" i="0" u="none" strike="noStrike">
                          <a:solidFill>
                            <a:srgbClr val="000000"/>
                          </a:solidFill>
                          <a:effectLst/>
                          <a:latin typeface="Cambria" panose="02040503050406030204" pitchFamily="18" charset="0"/>
                        </a:rPr>
                        <a:t>reduced Coping Strategy Index (rCSI)</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a:solidFill>
                            <a:srgbClr val="000000"/>
                          </a:solidFill>
                          <a:effectLst/>
                          <a:latin typeface="Cambria" panose="02040503050406030204" pitchFamily="18" charset="0"/>
                        </a:rPr>
                        <a:t>rCSI classification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400" b="0" i="0" u="none" strike="noStrike">
                          <a:solidFill>
                            <a:srgbClr val="000000"/>
                          </a:solidFill>
                          <a:effectLst/>
                          <a:latin typeface="Cambria" panose="02040503050406030204" pitchFamily="18" charset="0"/>
                        </a:rPr>
                        <a:t>rCSI classification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575869"/>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reduced Coping Strategies adopted by households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reduced Coping Strategies adopted by households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94379"/>
                  </a:ext>
                </a:extLst>
              </a:tr>
              <a:tr h="81938">
                <a:tc rowSpan="8">
                  <a:txBody>
                    <a:bodyPr/>
                    <a:lstStyle/>
                    <a:p>
                      <a:pPr algn="ctr" fontAlgn="ctr"/>
                      <a:r>
                        <a:rPr lang="fr-FR" sz="500" b="1" i="0" u="none" strike="noStrike">
                          <a:solidFill>
                            <a:srgbClr val="000000"/>
                          </a:solidFill>
                          <a:effectLst/>
                          <a:latin typeface="Cambria" panose="02040503050406030204" pitchFamily="18" charset="0"/>
                        </a:rPr>
                        <a:t>Child nutrition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gridSpan="2">
                  <a:txBody>
                    <a:bodyPr/>
                    <a:lstStyle/>
                    <a:p>
                      <a:r>
                        <a:rPr lang="fr-FR" sz="500" b="0" i="0" u="none" strike="noStrike">
                          <a:solidFill>
                            <a:srgbClr val="000000"/>
                          </a:solidFill>
                          <a:effectLst/>
                          <a:latin typeface="Cambria" panose="02040503050406030204" pitchFamily="18" charset="0"/>
                        </a:rPr>
                        <a:t>Breastfeeding</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pPr algn="l" fontAlgn="ctr"/>
                      <a:r>
                        <a:rPr lang="fr-FR" sz="100" b="0" i="0" u="none" strike="noStrike" err="1">
                          <a:solidFill>
                            <a:srgbClr val="000000"/>
                          </a:solidFill>
                          <a:effectLst/>
                          <a:latin typeface="Cambria" panose="02040503050406030204" pitchFamily="18" charset="0"/>
                        </a:rPr>
                        <a:t>Breastfeeding</a:t>
                      </a:r>
                      <a:endParaRPr lang="fr-FR" sz="100" b="0"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young children who have never been breastfed since birth</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young children who have never been breastfed since birth</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788779"/>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young children by length of time after the children's birth to start breastfeeding</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young children by length of time after the children's birth to start breastfeeding</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127045"/>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young children by when the introduction of supplementary food started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young children by when the introduction of supplementary food started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969188"/>
                  </a:ext>
                </a:extLst>
              </a:tr>
              <a:tr h="0">
                <a:tc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Edema</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Edema</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with children with presence of edema</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with children with presence of edema</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096822"/>
                  </a:ext>
                </a:extLst>
              </a:tr>
              <a:tr h="0">
                <a:tc vMerge="1">
                  <a:txBody>
                    <a:bodyPr/>
                    <a:lstStyle/>
                    <a:p>
                      <a:endParaRPr lang="en-CH"/>
                    </a:p>
                  </a:txBody>
                  <a:tcPr/>
                </a:tc>
                <a:tc rowSpan="2" gridSpan="2">
                  <a:txBody>
                    <a:bodyPr/>
                    <a:lstStyle/>
                    <a:p>
                      <a:r>
                        <a:rPr lang="fr-FR" sz="500" b="0" i="0" u="none" strike="noStrike">
                          <a:solidFill>
                            <a:srgbClr val="000000"/>
                          </a:solidFill>
                          <a:effectLst/>
                          <a:latin typeface="Cambria" panose="02040503050406030204" pitchFamily="18" charset="0"/>
                        </a:rPr>
                        <a:t>MUAC measurement </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r>
                        <a:rPr lang="fr-FR" sz="100" b="0" i="0" u="none" strike="noStrike">
                          <a:solidFill>
                            <a:srgbClr val="000000"/>
                          </a:solidFill>
                          <a:effectLst/>
                          <a:latin typeface="Cambria" panose="02040503050406030204" pitchFamily="18" charset="0"/>
                        </a:rPr>
                        <a:t>MUAC measurement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Prevalence of moderate acute malnutrition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Prevalence of moderate acute malnutrition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592833"/>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Prevalence of acute malnutrition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400" b="0" i="0" u="none" strike="noStrike">
                          <a:solidFill>
                            <a:srgbClr val="000000"/>
                          </a:solidFill>
                          <a:effectLst/>
                          <a:latin typeface="Cambria" panose="02040503050406030204" pitchFamily="18" charset="0"/>
                        </a:rPr>
                        <a:t>Prevalence of acute malnutrition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402810"/>
                  </a:ext>
                </a:extLst>
              </a:tr>
              <a:tr h="0">
                <a:tc vMerge="1">
                  <a:txBody>
                    <a:bodyPr/>
                    <a:lstStyle/>
                    <a:p>
                      <a:endParaRPr lang="en-CH"/>
                    </a:p>
                  </a:txBody>
                  <a:tcPr/>
                </a:tc>
                <a:tc rowSpan="2" gridSpan="2">
                  <a:txBody>
                    <a:bodyPr/>
                    <a:lstStyle/>
                    <a:p>
                      <a:r>
                        <a:rPr lang="en-US" sz="500" b="0" i="0" u="none" strike="noStrike">
                          <a:solidFill>
                            <a:srgbClr val="000000"/>
                          </a:solidFill>
                          <a:effectLst/>
                          <a:latin typeface="Cambria" panose="02040503050406030204" pitchFamily="18" charset="0"/>
                        </a:rPr>
                        <a:t>Food consumption in the past day</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r>
                        <a:rPr lang="en-US" sz="100" b="0" i="0" u="none" strike="noStrike">
                          <a:solidFill>
                            <a:srgbClr val="000000"/>
                          </a:solidFill>
                          <a:effectLst/>
                          <a:latin typeface="Cambria" panose="02040503050406030204" pitchFamily="18" charset="0"/>
                        </a:rPr>
                        <a:t>Food consumption in the past day</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children who consumed milk, yoghurt, porridge in the day proceeding to the survey</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children who consumed milk, yoghurt, porridge in the day proceeding to the survey</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335128"/>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times that children consumed milk, yoghurt, porridge</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times that children consumed milk, yoghurt, porridge</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7708273"/>
                  </a:ext>
                </a:extLst>
              </a:tr>
              <a:tr h="63942">
                <a:tc gridSpan="5">
                  <a:txBody>
                    <a:bodyPr/>
                    <a:lstStyle/>
                    <a:p>
                      <a:pPr algn="ctr" fontAlgn="ctr"/>
                      <a:r>
                        <a:rPr lang="en-US" sz="500" b="1" i="0" u="none" strike="noStrike">
                          <a:solidFill>
                            <a:srgbClr val="000000"/>
                          </a:solidFill>
                          <a:effectLst/>
                          <a:latin typeface="Cambria" panose="02040503050406030204" pitchFamily="18" charset="0"/>
                        </a:rPr>
                        <a:t>Objective 6: Analyze the agriculture &amp; livestock ownership among refugee households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257089842"/>
                  </a:ext>
                </a:extLst>
              </a:tr>
              <a:tr h="81938">
                <a:tc rowSpan="9">
                  <a:txBody>
                    <a:bodyPr/>
                    <a:lstStyle/>
                    <a:p>
                      <a:pPr algn="ctr" fontAlgn="ctr"/>
                      <a:r>
                        <a:rPr lang="fr-FR" sz="500" b="1" i="0" u="none" strike="noStrike">
                          <a:solidFill>
                            <a:srgbClr val="000000"/>
                          </a:solidFill>
                          <a:effectLst/>
                          <a:latin typeface="Cambria" panose="02040503050406030204" pitchFamily="18" charset="0"/>
                        </a:rPr>
                        <a:t>Agriculture participation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gridSpan="2">
                  <a:txBody>
                    <a:bodyPr/>
                    <a:lstStyle/>
                    <a:p>
                      <a:r>
                        <a:rPr lang="fr-FR" sz="500" b="0" i="0" u="none" strike="noStrike">
                          <a:solidFill>
                            <a:srgbClr val="000000"/>
                          </a:solidFill>
                          <a:effectLst/>
                          <a:latin typeface="Cambria" panose="02040503050406030204" pitchFamily="18" charset="0"/>
                        </a:rPr>
                        <a:t>Agriculture practice</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rowSpan="6" hMerge="1">
                  <a:txBody>
                    <a:bodyPr/>
                    <a:lstStyle/>
                    <a:p>
                      <a:pPr algn="l" fontAlgn="ctr"/>
                      <a:r>
                        <a:rPr lang="fr-FR" sz="100" b="0" i="0" u="none" strike="noStrike">
                          <a:solidFill>
                            <a:srgbClr val="000000"/>
                          </a:solidFill>
                          <a:effectLst/>
                          <a:latin typeface="Cambria" panose="02040503050406030204" pitchFamily="18" charset="0"/>
                        </a:rPr>
                        <a:t>Agriculture practice</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that practice agriculture in the 2021/2022 agricultural season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that practice agriculture in the 2021/2022 agricultural season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3878619"/>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Reasons why HHs did not practice agriculture in the 2021/2022 agricultural season</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Reasons why HHs did not practice agriculture in the 2021/2022 agricultural season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031927"/>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Types of crops planted by the HHs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Types of crops planted by the HHs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264786"/>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area sown by crop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area sown by crop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3962106"/>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 of harvest sold by crop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 of harvest sold by crop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400888"/>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Reasons why HHs sell their agricultural products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Reasons why HHs sell their agricultural products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564738"/>
                  </a:ext>
                </a:extLst>
              </a:tr>
              <a:tr h="0">
                <a:tc vMerge="1">
                  <a:txBody>
                    <a:bodyPr/>
                    <a:lstStyle/>
                    <a:p>
                      <a:endParaRPr lang="en-CH"/>
                    </a:p>
                  </a:txBody>
                  <a:tcPr/>
                </a:tc>
                <a:tc rowSpan="3" gridSpan="2">
                  <a:txBody>
                    <a:bodyPr/>
                    <a:lstStyle/>
                    <a:p>
                      <a:r>
                        <a:rPr lang="fr-FR" sz="500" b="0" i="0" u="none" strike="noStrike" err="1">
                          <a:solidFill>
                            <a:srgbClr val="000000"/>
                          </a:solidFill>
                          <a:effectLst/>
                          <a:latin typeface="Cambria" panose="02040503050406030204" pitchFamily="18" charset="0"/>
                        </a:rPr>
                        <a:t>Livestock</a:t>
                      </a:r>
                      <a:r>
                        <a:rPr lang="fr-FR" sz="500" b="0" i="0" u="none" strike="noStrike">
                          <a:solidFill>
                            <a:srgbClr val="000000"/>
                          </a:solidFill>
                          <a:effectLst/>
                          <a:latin typeface="Cambria" panose="02040503050406030204" pitchFamily="18" charset="0"/>
                        </a:rPr>
                        <a:t> </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pPr algn="l" fontAlgn="ctr"/>
                      <a:r>
                        <a:rPr lang="fr-FR" sz="100" b="0" i="0" u="none" strike="noStrike">
                          <a:solidFill>
                            <a:srgbClr val="000000"/>
                          </a:solidFill>
                          <a:effectLst/>
                          <a:latin typeface="Cambria" panose="02040503050406030204" pitchFamily="18" charset="0"/>
                        </a:rPr>
                        <a:t>Livestock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a:solidFill>
                            <a:srgbClr val="000000"/>
                          </a:solidFill>
                          <a:effectLst/>
                          <a:latin typeface="Cambria" panose="02040503050406030204" pitchFamily="18" charset="0"/>
                        </a:rPr>
                        <a:t>% HHs that own livestock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400" b="0" i="0" u="none" strike="noStrike">
                          <a:solidFill>
                            <a:srgbClr val="000000"/>
                          </a:solidFill>
                          <a:effectLst/>
                          <a:latin typeface="Cambria" panose="02040503050406030204" pitchFamily="18" charset="0"/>
                        </a:rPr>
                        <a:t>% HHs that own livestock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844756"/>
                  </a:ext>
                </a:extLst>
              </a:tr>
              <a:tr h="0">
                <a:tc vMerge="1">
                  <a:txBody>
                    <a:bodyPr/>
                    <a:lstStyle/>
                    <a:p>
                      <a:endParaRPr lang="en-CH"/>
                    </a:p>
                  </a:txBody>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number of livestock (cows, goats, sheep, poultry, donkeys, horses) owned by HHs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number of livestock (cows, goats, sheep, poultry, donkeys, horses) owned by HHs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56744"/>
                  </a:ext>
                </a:extLst>
              </a:tr>
              <a:tr h="0">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Difficulties experienced by HHs during livestock breeding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Difficulties experienced by HHs during livestock breeding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8748463"/>
                  </a:ext>
                </a:extLst>
              </a:tr>
              <a:tr h="63942">
                <a:tc gridSpan="5">
                  <a:txBody>
                    <a:bodyPr/>
                    <a:lstStyle/>
                    <a:p>
                      <a:pPr algn="ctr" fontAlgn="ctr"/>
                      <a:r>
                        <a:rPr lang="en-US" sz="500" b="1" i="0" u="none" strike="noStrike">
                          <a:solidFill>
                            <a:srgbClr val="000000"/>
                          </a:solidFill>
                          <a:effectLst/>
                          <a:latin typeface="Cambria" panose="02040503050406030204" pitchFamily="18" charset="0"/>
                        </a:rPr>
                        <a:t>Objective 7: Analyze the access to assistance and any related challenges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09700170"/>
                  </a:ext>
                </a:extLst>
              </a:tr>
              <a:tr h="63942">
                <a:tc rowSpan="2">
                  <a:txBody>
                    <a:bodyPr/>
                    <a:lstStyle/>
                    <a:p>
                      <a:pPr algn="ctr" fontAlgn="ctr"/>
                      <a:r>
                        <a:rPr lang="fr-FR" sz="500" b="1" i="0" u="none" strike="noStrike">
                          <a:solidFill>
                            <a:srgbClr val="000000"/>
                          </a:solidFill>
                          <a:effectLst/>
                          <a:latin typeface="Cambria" panose="02040503050406030204" pitchFamily="18" charset="0"/>
                        </a:rPr>
                        <a:t>Assistance</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r>
                        <a:rPr lang="fr-FR" sz="500" b="0" i="0" u="none" strike="noStrike">
                          <a:solidFill>
                            <a:srgbClr val="000000"/>
                          </a:solidFill>
                          <a:effectLst/>
                          <a:latin typeface="Cambria" panose="02040503050406030204" pitchFamily="18" charset="0"/>
                        </a:rPr>
                        <a:t>Overall -received assistance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rowSpan="2" hMerge="1">
                  <a:txBody>
                    <a:bodyPr/>
                    <a:lstStyle/>
                    <a:p>
                      <a:pPr algn="l" fontAlgn="ctr"/>
                      <a:r>
                        <a:rPr lang="fr-FR" sz="100" b="0" i="0" u="none" strike="noStrike">
                          <a:solidFill>
                            <a:srgbClr val="000000"/>
                          </a:solidFill>
                          <a:effectLst/>
                          <a:latin typeface="Cambria" panose="02040503050406030204" pitchFamily="18" charset="0"/>
                        </a:rPr>
                        <a:t>Overall -received assistance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receiving assistance in the last 6 months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receiving assistance in the last 6 months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3351682"/>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assistance received and source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assistance received and source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461594"/>
                  </a:ext>
                </a:extLst>
              </a:tr>
              <a:tr h="81938">
                <a:tc rowSpan="4">
                  <a:txBody>
                    <a:bodyPr/>
                    <a:lstStyle/>
                    <a:p>
                      <a:pPr algn="ctr" fontAlgn="ctr"/>
                      <a:r>
                        <a:rPr lang="fr-FR" sz="500" b="1" i="0" u="none" strike="noStrike">
                          <a:solidFill>
                            <a:srgbClr val="000000"/>
                          </a:solidFill>
                          <a:effectLst/>
                          <a:latin typeface="Cambria" panose="02040503050406030204" pitchFamily="18" charset="0"/>
                        </a:rPr>
                        <a:t>Cash assistance WFP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If the household is a WFP beneficiary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00" b="0" i="0" u="none" strike="noStrike">
                          <a:solidFill>
                            <a:srgbClr val="000000"/>
                          </a:solidFill>
                          <a:effectLst/>
                          <a:latin typeface="Cambria" panose="02040503050406030204" pitchFamily="18" charset="0"/>
                        </a:rPr>
                        <a:t>If the household is a WFP beneficiary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receiving WFP cash assistance in the last 6 months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receiving WFP cash assistance in the last 6 months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4289786"/>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a:txBody>
                    <a:bodyPr/>
                    <a:lstStyle/>
                    <a:p>
                      <a:r>
                        <a:rPr lang="fr-FR" sz="500" b="0" i="0" u="none" strike="noStrike">
                          <a:solidFill>
                            <a:srgbClr val="000000"/>
                          </a:solidFill>
                          <a:effectLst/>
                          <a:latin typeface="Cambria" panose="02040503050406030204" pitchFamily="18" charset="0"/>
                        </a:rPr>
                        <a:t>Last time received</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Last time received</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last time they received the WFP cash assistance</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last time they received the WFP cash assistance</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5310551"/>
                  </a:ext>
                </a:extLst>
              </a:tr>
              <a:tr h="0">
                <a:tc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Amount</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Amount</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Average amount of cash received from WFP in the last 6 months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amount of cash received from WFP in the last 6 months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1763657"/>
                  </a:ext>
                </a:extLst>
              </a:tr>
              <a:tr h="0">
                <a:tc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Knowledge </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Knowledge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not receiving enough information about WFP's assistance and suggested channels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not receiving enough information about WFP's assistance and suggested channels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890173"/>
                  </a:ext>
                </a:extLst>
              </a:tr>
              <a:tr h="81938">
                <a:tc rowSpan="3">
                  <a:txBody>
                    <a:bodyPr/>
                    <a:lstStyle/>
                    <a:p>
                      <a:pPr algn="ctr" fontAlgn="ctr"/>
                      <a:r>
                        <a:rPr lang="fr-FR" sz="500" b="1" i="0" u="none" strike="noStrike">
                          <a:solidFill>
                            <a:srgbClr val="000000"/>
                          </a:solidFill>
                          <a:effectLst/>
                          <a:latin typeface="Cambria" panose="02040503050406030204" pitchFamily="18" charset="0"/>
                        </a:rPr>
                        <a:t>Cash assistance </a:t>
                      </a:r>
                      <a:br>
                        <a:rPr lang="fr-FR" sz="500" b="1" i="0" u="none" strike="noStrike">
                          <a:solidFill>
                            <a:srgbClr val="000000"/>
                          </a:solidFill>
                          <a:effectLst/>
                          <a:latin typeface="Cambria" panose="02040503050406030204" pitchFamily="18" charset="0"/>
                        </a:rPr>
                      </a:br>
                      <a:r>
                        <a:rPr lang="fr-FR" sz="500" b="1" i="0" u="none" strike="noStrike">
                          <a:solidFill>
                            <a:srgbClr val="000000"/>
                          </a:solidFill>
                          <a:effectLst/>
                          <a:latin typeface="Cambria" panose="02040503050406030204" pitchFamily="18" charset="0"/>
                        </a:rPr>
                        <a:t>-other sources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If the household is a beneficiary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100" b="0" i="0" u="none" strike="noStrike">
                          <a:solidFill>
                            <a:srgbClr val="000000"/>
                          </a:solidFill>
                          <a:effectLst/>
                          <a:latin typeface="Cambria" panose="02040503050406030204" pitchFamily="18" charset="0"/>
                        </a:rPr>
                        <a:t>If the household is a beneficiary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receiving cash assistance from non-WFP sources in the last 6 months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receiving cash assistance from non-WFP sources in the last 6 months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0372887"/>
                  </a:ext>
                </a:extLst>
              </a:tr>
              <a:tr h="0">
                <a:tc vMerge="1">
                  <a:txBody>
                    <a:bodyPr/>
                    <a:lstStyle/>
                    <a:p>
                      <a:endParaRPr lang="en-CH"/>
                    </a:p>
                  </a:txBody>
                  <a:tcPr>
                    <a:lnT w="6350" cap="flat" cmpd="sng" algn="ctr">
                      <a:solidFill>
                        <a:srgbClr val="000000"/>
                      </a:solidFill>
                      <a:prstDash val="solid"/>
                      <a:round/>
                      <a:headEnd type="none" w="med" len="med"/>
                      <a:tailEnd type="none" w="med" len="med"/>
                    </a:lnT>
                  </a:tcPr>
                </a:tc>
                <a:tc gridSpan="2">
                  <a:txBody>
                    <a:bodyPr/>
                    <a:lstStyle/>
                    <a:p>
                      <a:r>
                        <a:rPr lang="fr-FR" sz="500" b="0" i="0" u="none" strike="noStrike">
                          <a:solidFill>
                            <a:srgbClr val="000000"/>
                          </a:solidFill>
                          <a:effectLst/>
                          <a:latin typeface="Cambria" panose="02040503050406030204" pitchFamily="18" charset="0"/>
                        </a:rPr>
                        <a:t>Amount</a:t>
                      </a:r>
                      <a:endParaRPr lang="en-CH" sz="2000"/>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fr-FR" sz="100" b="0" i="0" u="none" strike="noStrike">
                          <a:solidFill>
                            <a:srgbClr val="000000"/>
                          </a:solidFill>
                          <a:effectLst/>
                          <a:latin typeface="Cambria" panose="02040503050406030204" pitchFamily="18" charset="0"/>
                        </a:rPr>
                        <a:t>Amount</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Amount of cash received from non-WFP sources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Amount of cash received from non-WFP sources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302046"/>
                  </a:ext>
                </a:extLst>
              </a:tr>
              <a:tr h="0">
                <a:tc vMerge="1">
                  <a:txBody>
                    <a:bodyPr/>
                    <a:lstStyle/>
                    <a:p>
                      <a:endParaRPr lang="en-CH"/>
                    </a:p>
                  </a:txBody>
                  <a:tcPr/>
                </a:tc>
                <a:tc gridSpan="2">
                  <a:txBody>
                    <a:bodyPr/>
                    <a:lstStyle/>
                    <a:p>
                      <a:r>
                        <a:rPr lang="fr-FR" sz="500" b="0" i="0" u="none" strike="noStrike">
                          <a:solidFill>
                            <a:srgbClr val="000000"/>
                          </a:solidFill>
                          <a:effectLst/>
                          <a:latin typeface="Cambria" panose="02040503050406030204" pitchFamily="18" charset="0"/>
                        </a:rPr>
                        <a:t>Expectation </a:t>
                      </a:r>
                      <a:endParaRPr lang="en-CH" sz="2000"/>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Expectation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Average amount of cash received from non-WFP sources in the last 6 months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Average amount of cash received from non-WFP sources in the last 6 months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014722"/>
                  </a:ext>
                </a:extLst>
              </a:tr>
              <a:tr h="81938">
                <a:tc>
                  <a:txBody>
                    <a:bodyPr/>
                    <a:lstStyle/>
                    <a:p>
                      <a:pPr algn="ctr" fontAlgn="ctr"/>
                      <a:r>
                        <a:rPr lang="fr-FR" sz="500" b="1" i="0" u="none" strike="noStrike">
                          <a:solidFill>
                            <a:srgbClr val="000000"/>
                          </a:solidFill>
                          <a:effectLst/>
                          <a:latin typeface="Cambria" panose="02040503050406030204" pitchFamily="18" charset="0"/>
                        </a:rPr>
                        <a:t>UNHCR assistance</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fr-FR" sz="500" b="0" i="0" u="none" strike="noStrike" err="1">
                          <a:solidFill>
                            <a:srgbClr val="000000"/>
                          </a:solidFill>
                          <a:effectLst/>
                          <a:latin typeface="Cambria" panose="02040503050406030204" pitchFamily="18" charset="0"/>
                        </a:rPr>
                        <a:t>Knowledge</a:t>
                      </a:r>
                      <a:r>
                        <a:rPr lang="fr-FR" sz="500" b="0" i="0" u="none" strike="noStrike">
                          <a:solidFill>
                            <a:srgbClr val="000000"/>
                          </a:solidFill>
                          <a:effectLst/>
                          <a:latin typeface="Cambria" panose="02040503050406030204" pitchFamily="18" charset="0"/>
                        </a:rPr>
                        <a:t>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fr-FR" sz="100" b="0" i="0" u="none" strike="noStrike">
                          <a:solidFill>
                            <a:srgbClr val="000000"/>
                          </a:solidFill>
                          <a:effectLst/>
                          <a:latin typeface="Cambria" panose="02040503050406030204" pitchFamily="18" charset="0"/>
                        </a:rPr>
                        <a:t>Knowledge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not receiving enough information about UNHCR's assistance and suggested channels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not receiving enough information about UNHCR's assistance and suggested channels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335632"/>
                  </a:ext>
                </a:extLst>
              </a:tr>
              <a:tr h="63942">
                <a:tc gridSpan="5">
                  <a:txBody>
                    <a:bodyPr/>
                    <a:lstStyle/>
                    <a:p>
                      <a:pPr algn="ctr" fontAlgn="ctr"/>
                      <a:r>
                        <a:rPr lang="en-US" sz="500" b="1" i="0" u="none" strike="noStrike">
                          <a:solidFill>
                            <a:srgbClr val="000000"/>
                          </a:solidFill>
                          <a:effectLst/>
                          <a:latin typeface="Cambria" panose="02040503050406030204" pitchFamily="18" charset="0"/>
                        </a:rPr>
                        <a:t>Objective 8: Analyze the beneficiary safety, complaints and feedback channel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581708760"/>
                  </a:ext>
                </a:extLst>
              </a:tr>
              <a:tr h="81938">
                <a:tc rowSpan="2">
                  <a:txBody>
                    <a:bodyPr/>
                    <a:lstStyle/>
                    <a:p>
                      <a:pPr algn="ctr" fontAlgn="ctr"/>
                      <a:r>
                        <a:rPr lang="fr-FR" sz="500" b="1" i="0" u="none" strike="noStrike">
                          <a:solidFill>
                            <a:srgbClr val="000000"/>
                          </a:solidFill>
                          <a:effectLst/>
                          <a:latin typeface="Cambria" panose="02040503050406030204" pitchFamily="18" charset="0"/>
                        </a:rPr>
                        <a:t>Community safety</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r>
                        <a:rPr lang="fr-FR" sz="500" b="0" i="0" u="none" strike="noStrike">
                          <a:solidFill>
                            <a:srgbClr val="000000"/>
                          </a:solidFill>
                          <a:effectLst/>
                          <a:latin typeface="Cambria" panose="02040503050406030204" pitchFamily="18" charset="0"/>
                        </a:rPr>
                        <a:t>Safety problems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rowSpan="2" hMerge="1">
                  <a:txBody>
                    <a:bodyPr/>
                    <a:lstStyle/>
                    <a:p>
                      <a:pPr algn="l" fontAlgn="ctr"/>
                      <a:r>
                        <a:rPr lang="fr-FR" sz="100" b="0" i="0" u="none" strike="noStrike">
                          <a:solidFill>
                            <a:srgbClr val="000000"/>
                          </a:solidFill>
                          <a:effectLst/>
                          <a:latin typeface="Cambria" panose="02040503050406030204" pitchFamily="18" charset="0"/>
                        </a:rPr>
                        <a:t>Safety problems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reporting feeling safe living in the current community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reporting feeling safe living in the current community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542165"/>
                  </a:ext>
                </a:extLst>
              </a:tr>
              <a:tr h="63942">
                <a:tc vMerge="1">
                  <a:txBody>
                    <a:bodyPr/>
                    <a:lstStyle/>
                    <a:p>
                      <a:endParaRPr lang="en-CH"/>
                    </a:p>
                  </a:txBody>
                  <a:tcPr>
                    <a:lnT w="6350" cap="flat" cmpd="sng" algn="ctr">
                      <a:solidFill>
                        <a:srgbClr val="000000"/>
                      </a:solidFill>
                      <a:prstDash val="solid"/>
                      <a:round/>
                      <a:headEnd type="none" w="med" len="med"/>
                      <a:tailEnd type="none" w="med" len="med"/>
                    </a:lnT>
                  </a:tcPr>
                </a:tc>
                <a:tc gridSpan="2" vMerge="1">
                  <a:txBody>
                    <a:bodyPr/>
                    <a:lstStyle/>
                    <a:p>
                      <a:endParaRPr lang="en-CH"/>
                    </a:p>
                  </a:txBody>
                  <a:tcPr>
                    <a:lnT w="6350" cap="flat" cmpd="sng" algn="ctr">
                      <a:solidFill>
                        <a:srgbClr val="000000"/>
                      </a:solidFill>
                      <a:prstDash val="solid"/>
                      <a:round/>
                      <a:headEnd type="none" w="med" len="med"/>
                      <a:tailEnd type="none" w="med" len="med"/>
                    </a:lnT>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Reasons of main safety and security concerns</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Reasons of main safety and security concerns</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598604"/>
                  </a:ext>
                </a:extLst>
              </a:tr>
              <a:tr h="81938">
                <a:tc rowSpan="8">
                  <a:txBody>
                    <a:bodyPr/>
                    <a:lstStyle/>
                    <a:p>
                      <a:pPr algn="ctr" fontAlgn="ctr"/>
                      <a:r>
                        <a:rPr lang="fr-FR" sz="500" b="1" i="0" u="none" strike="noStrike">
                          <a:solidFill>
                            <a:srgbClr val="000000"/>
                          </a:solidFill>
                          <a:effectLst/>
                          <a:latin typeface="Cambria" panose="02040503050406030204" pitchFamily="18" charset="0"/>
                        </a:rPr>
                        <a:t>Complaints and feedback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gridSpan="2">
                  <a:txBody>
                    <a:bodyPr/>
                    <a:lstStyle/>
                    <a:p>
                      <a:r>
                        <a:rPr lang="fr-FR" sz="500" b="0" i="0" u="none" strike="noStrike">
                          <a:solidFill>
                            <a:srgbClr val="000000"/>
                          </a:solidFill>
                          <a:effectLst/>
                          <a:latin typeface="Cambria" panose="02040503050406030204" pitchFamily="18" charset="0"/>
                        </a:rPr>
                        <a:t>Complaint and feedback </a:t>
                      </a:r>
                      <a:r>
                        <a:rPr lang="fr-FR" sz="500" b="0" i="0" u="none" strike="noStrike" err="1">
                          <a:solidFill>
                            <a:srgbClr val="000000"/>
                          </a:solidFill>
                          <a:effectLst/>
                          <a:latin typeface="Cambria" panose="02040503050406030204" pitchFamily="18" charset="0"/>
                        </a:rPr>
                        <a:t>mechanisms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hMerge="1">
                  <a:txBody>
                    <a:bodyPr/>
                    <a:lstStyle/>
                    <a:p>
                      <a:pPr algn="l" fontAlgn="ctr"/>
                      <a:r>
                        <a:rPr lang="fr-FR" sz="100" b="0" i="0" u="none" strike="noStrike">
                          <a:solidFill>
                            <a:srgbClr val="000000"/>
                          </a:solidFill>
                          <a:effectLst/>
                          <a:latin typeface="Cambria" panose="02040503050406030204" pitchFamily="18" charset="0"/>
                        </a:rPr>
                        <a:t>Complaint and feedback mechanisms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that don't know how to complain if there is a problem regarding assistance </a:t>
                      </a:r>
                      <a:endParaRPr lang="en-CH" sz="2000"/>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that don't know how to complain if there is a problem regarding assistance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641177"/>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reporting channels they use when there is a problem regarding assistance </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by reporting channels they use when there is a problem regarding assistance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341125"/>
                  </a:ext>
                </a:extLst>
              </a:tr>
              <a:tr h="63942">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who have used the channels to complain </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who have used the channels to complain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624279"/>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who received an answer after complaining and if they are satisfactory </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who received an answer after complaining and if they are satisfactory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6148"/>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Average number of days for HHs to receive an answer after they complain </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Average number of days for HHs to receive an answer after they complain </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591626"/>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finding feedback mechanisms equally accessible to every one</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HHs finding feedback mechanisms equally accessible to every one</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5743109"/>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Reasons why feedback mechanisms are not equally accessible to every one</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Reasons why feedback mechanisms are not equally accessible to every one</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865780"/>
                  </a:ext>
                </a:extLst>
              </a:tr>
              <a:tr h="63942">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other channels of complaints suggested by HHs</a:t>
                      </a:r>
                      <a:endParaRPr lang="en-CH"/>
                    </a:p>
                  </a:txBody>
                  <a:tcPr marL="744" marR="744" marT="74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400" b="0" i="0" u="none" strike="noStrike">
                          <a:solidFill>
                            <a:srgbClr val="000000"/>
                          </a:solidFill>
                          <a:effectLst/>
                          <a:latin typeface="Cambria" panose="02040503050406030204" pitchFamily="18" charset="0"/>
                        </a:rPr>
                        <a:t>% other channels of complaints suggested by HHs</a:t>
                      </a:r>
                    </a:p>
                  </a:txBody>
                  <a:tcPr marL="744" marR="744" marT="7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6776"/>
                  </a:ext>
                </a:extLst>
              </a:tr>
              <a:tr h="63942">
                <a:tc gridSpan="5">
                  <a:txBody>
                    <a:bodyPr/>
                    <a:lstStyle/>
                    <a:p>
                      <a:pPr algn="ctr" fontAlgn="ctr"/>
                      <a:r>
                        <a:rPr lang="fr-FR" sz="500" b="1" i="0" u="none" strike="noStrike">
                          <a:solidFill>
                            <a:srgbClr val="000000"/>
                          </a:solidFill>
                          <a:effectLst/>
                          <a:latin typeface="Cambria" panose="02040503050406030204" pitchFamily="18" charset="0"/>
                        </a:rPr>
                        <a:t>Objective 9: Analyze the social cohesion situation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44788192"/>
                  </a:ext>
                </a:extLst>
              </a:tr>
              <a:tr h="81938">
                <a:tc rowSpan="8">
                  <a:txBody>
                    <a:bodyPr/>
                    <a:lstStyle/>
                    <a:p>
                      <a:pPr algn="ctr" fontAlgn="ctr"/>
                      <a:r>
                        <a:rPr lang="fr-FR" sz="500" b="1" i="0" u="none" strike="noStrike">
                          <a:solidFill>
                            <a:srgbClr val="000000"/>
                          </a:solidFill>
                          <a:effectLst/>
                          <a:latin typeface="Cambria" panose="02040503050406030204" pitchFamily="18" charset="0"/>
                        </a:rPr>
                        <a:t>Social cohesion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8" gridSpan="2">
                  <a:txBody>
                    <a:bodyPr/>
                    <a:lstStyle/>
                    <a:p>
                      <a:r>
                        <a:rPr lang="fr-FR" sz="500" b="0" i="0" u="none" strike="noStrike" err="1">
                          <a:solidFill>
                            <a:srgbClr val="000000"/>
                          </a:solidFill>
                          <a:effectLst/>
                          <a:latin typeface="Cambria" panose="02040503050406030204" pitchFamily="18" charset="0"/>
                        </a:rPr>
                        <a:t>Conflict</a:t>
                      </a:r>
                      <a:r>
                        <a:rPr lang="fr-FR" sz="500" b="0" i="0" u="none" strike="noStrike">
                          <a:solidFill>
                            <a:srgbClr val="000000"/>
                          </a:solidFill>
                          <a:effectLst/>
                          <a:latin typeface="Cambria" panose="02040503050406030204" pitchFamily="18" charset="0"/>
                        </a:rPr>
                        <a:t>/tension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rowSpan="8" hMerge="1">
                  <a:txBody>
                    <a:bodyPr/>
                    <a:lstStyle/>
                    <a:p>
                      <a:pPr algn="l" fontAlgn="ctr"/>
                      <a:r>
                        <a:rPr lang="fr-FR" sz="100" b="0" i="0" u="none" strike="noStrike">
                          <a:solidFill>
                            <a:srgbClr val="000000"/>
                          </a:solidFill>
                          <a:effectLst/>
                          <a:latin typeface="Cambria" panose="02040503050406030204" pitchFamily="18" charset="0"/>
                        </a:rPr>
                        <a:t>Conflict/tension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experiencing a tension/conflict with Cameroonian households in the last 12 months</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experiencing a tension/conflict with Cameroonian households in the last 12 months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047993"/>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Reasons of tensions/conflicts between refugees and local households</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Reasons of tensions/conflicts between refugees and local households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754968"/>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Consequences of tensions/conflicts between refugees and local households</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Consequences of tensions/conflicts between refugees and local households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534771"/>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level of agreement to the statement that WFP assistance contributes to tension</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level of agreement to the statement that WFP assistance contributes to tension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455492"/>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Mostly stated reasons why WFP assistance contributes to tension</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Mostly stated reasons why WFP assistance contributes to tension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286215"/>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level of agreement to the statement that UNHCR assistance contributes to tension</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level of agreement to the statement that UNHCR assistance contributes to tension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818533"/>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Mostly stated reasons why UNHCR assistance contributes to tension</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Mostly stated reasons why UNHCR assistance contributes to tension</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973343"/>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self-evaluation of relationship with the host community (Q16.1-Q16.10)</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self-evaluation of relationship with the host community (Q16.1-Q16.10)</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577401"/>
                  </a:ext>
                </a:extLst>
              </a:tr>
              <a:tr h="63942">
                <a:tc gridSpan="5">
                  <a:txBody>
                    <a:bodyPr/>
                    <a:lstStyle/>
                    <a:p>
                      <a:pPr algn="ctr" fontAlgn="ctr"/>
                      <a:r>
                        <a:rPr lang="en-US" sz="500" b="1" i="0" u="none" strike="noStrike">
                          <a:solidFill>
                            <a:srgbClr val="000000"/>
                          </a:solidFill>
                          <a:effectLst/>
                          <a:latin typeface="Cambria" panose="02040503050406030204" pitchFamily="18" charset="0"/>
                        </a:rPr>
                        <a:t>Objective 10: Analyze the intra-household gender equality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370700558"/>
                  </a:ext>
                </a:extLst>
              </a:tr>
              <a:tr h="81938">
                <a:tc rowSpan="7">
                  <a:txBody>
                    <a:bodyPr/>
                    <a:lstStyle/>
                    <a:p>
                      <a:pPr algn="ctr" fontAlgn="ctr"/>
                      <a:r>
                        <a:rPr lang="fr-FR" sz="500" b="1" i="0" u="none" strike="noStrike">
                          <a:solidFill>
                            <a:srgbClr val="000000"/>
                          </a:solidFill>
                          <a:effectLst/>
                          <a:latin typeface="Cambria" panose="02040503050406030204" pitchFamily="18" charset="0"/>
                        </a:rPr>
                        <a:t>Gender equality</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gridSpan="2">
                  <a:txBody>
                    <a:bodyPr/>
                    <a:lstStyle/>
                    <a:p>
                      <a:r>
                        <a:rPr lang="fr-FR" sz="500" b="0" i="0" u="none" strike="noStrike" err="1">
                          <a:solidFill>
                            <a:srgbClr val="000000"/>
                          </a:solidFill>
                          <a:effectLst/>
                          <a:latin typeface="Cambria" panose="02040503050406030204" pitchFamily="18" charset="0"/>
                        </a:rPr>
                        <a:t>Decision-making</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rowSpan="7" hMerge="1">
                  <a:txBody>
                    <a:bodyPr/>
                    <a:lstStyle/>
                    <a:p>
                      <a:pPr algn="l" fontAlgn="ctr"/>
                      <a:r>
                        <a:rPr lang="fr-FR" sz="100" b="0" i="0" u="none" strike="noStrike">
                          <a:solidFill>
                            <a:srgbClr val="000000"/>
                          </a:solidFill>
                          <a:effectLst/>
                          <a:latin typeface="Cambria" panose="02040503050406030204" pitchFamily="18" charset="0"/>
                        </a:rPr>
                        <a:t>Decision-making</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r>
                        <a:rPr lang="en-US" sz="500" b="0" i="0" u="none" strike="noStrike">
                          <a:solidFill>
                            <a:srgbClr val="000000"/>
                          </a:solidFill>
                          <a:effectLst/>
                          <a:latin typeface="Cambria" panose="02040503050406030204" pitchFamily="18" charset="0"/>
                        </a:rPr>
                        <a:t>% HHs by gender of decision-maker on food usages for different purposes (sell, exchange, share) </a:t>
                      </a:r>
                      <a:endParaRPr lang="en-CH" sz="2000"/>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gender of decision-maker on food usages for different purposes (sell, exchange, share)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027184"/>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gender of decision-maker on the usage of income earned by men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gender of decision-maker on the usage of income earned by men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6280685"/>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gender of decision-maker on the usage of income earned by women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gender of decision-maker on the usage of income earned by women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516866"/>
                  </a:ext>
                </a:extLst>
              </a:tr>
              <a:tr h="8375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of different HH members who also takes care of the children in addition to the mother</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of different HH members who also takes care of the children in addition to the mother</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8667955"/>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knowing of any other households would marry girls &lt;15yrs for lack of food</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knowing of any other households would marry girls &lt;15yrs for lack of food</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911262"/>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their attitudes towards WFP's targeting on women as beneficiaries </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their attitudes towards WFP's targeting on women as beneficiaries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452975"/>
                  </a:ext>
                </a:extLst>
              </a:tr>
              <a:tr h="81938">
                <a:tc vMerge="1">
                  <a:txBody>
                    <a:bodyPr/>
                    <a:lstStyle/>
                    <a:p>
                      <a:endParaRPr lang="en-CH"/>
                    </a:p>
                  </a:txBody>
                  <a:tcPr/>
                </a:tc>
                <a:tc gridSpan="2" vMerge="1">
                  <a:txBody>
                    <a:bodyPr/>
                    <a:lstStyle/>
                    <a:p>
                      <a:endParaRPr lang="en-CH"/>
                    </a:p>
                  </a:txBody>
                  <a:tcPr/>
                </a:tc>
                <a:tc hMerge="1" vMerge="1">
                  <a:txBody>
                    <a:bodyPr/>
                    <a:lstStyle/>
                    <a:p>
                      <a:endParaRPr lang="en-CH"/>
                    </a:p>
                  </a:txBody>
                  <a:tcPr/>
                </a:tc>
                <a:tc gridSpan="2">
                  <a:txBody>
                    <a:bodyPr/>
                    <a:lstStyle/>
                    <a:p>
                      <a:r>
                        <a:rPr lang="en-US" sz="500" b="0" i="0" u="none" strike="noStrike">
                          <a:solidFill>
                            <a:srgbClr val="000000"/>
                          </a:solidFill>
                          <a:effectLst/>
                          <a:latin typeface="Cambria" panose="02040503050406030204" pitchFamily="18" charset="0"/>
                        </a:rPr>
                        <a:t>% HHs by the reported impact of targeting women on the gender relations</a:t>
                      </a:r>
                      <a:endParaRPr lang="en-CH"/>
                    </a:p>
                  </a:txBody>
                  <a:tcPr marL="744" marR="744" marT="744"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en-US" sz="400" b="0" i="0" u="none" strike="noStrike">
                          <a:solidFill>
                            <a:srgbClr val="000000"/>
                          </a:solidFill>
                          <a:effectLst/>
                          <a:latin typeface="Cambria" panose="02040503050406030204" pitchFamily="18" charset="0"/>
                        </a:rPr>
                        <a:t>% HHs by the reported impact of targeting women on the gender relations</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4838767"/>
                  </a:ext>
                </a:extLst>
              </a:tr>
              <a:tr h="63942">
                <a:tc gridSpan="5">
                  <a:txBody>
                    <a:bodyPr/>
                    <a:lstStyle/>
                    <a:p>
                      <a:pPr algn="ctr" fontAlgn="ctr"/>
                      <a:r>
                        <a:rPr lang="en-US" sz="500" b="1" i="0" u="none" strike="noStrike">
                          <a:solidFill>
                            <a:srgbClr val="000000"/>
                          </a:solidFill>
                          <a:effectLst/>
                          <a:latin typeface="Cambria" panose="02040503050406030204" pitchFamily="18" charset="0"/>
                        </a:rPr>
                        <a:t>Objective 11: Identify the vulnerability classification of the households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CH"/>
                    </a:p>
                  </a:txBody>
                  <a:tcPr/>
                </a:tc>
                <a:tc hMerge="1">
                  <a:txBody>
                    <a:bodyPr/>
                    <a:lstStyle/>
                    <a:p>
                      <a:endParaRPr lang="en-CH"/>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071043023"/>
                  </a:ext>
                </a:extLst>
              </a:tr>
              <a:tr h="103789">
                <a:tc gridSpan="2">
                  <a:txBody>
                    <a:bodyPr/>
                    <a:lstStyle/>
                    <a:p>
                      <a:pPr algn="ctr" fontAlgn="ctr"/>
                      <a:r>
                        <a:rPr lang="fr-FR" sz="500" b="1" i="0" u="none" strike="noStrike">
                          <a:solidFill>
                            <a:srgbClr val="000000"/>
                          </a:solidFill>
                          <a:effectLst/>
                          <a:latin typeface="Cambria" panose="02040503050406030204" pitchFamily="18" charset="0"/>
                        </a:rPr>
                        <a:t>Vulnerability classification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fr-FR" sz="400" b="1" i="0" u="none" strike="noStrike">
                        <a:solidFill>
                          <a:srgbClr val="000000"/>
                        </a:solidFill>
                        <a:effectLst/>
                        <a:latin typeface="Cambria" panose="02040503050406030204" pitchFamily="18" charset="0"/>
                      </a:endParaRP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gridSpan="2">
                  <a:txBody>
                    <a:bodyPr/>
                    <a:lstStyle/>
                    <a:p>
                      <a:pPr algn="l" fontAlgn="ctr"/>
                      <a:r>
                        <a:rPr lang="en-US" sz="500" b="0" i="0" u="none" strike="noStrike">
                          <a:solidFill>
                            <a:srgbClr val="000000"/>
                          </a:solidFill>
                          <a:effectLst/>
                          <a:latin typeface="Cambria" panose="02040503050406030204" pitchFamily="18" charset="0"/>
                        </a:rPr>
                        <a:t>ECMEN (based on MEB), FCS, Livelihood coping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hMerge="1">
                  <a:txBody>
                    <a:bodyPr/>
                    <a:lstStyle/>
                    <a:p>
                      <a:endParaRPr lang="en-CH"/>
                    </a:p>
                  </a:txBody>
                  <a:tcPr/>
                </a:tc>
                <a:tc>
                  <a:txBody>
                    <a:bodyPr/>
                    <a:lstStyle/>
                    <a:p>
                      <a:pPr algn="l" fontAlgn="ctr"/>
                      <a:r>
                        <a:rPr lang="fr-FR" sz="500" b="0" i="0" u="none" strike="noStrike">
                          <a:solidFill>
                            <a:srgbClr val="000000"/>
                          </a:solidFill>
                          <a:effectLst/>
                          <a:latin typeface="Cambria" panose="02040503050406030204" pitchFamily="18" charset="0"/>
                        </a:rPr>
                        <a:t>% </a:t>
                      </a:r>
                      <a:r>
                        <a:rPr lang="fr-FR" sz="500" b="0" i="0" u="none" strike="noStrike" err="1">
                          <a:solidFill>
                            <a:srgbClr val="000000"/>
                          </a:solidFill>
                          <a:effectLst/>
                          <a:latin typeface="Cambria" panose="02040503050406030204" pitchFamily="18" charset="0"/>
                        </a:rPr>
                        <a:t>HHs</a:t>
                      </a:r>
                      <a:r>
                        <a:rPr lang="fr-FR" sz="500" b="0" i="0" u="none" strike="noStrike">
                          <a:solidFill>
                            <a:srgbClr val="000000"/>
                          </a:solidFill>
                          <a:effectLst/>
                          <a:latin typeface="Cambria" panose="02040503050406030204" pitchFamily="18" charset="0"/>
                        </a:rPr>
                        <a:t> by </a:t>
                      </a:r>
                      <a:r>
                        <a:rPr lang="fr-FR" sz="500" b="0" i="0" u="none" strike="noStrike" err="1">
                          <a:solidFill>
                            <a:srgbClr val="000000"/>
                          </a:solidFill>
                          <a:effectLst/>
                          <a:latin typeface="Cambria" panose="02040503050406030204" pitchFamily="18" charset="0"/>
                        </a:rPr>
                        <a:t>vulnerability</a:t>
                      </a:r>
                      <a:r>
                        <a:rPr lang="fr-FR" sz="500" b="0" i="0" u="none" strike="noStrike">
                          <a:solidFill>
                            <a:srgbClr val="000000"/>
                          </a:solidFill>
                          <a:effectLst/>
                          <a:latin typeface="Cambria" panose="02040503050406030204" pitchFamily="18" charset="0"/>
                        </a:rPr>
                        <a:t> classification </a:t>
                      </a:r>
                    </a:p>
                  </a:txBody>
                  <a:tcPr marL="744" marR="744" marT="7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227578"/>
                  </a:ext>
                </a:extLst>
              </a:tr>
            </a:tbl>
          </a:graphicData>
        </a:graphic>
      </p:graphicFrame>
      <p:pic>
        <p:nvPicPr>
          <p:cNvPr id="3078" name="Picture 6" descr="Black Man Concerned Face Expression Stock Vector - Illustration of sadness,  african: 158670427">
            <a:extLst>
              <a:ext uri="{FF2B5EF4-FFF2-40B4-BE49-F238E27FC236}">
                <a16:creationId xmlns:a16="http://schemas.microsoft.com/office/drawing/2014/main" id="{C14306F4-0007-441A-BCF3-B1E30473F4A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064" y="5401341"/>
            <a:ext cx="1137677" cy="145665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Exclamation mark with solid fill">
            <a:extLst>
              <a:ext uri="{FF2B5EF4-FFF2-40B4-BE49-F238E27FC236}">
                <a16:creationId xmlns:a16="http://schemas.microsoft.com/office/drawing/2014/main" id="{05237A2B-84B8-4DCF-BA81-DE75F0D7EB4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6702" y="4311502"/>
            <a:ext cx="914400" cy="914400"/>
          </a:xfrm>
          <a:prstGeom prst="rect">
            <a:avLst/>
          </a:prstGeom>
        </p:spPr>
      </p:pic>
    </p:spTree>
    <p:extLst>
      <p:ext uri="{BB962C8B-B14F-4D97-AF65-F5344CB8AC3E}">
        <p14:creationId xmlns:p14="http://schemas.microsoft.com/office/powerpoint/2010/main" val="197215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F9CB-4A11-4D47-A135-61D3F1857BCB}"/>
              </a:ext>
            </a:extLst>
          </p:cNvPr>
          <p:cNvSpPr>
            <a:spLocks noGrp="1"/>
          </p:cNvSpPr>
          <p:nvPr>
            <p:ph type="title"/>
          </p:nvPr>
        </p:nvSpPr>
        <p:spPr>
          <a:xfrm>
            <a:off x="550653" y="278861"/>
            <a:ext cx="10515600" cy="1325563"/>
          </a:xfrm>
        </p:spPr>
        <p:txBody>
          <a:bodyPr>
            <a:normAutofit/>
          </a:bodyPr>
          <a:lstStyle/>
          <a:p>
            <a:r>
              <a:rPr lang="en-US" sz="4000" b="1">
                <a:solidFill>
                  <a:srgbClr val="0070C0"/>
                </a:solidFill>
                <a:latin typeface="Lato"/>
                <a:ea typeface="Lato"/>
                <a:cs typeface="Calibri Light"/>
              </a:rPr>
              <a:t>Learning objectives </a:t>
            </a:r>
            <a:endParaRPr lang="en-US" b="1">
              <a:solidFill>
                <a:srgbClr val="0070C0"/>
              </a:solidFill>
              <a:latin typeface="Lato"/>
              <a:ea typeface="Lato"/>
              <a:cs typeface="Lato"/>
            </a:endParaRPr>
          </a:p>
        </p:txBody>
      </p:sp>
      <p:sp>
        <p:nvSpPr>
          <p:cNvPr id="3" name="Content Placeholder 2">
            <a:extLst>
              <a:ext uri="{FF2B5EF4-FFF2-40B4-BE49-F238E27FC236}">
                <a16:creationId xmlns:a16="http://schemas.microsoft.com/office/drawing/2014/main" id="{304CD402-4C1C-4E5C-AB6D-B10AF3576910}"/>
              </a:ext>
            </a:extLst>
          </p:cNvPr>
          <p:cNvSpPr>
            <a:spLocks noGrp="1"/>
          </p:cNvSpPr>
          <p:nvPr>
            <p:ph idx="1"/>
          </p:nvPr>
        </p:nvSpPr>
        <p:spPr>
          <a:xfrm>
            <a:off x="593785" y="1609965"/>
            <a:ext cx="11306354" cy="670346"/>
          </a:xfrm>
        </p:spPr>
        <p:txBody>
          <a:bodyPr vert="horz" lIns="91440" tIns="45720" rIns="91440" bIns="45720" rtlCol="0" anchor="t">
            <a:normAutofit/>
          </a:bodyPr>
          <a:lstStyle/>
          <a:p>
            <a:pPr marL="0" indent="0">
              <a:buNone/>
            </a:pPr>
            <a:r>
              <a:rPr lang="en-US" sz="2400" dirty="0">
                <a:latin typeface="Lato"/>
                <a:ea typeface="Lato"/>
                <a:cs typeface="Calibri"/>
              </a:rPr>
              <a:t>After this session, you will be able to: </a:t>
            </a:r>
            <a:endParaRPr lang="en-US" sz="2400" dirty="0">
              <a:latin typeface="Lato"/>
              <a:ea typeface="Lato"/>
              <a:cs typeface="Lato"/>
            </a:endParaRPr>
          </a:p>
          <a:p>
            <a:pPr marL="0" indent="0">
              <a:buNone/>
            </a:pPr>
            <a:endParaRPr lang="en-US" sz="2400" dirty="0">
              <a:latin typeface="Lato"/>
              <a:ea typeface="Lato"/>
              <a:cs typeface="Calibri"/>
            </a:endParaRPr>
          </a:p>
          <a:p>
            <a:pPr lvl="1"/>
            <a:endParaRPr lang="en-US" sz="2000" dirty="0">
              <a:cs typeface="Calibri"/>
            </a:endParaRPr>
          </a:p>
          <a:p>
            <a:pPr lvl="1"/>
            <a:endParaRPr lang="en-US" sz="2000" dirty="0">
              <a:cs typeface="Calibri"/>
            </a:endParaRPr>
          </a:p>
          <a:p>
            <a:pPr lvl="1"/>
            <a:endParaRPr lang="en-US" sz="2000" dirty="0">
              <a:cs typeface="Calibri"/>
            </a:endParaRPr>
          </a:p>
          <a:p>
            <a:pPr lvl="1"/>
            <a:endParaRPr lang="en-US" sz="2000" dirty="0">
              <a:cs typeface="Calibri"/>
            </a:endParaRPr>
          </a:p>
        </p:txBody>
      </p:sp>
      <p:sp>
        <p:nvSpPr>
          <p:cNvPr id="8" name="TextBox 7">
            <a:extLst>
              <a:ext uri="{FF2B5EF4-FFF2-40B4-BE49-F238E27FC236}">
                <a16:creationId xmlns:a16="http://schemas.microsoft.com/office/drawing/2014/main" id="{499D2241-FCF0-4B22-9976-9679CDC95505}"/>
              </a:ext>
            </a:extLst>
          </p:cNvPr>
          <p:cNvSpPr txBox="1"/>
          <p:nvPr/>
        </p:nvSpPr>
        <p:spPr>
          <a:xfrm>
            <a:off x="1286903" y="2280311"/>
            <a:ext cx="10311311" cy="757130"/>
          </a:xfrm>
          <a:prstGeom prst="rect">
            <a:avLst/>
          </a:prstGeom>
          <a:noFill/>
        </p:spPr>
        <p:txBody>
          <a:bodyPr wrap="square" lIns="91440" tIns="45720" rIns="91440" bIns="45720" anchor="t">
            <a:spAutoFit/>
          </a:bodyPr>
          <a:lstStyle/>
          <a:p>
            <a:pPr marL="800100" lvl="1" indent="-342900">
              <a:lnSpc>
                <a:spcPct val="90000"/>
              </a:lnSpc>
              <a:spcBef>
                <a:spcPts val="500"/>
              </a:spcBef>
              <a:buFont typeface="Arial" panose="020B0604020202020204" pitchFamily="34" charset="0"/>
              <a:buChar char="•"/>
              <a:defRPr/>
            </a:pPr>
            <a:r>
              <a:rPr kumimoji="0" lang="en-US" sz="2400" b="0" i="0" u="none" strike="noStrike" kern="1200" cap="none" spc="0" normalizeH="0" baseline="0" noProof="0" dirty="0">
                <a:ln>
                  <a:noFill/>
                </a:ln>
                <a:effectLst/>
                <a:uLnTx/>
                <a:uFillTx/>
                <a:latin typeface="Lato"/>
                <a:ea typeface="Lato"/>
                <a:cs typeface="Calibri"/>
              </a:rPr>
              <a:t>Explain the importance of </a:t>
            </a:r>
            <a:r>
              <a:rPr lang="en-US" sz="2400" dirty="0">
                <a:latin typeface="Lato"/>
                <a:ea typeface="Lato"/>
                <a:cs typeface="Calibri"/>
              </a:rPr>
              <a:t>understanding </a:t>
            </a:r>
            <a:r>
              <a:rPr kumimoji="0" lang="en-US" sz="2400" b="1" i="0" u="none" strike="noStrike" kern="1200" cap="none" spc="0" normalizeH="0" baseline="0" noProof="0" dirty="0">
                <a:ln>
                  <a:noFill/>
                </a:ln>
                <a:effectLst/>
                <a:uLnTx/>
                <a:uFillTx/>
                <a:latin typeface="Lato"/>
                <a:ea typeface="Lato"/>
                <a:cs typeface="Calibri"/>
              </a:rPr>
              <a:t>vulnerability and needs</a:t>
            </a:r>
            <a:r>
              <a:rPr kumimoji="0" lang="en-US" sz="2400" b="0" i="0" u="none" strike="noStrike" kern="1200" cap="none" spc="0" normalizeH="0" baseline="0" noProof="0" dirty="0">
                <a:ln>
                  <a:noFill/>
                </a:ln>
                <a:effectLst/>
                <a:uLnTx/>
                <a:uFillTx/>
                <a:latin typeface="Lato"/>
                <a:ea typeface="Lato"/>
                <a:cs typeface="Calibri"/>
              </a:rPr>
              <a:t> to inform targeting </a:t>
            </a:r>
          </a:p>
        </p:txBody>
      </p:sp>
      <p:sp>
        <p:nvSpPr>
          <p:cNvPr id="10" name="TextBox 9">
            <a:extLst>
              <a:ext uri="{FF2B5EF4-FFF2-40B4-BE49-F238E27FC236}">
                <a16:creationId xmlns:a16="http://schemas.microsoft.com/office/drawing/2014/main" id="{D6D02E11-384D-4E7F-BC87-4963DBCD5150}"/>
              </a:ext>
            </a:extLst>
          </p:cNvPr>
          <p:cNvSpPr txBox="1"/>
          <p:nvPr/>
        </p:nvSpPr>
        <p:spPr>
          <a:xfrm>
            <a:off x="1286903" y="3202409"/>
            <a:ext cx="10311310" cy="757130"/>
          </a:xfrm>
          <a:prstGeom prst="rect">
            <a:avLst/>
          </a:prstGeom>
          <a:noFill/>
        </p:spPr>
        <p:txBody>
          <a:bodyPr wrap="square" lIns="91440" tIns="45720" rIns="91440" bIns="45720" anchor="t">
            <a:spAutoFit/>
          </a:bodyPr>
          <a:lstStyle/>
          <a:p>
            <a:pPr marL="800100" lvl="1" indent="-342900">
              <a:lnSpc>
                <a:spcPct val="90000"/>
              </a:lnSpc>
              <a:spcBef>
                <a:spcPts val="500"/>
              </a:spcBef>
              <a:buFont typeface="Arial" panose="020B0604020202020204" pitchFamily="34" charset="0"/>
              <a:buChar char="•"/>
              <a:defRPr/>
            </a:pPr>
            <a:r>
              <a:rPr kumimoji="0" lang="en-US" sz="2400" b="0" i="0" u="none" strike="noStrike" kern="1200" cap="none" spc="0" normalizeH="0" baseline="0" noProof="0" dirty="0">
                <a:ln>
                  <a:noFill/>
                </a:ln>
                <a:effectLst/>
                <a:uLnTx/>
                <a:uFillTx/>
                <a:latin typeface="Lato"/>
                <a:ea typeface="Lato"/>
                <a:cs typeface="Calibri"/>
              </a:rPr>
              <a:t>Describe the </a:t>
            </a:r>
            <a:r>
              <a:rPr kumimoji="0" lang="en-US" sz="2400" b="1" i="0" u="none" strike="noStrike" kern="1200" cap="none" spc="0" normalizeH="0" baseline="0" noProof="0" dirty="0">
                <a:ln>
                  <a:noFill/>
                </a:ln>
                <a:effectLst/>
                <a:uLnTx/>
                <a:uFillTx/>
                <a:latin typeface="Lato"/>
                <a:ea typeface="Lato"/>
                <a:cs typeface="Calibri"/>
              </a:rPr>
              <a:t>role of assessment and analysis</a:t>
            </a:r>
            <a:r>
              <a:rPr kumimoji="0" lang="en-US" sz="2400" b="0" i="0" u="none" strike="noStrike" kern="1200" cap="none" spc="0" normalizeH="0" baseline="0" noProof="0" dirty="0">
                <a:ln>
                  <a:noFill/>
                </a:ln>
                <a:effectLst/>
                <a:uLnTx/>
                <a:uFillTx/>
                <a:latin typeface="Lato"/>
                <a:ea typeface="Lato"/>
                <a:cs typeface="Calibri"/>
              </a:rPr>
              <a:t> to </a:t>
            </a:r>
            <a:r>
              <a:rPr lang="en-US" sz="2400" dirty="0">
                <a:latin typeface="Lato"/>
                <a:ea typeface="Lato"/>
                <a:cs typeface="Calibri"/>
              </a:rPr>
              <a:t>assess </a:t>
            </a:r>
            <a:r>
              <a:rPr kumimoji="0" lang="en-US" sz="2400" b="0" i="0" u="none" strike="noStrike" kern="1200" cap="none" spc="0" normalizeH="0" baseline="0" noProof="0" dirty="0">
                <a:ln>
                  <a:noFill/>
                </a:ln>
                <a:effectLst/>
                <a:uLnTx/>
                <a:uFillTx/>
                <a:latin typeface="Lato"/>
                <a:ea typeface="Lato"/>
                <a:cs typeface="Calibri"/>
              </a:rPr>
              <a:t>vulnerability and needs of refugees </a:t>
            </a:r>
          </a:p>
        </p:txBody>
      </p:sp>
      <p:sp>
        <p:nvSpPr>
          <p:cNvPr id="12" name="TextBox 11">
            <a:extLst>
              <a:ext uri="{FF2B5EF4-FFF2-40B4-BE49-F238E27FC236}">
                <a16:creationId xmlns:a16="http://schemas.microsoft.com/office/drawing/2014/main" id="{3EC47286-8013-4497-A36C-182A22284B33}"/>
              </a:ext>
            </a:extLst>
          </p:cNvPr>
          <p:cNvSpPr txBox="1"/>
          <p:nvPr/>
        </p:nvSpPr>
        <p:spPr>
          <a:xfrm>
            <a:off x="1286903" y="4124507"/>
            <a:ext cx="10311310" cy="424732"/>
          </a:xfrm>
          <a:prstGeom prst="rect">
            <a:avLst/>
          </a:prstGeom>
          <a:noFill/>
        </p:spPr>
        <p:txBody>
          <a:bodyPr wrap="square" lIns="91440" tIns="45720" rIns="91440" bIns="45720" anchor="t">
            <a:spAutoFit/>
          </a:bodyPr>
          <a:lstStyle/>
          <a:p>
            <a:pPr marL="800100" lvl="1" indent="-342900">
              <a:lnSpc>
                <a:spcPct val="90000"/>
              </a:lnSpc>
              <a:spcBef>
                <a:spcPts val="500"/>
              </a:spcBef>
              <a:buFont typeface="Arial" panose="020B0604020202020204" pitchFamily="34" charset="0"/>
              <a:buChar char="•"/>
              <a:defRPr/>
            </a:pPr>
            <a:r>
              <a:rPr kumimoji="0" lang="en-US" sz="2400" b="0" i="0" u="none" strike="noStrike" kern="1200" cap="none" spc="0" normalizeH="0" baseline="0" noProof="0" dirty="0">
                <a:ln>
                  <a:noFill/>
                </a:ln>
                <a:effectLst/>
                <a:uLnTx/>
                <a:uFillTx/>
                <a:latin typeface="Lato"/>
                <a:ea typeface="Lato"/>
                <a:cs typeface="Calibri"/>
              </a:rPr>
              <a:t>Elaborate </a:t>
            </a:r>
            <a:r>
              <a:rPr kumimoji="0" lang="en-US" sz="2400" b="1" i="0" u="none" strike="noStrike" kern="1200" cap="none" spc="0" normalizeH="0" baseline="0" noProof="0" dirty="0">
                <a:ln>
                  <a:noFill/>
                </a:ln>
                <a:effectLst/>
                <a:uLnTx/>
                <a:uFillTx/>
                <a:latin typeface="Lato"/>
                <a:ea typeface="Lato"/>
                <a:cs typeface="Calibri"/>
              </a:rPr>
              <a:t>data and information requirements </a:t>
            </a:r>
            <a:r>
              <a:rPr kumimoji="0" lang="en-US" sz="2400" b="0" i="0" u="none" strike="noStrike" kern="1200" cap="none" spc="0" normalizeH="0" baseline="0" noProof="0" dirty="0">
                <a:ln>
                  <a:noFill/>
                </a:ln>
                <a:effectLst/>
                <a:uLnTx/>
                <a:uFillTx/>
                <a:latin typeface="Lato"/>
                <a:ea typeface="Lato"/>
                <a:cs typeface="Calibri"/>
              </a:rPr>
              <a:t>and considerations</a:t>
            </a:r>
            <a:endParaRPr lang="en-US" sz="2400" b="0" i="0" u="none" strike="noStrike" kern="1200" cap="none" spc="0" normalizeH="0" baseline="0" noProof="0" dirty="0">
              <a:ln>
                <a:noFill/>
              </a:ln>
              <a:effectLst/>
              <a:uLnTx/>
              <a:uFillTx/>
              <a:latin typeface="Lato"/>
              <a:ea typeface="Lato"/>
              <a:cs typeface="Calibri"/>
            </a:endParaRPr>
          </a:p>
        </p:txBody>
      </p:sp>
      <p:sp>
        <p:nvSpPr>
          <p:cNvPr id="14" name="TextBox 13">
            <a:extLst>
              <a:ext uri="{FF2B5EF4-FFF2-40B4-BE49-F238E27FC236}">
                <a16:creationId xmlns:a16="http://schemas.microsoft.com/office/drawing/2014/main" id="{3B7FF90B-FC26-40E2-A8A4-F8462A36E03B}"/>
              </a:ext>
            </a:extLst>
          </p:cNvPr>
          <p:cNvSpPr txBox="1"/>
          <p:nvPr/>
        </p:nvSpPr>
        <p:spPr>
          <a:xfrm>
            <a:off x="1286903" y="4860338"/>
            <a:ext cx="10311310" cy="757130"/>
          </a:xfrm>
          <a:prstGeom prst="rect">
            <a:avLst/>
          </a:prstGeom>
          <a:noFill/>
        </p:spPr>
        <p:txBody>
          <a:bodyPr wrap="square">
            <a:spAutoFit/>
          </a:bodyPr>
          <a:lstStyle/>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Lato"/>
                <a:ea typeface="Lato"/>
                <a:cs typeface="Calibri"/>
              </a:rPr>
              <a:t>Outline </a:t>
            </a:r>
            <a:r>
              <a:rPr kumimoji="0" lang="en-US" sz="2400" b="1" i="0" u="none" strike="noStrike" kern="1200" cap="none" spc="0" normalizeH="0" baseline="0" noProof="0">
                <a:ln>
                  <a:noFill/>
                </a:ln>
                <a:solidFill>
                  <a:prstClr val="black"/>
                </a:solidFill>
                <a:effectLst/>
                <a:uLnTx/>
                <a:uFillTx/>
                <a:latin typeface="Lato"/>
                <a:ea typeface="Lato"/>
                <a:cs typeface="Calibri"/>
              </a:rPr>
              <a:t>success factors</a:t>
            </a:r>
            <a:r>
              <a:rPr kumimoji="0" lang="en-US" sz="2400" b="0" i="0" u="none" strike="noStrike" kern="1200" cap="none" spc="0" normalizeH="0" baseline="0" noProof="0">
                <a:ln>
                  <a:noFill/>
                </a:ln>
                <a:solidFill>
                  <a:prstClr val="black"/>
                </a:solidFill>
                <a:effectLst/>
                <a:uLnTx/>
                <a:uFillTx/>
                <a:latin typeface="Lato"/>
                <a:ea typeface="Lato"/>
                <a:cs typeface="Calibri"/>
              </a:rPr>
              <a:t> for designing and implementing a joint assessment for targeting </a:t>
            </a:r>
          </a:p>
        </p:txBody>
      </p:sp>
    </p:spTree>
    <p:extLst>
      <p:ext uri="{BB962C8B-B14F-4D97-AF65-F5344CB8AC3E}">
        <p14:creationId xmlns:p14="http://schemas.microsoft.com/office/powerpoint/2010/main" val="232459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P spid="10" grpId="0"/>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E57BB8-1B74-4689-A3C2-6DEC453B3F82}"/>
              </a:ext>
            </a:extLst>
          </p:cNvPr>
          <p:cNvSpPr txBox="1"/>
          <p:nvPr/>
        </p:nvSpPr>
        <p:spPr>
          <a:xfrm>
            <a:off x="1330690" y="576797"/>
            <a:ext cx="6097772" cy="830997"/>
          </a:xfrm>
          <a:prstGeom prst="rect">
            <a:avLst/>
          </a:prstGeom>
          <a:noFill/>
        </p:spPr>
        <p:txBody>
          <a:bodyPr wrap="square">
            <a:spAutoFit/>
          </a:bodyPr>
          <a:lstStyle/>
          <a:p>
            <a:r>
              <a:rPr lang="en-US" sz="2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Objective 1: Analyze the household demographic characteristics</a:t>
            </a:r>
            <a:r>
              <a:rPr lang="en-US" sz="2400" dirty="0">
                <a:latin typeface="Lato" panose="020F0502020204030203" pitchFamily="34" charset="0"/>
                <a:ea typeface="Lato" panose="020F0502020204030203" pitchFamily="34" charset="0"/>
                <a:cs typeface="Lato" panose="020F0502020204030203" pitchFamily="34" charset="0"/>
              </a:rPr>
              <a:t> </a:t>
            </a:r>
            <a:endParaRPr lang="en-CH" sz="24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E3E060F1-8A33-4948-9882-820344704142}"/>
              </a:ext>
            </a:extLst>
          </p:cNvPr>
          <p:cNvGraphicFramePr>
            <a:graphicFrameLocks noGrp="1"/>
          </p:cNvGraphicFramePr>
          <p:nvPr>
            <p:extLst>
              <p:ext uri="{D42A27DB-BD31-4B8C-83A1-F6EECF244321}">
                <p14:modId xmlns:p14="http://schemas.microsoft.com/office/powerpoint/2010/main" val="1074028211"/>
              </p:ext>
            </p:extLst>
          </p:nvPr>
        </p:nvGraphicFramePr>
        <p:xfrm>
          <a:off x="925441" y="1948052"/>
          <a:ext cx="3742996" cy="292576"/>
        </p:xfrm>
        <a:graphic>
          <a:graphicData uri="http://schemas.openxmlformats.org/drawingml/2006/table">
            <a:tbl>
              <a:tblPr/>
              <a:tblGrid>
                <a:gridCol w="3742996">
                  <a:extLst>
                    <a:ext uri="{9D8B030D-6E8A-4147-A177-3AD203B41FA5}">
                      <a16:colId xmlns:a16="http://schemas.microsoft.com/office/drawing/2014/main" val="1888297591"/>
                    </a:ext>
                  </a:extLst>
                </a:gridCol>
              </a:tblGrid>
              <a:tr h="292576">
                <a:tc>
                  <a:txBody>
                    <a:bodyPr/>
                    <a:lstStyle/>
                    <a:p>
                      <a:pPr algn="l" fontAlgn="ctr"/>
                      <a:r>
                        <a:rPr lang="fr-FR" sz="1800" b="1" i="0" u="none" strike="noStrike">
                          <a:solidFill>
                            <a:srgbClr val="4291E1"/>
                          </a:solidFill>
                          <a:effectLst/>
                          <a:latin typeface="Lato" panose="020F0502020204030203" pitchFamily="34" charset="0"/>
                          <a:ea typeface="Lato" panose="020F0502020204030203" pitchFamily="34" charset="0"/>
                          <a:cs typeface="Lato" panose="020F0502020204030203" pitchFamily="34" charset="0"/>
                        </a:rPr>
                        <a:t>Demographic characteristics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498670"/>
                  </a:ext>
                </a:extLst>
              </a:tr>
            </a:tbl>
          </a:graphicData>
        </a:graphic>
      </p:graphicFrame>
      <p:pic>
        <p:nvPicPr>
          <p:cNvPr id="8" name="Graphic 20" descr="Baby with solid fill">
            <a:extLst>
              <a:ext uri="{FF2B5EF4-FFF2-40B4-BE49-F238E27FC236}">
                <a16:creationId xmlns:a16="http://schemas.microsoft.com/office/drawing/2014/main" id="{4E5EACA1-C457-4502-B869-DBF9C754DE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839" y="685227"/>
            <a:ext cx="625643" cy="625643"/>
          </a:xfrm>
          <a:prstGeom prst="rect">
            <a:avLst/>
          </a:prstGeom>
        </p:spPr>
      </p:pic>
      <p:graphicFrame>
        <p:nvGraphicFramePr>
          <p:cNvPr id="9" name="Table 8">
            <a:extLst>
              <a:ext uri="{FF2B5EF4-FFF2-40B4-BE49-F238E27FC236}">
                <a16:creationId xmlns:a16="http://schemas.microsoft.com/office/drawing/2014/main" id="{E43112B4-73F7-4026-A948-644F904310CB}"/>
              </a:ext>
            </a:extLst>
          </p:cNvPr>
          <p:cNvGraphicFramePr>
            <a:graphicFrameLocks noGrp="1"/>
          </p:cNvGraphicFramePr>
          <p:nvPr>
            <p:extLst>
              <p:ext uri="{D42A27DB-BD31-4B8C-83A1-F6EECF244321}">
                <p14:modId xmlns:p14="http://schemas.microsoft.com/office/powerpoint/2010/main" val="763245000"/>
              </p:ext>
            </p:extLst>
          </p:nvPr>
        </p:nvGraphicFramePr>
        <p:xfrm>
          <a:off x="925441" y="2352330"/>
          <a:ext cx="7170822" cy="396000"/>
        </p:xfrm>
        <a:graphic>
          <a:graphicData uri="http://schemas.openxmlformats.org/drawingml/2006/table">
            <a:tbl>
              <a:tblPr/>
              <a:tblGrid>
                <a:gridCol w="7170822">
                  <a:extLst>
                    <a:ext uri="{9D8B030D-6E8A-4147-A177-3AD203B41FA5}">
                      <a16:colId xmlns:a16="http://schemas.microsoft.com/office/drawing/2014/main" val="2504523378"/>
                    </a:ext>
                  </a:extLst>
                </a:gridCol>
              </a:tblGrid>
              <a:tr h="39600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Sex of the household head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0474836"/>
                  </a:ext>
                </a:extLst>
              </a:tr>
            </a:tbl>
          </a:graphicData>
        </a:graphic>
      </p:graphicFrame>
      <p:graphicFrame>
        <p:nvGraphicFramePr>
          <p:cNvPr id="10" name="Table 9">
            <a:extLst>
              <a:ext uri="{FF2B5EF4-FFF2-40B4-BE49-F238E27FC236}">
                <a16:creationId xmlns:a16="http://schemas.microsoft.com/office/drawing/2014/main" id="{39D8A1A1-39AF-49D0-8619-E385AB27768E}"/>
              </a:ext>
            </a:extLst>
          </p:cNvPr>
          <p:cNvGraphicFramePr>
            <a:graphicFrameLocks noGrp="1"/>
          </p:cNvGraphicFramePr>
          <p:nvPr>
            <p:extLst>
              <p:ext uri="{D42A27DB-BD31-4B8C-83A1-F6EECF244321}">
                <p14:modId xmlns:p14="http://schemas.microsoft.com/office/powerpoint/2010/main" val="3626158525"/>
              </p:ext>
            </p:extLst>
          </p:nvPr>
        </p:nvGraphicFramePr>
        <p:xfrm>
          <a:off x="925441" y="2748330"/>
          <a:ext cx="7170822" cy="396000"/>
        </p:xfrm>
        <a:graphic>
          <a:graphicData uri="http://schemas.openxmlformats.org/drawingml/2006/table">
            <a:tbl>
              <a:tblPr/>
              <a:tblGrid>
                <a:gridCol w="7170822">
                  <a:extLst>
                    <a:ext uri="{9D8B030D-6E8A-4147-A177-3AD203B41FA5}">
                      <a16:colId xmlns:a16="http://schemas.microsoft.com/office/drawing/2014/main" val="1060728226"/>
                    </a:ext>
                  </a:extLst>
                </a:gridCol>
              </a:tblGrid>
              <a:tr h="39600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Marital status of household head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2840233"/>
                  </a:ext>
                </a:extLst>
              </a:tr>
            </a:tbl>
          </a:graphicData>
        </a:graphic>
      </p:graphicFrame>
      <p:graphicFrame>
        <p:nvGraphicFramePr>
          <p:cNvPr id="11" name="Table 10">
            <a:extLst>
              <a:ext uri="{FF2B5EF4-FFF2-40B4-BE49-F238E27FC236}">
                <a16:creationId xmlns:a16="http://schemas.microsoft.com/office/drawing/2014/main" id="{211AAA02-A4FE-4772-B083-EDD6374AE3C2}"/>
              </a:ext>
            </a:extLst>
          </p:cNvPr>
          <p:cNvGraphicFramePr>
            <a:graphicFrameLocks noGrp="1"/>
          </p:cNvGraphicFramePr>
          <p:nvPr>
            <p:extLst>
              <p:ext uri="{D42A27DB-BD31-4B8C-83A1-F6EECF244321}">
                <p14:modId xmlns:p14="http://schemas.microsoft.com/office/powerpoint/2010/main" val="3845961961"/>
              </p:ext>
            </p:extLst>
          </p:nvPr>
        </p:nvGraphicFramePr>
        <p:xfrm>
          <a:off x="925441" y="3144330"/>
          <a:ext cx="7170822" cy="396000"/>
        </p:xfrm>
        <a:graphic>
          <a:graphicData uri="http://schemas.openxmlformats.org/drawingml/2006/table">
            <a:tbl>
              <a:tblPr/>
              <a:tblGrid>
                <a:gridCol w="7170822">
                  <a:extLst>
                    <a:ext uri="{9D8B030D-6E8A-4147-A177-3AD203B41FA5}">
                      <a16:colId xmlns:a16="http://schemas.microsoft.com/office/drawing/2014/main" val="3714526218"/>
                    </a:ext>
                  </a:extLst>
                </a:gridCol>
              </a:tblGrid>
              <a:tr h="39600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Education level of household head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5107423"/>
                  </a:ext>
                </a:extLst>
              </a:tr>
            </a:tbl>
          </a:graphicData>
        </a:graphic>
      </p:graphicFrame>
      <p:graphicFrame>
        <p:nvGraphicFramePr>
          <p:cNvPr id="14" name="Table 13">
            <a:extLst>
              <a:ext uri="{FF2B5EF4-FFF2-40B4-BE49-F238E27FC236}">
                <a16:creationId xmlns:a16="http://schemas.microsoft.com/office/drawing/2014/main" id="{02EA268C-8F85-46E5-9537-48E8BD5BF149}"/>
              </a:ext>
            </a:extLst>
          </p:cNvPr>
          <p:cNvGraphicFramePr>
            <a:graphicFrameLocks noGrp="1"/>
          </p:cNvGraphicFramePr>
          <p:nvPr>
            <p:extLst>
              <p:ext uri="{D42A27DB-BD31-4B8C-83A1-F6EECF244321}">
                <p14:modId xmlns:p14="http://schemas.microsoft.com/office/powerpoint/2010/main" val="2705992585"/>
              </p:ext>
            </p:extLst>
          </p:nvPr>
        </p:nvGraphicFramePr>
        <p:xfrm>
          <a:off x="925441" y="3540330"/>
          <a:ext cx="7170822" cy="396000"/>
        </p:xfrm>
        <a:graphic>
          <a:graphicData uri="http://schemas.openxmlformats.org/drawingml/2006/table">
            <a:tbl>
              <a:tblPr/>
              <a:tblGrid>
                <a:gridCol w="7170822">
                  <a:extLst>
                    <a:ext uri="{9D8B030D-6E8A-4147-A177-3AD203B41FA5}">
                      <a16:colId xmlns:a16="http://schemas.microsoft.com/office/drawing/2014/main" val="2548919167"/>
                    </a:ext>
                  </a:extLst>
                </a:gridCol>
              </a:tblGrid>
              <a:tr h="39600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Households with young children(&lt;5 yrs.)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5500564"/>
                  </a:ext>
                </a:extLst>
              </a:tr>
            </a:tbl>
          </a:graphicData>
        </a:graphic>
      </p:graphicFrame>
      <p:graphicFrame>
        <p:nvGraphicFramePr>
          <p:cNvPr id="15" name="Table 14">
            <a:extLst>
              <a:ext uri="{FF2B5EF4-FFF2-40B4-BE49-F238E27FC236}">
                <a16:creationId xmlns:a16="http://schemas.microsoft.com/office/drawing/2014/main" id="{5FA0EA36-13C8-43D8-B9F1-A7C32E479712}"/>
              </a:ext>
            </a:extLst>
          </p:cNvPr>
          <p:cNvGraphicFramePr>
            <a:graphicFrameLocks noGrp="1"/>
          </p:cNvGraphicFramePr>
          <p:nvPr>
            <p:extLst>
              <p:ext uri="{D42A27DB-BD31-4B8C-83A1-F6EECF244321}">
                <p14:modId xmlns:p14="http://schemas.microsoft.com/office/powerpoint/2010/main" val="4156968278"/>
              </p:ext>
            </p:extLst>
          </p:nvPr>
        </p:nvGraphicFramePr>
        <p:xfrm>
          <a:off x="925441" y="3936330"/>
          <a:ext cx="7170822" cy="396000"/>
        </p:xfrm>
        <a:graphic>
          <a:graphicData uri="http://schemas.openxmlformats.org/drawingml/2006/table">
            <a:tbl>
              <a:tblPr/>
              <a:tblGrid>
                <a:gridCol w="7170822">
                  <a:extLst>
                    <a:ext uri="{9D8B030D-6E8A-4147-A177-3AD203B41FA5}">
                      <a16:colId xmlns:a16="http://schemas.microsoft.com/office/drawing/2014/main" val="3502032378"/>
                    </a:ext>
                  </a:extLst>
                </a:gridCol>
              </a:tblGrid>
              <a:tr h="39600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Households with children(&lt;18 yrs.)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539452"/>
                  </a:ext>
                </a:extLst>
              </a:tr>
            </a:tbl>
          </a:graphicData>
        </a:graphic>
      </p:graphicFrame>
      <p:graphicFrame>
        <p:nvGraphicFramePr>
          <p:cNvPr id="18" name="Table 17">
            <a:extLst>
              <a:ext uri="{FF2B5EF4-FFF2-40B4-BE49-F238E27FC236}">
                <a16:creationId xmlns:a16="http://schemas.microsoft.com/office/drawing/2014/main" id="{E95FB537-EA8B-4D5E-B2BF-C8BABAA47678}"/>
              </a:ext>
            </a:extLst>
          </p:cNvPr>
          <p:cNvGraphicFramePr>
            <a:graphicFrameLocks noGrp="1"/>
          </p:cNvGraphicFramePr>
          <p:nvPr>
            <p:extLst>
              <p:ext uri="{D42A27DB-BD31-4B8C-83A1-F6EECF244321}">
                <p14:modId xmlns:p14="http://schemas.microsoft.com/office/powerpoint/2010/main" val="3429943678"/>
              </p:ext>
            </p:extLst>
          </p:nvPr>
        </p:nvGraphicFramePr>
        <p:xfrm>
          <a:off x="925441" y="4384753"/>
          <a:ext cx="7170822" cy="396000"/>
        </p:xfrm>
        <a:graphic>
          <a:graphicData uri="http://schemas.openxmlformats.org/drawingml/2006/table">
            <a:tbl>
              <a:tblPr/>
              <a:tblGrid>
                <a:gridCol w="7170822">
                  <a:extLst>
                    <a:ext uri="{9D8B030D-6E8A-4147-A177-3AD203B41FA5}">
                      <a16:colId xmlns:a16="http://schemas.microsoft.com/office/drawing/2014/main" val="67191812"/>
                    </a:ext>
                  </a:extLst>
                </a:gridCol>
              </a:tblGrid>
              <a:tr h="39600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Households with elderly members (60+ yrs.) ;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6189"/>
                  </a:ext>
                </a:extLst>
              </a:tr>
            </a:tbl>
          </a:graphicData>
        </a:graphic>
      </p:graphicFrame>
      <p:graphicFrame>
        <p:nvGraphicFramePr>
          <p:cNvPr id="19" name="Table 18">
            <a:extLst>
              <a:ext uri="{FF2B5EF4-FFF2-40B4-BE49-F238E27FC236}">
                <a16:creationId xmlns:a16="http://schemas.microsoft.com/office/drawing/2014/main" id="{538AFECE-4E2A-48A2-952E-AC3B9D8D57E0}"/>
              </a:ext>
            </a:extLst>
          </p:cNvPr>
          <p:cNvGraphicFramePr>
            <a:graphicFrameLocks noGrp="1"/>
          </p:cNvGraphicFramePr>
          <p:nvPr>
            <p:extLst>
              <p:ext uri="{D42A27DB-BD31-4B8C-83A1-F6EECF244321}">
                <p14:modId xmlns:p14="http://schemas.microsoft.com/office/powerpoint/2010/main" val="3417021549"/>
              </p:ext>
            </p:extLst>
          </p:nvPr>
        </p:nvGraphicFramePr>
        <p:xfrm>
          <a:off x="925441" y="4915765"/>
          <a:ext cx="5844636" cy="854327"/>
        </p:xfrm>
        <a:graphic>
          <a:graphicData uri="http://schemas.openxmlformats.org/drawingml/2006/table">
            <a:tbl>
              <a:tblPr/>
              <a:tblGrid>
                <a:gridCol w="5844636">
                  <a:extLst>
                    <a:ext uri="{9D8B030D-6E8A-4147-A177-3AD203B41FA5}">
                      <a16:colId xmlns:a16="http://schemas.microsoft.com/office/drawing/2014/main" val="829678067"/>
                    </a:ext>
                  </a:extLst>
                </a:gridCol>
              </a:tblGrid>
              <a:tr h="418694">
                <a:tc>
                  <a:txBody>
                    <a:bodyPr/>
                    <a:lstStyle/>
                    <a:p>
                      <a:pPr algn="l" fontAlgn="b"/>
                      <a:r>
                        <a:rPr lang="en-US" sz="1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Households with low Dependency Ratio (DR) (&lt;2) and high DR (&gt;=2)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4238275"/>
                  </a:ext>
                </a:extLst>
              </a:tr>
              <a:tr h="298067">
                <a:tc>
                  <a:txBody>
                    <a:bodyPr/>
                    <a:lstStyle/>
                    <a:p>
                      <a:pPr algn="l" fontAlgn="b"/>
                      <a:endParaRPr lang="en-US" sz="1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10928"/>
                  </a:ext>
                </a:extLst>
              </a:tr>
            </a:tbl>
          </a:graphicData>
        </a:graphic>
      </p:graphicFrame>
      <p:sp>
        <p:nvSpPr>
          <p:cNvPr id="21" name="TextBox 20">
            <a:extLst>
              <a:ext uri="{FF2B5EF4-FFF2-40B4-BE49-F238E27FC236}">
                <a16:creationId xmlns:a16="http://schemas.microsoft.com/office/drawing/2014/main" id="{5A07B9F2-8D55-4CD5-BC85-FA38C4511B95}"/>
              </a:ext>
            </a:extLst>
          </p:cNvPr>
          <p:cNvSpPr txBox="1"/>
          <p:nvPr/>
        </p:nvSpPr>
        <p:spPr>
          <a:xfrm>
            <a:off x="820735" y="5546902"/>
            <a:ext cx="6097772" cy="369332"/>
          </a:xfrm>
          <a:prstGeom prst="rect">
            <a:avLst/>
          </a:prstGeom>
          <a:noFill/>
        </p:spPr>
        <p:txBody>
          <a:bodyPr wrap="square">
            <a:spAutoFit/>
          </a:bodyPr>
          <a:lstStyle/>
          <a:p>
            <a:pPr algn="l" fontAlgn="b"/>
            <a:r>
              <a:rPr lang="en-US" sz="1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Households with pregnant and lactating women </a:t>
            </a:r>
          </a:p>
        </p:txBody>
      </p:sp>
      <p:pic>
        <p:nvPicPr>
          <p:cNvPr id="2" name="Picture 1">
            <a:extLst>
              <a:ext uri="{FF2B5EF4-FFF2-40B4-BE49-F238E27FC236}">
                <a16:creationId xmlns:a16="http://schemas.microsoft.com/office/drawing/2014/main" id="{62A277C1-E9B3-4646-B235-A27C983FA7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28462" y="0"/>
            <a:ext cx="4818184" cy="6858000"/>
          </a:xfrm>
          <a:prstGeom prst="rect">
            <a:avLst/>
          </a:prstGeom>
        </p:spPr>
      </p:pic>
    </p:spTree>
    <p:extLst>
      <p:ext uri="{BB962C8B-B14F-4D97-AF65-F5344CB8AC3E}">
        <p14:creationId xmlns:p14="http://schemas.microsoft.com/office/powerpoint/2010/main" val="79480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E57BB8-1B74-4689-A3C2-6DEC453B3F82}"/>
              </a:ext>
            </a:extLst>
          </p:cNvPr>
          <p:cNvSpPr txBox="1"/>
          <p:nvPr/>
        </p:nvSpPr>
        <p:spPr>
          <a:xfrm>
            <a:off x="1161557" y="584406"/>
            <a:ext cx="5641610" cy="830997"/>
          </a:xfrm>
          <a:prstGeom prst="rect">
            <a:avLst/>
          </a:prstGeom>
          <a:noFill/>
        </p:spPr>
        <p:txBody>
          <a:bodyPr wrap="square">
            <a:spAutoFit/>
          </a:bodyPr>
          <a:lstStyle/>
          <a:p>
            <a:r>
              <a:rPr lang="en-US" sz="2400" b="1"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Objective 3: Analyze </a:t>
            </a:r>
            <a:r>
              <a:rPr lang="en-US" sz="2400" b="1" dirty="0">
                <a:solidFill>
                  <a:srgbClr val="000000"/>
                </a:solidFill>
                <a:latin typeface="Lato" panose="020F0502020204030203" pitchFamily="34" charset="0"/>
                <a:ea typeface="Lato" panose="020F0502020204030203" pitchFamily="34" charset="0"/>
                <a:cs typeface="Lato" panose="020F0502020204030203" pitchFamily="34" charset="0"/>
              </a:rPr>
              <a:t>household livelihood capacity</a:t>
            </a:r>
            <a:endParaRPr lang="en-CH" sz="24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Table 6">
            <a:extLst>
              <a:ext uri="{FF2B5EF4-FFF2-40B4-BE49-F238E27FC236}">
                <a16:creationId xmlns:a16="http://schemas.microsoft.com/office/drawing/2014/main" id="{E3E060F1-8A33-4948-9882-820344704142}"/>
              </a:ext>
            </a:extLst>
          </p:cNvPr>
          <p:cNvGraphicFramePr>
            <a:graphicFrameLocks noGrp="1"/>
          </p:cNvGraphicFramePr>
          <p:nvPr>
            <p:extLst>
              <p:ext uri="{D42A27DB-BD31-4B8C-83A1-F6EECF244321}">
                <p14:modId xmlns:p14="http://schemas.microsoft.com/office/powerpoint/2010/main" val="4248555248"/>
              </p:ext>
            </p:extLst>
          </p:nvPr>
        </p:nvGraphicFramePr>
        <p:xfrm>
          <a:off x="1233375" y="2148435"/>
          <a:ext cx="4476306" cy="292576"/>
        </p:xfrm>
        <a:graphic>
          <a:graphicData uri="http://schemas.openxmlformats.org/drawingml/2006/table">
            <a:tbl>
              <a:tblPr/>
              <a:tblGrid>
                <a:gridCol w="4476306">
                  <a:extLst>
                    <a:ext uri="{9D8B030D-6E8A-4147-A177-3AD203B41FA5}">
                      <a16:colId xmlns:a16="http://schemas.microsoft.com/office/drawing/2014/main" val="1888297591"/>
                    </a:ext>
                  </a:extLst>
                </a:gridCol>
              </a:tblGrid>
              <a:tr h="292576">
                <a:tc>
                  <a:txBody>
                    <a:bodyPr/>
                    <a:lstStyle/>
                    <a:p>
                      <a:pPr algn="l" fontAlgn="ctr"/>
                      <a:r>
                        <a:rPr lang="fr-FR" sz="1800" b="1" i="0" u="none" strike="noStrike" err="1">
                          <a:solidFill>
                            <a:srgbClr val="4291E1"/>
                          </a:solidFill>
                          <a:effectLst/>
                          <a:latin typeface="Lato" panose="020F0502020204030203" pitchFamily="34" charset="0"/>
                          <a:ea typeface="Lato" panose="020F0502020204030203" pitchFamily="34" charset="0"/>
                          <a:cs typeface="Lato" panose="020F0502020204030203" pitchFamily="34" charset="0"/>
                        </a:rPr>
                        <a:t>Household</a:t>
                      </a:r>
                      <a:r>
                        <a:rPr lang="fr-FR" sz="1800" b="1" i="0" u="none" strike="noStrike">
                          <a:solidFill>
                            <a:srgbClr val="4291E1"/>
                          </a:solidFill>
                          <a:effectLst/>
                          <a:latin typeface="Lato" panose="020F0502020204030203" pitchFamily="34" charset="0"/>
                          <a:ea typeface="Lato" panose="020F0502020204030203" pitchFamily="34" charset="0"/>
                          <a:cs typeface="Lato" panose="020F0502020204030203" pitchFamily="34" charset="0"/>
                        </a:rPr>
                        <a:t> </a:t>
                      </a:r>
                      <a:r>
                        <a:rPr lang="fr-FR" sz="1800" b="1" i="0" u="none" strike="noStrike" err="1">
                          <a:solidFill>
                            <a:srgbClr val="4291E1"/>
                          </a:solidFill>
                          <a:effectLst/>
                          <a:latin typeface="Lato" panose="020F0502020204030203" pitchFamily="34" charset="0"/>
                          <a:ea typeface="Lato" panose="020F0502020204030203" pitchFamily="34" charset="0"/>
                          <a:cs typeface="Lato" panose="020F0502020204030203" pitchFamily="34" charset="0"/>
                        </a:rPr>
                        <a:t>expenditure</a:t>
                      </a:r>
                      <a:endParaRPr lang="fr-FR" sz="1800" b="1" i="0" u="none" strike="noStrike">
                        <a:solidFill>
                          <a:srgbClr val="4291E1"/>
                        </a:solidFill>
                        <a:effectLst/>
                        <a:latin typeface="Lato" panose="020F0502020204030203" pitchFamily="34" charset="0"/>
                        <a:ea typeface="Lato" panose="020F0502020204030203" pitchFamily="34" charset="0"/>
                        <a:cs typeface="Lato" panose="020F0502020204030203"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498670"/>
                  </a:ext>
                </a:extLst>
              </a:tr>
            </a:tbl>
          </a:graphicData>
        </a:graphic>
      </p:graphicFrame>
      <p:graphicFrame>
        <p:nvGraphicFramePr>
          <p:cNvPr id="20" name="Table 19">
            <a:extLst>
              <a:ext uri="{FF2B5EF4-FFF2-40B4-BE49-F238E27FC236}">
                <a16:creationId xmlns:a16="http://schemas.microsoft.com/office/drawing/2014/main" id="{38758DA7-CD33-4C7A-ACF8-E28804DF3460}"/>
              </a:ext>
            </a:extLst>
          </p:cNvPr>
          <p:cNvGraphicFramePr>
            <a:graphicFrameLocks noGrp="1"/>
          </p:cNvGraphicFramePr>
          <p:nvPr>
            <p:extLst>
              <p:ext uri="{D42A27DB-BD31-4B8C-83A1-F6EECF244321}">
                <p14:modId xmlns:p14="http://schemas.microsoft.com/office/powerpoint/2010/main" val="846593443"/>
              </p:ext>
            </p:extLst>
          </p:nvPr>
        </p:nvGraphicFramePr>
        <p:xfrm>
          <a:off x="1307804" y="4644132"/>
          <a:ext cx="3083441" cy="292576"/>
        </p:xfrm>
        <a:graphic>
          <a:graphicData uri="http://schemas.openxmlformats.org/drawingml/2006/table">
            <a:tbl>
              <a:tblPr/>
              <a:tblGrid>
                <a:gridCol w="3083441">
                  <a:extLst>
                    <a:ext uri="{9D8B030D-6E8A-4147-A177-3AD203B41FA5}">
                      <a16:colId xmlns:a16="http://schemas.microsoft.com/office/drawing/2014/main" val="1888297591"/>
                    </a:ext>
                  </a:extLst>
                </a:gridCol>
              </a:tblGrid>
              <a:tr h="292576">
                <a:tc>
                  <a:txBody>
                    <a:bodyPr/>
                    <a:lstStyle/>
                    <a:p>
                      <a:pPr algn="l" fontAlgn="ctr"/>
                      <a:r>
                        <a:rPr lang="fr-FR" sz="1800" b="1" i="0" u="none" strike="noStrike" err="1">
                          <a:solidFill>
                            <a:srgbClr val="4291E1"/>
                          </a:solidFill>
                          <a:effectLst/>
                          <a:latin typeface="Lato" panose="020F0502020204030203" pitchFamily="34" charset="0"/>
                          <a:ea typeface="Lato" panose="020F0502020204030203" pitchFamily="34" charset="0"/>
                          <a:cs typeface="Lato" panose="020F0502020204030203" pitchFamily="34" charset="0"/>
                        </a:rPr>
                        <a:t>Livelihood</a:t>
                      </a:r>
                      <a:r>
                        <a:rPr lang="fr-FR" sz="1800" b="1" i="0" u="none" strike="noStrike">
                          <a:solidFill>
                            <a:srgbClr val="4291E1"/>
                          </a:solidFill>
                          <a:effectLst/>
                          <a:latin typeface="Lato" panose="020F0502020204030203" pitchFamily="34" charset="0"/>
                          <a:ea typeface="Lato" panose="020F0502020204030203" pitchFamily="34" charset="0"/>
                          <a:cs typeface="Lato" panose="020F0502020204030203" pitchFamily="34" charset="0"/>
                        </a:rPr>
                        <a:t> coping</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498670"/>
                  </a:ext>
                </a:extLst>
              </a:tr>
            </a:tbl>
          </a:graphicData>
        </a:graphic>
      </p:graphicFrame>
      <p:graphicFrame>
        <p:nvGraphicFramePr>
          <p:cNvPr id="3" name="Table 2">
            <a:extLst>
              <a:ext uri="{FF2B5EF4-FFF2-40B4-BE49-F238E27FC236}">
                <a16:creationId xmlns:a16="http://schemas.microsoft.com/office/drawing/2014/main" id="{75C62ABA-2FF2-428B-9CF8-891801EDD251}"/>
              </a:ext>
            </a:extLst>
          </p:cNvPr>
          <p:cNvGraphicFramePr>
            <a:graphicFrameLocks noGrp="1"/>
          </p:cNvGraphicFramePr>
          <p:nvPr>
            <p:extLst>
              <p:ext uri="{D42A27DB-BD31-4B8C-83A1-F6EECF244321}">
                <p14:modId xmlns:p14="http://schemas.microsoft.com/office/powerpoint/2010/main" val="1956023986"/>
              </p:ext>
            </p:extLst>
          </p:nvPr>
        </p:nvGraphicFramePr>
        <p:xfrm>
          <a:off x="1307804" y="5143384"/>
          <a:ext cx="4877733" cy="563880"/>
        </p:xfrm>
        <a:graphic>
          <a:graphicData uri="http://schemas.openxmlformats.org/drawingml/2006/table">
            <a:tbl>
              <a:tblPr/>
              <a:tblGrid>
                <a:gridCol w="4877733">
                  <a:extLst>
                    <a:ext uri="{9D8B030D-6E8A-4147-A177-3AD203B41FA5}">
                      <a16:colId xmlns:a16="http://schemas.microsoft.com/office/drawing/2014/main" val="3494547580"/>
                    </a:ext>
                  </a:extLst>
                </a:gridCol>
              </a:tblGrid>
              <a:tr h="175260">
                <a:tc>
                  <a:txBody>
                    <a:bodyPr/>
                    <a:lstStyle/>
                    <a:p>
                      <a:pPr algn="l" fontAlgn="b"/>
                      <a:r>
                        <a:rPr lang="en-US" sz="1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 stress, crisis, emergency livelihood copings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4932508"/>
                  </a:ext>
                </a:extLst>
              </a:tr>
              <a:tr h="175260">
                <a:tc>
                  <a:txBody>
                    <a:bodyPr/>
                    <a:lstStyle/>
                    <a:p>
                      <a:pPr algn="l" fontAlgn="ctr"/>
                      <a:endParaRPr lang="en-US" sz="1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7617391"/>
                  </a:ext>
                </a:extLst>
              </a:tr>
            </a:tbl>
          </a:graphicData>
        </a:graphic>
      </p:graphicFrame>
      <p:graphicFrame>
        <p:nvGraphicFramePr>
          <p:cNvPr id="4" name="Table 3">
            <a:extLst>
              <a:ext uri="{FF2B5EF4-FFF2-40B4-BE49-F238E27FC236}">
                <a16:creationId xmlns:a16="http://schemas.microsoft.com/office/drawing/2014/main" id="{F353425B-7761-4783-A745-430F18AE3C1A}"/>
              </a:ext>
            </a:extLst>
          </p:cNvPr>
          <p:cNvGraphicFramePr>
            <a:graphicFrameLocks noGrp="1"/>
          </p:cNvGraphicFramePr>
          <p:nvPr>
            <p:extLst>
              <p:ext uri="{D42A27DB-BD31-4B8C-83A1-F6EECF244321}">
                <p14:modId xmlns:p14="http://schemas.microsoft.com/office/powerpoint/2010/main" val="2994511576"/>
              </p:ext>
            </p:extLst>
          </p:nvPr>
        </p:nvGraphicFramePr>
        <p:xfrm>
          <a:off x="1233375" y="2644398"/>
          <a:ext cx="4805916" cy="1112520"/>
        </p:xfrm>
        <a:graphic>
          <a:graphicData uri="http://schemas.openxmlformats.org/drawingml/2006/table">
            <a:tbl>
              <a:tblPr/>
              <a:tblGrid>
                <a:gridCol w="4805916">
                  <a:extLst>
                    <a:ext uri="{9D8B030D-6E8A-4147-A177-3AD203B41FA5}">
                      <a16:colId xmlns:a16="http://schemas.microsoft.com/office/drawing/2014/main" val="816136994"/>
                    </a:ext>
                  </a:extLst>
                </a:gridCol>
              </a:tblGrid>
              <a:tr h="0">
                <a:tc>
                  <a:txBody>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 Households with more than 75% Food Expenditure Share</a:t>
                      </a:r>
                    </a:p>
                    <a:p>
                      <a:pPr algn="l" fontAlgn="b"/>
                      <a:endPar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0505218"/>
                  </a:ext>
                </a:extLst>
              </a:tr>
              <a:tr h="0">
                <a:tc>
                  <a:txBody>
                    <a:bodyPr/>
                    <a:lstStyle/>
                    <a:p>
                      <a:pPr algn="l" fontAlgn="b"/>
                      <a:endPar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6806892"/>
                  </a:ext>
                </a:extLst>
              </a:tr>
            </a:tbl>
          </a:graphicData>
        </a:graphic>
      </p:graphicFrame>
      <p:sp>
        <p:nvSpPr>
          <p:cNvPr id="22" name="TextBox 21">
            <a:extLst>
              <a:ext uri="{FF2B5EF4-FFF2-40B4-BE49-F238E27FC236}">
                <a16:creationId xmlns:a16="http://schemas.microsoft.com/office/drawing/2014/main" id="{DCE3C107-9725-47A8-9F08-E9E5A2DBCC42}"/>
              </a:ext>
            </a:extLst>
          </p:cNvPr>
          <p:cNvSpPr txBox="1"/>
          <p:nvPr/>
        </p:nvSpPr>
        <p:spPr>
          <a:xfrm>
            <a:off x="1161557" y="3433752"/>
            <a:ext cx="4877734" cy="646331"/>
          </a:xfrm>
          <a:prstGeom prst="rect">
            <a:avLst/>
          </a:prstGeom>
          <a:noFill/>
        </p:spPr>
        <p:txBody>
          <a:bodyPr wrap="square">
            <a:spAutoFit/>
          </a:bodyPr>
          <a:lstStyle/>
          <a:p>
            <a:pPr algn="l" fontAlgn="b"/>
            <a:r>
              <a:rPr lang="en-US" sz="1800" b="0" i="0" u="none" strike="noStrike">
                <a:solidFill>
                  <a:srgbClr val="000000"/>
                </a:solidFill>
                <a:effectLst/>
                <a:latin typeface="Lato" panose="020F0502020204030203" pitchFamily="34" charset="0"/>
                <a:ea typeface="Lato" panose="020F0502020204030203" pitchFamily="34" charset="0"/>
                <a:cs typeface="Lato" panose="020F0502020204030203" pitchFamily="34" charset="0"/>
              </a:rPr>
              <a:t>% Households below Minimum Expenditure Basket &amp; Food Minimum Expenditure Basket </a:t>
            </a:r>
          </a:p>
        </p:txBody>
      </p:sp>
      <p:sp>
        <p:nvSpPr>
          <p:cNvPr id="24" name="TextBox 23">
            <a:extLst>
              <a:ext uri="{FF2B5EF4-FFF2-40B4-BE49-F238E27FC236}">
                <a16:creationId xmlns:a16="http://schemas.microsoft.com/office/drawing/2014/main" id="{143EF37E-1352-478B-8C25-FABCC1D270EF}"/>
              </a:ext>
            </a:extLst>
          </p:cNvPr>
          <p:cNvSpPr txBox="1"/>
          <p:nvPr/>
        </p:nvSpPr>
        <p:spPr>
          <a:xfrm>
            <a:off x="1233375" y="5693253"/>
            <a:ext cx="4666263" cy="646331"/>
          </a:xfrm>
          <a:prstGeom prst="rect">
            <a:avLst/>
          </a:prstGeom>
          <a:noFill/>
        </p:spPr>
        <p:txBody>
          <a:bodyPr wrap="square">
            <a:spAutoFit/>
          </a:bodyPr>
          <a:lstStyle/>
          <a:p>
            <a:pPr algn="l" fontAlgn="ctr"/>
            <a:r>
              <a:rPr lang="en-US" sz="1800" b="0" i="0" u="none" strike="noStrike" dirty="0">
                <a:solidFill>
                  <a:srgbClr val="000000"/>
                </a:solidFill>
                <a:effectLst/>
                <a:latin typeface="Lato" panose="020F0502020204030203" pitchFamily="34" charset="0"/>
                <a:ea typeface="Lato" panose="020F0502020204030203" pitchFamily="34" charset="0"/>
                <a:cs typeface="Lato" panose="020F0502020204030203" pitchFamily="34" charset="0"/>
              </a:rPr>
              <a:t>Frequency of coping strategies undertaken by households</a:t>
            </a:r>
          </a:p>
        </p:txBody>
      </p:sp>
      <p:pic>
        <p:nvPicPr>
          <p:cNvPr id="28" name="Graphic 27" descr="Coins with solid fill">
            <a:extLst>
              <a:ext uri="{FF2B5EF4-FFF2-40B4-BE49-F238E27FC236}">
                <a16:creationId xmlns:a16="http://schemas.microsoft.com/office/drawing/2014/main" id="{6C894D42-0717-405B-BC8C-204442E28B7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4753" y="1415403"/>
            <a:ext cx="733032" cy="733032"/>
          </a:xfrm>
          <a:prstGeom prst="rect">
            <a:avLst/>
          </a:prstGeom>
        </p:spPr>
      </p:pic>
      <p:pic>
        <p:nvPicPr>
          <p:cNvPr id="30" name="Graphic 29" descr="Warning with solid fill">
            <a:extLst>
              <a:ext uri="{FF2B5EF4-FFF2-40B4-BE49-F238E27FC236}">
                <a16:creationId xmlns:a16="http://schemas.microsoft.com/office/drawing/2014/main" id="{991C6E2E-A892-425B-A9A6-AA69B86285E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24141" y="4080083"/>
            <a:ext cx="514087" cy="514087"/>
          </a:xfrm>
          <a:prstGeom prst="rect">
            <a:avLst/>
          </a:prstGeom>
        </p:spPr>
      </p:pic>
      <p:pic>
        <p:nvPicPr>
          <p:cNvPr id="2" name="Picture 1">
            <a:extLst>
              <a:ext uri="{FF2B5EF4-FFF2-40B4-BE49-F238E27FC236}">
                <a16:creationId xmlns:a16="http://schemas.microsoft.com/office/drawing/2014/main" id="{39FD19CE-B95E-4DBE-A6BD-031C695B882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01875" y="0"/>
            <a:ext cx="5493511" cy="6858000"/>
          </a:xfrm>
          <a:prstGeom prst="rect">
            <a:avLst/>
          </a:prstGeom>
        </p:spPr>
      </p:pic>
    </p:spTree>
    <p:extLst>
      <p:ext uri="{BB962C8B-B14F-4D97-AF65-F5344CB8AC3E}">
        <p14:creationId xmlns:p14="http://schemas.microsoft.com/office/powerpoint/2010/main" val="15872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80170C1A-3C96-4D34-A67C-56F931A75D27}"/>
              </a:ext>
            </a:extLst>
          </p:cNvPr>
          <p:cNvSpPr/>
          <p:nvPr/>
        </p:nvSpPr>
        <p:spPr>
          <a:xfrm>
            <a:off x="0" y="4385766"/>
            <a:ext cx="12192000" cy="247223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8" name="Rectangle 57">
            <a:extLst>
              <a:ext uri="{FF2B5EF4-FFF2-40B4-BE49-F238E27FC236}">
                <a16:creationId xmlns:a16="http://schemas.microsoft.com/office/drawing/2014/main" id="{8B64A94A-FA59-40ED-9137-5F32B074144F}"/>
              </a:ext>
            </a:extLst>
          </p:cNvPr>
          <p:cNvSpPr/>
          <p:nvPr/>
        </p:nvSpPr>
        <p:spPr>
          <a:xfrm>
            <a:off x="0" y="-46646"/>
            <a:ext cx="12192000" cy="2052887"/>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Rectangle 55">
            <a:extLst>
              <a:ext uri="{FF2B5EF4-FFF2-40B4-BE49-F238E27FC236}">
                <a16:creationId xmlns:a16="http://schemas.microsoft.com/office/drawing/2014/main" id="{80647FC6-8E6D-4B7D-95F6-3051A39A28B9}"/>
              </a:ext>
            </a:extLst>
          </p:cNvPr>
          <p:cNvSpPr/>
          <p:nvPr/>
        </p:nvSpPr>
        <p:spPr>
          <a:xfrm>
            <a:off x="0" y="1997562"/>
            <a:ext cx="12192000" cy="23926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TextBox 20">
            <a:extLst>
              <a:ext uri="{FF2B5EF4-FFF2-40B4-BE49-F238E27FC236}">
                <a16:creationId xmlns:a16="http://schemas.microsoft.com/office/drawing/2014/main" id="{7C89C7ED-03E8-4567-B54F-6D9BC50C2020}"/>
              </a:ext>
            </a:extLst>
          </p:cNvPr>
          <p:cNvSpPr txBox="1"/>
          <p:nvPr/>
        </p:nvSpPr>
        <p:spPr>
          <a:xfrm>
            <a:off x="754366" y="3636926"/>
            <a:ext cx="16133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Demographic</a:t>
            </a:r>
          </a:p>
        </p:txBody>
      </p:sp>
      <p:sp>
        <p:nvSpPr>
          <p:cNvPr id="22" name="TextBox 21">
            <a:extLst>
              <a:ext uri="{FF2B5EF4-FFF2-40B4-BE49-F238E27FC236}">
                <a16:creationId xmlns:a16="http://schemas.microsoft.com/office/drawing/2014/main" id="{A070340D-7CFD-43EC-8F5C-DA5C360CEA79}"/>
              </a:ext>
            </a:extLst>
          </p:cNvPr>
          <p:cNvSpPr txBox="1"/>
          <p:nvPr/>
        </p:nvSpPr>
        <p:spPr>
          <a:xfrm>
            <a:off x="2434624" y="3630358"/>
            <a:ext cx="1455683" cy="3824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Protection </a:t>
            </a:r>
          </a:p>
        </p:txBody>
      </p:sp>
      <p:sp>
        <p:nvSpPr>
          <p:cNvPr id="23" name="TextBox 22">
            <a:extLst>
              <a:ext uri="{FF2B5EF4-FFF2-40B4-BE49-F238E27FC236}">
                <a16:creationId xmlns:a16="http://schemas.microsoft.com/office/drawing/2014/main" id="{E825D9C1-9AE0-4169-8E02-B1D1958D6533}"/>
              </a:ext>
            </a:extLst>
          </p:cNvPr>
          <p:cNvSpPr txBox="1"/>
          <p:nvPr/>
        </p:nvSpPr>
        <p:spPr>
          <a:xfrm>
            <a:off x="3874400" y="3588730"/>
            <a:ext cx="1613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Food security &amp; nutrition </a:t>
            </a:r>
          </a:p>
        </p:txBody>
      </p:sp>
      <p:sp>
        <p:nvSpPr>
          <p:cNvPr id="24" name="TextBox 23">
            <a:extLst>
              <a:ext uri="{FF2B5EF4-FFF2-40B4-BE49-F238E27FC236}">
                <a16:creationId xmlns:a16="http://schemas.microsoft.com/office/drawing/2014/main" id="{965A9A71-C9F7-485F-871C-335E62D77920}"/>
              </a:ext>
            </a:extLst>
          </p:cNvPr>
          <p:cNvSpPr txBox="1"/>
          <p:nvPr/>
        </p:nvSpPr>
        <p:spPr>
          <a:xfrm>
            <a:off x="5536534" y="3636733"/>
            <a:ext cx="1455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Livelihood </a:t>
            </a:r>
          </a:p>
        </p:txBody>
      </p:sp>
      <p:sp>
        <p:nvSpPr>
          <p:cNvPr id="25" name="TextBox 24">
            <a:extLst>
              <a:ext uri="{FF2B5EF4-FFF2-40B4-BE49-F238E27FC236}">
                <a16:creationId xmlns:a16="http://schemas.microsoft.com/office/drawing/2014/main" id="{857677A3-9F6A-4B5A-BB2D-CDCBF3441FFB}"/>
              </a:ext>
            </a:extLst>
          </p:cNvPr>
          <p:cNvSpPr txBox="1"/>
          <p:nvPr/>
        </p:nvSpPr>
        <p:spPr>
          <a:xfrm>
            <a:off x="6929405" y="3635267"/>
            <a:ext cx="14556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Economic capacity </a:t>
            </a:r>
          </a:p>
        </p:txBody>
      </p:sp>
      <p:sp>
        <p:nvSpPr>
          <p:cNvPr id="26" name="TextBox 25">
            <a:extLst>
              <a:ext uri="{FF2B5EF4-FFF2-40B4-BE49-F238E27FC236}">
                <a16:creationId xmlns:a16="http://schemas.microsoft.com/office/drawing/2014/main" id="{FC6F9365-0A49-4903-ABDF-BC9BFD722CA4}"/>
              </a:ext>
            </a:extLst>
          </p:cNvPr>
          <p:cNvSpPr txBox="1"/>
          <p:nvPr/>
        </p:nvSpPr>
        <p:spPr>
          <a:xfrm>
            <a:off x="8455918" y="3635266"/>
            <a:ext cx="14556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Access to services </a:t>
            </a:r>
          </a:p>
        </p:txBody>
      </p:sp>
      <p:sp>
        <p:nvSpPr>
          <p:cNvPr id="27" name="TextBox 26">
            <a:extLst>
              <a:ext uri="{FF2B5EF4-FFF2-40B4-BE49-F238E27FC236}">
                <a16:creationId xmlns:a16="http://schemas.microsoft.com/office/drawing/2014/main" id="{5DF2957A-3752-466C-ACC3-F4697466B1B7}"/>
              </a:ext>
            </a:extLst>
          </p:cNvPr>
          <p:cNvSpPr txBox="1"/>
          <p:nvPr/>
        </p:nvSpPr>
        <p:spPr>
          <a:xfrm>
            <a:off x="10013731" y="3624152"/>
            <a:ext cx="16133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Lato"/>
                <a:ea typeface="Lato"/>
                <a:cs typeface="Lato"/>
              </a:rPr>
              <a:t>Assistance &amp; needs gap </a:t>
            </a:r>
          </a:p>
        </p:txBody>
      </p:sp>
      <p:pic>
        <p:nvPicPr>
          <p:cNvPr id="28" name="Graphic 20" descr="Baby with solid fill">
            <a:extLst>
              <a:ext uri="{FF2B5EF4-FFF2-40B4-BE49-F238E27FC236}">
                <a16:creationId xmlns:a16="http://schemas.microsoft.com/office/drawing/2014/main" id="{BC0CB76E-62BE-4D58-8297-5F6885F2E0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932" y="2748190"/>
            <a:ext cx="914400" cy="914400"/>
          </a:xfrm>
          <a:prstGeom prst="rect">
            <a:avLst/>
          </a:prstGeom>
        </p:spPr>
      </p:pic>
      <p:pic>
        <p:nvPicPr>
          <p:cNvPr id="29" name="Graphic 25" descr="Medical with solid fill">
            <a:extLst>
              <a:ext uri="{FF2B5EF4-FFF2-40B4-BE49-F238E27FC236}">
                <a16:creationId xmlns:a16="http://schemas.microsoft.com/office/drawing/2014/main" id="{A574F814-3F71-4321-B9A5-262FD0DD25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950" y="2797391"/>
            <a:ext cx="914400" cy="914400"/>
          </a:xfrm>
          <a:prstGeom prst="rect">
            <a:avLst/>
          </a:prstGeom>
        </p:spPr>
      </p:pic>
      <p:pic>
        <p:nvPicPr>
          <p:cNvPr id="30" name="Graphic 27" descr="Cow with solid fill">
            <a:extLst>
              <a:ext uri="{FF2B5EF4-FFF2-40B4-BE49-F238E27FC236}">
                <a16:creationId xmlns:a16="http://schemas.microsoft.com/office/drawing/2014/main" id="{9A3FE9D9-312C-45A1-81BC-048C3AD3E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7861" y="2841129"/>
            <a:ext cx="914400" cy="914400"/>
          </a:xfrm>
          <a:prstGeom prst="rect">
            <a:avLst/>
          </a:prstGeom>
        </p:spPr>
      </p:pic>
      <p:pic>
        <p:nvPicPr>
          <p:cNvPr id="31" name="Graphic 24" descr="Coins with solid fill">
            <a:extLst>
              <a:ext uri="{FF2B5EF4-FFF2-40B4-BE49-F238E27FC236}">
                <a16:creationId xmlns:a16="http://schemas.microsoft.com/office/drawing/2014/main" id="{F027DDA8-2A5D-4328-8004-CE63FC758F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26265" y="2885405"/>
            <a:ext cx="796159" cy="796159"/>
          </a:xfrm>
          <a:prstGeom prst="rect">
            <a:avLst/>
          </a:prstGeom>
        </p:spPr>
      </p:pic>
      <p:pic>
        <p:nvPicPr>
          <p:cNvPr id="32" name="Graphic 26" descr="Handshake with solid fill">
            <a:extLst>
              <a:ext uri="{FF2B5EF4-FFF2-40B4-BE49-F238E27FC236}">
                <a16:creationId xmlns:a16="http://schemas.microsoft.com/office/drawing/2014/main" id="{F01CB141-943F-4FCC-9DE9-109369B855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39088" y="2885405"/>
            <a:ext cx="914400" cy="914400"/>
          </a:xfrm>
          <a:prstGeom prst="rect">
            <a:avLst/>
          </a:prstGeom>
        </p:spPr>
      </p:pic>
      <p:sp>
        <p:nvSpPr>
          <p:cNvPr id="35" name="TextBox 34">
            <a:extLst>
              <a:ext uri="{FF2B5EF4-FFF2-40B4-BE49-F238E27FC236}">
                <a16:creationId xmlns:a16="http://schemas.microsoft.com/office/drawing/2014/main" id="{24975BD5-897A-4FA9-AEAE-F4DD802C741C}"/>
              </a:ext>
            </a:extLst>
          </p:cNvPr>
          <p:cNvSpPr txBox="1"/>
          <p:nvPr/>
        </p:nvSpPr>
        <p:spPr>
          <a:xfrm>
            <a:off x="4045037" y="2209226"/>
            <a:ext cx="38504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418FDE"/>
                </a:solidFill>
                <a:latin typeface="Lato"/>
                <a:ea typeface="Lato"/>
                <a:cs typeface="Lato"/>
              </a:rPr>
              <a:t>Thematic areas </a:t>
            </a:r>
          </a:p>
        </p:txBody>
      </p:sp>
      <p:sp>
        <p:nvSpPr>
          <p:cNvPr id="40" name="TextBox 39">
            <a:extLst>
              <a:ext uri="{FF2B5EF4-FFF2-40B4-BE49-F238E27FC236}">
                <a16:creationId xmlns:a16="http://schemas.microsoft.com/office/drawing/2014/main" id="{BEDBC16F-71D9-47C4-8123-1CBB04B2AAEC}"/>
              </a:ext>
            </a:extLst>
          </p:cNvPr>
          <p:cNvSpPr txBox="1"/>
          <p:nvPr/>
        </p:nvSpPr>
        <p:spPr>
          <a:xfrm>
            <a:off x="3421339" y="4753594"/>
            <a:ext cx="49421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418FDE"/>
                </a:solidFill>
                <a:latin typeface="Lato"/>
                <a:ea typeface="Lato"/>
                <a:cs typeface="Lato"/>
              </a:rPr>
              <a:t>Indicators per thematic area</a:t>
            </a:r>
          </a:p>
        </p:txBody>
      </p:sp>
      <p:pic>
        <p:nvPicPr>
          <p:cNvPr id="41" name="Graphic 40">
            <a:extLst>
              <a:ext uri="{FF2B5EF4-FFF2-40B4-BE49-F238E27FC236}">
                <a16:creationId xmlns:a16="http://schemas.microsoft.com/office/drawing/2014/main" id="{50D803F6-3D50-4C7B-BC16-FB0F2192C3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69583" y="2929184"/>
            <a:ext cx="701541" cy="701541"/>
          </a:xfrm>
          <a:prstGeom prst="rect">
            <a:avLst/>
          </a:prstGeom>
        </p:spPr>
      </p:pic>
      <p:pic>
        <p:nvPicPr>
          <p:cNvPr id="42" name="Graphic 41">
            <a:extLst>
              <a:ext uri="{FF2B5EF4-FFF2-40B4-BE49-F238E27FC236}">
                <a16:creationId xmlns:a16="http://schemas.microsoft.com/office/drawing/2014/main" id="{304C14DF-7FDC-4437-8AA7-D1235F1F03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22664" y="3018377"/>
            <a:ext cx="511869" cy="394566"/>
          </a:xfrm>
          <a:prstGeom prst="rect">
            <a:avLst/>
          </a:prstGeom>
        </p:spPr>
      </p:pic>
      <p:pic>
        <p:nvPicPr>
          <p:cNvPr id="43" name="Graphic 42">
            <a:extLst>
              <a:ext uri="{FF2B5EF4-FFF2-40B4-BE49-F238E27FC236}">
                <a16:creationId xmlns:a16="http://schemas.microsoft.com/office/drawing/2014/main" id="{A573F488-1B55-452F-B22D-0B16463C9BC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63896" y="3100932"/>
            <a:ext cx="392415" cy="523220"/>
          </a:xfrm>
          <a:prstGeom prst="rect">
            <a:avLst/>
          </a:prstGeom>
        </p:spPr>
      </p:pic>
      <p:pic>
        <p:nvPicPr>
          <p:cNvPr id="46" name="Graphic 45" descr="Hamburger Menu Icon outline">
            <a:extLst>
              <a:ext uri="{FF2B5EF4-FFF2-40B4-BE49-F238E27FC236}">
                <a16:creationId xmlns:a16="http://schemas.microsoft.com/office/drawing/2014/main" id="{2D9BA163-F5EC-4AA4-A0A6-8E15D4A4CDD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82675" y="5388489"/>
            <a:ext cx="652914" cy="652914"/>
          </a:xfrm>
          <a:prstGeom prst="rect">
            <a:avLst/>
          </a:prstGeom>
        </p:spPr>
      </p:pic>
      <p:pic>
        <p:nvPicPr>
          <p:cNvPr id="47" name="Graphic 46" descr="Hamburger Menu Icon outline">
            <a:extLst>
              <a:ext uri="{FF2B5EF4-FFF2-40B4-BE49-F238E27FC236}">
                <a16:creationId xmlns:a16="http://schemas.microsoft.com/office/drawing/2014/main" id="{9B09A78C-5F98-41DB-AA2B-AB7EB00D1F8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747962" y="5388489"/>
            <a:ext cx="652914" cy="652914"/>
          </a:xfrm>
          <a:prstGeom prst="rect">
            <a:avLst/>
          </a:prstGeom>
        </p:spPr>
      </p:pic>
      <p:pic>
        <p:nvPicPr>
          <p:cNvPr id="48" name="Graphic 47" descr="Hamburger Menu Icon outline">
            <a:extLst>
              <a:ext uri="{FF2B5EF4-FFF2-40B4-BE49-F238E27FC236}">
                <a16:creationId xmlns:a16="http://schemas.microsoft.com/office/drawing/2014/main" id="{8B02D59D-F907-4235-A0FA-17DA74EF659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313249" y="5401139"/>
            <a:ext cx="652914" cy="652914"/>
          </a:xfrm>
          <a:prstGeom prst="rect">
            <a:avLst/>
          </a:prstGeom>
        </p:spPr>
      </p:pic>
      <p:pic>
        <p:nvPicPr>
          <p:cNvPr id="49" name="Graphic 48" descr="Hamburger Menu Icon outline">
            <a:extLst>
              <a:ext uri="{FF2B5EF4-FFF2-40B4-BE49-F238E27FC236}">
                <a16:creationId xmlns:a16="http://schemas.microsoft.com/office/drawing/2014/main" id="{C080F269-A9BD-4CAE-950A-83C2979EA30D}"/>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866743" y="5450220"/>
            <a:ext cx="652914" cy="652914"/>
          </a:xfrm>
          <a:prstGeom prst="rect">
            <a:avLst/>
          </a:prstGeom>
        </p:spPr>
      </p:pic>
      <p:pic>
        <p:nvPicPr>
          <p:cNvPr id="50" name="Graphic 49" descr="Hamburger Menu Icon outline">
            <a:extLst>
              <a:ext uri="{FF2B5EF4-FFF2-40B4-BE49-F238E27FC236}">
                <a16:creationId xmlns:a16="http://schemas.microsoft.com/office/drawing/2014/main" id="{BC652F0F-0E86-4E49-9AF7-D69205E8FB5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351855" y="5452978"/>
            <a:ext cx="652914" cy="652914"/>
          </a:xfrm>
          <a:prstGeom prst="rect">
            <a:avLst/>
          </a:prstGeom>
        </p:spPr>
      </p:pic>
      <p:pic>
        <p:nvPicPr>
          <p:cNvPr id="51" name="Graphic 50" descr="Hamburger Menu Icon outline">
            <a:extLst>
              <a:ext uri="{FF2B5EF4-FFF2-40B4-BE49-F238E27FC236}">
                <a16:creationId xmlns:a16="http://schemas.microsoft.com/office/drawing/2014/main" id="{A5BD2BF1-6897-4E1B-9382-F16576882016}"/>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917142" y="5452978"/>
            <a:ext cx="652914" cy="652914"/>
          </a:xfrm>
          <a:prstGeom prst="rect">
            <a:avLst/>
          </a:prstGeom>
        </p:spPr>
      </p:pic>
      <p:pic>
        <p:nvPicPr>
          <p:cNvPr id="53" name="Graphic 52" descr="Hamburger Menu Icon outline">
            <a:extLst>
              <a:ext uri="{FF2B5EF4-FFF2-40B4-BE49-F238E27FC236}">
                <a16:creationId xmlns:a16="http://schemas.microsoft.com/office/drawing/2014/main" id="{3D5C93C2-5BA3-4554-9269-9D68D168DCBB}"/>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93943" y="5452978"/>
            <a:ext cx="652914" cy="652914"/>
          </a:xfrm>
          <a:prstGeom prst="rect">
            <a:avLst/>
          </a:prstGeom>
        </p:spPr>
      </p:pic>
      <p:grpSp>
        <p:nvGrpSpPr>
          <p:cNvPr id="63" name="Group 62">
            <a:extLst>
              <a:ext uri="{FF2B5EF4-FFF2-40B4-BE49-F238E27FC236}">
                <a16:creationId xmlns:a16="http://schemas.microsoft.com/office/drawing/2014/main" id="{7DA6B40E-B272-4DDE-A173-2E557DBB7735}"/>
              </a:ext>
            </a:extLst>
          </p:cNvPr>
          <p:cNvGrpSpPr/>
          <p:nvPr/>
        </p:nvGrpSpPr>
        <p:grpSpPr>
          <a:xfrm>
            <a:off x="4453094" y="451351"/>
            <a:ext cx="3034364" cy="1281997"/>
            <a:chOff x="4453094" y="451351"/>
            <a:chExt cx="3034364" cy="1281997"/>
          </a:xfrm>
        </p:grpSpPr>
        <p:sp>
          <p:nvSpPr>
            <p:cNvPr id="7" name="TextBox 6">
              <a:extLst>
                <a:ext uri="{FF2B5EF4-FFF2-40B4-BE49-F238E27FC236}">
                  <a16:creationId xmlns:a16="http://schemas.microsoft.com/office/drawing/2014/main" id="{68CBD8B5-AB22-42AA-B384-8FA3D278949E}"/>
                </a:ext>
              </a:extLst>
            </p:cNvPr>
            <p:cNvSpPr txBox="1"/>
            <p:nvPr/>
          </p:nvSpPr>
          <p:spPr>
            <a:xfrm>
              <a:off x="4453094" y="451351"/>
              <a:ext cx="3034364" cy="523220"/>
            </a:xfrm>
            <a:prstGeom prst="rect">
              <a:avLst/>
            </a:prstGeom>
            <a:noFill/>
          </p:spPr>
          <p:txBody>
            <a:bodyPr wrap="square">
              <a:spAutoFit/>
            </a:bodyPr>
            <a:lstStyle/>
            <a:p>
              <a:pPr algn="ctr"/>
              <a:r>
                <a:rPr lang="en-US" sz="2800" b="1">
                  <a:solidFill>
                    <a:srgbClr val="4291E1"/>
                  </a:solidFill>
                  <a:latin typeface="Lato" panose="020F0502020204030203" pitchFamily="34" charset="0"/>
                  <a:ea typeface="Lato" panose="020F0502020204030203" pitchFamily="34" charset="0"/>
                  <a:cs typeface="Lato" panose="020F0502020204030203" pitchFamily="34" charset="0"/>
                </a:rPr>
                <a:t>Objectives</a:t>
              </a:r>
              <a:endParaRPr lang="en-CH" sz="2800">
                <a:solidFill>
                  <a:srgbClr val="4291E1"/>
                </a:solidFill>
              </a:endParaRPr>
            </a:p>
          </p:txBody>
        </p:sp>
        <p:grpSp>
          <p:nvGrpSpPr>
            <p:cNvPr id="62" name="Group 61">
              <a:extLst>
                <a:ext uri="{FF2B5EF4-FFF2-40B4-BE49-F238E27FC236}">
                  <a16:creationId xmlns:a16="http://schemas.microsoft.com/office/drawing/2014/main" id="{B1A987E6-7EDB-495A-B605-050A306EA60B}"/>
                </a:ext>
              </a:extLst>
            </p:cNvPr>
            <p:cNvGrpSpPr/>
            <p:nvPr/>
          </p:nvGrpSpPr>
          <p:grpSpPr>
            <a:xfrm>
              <a:off x="5120369" y="1006944"/>
              <a:ext cx="1606032" cy="726404"/>
              <a:chOff x="5120369" y="1006944"/>
              <a:chExt cx="1606032" cy="726404"/>
            </a:xfrm>
          </p:grpSpPr>
          <p:grpSp>
            <p:nvGrpSpPr>
              <p:cNvPr id="54" name="Group 53">
                <a:extLst>
                  <a:ext uri="{FF2B5EF4-FFF2-40B4-BE49-F238E27FC236}">
                    <a16:creationId xmlns:a16="http://schemas.microsoft.com/office/drawing/2014/main" id="{4B8B01D3-DFBB-41B4-BA8D-7066D8BC50B7}"/>
                  </a:ext>
                </a:extLst>
              </p:cNvPr>
              <p:cNvGrpSpPr/>
              <p:nvPr/>
            </p:nvGrpSpPr>
            <p:grpSpPr>
              <a:xfrm>
                <a:off x="5834248" y="1042200"/>
                <a:ext cx="892153" cy="652914"/>
                <a:chOff x="5506988" y="1042200"/>
                <a:chExt cx="892153" cy="652914"/>
              </a:xfrm>
            </p:grpSpPr>
            <p:pic>
              <p:nvPicPr>
                <p:cNvPr id="11" name="Graphic 10" descr="Hamburger Menu Icon outline">
                  <a:extLst>
                    <a:ext uri="{FF2B5EF4-FFF2-40B4-BE49-F238E27FC236}">
                      <a16:creationId xmlns:a16="http://schemas.microsoft.com/office/drawing/2014/main" id="{8D284134-2447-476F-87F8-5B719E08C649}"/>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506988" y="1042200"/>
                  <a:ext cx="652914" cy="652914"/>
                </a:xfrm>
                <a:prstGeom prst="rect">
                  <a:avLst/>
                </a:prstGeom>
              </p:spPr>
            </p:pic>
            <p:pic>
              <p:nvPicPr>
                <p:cNvPr id="17" name="Graphic 16" descr="Checkmark with solid fill">
                  <a:extLst>
                    <a:ext uri="{FF2B5EF4-FFF2-40B4-BE49-F238E27FC236}">
                      <a16:creationId xmlns:a16="http://schemas.microsoft.com/office/drawing/2014/main" id="{E9EEBAC5-E2FF-459A-A05B-8A8F260454A8}"/>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59902" y="1072179"/>
                  <a:ext cx="229614" cy="229614"/>
                </a:xfrm>
                <a:prstGeom prst="rect">
                  <a:avLst/>
                </a:prstGeom>
              </p:spPr>
            </p:pic>
            <p:pic>
              <p:nvPicPr>
                <p:cNvPr id="19" name="Graphic 18" descr="Checkmark with solid fill">
                  <a:extLst>
                    <a:ext uri="{FF2B5EF4-FFF2-40B4-BE49-F238E27FC236}">
                      <a16:creationId xmlns:a16="http://schemas.microsoft.com/office/drawing/2014/main" id="{C1A90997-B770-454B-840E-DFA1A71A72FB}"/>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59902" y="1254954"/>
                  <a:ext cx="229614" cy="229614"/>
                </a:xfrm>
                <a:prstGeom prst="rect">
                  <a:avLst/>
                </a:prstGeom>
              </p:spPr>
            </p:pic>
            <p:pic>
              <p:nvPicPr>
                <p:cNvPr id="20" name="Graphic 19" descr="Checkmark with solid fill">
                  <a:extLst>
                    <a:ext uri="{FF2B5EF4-FFF2-40B4-BE49-F238E27FC236}">
                      <a16:creationId xmlns:a16="http://schemas.microsoft.com/office/drawing/2014/main" id="{627625C2-0847-4E95-BD57-8C5C06FEA5A7}"/>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169527" y="1435393"/>
                  <a:ext cx="229614" cy="229614"/>
                </a:xfrm>
                <a:prstGeom prst="rect">
                  <a:avLst/>
                </a:prstGeom>
              </p:spPr>
            </p:pic>
          </p:grpSp>
          <p:pic>
            <p:nvPicPr>
              <p:cNvPr id="61" name="Graphic 60" descr="Venn diagram with solid fill">
                <a:extLst>
                  <a:ext uri="{FF2B5EF4-FFF2-40B4-BE49-F238E27FC236}">
                    <a16:creationId xmlns:a16="http://schemas.microsoft.com/office/drawing/2014/main" id="{8561F46E-6F1A-49C0-8597-B19653ECBFF4}"/>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120369" y="1006944"/>
                <a:ext cx="726404" cy="726404"/>
              </a:xfrm>
              <a:prstGeom prst="rect">
                <a:avLst/>
              </a:prstGeom>
            </p:spPr>
          </p:pic>
        </p:grpSp>
      </p:grpSp>
    </p:spTree>
    <p:extLst>
      <p:ext uri="{BB962C8B-B14F-4D97-AF65-F5344CB8AC3E}">
        <p14:creationId xmlns:p14="http://schemas.microsoft.com/office/powerpoint/2010/main" val="372494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12095"/>
            <a:ext cx="12217683" cy="6858000"/>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334819" y="3742678"/>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How to prepare assessment and analysis?</a:t>
            </a:r>
          </a:p>
        </p:txBody>
      </p:sp>
      <p:pic>
        <p:nvPicPr>
          <p:cNvPr id="8" name="Graphic 7">
            <a:extLst>
              <a:ext uri="{FF2B5EF4-FFF2-40B4-BE49-F238E27FC236}">
                <a16:creationId xmlns:a16="http://schemas.microsoft.com/office/drawing/2014/main" id="{7BE7FF20-C448-4225-8593-E7500A3564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6725" y="2606460"/>
            <a:ext cx="914400" cy="914400"/>
          </a:xfrm>
          <a:prstGeom prst="rect">
            <a:avLst/>
          </a:prstGeom>
        </p:spPr>
      </p:pic>
      <p:pic>
        <p:nvPicPr>
          <p:cNvPr id="9" name="Graphic 8">
            <a:extLst>
              <a:ext uri="{FF2B5EF4-FFF2-40B4-BE49-F238E27FC236}">
                <a16:creationId xmlns:a16="http://schemas.microsoft.com/office/drawing/2014/main" id="{55FD8246-EF8C-4A57-813B-DDA2AA7A4E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4054" y="2606460"/>
            <a:ext cx="914400" cy="914400"/>
          </a:xfrm>
          <a:prstGeom prst="rect">
            <a:avLst/>
          </a:prstGeom>
        </p:spPr>
      </p:pic>
      <p:pic>
        <p:nvPicPr>
          <p:cNvPr id="10" name="Graphic 9">
            <a:extLst>
              <a:ext uri="{FF2B5EF4-FFF2-40B4-BE49-F238E27FC236}">
                <a16:creationId xmlns:a16="http://schemas.microsoft.com/office/drawing/2014/main" id="{B76968AD-0D43-428D-AAED-3B80DA6ADE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550" y="2828278"/>
            <a:ext cx="805670" cy="621037"/>
          </a:xfrm>
          <a:prstGeom prst="rect">
            <a:avLst/>
          </a:prstGeom>
        </p:spPr>
      </p:pic>
      <p:pic>
        <p:nvPicPr>
          <p:cNvPr id="11" name="Graphic 10">
            <a:extLst>
              <a:ext uri="{FF2B5EF4-FFF2-40B4-BE49-F238E27FC236}">
                <a16:creationId xmlns:a16="http://schemas.microsoft.com/office/drawing/2014/main" id="{5E2B0858-2793-4A8F-BB69-7565C1A53D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6975" y="2785917"/>
            <a:ext cx="673627" cy="673627"/>
          </a:xfrm>
          <a:prstGeom prst="rect">
            <a:avLst/>
          </a:prstGeom>
        </p:spPr>
      </p:pic>
    </p:spTree>
    <p:custDataLst>
      <p:tags r:id="rId1"/>
    </p:custDataLst>
    <p:extLst>
      <p:ext uri="{BB962C8B-B14F-4D97-AF65-F5344CB8AC3E}">
        <p14:creationId xmlns:p14="http://schemas.microsoft.com/office/powerpoint/2010/main" val="1846782089"/>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solidFill>
            <a:srgbClr val="38A6A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419549" y="3521493"/>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Steps in a typical assessment</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45A7A960-A008-4594-8E90-264A97938F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0104" y="1532355"/>
            <a:ext cx="908374" cy="1334173"/>
          </a:xfrm>
          <a:prstGeom prst="rect">
            <a:avLst/>
          </a:prstGeom>
        </p:spPr>
      </p:pic>
      <p:pic>
        <p:nvPicPr>
          <p:cNvPr id="9" name="Graphic 8">
            <a:extLst>
              <a:ext uri="{FF2B5EF4-FFF2-40B4-BE49-F238E27FC236}">
                <a16:creationId xmlns:a16="http://schemas.microsoft.com/office/drawing/2014/main" id="{7B96A627-F6AE-43EE-B0C9-04298514E4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7900" y="1552527"/>
            <a:ext cx="766500" cy="1314001"/>
          </a:xfrm>
          <a:prstGeom prst="rect">
            <a:avLst/>
          </a:prstGeom>
        </p:spPr>
      </p:pic>
      <p:pic>
        <p:nvPicPr>
          <p:cNvPr id="10" name="Graphic 9">
            <a:extLst>
              <a:ext uri="{FF2B5EF4-FFF2-40B4-BE49-F238E27FC236}">
                <a16:creationId xmlns:a16="http://schemas.microsoft.com/office/drawing/2014/main" id="{9641DED3-ADAA-43D9-93F5-6A2B9DA6CC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8725" y="1699413"/>
            <a:ext cx="595133" cy="1020228"/>
          </a:xfrm>
          <a:prstGeom prst="rect">
            <a:avLst/>
          </a:prstGeom>
        </p:spPr>
      </p:pic>
      <p:pic>
        <p:nvPicPr>
          <p:cNvPr id="11" name="Graphic 10">
            <a:extLst>
              <a:ext uri="{FF2B5EF4-FFF2-40B4-BE49-F238E27FC236}">
                <a16:creationId xmlns:a16="http://schemas.microsoft.com/office/drawing/2014/main" id="{48745C7B-49D7-412B-9F24-5C231A462F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8183" y="1829809"/>
            <a:ext cx="667374" cy="889832"/>
          </a:xfrm>
          <a:prstGeom prst="rect">
            <a:avLst/>
          </a:prstGeom>
        </p:spPr>
      </p:pic>
      <p:pic>
        <p:nvPicPr>
          <p:cNvPr id="12" name="Graphic 11">
            <a:extLst>
              <a:ext uri="{FF2B5EF4-FFF2-40B4-BE49-F238E27FC236}">
                <a16:creationId xmlns:a16="http://schemas.microsoft.com/office/drawing/2014/main" id="{2C720BB3-F7DF-4966-BEA7-E290053C5E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11440" y="1809771"/>
            <a:ext cx="908374" cy="908374"/>
          </a:xfrm>
          <a:prstGeom prst="rect">
            <a:avLst/>
          </a:prstGeom>
        </p:spPr>
      </p:pic>
      <p:pic>
        <p:nvPicPr>
          <p:cNvPr id="13" name="Graphic 12">
            <a:extLst>
              <a:ext uri="{FF2B5EF4-FFF2-40B4-BE49-F238E27FC236}">
                <a16:creationId xmlns:a16="http://schemas.microsoft.com/office/drawing/2014/main" id="{914FC329-9C8E-4FD2-A1C7-99E3D4AB7D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29882" y="1961454"/>
            <a:ext cx="908373" cy="700204"/>
          </a:xfrm>
          <a:prstGeom prst="rect">
            <a:avLst/>
          </a:prstGeom>
        </p:spPr>
      </p:pic>
    </p:spTree>
    <p:custDataLst>
      <p:tags r:id="rId1"/>
    </p:custDataLst>
    <p:extLst>
      <p:ext uri="{BB962C8B-B14F-4D97-AF65-F5344CB8AC3E}">
        <p14:creationId xmlns:p14="http://schemas.microsoft.com/office/powerpoint/2010/main" val="1958268291"/>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27848D3D-32C5-49CE-9647-A37B2D43FEC3}"/>
              </a:ext>
            </a:extLst>
          </p:cNvPr>
          <p:cNvSpPr>
            <a:spLocks noGrp="1"/>
          </p:cNvSpPr>
          <p:nvPr>
            <p:ph type="title"/>
          </p:nvPr>
        </p:nvSpPr>
        <p:spPr>
          <a:xfrm>
            <a:off x="-345233" y="677934"/>
            <a:ext cx="9307687" cy="932688"/>
          </a:xfrm>
          <a:prstGeom prst="ellipse">
            <a:avLst/>
          </a:prstGeom>
        </p:spPr>
        <p:txBody>
          <a:bodyPr vert="horz" lIns="91440" tIns="45720" rIns="91440" bIns="45720" rtlCol="0" anchor="b">
            <a:noAutofit/>
          </a:bodyPr>
          <a:lstStyle/>
          <a:p>
            <a:r>
              <a:rPr lang="en-US" sz="4000" b="1" dirty="0">
                <a:solidFill>
                  <a:srgbClr val="4291E1"/>
                </a:solidFill>
                <a:latin typeface="Lato"/>
                <a:ea typeface="Lato"/>
                <a:cs typeface="Lato"/>
              </a:rPr>
              <a:t>Steps</a:t>
            </a:r>
            <a:r>
              <a:rPr lang="en-US" sz="4000" b="1" kern="1200" dirty="0">
                <a:solidFill>
                  <a:srgbClr val="4291E1"/>
                </a:solidFill>
                <a:latin typeface="Lato"/>
                <a:ea typeface="Lato"/>
                <a:cs typeface="Lato"/>
              </a:rPr>
              <a:t> of an assessment</a:t>
            </a:r>
          </a:p>
        </p:txBody>
      </p:sp>
      <p:sp>
        <p:nvSpPr>
          <p:cNvPr id="21" name="TextBox 20">
            <a:extLst>
              <a:ext uri="{FF2B5EF4-FFF2-40B4-BE49-F238E27FC236}">
                <a16:creationId xmlns:a16="http://schemas.microsoft.com/office/drawing/2014/main" id="{B741107E-91B8-415A-AAF7-608D834EAFC4}"/>
              </a:ext>
            </a:extLst>
          </p:cNvPr>
          <p:cNvSpPr txBox="1"/>
          <p:nvPr/>
        </p:nvSpPr>
        <p:spPr>
          <a:xfrm>
            <a:off x="1019638" y="3984385"/>
            <a:ext cx="3488567" cy="461665"/>
          </a:xfrm>
          <a:prstGeom prst="rect">
            <a:avLst/>
          </a:prstGeom>
          <a:noFill/>
        </p:spPr>
        <p:txBody>
          <a:bodyPr wrap="square">
            <a:spAutoFit/>
          </a:bodyPr>
          <a:lstStyle/>
          <a:p>
            <a:r>
              <a:rPr lang="en-US" sz="2400" b="1">
                <a:solidFill>
                  <a:srgbClr val="4291E1"/>
                </a:solidFill>
              </a:rPr>
              <a:t>Planning</a:t>
            </a:r>
            <a:endParaRPr lang="en-CH" sz="2400" b="1">
              <a:solidFill>
                <a:srgbClr val="4291E1"/>
              </a:solidFill>
            </a:endParaRPr>
          </a:p>
        </p:txBody>
      </p:sp>
      <p:grpSp>
        <p:nvGrpSpPr>
          <p:cNvPr id="54" name="Group 53">
            <a:extLst>
              <a:ext uri="{FF2B5EF4-FFF2-40B4-BE49-F238E27FC236}">
                <a16:creationId xmlns:a16="http://schemas.microsoft.com/office/drawing/2014/main" id="{749A5A5D-AE38-40DA-9006-188D09C0D50A}"/>
              </a:ext>
            </a:extLst>
          </p:cNvPr>
          <p:cNvGrpSpPr/>
          <p:nvPr/>
        </p:nvGrpSpPr>
        <p:grpSpPr>
          <a:xfrm>
            <a:off x="2809024" y="3984384"/>
            <a:ext cx="2902490" cy="461665"/>
            <a:chOff x="3397794" y="1783443"/>
            <a:chExt cx="2902490" cy="461665"/>
          </a:xfrm>
        </p:grpSpPr>
        <p:sp>
          <p:nvSpPr>
            <p:cNvPr id="22" name="TextBox 21">
              <a:extLst>
                <a:ext uri="{FF2B5EF4-FFF2-40B4-BE49-F238E27FC236}">
                  <a16:creationId xmlns:a16="http://schemas.microsoft.com/office/drawing/2014/main" id="{E9D2FF74-2713-42F8-84A7-29479CEABEC7}"/>
                </a:ext>
              </a:extLst>
            </p:cNvPr>
            <p:cNvSpPr txBox="1"/>
            <p:nvPr/>
          </p:nvSpPr>
          <p:spPr>
            <a:xfrm>
              <a:off x="3736991" y="1783443"/>
              <a:ext cx="2563293" cy="461665"/>
            </a:xfrm>
            <a:prstGeom prst="rect">
              <a:avLst/>
            </a:prstGeom>
            <a:noFill/>
          </p:spPr>
          <p:txBody>
            <a:bodyPr wrap="square">
              <a:spAutoFit/>
            </a:bodyPr>
            <a:lstStyle/>
            <a:p>
              <a:r>
                <a:rPr lang="en-US" sz="2400" b="1">
                  <a:solidFill>
                    <a:srgbClr val="4291E1"/>
                  </a:solidFill>
                </a:rPr>
                <a:t>Preparation</a:t>
              </a:r>
              <a:endParaRPr lang="en-CH" sz="2400" b="1">
                <a:solidFill>
                  <a:srgbClr val="4291E1"/>
                </a:solidFill>
              </a:endParaRPr>
            </a:p>
          </p:txBody>
        </p:sp>
        <p:sp>
          <p:nvSpPr>
            <p:cNvPr id="49" name="Arrow: Right 48">
              <a:extLst>
                <a:ext uri="{FF2B5EF4-FFF2-40B4-BE49-F238E27FC236}">
                  <a16:creationId xmlns:a16="http://schemas.microsoft.com/office/drawing/2014/main" id="{4FF8C688-6467-43EE-BCBF-057CBACF9015}"/>
                </a:ext>
              </a:extLst>
            </p:cNvPr>
            <p:cNvSpPr/>
            <p:nvPr/>
          </p:nvSpPr>
          <p:spPr>
            <a:xfrm>
              <a:off x="3397794" y="1886942"/>
              <a:ext cx="276726" cy="271273"/>
            </a:xfrm>
            <a:prstGeom prst="rightArrow">
              <a:avLst/>
            </a:prstGeom>
            <a:solidFill>
              <a:srgbClr val="42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5" name="Group 54">
            <a:extLst>
              <a:ext uri="{FF2B5EF4-FFF2-40B4-BE49-F238E27FC236}">
                <a16:creationId xmlns:a16="http://schemas.microsoft.com/office/drawing/2014/main" id="{A46E4717-6B07-4B04-8F36-52E66437F007}"/>
              </a:ext>
            </a:extLst>
          </p:cNvPr>
          <p:cNvGrpSpPr/>
          <p:nvPr/>
        </p:nvGrpSpPr>
        <p:grpSpPr>
          <a:xfrm>
            <a:off x="5361766" y="3984383"/>
            <a:ext cx="2887048" cy="461665"/>
            <a:chOff x="5708486" y="1783443"/>
            <a:chExt cx="2887048" cy="461665"/>
          </a:xfrm>
        </p:grpSpPr>
        <p:sp>
          <p:nvSpPr>
            <p:cNvPr id="33" name="TextBox 32">
              <a:extLst>
                <a:ext uri="{FF2B5EF4-FFF2-40B4-BE49-F238E27FC236}">
                  <a16:creationId xmlns:a16="http://schemas.microsoft.com/office/drawing/2014/main" id="{ABF4AE99-8850-4501-9BB3-A64CB659972C}"/>
                </a:ext>
              </a:extLst>
            </p:cNvPr>
            <p:cNvSpPr txBox="1"/>
            <p:nvPr/>
          </p:nvSpPr>
          <p:spPr>
            <a:xfrm>
              <a:off x="6032241" y="1783443"/>
              <a:ext cx="2563293" cy="461665"/>
            </a:xfrm>
            <a:prstGeom prst="rect">
              <a:avLst/>
            </a:prstGeom>
            <a:noFill/>
          </p:spPr>
          <p:txBody>
            <a:bodyPr wrap="square">
              <a:spAutoFit/>
            </a:bodyPr>
            <a:lstStyle/>
            <a:p>
              <a:r>
                <a:rPr lang="en-US" sz="2400" b="1">
                  <a:solidFill>
                    <a:srgbClr val="4291E1"/>
                  </a:solidFill>
                </a:rPr>
                <a:t>Data collection</a:t>
              </a:r>
              <a:endParaRPr lang="en-CH" sz="2400" b="1">
                <a:solidFill>
                  <a:srgbClr val="4291E1"/>
                </a:solidFill>
              </a:endParaRPr>
            </a:p>
          </p:txBody>
        </p:sp>
        <p:sp>
          <p:nvSpPr>
            <p:cNvPr id="50" name="Arrow: Right 49">
              <a:extLst>
                <a:ext uri="{FF2B5EF4-FFF2-40B4-BE49-F238E27FC236}">
                  <a16:creationId xmlns:a16="http://schemas.microsoft.com/office/drawing/2014/main" id="{9559ED5D-5B46-474E-AD99-90C2AA485C06}"/>
                </a:ext>
              </a:extLst>
            </p:cNvPr>
            <p:cNvSpPr/>
            <p:nvPr/>
          </p:nvSpPr>
          <p:spPr>
            <a:xfrm>
              <a:off x="5708486" y="1886943"/>
              <a:ext cx="276726" cy="271273"/>
            </a:xfrm>
            <a:prstGeom prst="rightArrow">
              <a:avLst/>
            </a:prstGeom>
            <a:solidFill>
              <a:srgbClr val="42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6" name="Group 55">
            <a:extLst>
              <a:ext uri="{FF2B5EF4-FFF2-40B4-BE49-F238E27FC236}">
                <a16:creationId xmlns:a16="http://schemas.microsoft.com/office/drawing/2014/main" id="{F288A964-6F23-45E0-915A-6E3FB85AE138}"/>
              </a:ext>
            </a:extLst>
          </p:cNvPr>
          <p:cNvGrpSpPr/>
          <p:nvPr/>
        </p:nvGrpSpPr>
        <p:grpSpPr>
          <a:xfrm>
            <a:off x="8294199" y="3971695"/>
            <a:ext cx="3280827" cy="461665"/>
            <a:chOff x="8793931" y="1770755"/>
            <a:chExt cx="3280827" cy="461665"/>
          </a:xfrm>
        </p:grpSpPr>
        <p:sp>
          <p:nvSpPr>
            <p:cNvPr id="38" name="TextBox 37">
              <a:extLst>
                <a:ext uri="{FF2B5EF4-FFF2-40B4-BE49-F238E27FC236}">
                  <a16:creationId xmlns:a16="http://schemas.microsoft.com/office/drawing/2014/main" id="{90E75958-23F1-4855-9BCA-85C441F60CC3}"/>
                </a:ext>
              </a:extLst>
            </p:cNvPr>
            <p:cNvSpPr txBox="1"/>
            <p:nvPr/>
          </p:nvSpPr>
          <p:spPr>
            <a:xfrm>
              <a:off x="9073094" y="1770755"/>
              <a:ext cx="3001664" cy="461665"/>
            </a:xfrm>
            <a:prstGeom prst="rect">
              <a:avLst/>
            </a:prstGeom>
            <a:noFill/>
          </p:spPr>
          <p:txBody>
            <a:bodyPr wrap="square">
              <a:spAutoFit/>
            </a:bodyPr>
            <a:lstStyle/>
            <a:p>
              <a:r>
                <a:rPr lang="en-US" sz="2400" b="1">
                  <a:solidFill>
                    <a:srgbClr val="4291E1"/>
                  </a:solidFill>
                </a:rPr>
                <a:t>Analysis &amp; reporting</a:t>
              </a:r>
              <a:endParaRPr lang="en-CH" sz="2400" b="1">
                <a:solidFill>
                  <a:srgbClr val="4291E1"/>
                </a:solidFill>
              </a:endParaRPr>
            </a:p>
          </p:txBody>
        </p:sp>
        <p:sp>
          <p:nvSpPr>
            <p:cNvPr id="51" name="Arrow: Right 50">
              <a:extLst>
                <a:ext uri="{FF2B5EF4-FFF2-40B4-BE49-F238E27FC236}">
                  <a16:creationId xmlns:a16="http://schemas.microsoft.com/office/drawing/2014/main" id="{06ADB65E-F9EF-41EA-91BF-1267484491BD}"/>
                </a:ext>
              </a:extLst>
            </p:cNvPr>
            <p:cNvSpPr/>
            <p:nvPr/>
          </p:nvSpPr>
          <p:spPr>
            <a:xfrm>
              <a:off x="8793931" y="1889431"/>
              <a:ext cx="276726" cy="271273"/>
            </a:xfrm>
            <a:prstGeom prst="rightArrow">
              <a:avLst/>
            </a:prstGeom>
            <a:solidFill>
              <a:srgbClr val="42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13" name="Graphic 12">
            <a:extLst>
              <a:ext uri="{FF2B5EF4-FFF2-40B4-BE49-F238E27FC236}">
                <a16:creationId xmlns:a16="http://schemas.microsoft.com/office/drawing/2014/main" id="{E6239662-CD7E-406B-B69F-78C3812ED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1146" y="2755004"/>
            <a:ext cx="960979" cy="960979"/>
          </a:xfrm>
          <a:prstGeom prst="rect">
            <a:avLst/>
          </a:prstGeom>
        </p:spPr>
      </p:pic>
      <p:pic>
        <p:nvPicPr>
          <p:cNvPr id="14" name="Graphic 13">
            <a:extLst>
              <a:ext uri="{FF2B5EF4-FFF2-40B4-BE49-F238E27FC236}">
                <a16:creationId xmlns:a16="http://schemas.microsoft.com/office/drawing/2014/main" id="{64E0EE34-49FB-4A0E-864C-2BD8370D61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4667" y="2795410"/>
            <a:ext cx="960980" cy="960980"/>
          </a:xfrm>
          <a:prstGeom prst="rect">
            <a:avLst/>
          </a:prstGeom>
        </p:spPr>
      </p:pic>
      <p:grpSp>
        <p:nvGrpSpPr>
          <p:cNvPr id="4" name="Group 3">
            <a:extLst>
              <a:ext uri="{FF2B5EF4-FFF2-40B4-BE49-F238E27FC236}">
                <a16:creationId xmlns:a16="http://schemas.microsoft.com/office/drawing/2014/main" id="{7B474436-9323-4A31-B53B-2A6A291CAF3E}"/>
              </a:ext>
            </a:extLst>
          </p:cNvPr>
          <p:cNvGrpSpPr/>
          <p:nvPr/>
        </p:nvGrpSpPr>
        <p:grpSpPr>
          <a:xfrm>
            <a:off x="6142199" y="2760049"/>
            <a:ext cx="770719" cy="1000881"/>
            <a:chOff x="6142199" y="2760049"/>
            <a:chExt cx="770719" cy="1000881"/>
          </a:xfrm>
        </p:grpSpPr>
        <p:pic>
          <p:nvPicPr>
            <p:cNvPr id="15" name="Graphic 14">
              <a:extLst>
                <a:ext uri="{FF2B5EF4-FFF2-40B4-BE49-F238E27FC236}">
                  <a16:creationId xmlns:a16="http://schemas.microsoft.com/office/drawing/2014/main" id="{70E9985D-2FA4-4A30-B5DE-3485521182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72643">
              <a:off x="6395319" y="2873617"/>
              <a:ext cx="517599" cy="887313"/>
            </a:xfrm>
            <a:prstGeom prst="rect">
              <a:avLst/>
            </a:prstGeom>
          </p:spPr>
        </p:pic>
        <p:pic>
          <p:nvPicPr>
            <p:cNvPr id="3" name="Graphic 2" descr="Pen with solid fill">
              <a:extLst>
                <a:ext uri="{FF2B5EF4-FFF2-40B4-BE49-F238E27FC236}">
                  <a16:creationId xmlns:a16="http://schemas.microsoft.com/office/drawing/2014/main" id="{76B1CA44-EA06-4B32-9F41-717DFCE50CE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838981">
              <a:off x="6142199" y="2760049"/>
              <a:ext cx="551367" cy="551367"/>
            </a:xfrm>
            <a:prstGeom prst="rect">
              <a:avLst/>
            </a:prstGeom>
          </p:spPr>
        </p:pic>
      </p:grpSp>
      <p:pic>
        <p:nvPicPr>
          <p:cNvPr id="19" name="Graphic 18">
            <a:extLst>
              <a:ext uri="{FF2B5EF4-FFF2-40B4-BE49-F238E27FC236}">
                <a16:creationId xmlns:a16="http://schemas.microsoft.com/office/drawing/2014/main" id="{E8B99323-AE8B-4EE7-A136-0F2974F37FB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64853" y="2988012"/>
            <a:ext cx="772552" cy="772552"/>
          </a:xfrm>
          <a:prstGeom prst="rect">
            <a:avLst/>
          </a:prstGeom>
        </p:spPr>
      </p:pic>
      <p:grpSp>
        <p:nvGrpSpPr>
          <p:cNvPr id="20" name="Group 19">
            <a:extLst>
              <a:ext uri="{FF2B5EF4-FFF2-40B4-BE49-F238E27FC236}">
                <a16:creationId xmlns:a16="http://schemas.microsoft.com/office/drawing/2014/main" id="{92CE996F-C5C7-408A-9BA6-9B95B670A3DF}"/>
              </a:ext>
            </a:extLst>
          </p:cNvPr>
          <p:cNvGrpSpPr/>
          <p:nvPr/>
        </p:nvGrpSpPr>
        <p:grpSpPr>
          <a:xfrm>
            <a:off x="10074194" y="2900415"/>
            <a:ext cx="914400" cy="914400"/>
            <a:chOff x="3825726" y="2317957"/>
            <a:chExt cx="914400" cy="914400"/>
          </a:xfrm>
        </p:grpSpPr>
        <p:grpSp>
          <p:nvGrpSpPr>
            <p:cNvPr id="23" name="Group 22">
              <a:extLst>
                <a:ext uri="{FF2B5EF4-FFF2-40B4-BE49-F238E27FC236}">
                  <a16:creationId xmlns:a16="http://schemas.microsoft.com/office/drawing/2014/main" id="{8F47A545-BCB1-4DA7-BC9F-F72B8BE9EEB0}"/>
                </a:ext>
              </a:extLst>
            </p:cNvPr>
            <p:cNvGrpSpPr/>
            <p:nvPr/>
          </p:nvGrpSpPr>
          <p:grpSpPr>
            <a:xfrm>
              <a:off x="4093602" y="2429764"/>
              <a:ext cx="412700" cy="347038"/>
              <a:chOff x="3106795" y="2429764"/>
              <a:chExt cx="412700" cy="347038"/>
            </a:xfrm>
          </p:grpSpPr>
          <p:sp>
            <p:nvSpPr>
              <p:cNvPr id="28" name="Rectangle 27">
                <a:extLst>
                  <a:ext uri="{FF2B5EF4-FFF2-40B4-BE49-F238E27FC236}">
                    <a16:creationId xmlns:a16="http://schemas.microsoft.com/office/drawing/2014/main" id="{6C486240-F43B-4802-A2AE-427D1C3406C2}"/>
                  </a:ext>
                </a:extLst>
              </p:cNvPr>
              <p:cNvSpPr/>
              <p:nvPr/>
            </p:nvSpPr>
            <p:spPr>
              <a:xfrm>
                <a:off x="3106795" y="2509376"/>
                <a:ext cx="378649" cy="267426"/>
              </a:xfrm>
              <a:prstGeom prst="rect">
                <a:avLst/>
              </a:prstGeom>
              <a:noFill/>
              <a:ln w="38100">
                <a:solidFill>
                  <a:srgbClr val="418F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Rectangle 28">
                <a:extLst>
                  <a:ext uri="{FF2B5EF4-FFF2-40B4-BE49-F238E27FC236}">
                    <a16:creationId xmlns:a16="http://schemas.microsoft.com/office/drawing/2014/main" id="{6A41B943-1DC5-4B61-A6DF-0BCE052A42C4}"/>
                  </a:ext>
                </a:extLst>
              </p:cNvPr>
              <p:cNvSpPr/>
              <p:nvPr/>
            </p:nvSpPr>
            <p:spPr>
              <a:xfrm>
                <a:off x="3365500" y="2429764"/>
                <a:ext cx="153995" cy="172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24" name="Graphic 23" descr="Paper with solid fill">
              <a:extLst>
                <a:ext uri="{FF2B5EF4-FFF2-40B4-BE49-F238E27FC236}">
                  <a16:creationId xmlns:a16="http://schemas.microsoft.com/office/drawing/2014/main" id="{E1AF1342-40F6-442B-A763-99522145D4C7}"/>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825726" y="2317957"/>
              <a:ext cx="914400" cy="914400"/>
            </a:xfrm>
            <a:prstGeom prst="rect">
              <a:avLst/>
            </a:prstGeom>
          </p:spPr>
        </p:pic>
        <p:pic>
          <p:nvPicPr>
            <p:cNvPr id="25" name="Graphic 24">
              <a:extLst>
                <a:ext uri="{FF2B5EF4-FFF2-40B4-BE49-F238E27FC236}">
                  <a16:creationId xmlns:a16="http://schemas.microsoft.com/office/drawing/2014/main" id="{579F6667-9AB5-44B0-8278-F3B146197CB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27500" y="2525430"/>
              <a:ext cx="113819" cy="210128"/>
            </a:xfrm>
            <a:prstGeom prst="rect">
              <a:avLst/>
            </a:prstGeom>
          </p:spPr>
        </p:pic>
        <p:pic>
          <p:nvPicPr>
            <p:cNvPr id="26" name="Graphic 25">
              <a:extLst>
                <a:ext uri="{FF2B5EF4-FFF2-40B4-BE49-F238E27FC236}">
                  <a16:creationId xmlns:a16="http://schemas.microsoft.com/office/drawing/2014/main" id="{94729037-2669-4497-8D5C-FCF6917F6A4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99830" y="2836121"/>
              <a:ext cx="329474" cy="205921"/>
            </a:xfrm>
            <a:prstGeom prst="rect">
              <a:avLst/>
            </a:prstGeom>
          </p:spPr>
        </p:pic>
        <p:pic>
          <p:nvPicPr>
            <p:cNvPr id="27" name="Graphic 26">
              <a:extLst>
                <a:ext uri="{FF2B5EF4-FFF2-40B4-BE49-F238E27FC236}">
                  <a16:creationId xmlns:a16="http://schemas.microsoft.com/office/drawing/2014/main" id="{D129AD58-AA1F-4DA7-8D25-25C2291578C3}"/>
                </a:ext>
              </a:extLst>
            </p:cNvPr>
            <p:cNvPicPr>
              <a:picLocks noChangeAspect="1"/>
            </p:cNvPicPr>
            <p:nvPr/>
          </p:nvPicPr>
          <p:blipFill rotWithShape="1">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t="53481"/>
            <a:stretch/>
          </p:blipFill>
          <p:spPr>
            <a:xfrm>
              <a:off x="4288371" y="2615335"/>
              <a:ext cx="153995" cy="132253"/>
            </a:xfrm>
            <a:prstGeom prst="rect">
              <a:avLst/>
            </a:prstGeom>
          </p:spPr>
        </p:pic>
      </p:grpSp>
    </p:spTree>
    <p:custDataLst>
      <p:tags r:id="rId1"/>
    </p:custDataLst>
    <p:extLst>
      <p:ext uri="{BB962C8B-B14F-4D97-AF65-F5344CB8AC3E}">
        <p14:creationId xmlns:p14="http://schemas.microsoft.com/office/powerpoint/2010/main" val="2683687549"/>
      </p:ext>
    </p:extLst>
  </p:cSld>
  <p:clrMapOvr>
    <a:masterClrMapping/>
  </p:clrMapOvr>
  <mc:AlternateContent xmlns:mc="http://schemas.openxmlformats.org/markup-compatibility/2006" xmlns:p14="http://schemas.microsoft.com/office/powerpoint/2010/main">
    <mc:Choice Requires="p14">
      <p:transition spd="slow" p14:dur="2000" advTm="25191"/>
    </mc:Choice>
    <mc:Fallback xmlns="">
      <p:transition spd="slow" advTm="25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782441-1A22-42AB-ABC3-DF707AB02187}"/>
              </a:ext>
            </a:extLst>
          </p:cNvPr>
          <p:cNvSpPr/>
          <p:nvPr/>
        </p:nvSpPr>
        <p:spPr>
          <a:xfrm>
            <a:off x="3194736" y="974558"/>
            <a:ext cx="3956029" cy="3813309"/>
          </a:xfrm>
          <a:prstGeom prst="ellipse">
            <a:avLst/>
          </a:prstGeom>
          <a:solidFill>
            <a:schemeClr val="accent1">
              <a:alpha val="50196"/>
            </a:schemeClr>
          </a:solidFill>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GB" sz="3600">
              <a:solidFill>
                <a:prstClr val="black"/>
              </a:solidFill>
              <a:latin typeface="Lato" panose="020F0502020204030203" pitchFamily="34" charset="0"/>
              <a:ea typeface="Lato" panose="020F0502020204030203" pitchFamily="34" charset="0"/>
              <a:cs typeface="Lato" panose="020F0502020204030203" pitchFamily="34" charset="0"/>
            </a:endParaRPr>
          </a:p>
        </p:txBody>
      </p:sp>
      <p:sp>
        <p:nvSpPr>
          <p:cNvPr id="6" name="Oval 5">
            <a:extLst>
              <a:ext uri="{FF2B5EF4-FFF2-40B4-BE49-F238E27FC236}">
                <a16:creationId xmlns:a16="http://schemas.microsoft.com/office/drawing/2014/main" id="{7AEA8B69-F3D9-4B05-8974-8F27B0ABCBA0}"/>
              </a:ext>
            </a:extLst>
          </p:cNvPr>
          <p:cNvSpPr/>
          <p:nvPr/>
        </p:nvSpPr>
        <p:spPr>
          <a:xfrm>
            <a:off x="5928264" y="974558"/>
            <a:ext cx="3956029" cy="3813309"/>
          </a:xfrm>
          <a:prstGeom prst="ellipse">
            <a:avLst/>
          </a:prstGeom>
          <a:solidFill>
            <a:srgbClr val="FFC000">
              <a:alpha val="50196"/>
            </a:srgbClr>
          </a:solidFill>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GB" sz="3600">
              <a:solidFill>
                <a:srgbClr val="08B499"/>
              </a:solidFill>
              <a:latin typeface="Lato" panose="020F0502020204030203" pitchFamily="34"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F0623302-892A-49ED-B5BD-D0B075B428A7}"/>
              </a:ext>
            </a:extLst>
          </p:cNvPr>
          <p:cNvSpPr/>
          <p:nvPr/>
        </p:nvSpPr>
        <p:spPr>
          <a:xfrm>
            <a:off x="4573293" y="2859172"/>
            <a:ext cx="3956029" cy="3813309"/>
          </a:xfrm>
          <a:prstGeom prst="ellipse">
            <a:avLst/>
          </a:prstGeom>
          <a:solidFill>
            <a:srgbClr val="D7132E">
              <a:alpha val="50196"/>
            </a:srgbClr>
          </a:solidFill>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GB" sz="3600">
              <a:solidFill>
                <a:srgbClr val="FAEB00"/>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a:extLst>
              <a:ext uri="{FF2B5EF4-FFF2-40B4-BE49-F238E27FC236}">
                <a16:creationId xmlns:a16="http://schemas.microsoft.com/office/drawing/2014/main" id="{1D41374F-750D-44F6-AD08-021F890729ED}"/>
              </a:ext>
            </a:extLst>
          </p:cNvPr>
          <p:cNvSpPr/>
          <p:nvPr/>
        </p:nvSpPr>
        <p:spPr>
          <a:xfrm>
            <a:off x="3570529" y="2019229"/>
            <a:ext cx="2224892" cy="830997"/>
          </a:xfrm>
          <a:prstGeom prst="rect">
            <a:avLst/>
          </a:prstGeom>
          <a:ln>
            <a:noFill/>
          </a:ln>
        </p:spPr>
        <p:txBody>
          <a:bodyPr wrap="square">
            <a:spAutoFit/>
          </a:bodyPr>
          <a:lstStyle/>
          <a:p>
            <a:pPr algn="ctr" defTabSz="685800"/>
            <a:r>
              <a:rPr lang="en-US" sz="2400">
                <a:solidFill>
                  <a:prstClr val="black"/>
                </a:solidFill>
                <a:latin typeface="Lato" panose="020F0502020204030203" pitchFamily="34" charset="0"/>
                <a:ea typeface="Lato" panose="020F0502020204030203" pitchFamily="34" charset="0"/>
                <a:cs typeface="Lato" panose="020F0502020204030203" pitchFamily="34" charset="0"/>
              </a:rPr>
              <a:t>Technical Data Expert</a:t>
            </a:r>
            <a:endParaRPr lang="en-GB" sz="2400">
              <a:solidFill>
                <a:prstClr val="black"/>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1B51ED4E-B185-4D1E-9C76-7D106025F1C8}"/>
              </a:ext>
            </a:extLst>
          </p:cNvPr>
          <p:cNvSpPr/>
          <p:nvPr/>
        </p:nvSpPr>
        <p:spPr>
          <a:xfrm>
            <a:off x="7273301" y="2004067"/>
            <a:ext cx="2418524" cy="830997"/>
          </a:xfrm>
          <a:prstGeom prst="rect">
            <a:avLst/>
          </a:prstGeom>
        </p:spPr>
        <p:txBody>
          <a:bodyPr wrap="square">
            <a:spAutoFit/>
          </a:bodyPr>
          <a:lstStyle/>
          <a:p>
            <a:pPr algn="ctr" defTabSz="685800"/>
            <a:r>
              <a:rPr lang="en-US" sz="2400">
                <a:solidFill>
                  <a:prstClr val="black"/>
                </a:solidFill>
                <a:latin typeface="Lato" panose="020F0502020204030203" pitchFamily="34" charset="0"/>
                <a:ea typeface="Lato" panose="020F0502020204030203" pitchFamily="34" charset="0"/>
                <a:cs typeface="Lato" panose="020F0502020204030203" pitchFamily="34" charset="0"/>
              </a:rPr>
              <a:t>Subject Matter Expert</a:t>
            </a:r>
            <a:endParaRPr lang="en-GB" sz="2400">
              <a:solidFill>
                <a:prstClr val="black"/>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a:extLst>
              <a:ext uri="{FF2B5EF4-FFF2-40B4-BE49-F238E27FC236}">
                <a16:creationId xmlns:a16="http://schemas.microsoft.com/office/drawing/2014/main" id="{F7172CCA-43A2-4EE9-833B-F50799F4A52A}"/>
              </a:ext>
            </a:extLst>
          </p:cNvPr>
          <p:cNvSpPr/>
          <p:nvPr/>
        </p:nvSpPr>
        <p:spPr>
          <a:xfrm>
            <a:off x="5060950" y="5295021"/>
            <a:ext cx="3025755" cy="461665"/>
          </a:xfrm>
          <a:prstGeom prst="rect">
            <a:avLst/>
          </a:prstGeom>
        </p:spPr>
        <p:txBody>
          <a:bodyPr wrap="square">
            <a:spAutoFit/>
          </a:bodyPr>
          <a:lstStyle/>
          <a:p>
            <a:pPr algn="ctr" defTabSz="685800"/>
            <a:r>
              <a:rPr lang="en-US" sz="2400">
                <a:solidFill>
                  <a:prstClr val="black"/>
                </a:solidFill>
                <a:latin typeface="Lato" panose="020F0502020204030203" pitchFamily="34" charset="0"/>
                <a:ea typeface="Lato" panose="020F0502020204030203" pitchFamily="34" charset="0"/>
                <a:cs typeface="Lato" panose="020F0502020204030203" pitchFamily="34" charset="0"/>
              </a:rPr>
              <a:t>Decision Maker</a:t>
            </a:r>
          </a:p>
        </p:txBody>
      </p:sp>
      <p:sp>
        <p:nvSpPr>
          <p:cNvPr id="11" name="Rectangle 10">
            <a:extLst>
              <a:ext uri="{FF2B5EF4-FFF2-40B4-BE49-F238E27FC236}">
                <a16:creationId xmlns:a16="http://schemas.microsoft.com/office/drawing/2014/main" id="{EB97ECA0-0533-4BD5-815F-4099989092E4}"/>
              </a:ext>
            </a:extLst>
          </p:cNvPr>
          <p:cNvSpPr/>
          <p:nvPr/>
        </p:nvSpPr>
        <p:spPr>
          <a:xfrm>
            <a:off x="5531624" y="2852311"/>
            <a:ext cx="2068591" cy="1200329"/>
          </a:xfrm>
          <a:prstGeom prst="rect">
            <a:avLst/>
          </a:prstGeom>
        </p:spPr>
        <p:txBody>
          <a:bodyPr wrap="square">
            <a:spAutoFit/>
          </a:bodyPr>
          <a:lstStyle/>
          <a:p>
            <a:pPr algn="ctr" defTabSz="685800"/>
            <a:r>
              <a:rPr lang="en-US" sz="2400" b="1">
                <a:solidFill>
                  <a:schemeClr val="bg1"/>
                </a:solidFill>
                <a:latin typeface="Lato" panose="020F0502020204030203" pitchFamily="34" charset="0"/>
                <a:ea typeface="Lato" panose="020F0502020204030203" pitchFamily="34" charset="0"/>
                <a:cs typeface="Lato" panose="020F0502020204030203" pitchFamily="34" charset="0"/>
              </a:rPr>
              <a:t>Data Informed Decision</a:t>
            </a:r>
            <a:endParaRPr lang="en-GB" sz="24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Rectangle 11">
            <a:extLst>
              <a:ext uri="{FF2B5EF4-FFF2-40B4-BE49-F238E27FC236}">
                <a16:creationId xmlns:a16="http://schemas.microsoft.com/office/drawing/2014/main" id="{BAA41859-2BE2-4A95-8BEA-1C467608A4A7}"/>
              </a:ext>
            </a:extLst>
          </p:cNvPr>
          <p:cNvSpPr/>
          <p:nvPr/>
        </p:nvSpPr>
        <p:spPr>
          <a:xfrm>
            <a:off x="4403252" y="3860820"/>
            <a:ext cx="2256745" cy="646331"/>
          </a:xfrm>
          <a:prstGeom prst="rect">
            <a:avLst/>
          </a:prstGeom>
        </p:spPr>
        <p:txBody>
          <a:bodyPr wrap="square">
            <a:spAutoFit/>
          </a:bodyPr>
          <a:lstStyle/>
          <a:p>
            <a:pPr algn="ctr" defTabSz="685800"/>
            <a:r>
              <a:rPr lang="en-US" i="1">
                <a:solidFill>
                  <a:prstClr val="white"/>
                </a:solidFill>
                <a:latin typeface="Lato" panose="020F0502020204030203" pitchFamily="34" charset="0"/>
                <a:ea typeface="Lato" panose="020F0502020204030203" pitchFamily="34" charset="0"/>
                <a:cs typeface="Lato" panose="020F0502020204030203" pitchFamily="34" charset="0"/>
              </a:rPr>
              <a:t>Risk of misinterpretation</a:t>
            </a:r>
            <a:endParaRPr lang="en-GB" i="1">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3C21DB9B-85DF-4686-8D57-DE40A456EB99}"/>
              </a:ext>
            </a:extLst>
          </p:cNvPr>
          <p:cNvSpPr/>
          <p:nvPr/>
        </p:nvSpPr>
        <p:spPr>
          <a:xfrm>
            <a:off x="6891816" y="3852654"/>
            <a:ext cx="1807547" cy="369332"/>
          </a:xfrm>
          <a:prstGeom prst="rect">
            <a:avLst/>
          </a:prstGeom>
        </p:spPr>
        <p:txBody>
          <a:bodyPr wrap="square">
            <a:spAutoFit/>
          </a:bodyPr>
          <a:lstStyle/>
          <a:p>
            <a:pPr algn="ctr" defTabSz="685800"/>
            <a:r>
              <a:rPr lang="en-US" i="1">
                <a:solidFill>
                  <a:prstClr val="white"/>
                </a:solidFill>
                <a:latin typeface="Lato" panose="020F0502020204030203" pitchFamily="34" charset="0"/>
                <a:ea typeface="Lato" panose="020F0502020204030203" pitchFamily="34" charset="0"/>
                <a:cs typeface="Lato" panose="020F0502020204030203" pitchFamily="34" charset="0"/>
              </a:rPr>
              <a:t>Lack of evidence</a:t>
            </a:r>
            <a:endParaRPr lang="en-GB" i="1">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14" name="Rectangle 13">
            <a:extLst>
              <a:ext uri="{FF2B5EF4-FFF2-40B4-BE49-F238E27FC236}">
                <a16:creationId xmlns:a16="http://schemas.microsoft.com/office/drawing/2014/main" id="{09F1EB0F-BDE7-401F-A941-4E38DE9C2563}"/>
              </a:ext>
            </a:extLst>
          </p:cNvPr>
          <p:cNvSpPr/>
          <p:nvPr/>
        </p:nvSpPr>
        <p:spPr>
          <a:xfrm>
            <a:off x="5873635" y="2097637"/>
            <a:ext cx="1355344" cy="646331"/>
          </a:xfrm>
          <a:prstGeom prst="rect">
            <a:avLst/>
          </a:prstGeom>
        </p:spPr>
        <p:txBody>
          <a:bodyPr wrap="square">
            <a:spAutoFit/>
          </a:bodyPr>
          <a:lstStyle/>
          <a:p>
            <a:pPr algn="ctr" defTabSz="685800"/>
            <a:r>
              <a:rPr lang="en-US" i="1">
                <a:solidFill>
                  <a:prstClr val="white"/>
                </a:solidFill>
                <a:latin typeface="Lato" panose="020F0502020204030203" pitchFamily="34" charset="0"/>
                <a:ea typeface="Lato" panose="020F0502020204030203" pitchFamily="34" charset="0"/>
                <a:cs typeface="Lato" panose="020F0502020204030203" pitchFamily="34" charset="0"/>
              </a:rPr>
              <a:t>Lack of buy-in</a:t>
            </a:r>
            <a:endParaRPr lang="en-GB" i="1">
              <a:solidFill>
                <a:prstClr val="white"/>
              </a:solidFill>
              <a:latin typeface="Lato" panose="020F0502020204030203" pitchFamily="34" charset="0"/>
              <a:ea typeface="Lato" panose="020F0502020204030203" pitchFamily="34" charset="0"/>
              <a:cs typeface="Lato" panose="020F0502020204030203" pitchFamily="34" charset="0"/>
            </a:endParaRPr>
          </a:p>
        </p:txBody>
      </p:sp>
      <p:sp>
        <p:nvSpPr>
          <p:cNvPr id="15" name="Title 8">
            <a:extLst>
              <a:ext uri="{FF2B5EF4-FFF2-40B4-BE49-F238E27FC236}">
                <a16:creationId xmlns:a16="http://schemas.microsoft.com/office/drawing/2014/main" id="{043DBF99-2078-472A-A3EC-FB22987F5794}"/>
              </a:ext>
            </a:extLst>
          </p:cNvPr>
          <p:cNvSpPr>
            <a:spLocks noGrp="1"/>
          </p:cNvSpPr>
          <p:nvPr>
            <p:ph type="title"/>
          </p:nvPr>
        </p:nvSpPr>
        <p:spPr>
          <a:xfrm>
            <a:off x="472048" y="239331"/>
            <a:ext cx="8754312" cy="593635"/>
          </a:xfrm>
        </p:spPr>
        <p:txBody>
          <a:bodyPr>
            <a:noAutofit/>
          </a:bodyPr>
          <a:lstStyle/>
          <a:p>
            <a:pPr defTabSz="457200"/>
            <a:r>
              <a:rPr lang="en-US">
                <a:solidFill>
                  <a:srgbClr val="4291E1"/>
                </a:solidFill>
                <a:latin typeface="Lato" panose="020F0502020204030203" pitchFamily="34" charset="0"/>
                <a:ea typeface="Lato" panose="020F0502020204030203" pitchFamily="34" charset="0"/>
                <a:cs typeface="Lato" panose="020F0502020204030203" pitchFamily="34" charset="0"/>
              </a:rPr>
              <a:t>Roles &amp; Responsibilities</a:t>
            </a:r>
            <a:endParaRPr lang="en-GB">
              <a:solidFill>
                <a:srgbClr val="4291E1"/>
              </a:solidFill>
              <a:latin typeface="Lato" panose="020F0502020204030203" pitchFamily="34" charset="0"/>
              <a:ea typeface="Lato" panose="020F0502020204030203" pitchFamily="34" charset="0"/>
              <a:cs typeface="Lato" panose="020F0502020204030203" pitchFamily="34" charset="0"/>
            </a:endParaRPr>
          </a:p>
        </p:txBody>
      </p:sp>
      <p:sp>
        <p:nvSpPr>
          <p:cNvPr id="16" name="Rectangle 15">
            <a:extLst>
              <a:ext uri="{FF2B5EF4-FFF2-40B4-BE49-F238E27FC236}">
                <a16:creationId xmlns:a16="http://schemas.microsoft.com/office/drawing/2014/main" id="{236D6EEC-C296-46DC-BB0D-09CD63893A34}"/>
              </a:ext>
            </a:extLst>
          </p:cNvPr>
          <p:cNvSpPr/>
          <p:nvPr/>
        </p:nvSpPr>
        <p:spPr>
          <a:xfrm>
            <a:off x="41720" y="2462959"/>
            <a:ext cx="2982975" cy="646331"/>
          </a:xfrm>
          <a:prstGeom prst="rect">
            <a:avLst/>
          </a:prstGeom>
        </p:spPr>
        <p:txBody>
          <a:bodyPr wrap="square">
            <a:spAutoFit/>
          </a:bodyPr>
          <a:lstStyle/>
          <a:p>
            <a:pPr algn="r" defTabSz="685800"/>
            <a:r>
              <a:rPr lang="en-US">
                <a:solidFill>
                  <a:srgbClr val="4291E1"/>
                </a:solidFill>
                <a:latin typeface="Lato" panose="020F0502020204030203" pitchFamily="34" charset="0"/>
                <a:ea typeface="Lato" panose="020F0502020204030203" pitchFamily="34" charset="0"/>
                <a:cs typeface="Lato" panose="020F0502020204030203" pitchFamily="34" charset="0"/>
              </a:rPr>
              <a:t>Get, clean and</a:t>
            </a:r>
          </a:p>
          <a:p>
            <a:pPr algn="r" defTabSz="685800"/>
            <a:r>
              <a:rPr lang="en-US">
                <a:solidFill>
                  <a:srgbClr val="4291E1"/>
                </a:solidFill>
                <a:latin typeface="Lato" panose="020F0502020204030203" pitchFamily="34" charset="0"/>
                <a:ea typeface="Lato" panose="020F0502020204030203" pitchFamily="34" charset="0"/>
                <a:cs typeface="Lato" panose="020F0502020204030203" pitchFamily="34" charset="0"/>
              </a:rPr>
              <a:t>visualize quantitative data</a:t>
            </a:r>
            <a:endParaRPr lang="en-GB">
              <a:solidFill>
                <a:srgbClr val="4291E1"/>
              </a:solidFill>
              <a:latin typeface="Lato" panose="020F0502020204030203" pitchFamily="34" charset="0"/>
              <a:ea typeface="Lato" panose="020F0502020204030203" pitchFamily="34" charset="0"/>
              <a:cs typeface="Lato" panose="020F0502020204030203" pitchFamily="34" charset="0"/>
            </a:endParaRPr>
          </a:p>
        </p:txBody>
      </p:sp>
      <p:sp>
        <p:nvSpPr>
          <p:cNvPr id="17" name="Rectangle 16">
            <a:extLst>
              <a:ext uri="{FF2B5EF4-FFF2-40B4-BE49-F238E27FC236}">
                <a16:creationId xmlns:a16="http://schemas.microsoft.com/office/drawing/2014/main" id="{AE9F9F73-D5BC-4B9F-A7A2-8AA78DF9D558}"/>
              </a:ext>
            </a:extLst>
          </p:cNvPr>
          <p:cNvSpPr/>
          <p:nvPr/>
        </p:nvSpPr>
        <p:spPr>
          <a:xfrm>
            <a:off x="9487055" y="1355080"/>
            <a:ext cx="2260989" cy="646331"/>
          </a:xfrm>
          <a:prstGeom prst="rect">
            <a:avLst/>
          </a:prstGeom>
        </p:spPr>
        <p:txBody>
          <a:bodyPr wrap="square">
            <a:spAutoFit/>
          </a:bodyPr>
          <a:lstStyle/>
          <a:p>
            <a:pPr algn="ctr" defTabSz="685800"/>
            <a:r>
              <a:rPr lang="en-US">
                <a:solidFill>
                  <a:srgbClr val="FFC000"/>
                </a:solidFill>
                <a:latin typeface="Lato" panose="020F0502020204030203" pitchFamily="34" charset="0"/>
                <a:ea typeface="Lato" panose="020F0502020204030203" pitchFamily="34" charset="0"/>
                <a:cs typeface="Lato" panose="020F0502020204030203" pitchFamily="34" charset="0"/>
              </a:rPr>
              <a:t>Provide narrative &amp;</a:t>
            </a:r>
          </a:p>
          <a:p>
            <a:pPr algn="ctr" defTabSz="685800"/>
            <a:r>
              <a:rPr lang="en-US">
                <a:solidFill>
                  <a:srgbClr val="FFC000"/>
                </a:solidFill>
                <a:latin typeface="Lato" panose="020F0502020204030203" pitchFamily="34" charset="0"/>
                <a:ea typeface="Lato" panose="020F0502020204030203" pitchFamily="34" charset="0"/>
                <a:cs typeface="Lato" panose="020F0502020204030203" pitchFamily="34" charset="0"/>
              </a:rPr>
              <a:t>qualitative analysis</a:t>
            </a:r>
            <a:endParaRPr lang="en-GB">
              <a:solidFill>
                <a:srgbClr val="FFC000"/>
              </a:solidFill>
              <a:latin typeface="Lato" panose="020F0502020204030203" pitchFamily="34" charset="0"/>
              <a:ea typeface="Lato" panose="020F0502020204030203" pitchFamily="34" charset="0"/>
              <a:cs typeface="Lato" panose="020F0502020204030203" pitchFamily="34" charset="0"/>
            </a:endParaRPr>
          </a:p>
        </p:txBody>
      </p:sp>
      <p:sp>
        <p:nvSpPr>
          <p:cNvPr id="18" name="Rectangle 17">
            <a:extLst>
              <a:ext uri="{FF2B5EF4-FFF2-40B4-BE49-F238E27FC236}">
                <a16:creationId xmlns:a16="http://schemas.microsoft.com/office/drawing/2014/main" id="{769EDFF2-6316-4354-89AA-1D9096C0D163}"/>
              </a:ext>
            </a:extLst>
          </p:cNvPr>
          <p:cNvSpPr/>
          <p:nvPr/>
        </p:nvSpPr>
        <p:spPr>
          <a:xfrm>
            <a:off x="8086705" y="6167743"/>
            <a:ext cx="2166300" cy="646331"/>
          </a:xfrm>
          <a:prstGeom prst="rect">
            <a:avLst/>
          </a:prstGeom>
        </p:spPr>
        <p:txBody>
          <a:bodyPr wrap="square">
            <a:spAutoFit/>
          </a:bodyPr>
          <a:lstStyle/>
          <a:p>
            <a:pPr defTabSz="685800"/>
            <a:r>
              <a:rPr lang="en-US">
                <a:solidFill>
                  <a:srgbClr val="EF4960">
                    <a:lumMod val="75000"/>
                  </a:srgbClr>
                </a:solidFill>
                <a:latin typeface="Lato" panose="020F0502020204030203" pitchFamily="34" charset="0"/>
                <a:ea typeface="Lato" panose="020F0502020204030203" pitchFamily="34" charset="0"/>
                <a:cs typeface="Lato" panose="020F0502020204030203" pitchFamily="34" charset="0"/>
              </a:rPr>
              <a:t>Endorse summary</a:t>
            </a:r>
          </a:p>
          <a:p>
            <a:pPr defTabSz="685800"/>
            <a:r>
              <a:rPr lang="en-US">
                <a:solidFill>
                  <a:srgbClr val="EF4960">
                    <a:lumMod val="75000"/>
                  </a:srgbClr>
                </a:solidFill>
                <a:latin typeface="Lato" panose="020F0502020204030203" pitchFamily="34" charset="0"/>
                <a:ea typeface="Lato" panose="020F0502020204030203" pitchFamily="34" charset="0"/>
                <a:cs typeface="Lato" panose="020F0502020204030203" pitchFamily="34" charset="0"/>
              </a:rPr>
              <a:t>findings</a:t>
            </a:r>
            <a:endParaRPr lang="en-GB">
              <a:solidFill>
                <a:srgbClr val="EF4960">
                  <a:lumMod val="75000"/>
                </a:srgb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234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6"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E2B2-387D-4618-A633-D5E8F9DE0B5E}"/>
              </a:ext>
            </a:extLst>
          </p:cNvPr>
          <p:cNvSpPr>
            <a:spLocks noGrp="1"/>
          </p:cNvSpPr>
          <p:nvPr>
            <p:ph type="title"/>
          </p:nvPr>
        </p:nvSpPr>
        <p:spPr/>
        <p:txBody>
          <a:bodyPr>
            <a:normAutofit/>
          </a:bodyPr>
          <a:lstStyle/>
          <a:p>
            <a:r>
              <a:rPr lang="en-US" sz="3200" b="1">
                <a:solidFill>
                  <a:srgbClr val="4291E1"/>
                </a:solidFill>
                <a:latin typeface="Lato"/>
                <a:ea typeface="Lato"/>
                <a:cs typeface="Lato"/>
              </a:rPr>
              <a:t>Step 1: Planning </a:t>
            </a:r>
            <a:endParaRPr lang="en-GB" sz="3200" b="1">
              <a:latin typeface="Lato"/>
              <a:ea typeface="Lato"/>
              <a:cs typeface="Lato"/>
            </a:endParaRPr>
          </a:p>
        </p:txBody>
      </p:sp>
      <p:graphicFrame>
        <p:nvGraphicFramePr>
          <p:cNvPr id="9" name="Content Placeholder 4">
            <a:extLst>
              <a:ext uri="{FF2B5EF4-FFF2-40B4-BE49-F238E27FC236}">
                <a16:creationId xmlns:a16="http://schemas.microsoft.com/office/drawing/2014/main" id="{D8A4459E-A12A-48E4-86F3-DD775BA6FD03}"/>
              </a:ext>
            </a:extLst>
          </p:cNvPr>
          <p:cNvGraphicFramePr>
            <a:graphicFrameLocks noGrp="1"/>
          </p:cNvGraphicFramePr>
          <p:nvPr>
            <p:ph idx="1"/>
            <p:extLst>
              <p:ext uri="{D42A27DB-BD31-4B8C-83A1-F6EECF244321}">
                <p14:modId xmlns:p14="http://schemas.microsoft.com/office/powerpoint/2010/main" val="1935770705"/>
              </p:ext>
            </p:extLst>
          </p:nvPr>
        </p:nvGraphicFramePr>
        <p:xfrm>
          <a:off x="838200" y="1562867"/>
          <a:ext cx="10922875" cy="4876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4936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7DDCF459-6E29-45A9-9166-C3C48A75530E}"/>
              </a:ext>
            </a:extLst>
          </p:cNvPr>
          <p:cNvSpPr>
            <a:spLocks noGrp="1"/>
          </p:cNvSpPr>
          <p:nvPr>
            <p:ph type="title"/>
          </p:nvPr>
        </p:nvSpPr>
        <p:spPr>
          <a:xfrm>
            <a:off x="676958" y="235787"/>
            <a:ext cx="6596455" cy="1322888"/>
          </a:xfrm>
        </p:spPr>
        <p:txBody>
          <a:bodyPr vert="horz" lIns="91440" tIns="45720" rIns="91440" bIns="45720" rtlCol="0" anchor="ctr">
            <a:normAutofit/>
          </a:bodyPr>
          <a:lstStyle/>
          <a:p>
            <a:r>
              <a:rPr lang="en-US" sz="3200" b="1">
                <a:solidFill>
                  <a:srgbClr val="4291E1"/>
                </a:solidFill>
                <a:latin typeface="Lato"/>
                <a:ea typeface="Lato"/>
                <a:cs typeface="Lato"/>
              </a:rPr>
              <a:t>Step 1: Planning </a:t>
            </a:r>
          </a:p>
        </p:txBody>
      </p:sp>
      <p:pic>
        <p:nvPicPr>
          <p:cNvPr id="13" name="Graphic 13" descr="House with solid fill">
            <a:extLst>
              <a:ext uri="{FF2B5EF4-FFF2-40B4-BE49-F238E27FC236}">
                <a16:creationId xmlns:a16="http://schemas.microsoft.com/office/drawing/2014/main" id="{64BBE21C-2519-4F9F-B152-346A7DCBDF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5874" y="609599"/>
            <a:ext cx="1183495" cy="1183495"/>
          </a:xfrm>
          <a:prstGeom prst="rect">
            <a:avLst/>
          </a:prstGeom>
        </p:spPr>
      </p:pic>
      <p:sp>
        <p:nvSpPr>
          <p:cNvPr id="3" name="TextBox 2">
            <a:extLst>
              <a:ext uri="{FF2B5EF4-FFF2-40B4-BE49-F238E27FC236}">
                <a16:creationId xmlns:a16="http://schemas.microsoft.com/office/drawing/2014/main" id="{EA628315-CFB7-47E1-AB67-03737212A732}"/>
              </a:ext>
            </a:extLst>
          </p:cNvPr>
          <p:cNvSpPr txBox="1"/>
          <p:nvPr/>
        </p:nvSpPr>
        <p:spPr>
          <a:xfrm>
            <a:off x="590694" y="1561497"/>
            <a:ext cx="7382710" cy="4771226"/>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400" b="1">
                <a:latin typeface="Lato"/>
                <a:ea typeface="Lato"/>
                <a:cs typeface="Lato"/>
              </a:rPr>
              <a:t>Additional considerations in refugee context: </a:t>
            </a:r>
            <a:endParaRPr lang="en-US" sz="2400" b="1">
              <a:cs typeface="Calibri"/>
            </a:endParaRPr>
          </a:p>
          <a:p>
            <a:pPr marL="457200" indent="-228600">
              <a:lnSpc>
                <a:spcPct val="90000"/>
              </a:lnSpc>
              <a:spcAft>
                <a:spcPts val="600"/>
              </a:spcAft>
              <a:buFont typeface="Arial" panose="020B0604020202020204" pitchFamily="34" charset="0"/>
              <a:buChar char="•"/>
            </a:pPr>
            <a:endParaRPr lang="en-US">
              <a:cs typeface="Calibri"/>
            </a:endParaRPr>
          </a:p>
          <a:p>
            <a:pPr lvl="1" indent="-228600">
              <a:lnSpc>
                <a:spcPct val="90000"/>
              </a:lnSpc>
              <a:spcAft>
                <a:spcPts val="600"/>
              </a:spcAft>
              <a:buFont typeface="Arial" panose="020B0604020202020204" pitchFamily="34" charset="0"/>
              <a:buChar char="•"/>
            </a:pPr>
            <a:r>
              <a:rPr lang="en-US" sz="2400">
                <a:latin typeface="Lato"/>
                <a:ea typeface="Lato"/>
                <a:cs typeface="Lato"/>
              </a:rPr>
              <a:t>Community sentiment, response fatigue </a:t>
            </a:r>
            <a:endParaRPr lang="en-US" sz="2400">
              <a:cs typeface="Calibri"/>
            </a:endParaRPr>
          </a:p>
          <a:p>
            <a:pPr lvl="1" indent="-228600">
              <a:lnSpc>
                <a:spcPct val="90000"/>
              </a:lnSpc>
              <a:spcAft>
                <a:spcPts val="600"/>
              </a:spcAft>
              <a:buFont typeface="Arial" panose="020B0604020202020204" pitchFamily="34" charset="0"/>
              <a:buChar char="•"/>
            </a:pPr>
            <a:endParaRPr lang="en-US" sz="2400">
              <a:latin typeface="Lato"/>
              <a:ea typeface="Lato"/>
              <a:cs typeface="Lato"/>
            </a:endParaRPr>
          </a:p>
          <a:p>
            <a:pPr lvl="1" indent="-228600">
              <a:lnSpc>
                <a:spcPct val="90000"/>
              </a:lnSpc>
              <a:spcAft>
                <a:spcPts val="600"/>
              </a:spcAft>
              <a:buFont typeface="Arial" panose="020B0604020202020204" pitchFamily="34" charset="0"/>
              <a:buChar char="•"/>
            </a:pPr>
            <a:r>
              <a:rPr lang="en-US" sz="2400">
                <a:latin typeface="Lato"/>
                <a:ea typeface="Lato"/>
                <a:cs typeface="Lato"/>
              </a:rPr>
              <a:t>Refugees' perception and expectation</a:t>
            </a:r>
          </a:p>
          <a:p>
            <a:pPr marL="914400" lvl="1" indent="-228600">
              <a:lnSpc>
                <a:spcPct val="90000"/>
              </a:lnSpc>
              <a:spcAft>
                <a:spcPts val="600"/>
              </a:spcAft>
              <a:buFont typeface="Arial" panose="020B0604020202020204" pitchFamily="34" charset="0"/>
              <a:buChar char="•"/>
            </a:pPr>
            <a:endParaRPr lang="en-US" sz="2400">
              <a:latin typeface="Lato"/>
              <a:ea typeface="Lato"/>
              <a:cs typeface="Lato"/>
            </a:endParaRPr>
          </a:p>
          <a:p>
            <a:pPr lvl="1" indent="-228600">
              <a:lnSpc>
                <a:spcPct val="90000"/>
              </a:lnSpc>
              <a:spcAft>
                <a:spcPts val="600"/>
              </a:spcAft>
              <a:buFont typeface="Arial" panose="020B0604020202020204" pitchFamily="34" charset="0"/>
              <a:buChar char="•"/>
            </a:pPr>
            <a:r>
              <a:rPr lang="en-US" sz="2400">
                <a:latin typeface="Lato"/>
                <a:ea typeface="Lato"/>
                <a:cs typeface="Lato"/>
              </a:rPr>
              <a:t> Mobility of refugees during the enumeration hours and survey period </a:t>
            </a:r>
          </a:p>
          <a:p>
            <a:pPr lvl="1" indent="-228600">
              <a:lnSpc>
                <a:spcPct val="90000"/>
              </a:lnSpc>
              <a:spcAft>
                <a:spcPts val="600"/>
              </a:spcAft>
              <a:buFont typeface="Arial" panose="020B0604020202020204" pitchFamily="34" charset="0"/>
              <a:buChar char="•"/>
            </a:pPr>
            <a:endParaRPr lang="en-US" sz="2400">
              <a:latin typeface="Lato"/>
              <a:ea typeface="Lato"/>
              <a:cs typeface="Lato"/>
            </a:endParaRPr>
          </a:p>
          <a:p>
            <a:pPr lvl="1" indent="-228600">
              <a:lnSpc>
                <a:spcPct val="90000"/>
              </a:lnSpc>
              <a:spcAft>
                <a:spcPts val="600"/>
              </a:spcAft>
              <a:buFont typeface="Arial" panose="020B0604020202020204" pitchFamily="34" charset="0"/>
              <a:buChar char="•"/>
            </a:pPr>
            <a:r>
              <a:rPr lang="en-US" sz="2400">
                <a:latin typeface="Lato"/>
                <a:ea typeface="Lato"/>
                <a:cs typeface="Lato"/>
              </a:rPr>
              <a:t>In-house capacity and support needed from different parties </a:t>
            </a:r>
          </a:p>
          <a:p>
            <a:pPr lvl="1" indent="-228600">
              <a:lnSpc>
                <a:spcPct val="90000"/>
              </a:lnSpc>
              <a:spcAft>
                <a:spcPts val="600"/>
              </a:spcAft>
              <a:buFont typeface="Arial" panose="020B0604020202020204" pitchFamily="34" charset="0"/>
              <a:buChar char="•"/>
            </a:pPr>
            <a:endParaRPr lang="en-US" sz="2400">
              <a:latin typeface="Lato"/>
              <a:ea typeface="Lato"/>
              <a:cs typeface="Lato"/>
            </a:endParaRPr>
          </a:p>
          <a:p>
            <a:pPr lvl="1" indent="-228600">
              <a:lnSpc>
                <a:spcPct val="90000"/>
              </a:lnSpc>
              <a:spcAft>
                <a:spcPts val="600"/>
              </a:spcAft>
              <a:buFont typeface="Arial" panose="020B0604020202020204" pitchFamily="34" charset="0"/>
              <a:buChar char="•"/>
            </a:pPr>
            <a:r>
              <a:rPr lang="en-US" sz="2400">
                <a:latin typeface="Lato"/>
                <a:ea typeface="Lato"/>
                <a:cs typeface="Lato"/>
              </a:rPr>
              <a:t>Security situation</a:t>
            </a:r>
            <a:r>
              <a:rPr lang="en-US" sz="2000">
                <a:latin typeface="Lato"/>
                <a:ea typeface="Lato"/>
                <a:cs typeface="Lato"/>
              </a:rPr>
              <a:t> </a:t>
            </a:r>
          </a:p>
          <a:p>
            <a:pPr marL="457200" indent="-228600">
              <a:lnSpc>
                <a:spcPct val="90000"/>
              </a:lnSpc>
              <a:spcAft>
                <a:spcPts val="600"/>
              </a:spcAft>
              <a:buFont typeface="Arial" panose="020B0604020202020204" pitchFamily="34" charset="0"/>
              <a:buChar char="•"/>
            </a:pPr>
            <a:endParaRPr lang="en-US" sz="1700"/>
          </a:p>
          <a:p>
            <a:pPr marL="457200" indent="-228600">
              <a:lnSpc>
                <a:spcPct val="90000"/>
              </a:lnSpc>
              <a:spcAft>
                <a:spcPts val="600"/>
              </a:spcAft>
              <a:buFont typeface="Arial" panose="020B0604020202020204" pitchFamily="34" charset="0"/>
              <a:buChar char="•"/>
            </a:pPr>
            <a:endParaRPr lang="en-US" sz="1700"/>
          </a:p>
        </p:txBody>
      </p:sp>
      <p:pic>
        <p:nvPicPr>
          <p:cNvPr id="12" name="Graphic 12" descr="Group brainstorm with solid fill">
            <a:extLst>
              <a:ext uri="{FF2B5EF4-FFF2-40B4-BE49-F238E27FC236}">
                <a16:creationId xmlns:a16="http://schemas.microsoft.com/office/drawing/2014/main" id="{48B58303-D028-4877-B68E-523D53ECBA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5874" y="2094572"/>
            <a:ext cx="1183495" cy="1183495"/>
          </a:xfrm>
          <a:prstGeom prst="rect">
            <a:avLst/>
          </a:prstGeom>
        </p:spPr>
      </p:pic>
      <p:pic>
        <p:nvPicPr>
          <p:cNvPr id="11" name="Graphic 11" descr="Transfer with solid fill">
            <a:extLst>
              <a:ext uri="{FF2B5EF4-FFF2-40B4-BE49-F238E27FC236}">
                <a16:creationId xmlns:a16="http://schemas.microsoft.com/office/drawing/2014/main" id="{E0870163-3764-4735-B3E3-06E1D68551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05874" y="3583768"/>
            <a:ext cx="1183495" cy="1183495"/>
          </a:xfrm>
          <a:prstGeom prst="rect">
            <a:avLst/>
          </a:prstGeom>
        </p:spPr>
      </p:pic>
      <p:pic>
        <p:nvPicPr>
          <p:cNvPr id="10" name="Graphic 10" descr="Angel face outline with solid fill">
            <a:extLst>
              <a:ext uri="{FF2B5EF4-FFF2-40B4-BE49-F238E27FC236}">
                <a16:creationId xmlns:a16="http://schemas.microsoft.com/office/drawing/2014/main" id="{FC1F2F7E-6A5C-485F-AE7C-0C57727C26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05874" y="5072965"/>
            <a:ext cx="1183495" cy="1183495"/>
          </a:xfrm>
          <a:prstGeom prst="rect">
            <a:avLst/>
          </a:prstGeom>
        </p:spPr>
      </p:pic>
    </p:spTree>
    <p:custDataLst>
      <p:tags r:id="rId1"/>
    </p:custDataLst>
    <p:extLst>
      <p:ext uri="{BB962C8B-B14F-4D97-AF65-F5344CB8AC3E}">
        <p14:creationId xmlns:p14="http://schemas.microsoft.com/office/powerpoint/2010/main" val="2215739022"/>
      </p:ext>
    </p:extLst>
  </p:cSld>
  <p:clrMapOvr>
    <a:masterClrMapping/>
  </p:clrMapOvr>
  <mc:AlternateContent xmlns:mc="http://schemas.openxmlformats.org/markup-compatibility/2006" xmlns:p14="http://schemas.microsoft.com/office/powerpoint/2010/main">
    <mc:Choice Requires="p14">
      <p:transition spd="slow" p14:dur="2000" advTm="25191"/>
    </mc:Choice>
    <mc:Fallback xmlns="">
      <p:transition spd="slow" advTm="25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lhouette, vector graphics&#10;&#10;Description automatically generated">
            <a:extLst>
              <a:ext uri="{FF2B5EF4-FFF2-40B4-BE49-F238E27FC236}">
                <a16:creationId xmlns:a16="http://schemas.microsoft.com/office/drawing/2014/main" id="{2AA25A4C-6768-45E7-A9BE-0446674E0C96}"/>
              </a:ext>
            </a:extLst>
          </p:cNvPr>
          <p:cNvPicPr>
            <a:picLocks noChangeAspect="1"/>
          </p:cNvPicPr>
          <p:nvPr/>
        </p:nvPicPr>
        <p:blipFill>
          <a:blip r:embed="rId3"/>
          <a:stretch>
            <a:fillRect/>
          </a:stretch>
        </p:blipFill>
        <p:spPr>
          <a:xfrm>
            <a:off x="980090" y="2168977"/>
            <a:ext cx="3807371" cy="4306804"/>
          </a:xfrm>
          <a:prstGeom prst="rect">
            <a:avLst/>
          </a:prstGeom>
        </p:spPr>
      </p:pic>
      <p:sp>
        <p:nvSpPr>
          <p:cNvPr id="7" name="TextBox 6">
            <a:extLst>
              <a:ext uri="{FF2B5EF4-FFF2-40B4-BE49-F238E27FC236}">
                <a16:creationId xmlns:a16="http://schemas.microsoft.com/office/drawing/2014/main" id="{77A65A8C-6591-4DAB-915F-5023928C7749}"/>
              </a:ext>
            </a:extLst>
          </p:cNvPr>
          <p:cNvSpPr txBox="1"/>
          <p:nvPr/>
        </p:nvSpPr>
        <p:spPr>
          <a:xfrm>
            <a:off x="1387366" y="168953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Lato"/>
                <a:ea typeface="Lato"/>
                <a:cs typeface="Lato"/>
              </a:rPr>
              <a:t>Technical preparation </a:t>
            </a:r>
            <a:endParaRPr lang="en-US"/>
          </a:p>
        </p:txBody>
      </p:sp>
      <p:sp>
        <p:nvSpPr>
          <p:cNvPr id="8" name="TextBox 7">
            <a:extLst>
              <a:ext uri="{FF2B5EF4-FFF2-40B4-BE49-F238E27FC236}">
                <a16:creationId xmlns:a16="http://schemas.microsoft.com/office/drawing/2014/main" id="{56EF743C-047D-4BA8-8324-5465506D8480}"/>
              </a:ext>
            </a:extLst>
          </p:cNvPr>
          <p:cNvSpPr txBox="1"/>
          <p:nvPr/>
        </p:nvSpPr>
        <p:spPr>
          <a:xfrm>
            <a:off x="1259941" y="2172533"/>
            <a:ext cx="3304316"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latin typeface="Lato"/>
              <a:ea typeface="Lato"/>
              <a:cs typeface="Lato"/>
            </a:endParaRPr>
          </a:p>
          <a:p>
            <a:pPr>
              <a:buChar char="•"/>
            </a:pPr>
            <a:r>
              <a:rPr lang="en-US" sz="1600">
                <a:latin typeface="Lato"/>
                <a:ea typeface="Lato"/>
                <a:cs typeface="Lato"/>
              </a:rPr>
              <a:t>Methodology (sampling, survey methods) </a:t>
            </a:r>
            <a:endParaRPr lang="en-US" sz="1600">
              <a:latin typeface="Calibri"/>
              <a:ea typeface="Lato"/>
              <a:cs typeface="+mn-lt"/>
            </a:endParaRPr>
          </a:p>
          <a:p>
            <a:pPr>
              <a:buChar char="•"/>
            </a:pPr>
            <a:endParaRPr lang="en-US" sz="1600">
              <a:latin typeface="Lato"/>
              <a:ea typeface="+mn-lt"/>
              <a:cs typeface="+mn-lt"/>
            </a:endParaRPr>
          </a:p>
          <a:p>
            <a:pPr>
              <a:buChar char="•"/>
            </a:pPr>
            <a:r>
              <a:rPr lang="en-US" sz="1600">
                <a:latin typeface="Lato"/>
                <a:ea typeface="+mn-lt"/>
                <a:cs typeface="+mn-lt"/>
              </a:rPr>
              <a:t>Community sensitization</a:t>
            </a:r>
            <a:endParaRPr lang="en-US"/>
          </a:p>
          <a:p>
            <a:pPr marL="285750" indent="-285750">
              <a:buFont typeface="Arial"/>
              <a:buChar char="•"/>
            </a:pPr>
            <a:endParaRPr lang="en-US" sz="1600">
              <a:latin typeface="Lato"/>
              <a:ea typeface="Lato"/>
              <a:cs typeface="Calibri"/>
            </a:endParaRPr>
          </a:p>
          <a:p>
            <a:pPr>
              <a:buFont typeface="Arial"/>
              <a:buChar char="•"/>
            </a:pPr>
            <a:r>
              <a:rPr lang="en-US" sz="1600">
                <a:latin typeface="Lato"/>
                <a:ea typeface="Lato"/>
                <a:cs typeface="Lato"/>
              </a:rPr>
              <a:t>Questionnaire toolkit development &amp; coding </a:t>
            </a:r>
          </a:p>
          <a:p>
            <a:pPr>
              <a:buChar char="•"/>
            </a:pPr>
            <a:endParaRPr lang="en-US" sz="1600">
              <a:latin typeface="Lato"/>
              <a:ea typeface="Lato"/>
              <a:cs typeface="Lato"/>
            </a:endParaRPr>
          </a:p>
          <a:p>
            <a:pPr>
              <a:buChar char="•"/>
            </a:pPr>
            <a:r>
              <a:rPr lang="en-US" sz="1600">
                <a:latin typeface="Lato"/>
                <a:ea typeface="Lato"/>
                <a:cs typeface="Lato"/>
              </a:rPr>
              <a:t>Data quality check plan </a:t>
            </a:r>
          </a:p>
          <a:p>
            <a:endParaRPr lang="en-US" sz="1600">
              <a:latin typeface="Lato"/>
              <a:ea typeface="Lato"/>
              <a:cs typeface="Lato"/>
            </a:endParaRPr>
          </a:p>
          <a:p>
            <a:pPr>
              <a:buChar char="•"/>
            </a:pPr>
            <a:r>
              <a:rPr lang="en-US" sz="1600">
                <a:latin typeface="Lato"/>
                <a:ea typeface="Lato"/>
                <a:cs typeface="Lato"/>
              </a:rPr>
              <a:t>Training material preparation</a:t>
            </a:r>
            <a:r>
              <a:rPr lang="en-US" sz="2000">
                <a:latin typeface="Lato"/>
                <a:ea typeface="Lato"/>
                <a:cs typeface="Lato"/>
              </a:rPr>
              <a:t> </a:t>
            </a:r>
          </a:p>
        </p:txBody>
      </p:sp>
      <p:pic>
        <p:nvPicPr>
          <p:cNvPr id="9" name="Picture 9" descr="A picture containing text, silhouette, vector graphics&#10;&#10;Description automatically generated">
            <a:extLst>
              <a:ext uri="{FF2B5EF4-FFF2-40B4-BE49-F238E27FC236}">
                <a16:creationId xmlns:a16="http://schemas.microsoft.com/office/drawing/2014/main" id="{6F592D55-06FD-4828-A113-87961FF7CE3B}"/>
              </a:ext>
            </a:extLst>
          </p:cNvPr>
          <p:cNvPicPr>
            <a:picLocks noChangeAspect="1"/>
          </p:cNvPicPr>
          <p:nvPr/>
        </p:nvPicPr>
        <p:blipFill>
          <a:blip r:embed="rId4"/>
          <a:stretch>
            <a:fillRect/>
          </a:stretch>
        </p:blipFill>
        <p:spPr>
          <a:xfrm>
            <a:off x="5210503" y="2168976"/>
            <a:ext cx="4004441" cy="4385633"/>
          </a:xfrm>
          <a:prstGeom prst="rect">
            <a:avLst/>
          </a:prstGeom>
        </p:spPr>
      </p:pic>
      <p:sp>
        <p:nvSpPr>
          <p:cNvPr id="10" name="TextBox 9">
            <a:extLst>
              <a:ext uri="{FF2B5EF4-FFF2-40B4-BE49-F238E27FC236}">
                <a16:creationId xmlns:a16="http://schemas.microsoft.com/office/drawing/2014/main" id="{687CBBC6-C5C7-45A0-8F8C-4893DA8834E7}"/>
              </a:ext>
            </a:extLst>
          </p:cNvPr>
          <p:cNvSpPr txBox="1"/>
          <p:nvPr/>
        </p:nvSpPr>
        <p:spPr>
          <a:xfrm>
            <a:off x="5841124" y="168953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Lato"/>
                <a:ea typeface="Lato"/>
                <a:cs typeface="Lato"/>
              </a:rPr>
              <a:t>Logistics preparation </a:t>
            </a:r>
            <a:endParaRPr lang="en-US"/>
          </a:p>
        </p:txBody>
      </p:sp>
      <p:sp>
        <p:nvSpPr>
          <p:cNvPr id="11" name="TextBox 10">
            <a:extLst>
              <a:ext uri="{FF2B5EF4-FFF2-40B4-BE49-F238E27FC236}">
                <a16:creationId xmlns:a16="http://schemas.microsoft.com/office/drawing/2014/main" id="{BEFA29E5-F3CF-4F7C-B925-CA047FF2AFB9}"/>
              </a:ext>
            </a:extLst>
          </p:cNvPr>
          <p:cNvSpPr txBox="1"/>
          <p:nvPr/>
        </p:nvSpPr>
        <p:spPr>
          <a:xfrm>
            <a:off x="5473262" y="2320158"/>
            <a:ext cx="3662855"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600">
                <a:latin typeface="Lato"/>
                <a:ea typeface="Lato"/>
                <a:cs typeface="Lato"/>
              </a:rPr>
              <a:t>Budget development &amp; resource management</a:t>
            </a:r>
          </a:p>
          <a:p>
            <a:pPr>
              <a:buChar char="•"/>
            </a:pPr>
            <a:endParaRPr lang="en-US" sz="1600">
              <a:latin typeface="Lato"/>
              <a:ea typeface="Lato"/>
              <a:cs typeface="Lato"/>
            </a:endParaRPr>
          </a:p>
          <a:p>
            <a:pPr>
              <a:buChar char="•"/>
            </a:pPr>
            <a:r>
              <a:rPr lang="en-US" sz="1600">
                <a:latin typeface="Lato"/>
                <a:ea typeface="Lato"/>
                <a:cs typeface="Lato"/>
              </a:rPr>
              <a:t>Enumerator recruitment  </a:t>
            </a:r>
          </a:p>
          <a:p>
            <a:pPr>
              <a:buChar char="•"/>
            </a:pPr>
            <a:endParaRPr lang="en-US" sz="1600">
              <a:latin typeface="Lato"/>
              <a:ea typeface="Lato"/>
              <a:cs typeface="Lato"/>
            </a:endParaRPr>
          </a:p>
          <a:p>
            <a:pPr>
              <a:buChar char="•"/>
            </a:pPr>
            <a:r>
              <a:rPr lang="en-US" sz="1600">
                <a:latin typeface="Lato"/>
                <a:ea typeface="Lato"/>
                <a:cs typeface="Lato"/>
              </a:rPr>
              <a:t>Tablet procurement </a:t>
            </a:r>
          </a:p>
          <a:p>
            <a:pPr>
              <a:buChar char="•"/>
            </a:pPr>
            <a:endParaRPr lang="en-US" sz="1600">
              <a:latin typeface="Lato"/>
              <a:ea typeface="Lato"/>
              <a:cs typeface="Lato"/>
            </a:endParaRPr>
          </a:p>
          <a:p>
            <a:pPr>
              <a:buChar char="•"/>
            </a:pPr>
            <a:r>
              <a:rPr lang="en-US" sz="1600">
                <a:latin typeface="Lato"/>
                <a:ea typeface="Lato"/>
                <a:cs typeface="Lato"/>
              </a:rPr>
              <a:t>Vehicle procurement </a:t>
            </a:r>
          </a:p>
          <a:p>
            <a:pPr>
              <a:buChar char="•"/>
            </a:pPr>
            <a:endParaRPr lang="en-US" sz="1600">
              <a:latin typeface="Lato"/>
              <a:ea typeface="Lato"/>
              <a:cs typeface="Lato"/>
            </a:endParaRPr>
          </a:p>
          <a:p>
            <a:pPr>
              <a:buChar char="•"/>
            </a:pPr>
            <a:r>
              <a:rPr lang="en-US" sz="1600">
                <a:latin typeface="Lato"/>
                <a:ea typeface="Lato"/>
                <a:cs typeface="Lato"/>
              </a:rPr>
              <a:t>Training venue provision </a:t>
            </a:r>
          </a:p>
          <a:p>
            <a:pPr>
              <a:buChar char="•"/>
            </a:pPr>
            <a:endParaRPr lang="en-US" sz="1600">
              <a:latin typeface="Lato"/>
              <a:ea typeface="Lato"/>
              <a:cs typeface="Lato"/>
            </a:endParaRPr>
          </a:p>
          <a:p>
            <a:pPr>
              <a:buChar char="•"/>
            </a:pPr>
            <a:r>
              <a:rPr lang="en-US" sz="1600">
                <a:latin typeface="Lato"/>
                <a:ea typeface="Lato"/>
                <a:cs typeface="Lato"/>
              </a:rPr>
              <a:t>COVID-19 sanitation kits (if necessary) provision </a:t>
            </a:r>
          </a:p>
        </p:txBody>
      </p:sp>
      <p:pic>
        <p:nvPicPr>
          <p:cNvPr id="12" name="Graphic 12" descr="Boardroom with solid fill">
            <a:extLst>
              <a:ext uri="{FF2B5EF4-FFF2-40B4-BE49-F238E27FC236}">
                <a16:creationId xmlns:a16="http://schemas.microsoft.com/office/drawing/2014/main" id="{BE9193E9-69A8-423F-95A4-69262C451C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01351" y="2301765"/>
            <a:ext cx="914400" cy="914400"/>
          </a:xfrm>
          <a:prstGeom prst="rect">
            <a:avLst/>
          </a:prstGeom>
        </p:spPr>
      </p:pic>
      <p:pic>
        <p:nvPicPr>
          <p:cNvPr id="13" name="Graphic 13" descr="Connections with solid fill">
            <a:extLst>
              <a:ext uri="{FF2B5EF4-FFF2-40B4-BE49-F238E27FC236}">
                <a16:creationId xmlns:a16="http://schemas.microsoft.com/office/drawing/2014/main" id="{CFDF61BD-20B8-4F74-BEB8-8DF552BAE3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1351" y="4495800"/>
            <a:ext cx="914400" cy="914400"/>
          </a:xfrm>
          <a:prstGeom prst="rect">
            <a:avLst/>
          </a:prstGeom>
        </p:spPr>
      </p:pic>
      <p:pic>
        <p:nvPicPr>
          <p:cNvPr id="14" name="Graphic 14" descr="Customer review with solid fill">
            <a:extLst>
              <a:ext uri="{FF2B5EF4-FFF2-40B4-BE49-F238E27FC236}">
                <a16:creationId xmlns:a16="http://schemas.microsoft.com/office/drawing/2014/main" id="{D1F66097-4648-4595-85AA-FAF5BFA51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4489" y="3313386"/>
            <a:ext cx="914400" cy="914400"/>
          </a:xfrm>
          <a:prstGeom prst="rect">
            <a:avLst/>
          </a:prstGeom>
        </p:spPr>
      </p:pic>
      <p:sp>
        <p:nvSpPr>
          <p:cNvPr id="15" name="TextBox 14">
            <a:extLst>
              <a:ext uri="{FF2B5EF4-FFF2-40B4-BE49-F238E27FC236}">
                <a16:creationId xmlns:a16="http://schemas.microsoft.com/office/drawing/2014/main" id="{D91D7059-8970-444A-83A5-6F577ACF7F4B}"/>
              </a:ext>
            </a:extLst>
          </p:cNvPr>
          <p:cNvSpPr txBox="1"/>
          <p:nvPr/>
        </p:nvSpPr>
        <p:spPr>
          <a:xfrm>
            <a:off x="9454055" y="176836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Lato"/>
                <a:ea typeface="Lato"/>
                <a:cs typeface="Lato"/>
              </a:rPr>
              <a:t>Consultation </a:t>
            </a:r>
            <a:endParaRPr lang="en-US"/>
          </a:p>
        </p:txBody>
      </p:sp>
      <p:sp>
        <p:nvSpPr>
          <p:cNvPr id="16" name="TextBox 15">
            <a:extLst>
              <a:ext uri="{FF2B5EF4-FFF2-40B4-BE49-F238E27FC236}">
                <a16:creationId xmlns:a16="http://schemas.microsoft.com/office/drawing/2014/main" id="{DA63C70C-22BB-49D8-AD4A-B5D6307E92FA}"/>
              </a:ext>
            </a:extLst>
          </p:cNvPr>
          <p:cNvSpPr txBox="1"/>
          <p:nvPr/>
        </p:nvSpPr>
        <p:spPr>
          <a:xfrm>
            <a:off x="10347433" y="2609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Lato"/>
                <a:ea typeface="Lato"/>
                <a:cs typeface="Lato"/>
              </a:rPr>
              <a:t>Government</a:t>
            </a:r>
            <a:r>
              <a:rPr lang="en-US" sz="2000" b="1">
                <a:latin typeface="Lato"/>
                <a:ea typeface="Lato"/>
                <a:cs typeface="Lato"/>
              </a:rPr>
              <a:t> </a:t>
            </a:r>
            <a:endParaRPr lang="en-US"/>
          </a:p>
        </p:txBody>
      </p:sp>
      <p:sp>
        <p:nvSpPr>
          <p:cNvPr id="17" name="TextBox 16">
            <a:extLst>
              <a:ext uri="{FF2B5EF4-FFF2-40B4-BE49-F238E27FC236}">
                <a16:creationId xmlns:a16="http://schemas.microsoft.com/office/drawing/2014/main" id="{6D03A4E6-0AE3-47FA-8E46-7411A902314A}"/>
              </a:ext>
            </a:extLst>
          </p:cNvPr>
          <p:cNvSpPr txBox="1"/>
          <p:nvPr/>
        </p:nvSpPr>
        <p:spPr>
          <a:xfrm>
            <a:off x="10360571" y="358140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Lato"/>
                <a:ea typeface="Lato"/>
                <a:cs typeface="Lato"/>
              </a:rPr>
              <a:t>Community </a:t>
            </a:r>
            <a:r>
              <a:rPr lang="en-US" sz="2000" b="1">
                <a:latin typeface="Lato"/>
                <a:ea typeface="Lato"/>
                <a:cs typeface="Lato"/>
              </a:rPr>
              <a:t> </a:t>
            </a:r>
            <a:endParaRPr lang="en-US"/>
          </a:p>
        </p:txBody>
      </p:sp>
      <p:sp>
        <p:nvSpPr>
          <p:cNvPr id="18" name="TextBox 17">
            <a:extLst>
              <a:ext uri="{FF2B5EF4-FFF2-40B4-BE49-F238E27FC236}">
                <a16:creationId xmlns:a16="http://schemas.microsoft.com/office/drawing/2014/main" id="{A2C5EF7B-3AE5-455E-B7ED-7A15BAFF2476}"/>
              </a:ext>
            </a:extLst>
          </p:cNvPr>
          <p:cNvSpPr txBox="1"/>
          <p:nvPr/>
        </p:nvSpPr>
        <p:spPr>
          <a:xfrm>
            <a:off x="10426261" y="476381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Lato"/>
                <a:ea typeface="Lato"/>
                <a:cs typeface="Lato"/>
              </a:rPr>
              <a:t>Partners </a:t>
            </a:r>
            <a:endParaRPr lang="en-US"/>
          </a:p>
        </p:txBody>
      </p:sp>
      <p:sp>
        <p:nvSpPr>
          <p:cNvPr id="22" name="Title 1">
            <a:extLst>
              <a:ext uri="{FF2B5EF4-FFF2-40B4-BE49-F238E27FC236}">
                <a16:creationId xmlns:a16="http://schemas.microsoft.com/office/drawing/2014/main" id="{01CB3B14-4E68-4DAF-ADFD-094645A41DE0}"/>
              </a:ext>
            </a:extLst>
          </p:cNvPr>
          <p:cNvSpPr txBox="1">
            <a:spLocks/>
          </p:cNvSpPr>
          <p:nvPr/>
        </p:nvSpPr>
        <p:spPr>
          <a:xfrm>
            <a:off x="924911" y="2284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4291E1"/>
                </a:solidFill>
                <a:latin typeface="Lato"/>
                <a:ea typeface="Lato"/>
                <a:cs typeface="Calibri Light"/>
              </a:rPr>
              <a:t>Step 2: Preparation </a:t>
            </a:r>
            <a:endParaRPr lang="en-US" sz="3200">
              <a:solidFill>
                <a:srgbClr val="4291E1"/>
              </a:solidFill>
              <a:latin typeface="Lato"/>
              <a:ea typeface="Lato"/>
              <a:cs typeface="Calibri Light"/>
            </a:endParaRPr>
          </a:p>
        </p:txBody>
      </p:sp>
    </p:spTree>
    <p:extLst>
      <p:ext uri="{BB962C8B-B14F-4D97-AF65-F5344CB8AC3E}">
        <p14:creationId xmlns:p14="http://schemas.microsoft.com/office/powerpoint/2010/main" val="419250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B6C9-773D-4056-9381-594A27766656}"/>
              </a:ext>
            </a:extLst>
          </p:cNvPr>
          <p:cNvSpPr>
            <a:spLocks noGrp="1"/>
          </p:cNvSpPr>
          <p:nvPr>
            <p:ph type="title"/>
          </p:nvPr>
        </p:nvSpPr>
        <p:spPr>
          <a:xfrm>
            <a:off x="838200" y="276304"/>
            <a:ext cx="10515600" cy="1325563"/>
          </a:xfrm>
        </p:spPr>
        <p:txBody>
          <a:bodyPr/>
          <a:lstStyle/>
          <a:p>
            <a:r>
              <a:rPr lang="en-US" b="1" dirty="0">
                <a:solidFill>
                  <a:srgbClr val="0070C0"/>
                </a:solidFill>
                <a:latin typeface="Lato"/>
                <a:ea typeface="Lato"/>
                <a:cs typeface="Calibri Light"/>
              </a:rPr>
              <a:t>Topics</a:t>
            </a:r>
            <a:r>
              <a:rPr lang="en-US" b="1" dirty="0">
                <a:solidFill>
                  <a:srgbClr val="0070C0"/>
                </a:solidFill>
                <a:cs typeface="Calibri Light"/>
              </a:rPr>
              <a:t> </a:t>
            </a:r>
            <a:endParaRPr lang="en-US" dirty="0">
              <a:solidFill>
                <a:srgbClr val="000000"/>
              </a:solidFill>
              <a:cs typeface="Calibri Light" panose="020F0302020204030204"/>
            </a:endParaRPr>
          </a:p>
        </p:txBody>
      </p:sp>
      <p:sp>
        <p:nvSpPr>
          <p:cNvPr id="3" name="Content Placeholder 2">
            <a:extLst>
              <a:ext uri="{FF2B5EF4-FFF2-40B4-BE49-F238E27FC236}">
                <a16:creationId xmlns:a16="http://schemas.microsoft.com/office/drawing/2014/main" id="{CCD2AD63-1ECD-4874-974A-7EE2446EC968}"/>
              </a:ext>
            </a:extLst>
          </p:cNvPr>
          <p:cNvSpPr>
            <a:spLocks noGrp="1"/>
          </p:cNvSpPr>
          <p:nvPr>
            <p:ph idx="1"/>
          </p:nvPr>
        </p:nvSpPr>
        <p:spPr>
          <a:xfrm>
            <a:off x="1983507" y="2109354"/>
            <a:ext cx="4519961" cy="696191"/>
          </a:xfrm>
        </p:spPr>
        <p:txBody>
          <a:bodyPr vert="horz" lIns="91440" tIns="45720" rIns="91440" bIns="45720" rtlCol="0" anchor="t">
            <a:noAutofit/>
          </a:bodyPr>
          <a:lstStyle/>
          <a:p>
            <a:pPr marL="0" indent="0">
              <a:spcAft>
                <a:spcPts val="1200"/>
              </a:spcAft>
              <a:buNone/>
            </a:pPr>
            <a:r>
              <a:rPr lang="en-US" sz="2400" b="1" i="1" dirty="0">
                <a:solidFill>
                  <a:srgbClr val="0070C0"/>
                </a:solidFill>
                <a:latin typeface="Lato"/>
                <a:ea typeface="Lato"/>
                <a:cs typeface="Calibri"/>
              </a:rPr>
              <a:t>WHY</a:t>
            </a:r>
            <a:r>
              <a:rPr lang="en-US" sz="2400" b="1" dirty="0">
                <a:latin typeface="Lato"/>
                <a:ea typeface="Lato"/>
                <a:cs typeface="Calibri"/>
              </a:rPr>
              <a:t> </a:t>
            </a:r>
            <a:r>
              <a:rPr lang="en-US" sz="2400" dirty="0">
                <a:latin typeface="Lato"/>
                <a:ea typeface="Lato"/>
                <a:cs typeface="Calibri"/>
              </a:rPr>
              <a:t>assessment and analysis? </a:t>
            </a:r>
            <a:endParaRPr lang="en-US" sz="2400" dirty="0">
              <a:latin typeface="Lato"/>
              <a:ea typeface="Lato"/>
              <a:cs typeface="Lato"/>
            </a:endParaRPr>
          </a:p>
        </p:txBody>
      </p:sp>
      <p:pic>
        <p:nvPicPr>
          <p:cNvPr id="6" name="Graphic 5">
            <a:extLst>
              <a:ext uri="{FF2B5EF4-FFF2-40B4-BE49-F238E27FC236}">
                <a16:creationId xmlns:a16="http://schemas.microsoft.com/office/drawing/2014/main" id="{82DEC3CB-EF73-46E2-94FB-C7A3CA107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943" y="1791124"/>
            <a:ext cx="940366" cy="940366"/>
          </a:xfrm>
          <a:prstGeom prst="rect">
            <a:avLst/>
          </a:prstGeom>
        </p:spPr>
      </p:pic>
      <p:pic>
        <p:nvPicPr>
          <p:cNvPr id="7" name="Graphic 6">
            <a:extLst>
              <a:ext uri="{FF2B5EF4-FFF2-40B4-BE49-F238E27FC236}">
                <a16:creationId xmlns:a16="http://schemas.microsoft.com/office/drawing/2014/main" id="{D358DF1E-E2BD-4FD0-B1D8-FD65AFEEAF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560" y="3061111"/>
            <a:ext cx="571166" cy="856750"/>
          </a:xfrm>
          <a:prstGeom prst="rect">
            <a:avLst/>
          </a:prstGeom>
        </p:spPr>
      </p:pic>
      <p:pic>
        <p:nvPicPr>
          <p:cNvPr id="8" name="Graphic 7">
            <a:extLst>
              <a:ext uri="{FF2B5EF4-FFF2-40B4-BE49-F238E27FC236}">
                <a16:creationId xmlns:a16="http://schemas.microsoft.com/office/drawing/2014/main" id="{922393A5-C26D-4CBE-8643-C487574DE3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099" y="4405746"/>
            <a:ext cx="675898" cy="675898"/>
          </a:xfrm>
          <a:prstGeom prst="rect">
            <a:avLst/>
          </a:prstGeom>
        </p:spPr>
      </p:pic>
      <p:sp>
        <p:nvSpPr>
          <p:cNvPr id="10" name="TextBox 9">
            <a:extLst>
              <a:ext uri="{FF2B5EF4-FFF2-40B4-BE49-F238E27FC236}">
                <a16:creationId xmlns:a16="http://schemas.microsoft.com/office/drawing/2014/main" id="{BFB24B23-AC34-43DD-B26A-72CF438F5748}"/>
              </a:ext>
            </a:extLst>
          </p:cNvPr>
          <p:cNvSpPr txBox="1"/>
          <p:nvPr/>
        </p:nvSpPr>
        <p:spPr>
          <a:xfrm>
            <a:off x="1983508" y="3296098"/>
            <a:ext cx="4602320" cy="892552"/>
          </a:xfrm>
          <a:prstGeom prst="rect">
            <a:avLst/>
          </a:prstGeom>
          <a:noFill/>
        </p:spPr>
        <p:txBody>
          <a:bodyPr wrap="square">
            <a:spAutoFit/>
          </a:bodyPr>
          <a:lstStyle/>
          <a:p>
            <a:pPr marL="0" indent="0">
              <a:spcAft>
                <a:spcPts val="1200"/>
              </a:spcAft>
              <a:buNone/>
            </a:pPr>
            <a:r>
              <a:rPr lang="en-US" sz="2400" b="1" i="1">
                <a:solidFill>
                  <a:srgbClr val="0070C0"/>
                </a:solidFill>
                <a:latin typeface="Lato"/>
                <a:ea typeface="Lato"/>
                <a:cs typeface="Calibri"/>
              </a:rPr>
              <a:t>WHAT</a:t>
            </a:r>
            <a:r>
              <a:rPr lang="en-US" sz="2400">
                <a:solidFill>
                  <a:srgbClr val="0070C0"/>
                </a:solidFill>
                <a:latin typeface="Lato"/>
                <a:ea typeface="Lato"/>
                <a:cs typeface="Calibri"/>
              </a:rPr>
              <a:t> </a:t>
            </a:r>
            <a:r>
              <a:rPr lang="en-US" sz="2400">
                <a:latin typeface="Lato"/>
                <a:ea typeface="Lato"/>
                <a:cs typeface="Calibri"/>
              </a:rPr>
              <a:t>a typical joint assessment &amp; analysis involve? </a:t>
            </a:r>
            <a:r>
              <a:rPr lang="en-US" sz="2800">
                <a:latin typeface="Lato"/>
                <a:ea typeface="Lato"/>
                <a:cs typeface="Calibri"/>
              </a:rPr>
              <a:t>  </a:t>
            </a:r>
          </a:p>
        </p:txBody>
      </p:sp>
      <p:sp>
        <p:nvSpPr>
          <p:cNvPr id="12" name="TextBox 11">
            <a:extLst>
              <a:ext uri="{FF2B5EF4-FFF2-40B4-BE49-F238E27FC236}">
                <a16:creationId xmlns:a16="http://schemas.microsoft.com/office/drawing/2014/main" id="{FBE7361A-109D-40CC-8156-B3A03218E085}"/>
              </a:ext>
            </a:extLst>
          </p:cNvPr>
          <p:cNvSpPr txBox="1"/>
          <p:nvPr/>
        </p:nvSpPr>
        <p:spPr>
          <a:xfrm>
            <a:off x="1983506" y="4570953"/>
            <a:ext cx="4549147" cy="830997"/>
          </a:xfrm>
          <a:prstGeom prst="rect">
            <a:avLst/>
          </a:prstGeom>
          <a:noFill/>
        </p:spPr>
        <p:txBody>
          <a:bodyPr wrap="square">
            <a:spAutoFit/>
          </a:bodyPr>
          <a:lstStyle/>
          <a:p>
            <a:r>
              <a:rPr lang="en-US" sz="2400" b="1" i="1">
                <a:solidFill>
                  <a:srgbClr val="0070C0"/>
                </a:solidFill>
                <a:latin typeface="Lato"/>
                <a:ea typeface="Lato"/>
                <a:cs typeface="Calibri"/>
              </a:rPr>
              <a:t>HOW</a:t>
            </a:r>
            <a:r>
              <a:rPr lang="en-US" sz="2400">
                <a:latin typeface="Lato"/>
                <a:ea typeface="Lato"/>
                <a:cs typeface="Calibri"/>
              </a:rPr>
              <a:t> to successfully design and implement a joint assessment? </a:t>
            </a:r>
            <a:endParaRPr lang="en-CH" sz="2400"/>
          </a:p>
        </p:txBody>
      </p:sp>
      <p:pic>
        <p:nvPicPr>
          <p:cNvPr id="9" name="Picture 8" descr="A group of people walking on a dirt road&#10;&#10;Description automatically generated with medium confidence">
            <a:extLst>
              <a:ext uri="{FF2B5EF4-FFF2-40B4-BE49-F238E27FC236}">
                <a16:creationId xmlns:a16="http://schemas.microsoft.com/office/drawing/2014/main" id="{4CB9EA91-5634-406C-AA94-4F8D29EEDCE7}"/>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535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D9C2-320E-E258-BD09-4E228045BCDA}"/>
              </a:ext>
            </a:extLst>
          </p:cNvPr>
          <p:cNvSpPr>
            <a:spLocks noGrp="1"/>
          </p:cNvSpPr>
          <p:nvPr>
            <p:ph type="title"/>
          </p:nvPr>
        </p:nvSpPr>
        <p:spPr>
          <a:xfrm>
            <a:off x="1268728" y="338748"/>
            <a:ext cx="10123171" cy="1325563"/>
          </a:xfrm>
        </p:spPr>
        <p:txBody>
          <a:bodyPr/>
          <a:lstStyle/>
          <a:p>
            <a:r>
              <a:rPr lang="en-US" b="1" dirty="0">
                <a:solidFill>
                  <a:srgbClr val="4291E1"/>
                </a:solidFill>
                <a:cs typeface="Calibri Light"/>
              </a:rPr>
              <a:t>Asking the right question </a:t>
            </a:r>
          </a:p>
        </p:txBody>
      </p:sp>
      <p:graphicFrame>
        <p:nvGraphicFramePr>
          <p:cNvPr id="8" name="Table 8">
            <a:extLst>
              <a:ext uri="{FF2B5EF4-FFF2-40B4-BE49-F238E27FC236}">
                <a16:creationId xmlns:a16="http://schemas.microsoft.com/office/drawing/2014/main" id="{2E4A2ED9-6F69-CDD1-B010-38A9780DAC14}"/>
              </a:ext>
            </a:extLst>
          </p:cNvPr>
          <p:cNvGraphicFramePr>
            <a:graphicFrameLocks noGrp="1"/>
          </p:cNvGraphicFramePr>
          <p:nvPr>
            <p:extLst>
              <p:ext uri="{D42A27DB-BD31-4B8C-83A1-F6EECF244321}">
                <p14:modId xmlns:p14="http://schemas.microsoft.com/office/powerpoint/2010/main" val="1902056710"/>
              </p:ext>
            </p:extLst>
          </p:nvPr>
        </p:nvGraphicFramePr>
        <p:xfrm>
          <a:off x="1344930" y="1758220"/>
          <a:ext cx="10123170" cy="370840"/>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2037540120"/>
                    </a:ext>
                  </a:extLst>
                </a:gridCol>
                <a:gridCol w="3374390">
                  <a:extLst>
                    <a:ext uri="{9D8B030D-6E8A-4147-A177-3AD203B41FA5}">
                      <a16:colId xmlns:a16="http://schemas.microsoft.com/office/drawing/2014/main" val="1642537382"/>
                    </a:ext>
                  </a:extLst>
                </a:gridCol>
                <a:gridCol w="3374390">
                  <a:extLst>
                    <a:ext uri="{9D8B030D-6E8A-4147-A177-3AD203B41FA5}">
                      <a16:colId xmlns:a16="http://schemas.microsoft.com/office/drawing/2014/main" val="1368764996"/>
                    </a:ext>
                  </a:extLst>
                </a:gridCol>
              </a:tblGrid>
              <a:tr h="370840">
                <a:tc>
                  <a:txBody>
                    <a:bodyPr/>
                    <a:lstStyle/>
                    <a:p>
                      <a:pPr algn="ctr"/>
                      <a:r>
                        <a:rPr lang="en-US" dirty="0"/>
                        <a:t>Example </a:t>
                      </a:r>
                    </a:p>
                  </a:txBody>
                  <a:tcPr/>
                </a:tc>
                <a:tc>
                  <a:txBody>
                    <a:bodyPr/>
                    <a:lstStyle/>
                    <a:p>
                      <a:pPr algn="ctr"/>
                      <a:r>
                        <a:rPr lang="en-US" dirty="0"/>
                        <a:t>Diagnosis </a:t>
                      </a:r>
                    </a:p>
                  </a:txBody>
                  <a:tcPr/>
                </a:tc>
                <a:tc>
                  <a:txBody>
                    <a:bodyPr/>
                    <a:lstStyle/>
                    <a:p>
                      <a:r>
                        <a:rPr lang="en-US" dirty="0"/>
                        <a:t>      Another try </a:t>
                      </a:r>
                    </a:p>
                  </a:txBody>
                  <a:tcPr/>
                </a:tc>
                <a:extLst>
                  <a:ext uri="{0D108BD9-81ED-4DB2-BD59-A6C34878D82A}">
                    <a16:rowId xmlns:a16="http://schemas.microsoft.com/office/drawing/2014/main" val="2836862751"/>
                  </a:ext>
                </a:extLst>
              </a:tr>
            </a:tbl>
          </a:graphicData>
        </a:graphic>
      </p:graphicFrame>
      <p:graphicFrame>
        <p:nvGraphicFramePr>
          <p:cNvPr id="3" name="Table 2">
            <a:extLst>
              <a:ext uri="{FF2B5EF4-FFF2-40B4-BE49-F238E27FC236}">
                <a16:creationId xmlns:a16="http://schemas.microsoft.com/office/drawing/2014/main" id="{CE2BC791-02D7-4301-A791-C353BAA459EC}"/>
              </a:ext>
            </a:extLst>
          </p:cNvPr>
          <p:cNvGraphicFramePr>
            <a:graphicFrameLocks noGrp="1"/>
          </p:cNvGraphicFramePr>
          <p:nvPr>
            <p:extLst>
              <p:ext uri="{D42A27DB-BD31-4B8C-83A1-F6EECF244321}">
                <p14:modId xmlns:p14="http://schemas.microsoft.com/office/powerpoint/2010/main" val="184723903"/>
              </p:ext>
            </p:extLst>
          </p:nvPr>
        </p:nvGraphicFramePr>
        <p:xfrm>
          <a:off x="1344930" y="2295691"/>
          <a:ext cx="3374390" cy="1463040"/>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1646654330"/>
                    </a:ext>
                  </a:extLst>
                </a:gridCol>
              </a:tblGrid>
              <a:tr h="1463040">
                <a:tc>
                  <a:txBody>
                    <a:bodyPr/>
                    <a:lstStyle/>
                    <a:p>
                      <a:r>
                        <a:rPr lang="en-US" dirty="0">
                          <a:latin typeface="Lato"/>
                        </a:rPr>
                        <a:t>How satisfied are you with the current livelihood project? </a:t>
                      </a:r>
                    </a:p>
                  </a:txBody>
                  <a:tcPr anchor="ctr">
                    <a:solidFill>
                      <a:schemeClr val="accent2"/>
                    </a:solidFill>
                  </a:tcPr>
                </a:tc>
                <a:extLst>
                  <a:ext uri="{0D108BD9-81ED-4DB2-BD59-A6C34878D82A}">
                    <a16:rowId xmlns:a16="http://schemas.microsoft.com/office/drawing/2014/main" val="422197593"/>
                  </a:ext>
                </a:extLst>
              </a:tr>
            </a:tbl>
          </a:graphicData>
        </a:graphic>
      </p:graphicFrame>
      <p:graphicFrame>
        <p:nvGraphicFramePr>
          <p:cNvPr id="5" name="Table 4">
            <a:extLst>
              <a:ext uri="{FF2B5EF4-FFF2-40B4-BE49-F238E27FC236}">
                <a16:creationId xmlns:a16="http://schemas.microsoft.com/office/drawing/2014/main" id="{452CEADB-3AEA-4ABB-9737-2E98064F2138}"/>
              </a:ext>
            </a:extLst>
          </p:cNvPr>
          <p:cNvGraphicFramePr>
            <a:graphicFrameLocks noGrp="1"/>
          </p:cNvGraphicFramePr>
          <p:nvPr>
            <p:extLst>
              <p:ext uri="{D42A27DB-BD31-4B8C-83A1-F6EECF244321}">
                <p14:modId xmlns:p14="http://schemas.microsoft.com/office/powerpoint/2010/main" val="1681176519"/>
              </p:ext>
            </p:extLst>
          </p:nvPr>
        </p:nvGraphicFramePr>
        <p:xfrm>
          <a:off x="4772977" y="2295689"/>
          <a:ext cx="3267075" cy="1463040"/>
        </p:xfrm>
        <a:graphic>
          <a:graphicData uri="http://schemas.openxmlformats.org/drawingml/2006/table">
            <a:tbl>
              <a:tblPr firstRow="1" bandRow="1">
                <a:tableStyleId>{5C22544A-7EE6-4342-B048-85BDC9FD1C3A}</a:tableStyleId>
              </a:tblPr>
              <a:tblGrid>
                <a:gridCol w="3267075">
                  <a:extLst>
                    <a:ext uri="{9D8B030D-6E8A-4147-A177-3AD203B41FA5}">
                      <a16:colId xmlns:a16="http://schemas.microsoft.com/office/drawing/2014/main" val="2382772883"/>
                    </a:ext>
                  </a:extLst>
                </a:gridCol>
              </a:tblGrid>
              <a:tr h="1463040">
                <a:tc>
                  <a:txBody>
                    <a:bodyPr/>
                    <a:lstStyle/>
                    <a:p>
                      <a:pPr algn="ctr"/>
                      <a:r>
                        <a:rPr lang="en-US" dirty="0">
                          <a:latin typeface="Lato"/>
                        </a:rPr>
                        <a:t>Leading question </a:t>
                      </a:r>
                    </a:p>
                  </a:txBody>
                  <a:tcPr anchor="ctr">
                    <a:solidFill>
                      <a:schemeClr val="accent4"/>
                    </a:solidFill>
                  </a:tcPr>
                </a:tc>
                <a:extLst>
                  <a:ext uri="{0D108BD9-81ED-4DB2-BD59-A6C34878D82A}">
                    <a16:rowId xmlns:a16="http://schemas.microsoft.com/office/drawing/2014/main" val="3534762434"/>
                  </a:ext>
                </a:extLst>
              </a:tr>
            </a:tbl>
          </a:graphicData>
        </a:graphic>
      </p:graphicFrame>
      <p:graphicFrame>
        <p:nvGraphicFramePr>
          <p:cNvPr id="6" name="Table 5">
            <a:extLst>
              <a:ext uri="{FF2B5EF4-FFF2-40B4-BE49-F238E27FC236}">
                <a16:creationId xmlns:a16="http://schemas.microsoft.com/office/drawing/2014/main" id="{8BC56C83-7A7C-42D0-9707-8DFBEF11B64C}"/>
              </a:ext>
            </a:extLst>
          </p:cNvPr>
          <p:cNvGraphicFramePr>
            <a:graphicFrameLocks noGrp="1"/>
          </p:cNvGraphicFramePr>
          <p:nvPr>
            <p:extLst>
              <p:ext uri="{D42A27DB-BD31-4B8C-83A1-F6EECF244321}">
                <p14:modId xmlns:p14="http://schemas.microsoft.com/office/powerpoint/2010/main" val="475684135"/>
              </p:ext>
            </p:extLst>
          </p:nvPr>
        </p:nvGraphicFramePr>
        <p:xfrm>
          <a:off x="8093710" y="2295689"/>
          <a:ext cx="3374390" cy="1463040"/>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4176716914"/>
                    </a:ext>
                  </a:extLst>
                </a:gridCol>
              </a:tblGrid>
              <a:tr h="370840">
                <a:tc>
                  <a:txBody>
                    <a:bodyPr/>
                    <a:lstStyle/>
                    <a:p>
                      <a:r>
                        <a:rPr lang="en-US" dirty="0">
                          <a:latin typeface="Lato"/>
                        </a:rPr>
                        <a:t>1. Are you satisfied with the current livelihood project? (Y/N)</a:t>
                      </a:r>
                    </a:p>
                    <a:p>
                      <a:pPr lvl="0">
                        <a:buNone/>
                      </a:pPr>
                      <a:endParaRPr lang="en-US" dirty="0">
                        <a:latin typeface="Lato"/>
                      </a:endParaRPr>
                    </a:p>
                    <a:p>
                      <a:pPr lvl="0">
                        <a:buNone/>
                      </a:pPr>
                      <a:r>
                        <a:rPr lang="en-US" dirty="0">
                          <a:latin typeface="Lato"/>
                        </a:rPr>
                        <a:t>2. If no, why? </a:t>
                      </a:r>
                    </a:p>
                  </a:txBody>
                  <a:tcPr>
                    <a:solidFill>
                      <a:schemeClr val="accent6"/>
                    </a:solidFill>
                  </a:tcPr>
                </a:tc>
                <a:extLst>
                  <a:ext uri="{0D108BD9-81ED-4DB2-BD59-A6C34878D82A}">
                    <a16:rowId xmlns:a16="http://schemas.microsoft.com/office/drawing/2014/main" val="3534762434"/>
                  </a:ext>
                </a:extLst>
              </a:tr>
            </a:tbl>
          </a:graphicData>
        </a:graphic>
      </p:graphicFrame>
      <p:graphicFrame>
        <p:nvGraphicFramePr>
          <p:cNvPr id="9" name="Table 8">
            <a:extLst>
              <a:ext uri="{FF2B5EF4-FFF2-40B4-BE49-F238E27FC236}">
                <a16:creationId xmlns:a16="http://schemas.microsoft.com/office/drawing/2014/main" id="{DD53B7FF-DE75-464D-9A56-99E790EE7D48}"/>
              </a:ext>
            </a:extLst>
          </p:cNvPr>
          <p:cNvGraphicFramePr>
            <a:graphicFrameLocks noGrp="1"/>
          </p:cNvGraphicFramePr>
          <p:nvPr>
            <p:extLst>
              <p:ext uri="{D42A27DB-BD31-4B8C-83A1-F6EECF244321}">
                <p14:modId xmlns:p14="http://schemas.microsoft.com/office/powerpoint/2010/main" val="1674402710"/>
              </p:ext>
            </p:extLst>
          </p:nvPr>
        </p:nvGraphicFramePr>
        <p:xfrm>
          <a:off x="1344930" y="3997423"/>
          <a:ext cx="3374390" cy="2011678"/>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1646654330"/>
                    </a:ext>
                  </a:extLst>
                </a:gridCol>
              </a:tblGrid>
              <a:tr h="2011678">
                <a:tc>
                  <a:txBody>
                    <a:bodyPr/>
                    <a:lstStyle/>
                    <a:p>
                      <a:r>
                        <a:rPr lang="en-US" dirty="0">
                          <a:latin typeface="Lato"/>
                        </a:rPr>
                        <a:t>What challenges do refugees face because of the food ration cut? </a:t>
                      </a:r>
                    </a:p>
                  </a:txBody>
                  <a:tcPr anchor="ctr">
                    <a:solidFill>
                      <a:schemeClr val="accent2"/>
                    </a:solidFill>
                  </a:tcPr>
                </a:tc>
                <a:extLst>
                  <a:ext uri="{0D108BD9-81ED-4DB2-BD59-A6C34878D82A}">
                    <a16:rowId xmlns:a16="http://schemas.microsoft.com/office/drawing/2014/main" val="422197593"/>
                  </a:ext>
                </a:extLst>
              </a:tr>
            </a:tbl>
          </a:graphicData>
        </a:graphic>
      </p:graphicFrame>
      <p:graphicFrame>
        <p:nvGraphicFramePr>
          <p:cNvPr id="10" name="Table 9">
            <a:extLst>
              <a:ext uri="{FF2B5EF4-FFF2-40B4-BE49-F238E27FC236}">
                <a16:creationId xmlns:a16="http://schemas.microsoft.com/office/drawing/2014/main" id="{743D5F5B-A34A-47D5-A946-9644C312901F}"/>
              </a:ext>
            </a:extLst>
          </p:cNvPr>
          <p:cNvGraphicFramePr>
            <a:graphicFrameLocks noGrp="1"/>
          </p:cNvGraphicFramePr>
          <p:nvPr>
            <p:extLst>
              <p:ext uri="{D42A27DB-BD31-4B8C-83A1-F6EECF244321}">
                <p14:modId xmlns:p14="http://schemas.microsoft.com/office/powerpoint/2010/main" val="1859930163"/>
              </p:ext>
            </p:extLst>
          </p:nvPr>
        </p:nvGraphicFramePr>
        <p:xfrm>
          <a:off x="4772977" y="3997421"/>
          <a:ext cx="3267075" cy="2011680"/>
        </p:xfrm>
        <a:graphic>
          <a:graphicData uri="http://schemas.openxmlformats.org/drawingml/2006/table">
            <a:tbl>
              <a:tblPr firstRow="1" bandRow="1">
                <a:tableStyleId>{5C22544A-7EE6-4342-B048-85BDC9FD1C3A}</a:tableStyleId>
              </a:tblPr>
              <a:tblGrid>
                <a:gridCol w="3267075">
                  <a:extLst>
                    <a:ext uri="{9D8B030D-6E8A-4147-A177-3AD203B41FA5}">
                      <a16:colId xmlns:a16="http://schemas.microsoft.com/office/drawing/2014/main" val="2382772883"/>
                    </a:ext>
                  </a:extLst>
                </a:gridCol>
              </a:tblGrid>
              <a:tr h="2011680">
                <a:tc>
                  <a:txBody>
                    <a:bodyPr/>
                    <a:lstStyle/>
                    <a:p>
                      <a:pPr algn="ctr"/>
                      <a:r>
                        <a:rPr lang="en-US" dirty="0">
                          <a:latin typeface="Lato"/>
                        </a:rPr>
                        <a:t>Loaded question </a:t>
                      </a:r>
                    </a:p>
                  </a:txBody>
                  <a:tcPr anchor="ctr">
                    <a:solidFill>
                      <a:schemeClr val="accent4"/>
                    </a:solidFill>
                  </a:tcPr>
                </a:tc>
                <a:extLst>
                  <a:ext uri="{0D108BD9-81ED-4DB2-BD59-A6C34878D82A}">
                    <a16:rowId xmlns:a16="http://schemas.microsoft.com/office/drawing/2014/main" val="3534762434"/>
                  </a:ext>
                </a:extLst>
              </a:tr>
            </a:tbl>
          </a:graphicData>
        </a:graphic>
      </p:graphicFrame>
      <p:graphicFrame>
        <p:nvGraphicFramePr>
          <p:cNvPr id="11" name="Table 10">
            <a:extLst>
              <a:ext uri="{FF2B5EF4-FFF2-40B4-BE49-F238E27FC236}">
                <a16:creationId xmlns:a16="http://schemas.microsoft.com/office/drawing/2014/main" id="{FD749235-E278-4BD9-AC12-3965780F44A9}"/>
              </a:ext>
            </a:extLst>
          </p:cNvPr>
          <p:cNvGraphicFramePr>
            <a:graphicFrameLocks noGrp="1"/>
          </p:cNvGraphicFramePr>
          <p:nvPr>
            <p:extLst>
              <p:ext uri="{D42A27DB-BD31-4B8C-83A1-F6EECF244321}">
                <p14:modId xmlns:p14="http://schemas.microsoft.com/office/powerpoint/2010/main" val="1987328003"/>
              </p:ext>
            </p:extLst>
          </p:nvPr>
        </p:nvGraphicFramePr>
        <p:xfrm>
          <a:off x="8093710" y="3997421"/>
          <a:ext cx="3374390" cy="2011680"/>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4176716914"/>
                    </a:ext>
                  </a:extLst>
                </a:gridCol>
              </a:tblGrid>
              <a:tr h="370840">
                <a:tc>
                  <a:txBody>
                    <a:bodyPr/>
                    <a:lstStyle/>
                    <a:p>
                      <a:r>
                        <a:rPr lang="en-US" dirty="0">
                          <a:latin typeface="Lato"/>
                        </a:rPr>
                        <a:t>1. Do you observe or feel any challenges in ____ (security, livelihood, food security) since the food ration cut started? (Y/N)</a:t>
                      </a:r>
                    </a:p>
                    <a:p>
                      <a:pPr lvl="0">
                        <a:buNone/>
                      </a:pPr>
                      <a:endParaRPr lang="en-US" dirty="0">
                        <a:latin typeface="Lato"/>
                      </a:endParaRPr>
                    </a:p>
                    <a:p>
                      <a:pPr lvl="0">
                        <a:buNone/>
                      </a:pPr>
                      <a:r>
                        <a:rPr lang="en-US" dirty="0">
                          <a:latin typeface="Lato"/>
                        </a:rPr>
                        <a:t>2. If yes, what are they? </a:t>
                      </a:r>
                    </a:p>
                  </a:txBody>
                  <a:tcPr>
                    <a:solidFill>
                      <a:schemeClr val="accent6"/>
                    </a:solidFill>
                  </a:tcPr>
                </a:tc>
                <a:extLst>
                  <a:ext uri="{0D108BD9-81ED-4DB2-BD59-A6C34878D82A}">
                    <a16:rowId xmlns:a16="http://schemas.microsoft.com/office/drawing/2014/main" val="3534762434"/>
                  </a:ext>
                </a:extLst>
              </a:tr>
            </a:tbl>
          </a:graphicData>
        </a:graphic>
      </p:graphicFrame>
    </p:spTree>
    <p:extLst>
      <p:ext uri="{BB962C8B-B14F-4D97-AF65-F5344CB8AC3E}">
        <p14:creationId xmlns:p14="http://schemas.microsoft.com/office/powerpoint/2010/main" val="253093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artoons | Social science research, Nerd humor, Social science">
            <a:extLst>
              <a:ext uri="{FF2B5EF4-FFF2-40B4-BE49-F238E27FC236}">
                <a16:creationId xmlns:a16="http://schemas.microsoft.com/office/drawing/2014/main" id="{8EEA31B3-1C04-4687-A22E-BC1757D6516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4301"/>
          <a:stretch/>
        </p:blipFill>
        <p:spPr bwMode="auto">
          <a:xfrm>
            <a:off x="4162425" y="616743"/>
            <a:ext cx="3648075" cy="562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383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timeline&#10;&#10;Description automatically generated">
            <a:extLst>
              <a:ext uri="{FF2B5EF4-FFF2-40B4-BE49-F238E27FC236}">
                <a16:creationId xmlns:a16="http://schemas.microsoft.com/office/drawing/2014/main" id="{229B04F6-4242-A47C-C463-4FA80C9E86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0408"/>
          <a:stretch/>
        </p:blipFill>
        <p:spPr>
          <a:xfrm>
            <a:off x="1924050" y="455955"/>
            <a:ext cx="8686800" cy="5946089"/>
          </a:xfrm>
          <a:prstGeom prst="rect">
            <a:avLst/>
          </a:prstGeom>
          <a:effectLst/>
        </p:spPr>
      </p:pic>
    </p:spTree>
    <p:extLst>
      <p:ext uri="{BB962C8B-B14F-4D97-AF65-F5344CB8AC3E}">
        <p14:creationId xmlns:p14="http://schemas.microsoft.com/office/powerpoint/2010/main" val="110693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D9C2-320E-E258-BD09-4E228045BCDA}"/>
              </a:ext>
            </a:extLst>
          </p:cNvPr>
          <p:cNvSpPr>
            <a:spLocks noGrp="1"/>
          </p:cNvSpPr>
          <p:nvPr>
            <p:ph type="title"/>
          </p:nvPr>
        </p:nvSpPr>
        <p:spPr>
          <a:xfrm>
            <a:off x="1268728" y="338748"/>
            <a:ext cx="10123171" cy="1325563"/>
          </a:xfrm>
        </p:spPr>
        <p:txBody>
          <a:bodyPr/>
          <a:lstStyle/>
          <a:p>
            <a:r>
              <a:rPr lang="en-US" b="1" dirty="0">
                <a:solidFill>
                  <a:srgbClr val="4291E1"/>
                </a:solidFill>
                <a:cs typeface="Calibri Light"/>
              </a:rPr>
              <a:t>Asking the right question </a:t>
            </a:r>
          </a:p>
        </p:txBody>
      </p:sp>
      <p:graphicFrame>
        <p:nvGraphicFramePr>
          <p:cNvPr id="8" name="Table 8">
            <a:extLst>
              <a:ext uri="{FF2B5EF4-FFF2-40B4-BE49-F238E27FC236}">
                <a16:creationId xmlns:a16="http://schemas.microsoft.com/office/drawing/2014/main" id="{2E4A2ED9-6F69-CDD1-B010-38A9780DAC14}"/>
              </a:ext>
            </a:extLst>
          </p:cNvPr>
          <p:cNvGraphicFramePr>
            <a:graphicFrameLocks noGrp="1"/>
          </p:cNvGraphicFramePr>
          <p:nvPr/>
        </p:nvGraphicFramePr>
        <p:xfrm>
          <a:off x="1344930" y="1758220"/>
          <a:ext cx="10123170" cy="370840"/>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2037540120"/>
                    </a:ext>
                  </a:extLst>
                </a:gridCol>
                <a:gridCol w="3374390">
                  <a:extLst>
                    <a:ext uri="{9D8B030D-6E8A-4147-A177-3AD203B41FA5}">
                      <a16:colId xmlns:a16="http://schemas.microsoft.com/office/drawing/2014/main" val="1642537382"/>
                    </a:ext>
                  </a:extLst>
                </a:gridCol>
                <a:gridCol w="3374390">
                  <a:extLst>
                    <a:ext uri="{9D8B030D-6E8A-4147-A177-3AD203B41FA5}">
                      <a16:colId xmlns:a16="http://schemas.microsoft.com/office/drawing/2014/main" val="1368764996"/>
                    </a:ext>
                  </a:extLst>
                </a:gridCol>
              </a:tblGrid>
              <a:tr h="370840">
                <a:tc>
                  <a:txBody>
                    <a:bodyPr/>
                    <a:lstStyle/>
                    <a:p>
                      <a:pPr algn="ctr"/>
                      <a:r>
                        <a:rPr lang="en-US" dirty="0"/>
                        <a:t>Example </a:t>
                      </a:r>
                    </a:p>
                  </a:txBody>
                  <a:tcPr/>
                </a:tc>
                <a:tc>
                  <a:txBody>
                    <a:bodyPr/>
                    <a:lstStyle/>
                    <a:p>
                      <a:pPr algn="ctr"/>
                      <a:r>
                        <a:rPr lang="en-US" dirty="0"/>
                        <a:t>Diagnosis </a:t>
                      </a:r>
                    </a:p>
                  </a:txBody>
                  <a:tcPr/>
                </a:tc>
                <a:tc>
                  <a:txBody>
                    <a:bodyPr/>
                    <a:lstStyle/>
                    <a:p>
                      <a:r>
                        <a:rPr lang="en-US" dirty="0"/>
                        <a:t>      Another try </a:t>
                      </a:r>
                    </a:p>
                  </a:txBody>
                  <a:tcPr/>
                </a:tc>
                <a:extLst>
                  <a:ext uri="{0D108BD9-81ED-4DB2-BD59-A6C34878D82A}">
                    <a16:rowId xmlns:a16="http://schemas.microsoft.com/office/drawing/2014/main" val="2836862751"/>
                  </a:ext>
                </a:extLst>
              </a:tr>
            </a:tbl>
          </a:graphicData>
        </a:graphic>
      </p:graphicFrame>
      <p:graphicFrame>
        <p:nvGraphicFramePr>
          <p:cNvPr id="3" name="Table 2">
            <a:extLst>
              <a:ext uri="{FF2B5EF4-FFF2-40B4-BE49-F238E27FC236}">
                <a16:creationId xmlns:a16="http://schemas.microsoft.com/office/drawing/2014/main" id="{CE2BC791-02D7-4301-A791-C353BAA459EC}"/>
              </a:ext>
            </a:extLst>
          </p:cNvPr>
          <p:cNvGraphicFramePr>
            <a:graphicFrameLocks noGrp="1"/>
          </p:cNvGraphicFramePr>
          <p:nvPr>
            <p:extLst>
              <p:ext uri="{D42A27DB-BD31-4B8C-83A1-F6EECF244321}">
                <p14:modId xmlns:p14="http://schemas.microsoft.com/office/powerpoint/2010/main" val="1643216741"/>
              </p:ext>
            </p:extLst>
          </p:nvPr>
        </p:nvGraphicFramePr>
        <p:xfrm>
          <a:off x="1344930" y="2295691"/>
          <a:ext cx="3374390" cy="2011678"/>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1646654330"/>
                    </a:ext>
                  </a:extLst>
                </a:gridCol>
              </a:tblGrid>
              <a:tr h="2011678">
                <a:tc>
                  <a:txBody>
                    <a:bodyPr/>
                    <a:lstStyle/>
                    <a:p>
                      <a:pPr lvl="0">
                        <a:buNone/>
                      </a:pPr>
                      <a:r>
                        <a:rPr lang="en-US" sz="1800" b="1" i="0" u="none" strike="noStrike" noProof="0" dirty="0">
                          <a:latin typeface="Lato"/>
                        </a:rPr>
                        <a:t>How much cash assistance did you receive for energy and other NFI items last month?</a:t>
                      </a:r>
                      <a:endParaRPr lang="en-US" b="1" dirty="0">
                        <a:latin typeface="Lato"/>
                      </a:endParaRPr>
                    </a:p>
                  </a:txBody>
                  <a:tcPr anchor="ctr">
                    <a:solidFill>
                      <a:schemeClr val="accent2"/>
                    </a:solidFill>
                  </a:tcPr>
                </a:tc>
                <a:extLst>
                  <a:ext uri="{0D108BD9-81ED-4DB2-BD59-A6C34878D82A}">
                    <a16:rowId xmlns:a16="http://schemas.microsoft.com/office/drawing/2014/main" val="422197593"/>
                  </a:ext>
                </a:extLst>
              </a:tr>
            </a:tbl>
          </a:graphicData>
        </a:graphic>
      </p:graphicFrame>
      <p:graphicFrame>
        <p:nvGraphicFramePr>
          <p:cNvPr id="5" name="Table 4">
            <a:extLst>
              <a:ext uri="{FF2B5EF4-FFF2-40B4-BE49-F238E27FC236}">
                <a16:creationId xmlns:a16="http://schemas.microsoft.com/office/drawing/2014/main" id="{452CEADB-3AEA-4ABB-9737-2E98064F2138}"/>
              </a:ext>
            </a:extLst>
          </p:cNvPr>
          <p:cNvGraphicFramePr>
            <a:graphicFrameLocks noGrp="1"/>
          </p:cNvGraphicFramePr>
          <p:nvPr>
            <p:extLst>
              <p:ext uri="{D42A27DB-BD31-4B8C-83A1-F6EECF244321}">
                <p14:modId xmlns:p14="http://schemas.microsoft.com/office/powerpoint/2010/main" val="836505926"/>
              </p:ext>
            </p:extLst>
          </p:nvPr>
        </p:nvGraphicFramePr>
        <p:xfrm>
          <a:off x="4772977" y="2295689"/>
          <a:ext cx="3267075" cy="2011678"/>
        </p:xfrm>
        <a:graphic>
          <a:graphicData uri="http://schemas.openxmlformats.org/drawingml/2006/table">
            <a:tbl>
              <a:tblPr firstRow="1" bandRow="1">
                <a:tableStyleId>{5C22544A-7EE6-4342-B048-85BDC9FD1C3A}</a:tableStyleId>
              </a:tblPr>
              <a:tblGrid>
                <a:gridCol w="3267075">
                  <a:extLst>
                    <a:ext uri="{9D8B030D-6E8A-4147-A177-3AD203B41FA5}">
                      <a16:colId xmlns:a16="http://schemas.microsoft.com/office/drawing/2014/main" val="2382772883"/>
                    </a:ext>
                  </a:extLst>
                </a:gridCol>
              </a:tblGrid>
              <a:tr h="2011678">
                <a:tc>
                  <a:txBody>
                    <a:bodyPr/>
                    <a:lstStyle/>
                    <a:p>
                      <a:pPr algn="ctr"/>
                      <a:r>
                        <a:rPr lang="en-US" dirty="0">
                          <a:latin typeface="Lato"/>
                        </a:rPr>
                        <a:t>Double-barreled question </a:t>
                      </a:r>
                    </a:p>
                  </a:txBody>
                  <a:tcPr anchor="ctr">
                    <a:solidFill>
                      <a:schemeClr val="accent4"/>
                    </a:solidFill>
                  </a:tcPr>
                </a:tc>
                <a:extLst>
                  <a:ext uri="{0D108BD9-81ED-4DB2-BD59-A6C34878D82A}">
                    <a16:rowId xmlns:a16="http://schemas.microsoft.com/office/drawing/2014/main" val="3534762434"/>
                  </a:ext>
                </a:extLst>
              </a:tr>
            </a:tbl>
          </a:graphicData>
        </a:graphic>
      </p:graphicFrame>
      <p:graphicFrame>
        <p:nvGraphicFramePr>
          <p:cNvPr id="6" name="Table 5">
            <a:extLst>
              <a:ext uri="{FF2B5EF4-FFF2-40B4-BE49-F238E27FC236}">
                <a16:creationId xmlns:a16="http://schemas.microsoft.com/office/drawing/2014/main" id="{8BC56C83-7A7C-42D0-9707-8DFBEF11B64C}"/>
              </a:ext>
            </a:extLst>
          </p:cNvPr>
          <p:cNvGraphicFramePr>
            <a:graphicFrameLocks noGrp="1"/>
          </p:cNvGraphicFramePr>
          <p:nvPr>
            <p:extLst>
              <p:ext uri="{D42A27DB-BD31-4B8C-83A1-F6EECF244321}">
                <p14:modId xmlns:p14="http://schemas.microsoft.com/office/powerpoint/2010/main" val="2496887057"/>
              </p:ext>
            </p:extLst>
          </p:nvPr>
        </p:nvGraphicFramePr>
        <p:xfrm>
          <a:off x="8093710" y="2295689"/>
          <a:ext cx="3374390" cy="2011680"/>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4176716914"/>
                    </a:ext>
                  </a:extLst>
                </a:gridCol>
              </a:tblGrid>
              <a:tr h="370840">
                <a:tc>
                  <a:txBody>
                    <a:bodyPr/>
                    <a:lstStyle/>
                    <a:p>
                      <a:r>
                        <a:rPr lang="en-US" dirty="0">
                          <a:latin typeface="Lato"/>
                        </a:rPr>
                        <a:t>Did you receive any cash assistance last month? </a:t>
                      </a:r>
                    </a:p>
                    <a:p>
                      <a:pPr lvl="0">
                        <a:buNone/>
                      </a:pPr>
                      <a:endParaRPr lang="en-US" dirty="0">
                        <a:latin typeface="Lato"/>
                      </a:endParaRPr>
                    </a:p>
                    <a:p>
                      <a:pPr lvl="0">
                        <a:buNone/>
                      </a:pPr>
                      <a:r>
                        <a:rPr lang="en-US" dirty="0">
                          <a:latin typeface="Lato"/>
                        </a:rPr>
                        <a:t>If yes, how much for energy? </a:t>
                      </a:r>
                    </a:p>
                    <a:p>
                      <a:pPr lvl="0">
                        <a:buNone/>
                      </a:pPr>
                      <a:endParaRPr lang="en-US" dirty="0">
                        <a:latin typeface="Lato"/>
                      </a:endParaRPr>
                    </a:p>
                    <a:p>
                      <a:pPr lvl="0">
                        <a:buNone/>
                      </a:pPr>
                      <a:r>
                        <a:rPr lang="en-US" dirty="0">
                          <a:latin typeface="Lato"/>
                        </a:rPr>
                        <a:t>If yes, how much for other NFI items? </a:t>
                      </a:r>
                    </a:p>
                  </a:txBody>
                  <a:tcPr>
                    <a:solidFill>
                      <a:schemeClr val="accent6"/>
                    </a:solidFill>
                  </a:tcPr>
                </a:tc>
                <a:extLst>
                  <a:ext uri="{0D108BD9-81ED-4DB2-BD59-A6C34878D82A}">
                    <a16:rowId xmlns:a16="http://schemas.microsoft.com/office/drawing/2014/main" val="3534762434"/>
                  </a:ext>
                </a:extLst>
              </a:tr>
            </a:tbl>
          </a:graphicData>
        </a:graphic>
      </p:graphicFrame>
      <p:graphicFrame>
        <p:nvGraphicFramePr>
          <p:cNvPr id="9" name="Table 8">
            <a:extLst>
              <a:ext uri="{FF2B5EF4-FFF2-40B4-BE49-F238E27FC236}">
                <a16:creationId xmlns:a16="http://schemas.microsoft.com/office/drawing/2014/main" id="{DD53B7FF-DE75-464D-9A56-99E790EE7D48}"/>
              </a:ext>
            </a:extLst>
          </p:cNvPr>
          <p:cNvGraphicFramePr>
            <a:graphicFrameLocks noGrp="1"/>
          </p:cNvGraphicFramePr>
          <p:nvPr>
            <p:extLst>
              <p:ext uri="{D42A27DB-BD31-4B8C-83A1-F6EECF244321}">
                <p14:modId xmlns:p14="http://schemas.microsoft.com/office/powerpoint/2010/main" val="2306603485"/>
              </p:ext>
            </p:extLst>
          </p:nvPr>
        </p:nvGraphicFramePr>
        <p:xfrm>
          <a:off x="1344930" y="4416523"/>
          <a:ext cx="3374390" cy="1450876"/>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1646654330"/>
                    </a:ext>
                  </a:extLst>
                </a:gridCol>
              </a:tblGrid>
              <a:tr h="1450876">
                <a:tc>
                  <a:txBody>
                    <a:bodyPr/>
                    <a:lstStyle/>
                    <a:p>
                      <a:pPr lvl="0" algn="l">
                        <a:lnSpc>
                          <a:spcPct val="100000"/>
                        </a:lnSpc>
                        <a:spcBef>
                          <a:spcPts val="0"/>
                        </a:spcBef>
                        <a:spcAft>
                          <a:spcPts val="0"/>
                        </a:spcAft>
                        <a:buNone/>
                      </a:pPr>
                      <a:r>
                        <a:rPr lang="en-US" sz="1800" b="1" i="0" u="none" strike="noStrike" noProof="0" dirty="0">
                          <a:latin typeface="Lato"/>
                        </a:rPr>
                        <a:t>Is there adequate access to health facilities in the past 6 months? </a:t>
                      </a:r>
                      <a:endParaRPr lang="en-US" b="1" dirty="0">
                        <a:latin typeface="Lato"/>
                      </a:endParaRPr>
                    </a:p>
                  </a:txBody>
                  <a:tcPr anchor="ctr">
                    <a:solidFill>
                      <a:schemeClr val="accent2"/>
                    </a:solidFill>
                  </a:tcPr>
                </a:tc>
                <a:extLst>
                  <a:ext uri="{0D108BD9-81ED-4DB2-BD59-A6C34878D82A}">
                    <a16:rowId xmlns:a16="http://schemas.microsoft.com/office/drawing/2014/main" val="422197593"/>
                  </a:ext>
                </a:extLst>
              </a:tr>
            </a:tbl>
          </a:graphicData>
        </a:graphic>
      </p:graphicFrame>
      <p:graphicFrame>
        <p:nvGraphicFramePr>
          <p:cNvPr id="10" name="Table 9">
            <a:extLst>
              <a:ext uri="{FF2B5EF4-FFF2-40B4-BE49-F238E27FC236}">
                <a16:creationId xmlns:a16="http://schemas.microsoft.com/office/drawing/2014/main" id="{743D5F5B-A34A-47D5-A946-9644C312901F}"/>
              </a:ext>
            </a:extLst>
          </p:cNvPr>
          <p:cNvGraphicFramePr>
            <a:graphicFrameLocks noGrp="1"/>
          </p:cNvGraphicFramePr>
          <p:nvPr>
            <p:extLst>
              <p:ext uri="{D42A27DB-BD31-4B8C-83A1-F6EECF244321}">
                <p14:modId xmlns:p14="http://schemas.microsoft.com/office/powerpoint/2010/main" val="3730907128"/>
              </p:ext>
            </p:extLst>
          </p:nvPr>
        </p:nvGraphicFramePr>
        <p:xfrm>
          <a:off x="4772977" y="4416521"/>
          <a:ext cx="3267075" cy="1450878"/>
        </p:xfrm>
        <a:graphic>
          <a:graphicData uri="http://schemas.openxmlformats.org/drawingml/2006/table">
            <a:tbl>
              <a:tblPr firstRow="1" bandRow="1">
                <a:tableStyleId>{5C22544A-7EE6-4342-B048-85BDC9FD1C3A}</a:tableStyleId>
              </a:tblPr>
              <a:tblGrid>
                <a:gridCol w="3267075">
                  <a:extLst>
                    <a:ext uri="{9D8B030D-6E8A-4147-A177-3AD203B41FA5}">
                      <a16:colId xmlns:a16="http://schemas.microsoft.com/office/drawing/2014/main" val="2382772883"/>
                    </a:ext>
                  </a:extLst>
                </a:gridCol>
              </a:tblGrid>
              <a:tr h="1450878">
                <a:tc>
                  <a:txBody>
                    <a:bodyPr/>
                    <a:lstStyle/>
                    <a:p>
                      <a:pPr algn="ctr"/>
                      <a:r>
                        <a:rPr lang="en-US" dirty="0">
                          <a:latin typeface="Lato"/>
                        </a:rPr>
                        <a:t>Complicated wording </a:t>
                      </a:r>
                    </a:p>
                  </a:txBody>
                  <a:tcPr anchor="ctr">
                    <a:solidFill>
                      <a:schemeClr val="accent4"/>
                    </a:solidFill>
                  </a:tcPr>
                </a:tc>
                <a:extLst>
                  <a:ext uri="{0D108BD9-81ED-4DB2-BD59-A6C34878D82A}">
                    <a16:rowId xmlns:a16="http://schemas.microsoft.com/office/drawing/2014/main" val="3534762434"/>
                  </a:ext>
                </a:extLst>
              </a:tr>
            </a:tbl>
          </a:graphicData>
        </a:graphic>
      </p:graphicFrame>
      <p:graphicFrame>
        <p:nvGraphicFramePr>
          <p:cNvPr id="11" name="Table 10">
            <a:extLst>
              <a:ext uri="{FF2B5EF4-FFF2-40B4-BE49-F238E27FC236}">
                <a16:creationId xmlns:a16="http://schemas.microsoft.com/office/drawing/2014/main" id="{FD749235-E278-4BD9-AC12-3965780F44A9}"/>
              </a:ext>
            </a:extLst>
          </p:cNvPr>
          <p:cNvGraphicFramePr>
            <a:graphicFrameLocks noGrp="1"/>
          </p:cNvGraphicFramePr>
          <p:nvPr>
            <p:extLst>
              <p:ext uri="{D42A27DB-BD31-4B8C-83A1-F6EECF244321}">
                <p14:modId xmlns:p14="http://schemas.microsoft.com/office/powerpoint/2010/main" val="2093927770"/>
              </p:ext>
            </p:extLst>
          </p:nvPr>
        </p:nvGraphicFramePr>
        <p:xfrm>
          <a:off x="8093710" y="4416520"/>
          <a:ext cx="3374390" cy="1450879"/>
        </p:xfrm>
        <a:graphic>
          <a:graphicData uri="http://schemas.openxmlformats.org/drawingml/2006/table">
            <a:tbl>
              <a:tblPr firstRow="1" bandRow="1">
                <a:tableStyleId>{5C22544A-7EE6-4342-B048-85BDC9FD1C3A}</a:tableStyleId>
              </a:tblPr>
              <a:tblGrid>
                <a:gridCol w="3374390">
                  <a:extLst>
                    <a:ext uri="{9D8B030D-6E8A-4147-A177-3AD203B41FA5}">
                      <a16:colId xmlns:a16="http://schemas.microsoft.com/office/drawing/2014/main" val="4176716914"/>
                    </a:ext>
                  </a:extLst>
                </a:gridCol>
              </a:tblGrid>
              <a:tr h="1450879">
                <a:tc>
                  <a:txBody>
                    <a:bodyPr/>
                    <a:lstStyle/>
                    <a:p>
                      <a:r>
                        <a:rPr lang="en-US" dirty="0">
                          <a:latin typeface="Lato"/>
                        </a:rPr>
                        <a:t>Are there enough health care workers at the health facilities you usually visit in the past 6 months? </a:t>
                      </a:r>
                    </a:p>
                  </a:txBody>
                  <a:tcPr anchor="ctr">
                    <a:solidFill>
                      <a:schemeClr val="accent6"/>
                    </a:solidFill>
                  </a:tcPr>
                </a:tc>
                <a:extLst>
                  <a:ext uri="{0D108BD9-81ED-4DB2-BD59-A6C34878D82A}">
                    <a16:rowId xmlns:a16="http://schemas.microsoft.com/office/drawing/2014/main" val="3534762434"/>
                  </a:ext>
                </a:extLst>
              </a:tr>
            </a:tbl>
          </a:graphicData>
        </a:graphic>
      </p:graphicFrame>
    </p:spTree>
    <p:extLst>
      <p:ext uri="{BB962C8B-B14F-4D97-AF65-F5344CB8AC3E}">
        <p14:creationId xmlns:p14="http://schemas.microsoft.com/office/powerpoint/2010/main" val="14340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73624-FAC3-4C31-900C-51D42C7BA316}"/>
              </a:ext>
            </a:extLst>
          </p:cNvPr>
          <p:cNvSpPr>
            <a:spLocks noGrp="1"/>
          </p:cNvSpPr>
          <p:nvPr>
            <p:ph type="title"/>
          </p:nvPr>
        </p:nvSpPr>
        <p:spPr>
          <a:xfrm>
            <a:off x="838200" y="365125"/>
            <a:ext cx="10515600" cy="1325563"/>
          </a:xfrm>
        </p:spPr>
        <p:txBody>
          <a:bodyPr>
            <a:normAutofit/>
          </a:bodyPr>
          <a:lstStyle/>
          <a:p>
            <a:r>
              <a:rPr lang="en-US" sz="3200" b="1">
                <a:solidFill>
                  <a:srgbClr val="4291E1"/>
                </a:solidFill>
                <a:latin typeface="Lato"/>
                <a:ea typeface="Lato"/>
                <a:cs typeface="Calibri Light"/>
              </a:rPr>
              <a:t>Step 3: Data collection</a:t>
            </a:r>
            <a:r>
              <a:rPr lang="en-US" sz="3200">
                <a:solidFill>
                  <a:srgbClr val="4291E1"/>
                </a:solidFill>
                <a:latin typeface="Lato"/>
                <a:ea typeface="Lato"/>
                <a:cs typeface="Calibri Light"/>
              </a:rPr>
              <a:t> </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61262A9-7C3E-49AC-B99B-E27EA27B2D63}"/>
              </a:ext>
            </a:extLst>
          </p:cNvPr>
          <p:cNvGraphicFramePr>
            <a:graphicFrameLocks noGrp="1"/>
          </p:cNvGraphicFramePr>
          <p:nvPr>
            <p:ph idx="1"/>
            <p:extLst>
              <p:ext uri="{D42A27DB-BD31-4B8C-83A1-F6EECF244321}">
                <p14:modId xmlns:p14="http://schemas.microsoft.com/office/powerpoint/2010/main" val="3693026326"/>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61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763D538F-99A0-47DA-863A-02603B4B78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26789" y="1056394"/>
            <a:ext cx="5014056" cy="4898223"/>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31DBA-8493-42A2-8858-E2B0B1978614}"/>
              </a:ext>
            </a:extLst>
          </p:cNvPr>
          <p:cNvSpPr>
            <a:spLocks noGrp="1"/>
          </p:cNvSpPr>
          <p:nvPr>
            <p:ph type="title"/>
          </p:nvPr>
        </p:nvSpPr>
        <p:spPr>
          <a:xfrm>
            <a:off x="491657" y="302033"/>
            <a:ext cx="11210925" cy="744836"/>
          </a:xfrm>
        </p:spPr>
        <p:txBody>
          <a:bodyPr vert="horz" lIns="91440" tIns="45720" rIns="91440" bIns="45720" rtlCol="0" anchor="ctr">
            <a:normAutofit/>
          </a:bodyPr>
          <a:lstStyle/>
          <a:p>
            <a:r>
              <a:rPr lang="en-US" sz="3200" b="1">
                <a:solidFill>
                  <a:srgbClr val="4291E1"/>
                </a:solidFill>
                <a:latin typeface="Lato"/>
                <a:ea typeface="Lato"/>
                <a:cs typeface="Lato"/>
              </a:rPr>
              <a:t>Step 4: Analysis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ECEE60E-61A6-45EE-A34D-B615201C2D19}"/>
              </a:ext>
            </a:extLst>
          </p:cNvPr>
          <p:cNvSpPr/>
          <p:nvPr/>
        </p:nvSpPr>
        <p:spPr>
          <a:xfrm>
            <a:off x="5185611" y="3886200"/>
            <a:ext cx="1792705" cy="842208"/>
          </a:xfrm>
          <a:prstGeom prst="rect">
            <a:avLst/>
          </a:prstGeom>
          <a:solidFill>
            <a:srgbClr val="C7E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C2A9BFE8-C5B1-4154-A6F4-999D40B210BF}"/>
              </a:ext>
            </a:extLst>
          </p:cNvPr>
          <p:cNvSpPr txBox="1"/>
          <p:nvPr/>
        </p:nvSpPr>
        <p:spPr>
          <a:xfrm>
            <a:off x="361828" y="1718028"/>
            <a:ext cx="3880562" cy="954107"/>
          </a:xfrm>
          <a:prstGeom prst="rect">
            <a:avLst/>
          </a:prstGeom>
          <a:solidFill>
            <a:schemeClr val="bg1"/>
          </a:solidFill>
        </p:spPr>
        <p:txBody>
          <a:bodyPr wrap="square" rtlCol="0">
            <a:spAutoFit/>
          </a:bodyPr>
          <a:lstStyle/>
          <a:p>
            <a:pPr algn="ctr"/>
            <a:r>
              <a:rPr lang="en-US" sz="2800" b="1">
                <a:solidFill>
                  <a:srgbClr val="0F6FC6"/>
                </a:solidFill>
                <a:latin typeface="Lato" panose="020F0502020204030203" pitchFamily="34" charset="0"/>
                <a:ea typeface="Lato" panose="020F0502020204030203" pitchFamily="34" charset="0"/>
                <a:cs typeface="Lato" panose="020F0502020204030203" pitchFamily="34" charset="0"/>
              </a:rPr>
              <a:t>Corporate indicator analysis</a:t>
            </a:r>
            <a:endParaRPr lang="en-CH" sz="2800" b="1">
              <a:solidFill>
                <a:srgbClr val="0F6FC6"/>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03180D0B-7A2D-40E2-8812-289DF321F3DA}"/>
              </a:ext>
            </a:extLst>
          </p:cNvPr>
          <p:cNvSpPr txBox="1"/>
          <p:nvPr/>
        </p:nvSpPr>
        <p:spPr>
          <a:xfrm>
            <a:off x="8300161" y="1718028"/>
            <a:ext cx="3402421" cy="954107"/>
          </a:xfrm>
          <a:prstGeom prst="rect">
            <a:avLst/>
          </a:prstGeom>
          <a:solidFill>
            <a:schemeClr val="bg1"/>
          </a:solidFill>
        </p:spPr>
        <p:txBody>
          <a:bodyPr wrap="square" rtlCol="0">
            <a:spAutoFit/>
          </a:bodyPr>
          <a:lstStyle/>
          <a:p>
            <a:pPr algn="ctr"/>
            <a:r>
              <a:rPr lang="en-US" sz="2800" b="1">
                <a:solidFill>
                  <a:srgbClr val="009DD9"/>
                </a:solidFill>
                <a:latin typeface="Lato" panose="020F0502020204030203" pitchFamily="34" charset="0"/>
                <a:ea typeface="Lato" panose="020F0502020204030203" pitchFamily="34" charset="0"/>
                <a:cs typeface="Lato" panose="020F0502020204030203" pitchFamily="34" charset="0"/>
              </a:rPr>
              <a:t>Descriptive analysis</a:t>
            </a:r>
          </a:p>
          <a:p>
            <a:pPr algn="ctr"/>
            <a:endParaRPr lang="en-CH" sz="2800" b="1">
              <a:solidFill>
                <a:srgbClr val="0F6FC6"/>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A961B215-C0BC-47A9-B9C5-66921C3DC6A6}"/>
              </a:ext>
            </a:extLst>
          </p:cNvPr>
          <p:cNvSpPr txBox="1"/>
          <p:nvPr/>
        </p:nvSpPr>
        <p:spPr>
          <a:xfrm>
            <a:off x="8665212" y="3468291"/>
            <a:ext cx="3402421" cy="1815882"/>
          </a:xfrm>
          <a:prstGeom prst="rect">
            <a:avLst/>
          </a:prstGeom>
          <a:solidFill>
            <a:schemeClr val="bg1"/>
          </a:solidFill>
        </p:spPr>
        <p:txBody>
          <a:bodyPr wrap="square" rtlCol="0">
            <a:spAutoFit/>
          </a:bodyPr>
          <a:lstStyle/>
          <a:p>
            <a:pPr algn="ctr"/>
            <a:endParaRPr lang="en-US" sz="2800" b="1">
              <a:solidFill>
                <a:srgbClr val="0BD0D9"/>
              </a:solidFill>
              <a:latin typeface="Lato" panose="020F0502020204030203" pitchFamily="34" charset="0"/>
              <a:ea typeface="Lato" panose="020F0502020204030203" pitchFamily="34" charset="0"/>
              <a:cs typeface="Lato" panose="020F0502020204030203" pitchFamily="34" charset="0"/>
            </a:endParaRPr>
          </a:p>
          <a:p>
            <a:pPr algn="ctr"/>
            <a:r>
              <a:rPr lang="en-US" sz="2800" b="1">
                <a:solidFill>
                  <a:srgbClr val="0BD0D9"/>
                </a:solidFill>
                <a:latin typeface="Lato" panose="020F0502020204030203" pitchFamily="34" charset="0"/>
                <a:ea typeface="Lato" panose="020F0502020204030203" pitchFamily="34" charset="0"/>
                <a:cs typeface="Lato" panose="020F0502020204030203" pitchFamily="34" charset="0"/>
              </a:rPr>
              <a:t>Vulnerability analysis</a:t>
            </a:r>
          </a:p>
          <a:p>
            <a:pPr algn="ctr"/>
            <a:endParaRPr lang="en-CH" sz="2800" b="1">
              <a:solidFill>
                <a:srgbClr val="0BD0D9"/>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E073F73F-DCC0-4E53-87A1-BB20B85CC0C6}"/>
              </a:ext>
            </a:extLst>
          </p:cNvPr>
          <p:cNvSpPr txBox="1"/>
          <p:nvPr/>
        </p:nvSpPr>
        <p:spPr>
          <a:xfrm>
            <a:off x="491657" y="3543040"/>
            <a:ext cx="3165340" cy="1384995"/>
          </a:xfrm>
          <a:prstGeom prst="rect">
            <a:avLst/>
          </a:prstGeom>
          <a:solidFill>
            <a:schemeClr val="bg1"/>
          </a:solidFill>
        </p:spPr>
        <p:txBody>
          <a:bodyPr wrap="square" rtlCol="0">
            <a:spAutoFit/>
          </a:bodyPr>
          <a:lstStyle/>
          <a:p>
            <a:pPr algn="ctr"/>
            <a:endParaRPr lang="en-US" sz="2800" b="1" dirty="0">
              <a:solidFill>
                <a:srgbClr val="10CF9B"/>
              </a:solidFill>
              <a:latin typeface="Lato" panose="020F0502020204030203" pitchFamily="34" charset="0"/>
              <a:ea typeface="Lato" panose="020F0502020204030203" pitchFamily="34" charset="0"/>
              <a:cs typeface="Lato" panose="020F0502020204030203" pitchFamily="34" charset="0"/>
            </a:endParaRPr>
          </a:p>
          <a:p>
            <a:pPr algn="ctr"/>
            <a:r>
              <a:rPr lang="en-US" sz="2800" b="1" dirty="0">
                <a:solidFill>
                  <a:srgbClr val="10CF9B"/>
                </a:solidFill>
                <a:latin typeface="Lato" panose="020F0502020204030203" pitchFamily="34" charset="0"/>
                <a:ea typeface="Lato" panose="020F0502020204030203" pitchFamily="34" charset="0"/>
                <a:cs typeface="Lato" panose="020F0502020204030203" pitchFamily="34" charset="0"/>
              </a:rPr>
              <a:t>Profiling and Targeting analysis </a:t>
            </a:r>
            <a:endParaRPr lang="en-CH" sz="2800" b="1" dirty="0">
              <a:solidFill>
                <a:srgbClr val="10CF9B"/>
              </a:solidFill>
              <a:latin typeface="Lato" panose="020F0502020204030203" pitchFamily="34" charset="0"/>
              <a:ea typeface="Lato" panose="020F0502020204030203" pitchFamily="34" charset="0"/>
              <a:cs typeface="Lato" panose="020F0502020204030203" pitchFamily="34" charset="0"/>
            </a:endParaRPr>
          </a:p>
        </p:txBody>
      </p:sp>
      <p:grpSp>
        <p:nvGrpSpPr>
          <p:cNvPr id="15" name="Group 14">
            <a:extLst>
              <a:ext uri="{FF2B5EF4-FFF2-40B4-BE49-F238E27FC236}">
                <a16:creationId xmlns:a16="http://schemas.microsoft.com/office/drawing/2014/main" id="{EB64B4D9-2EC7-AE4F-B170-50695163BE1F}"/>
              </a:ext>
            </a:extLst>
          </p:cNvPr>
          <p:cNvGrpSpPr/>
          <p:nvPr/>
        </p:nvGrpSpPr>
        <p:grpSpPr>
          <a:xfrm>
            <a:off x="4404857" y="1795310"/>
            <a:ext cx="3696675" cy="3893107"/>
            <a:chOff x="8391409" y="3471632"/>
            <a:chExt cx="8236721" cy="8674401"/>
          </a:xfrm>
        </p:grpSpPr>
        <p:sp>
          <p:nvSpPr>
            <p:cNvPr id="16" name="Regular Pentagon 1">
              <a:extLst>
                <a:ext uri="{FF2B5EF4-FFF2-40B4-BE49-F238E27FC236}">
                  <a16:creationId xmlns:a16="http://schemas.microsoft.com/office/drawing/2014/main" id="{6339695B-877B-A741-807C-B5364A02DBD0}"/>
                </a:ext>
              </a:extLst>
            </p:cNvPr>
            <p:cNvSpPr/>
            <p:nvPr/>
          </p:nvSpPr>
          <p:spPr>
            <a:xfrm>
              <a:off x="8845722" y="4378036"/>
              <a:ext cx="6686206" cy="6367814"/>
            </a:xfrm>
            <a:prstGeom prst="pentagon">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Lato Light" panose="020F0502020204030203" pitchFamily="34" charset="0"/>
              </a:endParaRPr>
            </a:p>
          </p:txBody>
        </p:sp>
        <p:cxnSp>
          <p:nvCxnSpPr>
            <p:cNvPr id="17" name="Straight Connector 16">
              <a:extLst>
                <a:ext uri="{FF2B5EF4-FFF2-40B4-BE49-F238E27FC236}">
                  <a16:creationId xmlns:a16="http://schemas.microsoft.com/office/drawing/2014/main" id="{94E1AED0-671B-F04A-8B77-47F23CF8EE95}"/>
                </a:ext>
              </a:extLst>
            </p:cNvPr>
            <p:cNvCxnSpPr>
              <a:cxnSpLocks/>
              <a:stCxn id="16" idx="0"/>
            </p:cNvCxnSpPr>
            <p:nvPr/>
          </p:nvCxnSpPr>
          <p:spPr>
            <a:xfrm>
              <a:off x="12188825" y="4378036"/>
              <a:ext cx="4439305" cy="3229832"/>
            </a:xfrm>
            <a:prstGeom prst="line">
              <a:avLst/>
            </a:prstGeom>
            <a:ln w="7620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C7864D-2637-B647-A9DA-F2D1A11D1068}"/>
                </a:ext>
              </a:extLst>
            </p:cNvPr>
            <p:cNvCxnSpPr>
              <a:cxnSpLocks/>
              <a:stCxn id="16" idx="5"/>
            </p:cNvCxnSpPr>
            <p:nvPr/>
          </p:nvCxnSpPr>
          <p:spPr>
            <a:xfrm flipH="1">
              <a:off x="13800653" y="6810319"/>
              <a:ext cx="1731269" cy="5335714"/>
            </a:xfrm>
            <a:prstGeom prst="line">
              <a:avLst/>
            </a:prstGeom>
            <a:ln w="7620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F2ACB7-2778-7440-95AC-8E19D5263F82}"/>
                </a:ext>
              </a:extLst>
            </p:cNvPr>
            <p:cNvCxnSpPr>
              <a:cxnSpLocks/>
              <a:stCxn id="16" idx="4"/>
            </p:cNvCxnSpPr>
            <p:nvPr/>
          </p:nvCxnSpPr>
          <p:spPr>
            <a:xfrm flipH="1">
              <a:off x="8554605" y="10745833"/>
              <a:ext cx="5700367" cy="0"/>
            </a:xfrm>
            <a:prstGeom prst="line">
              <a:avLst/>
            </a:prstGeom>
            <a:ln w="7620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2EF33A-FBA6-F44E-B6A4-6EB41FA3E824}"/>
                </a:ext>
              </a:extLst>
            </p:cNvPr>
            <p:cNvCxnSpPr>
              <a:cxnSpLocks/>
              <a:stCxn id="16" idx="2"/>
            </p:cNvCxnSpPr>
            <p:nvPr/>
          </p:nvCxnSpPr>
          <p:spPr>
            <a:xfrm flipH="1" flipV="1">
              <a:off x="8391409" y="5410117"/>
              <a:ext cx="1731269" cy="5335717"/>
            </a:xfrm>
            <a:prstGeom prst="line">
              <a:avLst/>
            </a:prstGeom>
            <a:ln w="7620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AA194A-6AC4-3F4F-B85D-B88732BDF981}"/>
                </a:ext>
              </a:extLst>
            </p:cNvPr>
            <p:cNvCxnSpPr>
              <a:cxnSpLocks/>
              <a:stCxn id="16" idx="1"/>
            </p:cNvCxnSpPr>
            <p:nvPr/>
          </p:nvCxnSpPr>
          <p:spPr>
            <a:xfrm flipV="1">
              <a:off x="8845729" y="3471632"/>
              <a:ext cx="4588920" cy="3338687"/>
            </a:xfrm>
            <a:prstGeom prst="line">
              <a:avLst/>
            </a:prstGeom>
            <a:ln w="76200">
              <a:solidFill>
                <a:schemeClr val="accent6"/>
              </a:solidFill>
              <a:tailEnd type="oval"/>
            </a:ln>
          </p:spPr>
          <p:style>
            <a:lnRef idx="1">
              <a:schemeClr val="accent1"/>
            </a:lnRef>
            <a:fillRef idx="0">
              <a:schemeClr val="accent1"/>
            </a:fillRef>
            <a:effectRef idx="0">
              <a:schemeClr val="accent1"/>
            </a:effectRef>
            <a:fontRef idx="minor">
              <a:schemeClr val="tx1"/>
            </a:fontRef>
          </p:style>
        </p:cxnSp>
      </p:grpSp>
      <p:sp>
        <p:nvSpPr>
          <p:cNvPr id="22" name="TextBox 4">
            <a:extLst>
              <a:ext uri="{FF2B5EF4-FFF2-40B4-BE49-F238E27FC236}">
                <a16:creationId xmlns:a16="http://schemas.microsoft.com/office/drawing/2014/main" id="{6E98047E-AFB3-47B5-A552-12E59EE752B0}"/>
              </a:ext>
            </a:extLst>
          </p:cNvPr>
          <p:cNvSpPr txBox="1"/>
          <p:nvPr/>
        </p:nvSpPr>
        <p:spPr>
          <a:xfrm>
            <a:off x="5230701" y="3332731"/>
            <a:ext cx="1730597"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Lato" panose="020F0502020204030203" pitchFamily="34" charset="0"/>
                <a:ea typeface="Lato" panose="020F0502020204030203" pitchFamily="34" charset="0"/>
                <a:cs typeface="Lato" panose="020F0502020204030203" pitchFamily="34" charset="0"/>
              </a:rPr>
              <a:t>The analysis plan guides the process. </a:t>
            </a:r>
          </a:p>
        </p:txBody>
      </p:sp>
    </p:spTree>
    <p:extLst>
      <p:ext uri="{BB962C8B-B14F-4D97-AF65-F5344CB8AC3E}">
        <p14:creationId xmlns:p14="http://schemas.microsoft.com/office/powerpoint/2010/main" val="3720780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BC44F9CF-2B6A-4CE2-AA31-C87BC1F5FDE4}"/>
              </a:ext>
            </a:extLst>
          </p:cNvPr>
          <p:cNvGraphicFramePr>
            <a:graphicFrameLocks noGrp="1"/>
          </p:cNvGraphicFramePr>
          <p:nvPr>
            <p:extLst>
              <p:ext uri="{D42A27DB-BD31-4B8C-83A1-F6EECF244321}">
                <p14:modId xmlns:p14="http://schemas.microsoft.com/office/powerpoint/2010/main" val="1258685266"/>
              </p:ext>
            </p:extLst>
          </p:nvPr>
        </p:nvGraphicFramePr>
        <p:xfrm>
          <a:off x="912829" y="1203966"/>
          <a:ext cx="10515600" cy="5320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6">
            <a:extLst>
              <a:ext uri="{FF2B5EF4-FFF2-40B4-BE49-F238E27FC236}">
                <a16:creationId xmlns:a16="http://schemas.microsoft.com/office/drawing/2014/main" id="{D1F6D39D-D421-4B04-87CE-41C8CA972F8E}"/>
              </a:ext>
            </a:extLst>
          </p:cNvPr>
          <p:cNvSpPr txBox="1"/>
          <p:nvPr/>
        </p:nvSpPr>
        <p:spPr>
          <a:xfrm>
            <a:off x="674704" y="444321"/>
            <a:ext cx="122993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800"/>
              </a:spcBef>
            </a:pPr>
            <a:r>
              <a:rPr lang="en-US" sz="2800" b="1" dirty="0">
                <a:solidFill>
                  <a:schemeClr val="accent1"/>
                </a:solidFill>
                <a:latin typeface="Lato" panose="020F0502020204030203"/>
                <a:cs typeface="Calibri"/>
              </a:rPr>
              <a:t>Overall timeline of assessment: An example </a:t>
            </a:r>
          </a:p>
        </p:txBody>
      </p:sp>
      <p:sp>
        <p:nvSpPr>
          <p:cNvPr id="10" name="TextBox 7">
            <a:extLst>
              <a:ext uri="{FF2B5EF4-FFF2-40B4-BE49-F238E27FC236}">
                <a16:creationId xmlns:a16="http://schemas.microsoft.com/office/drawing/2014/main" id="{28E7E52F-0B4A-4393-A3B7-7EA670F8F42B}"/>
              </a:ext>
            </a:extLst>
          </p:cNvPr>
          <p:cNvSpPr txBox="1"/>
          <p:nvPr/>
        </p:nvSpPr>
        <p:spPr>
          <a:xfrm>
            <a:off x="5456618" y="2976202"/>
            <a:ext cx="1362328"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3"/>
                </a:solidFill>
                <a:latin typeface="Lato" panose="020F0502020204030203" pitchFamily="34" charset="0"/>
                <a:ea typeface="Lato" panose="020F0502020204030203" pitchFamily="34" charset="0"/>
                <a:cs typeface="Lato" panose="020F0502020204030203" pitchFamily="34" charset="0"/>
              </a:rPr>
              <a:t>4- 6 weeks </a:t>
            </a:r>
            <a:endParaRPr lang="en-GB" sz="1600" b="1">
              <a:solidFill>
                <a:schemeClr val="accent3"/>
              </a:solidFill>
              <a:latin typeface="Lato" panose="020F0502020204030203" pitchFamily="34" charset="0"/>
              <a:ea typeface="Lato" panose="020F0502020204030203" pitchFamily="34" charset="0"/>
              <a:cs typeface="Lato" panose="020F0502020204030203" pitchFamily="34" charset="0"/>
            </a:endParaRPr>
          </a:p>
        </p:txBody>
      </p:sp>
      <p:sp>
        <p:nvSpPr>
          <p:cNvPr id="11" name="TextBox 9">
            <a:extLst>
              <a:ext uri="{FF2B5EF4-FFF2-40B4-BE49-F238E27FC236}">
                <a16:creationId xmlns:a16="http://schemas.microsoft.com/office/drawing/2014/main" id="{7665103E-4E97-474C-93D9-0375F62E35EF}"/>
              </a:ext>
            </a:extLst>
          </p:cNvPr>
          <p:cNvSpPr txBox="1"/>
          <p:nvPr/>
        </p:nvSpPr>
        <p:spPr>
          <a:xfrm>
            <a:off x="9979241" y="2960813"/>
            <a:ext cx="1636360"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C000"/>
                </a:solidFill>
              </a:rPr>
              <a:t>2- 4 weeks </a:t>
            </a:r>
            <a:endParaRPr lang="en-GB" b="1">
              <a:solidFill>
                <a:srgbClr val="FFC000"/>
              </a:solidFill>
            </a:endParaRPr>
          </a:p>
        </p:txBody>
      </p:sp>
      <p:sp>
        <p:nvSpPr>
          <p:cNvPr id="12" name="TextBox 10">
            <a:extLst>
              <a:ext uri="{FF2B5EF4-FFF2-40B4-BE49-F238E27FC236}">
                <a16:creationId xmlns:a16="http://schemas.microsoft.com/office/drawing/2014/main" id="{A77B4731-55E3-430D-8942-43B7E8874C6B}"/>
              </a:ext>
            </a:extLst>
          </p:cNvPr>
          <p:cNvSpPr txBox="1"/>
          <p:nvPr/>
        </p:nvSpPr>
        <p:spPr>
          <a:xfrm>
            <a:off x="2146726" y="4469130"/>
            <a:ext cx="1362328"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4- 6 weeks </a:t>
            </a:r>
            <a:endParaRPr lang="en-GB" sz="1600" b="1">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1">
            <a:extLst>
              <a:ext uri="{FF2B5EF4-FFF2-40B4-BE49-F238E27FC236}">
                <a16:creationId xmlns:a16="http://schemas.microsoft.com/office/drawing/2014/main" id="{DE1C3D2B-BACB-4397-A52D-AE08ED7E33EC}"/>
              </a:ext>
            </a:extLst>
          </p:cNvPr>
          <p:cNvSpPr txBox="1"/>
          <p:nvPr/>
        </p:nvSpPr>
        <p:spPr>
          <a:xfrm>
            <a:off x="5489465" y="4479952"/>
            <a:ext cx="1362327"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FF0000"/>
                </a:solidFill>
                <a:latin typeface="Lato" panose="020F0502020204030203" pitchFamily="34" charset="0"/>
                <a:ea typeface="Lato" panose="020F0502020204030203" pitchFamily="34" charset="0"/>
                <a:cs typeface="Lato" panose="020F0502020204030203" pitchFamily="34" charset="0"/>
              </a:rPr>
              <a:t>4- 6 weeks </a:t>
            </a:r>
            <a:endParaRPr lang="en-GB" sz="1600" b="1">
              <a:solidFill>
                <a:srgbClr val="FF0000"/>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a:extLst>
              <a:ext uri="{FF2B5EF4-FFF2-40B4-BE49-F238E27FC236}">
                <a16:creationId xmlns:a16="http://schemas.microsoft.com/office/drawing/2014/main" id="{496E0AAD-F3B9-4DD4-B14D-4E0C133F3BB0}"/>
              </a:ext>
            </a:extLst>
          </p:cNvPr>
          <p:cNvCxnSpPr/>
          <p:nvPr/>
        </p:nvCxnSpPr>
        <p:spPr>
          <a:xfrm>
            <a:off x="1601588" y="1641728"/>
            <a:ext cx="8706307"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1A5CED-C2B2-4053-86D1-2EC686D94DCE}"/>
              </a:ext>
            </a:extLst>
          </p:cNvPr>
          <p:cNvCxnSpPr/>
          <p:nvPr/>
        </p:nvCxnSpPr>
        <p:spPr>
          <a:xfrm>
            <a:off x="1601588" y="1641728"/>
            <a:ext cx="0" cy="13898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C04145-1305-4086-8677-56EFB953EF27}"/>
              </a:ext>
            </a:extLst>
          </p:cNvPr>
          <p:cNvCxnSpPr/>
          <p:nvPr/>
        </p:nvCxnSpPr>
        <p:spPr>
          <a:xfrm>
            <a:off x="10318252" y="1641728"/>
            <a:ext cx="0" cy="13898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
            <a:extLst>
              <a:ext uri="{FF2B5EF4-FFF2-40B4-BE49-F238E27FC236}">
                <a16:creationId xmlns:a16="http://schemas.microsoft.com/office/drawing/2014/main" id="{D5397E0C-AEF3-4BE9-B72C-722ECFA4F330}"/>
              </a:ext>
            </a:extLst>
          </p:cNvPr>
          <p:cNvSpPr txBox="1"/>
          <p:nvPr/>
        </p:nvSpPr>
        <p:spPr>
          <a:xfrm>
            <a:off x="5456618" y="1446617"/>
            <a:ext cx="1196361" cy="33855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5"/>
                </a:solidFill>
                <a:latin typeface="Lato" panose="020F0502020204030203" pitchFamily="34" charset="0"/>
                <a:ea typeface="Lato" panose="020F0502020204030203" pitchFamily="34" charset="0"/>
                <a:cs typeface="Lato" panose="020F0502020204030203" pitchFamily="34" charset="0"/>
              </a:rPr>
              <a:t>4- 6 weeks </a:t>
            </a:r>
            <a:endParaRPr lang="en-GB" sz="1600" b="1">
              <a:solidFill>
                <a:schemeClr val="accent5"/>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4184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4F9005FE-13BE-44E6-821D-3579A654B110}"/>
              </a:ext>
            </a:extLst>
          </p:cNvPr>
          <p:cNvSpPr/>
          <p:nvPr/>
        </p:nvSpPr>
        <p:spPr>
          <a:xfrm flipH="1">
            <a:off x="-25684" y="0"/>
            <a:ext cx="12217683" cy="6858000"/>
          </a:xfrm>
          <a:prstGeom prst="flowChartProcess">
            <a:avLst/>
          </a:prstGeom>
          <a:solidFill>
            <a:srgbClr val="38A6A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1152525" y="3742678"/>
            <a:ext cx="10678969" cy="1446550"/>
          </a:xfrm>
          <a:prstGeom prst="rect">
            <a:avLst/>
          </a:prstGeom>
        </p:spPr>
        <p:txBody>
          <a:bodyPr wrap="square">
            <a:spAutoFit/>
          </a:bodyPr>
          <a:lstStyle/>
          <a:p>
            <a:pPr algn="ctr"/>
            <a:r>
              <a:rPr lang="en-US" sz="4400" b="1">
                <a:solidFill>
                  <a:schemeClr val="bg1"/>
                </a:solidFill>
                <a:latin typeface="Lato" panose="020F0502020204030203" pitchFamily="34" charset="0"/>
                <a:ea typeface="Lato" panose="020F0502020204030203" pitchFamily="34" charset="0"/>
                <a:cs typeface="Lato" panose="020F0502020204030203" pitchFamily="34" charset="0"/>
              </a:rPr>
              <a:t>What are some success factors for joint assessments for targeting?</a:t>
            </a:r>
          </a:p>
        </p:txBody>
      </p:sp>
      <p:pic>
        <p:nvPicPr>
          <p:cNvPr id="3" name="Graphic 2" descr="Podium with solid fill">
            <a:extLst>
              <a:ext uri="{FF2B5EF4-FFF2-40B4-BE49-F238E27FC236}">
                <a16:creationId xmlns:a16="http://schemas.microsoft.com/office/drawing/2014/main" id="{1F87E750-BD73-42CB-84B3-29A919F3844C}"/>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4278" t="-1" r="34137" b="32442"/>
          <a:stretch/>
        </p:blipFill>
        <p:spPr>
          <a:xfrm>
            <a:off x="5915025" y="2174590"/>
            <a:ext cx="733425" cy="1568735"/>
          </a:xfrm>
          <a:prstGeom prst="rect">
            <a:avLst/>
          </a:prstGeom>
        </p:spPr>
      </p:pic>
      <p:pic>
        <p:nvPicPr>
          <p:cNvPr id="6" name="Graphic 5" descr="Excellent with solid fill">
            <a:extLst>
              <a:ext uri="{FF2B5EF4-FFF2-40B4-BE49-F238E27FC236}">
                <a16:creationId xmlns:a16="http://schemas.microsoft.com/office/drawing/2014/main" id="{D38A6073-43B0-4FED-A772-FDAF4F05B75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67400" y="1472863"/>
            <a:ext cx="823912" cy="823912"/>
          </a:xfrm>
          <a:prstGeom prst="rect">
            <a:avLst/>
          </a:prstGeom>
        </p:spPr>
      </p:pic>
    </p:spTree>
    <p:custDataLst>
      <p:tags r:id="rId1"/>
    </p:custDataLst>
    <p:extLst>
      <p:ext uri="{BB962C8B-B14F-4D97-AF65-F5344CB8AC3E}">
        <p14:creationId xmlns:p14="http://schemas.microsoft.com/office/powerpoint/2010/main" val="4152145184"/>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group of people sitting under a tent&#10;&#10;Description automatically generated with medium confidence">
            <a:extLst>
              <a:ext uri="{FF2B5EF4-FFF2-40B4-BE49-F238E27FC236}">
                <a16:creationId xmlns:a16="http://schemas.microsoft.com/office/drawing/2014/main" id="{60EA8DAC-7FE3-4C66-9CED-AC40F0788C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Title 1">
            <a:extLst>
              <a:ext uri="{FF2B5EF4-FFF2-40B4-BE49-F238E27FC236}">
                <a16:creationId xmlns:a16="http://schemas.microsoft.com/office/drawing/2014/main" id="{F29159A3-697E-4F79-B2FF-C4F3D7E2A604}"/>
              </a:ext>
            </a:extLst>
          </p:cNvPr>
          <p:cNvSpPr>
            <a:spLocks noGrp="1"/>
          </p:cNvSpPr>
          <p:nvPr>
            <p:ph type="title"/>
          </p:nvPr>
        </p:nvSpPr>
        <p:spPr>
          <a:xfrm>
            <a:off x="838200" y="365125"/>
            <a:ext cx="5136573" cy="964911"/>
          </a:xfrm>
        </p:spPr>
        <p:txBody>
          <a:bodyPr>
            <a:normAutofit/>
          </a:bodyPr>
          <a:lstStyle/>
          <a:p>
            <a:r>
              <a:rPr lang="en-US" b="1">
                <a:solidFill>
                  <a:srgbClr val="4291E1"/>
                </a:solidFill>
                <a:cs typeface="Calibri Light"/>
              </a:rPr>
              <a:t>Success factors</a:t>
            </a:r>
            <a:endParaRPr lang="en-US"/>
          </a:p>
        </p:txBody>
      </p:sp>
      <p:sp>
        <p:nvSpPr>
          <p:cNvPr id="12" name="Content Placeholder 2">
            <a:extLst>
              <a:ext uri="{FF2B5EF4-FFF2-40B4-BE49-F238E27FC236}">
                <a16:creationId xmlns:a16="http://schemas.microsoft.com/office/drawing/2014/main" id="{4A81F3F7-D1BA-426B-8875-15FC7D1C3206}"/>
              </a:ext>
            </a:extLst>
          </p:cNvPr>
          <p:cNvSpPr>
            <a:spLocks noGrp="1"/>
          </p:cNvSpPr>
          <p:nvPr>
            <p:ph idx="1"/>
          </p:nvPr>
        </p:nvSpPr>
        <p:spPr>
          <a:xfrm>
            <a:off x="838200" y="1604386"/>
            <a:ext cx="5136573" cy="4351338"/>
          </a:xfrm>
        </p:spPr>
        <p:txBody>
          <a:bodyPr vert="horz" lIns="91440" tIns="45720" rIns="91440" bIns="45720" rtlCol="0" anchor="t">
            <a:normAutofit fontScale="77500" lnSpcReduction="20000"/>
          </a:bodyPr>
          <a:lstStyle/>
          <a:p>
            <a:pPr marL="0" indent="0">
              <a:buNone/>
            </a:pPr>
            <a:r>
              <a:rPr lang="en-US" sz="3400">
                <a:latin typeface="Lato"/>
                <a:ea typeface="Lato"/>
                <a:cs typeface="Calibri"/>
              </a:rPr>
              <a:t>A participatory, consultative and inclusive process: </a:t>
            </a:r>
            <a:endParaRPr lang="en-US" sz="3400">
              <a:latin typeface="Lato"/>
              <a:ea typeface="Lato"/>
              <a:cs typeface="Lato"/>
            </a:endParaRPr>
          </a:p>
          <a:p>
            <a:endParaRPr lang="en-US">
              <a:latin typeface="Lato"/>
              <a:ea typeface="Lato"/>
              <a:cs typeface="Calibri"/>
            </a:endParaRPr>
          </a:p>
          <a:p>
            <a:r>
              <a:rPr lang="en-US" sz="3200" b="1">
                <a:latin typeface="Lato"/>
                <a:ea typeface="Lato"/>
                <a:cs typeface="Calibri"/>
              </a:rPr>
              <a:t>Involve different functions </a:t>
            </a:r>
            <a:r>
              <a:rPr lang="en-US" sz="3200">
                <a:latin typeface="Lato"/>
                <a:ea typeface="Lato"/>
                <a:cs typeface="Calibri"/>
              </a:rPr>
              <a:t>for technical inputs through the planning phases </a:t>
            </a:r>
          </a:p>
          <a:p>
            <a:endParaRPr lang="en-US" sz="3200">
              <a:latin typeface="Lato"/>
              <a:ea typeface="Lato"/>
              <a:cs typeface="Calibri"/>
            </a:endParaRPr>
          </a:p>
          <a:p>
            <a:r>
              <a:rPr lang="en-US" sz="3200">
                <a:latin typeface="Lato"/>
                <a:ea typeface="Lato"/>
                <a:cs typeface="Calibri"/>
              </a:rPr>
              <a:t>Plan and start </a:t>
            </a:r>
            <a:r>
              <a:rPr lang="en-US" sz="3200" b="1">
                <a:latin typeface="Lato"/>
                <a:ea typeface="Lato"/>
                <a:cs typeface="Calibri"/>
              </a:rPr>
              <a:t>community sensitization early </a:t>
            </a:r>
            <a:r>
              <a:rPr lang="en-US" sz="3200">
                <a:latin typeface="Lato"/>
                <a:ea typeface="Lato"/>
                <a:cs typeface="Calibri"/>
              </a:rPr>
              <a:t>and thoroughly</a:t>
            </a:r>
          </a:p>
          <a:p>
            <a:endParaRPr lang="en-US" sz="3200">
              <a:latin typeface="Lato"/>
              <a:ea typeface="Lato"/>
              <a:cs typeface="Calibri"/>
            </a:endParaRPr>
          </a:p>
          <a:p>
            <a:r>
              <a:rPr lang="en-US" sz="3200">
                <a:latin typeface="Lato"/>
                <a:ea typeface="Lato"/>
                <a:cs typeface="Calibri"/>
              </a:rPr>
              <a:t>Inform </a:t>
            </a:r>
            <a:r>
              <a:rPr lang="en-US" sz="3200">
                <a:latin typeface="Lato"/>
                <a:ea typeface="+mn-lt"/>
                <a:cs typeface="+mn-lt"/>
              </a:rPr>
              <a:t>the </a:t>
            </a:r>
            <a:r>
              <a:rPr lang="en-US" sz="3200" b="1">
                <a:latin typeface="Lato"/>
                <a:ea typeface="+mn-lt"/>
                <a:cs typeface="+mn-lt"/>
              </a:rPr>
              <a:t>government and other partners</a:t>
            </a:r>
            <a:r>
              <a:rPr lang="en-US" sz="3200">
                <a:latin typeface="Lato"/>
                <a:ea typeface="+mn-lt"/>
                <a:cs typeface="+mn-lt"/>
              </a:rPr>
              <a:t> throughout the process</a:t>
            </a:r>
          </a:p>
          <a:p>
            <a:pPr marL="0" indent="0">
              <a:buNone/>
            </a:pPr>
            <a:endParaRPr lang="en-US">
              <a:cs typeface="Calibri"/>
            </a:endParaRPr>
          </a:p>
        </p:txBody>
      </p:sp>
    </p:spTree>
    <p:extLst>
      <p:ext uri="{BB962C8B-B14F-4D97-AF65-F5344CB8AC3E}">
        <p14:creationId xmlns:p14="http://schemas.microsoft.com/office/powerpoint/2010/main" val="28039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0EA8DAC-7FE3-4C66-9CED-AC40F0788C0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Title 1">
            <a:extLst>
              <a:ext uri="{FF2B5EF4-FFF2-40B4-BE49-F238E27FC236}">
                <a16:creationId xmlns:a16="http://schemas.microsoft.com/office/drawing/2014/main" id="{F29159A3-697E-4F79-B2FF-C4F3D7E2A604}"/>
              </a:ext>
            </a:extLst>
          </p:cNvPr>
          <p:cNvSpPr>
            <a:spLocks noGrp="1"/>
          </p:cNvSpPr>
          <p:nvPr>
            <p:ph type="title"/>
          </p:nvPr>
        </p:nvSpPr>
        <p:spPr>
          <a:xfrm>
            <a:off x="838200" y="365125"/>
            <a:ext cx="5136573" cy="964911"/>
          </a:xfrm>
        </p:spPr>
        <p:txBody>
          <a:bodyPr>
            <a:normAutofit/>
          </a:bodyPr>
          <a:lstStyle/>
          <a:p>
            <a:r>
              <a:rPr lang="en-US" b="1">
                <a:solidFill>
                  <a:srgbClr val="4291E1"/>
                </a:solidFill>
                <a:cs typeface="Calibri Light"/>
              </a:rPr>
              <a:t>Success factors</a:t>
            </a:r>
            <a:endParaRPr lang="en-US"/>
          </a:p>
        </p:txBody>
      </p:sp>
      <p:sp>
        <p:nvSpPr>
          <p:cNvPr id="12" name="Content Placeholder 2">
            <a:extLst>
              <a:ext uri="{FF2B5EF4-FFF2-40B4-BE49-F238E27FC236}">
                <a16:creationId xmlns:a16="http://schemas.microsoft.com/office/drawing/2014/main" id="{4A81F3F7-D1BA-426B-8875-15FC7D1C3206}"/>
              </a:ext>
            </a:extLst>
          </p:cNvPr>
          <p:cNvSpPr>
            <a:spLocks noGrp="1"/>
          </p:cNvSpPr>
          <p:nvPr>
            <p:ph idx="1"/>
          </p:nvPr>
        </p:nvSpPr>
        <p:spPr>
          <a:xfrm>
            <a:off x="838200" y="1593995"/>
            <a:ext cx="5136573" cy="4351338"/>
          </a:xfrm>
        </p:spPr>
        <p:txBody>
          <a:bodyPr vert="horz" lIns="91440" tIns="45720" rIns="91440" bIns="45720" rtlCol="0" anchor="t">
            <a:normAutofit lnSpcReduction="10000"/>
          </a:bodyPr>
          <a:lstStyle/>
          <a:p>
            <a:pPr marL="0" indent="0">
              <a:buNone/>
            </a:pPr>
            <a:r>
              <a:rPr lang="en-US" sz="2600">
                <a:latin typeface="Lato"/>
                <a:ea typeface="Lato"/>
                <a:cs typeface="Lato"/>
              </a:rPr>
              <a:t>Clearly defined roles and responsibilities</a:t>
            </a:r>
            <a:r>
              <a:rPr lang="en-US" sz="2600">
                <a:latin typeface="Lato"/>
                <a:ea typeface="Lato"/>
                <a:cs typeface="Calibri"/>
              </a:rPr>
              <a:t>: </a:t>
            </a:r>
            <a:endParaRPr lang="en-US" sz="2600">
              <a:latin typeface="Lato"/>
              <a:ea typeface="Lato"/>
              <a:cs typeface="Lato"/>
            </a:endParaRPr>
          </a:p>
          <a:p>
            <a:endParaRPr lang="en-US">
              <a:latin typeface="Lato"/>
              <a:ea typeface="Lato"/>
              <a:cs typeface="Calibri"/>
            </a:endParaRPr>
          </a:p>
          <a:p>
            <a:pPr marL="285750" indent="-285750">
              <a:buFont typeface="Arial"/>
              <a:buChar char="•"/>
            </a:pPr>
            <a:r>
              <a:rPr lang="en-US" sz="2400" b="1">
                <a:latin typeface="Lato"/>
                <a:ea typeface="+mn-lt"/>
                <a:cs typeface="+mn-lt"/>
              </a:rPr>
              <a:t>Identify capacity gaps </a:t>
            </a:r>
            <a:r>
              <a:rPr lang="en-US" sz="2400">
                <a:latin typeface="Lato"/>
                <a:ea typeface="+mn-lt"/>
                <a:cs typeface="+mn-lt"/>
              </a:rPr>
              <a:t>that require support</a:t>
            </a:r>
            <a:endParaRPr lang="en-US" sz="2400">
              <a:latin typeface="Lato"/>
              <a:ea typeface="Lato"/>
              <a:cs typeface="Calibri"/>
            </a:endParaRPr>
          </a:p>
          <a:p>
            <a:pPr marL="285750" indent="-285750">
              <a:buFont typeface="Arial"/>
              <a:buChar char="•"/>
            </a:pPr>
            <a:endParaRPr lang="en-US" sz="2400">
              <a:latin typeface="Lato"/>
              <a:ea typeface="Lato"/>
              <a:cs typeface="Calibri"/>
            </a:endParaRPr>
          </a:p>
          <a:p>
            <a:pPr marL="285750" indent="-285750">
              <a:buFont typeface="Arial"/>
              <a:buChar char="•"/>
            </a:pPr>
            <a:r>
              <a:rPr lang="en-US" sz="2400">
                <a:latin typeface="Lato"/>
                <a:ea typeface="Lato"/>
                <a:cs typeface="Calibri"/>
              </a:rPr>
              <a:t>Set </a:t>
            </a:r>
            <a:r>
              <a:rPr lang="en-US" sz="2400" b="1">
                <a:latin typeface="Lato"/>
                <a:ea typeface="Lato"/>
                <a:cs typeface="Calibri"/>
              </a:rPr>
              <a:t>realistic timelines and expectations</a:t>
            </a:r>
            <a:endParaRPr lang="en-US" b="1"/>
          </a:p>
          <a:p>
            <a:pPr marL="285750" indent="-285750">
              <a:buFont typeface="Arial"/>
              <a:buChar char="•"/>
            </a:pPr>
            <a:endParaRPr lang="en-US" sz="2400">
              <a:latin typeface="Lato"/>
              <a:ea typeface="Lato"/>
              <a:cs typeface="Calibri"/>
            </a:endParaRPr>
          </a:p>
          <a:p>
            <a:pPr marL="285750" indent="-285750">
              <a:buFont typeface="Arial"/>
              <a:buChar char="•"/>
            </a:pPr>
            <a:r>
              <a:rPr lang="en-US" sz="2400">
                <a:latin typeface="Lato"/>
                <a:ea typeface="Lato"/>
                <a:cs typeface="Calibri"/>
              </a:rPr>
              <a:t>Ensure </a:t>
            </a:r>
            <a:r>
              <a:rPr lang="en-US" sz="2400" b="1">
                <a:latin typeface="Lato"/>
                <a:ea typeface="Lato"/>
                <a:cs typeface="Calibri"/>
              </a:rPr>
              <a:t>colleagues dedication </a:t>
            </a:r>
            <a:r>
              <a:rPr lang="en-US" sz="2400">
                <a:latin typeface="Lato"/>
                <a:ea typeface="Lato"/>
                <a:cs typeface="Calibri"/>
              </a:rPr>
              <a:t>and </a:t>
            </a:r>
            <a:r>
              <a:rPr lang="en-US" sz="2400" b="1">
                <a:latin typeface="Lato"/>
                <a:ea typeface="Lato"/>
                <a:cs typeface="Calibri"/>
              </a:rPr>
              <a:t>consistent participation  </a:t>
            </a:r>
            <a:endParaRPr lang="en-US" b="1"/>
          </a:p>
          <a:p>
            <a:pPr marL="0" indent="0">
              <a:buNone/>
            </a:pPr>
            <a:endParaRPr lang="en-US">
              <a:cs typeface="Calibri"/>
            </a:endParaRPr>
          </a:p>
        </p:txBody>
      </p:sp>
    </p:spTree>
    <p:extLst>
      <p:ext uri="{BB962C8B-B14F-4D97-AF65-F5344CB8AC3E}">
        <p14:creationId xmlns:p14="http://schemas.microsoft.com/office/powerpoint/2010/main" val="406448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fade">
                                      <p:cBhvr>
                                        <p:cTn id="2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419549" y="3521493"/>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Why assessment and analysis? </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45A7A960-A008-4594-8E90-264A97938F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0104" y="1532355"/>
            <a:ext cx="908374" cy="1334173"/>
          </a:xfrm>
          <a:prstGeom prst="rect">
            <a:avLst/>
          </a:prstGeom>
        </p:spPr>
      </p:pic>
      <p:pic>
        <p:nvPicPr>
          <p:cNvPr id="9" name="Graphic 8">
            <a:extLst>
              <a:ext uri="{FF2B5EF4-FFF2-40B4-BE49-F238E27FC236}">
                <a16:creationId xmlns:a16="http://schemas.microsoft.com/office/drawing/2014/main" id="{7B96A627-F6AE-43EE-B0C9-04298514E4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7900" y="1552527"/>
            <a:ext cx="766500" cy="1314001"/>
          </a:xfrm>
          <a:prstGeom prst="rect">
            <a:avLst/>
          </a:prstGeom>
        </p:spPr>
      </p:pic>
      <p:pic>
        <p:nvPicPr>
          <p:cNvPr id="10" name="Graphic 9">
            <a:extLst>
              <a:ext uri="{FF2B5EF4-FFF2-40B4-BE49-F238E27FC236}">
                <a16:creationId xmlns:a16="http://schemas.microsoft.com/office/drawing/2014/main" id="{9641DED3-ADAA-43D9-93F5-6A2B9DA6CC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8725" y="1699413"/>
            <a:ext cx="595133" cy="1020228"/>
          </a:xfrm>
          <a:prstGeom prst="rect">
            <a:avLst/>
          </a:prstGeom>
        </p:spPr>
      </p:pic>
      <p:pic>
        <p:nvPicPr>
          <p:cNvPr id="11" name="Graphic 10">
            <a:extLst>
              <a:ext uri="{FF2B5EF4-FFF2-40B4-BE49-F238E27FC236}">
                <a16:creationId xmlns:a16="http://schemas.microsoft.com/office/drawing/2014/main" id="{48745C7B-49D7-412B-9F24-5C231A462F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48183" y="1829809"/>
            <a:ext cx="667374" cy="889832"/>
          </a:xfrm>
          <a:prstGeom prst="rect">
            <a:avLst/>
          </a:prstGeom>
        </p:spPr>
      </p:pic>
      <p:pic>
        <p:nvPicPr>
          <p:cNvPr id="12" name="Graphic 11">
            <a:extLst>
              <a:ext uri="{FF2B5EF4-FFF2-40B4-BE49-F238E27FC236}">
                <a16:creationId xmlns:a16="http://schemas.microsoft.com/office/drawing/2014/main" id="{2C720BB3-F7DF-4966-BEA7-E290053C5E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11440" y="1809771"/>
            <a:ext cx="908374" cy="908374"/>
          </a:xfrm>
          <a:prstGeom prst="rect">
            <a:avLst/>
          </a:prstGeom>
        </p:spPr>
      </p:pic>
      <p:pic>
        <p:nvPicPr>
          <p:cNvPr id="13" name="Graphic 12">
            <a:extLst>
              <a:ext uri="{FF2B5EF4-FFF2-40B4-BE49-F238E27FC236}">
                <a16:creationId xmlns:a16="http://schemas.microsoft.com/office/drawing/2014/main" id="{914FC329-9C8E-4FD2-A1C7-99E3D4AB7D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29882" y="1961454"/>
            <a:ext cx="908373" cy="700204"/>
          </a:xfrm>
          <a:prstGeom prst="rect">
            <a:avLst/>
          </a:prstGeom>
        </p:spPr>
      </p:pic>
    </p:spTree>
    <p:custDataLst>
      <p:tags r:id="rId1"/>
    </p:custDataLst>
    <p:extLst>
      <p:ext uri="{BB962C8B-B14F-4D97-AF65-F5344CB8AC3E}">
        <p14:creationId xmlns:p14="http://schemas.microsoft.com/office/powerpoint/2010/main" val="2632283407"/>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0EA8DAC-7FE3-4C66-9CED-AC40F0788C0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Title 1">
            <a:extLst>
              <a:ext uri="{FF2B5EF4-FFF2-40B4-BE49-F238E27FC236}">
                <a16:creationId xmlns:a16="http://schemas.microsoft.com/office/drawing/2014/main" id="{F29159A3-697E-4F79-B2FF-C4F3D7E2A604}"/>
              </a:ext>
            </a:extLst>
          </p:cNvPr>
          <p:cNvSpPr>
            <a:spLocks noGrp="1"/>
          </p:cNvSpPr>
          <p:nvPr>
            <p:ph type="title"/>
          </p:nvPr>
        </p:nvSpPr>
        <p:spPr>
          <a:xfrm>
            <a:off x="838200" y="365125"/>
            <a:ext cx="5136573" cy="964911"/>
          </a:xfrm>
        </p:spPr>
        <p:txBody>
          <a:bodyPr>
            <a:normAutofit/>
          </a:bodyPr>
          <a:lstStyle/>
          <a:p>
            <a:r>
              <a:rPr lang="en-US" b="1">
                <a:solidFill>
                  <a:srgbClr val="4291E1"/>
                </a:solidFill>
                <a:cs typeface="Calibri Light"/>
              </a:rPr>
              <a:t>Success factors</a:t>
            </a:r>
            <a:endParaRPr lang="en-US"/>
          </a:p>
        </p:txBody>
      </p:sp>
      <p:sp>
        <p:nvSpPr>
          <p:cNvPr id="12" name="Content Placeholder 2">
            <a:extLst>
              <a:ext uri="{FF2B5EF4-FFF2-40B4-BE49-F238E27FC236}">
                <a16:creationId xmlns:a16="http://schemas.microsoft.com/office/drawing/2014/main" id="{4A81F3F7-D1BA-426B-8875-15FC7D1C3206}"/>
              </a:ext>
            </a:extLst>
          </p:cNvPr>
          <p:cNvSpPr>
            <a:spLocks noGrp="1"/>
          </p:cNvSpPr>
          <p:nvPr>
            <p:ph idx="1"/>
          </p:nvPr>
        </p:nvSpPr>
        <p:spPr>
          <a:xfrm>
            <a:off x="838200" y="1562822"/>
            <a:ext cx="5136573" cy="4351338"/>
          </a:xfrm>
        </p:spPr>
        <p:txBody>
          <a:bodyPr vert="horz" lIns="91440" tIns="45720" rIns="91440" bIns="45720" rtlCol="0" anchor="t">
            <a:normAutofit/>
          </a:bodyPr>
          <a:lstStyle/>
          <a:p>
            <a:pPr marL="0" indent="0">
              <a:buNone/>
            </a:pPr>
            <a:r>
              <a:rPr lang="en-US" sz="2400">
                <a:latin typeface="Lato"/>
                <a:ea typeface="Lato"/>
                <a:cs typeface="Calibri"/>
              </a:rPr>
              <a:t>Technical preparedness and flexibility</a:t>
            </a:r>
          </a:p>
          <a:p>
            <a:endParaRPr lang="en-US" sz="2200">
              <a:latin typeface="Lato"/>
              <a:ea typeface="Lato"/>
              <a:cs typeface="Calibri"/>
            </a:endParaRPr>
          </a:p>
          <a:p>
            <a:r>
              <a:rPr lang="en-US" sz="2200" b="1">
                <a:latin typeface="Lato"/>
                <a:ea typeface="Lato"/>
                <a:cs typeface="Calibri"/>
              </a:rPr>
              <a:t>Have a Plan B: </a:t>
            </a:r>
            <a:r>
              <a:rPr lang="en-US" sz="2200">
                <a:latin typeface="Lato"/>
                <a:ea typeface="Lato"/>
                <a:cs typeface="Calibri"/>
              </a:rPr>
              <a:t>For sampling, data collection methods, training...</a:t>
            </a:r>
            <a:endParaRPr lang="en-US" sz="2200">
              <a:latin typeface="Calibri" panose="020F0502020204030204"/>
              <a:ea typeface="Lato"/>
              <a:cs typeface="Calibri"/>
            </a:endParaRPr>
          </a:p>
          <a:p>
            <a:endParaRPr lang="en-US" sz="2200">
              <a:latin typeface="Lato"/>
              <a:ea typeface="Lato"/>
              <a:cs typeface="Calibri"/>
            </a:endParaRPr>
          </a:p>
          <a:p>
            <a:r>
              <a:rPr lang="en-US" sz="2200">
                <a:latin typeface="Lato"/>
                <a:ea typeface="Lato"/>
                <a:cs typeface="Calibri"/>
              </a:rPr>
              <a:t>Have a </a:t>
            </a:r>
            <a:r>
              <a:rPr lang="en-US" sz="2200" b="1">
                <a:latin typeface="Lato"/>
                <a:ea typeface="Lato"/>
                <a:cs typeface="Calibri"/>
              </a:rPr>
              <a:t>communication strategy </a:t>
            </a:r>
            <a:r>
              <a:rPr lang="en-US" sz="2200">
                <a:latin typeface="Lato"/>
                <a:ea typeface="Lato"/>
                <a:cs typeface="Calibri"/>
              </a:rPr>
              <a:t>to address refugee households' questions, doubts and objections    </a:t>
            </a:r>
            <a:endParaRPr lang="en-US" sz="2200">
              <a:cs typeface="Calibri"/>
            </a:endParaRPr>
          </a:p>
          <a:p>
            <a:pPr marL="0" indent="0">
              <a:buNone/>
            </a:pPr>
            <a:endParaRPr lang="en-US">
              <a:cs typeface="Calibri"/>
            </a:endParaRPr>
          </a:p>
        </p:txBody>
      </p:sp>
    </p:spTree>
    <p:extLst>
      <p:ext uri="{BB962C8B-B14F-4D97-AF65-F5344CB8AC3E}">
        <p14:creationId xmlns:p14="http://schemas.microsoft.com/office/powerpoint/2010/main" val="143493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0EA8DAC-7FE3-4C66-9CED-AC40F0788C0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Title 1">
            <a:extLst>
              <a:ext uri="{FF2B5EF4-FFF2-40B4-BE49-F238E27FC236}">
                <a16:creationId xmlns:a16="http://schemas.microsoft.com/office/drawing/2014/main" id="{F29159A3-697E-4F79-B2FF-C4F3D7E2A604}"/>
              </a:ext>
            </a:extLst>
          </p:cNvPr>
          <p:cNvSpPr>
            <a:spLocks noGrp="1"/>
          </p:cNvSpPr>
          <p:nvPr>
            <p:ph type="title"/>
          </p:nvPr>
        </p:nvSpPr>
        <p:spPr>
          <a:xfrm>
            <a:off x="838200" y="365125"/>
            <a:ext cx="5136573" cy="964911"/>
          </a:xfrm>
        </p:spPr>
        <p:txBody>
          <a:bodyPr>
            <a:normAutofit/>
          </a:bodyPr>
          <a:lstStyle/>
          <a:p>
            <a:r>
              <a:rPr lang="en-US" b="1">
                <a:solidFill>
                  <a:srgbClr val="4291E1"/>
                </a:solidFill>
                <a:cs typeface="Calibri Light"/>
              </a:rPr>
              <a:t>Success factors</a:t>
            </a:r>
            <a:endParaRPr lang="en-US"/>
          </a:p>
        </p:txBody>
      </p:sp>
      <p:sp>
        <p:nvSpPr>
          <p:cNvPr id="12" name="Content Placeholder 2">
            <a:extLst>
              <a:ext uri="{FF2B5EF4-FFF2-40B4-BE49-F238E27FC236}">
                <a16:creationId xmlns:a16="http://schemas.microsoft.com/office/drawing/2014/main" id="{4A81F3F7-D1BA-426B-8875-15FC7D1C3206}"/>
              </a:ext>
            </a:extLst>
          </p:cNvPr>
          <p:cNvSpPr>
            <a:spLocks noGrp="1"/>
          </p:cNvSpPr>
          <p:nvPr>
            <p:ph idx="1"/>
          </p:nvPr>
        </p:nvSpPr>
        <p:spPr>
          <a:xfrm>
            <a:off x="838200" y="1485900"/>
            <a:ext cx="5136573" cy="4351338"/>
          </a:xfrm>
        </p:spPr>
        <p:txBody>
          <a:bodyPr vert="horz" lIns="91440" tIns="45720" rIns="91440" bIns="45720" rtlCol="0" anchor="t">
            <a:normAutofit/>
          </a:bodyPr>
          <a:lstStyle/>
          <a:p>
            <a:pPr marL="0" indent="0">
              <a:buNone/>
            </a:pPr>
            <a:r>
              <a:rPr lang="en-US" sz="2400">
                <a:latin typeface="Lato"/>
                <a:ea typeface="Lato"/>
                <a:cs typeface="Calibri"/>
              </a:rPr>
              <a:t>Close monitoring of collected data and regular </a:t>
            </a:r>
            <a:r>
              <a:rPr lang="en-US" sz="2400" b="1">
                <a:latin typeface="Lato"/>
                <a:ea typeface="Lato"/>
                <a:cs typeface="Calibri"/>
              </a:rPr>
              <a:t>data quality checks</a:t>
            </a:r>
            <a:r>
              <a:rPr lang="en-US" sz="2400">
                <a:latin typeface="Lato"/>
                <a:ea typeface="Lato"/>
                <a:cs typeface="Calibri"/>
              </a:rPr>
              <a:t> </a:t>
            </a:r>
          </a:p>
          <a:p>
            <a:pPr lvl="1"/>
            <a:endParaRPr lang="en-US" sz="2000">
              <a:latin typeface="Lato"/>
              <a:ea typeface="Lato"/>
              <a:cs typeface="Calibri"/>
            </a:endParaRPr>
          </a:p>
          <a:p>
            <a:r>
              <a:rPr lang="en-US" sz="2200">
                <a:latin typeface="Lato"/>
                <a:ea typeface="Lato"/>
                <a:cs typeface="Calibri"/>
              </a:rPr>
              <a:t>Ensure </a:t>
            </a:r>
            <a:r>
              <a:rPr lang="en-US" sz="2200" b="1">
                <a:latin typeface="Lato"/>
                <a:ea typeface="Lato"/>
                <a:cs typeface="Calibri"/>
              </a:rPr>
              <a:t>pilot survey </a:t>
            </a:r>
            <a:r>
              <a:rPr lang="en-US" sz="2200">
                <a:latin typeface="Lato"/>
                <a:ea typeface="Lato"/>
                <a:cs typeface="Calibri"/>
              </a:rPr>
              <a:t>is implemented properly and informs the finalization of toolkits and questionnaire administration </a:t>
            </a:r>
          </a:p>
          <a:p>
            <a:endParaRPr lang="en-US" sz="2200">
              <a:latin typeface="Lato"/>
              <a:ea typeface="Lato"/>
              <a:cs typeface="Calibri"/>
            </a:endParaRPr>
          </a:p>
          <a:p>
            <a:r>
              <a:rPr lang="en-US" sz="2200" b="1">
                <a:latin typeface="Lato"/>
                <a:ea typeface="Lato"/>
                <a:cs typeface="Calibri"/>
              </a:rPr>
              <a:t>Correct data entry mistakes</a:t>
            </a:r>
            <a:r>
              <a:rPr lang="en-US" sz="2200">
                <a:latin typeface="Lato"/>
                <a:ea typeface="Lato"/>
                <a:cs typeface="Calibri"/>
              </a:rPr>
              <a:t>, identify any misunderstanding of the questions and update the tools timely </a:t>
            </a:r>
          </a:p>
          <a:p>
            <a:pPr marL="0" indent="0">
              <a:buNone/>
            </a:pPr>
            <a:endParaRPr lang="en-US" sz="2400">
              <a:cs typeface="Calibri"/>
            </a:endParaRPr>
          </a:p>
        </p:txBody>
      </p:sp>
    </p:spTree>
    <p:extLst>
      <p:ext uri="{BB962C8B-B14F-4D97-AF65-F5344CB8AC3E}">
        <p14:creationId xmlns:p14="http://schemas.microsoft.com/office/powerpoint/2010/main" val="246258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HCR - Durable solutions required for Syrian refugees in Jordan as  Za'atari camp turns 10">
            <a:extLst>
              <a:ext uri="{FF2B5EF4-FFF2-40B4-BE49-F238E27FC236}">
                <a16:creationId xmlns:a16="http://schemas.microsoft.com/office/drawing/2014/main" id="{11D3A7A7-B34E-4330-961E-7109625AF40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342592" y="0"/>
            <a:ext cx="4849408" cy="685082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6" descr="Shape, arrow&#10;&#10;Description automatically generated">
            <a:extLst>
              <a:ext uri="{FF2B5EF4-FFF2-40B4-BE49-F238E27FC236}">
                <a16:creationId xmlns:a16="http://schemas.microsoft.com/office/drawing/2014/main" id="{0B5D33C6-BBD8-43A7-937B-6E83012A5741}"/>
              </a:ext>
            </a:extLst>
          </p:cNvPr>
          <p:cNvPicPr>
            <a:picLocks noGrp="1" noChangeAspect="1"/>
          </p:cNvPicPr>
          <p:nvPr/>
        </p:nvPicPr>
        <p:blipFill>
          <a:blip r:embed="rId4">
            <a:extLst>
              <a:ext uri="{28A0092B-C50C-407E-A947-70E740481C1C}">
                <a14:useLocalDpi xmlns:a14="http://schemas.microsoft.com/office/drawing/2010/main"/>
              </a:ext>
            </a:extLst>
          </a:blip>
          <a:stretch>
            <a:fillRect/>
          </a:stretch>
        </p:blipFill>
        <p:spPr>
          <a:xfrm>
            <a:off x="0" y="-9326"/>
            <a:ext cx="1200150" cy="724838"/>
          </a:xfrm>
          <a:prstGeom prst="rect">
            <a:avLst/>
          </a:prstGeom>
        </p:spPr>
      </p:pic>
      <p:sp>
        <p:nvSpPr>
          <p:cNvPr id="7" name="TextBox 7">
            <a:extLst>
              <a:ext uri="{FF2B5EF4-FFF2-40B4-BE49-F238E27FC236}">
                <a16:creationId xmlns:a16="http://schemas.microsoft.com/office/drawing/2014/main" id="{44A77279-643F-4C8B-9E00-6AC8FA6EAD4B}"/>
              </a:ext>
            </a:extLst>
          </p:cNvPr>
          <p:cNvSpPr txBox="1"/>
          <p:nvPr/>
        </p:nvSpPr>
        <p:spPr>
          <a:xfrm>
            <a:off x="1248729" y="117857"/>
            <a:ext cx="303479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1"/>
                </a:solidFill>
                <a:latin typeface="Lato" panose="020F0502020204030203" pitchFamily="34" charset="0"/>
                <a:ea typeface="Lato" panose="020F0502020204030203" pitchFamily="34" charset="0"/>
                <a:cs typeface="Lato" panose="020F0502020204030203" pitchFamily="34" charset="0"/>
              </a:rPr>
              <a:t>Example from Jordan</a:t>
            </a:r>
            <a:r>
              <a:rPr lang="en-US" sz="2400" b="1" dirty="0">
                <a:solidFill>
                  <a:schemeClr val="accent1"/>
                </a:solidFill>
              </a:rPr>
              <a:t> </a:t>
            </a:r>
          </a:p>
        </p:txBody>
      </p:sp>
      <p:grpSp>
        <p:nvGrpSpPr>
          <p:cNvPr id="8" name="Group 7">
            <a:extLst>
              <a:ext uri="{FF2B5EF4-FFF2-40B4-BE49-F238E27FC236}">
                <a16:creationId xmlns:a16="http://schemas.microsoft.com/office/drawing/2014/main" id="{4F8AC9BA-9BE0-4366-8DEE-7647B0DA6675}"/>
              </a:ext>
            </a:extLst>
          </p:cNvPr>
          <p:cNvGrpSpPr/>
          <p:nvPr/>
        </p:nvGrpSpPr>
        <p:grpSpPr>
          <a:xfrm>
            <a:off x="5265973" y="2277669"/>
            <a:ext cx="2083776" cy="2436183"/>
            <a:chOff x="4359675" y="2818954"/>
            <a:chExt cx="1899821" cy="1973527"/>
          </a:xfrm>
        </p:grpSpPr>
        <p:pic>
          <p:nvPicPr>
            <p:cNvPr id="18" name="Picture 17" descr="Icon&#10;&#10;Description automatically generated">
              <a:extLst>
                <a:ext uri="{FF2B5EF4-FFF2-40B4-BE49-F238E27FC236}">
                  <a16:creationId xmlns:a16="http://schemas.microsoft.com/office/drawing/2014/main" id="{9BC21F91-1354-419B-82F4-F9654178BF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9675" y="2818954"/>
              <a:ext cx="1234863" cy="1234863"/>
            </a:xfrm>
            <a:prstGeom prst="rect">
              <a:avLst/>
            </a:prstGeom>
          </p:spPr>
        </p:pic>
        <p:sp>
          <p:nvSpPr>
            <p:cNvPr id="19" name="TextBox 10">
              <a:extLst>
                <a:ext uri="{FF2B5EF4-FFF2-40B4-BE49-F238E27FC236}">
                  <a16:creationId xmlns:a16="http://schemas.microsoft.com/office/drawing/2014/main" id="{100DC8FB-A675-414F-87C4-4F005C4AD96F}"/>
                </a:ext>
              </a:extLst>
            </p:cNvPr>
            <p:cNvSpPr txBox="1"/>
            <p:nvPr/>
          </p:nvSpPr>
          <p:spPr>
            <a:xfrm>
              <a:off x="4359675" y="4053817"/>
              <a:ext cx="189982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Lato" panose="020F0502020204030203" pitchFamily="34" charset="0"/>
                  <a:ea typeface="Lato" panose="020F0502020204030203" pitchFamily="34" charset="0"/>
                  <a:cs typeface="Lato" panose="020F0502020204030203" pitchFamily="34" charset="0"/>
                </a:rPr>
                <a:t>Enumerator supervisor/team leader </a:t>
              </a:r>
              <a:r>
                <a:rPr lang="en-US" sz="1400" i="1">
                  <a:latin typeface="Lato" panose="020F0502020204030203" pitchFamily="34" charset="0"/>
                  <a:ea typeface="Lato" panose="020F0502020204030203" pitchFamily="34" charset="0"/>
                  <a:cs typeface="Lato" panose="020F0502020204030203" pitchFamily="34" charset="0"/>
                </a:rPr>
                <a:t>(Mindset)  </a:t>
              </a:r>
            </a:p>
          </p:txBody>
        </p:sp>
      </p:grpSp>
      <p:grpSp>
        <p:nvGrpSpPr>
          <p:cNvPr id="9" name="Group 8">
            <a:extLst>
              <a:ext uri="{FF2B5EF4-FFF2-40B4-BE49-F238E27FC236}">
                <a16:creationId xmlns:a16="http://schemas.microsoft.com/office/drawing/2014/main" id="{4616D19F-B60B-4896-9FA8-C8D71FEE7121}"/>
              </a:ext>
            </a:extLst>
          </p:cNvPr>
          <p:cNvGrpSpPr/>
          <p:nvPr/>
        </p:nvGrpSpPr>
        <p:grpSpPr>
          <a:xfrm>
            <a:off x="384153" y="2542408"/>
            <a:ext cx="2083776" cy="1908360"/>
            <a:chOff x="551065" y="2958685"/>
            <a:chExt cx="1899821" cy="1545943"/>
          </a:xfrm>
        </p:grpSpPr>
        <p:pic>
          <p:nvPicPr>
            <p:cNvPr id="16" name="Picture 15">
              <a:extLst>
                <a:ext uri="{FF2B5EF4-FFF2-40B4-BE49-F238E27FC236}">
                  <a16:creationId xmlns:a16="http://schemas.microsoft.com/office/drawing/2014/main" id="{D960D443-3325-4470-838A-3BDD3096367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8449" y="2958685"/>
              <a:ext cx="861676" cy="831574"/>
            </a:xfrm>
            <a:prstGeom prst="rect">
              <a:avLst/>
            </a:prstGeom>
          </p:spPr>
        </p:pic>
        <p:sp>
          <p:nvSpPr>
            <p:cNvPr id="17" name="TextBox 13">
              <a:extLst>
                <a:ext uri="{FF2B5EF4-FFF2-40B4-BE49-F238E27FC236}">
                  <a16:creationId xmlns:a16="http://schemas.microsoft.com/office/drawing/2014/main" id="{747A1578-40C4-488F-B6DB-EC692F9EF75B}"/>
                </a:ext>
              </a:extLst>
            </p:cNvPr>
            <p:cNvSpPr txBox="1"/>
            <p:nvPr/>
          </p:nvSpPr>
          <p:spPr>
            <a:xfrm>
              <a:off x="551065" y="3981408"/>
              <a:ext cx="189982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Lato" panose="020F0502020204030203" pitchFamily="34" charset="0"/>
                  <a:ea typeface="Lato" panose="020F0502020204030203" pitchFamily="34" charset="0"/>
                  <a:cs typeface="Lato" panose="020F0502020204030203" pitchFamily="34" charset="0"/>
                </a:rPr>
                <a:t>Data quality officers </a:t>
              </a:r>
              <a:r>
                <a:rPr lang="en-US" sz="1400" i="1">
                  <a:latin typeface="Lato" panose="020F0502020204030203" pitchFamily="34" charset="0"/>
                  <a:ea typeface="Lato" panose="020F0502020204030203" pitchFamily="34" charset="0"/>
                  <a:cs typeface="Lato" panose="020F0502020204030203" pitchFamily="34" charset="0"/>
                </a:rPr>
                <a:t>(Hub &amp; WFP) </a:t>
              </a:r>
            </a:p>
          </p:txBody>
        </p:sp>
      </p:grpSp>
      <p:grpSp>
        <p:nvGrpSpPr>
          <p:cNvPr id="10" name="Group 9">
            <a:extLst>
              <a:ext uri="{FF2B5EF4-FFF2-40B4-BE49-F238E27FC236}">
                <a16:creationId xmlns:a16="http://schemas.microsoft.com/office/drawing/2014/main" id="{00A725F9-3232-4510-ACD5-FB30D9E6B301}"/>
              </a:ext>
            </a:extLst>
          </p:cNvPr>
          <p:cNvGrpSpPr/>
          <p:nvPr/>
        </p:nvGrpSpPr>
        <p:grpSpPr>
          <a:xfrm>
            <a:off x="2668700" y="4522360"/>
            <a:ext cx="2083776" cy="2095554"/>
            <a:chOff x="2323621" y="4491068"/>
            <a:chExt cx="1899821" cy="1697587"/>
          </a:xfrm>
        </p:grpSpPr>
        <p:pic>
          <p:nvPicPr>
            <p:cNvPr id="14" name="Picture 13">
              <a:extLst>
                <a:ext uri="{FF2B5EF4-FFF2-40B4-BE49-F238E27FC236}">
                  <a16:creationId xmlns:a16="http://schemas.microsoft.com/office/drawing/2014/main" id="{B4BB2C9B-0D25-4E82-A266-628578DD97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09038" y="4491068"/>
              <a:ext cx="1234857" cy="1234857"/>
            </a:xfrm>
            <a:prstGeom prst="rect">
              <a:avLst/>
            </a:prstGeom>
          </p:spPr>
        </p:pic>
        <p:sp>
          <p:nvSpPr>
            <p:cNvPr id="15" name="TextBox 18">
              <a:extLst>
                <a:ext uri="{FF2B5EF4-FFF2-40B4-BE49-F238E27FC236}">
                  <a16:creationId xmlns:a16="http://schemas.microsoft.com/office/drawing/2014/main" id="{B0DE5B54-6518-4629-A2BC-24568B7CD86E}"/>
                </a:ext>
              </a:extLst>
            </p:cNvPr>
            <p:cNvSpPr txBox="1"/>
            <p:nvPr/>
          </p:nvSpPr>
          <p:spPr>
            <a:xfrm>
              <a:off x="2323621" y="5665435"/>
              <a:ext cx="189982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Lato" panose="020F0502020204030203" pitchFamily="34" charset="0"/>
                  <a:ea typeface="Lato" panose="020F0502020204030203" pitchFamily="34" charset="0"/>
                  <a:cs typeface="Lato" panose="020F0502020204030203" pitchFamily="34" charset="0"/>
                </a:rPr>
                <a:t>Questionnaire programmer </a:t>
              </a:r>
              <a:r>
                <a:rPr lang="en-US" sz="1400" i="1">
                  <a:latin typeface="Lato" panose="020F0502020204030203" pitchFamily="34" charset="0"/>
                  <a:ea typeface="Lato" panose="020F0502020204030203" pitchFamily="34" charset="0"/>
                  <a:cs typeface="Lato" panose="020F0502020204030203" pitchFamily="34" charset="0"/>
                </a:rPr>
                <a:t>(Mindset) </a:t>
              </a:r>
            </a:p>
          </p:txBody>
        </p:sp>
      </p:grpSp>
      <p:sp>
        <p:nvSpPr>
          <p:cNvPr id="11" name="Arrow: Curved Down 10">
            <a:extLst>
              <a:ext uri="{FF2B5EF4-FFF2-40B4-BE49-F238E27FC236}">
                <a16:creationId xmlns:a16="http://schemas.microsoft.com/office/drawing/2014/main" id="{83BC2738-DA2F-4DBC-A8DB-84FBE4662985}"/>
              </a:ext>
            </a:extLst>
          </p:cNvPr>
          <p:cNvSpPr/>
          <p:nvPr/>
        </p:nvSpPr>
        <p:spPr>
          <a:xfrm>
            <a:off x="1564113" y="1442049"/>
            <a:ext cx="3900039" cy="893591"/>
          </a:xfrm>
          <a:prstGeom prst="curved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0B8C29F2-4F77-4CFD-92A2-8BDCC42162A3}"/>
              </a:ext>
            </a:extLst>
          </p:cNvPr>
          <p:cNvSpPr/>
          <p:nvPr/>
        </p:nvSpPr>
        <p:spPr>
          <a:xfrm rot="8168832">
            <a:off x="4574664" y="5102755"/>
            <a:ext cx="1567870" cy="363556"/>
          </a:xfrm>
          <a:prstGeom prst="curvedDownArrow">
            <a:avLst/>
          </a:prstGeom>
          <a:solidFill>
            <a:srgbClr val="C2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7E87A361-DE35-4FD6-8420-EDD33EE93265}"/>
              </a:ext>
            </a:extLst>
          </p:cNvPr>
          <p:cNvCxnSpPr>
            <a:cxnSpLocks/>
          </p:cNvCxnSpPr>
          <p:nvPr/>
        </p:nvCxnSpPr>
        <p:spPr>
          <a:xfrm>
            <a:off x="1564113" y="4651542"/>
            <a:ext cx="788708" cy="783077"/>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685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2303322" y="2338794"/>
            <a:ext cx="10292080" cy="2893100"/>
          </a:xfrm>
          <a:prstGeom prst="rect">
            <a:avLst/>
          </a:prstGeom>
        </p:spPr>
        <p:txBody>
          <a:bodyPr wrap="square" lIns="91440" tIns="45720" rIns="91440" bIns="45720" anchor="t">
            <a:spAutoFit/>
          </a:bodyPr>
          <a:lstStyle/>
          <a:p>
            <a:pPr>
              <a:spcAft>
                <a:spcPts val="3000"/>
              </a:spcAft>
            </a:pPr>
            <a:r>
              <a:rPr lang="en-US" sz="4400" b="1">
                <a:solidFill>
                  <a:schemeClr val="bg1"/>
                </a:solidFill>
                <a:latin typeface="Lato"/>
                <a:ea typeface="Lato"/>
                <a:cs typeface="Lato"/>
              </a:rPr>
              <a:t>Why assessment for targeting</a:t>
            </a:r>
            <a:endParaRPr lang="en-US"/>
          </a:p>
          <a:p>
            <a:pPr>
              <a:spcAft>
                <a:spcPts val="3000"/>
              </a:spcAft>
            </a:pPr>
            <a:r>
              <a:rPr lang="en-US" sz="4400" b="1">
                <a:solidFill>
                  <a:schemeClr val="bg1"/>
                </a:solidFill>
                <a:latin typeface="Lato"/>
                <a:ea typeface="Lato"/>
                <a:cs typeface="Lato"/>
              </a:rPr>
              <a:t>What an assessment involves</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3000"/>
              </a:spcAft>
            </a:pPr>
            <a:r>
              <a:rPr lang="en-US" sz="4400" b="1">
                <a:solidFill>
                  <a:schemeClr val="bg1"/>
                </a:solidFill>
                <a:latin typeface="Lato"/>
                <a:ea typeface="Lato"/>
                <a:cs typeface="Lato"/>
              </a:rPr>
              <a:t>Success factors of a joint assessment </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 name="Graphic 2" descr="Venn diagram with solid fill">
            <a:extLst>
              <a:ext uri="{FF2B5EF4-FFF2-40B4-BE49-F238E27FC236}">
                <a16:creationId xmlns:a16="http://schemas.microsoft.com/office/drawing/2014/main" id="{D5710B11-DE67-4AE5-8ABC-A1FF29A8768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88522" y="2233939"/>
            <a:ext cx="1041400" cy="1041400"/>
          </a:xfrm>
          <a:prstGeom prst="rect">
            <a:avLst/>
          </a:prstGeom>
        </p:spPr>
      </p:pic>
      <p:pic>
        <p:nvPicPr>
          <p:cNvPr id="15" name="Graphic 14">
            <a:extLst>
              <a:ext uri="{FF2B5EF4-FFF2-40B4-BE49-F238E27FC236}">
                <a16:creationId xmlns:a16="http://schemas.microsoft.com/office/drawing/2014/main" id="{9217E984-3763-4AD5-AE50-5967E9286F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0330" y="3508456"/>
            <a:ext cx="697784" cy="697784"/>
          </a:xfrm>
          <a:prstGeom prst="rect">
            <a:avLst/>
          </a:prstGeom>
        </p:spPr>
      </p:pic>
      <p:pic>
        <p:nvPicPr>
          <p:cNvPr id="17" name="Graphic 16">
            <a:extLst>
              <a:ext uri="{FF2B5EF4-FFF2-40B4-BE49-F238E27FC236}">
                <a16:creationId xmlns:a16="http://schemas.microsoft.com/office/drawing/2014/main" id="{744DFE12-F78C-422A-ACC5-0BFD1010AD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7357" y="4534110"/>
            <a:ext cx="697784" cy="697784"/>
          </a:xfrm>
          <a:prstGeom prst="rect">
            <a:avLst/>
          </a:prstGeom>
        </p:spPr>
      </p:pic>
      <p:sp>
        <p:nvSpPr>
          <p:cNvPr id="18" name="Rectangle 17">
            <a:extLst>
              <a:ext uri="{FF2B5EF4-FFF2-40B4-BE49-F238E27FC236}">
                <a16:creationId xmlns:a16="http://schemas.microsoft.com/office/drawing/2014/main" id="{B5587D24-BB65-426C-B99A-05B578DFB0D8}"/>
              </a:ext>
            </a:extLst>
          </p:cNvPr>
          <p:cNvSpPr/>
          <p:nvPr/>
        </p:nvSpPr>
        <p:spPr>
          <a:xfrm>
            <a:off x="769620" y="893434"/>
            <a:ext cx="10292080" cy="923330"/>
          </a:xfrm>
          <a:prstGeom prst="rect">
            <a:avLst/>
          </a:prstGeom>
        </p:spPr>
        <p:txBody>
          <a:bodyPr wrap="square">
            <a:spAutoFit/>
          </a:bodyPr>
          <a:lstStyle/>
          <a:p>
            <a:pPr algn="ctr">
              <a:spcAft>
                <a:spcPts val="2400"/>
              </a:spcAft>
            </a:pPr>
            <a:r>
              <a:rPr lang="en-US" sz="5400" b="1">
                <a:solidFill>
                  <a:schemeClr val="bg1"/>
                </a:solidFill>
                <a:latin typeface="Lato" panose="020F0502020204030203" pitchFamily="34" charset="0"/>
                <a:ea typeface="Lato" panose="020F0502020204030203" pitchFamily="34" charset="0"/>
                <a:cs typeface="Lato" panose="020F0502020204030203" pitchFamily="34" charset="0"/>
              </a:rPr>
              <a:t>Topics</a:t>
            </a:r>
          </a:p>
        </p:txBody>
      </p:sp>
    </p:spTree>
    <p:custDataLst>
      <p:tags r:id="rId1"/>
    </p:custDataLst>
    <p:extLst>
      <p:ext uri="{BB962C8B-B14F-4D97-AF65-F5344CB8AC3E}">
        <p14:creationId xmlns:p14="http://schemas.microsoft.com/office/powerpoint/2010/main" val="444667996"/>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mountain, sky&#10;&#10;Description automatically generated">
            <a:extLst>
              <a:ext uri="{FF2B5EF4-FFF2-40B4-BE49-F238E27FC236}">
                <a16:creationId xmlns:a16="http://schemas.microsoft.com/office/drawing/2014/main" id="{975938C8-6ED1-405A-89BC-9AFC804F34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6686551" cy="6858000"/>
          </a:xfrm>
          <a:prstGeom prst="rect">
            <a:avLst/>
          </a:prstGeom>
        </p:spPr>
      </p:pic>
      <p:sp>
        <p:nvSpPr>
          <p:cNvPr id="7" name="Flowchart: Process 6">
            <a:extLst>
              <a:ext uri="{FF2B5EF4-FFF2-40B4-BE49-F238E27FC236}">
                <a16:creationId xmlns:a16="http://schemas.microsoft.com/office/drawing/2014/main" id="{03E47D99-8E46-4F34-8C26-7C1EE84D855D}"/>
              </a:ext>
            </a:extLst>
          </p:cNvPr>
          <p:cNvSpPr/>
          <p:nvPr/>
        </p:nvSpPr>
        <p:spPr>
          <a:xfrm flipH="1">
            <a:off x="6353174" y="0"/>
            <a:ext cx="5838823" cy="6858000"/>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2" name="Title 5">
            <a:extLst>
              <a:ext uri="{FF2B5EF4-FFF2-40B4-BE49-F238E27FC236}">
                <a16:creationId xmlns:a16="http://schemas.microsoft.com/office/drawing/2014/main" id="{C6EBF5D2-8228-5510-311E-2544F34371F9}"/>
              </a:ext>
            </a:extLst>
          </p:cNvPr>
          <p:cNvSpPr>
            <a:spLocks noGrp="1"/>
          </p:cNvSpPr>
          <p:nvPr>
            <p:ph type="title"/>
          </p:nvPr>
        </p:nvSpPr>
        <p:spPr>
          <a:xfrm>
            <a:off x="7253371" y="1483135"/>
            <a:ext cx="3015343" cy="807522"/>
          </a:xfrm>
        </p:spPr>
        <p:txBody>
          <a:bodyPr>
            <a:normAutofit/>
          </a:body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Next</a:t>
            </a:r>
            <a:endParaRPr lang="en-CH"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Graphic 3" descr="End with solid fill">
            <a:extLst>
              <a:ext uri="{FF2B5EF4-FFF2-40B4-BE49-F238E27FC236}">
                <a16:creationId xmlns:a16="http://schemas.microsoft.com/office/drawing/2014/main" id="{58D4A317-8D49-9A0B-38C2-697778256EB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89718" y="1429696"/>
            <a:ext cx="914400" cy="914400"/>
          </a:xfrm>
          <a:prstGeom prst="rect">
            <a:avLst/>
          </a:prstGeom>
        </p:spPr>
      </p:pic>
      <p:sp>
        <p:nvSpPr>
          <p:cNvPr id="5" name="Title 5">
            <a:extLst>
              <a:ext uri="{FF2B5EF4-FFF2-40B4-BE49-F238E27FC236}">
                <a16:creationId xmlns:a16="http://schemas.microsoft.com/office/drawing/2014/main" id="{A8863158-3173-FBF4-034B-FD646A084D38}"/>
              </a:ext>
            </a:extLst>
          </p:cNvPr>
          <p:cNvSpPr txBox="1">
            <a:spLocks/>
          </p:cNvSpPr>
          <p:nvPr/>
        </p:nvSpPr>
        <p:spPr>
          <a:xfrm>
            <a:off x="7169149" y="3830783"/>
            <a:ext cx="4313768" cy="154014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Deciding whether targeting is appropriate</a:t>
            </a:r>
            <a:endParaRPr lang="en-CH"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Graphic 5" descr="Signpost with solid fill">
            <a:extLst>
              <a:ext uri="{FF2B5EF4-FFF2-40B4-BE49-F238E27FC236}">
                <a16:creationId xmlns:a16="http://schemas.microsoft.com/office/drawing/2014/main" id="{E06C90B4-BE9E-F1EA-257E-B137C12EEFA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92633" y="2657104"/>
            <a:ext cx="1066800" cy="1066800"/>
          </a:xfrm>
          <a:prstGeom prst="rect">
            <a:avLst/>
          </a:prstGeom>
        </p:spPr>
      </p:pic>
    </p:spTree>
    <p:custDataLst>
      <p:tags r:id="rId1"/>
    </p:custDataLst>
    <p:extLst>
      <p:ext uri="{BB962C8B-B14F-4D97-AF65-F5344CB8AC3E}">
        <p14:creationId xmlns:p14="http://schemas.microsoft.com/office/powerpoint/2010/main" val="1053566637"/>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My Recipe for Overwhelm - Catherine Watkin: Selling from the Heart">
            <a:extLst>
              <a:ext uri="{FF2B5EF4-FFF2-40B4-BE49-F238E27FC236}">
                <a16:creationId xmlns:a16="http://schemas.microsoft.com/office/drawing/2014/main" id="{4D0A2A74-88C3-409E-B086-A6C34E2D63D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D8627BE9-B205-4A4C-988F-267C338D29C8}"/>
              </a:ext>
            </a:extLst>
          </p:cNvPr>
          <p:cNvSpPr/>
          <p:nvPr/>
        </p:nvSpPr>
        <p:spPr>
          <a:xfrm>
            <a:off x="7736305" y="276727"/>
            <a:ext cx="3031958" cy="2418348"/>
          </a:xfrm>
          <a:prstGeom prst="wedgeRoundRectCallout">
            <a:avLst>
              <a:gd name="adj1" fmla="val -33135"/>
              <a:gd name="adj2" fmla="val 67136"/>
              <a:gd name="adj3" fmla="val 16667"/>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r>
              <a:rPr lang="en-US" sz="2000">
                <a:solidFill>
                  <a:schemeClr val="tx1"/>
                </a:solidFill>
                <a:latin typeface="Lato"/>
                <a:ea typeface="Lato"/>
                <a:cs typeface="Lato"/>
              </a:rPr>
              <a:t>We’ve already done so many assessments! </a:t>
            </a:r>
            <a:endParaRPr lang="en-US" sz="2000">
              <a:solidFill>
                <a:schemeClr val="tx1"/>
              </a:solidFill>
              <a:latin typeface="Lato" panose="020F0502020204030203" pitchFamily="34" charset="0"/>
              <a:ea typeface="Lato" panose="020F0502020204030203" pitchFamily="34" charset="0"/>
              <a:cs typeface="Lato" panose="020F0502020204030203" pitchFamily="34" charset="0"/>
            </a:endParaRPr>
          </a:p>
          <a:p>
            <a:pPr algn="ctr"/>
            <a:r>
              <a:rPr lang="en-US" sz="2000">
                <a:solidFill>
                  <a:schemeClr val="tx1"/>
                </a:solidFill>
                <a:latin typeface="Lato"/>
                <a:ea typeface="Lato"/>
                <a:cs typeface="Lato"/>
              </a:rPr>
              <a:t>Why do we need  </a:t>
            </a:r>
            <a:r>
              <a:rPr lang="en-US" sz="2000" b="1">
                <a:solidFill>
                  <a:schemeClr val="tx1"/>
                </a:solidFill>
                <a:latin typeface="Lato"/>
                <a:ea typeface="Lato"/>
                <a:cs typeface="Lato"/>
              </a:rPr>
              <a:t>another</a:t>
            </a:r>
            <a:r>
              <a:rPr lang="en-US" sz="2000" i="1">
                <a:solidFill>
                  <a:schemeClr val="tx1"/>
                </a:solidFill>
                <a:latin typeface="Lato"/>
                <a:ea typeface="Lato"/>
                <a:cs typeface="Lato"/>
              </a:rPr>
              <a:t> </a:t>
            </a:r>
            <a:r>
              <a:rPr lang="en-US" sz="2000">
                <a:solidFill>
                  <a:schemeClr val="tx1"/>
                </a:solidFill>
                <a:latin typeface="Lato"/>
                <a:ea typeface="Lato"/>
                <a:cs typeface="Lato"/>
              </a:rPr>
              <a:t>one for targeting? </a:t>
            </a:r>
            <a:endParaRPr lang="en-CH" sz="200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99586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4DA4B-F51C-4186-AAF9-9BCF8F6BDF81}"/>
              </a:ext>
            </a:extLst>
          </p:cNvPr>
          <p:cNvSpPr>
            <a:spLocks noGrp="1"/>
          </p:cNvSpPr>
          <p:nvPr>
            <p:ph type="title"/>
          </p:nvPr>
        </p:nvSpPr>
        <p:spPr>
          <a:xfrm>
            <a:off x="640080" y="329184"/>
            <a:ext cx="7351776" cy="1298448"/>
          </a:xfrm>
        </p:spPr>
        <p:txBody>
          <a:bodyPr anchor="b">
            <a:normAutofit/>
          </a:bodyPr>
          <a:lstStyle/>
          <a:p>
            <a:r>
              <a:rPr lang="en-US" sz="3600" b="1">
                <a:solidFill>
                  <a:srgbClr val="4291E1"/>
                </a:solidFill>
                <a:latin typeface="Lato" panose="020F0502020204030203" pitchFamily="34" charset="0"/>
                <a:ea typeface="Lato" panose="020F0502020204030203" pitchFamily="34" charset="0"/>
                <a:cs typeface="Lato" panose="020F0502020204030203" pitchFamily="34" charset="0"/>
              </a:rPr>
              <a:t>Assessment and analysis helps to:</a:t>
            </a:r>
            <a:r>
              <a:rPr lang="en-US" sz="3600">
                <a:solidFill>
                  <a:srgbClr val="4291E1"/>
                </a:solidFill>
                <a:latin typeface="Lato" panose="020F0502020204030203" pitchFamily="34" charset="0"/>
                <a:ea typeface="Lato" panose="020F0502020204030203" pitchFamily="34" charset="0"/>
                <a:cs typeface="Lato" panose="020F0502020204030203" pitchFamily="34" charset="0"/>
              </a:rPr>
              <a:t> </a:t>
            </a:r>
          </a:p>
        </p:txBody>
      </p:sp>
      <p:sp>
        <p:nvSpPr>
          <p:cNvPr id="4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9C1578-99E6-4FE9-860E-13455A1CB2DA}"/>
              </a:ext>
            </a:extLst>
          </p:cNvPr>
          <p:cNvSpPr>
            <a:spLocks noGrp="1"/>
          </p:cNvSpPr>
          <p:nvPr>
            <p:ph idx="1"/>
          </p:nvPr>
        </p:nvSpPr>
        <p:spPr>
          <a:xfrm>
            <a:off x="758952" y="2765757"/>
            <a:ext cx="6761327" cy="3483864"/>
          </a:xfrm>
        </p:spPr>
        <p:txBody>
          <a:bodyPr vert="horz" lIns="91440" tIns="45720" rIns="91440" bIns="45720" rtlCol="0" anchor="t">
            <a:normAutofit/>
          </a:bodyPr>
          <a:lstStyle/>
          <a:p>
            <a:pPr marL="0" indent="0">
              <a:buNone/>
            </a:pPr>
            <a:r>
              <a:rPr lang="en-US" sz="2200">
                <a:latin typeface="Lato"/>
                <a:ea typeface="Lato"/>
                <a:cs typeface="Calibri"/>
              </a:rPr>
              <a:t>Identify the </a:t>
            </a:r>
            <a:r>
              <a:rPr lang="en-US" sz="2200" b="1">
                <a:latin typeface="Lato"/>
                <a:ea typeface="Lato"/>
                <a:cs typeface="Calibri"/>
              </a:rPr>
              <a:t>level of needs</a:t>
            </a:r>
            <a:r>
              <a:rPr lang="en-US" sz="2200">
                <a:latin typeface="Lato"/>
                <a:ea typeface="Lato"/>
                <a:cs typeface="Calibri"/>
              </a:rPr>
              <a:t> and </a:t>
            </a:r>
            <a:r>
              <a:rPr lang="en-US" sz="2200" b="1">
                <a:latin typeface="Lato"/>
                <a:ea typeface="Lato"/>
                <a:cs typeface="Calibri"/>
              </a:rPr>
              <a:t>vulnerability </a:t>
            </a:r>
            <a:r>
              <a:rPr lang="en-US" sz="2200">
                <a:latin typeface="Lato"/>
                <a:ea typeface="Lato"/>
                <a:cs typeface="Calibri"/>
              </a:rPr>
              <a:t>relevant for programming </a:t>
            </a:r>
          </a:p>
          <a:p>
            <a:pPr marL="0" indent="0">
              <a:buNone/>
            </a:pPr>
            <a:endParaRPr lang="en-US" sz="2200">
              <a:latin typeface="Lato"/>
              <a:ea typeface="Lato"/>
              <a:cs typeface="Calibri"/>
            </a:endParaRPr>
          </a:p>
          <a:p>
            <a:pPr marL="0" indent="0">
              <a:buNone/>
            </a:pPr>
            <a:r>
              <a:rPr lang="en-US" sz="2200">
                <a:latin typeface="Lato"/>
                <a:ea typeface="Lato"/>
                <a:cs typeface="Calibri"/>
              </a:rPr>
              <a:t>Establish</a:t>
            </a:r>
            <a:r>
              <a:rPr lang="en-US" sz="2200" b="1">
                <a:latin typeface="Lato"/>
                <a:ea typeface="Lato"/>
                <a:cs typeface="Calibri"/>
              </a:rPr>
              <a:t> common characteristics</a:t>
            </a:r>
            <a:r>
              <a:rPr lang="en-US" sz="2200">
                <a:latin typeface="Lato"/>
                <a:ea typeface="Lato"/>
                <a:cs typeface="Calibri"/>
              </a:rPr>
              <a:t> of vulnerable households </a:t>
            </a:r>
            <a:endParaRPr lang="en-US"/>
          </a:p>
          <a:p>
            <a:pPr marL="0" indent="0">
              <a:buNone/>
            </a:pPr>
            <a:endParaRPr lang="en-US" sz="2200">
              <a:latin typeface="Lato"/>
              <a:ea typeface="Lato"/>
              <a:cs typeface="Calibri"/>
            </a:endParaRPr>
          </a:p>
          <a:p>
            <a:pPr marL="0" indent="0">
              <a:buNone/>
            </a:pPr>
            <a:r>
              <a:rPr lang="en-US" sz="2200">
                <a:latin typeface="Lato"/>
                <a:ea typeface="Lato"/>
                <a:cs typeface="Calibri"/>
              </a:rPr>
              <a:t>Inform if </a:t>
            </a:r>
            <a:r>
              <a:rPr lang="en-US" sz="2200" b="1">
                <a:latin typeface="Lato"/>
                <a:ea typeface="Lato"/>
                <a:cs typeface="Calibri"/>
              </a:rPr>
              <a:t>targeting is appropriate</a:t>
            </a:r>
            <a:r>
              <a:rPr lang="en-US" sz="2200">
                <a:latin typeface="Lato"/>
                <a:ea typeface="Lato"/>
                <a:cs typeface="Calibri"/>
              </a:rPr>
              <a:t> based on </a:t>
            </a:r>
            <a:r>
              <a:rPr lang="en-US" sz="2200" b="1">
                <a:latin typeface="Lato"/>
                <a:ea typeface="Lato"/>
                <a:cs typeface="Calibri"/>
              </a:rPr>
              <a:t>vulnerability analysis</a:t>
            </a:r>
          </a:p>
        </p:txBody>
      </p:sp>
      <p:pic>
        <p:nvPicPr>
          <p:cNvPr id="5" name="Picture 5">
            <a:extLst>
              <a:ext uri="{FF2B5EF4-FFF2-40B4-BE49-F238E27FC236}">
                <a16:creationId xmlns:a16="http://schemas.microsoft.com/office/drawing/2014/main" id="{29E74B30-5AF1-4191-BF4F-D8FC71AAFA91}"/>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b="-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8" name="Picture 8">
            <a:extLst>
              <a:ext uri="{FF2B5EF4-FFF2-40B4-BE49-F238E27FC236}">
                <a16:creationId xmlns:a16="http://schemas.microsoft.com/office/drawing/2014/main" id="{731870ED-276C-4FA9-9B17-15014297E4FC}"/>
              </a:ext>
            </a:extLst>
          </p:cNvPr>
          <p:cNvPicPr>
            <a:picLocks noChangeAspect="1"/>
          </p:cNvPicPr>
          <p:nvPr/>
        </p:nvPicPr>
        <p:blipFill rotWithShape="1">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rcRect r="-1" b="-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6" name="TextBox 5">
            <a:extLst>
              <a:ext uri="{FF2B5EF4-FFF2-40B4-BE49-F238E27FC236}">
                <a16:creationId xmlns:a16="http://schemas.microsoft.com/office/drawing/2014/main" id="{515C171A-4428-4C8D-B7B9-A865D918E597}"/>
              </a:ext>
            </a:extLst>
          </p:cNvPr>
          <p:cNvSpPr txBox="1"/>
          <p:nvPr/>
        </p:nvSpPr>
        <p:spPr>
          <a:xfrm>
            <a:off x="9990756" y="6870700"/>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9" name="TextBox 8">
            <a:extLst>
              <a:ext uri="{FF2B5EF4-FFF2-40B4-BE49-F238E27FC236}">
                <a16:creationId xmlns:a16="http://schemas.microsoft.com/office/drawing/2014/main" id="{E20B852F-2407-4D2E-8A76-741665664EF4}"/>
              </a:ext>
            </a:extLst>
          </p:cNvPr>
          <p:cNvSpPr txBox="1"/>
          <p:nvPr/>
        </p:nvSpPr>
        <p:spPr>
          <a:xfrm>
            <a:off x="7656588"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16655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71EEEC4-7EE3-46EF-8A6D-732C445D27A2}"/>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34725" r="33207" b="2287"/>
          <a:stretch/>
        </p:blipFill>
        <p:spPr>
          <a:xfrm>
            <a:off x="4560175" y="1111278"/>
            <a:ext cx="2972550" cy="5241396"/>
          </a:xfrm>
        </p:spPr>
      </p:pic>
      <p:sp>
        <p:nvSpPr>
          <p:cNvPr id="6" name="Title 5">
            <a:extLst>
              <a:ext uri="{FF2B5EF4-FFF2-40B4-BE49-F238E27FC236}">
                <a16:creationId xmlns:a16="http://schemas.microsoft.com/office/drawing/2014/main" id="{530B5C41-5D1E-44A2-AC9A-3700319B75F8}"/>
              </a:ext>
            </a:extLst>
          </p:cNvPr>
          <p:cNvSpPr txBox="1">
            <a:spLocks/>
          </p:cNvSpPr>
          <p:nvPr/>
        </p:nvSpPr>
        <p:spPr>
          <a:xfrm>
            <a:off x="786008" y="623313"/>
            <a:ext cx="10515600" cy="8075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4291E1"/>
                </a:solidFill>
                <a:latin typeface="Lato"/>
                <a:ea typeface="+mj-lt"/>
                <a:cs typeface="+mj-lt"/>
              </a:rPr>
              <a:t>Understanding needs and vulnerability  </a:t>
            </a:r>
            <a:r>
              <a:rPr lang="en-US" sz="3600" b="1">
                <a:solidFill>
                  <a:srgbClr val="4291E1"/>
                </a:solidFill>
                <a:ea typeface="+mj-lt"/>
                <a:cs typeface="+mj-lt"/>
              </a:rPr>
              <a:t> </a:t>
            </a:r>
            <a:endParaRPr lang="en-US" sz="3600">
              <a:ea typeface="+mj-lt"/>
              <a:cs typeface="+mj-lt"/>
            </a:endParaRPr>
          </a:p>
          <a:p>
            <a:endParaRPr lang="en-US" sz="3600" b="1">
              <a:solidFill>
                <a:srgbClr val="4291E1"/>
              </a:solidFill>
              <a:latin typeface="Lato" panose="020F0502020204030203" pitchFamily="34" charset="0"/>
              <a:ea typeface="Lato" panose="020F0502020204030203" pitchFamily="34" charset="0"/>
              <a:cs typeface="Lato" panose="020F0502020204030203" pitchFamily="34" charset="0"/>
            </a:endParaRPr>
          </a:p>
        </p:txBody>
      </p:sp>
      <p:grpSp>
        <p:nvGrpSpPr>
          <p:cNvPr id="10" name="Group 9">
            <a:extLst>
              <a:ext uri="{FF2B5EF4-FFF2-40B4-BE49-F238E27FC236}">
                <a16:creationId xmlns:a16="http://schemas.microsoft.com/office/drawing/2014/main" id="{F8D21DB3-A82F-4420-A24E-69FB5824EAB8}"/>
              </a:ext>
            </a:extLst>
          </p:cNvPr>
          <p:cNvGrpSpPr/>
          <p:nvPr/>
        </p:nvGrpSpPr>
        <p:grpSpPr>
          <a:xfrm>
            <a:off x="896007" y="1965434"/>
            <a:ext cx="3668110" cy="1200329"/>
            <a:chOff x="896007" y="1965434"/>
            <a:chExt cx="3668110" cy="1200329"/>
          </a:xfrm>
        </p:grpSpPr>
        <p:sp>
          <p:nvSpPr>
            <p:cNvPr id="7" name="Oval 6">
              <a:extLst>
                <a:ext uri="{FF2B5EF4-FFF2-40B4-BE49-F238E27FC236}">
                  <a16:creationId xmlns:a16="http://schemas.microsoft.com/office/drawing/2014/main" id="{934C1AD1-AF4A-43C5-A7DA-B9FB2B168A77}"/>
                </a:ext>
              </a:extLst>
            </p:cNvPr>
            <p:cNvSpPr/>
            <p:nvPr/>
          </p:nvSpPr>
          <p:spPr>
            <a:xfrm>
              <a:off x="896007" y="1973317"/>
              <a:ext cx="722587" cy="722587"/>
            </a:xfrm>
            <a:prstGeom prst="ellipse">
              <a:avLst/>
            </a:prstGeom>
            <a:solidFill>
              <a:srgbClr val="3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C9011A4-221B-4594-92F1-CDB3DA222181}"/>
                </a:ext>
              </a:extLst>
            </p:cNvPr>
            <p:cNvSpPr txBox="1"/>
            <p:nvPr/>
          </p:nvSpPr>
          <p:spPr>
            <a:xfrm>
              <a:off x="1030014" y="2142619"/>
              <a:ext cx="5885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Lato"/>
                  <a:ea typeface="Lato"/>
                  <a:cs typeface="Lato"/>
                </a:rPr>
                <a:t>01</a:t>
              </a:r>
            </a:p>
          </p:txBody>
        </p:sp>
        <p:sp>
          <p:nvSpPr>
            <p:cNvPr id="9" name="TextBox 8">
              <a:extLst>
                <a:ext uri="{FF2B5EF4-FFF2-40B4-BE49-F238E27FC236}">
                  <a16:creationId xmlns:a16="http://schemas.microsoft.com/office/drawing/2014/main" id="{F70082FC-7C21-4AF2-8512-596AE338179C}"/>
                </a:ext>
              </a:extLst>
            </p:cNvPr>
            <p:cNvSpPr txBox="1"/>
            <p:nvPr/>
          </p:nvSpPr>
          <p:spPr>
            <a:xfrm>
              <a:off x="1820917" y="196543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Lato"/>
                </a:rPr>
                <a:t>How many</a:t>
              </a:r>
              <a:r>
                <a:rPr lang="en-US">
                  <a:solidFill>
                    <a:srgbClr val="5B9BD5"/>
                  </a:solidFill>
                  <a:latin typeface="Lato"/>
                </a:rPr>
                <a:t> </a:t>
              </a:r>
              <a:r>
                <a:rPr lang="en-US">
                  <a:latin typeface="Lato"/>
                </a:rPr>
                <a:t>of the refugees are the most vulnerable and in need of assistance? </a:t>
              </a:r>
              <a:endParaRPr lang="en-US"/>
            </a:p>
          </p:txBody>
        </p:sp>
      </p:grpSp>
      <p:grpSp>
        <p:nvGrpSpPr>
          <p:cNvPr id="2" name="Group 1">
            <a:extLst>
              <a:ext uri="{FF2B5EF4-FFF2-40B4-BE49-F238E27FC236}">
                <a16:creationId xmlns:a16="http://schemas.microsoft.com/office/drawing/2014/main" id="{83B81A5D-C586-437A-BCB7-058D730A1FFF}"/>
              </a:ext>
            </a:extLst>
          </p:cNvPr>
          <p:cNvGrpSpPr/>
          <p:nvPr/>
        </p:nvGrpSpPr>
        <p:grpSpPr>
          <a:xfrm>
            <a:off x="896007" y="3962399"/>
            <a:ext cx="3668110" cy="730470"/>
            <a:chOff x="896007" y="3962399"/>
            <a:chExt cx="3668110" cy="730470"/>
          </a:xfrm>
        </p:grpSpPr>
        <p:sp>
          <p:nvSpPr>
            <p:cNvPr id="13" name="TextBox 12">
              <a:extLst>
                <a:ext uri="{FF2B5EF4-FFF2-40B4-BE49-F238E27FC236}">
                  <a16:creationId xmlns:a16="http://schemas.microsoft.com/office/drawing/2014/main" id="{E0BCCFE2-CC20-4FF6-8331-3F5E60FD493D}"/>
                </a:ext>
              </a:extLst>
            </p:cNvPr>
            <p:cNvSpPr txBox="1"/>
            <p:nvPr/>
          </p:nvSpPr>
          <p:spPr>
            <a:xfrm>
              <a:off x="1070413" y="4184102"/>
              <a:ext cx="4440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02</a:t>
              </a:r>
            </a:p>
          </p:txBody>
        </p:sp>
        <p:grpSp>
          <p:nvGrpSpPr>
            <p:cNvPr id="15" name="Group 14">
              <a:extLst>
                <a:ext uri="{FF2B5EF4-FFF2-40B4-BE49-F238E27FC236}">
                  <a16:creationId xmlns:a16="http://schemas.microsoft.com/office/drawing/2014/main" id="{459F81A7-6A9A-4145-98AC-B9B7E8EAC9D3}"/>
                </a:ext>
              </a:extLst>
            </p:cNvPr>
            <p:cNvGrpSpPr/>
            <p:nvPr/>
          </p:nvGrpSpPr>
          <p:grpSpPr>
            <a:xfrm>
              <a:off x="896007" y="3962399"/>
              <a:ext cx="3668110" cy="730470"/>
              <a:chOff x="896007" y="3962399"/>
              <a:chExt cx="3668110" cy="730470"/>
            </a:xfrm>
          </p:grpSpPr>
          <p:sp>
            <p:nvSpPr>
              <p:cNvPr id="12" name="Oval 11">
                <a:extLst>
                  <a:ext uri="{FF2B5EF4-FFF2-40B4-BE49-F238E27FC236}">
                    <a16:creationId xmlns:a16="http://schemas.microsoft.com/office/drawing/2014/main" id="{252AEBC7-09B4-4951-A7B6-1FB19CB5847D}"/>
                  </a:ext>
                </a:extLst>
              </p:cNvPr>
              <p:cNvSpPr/>
              <p:nvPr/>
            </p:nvSpPr>
            <p:spPr>
              <a:xfrm>
                <a:off x="896007" y="3970282"/>
                <a:ext cx="722587" cy="722587"/>
              </a:xfrm>
              <a:prstGeom prst="ellipse">
                <a:avLst/>
              </a:prstGeom>
              <a:solidFill>
                <a:srgbClr val="64E1C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Lato"/>
                    <a:ea typeface="Lato"/>
                    <a:cs typeface="Calibri"/>
                  </a:rPr>
                  <a:t>02</a:t>
                </a:r>
                <a:endParaRPr lang="en-US">
                  <a:latin typeface="Lato"/>
                  <a:ea typeface="Lato"/>
                </a:endParaRPr>
              </a:p>
            </p:txBody>
          </p:sp>
          <p:sp>
            <p:nvSpPr>
              <p:cNvPr id="14" name="TextBox 13">
                <a:extLst>
                  <a:ext uri="{FF2B5EF4-FFF2-40B4-BE49-F238E27FC236}">
                    <a16:creationId xmlns:a16="http://schemas.microsoft.com/office/drawing/2014/main" id="{202C68FF-6228-43DF-A51E-8B553C797045}"/>
                  </a:ext>
                </a:extLst>
              </p:cNvPr>
              <p:cNvSpPr txBox="1"/>
              <p:nvPr/>
            </p:nvSpPr>
            <p:spPr>
              <a:xfrm>
                <a:off x="1820917" y="39623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Lato"/>
                    <a:ea typeface="+mn-lt"/>
                    <a:cs typeface="+mn-lt"/>
                  </a:rPr>
                  <a:t>Who</a:t>
                </a:r>
                <a:r>
                  <a:rPr lang="en-US">
                    <a:latin typeface="Lato"/>
                    <a:ea typeface="+mn-lt"/>
                    <a:cs typeface="+mn-lt"/>
                  </a:rPr>
                  <a:t> are they and </a:t>
                </a:r>
                <a:r>
                  <a:rPr lang="en-US" b="1">
                    <a:latin typeface="Lato"/>
                    <a:ea typeface="+mn-lt"/>
                    <a:cs typeface="+mn-lt"/>
                  </a:rPr>
                  <a:t>where</a:t>
                </a:r>
                <a:r>
                  <a:rPr lang="en-US">
                    <a:latin typeface="Lato"/>
                    <a:ea typeface="+mn-lt"/>
                    <a:cs typeface="+mn-lt"/>
                  </a:rPr>
                  <a:t> do they live?</a:t>
                </a:r>
              </a:p>
            </p:txBody>
          </p:sp>
        </p:grpSp>
      </p:grpSp>
      <p:grpSp>
        <p:nvGrpSpPr>
          <p:cNvPr id="16" name="Group 15">
            <a:extLst>
              <a:ext uri="{FF2B5EF4-FFF2-40B4-BE49-F238E27FC236}">
                <a16:creationId xmlns:a16="http://schemas.microsoft.com/office/drawing/2014/main" id="{79A7C753-2FE4-4C59-B9F9-AAA2FC12A3E6}"/>
              </a:ext>
            </a:extLst>
          </p:cNvPr>
          <p:cNvGrpSpPr/>
          <p:nvPr/>
        </p:nvGrpSpPr>
        <p:grpSpPr>
          <a:xfrm>
            <a:off x="7885386" y="1965433"/>
            <a:ext cx="3668110" cy="730470"/>
            <a:chOff x="896007" y="3962399"/>
            <a:chExt cx="3668110" cy="730470"/>
          </a:xfrm>
        </p:grpSpPr>
        <p:sp>
          <p:nvSpPr>
            <p:cNvPr id="17" name="Oval 16">
              <a:extLst>
                <a:ext uri="{FF2B5EF4-FFF2-40B4-BE49-F238E27FC236}">
                  <a16:creationId xmlns:a16="http://schemas.microsoft.com/office/drawing/2014/main" id="{08AE6D12-5DEF-4940-BF16-01E94A1865FB}"/>
                </a:ext>
              </a:extLst>
            </p:cNvPr>
            <p:cNvSpPr/>
            <p:nvPr/>
          </p:nvSpPr>
          <p:spPr>
            <a:xfrm>
              <a:off x="896007" y="3970282"/>
              <a:ext cx="722587" cy="722587"/>
            </a:xfrm>
            <a:prstGeom prst="ellipse">
              <a:avLst/>
            </a:prstGeom>
            <a:solidFill>
              <a:srgbClr val="95E8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Lato"/>
                  <a:ea typeface="Lato"/>
                  <a:cs typeface="Calibri"/>
                </a:rPr>
                <a:t>03</a:t>
              </a:r>
              <a:endParaRPr lang="en-US">
                <a:latin typeface="Lato"/>
                <a:ea typeface="Lato"/>
              </a:endParaRPr>
            </a:p>
          </p:txBody>
        </p:sp>
        <p:sp>
          <p:nvSpPr>
            <p:cNvPr id="18" name="TextBox 17">
              <a:extLst>
                <a:ext uri="{FF2B5EF4-FFF2-40B4-BE49-F238E27FC236}">
                  <a16:creationId xmlns:a16="http://schemas.microsoft.com/office/drawing/2014/main" id="{A43A978E-EB1D-450F-ADD8-B54B56D14496}"/>
                </a:ext>
              </a:extLst>
            </p:cNvPr>
            <p:cNvSpPr txBox="1"/>
            <p:nvPr/>
          </p:nvSpPr>
          <p:spPr>
            <a:xfrm>
              <a:off x="1820917" y="39623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Lato"/>
                  <a:ea typeface="+mn-lt"/>
                  <a:cs typeface="+mn-lt"/>
                </a:rPr>
                <a:t>Why</a:t>
              </a:r>
              <a:r>
                <a:rPr lang="en-US">
                  <a:latin typeface="Lato"/>
                  <a:ea typeface="+mn-lt"/>
                  <a:cs typeface="+mn-lt"/>
                </a:rPr>
                <a:t> are they vulnerable? </a:t>
              </a:r>
              <a:endParaRPr lang="en-US"/>
            </a:p>
          </p:txBody>
        </p:sp>
      </p:grpSp>
      <p:grpSp>
        <p:nvGrpSpPr>
          <p:cNvPr id="19" name="Group 18">
            <a:extLst>
              <a:ext uri="{FF2B5EF4-FFF2-40B4-BE49-F238E27FC236}">
                <a16:creationId xmlns:a16="http://schemas.microsoft.com/office/drawing/2014/main" id="{272AECF7-9410-46F3-99FC-C7B3B8BD8A53}"/>
              </a:ext>
            </a:extLst>
          </p:cNvPr>
          <p:cNvGrpSpPr/>
          <p:nvPr/>
        </p:nvGrpSpPr>
        <p:grpSpPr>
          <a:xfrm>
            <a:off x="7964214" y="4645571"/>
            <a:ext cx="3668110" cy="730470"/>
            <a:chOff x="896007" y="3962399"/>
            <a:chExt cx="3668110" cy="730470"/>
          </a:xfrm>
        </p:grpSpPr>
        <p:sp>
          <p:nvSpPr>
            <p:cNvPr id="20" name="Oval 19">
              <a:extLst>
                <a:ext uri="{FF2B5EF4-FFF2-40B4-BE49-F238E27FC236}">
                  <a16:creationId xmlns:a16="http://schemas.microsoft.com/office/drawing/2014/main" id="{6C86BBCA-B495-4371-BCAA-C6C086FEFA82}"/>
                </a:ext>
              </a:extLst>
            </p:cNvPr>
            <p:cNvSpPr/>
            <p:nvPr/>
          </p:nvSpPr>
          <p:spPr>
            <a:xfrm>
              <a:off x="896007" y="3970282"/>
              <a:ext cx="722587" cy="722587"/>
            </a:xfrm>
            <a:prstGeom prst="ellipse">
              <a:avLst/>
            </a:prstGeom>
            <a:solidFill>
              <a:srgbClr val="F3576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Lato"/>
                  <a:ea typeface="Lato"/>
                  <a:cs typeface="Calibri"/>
                </a:rPr>
                <a:t>05</a:t>
              </a:r>
              <a:endParaRPr lang="en-US">
                <a:latin typeface="Lato"/>
                <a:ea typeface="Lato"/>
              </a:endParaRPr>
            </a:p>
          </p:txBody>
        </p:sp>
        <p:sp>
          <p:nvSpPr>
            <p:cNvPr id="21" name="TextBox 20">
              <a:extLst>
                <a:ext uri="{FF2B5EF4-FFF2-40B4-BE49-F238E27FC236}">
                  <a16:creationId xmlns:a16="http://schemas.microsoft.com/office/drawing/2014/main" id="{797C9C94-5C69-4870-876B-9326CDEFFA37}"/>
                </a:ext>
              </a:extLst>
            </p:cNvPr>
            <p:cNvSpPr txBox="1"/>
            <p:nvPr/>
          </p:nvSpPr>
          <p:spPr>
            <a:xfrm>
              <a:off x="1820917" y="39623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Lato"/>
                  <a:ea typeface="+mn-lt"/>
                  <a:cs typeface="+mn-lt"/>
                </a:rPr>
                <a:t>What assistance </a:t>
              </a:r>
              <a:r>
                <a:rPr lang="en-US">
                  <a:latin typeface="Lato"/>
                  <a:ea typeface="+mn-lt"/>
                  <a:cs typeface="+mn-lt"/>
                </a:rPr>
                <a:t>do they need? </a:t>
              </a:r>
              <a:endParaRPr lang="en-US">
                <a:latin typeface="Lato"/>
                <a:cs typeface="Calibri"/>
              </a:endParaRPr>
            </a:p>
          </p:txBody>
        </p:sp>
      </p:grpSp>
      <p:grpSp>
        <p:nvGrpSpPr>
          <p:cNvPr id="22" name="Group 21">
            <a:extLst>
              <a:ext uri="{FF2B5EF4-FFF2-40B4-BE49-F238E27FC236}">
                <a16:creationId xmlns:a16="http://schemas.microsoft.com/office/drawing/2014/main" id="{DE15A0DC-2A56-49DD-8A86-0848AF97ADE3}"/>
              </a:ext>
            </a:extLst>
          </p:cNvPr>
          <p:cNvGrpSpPr/>
          <p:nvPr/>
        </p:nvGrpSpPr>
        <p:grpSpPr>
          <a:xfrm>
            <a:off x="7885385" y="3305502"/>
            <a:ext cx="3668110" cy="730470"/>
            <a:chOff x="896007" y="3962399"/>
            <a:chExt cx="3668110" cy="730470"/>
          </a:xfrm>
        </p:grpSpPr>
        <p:sp>
          <p:nvSpPr>
            <p:cNvPr id="23" name="Oval 22">
              <a:extLst>
                <a:ext uri="{FF2B5EF4-FFF2-40B4-BE49-F238E27FC236}">
                  <a16:creationId xmlns:a16="http://schemas.microsoft.com/office/drawing/2014/main" id="{A55CB1EB-36A5-42FA-8B41-819C8E8BF5D5}"/>
                </a:ext>
              </a:extLst>
            </p:cNvPr>
            <p:cNvSpPr/>
            <p:nvPr/>
          </p:nvSpPr>
          <p:spPr>
            <a:xfrm>
              <a:off x="896007" y="3970282"/>
              <a:ext cx="722587" cy="722587"/>
            </a:xfrm>
            <a:prstGeom prst="ellipse">
              <a:avLst/>
            </a:prstGeom>
            <a:solidFill>
              <a:srgbClr val="EAB33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Lato"/>
                  <a:ea typeface="Lato"/>
                  <a:cs typeface="Calibri"/>
                </a:rPr>
                <a:t>04</a:t>
              </a:r>
              <a:endParaRPr lang="en-US">
                <a:latin typeface="Lato"/>
                <a:ea typeface="Lato"/>
              </a:endParaRPr>
            </a:p>
          </p:txBody>
        </p:sp>
        <p:sp>
          <p:nvSpPr>
            <p:cNvPr id="24" name="TextBox 23">
              <a:extLst>
                <a:ext uri="{FF2B5EF4-FFF2-40B4-BE49-F238E27FC236}">
                  <a16:creationId xmlns:a16="http://schemas.microsoft.com/office/drawing/2014/main" id="{D4C0E4FD-87E9-4194-A5FB-17140A7D37E3}"/>
                </a:ext>
              </a:extLst>
            </p:cNvPr>
            <p:cNvSpPr txBox="1"/>
            <p:nvPr/>
          </p:nvSpPr>
          <p:spPr>
            <a:xfrm>
              <a:off x="1820917" y="39623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Lato"/>
                  <a:ea typeface="+mn-lt"/>
                  <a:cs typeface="+mn-lt"/>
                </a:rPr>
                <a:t>What </a:t>
              </a:r>
              <a:r>
                <a:rPr lang="en-US">
                  <a:latin typeface="Lato"/>
                  <a:ea typeface="+mn-lt"/>
                  <a:cs typeface="+mn-lt"/>
                </a:rPr>
                <a:t>are the protection needs and priorities? </a:t>
              </a:r>
              <a:endParaRPr lang="en-US">
                <a:latin typeface="Lato"/>
                <a:cs typeface="Calibri"/>
              </a:endParaRPr>
            </a:p>
          </p:txBody>
        </p:sp>
      </p:grpSp>
      <p:sp>
        <p:nvSpPr>
          <p:cNvPr id="25" name="TextBox 24">
            <a:extLst>
              <a:ext uri="{FF2B5EF4-FFF2-40B4-BE49-F238E27FC236}">
                <a16:creationId xmlns:a16="http://schemas.microsoft.com/office/drawing/2014/main" id="{B2F148F0-8794-422E-9144-3E2DECF7C550}"/>
              </a:ext>
            </a:extLst>
          </p:cNvPr>
          <p:cNvSpPr txBox="1"/>
          <p:nvPr/>
        </p:nvSpPr>
        <p:spPr>
          <a:xfrm>
            <a:off x="5736021" y="5565229"/>
            <a:ext cx="457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Lato"/>
                <a:ea typeface="Lato"/>
                <a:cs typeface="Lato"/>
              </a:rPr>
              <a:t>05</a:t>
            </a:r>
          </a:p>
        </p:txBody>
      </p:sp>
    </p:spTree>
    <p:extLst>
      <p:ext uri="{BB962C8B-B14F-4D97-AF65-F5344CB8AC3E}">
        <p14:creationId xmlns:p14="http://schemas.microsoft.com/office/powerpoint/2010/main" val="332887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3E47D99-8E46-4F34-8C26-7C1EE84D855D}"/>
              </a:ext>
            </a:extLst>
          </p:cNvPr>
          <p:cNvSpPr/>
          <p:nvPr/>
        </p:nvSpPr>
        <p:spPr>
          <a:xfrm flipH="1">
            <a:off x="-25684" y="0"/>
            <a:ext cx="12217683" cy="6858000"/>
          </a:xfrm>
          <a:prstGeom prst="flowChartProcess">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10A7BB1A-1EA8-4FE2-B5D1-43E4A1F8B329}"/>
              </a:ext>
            </a:extLst>
          </p:cNvPr>
          <p:cNvSpPr/>
          <p:nvPr/>
        </p:nvSpPr>
        <p:spPr>
          <a:xfrm>
            <a:off x="334819" y="4181829"/>
            <a:ext cx="11496675" cy="769441"/>
          </a:xfrm>
          <a:prstGeom prst="rect">
            <a:avLst/>
          </a:prstGeom>
        </p:spPr>
        <p:txBody>
          <a:bodyPr wrap="square" lIns="91440" tIns="45720" rIns="91440" bIns="45720" anchor="t">
            <a:spAutoFit/>
          </a:bodyPr>
          <a:lstStyle/>
          <a:p>
            <a:pPr algn="ctr"/>
            <a:r>
              <a:rPr lang="en-US" sz="4400" b="1">
                <a:solidFill>
                  <a:schemeClr val="bg1"/>
                </a:solidFill>
                <a:latin typeface="Lato"/>
                <a:ea typeface="Lato"/>
                <a:cs typeface="Lato"/>
              </a:rPr>
              <a:t>How do we measure vulnerability?</a:t>
            </a:r>
          </a:p>
        </p:txBody>
      </p:sp>
      <p:pic>
        <p:nvPicPr>
          <p:cNvPr id="1026" name="Picture 2" descr="How Do You Determine the Appropriate Metrics to Measure Against in Such an  Unstructured Environment as B2B Sales? – Sales Performance Consultants">
            <a:extLst>
              <a:ext uri="{FF2B5EF4-FFF2-40B4-BE49-F238E27FC236}">
                <a16:creationId xmlns:a16="http://schemas.microsoft.com/office/drawing/2014/main" id="{C6EE589E-DD7C-40E5-91B8-3636A79DF4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2118" y="1208592"/>
            <a:ext cx="3148864" cy="25340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8348629"/>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5|1.2|0.6"/>
</p:tagLst>
</file>

<file path=ppt/tags/tag10.xml><?xml version="1.0" encoding="utf-8"?>
<p:tagLst xmlns:a="http://schemas.openxmlformats.org/drawingml/2006/main" xmlns:r="http://schemas.openxmlformats.org/officeDocument/2006/relationships" xmlns:p="http://schemas.openxmlformats.org/presentationml/2006/main">
  <p:tag name="TIMING" val="|0.5|1.2|0.6"/>
</p:tagLst>
</file>

<file path=ppt/tags/tag11.xml><?xml version="1.0" encoding="utf-8"?>
<p:tagLst xmlns:a="http://schemas.openxmlformats.org/drawingml/2006/main" xmlns:r="http://schemas.openxmlformats.org/officeDocument/2006/relationships" xmlns:p="http://schemas.openxmlformats.org/presentationml/2006/main">
  <p:tag name="TIMING" val="|0.5|1.2|0.6"/>
</p:tagLst>
</file>

<file path=ppt/tags/tag12.xml><?xml version="1.0" encoding="utf-8"?>
<p:tagLst xmlns:a="http://schemas.openxmlformats.org/drawingml/2006/main" xmlns:r="http://schemas.openxmlformats.org/officeDocument/2006/relationships" xmlns:p="http://schemas.openxmlformats.org/presentationml/2006/main">
  <p:tag name="TIMING" val="|1|2.7|2.4|5.2|2.9|3.3|1.6"/>
</p:tagLst>
</file>

<file path=ppt/tags/tag13.xml><?xml version="1.0" encoding="utf-8"?>
<p:tagLst xmlns:a="http://schemas.openxmlformats.org/drawingml/2006/main" xmlns:r="http://schemas.openxmlformats.org/officeDocument/2006/relationships" xmlns:p="http://schemas.openxmlformats.org/presentationml/2006/main">
  <p:tag name="TIMING" val="|1|2.7|2.4|5.2|2.9|3.3|1.6"/>
</p:tagLst>
</file>

<file path=ppt/tags/tag14.xml><?xml version="1.0" encoding="utf-8"?>
<p:tagLst xmlns:a="http://schemas.openxmlformats.org/drawingml/2006/main" xmlns:r="http://schemas.openxmlformats.org/officeDocument/2006/relationships" xmlns:p="http://schemas.openxmlformats.org/presentationml/2006/main">
  <p:tag name="TIMING" val="|0.5|1.2|0.6"/>
</p:tagLst>
</file>

<file path=ppt/tags/tag15.xml><?xml version="1.0" encoding="utf-8"?>
<p:tagLst xmlns:a="http://schemas.openxmlformats.org/drawingml/2006/main" xmlns:r="http://schemas.openxmlformats.org/officeDocument/2006/relationships" xmlns:p="http://schemas.openxmlformats.org/presentationml/2006/main">
  <p:tag name="TIMING" val="|0.5|1.2|0.6"/>
</p:tagLst>
</file>

<file path=ppt/tags/tag16.xml><?xml version="1.0" encoding="utf-8"?>
<p:tagLst xmlns:a="http://schemas.openxmlformats.org/drawingml/2006/main" xmlns:r="http://schemas.openxmlformats.org/officeDocument/2006/relationships" xmlns:p="http://schemas.openxmlformats.org/presentationml/2006/main">
  <p:tag name="TIMING" val="|0.5|1.2|0.6"/>
</p:tagLst>
</file>

<file path=ppt/tags/tag2.xml><?xml version="1.0" encoding="utf-8"?>
<p:tagLst xmlns:a="http://schemas.openxmlformats.org/drawingml/2006/main" xmlns:r="http://schemas.openxmlformats.org/officeDocument/2006/relationships" xmlns:p="http://schemas.openxmlformats.org/presentationml/2006/main">
  <p:tag name="TIMING" val="|0.5|1.2|0.6"/>
</p:tagLst>
</file>

<file path=ppt/tags/tag3.xml><?xml version="1.0" encoding="utf-8"?>
<p:tagLst xmlns:a="http://schemas.openxmlformats.org/drawingml/2006/main" xmlns:r="http://schemas.openxmlformats.org/officeDocument/2006/relationships" xmlns:p="http://schemas.openxmlformats.org/presentationml/2006/main">
  <p:tag name="TIMING" val="|0.5|1.2|0.6"/>
</p:tagLst>
</file>

<file path=ppt/tags/tag4.xml><?xml version="1.0" encoding="utf-8"?>
<p:tagLst xmlns:a="http://schemas.openxmlformats.org/drawingml/2006/main" xmlns:r="http://schemas.openxmlformats.org/officeDocument/2006/relationships" xmlns:p="http://schemas.openxmlformats.org/presentationml/2006/main">
  <p:tag name="TIMING" val="|0.5|1.2|0.6"/>
</p:tagLst>
</file>

<file path=ppt/tags/tag5.xml><?xml version="1.0" encoding="utf-8"?>
<p:tagLst xmlns:a="http://schemas.openxmlformats.org/drawingml/2006/main" xmlns:r="http://schemas.openxmlformats.org/officeDocument/2006/relationships" xmlns:p="http://schemas.openxmlformats.org/presentationml/2006/main">
  <p:tag name="TIMING" val="|0.5|1.2|0.6"/>
</p:tagLst>
</file>

<file path=ppt/tags/tag6.xml><?xml version="1.0" encoding="utf-8"?>
<p:tagLst xmlns:a="http://schemas.openxmlformats.org/drawingml/2006/main" xmlns:r="http://schemas.openxmlformats.org/officeDocument/2006/relationships" xmlns:p="http://schemas.openxmlformats.org/presentationml/2006/main">
  <p:tag name="TIMING" val="|1|2.7|2.4|5.2|2.9|3.3|1.6"/>
</p:tagLst>
</file>

<file path=ppt/tags/tag7.xml><?xml version="1.0" encoding="utf-8"?>
<p:tagLst xmlns:a="http://schemas.openxmlformats.org/drawingml/2006/main" xmlns:r="http://schemas.openxmlformats.org/officeDocument/2006/relationships" xmlns:p="http://schemas.openxmlformats.org/presentationml/2006/main">
  <p:tag name="TIMING" val="|0.5|1.2|0.6"/>
</p:tagLst>
</file>

<file path=ppt/tags/tag8.xml><?xml version="1.0" encoding="utf-8"?>
<p:tagLst xmlns:a="http://schemas.openxmlformats.org/drawingml/2006/main" xmlns:r="http://schemas.openxmlformats.org/officeDocument/2006/relationships" xmlns:p="http://schemas.openxmlformats.org/presentationml/2006/main">
  <p:tag name="TIMING" val="|0.5|1.2|0.6"/>
</p:tagLst>
</file>

<file path=ppt/tags/tag9.xml><?xml version="1.0" encoding="utf-8"?>
<p:tagLst xmlns:a="http://schemas.openxmlformats.org/drawingml/2006/main" xmlns:r="http://schemas.openxmlformats.org/officeDocument/2006/relationships" xmlns:p="http://schemas.openxmlformats.org/presentationml/2006/main">
  <p:tag name="TIMING" val="|1|2.7|2.4|5.2|2.9|3.3|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E365A6FA036642B309BA031DC80A1B" ma:contentTypeVersion="18" ma:contentTypeDescription="Create a new document." ma:contentTypeScope="" ma:versionID="49a415f6b62b9fa48225263c944c7fba">
  <xsd:schema xmlns:xsd="http://www.w3.org/2001/XMLSchema" xmlns:xs="http://www.w3.org/2001/XMLSchema" xmlns:p="http://schemas.microsoft.com/office/2006/metadata/properties" xmlns:ns2="391337ca-d631-437c-b7ad-12d789934910" xmlns:ns3="b79c471c-9d78-40e2-9086-ac6bb06b6be1" targetNamespace="http://schemas.microsoft.com/office/2006/metadata/properties" ma:root="true" ma:fieldsID="9ee2e19ae13112a08ccd765706ef1699" ns2:_="" ns3:_="">
    <xsd:import namespace="391337ca-d631-437c-b7ad-12d789934910"/>
    <xsd:import namespace="b79c471c-9d78-40e2-9086-ac6bb06b6b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1337ca-d631-437c-b7ad-12d7899349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9c471c-9d78-40e2-9086-ac6bb06b6be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822d322-a08a-4061-a187-71a0d984397b}" ma:internalName="TaxCatchAll" ma:showField="CatchAllData" ma:web="b79c471c-9d78-40e2-9086-ac6bb06b6b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79c471c-9d78-40e2-9086-ac6bb06b6be1">
      <UserInfo>
        <DisplayName>Yingci SUN</DisplayName>
        <AccountId>33</AccountId>
        <AccountType/>
      </UserInfo>
    </SharedWithUsers>
    <lcf76f155ced4ddcb4097134ff3c332f xmlns="391337ca-d631-437c-b7ad-12d789934910">
      <Terms xmlns="http://schemas.microsoft.com/office/infopath/2007/PartnerControls"/>
    </lcf76f155ced4ddcb4097134ff3c332f>
    <TaxCatchAll xmlns="b79c471c-9d78-40e2-9086-ac6bb06b6be1" xsi:nil="true"/>
  </documentManagement>
</p:properties>
</file>

<file path=customXml/itemProps1.xml><?xml version="1.0" encoding="utf-8"?>
<ds:datastoreItem xmlns:ds="http://schemas.openxmlformats.org/officeDocument/2006/customXml" ds:itemID="{356B3FCB-9A05-41A6-94B4-B9F5CA5E010E}">
  <ds:schemaRefs>
    <ds:schemaRef ds:uri="http://schemas.microsoft.com/sharepoint/v3/contenttype/forms"/>
  </ds:schemaRefs>
</ds:datastoreItem>
</file>

<file path=customXml/itemProps2.xml><?xml version="1.0" encoding="utf-8"?>
<ds:datastoreItem xmlns:ds="http://schemas.openxmlformats.org/officeDocument/2006/customXml" ds:itemID="{59C814B7-308A-4569-85E3-459E372630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1337ca-d631-437c-b7ad-12d789934910"/>
    <ds:schemaRef ds:uri="b79c471c-9d78-40e2-9086-ac6bb06b6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17697E-39E6-41E7-8786-15645EEF01EC}">
  <ds:schemaRefs>
    <ds:schemaRef ds:uri="b79c471c-9d78-40e2-9086-ac6bb06b6be1"/>
    <ds:schemaRef ds:uri="http://schemas.openxmlformats.org/package/2006/metadata/core-properties"/>
    <ds:schemaRef ds:uri="http://purl.org/dc/elements/1.1/"/>
    <ds:schemaRef ds:uri="391337ca-d631-437c-b7ad-12d789934910"/>
    <ds:schemaRef ds:uri="http://schemas.microsoft.com/office/infopath/2007/PartnerControls"/>
    <ds:schemaRef ds:uri="http://www.w3.org/XML/1998/namespace"/>
    <ds:schemaRef ds:uri="http://purl.org/dc/terms/"/>
    <ds:schemaRef ds:uri="http://schemas.microsoft.com/office/2006/documentManagement/typ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188</TotalTime>
  <Words>4910</Words>
  <Application>Microsoft Office PowerPoint</Application>
  <PresentationFormat>Widescreen</PresentationFormat>
  <Paragraphs>755</Paragraphs>
  <Slides>54</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vt:lpstr>
      <vt:lpstr>Arial</vt:lpstr>
      <vt:lpstr>Arial,Sans-Serif</vt:lpstr>
      <vt:lpstr>Calibri</vt:lpstr>
      <vt:lpstr>Calibri Light</vt:lpstr>
      <vt:lpstr>Cambria</vt:lpstr>
      <vt:lpstr>Ink Free</vt:lpstr>
      <vt:lpstr>Lato</vt:lpstr>
      <vt:lpstr>Lato Light</vt:lpstr>
      <vt:lpstr>Office Theme</vt:lpstr>
      <vt:lpstr>PowerPoint Presentation</vt:lpstr>
      <vt:lpstr>The targeting steps as part of the programme cycle</vt:lpstr>
      <vt:lpstr>Learning objectives </vt:lpstr>
      <vt:lpstr>Topics </vt:lpstr>
      <vt:lpstr>PowerPoint Presentation</vt:lpstr>
      <vt:lpstr>PowerPoint Presentation</vt:lpstr>
      <vt:lpstr>Assessment and analysis helps to: </vt:lpstr>
      <vt:lpstr>PowerPoint Presentation</vt:lpstr>
      <vt:lpstr>PowerPoint Presentation</vt:lpstr>
      <vt:lpstr>PowerPoint Presentation</vt:lpstr>
      <vt:lpstr>Comprehensively measuring household vulnerability </vt:lpstr>
      <vt:lpstr>PowerPoint Presentation</vt:lpstr>
      <vt:lpstr>PowerPoint Presentation</vt:lpstr>
      <vt:lpstr>PowerPoint Presentation</vt:lpstr>
      <vt:lpstr>PowerPoint Presentation</vt:lpstr>
      <vt:lpstr>PowerPoint Presentation</vt:lpstr>
      <vt:lpstr>Good assessment objectives </vt:lpstr>
      <vt:lpstr>Good assessment objectives – Mozambique example </vt:lpstr>
      <vt:lpstr>PowerPoint Presentation</vt:lpstr>
      <vt:lpstr>Secondary data sources</vt:lpstr>
      <vt:lpstr>PowerPoint Presentation</vt:lpstr>
      <vt:lpstr>Deciding the methodology </vt:lpstr>
      <vt:lpstr>Sampling strategy for household survey </vt:lpstr>
      <vt:lpstr>Design the sampling strategy for household survey </vt:lpstr>
      <vt:lpstr>PowerPoint Presentation</vt:lpstr>
      <vt:lpstr>PowerPoint Presentation</vt:lpstr>
      <vt:lpstr>Determining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of an assessment</vt:lpstr>
      <vt:lpstr>Roles &amp; Responsibilities</vt:lpstr>
      <vt:lpstr>Step 1: Planning </vt:lpstr>
      <vt:lpstr>Step 1: Planning </vt:lpstr>
      <vt:lpstr>PowerPoint Presentation</vt:lpstr>
      <vt:lpstr>Asking the right question </vt:lpstr>
      <vt:lpstr>PowerPoint Presentation</vt:lpstr>
      <vt:lpstr>PowerPoint Presentation</vt:lpstr>
      <vt:lpstr>Asking the right question </vt:lpstr>
      <vt:lpstr>Step 3: Data collection </vt:lpstr>
      <vt:lpstr>Step 4: Analysis  </vt:lpstr>
      <vt:lpstr>PowerPoint Presentation</vt:lpstr>
      <vt:lpstr>PowerPoint Presentation</vt:lpstr>
      <vt:lpstr>Success factors</vt:lpstr>
      <vt:lpstr>Success factors</vt:lpstr>
      <vt:lpstr>Success factors</vt:lpstr>
      <vt:lpstr>Success factors</vt:lpstr>
      <vt:lpstr>PowerPoint Presentation</vt:lpstr>
      <vt:lpstr>PowerPoint Presentation</vt:lpstr>
      <vt:lpstr>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Emanuel Souvairan</dc:creator>
  <cp:lastModifiedBy>Emanuel Souvairan</cp:lastModifiedBy>
  <cp:revision>4</cp:revision>
  <dcterms:created xsi:type="dcterms:W3CDTF">2020-11-16T08:39:35Z</dcterms:created>
  <dcterms:modified xsi:type="dcterms:W3CDTF">2024-12-19T09:57:50Z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0x010100E6E365A6FA036642B309BA031DC80A1B</vt:lpwstr>
  </property>
  <property fmtid="{D5CDD505-2E9C-101B-9397-08002B2CF9AE}" pid="3" name="MediaServiceImageTags">
    <vt:lpwstr/>
  </property>
</Properties>
</file>