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  <p:sldMasterId id="2147483711" r:id="rId5"/>
    <p:sldMasterId id="2147483731" r:id="rId6"/>
    <p:sldMasterId id="2147483730" r:id="rId7"/>
  </p:sldMasterIdLst>
  <p:notesMasterIdLst>
    <p:notesMasterId r:id="rId24"/>
  </p:notesMasterIdLst>
  <p:sldIdLst>
    <p:sldId id="2147375192" r:id="rId8"/>
    <p:sldId id="2147375224" r:id="rId9"/>
    <p:sldId id="2147375225" r:id="rId10"/>
    <p:sldId id="2147375217" r:id="rId11"/>
    <p:sldId id="2147375219" r:id="rId12"/>
    <p:sldId id="2147375221" r:id="rId13"/>
    <p:sldId id="2147375203" r:id="rId14"/>
    <p:sldId id="4681" r:id="rId15"/>
    <p:sldId id="2147375205" r:id="rId16"/>
    <p:sldId id="2147375195" r:id="rId17"/>
    <p:sldId id="2147375220" r:id="rId18"/>
    <p:sldId id="2147375223" r:id="rId19"/>
    <p:sldId id="2147375202" r:id="rId20"/>
    <p:sldId id="2147375212" r:id="rId21"/>
    <p:sldId id="2147375214" r:id="rId22"/>
    <p:sldId id="2147375222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briela TRAUB" initials="GT" lastIdx="3" clrIdx="0">
    <p:extLst>
      <p:ext uri="{19B8F6BF-5375-455C-9EA6-DF929625EA0E}">
        <p15:presenceInfo xmlns:p15="http://schemas.microsoft.com/office/powerpoint/2012/main" userId="S::gabriela.traub@wfp.org::63ace2aa-e19d-4f79-a965-74a8886a866e" providerId="AD"/>
      </p:ext>
    </p:extLst>
  </p:cmAuthor>
  <p:cmAuthor id="2" name="Selod, Dr. Anne-Gaelle (WDC)" initials="SDA(" lastIdx="3" clrIdx="1">
    <p:extLst>
      <p:ext uri="{19B8F6BF-5375-455C-9EA6-DF929625EA0E}">
        <p15:presenceInfo xmlns:p15="http://schemas.microsoft.com/office/powerpoint/2012/main" userId="S::selodann@paho.org::981a7e6e-fe1a-4932-9679-955ade8c69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546A"/>
    <a:srgbClr val="6F97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1BCDE3-41AD-410A-9124-532DD963B07C}" v="2" dt="2021-11-30T10:15:51.6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27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nazio Matteini" userId="a94c4124-b70f-4923-b37f-2acdf2ba043a" providerId="ADAL" clId="{A81BCDE3-41AD-410A-9124-532DD963B07C}"/>
    <pc:docChg chg="modSld">
      <pc:chgData name="Ignazio Matteini" userId="a94c4124-b70f-4923-b37f-2acdf2ba043a" providerId="ADAL" clId="{A81BCDE3-41AD-410A-9124-532DD963B07C}" dt="2021-11-30T10:16:38.417" v="10" actId="14100"/>
      <pc:docMkLst>
        <pc:docMk/>
      </pc:docMkLst>
      <pc:sldChg chg="addSp modSp mod">
        <pc:chgData name="Ignazio Matteini" userId="a94c4124-b70f-4923-b37f-2acdf2ba043a" providerId="ADAL" clId="{A81BCDE3-41AD-410A-9124-532DD963B07C}" dt="2021-11-30T10:16:38.417" v="10" actId="14100"/>
        <pc:sldMkLst>
          <pc:docMk/>
          <pc:sldMk cId="200739330" sldId="2147375225"/>
        </pc:sldMkLst>
        <pc:spChg chg="mod">
          <ac:chgData name="Ignazio Matteini" userId="a94c4124-b70f-4923-b37f-2acdf2ba043a" providerId="ADAL" clId="{A81BCDE3-41AD-410A-9124-532DD963B07C}" dt="2021-11-30T10:16:38.417" v="10" actId="14100"/>
          <ac:spMkLst>
            <pc:docMk/>
            <pc:sldMk cId="200739330" sldId="2147375225"/>
            <ac:spMk id="2" creationId="{01557D99-BBC3-4B1D-9B4F-C63FC43FF6A2}"/>
          </ac:spMkLst>
        </pc:spChg>
        <pc:picChg chg="add mod">
          <ac:chgData name="Ignazio Matteini" userId="a94c4124-b70f-4923-b37f-2acdf2ba043a" providerId="ADAL" clId="{A81BCDE3-41AD-410A-9124-532DD963B07C}" dt="2021-11-30T10:15:41.864" v="0"/>
          <ac:picMkLst>
            <pc:docMk/>
            <pc:sldMk cId="200739330" sldId="2147375225"/>
            <ac:picMk id="4" creationId="{0B7FF84D-CB97-4D08-8234-32BBABA65ECD}"/>
          </ac:picMkLst>
        </pc:picChg>
        <pc:picChg chg="add mod">
          <ac:chgData name="Ignazio Matteini" userId="a94c4124-b70f-4923-b37f-2acdf2ba043a" providerId="ADAL" clId="{A81BCDE3-41AD-410A-9124-532DD963B07C}" dt="2021-11-30T10:15:51.638" v="1"/>
          <ac:picMkLst>
            <pc:docMk/>
            <pc:sldMk cId="200739330" sldId="2147375225"/>
            <ac:picMk id="5" creationId="{0E1DDA94-12BA-4AE6-8796-E84553D01FC2}"/>
          </ac:picMkLst>
        </pc:pic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D129D8-5503-457F-89C7-8F159D13325E}" type="datetimeFigureOut">
              <a:rPr lang="en-US"/>
              <a:t>30-Nov-21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357DC-1EF0-4532-A225-6D78A15A3417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771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1" indent="0">
              <a:buFont typeface="Arial" panose="020B0604020202020204" pitchFamily="34" charset="0"/>
              <a:buNone/>
            </a:pP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dirty="0"/>
              <a:t>Teleworking on health ground = 1031, with 53% local staff, 39.7% international staff and 6.9 % Affiliate colleagues (source Medical Section updates 22 Aug)</a:t>
            </a:r>
          </a:p>
          <a:p>
            <a:endParaRPr lang="en-US" dirty="0"/>
          </a:p>
          <a:p>
            <a:r>
              <a:rPr lang="en-US" dirty="0"/>
              <a:t>Telecommuting = 381 colleagues recorded in MSRP , of which 80 local staff and 301 P+</a:t>
            </a:r>
          </a:p>
          <a:p>
            <a:endParaRPr lang="en-US" dirty="0"/>
          </a:p>
          <a:p>
            <a:r>
              <a:rPr lang="en-US" sz="1200" b="1" dirty="0">
                <a:solidFill>
                  <a:srgbClr val="0072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we know 18 months later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0072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 of COVID-19 is high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 18 losses; 2,200+ infections; medical evacuations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Globally diverse picture of transmission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72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line of defense needs strengthening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and continued investment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72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Workforce anxiety and fatigue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 isolation, separation but also fears around return to office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72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Virus is airborne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– physical distancing is not enough; UNHCR buildings not suitable for full capacity</a:t>
            </a:r>
          </a:p>
          <a:p>
            <a:pPr marL="171450" indent="-1714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4,600+ staff vaccinated so far</a:t>
            </a:r>
          </a:p>
          <a:p>
            <a:pPr marL="171450" indent="-1714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Managers need strong guidance that can be easily adapted to the </a:t>
            </a:r>
            <a:r>
              <a:rPr lang="en-US" sz="1200" dirty="0">
                <a:solidFill>
                  <a:srgbClr val="0072BC"/>
                </a:solidFill>
              </a:rPr>
              <a:t>local context</a:t>
            </a:r>
            <a:endParaRPr lang="en-US" sz="1200" dirty="0"/>
          </a:p>
          <a:p>
            <a:pPr marL="171450" indent="-1714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Risk assessment: addressing health and wellbeing to ensure business continuity </a:t>
            </a:r>
          </a:p>
          <a:p>
            <a:pPr marL="171450" indent="-1714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72BC"/>
                </a:solidFill>
              </a:rPr>
              <a:t>Office presence needs to remain dynamic </a:t>
            </a:r>
            <a:r>
              <a:rPr lang="en-US" sz="1200" dirty="0"/>
              <a:t>to adapt (variants, outbreaks, vaccine resistance)</a:t>
            </a:r>
          </a:p>
          <a:p>
            <a:pPr marL="171450" indent="-1714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72BC"/>
                </a:solidFill>
              </a:rPr>
              <a:t>Protection is multilayered</a:t>
            </a:r>
            <a:r>
              <a:rPr lang="en-US" sz="1200" dirty="0"/>
              <a:t>: Vaccines + hand hygiene + social distancing + ventilation + quarantine etc.</a:t>
            </a:r>
          </a:p>
          <a:p>
            <a:pPr marL="171450" indent="-1714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0072BC"/>
                </a:solidFill>
              </a:rPr>
              <a:t>Long-term: </a:t>
            </a:r>
            <a:r>
              <a:rPr lang="en-US" sz="1200" b="0" dirty="0"/>
              <a:t>more research and interest in work modalities in the future</a:t>
            </a:r>
          </a:p>
          <a:p>
            <a:pPr marL="171450" indent="-1714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0072BC"/>
                </a:solidFill>
              </a:rPr>
              <a:t>Outlook</a:t>
            </a:r>
            <a:r>
              <a:rPr lang="en-US" sz="1200" b="0" dirty="0"/>
              <a:t>: coexistence </a:t>
            </a:r>
            <a:r>
              <a:rPr lang="en-US" sz="1200" dirty="0"/>
              <a:t>with virus in several locations is highly likely for the coming months</a:t>
            </a:r>
            <a:endParaRPr lang="en-US" dirty="0"/>
          </a:p>
          <a:p>
            <a:pPr>
              <a:lnSpc>
                <a:spcPct val="90000"/>
              </a:lnSpc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5F360-003B-B042-8C65-F9B68C852FB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533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.bin"/><Relationship Id="rId4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3.bin"/><Relationship Id="rId4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0.xml"/><Relationship Id="rId7" Type="http://schemas.openxmlformats.org/officeDocument/2006/relationships/image" Target="../media/image4.emf"/><Relationship Id="rId2" Type="http://schemas.openxmlformats.org/officeDocument/2006/relationships/tags" Target="../tags/tag9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5.png"/><Relationship Id="rId10" Type="http://schemas.openxmlformats.org/officeDocument/2006/relationships/image" Target="../media/image8.png"/><Relationship Id="rId4" Type="http://schemas.openxmlformats.org/officeDocument/2006/relationships/slideMaster" Target="../slideMasters/slideMaster3.xml"/><Relationship Id="rId9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6.bin"/><Relationship Id="rId4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3.emf"/><Relationship Id="rId2" Type="http://schemas.openxmlformats.org/officeDocument/2006/relationships/tags" Target="../tags/tag1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9.png"/><Relationship Id="rId4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6.xml"/><Relationship Id="rId7" Type="http://schemas.openxmlformats.org/officeDocument/2006/relationships/image" Target="../media/image3.emf"/><Relationship Id="rId2" Type="http://schemas.openxmlformats.org/officeDocument/2006/relationships/tags" Target="../tags/tag15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slideMaster" Target="../slideMasters/slideMaster3.xml"/><Relationship Id="rId9" Type="http://schemas.openxmlformats.org/officeDocument/2006/relationships/image" Target="../media/image1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9.bin"/><Relationship Id="rId4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0.bin"/><Relationship Id="rId4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1.bin"/><Relationship Id="rId4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2.bin"/><Relationship Id="rId4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image" Target="../media/image3.emf"/><Relationship Id="rId2" Type="http://schemas.openxmlformats.org/officeDocument/2006/relationships/tags" Target="../tags/tag25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3.png"/><Relationship Id="rId4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tags" Target="../tags/tag28.xml"/><Relationship Id="rId7" Type="http://schemas.openxmlformats.org/officeDocument/2006/relationships/image" Target="../media/image3.emf"/><Relationship Id="rId2" Type="http://schemas.openxmlformats.org/officeDocument/2006/relationships/tags" Target="../tags/tag2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4.png"/><Relationship Id="rId4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5.bin"/><Relationship Id="rId4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7.bin"/><Relationship Id="rId4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0ACD0-B70E-244A-A30C-C4B0ACF3F1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71D47E-32A5-9C40-B86A-F2D9DDBAB0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021199-71FB-124E-B281-FEA2576A5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FA3A-5CBE-2D49-A792-49613DC11EC5}" type="datetimeFigureOut">
              <a:rPr lang="en-US" smtClean="0"/>
              <a:t>30-Nov-21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711CAB-1444-1143-BAEA-DFDFC2838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B95F78-3B6D-7942-8892-0221B6A7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3D4B8-838B-BC4B-86D0-BB80EC608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553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02E44-57DD-CB46-85EA-0743F039B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A46A07-50F2-F044-B193-39726E3D6F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0499C7-E67C-4E46-A20B-64A74FEC0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FA3A-5CBE-2D49-A792-49613DC11EC5}" type="datetimeFigureOut">
              <a:rPr lang="en-US" smtClean="0"/>
              <a:t>30-Nov-21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616577-F479-CE42-92BE-F544FC708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8B6222-C657-8C40-95FD-DDE0AAA72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3D4B8-838B-BC4B-86D0-BB80EC608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002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623520F-90D4-0443-81D4-7E2B668857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36EC01-41F0-5344-8305-C9E048BB8B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BB0F77-9CFD-7C4E-8C89-6C71D9229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FA3A-5CBE-2D49-A792-49613DC11EC5}" type="datetimeFigureOut">
              <a:rPr lang="en-US" smtClean="0"/>
              <a:t>30-Nov-21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B5F282-E0DD-4E40-9665-8ECFFEBA5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D5AAB0-9B8A-BA4B-A799-F55F9F061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3D4B8-838B-BC4B-86D0-BB80EC608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9943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think-cell Slide" r:id="rId5" imgW="352" imgH="355" progId="TCLayout.ActiveDocument.1">
                  <p:embed/>
                </p:oleObj>
              </mc:Choice>
              <mc:Fallback>
                <p:oleObj name="think-cell Slide" r:id="rId5" imgW="352" imgH="355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1ABDA97-D60F-466E-B1A3-CAE82CB597D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/>
            <a:endParaRPr lang="en-US" sz="2400" b="0" i="0" baseline="0">
              <a:solidFill>
                <a:srgbClr val="FFFFFF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7" name="Copyright" hidden="1"/>
          <p:cNvSpPr txBox="1"/>
          <p:nvPr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+mn-lt"/>
              </a:rPr>
              <a:t>Copyright © 2020 by Boston Consulting Group. All rights reserved.</a:t>
            </a:r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0A75B8BC-6ADC-BC40-8446-A30BADE3E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552" y="805392"/>
            <a:ext cx="10607189" cy="537986"/>
          </a:xfrm>
        </p:spPr>
        <p:txBody>
          <a:bodyPr>
            <a:no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ED4E4DF-40A8-BA46-8009-C8DA367598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40130" y="1595170"/>
            <a:ext cx="10158138" cy="40684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6C500B-D9EC-5347-8E16-C455F6F04DC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C7892DB-DEDB-A440-9305-CDECCE7FBDC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27">
            <a:extLst>
              <a:ext uri="{FF2B5EF4-FFF2-40B4-BE49-F238E27FC236}">
                <a16:creationId xmlns:a16="http://schemas.microsoft.com/office/drawing/2014/main" id="{5DA822C1-B4F8-F446-AC19-7FDBBA08DC8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63014" y="246579"/>
            <a:ext cx="4923448" cy="279514"/>
          </a:xfrm>
        </p:spPr>
        <p:txBody>
          <a:bodyPr rIns="0" anchor="t">
            <a:normAutofit/>
          </a:bodyPr>
          <a:lstStyle>
            <a:lvl1pPr algn="r">
              <a:buNone/>
              <a:defRPr sz="1200" b="0">
                <a:latin typeface="+mn-lt"/>
              </a:defRPr>
            </a:lvl1pPr>
          </a:lstStyle>
          <a:p>
            <a:pPr lvl="0"/>
            <a:r>
              <a:rPr lang="en-US"/>
              <a:t>Section name |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EBE7F3-63AB-E74B-BC4F-2742BEF2D331}"/>
              </a:ext>
            </a:extLst>
          </p:cNvPr>
          <p:cNvSpPr/>
          <p:nvPr userDrawn="1"/>
        </p:nvSpPr>
        <p:spPr bwMode="white">
          <a:xfrm>
            <a:off x="0" y="6739466"/>
            <a:ext cx="12192000" cy="118533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758828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think-cell Slide" r:id="rId5" imgW="352" imgH="355" progId="TCLayout.ActiveDocument.1">
                  <p:embed/>
                </p:oleObj>
              </mc:Choice>
              <mc:Fallback>
                <p:oleObj name="think-cell Slide" r:id="rId5" imgW="352" imgH="355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1ABDA97-D60F-466E-B1A3-CAE82CB597D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/>
            <a:endParaRPr lang="en-US" sz="2400" b="0" i="0" baseline="0">
              <a:solidFill>
                <a:srgbClr val="FFFFFF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7" name="Copyright" hidden="1"/>
          <p:cNvSpPr txBox="1"/>
          <p:nvPr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+mn-lt"/>
              </a:rPr>
              <a:t>Copyright © 2020 by Boston Consulting Group. All rights reserved.</a:t>
            </a:r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0A75B8BC-6ADC-BC40-8446-A30BADE3E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553" y="805392"/>
            <a:ext cx="8048612" cy="537986"/>
          </a:xfrm>
        </p:spPr>
        <p:txBody>
          <a:bodyPr>
            <a:noAutofit/>
          </a:bodyPr>
          <a:lstStyle>
            <a:lvl1pPr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6C500B-D9EC-5347-8E16-C455F6F04DC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C7892DB-DEDB-A440-9305-CDECCE7FBDC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27">
            <a:extLst>
              <a:ext uri="{FF2B5EF4-FFF2-40B4-BE49-F238E27FC236}">
                <a16:creationId xmlns:a16="http://schemas.microsoft.com/office/drawing/2014/main" id="{7354E78C-9ECD-4348-AC32-5470CF79DB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04154" y="246579"/>
            <a:ext cx="3782308" cy="290352"/>
          </a:xfrm>
        </p:spPr>
        <p:txBody>
          <a:bodyPr rIns="0" anchor="t">
            <a:normAutofit/>
          </a:bodyPr>
          <a:lstStyle>
            <a:lvl1pPr algn="r">
              <a:buNone/>
              <a:defRPr sz="1200" b="0">
                <a:latin typeface="+mn-lt"/>
              </a:defRPr>
            </a:lvl1pPr>
          </a:lstStyle>
          <a:p>
            <a:pPr lvl="0"/>
            <a:r>
              <a:rPr lang="en-US"/>
              <a:t>Section name |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97A7AC-0BD6-5A4F-BCBF-85A20F352B9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12D4D8F-899D-B346-BB13-725965F80D20}"/>
              </a:ext>
            </a:extLst>
          </p:cNvPr>
          <p:cNvSpPr/>
          <p:nvPr userDrawn="1"/>
        </p:nvSpPr>
        <p:spPr bwMode="white">
          <a:xfrm>
            <a:off x="0" y="6739466"/>
            <a:ext cx="12192000" cy="118533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265138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4092795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think-cell Slide" r:id="rId6" imgW="384" imgH="384" progId="TCLayout.ActiveDocument.1">
                  <p:embed/>
                </p:oleObj>
              </mc:Choice>
              <mc:Fallback>
                <p:oleObj name="think-cell Slide" r:id="rId6" imgW="384" imgH="384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AE06B387-453E-41B1-AF78-A5B50AEC8B7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/>
            <a:endParaRPr lang="en-US" sz="4400" b="0" i="0" baseline="0">
              <a:solidFill>
                <a:srgbClr val="FFFFFF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pic>
        <p:nvPicPr>
          <p:cNvPr id="15" name="Picture 433" descr="Image result for who logo">
            <a:extLst>
              <a:ext uri="{FF2B5EF4-FFF2-40B4-BE49-F238E27FC236}">
                <a16:creationId xmlns:a16="http://schemas.microsoft.com/office/drawing/2014/main" id="{E6316816-7E76-4663-888E-5B2D61589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4646" y="2404315"/>
            <a:ext cx="2093215" cy="648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UNICEF logo and symbol, meaning, history, PNG">
            <a:extLst>
              <a:ext uri="{FF2B5EF4-FFF2-40B4-BE49-F238E27FC236}">
                <a16:creationId xmlns:a16="http://schemas.microsoft.com/office/drawing/2014/main" id="{88897D4E-233A-4B9A-987A-438F624F52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46" y="4911747"/>
            <a:ext cx="2247680" cy="78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Gavi-logo - The Rockefeller Foundation">
            <a:extLst>
              <a:ext uri="{FF2B5EF4-FFF2-40B4-BE49-F238E27FC236}">
                <a16:creationId xmlns:a16="http://schemas.microsoft.com/office/drawing/2014/main" id="{48052F97-134D-4AD3-86E9-38F11B1EE1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46" y="3675019"/>
            <a:ext cx="1811536" cy="67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6921D8E-21A6-49FA-A16F-F20396BB6FB4}"/>
              </a:ext>
            </a:extLst>
          </p:cNvPr>
          <p:cNvSpPr>
            <a:spLocks noGrp="1"/>
          </p:cNvSpPr>
          <p:nvPr>
            <p:ph type="ctrTitle"/>
          </p:nvPr>
        </p:nvSpPr>
        <p:spPr bwMode="ltGray">
          <a:xfrm>
            <a:off x="4063057" y="2182415"/>
            <a:ext cx="6608679" cy="184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>
            <a:lvl1pPr>
              <a:defRPr kumimoji="0" lang="en-US" sz="6000" b="0" i="0" u="none" strike="noStrike" kern="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 pitchFamily="34" charset="0"/>
                <a:ea typeface="+mj-ea"/>
                <a:cs typeface="Calibri Light" panose="020F0302020204030204" pitchFamily="34" charset="0"/>
                <a:sym typeface="+mj-lt"/>
              </a:defRPr>
            </a:lvl1pPr>
          </a:lstStyle>
          <a:p>
            <a:pPr marL="0" marR="0" lvl="0" indent="0" defTabSz="913526" fontAlgn="base">
              <a:lnSpc>
                <a:spcPct val="100000"/>
              </a:lnSpc>
              <a:spcAft>
                <a:spcPct val="0"/>
              </a:spcAft>
              <a:buClrTx/>
              <a:buSzTx/>
              <a:buFontTx/>
              <a:tabLst>
                <a:tab pos="275353" algn="l"/>
              </a:tabLst>
            </a:pPr>
            <a:r>
              <a:rPr lang="en-US"/>
              <a:t>Click to edit Master title style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A18DFF61-EC18-4276-831E-B86B07A7E08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white">
          <a:xfrm>
            <a:off x="4063057" y="4798790"/>
            <a:ext cx="708596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buFontTx/>
              <a:buNone/>
              <a:defRPr kumimoji="0" lang="en-US" sz="2400" b="1" i="0" u="none" strike="noStrike" kern="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lt"/>
              </a:defRPr>
            </a:lvl1pPr>
          </a:lstStyle>
          <a:p>
            <a:pPr marL="174625" marR="0" lvl="0" indent="-174625" defTabSz="913526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/>
            </a:pPr>
            <a:r>
              <a:rPr lang="en-US"/>
              <a:t>CLICK TO EDIT SUBTITLE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53532A7-2238-F74F-ABE5-1308FD0ACD48}"/>
              </a:ext>
            </a:extLst>
          </p:cNvPr>
          <p:cNvCxnSpPr>
            <a:cxnSpLocks/>
          </p:cNvCxnSpPr>
          <p:nvPr userDrawn="1"/>
        </p:nvCxnSpPr>
        <p:spPr>
          <a:xfrm>
            <a:off x="4050531" y="1952979"/>
            <a:ext cx="425394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133C611-A604-2448-A551-28AA2B2AE7F6}"/>
              </a:ext>
            </a:extLst>
          </p:cNvPr>
          <p:cNvCxnSpPr>
            <a:cxnSpLocks/>
          </p:cNvCxnSpPr>
          <p:nvPr userDrawn="1"/>
        </p:nvCxnSpPr>
        <p:spPr>
          <a:xfrm>
            <a:off x="721097" y="1952979"/>
            <a:ext cx="267081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B91C31-23A2-D84F-A360-1E4EB8421B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55454" y="1464322"/>
            <a:ext cx="4514850" cy="343217"/>
          </a:xfrm>
        </p:spPr>
        <p:txBody>
          <a:bodyPr/>
          <a:lstStyle>
            <a:lvl1pPr>
              <a:buNone/>
              <a:defRPr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2875085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cov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think-cell Slide" r:id="rId5" imgW="352" imgH="355" progId="TCLayout.ActiveDocument.1">
                  <p:embed/>
                </p:oleObj>
              </mc:Choice>
              <mc:Fallback>
                <p:oleObj name="think-cell Slide" r:id="rId5" imgW="352" imgH="355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F4F9E554-3C1C-41B6-ADC5-76517CC50A2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/>
            <a:endParaRPr lang="en-US" sz="3200" b="0" i="0" baseline="0">
              <a:solidFill>
                <a:srgbClr val="FFFFFF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16" name="Copyright" hidden="1"/>
          <p:cNvSpPr txBox="1"/>
          <p:nvPr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+mn-lt"/>
              </a:rPr>
              <a:t>Copyright © 2020 by Boston Consulting Group. All rights reserved.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00B3ACD-58AD-0A4C-9E87-B50CC9B09A77}"/>
              </a:ext>
            </a:extLst>
          </p:cNvPr>
          <p:cNvCxnSpPr>
            <a:cxnSpLocks/>
          </p:cNvCxnSpPr>
          <p:nvPr userDrawn="1"/>
        </p:nvCxnSpPr>
        <p:spPr>
          <a:xfrm>
            <a:off x="3626556" y="1954943"/>
            <a:ext cx="6025445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AE9B02E3-263C-2843-9099-B66472AEF90A}"/>
              </a:ext>
            </a:extLst>
          </p:cNvPr>
          <p:cNvSpPr txBox="1"/>
          <p:nvPr userDrawn="1"/>
        </p:nvSpPr>
        <p:spPr>
          <a:xfrm>
            <a:off x="530578" y="2021154"/>
            <a:ext cx="2032000" cy="541421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440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Agenda</a:t>
            </a:r>
            <a:endParaRPr lang="en-US" sz="120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3" name="Table Placeholder 32">
            <a:extLst>
              <a:ext uri="{FF2B5EF4-FFF2-40B4-BE49-F238E27FC236}">
                <a16:creationId xmlns:a16="http://schemas.microsoft.com/office/drawing/2014/main" id="{CEDC0D77-CE5F-D64F-8526-D87E5655D22C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3606094" y="2119951"/>
            <a:ext cx="6012040" cy="3942181"/>
          </a:xfrm>
          <a:noFill/>
          <a:ln>
            <a:noFill/>
          </a:ln>
        </p:spPr>
        <p:txBody>
          <a:bodyPr/>
          <a:lstStyle>
            <a:lvl1pPr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34FE0D3-7FDE-B948-8608-9FDF835D3F27}"/>
              </a:ext>
            </a:extLst>
          </p:cNvPr>
          <p:cNvCxnSpPr>
            <a:cxnSpLocks/>
          </p:cNvCxnSpPr>
          <p:nvPr userDrawn="1"/>
        </p:nvCxnSpPr>
        <p:spPr>
          <a:xfrm>
            <a:off x="709808" y="1952979"/>
            <a:ext cx="267081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95597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ection cov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C304964D-93F0-5646-8CA5-28C858957B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alphaModFix amt="20000"/>
          </a:blip>
          <a:srcRect t="-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think-cell Slide" r:id="rId6" imgW="352" imgH="355" progId="TCLayout.ActiveDocument.1">
                  <p:embed/>
                </p:oleObj>
              </mc:Choice>
              <mc:Fallback>
                <p:oleObj name="think-cell Slide" r:id="rId6" imgW="352" imgH="355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F4F9E554-3C1C-41B6-ADC5-76517CC50A2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/>
            <a:endParaRPr lang="en-US" sz="3200" b="0" i="0" baseline="0">
              <a:solidFill>
                <a:srgbClr val="FFFFFF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16" name="Copyright" hidden="1"/>
          <p:cNvSpPr txBox="1"/>
          <p:nvPr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+mn-lt"/>
              </a:rPr>
              <a:t>Copyright © 2020 by Boston Consulting Group.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0982498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cov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93328A0A-E072-D548-BFDB-6E609F3C52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3906" t="-2" r="28872"/>
          <a:stretch/>
        </p:blipFill>
        <p:spPr>
          <a:xfrm>
            <a:off x="0" y="0"/>
            <a:ext cx="4538132" cy="6858000"/>
          </a:xfrm>
          <a:prstGeom prst="rect">
            <a:avLst/>
          </a:prstGeom>
        </p:spPr>
      </p:pic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think-cell Slide" r:id="rId6" imgW="352" imgH="355" progId="TCLayout.ActiveDocument.1">
                  <p:embed/>
                </p:oleObj>
              </mc:Choice>
              <mc:Fallback>
                <p:oleObj name="think-cell Slide" r:id="rId6" imgW="352" imgH="355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F4F9E554-3C1C-41B6-ADC5-76517CC50A2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/>
            <a:endParaRPr lang="en-US" sz="3200" b="0" i="0" baseline="0">
              <a:solidFill>
                <a:srgbClr val="FFFFFF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16" name="Copyright" hidden="1"/>
          <p:cNvSpPr txBox="1"/>
          <p:nvPr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+mn-lt"/>
              </a:rPr>
              <a:t>Copyright © 2020 by Boston Consulting Group. All rights reserved.</a:t>
            </a:r>
          </a:p>
        </p:txBody>
      </p:sp>
      <p:pic>
        <p:nvPicPr>
          <p:cNvPr id="11" name="Picture 433" descr="Image result for who logo">
            <a:extLst>
              <a:ext uri="{FF2B5EF4-FFF2-40B4-BE49-F238E27FC236}">
                <a16:creationId xmlns:a16="http://schemas.microsoft.com/office/drawing/2014/main" id="{EBDE5FFA-811E-CF48-9D31-BC1AE660AA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81611" y="6102346"/>
            <a:ext cx="1397337" cy="432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UNICEF logo and symbol, meaning, history, PNG">
            <a:extLst>
              <a:ext uri="{FF2B5EF4-FFF2-40B4-BE49-F238E27FC236}">
                <a16:creationId xmlns:a16="http://schemas.microsoft.com/office/drawing/2014/main" id="{2F232088-F670-1842-B283-5AC33F627A0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5409" y="6056151"/>
            <a:ext cx="1500451" cy="525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Gavi-logo - The Rockefeller Foundation">
            <a:extLst>
              <a:ext uri="{FF2B5EF4-FFF2-40B4-BE49-F238E27FC236}">
                <a16:creationId xmlns:a16="http://schemas.microsoft.com/office/drawing/2014/main" id="{CC73E58B-1752-D248-A5A0-FD1E164E5FC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528" y="6091986"/>
            <a:ext cx="1209301" cy="453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1624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think-cell Slide" r:id="rId5" imgW="352" imgH="355" progId="TCLayout.ActiveDocument.1">
                  <p:embed/>
                </p:oleObj>
              </mc:Choice>
              <mc:Fallback>
                <p:oleObj name="think-cell Slide" r:id="rId5" imgW="352" imgH="355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1ABDA97-D60F-466E-B1A3-CAE82CB597D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/>
            <a:endParaRPr lang="en-US" sz="2400" b="0" i="0" baseline="0">
              <a:solidFill>
                <a:srgbClr val="FFFFFF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7" name="Copyright" hidden="1"/>
          <p:cNvSpPr txBox="1"/>
          <p:nvPr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+mn-lt"/>
              </a:rPr>
              <a:t>Copyright © 2020 by Boston Consulting Group. All rights reserved.</a:t>
            </a:r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0A75B8BC-6ADC-BC40-8446-A30BADE3E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553" y="805392"/>
            <a:ext cx="8048612" cy="537986"/>
          </a:xfrm>
        </p:spPr>
        <p:txBody>
          <a:bodyPr>
            <a:noAutofit/>
          </a:bodyPr>
          <a:lstStyle>
            <a:lvl1pPr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6C500B-D9EC-5347-8E16-C455F6F04DC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C7892DB-DEDB-A440-9305-CDECCE7FBDC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27">
            <a:extLst>
              <a:ext uri="{FF2B5EF4-FFF2-40B4-BE49-F238E27FC236}">
                <a16:creationId xmlns:a16="http://schemas.microsoft.com/office/drawing/2014/main" id="{7354E78C-9ECD-4348-AC32-5470CF79DB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04154" y="246579"/>
            <a:ext cx="3782308" cy="290352"/>
          </a:xfrm>
        </p:spPr>
        <p:txBody>
          <a:bodyPr rIns="0" anchor="t">
            <a:normAutofit/>
          </a:bodyPr>
          <a:lstStyle>
            <a:lvl1pPr algn="r">
              <a:buNone/>
              <a:defRPr sz="1200" b="0">
                <a:latin typeface="+mn-lt"/>
              </a:defRPr>
            </a:lvl1pPr>
          </a:lstStyle>
          <a:p>
            <a:pPr lvl="0"/>
            <a:r>
              <a:rPr lang="en-US"/>
              <a:t>Section name |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97A7AC-0BD6-5A4F-BCBF-85A20F352B9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12D4D8F-899D-B346-BB13-725965F80D20}"/>
              </a:ext>
            </a:extLst>
          </p:cNvPr>
          <p:cNvSpPr/>
          <p:nvPr userDrawn="1"/>
        </p:nvSpPr>
        <p:spPr bwMode="white">
          <a:xfrm>
            <a:off x="0" y="6739466"/>
            <a:ext cx="12192000" cy="118533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98384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think-cell Slide" r:id="rId5" imgW="352" imgH="355" progId="TCLayout.ActiveDocument.1">
                  <p:embed/>
                </p:oleObj>
              </mc:Choice>
              <mc:Fallback>
                <p:oleObj name="think-cell Slide" r:id="rId5" imgW="352" imgH="355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1ABDA97-D60F-466E-B1A3-CAE82CB597D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/>
            <a:endParaRPr lang="en-US" sz="2400" b="0" i="0" baseline="0">
              <a:solidFill>
                <a:srgbClr val="FFFFFF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7" name="Copyright" hidden="1"/>
          <p:cNvSpPr txBox="1"/>
          <p:nvPr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+mn-lt"/>
              </a:rPr>
              <a:t>Copyright © 2020 by Boston Consulting Group. All rights reserved.</a:t>
            </a:r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0A75B8BC-6ADC-BC40-8446-A30BADE3E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552" y="805392"/>
            <a:ext cx="10607189" cy="537986"/>
          </a:xfrm>
        </p:spPr>
        <p:txBody>
          <a:bodyPr>
            <a:no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ED4E4DF-40A8-BA46-8009-C8DA367598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40130" y="1595170"/>
            <a:ext cx="10158138" cy="40684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6C500B-D9EC-5347-8E16-C455F6F04DC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C7892DB-DEDB-A440-9305-CDECCE7FBDC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27">
            <a:extLst>
              <a:ext uri="{FF2B5EF4-FFF2-40B4-BE49-F238E27FC236}">
                <a16:creationId xmlns:a16="http://schemas.microsoft.com/office/drawing/2014/main" id="{5DA822C1-B4F8-F446-AC19-7FDBBA08DC8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63014" y="246579"/>
            <a:ext cx="4923448" cy="279514"/>
          </a:xfrm>
        </p:spPr>
        <p:txBody>
          <a:bodyPr rIns="0" anchor="t">
            <a:normAutofit/>
          </a:bodyPr>
          <a:lstStyle>
            <a:lvl1pPr algn="r">
              <a:buNone/>
              <a:defRPr sz="1200" b="0">
                <a:latin typeface="+mn-lt"/>
              </a:defRPr>
            </a:lvl1pPr>
          </a:lstStyle>
          <a:p>
            <a:pPr lvl="0"/>
            <a:r>
              <a:rPr lang="en-US"/>
              <a:t>Section name |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EBE7F3-63AB-E74B-BC4F-2742BEF2D331}"/>
              </a:ext>
            </a:extLst>
          </p:cNvPr>
          <p:cNvSpPr/>
          <p:nvPr userDrawn="1"/>
        </p:nvSpPr>
        <p:spPr bwMode="white">
          <a:xfrm>
            <a:off x="0" y="6739466"/>
            <a:ext cx="12192000" cy="118533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21297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367A3-6300-9341-8785-E132AD9B3C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AD1CBF-869B-2343-AD16-C578586630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2DE0D-F701-1848-B3BE-99A2D588F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FA3A-5CBE-2D49-A792-49613DC11EC5}" type="datetimeFigureOut">
              <a:rPr lang="en-US" smtClean="0"/>
              <a:t>30-Nov-21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073C88-FF88-734A-A8F0-599581BA4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9F9015-EC78-B045-85B2-0F11AD2D6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3D4B8-838B-BC4B-86D0-BB80EC608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9827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2 text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think-cell Slide" r:id="rId5" imgW="352" imgH="355" progId="TCLayout.ActiveDocument.1">
                  <p:embed/>
                </p:oleObj>
              </mc:Choice>
              <mc:Fallback>
                <p:oleObj name="think-cell Slide" r:id="rId5" imgW="352" imgH="355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1ABDA97-D60F-466E-B1A3-CAE82CB597D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/>
            <a:endParaRPr lang="en-US" sz="2400" b="0" i="0" baseline="0">
              <a:solidFill>
                <a:srgbClr val="FFFFFF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7" name="Copyright" hidden="1"/>
          <p:cNvSpPr txBox="1"/>
          <p:nvPr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+mn-lt"/>
              </a:rPr>
              <a:t>Copyright © 2020 by Boston Consulting Group. All rights reserved.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E2F729A5-D6F3-7F43-9D4B-F88FBC9DFB6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25019" y="246579"/>
            <a:ext cx="5161443" cy="317092"/>
          </a:xfrm>
        </p:spPr>
        <p:txBody>
          <a:bodyPr rIns="0" anchor="t">
            <a:normAutofit/>
          </a:bodyPr>
          <a:lstStyle>
            <a:lvl1pPr algn="r">
              <a:buNone/>
              <a:defRPr sz="1200" b="0" i="0">
                <a:latin typeface="+mn-lt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Section name |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6C500B-D9EC-5347-8E16-C455F6F04DC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C7892DB-DEDB-A440-9305-CDECCE7FBDC0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990F59DA-25A3-F14E-A463-918F4C0183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40130" y="1775793"/>
            <a:ext cx="4830445" cy="40684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0C77F5A8-3CBB-5F43-8C9C-BD95C75189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72200" y="1775793"/>
            <a:ext cx="4830445" cy="40684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592ACB-4EE0-FA49-A468-7B2A6221AF73}"/>
              </a:ext>
            </a:extLst>
          </p:cNvPr>
          <p:cNvSpPr/>
          <p:nvPr userDrawn="1"/>
        </p:nvSpPr>
        <p:spPr bwMode="white">
          <a:xfrm>
            <a:off x="0" y="6739466"/>
            <a:ext cx="12192000" cy="118533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+mn-lt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6DC9CA4-2A61-AE47-A5BD-DE26FF3AC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00917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2 text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think-cell Slide" r:id="rId5" imgW="352" imgH="355" progId="TCLayout.ActiveDocument.1">
                  <p:embed/>
                </p:oleObj>
              </mc:Choice>
              <mc:Fallback>
                <p:oleObj name="think-cell Slide" r:id="rId5" imgW="352" imgH="355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1ABDA97-D60F-466E-B1A3-CAE82CB597D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/>
            <a:endParaRPr lang="en-US" sz="2400" b="0" i="0" baseline="0">
              <a:solidFill>
                <a:srgbClr val="FFFFFF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7" name="Copyright" hidden="1"/>
          <p:cNvSpPr txBox="1"/>
          <p:nvPr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+mn-lt"/>
              </a:rPr>
              <a:t>Copyright © 2020 by Boston Consulting Group.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6C500B-D9EC-5347-8E16-C455F6F04DC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C7892DB-DEDB-A440-9305-CDECCE7FBDC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41DB38B2-0368-E24D-BCA7-9A22F3C6F54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40131" y="1775793"/>
            <a:ext cx="3211830" cy="40684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360E3780-63D8-B44A-842E-BC8E859E9A6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60571" y="1775793"/>
            <a:ext cx="3211830" cy="40684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4EB5EC20-128B-2646-94F0-18F4ACE7459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088630" y="1775793"/>
            <a:ext cx="3211830" cy="40684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27">
            <a:extLst>
              <a:ext uri="{FF2B5EF4-FFF2-40B4-BE49-F238E27FC236}">
                <a16:creationId xmlns:a16="http://schemas.microsoft.com/office/drawing/2014/main" id="{F71E1128-B6E4-AF41-90D1-7A1E36A7A5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86816" y="246579"/>
            <a:ext cx="5499646" cy="279514"/>
          </a:xfrm>
        </p:spPr>
        <p:txBody>
          <a:bodyPr rIns="0" anchor="t">
            <a:normAutofit/>
          </a:bodyPr>
          <a:lstStyle>
            <a:lvl1pPr algn="r">
              <a:buNone/>
              <a:defRPr sz="1200" b="0">
                <a:latin typeface="+mn-lt"/>
              </a:defRPr>
            </a:lvl1pPr>
          </a:lstStyle>
          <a:p>
            <a:pPr lvl="0"/>
            <a:r>
              <a:rPr lang="en-US"/>
              <a:t>Section name |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A2CDF3B-E28D-A549-A5A7-B7E1A1E5A035}"/>
              </a:ext>
            </a:extLst>
          </p:cNvPr>
          <p:cNvSpPr/>
          <p:nvPr userDrawn="1"/>
        </p:nvSpPr>
        <p:spPr bwMode="white">
          <a:xfrm>
            <a:off x="0" y="6739466"/>
            <a:ext cx="12192000" cy="118533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+mn-lt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FD63F86-1F0E-0C41-96CA-7C301A7AD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255967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_2 text columns "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name="think-cell Slide" r:id="rId6" imgW="352" imgH="355" progId="TCLayout.ActiveDocument.1">
                  <p:embed/>
                </p:oleObj>
              </mc:Choice>
              <mc:Fallback>
                <p:oleObj name="think-cell Slide" r:id="rId6" imgW="352" imgH="355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1ABDA97-D60F-466E-B1A3-CAE82CB597D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/>
            <a:endParaRPr lang="en-US" sz="2400" b="0" i="0" baseline="0">
              <a:solidFill>
                <a:srgbClr val="FFFFFF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7" name="Copyright" hidden="1"/>
          <p:cNvSpPr txBox="1"/>
          <p:nvPr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+mn-lt"/>
              </a:rPr>
              <a:t>Copyright © 2020 by Boston Consulting Group. All rights reserved.</a:t>
            </a:r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0A75B8BC-6ADC-BC40-8446-A30BADE3E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553" y="805392"/>
            <a:ext cx="3701899" cy="4071408"/>
          </a:xfrm>
        </p:spPr>
        <p:txBody>
          <a:bodyPr>
            <a:noAutofit/>
          </a:bodyPr>
          <a:lstStyle>
            <a:lvl1pPr>
              <a:defRPr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6C500B-D9EC-5347-8E16-C455F6F04DC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C7892DB-DEDB-A440-9305-CDECCE7FBDC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27">
            <a:extLst>
              <a:ext uri="{FF2B5EF4-FFF2-40B4-BE49-F238E27FC236}">
                <a16:creationId xmlns:a16="http://schemas.microsoft.com/office/drawing/2014/main" id="{62132FC5-032D-B04B-8428-531D243D40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87233" y="246579"/>
            <a:ext cx="5299229" cy="317092"/>
          </a:xfrm>
        </p:spPr>
        <p:txBody>
          <a:bodyPr rIns="0" anchor="t">
            <a:normAutofit/>
          </a:bodyPr>
          <a:lstStyle>
            <a:lvl1pPr algn="r">
              <a:buNone/>
              <a:defRPr sz="1200" b="0">
                <a:latin typeface="+mn-lt"/>
              </a:defRPr>
            </a:lvl1pPr>
          </a:lstStyle>
          <a:p>
            <a:pPr lvl="0"/>
            <a:r>
              <a:rPr lang="en-US"/>
              <a:t>Section name |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3F14C5-B0BD-6F43-8CB8-B2A2ABDC12F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 sz="1000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B3DEAC08-C311-934B-8C3A-673689FE90C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72200" y="1251137"/>
            <a:ext cx="5218289" cy="40684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42347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s"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think-cell Slide" r:id="rId6" imgW="352" imgH="355" progId="TCLayout.ActiveDocument.1">
                  <p:embed/>
                </p:oleObj>
              </mc:Choice>
              <mc:Fallback>
                <p:oleObj name="think-cell Slide" r:id="rId6" imgW="352" imgH="355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1ABDA97-D60F-466E-B1A3-CAE82CB597D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/>
            <a:endParaRPr lang="en-US" sz="2400" b="0" i="0" baseline="0">
              <a:solidFill>
                <a:srgbClr val="FFFFFF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7" name="Copyright" hidden="1"/>
          <p:cNvSpPr txBox="1"/>
          <p:nvPr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+mn-lt"/>
              </a:rPr>
              <a:t>Copyright © 2020 by Boston Consulting Group.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6C500B-D9EC-5347-8E16-C455F6F04DC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C7892DB-DEDB-A440-9305-CDECCE7FBDC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27">
            <a:extLst>
              <a:ext uri="{FF2B5EF4-FFF2-40B4-BE49-F238E27FC236}">
                <a16:creationId xmlns:a16="http://schemas.microsoft.com/office/drawing/2014/main" id="{62132FC5-032D-B04B-8428-531D243D40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04154" y="246579"/>
            <a:ext cx="3782308" cy="290352"/>
          </a:xfrm>
        </p:spPr>
        <p:txBody>
          <a:bodyPr rIns="0" anchor="t">
            <a:normAutofit/>
          </a:bodyPr>
          <a:lstStyle>
            <a:lvl1pPr algn="r">
              <a:buNone/>
              <a:defRPr sz="1200" b="0">
                <a:latin typeface="+mn-lt"/>
              </a:defRPr>
            </a:lvl1pPr>
          </a:lstStyle>
          <a:p>
            <a:pPr lvl="0"/>
            <a:r>
              <a:rPr lang="en-US"/>
              <a:t>Section name |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3F14C5-B0BD-6F43-8CB8-B2A2ABDC12F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 sz="100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EBF32A5-8A3E-644E-ABD0-AC975EFCF71B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2340" y="2606040"/>
            <a:ext cx="3450590" cy="2388870"/>
          </a:xfrm>
          <a:prstGeom prst="rect">
            <a:avLst/>
          </a:prstGeom>
        </p:spPr>
      </p:pic>
      <p:sp>
        <p:nvSpPr>
          <p:cNvPr id="17" name="Title 19">
            <a:extLst>
              <a:ext uri="{FF2B5EF4-FFF2-40B4-BE49-F238E27FC236}">
                <a16:creationId xmlns:a16="http://schemas.microsoft.com/office/drawing/2014/main" id="{9DAB43CA-D98B-9C4A-820B-2B4E8C625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553" y="805392"/>
            <a:ext cx="3701899" cy="4071408"/>
          </a:xfrm>
        </p:spPr>
        <p:txBody>
          <a:bodyPr>
            <a:noAutofit/>
          </a:bodyPr>
          <a:lstStyle>
            <a:lvl1pPr>
              <a:defRPr sz="2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D38C5E81-3CC2-DA4A-BEAB-1921E0C8BDD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72200" y="1251137"/>
            <a:ext cx="5218289" cy="40684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97187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_2 text columns 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think-cell Slide" r:id="rId5" imgW="352" imgH="355" progId="TCLayout.ActiveDocument.1">
                  <p:embed/>
                </p:oleObj>
              </mc:Choice>
              <mc:Fallback>
                <p:oleObj name="think-cell Slide" r:id="rId5" imgW="352" imgH="355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1ABDA97-D60F-466E-B1A3-CAE82CB597D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/>
            <a:endParaRPr lang="en-US" sz="2400" b="0" i="0" baseline="0">
              <a:solidFill>
                <a:srgbClr val="FFFFFF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7" name="Copyright" hidden="1"/>
          <p:cNvSpPr txBox="1"/>
          <p:nvPr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+mn-lt"/>
              </a:rPr>
              <a:t>Copyright © 2020 by Boston Consulting Group. All rights reserved.</a:t>
            </a:r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0A75B8BC-6ADC-BC40-8446-A30BADE3E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553" y="805392"/>
            <a:ext cx="11058126" cy="4071408"/>
          </a:xfrm>
        </p:spPr>
        <p:txBody>
          <a:bodyPr>
            <a:noAutofit/>
          </a:bodyPr>
          <a:lstStyle>
            <a:lvl1pPr>
              <a:defRPr sz="36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6C500B-D9EC-5347-8E16-C455F6F04DC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C7892DB-DEDB-A440-9305-CDECCE7FBD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7">
            <a:extLst>
              <a:ext uri="{FF2B5EF4-FFF2-40B4-BE49-F238E27FC236}">
                <a16:creationId xmlns:a16="http://schemas.microsoft.com/office/drawing/2014/main" id="{62132FC5-032D-B04B-8428-531D243D40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04154" y="246579"/>
            <a:ext cx="3782308" cy="290352"/>
          </a:xfrm>
        </p:spPr>
        <p:txBody>
          <a:bodyPr rIns="0" anchor="t">
            <a:normAutofit/>
          </a:bodyPr>
          <a:lstStyle>
            <a:lvl1pPr algn="r">
              <a:buNone/>
              <a:defRPr sz="12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Section name |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3F14C5-B0BD-6F43-8CB8-B2A2ABDC12F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18536403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2 text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think-cell Slide" r:id="rId5" imgW="352" imgH="355" progId="TCLayout.ActiveDocument.1">
                  <p:embed/>
                </p:oleObj>
              </mc:Choice>
              <mc:Fallback>
                <p:oleObj name="think-cell Slide" r:id="rId5" imgW="352" imgH="355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1ABDA97-D60F-466E-B1A3-CAE82CB597D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/>
            <a:endParaRPr lang="en-US" sz="1801" b="0" i="0" baseline="0">
              <a:solidFill>
                <a:srgbClr val="FFFFFF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7" name="Copyright" hidden="1"/>
          <p:cNvSpPr txBox="1"/>
          <p:nvPr/>
        </p:nvSpPr>
        <p:spPr>
          <a:xfrm rot="16200000">
            <a:off x="9486900" y="3934617"/>
            <a:ext cx="5133975" cy="7271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450"/>
              </a:spcAft>
            </a:pPr>
            <a:r>
              <a:rPr lang="en-US" sz="525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+mn-lt"/>
              </a:rPr>
              <a:t>Copyright © 2020 by Boston Consulting Group. All rights reserved.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E2F729A5-D6F3-7F43-9D4B-F88FBC9DFB6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25019" y="246580"/>
            <a:ext cx="5161444" cy="317092"/>
          </a:xfrm>
        </p:spPr>
        <p:txBody>
          <a:bodyPr rIns="0" anchor="t">
            <a:normAutofit/>
          </a:bodyPr>
          <a:lstStyle>
            <a:lvl1pPr algn="r">
              <a:buNone/>
              <a:defRPr sz="900" b="0" i="0">
                <a:latin typeface="+mn-lt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Section name |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6C500B-D9EC-5347-8E16-C455F6F04DC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C7892DB-DEDB-A440-9305-CDECCE7FBDC0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990F59DA-25A3-F14E-A463-918F4C0183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40130" y="1775794"/>
            <a:ext cx="4830445" cy="40684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0C77F5A8-3CBB-5F43-8C9C-BD95C75189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72201" y="1775794"/>
            <a:ext cx="4830445" cy="40684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592ACB-4EE0-FA49-A468-7B2A6221AF73}"/>
              </a:ext>
            </a:extLst>
          </p:cNvPr>
          <p:cNvSpPr/>
          <p:nvPr userDrawn="1"/>
        </p:nvSpPr>
        <p:spPr bwMode="white">
          <a:xfrm>
            <a:off x="1" y="6739467"/>
            <a:ext cx="12192000" cy="118533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603" tIns="34301" rIns="68603" bIns="3430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  <a:spcAft>
                <a:spcPts val="750"/>
              </a:spcAft>
            </a:pPr>
            <a:endParaRPr lang="en-US" sz="900">
              <a:solidFill>
                <a:schemeClr val="bg1"/>
              </a:solidFill>
              <a:latin typeface="+mn-lt"/>
              <a:ea typeface="+mn-ea"/>
              <a:cs typeface="+mn-cs"/>
              <a:sym typeface="+mn-lt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6DC9CA4-2A61-AE47-A5BD-DE26FF3AC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38275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EB48F-6E61-D24B-BE2D-BB332D468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E2E33E-05C9-EC45-B322-4AD2E1AC15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0F91F-96DB-F446-BF5B-FF13756A5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FA3A-5CBE-2D49-A792-49613DC11EC5}" type="datetimeFigureOut">
              <a:rPr lang="en-US" smtClean="0"/>
              <a:t>30-Nov-21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011930-2C6B-9D4E-9853-3C211CD37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6DA9C7-01F5-D648-9AFC-DE511B069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3D4B8-838B-BC4B-86D0-BB80EC608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848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72C6-291A-B74D-8548-72FCE51C5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167899-CC81-0343-9042-8EA483D60F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44751B-EF83-E94A-9B95-5A6D0C1021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3A7CB-68AC-9449-A854-5D51F4345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FA3A-5CBE-2D49-A792-49613DC11EC5}" type="datetimeFigureOut">
              <a:rPr lang="en-US" smtClean="0"/>
              <a:t>30-Nov-21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2397D5-0D04-CA4E-8B68-67671579B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694DD1-A546-6D47-9C28-C28FB6242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3D4B8-838B-BC4B-86D0-BB80EC608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313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8B8DE-685D-6E4C-9FA7-7E514C4D2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107A7A-CDFA-6449-8AA5-8F219FA6F7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F7FE96-38DA-9A42-8B15-6552CB3F3F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AECB1B-85EF-184C-A28D-8150AC4E73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1FF16B-F76A-284D-9958-F155C91914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DA704D-3742-954C-BABE-8BCB889C3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FA3A-5CBE-2D49-A792-49613DC11EC5}" type="datetimeFigureOut">
              <a:rPr lang="en-US" smtClean="0"/>
              <a:t>30-Nov-21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C59CEC1-DE43-8A49-AAC4-B68F3B476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D1B7FBB-6245-F449-AF73-094DD6C2C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3D4B8-838B-BC4B-86D0-BB80EC608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125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CC734E-ABC5-674C-842B-80C1071E7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D82A61-22DE-554D-9C04-CDDD44D01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FA3A-5CBE-2D49-A792-49613DC11EC5}" type="datetimeFigureOut">
              <a:rPr lang="en-US" smtClean="0"/>
              <a:t>30-Nov-21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D1DAB9-EE0B-F549-B1EA-4BFC369B6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5930DD-58A3-9947-AC08-D80E151ED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3D4B8-838B-BC4B-86D0-BB80EC608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666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79F4ED-5CB2-6B48-8FBA-7C16F3EB0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FA3A-5CBE-2D49-A792-49613DC11EC5}" type="datetimeFigureOut">
              <a:rPr lang="en-US" smtClean="0"/>
              <a:t>30-Nov-21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E30D4D-2B52-6142-B63D-8FECBB5D1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6D9840-8BAA-3441-A2C1-366C021CA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3D4B8-838B-BC4B-86D0-BB80EC608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905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2912FC-68E4-ED44-A128-704BD7127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B32889-D3F2-E244-BF3B-03DECBB90A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2CA04F-C76F-4A4B-9817-4252124B61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3FB528-A451-884D-9F78-F9CF42602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FA3A-5CBE-2D49-A792-49613DC11EC5}" type="datetimeFigureOut">
              <a:rPr lang="en-US" smtClean="0"/>
              <a:t>30-Nov-21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6F8B09-0F7B-6D4A-8559-C4EEA4E2D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798F5B-3D58-1C46-83F7-C4069E516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3D4B8-838B-BC4B-86D0-BB80EC608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688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86487-C5D7-A44C-A99E-F14C06C17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E33A04-4A4E-B14D-B91E-BA1B4D884F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37298D-7C60-8642-87CD-27C8D95463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F179D1-DEFF-224C-A501-5CFF2191C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FA3A-5CBE-2D49-A792-49613DC11EC5}" type="datetimeFigureOut">
              <a:rPr lang="en-US" smtClean="0"/>
              <a:t>30-Nov-21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56760B-9D27-0A4D-8121-08CDCA042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E1DD79-1DD5-EF47-B4C3-530B85147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3D4B8-838B-BC4B-86D0-BB80EC608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522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heme" Target="../theme/theme2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vmlDrawing" Target="../drawings/vmlDrawing1.vml"/><Relationship Id="rId9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vmlDrawing" Target="../drawings/vmlDrawing4.v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15.xml"/><Relationship Id="rId16" Type="http://schemas.openxmlformats.org/officeDocument/2006/relationships/oleObject" Target="../embeddings/oleObject4.bin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ags" Target="../tags/tag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ags" Target="../tags/tag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vmlDrawing" Target="../drawings/vmlDrawing16.vml"/><Relationship Id="rId7" Type="http://schemas.openxmlformats.org/officeDocument/2006/relationships/image" Target="../media/image1.em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5.xml"/><Relationship Id="rId6" Type="http://schemas.openxmlformats.org/officeDocument/2006/relationships/oleObject" Target="../embeddings/oleObject16.bin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D03EAA-BFD6-5E47-889C-CCDFC12F2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726AE5-4640-9445-98F6-127B2A513D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C5561C-4C6D-D543-A120-917AF8E8D2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18FA3A-5CBE-2D49-A792-49613DC11EC5}" type="datetimeFigureOut">
              <a:rPr lang="en-US" smtClean="0"/>
              <a:t>30-Nov-21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222336-8309-DC42-BA9C-7105C1A0D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EC4DB6-4B29-E548-8458-DEC40D3F7A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3D4B8-838B-BC4B-86D0-BB80EC608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395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9CDCC967-318F-4E78-9448-E44785DAEE1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think-cell Slide" r:id="rId7" imgW="395" imgH="394" progId="TCLayout.ActiveDocument.1">
                  <p:embed/>
                </p:oleObj>
              </mc:Choice>
              <mc:Fallback>
                <p:oleObj name="think-cell Slide" r:id="rId7" imgW="395" imgH="394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9CDCC967-318F-4E78-9448-E44785DAEE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96F27741-F067-4EB8-A240-0E213C7D89CC}"/>
              </a:ext>
            </a:extLst>
          </p:cNvPr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2800" b="0" i="0" baseline="0">
              <a:latin typeface="Calibri Light" panose="020F0302020204030204" pitchFamily="34" charset="0"/>
              <a:ea typeface="+mj-ea"/>
              <a:cs typeface="Calibri Light" panose="020F0302020204030204" pitchFamily="34" charset="0"/>
              <a:sym typeface="Calibri Light" panose="020F03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3B351-9E68-EC4E-81FB-BC773609B5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8553" y="1825625"/>
            <a:ext cx="10515600" cy="1607123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DDEE96-9944-0449-B0A3-D18C350A1B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84835" y="224520"/>
            <a:ext cx="428609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algn="l"/>
            <a:fld id="{5C7892DB-DEDB-A440-9305-CDECCE7FBDC0}" type="slidenum">
              <a:rPr lang="en-US" smtClean="0"/>
              <a:pPr algn="l"/>
              <a:t>‹#›</a:t>
            </a:fld>
            <a:endParaRPr lang="en-US"/>
          </a:p>
        </p:txBody>
      </p:sp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2F0A03E9-83A0-4543-8F49-8F49D56CB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553" y="805392"/>
            <a:ext cx="10515600" cy="537986"/>
          </a:xfrm>
          <a:prstGeom prst="rect">
            <a:avLst/>
          </a:prstGeom>
        </p:spPr>
        <p:txBody>
          <a:bodyPr vert="horz" lIns="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08A616-D74D-8B4E-BF1E-2594B72F71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8553" y="6333772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 b="0" i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 sz="1000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D9A5F5D7-4D92-4A04-B180-95CF08AFE998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417890" y="224521"/>
            <a:ext cx="2068135" cy="54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316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6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31775" indent="-2317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Font typeface="Courier New" panose="02070309020205020404" pitchFamily="49" charset="0"/>
        <a:buChar char="o"/>
        <a:tabLst/>
        <a:defRPr sz="16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1pPr>
      <a:lvl2pPr marL="401638" indent="-1698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SzPct val="102000"/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2pPr>
      <a:lvl3pPr marL="582613" indent="-1809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SzPct val="102000"/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752475" indent="-179388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2"/>
        </a:buClr>
        <a:buSzPct val="102000"/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920750" indent="-168275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2"/>
        </a:buClr>
        <a:buSzPct val="102000"/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865187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9CDCC967-318F-4E78-9448-E44785DAEE1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15085652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think-cell Slide" r:id="rId16" imgW="395" imgH="394" progId="TCLayout.ActiveDocument.1">
                  <p:embed/>
                </p:oleObj>
              </mc:Choice>
              <mc:Fallback>
                <p:oleObj name="think-cell Slide" r:id="rId16" imgW="395" imgH="394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9CDCC967-318F-4E78-9448-E44785DAEE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96F27741-F067-4EB8-A240-0E213C7D89CC}"/>
              </a:ext>
            </a:extLst>
          </p:cNvPr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2800" b="0" i="0" baseline="0">
              <a:latin typeface="Calibri Light" panose="020F0302020204030204" pitchFamily="34" charset="0"/>
              <a:ea typeface="+mj-ea"/>
              <a:cs typeface="Calibri Light" panose="020F0302020204030204" pitchFamily="34" charset="0"/>
              <a:sym typeface="Calibri Light" panose="020F03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3B351-9E68-EC4E-81FB-BC773609B5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8553" y="1825625"/>
            <a:ext cx="10515600" cy="1607123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DDEE96-9944-0449-B0A3-D18C350A1B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84835" y="224520"/>
            <a:ext cx="428609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algn="l"/>
            <a:fld id="{5C7892DB-DEDB-A440-9305-CDECCE7FBDC0}" type="slidenum">
              <a:rPr lang="en-US" smtClean="0"/>
              <a:pPr algn="l"/>
              <a:t>‹#›</a:t>
            </a:fld>
            <a:endParaRPr lang="en-US"/>
          </a:p>
        </p:txBody>
      </p:sp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2F0A03E9-83A0-4543-8F49-8F49D56CB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553" y="805392"/>
            <a:ext cx="10515600" cy="537986"/>
          </a:xfrm>
          <a:prstGeom prst="rect">
            <a:avLst/>
          </a:prstGeom>
        </p:spPr>
        <p:txBody>
          <a:bodyPr vert="horz" lIns="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08A616-D74D-8B4E-BF1E-2594B72F71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8553" y="6333772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 b="0" i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 sz="1000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D9A5F5D7-4D92-4A04-B180-95CF08AFE998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417890" y="224521"/>
            <a:ext cx="2068135" cy="54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362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31775" indent="-2317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Font typeface="Courier New" panose="02070309020205020404" pitchFamily="49" charset="0"/>
        <a:buChar char="o"/>
        <a:tabLst/>
        <a:defRPr sz="16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1pPr>
      <a:lvl2pPr marL="401638" indent="-1698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SzPct val="102000"/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2pPr>
      <a:lvl3pPr marL="582613" indent="-1809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SzPct val="102000"/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752475" indent="-179388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2"/>
        </a:buClr>
        <a:buSzPct val="102000"/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920750" indent="-168275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2"/>
        </a:buClr>
        <a:buSzPct val="102000"/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865187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9CDCC967-318F-4E78-9448-E44785DAEE1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4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think-cell Slide" r:id="rId6" imgW="395" imgH="394" progId="TCLayout.ActiveDocument.1">
                  <p:embed/>
                </p:oleObj>
              </mc:Choice>
              <mc:Fallback>
                <p:oleObj name="think-cell Slide" r:id="rId6" imgW="395" imgH="394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9CDCC967-318F-4E78-9448-E44785DAEE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96F27741-F067-4EB8-A240-0E213C7D89CC}"/>
              </a:ext>
            </a:extLst>
          </p:cNvPr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2101" b="0" i="0" baseline="0">
              <a:latin typeface="Calibri Light" panose="020F0302020204030204" pitchFamily="34" charset="0"/>
              <a:ea typeface="+mj-ea"/>
              <a:cs typeface="Calibri Light" panose="020F0302020204030204" pitchFamily="34" charset="0"/>
              <a:sym typeface="Calibri Light" panose="020F03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3B351-9E68-EC4E-81FB-BC773609B5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8553" y="1825626"/>
            <a:ext cx="10515599" cy="1607123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DDEE96-9944-0449-B0A3-D18C350A1B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84836" y="224521"/>
            <a:ext cx="428609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5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algn="l"/>
            <a:fld id="{5C7892DB-DEDB-A440-9305-CDECCE7FBDC0}" type="slidenum">
              <a:rPr lang="en-US" smtClean="0"/>
              <a:pPr algn="l"/>
              <a:t>‹#›</a:t>
            </a:fld>
            <a:endParaRPr lang="en-US"/>
          </a:p>
        </p:txBody>
      </p:sp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2F0A03E9-83A0-4543-8F49-8F49D56CB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553" y="805392"/>
            <a:ext cx="10515599" cy="537986"/>
          </a:xfrm>
          <a:prstGeom prst="rect">
            <a:avLst/>
          </a:prstGeom>
        </p:spPr>
        <p:txBody>
          <a:bodyPr vert="horz" lIns="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08A616-D74D-8B4E-BF1E-2594B72F71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8553" y="6333773"/>
            <a:ext cx="4114801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50" b="0" i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 sz="750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D9A5F5D7-4D92-4A04-B180-95CF08AFE99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17891" y="224521"/>
            <a:ext cx="2068136" cy="54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316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31775" indent="-2317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Font typeface="Courier New" panose="02070309020205020404" pitchFamily="49" charset="0"/>
        <a:buChar char="o"/>
        <a:tabLst/>
        <a:defRPr sz="16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1pPr>
      <a:lvl2pPr marL="401638" indent="-1698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SzPct val="102000"/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2pPr>
      <a:lvl3pPr marL="582613" indent="-1809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SzPct val="102000"/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752475" indent="-179388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2"/>
        </a:buClr>
        <a:buSzPct val="102000"/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920750" indent="-168275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2"/>
        </a:buClr>
        <a:buSzPct val="102000"/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865187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ovid19.who.int/" TargetMode="Externa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nam12.safelinks.protection.outlook.com/?url=https%3A%2F%2Fwww.who.int%2Fpublications%2Fm%2Fitem%2Fconsiderations-for-optimizing-deployment-of-astrazeneca-azd1222-and-sii-covishield-vaccines-in-a-time-limited-constrained-supply-situation&amp;data=04%7C01%7Cselodann%40paho.org%7Ccaf2d27457ac491b75d408d998fa6cf2%7Ce610e79c2ec04e0f8a141e4b101519f7%7C0%7C1%7C637709025368607030%7CUnknown%7CTWFpbGZsb3d8eyJWIjoiMC4wLjAwMDAiLCJQIjoiV2luMzIiLCJBTiI6Ik1haWwiLCJXVCI6Mn0%3D%7C3000&amp;sdata=x37AQ%2B8BWqtq%2FjkIbiHn%2FSRYzH7qiO%2Fr6gzKz1N5x0k%3D&amp;reserved=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un.org/sites/un2.un.org/files/coronavirus_vaccinefaq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iatatravelcentre.com/world.php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hyperlink" Target="https://covid19.who.int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22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FC9BE17-9A7B-462D-AE50-3D8777387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4" descr="A picture containing indoor, toothbrush, sitting, brush&#10;&#10;Description automatically generated">
            <a:extLst>
              <a:ext uri="{FF2B5EF4-FFF2-40B4-BE49-F238E27FC236}">
                <a16:creationId xmlns:a16="http://schemas.microsoft.com/office/drawing/2014/main" id="{CADCC5DE-F09B-4B8F-BD0B-B05A27EC66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402" r="14105" b="5689"/>
          <a:stretch/>
        </p:blipFill>
        <p:spPr>
          <a:xfrm>
            <a:off x="3523488" y="0"/>
            <a:ext cx="866851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EBE8569-6AEC-4B8C-8D53-2DE337CD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3F0C0F-8363-49F6-9443-F59B7CD3F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815" y="2797811"/>
            <a:ext cx="5770502" cy="1124712"/>
          </a:xfrm>
        </p:spPr>
        <p:txBody>
          <a:bodyPr anchor="b">
            <a:noAutofit/>
          </a:bodyPr>
          <a:lstStyle/>
          <a:p>
            <a:r>
              <a:rPr lang="en-US" sz="4000" b="1" dirty="0">
                <a:cs typeface="Calibri Light"/>
              </a:rPr>
              <a:t>Update on UN COVID-19 Vaccination Programme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03A66EA7-982C-49E9-A8B6-162590AC96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8135" y="264629"/>
            <a:ext cx="2471110" cy="6520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06AE9E8-353E-4067-981C-61EB9FDD825B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97"/>
            <a:ext cx="2519680" cy="71945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0505984-C1D8-4EA7-8AEC-BD4FC1D0BFD5}"/>
              </a:ext>
            </a:extLst>
          </p:cNvPr>
          <p:cNvSpPr txBox="1"/>
          <p:nvPr/>
        </p:nvSpPr>
        <p:spPr>
          <a:xfrm>
            <a:off x="1116331" y="4245081"/>
            <a:ext cx="6096000" cy="548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900" b="1" dirty="0">
                <a:solidFill>
                  <a:schemeClr val="accent2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UNHCR / ICVA Webinar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A78C798-EC89-4EA6-B32C-1E17B92EB2E1}"/>
              </a:ext>
            </a:extLst>
          </p:cNvPr>
          <p:cNvSpPr txBox="1"/>
          <p:nvPr/>
        </p:nvSpPr>
        <p:spPr>
          <a:xfrm>
            <a:off x="7376881" y="5616565"/>
            <a:ext cx="2315897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b="1" dirty="0">
                <a:solidFill>
                  <a:srgbClr val="002060"/>
                </a:solidFill>
              </a:rPr>
              <a:t>01 </a:t>
            </a:r>
            <a:r>
              <a:rPr lang="fr-FR" b="1" dirty="0" err="1">
                <a:solidFill>
                  <a:srgbClr val="002060"/>
                </a:solidFill>
              </a:rPr>
              <a:t>December</a:t>
            </a:r>
            <a:r>
              <a:rPr lang="fr-FR" b="1" dirty="0">
                <a:solidFill>
                  <a:srgbClr val="002060"/>
                </a:solidFill>
              </a:rPr>
              <a:t> 2021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88B4867-3EB0-4E84-83A6-F9FCFA4DD02F}"/>
              </a:ext>
            </a:extLst>
          </p:cNvPr>
          <p:cNvSpPr txBox="1"/>
          <p:nvPr/>
        </p:nvSpPr>
        <p:spPr>
          <a:xfrm>
            <a:off x="7222580" y="5894589"/>
            <a:ext cx="2563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schemeClr val="tx2"/>
                </a:solidFill>
              </a:rPr>
              <a:t>Note : </a:t>
            </a:r>
            <a:r>
              <a:rPr lang="en-GB" sz="1200" dirty="0">
                <a:solidFill>
                  <a:schemeClr val="tx2"/>
                </a:solidFill>
              </a:rPr>
              <a:t>This guidance may be subject to update and revisions</a:t>
            </a:r>
            <a:endParaRPr lang="fr-FR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76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0DCED7-456A-43AE-986A-22A7A6938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892DB-DEDB-A440-9305-CDECCE7FBDC0}" type="slidenum">
              <a:rPr lang="en-US" smtClean="0"/>
              <a:t>10</a:t>
            </a:fld>
            <a:endParaRPr lang="en-US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F368EBDC-D147-4E14-8052-2B8CD7C4B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6186" y="136525"/>
            <a:ext cx="2234560" cy="5896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19AAC60-9470-4935-A8FE-3CBA2924F0A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9"/>
            <a:ext cx="2519680" cy="71945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3F06E2A-A7DB-487D-AAAD-70F0AA25EBFE}"/>
              </a:ext>
            </a:extLst>
          </p:cNvPr>
          <p:cNvSpPr txBox="1"/>
          <p:nvPr/>
        </p:nvSpPr>
        <p:spPr>
          <a:xfrm>
            <a:off x="295275" y="842963"/>
            <a:ext cx="5514975" cy="57246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900" b="1" dirty="0">
                <a:solidFill>
                  <a:srgbClr val="4454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Vaccination Programme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900" b="1" dirty="0">
                <a:solidFill>
                  <a:schemeClr val="accent2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Phase One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Limited amount of COVID-19 vaccine available (300K AstraZeneca)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200" dirty="0">
                <a:solidFill>
                  <a:prstClr val="black"/>
                </a:solidFill>
                <a:latin typeface="Calibri" panose="020F0502020204030204"/>
              </a:rPr>
              <a:t>66 countries</a:t>
            </a:r>
            <a:endParaRPr kumimoji="0" lang="en-GB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200" dirty="0">
                <a:solidFill>
                  <a:prstClr val="black"/>
                </a:solidFill>
                <a:latin typeface="Calibri" panose="020F0502020204030204"/>
              </a:rPr>
              <a:t>S</a:t>
            </a:r>
            <a:r>
              <a:rPr kumimoji="0" lang="en-GB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hort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expiration date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Build up a system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Prioritize countries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Identify </a:t>
            </a:r>
            <a:r>
              <a:rPr lang="en-GB" sz="2200" dirty="0">
                <a:solidFill>
                  <a:prstClr val="black"/>
                </a:solidFill>
              </a:rPr>
              <a:t>eligibility and priority criteria</a:t>
            </a:r>
            <a:endParaRPr kumimoji="0" lang="en-GB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Tailor a registration </a:t>
            </a:r>
            <a:r>
              <a:rPr lang="en-GB" sz="2200" dirty="0">
                <a:solidFill>
                  <a:prstClr val="black"/>
                </a:solidFill>
              </a:rPr>
              <a:t>program that protect data confidentiality </a:t>
            </a:r>
            <a:endParaRPr kumimoji="0" lang="en-GB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Identify and train coordinators and teams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Deploy and locally administer the vaccine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Document the administration the vaccine using WHO standards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7A711F-D7EE-4C75-A882-5B4493CE524B}"/>
              </a:ext>
            </a:extLst>
          </p:cNvPr>
          <p:cNvSpPr txBox="1"/>
          <p:nvPr/>
        </p:nvSpPr>
        <p:spPr>
          <a:xfrm>
            <a:off x="5876925" y="842963"/>
            <a:ext cx="5848350" cy="57246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sz="2900" b="1" dirty="0">
              <a:solidFill>
                <a:schemeClr val="accent2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  <a:p>
            <a:r>
              <a:rPr lang="en-GB" sz="2900" b="1" dirty="0">
                <a:solidFill>
                  <a:schemeClr val="accent2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Phase Two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Larger quantities and varied types of COVID-19 vaccines (AstraZeneca, J&amp;J and Sinopharm)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2200" dirty="0">
                <a:solidFill>
                  <a:prstClr val="black"/>
                </a:solidFill>
              </a:rPr>
              <a:t>Up to 112 countries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Protracted expiry dates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Registration programme (the Everbridge Platform) with coordinators and teams activated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200" dirty="0">
                <a:solidFill>
                  <a:prstClr val="black"/>
                </a:solidFill>
                <a:latin typeface="Calibri" panose="020F0502020204030204"/>
              </a:rPr>
              <a:t>P</a:t>
            </a:r>
            <a:r>
              <a:rPr kumimoji="0" lang="en-GB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rocess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initiated well in advance of deployment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 prioritization required (first come first served)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Staff of national NGO Partners eligible</a:t>
            </a:r>
            <a:r>
              <a:rPr lang="en-GB" sz="2200" dirty="0">
                <a:solidFill>
                  <a:prstClr val="black"/>
                </a:solidFill>
                <a:latin typeface="Calibri" panose="020F0502020204030204"/>
              </a:rPr>
              <a:t> to r</a:t>
            </a:r>
            <a:r>
              <a:rPr kumimoji="0" lang="en-GB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egister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 get vaccinated. </a:t>
            </a:r>
          </a:p>
        </p:txBody>
      </p:sp>
    </p:spTree>
    <p:extLst>
      <p:ext uri="{BB962C8B-B14F-4D97-AF65-F5344CB8AC3E}">
        <p14:creationId xmlns:p14="http://schemas.microsoft.com/office/powerpoint/2010/main" val="4152300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C623A-DC52-4312-B836-44771BCFE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934948"/>
            <a:ext cx="10515600" cy="898599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4454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Global pandemic trends</a:t>
            </a:r>
            <a:br>
              <a:rPr lang="en-US" sz="2900" b="1" dirty="0">
                <a:solidFill>
                  <a:srgbClr val="44546A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9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Current Situation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0DCED7-456A-43AE-986A-22A7A6938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892DB-DEDB-A440-9305-CDECCE7FBDC0}" type="slidenum">
              <a:rPr lang="en-US" smtClean="0"/>
              <a:t>11</a:t>
            </a:fld>
            <a:endParaRPr lang="en-US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F368EBDC-D147-4E14-8052-2B8CD7C4B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6186" y="136525"/>
            <a:ext cx="2234560" cy="5896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C9F9B4E-D08E-4FC6-BBDC-3B128B5FEE7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606"/>
            <a:ext cx="2519680" cy="719455"/>
          </a:xfrm>
          <a:prstGeom prst="rect">
            <a:avLst/>
          </a:prstGeom>
        </p:spPr>
      </p:pic>
      <p:sp>
        <p:nvSpPr>
          <p:cNvPr id="9" name="Title 5">
            <a:extLst>
              <a:ext uri="{FF2B5EF4-FFF2-40B4-BE49-F238E27FC236}">
                <a16:creationId xmlns:a16="http://schemas.microsoft.com/office/drawing/2014/main" id="{194D3193-B3FA-43A5-A5DF-7CF9F1DF34CB}"/>
              </a:ext>
            </a:extLst>
          </p:cNvPr>
          <p:cNvSpPr txBox="1">
            <a:spLocks/>
          </p:cNvSpPr>
          <p:nvPr/>
        </p:nvSpPr>
        <p:spPr>
          <a:xfrm>
            <a:off x="209034" y="223398"/>
            <a:ext cx="8754312" cy="968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4F1665-7051-47B9-8C9F-23C4E302307C}"/>
              </a:ext>
            </a:extLst>
          </p:cNvPr>
          <p:cNvSpPr txBox="1"/>
          <p:nvPr/>
        </p:nvSpPr>
        <p:spPr>
          <a:xfrm>
            <a:off x="9268437" y="4417093"/>
            <a:ext cx="25582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Different phases in different </a:t>
            </a:r>
          </a:p>
          <a:p>
            <a:r>
              <a:rPr lang="en-GB" sz="2800" dirty="0">
                <a:solidFill>
                  <a:srgbClr val="FF0000"/>
                </a:solidFill>
              </a:rPr>
              <a:t>parts of world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879383-2C22-4951-9370-276A7A65261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19" t="18078" r="10691" b="5834"/>
          <a:stretch/>
        </p:blipFill>
        <p:spPr>
          <a:xfrm>
            <a:off x="907535" y="1833547"/>
            <a:ext cx="8360902" cy="441685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A40995C-240B-46A5-85DD-B5C231EE08EF}"/>
              </a:ext>
            </a:extLst>
          </p:cNvPr>
          <p:cNvSpPr txBox="1"/>
          <p:nvPr/>
        </p:nvSpPr>
        <p:spPr>
          <a:xfrm>
            <a:off x="904225" y="6356350"/>
            <a:ext cx="53543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Data: WHO COVID-19 Dashboard </a:t>
            </a:r>
            <a:r>
              <a:rPr lang="en-US" sz="1100" dirty="0">
                <a:hlinkClick r:id="rId5"/>
              </a:rPr>
              <a:t>https://covid19.who.int/</a:t>
            </a:r>
            <a:r>
              <a:rPr lang="en-US" sz="1100" dirty="0"/>
              <a:t> , data from November 26, 2021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19362956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C623A-DC52-4312-B836-44771BCFE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934948"/>
            <a:ext cx="10515600" cy="898599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4454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Vaccination Programme</a:t>
            </a:r>
            <a:br>
              <a:rPr kumimoji="0" lang="en-US" sz="29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</a:br>
            <a:r>
              <a:rPr lang="en-US" sz="29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Current Vaccines on hand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CB65B28-BD77-4C8B-87A7-1C0CA0DF4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040" y="1890444"/>
            <a:ext cx="10823917" cy="45720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>
                <a:solidFill>
                  <a:schemeClr val="tx2"/>
                </a:solidFill>
              </a:rPr>
              <a:t>All vaccines administered through the Programme have been approved by the WHO under emergency use listing procedures (EUL), after a rigorous assessment of efficacy and safety. In particular, the UN has acquired doses of: </a:t>
            </a:r>
          </a:p>
          <a:p>
            <a:pPr marL="0" indent="0">
              <a:buNone/>
            </a:pPr>
            <a:r>
              <a:rPr lang="en-GB" sz="2400" dirty="0">
                <a:solidFill>
                  <a:schemeClr val="tx2"/>
                </a:solidFill>
              </a:rPr>
              <a:t>• JANSSEN Ad26.CoV2.S vaccine against COVID-19 manufactured by Janssen (</a:t>
            </a:r>
            <a:r>
              <a:rPr lang="en-GB" sz="2400" b="1" dirty="0">
                <a:solidFill>
                  <a:schemeClr val="tx2"/>
                </a:solidFill>
              </a:rPr>
              <a:t>Johnson</a:t>
            </a:r>
            <a:r>
              <a:rPr lang="en-GB" sz="2400" dirty="0">
                <a:solidFill>
                  <a:schemeClr val="tx2"/>
                </a:solidFill>
              </a:rPr>
              <a:t> &amp; </a:t>
            </a:r>
            <a:r>
              <a:rPr lang="en-GB" sz="2400" b="1" dirty="0">
                <a:solidFill>
                  <a:schemeClr val="tx2"/>
                </a:solidFill>
              </a:rPr>
              <a:t>Johnson</a:t>
            </a:r>
            <a:r>
              <a:rPr lang="en-GB" sz="2400" dirty="0">
                <a:solidFill>
                  <a:schemeClr val="tx2"/>
                </a:solidFill>
              </a:rPr>
              <a:t>). </a:t>
            </a:r>
          </a:p>
          <a:p>
            <a:pPr marL="0" indent="0">
              <a:buNone/>
            </a:pPr>
            <a:r>
              <a:rPr lang="en-GB" sz="2400" dirty="0">
                <a:solidFill>
                  <a:schemeClr val="tx2"/>
                </a:solidFill>
              </a:rPr>
              <a:t>• BBIBP-</a:t>
            </a:r>
            <a:r>
              <a:rPr lang="en-GB" sz="2400" dirty="0" err="1">
                <a:solidFill>
                  <a:schemeClr val="tx2"/>
                </a:solidFill>
              </a:rPr>
              <a:t>CorV</a:t>
            </a:r>
            <a:r>
              <a:rPr lang="en-GB" sz="2400" dirty="0">
                <a:solidFill>
                  <a:schemeClr val="tx2"/>
                </a:solidFill>
              </a:rPr>
              <a:t> (</a:t>
            </a:r>
            <a:r>
              <a:rPr lang="en-GB" sz="2400" b="1" dirty="0">
                <a:solidFill>
                  <a:schemeClr val="tx2"/>
                </a:solidFill>
              </a:rPr>
              <a:t>SINOPHARM</a:t>
            </a:r>
            <a:r>
              <a:rPr lang="en-GB" sz="2400" dirty="0">
                <a:solidFill>
                  <a:schemeClr val="tx2"/>
                </a:solidFill>
              </a:rPr>
              <a:t>) vaccine manufactured by the Sinopharm/ China National Pharmaceutical Group.</a:t>
            </a:r>
          </a:p>
          <a:p>
            <a:pPr marL="0" indent="0">
              <a:buNone/>
            </a:pPr>
            <a:r>
              <a:rPr lang="en-GB" sz="2400" dirty="0">
                <a:solidFill>
                  <a:schemeClr val="tx2"/>
                </a:solidFill>
              </a:rPr>
              <a:t>• SII </a:t>
            </a:r>
            <a:r>
              <a:rPr lang="en-GB" sz="2400" dirty="0" err="1">
                <a:solidFill>
                  <a:schemeClr val="tx2"/>
                </a:solidFill>
              </a:rPr>
              <a:t>Covishield</a:t>
            </a:r>
            <a:r>
              <a:rPr lang="en-GB" sz="2400" b="1" dirty="0">
                <a:solidFill>
                  <a:schemeClr val="tx2"/>
                </a:solidFill>
              </a:rPr>
              <a:t> (AstraZeneca) </a:t>
            </a:r>
            <a:r>
              <a:rPr lang="en-GB" sz="2400" dirty="0">
                <a:solidFill>
                  <a:schemeClr val="tx2"/>
                </a:solidFill>
              </a:rPr>
              <a:t>vaccine to provide 2</a:t>
            </a:r>
            <a:r>
              <a:rPr lang="en-GB" sz="2400" baseline="30000" dirty="0">
                <a:solidFill>
                  <a:schemeClr val="tx2"/>
                </a:solidFill>
              </a:rPr>
              <a:t>nd</a:t>
            </a:r>
            <a:r>
              <a:rPr lang="en-GB" sz="2400" dirty="0">
                <a:solidFill>
                  <a:schemeClr val="tx2"/>
                </a:solidFill>
              </a:rPr>
              <a:t> doses to those who received only 1</a:t>
            </a:r>
            <a:r>
              <a:rPr lang="en-GB" sz="2400" baseline="30000" dirty="0">
                <a:solidFill>
                  <a:schemeClr val="tx2"/>
                </a:solidFill>
              </a:rPr>
              <a:t>st</a:t>
            </a:r>
            <a:r>
              <a:rPr lang="en-GB" sz="2400" dirty="0">
                <a:solidFill>
                  <a:schemeClr val="tx2"/>
                </a:solidFill>
              </a:rPr>
              <a:t> dose during Phase One</a:t>
            </a:r>
          </a:p>
          <a:p>
            <a:pPr marL="0" indent="0">
              <a:buNone/>
            </a:pPr>
            <a:endParaRPr lang="en-GB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GB" sz="2400" dirty="0">
                <a:solidFill>
                  <a:schemeClr val="tx2"/>
                </a:solidFill>
              </a:rPr>
              <a:t>NB: all the vaccines on hand are approved for adults 18 age and older </a:t>
            </a:r>
          </a:p>
          <a:p>
            <a:pPr marL="0" indent="0">
              <a:buNone/>
            </a:pPr>
            <a:endParaRPr lang="en-GB" sz="2400" dirty="0">
              <a:solidFill>
                <a:schemeClr val="tx2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0DCED7-456A-43AE-986A-22A7A6938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892DB-DEDB-A440-9305-CDECCE7FBDC0}" type="slidenum">
              <a:rPr lang="en-US" smtClean="0"/>
              <a:t>12</a:t>
            </a:fld>
            <a:endParaRPr lang="en-US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F368EBDC-D147-4E14-8052-2B8CD7C4B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6186" y="136525"/>
            <a:ext cx="2234560" cy="5896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C9F9B4E-D08E-4FC6-BBDC-3B128B5FEE7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556"/>
            <a:ext cx="2519680" cy="71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347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C623A-DC52-4312-B836-44771BCFE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049" y="783823"/>
            <a:ext cx="10515600" cy="882583"/>
          </a:xfrm>
        </p:spPr>
        <p:txBody>
          <a:bodyPr>
            <a:normAutofit fontScale="90000"/>
          </a:bodyPr>
          <a:lstStyle/>
          <a:p>
            <a:r>
              <a:rPr lang="en-US" sz="29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Vaccine Queries</a:t>
            </a:r>
            <a:br>
              <a:rPr lang="en-US" sz="29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9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Mix and Match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CB65B28-BD77-4C8B-87A7-1C0CA0DF4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857" y="1695235"/>
            <a:ext cx="11212286" cy="4775903"/>
          </a:xfrm>
        </p:spPr>
        <p:txBody>
          <a:bodyPr>
            <a:normAutofit lnSpcReduction="10000"/>
          </a:bodyPr>
          <a:lstStyle/>
          <a:p>
            <a:pPr marL="0" indent="0" algn="l">
              <a:buNone/>
            </a:pPr>
            <a:r>
              <a:rPr lang="en-GB" sz="2400" b="1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Refer to updated FAQs </a:t>
            </a:r>
          </a:p>
          <a:p>
            <a:pPr marL="0" indent="0" algn="l">
              <a:buNone/>
            </a:pPr>
            <a:r>
              <a:rPr lang="en-GB" sz="2400" b="1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Mixing vaccine from different manufacturers</a:t>
            </a:r>
            <a:endParaRPr lang="en-GB" sz="2400" b="0" i="0" dirty="0">
              <a:solidFill>
                <a:schemeClr val="tx2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sz="2400" b="1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AstraZeneca vaccine products (AstraZeneca AZD1222, SII </a:t>
            </a:r>
            <a:r>
              <a:rPr lang="en-GB" sz="2400" b="1" i="0" dirty="0" err="1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Covishield</a:t>
            </a:r>
            <a:r>
              <a:rPr lang="en-GB" sz="2400" b="1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, and SK Bioscience) : </a:t>
            </a:r>
            <a:r>
              <a:rPr lang="en-GB" sz="2400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these </a:t>
            </a:r>
            <a:r>
              <a:rPr lang="en-GB" sz="2400" dirty="0">
                <a:solidFill>
                  <a:schemeClr val="tx2"/>
                </a:solidFill>
                <a:latin typeface="Calibri" panose="020F0502020204030204" pitchFamily="34" charset="0"/>
              </a:rPr>
              <a:t>vaccine </a:t>
            </a:r>
            <a:r>
              <a:rPr lang="en-GB" sz="2400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are considered </a:t>
            </a:r>
            <a:r>
              <a:rPr lang="en-GB" sz="2400" b="0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equivalent and interchangeable (see WHO information </a:t>
            </a:r>
            <a:r>
              <a:rPr lang="en-GB" sz="2400" b="0" i="0" dirty="0">
                <a:solidFill>
                  <a:srgbClr val="323130"/>
                </a:solidFill>
                <a:effectLst/>
                <a:latin typeface="Calibri" panose="020F0502020204030204" pitchFamily="34" charset="0"/>
                <a:hlinkClick r:id="rId2"/>
              </a:rPr>
              <a:t>here</a:t>
            </a:r>
            <a:r>
              <a:rPr lang="en-GB" sz="2400" b="0" i="0" dirty="0">
                <a:solidFill>
                  <a:srgbClr val="323130"/>
                </a:solidFill>
                <a:effectLst/>
                <a:latin typeface="Calibri" panose="020F0502020204030204" pitchFamily="34" charset="0"/>
              </a:rPr>
              <a:t>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sz="2400" b="1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AstraZeneca and mRNA vaccine (Pfizer or </a:t>
            </a:r>
            <a:r>
              <a:rPr lang="en-GB" sz="2400" b="1" i="0" dirty="0" err="1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Moderna</a:t>
            </a:r>
            <a:r>
              <a:rPr lang="en-GB" sz="2400" b="1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): </a:t>
            </a:r>
            <a:r>
              <a:rPr lang="en-GB" sz="2400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S</a:t>
            </a:r>
            <a:r>
              <a:rPr lang="en-GB" sz="2400" b="0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upported by WHO as there is evidence of vaccine effectiveness and no increased safety issues</a:t>
            </a:r>
          </a:p>
          <a:p>
            <a:r>
              <a:rPr lang="en-GB" sz="2400" b="1" dirty="0">
                <a:solidFill>
                  <a:schemeClr val="tx2"/>
                </a:solidFill>
                <a:latin typeface="Calibri" panose="020F0502020204030204" pitchFamily="34" charset="0"/>
              </a:rPr>
              <a:t>AstraZeneca vaccine with other non-mRNA vaccines, such as Janssen (Johnson &amp; Johnson) and </a:t>
            </a:r>
            <a:r>
              <a:rPr lang="en-GB" sz="2400" b="1" dirty="0" err="1">
                <a:solidFill>
                  <a:schemeClr val="tx2"/>
                </a:solidFill>
                <a:latin typeface="Calibri" panose="020F0502020204030204" pitchFamily="34" charset="0"/>
              </a:rPr>
              <a:t>Sinopharm</a:t>
            </a:r>
            <a:r>
              <a:rPr lang="en-GB" sz="2400" b="1" dirty="0">
                <a:solidFill>
                  <a:schemeClr val="tx2"/>
                </a:solidFill>
                <a:latin typeface="Calibri" panose="020F0502020204030204" pitchFamily="34" charset="0"/>
              </a:rPr>
              <a:t>: </a:t>
            </a:r>
            <a:r>
              <a:rPr lang="en-GB" sz="2400" dirty="0">
                <a:solidFill>
                  <a:schemeClr val="tx2"/>
                </a:solidFill>
                <a:latin typeface="Calibri" panose="020F0502020204030204" pitchFamily="34" charset="0"/>
              </a:rPr>
              <a:t>There </a:t>
            </a:r>
            <a:r>
              <a:rPr lang="en-GB" sz="2400" b="0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is no data as of now. Consider </a:t>
            </a:r>
            <a:r>
              <a:rPr lang="en-GB" sz="2400" dirty="0">
                <a:solidFill>
                  <a:schemeClr val="tx2"/>
                </a:solidFill>
                <a:latin typeface="Calibri" panose="020F0502020204030204" pitchFamily="34" charset="0"/>
              </a:rPr>
              <a:t>t</a:t>
            </a:r>
            <a:r>
              <a:rPr lang="en-GB" sz="2400" b="0" i="0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he risks and benefits individually. </a:t>
            </a:r>
          </a:p>
          <a:p>
            <a:r>
              <a:rPr lang="en-GB" sz="2400" b="1" dirty="0">
                <a:solidFill>
                  <a:schemeClr val="tx2"/>
                </a:solidFill>
                <a:latin typeface="Calibri" panose="020F0502020204030204" pitchFamily="34" charset="0"/>
              </a:rPr>
              <a:t>Second dose after non-WHO EUL approved vaccine (i.e. Sputnik V)</a:t>
            </a:r>
            <a:r>
              <a:rPr lang="en-GB" sz="2400" b="0" i="0" dirty="0">
                <a:solidFill>
                  <a:srgbClr val="323130"/>
                </a:solidFill>
                <a:effectLst/>
                <a:latin typeface="Calibri" panose="020F0502020204030204" pitchFamily="34" charset="0"/>
              </a:rPr>
              <a:t> there is no data on the effectiveness and safety of non-approved vaccines. </a:t>
            </a:r>
            <a:r>
              <a:rPr lang="en-GB" sz="2400" dirty="0">
                <a:solidFill>
                  <a:schemeClr val="tx2"/>
                </a:solidFill>
                <a:latin typeface="Calibri" panose="020F0502020204030204" pitchFamily="34" charset="0"/>
              </a:rPr>
              <a:t>Consider the risks and benefits individually. If possible start a complete immunization course.</a:t>
            </a:r>
            <a:endParaRPr lang="en-GB" sz="2400" b="0" i="0" dirty="0">
              <a:solidFill>
                <a:srgbClr val="323130"/>
              </a:solidFill>
              <a:effectLst/>
              <a:latin typeface="Calibri" panose="020F050202020403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en-GB" sz="31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2600" dirty="0">
              <a:solidFill>
                <a:schemeClr val="tx2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0DCED7-456A-43AE-986A-22A7A6938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892DB-DEDB-A440-9305-CDECCE7FBDC0}" type="slidenum">
              <a:rPr lang="en-US" smtClean="0"/>
              <a:t>13</a:t>
            </a:fld>
            <a:endParaRPr lang="en-US" dirty="0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F368EBDC-D147-4E14-8052-2B8CD7C4B9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6186" y="136525"/>
            <a:ext cx="2234560" cy="5896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F3103E-7A53-4140-A536-1FA1CF97F7EE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538"/>
            <a:ext cx="2519680" cy="71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2291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C623A-DC52-4312-B836-44771BCFE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049" y="726164"/>
            <a:ext cx="10515600" cy="917578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Vaccine Queries</a:t>
            </a:r>
            <a:br>
              <a:rPr lang="en-US" sz="29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9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Additional dose or Booster dose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CB65B28-BD77-4C8B-87A7-1C0CA0DF4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857" y="1808252"/>
            <a:ext cx="11212286" cy="474871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chemeClr val="tx2"/>
                </a:solidFill>
                <a:hlinkClick r:id="rId2"/>
              </a:rPr>
              <a:t>Refer to the FAQ on boosters/additional dose</a:t>
            </a:r>
            <a:endParaRPr lang="en-US" sz="2600" b="1" dirty="0">
              <a:solidFill>
                <a:schemeClr val="tx2"/>
              </a:solidFill>
            </a:endParaRPr>
          </a:p>
          <a:p>
            <a:pPr>
              <a:lnSpc>
                <a:spcPct val="120000"/>
              </a:lnSpc>
              <a:buFontTx/>
              <a:buChar char="-"/>
            </a:pPr>
            <a:r>
              <a:rPr lang="en-GB" sz="3100" b="1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Additional dose</a:t>
            </a:r>
            <a:r>
              <a:rPr lang="en-GB" sz="31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to complete </a:t>
            </a:r>
            <a:r>
              <a:rPr lang="en-GB" sz="3100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 </a:t>
            </a:r>
            <a:r>
              <a:rPr lang="en-GB" sz="31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primary vaccination schedule. </a:t>
            </a:r>
          </a:p>
          <a:p>
            <a:pPr>
              <a:lnSpc>
                <a:spcPct val="120000"/>
              </a:lnSpc>
              <a:buFont typeface="Symbol" panose="05050102010706020507" pitchFamily="18" charset="2"/>
              <a:buChar char="Þ"/>
            </a:pPr>
            <a:r>
              <a:rPr lang="en-GB" sz="31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Can be considered in certain at-risk groups (immunocompromised/age 60+ for Sinopharm or </a:t>
            </a:r>
            <a:r>
              <a:rPr lang="en-GB" sz="3100" dirty="0" err="1">
                <a:solidFill>
                  <a:schemeClr val="tx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Sinovac</a:t>
            </a:r>
            <a:r>
              <a:rPr lang="en-GB" sz="31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) </a:t>
            </a:r>
            <a:endParaRPr lang="en-GB" sz="3100" dirty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GB" sz="3100" b="1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Booster</a:t>
            </a:r>
            <a:r>
              <a:rPr lang="en-GB" sz="31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</a:t>
            </a:r>
            <a:r>
              <a:rPr lang="en-GB" sz="31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dose administered to vaccinated individuals who already have completed a primary series to maintain immunity</a:t>
            </a:r>
          </a:p>
          <a:p>
            <a:pPr>
              <a:lnSpc>
                <a:spcPct val="120000"/>
              </a:lnSpc>
              <a:buFont typeface="Symbol" panose="05050102010706020507" pitchFamily="18" charset="2"/>
              <a:buChar char="Þ"/>
            </a:pPr>
            <a:r>
              <a:rPr lang="en-GB" sz="31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N</a:t>
            </a:r>
            <a:r>
              <a:rPr lang="en-GB" sz="3100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ot supported at this stage by WHO as evidence </a:t>
            </a:r>
            <a:r>
              <a:rPr lang="en-GB" sz="3100" u="sng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remains limited and inconclusive </a:t>
            </a:r>
            <a:endParaRPr lang="en-GB" sz="3100" u="sng" dirty="0">
              <a:solidFill>
                <a:schemeClr val="tx2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GB" sz="31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Studies are ongoing and guidance will be modified as new data is made available</a:t>
            </a: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2600" dirty="0">
              <a:solidFill>
                <a:schemeClr val="tx2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0DCED7-456A-43AE-986A-22A7A6938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892DB-DEDB-A440-9305-CDECCE7FBDC0}" type="slidenum">
              <a:rPr lang="en-US" smtClean="0"/>
              <a:t>14</a:t>
            </a:fld>
            <a:endParaRPr lang="en-US" dirty="0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F368EBDC-D147-4E14-8052-2B8CD7C4B9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6186" y="136525"/>
            <a:ext cx="2234560" cy="5896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C95C8DA-743D-4ECD-8A11-289F6363EA3E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693"/>
            <a:ext cx="2519680" cy="71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1961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C623A-DC52-4312-B836-44771BCFE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049" y="873303"/>
            <a:ext cx="10515600" cy="852632"/>
          </a:xfrm>
        </p:spPr>
        <p:txBody>
          <a:bodyPr>
            <a:normAutofit fontScale="90000"/>
          </a:bodyPr>
          <a:lstStyle/>
          <a:p>
            <a:r>
              <a:rPr lang="en-US" sz="29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Vaccine Queries</a:t>
            </a:r>
            <a:br>
              <a:rPr lang="en-US" sz="29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9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Vaccination and travel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CB65B28-BD77-4C8B-87A7-1C0CA0DF4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856" y="1890445"/>
            <a:ext cx="11702143" cy="466652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  <a:buFontTx/>
              <a:buChar char="-"/>
            </a:pPr>
            <a:r>
              <a:rPr lang="en-GB" sz="31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Vaccination certificate does </a:t>
            </a:r>
            <a:r>
              <a:rPr lang="en-GB" sz="3100" u="sng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</a:t>
            </a:r>
            <a:r>
              <a:rPr lang="en-GB" sz="31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constitute a travel laissez-passer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en-GB" sz="31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Vaccines administered by UN are all WHO-EUL approved and as such recognized by many countries (US, most of EU) </a:t>
            </a:r>
            <a:r>
              <a:rPr lang="en-GB" sz="3100" u="sng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but not all </a:t>
            </a:r>
            <a:r>
              <a:rPr lang="en-GB" sz="31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waive travel restrictions</a:t>
            </a:r>
            <a:endParaRPr lang="en-GB" sz="3100" u="sng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  <a:buFontTx/>
              <a:buChar char="-"/>
            </a:pPr>
            <a:r>
              <a:rPr lang="en-GB" sz="31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 restriction waiver does not automatically translate into accessing health pass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GB" sz="3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RECOMMENDATIONS: </a:t>
            </a:r>
          </a:p>
          <a:p>
            <a:pPr lvl="1">
              <a:lnSpc>
                <a:spcPct val="120000"/>
              </a:lnSpc>
              <a:buFont typeface="Symbol" panose="05050102010706020507" pitchFamily="18" charset="2"/>
              <a:buChar char="Þ"/>
            </a:pPr>
            <a:r>
              <a:rPr lang="en-GB" sz="3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30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Regularly check country requirements (</a:t>
            </a:r>
            <a:r>
              <a:rPr lang="en-GB" sz="30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IATA map</a:t>
            </a:r>
            <a:r>
              <a:rPr lang="en-GB" sz="30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822325" lvl="1" indent="-365125">
              <a:lnSpc>
                <a:spcPct val="120000"/>
              </a:lnSpc>
              <a:buFont typeface="Symbol" panose="05050102010706020507" pitchFamily="18" charset="2"/>
              <a:buChar char="Þ"/>
            </a:pPr>
            <a:r>
              <a:rPr lang="en-GB" sz="30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Carefully check type of vaccine, doses dates/departure date, additional   requirements (e.g. proof of negative testing)</a:t>
            </a:r>
          </a:p>
          <a:p>
            <a:pPr lvl="1">
              <a:lnSpc>
                <a:spcPct val="120000"/>
              </a:lnSpc>
              <a:buFont typeface="Symbol" panose="05050102010706020507" pitchFamily="18" charset="2"/>
              <a:buChar char="Þ"/>
            </a:pPr>
            <a:r>
              <a:rPr lang="en-GB" sz="30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Make sure to record your </a:t>
            </a:r>
            <a:r>
              <a:rPr lang="en-GB" sz="31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vaccination in </a:t>
            </a:r>
            <a:r>
              <a:rPr lang="en-GB" sz="31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WHO Vaccination Booklet</a:t>
            </a:r>
          </a:p>
          <a:p>
            <a:pPr>
              <a:lnSpc>
                <a:spcPct val="120000"/>
              </a:lnSpc>
              <a:buFontTx/>
              <a:buChar char="-"/>
            </a:pPr>
            <a:endParaRPr lang="en-GB" sz="3100" b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2600" dirty="0">
              <a:solidFill>
                <a:schemeClr val="tx2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0DCED7-456A-43AE-986A-22A7A6938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892DB-DEDB-A440-9305-CDECCE7FBDC0}" type="slidenum">
              <a:rPr lang="en-US" smtClean="0"/>
              <a:t>15</a:t>
            </a:fld>
            <a:endParaRPr lang="en-US" dirty="0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F368EBDC-D147-4E14-8052-2B8CD7C4B9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6186" y="136525"/>
            <a:ext cx="2234560" cy="5896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FD3F978-063A-4930-A1F3-293657B0D1D9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19680" cy="71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307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0DCED7-456A-43AE-986A-22A7A6938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892DB-DEDB-A440-9305-CDECCE7FBDC0}" type="slidenum">
              <a:rPr lang="en-US" smtClean="0"/>
              <a:t>16</a:t>
            </a:fld>
            <a:endParaRPr lang="en-US" dirty="0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F368EBDC-D147-4E14-8052-2B8CD7C4B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6186" y="136525"/>
            <a:ext cx="2234560" cy="5896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FD3F978-063A-4930-A1F3-293657B0D1D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19680" cy="719455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A4688F9-4840-46D7-B9C2-387585A826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049" y="2143124"/>
            <a:ext cx="6668526" cy="3933825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buFontTx/>
              <a:buChar char="-"/>
            </a:pPr>
            <a:r>
              <a:rPr lang="en-GB" sz="26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Data is evolving, but for now the vaccines are expected to carry their protective effect for about one year.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en-GB" sz="26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There is evidence of waning effectiveness over time whereby antibodies, which are produced when vaccinated, decrease.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en-GB" sz="26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However, the cellular immune response mechanism, the so-called immune memory, remains intact.</a:t>
            </a:r>
          </a:p>
        </p:txBody>
      </p:sp>
      <p:pic>
        <p:nvPicPr>
          <p:cNvPr id="13" name="Content Placeholder 6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92E9E96B-B8DE-4782-B03F-5100B55623B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665" b="19375"/>
          <a:stretch/>
        </p:blipFill>
        <p:spPr>
          <a:xfrm>
            <a:off x="7607180" y="598625"/>
            <a:ext cx="4070469" cy="5035735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9FC8F1B7-EE22-4F65-9826-C6281451E09A}"/>
              </a:ext>
            </a:extLst>
          </p:cNvPr>
          <p:cNvSpPr txBox="1">
            <a:spLocks/>
          </p:cNvSpPr>
          <p:nvPr/>
        </p:nvSpPr>
        <p:spPr>
          <a:xfrm>
            <a:off x="599049" y="873303"/>
            <a:ext cx="10515600" cy="8526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Vaccine Queries</a:t>
            </a:r>
            <a:br>
              <a:rPr lang="en-US" sz="29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9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how long do they protect?</a:t>
            </a:r>
            <a:endParaRPr lang="en-US" sz="2900" b="1" dirty="0">
              <a:solidFill>
                <a:schemeClr val="accent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4931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C623A-DC52-4312-B836-44771BCFE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934948"/>
            <a:ext cx="10515600" cy="898599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4454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Global pandemic trends</a:t>
            </a:r>
            <a:br>
              <a:rPr lang="en-US" sz="2900" b="1" dirty="0">
                <a:solidFill>
                  <a:srgbClr val="44546A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9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Current Situation – Vaccination progress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0DCED7-456A-43AE-986A-22A7A6938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892DB-DEDB-A440-9305-CDECCE7FBDC0}" type="slidenum">
              <a:rPr lang="en-US" smtClean="0"/>
              <a:t>2</a:t>
            </a:fld>
            <a:endParaRPr lang="en-US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F368EBDC-D147-4E14-8052-2B8CD7C4B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6186" y="136525"/>
            <a:ext cx="2234560" cy="5896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C9F9B4E-D08E-4FC6-BBDC-3B128B5FEE7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606"/>
            <a:ext cx="2519680" cy="719455"/>
          </a:xfrm>
          <a:prstGeom prst="rect">
            <a:avLst/>
          </a:prstGeom>
        </p:spPr>
      </p:pic>
      <p:sp>
        <p:nvSpPr>
          <p:cNvPr id="9" name="Title 5">
            <a:extLst>
              <a:ext uri="{FF2B5EF4-FFF2-40B4-BE49-F238E27FC236}">
                <a16:creationId xmlns:a16="http://schemas.microsoft.com/office/drawing/2014/main" id="{194D3193-B3FA-43A5-A5DF-7CF9F1DF34CB}"/>
              </a:ext>
            </a:extLst>
          </p:cNvPr>
          <p:cNvSpPr txBox="1">
            <a:spLocks/>
          </p:cNvSpPr>
          <p:nvPr/>
        </p:nvSpPr>
        <p:spPr>
          <a:xfrm>
            <a:off x="209034" y="223398"/>
            <a:ext cx="8754312" cy="968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40995C-240B-46A5-85DD-B5C231EE08EF}"/>
              </a:ext>
            </a:extLst>
          </p:cNvPr>
          <p:cNvSpPr txBox="1"/>
          <p:nvPr/>
        </p:nvSpPr>
        <p:spPr>
          <a:xfrm>
            <a:off x="904225" y="6356350"/>
            <a:ext cx="53543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Data: WHO COVID-19 Dashboard </a:t>
            </a:r>
            <a:r>
              <a:rPr lang="en-US" sz="1100" dirty="0">
                <a:hlinkClick r:id="rId4"/>
              </a:rPr>
              <a:t>https://covid19.who.int/</a:t>
            </a:r>
            <a:r>
              <a:rPr lang="en-US" sz="1100" dirty="0"/>
              <a:t> , data from November 26, 2021</a:t>
            </a:r>
            <a:endParaRPr lang="en-GB" sz="11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AE3282-4CF2-4819-A53A-B83EFC5BBCD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E9E9E9"/>
              </a:clrFrom>
              <a:clrTo>
                <a:srgbClr val="E9E9E9">
                  <a:alpha val="0"/>
                </a:srgbClr>
              </a:clrTo>
            </a:clrChange>
          </a:blip>
          <a:srcRect l="486" t="13780" r="8756" b="4940"/>
          <a:stretch/>
        </p:blipFill>
        <p:spPr>
          <a:xfrm>
            <a:off x="655721" y="1903299"/>
            <a:ext cx="8259680" cy="408241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0718CB3-61F4-49DB-911B-8CB7F98C04D2}"/>
              </a:ext>
            </a:extLst>
          </p:cNvPr>
          <p:cNvSpPr txBox="1"/>
          <p:nvPr/>
        </p:nvSpPr>
        <p:spPr>
          <a:xfrm>
            <a:off x="9224678" y="1848089"/>
            <a:ext cx="255824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</a:rPr>
              <a:t>Disparities and inequalities are especially concerning in Africa.</a:t>
            </a:r>
          </a:p>
          <a:p>
            <a:endParaRPr lang="en-GB" sz="2000" dirty="0">
              <a:solidFill>
                <a:srgbClr val="FF0000"/>
              </a:solidFill>
            </a:endParaRPr>
          </a:p>
          <a:p>
            <a:r>
              <a:rPr lang="en-GB" sz="2000" dirty="0">
                <a:solidFill>
                  <a:srgbClr val="FF0000"/>
                </a:solidFill>
              </a:rPr>
              <a:t>Many conflict-affected countries and regions are behind on global targets.</a:t>
            </a:r>
          </a:p>
          <a:p>
            <a:endParaRPr lang="en-GB" sz="2000" dirty="0">
              <a:solidFill>
                <a:srgbClr val="FF0000"/>
              </a:solidFill>
            </a:endParaRPr>
          </a:p>
          <a:p>
            <a:r>
              <a:rPr lang="en-GB" sz="2000" dirty="0">
                <a:solidFill>
                  <a:srgbClr val="FF0000"/>
                </a:solidFill>
              </a:rPr>
              <a:t>So are many of our populations of concern.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9B1849-2BEE-4E4A-BEEA-D357DF97AEF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3125" t="21748" r="1365" b="56080"/>
          <a:stretch/>
        </p:blipFill>
        <p:spPr>
          <a:xfrm>
            <a:off x="1233770" y="3906413"/>
            <a:ext cx="931913" cy="206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004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687FF7-E771-4954-A6EC-365B8C6C84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36968" cy="4767680"/>
          </a:xfrm>
        </p:spPr>
        <p:txBody>
          <a:bodyPr>
            <a:noAutofit/>
          </a:bodyPr>
          <a:lstStyle/>
          <a:p>
            <a:r>
              <a:rPr lang="en-GB" sz="2400" dirty="0"/>
              <a:t>Access to national vaccination programmes is key</a:t>
            </a:r>
          </a:p>
          <a:p>
            <a:pPr lvl="1"/>
            <a:r>
              <a:rPr lang="en-GB" sz="2000" dirty="0"/>
              <a:t>Earlier this year, we advocated in many countries to include UN and NGO personnel</a:t>
            </a:r>
          </a:p>
          <a:p>
            <a:pPr lvl="1"/>
            <a:r>
              <a:rPr lang="en-GB" sz="2000" dirty="0"/>
              <a:t>Make sure to explore this option and coordinate with governments and partners to get all of your eligible staff and dependents the vaccine</a:t>
            </a:r>
          </a:p>
          <a:p>
            <a:pPr lvl="1"/>
            <a:r>
              <a:rPr lang="en-GB" sz="2000" dirty="0"/>
              <a:t>Countries may vaccinate priority groups in accordance with the WHO value framework and COVAX Facility allocation mechanism.</a:t>
            </a:r>
          </a:p>
          <a:p>
            <a:pPr lvl="2"/>
            <a:r>
              <a:rPr lang="en-GB" sz="1800" dirty="0"/>
              <a:t>Be patient, be prepared, communicate and inform your staff to address hesitancies and problems </a:t>
            </a:r>
          </a:p>
          <a:p>
            <a:pPr lvl="1"/>
            <a:r>
              <a:rPr lang="en-GB" sz="2000" dirty="0"/>
              <a:t>In countries where this is not possible, or there are capacity bottlenecks or access barriers, proactively engage with UNHCR or another UN partner to explore the inclusion in the UN roll-out.</a:t>
            </a:r>
          </a:p>
          <a:p>
            <a:r>
              <a:rPr lang="en-GB" sz="2400" dirty="0"/>
              <a:t>Country priority for UN Programme</a:t>
            </a:r>
          </a:p>
          <a:p>
            <a:pPr lvl="1"/>
            <a:r>
              <a:rPr lang="en-GB" sz="2000" dirty="0"/>
              <a:t>Currently Active:</a:t>
            </a:r>
          </a:p>
          <a:p>
            <a:pPr lvl="2"/>
            <a:r>
              <a:rPr lang="en-GB" sz="1600" dirty="0"/>
              <a:t>Bangladesh, Belarus, Burundi, CAR, Colombia, DRC, Ethiopia, Guinea, Iran, Kenya, Libya, Mali, Mozambique, Myanmar, Nepal, Nicaragua, Niger, Philippines, South Sudan, Syria, Tunisia, Uganda, Tanzania, Zambia, Zimbabwe</a:t>
            </a:r>
          </a:p>
          <a:p>
            <a:pPr lvl="1"/>
            <a:r>
              <a:rPr lang="en-GB" sz="2000" dirty="0"/>
              <a:t>Other countries can become active if national programme is not effective</a:t>
            </a:r>
          </a:p>
          <a:p>
            <a:endParaRPr lang="en-GB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7FF84D-CB97-4D08-8234-32BBABA65EC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606"/>
            <a:ext cx="2519680" cy="719455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0E1DDA94-12BA-4AE6-8796-E84553D01F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6186" y="136525"/>
            <a:ext cx="2234560" cy="58963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40FFD91-FE53-4F62-9B01-D6F2B7E47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934948"/>
            <a:ext cx="10515600" cy="898599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4454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Vaccination Options for Personnel</a:t>
            </a:r>
            <a:br>
              <a:rPr lang="en-US" sz="2900" b="1" dirty="0">
                <a:solidFill>
                  <a:srgbClr val="44546A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2900" b="1" dirty="0">
              <a:solidFill>
                <a:schemeClr val="accent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39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C623A-DC52-4312-B836-44771BCFE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934948"/>
            <a:ext cx="10515600" cy="898599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4454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Vaccination Programme</a:t>
            </a:r>
            <a:br>
              <a:rPr kumimoji="0" lang="en-US" sz="29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</a:br>
            <a:r>
              <a:rPr lang="en-US" sz="29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Eligibility under Phase Two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CB65B28-BD77-4C8B-87A7-1C0CA0DF4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040" y="2042331"/>
            <a:ext cx="10823917" cy="44201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>
                <a:solidFill>
                  <a:schemeClr val="tx2"/>
                </a:solidFill>
              </a:rPr>
              <a:t>All staff members of </a:t>
            </a:r>
            <a:r>
              <a:rPr lang="en-GB" sz="2400" b="1" dirty="0">
                <a:solidFill>
                  <a:schemeClr val="tx2"/>
                </a:solidFill>
              </a:rPr>
              <a:t>national and international</a:t>
            </a:r>
            <a:r>
              <a:rPr lang="en-GB" sz="2400" dirty="0">
                <a:solidFill>
                  <a:schemeClr val="tx2"/>
                </a:solidFill>
              </a:rPr>
              <a:t> NGO Partners (and dependents of international staff of INGOs) who are engaged by UN Agencies are eligible. </a:t>
            </a:r>
          </a:p>
          <a:p>
            <a:pPr marL="0" indent="0">
              <a:buNone/>
            </a:pPr>
            <a:r>
              <a:rPr lang="en-GB" sz="2400" dirty="0">
                <a:solidFill>
                  <a:schemeClr val="tx2"/>
                </a:solidFill>
              </a:rPr>
              <a:t>The targeted countries are those where staff of UN and NGO partners do </a:t>
            </a:r>
            <a:r>
              <a:rPr lang="en-GB" sz="2400" b="1" dirty="0">
                <a:solidFill>
                  <a:schemeClr val="tx2"/>
                </a:solidFill>
              </a:rPr>
              <a:t>not have full access </a:t>
            </a:r>
            <a:r>
              <a:rPr lang="en-GB" sz="2400" dirty="0">
                <a:solidFill>
                  <a:schemeClr val="tx2"/>
                </a:solidFill>
              </a:rPr>
              <a:t>to a COVID-19 vaccine.</a:t>
            </a:r>
          </a:p>
          <a:p>
            <a:pPr marL="0" indent="0">
              <a:buNone/>
            </a:pPr>
            <a:r>
              <a:rPr lang="en-GB" sz="2400" dirty="0">
                <a:solidFill>
                  <a:schemeClr val="tx2"/>
                </a:solidFill>
              </a:rPr>
              <a:t>Each UN Agency identifies the </a:t>
            </a:r>
            <a:r>
              <a:rPr lang="en-GB" sz="2400" b="1" dirty="0">
                <a:solidFill>
                  <a:schemeClr val="tx2"/>
                </a:solidFill>
              </a:rPr>
              <a:t>countries</a:t>
            </a:r>
            <a:r>
              <a:rPr lang="en-GB" sz="2400" dirty="0">
                <a:solidFill>
                  <a:schemeClr val="tx2"/>
                </a:solidFill>
              </a:rPr>
              <a:t> where to sponsor vaccination of NGO Partners</a:t>
            </a:r>
          </a:p>
          <a:p>
            <a:pPr marL="0" indent="0">
              <a:buNone/>
            </a:pPr>
            <a:r>
              <a:rPr lang="en-GB" sz="2400" dirty="0">
                <a:solidFill>
                  <a:schemeClr val="tx2"/>
                </a:solidFill>
              </a:rPr>
              <a:t>Signature of a </a:t>
            </a:r>
            <a:r>
              <a:rPr lang="en-GB" sz="2400" b="1" dirty="0">
                <a:solidFill>
                  <a:schemeClr val="tx2"/>
                </a:solidFill>
              </a:rPr>
              <a:t>Letter of Agreement </a:t>
            </a:r>
            <a:r>
              <a:rPr lang="en-GB" sz="2400" dirty="0">
                <a:solidFill>
                  <a:schemeClr val="tx2"/>
                </a:solidFill>
              </a:rPr>
              <a:t>at country level (by Representative of UN Agency and Head of NGO) is a pre-requirement for inclusion of staff of NGO Partners.</a:t>
            </a:r>
          </a:p>
          <a:p>
            <a:pPr marL="0" indent="0">
              <a:buNone/>
            </a:pPr>
            <a:r>
              <a:rPr lang="en-GB" sz="2400" dirty="0">
                <a:solidFill>
                  <a:schemeClr val="tx2"/>
                </a:solidFill>
              </a:rPr>
              <a:t>Vaccination in each country depends upon the number of people eligible under the programme who have </a:t>
            </a:r>
            <a:r>
              <a:rPr lang="en-GB" sz="2400" b="1" dirty="0">
                <a:solidFill>
                  <a:schemeClr val="tx2"/>
                </a:solidFill>
              </a:rPr>
              <a:t>registered</a:t>
            </a:r>
            <a:r>
              <a:rPr lang="en-GB" sz="2400" dirty="0">
                <a:solidFill>
                  <a:schemeClr val="tx2"/>
                </a:solidFill>
              </a:rPr>
              <a:t> on the Everbridge platform. </a:t>
            </a:r>
          </a:p>
          <a:p>
            <a:pPr marL="0" indent="0">
              <a:buNone/>
            </a:pPr>
            <a:r>
              <a:rPr lang="en-GB" sz="2400" dirty="0">
                <a:solidFill>
                  <a:schemeClr val="tx2"/>
                </a:solidFill>
              </a:rPr>
              <a:t>Vaccination will start once </a:t>
            </a:r>
            <a:r>
              <a:rPr lang="en-GB" sz="2400" b="1" dirty="0">
                <a:solidFill>
                  <a:schemeClr val="tx2"/>
                </a:solidFill>
              </a:rPr>
              <a:t>enough</a:t>
            </a:r>
            <a:r>
              <a:rPr lang="en-GB" sz="2400" dirty="0">
                <a:solidFill>
                  <a:schemeClr val="tx2"/>
                </a:solidFill>
              </a:rPr>
              <a:t> eligible people have registered in a country. </a:t>
            </a:r>
          </a:p>
          <a:p>
            <a:pPr marL="0" indent="0">
              <a:buNone/>
            </a:pPr>
            <a:endParaRPr lang="en-GB" sz="2400" dirty="0">
              <a:solidFill>
                <a:schemeClr val="tx2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0DCED7-456A-43AE-986A-22A7A6938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892DB-DEDB-A440-9305-CDECCE7FBDC0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F368EBDC-D147-4E14-8052-2B8CD7C4B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6186" y="136525"/>
            <a:ext cx="2234560" cy="5896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C9F9B4E-D08E-4FC6-BBDC-3B128B5FEE7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606"/>
            <a:ext cx="2519680" cy="71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884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C623A-DC52-4312-B836-44771BCFE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934948"/>
            <a:ext cx="10515600" cy="898599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4454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Vaccination Programme</a:t>
            </a:r>
            <a:br>
              <a:rPr kumimoji="0" lang="en-US" sz="29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</a:br>
            <a:r>
              <a:rPr lang="en-US" sz="29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Procedure for sponsorship on NGOs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875AEDE-BC21-443D-8DE9-871A9288BF2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575260"/>
              </p:ext>
            </p:extLst>
          </p:nvPr>
        </p:nvGraphicFramePr>
        <p:xfrm>
          <a:off x="942975" y="2042331"/>
          <a:ext cx="10915651" cy="41481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48392">
                  <a:extLst>
                    <a:ext uri="{9D8B030D-6E8A-4147-A177-3AD203B41FA5}">
                      <a16:colId xmlns:a16="http://schemas.microsoft.com/office/drawing/2014/main" val="1446214109"/>
                    </a:ext>
                  </a:extLst>
                </a:gridCol>
                <a:gridCol w="984315">
                  <a:extLst>
                    <a:ext uri="{9D8B030D-6E8A-4147-A177-3AD203B41FA5}">
                      <a16:colId xmlns:a16="http://schemas.microsoft.com/office/drawing/2014/main" val="3526085183"/>
                    </a:ext>
                  </a:extLst>
                </a:gridCol>
                <a:gridCol w="882944">
                  <a:extLst>
                    <a:ext uri="{9D8B030D-6E8A-4147-A177-3AD203B41FA5}">
                      <a16:colId xmlns:a16="http://schemas.microsoft.com/office/drawing/2014/main" val="346377315"/>
                    </a:ext>
                  </a:extLst>
                </a:gridCol>
              </a:tblGrid>
              <a:tr h="395303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effectLst/>
                        </a:rPr>
                        <a:t>ACTION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effectLst/>
                        </a:rPr>
                        <a:t>OFFLINE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effectLst/>
                        </a:rPr>
                        <a:t>ONLINE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405888"/>
                  </a:ext>
                </a:extLst>
              </a:tr>
              <a:tr h="457816">
                <a:tc>
                  <a:txBody>
                    <a:bodyPr/>
                    <a:lstStyle/>
                    <a:p>
                      <a:r>
                        <a:rPr lang="en-GB" sz="2400" dirty="0">
                          <a:effectLst/>
                        </a:rPr>
                        <a:t>Once the LOA is signed, the NGO send to the sponsoring UN Agency a list of eligible staff for verification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</a:rPr>
                        <a:t>X</a:t>
                      </a:r>
                      <a:endParaRPr lang="en-GB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GB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7489929"/>
                  </a:ext>
                </a:extLst>
              </a:tr>
              <a:tr h="457816">
                <a:tc>
                  <a:txBody>
                    <a:bodyPr/>
                    <a:lstStyle/>
                    <a:p>
                      <a:r>
                        <a:rPr lang="en-GB" sz="2400" dirty="0">
                          <a:effectLst/>
                        </a:rPr>
                        <a:t>The UN Agency verifies the list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</a:rPr>
                        <a:t>X</a:t>
                      </a:r>
                      <a:endParaRPr lang="en-GB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GB" sz="2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4015751"/>
                  </a:ext>
                </a:extLst>
              </a:tr>
              <a:tr h="457816">
                <a:tc>
                  <a:txBody>
                    <a:bodyPr/>
                    <a:lstStyle/>
                    <a:p>
                      <a:r>
                        <a:rPr lang="en-GB" sz="2400" dirty="0">
                          <a:effectLst/>
                        </a:rPr>
                        <a:t>All the eligible NGO staff receive an email with instructions and link to register in Everbridge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>
                          <a:solidFill>
                            <a:srgbClr val="FF0000"/>
                          </a:solidFill>
                          <a:effectLst/>
                        </a:rPr>
                        <a:t>X</a:t>
                      </a:r>
                      <a:endParaRPr lang="en-GB" sz="2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GB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13701475"/>
                  </a:ext>
                </a:extLst>
              </a:tr>
              <a:tr h="457816">
                <a:tc>
                  <a:txBody>
                    <a:bodyPr/>
                    <a:lstStyle/>
                    <a:p>
                      <a:r>
                        <a:rPr lang="en-GB" sz="2400" dirty="0">
                          <a:effectLst/>
                        </a:rPr>
                        <a:t>The NGO staff get access through the link to Everbridge and register themselves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GB" sz="2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</a:rPr>
                        <a:t>X</a:t>
                      </a:r>
                      <a:endParaRPr lang="en-GB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352421"/>
                  </a:ext>
                </a:extLst>
              </a:tr>
              <a:tr h="500399">
                <a:tc>
                  <a:txBody>
                    <a:bodyPr/>
                    <a:lstStyle/>
                    <a:p>
                      <a:r>
                        <a:rPr lang="en-GB" sz="2400" dirty="0">
                          <a:effectLst/>
                        </a:rPr>
                        <a:t>The UN Agency regularly checks and validate the staff who registered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GB" sz="2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</a:rPr>
                        <a:t>X</a:t>
                      </a:r>
                      <a:endParaRPr lang="en-GB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1971528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r>
                        <a:rPr lang="en-GB" sz="2400" dirty="0">
                          <a:effectLst/>
                        </a:rPr>
                        <a:t>Registered NGO staff are scheduled for vaccination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GB" sz="2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</a:rPr>
                        <a:t>X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9971635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0DCED7-456A-43AE-986A-22A7A6938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892DB-DEDB-A440-9305-CDECCE7FBDC0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F368EBDC-D147-4E14-8052-2B8CD7C4B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6186" y="136525"/>
            <a:ext cx="2234560" cy="5896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C9F9B4E-D08E-4FC6-BBDC-3B128B5FEE7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606"/>
            <a:ext cx="2519680" cy="71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0DCED7-456A-43AE-986A-22A7A6938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892DB-DEDB-A440-9305-CDECCE7FBDC0}" type="slidenum">
              <a:rPr lang="en-US" smtClean="0"/>
              <a:t>6</a:t>
            </a:fld>
            <a:endParaRPr lang="en-US" dirty="0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F368EBDC-D147-4E14-8052-2B8CD7C4B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6186" y="136525"/>
            <a:ext cx="2234560" cy="5896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FD3F978-063A-4930-A1F3-293657B0D1D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19680" cy="719455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A8FA3B8B-63CE-4D2D-A392-8F0F737DC5DF}"/>
              </a:ext>
            </a:extLst>
          </p:cNvPr>
          <p:cNvSpPr txBox="1">
            <a:spLocks/>
          </p:cNvSpPr>
          <p:nvPr/>
        </p:nvSpPr>
        <p:spPr>
          <a:xfrm>
            <a:off x="1259840" y="2653653"/>
            <a:ext cx="4902888" cy="27842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DE" sz="54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Preventive </a:t>
            </a:r>
            <a:br>
              <a:rPr lang="en-DE" sz="54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DE" sz="54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measures </a:t>
            </a:r>
            <a:br>
              <a:rPr lang="en-DE" sz="54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DE" sz="54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remain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DFD9E7E6-59BF-4BA8-8840-AF75231A7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866" y="1551548"/>
            <a:ext cx="10515600" cy="1325562"/>
          </a:xfrm>
        </p:spPr>
        <p:txBody>
          <a:bodyPr/>
          <a:lstStyle/>
          <a:p>
            <a:r>
              <a:rPr lang="en-DE" dirty="0"/>
              <a:t>Vaccinated or not,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C57C631-39CC-4C0C-ADD7-213E7D540D2C}"/>
              </a:ext>
            </a:extLst>
          </p:cNvPr>
          <p:cNvGrpSpPr/>
          <p:nvPr/>
        </p:nvGrpSpPr>
        <p:grpSpPr>
          <a:xfrm>
            <a:off x="5388719" y="1023144"/>
            <a:ext cx="5624747" cy="5624747"/>
            <a:chOff x="4572000" y="251460"/>
            <a:chExt cx="4218560" cy="4218560"/>
          </a:xfrm>
        </p:grpSpPr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CDB4324B-CC10-483E-B66F-9DA303D1F0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251460"/>
              <a:ext cx="4218560" cy="4218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D66B371-5F67-41EF-B19A-4BCFCCD178B6}"/>
                </a:ext>
              </a:extLst>
            </p:cNvPr>
            <p:cNvSpPr txBox="1"/>
            <p:nvPr/>
          </p:nvSpPr>
          <p:spPr>
            <a:xfrm>
              <a:off x="7589520" y="1222164"/>
              <a:ext cx="314028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E" sz="1400" dirty="0"/>
                <a:t>2m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6C8E249-A6F9-4D9E-9C5A-35EBBCAFE4D0}"/>
                </a:ext>
              </a:extLst>
            </p:cNvPr>
            <p:cNvSpPr txBox="1"/>
            <p:nvPr/>
          </p:nvSpPr>
          <p:spPr>
            <a:xfrm>
              <a:off x="7703820" y="2127678"/>
              <a:ext cx="314028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E" sz="1400" dirty="0"/>
                <a:t>2m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7188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EBF28-CC66-594D-BD12-CAC5C99E3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744" y="640080"/>
            <a:ext cx="4173905" cy="557781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5400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Questions?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1DD4A4-A63D-45C4-8908-26A287A44F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5483"/>
            <a:ext cx="12191999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01AD32F-CA22-4512-913E-D8CB2922AA6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469" y="387716"/>
            <a:ext cx="4711806" cy="1677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460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78BEF326-6C3F-4A61-B282-C125BF1515A8}"/>
              </a:ext>
            </a:extLst>
          </p:cNvPr>
          <p:cNvSpPr/>
          <p:nvPr/>
        </p:nvSpPr>
        <p:spPr>
          <a:xfrm>
            <a:off x="9684291" y="3052234"/>
            <a:ext cx="1910509" cy="2599420"/>
          </a:xfrm>
          <a:prstGeom prst="rect">
            <a:avLst/>
          </a:prstGeom>
          <a:solidFill>
            <a:srgbClr val="18375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00000"/>
              </a:lnSpc>
              <a:defRPr cap="all"/>
            </a:pPr>
            <a:endParaRPr lang="en-US" b="1" dirty="0">
              <a:solidFill>
                <a:srgbClr val="0072BC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6670535-CDEF-8A4F-99D9-27CDF6E5D784}"/>
              </a:ext>
            </a:extLst>
          </p:cNvPr>
          <p:cNvSpPr/>
          <p:nvPr/>
        </p:nvSpPr>
        <p:spPr>
          <a:xfrm>
            <a:off x="7462939" y="3044506"/>
            <a:ext cx="1910509" cy="2599420"/>
          </a:xfrm>
          <a:prstGeom prst="rect">
            <a:avLst/>
          </a:prstGeom>
          <a:solidFill>
            <a:srgbClr val="18375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00000"/>
              </a:lnSpc>
              <a:defRPr cap="all"/>
            </a:pPr>
            <a:endParaRPr lang="en-US" b="1" dirty="0">
              <a:solidFill>
                <a:srgbClr val="0072BC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C9D1B1-7C28-9F43-B3CB-84AF9F9272E7}"/>
              </a:ext>
            </a:extLst>
          </p:cNvPr>
          <p:cNvSpPr txBox="1"/>
          <p:nvPr/>
        </p:nvSpPr>
        <p:spPr>
          <a:xfrm>
            <a:off x="7688043" y="3357890"/>
            <a:ext cx="1685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 Weak health infrastructure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1AAC630-9DB1-E148-9D6C-98BE63A95602}"/>
              </a:ext>
            </a:extLst>
          </p:cNvPr>
          <p:cNvSpPr/>
          <p:nvPr/>
        </p:nvSpPr>
        <p:spPr>
          <a:xfrm>
            <a:off x="5241274" y="3044506"/>
            <a:ext cx="1910509" cy="2599420"/>
          </a:xfrm>
          <a:prstGeom prst="rect">
            <a:avLst/>
          </a:prstGeom>
          <a:solidFill>
            <a:srgbClr val="18375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00000"/>
              </a:lnSpc>
              <a:defRPr cap="all"/>
            </a:pPr>
            <a:endParaRPr lang="en-US" b="1" dirty="0">
              <a:solidFill>
                <a:srgbClr val="0072BC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3A62D91-9300-4445-A68F-82CEA147746D}"/>
              </a:ext>
            </a:extLst>
          </p:cNvPr>
          <p:cNvSpPr/>
          <p:nvPr/>
        </p:nvSpPr>
        <p:spPr>
          <a:xfrm>
            <a:off x="2967990" y="3052234"/>
            <a:ext cx="1910509" cy="2599420"/>
          </a:xfrm>
          <a:prstGeom prst="rect">
            <a:avLst/>
          </a:prstGeom>
          <a:solidFill>
            <a:srgbClr val="18375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00000"/>
              </a:lnSpc>
              <a:defRPr cap="all"/>
            </a:pPr>
            <a:endParaRPr lang="en-US" b="1" dirty="0">
              <a:solidFill>
                <a:srgbClr val="0072BC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F878D65-7EE9-8445-BFAE-ADEF9A4793D3}"/>
              </a:ext>
            </a:extLst>
          </p:cNvPr>
          <p:cNvSpPr/>
          <p:nvPr/>
        </p:nvSpPr>
        <p:spPr>
          <a:xfrm>
            <a:off x="694064" y="3052234"/>
            <a:ext cx="1910509" cy="2599420"/>
          </a:xfrm>
          <a:prstGeom prst="rect">
            <a:avLst/>
          </a:prstGeom>
          <a:solidFill>
            <a:srgbClr val="18375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00000"/>
              </a:lnSpc>
              <a:defRPr cap="all"/>
            </a:pPr>
            <a:endParaRPr lang="en-US" b="1" dirty="0">
              <a:solidFill>
                <a:srgbClr val="0072BC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906FF1-5C73-B741-BF10-B5B8220905C2}"/>
              </a:ext>
            </a:extLst>
          </p:cNvPr>
          <p:cNvSpPr txBox="1"/>
          <p:nvPr/>
        </p:nvSpPr>
        <p:spPr>
          <a:xfrm>
            <a:off x="840038" y="3278018"/>
            <a:ext cx="17645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Positive cases (cumulative)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CA03E37-1DA4-5547-BD1A-CC78E9C5FA6D}"/>
              </a:ext>
            </a:extLst>
          </p:cNvPr>
          <p:cNvSpPr txBox="1"/>
          <p:nvPr/>
        </p:nvSpPr>
        <p:spPr>
          <a:xfrm>
            <a:off x="3137745" y="3281645"/>
            <a:ext cx="17645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Colleagues lost to COVID-19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650311-2954-F74F-9536-8E1559127451}"/>
              </a:ext>
            </a:extLst>
          </p:cNvPr>
          <p:cNvSpPr txBox="1"/>
          <p:nvPr/>
        </p:nvSpPr>
        <p:spPr>
          <a:xfrm>
            <a:off x="5313939" y="3274153"/>
            <a:ext cx="19105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Colleagues  vaccinated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470518-7A5D-1449-926B-B305635095F5}"/>
              </a:ext>
            </a:extLst>
          </p:cNvPr>
          <p:cNvSpPr txBox="1"/>
          <p:nvPr/>
        </p:nvSpPr>
        <p:spPr>
          <a:xfrm>
            <a:off x="5617459" y="4558849"/>
            <a:ext cx="1322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AEB00"/>
                </a:solidFill>
              </a:rPr>
              <a:t>45%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1408C9-8E68-BE48-BE38-D5969D8F08A4}"/>
              </a:ext>
            </a:extLst>
          </p:cNvPr>
          <p:cNvSpPr txBox="1"/>
          <p:nvPr/>
        </p:nvSpPr>
        <p:spPr>
          <a:xfrm>
            <a:off x="3496132" y="4558849"/>
            <a:ext cx="1322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AEB00"/>
                </a:solidFill>
              </a:rPr>
              <a:t>18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7E43FF-0C8B-7E43-963A-755A2B3275DE}"/>
              </a:ext>
            </a:extLst>
          </p:cNvPr>
          <p:cNvSpPr txBox="1"/>
          <p:nvPr/>
        </p:nvSpPr>
        <p:spPr>
          <a:xfrm>
            <a:off x="1061293" y="4558848"/>
            <a:ext cx="1322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AEB00"/>
                </a:solidFill>
              </a:rPr>
              <a:t>2264</a:t>
            </a:r>
          </a:p>
        </p:txBody>
      </p:sp>
      <p:pic>
        <p:nvPicPr>
          <p:cNvPr id="16" name="Picture 15" descr="Shape&#10;&#10;Description automatically generated with medium confidence">
            <a:extLst>
              <a:ext uri="{FF2B5EF4-FFF2-40B4-BE49-F238E27FC236}">
                <a16:creationId xmlns:a16="http://schemas.microsoft.com/office/drawing/2014/main" id="{B4C2044E-A511-DE4B-A246-A0BD9A7105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78" t="65658"/>
          <a:stretch/>
        </p:blipFill>
        <p:spPr>
          <a:xfrm>
            <a:off x="7665911" y="1442091"/>
            <a:ext cx="1504563" cy="1445724"/>
          </a:xfrm>
          <a:prstGeom prst="rect">
            <a:avLst/>
          </a:prstGeom>
        </p:spPr>
      </p:pic>
      <p:pic>
        <p:nvPicPr>
          <p:cNvPr id="18" name="Picture 17" descr="Shape&#10;&#10;Description automatically generated with medium confidence">
            <a:extLst>
              <a:ext uri="{FF2B5EF4-FFF2-40B4-BE49-F238E27FC236}">
                <a16:creationId xmlns:a16="http://schemas.microsoft.com/office/drawing/2014/main" id="{2350289F-4072-7044-AF56-5548084DC78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53" t="50000" r="52288" b="8233"/>
          <a:stretch/>
        </p:blipFill>
        <p:spPr>
          <a:xfrm>
            <a:off x="5706975" y="1593341"/>
            <a:ext cx="1232508" cy="1252015"/>
          </a:xfrm>
          <a:prstGeom prst="rect">
            <a:avLst/>
          </a:prstGeom>
        </p:spPr>
      </p:pic>
      <p:pic>
        <p:nvPicPr>
          <p:cNvPr id="22" name="Picture 21" descr="Shape&#10;&#10;Description automatically generated with medium confidence">
            <a:extLst>
              <a:ext uri="{FF2B5EF4-FFF2-40B4-BE49-F238E27FC236}">
                <a16:creationId xmlns:a16="http://schemas.microsoft.com/office/drawing/2014/main" id="{2DE69566-01A3-8E4E-8B3E-ACF77BA3EE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08" t="49999" r="-1170" b="7716"/>
          <a:stretch/>
        </p:blipFill>
        <p:spPr>
          <a:xfrm>
            <a:off x="9765949" y="1490995"/>
            <a:ext cx="1504563" cy="1367535"/>
          </a:xfrm>
          <a:prstGeom prst="rect">
            <a:avLst/>
          </a:prstGeom>
        </p:spPr>
      </p:pic>
      <p:pic>
        <p:nvPicPr>
          <p:cNvPr id="26" name="Picture 25" descr="Shape&#10;&#10;Description automatically generated with medium confidence">
            <a:extLst>
              <a:ext uri="{FF2B5EF4-FFF2-40B4-BE49-F238E27FC236}">
                <a16:creationId xmlns:a16="http://schemas.microsoft.com/office/drawing/2014/main" id="{065DBEE3-5DCE-9C40-AEAA-1BA4FAEFE27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26" r="68829" b="27568"/>
          <a:stretch/>
        </p:blipFill>
        <p:spPr>
          <a:xfrm>
            <a:off x="3225687" y="1789684"/>
            <a:ext cx="1232508" cy="94711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4DF93F3E-B867-C141-ABED-DD05DC067533}"/>
              </a:ext>
            </a:extLst>
          </p:cNvPr>
          <p:cNvSpPr txBox="1"/>
          <p:nvPr/>
        </p:nvSpPr>
        <p:spPr>
          <a:xfrm>
            <a:off x="9949719" y="4558849"/>
            <a:ext cx="1322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b="1" dirty="0">
              <a:solidFill>
                <a:srgbClr val="FAEB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D450390-C8CA-AA42-B901-5C7FDC698502}"/>
              </a:ext>
            </a:extLst>
          </p:cNvPr>
          <p:cNvSpPr txBox="1"/>
          <p:nvPr/>
        </p:nvSpPr>
        <p:spPr>
          <a:xfrm>
            <a:off x="9707097" y="3080889"/>
            <a:ext cx="19105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26% of those who had COVID-19</a:t>
            </a:r>
          </a:p>
          <a:p>
            <a:r>
              <a:rPr lang="en-GB" dirty="0">
                <a:solidFill>
                  <a:schemeClr val="bg1"/>
                </a:solidFill>
              </a:rPr>
              <a:t> struggle with long term symptoms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368454-0430-7446-BC43-E2FE1A177B17}"/>
              </a:ext>
            </a:extLst>
          </p:cNvPr>
          <p:cNvSpPr txBox="1"/>
          <p:nvPr/>
        </p:nvSpPr>
        <p:spPr>
          <a:xfrm>
            <a:off x="7986309" y="4558848"/>
            <a:ext cx="16122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AEB00"/>
                </a:solidFill>
              </a:rPr>
              <a:t>$129 Million</a:t>
            </a:r>
          </a:p>
        </p:txBody>
      </p:sp>
      <p:pic>
        <p:nvPicPr>
          <p:cNvPr id="15" name="Picture 14" descr="Shape&#10;&#10;Description automatically generated with low confidence">
            <a:extLst>
              <a:ext uri="{FF2B5EF4-FFF2-40B4-BE49-F238E27FC236}">
                <a16:creationId xmlns:a16="http://schemas.microsoft.com/office/drawing/2014/main" id="{B43A589F-2085-F04A-AF15-2E43B4B020F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29" b="68965"/>
          <a:stretch/>
        </p:blipFill>
        <p:spPr>
          <a:xfrm>
            <a:off x="664992" y="1606510"/>
            <a:ext cx="2020968" cy="144572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EB102C8-A48D-4209-BD69-BE90971605E1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556"/>
            <a:ext cx="2519680" cy="719455"/>
          </a:xfrm>
          <a:prstGeom prst="rect">
            <a:avLst/>
          </a:prstGeom>
        </p:spPr>
      </p:pic>
      <p:pic>
        <p:nvPicPr>
          <p:cNvPr id="28" name="Picture 27" descr="Logo&#10;&#10;Description automatically generated">
            <a:extLst>
              <a:ext uri="{FF2B5EF4-FFF2-40B4-BE49-F238E27FC236}">
                <a16:creationId xmlns:a16="http://schemas.microsoft.com/office/drawing/2014/main" id="{B90BE5EC-18C2-4061-BAEE-4B710407953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96186" y="136525"/>
            <a:ext cx="2234560" cy="589639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82B12C04-7A29-47FF-AB9D-F20C55F1C248}"/>
              </a:ext>
            </a:extLst>
          </p:cNvPr>
          <p:cNvSpPr txBox="1">
            <a:spLocks/>
          </p:cNvSpPr>
          <p:nvPr/>
        </p:nvSpPr>
        <p:spPr>
          <a:xfrm>
            <a:off x="838200" y="760828"/>
            <a:ext cx="10515600" cy="898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solidFill>
                  <a:srgbClr val="4454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Global pandemic trends</a:t>
            </a:r>
            <a:br>
              <a:rPr lang="en-US" sz="2900" b="1" dirty="0">
                <a:solidFill>
                  <a:srgbClr val="44546A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9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State of play in UNHCR</a:t>
            </a:r>
            <a:endParaRPr lang="en-US" sz="2900" b="1" dirty="0">
              <a:solidFill>
                <a:schemeClr val="accent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837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C623A-DC52-4312-B836-44771BCFE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66128"/>
            <a:ext cx="10515600" cy="898599"/>
          </a:xfrm>
        </p:spPr>
        <p:txBody>
          <a:bodyPr>
            <a:normAutofit fontScale="90000"/>
          </a:bodyPr>
          <a:lstStyle/>
          <a:p>
            <a:r>
              <a:rPr lang="en-GB" sz="3200" b="1" dirty="0">
                <a:solidFill>
                  <a:srgbClr val="4454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Global pandemic trends</a:t>
            </a:r>
            <a:br>
              <a:rPr lang="en-GB" sz="3200" b="1" dirty="0">
                <a:solidFill>
                  <a:srgbClr val="44546A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2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Effectiveness of vaccines</a:t>
            </a:r>
            <a:br>
              <a:rPr lang="en-US" sz="29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2900" b="1" dirty="0">
              <a:solidFill>
                <a:schemeClr val="accent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0DCED7-456A-43AE-986A-22A7A6938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892DB-DEDB-A440-9305-CDECCE7FBDC0}" type="slidenum">
              <a:rPr lang="en-US" smtClean="0"/>
              <a:t>9</a:t>
            </a:fld>
            <a:endParaRPr lang="en-US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F368EBDC-D147-4E14-8052-2B8CD7C4B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6186" y="136525"/>
            <a:ext cx="2234560" cy="5896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C9F9B4E-D08E-4FC6-BBDC-3B128B5FEE7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556"/>
            <a:ext cx="2519680" cy="719455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3C2CCE6-7959-4CEA-AB1E-0BEC0048F7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266845"/>
            <a:ext cx="9382641" cy="4089505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The vaccines have proven to prevent COVID-19 disease in the vast majority of those fully vaccinated.</a:t>
            </a:r>
          </a:p>
          <a:p>
            <a:r>
              <a:rPr lang="en-GB" dirty="0">
                <a:solidFill>
                  <a:schemeClr val="tx2"/>
                </a:solidFill>
              </a:rPr>
              <a:t>It is still possible to contract the virus and for a short period after being infected also to transmit it to others.</a:t>
            </a:r>
          </a:p>
          <a:p>
            <a:r>
              <a:rPr lang="en-GB" dirty="0">
                <a:solidFill>
                  <a:schemeClr val="tx2"/>
                </a:solidFill>
              </a:rPr>
              <a:t>Some people may also get sick with mild to moderate symptoms. This is the so-called “vaccine breakthrough”.</a:t>
            </a:r>
          </a:p>
          <a:p>
            <a:r>
              <a:rPr lang="en-GB" dirty="0">
                <a:solidFill>
                  <a:schemeClr val="tx2"/>
                </a:solidFill>
              </a:rPr>
              <a:t>Serious or life-threatening COVID-19 disease progression is very rare</a:t>
            </a:r>
          </a:p>
          <a:p>
            <a:r>
              <a:rPr lang="en-GB" dirty="0">
                <a:solidFill>
                  <a:schemeClr val="tx2"/>
                </a:solidFill>
              </a:rPr>
              <a:t>Vaccines work!</a:t>
            </a:r>
          </a:p>
        </p:txBody>
      </p:sp>
    </p:spTree>
    <p:extLst>
      <p:ext uri="{BB962C8B-B14F-4D97-AF65-F5344CB8AC3E}">
        <p14:creationId xmlns:p14="http://schemas.microsoft.com/office/powerpoint/2010/main" val="11650229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bLYCGPTqIWeTShwYsN8f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lHpD5wlSa15Bd5_C_0Mv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lHpD5wlSa15Bd5_C_0Mv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lHpD5wlSa15Bd5_C_0Mv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CLHzm.oeOb1bwfpBs0fY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7eVANQHT3b5OAH1H1HXkw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CLHzm.oeOb1bwfpBs0fY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CLHzm.oeOb1bwfpBs0fY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CLHzm.oeOb1bwfpBs0fY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CLHzm.oeOb1bwfpBs0fY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CLHzm.oeOb1bwfpBs0fY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CLHzm.oeOb1bwfpBs0fYg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7eVANQHT3b5OAH1H1HXk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CLHzm.oeOb1bwfpBs0fY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CLHzm.oeOb1bwfpBs0fY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CLHzm.oeOb1bwfpBs0fY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7eVANQHT3b5OAH1H1HXk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Theme WHO">
  <a:themeElements>
    <a:clrScheme name="Custom 8">
      <a:dk1>
        <a:srgbClr val="000000"/>
      </a:dk1>
      <a:lt1>
        <a:srgbClr val="FFFFFF"/>
      </a:lt1>
      <a:dk2>
        <a:srgbClr val="004C82"/>
      </a:dk2>
      <a:lt2>
        <a:srgbClr val="E7E6E6"/>
      </a:lt2>
      <a:accent1>
        <a:srgbClr val="068CC9"/>
      </a:accent1>
      <a:accent2>
        <a:srgbClr val="8CC1E8"/>
      </a:accent2>
      <a:accent3>
        <a:srgbClr val="014C80"/>
      </a:accent3>
      <a:accent4>
        <a:srgbClr val="BE1896"/>
      </a:accent4>
      <a:accent5>
        <a:srgbClr val="02A071"/>
      </a:accent5>
      <a:accent6>
        <a:srgbClr val="D52236"/>
      </a:accent6>
      <a:hlink>
        <a:srgbClr val="068CCA"/>
      </a:hlink>
      <a:folHlink>
        <a:srgbClr val="8BC1E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 WHO" id="{1DFCF8F5-CD17-D541-9FA8-92AE6D5FE9F1}" vid="{3E49FECC-C50A-B149-879B-61F3C0E7BC19}"/>
    </a:ext>
  </a:extLst>
</a:theme>
</file>

<file path=ppt/theme/theme3.xml><?xml version="1.0" encoding="utf-8"?>
<a:theme xmlns:a="http://schemas.openxmlformats.org/drawingml/2006/main" name="3_Theme WHO">
  <a:themeElements>
    <a:clrScheme name="Custom 8">
      <a:dk1>
        <a:srgbClr val="000000"/>
      </a:dk1>
      <a:lt1>
        <a:srgbClr val="FFFFFF"/>
      </a:lt1>
      <a:dk2>
        <a:srgbClr val="004C82"/>
      </a:dk2>
      <a:lt2>
        <a:srgbClr val="E7E6E6"/>
      </a:lt2>
      <a:accent1>
        <a:srgbClr val="068CC9"/>
      </a:accent1>
      <a:accent2>
        <a:srgbClr val="8CC1E8"/>
      </a:accent2>
      <a:accent3>
        <a:srgbClr val="014C80"/>
      </a:accent3>
      <a:accent4>
        <a:srgbClr val="BE1896"/>
      </a:accent4>
      <a:accent5>
        <a:srgbClr val="02A071"/>
      </a:accent5>
      <a:accent6>
        <a:srgbClr val="D52236"/>
      </a:accent6>
      <a:hlink>
        <a:srgbClr val="068CCA"/>
      </a:hlink>
      <a:folHlink>
        <a:srgbClr val="8BC1E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 WHO" id="{1DFCF8F5-CD17-D541-9FA8-92AE6D5FE9F1}" vid="{3E49FECC-C50A-B149-879B-61F3C0E7BC19}"/>
    </a:ext>
  </a:extLst>
</a:theme>
</file>

<file path=ppt/theme/theme4.xml><?xml version="1.0" encoding="utf-8"?>
<a:theme xmlns:a="http://schemas.openxmlformats.org/drawingml/2006/main" name="2_Theme WHO">
  <a:themeElements>
    <a:clrScheme name="Custom 8">
      <a:dk1>
        <a:srgbClr val="000000"/>
      </a:dk1>
      <a:lt1>
        <a:srgbClr val="FFFFFF"/>
      </a:lt1>
      <a:dk2>
        <a:srgbClr val="004C82"/>
      </a:dk2>
      <a:lt2>
        <a:srgbClr val="E7E6E6"/>
      </a:lt2>
      <a:accent1>
        <a:srgbClr val="068CC9"/>
      </a:accent1>
      <a:accent2>
        <a:srgbClr val="8CC1E8"/>
      </a:accent2>
      <a:accent3>
        <a:srgbClr val="014C80"/>
      </a:accent3>
      <a:accent4>
        <a:srgbClr val="BE1896"/>
      </a:accent4>
      <a:accent5>
        <a:srgbClr val="02A071"/>
      </a:accent5>
      <a:accent6>
        <a:srgbClr val="D52236"/>
      </a:accent6>
      <a:hlink>
        <a:srgbClr val="068CCA"/>
      </a:hlink>
      <a:folHlink>
        <a:srgbClr val="8BC1E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 WHO" id="{1DFCF8F5-CD17-D541-9FA8-92AE6D5FE9F1}" vid="{3E49FECC-C50A-B149-879B-61F3C0E7BC19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3E8A064A0CE34DAD7DAD3792D68BE5" ma:contentTypeVersion="14" ma:contentTypeDescription="Create a new document." ma:contentTypeScope="" ma:versionID="bad32032a3cd852e5c9f55483931a9ee">
  <xsd:schema xmlns:xsd="http://www.w3.org/2001/XMLSchema" xmlns:xs="http://www.w3.org/2001/XMLSchema" xmlns:p="http://schemas.microsoft.com/office/2006/metadata/properties" xmlns:ns2="e2e28f0a-1429-4847-bacf-d71185b1f9be" xmlns:ns3="f3c5914b-f836-4f8a-87ca-6de4087dd009" targetNamespace="http://schemas.microsoft.com/office/2006/metadata/properties" ma:root="true" ma:fieldsID="bd64b3ce1bf0040a70fde5dfc4c9606f" ns2:_="" ns3:_="">
    <xsd:import namespace="e2e28f0a-1429-4847-bacf-d71185b1f9be"/>
    <xsd:import namespace="f3c5914b-f836-4f8a-87ca-6de4087dd0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Sequenc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e28f0a-1429-4847-bacf-d71185b1f9b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Sequence" ma:index="10" nillable="true" ma:displayName="Sequence" ma:format="Dropdown" ma:internalName="Sequence" ma:percentage="FALSE">
      <xsd:simpleType>
        <xsd:restriction base="dms:Number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c5914b-f836-4f8a-87ca-6de4087dd009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equence xmlns="e2e28f0a-1429-4847-bacf-d71185b1f9be" xsi:nil="true"/>
  </documentManagement>
</p:properties>
</file>

<file path=customXml/itemProps1.xml><?xml version="1.0" encoding="utf-8"?>
<ds:datastoreItem xmlns:ds="http://schemas.openxmlformats.org/officeDocument/2006/customXml" ds:itemID="{116680A3-FC9F-4161-8BB9-013EE48E70B8}"/>
</file>

<file path=customXml/itemProps2.xml><?xml version="1.0" encoding="utf-8"?>
<ds:datastoreItem xmlns:ds="http://schemas.openxmlformats.org/officeDocument/2006/customXml" ds:itemID="{3EBA2448-E302-464B-96E8-098830C71A8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EDED8D5-8E51-4985-8361-9242CA78EC1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21208</TotalTime>
  <Words>1533</Words>
  <Application>Microsoft Office PowerPoint</Application>
  <PresentationFormat>Widescreen</PresentationFormat>
  <Paragraphs>170</Paragraphs>
  <Slides>16</Slides>
  <Notes>1</Notes>
  <HiddenSlides>9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Arial</vt:lpstr>
      <vt:lpstr>Calibri</vt:lpstr>
      <vt:lpstr>Calibri Light</vt:lpstr>
      <vt:lpstr>Courier New</vt:lpstr>
      <vt:lpstr>Symbol</vt:lpstr>
      <vt:lpstr>Times New Roman</vt:lpstr>
      <vt:lpstr>Office Theme</vt:lpstr>
      <vt:lpstr>2_Theme WHO</vt:lpstr>
      <vt:lpstr>3_Theme WHO</vt:lpstr>
      <vt:lpstr>2_Theme WHO</vt:lpstr>
      <vt:lpstr>think-cell Slide</vt:lpstr>
      <vt:lpstr>Update on UN COVID-19 Vaccination Programme </vt:lpstr>
      <vt:lpstr>Global pandemic trends Current Situation – Vaccination progress</vt:lpstr>
      <vt:lpstr>Vaccination Options for Personnel </vt:lpstr>
      <vt:lpstr>UN Vaccination Programme Eligibility under Phase Two</vt:lpstr>
      <vt:lpstr>UN Vaccination Programme Procedure for sponsorship on NGOs</vt:lpstr>
      <vt:lpstr>Vaccinated or not,</vt:lpstr>
      <vt:lpstr>Questions?</vt:lpstr>
      <vt:lpstr>PowerPoint Presentation</vt:lpstr>
      <vt:lpstr>Global pandemic trends Effectiveness of vaccines </vt:lpstr>
      <vt:lpstr>PowerPoint Presentation</vt:lpstr>
      <vt:lpstr>Global pandemic trends Current Situation</vt:lpstr>
      <vt:lpstr>UN Vaccination Programme Current Vaccines on hand</vt:lpstr>
      <vt:lpstr>Vaccine Queries Mix and Match</vt:lpstr>
      <vt:lpstr>Vaccine Queries Additional dose or Booster dose</vt:lpstr>
      <vt:lpstr>Vaccine Queries Vaccination and travel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TRAUB Gabriela</dc:creator>
  <cp:lastModifiedBy>Heiko Hering</cp:lastModifiedBy>
  <cp:revision>236</cp:revision>
  <dcterms:created xsi:type="dcterms:W3CDTF">2021-02-12T19:13:43Z</dcterms:created>
  <dcterms:modified xsi:type="dcterms:W3CDTF">2021-11-30T16:15:57Z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0x0101001B3E8A064A0CE34DAD7DAD3792D68BE5</vt:lpwstr>
  </property>
</Properties>
</file>