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3.xml" ContentType="application/vnd.openxmlformats-officedocument.presentationml.notesSlide+xml"/>
  <Override PartName="/ppt/tags/tag67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75"/>
  </p:notesMasterIdLst>
  <p:handoutMasterIdLst>
    <p:handoutMasterId r:id="rId76"/>
  </p:handoutMasterIdLst>
  <p:sldIdLst>
    <p:sldId id="540" r:id="rId2"/>
    <p:sldId id="257" r:id="rId3"/>
    <p:sldId id="417" r:id="rId4"/>
    <p:sldId id="546" r:id="rId5"/>
    <p:sldId id="547" r:id="rId6"/>
    <p:sldId id="465" r:id="rId7"/>
    <p:sldId id="595" r:id="rId8"/>
    <p:sldId id="548" r:id="rId9"/>
    <p:sldId id="596" r:id="rId10"/>
    <p:sldId id="597" r:id="rId11"/>
    <p:sldId id="550" r:id="rId12"/>
    <p:sldId id="439" r:id="rId13"/>
    <p:sldId id="551" r:id="rId14"/>
    <p:sldId id="503" r:id="rId15"/>
    <p:sldId id="552" r:id="rId16"/>
    <p:sldId id="441" r:id="rId17"/>
    <p:sldId id="553" r:id="rId18"/>
    <p:sldId id="554" r:id="rId19"/>
    <p:sldId id="555" r:id="rId20"/>
    <p:sldId id="598" r:id="rId21"/>
    <p:sldId id="425" r:id="rId22"/>
    <p:sldId id="428" r:id="rId23"/>
    <p:sldId id="504" r:id="rId24"/>
    <p:sldId id="599" r:id="rId25"/>
    <p:sldId id="506" r:id="rId26"/>
    <p:sldId id="588" r:id="rId27"/>
    <p:sldId id="589" r:id="rId28"/>
    <p:sldId id="564" r:id="rId29"/>
    <p:sldId id="566" r:id="rId30"/>
    <p:sldId id="565" r:id="rId31"/>
    <p:sldId id="600" r:id="rId32"/>
    <p:sldId id="511" r:id="rId33"/>
    <p:sldId id="514" r:id="rId34"/>
    <p:sldId id="515" r:id="rId35"/>
    <p:sldId id="559" r:id="rId36"/>
    <p:sldId id="516" r:id="rId37"/>
    <p:sldId id="517" r:id="rId38"/>
    <p:sldId id="519" r:id="rId39"/>
    <p:sldId id="590" r:id="rId40"/>
    <p:sldId id="601" r:id="rId41"/>
    <p:sldId id="591" r:id="rId42"/>
    <p:sldId id="592" r:id="rId43"/>
    <p:sldId id="602" r:id="rId44"/>
    <p:sldId id="557" r:id="rId45"/>
    <p:sldId id="558" r:id="rId46"/>
    <p:sldId id="603" r:id="rId47"/>
    <p:sldId id="524" r:id="rId48"/>
    <p:sldId id="526" r:id="rId49"/>
    <p:sldId id="560" r:id="rId50"/>
    <p:sldId id="533" r:id="rId51"/>
    <p:sldId id="604" r:id="rId52"/>
    <p:sldId id="605" r:id="rId53"/>
    <p:sldId id="606" r:id="rId54"/>
    <p:sldId id="529" r:id="rId55"/>
    <p:sldId id="530" r:id="rId56"/>
    <p:sldId id="531" r:id="rId57"/>
    <p:sldId id="607" r:id="rId58"/>
    <p:sldId id="570" r:id="rId59"/>
    <p:sldId id="586" r:id="rId60"/>
    <p:sldId id="608" r:id="rId61"/>
    <p:sldId id="585" r:id="rId62"/>
    <p:sldId id="574" r:id="rId63"/>
    <p:sldId id="575" r:id="rId64"/>
    <p:sldId id="587" r:id="rId65"/>
    <p:sldId id="594" r:id="rId66"/>
    <p:sldId id="609" r:id="rId67"/>
    <p:sldId id="457" r:id="rId68"/>
    <p:sldId id="593" r:id="rId69"/>
    <p:sldId id="532" r:id="rId70"/>
    <p:sldId id="448" r:id="rId71"/>
    <p:sldId id="580" r:id="rId72"/>
    <p:sldId id="456" r:id="rId73"/>
    <p:sldId id="610" r:id="rId74"/>
  </p:sldIdLst>
  <p:sldSz cx="12192000" cy="6858000"/>
  <p:notesSz cx="9998075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ETH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85608" autoAdjust="0"/>
  </p:normalViewPr>
  <p:slideViewPr>
    <p:cSldViewPr snapToGrid="0">
      <p:cViewPr varScale="1">
        <p:scale>
          <a:sx n="62" d="100"/>
          <a:sy n="62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anny\Desktop\SENS%20Surveys%20Burundi%202017\6-Analysis\Graphiques_Discussion_Tendances_Malnutrition_V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anny\Desktop\SENS%20Surveys%20Burundi%202017\6-Analysis\Graphiques_Discussion_Tendances_Malnutrition_V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88588181612192E-2"/>
          <c:y val="0.15972927052477137"/>
          <c:w val="0.96348432331471356"/>
          <c:h val="0.648858054693763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'[Graphiques_Discussion_Tendances_Malnutrition_VF.xlsx]Data Wasting'!$A$11</c:f>
              <c:strCache>
                <c:ptCount val="1"/>
                <c:pt idx="0">
                  <c:v>Malnutrition Aigue Sévère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glow>
                  <a:schemeClr val="accent1">
                    <a:alpha val="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779-4DA0-B9EE-006E22F850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79-4DA0-B9EE-006E22F850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79-4DA0-B9EE-006E22F850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779-4DA0-B9EE-006E22F850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79-4DA0-B9EE-006E22F850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779-4DA0-B9EE-006E22F8504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779-4DA0-B9EE-006E22F8504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779-4DA0-B9EE-006E22F8504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779-4DA0-B9EE-006E22F8504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779-4DA0-B9EE-006E22F8504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779-4DA0-B9EE-006E22F8504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9-4DA0-B9EE-006E22F85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9-4DA0-B9EE-006E22F85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9-4DA0-B9EE-006E22F85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79-4DA0-B9EE-006E22F8504D}"/>
                </c:ext>
              </c:extLst>
            </c:dLbl>
            <c:dLbl>
              <c:idx val="5"/>
              <c:layout>
                <c:manualLayout>
                  <c:x val="0"/>
                  <c:y val="-4.183006880387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79-4DA0-B9EE-006E22F85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79-4DA0-B9EE-006E22F85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79-4DA0-B9EE-006E22F85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79-4DA0-B9EE-006E22F8504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79-4DA0-B9EE-006E22F85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'[Graphiques_Discussion_Tendances_Malnutrition_VF.xlsx]Data Wasting'!$B$3:$M$4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'[Graphiques_Discussion_Tendances_Malnutrition_VF.xlsx]Data Wasting'!$B$11:$M$11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</c:v>
                </c:pt>
                <c:pt idx="4">
                  <c:v>0</c:v>
                </c:pt>
                <c:pt idx="5">
                  <c:v>0.4</c:v>
                </c:pt>
                <c:pt idx="6">
                  <c:v>2.1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79-4DA0-B9EE-006E22F8504D}"/>
            </c:ext>
          </c:extLst>
        </c:ser>
        <c:ser>
          <c:idx val="2"/>
          <c:order val="2"/>
          <c:tx>
            <c:strRef>
              <c:f>'[Graphiques_Discussion_Tendances_Malnutrition_VF.xlsx]Data Wasting'!$A$10</c:f>
              <c:strCache>
                <c:ptCount val="1"/>
                <c:pt idx="0">
                  <c:v>Malnutrition Aigue Modérée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779-4DA0-B9EE-006E22F850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779-4DA0-B9EE-006E22F850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779-4DA0-B9EE-006E22F850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779-4DA0-B9EE-006E22F850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779-4DA0-B9EE-006E22F850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779-4DA0-B9EE-006E22F8504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779-4DA0-B9EE-006E22F8504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779-4DA0-B9EE-006E22F8504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779-4DA0-B9EE-006E22F8504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9779-4DA0-B9EE-006E22F8504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779-4DA0-B9EE-006E22F85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'[Graphiques_Discussion_Tendances_Malnutrition_VF.xlsx]Data Wasting'!$B$3:$M$4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'[Graphiques_Discussion_Tendances_Malnutrition_VF.xlsx]Data Wasting'!$B$10:$M$10</c:f>
              <c:numCache>
                <c:formatCode>General</c:formatCode>
                <c:ptCount val="12"/>
                <c:pt idx="0">
                  <c:v>2.5</c:v>
                </c:pt>
                <c:pt idx="1">
                  <c:v>4.5999999999999996</c:v>
                </c:pt>
                <c:pt idx="2">
                  <c:v>4.4000000000000004</c:v>
                </c:pt>
                <c:pt idx="3">
                  <c:v>2.0999999999999996</c:v>
                </c:pt>
                <c:pt idx="4">
                  <c:v>6.7</c:v>
                </c:pt>
                <c:pt idx="5">
                  <c:v>2</c:v>
                </c:pt>
                <c:pt idx="6">
                  <c:v>3.6</c:v>
                </c:pt>
                <c:pt idx="7">
                  <c:v>4</c:v>
                </c:pt>
                <c:pt idx="8">
                  <c:v>2.2000000000000002</c:v>
                </c:pt>
                <c:pt idx="10">
                  <c:v>2.1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779-4DA0-B9EE-006E22F85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130325952"/>
        <c:axId val="130327128"/>
      </c:barChart>
      <c:lineChart>
        <c:grouping val="standard"/>
        <c:varyColors val="0"/>
        <c:ser>
          <c:idx val="0"/>
          <c:order val="0"/>
          <c:tx>
            <c:strRef>
              <c:f>'[Graphiques_Discussion_Tendances_Malnutrition_VF.xlsx]Data Wasting'!$A$5</c:f>
              <c:strCache>
                <c:ptCount val="1"/>
                <c:pt idx="0">
                  <c:v>Globale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313655513012694E-3"/>
                  <c:y val="-2.36426565431486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779-4DA0-B9EE-006E22F8504D}"/>
                </c:ext>
              </c:extLst>
            </c:dLbl>
            <c:dLbl>
              <c:idx val="1"/>
              <c:layout>
                <c:manualLayout>
                  <c:x val="-3.631473950938617E-3"/>
                  <c:y val="-2.657801252157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779-4DA0-B9EE-006E22F8504D}"/>
                </c:ext>
              </c:extLst>
            </c:dLbl>
            <c:dLbl>
              <c:idx val="2"/>
              <c:layout>
                <c:manualLayout>
                  <c:x val="-3.5930516053663377E-3"/>
                  <c:y val="-2.5722198608178568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779-4DA0-B9EE-006E22F8504D}"/>
                </c:ext>
              </c:extLst>
            </c:dLbl>
            <c:dLbl>
              <c:idx val="3"/>
              <c:layout>
                <c:manualLayout>
                  <c:x val="4.3555731964461448E-4"/>
                  <c:y val="-2.7351762634291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779-4DA0-B9EE-006E22F8504D}"/>
                </c:ext>
              </c:extLst>
            </c:dLbl>
            <c:dLbl>
              <c:idx val="4"/>
              <c:layout>
                <c:manualLayout>
                  <c:x val="-8.9780557461709273E-4"/>
                  <c:y val="-2.6964969699577682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779-4DA0-B9EE-006E22F8504D}"/>
                </c:ext>
              </c:extLst>
            </c:dLbl>
            <c:dLbl>
              <c:idx val="5"/>
              <c:layout>
                <c:manualLayout>
                  <c:x val="-3.5645313631405069E-3"/>
                  <c:y val="-2.657801252157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779-4DA0-B9EE-006E22F8504D}"/>
                </c:ext>
              </c:extLst>
            </c:dLbl>
            <c:dLbl>
              <c:idx val="6"/>
              <c:layout>
                <c:manualLayout>
                  <c:x val="-4.4816272965879263E-3"/>
                  <c:y val="-2.2399927519520312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779-4DA0-B9EE-006E22F8504D}"/>
                </c:ext>
              </c:extLst>
            </c:dLbl>
            <c:dLbl>
              <c:idx val="7"/>
              <c:layout>
                <c:manualLayout>
                  <c:x val="-9.0441960235599153E-3"/>
                  <c:y val="-2.4010267155613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779-4DA0-B9EE-006E22F8504D}"/>
                </c:ext>
              </c:extLst>
            </c:dLbl>
            <c:dLbl>
              <c:idx val="8"/>
              <c:layout>
                <c:manualLayout>
                  <c:x val="-2.1825441420762572E-3"/>
                  <c:y val="-2.5722198608178568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779-4DA0-B9EE-006E22F8504D}"/>
                </c:ext>
              </c:extLst>
            </c:dLbl>
            <c:dLbl>
              <c:idx val="9"/>
              <c:layout>
                <c:manualLayout>
                  <c:x val="-1.1743079849846499E-2"/>
                  <c:y val="-1.5653892105051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779-4DA0-B9EE-006E22F8504D}"/>
                </c:ext>
              </c:extLst>
            </c:dLbl>
            <c:dLbl>
              <c:idx val="10"/>
              <c:layout>
                <c:manualLayout>
                  <c:x val="-6.0943149430016684E-2"/>
                  <c:y val="-2.4387424168590327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779-4DA0-B9EE-006E22F8504D}"/>
                </c:ext>
              </c:extLst>
            </c:dLbl>
            <c:dLbl>
              <c:idx val="11"/>
              <c:layout>
                <c:manualLayout>
                  <c:x val="-4.5951506977097323E-2"/>
                  <c:y val="-2.99124516422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779-4DA0-B9EE-006E22F8504D}"/>
                </c:ext>
              </c:extLst>
            </c:dLbl>
            <c:dLbl>
              <c:idx val="12"/>
              <c:layout>
                <c:manualLayout>
                  <c:x val="-1.3108434232366351E-2"/>
                  <c:y val="-1.8598856328087075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779-4DA0-B9EE-006E22F8504D}"/>
                </c:ext>
              </c:extLst>
            </c:dLbl>
            <c:dLbl>
              <c:idx val="13"/>
              <c:layout>
                <c:manualLayout>
                  <c:x val="-1.1742972333161522E-2"/>
                  <c:y val="-2.0687950090727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779-4DA0-B9EE-006E22F8504D}"/>
                </c:ext>
              </c:extLst>
            </c:dLbl>
            <c:dLbl>
              <c:idx val="14"/>
              <c:layout>
                <c:manualLayout>
                  <c:x val="-1.3076286743558299E-2"/>
                  <c:y val="-2.1543985046694535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779-4DA0-B9EE-006E22F8504D}"/>
                </c:ext>
              </c:extLst>
            </c:dLbl>
            <c:dLbl>
              <c:idx val="15"/>
              <c:layout>
                <c:manualLayout>
                  <c:x val="-1.0441805411572795E-2"/>
                  <c:y val="-1.7365797521413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779-4DA0-B9EE-006E22F8504D}"/>
                </c:ext>
              </c:extLst>
            </c:dLbl>
            <c:dLbl>
              <c:idx val="16"/>
              <c:layout>
                <c:manualLayout>
                  <c:x val="-1.171082484435337E-2"/>
                  <c:y val="-2.0310761744449183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779-4DA0-B9EE-006E22F8504D}"/>
                </c:ext>
              </c:extLst>
            </c:dLbl>
            <c:dLbl>
              <c:idx val="17"/>
              <c:layout>
                <c:manualLayout>
                  <c:x val="-1.0409657922764744E-2"/>
                  <c:y val="-3.1133418903929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779-4DA0-B9EE-006E22F8504D}"/>
                </c:ext>
              </c:extLst>
            </c:dLbl>
            <c:dLbl>
              <c:idx val="18"/>
              <c:layout>
                <c:manualLayout>
                  <c:x val="-1.310843423236625E-2"/>
                  <c:y val="-1.5378197526611683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779-4DA0-B9EE-006E22F8504D}"/>
                </c:ext>
              </c:extLst>
            </c:dLbl>
            <c:dLbl>
              <c:idx val="19"/>
              <c:layout>
                <c:manualLayout>
                  <c:x val="-1.0409657922764744E-2"/>
                  <c:y val="-2.325589046305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779-4DA0-B9EE-006E22F8504D}"/>
                </c:ext>
              </c:extLst>
            </c:dLbl>
            <c:dLbl>
              <c:idx val="20"/>
              <c:layout>
                <c:manualLayout>
                  <c:x val="-9.012048534751866E-3"/>
                  <c:y val="-1.3289103763971227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779-4DA0-B9EE-006E22F8504D}"/>
                </c:ext>
              </c:extLst>
            </c:dLbl>
            <c:dLbl>
              <c:idx val="21"/>
              <c:layout>
                <c:manualLayout>
                  <c:x val="-2.2666771653543208E-2"/>
                  <c:y val="-1.661129568106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779-4DA0-B9EE-006E22F8504D}"/>
                </c:ext>
              </c:extLst>
            </c:dLbl>
            <c:dLbl>
              <c:idx val="22"/>
              <c:layout>
                <c:manualLayout>
                  <c:x val="-2.2666666666666668E-2"/>
                  <c:y val="-1.6611295681063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779-4DA0-B9EE-006E22F8504D}"/>
                </c:ext>
              </c:extLst>
            </c:dLbl>
            <c:dLbl>
              <c:idx val="23"/>
              <c:layout>
                <c:manualLayout>
                  <c:x val="-2.2666666666666668E-2"/>
                  <c:y val="-1.6611295681063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779-4DA0-B9EE-006E22F8504D}"/>
                </c:ext>
              </c:extLst>
            </c:dLbl>
            <c:dLbl>
              <c:idx val="24"/>
              <c:layout>
                <c:manualLayout>
                  <c:x val="-0.02"/>
                  <c:y val="-1.328903654485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779-4DA0-B9EE-006E22F8504D}"/>
                </c:ext>
              </c:extLst>
            </c:dLbl>
            <c:dLbl>
              <c:idx val="25"/>
              <c:layout>
                <c:manualLayout>
                  <c:x val="-2.1333333333333333E-2"/>
                  <c:y val="-1.9933554817275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779-4DA0-B9EE-006E22F8504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'[Graphiques_Discussion_Tendances_Malnutrition_VF.xlsx]Data Wasting'!$B$9:$M$9</c:f>
                <c:numCache>
                  <c:formatCode>General</c:formatCode>
                  <c:ptCount val="12"/>
                  <c:pt idx="0">
                    <c:v>2.2999999999999998</c:v>
                  </c:pt>
                  <c:pt idx="1">
                    <c:v>3.9000000000000004</c:v>
                  </c:pt>
                  <c:pt idx="2">
                    <c:v>2.8999999999999995</c:v>
                  </c:pt>
                  <c:pt idx="3">
                    <c:v>2.5000000000000004</c:v>
                  </c:pt>
                  <c:pt idx="4">
                    <c:v>4.1000000000000005</c:v>
                  </c:pt>
                  <c:pt idx="5">
                    <c:v>2.8000000000000003</c:v>
                  </c:pt>
                  <c:pt idx="6">
                    <c:v>3.3</c:v>
                  </c:pt>
                  <c:pt idx="7">
                    <c:v>2.5</c:v>
                  </c:pt>
                  <c:pt idx="8">
                    <c:v>2.5</c:v>
                  </c:pt>
                  <c:pt idx="10">
                    <c:v>2.4999999999999996</c:v>
                  </c:pt>
                  <c:pt idx="11">
                    <c:v>1.7999999999999998</c:v>
                  </c:pt>
                </c:numCache>
              </c:numRef>
            </c:plus>
            <c:minus>
              <c:numRef>
                <c:f>'[Graphiques_Discussion_Tendances_Malnutrition_VF.xlsx]Data Wasting'!$B$8:$M$8</c:f>
                <c:numCache>
                  <c:formatCode>General</c:formatCode>
                  <c:ptCount val="12"/>
                  <c:pt idx="0">
                    <c:v>1.2</c:v>
                  </c:pt>
                  <c:pt idx="1">
                    <c:v>2.1999999999999997</c:v>
                  </c:pt>
                  <c:pt idx="2">
                    <c:v>1.8000000000000003</c:v>
                  </c:pt>
                  <c:pt idx="3">
                    <c:v>1.5</c:v>
                  </c:pt>
                  <c:pt idx="4">
                    <c:v>2.6000000000000005</c:v>
                  </c:pt>
                  <c:pt idx="5">
                    <c:v>1.2999999999999998</c:v>
                  </c:pt>
                  <c:pt idx="6">
                    <c:v>2.2000000000000002</c:v>
                  </c:pt>
                  <c:pt idx="7">
                    <c:v>1.6</c:v>
                  </c:pt>
                  <c:pt idx="8">
                    <c:v>1.2000000000000002</c:v>
                  </c:pt>
                  <c:pt idx="10">
                    <c:v>1.1000000000000001</c:v>
                  </c:pt>
                  <c:pt idx="11">
                    <c:v>0.7</c:v>
                  </c:pt>
                </c:numCache>
              </c:numRef>
            </c:minus>
          </c:errBars>
          <c:cat>
            <c:multiLvlStrRef>
              <c:f>'[Graphiques_Discussion_Tendances_Malnutrition_VF.xlsx]Data Stunting'!$B$3:$M$4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'[Graphiques_Discussion_Tendances_Malnutrition_VF.xlsx]Data Wasting'!$B$5:$M$5</c:f>
              <c:numCache>
                <c:formatCode>General</c:formatCode>
                <c:ptCount val="12"/>
                <c:pt idx="0">
                  <c:v>2.5</c:v>
                </c:pt>
                <c:pt idx="1">
                  <c:v>4.5999999999999996</c:v>
                </c:pt>
                <c:pt idx="2">
                  <c:v>4.4000000000000004</c:v>
                </c:pt>
                <c:pt idx="3">
                  <c:v>3.9</c:v>
                </c:pt>
                <c:pt idx="4">
                  <c:v>6.7</c:v>
                </c:pt>
                <c:pt idx="5">
                  <c:v>2.4</c:v>
                </c:pt>
                <c:pt idx="6">
                  <c:v>5.7</c:v>
                </c:pt>
                <c:pt idx="7">
                  <c:v>4</c:v>
                </c:pt>
                <c:pt idx="8">
                  <c:v>2.2000000000000002</c:v>
                </c:pt>
                <c:pt idx="10">
                  <c:v>2.1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9779-4DA0-B9EE-006E22F85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25952"/>
        <c:axId val="130327128"/>
      </c:lineChart>
      <c:catAx>
        <c:axId val="1303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3271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327128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325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3395836508032613E-2"/>
          <c:y val="0.17208165690549385"/>
          <c:w val="0.90109413266104443"/>
          <c:h val="5.55750341680847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88588181612192E-2"/>
          <c:y val="0.15972927052477137"/>
          <c:w val="0.96348432331471356"/>
          <c:h val="0.648858054693763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'Data Wasting PB'!$A$11</c:f>
              <c:strCache>
                <c:ptCount val="1"/>
                <c:pt idx="0">
                  <c:v>Malnutrition Aigue Sévère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glow>
                  <a:schemeClr val="accent1">
                    <a:alpha val="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16A0-407A-95AE-3B583E6609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A0-407A-95AE-3B583E6609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6A0-407A-95AE-3B583E6609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A0-407A-95AE-3B583E6609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6A0-407A-95AE-3B583E6609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6A0-407A-95AE-3B583E6609E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6A0-407A-95AE-3B583E6609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6A0-407A-95AE-3B583E6609E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6A0-407A-95AE-3B583E6609E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6A0-407A-95AE-3B583E6609E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6A0-407A-95AE-3B583E6609E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01089A0-2A27-4044-BDAD-F86A4061B8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6A0-407A-95AE-3B583E6609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A0-407A-95AE-3B583E6609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FF9308-9CC1-4248-9864-8F2331D9BF1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6A0-407A-95AE-3B583E6609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E2AF8CE-1312-4DE1-9D41-F77C593BB70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6A0-407A-95AE-3B583E6609E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A0-407A-95AE-3B583E6609E9}"/>
                </c:ext>
              </c:extLst>
            </c:dLbl>
            <c:dLbl>
              <c:idx val="5"/>
              <c:layout>
                <c:manualLayout>
                  <c:x val="0"/>
                  <c:y val="-4.1830068803877301E-3"/>
                </c:manualLayout>
              </c:layout>
              <c:tx>
                <c:rich>
                  <a:bodyPr/>
                  <a:lstStyle/>
                  <a:p>
                    <a:fld id="{635DB732-C239-451B-99C2-229CA9583E2D}" type="VALUE">
                      <a:rPr lang="en-US" baseline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6A0-407A-95AE-3B583E6609E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32255C9-8063-450A-B4F3-4AEF787FE43D}" type="VALUE">
                      <a:rPr lang="en-US" baseline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16A0-407A-95AE-3B583E6609E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48671DE-2DF9-4C73-8FAA-7F9B927560E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6A0-407A-95AE-3B583E6609E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A0-407A-95AE-3B583E6609E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A0-407A-95AE-3B583E6609E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A0-407A-95AE-3B583E6609E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CAFDDEB-B579-4CC1-B3F1-86147D3AD96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16A0-407A-95AE-3B583E660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multiLvlStrRef>
              <c:f>'Data Wasting PB'!$B$3:$M$4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'Data Wasting PB'!$B$11:$M$11</c:f>
              <c:numCache>
                <c:formatCode>General</c:formatCode>
                <c:ptCount val="12"/>
                <c:pt idx="0">
                  <c:v>0.3</c:v>
                </c:pt>
                <c:pt idx="1">
                  <c:v>0</c:v>
                </c:pt>
                <c:pt idx="2">
                  <c:v>0.6</c:v>
                </c:pt>
                <c:pt idx="3">
                  <c:v>1.7</c:v>
                </c:pt>
                <c:pt idx="4">
                  <c:v>0</c:v>
                </c:pt>
                <c:pt idx="5">
                  <c:v>0.4</c:v>
                </c:pt>
                <c:pt idx="6">
                  <c:v>0.4</c:v>
                </c:pt>
                <c:pt idx="7">
                  <c:v>0.3</c:v>
                </c:pt>
                <c:pt idx="8">
                  <c:v>0</c:v>
                </c:pt>
                <c:pt idx="10">
                  <c:v>0</c:v>
                </c:pt>
                <c:pt idx="11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'Data Wasting PB'!$B$11:$M$11</c15:f>
                <c15:dlblRangeCache>
                  <c:ptCount val="12"/>
                  <c:pt idx="0">
                    <c:v>0,3</c:v>
                  </c:pt>
                  <c:pt idx="1">
                    <c:v>0</c:v>
                  </c:pt>
                  <c:pt idx="2">
                    <c:v>0,6</c:v>
                  </c:pt>
                  <c:pt idx="3">
                    <c:v>1,7</c:v>
                  </c:pt>
                  <c:pt idx="4">
                    <c:v>0</c:v>
                  </c:pt>
                  <c:pt idx="5">
                    <c:v>0,4</c:v>
                  </c:pt>
                  <c:pt idx="6">
                    <c:v>0,4</c:v>
                  </c:pt>
                  <c:pt idx="7">
                    <c:v>0,3</c:v>
                  </c:pt>
                  <c:pt idx="8">
                    <c:v>0</c:v>
                  </c:pt>
                  <c:pt idx="10">
                    <c:v>0</c:v>
                  </c:pt>
                  <c:pt idx="11">
                    <c:v>0,3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16A0-407A-95AE-3B583E6609E9}"/>
            </c:ext>
          </c:extLst>
        </c:ser>
        <c:ser>
          <c:idx val="2"/>
          <c:order val="2"/>
          <c:tx>
            <c:strRef>
              <c:f>'Data Wasting PB'!$A$10</c:f>
              <c:strCache>
                <c:ptCount val="1"/>
                <c:pt idx="0">
                  <c:v>Malnutrition Aigue Modérée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6A0-407A-95AE-3B583E6609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6A0-407A-95AE-3B583E6609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6A0-407A-95AE-3B583E6609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6A0-407A-95AE-3B583E6609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16A0-407A-95AE-3B583E6609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6A0-407A-95AE-3B583E6609E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16A0-407A-95AE-3B583E6609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16A0-407A-95AE-3B583E6609E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16A0-407A-95AE-3B583E6609E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16A0-407A-95AE-3B583E6609E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16A0-407A-95AE-3B583E660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'Data Wasting PB'!$B$3:$M$4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'Data Wasting PB'!$B$10:$M$10</c:f>
              <c:numCache>
                <c:formatCode>General</c:formatCode>
                <c:ptCount val="12"/>
                <c:pt idx="0">
                  <c:v>3.4000000000000004</c:v>
                </c:pt>
                <c:pt idx="1">
                  <c:v>3</c:v>
                </c:pt>
                <c:pt idx="2">
                  <c:v>2.1999999999999997</c:v>
                </c:pt>
                <c:pt idx="3">
                  <c:v>4.0999999999999996</c:v>
                </c:pt>
                <c:pt idx="4">
                  <c:v>2.2000000000000002</c:v>
                </c:pt>
                <c:pt idx="5">
                  <c:v>2.8000000000000003</c:v>
                </c:pt>
                <c:pt idx="6">
                  <c:v>4.5999999999999996</c:v>
                </c:pt>
                <c:pt idx="7">
                  <c:v>1.0999999999999999</c:v>
                </c:pt>
                <c:pt idx="8">
                  <c:v>1.5</c:v>
                </c:pt>
                <c:pt idx="10">
                  <c:v>2.1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6A0-407A-95AE-3B583E660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130325952"/>
        <c:axId val="130327128"/>
      </c:barChart>
      <c:lineChart>
        <c:grouping val="standard"/>
        <c:varyColors val="0"/>
        <c:ser>
          <c:idx val="0"/>
          <c:order val="0"/>
          <c:tx>
            <c:strRef>
              <c:f>'Data Wasting PB'!$A$5</c:f>
              <c:strCache>
                <c:ptCount val="1"/>
                <c:pt idx="0">
                  <c:v>Globale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313655513012694E-3"/>
                  <c:y val="-2.36426565431486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6A0-407A-95AE-3B583E6609E9}"/>
                </c:ext>
              </c:extLst>
            </c:dLbl>
            <c:dLbl>
              <c:idx val="1"/>
              <c:layout>
                <c:manualLayout>
                  <c:x val="-3.631473950938617E-3"/>
                  <c:y val="-2.657801252157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6A0-407A-95AE-3B583E6609E9}"/>
                </c:ext>
              </c:extLst>
            </c:dLbl>
            <c:dLbl>
              <c:idx val="2"/>
              <c:layout>
                <c:manualLayout>
                  <c:x val="-3.5930516053663377E-3"/>
                  <c:y val="-2.5722198608178568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6A0-407A-95AE-3B583E6609E9}"/>
                </c:ext>
              </c:extLst>
            </c:dLbl>
            <c:dLbl>
              <c:idx val="3"/>
              <c:layout>
                <c:manualLayout>
                  <c:x val="4.3555731964461448E-4"/>
                  <c:y val="-2.7351762634291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6A0-407A-95AE-3B583E6609E9}"/>
                </c:ext>
              </c:extLst>
            </c:dLbl>
            <c:dLbl>
              <c:idx val="4"/>
              <c:layout>
                <c:manualLayout>
                  <c:x val="-8.9780557461709273E-4"/>
                  <c:y val="-2.6964969699577682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6A0-407A-95AE-3B583E6609E9}"/>
                </c:ext>
              </c:extLst>
            </c:dLbl>
            <c:dLbl>
              <c:idx val="5"/>
              <c:layout>
                <c:manualLayout>
                  <c:x val="-3.5645313631405069E-3"/>
                  <c:y val="-2.657801252157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6A0-407A-95AE-3B583E6609E9}"/>
                </c:ext>
              </c:extLst>
            </c:dLbl>
            <c:dLbl>
              <c:idx val="6"/>
              <c:layout>
                <c:manualLayout>
                  <c:x val="-4.4816272965879263E-3"/>
                  <c:y val="-2.2399927519520312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6A0-407A-95AE-3B583E6609E9}"/>
                </c:ext>
              </c:extLst>
            </c:dLbl>
            <c:dLbl>
              <c:idx val="7"/>
              <c:layout>
                <c:manualLayout>
                  <c:x val="-9.0441960235599153E-3"/>
                  <c:y val="-2.4010267155613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6A0-407A-95AE-3B583E6609E9}"/>
                </c:ext>
              </c:extLst>
            </c:dLbl>
            <c:dLbl>
              <c:idx val="8"/>
              <c:layout>
                <c:manualLayout>
                  <c:x val="-2.1825441420762572E-3"/>
                  <c:y val="-2.5722198608178568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A0-407A-95AE-3B583E6609E9}"/>
                </c:ext>
              </c:extLst>
            </c:dLbl>
            <c:dLbl>
              <c:idx val="9"/>
              <c:layout>
                <c:manualLayout>
                  <c:x val="-1.1743079849846499E-2"/>
                  <c:y val="-1.5653892105051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6A0-407A-95AE-3B583E6609E9}"/>
                </c:ext>
              </c:extLst>
            </c:dLbl>
            <c:dLbl>
              <c:idx val="10"/>
              <c:layout>
                <c:manualLayout>
                  <c:x val="-6.0943149430016684E-2"/>
                  <c:y val="-2.4387424168590327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6A0-407A-95AE-3B583E6609E9}"/>
                </c:ext>
              </c:extLst>
            </c:dLbl>
            <c:dLbl>
              <c:idx val="11"/>
              <c:layout>
                <c:manualLayout>
                  <c:x val="-4.5951506977097323E-2"/>
                  <c:y val="-2.99124516422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6A0-407A-95AE-3B583E6609E9}"/>
                </c:ext>
              </c:extLst>
            </c:dLbl>
            <c:dLbl>
              <c:idx val="12"/>
              <c:layout>
                <c:manualLayout>
                  <c:x val="-1.3108434232366351E-2"/>
                  <c:y val="-1.8598856328087075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A0-407A-95AE-3B583E6609E9}"/>
                </c:ext>
              </c:extLst>
            </c:dLbl>
            <c:dLbl>
              <c:idx val="13"/>
              <c:layout>
                <c:manualLayout>
                  <c:x val="-1.1742972333161522E-2"/>
                  <c:y val="-2.0687950090727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6A0-407A-95AE-3B583E6609E9}"/>
                </c:ext>
              </c:extLst>
            </c:dLbl>
            <c:dLbl>
              <c:idx val="14"/>
              <c:layout>
                <c:manualLayout>
                  <c:x val="-1.3076286743558299E-2"/>
                  <c:y val="-2.1543985046694535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A0-407A-95AE-3B583E6609E9}"/>
                </c:ext>
              </c:extLst>
            </c:dLbl>
            <c:dLbl>
              <c:idx val="15"/>
              <c:layout>
                <c:manualLayout>
                  <c:x val="-1.0441805411572795E-2"/>
                  <c:y val="-1.7365797521413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6A0-407A-95AE-3B583E6609E9}"/>
                </c:ext>
              </c:extLst>
            </c:dLbl>
            <c:dLbl>
              <c:idx val="16"/>
              <c:layout>
                <c:manualLayout>
                  <c:x val="-1.171082484435337E-2"/>
                  <c:y val="-2.0310761744449183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6A0-407A-95AE-3B583E6609E9}"/>
                </c:ext>
              </c:extLst>
            </c:dLbl>
            <c:dLbl>
              <c:idx val="17"/>
              <c:layout>
                <c:manualLayout>
                  <c:x val="-1.0409657922764744E-2"/>
                  <c:y val="-3.1133418903929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6A0-407A-95AE-3B583E6609E9}"/>
                </c:ext>
              </c:extLst>
            </c:dLbl>
            <c:dLbl>
              <c:idx val="18"/>
              <c:layout>
                <c:manualLayout>
                  <c:x val="-1.310843423236625E-2"/>
                  <c:y val="-1.5378197526611683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6A0-407A-95AE-3B583E6609E9}"/>
                </c:ext>
              </c:extLst>
            </c:dLbl>
            <c:dLbl>
              <c:idx val="19"/>
              <c:layout>
                <c:manualLayout>
                  <c:x val="-1.0409657922764744E-2"/>
                  <c:y val="-2.325589046305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6A0-407A-95AE-3B583E6609E9}"/>
                </c:ext>
              </c:extLst>
            </c:dLbl>
            <c:dLbl>
              <c:idx val="20"/>
              <c:layout>
                <c:manualLayout>
                  <c:x val="-9.012048534751866E-3"/>
                  <c:y val="-1.3289103763971227E-2"/>
                </c:manualLayout>
              </c:layout>
              <c:numFmt formatCode="#,##0.0" sourceLinked="0"/>
              <c:spPr/>
              <c:txPr>
                <a:bodyPr anchor="ctr" anchorCtr="1"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6A0-407A-95AE-3B583E6609E9}"/>
                </c:ext>
              </c:extLst>
            </c:dLbl>
            <c:dLbl>
              <c:idx val="21"/>
              <c:layout>
                <c:manualLayout>
                  <c:x val="-2.2666771653543208E-2"/>
                  <c:y val="-1.661129568106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6A0-407A-95AE-3B583E6609E9}"/>
                </c:ext>
              </c:extLst>
            </c:dLbl>
            <c:dLbl>
              <c:idx val="22"/>
              <c:layout>
                <c:manualLayout>
                  <c:x val="-2.2666666666666668E-2"/>
                  <c:y val="-1.6611295681063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6A0-407A-95AE-3B583E6609E9}"/>
                </c:ext>
              </c:extLst>
            </c:dLbl>
            <c:dLbl>
              <c:idx val="23"/>
              <c:layout>
                <c:manualLayout>
                  <c:x val="-2.2666666666666668E-2"/>
                  <c:y val="-1.6611295681063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6A0-407A-95AE-3B583E6609E9}"/>
                </c:ext>
              </c:extLst>
            </c:dLbl>
            <c:dLbl>
              <c:idx val="24"/>
              <c:layout>
                <c:manualLayout>
                  <c:x val="-0.02"/>
                  <c:y val="-1.328903654485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6A0-407A-95AE-3B583E6609E9}"/>
                </c:ext>
              </c:extLst>
            </c:dLbl>
            <c:dLbl>
              <c:idx val="25"/>
              <c:layout>
                <c:manualLayout>
                  <c:x val="-2.1333333333333333E-2"/>
                  <c:y val="-1.9933554817275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6A0-407A-95AE-3B583E6609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'Data Wasting PB'!$B$9:$M$9</c:f>
                <c:numCache>
                  <c:formatCode>General</c:formatCode>
                  <c:ptCount val="12"/>
                  <c:pt idx="1">
                    <c:v>3.5</c:v>
                  </c:pt>
                  <c:pt idx="2">
                    <c:v>2.5</c:v>
                  </c:pt>
                  <c:pt idx="4">
                    <c:v>2.8999999999999995</c:v>
                  </c:pt>
                  <c:pt idx="5">
                    <c:v>3</c:v>
                  </c:pt>
                  <c:pt idx="7">
                    <c:v>1.8000000000000003</c:v>
                  </c:pt>
                  <c:pt idx="8">
                    <c:v>2.2000000000000002</c:v>
                  </c:pt>
                  <c:pt idx="10">
                    <c:v>2.4</c:v>
                  </c:pt>
                  <c:pt idx="11">
                    <c:v>1.9999999999999998</c:v>
                  </c:pt>
                </c:numCache>
              </c:numRef>
            </c:plus>
            <c:minus>
              <c:numRef>
                <c:f>'Data Wasting PB'!$B$8:$M$8</c:f>
                <c:numCache>
                  <c:formatCode>General</c:formatCode>
                  <c:ptCount val="12"/>
                  <c:pt idx="1">
                    <c:v>1.6</c:v>
                  </c:pt>
                  <c:pt idx="2">
                    <c:v>1.2999999999999998</c:v>
                  </c:pt>
                  <c:pt idx="4">
                    <c:v>1.3000000000000003</c:v>
                  </c:pt>
                  <c:pt idx="5">
                    <c:v>2</c:v>
                  </c:pt>
                  <c:pt idx="7">
                    <c:v>0.79999999999999993</c:v>
                  </c:pt>
                  <c:pt idx="8">
                    <c:v>0.9</c:v>
                  </c:pt>
                  <c:pt idx="10">
                    <c:v>1.1000000000000001</c:v>
                  </c:pt>
                  <c:pt idx="11">
                    <c:v>0.8</c:v>
                  </c:pt>
                </c:numCache>
              </c:numRef>
            </c:minus>
          </c:errBars>
          <c:cat>
            <c:multiLvlStrRef>
              <c:f>'Data Stunting'!$B$3:$M$4</c:f>
              <c:multiLvlStrCache>
                <c:ptCount val="12"/>
                <c:lvl>
                  <c:pt idx="0">
                    <c:v>2010</c:v>
                  </c:pt>
                  <c:pt idx="1">
                    <c:v>2013</c:v>
                  </c:pt>
                  <c:pt idx="2">
                    <c:v>2017</c:v>
                  </c:pt>
                  <c:pt idx="3">
                    <c:v>2010</c:v>
                  </c:pt>
                  <c:pt idx="4">
                    <c:v>2013</c:v>
                  </c:pt>
                  <c:pt idx="5">
                    <c:v>2017</c:v>
                  </c:pt>
                  <c:pt idx="6">
                    <c:v>2010</c:v>
                  </c:pt>
                  <c:pt idx="7">
                    <c:v>2013</c:v>
                  </c:pt>
                  <c:pt idx="8">
                    <c:v>2017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</c:lvl>
                <c:lvl>
                  <c:pt idx="0">
                    <c:v>Gasorwe-Kinama</c:v>
                  </c:pt>
                  <c:pt idx="3">
                    <c:v>Musasa</c:v>
                  </c:pt>
                  <c:pt idx="6">
                    <c:v>Bwagiriza (et Butare en 2010)</c:v>
                  </c:pt>
                  <c:pt idx="9">
                    <c:v>Kavumu</c:v>
                  </c:pt>
                </c:lvl>
              </c:multiLvlStrCache>
            </c:multiLvlStrRef>
          </c:cat>
          <c:val>
            <c:numRef>
              <c:f>'Data Wasting PB'!$B$5:$M$5</c:f>
              <c:numCache>
                <c:formatCode>General</c:formatCode>
                <c:ptCount val="12"/>
                <c:pt idx="0">
                  <c:v>3.7</c:v>
                </c:pt>
                <c:pt idx="1">
                  <c:v>3</c:v>
                </c:pt>
                <c:pt idx="2">
                  <c:v>2.8</c:v>
                </c:pt>
                <c:pt idx="3">
                  <c:v>5.8</c:v>
                </c:pt>
                <c:pt idx="4">
                  <c:v>2.2000000000000002</c:v>
                </c:pt>
                <c:pt idx="5">
                  <c:v>3.2</c:v>
                </c:pt>
                <c:pt idx="6">
                  <c:v>5</c:v>
                </c:pt>
                <c:pt idx="7">
                  <c:v>1.4</c:v>
                </c:pt>
                <c:pt idx="8">
                  <c:v>1.5</c:v>
                </c:pt>
                <c:pt idx="10">
                  <c:v>2.1</c:v>
                </c:pt>
                <c:pt idx="1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16A0-407A-95AE-3B583E660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25952"/>
        <c:axId val="130327128"/>
      </c:lineChart>
      <c:catAx>
        <c:axId val="1303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3271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327128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325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3395836508032613E-2"/>
          <c:y val="0.17208165690549385"/>
          <c:w val="0.90109413266104443"/>
          <c:h val="5.55750341680847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443241469817"/>
          <c:y val="6.1834948764082624E-2"/>
          <c:w val="0.80433694225721786"/>
          <c:h val="0.862167450198946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groups'!$B$1</c:f>
              <c:strCache>
                <c:ptCount val="1"/>
                <c:pt idx="0">
                  <c:v>Kinama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3950951363429091E-3"/>
                  <c:y val="8.2672226753642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EB-4197-91CA-4125D6F5426E}"/>
                </c:ext>
              </c:extLst>
            </c:dLbl>
            <c:dLbl>
              <c:idx val="10"/>
              <c:layout>
                <c:manualLayout>
                  <c:x val="-1.7983650454477902E-3"/>
                  <c:y val="8.267222675364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EB-4197-91CA-4125D6F54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groups'!$A$2:$A$13</c:f>
              <c:strCache>
                <c:ptCount val="12"/>
                <c:pt idx="0">
                  <c:v>Cereales</c:v>
                </c:pt>
                <c:pt idx="1">
                  <c:v>Racines et Tubercules</c:v>
                </c:pt>
                <c:pt idx="2">
                  <c:v>Legumes</c:v>
                </c:pt>
                <c:pt idx="3">
                  <c:v>Fruits</c:v>
                </c:pt>
                <c:pt idx="4">
                  <c:v>Viande</c:v>
                </c:pt>
                <c:pt idx="5">
                  <c:v>Œufs</c:v>
                </c:pt>
                <c:pt idx="6">
                  <c:v>Poissons et produits de la mer</c:v>
                </c:pt>
                <c:pt idx="7">
                  <c:v>Legumineuses, Noix et Graines </c:v>
                </c:pt>
                <c:pt idx="8">
                  <c:v>Lait et produits laitiers</c:v>
                </c:pt>
                <c:pt idx="9">
                  <c:v>Huiles et matieres grasses</c:v>
                </c:pt>
                <c:pt idx="10">
                  <c:v>Sucre et produits sucres</c:v>
                </c:pt>
                <c:pt idx="11">
                  <c:v>Epices, condiments et boissons</c:v>
                </c:pt>
              </c:strCache>
            </c:strRef>
          </c:cat>
          <c:val>
            <c:numRef>
              <c:f>'Food groups'!$B$2:$B$13</c:f>
              <c:numCache>
                <c:formatCode>0.0</c:formatCode>
                <c:ptCount val="12"/>
                <c:pt idx="0">
                  <c:v>90.8</c:v>
                </c:pt>
                <c:pt idx="1">
                  <c:v>23.9</c:v>
                </c:pt>
                <c:pt idx="2">
                  <c:v>82.1</c:v>
                </c:pt>
                <c:pt idx="3">
                  <c:v>7.1</c:v>
                </c:pt>
                <c:pt idx="4">
                  <c:v>17.899999999999999</c:v>
                </c:pt>
                <c:pt idx="5">
                  <c:v>0.5</c:v>
                </c:pt>
                <c:pt idx="6">
                  <c:v>38.6</c:v>
                </c:pt>
                <c:pt idx="7">
                  <c:v>89.1</c:v>
                </c:pt>
                <c:pt idx="8">
                  <c:v>4.9000000000000004</c:v>
                </c:pt>
                <c:pt idx="9">
                  <c:v>92.9</c:v>
                </c:pt>
                <c:pt idx="10">
                  <c:v>47.8</c:v>
                </c:pt>
                <c:pt idx="1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EB-4197-91CA-4125D6F5426E}"/>
            </c:ext>
          </c:extLst>
        </c:ser>
        <c:ser>
          <c:idx val="1"/>
          <c:order val="1"/>
          <c:tx>
            <c:strRef>
              <c:f>'Food groups'!$C$1</c:f>
              <c:strCache>
                <c:ptCount val="1"/>
                <c:pt idx="0">
                  <c:v>Musasa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groups'!$A$2:$A$13</c:f>
              <c:strCache>
                <c:ptCount val="12"/>
                <c:pt idx="0">
                  <c:v>Cereales</c:v>
                </c:pt>
                <c:pt idx="1">
                  <c:v>Racines et Tubercules</c:v>
                </c:pt>
                <c:pt idx="2">
                  <c:v>Legumes</c:v>
                </c:pt>
                <c:pt idx="3">
                  <c:v>Fruits</c:v>
                </c:pt>
                <c:pt idx="4">
                  <c:v>Viande</c:v>
                </c:pt>
                <c:pt idx="5">
                  <c:v>Œufs</c:v>
                </c:pt>
                <c:pt idx="6">
                  <c:v>Poissons et produits de la mer</c:v>
                </c:pt>
                <c:pt idx="7">
                  <c:v>Legumineuses, Noix et Graines </c:v>
                </c:pt>
                <c:pt idx="8">
                  <c:v>Lait et produits laitiers</c:v>
                </c:pt>
                <c:pt idx="9">
                  <c:v>Huiles et matieres grasses</c:v>
                </c:pt>
                <c:pt idx="10">
                  <c:v>Sucre et produits sucres</c:v>
                </c:pt>
                <c:pt idx="11">
                  <c:v>Epices, condiments et boissons</c:v>
                </c:pt>
              </c:strCache>
            </c:strRef>
          </c:cat>
          <c:val>
            <c:numRef>
              <c:f>'Food groups'!$C$2:$C$13</c:f>
              <c:numCache>
                <c:formatCode>0.0</c:formatCode>
                <c:ptCount val="12"/>
                <c:pt idx="0">
                  <c:v>98.8</c:v>
                </c:pt>
                <c:pt idx="1">
                  <c:v>14.8</c:v>
                </c:pt>
                <c:pt idx="2">
                  <c:v>75.3</c:v>
                </c:pt>
                <c:pt idx="3">
                  <c:v>16.7</c:v>
                </c:pt>
                <c:pt idx="4">
                  <c:v>6.8</c:v>
                </c:pt>
                <c:pt idx="5">
                  <c:v>0.6</c:v>
                </c:pt>
                <c:pt idx="6">
                  <c:v>37</c:v>
                </c:pt>
                <c:pt idx="7">
                  <c:v>92.6</c:v>
                </c:pt>
                <c:pt idx="8">
                  <c:v>3.7</c:v>
                </c:pt>
                <c:pt idx="9">
                  <c:v>96.9</c:v>
                </c:pt>
                <c:pt idx="10">
                  <c:v>31.5</c:v>
                </c:pt>
                <c:pt idx="11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EB-4197-91CA-4125D6F5426E}"/>
            </c:ext>
          </c:extLst>
        </c:ser>
        <c:ser>
          <c:idx val="2"/>
          <c:order val="2"/>
          <c:tx>
            <c:strRef>
              <c:f>'Food groups'!$D$1</c:f>
              <c:strCache>
                <c:ptCount val="1"/>
                <c:pt idx="0">
                  <c:v>Bwagiriza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groups'!$A$2:$A$13</c:f>
              <c:strCache>
                <c:ptCount val="12"/>
                <c:pt idx="0">
                  <c:v>Cereales</c:v>
                </c:pt>
                <c:pt idx="1">
                  <c:v>Racines et Tubercules</c:v>
                </c:pt>
                <c:pt idx="2">
                  <c:v>Legumes</c:v>
                </c:pt>
                <c:pt idx="3">
                  <c:v>Fruits</c:v>
                </c:pt>
                <c:pt idx="4">
                  <c:v>Viande</c:v>
                </c:pt>
                <c:pt idx="5">
                  <c:v>Œufs</c:v>
                </c:pt>
                <c:pt idx="6">
                  <c:v>Poissons et produits de la mer</c:v>
                </c:pt>
                <c:pt idx="7">
                  <c:v>Legumineuses, Noix et Graines </c:v>
                </c:pt>
                <c:pt idx="8">
                  <c:v>Lait et produits laitiers</c:v>
                </c:pt>
                <c:pt idx="9">
                  <c:v>Huiles et matieres grasses</c:v>
                </c:pt>
                <c:pt idx="10">
                  <c:v>Sucre et produits sucres</c:v>
                </c:pt>
                <c:pt idx="11">
                  <c:v>Epices, condiments et boissons</c:v>
                </c:pt>
              </c:strCache>
            </c:strRef>
          </c:cat>
          <c:val>
            <c:numRef>
              <c:f>'Food groups'!$D$2:$D$13</c:f>
              <c:numCache>
                <c:formatCode>General</c:formatCode>
                <c:ptCount val="12"/>
                <c:pt idx="0">
                  <c:v>96.4</c:v>
                </c:pt>
                <c:pt idx="1">
                  <c:v>14.3</c:v>
                </c:pt>
                <c:pt idx="2">
                  <c:v>60.1</c:v>
                </c:pt>
                <c:pt idx="3">
                  <c:v>17.3</c:v>
                </c:pt>
                <c:pt idx="4">
                  <c:v>2.4</c:v>
                </c:pt>
                <c:pt idx="5">
                  <c:v>2.4</c:v>
                </c:pt>
                <c:pt idx="6">
                  <c:v>22</c:v>
                </c:pt>
                <c:pt idx="7">
                  <c:v>92.3</c:v>
                </c:pt>
                <c:pt idx="8">
                  <c:v>11.9</c:v>
                </c:pt>
                <c:pt idx="9">
                  <c:v>92.9</c:v>
                </c:pt>
                <c:pt idx="10">
                  <c:v>26.2</c:v>
                </c:pt>
                <c:pt idx="11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EB-4197-91CA-4125D6F5426E}"/>
            </c:ext>
          </c:extLst>
        </c:ser>
        <c:ser>
          <c:idx val="3"/>
          <c:order val="3"/>
          <c:tx>
            <c:strRef>
              <c:f>'Food groups'!$E$1</c:f>
              <c:strCache>
                <c:ptCount val="1"/>
                <c:pt idx="0">
                  <c:v>Kavumu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EB-4197-91CA-4125D6F54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groups'!$A$2:$A$13</c:f>
              <c:strCache>
                <c:ptCount val="12"/>
                <c:pt idx="0">
                  <c:v>Cereales</c:v>
                </c:pt>
                <c:pt idx="1">
                  <c:v>Racines et Tubercules</c:v>
                </c:pt>
                <c:pt idx="2">
                  <c:v>Legumes</c:v>
                </c:pt>
                <c:pt idx="3">
                  <c:v>Fruits</c:v>
                </c:pt>
                <c:pt idx="4">
                  <c:v>Viande</c:v>
                </c:pt>
                <c:pt idx="5">
                  <c:v>Œufs</c:v>
                </c:pt>
                <c:pt idx="6">
                  <c:v>Poissons et produits de la mer</c:v>
                </c:pt>
                <c:pt idx="7">
                  <c:v>Legumineuses, Noix et Graines </c:v>
                </c:pt>
                <c:pt idx="8">
                  <c:v>Lait et produits laitiers</c:v>
                </c:pt>
                <c:pt idx="9">
                  <c:v>Huiles et matieres grasses</c:v>
                </c:pt>
                <c:pt idx="10">
                  <c:v>Sucre et produits sucres</c:v>
                </c:pt>
                <c:pt idx="11">
                  <c:v>Epices, condiments et boissons</c:v>
                </c:pt>
              </c:strCache>
            </c:strRef>
          </c:cat>
          <c:val>
            <c:numRef>
              <c:f>'Food groups'!$E$2:$E$13</c:f>
              <c:numCache>
                <c:formatCode>General</c:formatCode>
                <c:ptCount val="12"/>
                <c:pt idx="0">
                  <c:v>78.7</c:v>
                </c:pt>
                <c:pt idx="1">
                  <c:v>31.1</c:v>
                </c:pt>
                <c:pt idx="2">
                  <c:v>66</c:v>
                </c:pt>
                <c:pt idx="3">
                  <c:v>10</c:v>
                </c:pt>
                <c:pt idx="4">
                  <c:v>3.3</c:v>
                </c:pt>
                <c:pt idx="5">
                  <c:v>0</c:v>
                </c:pt>
                <c:pt idx="6">
                  <c:v>15.3</c:v>
                </c:pt>
                <c:pt idx="7">
                  <c:v>73.3</c:v>
                </c:pt>
                <c:pt idx="8">
                  <c:v>2</c:v>
                </c:pt>
                <c:pt idx="9">
                  <c:v>79.3</c:v>
                </c:pt>
                <c:pt idx="10">
                  <c:v>9.3000000000000007</c:v>
                </c:pt>
                <c:pt idx="1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EB-4197-91CA-4125D6F54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313384"/>
        <c:axId val="187311424"/>
      </c:barChart>
      <c:catAx>
        <c:axId val="187313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11424"/>
        <c:crosses val="autoZero"/>
        <c:auto val="1"/>
        <c:lblAlgn val="ctr"/>
        <c:lblOffset val="100"/>
        <c:noMultiLvlLbl val="0"/>
      </c:catAx>
      <c:valAx>
        <c:axId val="187311424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13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678358871533014"/>
          <c:y val="1.6534445350728785E-2"/>
          <c:w val="0.67992534266549998"/>
          <c:h val="3.5266704514600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59735892388448"/>
          <c:y val="7.6617480136208851E-2"/>
          <c:w val="0.7615460958005249"/>
          <c:h val="0.79264078936784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groups'!$B$16</c:f>
              <c:strCache>
                <c:ptCount val="1"/>
                <c:pt idx="0">
                  <c:v>Kinama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groups'!$A$17:$A$21</c:f>
              <c:strCache>
                <c:ptCount val="5"/>
                <c:pt idx="0">
                  <c:v>Legumes riches en vitamine A </c:v>
                </c:pt>
                <c:pt idx="1">
                  <c:v>Legumes feuilles verts fonces riches en vitamine A</c:v>
                </c:pt>
                <c:pt idx="2">
                  <c:v>Autres legumes</c:v>
                </c:pt>
                <c:pt idx="3">
                  <c:v>Fruits riches en vitamine A </c:v>
                </c:pt>
                <c:pt idx="4">
                  <c:v>Autres fruits</c:v>
                </c:pt>
              </c:strCache>
            </c:strRef>
          </c:cat>
          <c:val>
            <c:numRef>
              <c:f>'Food groups'!$B$17:$B$21</c:f>
              <c:numCache>
                <c:formatCode>0.0</c:formatCode>
                <c:ptCount val="5"/>
                <c:pt idx="0">
                  <c:v>3.3</c:v>
                </c:pt>
                <c:pt idx="1">
                  <c:v>54.3</c:v>
                </c:pt>
                <c:pt idx="2">
                  <c:v>64.099999999999994</c:v>
                </c:pt>
                <c:pt idx="3">
                  <c:v>0.5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9-466A-AF9F-E2E2CA3E42B8}"/>
            </c:ext>
          </c:extLst>
        </c:ser>
        <c:ser>
          <c:idx val="1"/>
          <c:order val="1"/>
          <c:tx>
            <c:strRef>
              <c:f>'Food groups'!$C$16</c:f>
              <c:strCache>
                <c:ptCount val="1"/>
                <c:pt idx="0">
                  <c:v>Musasa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groups'!$A$17:$A$21</c:f>
              <c:strCache>
                <c:ptCount val="5"/>
                <c:pt idx="0">
                  <c:v>Legumes riches en vitamine A </c:v>
                </c:pt>
                <c:pt idx="1">
                  <c:v>Legumes feuilles verts fonces riches en vitamine A</c:v>
                </c:pt>
                <c:pt idx="2">
                  <c:v>Autres legumes</c:v>
                </c:pt>
                <c:pt idx="3">
                  <c:v>Fruits riches en vitamine A </c:v>
                </c:pt>
                <c:pt idx="4">
                  <c:v>Autres fruits</c:v>
                </c:pt>
              </c:strCache>
            </c:strRef>
          </c:cat>
          <c:val>
            <c:numRef>
              <c:f>'Food groups'!$C$17:$C$21</c:f>
              <c:numCache>
                <c:formatCode>0.0</c:formatCode>
                <c:ptCount val="5"/>
                <c:pt idx="0">
                  <c:v>1.2</c:v>
                </c:pt>
                <c:pt idx="1">
                  <c:v>46.3</c:v>
                </c:pt>
                <c:pt idx="2">
                  <c:v>58.6</c:v>
                </c:pt>
                <c:pt idx="3">
                  <c:v>0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9-466A-AF9F-E2E2CA3E42B8}"/>
            </c:ext>
          </c:extLst>
        </c:ser>
        <c:ser>
          <c:idx val="2"/>
          <c:order val="2"/>
          <c:tx>
            <c:strRef>
              <c:f>'Food groups'!$D$16</c:f>
              <c:strCache>
                <c:ptCount val="1"/>
                <c:pt idx="0">
                  <c:v>Bwagiriza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groups'!$A$17:$A$21</c:f>
              <c:strCache>
                <c:ptCount val="5"/>
                <c:pt idx="0">
                  <c:v>Legumes riches en vitamine A </c:v>
                </c:pt>
                <c:pt idx="1">
                  <c:v>Legumes feuilles verts fonces riches en vitamine A</c:v>
                </c:pt>
                <c:pt idx="2">
                  <c:v>Autres legumes</c:v>
                </c:pt>
                <c:pt idx="3">
                  <c:v>Fruits riches en vitamine A </c:v>
                </c:pt>
                <c:pt idx="4">
                  <c:v>Autres fruits</c:v>
                </c:pt>
              </c:strCache>
            </c:strRef>
          </c:cat>
          <c:val>
            <c:numRef>
              <c:f>'Food groups'!$D$17:$D$21</c:f>
              <c:numCache>
                <c:formatCode>0.0</c:formatCode>
                <c:ptCount val="5"/>
                <c:pt idx="0">
                  <c:v>1.2</c:v>
                </c:pt>
                <c:pt idx="1">
                  <c:v>35.700000000000003</c:v>
                </c:pt>
                <c:pt idx="2">
                  <c:v>47</c:v>
                </c:pt>
                <c:pt idx="3">
                  <c:v>0.6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9-466A-AF9F-E2E2CA3E42B8}"/>
            </c:ext>
          </c:extLst>
        </c:ser>
        <c:ser>
          <c:idx val="3"/>
          <c:order val="3"/>
          <c:tx>
            <c:strRef>
              <c:f>'Food groups'!$E$16</c:f>
              <c:strCache>
                <c:ptCount val="1"/>
                <c:pt idx="0">
                  <c:v>Kavumu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groups'!$A$17:$A$21</c:f>
              <c:strCache>
                <c:ptCount val="5"/>
                <c:pt idx="0">
                  <c:v>Legumes riches en vitamine A </c:v>
                </c:pt>
                <c:pt idx="1">
                  <c:v>Legumes feuilles verts fonces riches en vitamine A</c:v>
                </c:pt>
                <c:pt idx="2">
                  <c:v>Autres legumes</c:v>
                </c:pt>
                <c:pt idx="3">
                  <c:v>Fruits riches en vitamine A </c:v>
                </c:pt>
                <c:pt idx="4">
                  <c:v>Autres fruits</c:v>
                </c:pt>
              </c:strCache>
            </c:strRef>
          </c:cat>
          <c:val>
            <c:numRef>
              <c:f>'Food groups'!$E$17:$E$21</c:f>
              <c:numCache>
                <c:formatCode>0.0</c:formatCode>
                <c:ptCount val="5"/>
                <c:pt idx="0">
                  <c:v>2</c:v>
                </c:pt>
                <c:pt idx="1">
                  <c:v>42</c:v>
                </c:pt>
                <c:pt idx="2">
                  <c:v>40.700000000000003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79-466A-AF9F-E2E2CA3E4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7312992"/>
        <c:axId val="187308680"/>
      </c:barChart>
      <c:catAx>
        <c:axId val="18731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08680"/>
        <c:crosses val="autoZero"/>
        <c:auto val="1"/>
        <c:lblAlgn val="ctr"/>
        <c:lblOffset val="100"/>
        <c:noMultiLvlLbl val="0"/>
      </c:catAx>
      <c:valAx>
        <c:axId val="187308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1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8649752114319"/>
          <c:y val="2.4190924772314916E-2"/>
          <c:w val="0.35471449402158062"/>
          <c:h val="4.7886260244711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 i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C86FF-9C68-454B-97CC-6D085D2CAC8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02F0E09-F5F2-4A42-80D9-69C9EA906069}">
      <dgm:prSet/>
      <dgm:spPr>
        <a:xfrm>
          <a:off x="1222592" y="604269"/>
          <a:ext cx="700247" cy="35012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Superviseur 1</a:t>
          </a:r>
        </a:p>
      </dgm:t>
    </dgm:pt>
    <dgm:pt modelId="{76003D15-48B2-472C-A533-9C1B5726961F}" type="parTrans" cxnId="{13A3E0C2-B9C4-4579-ABE2-7C22D63DC7A5}">
      <dgm:prSet/>
      <dgm:spPr/>
      <dgm:t>
        <a:bodyPr/>
        <a:lstStyle/>
        <a:p>
          <a:endParaRPr lang="fr-FR"/>
        </a:p>
      </dgm:t>
    </dgm:pt>
    <dgm:pt modelId="{7A2EE93F-73AB-4E9A-8F6E-C60FB896FFE3}" type="sibTrans" cxnId="{13A3E0C2-B9C4-4579-ABE2-7C22D63DC7A5}">
      <dgm:prSet/>
      <dgm:spPr/>
      <dgm:t>
        <a:bodyPr/>
        <a:lstStyle/>
        <a:p>
          <a:endParaRPr lang="fr-FR"/>
        </a:p>
      </dgm:t>
    </dgm:pt>
    <dgm:pt modelId="{6831C277-F935-491C-B250-60ECC44A45AC}">
      <dgm:prSet/>
      <dgm:spPr>
        <a:xfrm>
          <a:off x="1222592" y="1409554"/>
          <a:ext cx="700247" cy="35012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Superviseur 2</a:t>
          </a:r>
        </a:p>
      </dgm:t>
    </dgm:pt>
    <dgm:pt modelId="{5359FA63-A118-461D-9554-24360461CD84}" type="parTrans" cxnId="{71E5FDB8-AF54-4F0F-8A61-30B31CA31120}">
      <dgm:prSet/>
      <dgm:spPr/>
      <dgm:t>
        <a:bodyPr/>
        <a:lstStyle/>
        <a:p>
          <a:endParaRPr lang="fr-FR"/>
        </a:p>
      </dgm:t>
    </dgm:pt>
    <dgm:pt modelId="{3865D085-C662-4FF5-9BD2-F737C22EF0B4}" type="sibTrans" cxnId="{71E5FDB8-AF54-4F0F-8A61-30B31CA31120}">
      <dgm:prSet/>
      <dgm:spPr/>
      <dgm:t>
        <a:bodyPr/>
        <a:lstStyle/>
        <a:p>
          <a:endParaRPr lang="fr-FR"/>
        </a:p>
      </dgm:t>
    </dgm:pt>
    <dgm:pt modelId="{1643C97A-6E61-4144-B4AD-82D06AA81CE7}">
      <dgm:prSet/>
      <dgm:spPr>
        <a:xfrm>
          <a:off x="2202939" y="805590"/>
          <a:ext cx="700247" cy="35012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2</a:t>
          </a:r>
        </a:p>
      </dgm:t>
    </dgm:pt>
    <dgm:pt modelId="{6CF8BF4A-0B4A-4888-864E-3CDA123CDC6B}" type="parTrans" cxnId="{25EC9A64-E751-4DD5-9879-B5D2E544EFC9}">
      <dgm:prSet/>
      <dgm:spPr>
        <a:xfrm rot="2142401">
          <a:off x="1890418" y="871169"/>
          <a:ext cx="34494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9CFD6E3-E916-4B86-8F15-D1642E925A08}" type="sibTrans" cxnId="{25EC9A64-E751-4DD5-9879-B5D2E544EFC9}">
      <dgm:prSet/>
      <dgm:spPr/>
      <dgm:t>
        <a:bodyPr/>
        <a:lstStyle/>
        <a:p>
          <a:endParaRPr lang="fr-FR"/>
        </a:p>
      </dgm:t>
    </dgm:pt>
    <dgm:pt modelId="{1F87030C-5C4B-442D-8780-F77CBA03B49A}">
      <dgm:prSet/>
      <dgm:spPr>
        <a:xfrm>
          <a:off x="2202939" y="402947"/>
          <a:ext cx="700247" cy="35012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1</a:t>
          </a:r>
        </a:p>
      </dgm:t>
    </dgm:pt>
    <dgm:pt modelId="{2BB37F29-B8A1-41F2-902C-B26F1CCCF5EA}" type="parTrans" cxnId="{9A0A76B7-97F4-4199-A572-FC65AF61921C}">
      <dgm:prSet/>
      <dgm:spPr>
        <a:xfrm rot="19457599">
          <a:off x="1890418" y="669848"/>
          <a:ext cx="34494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6ADC731-7409-4B05-94FE-CBEEE3DF0132}" type="sibTrans" cxnId="{9A0A76B7-97F4-4199-A572-FC65AF61921C}">
      <dgm:prSet/>
      <dgm:spPr/>
      <dgm:t>
        <a:bodyPr/>
        <a:lstStyle/>
        <a:p>
          <a:endParaRPr lang="fr-FR"/>
        </a:p>
      </dgm:t>
    </dgm:pt>
    <dgm:pt modelId="{3B1399B5-9780-4FAC-9A43-54F497D5EF24}">
      <dgm:prSet/>
      <dgm:spPr>
        <a:xfrm>
          <a:off x="2202939" y="1208232"/>
          <a:ext cx="700247" cy="35012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4</a:t>
          </a:r>
        </a:p>
      </dgm:t>
    </dgm:pt>
    <dgm:pt modelId="{6362AC5D-8B91-4634-9D42-88C52CEE10F6}" type="parTrans" cxnId="{2A1B9618-A379-4AAB-8DE6-F573C375C651}">
      <dgm:prSet/>
      <dgm:spPr>
        <a:xfrm rot="19457599">
          <a:off x="1890418" y="1475133"/>
          <a:ext cx="34494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8EF3E1C-F9FC-46ED-8E3B-27076850C558}" type="sibTrans" cxnId="{2A1B9618-A379-4AAB-8DE6-F573C375C651}">
      <dgm:prSet/>
      <dgm:spPr/>
      <dgm:t>
        <a:bodyPr/>
        <a:lstStyle/>
        <a:p>
          <a:endParaRPr lang="fr-FR"/>
        </a:p>
      </dgm:t>
    </dgm:pt>
    <dgm:pt modelId="{B31C5F25-9E81-43F7-8224-B931EC9E1F63}">
      <dgm:prSet/>
      <dgm:spPr>
        <a:xfrm>
          <a:off x="2202939" y="1610875"/>
          <a:ext cx="700247" cy="35012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5</a:t>
          </a:r>
        </a:p>
      </dgm:t>
    </dgm:pt>
    <dgm:pt modelId="{321E69AC-DC3F-4179-BCB9-A8D27B5BBD13}" type="parTrans" cxnId="{8E11A522-F3FB-4C05-8217-6F376860DAF4}">
      <dgm:prSet/>
      <dgm:spPr>
        <a:xfrm rot="2142401">
          <a:off x="1890418" y="1676454"/>
          <a:ext cx="34494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F6010B2-BF78-456E-97F6-5BEF88B7FDD9}" type="sibTrans" cxnId="{8E11A522-F3FB-4C05-8217-6F376860DAF4}">
      <dgm:prSet/>
      <dgm:spPr/>
      <dgm:t>
        <a:bodyPr/>
        <a:lstStyle/>
        <a:p>
          <a:endParaRPr lang="fr-FR"/>
        </a:p>
      </dgm:t>
    </dgm:pt>
    <dgm:pt modelId="{69D48C2B-C154-42FC-BB0F-1E1D1D0B79BB}">
      <dgm:prSet/>
      <dgm:spPr>
        <a:xfrm>
          <a:off x="3183287" y="305"/>
          <a:ext cx="700247" cy="35012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Chef d’équipe</a:t>
          </a:r>
        </a:p>
      </dgm:t>
    </dgm:pt>
    <dgm:pt modelId="{E3E88DEB-E6F1-44ED-8E9F-D7BD3FEEF0E7}" type="parTrans" cxnId="{03FD61BF-7CFD-4DB8-BF37-70B43718904F}">
      <dgm:prSet/>
      <dgm:spPr>
        <a:xfrm rot="18289469">
          <a:off x="2797994" y="367866"/>
          <a:ext cx="49048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0486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6C713BC-287A-40FD-AD4C-1D8864F19A2C}" type="sibTrans" cxnId="{03FD61BF-7CFD-4DB8-BF37-70B43718904F}">
      <dgm:prSet/>
      <dgm:spPr/>
      <dgm:t>
        <a:bodyPr/>
        <a:lstStyle/>
        <a:p>
          <a:endParaRPr lang="fr-FR"/>
        </a:p>
      </dgm:t>
    </dgm:pt>
    <dgm:pt modelId="{E544AFF4-16C5-4B62-814B-7292EBF46233}">
      <dgm:prSet/>
      <dgm:spPr>
        <a:xfrm>
          <a:off x="3183287" y="402947"/>
          <a:ext cx="700247" cy="35012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Enquêteur ménage</a:t>
          </a:r>
        </a:p>
      </dgm:t>
    </dgm:pt>
    <dgm:pt modelId="{413F215D-7B7C-4501-9F7E-9B1B9E008A98}" type="parTrans" cxnId="{6394789C-4A4B-44EA-A76E-8737DDBA3242}">
      <dgm:prSet/>
      <dgm:spPr>
        <a:xfrm>
          <a:off x="2903187" y="569187"/>
          <a:ext cx="2800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80099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C7DAD1B-8554-4BA3-8C7D-6D51D2403B4D}" type="sibTrans" cxnId="{6394789C-4A4B-44EA-A76E-8737DDBA3242}">
      <dgm:prSet/>
      <dgm:spPr/>
      <dgm:t>
        <a:bodyPr/>
        <a:lstStyle/>
        <a:p>
          <a:endParaRPr lang="fr-FR"/>
        </a:p>
      </dgm:t>
    </dgm:pt>
    <dgm:pt modelId="{85E8F1DF-4309-4860-8ECE-43266CBB295C}">
      <dgm:prSet/>
      <dgm:spPr>
        <a:xfrm>
          <a:off x="3183287" y="805590"/>
          <a:ext cx="700247" cy="35012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Mesureur</a:t>
          </a:r>
        </a:p>
      </dgm:t>
    </dgm:pt>
    <dgm:pt modelId="{A9EC94C8-BC92-4C80-BFA8-26CCC8AB9483}" type="parTrans" cxnId="{0C5B0138-5E91-4461-AB1D-087AA9298C9A}">
      <dgm:prSet/>
      <dgm:spPr>
        <a:xfrm rot="3310531">
          <a:off x="2797994" y="770509"/>
          <a:ext cx="49048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0486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566290D-DC21-4B36-BD4A-8DD18383C6E0}" type="sibTrans" cxnId="{0C5B0138-5E91-4461-AB1D-087AA9298C9A}">
      <dgm:prSet/>
      <dgm:spPr/>
      <dgm:t>
        <a:bodyPr/>
        <a:lstStyle/>
        <a:p>
          <a:endParaRPr lang="fr-FR"/>
        </a:p>
      </dgm:t>
    </dgm:pt>
    <dgm:pt modelId="{8A2F5B1C-EC2C-4BEE-ADA4-202B602CBD2E}">
      <dgm:prSet/>
      <dgm:spPr/>
      <dgm:t>
        <a:bodyPr/>
        <a:lstStyle/>
        <a:p>
          <a:r>
            <a:rPr lang="fr-FR" dirty="0"/>
            <a:t>ASC/Guide</a:t>
          </a:r>
        </a:p>
      </dgm:t>
    </dgm:pt>
    <dgm:pt modelId="{0E6ACD0B-F16A-40C0-8C24-C209B0643205}" type="parTrans" cxnId="{2D3A1DDF-D044-4EDE-9E34-55690FA447DC}">
      <dgm:prSet/>
      <dgm:spPr/>
      <dgm:t>
        <a:bodyPr/>
        <a:lstStyle/>
        <a:p>
          <a:endParaRPr lang="fr-FR"/>
        </a:p>
      </dgm:t>
    </dgm:pt>
    <dgm:pt modelId="{D081EF11-9313-4118-B2B6-3941F3BDC4B2}" type="sibTrans" cxnId="{2D3A1DDF-D044-4EDE-9E34-55690FA447DC}">
      <dgm:prSet/>
      <dgm:spPr/>
      <dgm:t>
        <a:bodyPr/>
        <a:lstStyle/>
        <a:p>
          <a:endParaRPr lang="fr-FR"/>
        </a:p>
      </dgm:t>
    </dgm:pt>
    <dgm:pt modelId="{D71933B9-C6B8-4416-8A29-F5DF7D4D65DE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Equipe 3</a:t>
          </a:r>
        </a:p>
      </dgm:t>
    </dgm:pt>
    <dgm:pt modelId="{FE4C9C91-8E7A-4D41-8D70-ABB73A67F6B2}" type="parTrans" cxnId="{4AE78493-60EF-4DEF-B4B2-663C1122B6EC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C6719E48-7B4C-4AB0-A36A-3DBA3CF911A1}" type="sibTrans" cxnId="{4AE78493-60EF-4DEF-B4B2-663C1122B6EC}">
      <dgm:prSet/>
      <dgm:spPr/>
      <dgm:t>
        <a:bodyPr/>
        <a:lstStyle/>
        <a:p>
          <a:endParaRPr lang="fr-FR"/>
        </a:p>
      </dgm:t>
    </dgm:pt>
    <dgm:pt modelId="{EE72C24B-5A04-43E1-AD2C-2DDABCF8DE4F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Equipe 6</a:t>
          </a:r>
        </a:p>
      </dgm:t>
    </dgm:pt>
    <dgm:pt modelId="{402DFC9B-5962-4AE2-BACB-42CA6B19A88D}" type="parTrans" cxnId="{3C633703-A802-4BCC-8C70-6EA9CEAE0032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EF00A26E-673F-4BFF-B447-0276A463D822}" type="sibTrans" cxnId="{3C633703-A802-4BCC-8C70-6EA9CEAE0032}">
      <dgm:prSet/>
      <dgm:spPr/>
      <dgm:t>
        <a:bodyPr/>
        <a:lstStyle/>
        <a:p>
          <a:endParaRPr lang="fr-FR"/>
        </a:p>
      </dgm:t>
    </dgm:pt>
    <dgm:pt modelId="{C0F04A27-F71C-4E2A-9166-C30CA2DB1A67}" type="pres">
      <dgm:prSet presAssocID="{D8DC86FF-9C68-454B-97CC-6D085D2CAC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7123AC-8A79-4F53-967F-3C7ACF6709C9}" type="pres">
      <dgm:prSet presAssocID="{202F0E09-F5F2-4A42-80D9-69C9EA906069}" presName="root1" presStyleCnt="0"/>
      <dgm:spPr/>
    </dgm:pt>
    <dgm:pt modelId="{5A9FE2BA-3C13-42C9-989A-43C42DD2D486}" type="pres">
      <dgm:prSet presAssocID="{202F0E09-F5F2-4A42-80D9-69C9EA906069}" presName="LevelOneTextNode" presStyleLbl="node0" presStyleIdx="0" presStyleCnt="2">
        <dgm:presLayoutVars>
          <dgm:chPref val="3"/>
        </dgm:presLayoutVars>
      </dgm:prSet>
      <dgm:spPr/>
    </dgm:pt>
    <dgm:pt modelId="{071D6DAF-5395-4405-ADDB-7986CD59DFEB}" type="pres">
      <dgm:prSet presAssocID="{202F0E09-F5F2-4A42-80D9-69C9EA906069}" presName="level2hierChild" presStyleCnt="0"/>
      <dgm:spPr/>
    </dgm:pt>
    <dgm:pt modelId="{F7C4E5DC-6A31-49DD-9CE5-D6BD948BC37F}" type="pres">
      <dgm:prSet presAssocID="{2BB37F29-B8A1-41F2-902C-B26F1CCCF5EA}" presName="conn2-1" presStyleLbl="parChTrans1D2" presStyleIdx="0" presStyleCnt="6"/>
      <dgm:spPr/>
    </dgm:pt>
    <dgm:pt modelId="{DA0AA220-00A5-415C-9896-B5D6D305E05B}" type="pres">
      <dgm:prSet presAssocID="{2BB37F29-B8A1-41F2-902C-B26F1CCCF5EA}" presName="connTx" presStyleLbl="parChTrans1D2" presStyleIdx="0" presStyleCnt="6"/>
      <dgm:spPr/>
    </dgm:pt>
    <dgm:pt modelId="{7B1AB9D8-8F58-4CEE-9E9B-B8D39A73CEDA}" type="pres">
      <dgm:prSet presAssocID="{1F87030C-5C4B-442D-8780-F77CBA03B49A}" presName="root2" presStyleCnt="0"/>
      <dgm:spPr/>
    </dgm:pt>
    <dgm:pt modelId="{038D44BD-0E7A-4732-B308-C7D9F5D04E95}" type="pres">
      <dgm:prSet presAssocID="{1F87030C-5C4B-442D-8780-F77CBA03B49A}" presName="LevelTwoTextNode" presStyleLbl="node2" presStyleIdx="0" presStyleCnt="6">
        <dgm:presLayoutVars>
          <dgm:chPref val="3"/>
        </dgm:presLayoutVars>
      </dgm:prSet>
      <dgm:spPr/>
    </dgm:pt>
    <dgm:pt modelId="{2BBA8B3A-27BC-4DBA-9742-A7AA3D7B8351}" type="pres">
      <dgm:prSet presAssocID="{1F87030C-5C4B-442D-8780-F77CBA03B49A}" presName="level3hierChild" presStyleCnt="0"/>
      <dgm:spPr/>
    </dgm:pt>
    <dgm:pt modelId="{1A8E0E13-A2AF-448D-8E51-103926558B34}" type="pres">
      <dgm:prSet presAssocID="{E3E88DEB-E6F1-44ED-8E9F-D7BD3FEEF0E7}" presName="conn2-1" presStyleLbl="parChTrans1D3" presStyleIdx="0" presStyleCnt="3"/>
      <dgm:spPr/>
    </dgm:pt>
    <dgm:pt modelId="{52F28218-4F8D-43B5-9BBA-00D874C9CF44}" type="pres">
      <dgm:prSet presAssocID="{E3E88DEB-E6F1-44ED-8E9F-D7BD3FEEF0E7}" presName="connTx" presStyleLbl="parChTrans1D3" presStyleIdx="0" presStyleCnt="3"/>
      <dgm:spPr/>
    </dgm:pt>
    <dgm:pt modelId="{52CB2629-7B17-459D-BB54-5F945C90575E}" type="pres">
      <dgm:prSet presAssocID="{69D48C2B-C154-42FC-BB0F-1E1D1D0B79BB}" presName="root2" presStyleCnt="0"/>
      <dgm:spPr/>
    </dgm:pt>
    <dgm:pt modelId="{A610CE0D-B857-4D2F-A67D-85BF7B903625}" type="pres">
      <dgm:prSet presAssocID="{69D48C2B-C154-42FC-BB0F-1E1D1D0B79BB}" presName="LevelTwoTextNode" presStyleLbl="node3" presStyleIdx="0" presStyleCnt="3">
        <dgm:presLayoutVars>
          <dgm:chPref val="3"/>
        </dgm:presLayoutVars>
      </dgm:prSet>
      <dgm:spPr/>
    </dgm:pt>
    <dgm:pt modelId="{FB0C0E66-D636-4129-9273-CCE00C886610}" type="pres">
      <dgm:prSet presAssocID="{69D48C2B-C154-42FC-BB0F-1E1D1D0B79BB}" presName="level3hierChild" presStyleCnt="0"/>
      <dgm:spPr/>
    </dgm:pt>
    <dgm:pt modelId="{A60E057A-4B37-4770-947F-D8BEB66F3FEA}" type="pres">
      <dgm:prSet presAssocID="{0E6ACD0B-F16A-40C0-8C24-C209B0643205}" presName="conn2-1" presStyleLbl="parChTrans1D4" presStyleIdx="0" presStyleCnt="1"/>
      <dgm:spPr/>
    </dgm:pt>
    <dgm:pt modelId="{A095AEE9-56E6-4623-891C-1A812A8727A1}" type="pres">
      <dgm:prSet presAssocID="{0E6ACD0B-F16A-40C0-8C24-C209B0643205}" presName="connTx" presStyleLbl="parChTrans1D4" presStyleIdx="0" presStyleCnt="1"/>
      <dgm:spPr/>
    </dgm:pt>
    <dgm:pt modelId="{1BED90EA-FE10-4356-B3B3-53644837F5C1}" type="pres">
      <dgm:prSet presAssocID="{8A2F5B1C-EC2C-4BEE-ADA4-202B602CBD2E}" presName="root2" presStyleCnt="0"/>
      <dgm:spPr/>
    </dgm:pt>
    <dgm:pt modelId="{E9307506-8444-4332-AC1C-7F5EFF1B53F0}" type="pres">
      <dgm:prSet presAssocID="{8A2F5B1C-EC2C-4BEE-ADA4-202B602CBD2E}" presName="LevelTwoTextNode" presStyleLbl="node4" presStyleIdx="0" presStyleCnt="1">
        <dgm:presLayoutVars>
          <dgm:chPref val="3"/>
        </dgm:presLayoutVars>
      </dgm:prSet>
      <dgm:spPr/>
    </dgm:pt>
    <dgm:pt modelId="{B79483E2-A579-4DBF-87F4-FFF5A2D2B219}" type="pres">
      <dgm:prSet presAssocID="{8A2F5B1C-EC2C-4BEE-ADA4-202B602CBD2E}" presName="level3hierChild" presStyleCnt="0"/>
      <dgm:spPr/>
    </dgm:pt>
    <dgm:pt modelId="{18870FEB-BC05-456E-8FB0-7EAE8E0AA3A9}" type="pres">
      <dgm:prSet presAssocID="{413F215D-7B7C-4501-9F7E-9B1B9E008A98}" presName="conn2-1" presStyleLbl="parChTrans1D3" presStyleIdx="1" presStyleCnt="3"/>
      <dgm:spPr/>
    </dgm:pt>
    <dgm:pt modelId="{E705DE20-3A93-4177-9FDD-80846A1C9257}" type="pres">
      <dgm:prSet presAssocID="{413F215D-7B7C-4501-9F7E-9B1B9E008A98}" presName="connTx" presStyleLbl="parChTrans1D3" presStyleIdx="1" presStyleCnt="3"/>
      <dgm:spPr/>
    </dgm:pt>
    <dgm:pt modelId="{1F262EA7-DD8E-4AEC-B417-B669BA6543E1}" type="pres">
      <dgm:prSet presAssocID="{E544AFF4-16C5-4B62-814B-7292EBF46233}" presName="root2" presStyleCnt="0"/>
      <dgm:spPr/>
    </dgm:pt>
    <dgm:pt modelId="{EB2D288A-9E9E-4FCC-B5C0-7C7CE39E45B6}" type="pres">
      <dgm:prSet presAssocID="{E544AFF4-16C5-4B62-814B-7292EBF46233}" presName="LevelTwoTextNode" presStyleLbl="node3" presStyleIdx="1" presStyleCnt="3">
        <dgm:presLayoutVars>
          <dgm:chPref val="3"/>
        </dgm:presLayoutVars>
      </dgm:prSet>
      <dgm:spPr/>
    </dgm:pt>
    <dgm:pt modelId="{5ED7280B-FF08-4706-899A-22C2404BFDA7}" type="pres">
      <dgm:prSet presAssocID="{E544AFF4-16C5-4B62-814B-7292EBF46233}" presName="level3hierChild" presStyleCnt="0"/>
      <dgm:spPr/>
    </dgm:pt>
    <dgm:pt modelId="{FFE34669-7279-4C26-B8F2-BD8013F283DD}" type="pres">
      <dgm:prSet presAssocID="{A9EC94C8-BC92-4C80-BFA8-26CCC8AB9483}" presName="conn2-1" presStyleLbl="parChTrans1D3" presStyleIdx="2" presStyleCnt="3"/>
      <dgm:spPr/>
    </dgm:pt>
    <dgm:pt modelId="{AA90E36C-5648-4335-B484-CF6FEC467A67}" type="pres">
      <dgm:prSet presAssocID="{A9EC94C8-BC92-4C80-BFA8-26CCC8AB9483}" presName="connTx" presStyleLbl="parChTrans1D3" presStyleIdx="2" presStyleCnt="3"/>
      <dgm:spPr/>
    </dgm:pt>
    <dgm:pt modelId="{39F0D8D4-281C-49B4-82E1-FD5476E8D7EC}" type="pres">
      <dgm:prSet presAssocID="{85E8F1DF-4309-4860-8ECE-43266CBB295C}" presName="root2" presStyleCnt="0"/>
      <dgm:spPr/>
    </dgm:pt>
    <dgm:pt modelId="{3AE21DAE-5322-4F43-A56D-0B7205B422BF}" type="pres">
      <dgm:prSet presAssocID="{85E8F1DF-4309-4860-8ECE-43266CBB295C}" presName="LevelTwoTextNode" presStyleLbl="node3" presStyleIdx="2" presStyleCnt="3">
        <dgm:presLayoutVars>
          <dgm:chPref val="3"/>
        </dgm:presLayoutVars>
      </dgm:prSet>
      <dgm:spPr/>
    </dgm:pt>
    <dgm:pt modelId="{82A5ABB8-2310-48E0-B6A2-3369CF989FD0}" type="pres">
      <dgm:prSet presAssocID="{85E8F1DF-4309-4860-8ECE-43266CBB295C}" presName="level3hierChild" presStyleCnt="0"/>
      <dgm:spPr/>
    </dgm:pt>
    <dgm:pt modelId="{50EEE3DB-8A5D-4594-AA3F-0BB20ECED26E}" type="pres">
      <dgm:prSet presAssocID="{6CF8BF4A-0B4A-4888-864E-3CDA123CDC6B}" presName="conn2-1" presStyleLbl="parChTrans1D2" presStyleIdx="1" presStyleCnt="6"/>
      <dgm:spPr/>
    </dgm:pt>
    <dgm:pt modelId="{B2B4C96C-7196-45B4-AFF1-A9FB255FC7DF}" type="pres">
      <dgm:prSet presAssocID="{6CF8BF4A-0B4A-4888-864E-3CDA123CDC6B}" presName="connTx" presStyleLbl="parChTrans1D2" presStyleIdx="1" presStyleCnt="6"/>
      <dgm:spPr/>
    </dgm:pt>
    <dgm:pt modelId="{72CA07E8-D0B3-43D1-84BC-2F8890DD4503}" type="pres">
      <dgm:prSet presAssocID="{1643C97A-6E61-4144-B4AD-82D06AA81CE7}" presName="root2" presStyleCnt="0"/>
      <dgm:spPr/>
    </dgm:pt>
    <dgm:pt modelId="{E5AD46C8-8B46-4DFB-9D0D-03DAE474DEF9}" type="pres">
      <dgm:prSet presAssocID="{1643C97A-6E61-4144-B4AD-82D06AA81CE7}" presName="LevelTwoTextNode" presStyleLbl="node2" presStyleIdx="1" presStyleCnt="6">
        <dgm:presLayoutVars>
          <dgm:chPref val="3"/>
        </dgm:presLayoutVars>
      </dgm:prSet>
      <dgm:spPr/>
    </dgm:pt>
    <dgm:pt modelId="{36E43242-A076-4F1D-BC90-5154646715AE}" type="pres">
      <dgm:prSet presAssocID="{1643C97A-6E61-4144-B4AD-82D06AA81CE7}" presName="level3hierChild" presStyleCnt="0"/>
      <dgm:spPr/>
    </dgm:pt>
    <dgm:pt modelId="{225EE7FE-B96D-4EBC-91A5-0D6472C9867B}" type="pres">
      <dgm:prSet presAssocID="{FE4C9C91-8E7A-4D41-8D70-ABB73A67F6B2}" presName="conn2-1" presStyleLbl="parChTrans1D2" presStyleIdx="2" presStyleCnt="6"/>
      <dgm:spPr/>
    </dgm:pt>
    <dgm:pt modelId="{485C3F2F-AFC7-4F0F-809F-05FF8395682A}" type="pres">
      <dgm:prSet presAssocID="{FE4C9C91-8E7A-4D41-8D70-ABB73A67F6B2}" presName="connTx" presStyleLbl="parChTrans1D2" presStyleIdx="2" presStyleCnt="6"/>
      <dgm:spPr/>
    </dgm:pt>
    <dgm:pt modelId="{C228033F-164B-49B0-B4D1-04B75E478878}" type="pres">
      <dgm:prSet presAssocID="{D71933B9-C6B8-4416-8A29-F5DF7D4D65DE}" presName="root2" presStyleCnt="0"/>
      <dgm:spPr/>
    </dgm:pt>
    <dgm:pt modelId="{185DBCD3-56B1-4901-94E8-F9CCCAB3989A}" type="pres">
      <dgm:prSet presAssocID="{D71933B9-C6B8-4416-8A29-F5DF7D4D65DE}" presName="LevelTwoTextNode" presStyleLbl="node2" presStyleIdx="2" presStyleCnt="6">
        <dgm:presLayoutVars>
          <dgm:chPref val="3"/>
        </dgm:presLayoutVars>
      </dgm:prSet>
      <dgm:spPr/>
    </dgm:pt>
    <dgm:pt modelId="{98957B05-2472-4351-B71A-D5E110B0E65C}" type="pres">
      <dgm:prSet presAssocID="{D71933B9-C6B8-4416-8A29-F5DF7D4D65DE}" presName="level3hierChild" presStyleCnt="0"/>
      <dgm:spPr/>
    </dgm:pt>
    <dgm:pt modelId="{D9B9C354-0644-48D9-A564-FD2EB66E759A}" type="pres">
      <dgm:prSet presAssocID="{6831C277-F935-491C-B250-60ECC44A45AC}" presName="root1" presStyleCnt="0"/>
      <dgm:spPr/>
    </dgm:pt>
    <dgm:pt modelId="{36EF9C2D-7A07-43E6-9F5C-016408E8974B}" type="pres">
      <dgm:prSet presAssocID="{6831C277-F935-491C-B250-60ECC44A45AC}" presName="LevelOneTextNode" presStyleLbl="node0" presStyleIdx="1" presStyleCnt="2">
        <dgm:presLayoutVars>
          <dgm:chPref val="3"/>
        </dgm:presLayoutVars>
      </dgm:prSet>
      <dgm:spPr/>
    </dgm:pt>
    <dgm:pt modelId="{1C138F1E-34F6-49DB-A9F8-37DA9C77BF9C}" type="pres">
      <dgm:prSet presAssocID="{6831C277-F935-491C-B250-60ECC44A45AC}" presName="level2hierChild" presStyleCnt="0"/>
      <dgm:spPr/>
    </dgm:pt>
    <dgm:pt modelId="{C4F0A25A-69D3-446D-9DD7-2AFE92C6BFBF}" type="pres">
      <dgm:prSet presAssocID="{6362AC5D-8B91-4634-9D42-88C52CEE10F6}" presName="conn2-1" presStyleLbl="parChTrans1D2" presStyleIdx="3" presStyleCnt="6"/>
      <dgm:spPr/>
    </dgm:pt>
    <dgm:pt modelId="{A1BA1B7F-9CD7-4CAB-AD86-9309AF98E867}" type="pres">
      <dgm:prSet presAssocID="{6362AC5D-8B91-4634-9D42-88C52CEE10F6}" presName="connTx" presStyleLbl="parChTrans1D2" presStyleIdx="3" presStyleCnt="6"/>
      <dgm:spPr/>
    </dgm:pt>
    <dgm:pt modelId="{CF21CF82-6F0F-4A7D-A296-278E8E7BAB8E}" type="pres">
      <dgm:prSet presAssocID="{3B1399B5-9780-4FAC-9A43-54F497D5EF24}" presName="root2" presStyleCnt="0"/>
      <dgm:spPr/>
    </dgm:pt>
    <dgm:pt modelId="{FC93F520-8C8F-4B99-8664-0ECA86320FEF}" type="pres">
      <dgm:prSet presAssocID="{3B1399B5-9780-4FAC-9A43-54F497D5EF24}" presName="LevelTwoTextNode" presStyleLbl="node2" presStyleIdx="3" presStyleCnt="6">
        <dgm:presLayoutVars>
          <dgm:chPref val="3"/>
        </dgm:presLayoutVars>
      </dgm:prSet>
      <dgm:spPr/>
    </dgm:pt>
    <dgm:pt modelId="{67185091-2540-488F-963E-4D21E733DA9C}" type="pres">
      <dgm:prSet presAssocID="{3B1399B5-9780-4FAC-9A43-54F497D5EF24}" presName="level3hierChild" presStyleCnt="0"/>
      <dgm:spPr/>
    </dgm:pt>
    <dgm:pt modelId="{A7234641-0444-4F60-844E-E1C52C0579D6}" type="pres">
      <dgm:prSet presAssocID="{321E69AC-DC3F-4179-BCB9-A8D27B5BBD13}" presName="conn2-1" presStyleLbl="parChTrans1D2" presStyleIdx="4" presStyleCnt="6"/>
      <dgm:spPr/>
    </dgm:pt>
    <dgm:pt modelId="{9DC57AA6-6416-4827-965D-CD18BF54A5CC}" type="pres">
      <dgm:prSet presAssocID="{321E69AC-DC3F-4179-BCB9-A8D27B5BBD13}" presName="connTx" presStyleLbl="parChTrans1D2" presStyleIdx="4" presStyleCnt="6"/>
      <dgm:spPr/>
    </dgm:pt>
    <dgm:pt modelId="{9F4B1825-4F24-41BD-AB3D-D6F00F51CBA3}" type="pres">
      <dgm:prSet presAssocID="{B31C5F25-9E81-43F7-8224-B931EC9E1F63}" presName="root2" presStyleCnt="0"/>
      <dgm:spPr/>
    </dgm:pt>
    <dgm:pt modelId="{4F1EE366-3464-408D-B97C-BEC4A3437876}" type="pres">
      <dgm:prSet presAssocID="{B31C5F25-9E81-43F7-8224-B931EC9E1F63}" presName="LevelTwoTextNode" presStyleLbl="node2" presStyleIdx="4" presStyleCnt="6">
        <dgm:presLayoutVars>
          <dgm:chPref val="3"/>
        </dgm:presLayoutVars>
      </dgm:prSet>
      <dgm:spPr/>
    </dgm:pt>
    <dgm:pt modelId="{B8FDB6A8-6369-4AAA-9BFA-7F7635CB18A5}" type="pres">
      <dgm:prSet presAssocID="{B31C5F25-9E81-43F7-8224-B931EC9E1F63}" presName="level3hierChild" presStyleCnt="0"/>
      <dgm:spPr/>
    </dgm:pt>
    <dgm:pt modelId="{F45DA0C1-27D2-4CBF-9D34-09C09299850A}" type="pres">
      <dgm:prSet presAssocID="{402DFC9B-5962-4AE2-BACB-42CA6B19A88D}" presName="conn2-1" presStyleLbl="parChTrans1D2" presStyleIdx="5" presStyleCnt="6"/>
      <dgm:spPr/>
    </dgm:pt>
    <dgm:pt modelId="{668CCE49-559D-4EA3-AD6B-CA1469F83BBE}" type="pres">
      <dgm:prSet presAssocID="{402DFC9B-5962-4AE2-BACB-42CA6B19A88D}" presName="connTx" presStyleLbl="parChTrans1D2" presStyleIdx="5" presStyleCnt="6"/>
      <dgm:spPr/>
    </dgm:pt>
    <dgm:pt modelId="{BA5ED847-1CBE-40B7-BD2E-82FBF01DD277}" type="pres">
      <dgm:prSet presAssocID="{EE72C24B-5A04-43E1-AD2C-2DDABCF8DE4F}" presName="root2" presStyleCnt="0"/>
      <dgm:spPr/>
    </dgm:pt>
    <dgm:pt modelId="{398FBA10-91C9-4763-B220-66EFA117584A}" type="pres">
      <dgm:prSet presAssocID="{EE72C24B-5A04-43E1-AD2C-2DDABCF8DE4F}" presName="LevelTwoTextNode" presStyleLbl="node2" presStyleIdx="5" presStyleCnt="6">
        <dgm:presLayoutVars>
          <dgm:chPref val="3"/>
        </dgm:presLayoutVars>
      </dgm:prSet>
      <dgm:spPr/>
    </dgm:pt>
    <dgm:pt modelId="{84BFF4AA-6CA1-4219-A6F1-C775EBBE52A7}" type="pres">
      <dgm:prSet presAssocID="{EE72C24B-5A04-43E1-AD2C-2DDABCF8DE4F}" presName="level3hierChild" presStyleCnt="0"/>
      <dgm:spPr/>
    </dgm:pt>
  </dgm:ptLst>
  <dgm:cxnLst>
    <dgm:cxn modelId="{D136C901-935D-4A03-AB9A-1C8C74193107}" type="presOf" srcId="{402DFC9B-5962-4AE2-BACB-42CA6B19A88D}" destId="{668CCE49-559D-4EA3-AD6B-CA1469F83BBE}" srcOrd="1" destOrd="0" presId="urn:microsoft.com/office/officeart/2005/8/layout/hierarchy2"/>
    <dgm:cxn modelId="{3C633703-A802-4BCC-8C70-6EA9CEAE0032}" srcId="{6831C277-F935-491C-B250-60ECC44A45AC}" destId="{EE72C24B-5A04-43E1-AD2C-2DDABCF8DE4F}" srcOrd="2" destOrd="0" parTransId="{402DFC9B-5962-4AE2-BACB-42CA6B19A88D}" sibTransId="{EF00A26E-673F-4BFF-B447-0276A463D822}"/>
    <dgm:cxn modelId="{BD89D513-40DD-42EF-BA08-1C8617CB6343}" type="presOf" srcId="{FE4C9C91-8E7A-4D41-8D70-ABB73A67F6B2}" destId="{485C3F2F-AFC7-4F0F-809F-05FF8395682A}" srcOrd="1" destOrd="0" presId="urn:microsoft.com/office/officeart/2005/8/layout/hierarchy2"/>
    <dgm:cxn modelId="{410C8617-8228-4A77-A540-3D5F7236FB58}" type="presOf" srcId="{202F0E09-F5F2-4A42-80D9-69C9EA906069}" destId="{5A9FE2BA-3C13-42C9-989A-43C42DD2D486}" srcOrd="0" destOrd="0" presId="urn:microsoft.com/office/officeart/2005/8/layout/hierarchy2"/>
    <dgm:cxn modelId="{2A1B9618-A379-4AAB-8DE6-F573C375C651}" srcId="{6831C277-F935-491C-B250-60ECC44A45AC}" destId="{3B1399B5-9780-4FAC-9A43-54F497D5EF24}" srcOrd="0" destOrd="0" parTransId="{6362AC5D-8B91-4634-9D42-88C52CEE10F6}" sibTransId="{B8EF3E1C-F9FC-46ED-8E3B-27076850C558}"/>
    <dgm:cxn modelId="{7E8F381D-A23C-4913-9E05-C33ABAAC0A34}" type="presOf" srcId="{1643C97A-6E61-4144-B4AD-82D06AA81CE7}" destId="{E5AD46C8-8B46-4DFB-9D0D-03DAE474DEF9}" srcOrd="0" destOrd="0" presId="urn:microsoft.com/office/officeart/2005/8/layout/hierarchy2"/>
    <dgm:cxn modelId="{8E11A522-F3FB-4C05-8217-6F376860DAF4}" srcId="{6831C277-F935-491C-B250-60ECC44A45AC}" destId="{B31C5F25-9E81-43F7-8224-B931EC9E1F63}" srcOrd="1" destOrd="0" parTransId="{321E69AC-DC3F-4179-BCB9-A8D27B5BBD13}" sibTransId="{4F6010B2-BF78-456E-97F6-5BEF88B7FDD9}"/>
    <dgm:cxn modelId="{B62F0123-27E1-46B2-89A9-080C1F7EE7EC}" type="presOf" srcId="{1F87030C-5C4B-442D-8780-F77CBA03B49A}" destId="{038D44BD-0E7A-4732-B308-C7D9F5D04E95}" srcOrd="0" destOrd="0" presId="urn:microsoft.com/office/officeart/2005/8/layout/hierarchy2"/>
    <dgm:cxn modelId="{59E7BB2C-CBA0-4090-94B8-C925CC52A7D4}" type="presOf" srcId="{85E8F1DF-4309-4860-8ECE-43266CBB295C}" destId="{3AE21DAE-5322-4F43-A56D-0B7205B422BF}" srcOrd="0" destOrd="0" presId="urn:microsoft.com/office/officeart/2005/8/layout/hierarchy2"/>
    <dgm:cxn modelId="{D3BBA530-CC03-47B1-AEEE-E4A35C6CA932}" type="presOf" srcId="{402DFC9B-5962-4AE2-BACB-42CA6B19A88D}" destId="{F45DA0C1-27D2-4CBF-9D34-09C09299850A}" srcOrd="0" destOrd="0" presId="urn:microsoft.com/office/officeart/2005/8/layout/hierarchy2"/>
    <dgm:cxn modelId="{1EBEDC34-038F-492A-BFA8-CDF1C3581462}" type="presOf" srcId="{6CF8BF4A-0B4A-4888-864E-3CDA123CDC6B}" destId="{B2B4C96C-7196-45B4-AFF1-A9FB255FC7DF}" srcOrd="1" destOrd="0" presId="urn:microsoft.com/office/officeart/2005/8/layout/hierarchy2"/>
    <dgm:cxn modelId="{46DE4337-B543-41B2-BFA7-7B3C2247A983}" type="presOf" srcId="{E3E88DEB-E6F1-44ED-8E9F-D7BD3FEEF0E7}" destId="{1A8E0E13-A2AF-448D-8E51-103926558B34}" srcOrd="0" destOrd="0" presId="urn:microsoft.com/office/officeart/2005/8/layout/hierarchy2"/>
    <dgm:cxn modelId="{0C5B0138-5E91-4461-AB1D-087AA9298C9A}" srcId="{1F87030C-5C4B-442D-8780-F77CBA03B49A}" destId="{85E8F1DF-4309-4860-8ECE-43266CBB295C}" srcOrd="2" destOrd="0" parTransId="{A9EC94C8-BC92-4C80-BFA8-26CCC8AB9483}" sibTransId="{7566290D-DC21-4B36-BD4A-8DD18383C6E0}"/>
    <dgm:cxn modelId="{A633623B-399D-4439-ADA4-1242312E6DC2}" type="presOf" srcId="{A9EC94C8-BC92-4C80-BFA8-26CCC8AB9483}" destId="{FFE34669-7279-4C26-B8F2-BD8013F283DD}" srcOrd="0" destOrd="0" presId="urn:microsoft.com/office/officeart/2005/8/layout/hierarchy2"/>
    <dgm:cxn modelId="{FC95E53D-9363-435C-8AFB-F36DD3529BD4}" type="presOf" srcId="{6831C277-F935-491C-B250-60ECC44A45AC}" destId="{36EF9C2D-7A07-43E6-9F5C-016408E8974B}" srcOrd="0" destOrd="0" presId="urn:microsoft.com/office/officeart/2005/8/layout/hierarchy2"/>
    <dgm:cxn modelId="{F0061262-6705-4034-B76C-233B78E05334}" type="presOf" srcId="{321E69AC-DC3F-4179-BCB9-A8D27B5BBD13}" destId="{9DC57AA6-6416-4827-965D-CD18BF54A5CC}" srcOrd="1" destOrd="0" presId="urn:microsoft.com/office/officeart/2005/8/layout/hierarchy2"/>
    <dgm:cxn modelId="{35497063-4A9D-4013-B6BD-491267F7F153}" type="presOf" srcId="{E3E88DEB-E6F1-44ED-8E9F-D7BD3FEEF0E7}" destId="{52F28218-4F8D-43B5-9BBA-00D874C9CF44}" srcOrd="1" destOrd="0" presId="urn:microsoft.com/office/officeart/2005/8/layout/hierarchy2"/>
    <dgm:cxn modelId="{4D9E3244-7431-46F6-9A37-D4CB34BA5C56}" type="presOf" srcId="{D8DC86FF-9C68-454B-97CC-6D085D2CAC85}" destId="{C0F04A27-F71C-4E2A-9166-C30CA2DB1A67}" srcOrd="0" destOrd="0" presId="urn:microsoft.com/office/officeart/2005/8/layout/hierarchy2"/>
    <dgm:cxn modelId="{25EC9A64-E751-4DD5-9879-B5D2E544EFC9}" srcId="{202F0E09-F5F2-4A42-80D9-69C9EA906069}" destId="{1643C97A-6E61-4144-B4AD-82D06AA81CE7}" srcOrd="1" destOrd="0" parTransId="{6CF8BF4A-0B4A-4888-864E-3CDA123CDC6B}" sibTransId="{09CFD6E3-E916-4B86-8F15-D1642E925A08}"/>
    <dgm:cxn modelId="{482F9B6A-35A4-47AD-8172-EBA59E6640C6}" type="presOf" srcId="{6362AC5D-8B91-4634-9D42-88C52CEE10F6}" destId="{C4F0A25A-69D3-446D-9DD7-2AFE92C6BFBF}" srcOrd="0" destOrd="0" presId="urn:microsoft.com/office/officeart/2005/8/layout/hierarchy2"/>
    <dgm:cxn modelId="{558CD06D-76C8-4EBC-9F49-0A967EDB1984}" type="presOf" srcId="{B31C5F25-9E81-43F7-8224-B931EC9E1F63}" destId="{4F1EE366-3464-408D-B97C-BEC4A3437876}" srcOrd="0" destOrd="0" presId="urn:microsoft.com/office/officeart/2005/8/layout/hierarchy2"/>
    <dgm:cxn modelId="{A8A23252-C1D4-4DC7-8E61-E24A1110E46E}" type="presOf" srcId="{2BB37F29-B8A1-41F2-902C-B26F1CCCF5EA}" destId="{DA0AA220-00A5-415C-9896-B5D6D305E05B}" srcOrd="1" destOrd="0" presId="urn:microsoft.com/office/officeart/2005/8/layout/hierarchy2"/>
    <dgm:cxn modelId="{538DC156-64E8-4690-AD14-4BC5BB001722}" type="presOf" srcId="{413F215D-7B7C-4501-9F7E-9B1B9E008A98}" destId="{E705DE20-3A93-4177-9FDD-80846A1C9257}" srcOrd="1" destOrd="0" presId="urn:microsoft.com/office/officeart/2005/8/layout/hierarchy2"/>
    <dgm:cxn modelId="{D880067F-4238-4C69-9A19-15CA8F5A8509}" type="presOf" srcId="{3B1399B5-9780-4FAC-9A43-54F497D5EF24}" destId="{FC93F520-8C8F-4B99-8664-0ECA86320FEF}" srcOrd="0" destOrd="0" presId="urn:microsoft.com/office/officeart/2005/8/layout/hierarchy2"/>
    <dgm:cxn modelId="{3EB23180-0122-43F0-927A-B90B49441CBA}" type="presOf" srcId="{FE4C9C91-8E7A-4D41-8D70-ABB73A67F6B2}" destId="{225EE7FE-B96D-4EBC-91A5-0D6472C9867B}" srcOrd="0" destOrd="0" presId="urn:microsoft.com/office/officeart/2005/8/layout/hierarchy2"/>
    <dgm:cxn modelId="{5ABCEE82-CA39-4F6A-8B81-BA23851865DC}" type="presOf" srcId="{69D48C2B-C154-42FC-BB0F-1E1D1D0B79BB}" destId="{A610CE0D-B857-4D2F-A67D-85BF7B903625}" srcOrd="0" destOrd="0" presId="urn:microsoft.com/office/officeart/2005/8/layout/hierarchy2"/>
    <dgm:cxn modelId="{4AE78493-60EF-4DEF-B4B2-663C1122B6EC}" srcId="{202F0E09-F5F2-4A42-80D9-69C9EA906069}" destId="{D71933B9-C6B8-4416-8A29-F5DF7D4D65DE}" srcOrd="2" destOrd="0" parTransId="{FE4C9C91-8E7A-4D41-8D70-ABB73A67F6B2}" sibTransId="{C6719E48-7B4C-4AB0-A36A-3DBA3CF911A1}"/>
    <dgm:cxn modelId="{8E80B89A-1B8D-47B5-B012-916906805194}" type="presOf" srcId="{A9EC94C8-BC92-4C80-BFA8-26CCC8AB9483}" destId="{AA90E36C-5648-4335-B484-CF6FEC467A67}" srcOrd="1" destOrd="0" presId="urn:microsoft.com/office/officeart/2005/8/layout/hierarchy2"/>
    <dgm:cxn modelId="{6394789C-4A4B-44EA-A76E-8737DDBA3242}" srcId="{1F87030C-5C4B-442D-8780-F77CBA03B49A}" destId="{E544AFF4-16C5-4B62-814B-7292EBF46233}" srcOrd="1" destOrd="0" parTransId="{413F215D-7B7C-4501-9F7E-9B1B9E008A98}" sibTransId="{0C7DAD1B-8554-4BA3-8C7D-6D51D2403B4D}"/>
    <dgm:cxn modelId="{8B4FD6AA-56EA-4261-8F4E-4982C08E459F}" type="presOf" srcId="{6CF8BF4A-0B4A-4888-864E-3CDA123CDC6B}" destId="{50EEE3DB-8A5D-4594-AA3F-0BB20ECED26E}" srcOrd="0" destOrd="0" presId="urn:microsoft.com/office/officeart/2005/8/layout/hierarchy2"/>
    <dgm:cxn modelId="{BCC55AAC-C5C0-4943-A542-9B884F546ADA}" type="presOf" srcId="{0E6ACD0B-F16A-40C0-8C24-C209B0643205}" destId="{A095AEE9-56E6-4623-891C-1A812A8727A1}" srcOrd="1" destOrd="0" presId="urn:microsoft.com/office/officeart/2005/8/layout/hierarchy2"/>
    <dgm:cxn modelId="{1B042CB6-DA6A-445E-A0E5-6A4908C687C2}" type="presOf" srcId="{413F215D-7B7C-4501-9F7E-9B1B9E008A98}" destId="{18870FEB-BC05-456E-8FB0-7EAE8E0AA3A9}" srcOrd="0" destOrd="0" presId="urn:microsoft.com/office/officeart/2005/8/layout/hierarchy2"/>
    <dgm:cxn modelId="{9A0A76B7-97F4-4199-A572-FC65AF61921C}" srcId="{202F0E09-F5F2-4A42-80D9-69C9EA906069}" destId="{1F87030C-5C4B-442D-8780-F77CBA03B49A}" srcOrd="0" destOrd="0" parTransId="{2BB37F29-B8A1-41F2-902C-B26F1CCCF5EA}" sibTransId="{56ADC731-7409-4B05-94FE-CBEEE3DF0132}"/>
    <dgm:cxn modelId="{71E5FDB8-AF54-4F0F-8A61-30B31CA31120}" srcId="{D8DC86FF-9C68-454B-97CC-6D085D2CAC85}" destId="{6831C277-F935-491C-B250-60ECC44A45AC}" srcOrd="1" destOrd="0" parTransId="{5359FA63-A118-461D-9554-24360461CD84}" sibTransId="{3865D085-C662-4FF5-9BD2-F737C22EF0B4}"/>
    <dgm:cxn modelId="{A5A5D5BA-9FC2-4516-AB98-D5D5B6934B4F}" type="presOf" srcId="{321E69AC-DC3F-4179-BCB9-A8D27B5BBD13}" destId="{A7234641-0444-4F60-844E-E1C52C0579D6}" srcOrd="0" destOrd="0" presId="urn:microsoft.com/office/officeart/2005/8/layout/hierarchy2"/>
    <dgm:cxn modelId="{938F54BC-27AD-4E23-8C73-4BE468254AED}" type="presOf" srcId="{6362AC5D-8B91-4634-9D42-88C52CEE10F6}" destId="{A1BA1B7F-9CD7-4CAB-AD86-9309AF98E867}" srcOrd="1" destOrd="0" presId="urn:microsoft.com/office/officeart/2005/8/layout/hierarchy2"/>
    <dgm:cxn modelId="{03FD61BF-7CFD-4DB8-BF37-70B43718904F}" srcId="{1F87030C-5C4B-442D-8780-F77CBA03B49A}" destId="{69D48C2B-C154-42FC-BB0F-1E1D1D0B79BB}" srcOrd="0" destOrd="0" parTransId="{E3E88DEB-E6F1-44ED-8E9F-D7BD3FEEF0E7}" sibTransId="{56C713BC-287A-40FD-AD4C-1D8864F19A2C}"/>
    <dgm:cxn modelId="{13A3E0C2-B9C4-4579-ABE2-7C22D63DC7A5}" srcId="{D8DC86FF-9C68-454B-97CC-6D085D2CAC85}" destId="{202F0E09-F5F2-4A42-80D9-69C9EA906069}" srcOrd="0" destOrd="0" parTransId="{76003D15-48B2-472C-A533-9C1B5726961F}" sibTransId="{7A2EE93F-73AB-4E9A-8F6E-C60FB896FFE3}"/>
    <dgm:cxn modelId="{B2DC1ECD-3FB6-4DEB-B01D-F36E9B212331}" type="presOf" srcId="{0E6ACD0B-F16A-40C0-8C24-C209B0643205}" destId="{A60E057A-4B37-4770-947F-D8BEB66F3FEA}" srcOrd="0" destOrd="0" presId="urn:microsoft.com/office/officeart/2005/8/layout/hierarchy2"/>
    <dgm:cxn modelId="{4AFEF4DB-CF5E-4BB2-8252-AF1C6606C5F8}" type="presOf" srcId="{2BB37F29-B8A1-41F2-902C-B26F1CCCF5EA}" destId="{F7C4E5DC-6A31-49DD-9CE5-D6BD948BC37F}" srcOrd="0" destOrd="0" presId="urn:microsoft.com/office/officeart/2005/8/layout/hierarchy2"/>
    <dgm:cxn modelId="{2D3A1DDF-D044-4EDE-9E34-55690FA447DC}" srcId="{69D48C2B-C154-42FC-BB0F-1E1D1D0B79BB}" destId="{8A2F5B1C-EC2C-4BEE-ADA4-202B602CBD2E}" srcOrd="0" destOrd="0" parTransId="{0E6ACD0B-F16A-40C0-8C24-C209B0643205}" sibTransId="{D081EF11-9313-4118-B2B6-3941F3BDC4B2}"/>
    <dgm:cxn modelId="{0C66D1E0-C69B-4EF3-9967-559BB6C72AB7}" type="presOf" srcId="{8A2F5B1C-EC2C-4BEE-ADA4-202B602CBD2E}" destId="{E9307506-8444-4332-AC1C-7F5EFF1B53F0}" srcOrd="0" destOrd="0" presId="urn:microsoft.com/office/officeart/2005/8/layout/hierarchy2"/>
    <dgm:cxn modelId="{CF1994F1-094E-463D-A891-54DFBB5F806D}" type="presOf" srcId="{D71933B9-C6B8-4416-8A29-F5DF7D4D65DE}" destId="{185DBCD3-56B1-4901-94E8-F9CCCAB3989A}" srcOrd="0" destOrd="0" presId="urn:microsoft.com/office/officeart/2005/8/layout/hierarchy2"/>
    <dgm:cxn modelId="{42F22AF4-EA5C-48A6-B94A-6FDDFDF93B42}" type="presOf" srcId="{E544AFF4-16C5-4B62-814B-7292EBF46233}" destId="{EB2D288A-9E9E-4FCC-B5C0-7C7CE39E45B6}" srcOrd="0" destOrd="0" presId="urn:microsoft.com/office/officeart/2005/8/layout/hierarchy2"/>
    <dgm:cxn modelId="{89E7F2FA-AE94-4775-ADA6-98A28E38CDC9}" type="presOf" srcId="{EE72C24B-5A04-43E1-AD2C-2DDABCF8DE4F}" destId="{398FBA10-91C9-4763-B220-66EFA117584A}" srcOrd="0" destOrd="0" presId="urn:microsoft.com/office/officeart/2005/8/layout/hierarchy2"/>
    <dgm:cxn modelId="{7DF41DCD-146F-4D7D-9CD2-B61CFAB8655D}" type="presParOf" srcId="{C0F04A27-F71C-4E2A-9166-C30CA2DB1A67}" destId="{877123AC-8A79-4F53-967F-3C7ACF6709C9}" srcOrd="0" destOrd="0" presId="urn:microsoft.com/office/officeart/2005/8/layout/hierarchy2"/>
    <dgm:cxn modelId="{B67E2C00-B415-4A6C-80D5-565C806DFE49}" type="presParOf" srcId="{877123AC-8A79-4F53-967F-3C7ACF6709C9}" destId="{5A9FE2BA-3C13-42C9-989A-43C42DD2D486}" srcOrd="0" destOrd="0" presId="urn:microsoft.com/office/officeart/2005/8/layout/hierarchy2"/>
    <dgm:cxn modelId="{EEE0CFBF-852F-47A3-8E61-4DC905C2EEBA}" type="presParOf" srcId="{877123AC-8A79-4F53-967F-3C7ACF6709C9}" destId="{071D6DAF-5395-4405-ADDB-7986CD59DFEB}" srcOrd="1" destOrd="0" presId="urn:microsoft.com/office/officeart/2005/8/layout/hierarchy2"/>
    <dgm:cxn modelId="{365ECE1C-4E64-48DA-A43A-3EB15B4DFB59}" type="presParOf" srcId="{071D6DAF-5395-4405-ADDB-7986CD59DFEB}" destId="{F7C4E5DC-6A31-49DD-9CE5-D6BD948BC37F}" srcOrd="0" destOrd="0" presId="urn:microsoft.com/office/officeart/2005/8/layout/hierarchy2"/>
    <dgm:cxn modelId="{AC8BE1A3-355E-457A-8E40-62B6AB98BCD2}" type="presParOf" srcId="{F7C4E5DC-6A31-49DD-9CE5-D6BD948BC37F}" destId="{DA0AA220-00A5-415C-9896-B5D6D305E05B}" srcOrd="0" destOrd="0" presId="urn:microsoft.com/office/officeart/2005/8/layout/hierarchy2"/>
    <dgm:cxn modelId="{633044A6-C105-4AB9-8703-5E25450845C6}" type="presParOf" srcId="{071D6DAF-5395-4405-ADDB-7986CD59DFEB}" destId="{7B1AB9D8-8F58-4CEE-9E9B-B8D39A73CEDA}" srcOrd="1" destOrd="0" presId="urn:microsoft.com/office/officeart/2005/8/layout/hierarchy2"/>
    <dgm:cxn modelId="{1A13CC0E-84F3-48DA-A1E7-AB7C90B2412A}" type="presParOf" srcId="{7B1AB9D8-8F58-4CEE-9E9B-B8D39A73CEDA}" destId="{038D44BD-0E7A-4732-B308-C7D9F5D04E95}" srcOrd="0" destOrd="0" presId="urn:microsoft.com/office/officeart/2005/8/layout/hierarchy2"/>
    <dgm:cxn modelId="{09A4EABA-A05A-4E50-B60D-750AC5580871}" type="presParOf" srcId="{7B1AB9D8-8F58-4CEE-9E9B-B8D39A73CEDA}" destId="{2BBA8B3A-27BC-4DBA-9742-A7AA3D7B8351}" srcOrd="1" destOrd="0" presId="urn:microsoft.com/office/officeart/2005/8/layout/hierarchy2"/>
    <dgm:cxn modelId="{AA925C34-CDD8-4819-A40E-8C9BA25A02E0}" type="presParOf" srcId="{2BBA8B3A-27BC-4DBA-9742-A7AA3D7B8351}" destId="{1A8E0E13-A2AF-448D-8E51-103926558B34}" srcOrd="0" destOrd="0" presId="urn:microsoft.com/office/officeart/2005/8/layout/hierarchy2"/>
    <dgm:cxn modelId="{70902A32-B791-45BA-AE12-1540639D4675}" type="presParOf" srcId="{1A8E0E13-A2AF-448D-8E51-103926558B34}" destId="{52F28218-4F8D-43B5-9BBA-00D874C9CF44}" srcOrd="0" destOrd="0" presId="urn:microsoft.com/office/officeart/2005/8/layout/hierarchy2"/>
    <dgm:cxn modelId="{5F2F7218-2FE1-443A-ABF9-82451E272823}" type="presParOf" srcId="{2BBA8B3A-27BC-4DBA-9742-A7AA3D7B8351}" destId="{52CB2629-7B17-459D-BB54-5F945C90575E}" srcOrd="1" destOrd="0" presId="urn:microsoft.com/office/officeart/2005/8/layout/hierarchy2"/>
    <dgm:cxn modelId="{DAA3E7DC-3BB8-4777-9628-1664873AA958}" type="presParOf" srcId="{52CB2629-7B17-459D-BB54-5F945C90575E}" destId="{A610CE0D-B857-4D2F-A67D-85BF7B903625}" srcOrd="0" destOrd="0" presId="urn:microsoft.com/office/officeart/2005/8/layout/hierarchy2"/>
    <dgm:cxn modelId="{E7CF2584-88AE-4EE3-B588-BA971C336476}" type="presParOf" srcId="{52CB2629-7B17-459D-BB54-5F945C90575E}" destId="{FB0C0E66-D636-4129-9273-CCE00C886610}" srcOrd="1" destOrd="0" presId="urn:microsoft.com/office/officeart/2005/8/layout/hierarchy2"/>
    <dgm:cxn modelId="{B926C3CB-C276-47A5-B37D-EE88BB216E1D}" type="presParOf" srcId="{FB0C0E66-D636-4129-9273-CCE00C886610}" destId="{A60E057A-4B37-4770-947F-D8BEB66F3FEA}" srcOrd="0" destOrd="0" presId="urn:microsoft.com/office/officeart/2005/8/layout/hierarchy2"/>
    <dgm:cxn modelId="{0D9B8E32-6AC9-49F7-9AA2-8CB15B854DBD}" type="presParOf" srcId="{A60E057A-4B37-4770-947F-D8BEB66F3FEA}" destId="{A095AEE9-56E6-4623-891C-1A812A8727A1}" srcOrd="0" destOrd="0" presId="urn:microsoft.com/office/officeart/2005/8/layout/hierarchy2"/>
    <dgm:cxn modelId="{22B81F19-6521-4710-9CDC-371CDFEF099C}" type="presParOf" srcId="{FB0C0E66-D636-4129-9273-CCE00C886610}" destId="{1BED90EA-FE10-4356-B3B3-53644837F5C1}" srcOrd="1" destOrd="0" presId="urn:microsoft.com/office/officeart/2005/8/layout/hierarchy2"/>
    <dgm:cxn modelId="{C7F0F08B-2B7F-42DE-ABC8-295BE81BF3F0}" type="presParOf" srcId="{1BED90EA-FE10-4356-B3B3-53644837F5C1}" destId="{E9307506-8444-4332-AC1C-7F5EFF1B53F0}" srcOrd="0" destOrd="0" presId="urn:microsoft.com/office/officeart/2005/8/layout/hierarchy2"/>
    <dgm:cxn modelId="{E6D9E5F7-6E5F-4B57-84E7-FDC14A79E2A1}" type="presParOf" srcId="{1BED90EA-FE10-4356-B3B3-53644837F5C1}" destId="{B79483E2-A579-4DBF-87F4-FFF5A2D2B219}" srcOrd="1" destOrd="0" presId="urn:microsoft.com/office/officeart/2005/8/layout/hierarchy2"/>
    <dgm:cxn modelId="{DE815571-FAC5-4220-AE86-244EF02A5AA0}" type="presParOf" srcId="{2BBA8B3A-27BC-4DBA-9742-A7AA3D7B8351}" destId="{18870FEB-BC05-456E-8FB0-7EAE8E0AA3A9}" srcOrd="2" destOrd="0" presId="urn:microsoft.com/office/officeart/2005/8/layout/hierarchy2"/>
    <dgm:cxn modelId="{5CCBDB47-433C-427E-9E8A-C736725A9A34}" type="presParOf" srcId="{18870FEB-BC05-456E-8FB0-7EAE8E0AA3A9}" destId="{E705DE20-3A93-4177-9FDD-80846A1C9257}" srcOrd="0" destOrd="0" presId="urn:microsoft.com/office/officeart/2005/8/layout/hierarchy2"/>
    <dgm:cxn modelId="{E56D59C2-B41F-4F15-ACFD-EBA71A3BD52F}" type="presParOf" srcId="{2BBA8B3A-27BC-4DBA-9742-A7AA3D7B8351}" destId="{1F262EA7-DD8E-4AEC-B417-B669BA6543E1}" srcOrd="3" destOrd="0" presId="urn:microsoft.com/office/officeart/2005/8/layout/hierarchy2"/>
    <dgm:cxn modelId="{98AC7F72-CD52-4BE4-AA08-DC94E1505727}" type="presParOf" srcId="{1F262EA7-DD8E-4AEC-B417-B669BA6543E1}" destId="{EB2D288A-9E9E-4FCC-B5C0-7C7CE39E45B6}" srcOrd="0" destOrd="0" presId="urn:microsoft.com/office/officeart/2005/8/layout/hierarchy2"/>
    <dgm:cxn modelId="{B15E8385-831F-4A61-8DD7-3C9F19BED5B0}" type="presParOf" srcId="{1F262EA7-DD8E-4AEC-B417-B669BA6543E1}" destId="{5ED7280B-FF08-4706-899A-22C2404BFDA7}" srcOrd="1" destOrd="0" presId="urn:microsoft.com/office/officeart/2005/8/layout/hierarchy2"/>
    <dgm:cxn modelId="{D51F04EA-F6D2-4696-A2B6-E8EDB4E24E06}" type="presParOf" srcId="{2BBA8B3A-27BC-4DBA-9742-A7AA3D7B8351}" destId="{FFE34669-7279-4C26-B8F2-BD8013F283DD}" srcOrd="4" destOrd="0" presId="urn:microsoft.com/office/officeart/2005/8/layout/hierarchy2"/>
    <dgm:cxn modelId="{A69271E6-6084-498F-A580-38B6FB99E7EA}" type="presParOf" srcId="{FFE34669-7279-4C26-B8F2-BD8013F283DD}" destId="{AA90E36C-5648-4335-B484-CF6FEC467A67}" srcOrd="0" destOrd="0" presId="urn:microsoft.com/office/officeart/2005/8/layout/hierarchy2"/>
    <dgm:cxn modelId="{6EAAE032-FF92-41BA-BF9E-796DC464276A}" type="presParOf" srcId="{2BBA8B3A-27BC-4DBA-9742-A7AA3D7B8351}" destId="{39F0D8D4-281C-49B4-82E1-FD5476E8D7EC}" srcOrd="5" destOrd="0" presId="urn:microsoft.com/office/officeart/2005/8/layout/hierarchy2"/>
    <dgm:cxn modelId="{D1F4EA8B-C92F-48A4-8E41-481C6EFEE4EC}" type="presParOf" srcId="{39F0D8D4-281C-49B4-82E1-FD5476E8D7EC}" destId="{3AE21DAE-5322-4F43-A56D-0B7205B422BF}" srcOrd="0" destOrd="0" presId="urn:microsoft.com/office/officeart/2005/8/layout/hierarchy2"/>
    <dgm:cxn modelId="{DFBBBC09-E8F3-4E0A-AA5D-D186F17E2BCB}" type="presParOf" srcId="{39F0D8D4-281C-49B4-82E1-FD5476E8D7EC}" destId="{82A5ABB8-2310-48E0-B6A2-3369CF989FD0}" srcOrd="1" destOrd="0" presId="urn:microsoft.com/office/officeart/2005/8/layout/hierarchy2"/>
    <dgm:cxn modelId="{F87D92AB-6D38-47B1-9255-6018D83BB1FE}" type="presParOf" srcId="{071D6DAF-5395-4405-ADDB-7986CD59DFEB}" destId="{50EEE3DB-8A5D-4594-AA3F-0BB20ECED26E}" srcOrd="2" destOrd="0" presId="urn:microsoft.com/office/officeart/2005/8/layout/hierarchy2"/>
    <dgm:cxn modelId="{F84A0970-98AF-4025-ABFD-5C64FC933B1D}" type="presParOf" srcId="{50EEE3DB-8A5D-4594-AA3F-0BB20ECED26E}" destId="{B2B4C96C-7196-45B4-AFF1-A9FB255FC7DF}" srcOrd="0" destOrd="0" presId="urn:microsoft.com/office/officeart/2005/8/layout/hierarchy2"/>
    <dgm:cxn modelId="{27DE54BE-DE7A-4EEE-901C-2B1EB1DDB7DA}" type="presParOf" srcId="{071D6DAF-5395-4405-ADDB-7986CD59DFEB}" destId="{72CA07E8-D0B3-43D1-84BC-2F8890DD4503}" srcOrd="3" destOrd="0" presId="urn:microsoft.com/office/officeart/2005/8/layout/hierarchy2"/>
    <dgm:cxn modelId="{30E49272-F68D-4BBF-8F6B-85B5FE6C882D}" type="presParOf" srcId="{72CA07E8-D0B3-43D1-84BC-2F8890DD4503}" destId="{E5AD46C8-8B46-4DFB-9D0D-03DAE474DEF9}" srcOrd="0" destOrd="0" presId="urn:microsoft.com/office/officeart/2005/8/layout/hierarchy2"/>
    <dgm:cxn modelId="{3BA7BD3B-E22F-4069-AE2E-E50402504FAF}" type="presParOf" srcId="{72CA07E8-D0B3-43D1-84BC-2F8890DD4503}" destId="{36E43242-A076-4F1D-BC90-5154646715AE}" srcOrd="1" destOrd="0" presId="urn:microsoft.com/office/officeart/2005/8/layout/hierarchy2"/>
    <dgm:cxn modelId="{AF4D57BB-C404-4B01-8427-604BED834C27}" type="presParOf" srcId="{071D6DAF-5395-4405-ADDB-7986CD59DFEB}" destId="{225EE7FE-B96D-4EBC-91A5-0D6472C9867B}" srcOrd="4" destOrd="0" presId="urn:microsoft.com/office/officeart/2005/8/layout/hierarchy2"/>
    <dgm:cxn modelId="{D5A95023-1D4A-445E-8830-399772D234ED}" type="presParOf" srcId="{225EE7FE-B96D-4EBC-91A5-0D6472C9867B}" destId="{485C3F2F-AFC7-4F0F-809F-05FF8395682A}" srcOrd="0" destOrd="0" presId="urn:microsoft.com/office/officeart/2005/8/layout/hierarchy2"/>
    <dgm:cxn modelId="{4570D59F-BBD5-4DE5-A24C-A6CA5E5C36D7}" type="presParOf" srcId="{071D6DAF-5395-4405-ADDB-7986CD59DFEB}" destId="{C228033F-164B-49B0-B4D1-04B75E478878}" srcOrd="5" destOrd="0" presId="urn:microsoft.com/office/officeart/2005/8/layout/hierarchy2"/>
    <dgm:cxn modelId="{10BBF9DA-8D91-44F7-AC87-485E972C932C}" type="presParOf" srcId="{C228033F-164B-49B0-B4D1-04B75E478878}" destId="{185DBCD3-56B1-4901-94E8-F9CCCAB3989A}" srcOrd="0" destOrd="0" presId="urn:microsoft.com/office/officeart/2005/8/layout/hierarchy2"/>
    <dgm:cxn modelId="{BC1D7F15-4859-4C5D-AD2D-486C4D3DB39C}" type="presParOf" srcId="{C228033F-164B-49B0-B4D1-04B75E478878}" destId="{98957B05-2472-4351-B71A-D5E110B0E65C}" srcOrd="1" destOrd="0" presId="urn:microsoft.com/office/officeart/2005/8/layout/hierarchy2"/>
    <dgm:cxn modelId="{D0D54ACF-7C73-4588-BD24-29CF838C011E}" type="presParOf" srcId="{C0F04A27-F71C-4E2A-9166-C30CA2DB1A67}" destId="{D9B9C354-0644-48D9-A564-FD2EB66E759A}" srcOrd="1" destOrd="0" presId="urn:microsoft.com/office/officeart/2005/8/layout/hierarchy2"/>
    <dgm:cxn modelId="{D596B930-559D-479F-B6F2-F9E37D982662}" type="presParOf" srcId="{D9B9C354-0644-48D9-A564-FD2EB66E759A}" destId="{36EF9C2D-7A07-43E6-9F5C-016408E8974B}" srcOrd="0" destOrd="0" presId="urn:microsoft.com/office/officeart/2005/8/layout/hierarchy2"/>
    <dgm:cxn modelId="{E3074F3C-DFDB-4F69-8F8E-CF1CBEA8D14F}" type="presParOf" srcId="{D9B9C354-0644-48D9-A564-FD2EB66E759A}" destId="{1C138F1E-34F6-49DB-A9F8-37DA9C77BF9C}" srcOrd="1" destOrd="0" presId="urn:microsoft.com/office/officeart/2005/8/layout/hierarchy2"/>
    <dgm:cxn modelId="{2016028F-E528-4730-ACDD-288BF95502BA}" type="presParOf" srcId="{1C138F1E-34F6-49DB-A9F8-37DA9C77BF9C}" destId="{C4F0A25A-69D3-446D-9DD7-2AFE92C6BFBF}" srcOrd="0" destOrd="0" presId="urn:microsoft.com/office/officeart/2005/8/layout/hierarchy2"/>
    <dgm:cxn modelId="{82A8F520-025D-4E5F-845B-9A460A227E61}" type="presParOf" srcId="{C4F0A25A-69D3-446D-9DD7-2AFE92C6BFBF}" destId="{A1BA1B7F-9CD7-4CAB-AD86-9309AF98E867}" srcOrd="0" destOrd="0" presId="urn:microsoft.com/office/officeart/2005/8/layout/hierarchy2"/>
    <dgm:cxn modelId="{CEBEF261-035F-4210-91A3-7ABDD270BD3C}" type="presParOf" srcId="{1C138F1E-34F6-49DB-A9F8-37DA9C77BF9C}" destId="{CF21CF82-6F0F-4A7D-A296-278E8E7BAB8E}" srcOrd="1" destOrd="0" presId="urn:microsoft.com/office/officeart/2005/8/layout/hierarchy2"/>
    <dgm:cxn modelId="{FA3643DC-2A2C-441B-B228-28C26B5D6737}" type="presParOf" srcId="{CF21CF82-6F0F-4A7D-A296-278E8E7BAB8E}" destId="{FC93F520-8C8F-4B99-8664-0ECA86320FEF}" srcOrd="0" destOrd="0" presId="urn:microsoft.com/office/officeart/2005/8/layout/hierarchy2"/>
    <dgm:cxn modelId="{E3BF4CA1-F2EB-4B36-84A8-BFBFFE5AFADF}" type="presParOf" srcId="{CF21CF82-6F0F-4A7D-A296-278E8E7BAB8E}" destId="{67185091-2540-488F-963E-4D21E733DA9C}" srcOrd="1" destOrd="0" presId="urn:microsoft.com/office/officeart/2005/8/layout/hierarchy2"/>
    <dgm:cxn modelId="{0A9E8CBE-55E9-4CFE-9522-BCEAF1217323}" type="presParOf" srcId="{1C138F1E-34F6-49DB-A9F8-37DA9C77BF9C}" destId="{A7234641-0444-4F60-844E-E1C52C0579D6}" srcOrd="2" destOrd="0" presId="urn:microsoft.com/office/officeart/2005/8/layout/hierarchy2"/>
    <dgm:cxn modelId="{D2625F2A-B888-4C51-9902-60E09DA7C126}" type="presParOf" srcId="{A7234641-0444-4F60-844E-E1C52C0579D6}" destId="{9DC57AA6-6416-4827-965D-CD18BF54A5CC}" srcOrd="0" destOrd="0" presId="urn:microsoft.com/office/officeart/2005/8/layout/hierarchy2"/>
    <dgm:cxn modelId="{746082FB-AC41-4014-B09E-B376D02B11F7}" type="presParOf" srcId="{1C138F1E-34F6-49DB-A9F8-37DA9C77BF9C}" destId="{9F4B1825-4F24-41BD-AB3D-D6F00F51CBA3}" srcOrd="3" destOrd="0" presId="urn:microsoft.com/office/officeart/2005/8/layout/hierarchy2"/>
    <dgm:cxn modelId="{AE328161-F28D-4EDE-A498-2E1AD448BA6C}" type="presParOf" srcId="{9F4B1825-4F24-41BD-AB3D-D6F00F51CBA3}" destId="{4F1EE366-3464-408D-B97C-BEC4A3437876}" srcOrd="0" destOrd="0" presId="urn:microsoft.com/office/officeart/2005/8/layout/hierarchy2"/>
    <dgm:cxn modelId="{1C7F3637-F34C-4E06-9D32-F015C354A4D7}" type="presParOf" srcId="{9F4B1825-4F24-41BD-AB3D-D6F00F51CBA3}" destId="{B8FDB6A8-6369-4AAA-9BFA-7F7635CB18A5}" srcOrd="1" destOrd="0" presId="urn:microsoft.com/office/officeart/2005/8/layout/hierarchy2"/>
    <dgm:cxn modelId="{F07D1E65-3F04-4F44-8245-5738F4382274}" type="presParOf" srcId="{1C138F1E-34F6-49DB-A9F8-37DA9C77BF9C}" destId="{F45DA0C1-27D2-4CBF-9D34-09C09299850A}" srcOrd="4" destOrd="0" presId="urn:microsoft.com/office/officeart/2005/8/layout/hierarchy2"/>
    <dgm:cxn modelId="{2875BA1C-C5E3-48A4-A320-F0E9CE39796F}" type="presParOf" srcId="{F45DA0C1-27D2-4CBF-9D34-09C09299850A}" destId="{668CCE49-559D-4EA3-AD6B-CA1469F83BBE}" srcOrd="0" destOrd="0" presId="urn:microsoft.com/office/officeart/2005/8/layout/hierarchy2"/>
    <dgm:cxn modelId="{036DAFB1-DE71-456E-AD9B-2200F5A98A57}" type="presParOf" srcId="{1C138F1E-34F6-49DB-A9F8-37DA9C77BF9C}" destId="{BA5ED847-1CBE-40B7-BD2E-82FBF01DD277}" srcOrd="5" destOrd="0" presId="urn:microsoft.com/office/officeart/2005/8/layout/hierarchy2"/>
    <dgm:cxn modelId="{7B531C91-A044-4F4B-81EB-F40513FE7A18}" type="presParOf" srcId="{BA5ED847-1CBE-40B7-BD2E-82FBF01DD277}" destId="{398FBA10-91C9-4763-B220-66EFA117584A}" srcOrd="0" destOrd="0" presId="urn:microsoft.com/office/officeart/2005/8/layout/hierarchy2"/>
    <dgm:cxn modelId="{2E365E12-7158-4AA2-9057-8879F15E324B}" type="presParOf" srcId="{BA5ED847-1CBE-40B7-BD2E-82FBF01DD277}" destId="{84BFF4AA-6CA1-4219-A6F1-C775EBBE52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FE2BA-3C13-42C9-989A-43C42DD2D486}">
      <dsp:nvSpPr>
        <dsp:cNvPr id="0" name=""/>
        <dsp:cNvSpPr/>
      </dsp:nvSpPr>
      <dsp:spPr>
        <a:xfrm>
          <a:off x="1093213" y="1310541"/>
          <a:ext cx="1137786" cy="56889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Superviseur 1</a:t>
          </a:r>
        </a:p>
      </dsp:txBody>
      <dsp:txXfrm>
        <a:off x="1109875" y="1327203"/>
        <a:ext cx="1104462" cy="535569"/>
      </dsp:txXfrm>
    </dsp:sp>
    <dsp:sp modelId="{F7C4E5DC-6A31-49DD-9CE5-D6BD948BC37F}">
      <dsp:nvSpPr>
        <dsp:cNvPr id="0" name=""/>
        <dsp:cNvSpPr/>
      </dsp:nvSpPr>
      <dsp:spPr>
        <a:xfrm rot="18289469">
          <a:off x="2060078" y="1256492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30824" y="1272851"/>
        <a:ext cx="0" cy="0"/>
      </dsp:txXfrm>
    </dsp:sp>
    <dsp:sp modelId="{038D44BD-0E7A-4732-B308-C7D9F5D04E95}">
      <dsp:nvSpPr>
        <dsp:cNvPr id="0" name=""/>
        <dsp:cNvSpPr/>
      </dsp:nvSpPr>
      <dsp:spPr>
        <a:xfrm>
          <a:off x="2686114" y="656314"/>
          <a:ext cx="1137786" cy="5688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1</a:t>
          </a:r>
        </a:p>
      </dsp:txBody>
      <dsp:txXfrm>
        <a:off x="2702776" y="672976"/>
        <a:ext cx="1104462" cy="535569"/>
      </dsp:txXfrm>
    </dsp:sp>
    <dsp:sp modelId="{1A8E0E13-A2AF-448D-8E51-103926558B34}">
      <dsp:nvSpPr>
        <dsp:cNvPr id="0" name=""/>
        <dsp:cNvSpPr/>
      </dsp:nvSpPr>
      <dsp:spPr>
        <a:xfrm rot="18289469">
          <a:off x="3652979" y="602265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0486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23726" y="618624"/>
        <a:ext cx="0" cy="0"/>
      </dsp:txXfrm>
    </dsp:sp>
    <dsp:sp modelId="{A610CE0D-B857-4D2F-A67D-85BF7B903625}">
      <dsp:nvSpPr>
        <dsp:cNvPr id="0" name=""/>
        <dsp:cNvSpPr/>
      </dsp:nvSpPr>
      <dsp:spPr>
        <a:xfrm>
          <a:off x="4279016" y="2086"/>
          <a:ext cx="1137786" cy="56889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Chef d’équipe</a:t>
          </a:r>
        </a:p>
      </dsp:txBody>
      <dsp:txXfrm>
        <a:off x="4295678" y="18748"/>
        <a:ext cx="1104462" cy="535569"/>
      </dsp:txXfrm>
    </dsp:sp>
    <dsp:sp modelId="{A60E057A-4B37-4770-947F-D8BEB66F3FEA}">
      <dsp:nvSpPr>
        <dsp:cNvPr id="0" name=""/>
        <dsp:cNvSpPr/>
      </dsp:nvSpPr>
      <dsp:spPr>
        <a:xfrm>
          <a:off x="5416803" y="275151"/>
          <a:ext cx="4551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114" y="113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632982" y="275155"/>
        <a:ext cx="22755" cy="22755"/>
      </dsp:txXfrm>
    </dsp:sp>
    <dsp:sp modelId="{E9307506-8444-4332-AC1C-7F5EFF1B53F0}">
      <dsp:nvSpPr>
        <dsp:cNvPr id="0" name=""/>
        <dsp:cNvSpPr/>
      </dsp:nvSpPr>
      <dsp:spPr>
        <a:xfrm>
          <a:off x="5871917" y="2086"/>
          <a:ext cx="1137786" cy="5688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ASC/Guide</a:t>
          </a:r>
        </a:p>
      </dsp:txBody>
      <dsp:txXfrm>
        <a:off x="5888579" y="18748"/>
        <a:ext cx="1104462" cy="535569"/>
      </dsp:txXfrm>
    </dsp:sp>
    <dsp:sp modelId="{18870FEB-BC05-456E-8FB0-7EAE8E0AA3A9}">
      <dsp:nvSpPr>
        <dsp:cNvPr id="0" name=""/>
        <dsp:cNvSpPr/>
      </dsp:nvSpPr>
      <dsp:spPr>
        <a:xfrm>
          <a:off x="3823901" y="929378"/>
          <a:ext cx="4551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80099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40081" y="929382"/>
        <a:ext cx="0" cy="0"/>
      </dsp:txXfrm>
    </dsp:sp>
    <dsp:sp modelId="{EB2D288A-9E9E-4FCC-B5C0-7C7CE39E45B6}">
      <dsp:nvSpPr>
        <dsp:cNvPr id="0" name=""/>
        <dsp:cNvSpPr/>
      </dsp:nvSpPr>
      <dsp:spPr>
        <a:xfrm>
          <a:off x="4279016" y="656314"/>
          <a:ext cx="1137786" cy="56889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Enquêteur ménage</a:t>
          </a:r>
        </a:p>
      </dsp:txBody>
      <dsp:txXfrm>
        <a:off x="4295678" y="672976"/>
        <a:ext cx="1104462" cy="535569"/>
      </dsp:txXfrm>
    </dsp:sp>
    <dsp:sp modelId="{FFE34669-7279-4C26-B8F2-BD8013F283DD}">
      <dsp:nvSpPr>
        <dsp:cNvPr id="0" name=""/>
        <dsp:cNvSpPr/>
      </dsp:nvSpPr>
      <dsp:spPr>
        <a:xfrm rot="3310531">
          <a:off x="3652979" y="1256492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0486" y="882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56436" y="1240141"/>
        <a:ext cx="0" cy="0"/>
      </dsp:txXfrm>
    </dsp:sp>
    <dsp:sp modelId="{3AE21DAE-5322-4F43-A56D-0B7205B422BF}">
      <dsp:nvSpPr>
        <dsp:cNvPr id="0" name=""/>
        <dsp:cNvSpPr/>
      </dsp:nvSpPr>
      <dsp:spPr>
        <a:xfrm>
          <a:off x="4279016" y="1310541"/>
          <a:ext cx="1137786" cy="56889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Mesureur</a:t>
          </a:r>
        </a:p>
      </dsp:txBody>
      <dsp:txXfrm>
        <a:off x="4295678" y="1327203"/>
        <a:ext cx="1104462" cy="535569"/>
      </dsp:txXfrm>
    </dsp:sp>
    <dsp:sp modelId="{50EEE3DB-8A5D-4594-AA3F-0BB20ECED26E}">
      <dsp:nvSpPr>
        <dsp:cNvPr id="0" name=""/>
        <dsp:cNvSpPr/>
      </dsp:nvSpPr>
      <dsp:spPr>
        <a:xfrm>
          <a:off x="2231000" y="1583606"/>
          <a:ext cx="4551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47179" y="1583610"/>
        <a:ext cx="0" cy="0"/>
      </dsp:txXfrm>
    </dsp:sp>
    <dsp:sp modelId="{E5AD46C8-8B46-4DFB-9D0D-03DAE474DEF9}">
      <dsp:nvSpPr>
        <dsp:cNvPr id="0" name=""/>
        <dsp:cNvSpPr/>
      </dsp:nvSpPr>
      <dsp:spPr>
        <a:xfrm>
          <a:off x="2686114" y="1310541"/>
          <a:ext cx="1137786" cy="5688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2</a:t>
          </a:r>
        </a:p>
      </dsp:txBody>
      <dsp:txXfrm>
        <a:off x="2702776" y="1327203"/>
        <a:ext cx="1104462" cy="535569"/>
      </dsp:txXfrm>
    </dsp:sp>
    <dsp:sp modelId="{225EE7FE-B96D-4EBC-91A5-0D6472C9867B}">
      <dsp:nvSpPr>
        <dsp:cNvPr id="0" name=""/>
        <dsp:cNvSpPr/>
      </dsp:nvSpPr>
      <dsp:spPr>
        <a:xfrm rot="3310531">
          <a:off x="2060078" y="1910719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6958" y="11381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38633" y="1902177"/>
        <a:ext cx="39847" cy="39847"/>
      </dsp:txXfrm>
    </dsp:sp>
    <dsp:sp modelId="{185DBCD3-56B1-4901-94E8-F9CCCAB3989A}">
      <dsp:nvSpPr>
        <dsp:cNvPr id="0" name=""/>
        <dsp:cNvSpPr/>
      </dsp:nvSpPr>
      <dsp:spPr>
        <a:xfrm>
          <a:off x="2686114" y="1964768"/>
          <a:ext cx="1137786" cy="5688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Equipe 3</a:t>
          </a:r>
        </a:p>
      </dsp:txBody>
      <dsp:txXfrm>
        <a:off x="2702776" y="1981430"/>
        <a:ext cx="1104462" cy="535569"/>
      </dsp:txXfrm>
    </dsp:sp>
    <dsp:sp modelId="{36EF9C2D-7A07-43E6-9F5C-016408E8974B}">
      <dsp:nvSpPr>
        <dsp:cNvPr id="0" name=""/>
        <dsp:cNvSpPr/>
      </dsp:nvSpPr>
      <dsp:spPr>
        <a:xfrm>
          <a:off x="1093213" y="3273223"/>
          <a:ext cx="1137786" cy="56889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Superviseur 2</a:t>
          </a:r>
        </a:p>
      </dsp:txBody>
      <dsp:txXfrm>
        <a:off x="1109875" y="3289885"/>
        <a:ext cx="1104462" cy="535569"/>
      </dsp:txXfrm>
    </dsp:sp>
    <dsp:sp modelId="{C4F0A25A-69D3-446D-9DD7-2AFE92C6BFBF}">
      <dsp:nvSpPr>
        <dsp:cNvPr id="0" name=""/>
        <dsp:cNvSpPr/>
      </dsp:nvSpPr>
      <dsp:spPr>
        <a:xfrm rot="18289469">
          <a:off x="2060078" y="3219174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30824" y="3235533"/>
        <a:ext cx="0" cy="0"/>
      </dsp:txXfrm>
    </dsp:sp>
    <dsp:sp modelId="{FC93F520-8C8F-4B99-8664-0ECA86320FEF}">
      <dsp:nvSpPr>
        <dsp:cNvPr id="0" name=""/>
        <dsp:cNvSpPr/>
      </dsp:nvSpPr>
      <dsp:spPr>
        <a:xfrm>
          <a:off x="2686114" y="2618996"/>
          <a:ext cx="1137786" cy="5688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4</a:t>
          </a:r>
        </a:p>
      </dsp:txBody>
      <dsp:txXfrm>
        <a:off x="2702776" y="2635658"/>
        <a:ext cx="1104462" cy="535569"/>
      </dsp:txXfrm>
    </dsp:sp>
    <dsp:sp modelId="{A7234641-0444-4F60-844E-E1C52C0579D6}">
      <dsp:nvSpPr>
        <dsp:cNvPr id="0" name=""/>
        <dsp:cNvSpPr/>
      </dsp:nvSpPr>
      <dsp:spPr>
        <a:xfrm>
          <a:off x="2231000" y="3546288"/>
          <a:ext cx="4551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44943" y="882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47179" y="3546292"/>
        <a:ext cx="0" cy="0"/>
      </dsp:txXfrm>
    </dsp:sp>
    <dsp:sp modelId="{4F1EE366-3464-408D-B97C-BEC4A3437876}">
      <dsp:nvSpPr>
        <dsp:cNvPr id="0" name=""/>
        <dsp:cNvSpPr/>
      </dsp:nvSpPr>
      <dsp:spPr>
        <a:xfrm>
          <a:off x="2686114" y="3273223"/>
          <a:ext cx="1137786" cy="5688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Equipe 5</a:t>
          </a:r>
        </a:p>
      </dsp:txBody>
      <dsp:txXfrm>
        <a:off x="2702776" y="3289885"/>
        <a:ext cx="1104462" cy="535569"/>
      </dsp:txXfrm>
    </dsp:sp>
    <dsp:sp modelId="{F45DA0C1-27D2-4CBF-9D34-09C09299850A}">
      <dsp:nvSpPr>
        <dsp:cNvPr id="0" name=""/>
        <dsp:cNvSpPr/>
      </dsp:nvSpPr>
      <dsp:spPr>
        <a:xfrm rot="3310531">
          <a:off x="2060078" y="3873402"/>
          <a:ext cx="7969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6958" y="11381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38633" y="3864859"/>
        <a:ext cx="39847" cy="39847"/>
      </dsp:txXfrm>
    </dsp:sp>
    <dsp:sp modelId="{398FBA10-91C9-4763-B220-66EFA117584A}">
      <dsp:nvSpPr>
        <dsp:cNvPr id="0" name=""/>
        <dsp:cNvSpPr/>
      </dsp:nvSpPr>
      <dsp:spPr>
        <a:xfrm>
          <a:off x="2686114" y="3927450"/>
          <a:ext cx="1137786" cy="5688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Equipe 6</a:t>
          </a:r>
        </a:p>
      </dsp:txBody>
      <dsp:txXfrm>
        <a:off x="2702776" y="3944112"/>
        <a:ext cx="1104462" cy="53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0.05855</cdr:x>
      <cdr:y>0.00938</cdr:y>
    </cdr:from>
    <cdr:to>
      <cdr:x>0.97304</cdr:x>
      <cdr:y>0.1494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530" y="57023"/>
          <a:ext cx="8505563" cy="85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000" b="1" i="0">
              <a:latin typeface="Arial" panose="020B0604020202020204" pitchFamily="34" charset="0"/>
              <a:cs typeface="Arial" panose="020B0604020202020204" pitchFamily="34" charset="0"/>
            </a:rPr>
            <a:t>Tendances Prévalences de Malnutrition Aigue Globale, Modérée et Sévère (PTZ)</a:t>
          </a:r>
          <a:r>
            <a:rPr lang="fr-FR" sz="2000" b="1" i="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b="1" i="0">
              <a:latin typeface="Arial" panose="020B0604020202020204" pitchFamily="34" charset="0"/>
              <a:cs typeface="Arial" panose="020B0604020202020204" pitchFamily="34" charset="0"/>
            </a:rPr>
            <a:t>chez les enfants âgés de 6 à 59 mois, par camp</a:t>
          </a:r>
        </a:p>
      </cdr:txBody>
    </cdr:sp>
  </cdr:relSizeAnchor>
  <cdr:relSizeAnchor xmlns:cdr="http://schemas.openxmlformats.org/drawingml/2006/chartDrawing">
    <cdr:from>
      <cdr:x>0.37038</cdr:x>
      <cdr:y>0.11569</cdr:y>
    </cdr:from>
    <cdr:to>
      <cdr:x>0.64789</cdr:x>
      <cdr:y>0.17255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444083" y="702469"/>
          <a:ext cx="2580504" cy="34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Standards de croissance OMS 2006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0.05855</cdr:x>
      <cdr:y>0.00938</cdr:y>
    </cdr:from>
    <cdr:to>
      <cdr:x>0.97304</cdr:x>
      <cdr:y>0.1494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530" y="57023"/>
          <a:ext cx="8505563" cy="85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000" b="1" i="0">
              <a:latin typeface="Arial" panose="020B0604020202020204" pitchFamily="34" charset="0"/>
              <a:cs typeface="Arial" panose="020B0604020202020204" pitchFamily="34" charset="0"/>
            </a:rPr>
            <a:t>Tendances Prévalences de Malnutrition Aigue Globale, Modérée et Sévère (PB) chez les enfants âgés de 6 à 59 mois, par camp</a:t>
          </a:r>
        </a:p>
      </cdr:txBody>
    </cdr:sp>
  </cdr:relSizeAnchor>
  <cdr:relSizeAnchor xmlns:cdr="http://schemas.openxmlformats.org/drawingml/2006/chartDrawing">
    <cdr:from>
      <cdr:x>0.37038</cdr:x>
      <cdr:y>0.11569</cdr:y>
    </cdr:from>
    <cdr:to>
      <cdr:x>0.64789</cdr:x>
      <cdr:y>0.17255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444083" y="702469"/>
          <a:ext cx="2580504" cy="34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Standards de croissance OMS 2006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63263" y="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D0C5B54-F9E5-41C1-893A-C441DBEA6E81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63263" y="652145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D5D9F7-94EC-4CBF-BDAE-6AC2E2422B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8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63263" y="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CF22F87-B6A1-406F-8DCB-16EF88461318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7250"/>
            <a:ext cx="4121150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9809" y="3304233"/>
            <a:ext cx="7998459" cy="27034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63263" y="6521450"/>
            <a:ext cx="4332499" cy="34448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7AA6BA0-1B41-470B-9D1C-517E776362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7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4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4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7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82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8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82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2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53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265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53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0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63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0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68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650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61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24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15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43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67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50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97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9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343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35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09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74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52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781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203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510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824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692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00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526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45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252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027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52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426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96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1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20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849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991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5241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163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9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3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811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1615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386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3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974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331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9617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671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9538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6127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297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77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defRPr/>
            </a:pP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4656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4360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8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806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724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97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663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35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09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39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luestri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732"/>
            <a:ext cx="12191999" cy="600498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667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1"/>
            <a:ext cx="5839313" cy="60147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1" y="272465"/>
            <a:ext cx="6942572" cy="129113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3" y="1732800"/>
            <a:ext cx="5541137" cy="403841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9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86" y="273049"/>
            <a:ext cx="4240551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64931" cy="555588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186" y="1732801"/>
            <a:ext cx="4240551" cy="409613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7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1382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116260"/>
            <a:ext cx="12192000" cy="1897568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64101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6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9827" y="274639"/>
            <a:ext cx="2743200" cy="556402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8712" y="274639"/>
            <a:ext cx="8697915" cy="556402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uestri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10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69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1344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651983"/>
            <a:ext cx="11746751" cy="2744124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63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3" y="2840483"/>
            <a:ext cx="11594559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13" y="1233253"/>
            <a:ext cx="11594559" cy="15001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712" y="1732801"/>
            <a:ext cx="5715688" cy="411626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2801"/>
            <a:ext cx="5753528" cy="411626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31278" y="9732"/>
            <a:ext cx="6060721" cy="600498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667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5628733" cy="129113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2" y="1732800"/>
            <a:ext cx="5628733" cy="403841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275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732"/>
            <a:ext cx="12191999" cy="600498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1" y="272465"/>
            <a:ext cx="6942572" cy="12911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2" y="1732800"/>
            <a:ext cx="5482744" cy="4038411"/>
          </a:xfrm>
        </p:spPr>
        <p:txBody>
          <a:bodyPr/>
          <a:lstStyle>
            <a:lvl1pPr>
              <a:buClr>
                <a:schemeClr val="accent3"/>
              </a:buClr>
              <a:defRPr sz="32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667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760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2911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12" y="1732139"/>
            <a:ext cx="11672416" cy="402868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712" y="6473119"/>
            <a:ext cx="869693" cy="2078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712" y="6125647"/>
            <a:ext cx="5628733" cy="3035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406" y="6473119"/>
            <a:ext cx="606917" cy="207888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sldNum="0"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9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6.emf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7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2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4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5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3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49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7.emf"/><Relationship Id="rId2" Type="http://schemas.openxmlformats.org/officeDocument/2006/relationships/tags" Target="../tags/tag5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8.emf"/><Relationship Id="rId2" Type="http://schemas.openxmlformats.org/officeDocument/2006/relationships/tags" Target="../tags/tag5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9.emf"/><Relationship Id="rId2" Type="http://schemas.openxmlformats.org/officeDocument/2006/relationships/tags" Target="../tags/tag6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31.emf"/><Relationship Id="rId2" Type="http://schemas.openxmlformats.org/officeDocument/2006/relationships/tags" Target="../tags/tag6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2.emf"/><Relationship Id="rId2" Type="http://schemas.openxmlformats.org/officeDocument/2006/relationships/tags" Target="../tags/tag6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79" y="1744227"/>
            <a:ext cx="10058400" cy="1839489"/>
          </a:xfrm>
        </p:spPr>
        <p:txBody>
          <a:bodyPr>
            <a:noAutofit/>
          </a:bodyPr>
          <a:lstStyle/>
          <a:p>
            <a:pPr algn="ctr"/>
            <a:r>
              <a:rPr lang="fr-FR" sz="5400" dirty="0"/>
              <a:t>Enquêtes Nutritionnelles et de Santé SENS </a:t>
            </a:r>
            <a:br>
              <a:rPr lang="fr-FR" sz="5400" dirty="0"/>
            </a:br>
            <a:r>
              <a:rPr lang="fr-FR" sz="5400" dirty="0"/>
              <a:t>Camps de Réfugiés - Burundi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97279" y="4635925"/>
            <a:ext cx="10058400" cy="1143000"/>
          </a:xfrm>
        </p:spPr>
        <p:txBody>
          <a:bodyPr/>
          <a:lstStyle/>
          <a:p>
            <a:pPr algn="l"/>
            <a:r>
              <a:rPr lang="fr-FR" sz="2800" dirty="0"/>
              <a:t>RESULTATS DEFINITIFS</a:t>
            </a:r>
          </a:p>
          <a:p>
            <a:pPr algn="l"/>
            <a:r>
              <a:rPr lang="fr-FR" sz="1800" dirty="0"/>
              <a:t>Bujumbura, JUIN 2017</a:t>
            </a:r>
          </a:p>
        </p:txBody>
      </p:sp>
    </p:spTree>
    <p:extLst>
      <p:ext uri="{BB962C8B-B14F-4D97-AF65-F5344CB8AC3E}">
        <p14:creationId xmlns:p14="http://schemas.microsoft.com/office/powerpoint/2010/main" val="161298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005840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7878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97" y="272317"/>
            <a:ext cx="10058400" cy="71153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Population cible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435261"/>
            <a:ext cx="10328366" cy="4433833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tx1"/>
                </a:solidFill>
              </a:rPr>
              <a:t>Mesures Anthropométriques et Anémie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 Tous les enfants de 6 à 59 mois (poids, taille, PB et œdèmes) dans les ménages sélectionnés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tx1"/>
                </a:solidFill>
              </a:rPr>
              <a:t>Pratiques ANJE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 Tous les enfants de 0 à 23 mois dans les ménages sélectionnés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tx1"/>
                </a:solidFill>
              </a:rPr>
              <a:t>Anémie Femmes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 Toutes les femmes non-enceintes de 15 à 49 ans dans la moitié des ménages sélectionnés (1 MN/2) 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tx1"/>
                </a:solidFill>
              </a:rPr>
              <a:t>Sécurité Alimentaire, EHA et Moustiquaires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 La moitié des ménages sélectionnés (1 MN/2) 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endParaRPr lang="fr-FR" sz="28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8233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170857"/>
            <a:ext cx="10058400" cy="69724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dirty="0"/>
              <a:t>Méthodologie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00" y="983849"/>
            <a:ext cx="11539959" cy="5046562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000" b="1" dirty="0">
                <a:solidFill>
                  <a:schemeClr val="tx1"/>
                </a:solidFill>
                <a:latin typeface="Calibri (Corps)"/>
              </a:rPr>
              <a:t>Echantillonnage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</a:rPr>
              <a:t>Enquête transversale au niveau des ménages en utilisant un </a:t>
            </a:r>
            <a:r>
              <a:rPr lang="fr-FR" sz="2000" b="1" dirty="0">
                <a:solidFill>
                  <a:schemeClr val="tx1"/>
                </a:solidFill>
                <a:latin typeface="Calibri (Corps)"/>
              </a:rPr>
              <a:t>échantillonnage aléatoire systématique </a:t>
            </a:r>
            <a:r>
              <a:rPr lang="fr-FR" sz="2000" dirty="0">
                <a:solidFill>
                  <a:schemeClr val="tx1"/>
                </a:solidFill>
                <a:latin typeface="Calibri (Corps)"/>
              </a:rPr>
              <a:t>(pas de sondage)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050" dirty="0">
              <a:solidFill>
                <a:schemeClr val="tx1"/>
              </a:solidFill>
              <a:latin typeface="Calibri (Corps)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Définition du ménage : Ensemble des membres qui partagent une même carte de ration ou une même carte de demandeur d’asile (ProGres) </a:t>
            </a:r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→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Modules Anthropométrie, Anémie et ANJE  Les enfants et les femmes qui partagent la même carte d’enregistrement du HCR ont été sélectionnés. </a:t>
            </a:r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→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Module Sécurité Alimentaire  L’ensemble des membres qui vivent ensemble et mangent habituellement à partir du même plat ont été sélectionnés. </a:t>
            </a:r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→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Modules EHA et Couverture en provision de moustiquaires  L’ensemble des membres qui vivent ensemble et ont dormi ensemble la nuit précèdent l’enquête ont été sélectionnés. </a:t>
            </a:r>
          </a:p>
          <a:p>
            <a:pPr marL="140224" lvl="3" indent="0">
              <a:spcBef>
                <a:spcPts val="0"/>
              </a:spcBef>
              <a:buNone/>
              <a:defRPr/>
            </a:pPr>
            <a:endParaRPr lang="fr-FR" sz="1000" dirty="0">
              <a:solidFill>
                <a:schemeClr val="tx1"/>
              </a:solidFill>
              <a:latin typeface="Calibri (Corps)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Sélection des ménages </a:t>
            </a:r>
          </a:p>
          <a:p>
            <a:pPr marL="650435" lvl="4" indent="-342900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Base de données du HCR (ProGres)  Liste des ménages (Kinama &amp; Musasa)</a:t>
            </a:r>
          </a:p>
          <a:p>
            <a:pPr marL="650435" lvl="4" indent="-342900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fr-FR" sz="2000" dirty="0">
                <a:solidFill>
                  <a:schemeClr val="tx1"/>
                </a:solidFill>
                <a:latin typeface="Calibri (Corps)"/>
                <a:sym typeface="Wingdings" panose="05000000000000000000" pitchFamily="2" charset="2"/>
              </a:rPr>
              <a:t>Dénombrement physique des ménages (Bwagiriza &amp; Kavumu)</a:t>
            </a:r>
          </a:p>
        </p:txBody>
      </p:sp>
    </p:spTree>
    <p:extLst>
      <p:ext uri="{BB962C8B-B14F-4D97-AF65-F5344CB8AC3E}">
        <p14:creationId xmlns:p14="http://schemas.microsoft.com/office/powerpoint/2010/main" val="64259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291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3600" dirty="0"/>
              <a:t>Calcul de la taille des échantillons</a:t>
            </a:r>
            <a:br>
              <a:rPr lang="fr-FR" sz="3600" dirty="0"/>
            </a:br>
            <a:r>
              <a:rPr lang="fr-FR" sz="3600" dirty="0"/>
              <a:t>(Exemple: </a:t>
            </a:r>
            <a:r>
              <a:rPr lang="fr-FR" sz="3600" dirty="0" err="1"/>
              <a:t>Kinama</a:t>
            </a:r>
            <a:r>
              <a:rPr lang="fr-FR" sz="3600" dirty="0"/>
              <a:t>)</a:t>
            </a:r>
            <a:endParaRPr lang="en-US" sz="3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64125"/>
              </p:ext>
            </p:extLst>
          </p:nvPr>
        </p:nvGraphicFramePr>
        <p:xfrm>
          <a:off x="452120" y="1302061"/>
          <a:ext cx="11348720" cy="4530567"/>
        </p:xfrm>
        <a:graphic>
          <a:graphicData uri="http://schemas.openxmlformats.org/drawingml/2006/table">
            <a:tbl>
              <a:tblPr firstRow="1" bandRow="1"/>
              <a:tblGrid>
                <a:gridCol w="2460402">
                  <a:extLst>
                    <a:ext uri="{9D8B030D-6E8A-4147-A177-3AD203B41FA5}">
                      <a16:colId xmlns:a16="http://schemas.microsoft.com/office/drawing/2014/main" val="2343345331"/>
                    </a:ext>
                  </a:extLst>
                </a:gridCol>
                <a:gridCol w="1075858">
                  <a:extLst>
                    <a:ext uri="{9D8B030D-6E8A-4147-A177-3AD203B41FA5}">
                      <a16:colId xmlns:a16="http://schemas.microsoft.com/office/drawing/2014/main" val="1752781263"/>
                    </a:ext>
                  </a:extLst>
                </a:gridCol>
                <a:gridCol w="7812460">
                  <a:extLst>
                    <a:ext uri="{9D8B030D-6E8A-4147-A177-3AD203B41FA5}">
                      <a16:colId xmlns:a16="http://schemas.microsoft.com/office/drawing/2014/main" val="1138500019"/>
                    </a:ext>
                  </a:extLst>
                </a:gridCol>
              </a:tblGrid>
              <a:tr h="38731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Module Anthropométrie et Santé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Valeur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Hypothèses basées sur le contexte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592"/>
                  </a:ext>
                </a:extLst>
              </a:tr>
              <a:tr h="387312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Population totale actuelle estimée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8140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Chiffre de population issue de la base de données ProGres du HCR (Avril 2017)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3335"/>
                  </a:ext>
                </a:extLst>
              </a:tr>
              <a:tr h="900546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Prévalence de MAG attendue (%)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8,5%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prévalence de Malnutrition Aigüe Globale (MAG) pour le camp de Kinama-Gasorwe, issue des enquêtes nutritionnelles et de santé SENS conduites en novembre 2013, a été utilisée pour le calcul de la taille d’échantillon. Les enquêtes datant de 2013, la borne supérieure de l’intervalle de confiance a été utilisée par mesure de sécurité (4,6% (2,4-8,5 IC 95%)).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0597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Précision désirée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3,0%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 la prévalence de MAG est comprise entre 5 et 10%, une précision de ± 3,0% a été choisie, comme le recommande la méthodologie SMART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69566"/>
                  </a:ext>
                </a:extLst>
              </a:tr>
              <a:tr h="225137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Effet de grappe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Echantillonnage aléatoire systématique ne nécessitant pas d’effet de grappe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79957"/>
                  </a:ext>
                </a:extLst>
              </a:tr>
              <a:tr h="388360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Enfants à inclure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542521"/>
                  </a:ext>
                </a:extLst>
              </a:tr>
              <a:tr h="225137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Taille moyenne du ménage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Donnée issue de la liste des ménages du HCR (Janvier 2017)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551238"/>
                  </a:ext>
                </a:extLst>
              </a:tr>
              <a:tr h="387312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d’enfants de moins de 5 ans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16,95%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Donnée issue de la base de données ProGres du HCR (Avril 2017)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192710"/>
                  </a:ext>
                </a:extLst>
              </a:tr>
              <a:tr h="675409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Taux de non-réponse des ménages (%)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10,0%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 taux de non-réponse pour le camp de Kinama-Gasorwe, issue des enquêtes nutritionnelles et de santé SENS conduites en novembre 2013 était de 8,4%. Un taux de non-réponse de 10,0% a donc été utilisé pour le calcul de la taille d’échantillon.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511701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Ménages à inclure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374</a:t>
                      </a:r>
                      <a:endParaRPr lang="fr-FR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44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131" y="217156"/>
            <a:ext cx="10058400" cy="69724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Tailles d’échantillons finales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00022"/>
              </p:ext>
            </p:extLst>
          </p:nvPr>
        </p:nvGraphicFramePr>
        <p:xfrm>
          <a:off x="450017" y="1311063"/>
          <a:ext cx="11306628" cy="4286507"/>
        </p:xfrm>
        <a:graphic>
          <a:graphicData uri="http://schemas.openxmlformats.org/drawingml/2006/table">
            <a:tbl>
              <a:tblPr firstRow="1" bandRow="1"/>
              <a:tblGrid>
                <a:gridCol w="2523640">
                  <a:extLst>
                    <a:ext uri="{9D8B030D-6E8A-4147-A177-3AD203B41FA5}">
                      <a16:colId xmlns:a16="http://schemas.microsoft.com/office/drawing/2014/main" val="2073824786"/>
                    </a:ext>
                  </a:extLst>
                </a:gridCol>
                <a:gridCol w="2195747">
                  <a:extLst>
                    <a:ext uri="{9D8B030D-6E8A-4147-A177-3AD203B41FA5}">
                      <a16:colId xmlns:a16="http://schemas.microsoft.com/office/drawing/2014/main" val="3318472204"/>
                    </a:ext>
                  </a:extLst>
                </a:gridCol>
                <a:gridCol w="2195747">
                  <a:extLst>
                    <a:ext uri="{9D8B030D-6E8A-4147-A177-3AD203B41FA5}">
                      <a16:colId xmlns:a16="http://schemas.microsoft.com/office/drawing/2014/main" val="1994300940"/>
                    </a:ext>
                  </a:extLst>
                </a:gridCol>
                <a:gridCol w="2195747">
                  <a:extLst>
                    <a:ext uri="{9D8B030D-6E8A-4147-A177-3AD203B41FA5}">
                      <a16:colId xmlns:a16="http://schemas.microsoft.com/office/drawing/2014/main" val="84981622"/>
                    </a:ext>
                  </a:extLst>
                </a:gridCol>
                <a:gridCol w="2195747">
                  <a:extLst>
                    <a:ext uri="{9D8B030D-6E8A-4147-A177-3AD203B41FA5}">
                      <a16:colId xmlns:a16="http://schemas.microsoft.com/office/drawing/2014/main" val="3974963833"/>
                    </a:ext>
                  </a:extLst>
                </a:gridCol>
              </a:tblGrid>
              <a:tr h="398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Module Anthropométrie et Santé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Kavumu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Bwagiriza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Musasa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Kinama-Gasorwe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52534"/>
                  </a:ext>
                </a:extLst>
              </a:tr>
              <a:tr h="84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Ménages (MN) à inclure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58921"/>
                  </a:ext>
                </a:extLst>
              </a:tr>
              <a:tr h="84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E</a:t>
                      </a:r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quipes (EQ)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727167"/>
                  </a:ext>
                </a:extLst>
              </a:tr>
              <a:tr h="84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Ménages à enquêter</a:t>
                      </a:r>
                      <a:r>
                        <a:rPr lang="fr-FR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 équipe par jour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32141"/>
                  </a:ext>
                </a:extLst>
              </a:tr>
              <a:tr h="1196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Jour de collecte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jours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EQ x 10 MN x 5 jours = 300 MN)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jours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EQ x 9 MN x 6 jours = 324)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jours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EQ x 9 MN x 6 jours = 324)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jours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 EQ x 8 MN x 8 jours = 384)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01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3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91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Tailles d’échantillons finales - Ensemble des modules SENS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05146"/>
              </p:ext>
            </p:extLst>
          </p:nvPr>
        </p:nvGraphicFramePr>
        <p:xfrm>
          <a:off x="342537" y="1432323"/>
          <a:ext cx="11567886" cy="4499681"/>
        </p:xfrm>
        <a:graphic>
          <a:graphicData uri="http://schemas.openxmlformats.org/drawingml/2006/table">
            <a:tbl>
              <a:tblPr firstRow="1" bandRow="1"/>
              <a:tblGrid>
                <a:gridCol w="2732335">
                  <a:extLst>
                    <a:ext uri="{9D8B030D-6E8A-4147-A177-3AD203B41FA5}">
                      <a16:colId xmlns:a16="http://schemas.microsoft.com/office/drawing/2014/main" val="3741510650"/>
                    </a:ext>
                  </a:extLst>
                </a:gridCol>
                <a:gridCol w="2209466">
                  <a:extLst>
                    <a:ext uri="{9D8B030D-6E8A-4147-A177-3AD203B41FA5}">
                      <a16:colId xmlns:a16="http://schemas.microsoft.com/office/drawing/2014/main" val="2542419009"/>
                    </a:ext>
                  </a:extLst>
                </a:gridCol>
                <a:gridCol w="2209466">
                  <a:extLst>
                    <a:ext uri="{9D8B030D-6E8A-4147-A177-3AD203B41FA5}">
                      <a16:colId xmlns:a16="http://schemas.microsoft.com/office/drawing/2014/main" val="1432019818"/>
                    </a:ext>
                  </a:extLst>
                </a:gridCol>
                <a:gridCol w="2209466">
                  <a:extLst>
                    <a:ext uri="{9D8B030D-6E8A-4147-A177-3AD203B41FA5}">
                      <a16:colId xmlns:a16="http://schemas.microsoft.com/office/drawing/2014/main" val="2750732816"/>
                    </a:ext>
                  </a:extLst>
                </a:gridCol>
                <a:gridCol w="2207153">
                  <a:extLst>
                    <a:ext uri="{9D8B030D-6E8A-4147-A177-3AD203B41FA5}">
                      <a16:colId xmlns:a16="http://schemas.microsoft.com/office/drawing/2014/main" val="4002196496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Kavumu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Bwagiriza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Musasa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 de Kinama-Gasorwe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63641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Anthropométrie et Santé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97925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Anémie - Enfants</a:t>
                      </a: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7946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Anémie - Femmes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300/2 = 150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384/2 = 192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82126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ANJE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13673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Sécurité Alimentaire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300/2 = 150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384/2 = 192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087501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Eau, Hygiène et Assainissement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300/2 = 150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384/2 = 192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605651"/>
                  </a:ext>
                </a:extLst>
              </a:tr>
              <a:tr h="57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Couverture en provision de moustiquaires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300/2 = 150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324/2 = 162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384/2 = 192 MN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0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0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145144"/>
            <a:ext cx="11672416" cy="6303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Formation des Enquêteurs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891251"/>
            <a:ext cx="10773715" cy="527805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 Formation des Enquêteurs (6 jours)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 27 participants formés (24 recrutés par PRONIANUT + 2 personnes de PRONIANUT + 1 personne AHA)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 Sessions théoriques </a:t>
            </a:r>
            <a:r>
              <a:rPr lang="fr-FR" sz="2400" dirty="0">
                <a:sym typeface="Wingdings" panose="05000000000000000000" pitchFamily="2" charset="2"/>
              </a:rPr>
              <a:t> 4 jours dont 1 journée dédiée à l’utilisation des smartphones (ODK) </a:t>
            </a:r>
            <a:endParaRPr lang="fr-FR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/>
              <a:t> Sessions pratiques (Mesures anthropométriques, anémie, interviews, utilisation des smartphones, etc.)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 Test de Standardisation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 Enquête pilote (Camp de </a:t>
            </a:r>
            <a:r>
              <a:rPr lang="fr-FR" sz="2400" b="1" dirty="0" err="1"/>
              <a:t>Kinama</a:t>
            </a:r>
            <a:r>
              <a:rPr lang="fr-FR" sz="2400" b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"/>
              <a:defRPr/>
            </a:pPr>
            <a:r>
              <a:rPr lang="fr-FR" sz="2400" dirty="0"/>
              <a:t> Sélection de 18 personnes basée sur les résultats du Pré &amp; </a:t>
            </a:r>
            <a:r>
              <a:rPr lang="fr-FR" sz="2400" dirty="0" err="1"/>
              <a:t>Post-test</a:t>
            </a:r>
            <a:r>
              <a:rPr lang="fr-FR" sz="2400" dirty="0"/>
              <a:t> et des résultats du test de standardisation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b="1" dirty="0">
                <a:sym typeface="Wingdings" panose="05000000000000000000" pitchFamily="2" charset="2"/>
              </a:rPr>
              <a:t>6 équipes (+ 2 superviseurs)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716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1289"/>
            <a:ext cx="10058400" cy="60051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Organigramme de l’enquête 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78151175"/>
              </p:ext>
            </p:extLst>
          </p:nvPr>
        </p:nvGraphicFramePr>
        <p:xfrm>
          <a:off x="2169803" y="1204951"/>
          <a:ext cx="8102918" cy="44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6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60721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12" y="1238491"/>
            <a:ext cx="11672416" cy="452232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Les enquêteurs ont été évalués avant le début de l’enquête, puis continuellement au cours de la collecte des données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Chaque chef d’équipe était responsable de la qualité des données pour son équipe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Chaque superviseur était responsable de la qualité des données pour 3 équipes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Chaque soir à la fin de la journée d’enquête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revue de la qualité des données avec l’équipe de supervision 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HAUTE QUALITE DES DONNEES</a:t>
            </a:r>
            <a:endParaRPr lang="fr-FR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4273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303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Collecte des Données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88963"/>
            <a:ext cx="10058400" cy="4656996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Camp de Kinama-Gasorwe 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Du 10 au 17 mai</a:t>
            </a:r>
            <a:endParaRPr lang="fr-FR" sz="24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6 équipes pendant 7 jours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2 superviseurs (1 UNHCR et 1 AHA)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Camp de Musasa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Du 18 mai au 24 mai</a:t>
            </a:r>
            <a:endParaRPr lang="fr-FR" sz="24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6 équipes pendant 6 jours + 2 superviseurs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Camp de Bwagiriza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Du 25 au 30 mai</a:t>
            </a:r>
            <a:endParaRPr lang="fr-FR" sz="24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 6 équipes pendant 5 jours + 2 superviseurs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Camp de Kavumu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Du 31 mai au 4 juin</a:t>
            </a:r>
            <a:endParaRPr lang="fr-FR" sz="24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 6 équipes pendant 5 jours + 2 superviseurs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4000" dirty="0">
              <a:solidFill>
                <a:schemeClr val="tx1"/>
              </a:solidFill>
            </a:endParaRP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977601"/>
          </a:xfrm>
        </p:spPr>
        <p:txBody>
          <a:bodyPr/>
          <a:lstStyle/>
          <a:p>
            <a:r>
              <a:rPr lang="fr-FR" b="1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3600" dirty="0"/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3600" dirty="0"/>
              <a:t>Objectifs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3600" dirty="0"/>
              <a:t>Méthodologie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r-FR" sz="3600" dirty="0"/>
              <a:t>Résultats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r-FR" sz="3600" dirty="0"/>
              <a:t>Recommandations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244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0058400" cy="3683079"/>
          </a:xfrm>
        </p:spPr>
        <p:txBody>
          <a:bodyPr>
            <a:normAutofit/>
          </a:bodyPr>
          <a:lstStyle/>
          <a:p>
            <a:r>
              <a:rPr lang="fr-FR" sz="4800" dirty="0" err="1"/>
              <a:t>rÉSULTATS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35065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56970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Tailles d’échantillons finales</a:t>
            </a:r>
            <a:endParaRPr lang="en-US"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63890"/>
              </p:ext>
            </p:extLst>
          </p:nvPr>
        </p:nvGraphicFramePr>
        <p:xfrm>
          <a:off x="278712" y="1082327"/>
          <a:ext cx="11509828" cy="3643084"/>
        </p:xfrm>
        <a:graphic>
          <a:graphicData uri="http://schemas.openxmlformats.org/drawingml/2006/table">
            <a:tbl>
              <a:tblPr firstRow="1" firstCol="1" bandRow="1"/>
              <a:tblGrid>
                <a:gridCol w="1213378">
                  <a:extLst>
                    <a:ext uri="{9D8B030D-6E8A-4147-A177-3AD203B41FA5}">
                      <a16:colId xmlns:a16="http://schemas.microsoft.com/office/drawing/2014/main" val="3619568302"/>
                    </a:ext>
                  </a:extLst>
                </a:gridCol>
                <a:gridCol w="1851151">
                  <a:extLst>
                    <a:ext uri="{9D8B030D-6E8A-4147-A177-3AD203B41FA5}">
                      <a16:colId xmlns:a16="http://schemas.microsoft.com/office/drawing/2014/main" val="1310378788"/>
                    </a:ext>
                  </a:extLst>
                </a:gridCol>
                <a:gridCol w="1238706">
                  <a:extLst>
                    <a:ext uri="{9D8B030D-6E8A-4147-A177-3AD203B41FA5}">
                      <a16:colId xmlns:a16="http://schemas.microsoft.com/office/drawing/2014/main" val="646668706"/>
                    </a:ext>
                  </a:extLst>
                </a:gridCol>
                <a:gridCol w="1238706">
                  <a:extLst>
                    <a:ext uri="{9D8B030D-6E8A-4147-A177-3AD203B41FA5}">
                      <a16:colId xmlns:a16="http://schemas.microsoft.com/office/drawing/2014/main" val="424340386"/>
                    </a:ext>
                  </a:extLst>
                </a:gridCol>
                <a:gridCol w="1713004">
                  <a:extLst>
                    <a:ext uri="{9D8B030D-6E8A-4147-A177-3AD203B41FA5}">
                      <a16:colId xmlns:a16="http://schemas.microsoft.com/office/drawing/2014/main" val="1424918586"/>
                    </a:ext>
                  </a:extLst>
                </a:gridCol>
                <a:gridCol w="1713004">
                  <a:extLst>
                    <a:ext uri="{9D8B030D-6E8A-4147-A177-3AD203B41FA5}">
                      <a16:colId xmlns:a16="http://schemas.microsoft.com/office/drawing/2014/main" val="1558287924"/>
                    </a:ext>
                  </a:extLst>
                </a:gridCol>
                <a:gridCol w="1190355">
                  <a:extLst>
                    <a:ext uri="{9D8B030D-6E8A-4147-A177-3AD203B41FA5}">
                      <a16:colId xmlns:a16="http://schemas.microsoft.com/office/drawing/2014/main" val="1241337477"/>
                    </a:ext>
                  </a:extLst>
                </a:gridCol>
                <a:gridCol w="1351524">
                  <a:extLst>
                    <a:ext uri="{9D8B030D-6E8A-4147-A177-3AD203B41FA5}">
                      <a16:colId xmlns:a16="http://schemas.microsoft.com/office/drawing/2014/main" val="1818048760"/>
                    </a:ext>
                  </a:extLst>
                </a:gridCol>
              </a:tblGrid>
              <a:tr h="163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MN visités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(Anthropométrie et santé enfants 6-59 mois)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d’enfants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6-59 mois calculés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d’enfants 6-59 mois enquêtés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MN planifiés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(Securité Alimentaire, EHA et Moustiquaires)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MN enquêtés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(Securité Alimentaire, EHA et Moustiquaires)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Non-Réponse MN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femmes 15-49 ans enquetées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52242"/>
                  </a:ext>
                </a:extLst>
              </a:tr>
              <a:tr h="544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Gasorwe-Kinama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321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81122"/>
                  </a:ext>
                </a:extLst>
              </a:tr>
              <a:tr h="488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Musasa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16142"/>
                  </a:ext>
                </a:extLst>
              </a:tr>
              <a:tr h="488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Bwagiriza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168*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05273"/>
                  </a:ext>
                </a:extLst>
              </a:tr>
              <a:tr h="488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Kavumu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623653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78712" y="4857458"/>
            <a:ext cx="11509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Le nombre de ménages enquêtés est supérieur au nombre de MN planifiées dû au fait que les enquêteurs ont certains jours enquêtés 11 ménages par jour au lieu de 9 ménages par jour, comme initialement planifiés. Ceci faisant ainsi passer à 6 MN par équipe par jour, au lieu de 5 MN par équipe par jour le nombre de MN où les questions sur la sécurité alimentaire, l’EHA et les moustiquaires ont été posées (questions posées 1 ménages sur 2).</a:t>
            </a:r>
            <a:endParaRPr lang="fr-FR" sz="1400" b="1" dirty="0"/>
          </a:p>
          <a:p>
            <a:endParaRPr lang="fr-FR" dirty="0"/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687747" y="2581156"/>
            <a:ext cx="1134319" cy="227630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7930587" y="2545541"/>
            <a:ext cx="1134319" cy="227630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0654221" y="2545541"/>
            <a:ext cx="1134319" cy="227630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110421"/>
            <a:ext cx="11672416" cy="61878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Qualité des Données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12" y="846110"/>
            <a:ext cx="11672416" cy="4721026"/>
          </a:xfrm>
        </p:spPr>
        <p:txBody>
          <a:bodyPr numCol="2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Sexe-ratio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Gasorwe-Kinama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1,1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Musasa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1,2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Bwagiriza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Kavumu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0,9</a:t>
            </a: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Qualité Age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Gasorwe-Kinama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100%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de dates 	de naissance exactes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Musasa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96%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Bwagiriza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99%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Kavumu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90%</a:t>
            </a: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Ratio Age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(6-29/30-59 mois) </a:t>
            </a:r>
            <a:r>
              <a:rPr lang="fr-FR" sz="2000" i="1" dirty="0">
                <a:solidFill>
                  <a:schemeClr val="tx1"/>
                </a:solidFill>
                <a:sym typeface="Wingdings" panose="05000000000000000000" pitchFamily="2" charset="2"/>
              </a:rPr>
              <a:t>(valeur devrait être aux alentours de 0,85)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Gasorwe-Kinama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0,79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Musasa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0,95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Bwagiriza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0,79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Kavumu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0,70</a:t>
            </a: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 Légèrement plus d’enfants âgés 	que d’enfants jeunes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ET PTZ et PAZ</a:t>
            </a:r>
            <a:r>
              <a:rPr lang="fr-FR" sz="2400" dirty="0">
                <a:solidFill>
                  <a:schemeClr val="tx1"/>
                </a:solidFill>
              </a:rPr>
              <a:t> compris dans l’intervalle acceptable (0,8-1,2) pour les 4 enquêtes.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ET TAZ </a:t>
            </a:r>
            <a:r>
              <a:rPr lang="fr-FR" sz="2400" dirty="0">
                <a:solidFill>
                  <a:schemeClr val="tx1"/>
                </a:solidFill>
              </a:rPr>
              <a:t>compris dans l’intervalle acceptable (0,8-1,2) pour 3 enquêtes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 1,22 pour le camp de Kavumu.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2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59563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Qualité des Données</a:t>
            </a:r>
            <a:endParaRPr lang="en-US"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62508"/>
              </p:ext>
            </p:extLst>
          </p:nvPr>
        </p:nvGraphicFramePr>
        <p:xfrm>
          <a:off x="381964" y="1147819"/>
          <a:ext cx="11088545" cy="2308160"/>
        </p:xfrm>
        <a:graphic>
          <a:graphicData uri="http://schemas.openxmlformats.org/drawingml/2006/table">
            <a:tbl>
              <a:tblPr firstRow="1" firstCol="1" bandRow="1"/>
              <a:tblGrid>
                <a:gridCol w="2173789">
                  <a:extLst>
                    <a:ext uri="{9D8B030D-6E8A-4147-A177-3AD203B41FA5}">
                      <a16:colId xmlns:a16="http://schemas.microsoft.com/office/drawing/2014/main" val="3934516289"/>
                    </a:ext>
                  </a:extLst>
                </a:gridCol>
                <a:gridCol w="1293184">
                  <a:extLst>
                    <a:ext uri="{9D8B030D-6E8A-4147-A177-3AD203B41FA5}">
                      <a16:colId xmlns:a16="http://schemas.microsoft.com/office/drawing/2014/main" val="993546101"/>
                    </a:ext>
                  </a:extLst>
                </a:gridCol>
                <a:gridCol w="641047">
                  <a:extLst>
                    <a:ext uri="{9D8B030D-6E8A-4147-A177-3AD203B41FA5}">
                      <a16:colId xmlns:a16="http://schemas.microsoft.com/office/drawing/2014/main" val="675237883"/>
                    </a:ext>
                  </a:extLst>
                </a:gridCol>
                <a:gridCol w="831808">
                  <a:extLst>
                    <a:ext uri="{9D8B030D-6E8A-4147-A177-3AD203B41FA5}">
                      <a16:colId xmlns:a16="http://schemas.microsoft.com/office/drawing/2014/main" val="552881651"/>
                    </a:ext>
                  </a:extLst>
                </a:gridCol>
                <a:gridCol w="685409">
                  <a:extLst>
                    <a:ext uri="{9D8B030D-6E8A-4147-A177-3AD203B41FA5}">
                      <a16:colId xmlns:a16="http://schemas.microsoft.com/office/drawing/2014/main" val="2318606475"/>
                    </a:ext>
                  </a:extLst>
                </a:gridCol>
                <a:gridCol w="685409">
                  <a:extLst>
                    <a:ext uri="{9D8B030D-6E8A-4147-A177-3AD203B41FA5}">
                      <a16:colId xmlns:a16="http://schemas.microsoft.com/office/drawing/2014/main" val="1341355708"/>
                    </a:ext>
                  </a:extLst>
                </a:gridCol>
                <a:gridCol w="590028">
                  <a:extLst>
                    <a:ext uri="{9D8B030D-6E8A-4147-A177-3AD203B41FA5}">
                      <a16:colId xmlns:a16="http://schemas.microsoft.com/office/drawing/2014/main" val="3647997468"/>
                    </a:ext>
                  </a:extLst>
                </a:gridCol>
                <a:gridCol w="590028">
                  <a:extLst>
                    <a:ext uri="{9D8B030D-6E8A-4147-A177-3AD203B41FA5}">
                      <a16:colId xmlns:a16="http://schemas.microsoft.com/office/drawing/2014/main" val="122448989"/>
                    </a:ext>
                  </a:extLst>
                </a:gridCol>
                <a:gridCol w="998168">
                  <a:extLst>
                    <a:ext uri="{9D8B030D-6E8A-4147-A177-3AD203B41FA5}">
                      <a16:colId xmlns:a16="http://schemas.microsoft.com/office/drawing/2014/main" val="2900194319"/>
                    </a:ext>
                  </a:extLst>
                </a:gridCol>
                <a:gridCol w="871734">
                  <a:extLst>
                    <a:ext uri="{9D8B030D-6E8A-4147-A177-3AD203B41FA5}">
                      <a16:colId xmlns:a16="http://schemas.microsoft.com/office/drawing/2014/main" val="3113350950"/>
                    </a:ext>
                  </a:extLst>
                </a:gridCol>
                <a:gridCol w="845116">
                  <a:extLst>
                    <a:ext uri="{9D8B030D-6E8A-4147-A177-3AD203B41FA5}">
                      <a16:colId xmlns:a16="http://schemas.microsoft.com/office/drawing/2014/main" val="1567713046"/>
                    </a:ext>
                  </a:extLst>
                </a:gridCol>
                <a:gridCol w="882825">
                  <a:extLst>
                    <a:ext uri="{9D8B030D-6E8A-4147-A177-3AD203B41FA5}">
                      <a16:colId xmlns:a16="http://schemas.microsoft.com/office/drawing/2014/main" val="2650183781"/>
                    </a:ext>
                  </a:extLst>
                </a:gridCol>
              </a:tblGrid>
              <a:tr h="86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Données Manquantes et « flaggées »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Sexe Ratio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Distrib. Age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Poids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Taille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 PTZ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Skewness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PTZ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Kurtosis PTZ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Poisson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Score global qualité données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13595"/>
                  </a:ext>
                </a:extLst>
              </a:tr>
              <a:tr h="36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Gasorwe-Kinama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6113"/>
                  </a:ext>
                </a:extLst>
              </a:tr>
              <a:tr h="36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Musasa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78665"/>
                  </a:ext>
                </a:extLst>
              </a:tr>
              <a:tr h="36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Bwagiriza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8244"/>
                  </a:ext>
                </a:extLst>
              </a:tr>
              <a:tr h="36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Kavumu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7345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84929"/>
              </p:ext>
            </p:extLst>
          </p:nvPr>
        </p:nvGraphicFramePr>
        <p:xfrm>
          <a:off x="520860" y="3918761"/>
          <a:ext cx="10208871" cy="1315257"/>
        </p:xfrm>
        <a:graphic>
          <a:graphicData uri="http://schemas.openxmlformats.org/drawingml/2006/table">
            <a:tbl>
              <a:tblPr firstRow="1" firstCol="1" bandRow="1"/>
              <a:tblGrid>
                <a:gridCol w="974506">
                  <a:extLst>
                    <a:ext uri="{9D8B030D-6E8A-4147-A177-3AD203B41FA5}">
                      <a16:colId xmlns:a16="http://schemas.microsoft.com/office/drawing/2014/main" val="1723929216"/>
                    </a:ext>
                  </a:extLst>
                </a:gridCol>
                <a:gridCol w="9234365">
                  <a:extLst>
                    <a:ext uri="{9D8B030D-6E8A-4147-A177-3AD203B41FA5}">
                      <a16:colId xmlns:a16="http://schemas.microsoft.com/office/drawing/2014/main" val="1450717620"/>
                    </a:ext>
                  </a:extLst>
                </a:gridCol>
              </a:tblGrid>
              <a:tr h="330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Excellent (Score global de qualité des données 0-9) 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88563"/>
                  </a:ext>
                </a:extLst>
              </a:tr>
              <a:tr h="322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 (Score global de qualité des données 10-14)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63573"/>
                  </a:ext>
                </a:extLst>
              </a:tr>
              <a:tr h="330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Acceptable (Score global de qualité des données 15-24)</a:t>
                      </a:r>
                      <a:endParaRPr lang="fr-FR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507572"/>
                  </a:ext>
                </a:extLst>
              </a:tr>
              <a:tr h="330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Problématique (Score global de qualité des données &gt;25)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47611"/>
                  </a:ext>
                </a:extLst>
              </a:tr>
            </a:tbl>
          </a:graphicData>
        </a:graphic>
      </p:graphicFrame>
      <p:sp>
        <p:nvSpPr>
          <p:cNvPr id="10" name="Freeform 29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10600094" y="1942118"/>
            <a:ext cx="887545" cy="448987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0591529" y="2311896"/>
            <a:ext cx="887545" cy="44278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0595811" y="2670823"/>
            <a:ext cx="887545" cy="45363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0582964" y="3057401"/>
            <a:ext cx="887545" cy="40772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STATUT NUTRITIONNEL DES ENFANTS</a:t>
            </a:r>
          </a:p>
        </p:txBody>
      </p:sp>
    </p:spTree>
    <p:extLst>
      <p:ext uri="{BB962C8B-B14F-4D97-AF65-F5344CB8AC3E}">
        <p14:creationId xmlns:p14="http://schemas.microsoft.com/office/powerpoint/2010/main" val="385299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DB54F7C-EDAC-4CBA-B4DA-2C26B906E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2944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48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D1613B7-D0F3-4711-8EA4-B6EAA25C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5043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75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3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59563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Vaccination contre la Rougeole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23859"/>
              </p:ext>
            </p:extLst>
          </p:nvPr>
        </p:nvGraphicFramePr>
        <p:xfrm>
          <a:off x="267041" y="1662892"/>
          <a:ext cx="11798007" cy="259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Document" r:id="rId8" imgW="6647480" imgH="1462889" progId="Word.Document.12">
                  <p:embed/>
                </p:oleObj>
              </mc:Choice>
              <mc:Fallback>
                <p:oleObj name="Document" r:id="rId8" imgW="6647480" imgH="1462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041" y="1662892"/>
                        <a:ext cx="11798007" cy="259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5225417" y="2517877"/>
            <a:ext cx="5185066" cy="1447464"/>
            <a:chOff x="5167544" y="3374403"/>
            <a:chExt cx="5185066" cy="1447464"/>
          </a:xfrm>
        </p:grpSpPr>
        <p:sp>
          <p:nvSpPr>
            <p:cNvPr id="4" name="Freeform 2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9354109" y="4398473"/>
              <a:ext cx="998501" cy="423394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9354108" y="3374403"/>
              <a:ext cx="998501" cy="423394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9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247025" y="4372668"/>
              <a:ext cx="998501" cy="423394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29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5167544" y="3725693"/>
              <a:ext cx="998501" cy="423394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68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303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Supplémentation en Vitamine A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97759"/>
              </p:ext>
            </p:extLst>
          </p:nvPr>
        </p:nvGraphicFramePr>
        <p:xfrm>
          <a:off x="784660" y="1928611"/>
          <a:ext cx="10660520" cy="239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Document" r:id="rId8" imgW="6647480" imgH="1578106" progId="Word.Document.12">
                  <p:embed/>
                </p:oleObj>
              </mc:Choice>
              <mc:Fallback>
                <p:oleObj name="Document" r:id="rId8" imgW="6647480" imgH="1578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4660" y="1928611"/>
                        <a:ext cx="10660520" cy="239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8912732" y="2897480"/>
            <a:ext cx="998501" cy="1198750"/>
            <a:chOff x="8843284" y="3496855"/>
            <a:chExt cx="998501" cy="1198750"/>
          </a:xfrm>
        </p:grpSpPr>
        <p:sp>
          <p:nvSpPr>
            <p:cNvPr id="5" name="Freeform 29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843284" y="4326369"/>
              <a:ext cx="998501" cy="369236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9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843284" y="3496855"/>
              <a:ext cx="998501" cy="325392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235450" y="3714184"/>
            <a:ext cx="998501" cy="31507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235450" y="3145565"/>
            <a:ext cx="998501" cy="3512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005840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2047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303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Diarrhée dans les deux dernières semaines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15849"/>
              </p:ext>
            </p:extLst>
          </p:nvPr>
        </p:nvGraphicFramePr>
        <p:xfrm>
          <a:off x="511610" y="1954795"/>
          <a:ext cx="10939151" cy="24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Document" r:id="rId4" imgW="6647480" imgH="1462889" progId="Word.Document.12">
                  <p:embed/>
                </p:oleObj>
              </mc:Choice>
              <mc:Fallback>
                <p:oleObj name="Document" r:id="rId4" imgW="6647480" imgH="1462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610" y="1954795"/>
                        <a:ext cx="10939151" cy="240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81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PRATIQUES ANJE</a:t>
            </a:r>
          </a:p>
        </p:txBody>
      </p:sp>
    </p:spTree>
    <p:extLst>
      <p:ext uri="{BB962C8B-B14F-4D97-AF65-F5344CB8AC3E}">
        <p14:creationId xmlns:p14="http://schemas.microsoft.com/office/powerpoint/2010/main" val="330137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1280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Initiation de l’allaitement au sein </a:t>
            </a:r>
            <a:br>
              <a:rPr lang="fr-FR" sz="3600" dirty="0"/>
            </a:br>
            <a:r>
              <a:rPr lang="fr-FR" sz="3600" dirty="0"/>
              <a:t>(0-23 mois)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57033"/>
              </p:ext>
            </p:extLst>
          </p:nvPr>
        </p:nvGraphicFramePr>
        <p:xfrm>
          <a:off x="587994" y="2596042"/>
          <a:ext cx="11076971" cy="259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Document" r:id="rId6" imgW="6647480" imgH="1554343" progId="Word.Document.12">
                  <p:embed/>
                </p:oleObj>
              </mc:Choice>
              <mc:Fallback>
                <p:oleObj name="Document" r:id="rId6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994" y="2596042"/>
                        <a:ext cx="11076971" cy="259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391872" y="4557863"/>
            <a:ext cx="998501" cy="36923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391871" y="4232471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0123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Allaitement Maternel Exclusif</a:t>
            </a:r>
            <a:br>
              <a:rPr lang="fr-FR" sz="3600" dirty="0"/>
            </a:br>
            <a:r>
              <a:rPr lang="fr-FR" sz="3600" dirty="0"/>
              <a:t>(0-5 mois) </a:t>
            </a: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208216" y="4167277"/>
            <a:ext cx="1007389" cy="32369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208216" y="3595586"/>
            <a:ext cx="998501" cy="5716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68440"/>
              </p:ext>
            </p:extLst>
          </p:nvPr>
        </p:nvGraphicFramePr>
        <p:xfrm>
          <a:off x="858916" y="2309051"/>
          <a:ext cx="10535127" cy="246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Document" r:id="rId6" imgW="6647480" imgH="1554343" progId="Word.Document.12">
                  <p:embed/>
                </p:oleObj>
              </mc:Choice>
              <mc:Fallback>
                <p:oleObj name="Document" r:id="rId6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916" y="2309051"/>
                        <a:ext cx="10535127" cy="246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20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59" y="296448"/>
            <a:ext cx="11672416" cy="99991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Allaitement continu à 1 an</a:t>
            </a:r>
            <a:br>
              <a:rPr lang="fr-FR" sz="3600" dirty="0"/>
            </a:br>
            <a:r>
              <a:rPr lang="fr-FR" sz="3600" dirty="0"/>
              <a:t>(12-15 mois)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10751"/>
              </p:ext>
            </p:extLst>
          </p:nvPr>
        </p:nvGraphicFramePr>
        <p:xfrm>
          <a:off x="586494" y="1868930"/>
          <a:ext cx="10987374" cy="25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Document" r:id="rId6" imgW="6647480" imgH="1554343" progId="Word.Document.12">
                  <p:embed/>
                </p:oleObj>
              </mc:Choice>
              <mc:Fallback>
                <p:oleObj name="Document" r:id="rId6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494" y="1868930"/>
                        <a:ext cx="10987374" cy="256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938070" y="3808503"/>
            <a:ext cx="998501" cy="36923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299274" y="3491030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4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239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Allaitement continu à 2 ans</a:t>
            </a:r>
            <a:br>
              <a:rPr lang="fr-FR" sz="3600" dirty="0"/>
            </a:br>
            <a:r>
              <a:rPr lang="fr-FR" sz="3600" dirty="0"/>
              <a:t>(20-23 mois)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3082"/>
              </p:ext>
            </p:extLst>
          </p:nvPr>
        </p:nvGraphicFramePr>
        <p:xfrm>
          <a:off x="583288" y="2454355"/>
          <a:ext cx="11086383" cy="259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Document" r:id="rId6" imgW="6647480" imgH="1554343" progId="Word.Document.12">
                  <p:embed/>
                </p:oleObj>
              </mc:Choice>
              <mc:Fallback>
                <p:oleObj name="Document" r:id="rId6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288" y="2454355"/>
                        <a:ext cx="11086383" cy="2592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449743" y="4430402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333997" y="3814242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3547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Utilisation du biberon</a:t>
            </a:r>
            <a:br>
              <a:rPr lang="fr-FR" sz="3600" dirty="0"/>
            </a:br>
            <a:r>
              <a:rPr lang="fr-FR" sz="3600" dirty="0"/>
              <a:t>(0-23 mois)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56085"/>
              </p:ext>
            </p:extLst>
          </p:nvPr>
        </p:nvGraphicFramePr>
        <p:xfrm>
          <a:off x="378479" y="2379961"/>
          <a:ext cx="11496002" cy="268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Document" r:id="rId5" imgW="6647480" imgH="1554343" progId="Word.Document.12">
                  <p:embed/>
                </p:oleObj>
              </mc:Choice>
              <mc:Fallback>
                <p:oleObj name="Document" r:id="rId5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79" y="2379961"/>
                        <a:ext cx="11496002" cy="268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553918" y="3723953"/>
            <a:ext cx="998501" cy="79017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58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047049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Introduction de l’alimentation de complément</a:t>
            </a:r>
            <a:br>
              <a:rPr lang="fr-FR" sz="3600" dirty="0"/>
            </a:br>
            <a:r>
              <a:rPr lang="fr-FR" sz="3600" dirty="0"/>
              <a:t>(6-8 mois)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19208"/>
              </p:ext>
            </p:extLst>
          </p:nvPr>
        </p:nvGraphicFramePr>
        <p:xfrm>
          <a:off x="641455" y="2343069"/>
          <a:ext cx="10970050" cy="260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Document" r:id="rId6" imgW="6647480" imgH="1578106" progId="Word.Document.12">
                  <p:embed/>
                </p:oleObj>
              </mc:Choice>
              <mc:Fallback>
                <p:oleObj name="Document" r:id="rId6" imgW="6647480" imgH="1578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455" y="2343069"/>
                        <a:ext cx="10970050" cy="2604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365357" y="4299639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375331" y="3977295"/>
            <a:ext cx="998501" cy="32539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7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Consommation d’aliments riches et/ou enrichis en fer (6-23 mois)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81737"/>
              </p:ext>
            </p:extLst>
          </p:nvPr>
        </p:nvGraphicFramePr>
        <p:xfrm>
          <a:off x="560492" y="2289196"/>
          <a:ext cx="11131975" cy="28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0" name="Document" r:id="rId6" imgW="6647480" imgH="1723207" progId="Word.Document.12">
                  <p:embed/>
                </p:oleObj>
              </mc:Choice>
              <mc:Fallback>
                <p:oleObj name="Document" r:id="rId6" imgW="6647480" imgH="1723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492" y="2289196"/>
                        <a:ext cx="11131975" cy="288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400081" y="3568843"/>
            <a:ext cx="998501" cy="37812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400081" y="4498802"/>
            <a:ext cx="998501" cy="37812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29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3547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Consommation de CSB+ </a:t>
            </a:r>
            <a:br>
              <a:rPr lang="fr-FR" sz="3600" dirty="0"/>
            </a:br>
            <a:r>
              <a:rPr lang="fr-FR" sz="3600" dirty="0"/>
              <a:t>(6-23 mois)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20759"/>
              </p:ext>
            </p:extLst>
          </p:nvPr>
        </p:nvGraphicFramePr>
        <p:xfrm>
          <a:off x="758614" y="2384907"/>
          <a:ext cx="10739861" cy="251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Document" r:id="rId6" imgW="6647480" imgH="1554343" progId="Word.Document.12">
                  <p:embed/>
                </p:oleObj>
              </mc:Choice>
              <mc:Fallback>
                <p:oleObj name="Document" r:id="rId6" imgW="6647480" imgH="1554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614" y="2384907"/>
                        <a:ext cx="10739861" cy="2511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319058" y="3383649"/>
            <a:ext cx="998501" cy="34340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411656" y="4271058"/>
            <a:ext cx="998501" cy="35881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6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9334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sz="3600" dirty="0"/>
              <a:t>Pourquoi des enquêtes nutritionnelles et de santé SENS dans les camps de réfugiés, au Burundi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05514" cy="402336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3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série d’enquêtes nutritionnelles et de santé SENS</a:t>
            </a:r>
          </a:p>
          <a:p>
            <a:pPr marL="806958" lvl="1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/>
                </a:solidFill>
              </a:rPr>
              <a:t>Décembre 2010 (Camps de Butare, </a:t>
            </a:r>
            <a:r>
              <a:rPr lang="fr-FR" sz="2400" dirty="0" err="1">
                <a:solidFill>
                  <a:schemeClr val="tx1"/>
                </a:solidFill>
              </a:rPr>
              <a:t>Bwagiriza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Gasorwe</a:t>
            </a:r>
            <a:r>
              <a:rPr lang="fr-FR" sz="2400" dirty="0">
                <a:solidFill>
                  <a:schemeClr val="tx1"/>
                </a:solidFill>
              </a:rPr>
              <a:t> et </a:t>
            </a:r>
            <a:r>
              <a:rPr lang="fr-FR" sz="2400" dirty="0" err="1">
                <a:solidFill>
                  <a:schemeClr val="tx1"/>
                </a:solidFill>
              </a:rPr>
              <a:t>Musasa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  <a:p>
            <a:pPr marL="806958" lvl="1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/>
                </a:solidFill>
              </a:rPr>
              <a:t>Novembre 2013 (Camps de </a:t>
            </a:r>
            <a:r>
              <a:rPr lang="fr-FR" sz="2400" dirty="0" err="1">
                <a:solidFill>
                  <a:schemeClr val="tx1"/>
                </a:solidFill>
              </a:rPr>
              <a:t>Kavumu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Bwagiriza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Kinama-Gasorwe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Musasa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  <a:p>
            <a:pPr marL="806958" lvl="1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b="1" dirty="0">
                <a:solidFill>
                  <a:schemeClr val="tx1"/>
                </a:solidFill>
              </a:rPr>
              <a:t>Mai 2017 (Camps de </a:t>
            </a:r>
            <a:r>
              <a:rPr lang="fr-FR" sz="2400" b="1" dirty="0" err="1">
                <a:solidFill>
                  <a:schemeClr val="tx1"/>
                </a:solidFill>
              </a:rPr>
              <a:t>Kavumu</a:t>
            </a:r>
            <a:r>
              <a:rPr lang="fr-FR" sz="2400" b="1" dirty="0">
                <a:solidFill>
                  <a:schemeClr val="tx1"/>
                </a:solidFill>
              </a:rPr>
              <a:t>, </a:t>
            </a:r>
            <a:r>
              <a:rPr lang="fr-FR" sz="2400" b="1" dirty="0" err="1">
                <a:solidFill>
                  <a:schemeClr val="tx1"/>
                </a:solidFill>
              </a:rPr>
              <a:t>Bwagiriza</a:t>
            </a:r>
            <a:r>
              <a:rPr lang="fr-FR" sz="2400" b="1" dirty="0">
                <a:solidFill>
                  <a:schemeClr val="tx1"/>
                </a:solidFill>
              </a:rPr>
              <a:t>, </a:t>
            </a:r>
            <a:r>
              <a:rPr lang="fr-FR" sz="2400" b="1" dirty="0" err="1">
                <a:solidFill>
                  <a:schemeClr val="tx1"/>
                </a:solidFill>
              </a:rPr>
              <a:t>Kinama-Gasorwe</a:t>
            </a:r>
            <a:r>
              <a:rPr lang="fr-FR" sz="2400" b="1" dirty="0">
                <a:solidFill>
                  <a:schemeClr val="tx1"/>
                </a:solidFill>
              </a:rPr>
              <a:t>, </a:t>
            </a:r>
            <a:r>
              <a:rPr lang="fr-FR" sz="2400" b="1" dirty="0" err="1">
                <a:solidFill>
                  <a:schemeClr val="tx1"/>
                </a:solidFill>
              </a:rPr>
              <a:t>Musasa</a:t>
            </a:r>
            <a:r>
              <a:rPr lang="fr-FR" sz="24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Enquêtes nutritionnelles de surveillance et d’évaluation des programmes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Bons alimentaires (cash)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Activités génératrices de revenus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Renforcement des programmes nutritionnels et de santé</a:t>
            </a:r>
          </a:p>
        </p:txBody>
      </p:sp>
    </p:spTree>
    <p:extLst>
      <p:ext uri="{BB962C8B-B14F-4D97-AF65-F5344CB8AC3E}">
        <p14:creationId xmlns:p14="http://schemas.microsoft.com/office/powerpoint/2010/main" val="137358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ANÉMIE</a:t>
            </a:r>
          </a:p>
        </p:txBody>
      </p:sp>
    </p:spTree>
    <p:extLst>
      <p:ext uri="{BB962C8B-B14F-4D97-AF65-F5344CB8AC3E}">
        <p14:creationId xmlns:p14="http://schemas.microsoft.com/office/powerpoint/2010/main" val="248758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68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2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INDICATEURS ADDITIONNELS</a:t>
            </a:r>
          </a:p>
        </p:txBody>
      </p:sp>
    </p:spTree>
    <p:extLst>
      <p:ext uri="{BB962C8B-B14F-4D97-AF65-F5344CB8AC3E}">
        <p14:creationId xmlns:p14="http://schemas.microsoft.com/office/powerpoint/2010/main" val="2356459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3374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Consultations Prénatales</a:t>
            </a:r>
            <a:br>
              <a:rPr lang="fr-FR" sz="3600" dirty="0"/>
            </a:br>
            <a:r>
              <a:rPr lang="fr-FR" sz="3600" dirty="0"/>
              <a:t>Femmes Enceintes 15-49 ans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36686"/>
              </p:ext>
            </p:extLst>
          </p:nvPr>
        </p:nvGraphicFramePr>
        <p:xfrm>
          <a:off x="496422" y="2116437"/>
          <a:ext cx="11283265" cy="272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Document" r:id="rId6" imgW="6647480" imgH="1604030" progId="Word.Document.12">
                  <p:embed/>
                </p:oleObj>
              </mc:Choice>
              <mc:Fallback>
                <p:oleObj name="Document" r:id="rId6" imgW="6647480" imgH="1604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422" y="2116437"/>
                        <a:ext cx="11283265" cy="272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483032" y="3165676"/>
            <a:ext cx="998501" cy="45720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483032" y="3894881"/>
            <a:ext cx="998501" cy="33566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55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239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Supplémentation Fer-Acide Folique</a:t>
            </a:r>
            <a:br>
              <a:rPr lang="fr-FR" sz="3600" dirty="0"/>
            </a:br>
            <a:r>
              <a:rPr lang="fr-FR" sz="3600" dirty="0"/>
              <a:t>Femmes Enceintes 15-49 ans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70634"/>
              </p:ext>
            </p:extLst>
          </p:nvPr>
        </p:nvGraphicFramePr>
        <p:xfrm>
          <a:off x="412878" y="2417381"/>
          <a:ext cx="11427204" cy="275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Document" r:id="rId6" imgW="6647480" imgH="1604030" progId="Word.Document.12">
                  <p:embed/>
                </p:oleObj>
              </mc:Choice>
              <mc:Fallback>
                <p:oleObj name="Document" r:id="rId6" imgW="6647480" imgH="1604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878" y="2417381"/>
                        <a:ext cx="11427204" cy="2756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538977" y="4514127"/>
            <a:ext cx="998501" cy="33566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538977" y="3867389"/>
            <a:ext cx="998501" cy="33566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56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SÉCURITÉ ALIMENTAIRE</a:t>
            </a:r>
          </a:p>
        </p:txBody>
      </p:sp>
    </p:spTree>
    <p:extLst>
      <p:ext uri="{BB962C8B-B14F-4D97-AF65-F5344CB8AC3E}">
        <p14:creationId xmlns:p14="http://schemas.microsoft.com/office/powerpoint/2010/main" val="728043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4193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Carte de Ration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429"/>
              </p:ext>
            </p:extLst>
          </p:nvPr>
        </p:nvGraphicFramePr>
        <p:xfrm>
          <a:off x="486910" y="1830710"/>
          <a:ext cx="11256020" cy="274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Document" r:id="rId4" imgW="6647480" imgH="1620952" progId="Word.Document.12">
                  <p:embed/>
                </p:oleObj>
              </mc:Choice>
              <mc:Fallback>
                <p:oleObj name="Document" r:id="rId4" imgW="6647480" imgH="16209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910" y="1830710"/>
                        <a:ext cx="11256020" cy="2744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005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047049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Nombre moyen de jours pendant lesquels la ration alimentaire a duré</a:t>
            </a:r>
            <a:endParaRPr lang="en-US" sz="36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76233"/>
              </p:ext>
            </p:extLst>
          </p:nvPr>
        </p:nvGraphicFramePr>
        <p:xfrm>
          <a:off x="623557" y="2243278"/>
          <a:ext cx="11005846" cy="354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Document" r:id="rId6" imgW="6647480" imgH="2139066" progId="Word.Document.12">
                  <p:embed/>
                </p:oleObj>
              </mc:Choice>
              <mc:Fallback>
                <p:oleObj name="Document" r:id="rId6" imgW="6647480" imgH="2139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557" y="2243278"/>
                        <a:ext cx="11005846" cy="354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933439" y="4013624"/>
            <a:ext cx="976393" cy="25743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933438" y="4467828"/>
            <a:ext cx="976393" cy="30914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31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8823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Utilisation du « cash »</a:t>
            </a:r>
            <a:endParaRPr lang="en-US" sz="36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29206"/>
              </p:ext>
            </p:extLst>
          </p:nvPr>
        </p:nvGraphicFramePr>
        <p:xfrm>
          <a:off x="278712" y="1560321"/>
          <a:ext cx="11388363" cy="347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Document" r:id="rId12" imgW="6647480" imgH="2027450" progId="Word.Document.12">
                  <p:embed/>
                </p:oleObj>
              </mc:Choice>
              <mc:Fallback>
                <p:oleObj name="Document" r:id="rId12" imgW="6647480" imgH="2027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8712" y="1560321"/>
                        <a:ext cx="11388363" cy="347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3228060" y="4142426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626723" y="3159888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61363" y="2637898"/>
            <a:ext cx="976393" cy="39353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8078360" y="2625667"/>
            <a:ext cx="976393" cy="39353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Freeform 29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078359" y="3134953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eeform 29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078358" y="3655872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29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078357" y="4152689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29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3261362" y="3639674"/>
            <a:ext cx="976393" cy="32409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3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14110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Pourquoi l’utilisation des méthodologies SENS et SMART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66" y="1932820"/>
            <a:ext cx="4708434" cy="4218820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chemeClr val="tx1"/>
                </a:solidFill>
              </a:rPr>
              <a:t>Les directives SENS du HCR visent les coordinateurs et les partenaires de santé et de nutrition afin d’uniformiser la manière dont les enquêtes nutritionnelles dans les camps sont menées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chemeClr val="tx1"/>
                </a:solidFill>
              </a:rPr>
              <a:t>SMART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>
                <a:solidFill>
                  <a:schemeClr val="tx1"/>
                </a:solidFill>
              </a:rPr>
              <a:t>Une méthodologie standardisée et simplifiée pour les enquêtes nutritionnelles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0927" y="3582305"/>
            <a:ext cx="3859058" cy="256933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 </a:t>
            </a:r>
            <a:r>
              <a:rPr lang="fr-FR" sz="2800" b="1" dirty="0"/>
              <a:t>Nutrition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b="1" dirty="0"/>
              <a:t>Anémie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 </a:t>
            </a:r>
            <a:r>
              <a:rPr lang="fr-FR" sz="2800" b="1" dirty="0"/>
              <a:t>ANJE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 </a:t>
            </a:r>
            <a:r>
              <a:rPr lang="fr-FR" sz="2800" b="1" dirty="0"/>
              <a:t>Sécurité Alimentaire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b="1" dirty="0"/>
              <a:t> EHA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800" b="1" dirty="0"/>
              <a:t> Moustiquaires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81" y="1774007"/>
            <a:ext cx="2571750" cy="17716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09985" y="3513905"/>
            <a:ext cx="3044985" cy="22772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</a:t>
            </a:r>
            <a:r>
              <a:rPr lang="fr-FR" sz="2400" b="1" dirty="0"/>
              <a:t>Nutrition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Mortalité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Sécurité Alimentaire</a:t>
            </a:r>
          </a:p>
          <a:p>
            <a:pPr marL="0" indent="0" algn="ctr">
              <a:buFont typeface="Calibri" panose="020F0502020204030204" pitchFamily="34" charset="0"/>
              <a:buNone/>
              <a:defRPr/>
            </a:pPr>
            <a:endParaRPr lang="fr-FR" sz="2400" dirty="0"/>
          </a:p>
          <a:p>
            <a:pPr marL="0" indent="0" algn="ctr">
              <a:buFont typeface="Calibri" panose="020F0502020204030204" pitchFamily="34" charset="0"/>
              <a:buNone/>
              <a:defRPr/>
            </a:pPr>
            <a:endParaRPr lang="fr-FR" sz="2400" dirty="0"/>
          </a:p>
          <a:p>
            <a:pPr algn="ctr">
              <a:defRPr/>
            </a:pPr>
            <a:endParaRPr lang="fr-F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85" y="2291285"/>
            <a:ext cx="2498612" cy="8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67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5" y="383447"/>
            <a:ext cx="11672416" cy="6794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sz="3600" dirty="0"/>
              <a:t>Stratégies d’adaptation négatives</a:t>
            </a:r>
            <a:br>
              <a:rPr lang="fr-FR" sz="3600" dirty="0"/>
            </a:br>
            <a:r>
              <a:rPr lang="fr-FR" sz="3600" dirty="0"/>
              <a:t>Camp de Kinama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100"/>
              </p:ext>
            </p:extLst>
          </p:nvPr>
        </p:nvGraphicFramePr>
        <p:xfrm>
          <a:off x="379649" y="1383295"/>
          <a:ext cx="11493662" cy="4368732"/>
        </p:xfrm>
        <a:graphic>
          <a:graphicData uri="http://schemas.openxmlformats.org/drawingml/2006/table">
            <a:tbl>
              <a:tblPr firstRow="1" firstCol="1" bandRow="1"/>
              <a:tblGrid>
                <a:gridCol w="6487024">
                  <a:extLst>
                    <a:ext uri="{9D8B030D-6E8A-4147-A177-3AD203B41FA5}">
                      <a16:colId xmlns:a16="http://schemas.microsoft.com/office/drawing/2014/main" val="1602518520"/>
                    </a:ext>
                  </a:extLst>
                </a:gridCol>
                <a:gridCol w="1579229">
                  <a:extLst>
                    <a:ext uri="{9D8B030D-6E8A-4147-A177-3AD203B41FA5}">
                      <a16:colId xmlns:a16="http://schemas.microsoft.com/office/drawing/2014/main" val="4126020464"/>
                    </a:ext>
                  </a:extLst>
                </a:gridCol>
                <a:gridCol w="2291837">
                  <a:extLst>
                    <a:ext uri="{9D8B030D-6E8A-4147-A177-3AD203B41FA5}">
                      <a16:colId xmlns:a16="http://schemas.microsoft.com/office/drawing/2014/main" val="2257535824"/>
                    </a:ext>
                  </a:extLst>
                </a:gridCol>
                <a:gridCol w="1135572">
                  <a:extLst>
                    <a:ext uri="{9D8B030D-6E8A-4147-A177-3AD203B41FA5}">
                      <a16:colId xmlns:a16="http://schemas.microsoft.com/office/drawing/2014/main" val="4278984685"/>
                    </a:ext>
                  </a:extLst>
                </a:gridCol>
              </a:tblGrid>
              <a:tr h="29915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Stratégies d'adaptation utilisées au cours des 30 derniers jours précédant l’enquête pour répondre aux besoins alimentaires de base et aux autres besoins*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074203"/>
                  </a:ext>
                </a:extLst>
              </a:tr>
              <a:tr h="3354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[95% CI]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15609"/>
                  </a:ext>
                </a:extLst>
              </a:tr>
              <a:tr h="598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Emprunt d’argent liquide, de nourriture ou d’autre chose, avec ou sans intérêt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Gasorwe-Kinama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(N=184)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[82,0-91,9]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63950"/>
                  </a:ext>
                </a:extLst>
              </a:tr>
              <a:tr h="598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Vente de biens qui n’auraient normalement pas été vendus (meubles, stocks de semences, outils, autres articles non-alimentaires, bétails, etc.)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38,0%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[31,0-45,1]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48136"/>
                  </a:ext>
                </a:extLst>
              </a:tr>
              <a:tr h="598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Demande d’augmentation des virements d’argent ou des dons, par rapport à d’habitude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[35,7-50,2]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75517"/>
                  </a:ext>
                </a:extLst>
              </a:tr>
              <a:tr h="598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de la quantité et/ou fréquence des repas et des goûters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78,8%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[72,8-84,8]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664292"/>
                  </a:ext>
                </a:extLst>
              </a:tr>
              <a:tr h="423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Mendicité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[2,1-8,7]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64643"/>
                  </a:ext>
                </a:extLst>
              </a:tr>
              <a:tr h="48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 dans des activités potentiellement dangereuses ou nuisibles (chasse)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[0,7-5,9]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52605"/>
                  </a:ext>
                </a:extLst>
              </a:tr>
              <a:tr h="423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Proportion de ménages déclarant n’avoir utilisé aucune de ces stratégies d’adaptation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[0,7-5,9]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463315"/>
                  </a:ext>
                </a:extLst>
              </a:tr>
            </a:tbl>
          </a:graphicData>
        </a:graphic>
      </p:graphicFrame>
      <p:sp>
        <p:nvSpPr>
          <p:cNvPr id="10" name="Freeform 29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10783228" y="2042907"/>
            <a:ext cx="976393" cy="2805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0783227" y="3897467"/>
            <a:ext cx="976393" cy="2805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0783227" y="5300614"/>
            <a:ext cx="976393" cy="2805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11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24776"/>
              </p:ext>
            </p:extLst>
          </p:nvPr>
        </p:nvGraphicFramePr>
        <p:xfrm>
          <a:off x="378511" y="1436418"/>
          <a:ext cx="11494800" cy="4373096"/>
        </p:xfrm>
        <a:graphic>
          <a:graphicData uri="http://schemas.openxmlformats.org/drawingml/2006/table">
            <a:tbl>
              <a:tblPr firstRow="1" firstCol="1" bandRow="1"/>
              <a:tblGrid>
                <a:gridCol w="6487666">
                  <a:extLst>
                    <a:ext uri="{9D8B030D-6E8A-4147-A177-3AD203B41FA5}">
                      <a16:colId xmlns:a16="http://schemas.microsoft.com/office/drawing/2014/main" val="1434579720"/>
                    </a:ext>
                  </a:extLst>
                </a:gridCol>
                <a:gridCol w="1579384">
                  <a:extLst>
                    <a:ext uri="{9D8B030D-6E8A-4147-A177-3AD203B41FA5}">
                      <a16:colId xmlns:a16="http://schemas.microsoft.com/office/drawing/2014/main" val="466675268"/>
                    </a:ext>
                  </a:extLst>
                </a:gridCol>
                <a:gridCol w="2292064">
                  <a:extLst>
                    <a:ext uri="{9D8B030D-6E8A-4147-A177-3AD203B41FA5}">
                      <a16:colId xmlns:a16="http://schemas.microsoft.com/office/drawing/2014/main" val="701381003"/>
                    </a:ext>
                  </a:extLst>
                </a:gridCol>
                <a:gridCol w="1135686">
                  <a:extLst>
                    <a:ext uri="{9D8B030D-6E8A-4147-A177-3AD203B41FA5}">
                      <a16:colId xmlns:a16="http://schemas.microsoft.com/office/drawing/2014/main" val="1654111244"/>
                    </a:ext>
                  </a:extLst>
                </a:gridCol>
              </a:tblGrid>
              <a:tr h="30660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Stratégies d'adaptation utilisées au cours des 30 derniers jours précédant l’enquête pour répondre aux besoins alimentaires de base et aux autres besoins* :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Utilisation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60530"/>
                  </a:ext>
                </a:extLst>
              </a:tr>
              <a:tr h="3277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[95% CI]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71322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Emprunt d’argent liquide, de nourriture ou d’autre chose, avec ou sans intérêt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Musasa</a:t>
                      </a:r>
                      <a:endParaRPr lang="fr-FR" sz="14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(N=162)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[95,1-99,9]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139655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Vente de biens qui n’auraient normalement pas été vendus (meubles, stocks de semences, outils, autres articles non-alimentaires, bétails, etc.)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[33,9-49,3]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367084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Demande d’augmentation des virements d’argent ou des dons, par rapport à d’habitude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53,4%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[45,6-61,2]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192427"/>
                  </a:ext>
                </a:extLst>
              </a:tr>
              <a:tr h="613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de la quantité et/ou fréquence des repas et des goûters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[76,7-88,5]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647455"/>
                  </a:ext>
                </a:extLst>
              </a:tr>
              <a:tr h="422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Mendicité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[0,4-5,8]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94722"/>
                  </a:ext>
                </a:extLst>
              </a:tr>
              <a:tr h="422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 dans des activités potentiellement dangereuses ou nuisibles (chasse)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[0,1-4,9]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47670"/>
                  </a:ext>
                </a:extLst>
              </a:tr>
              <a:tr h="422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Proportion de ménages déclarant n’avoir utilisé aucune de ces stratégies d’adaptation 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[0,0-1,8]</a:t>
                      </a: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4736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5" y="383447"/>
            <a:ext cx="11672416" cy="6794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sz="3600" dirty="0"/>
              <a:t>Stratégies d’adaptation négatives</a:t>
            </a:r>
            <a:br>
              <a:rPr lang="fr-FR" sz="3600" dirty="0"/>
            </a:br>
            <a:r>
              <a:rPr lang="fr-FR" sz="3600" dirty="0"/>
              <a:t>Camp de Musasa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750820" y="2127222"/>
            <a:ext cx="1041468" cy="3500211"/>
            <a:chOff x="10783229" y="2532336"/>
            <a:chExt cx="1041468" cy="3500211"/>
          </a:xfrm>
        </p:grpSpPr>
        <p:sp>
          <p:nvSpPr>
            <p:cNvPr id="9" name="Freeform 2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10783229" y="2532336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10783229" y="4351229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0848304" y="5752027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522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5" y="383447"/>
            <a:ext cx="11672416" cy="6794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sz="3600" dirty="0"/>
              <a:t>Stratégies d’adaptation négatives</a:t>
            </a:r>
            <a:br>
              <a:rPr lang="fr-FR" sz="3600" dirty="0"/>
            </a:br>
            <a:r>
              <a:rPr lang="fr-FR" sz="3600" dirty="0"/>
              <a:t>Camp de Bwagiriza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750820" y="2127222"/>
            <a:ext cx="1041468" cy="3500211"/>
            <a:chOff x="10783229" y="2532336"/>
            <a:chExt cx="1041468" cy="3500211"/>
          </a:xfrm>
        </p:grpSpPr>
        <p:sp>
          <p:nvSpPr>
            <p:cNvPr id="9" name="Freeform 2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10783229" y="2532336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10783229" y="4351229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0848304" y="5752027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8857"/>
              </p:ext>
            </p:extLst>
          </p:nvPr>
        </p:nvGraphicFramePr>
        <p:xfrm>
          <a:off x="378510" y="1406321"/>
          <a:ext cx="11494801" cy="4372352"/>
        </p:xfrm>
        <a:graphic>
          <a:graphicData uri="http://schemas.openxmlformats.org/drawingml/2006/table">
            <a:tbl>
              <a:tblPr firstRow="1" firstCol="1" bandRow="1"/>
              <a:tblGrid>
                <a:gridCol w="6487666">
                  <a:extLst>
                    <a:ext uri="{9D8B030D-6E8A-4147-A177-3AD203B41FA5}">
                      <a16:colId xmlns:a16="http://schemas.microsoft.com/office/drawing/2014/main" val="1904317110"/>
                    </a:ext>
                  </a:extLst>
                </a:gridCol>
                <a:gridCol w="1579385">
                  <a:extLst>
                    <a:ext uri="{9D8B030D-6E8A-4147-A177-3AD203B41FA5}">
                      <a16:colId xmlns:a16="http://schemas.microsoft.com/office/drawing/2014/main" val="3275870606"/>
                    </a:ext>
                  </a:extLst>
                </a:gridCol>
                <a:gridCol w="2292064">
                  <a:extLst>
                    <a:ext uri="{9D8B030D-6E8A-4147-A177-3AD203B41FA5}">
                      <a16:colId xmlns:a16="http://schemas.microsoft.com/office/drawing/2014/main" val="85251910"/>
                    </a:ext>
                  </a:extLst>
                </a:gridCol>
                <a:gridCol w="1135686">
                  <a:extLst>
                    <a:ext uri="{9D8B030D-6E8A-4147-A177-3AD203B41FA5}">
                      <a16:colId xmlns:a16="http://schemas.microsoft.com/office/drawing/2014/main" val="4121613393"/>
                    </a:ext>
                  </a:extLst>
                </a:gridCol>
              </a:tblGrid>
              <a:tr h="30651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Stratégies d'adaptation utilisées au cours des 30 derniers jours précédant l’enquête pour répondre aux besoins alimentaires de base et aux autres besoins*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68649"/>
                  </a:ext>
                </a:extLst>
              </a:tr>
              <a:tr h="3281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[95% CI]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06134"/>
                  </a:ext>
                </a:extLst>
              </a:tr>
              <a:tr h="613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Emprunt d’argent liquide, de nourriture ou d’autre chose, avec ou sans intérêt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Bwagiriza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(N=168)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88,7%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[83,9-93,5]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261084"/>
                  </a:ext>
                </a:extLst>
              </a:tr>
              <a:tr h="613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Vente de biens qui n’auraient normalement pas été vendus (meubles, stocks de semences, outils, autres articles non-alimentaires, bétails, etc.)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[27,3-41,8]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223358"/>
                  </a:ext>
                </a:extLst>
              </a:tr>
              <a:tr h="613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Demande d’augmentation des virements d’argent ou des dons, par rapport à d’habitude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[46,0-61,2]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34674"/>
                  </a:ext>
                </a:extLst>
              </a:tr>
              <a:tr h="613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de la quantité et/ou fréquence des repas et des goûters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76,8%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[70,3-83,2]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583413"/>
                  </a:ext>
                </a:extLst>
              </a:tr>
              <a:tr h="42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Mendicité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[1,1-7,2]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63341"/>
                  </a:ext>
                </a:extLst>
              </a:tr>
              <a:tr h="42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 dans des activités potentiellement dangereuses ou nuisibles (chasse)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[0,0-1,8]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0478"/>
                  </a:ext>
                </a:extLst>
              </a:tr>
              <a:tr h="423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Proportion de ménages déclarant n’avoir utilisé aucune de ces stratégies d’adaptation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[0,7-6,4]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14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46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47243"/>
              </p:ext>
            </p:extLst>
          </p:nvPr>
        </p:nvGraphicFramePr>
        <p:xfrm>
          <a:off x="297487" y="1466048"/>
          <a:ext cx="11494801" cy="4368735"/>
        </p:xfrm>
        <a:graphic>
          <a:graphicData uri="http://schemas.openxmlformats.org/drawingml/2006/table">
            <a:tbl>
              <a:tblPr firstRow="1" firstCol="1" bandRow="1"/>
              <a:tblGrid>
                <a:gridCol w="6487666">
                  <a:extLst>
                    <a:ext uri="{9D8B030D-6E8A-4147-A177-3AD203B41FA5}">
                      <a16:colId xmlns:a16="http://schemas.microsoft.com/office/drawing/2014/main" val="1250427054"/>
                    </a:ext>
                  </a:extLst>
                </a:gridCol>
                <a:gridCol w="1579385">
                  <a:extLst>
                    <a:ext uri="{9D8B030D-6E8A-4147-A177-3AD203B41FA5}">
                      <a16:colId xmlns:a16="http://schemas.microsoft.com/office/drawing/2014/main" val="3419906949"/>
                    </a:ext>
                  </a:extLst>
                </a:gridCol>
                <a:gridCol w="2292064">
                  <a:extLst>
                    <a:ext uri="{9D8B030D-6E8A-4147-A177-3AD203B41FA5}">
                      <a16:colId xmlns:a16="http://schemas.microsoft.com/office/drawing/2014/main" val="326975500"/>
                    </a:ext>
                  </a:extLst>
                </a:gridCol>
                <a:gridCol w="1135686">
                  <a:extLst>
                    <a:ext uri="{9D8B030D-6E8A-4147-A177-3AD203B41FA5}">
                      <a16:colId xmlns:a16="http://schemas.microsoft.com/office/drawing/2014/main" val="3007312956"/>
                    </a:ext>
                  </a:extLst>
                </a:gridCol>
              </a:tblGrid>
              <a:tr h="2875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Stratégies d'adaptation utilisées au cours des 30 derniers jours précédant l’enquête pour répondre aux besoins alimentaires de base et aux autres besoins*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663583"/>
                  </a:ext>
                </a:extLst>
              </a:tr>
              <a:tr h="3471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[95% CI]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2556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Emprunt d’argent liquide, de nourriture ou d’autre chose, avec ou sans intérêt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Kavumu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(N=150)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[81,9-92,7]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287291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Vente de biens qui n’auraient normalement pas été vendus (meubles, stocks de semences, outils, autres articles non-alimentaires, bétails, etc.)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[43,2-59,4]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447295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Demande d’augmentation des virements d’argent ou des dons, par rapport à d’habitude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50,7%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[42,6-58,8]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09575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Reduction de la quantité et/ou fréquence des repas et des goûters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[81,9-92,7]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28034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Mendicité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[3,1-11,6]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99785"/>
                  </a:ext>
                </a:extLst>
              </a:tr>
              <a:tr h="423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 dans des activités potentiellement dangereuses ou nuisibles (chasse)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[0,0-3,2]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27992"/>
                  </a:ext>
                </a:extLst>
              </a:tr>
              <a:tr h="423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Proportion de ménages déclarant n’avoir utilisé aucune de ces stratégies d’adaptation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[0,0-3,2]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53" marR="393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3077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5" y="383447"/>
            <a:ext cx="11672416" cy="6794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sz="3600" dirty="0"/>
              <a:t>Stratégies d’adaptation négatives</a:t>
            </a:r>
            <a:br>
              <a:rPr lang="fr-FR" sz="3600" dirty="0"/>
            </a:br>
            <a:r>
              <a:rPr lang="fr-FR" sz="3600" dirty="0"/>
              <a:t>Camp de Kavumu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750818" y="2127222"/>
            <a:ext cx="976395" cy="3532798"/>
            <a:chOff x="10783227" y="2532336"/>
            <a:chExt cx="976395" cy="3532798"/>
          </a:xfrm>
        </p:grpSpPr>
        <p:sp>
          <p:nvSpPr>
            <p:cNvPr id="9" name="Freeform 2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10783229" y="2532336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10783228" y="4245856"/>
              <a:ext cx="976393" cy="28052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0783227" y="5787342"/>
              <a:ext cx="976393" cy="277792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tIns="68580" bIns="68580" anchor="ctr"/>
            <a:lstStyle/>
            <a:p>
              <a:pPr defTabSz="342900">
                <a:defRPr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371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4610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Score de Diversité Alimentaire du Ménage (SDAM)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968996"/>
              </p:ext>
            </p:extLst>
          </p:nvPr>
        </p:nvGraphicFramePr>
        <p:xfrm>
          <a:off x="278712" y="2072854"/>
          <a:ext cx="11623105" cy="275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Document" r:id="rId4" imgW="6647480" imgH="1575226" progId="Word.Document.12">
                  <p:embed/>
                </p:oleObj>
              </mc:Choice>
              <mc:Fallback>
                <p:oleObj name="Document" r:id="rId4" imgW="6647480" imgH="1575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712" y="2072854"/>
                        <a:ext cx="11623105" cy="2753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4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822943"/>
              </p:ext>
            </p:extLst>
          </p:nvPr>
        </p:nvGraphicFramePr>
        <p:xfrm>
          <a:off x="-1" y="0"/>
          <a:ext cx="1231546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681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74221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354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Eau, hygiène et Assainissement</a:t>
            </a:r>
          </a:p>
        </p:txBody>
      </p:sp>
    </p:spTree>
    <p:extLst>
      <p:ext uri="{BB962C8B-B14F-4D97-AF65-F5344CB8AC3E}">
        <p14:creationId xmlns:p14="http://schemas.microsoft.com/office/powerpoint/2010/main" val="24883370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303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Source d’eau de boisson &amp; Stockage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13271"/>
              </p:ext>
            </p:extLst>
          </p:nvPr>
        </p:nvGraphicFramePr>
        <p:xfrm>
          <a:off x="535908" y="1789473"/>
          <a:ext cx="11157995" cy="258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Document" r:id="rId6" imgW="6647480" imgH="1541741" progId="Word.Document.12">
                  <p:embed/>
                </p:oleObj>
              </mc:Choice>
              <mc:Fallback>
                <p:oleObj name="Document" r:id="rId6" imgW="6647480" imgH="15417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908" y="1789473"/>
                        <a:ext cx="11157995" cy="2587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9047025" y="3476533"/>
            <a:ext cx="976393" cy="2805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9047025" y="2856481"/>
            <a:ext cx="976393" cy="2805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0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676659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Quantité d’eau utilisée par les ménages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16980"/>
              </p:ext>
            </p:extLst>
          </p:nvPr>
        </p:nvGraphicFramePr>
        <p:xfrm>
          <a:off x="848425" y="1604419"/>
          <a:ext cx="10532962" cy="658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Document" r:id="rId6" imgW="6836163" imgH="4153555" progId="Word.Document.12">
                  <p:embed/>
                </p:oleObj>
              </mc:Choice>
              <mc:Fallback>
                <p:oleObj name="Document" r:id="rId6" imgW="6836163" imgH="4153555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8425" y="1604419"/>
                        <a:ext cx="10532962" cy="658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9209070" y="2773575"/>
            <a:ext cx="976393" cy="4094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9209069" y="4224760"/>
            <a:ext cx="976393" cy="39354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70310" y="447968"/>
            <a:ext cx="10276110" cy="686351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/>
              <a:t>Les enquêtes utilisant SENS/SMART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5020" y="2245488"/>
            <a:ext cx="6361500" cy="342304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Standardisation rigoureuse des procédures sur le terrain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Contrôle de la qualité des données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Pour améliorer la qualité des données collectées, faciliter la collecte et l’analyse des résultats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Utilisation de la collecte de données mobiles (smartphones/ODK)</a:t>
            </a:r>
          </a:p>
        </p:txBody>
      </p:sp>
      <p:pic>
        <p:nvPicPr>
          <p:cNvPr id="6" name="I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8" y="1553489"/>
            <a:ext cx="4025582" cy="269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583418" y="4663683"/>
            <a:ext cx="402558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données d'enquête cohérentes et fiables sont collectées et analysées</a:t>
            </a:r>
            <a:endParaRPr lang="en-CA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Arrow Connector 2"/>
          <p:cNvCxnSpPr/>
          <p:nvPr/>
        </p:nvCxnSpPr>
        <p:spPr>
          <a:xfrm>
            <a:off x="2492336" y="3944262"/>
            <a:ext cx="0" cy="6005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83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34494"/>
              </p:ext>
            </p:extLst>
          </p:nvPr>
        </p:nvGraphicFramePr>
        <p:xfrm>
          <a:off x="462920" y="1575283"/>
          <a:ext cx="11304000" cy="651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6" imgW="6836163" imgH="4153555" progId="Word.Document.12">
                  <p:embed/>
                </p:oleObj>
              </mc:Choice>
              <mc:Fallback>
                <p:oleObj name="Document" r:id="rId6" imgW="6836163" imgH="4153555" progId="Word.Documen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920" y="1575283"/>
                        <a:ext cx="11304000" cy="651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676659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Quantité d’eau utilisée par les ménages</a:t>
            </a:r>
          </a:p>
        </p:txBody>
      </p:sp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9382689" y="2733063"/>
            <a:ext cx="976393" cy="4094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9382689" y="4184560"/>
            <a:ext cx="976393" cy="39354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68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3" y="0"/>
            <a:ext cx="10220446" cy="65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96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5862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Utilisation d’un système amélioré d’élimination des excrétas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93425"/>
              </p:ext>
            </p:extLst>
          </p:nvPr>
        </p:nvGraphicFramePr>
        <p:xfrm>
          <a:off x="347241" y="1956122"/>
          <a:ext cx="11157994" cy="762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Document" r:id="rId6" imgW="6836163" imgH="5321922" progId="Word.Document.12">
                  <p:embed/>
                </p:oleObj>
              </mc:Choice>
              <mc:Fallback>
                <p:oleObj name="Document" r:id="rId6" imgW="6836163" imgH="532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241" y="1956122"/>
                        <a:ext cx="11157994" cy="762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9197496" y="3316408"/>
            <a:ext cx="976393" cy="31804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9197496" y="5039875"/>
            <a:ext cx="976393" cy="31804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2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10239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Utilisation d’un système amélioré d’élimination des excrétas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02848"/>
              </p:ext>
            </p:extLst>
          </p:nvPr>
        </p:nvGraphicFramePr>
        <p:xfrm>
          <a:off x="494939" y="2025570"/>
          <a:ext cx="11263082" cy="769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Document" r:id="rId6" imgW="6836163" imgH="5321922" progId="Word.Document.12">
                  <p:embed/>
                </p:oleObj>
              </mc:Choice>
              <mc:Fallback>
                <p:oleObj name="Document" r:id="rId6" imgW="6836163" imgH="532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939" y="2025570"/>
                        <a:ext cx="11263082" cy="7693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9463714" y="2540905"/>
            <a:ext cx="976393" cy="31804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9463714" y="4277107"/>
            <a:ext cx="976393" cy="31804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0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Elimination des excrétas des enfants de moins de 3 ans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408656"/>
              </p:ext>
            </p:extLst>
          </p:nvPr>
        </p:nvGraphicFramePr>
        <p:xfrm>
          <a:off x="612697" y="2684462"/>
          <a:ext cx="11032348" cy="246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Document" r:id="rId5" imgW="6647480" imgH="1486293" progId="Word.Document.12">
                  <p:embed/>
                </p:oleObj>
              </mc:Choice>
              <mc:Fallback>
                <p:oleObj name="Document" r:id="rId5" imgW="6647480" imgH="1486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97" y="2684462"/>
                        <a:ext cx="11032348" cy="246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8005304" y="3524752"/>
            <a:ext cx="976393" cy="38749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tIns="68580" bIns="68580" anchor="ctr"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1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43" y="1417469"/>
            <a:ext cx="11725154" cy="4809709"/>
          </a:xfrm>
        </p:spPr>
        <p:txBody>
          <a:bodyPr numCol="2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Couverture en provision de moustiquaires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Possession de moustiquaires (tous types confondus et MILD) ;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Utilisation des moustiquaires (tous types confondus et MILD) par la population, les enfants âgés de 0 à 59 mois et les femmes enceintes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Prochaines étapes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b="1" u="sng" dirty="0">
                <a:solidFill>
                  <a:schemeClr val="tx1"/>
                </a:solidFill>
              </a:rPr>
              <a:t>Rapport final fin juin-début juillet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8712" y="126335"/>
            <a:ext cx="11672416" cy="75334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3600" dirty="0"/>
              <a:t>Résultats restant à produire</a:t>
            </a:r>
          </a:p>
        </p:txBody>
      </p:sp>
    </p:spTree>
    <p:extLst>
      <p:ext uri="{BB962C8B-B14F-4D97-AF65-F5344CB8AC3E}">
        <p14:creationId xmlns:p14="http://schemas.microsoft.com/office/powerpoint/2010/main" val="283525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925999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60721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Statut Nutritionnel des Enfants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12" y="1158626"/>
            <a:ext cx="11654725" cy="454830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Malnutrition Aiguë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solidFill>
                  <a:schemeClr val="tx1"/>
                </a:solidFill>
                <a:sym typeface="Wingdings" panose="05000000000000000000" pitchFamily="2" charset="2"/>
              </a:rPr>
              <a:t> Maintenir des niveaux de MAG faibles chez les enfants âgés de 6 à 59 mois en poursuivant les programmes de nutrition actuels ;</a:t>
            </a: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200" dirty="0">
                <a:solidFill>
                  <a:schemeClr val="tx1"/>
                </a:solidFill>
                <a:sym typeface="Wingdings" panose="05000000000000000000" pitchFamily="2" charset="2"/>
              </a:rPr>
              <a:t>Relancer la distribution de MUSALAC aux enfants MAM dans les SSN ;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solidFill>
                  <a:schemeClr val="tx1"/>
                </a:solidFill>
                <a:sym typeface="Wingdings" panose="05000000000000000000" pitchFamily="2" charset="2"/>
              </a:rPr>
              <a:t> Intensifier les activités de dépistage (mesure du PB - ASC) ;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solidFill>
                  <a:schemeClr val="tx1"/>
                </a:solidFill>
                <a:sym typeface="Wingdings" panose="05000000000000000000" pitchFamily="2" charset="2"/>
              </a:rPr>
              <a:t> Continuer l’utilisation de l'indice WHZ &amp; du PB comme critère d'admission au sein des programmes nutritionnels ;</a:t>
            </a:r>
            <a:endParaRPr lang="fr-FR" sz="22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 Malnutrition Chronique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solidFill>
                  <a:schemeClr val="tx1"/>
                </a:solidFill>
              </a:rPr>
              <a:t> Lutter contre la malnutrition chronique en favorisant les interventions ciblant la fenêtre d’opportunité (de la grossesse à l’âge de deux ans pour l’enfant) ;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solidFill>
                  <a:schemeClr val="tx1"/>
                </a:solidFill>
              </a:rPr>
              <a:t> Interventions ayant la plus forte probabilité d'impact : Promotion des pratiques appropriées d’ANJE, promotion de la supplémentation en fer-acide folique pendant la grossesse, etc. ;</a:t>
            </a:r>
          </a:p>
        </p:txBody>
      </p:sp>
    </p:spTree>
    <p:extLst>
      <p:ext uri="{BB962C8B-B14F-4D97-AF65-F5344CB8AC3E}">
        <p14:creationId xmlns:p14="http://schemas.microsoft.com/office/powerpoint/2010/main" val="3060510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8823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Couverture des programmes de sant</a:t>
            </a:r>
            <a:r>
              <a:rPr lang="fr-FR" sz="3600" dirty="0">
                <a:cs typeface="Arial" panose="020B0604020202020204" pitchFamily="34" charset="0"/>
              </a:rPr>
              <a:t>é &amp; ANJE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12" y="1502416"/>
            <a:ext cx="11654725" cy="442443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Promotion des pratiques appropriées d’ANJE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Introduction en temp opportun de l’alimentation de complément ;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Pratiques d’allaitement ;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Continuer les sessions de formation sur les pratiques appropriées d’ANJE 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Vaccination anti-rougeole et Supplémentation en vitamine A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Renforcer la sensibilisation des mères sur les campagnes de supplémentation en vitamine A et de vaccination ;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Améliorer la documentation sur les vaccinations contre la rougeole et la supplémentation en vitamine A dans les carnets de santé des enfants;</a:t>
            </a:r>
          </a:p>
          <a:p>
            <a:pPr marL="1001268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92925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65351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Anémie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78" y="1232275"/>
            <a:ext cx="10357042" cy="442443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Enfants</a:t>
            </a:r>
          </a:p>
          <a:p>
            <a:pPr marL="72694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Continuer d’inclure le CSB+ dans l’assistance alimentaire distribuée par le PAM afin de diminuer l'anémie chez les enfants âgés de 6 à 59 mois en priorisant les enfants âgés de 6 à 23 mois, en particulier dans les camps de Kavumu, Gasorwe-Kinama et Bwagiriza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Femmes enceintes</a:t>
            </a:r>
          </a:p>
          <a:p>
            <a:pPr marL="72694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Augmenter l'inscription des femmes enceintes dans les programmes de CPN ;</a:t>
            </a:r>
          </a:p>
          <a:p>
            <a:pPr marL="72694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Augmenter la couverture de la supplémentation en fer-acide folique 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37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005840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84004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5840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Sécurité Alimentaire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7" y="1000781"/>
            <a:ext cx="11840901" cy="460682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 Continuer la distribution de l’aide alimentaire (CSB+) et du “cash” (4000 BIF/pers.)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1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 Renforcer les activités visant </a:t>
            </a: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à</a:t>
            </a:r>
            <a:r>
              <a:rPr lang="fr-FR" sz="2400" b="1" dirty="0">
                <a:solidFill>
                  <a:schemeClr val="tx1"/>
                </a:solidFill>
              </a:rPr>
              <a:t> améliorer la diversité alimentaire au niveau des ménages 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Améliorer l’accès aux aliments d’origine animale (viande, poisson, œufs) 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Rendre les légumes et les fruits beaucoup plus disponibles et plus abordables 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Diminuer l'utilisation de stratégies d'adaptation négatives ;</a:t>
            </a:r>
          </a:p>
          <a:p>
            <a:pPr marL="47548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chemeClr val="tx1"/>
                </a:solidFill>
              </a:rPr>
              <a:t> Augmenter la disponibilité d’aliments appropriés aux enfants âgés de 6 à 23 mois  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Distribution d'aliments de complément disponibles localement et culturellement acceptables (non périssables) ?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1"/>
                </a:solidFill>
              </a:rPr>
              <a:t>« Cash » spécial pour les enfants entre 6 et 23 mois (+ 2000 BIF) ?</a:t>
            </a:r>
          </a:p>
        </p:txBody>
      </p:sp>
    </p:spTree>
    <p:extLst>
      <p:ext uri="{BB962C8B-B14F-4D97-AF65-F5344CB8AC3E}">
        <p14:creationId xmlns:p14="http://schemas.microsoft.com/office/powerpoint/2010/main" val="3717705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179868"/>
            <a:ext cx="11672416" cy="60721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Eau, Hygiène et Assainissement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05" y="879676"/>
            <a:ext cx="11527230" cy="460682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chemeClr val="tx1"/>
                </a:solidFill>
              </a:rPr>
              <a:t> Mettre en œuvre une enquête CAP</a:t>
            </a:r>
            <a:r>
              <a:rPr lang="fr-FR" sz="1900" dirty="0">
                <a:solidFill>
                  <a:schemeClr val="tx1"/>
                </a:solidFill>
              </a:rPr>
              <a:t> pour explorer l'utilisation de l'eau domestique, la situation des récipients de stockage, les mauvaises pratiques d'hygiène liées au stockage de l'eau, etc., pour faciliter la planification du programme WASH.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9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chemeClr val="tx1"/>
                </a:solidFill>
              </a:rPr>
              <a:t> Améliorer l’approvisionnement en eau de boisson (en priorisant les camps de Gasorwe-Kinama et de Musasa) :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Améliorer le réseau de distribution d'eau 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Envisager le remplacement des motopompes actuellement utilisées dans les camps de Musasa et de Gasorwe-Kinama par des motopompes plus puissantes 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Réviser le planning de distribution de l’eau (augmenter/modifier les heures de distribution) ? 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Augmenter le nombre de récipients de stockage d'eau pour aider les ménages à collecter / accéder à plus d'eau;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chemeClr val="tx1"/>
                </a:solidFill>
              </a:rPr>
              <a:t> Améliorer les pratiques d’hygiène dans les camps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Comprendre pourquoi la diarrhée est très répandue chez les enfants de 6 à 59 mois 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Mettre en place une campagne de communication sur le lavage des mains et les bonnes pratiques d’hygiène;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900" dirty="0">
                <a:solidFill>
                  <a:schemeClr val="tx1"/>
                </a:solidFill>
              </a:rPr>
              <a:t>Améliorer l'entretien des latrines communes dans les camps de Gasorwe-Kinama et de Musasa ;</a:t>
            </a:r>
            <a:endParaRPr lang="fr-FR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7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8652" y="1784321"/>
            <a:ext cx="10521389" cy="1329270"/>
          </a:xfrm>
        </p:spPr>
        <p:txBody>
          <a:bodyPr>
            <a:noAutofit/>
          </a:bodyPr>
          <a:lstStyle/>
          <a:p>
            <a:pPr algn="ctr"/>
            <a:r>
              <a:rPr lang="fr-FR" sz="3600" b="0" i="1" dirty="0"/>
              <a:t>Cette enquête a été possible grâce au soutien technique et financier des partenaires suivants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6421" y="357504"/>
            <a:ext cx="631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>
                <a:solidFill>
                  <a:schemeClr val="bg1"/>
                </a:solidFill>
              </a:rPr>
              <a:t>REMERCIEMENTS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62926" y="3923279"/>
            <a:ext cx="9960283" cy="1817338"/>
            <a:chOff x="957956" y="4651320"/>
            <a:chExt cx="8138241" cy="144214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093" y="4839735"/>
              <a:ext cx="906104" cy="918293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957956" y="4651320"/>
              <a:ext cx="7025922" cy="1442146"/>
              <a:chOff x="-632052" y="-4763"/>
              <a:chExt cx="7853920" cy="1457324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-632052" y="-4763"/>
                <a:ext cx="6385152" cy="1457324"/>
                <a:chOff x="-654027" y="-5749"/>
                <a:chExt cx="6607152" cy="1758950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-654027" y="-5749"/>
                  <a:ext cx="4401342" cy="1758950"/>
                  <a:chOff x="-654126" y="-5750"/>
                  <a:chExt cx="4402006" cy="1759353"/>
                </a:xfrm>
              </p:grpSpPr>
              <p:pic>
                <p:nvPicPr>
                  <p:cNvPr id="21" name="Image 2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654126" y="130117"/>
                    <a:ext cx="1173450" cy="1315516"/>
                  </a:xfrm>
                  <a:prstGeom prst="rect">
                    <a:avLst/>
                  </a:prstGeom>
                </p:spPr>
              </p:pic>
              <p:pic>
                <p:nvPicPr>
                  <p:cNvPr id="22" name="Image 21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2692" y="126489"/>
                    <a:ext cx="1659580" cy="1315516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 22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960" r="22870"/>
                  <a:stretch/>
                </p:blipFill>
                <p:spPr>
                  <a:xfrm>
                    <a:off x="2737228" y="-5750"/>
                    <a:ext cx="1010652" cy="175935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5725" y="209550"/>
                  <a:ext cx="2057400" cy="123825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3618" y="173617"/>
                <a:ext cx="1238250" cy="12382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1970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3" y="2500131"/>
            <a:ext cx="11689510" cy="3683079"/>
          </a:xfrm>
        </p:spPr>
        <p:txBody>
          <a:bodyPr>
            <a:normAutofit/>
          </a:bodyPr>
          <a:lstStyle/>
          <a:p>
            <a:r>
              <a:rPr lang="fr-FR" sz="48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223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672416" cy="68823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Objectifs de l’enquête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00" y="775504"/>
            <a:ext cx="11718388" cy="520860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Evaluer la prévalence de la </a:t>
            </a:r>
            <a:r>
              <a:rPr lang="fr-FR" sz="2400" b="1" dirty="0">
                <a:solidFill>
                  <a:schemeClr val="tx1"/>
                </a:solidFill>
              </a:rPr>
              <a:t>malnutrition aigüe </a:t>
            </a:r>
            <a:r>
              <a:rPr lang="fr-FR" sz="2400" dirty="0">
                <a:solidFill>
                  <a:schemeClr val="tx1"/>
                </a:solidFill>
              </a:rPr>
              <a:t>(émaciation), de la </a:t>
            </a:r>
            <a:r>
              <a:rPr lang="fr-FR" sz="2400" b="1" dirty="0">
                <a:solidFill>
                  <a:schemeClr val="tx1"/>
                </a:solidFill>
              </a:rPr>
              <a:t>malnutrition chronique </a:t>
            </a:r>
            <a:r>
              <a:rPr lang="fr-FR" sz="2400" dirty="0">
                <a:solidFill>
                  <a:schemeClr val="tx1"/>
                </a:solidFill>
              </a:rPr>
              <a:t>(retard de croissance) et de </a:t>
            </a:r>
            <a:r>
              <a:rPr lang="fr-FR" sz="2400" b="1" dirty="0">
                <a:solidFill>
                  <a:schemeClr val="tx1"/>
                </a:solidFill>
              </a:rPr>
              <a:t>l’insuffisance pondérale </a:t>
            </a:r>
            <a:r>
              <a:rPr lang="fr-FR" sz="2400" dirty="0">
                <a:solidFill>
                  <a:schemeClr val="tx1"/>
                </a:solidFill>
              </a:rPr>
              <a:t>parmi les enfants réfugiés (6-59 mois) 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Evaluer la prévalence de </a:t>
            </a:r>
            <a:r>
              <a:rPr lang="fr-FR" sz="2400" b="1" dirty="0">
                <a:solidFill>
                  <a:schemeClr val="tx1"/>
                </a:solidFill>
              </a:rPr>
              <a:t>l’anémie</a:t>
            </a:r>
            <a:r>
              <a:rPr lang="fr-FR" sz="2400" dirty="0">
                <a:solidFill>
                  <a:schemeClr val="tx1"/>
                </a:solidFill>
              </a:rPr>
              <a:t> chez les enfants (6-59 mois) et les femmes en âge de procréer (15-49 ans (non-enceintes))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Evaluer </a:t>
            </a:r>
            <a:r>
              <a:rPr lang="fr-FR" sz="2400" b="1" dirty="0">
                <a:solidFill>
                  <a:schemeClr val="tx1"/>
                </a:solidFill>
              </a:rPr>
              <a:t>les pratiques d’ANJE </a:t>
            </a:r>
            <a:r>
              <a:rPr lang="fr-FR" sz="2400" dirty="0">
                <a:solidFill>
                  <a:schemeClr val="tx1"/>
                </a:solidFill>
              </a:rPr>
              <a:t>(0 à 23 mois) ;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Déterminer </a:t>
            </a:r>
            <a:r>
              <a:rPr lang="fr-FR" sz="2400" b="1" dirty="0">
                <a:solidFill>
                  <a:schemeClr val="tx1"/>
                </a:solidFill>
              </a:rPr>
              <a:t>l'accès aux services de santé primaires et les indicateurs de l'état de santé qui contribueront au bien-être nutritionnel chez les enfants réfugiés âgés de 0 à 59 mois et les femmes enceintes</a:t>
            </a:r>
            <a:r>
              <a:rPr lang="fr-FR" sz="2400" dirty="0">
                <a:solidFill>
                  <a:schemeClr val="tx1"/>
                </a:solidFill>
              </a:rPr>
              <a:t> (couverture vaccinale anti-rougeole, supplémentation en vitamine A, prévalence de la diarrhée, niveau d’enrôlement au sein des programmes d’alimentation supplémentaire et d’alimentation thérapeutique, niveau d’enrôlement en centres de soins prénataux,  supplémentation en fer-acide folique) ;</a:t>
            </a:r>
          </a:p>
        </p:txBody>
      </p:sp>
    </p:spTree>
    <p:extLst>
      <p:ext uri="{BB962C8B-B14F-4D97-AF65-F5344CB8AC3E}">
        <p14:creationId xmlns:p14="http://schemas.microsoft.com/office/powerpoint/2010/main" val="338924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0" y="254643"/>
            <a:ext cx="11672416" cy="68823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FR" sz="3600" dirty="0"/>
              <a:t>Objectifs de l’enquête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00" y="1273215"/>
            <a:ext cx="11718388" cy="4710896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Définir l’état actuel de </a:t>
            </a:r>
            <a:r>
              <a:rPr lang="fr-FR" sz="2400" b="1" dirty="0"/>
              <a:t>sécurité alimentaire </a:t>
            </a:r>
            <a:r>
              <a:rPr lang="fr-FR" sz="2400" dirty="0"/>
              <a:t>parmi les réfugiés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dirty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Déterminer le </a:t>
            </a:r>
            <a:r>
              <a:rPr lang="fr-FR" sz="2400" b="1" dirty="0"/>
              <a:t>niveau d’accès de la population à l’eau potable et aux systèmes d’hygiène et d’assainissement</a:t>
            </a:r>
            <a:r>
              <a:rPr lang="fr-FR" sz="2400" dirty="0"/>
              <a:t>, ainsi que leur niveau d’utilisation parmi la population réfugiée;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Evaluer le </a:t>
            </a:r>
            <a:r>
              <a:rPr lang="fr-FR" sz="2400" b="1" dirty="0"/>
              <a:t>niveau de possession et d’utilisation de moustiquaires </a:t>
            </a:r>
            <a:r>
              <a:rPr lang="fr-FR" sz="2400" dirty="0"/>
              <a:t>parmi la population réfugiée;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 Elaborer des </a:t>
            </a:r>
            <a:r>
              <a:rPr lang="fr-FR" sz="2400" b="1" dirty="0"/>
              <a:t>recommandations et identifier les domaines d'intervention potentiels </a:t>
            </a:r>
            <a:r>
              <a:rPr lang="fr-FR" sz="2400" dirty="0"/>
              <a:t>en tenant compte des programmes existants de santé publique et de nutrition. </a:t>
            </a:r>
          </a:p>
        </p:txBody>
      </p:sp>
    </p:spTree>
    <p:extLst>
      <p:ext uri="{BB962C8B-B14F-4D97-AF65-F5344CB8AC3E}">
        <p14:creationId xmlns:p14="http://schemas.microsoft.com/office/powerpoint/2010/main" val="2664948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7YItqebEyfNWRgeewsOA"/>
</p:tagLst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-V2" id="{3E386AF6-AFA1-4435-B293-6BF6E93FC347}" vid="{380E39D3-DA05-4B59-A009-DFC129E09A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RF251983_UNHCR_Brand_Book_Template_2016_V1</Template>
  <TotalTime>0</TotalTime>
  <Words>3379</Words>
  <Application>Microsoft Office PowerPoint</Application>
  <PresentationFormat>Widescreen</PresentationFormat>
  <Paragraphs>692</Paragraphs>
  <Slides>73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Black</vt:lpstr>
      <vt:lpstr>Calibri</vt:lpstr>
      <vt:lpstr>Calibri (Corps)</vt:lpstr>
      <vt:lpstr>Segoe UI</vt:lpstr>
      <vt:lpstr>Times New Roman</vt:lpstr>
      <vt:lpstr>Wingdings</vt:lpstr>
      <vt:lpstr>Wingdings 3</vt:lpstr>
      <vt:lpstr>UNHCR2016</vt:lpstr>
      <vt:lpstr>Document</vt:lpstr>
      <vt:lpstr>Enquêtes Nutritionnelles et de Santé SENS  Camps de Réfugiés - Burundi</vt:lpstr>
      <vt:lpstr>Sommaire</vt:lpstr>
      <vt:lpstr>Introduction</vt:lpstr>
      <vt:lpstr>Pourquoi des enquêtes nutritionnelles et de santé SENS dans les camps de réfugiés, au Burundi ?</vt:lpstr>
      <vt:lpstr>Pourquoi l’utilisation des méthodologies SENS et SMART ?</vt:lpstr>
      <vt:lpstr>Les enquêtes utilisant SENS/SMART</vt:lpstr>
      <vt:lpstr>OBJECTIFS</vt:lpstr>
      <vt:lpstr>Objectifs de l’enquête</vt:lpstr>
      <vt:lpstr>Objectifs de l’enquête</vt:lpstr>
      <vt:lpstr>MÉTHODOLOGIE</vt:lpstr>
      <vt:lpstr>Population cible</vt:lpstr>
      <vt:lpstr>Méthodologie</vt:lpstr>
      <vt:lpstr>Calcul de la taille des échantillons (Exemple: Kinama)</vt:lpstr>
      <vt:lpstr>Tailles d’échantillons finales</vt:lpstr>
      <vt:lpstr>Tailles d’échantillons finales - Ensemble des modules SENS</vt:lpstr>
      <vt:lpstr>Formation des Enquêteurs</vt:lpstr>
      <vt:lpstr>Organigramme de l’enquête </vt:lpstr>
      <vt:lpstr>Supervision</vt:lpstr>
      <vt:lpstr>Collecte des Données</vt:lpstr>
      <vt:lpstr>rÉSULTATS</vt:lpstr>
      <vt:lpstr>Tailles d’échantillons finales</vt:lpstr>
      <vt:lpstr>Qualité des Données</vt:lpstr>
      <vt:lpstr>Qualité des Données</vt:lpstr>
      <vt:lpstr>STATUT NUTRITIONNEL DES ENFANTS</vt:lpstr>
      <vt:lpstr>PowerPoint Presentation</vt:lpstr>
      <vt:lpstr>PowerPoint Presentation</vt:lpstr>
      <vt:lpstr>PowerPoint Presentation</vt:lpstr>
      <vt:lpstr>Vaccination contre la Rougeole</vt:lpstr>
      <vt:lpstr>Supplémentation en Vitamine A</vt:lpstr>
      <vt:lpstr>Diarrhée dans les deux dernières semaines</vt:lpstr>
      <vt:lpstr>PRATIQUES ANJE</vt:lpstr>
      <vt:lpstr>Initiation de l’allaitement au sein  (0-23 mois)</vt:lpstr>
      <vt:lpstr>Allaitement Maternel Exclusif (0-5 mois) </vt:lpstr>
      <vt:lpstr>Allaitement continu à 1 an (12-15 mois)</vt:lpstr>
      <vt:lpstr>Allaitement continu à 2 ans (20-23 mois)</vt:lpstr>
      <vt:lpstr>Utilisation du biberon (0-23 mois)</vt:lpstr>
      <vt:lpstr>Introduction de l’alimentation de complément (6-8 mois)</vt:lpstr>
      <vt:lpstr>Consommation d’aliments riches et/ou enrichis en fer (6-23 mois)</vt:lpstr>
      <vt:lpstr>Consommation de CSB+  (6-23 mois)</vt:lpstr>
      <vt:lpstr>ANÉMIE</vt:lpstr>
      <vt:lpstr>PowerPoint Presentation</vt:lpstr>
      <vt:lpstr>PowerPoint Presentation</vt:lpstr>
      <vt:lpstr>INDICATEURS ADDITIONNELS</vt:lpstr>
      <vt:lpstr>Consultations Prénatales Femmes Enceintes 15-49 ans</vt:lpstr>
      <vt:lpstr>Supplémentation Fer-Acide Folique Femmes Enceintes 15-49 ans</vt:lpstr>
      <vt:lpstr>SÉCURITÉ ALIMENTAIRE</vt:lpstr>
      <vt:lpstr>Carte de Ration</vt:lpstr>
      <vt:lpstr>Nombre moyen de jours pendant lesquels la ration alimentaire a duré</vt:lpstr>
      <vt:lpstr>Utilisation du « cash »</vt:lpstr>
      <vt:lpstr>Stratégies d’adaptation négatives Camp de Kinama</vt:lpstr>
      <vt:lpstr>Stratégies d’adaptation négatives Camp de Musasa</vt:lpstr>
      <vt:lpstr>Stratégies d’adaptation négatives Camp de Bwagiriza</vt:lpstr>
      <vt:lpstr>Stratégies d’adaptation négatives Camp de Kavumu</vt:lpstr>
      <vt:lpstr>Score de Diversité Alimentaire du Ménage (SDAM)</vt:lpstr>
      <vt:lpstr>PowerPoint Presentation</vt:lpstr>
      <vt:lpstr>PowerPoint Presentation</vt:lpstr>
      <vt:lpstr>Eau, hygiène et Assainissement</vt:lpstr>
      <vt:lpstr>Source d’eau de boisson &amp; Stockage</vt:lpstr>
      <vt:lpstr>Quantité d’eau utilisée par les ménages</vt:lpstr>
      <vt:lpstr>Quantité d’eau utilisée par les ménages</vt:lpstr>
      <vt:lpstr>PowerPoint Presentation</vt:lpstr>
      <vt:lpstr>Utilisation d’un système amélioré d’élimination des excrétas</vt:lpstr>
      <vt:lpstr>Utilisation d’un système amélioré d’élimination des excrétas</vt:lpstr>
      <vt:lpstr>Elimination des excrétas des enfants de moins de 3 ans</vt:lpstr>
      <vt:lpstr>PowerPoint Presentation</vt:lpstr>
      <vt:lpstr>RECOMMANDATIONS</vt:lpstr>
      <vt:lpstr>Statut Nutritionnel des Enfants</vt:lpstr>
      <vt:lpstr>Couverture des programmes de santé &amp; ANJE</vt:lpstr>
      <vt:lpstr>Anémie</vt:lpstr>
      <vt:lpstr>Sécurité Alimentaire</vt:lpstr>
      <vt:lpstr>Eau, Hygiène et Assainissement</vt:lpstr>
      <vt:lpstr>Cette enquête a été possible grâce au soutien technique et financier des partenaires suivants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Nutrition Survey with SMART Methods</dc:title>
  <dc:creator>Fanny Cassard</dc:creator>
  <cp:lastModifiedBy>Fanny Cassard</cp:lastModifiedBy>
  <cp:revision>482</cp:revision>
  <cp:lastPrinted>2017-06-27T17:15:35Z</cp:lastPrinted>
  <dcterms:created xsi:type="dcterms:W3CDTF">2014-06-25T09:53:34Z</dcterms:created>
  <dcterms:modified xsi:type="dcterms:W3CDTF">2018-07-23T07:47:57Z</dcterms:modified>
</cp:coreProperties>
</file>