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9.xml" ContentType="application/vnd.openxmlformats-officedocument.presentationml.tags+xml"/>
  <Override PartName="/ppt/tags/tag10.xml" ContentType="application/vnd.openxmlformats-officedocument.presentationml.tags+xml"/>
  <Override PartName="/ppt/notesSlides/notesSlide2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tags/tag11.xml" ContentType="application/vnd.openxmlformats-officedocument.presentationml.tags+xml"/>
  <Override PartName="/ppt/tags/tag12.xml" ContentType="application/vnd.openxmlformats-officedocument.presentationml.tags+xml"/>
  <Override PartName="/ppt/notesSlides/notesSlide25.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2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7.xml" ContentType="application/vnd.openxmlformats-officedocument.presentationml.notesSlide+xml"/>
  <Override PartName="/ppt/tags/tag16.xml" ContentType="application/vnd.openxmlformats-officedocument.presentationml.tags+xml"/>
  <Override PartName="/ppt/notesSlides/notesSlide28.xml" ContentType="application/vnd.openxmlformats-officedocument.presentationml.notesSlide+xml"/>
  <Override PartName="/ppt/tags/tag17.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8.xml" ContentType="application/vnd.openxmlformats-officedocument.presentationml.tags+xml"/>
  <Override PartName="/ppt/notesSlides/notesSlide31.xml" ContentType="application/vnd.openxmlformats-officedocument.presentationml.notesSlide+xml"/>
  <Override PartName="/ppt/tags/tag19.xml" ContentType="application/vnd.openxmlformats-officedocument.presentationml.tags+xml"/>
  <Override PartName="/ppt/notesSlides/notesSlide32.xml" ContentType="application/vnd.openxmlformats-officedocument.presentationml.notesSlide+xml"/>
  <Override PartName="/ppt/tags/tag20.xml" ContentType="application/vnd.openxmlformats-officedocument.presentationml.tags+xml"/>
  <Override PartName="/ppt/notesSlides/notesSlide3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3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3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6.xml" ContentType="application/vnd.openxmlformats-officedocument.presentationml.notesSlide+xml"/>
  <Override PartName="/ppt/tags/tag29.xml" ContentType="application/vnd.openxmlformats-officedocument.presentationml.tags+xml"/>
  <Override PartName="/ppt/notesSlides/notesSlide37.xml" ContentType="application/vnd.openxmlformats-officedocument.presentationml.notesSlide+xml"/>
  <Override PartName="/ppt/tags/tag30.xml" ContentType="application/vnd.openxmlformats-officedocument.presentationml.tags+xml"/>
  <Override PartName="/ppt/notesSlides/notesSlide38.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36.xml" ContentType="application/vnd.openxmlformats-officedocument.presentationml.tags+xml"/>
  <Override PartName="/ppt/notesSlides/notesSlide4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51.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62"/>
  </p:notesMasterIdLst>
  <p:handoutMasterIdLst>
    <p:handoutMasterId r:id="rId63"/>
  </p:handoutMasterIdLst>
  <p:sldIdLst>
    <p:sldId id="611" r:id="rId2"/>
    <p:sldId id="257" r:id="rId3"/>
    <p:sldId id="417" r:id="rId4"/>
    <p:sldId id="546" r:id="rId5"/>
    <p:sldId id="547" r:id="rId6"/>
    <p:sldId id="465" r:id="rId7"/>
    <p:sldId id="595" r:id="rId8"/>
    <p:sldId id="548" r:id="rId9"/>
    <p:sldId id="597" r:id="rId10"/>
    <p:sldId id="550" r:id="rId11"/>
    <p:sldId id="439" r:id="rId12"/>
    <p:sldId id="551" r:id="rId13"/>
    <p:sldId id="503" r:id="rId14"/>
    <p:sldId id="441" r:id="rId15"/>
    <p:sldId id="553" r:id="rId16"/>
    <p:sldId id="554" r:id="rId17"/>
    <p:sldId id="555" r:id="rId18"/>
    <p:sldId id="598" r:id="rId19"/>
    <p:sldId id="425" r:id="rId20"/>
    <p:sldId id="428" r:id="rId21"/>
    <p:sldId id="504" r:id="rId22"/>
    <p:sldId id="599" r:id="rId23"/>
    <p:sldId id="612" r:id="rId24"/>
    <p:sldId id="613" r:id="rId25"/>
    <p:sldId id="614" r:id="rId26"/>
    <p:sldId id="615" r:id="rId27"/>
    <p:sldId id="564" r:id="rId28"/>
    <p:sldId id="616" r:id="rId29"/>
    <p:sldId id="619" r:id="rId30"/>
    <p:sldId id="600" r:id="rId31"/>
    <p:sldId id="511" r:id="rId32"/>
    <p:sldId id="623" r:id="rId33"/>
    <p:sldId id="624" r:id="rId34"/>
    <p:sldId id="514" r:id="rId35"/>
    <p:sldId id="517" r:id="rId36"/>
    <p:sldId id="625" r:id="rId37"/>
    <p:sldId id="519" r:id="rId38"/>
    <p:sldId id="626" r:id="rId39"/>
    <p:sldId id="627" r:id="rId40"/>
    <p:sldId id="628" r:id="rId41"/>
    <p:sldId id="629" r:id="rId42"/>
    <p:sldId id="630" r:id="rId43"/>
    <p:sldId id="637" r:id="rId44"/>
    <p:sldId id="642" r:id="rId45"/>
    <p:sldId id="643" r:id="rId46"/>
    <p:sldId id="644" r:id="rId47"/>
    <p:sldId id="645" r:id="rId48"/>
    <p:sldId id="646" r:id="rId49"/>
    <p:sldId id="647" r:id="rId50"/>
    <p:sldId id="648" r:id="rId51"/>
    <p:sldId id="649" r:id="rId52"/>
    <p:sldId id="650" r:id="rId53"/>
    <p:sldId id="594" r:id="rId54"/>
    <p:sldId id="609" r:id="rId55"/>
    <p:sldId id="457" r:id="rId56"/>
    <p:sldId id="593" r:id="rId57"/>
    <p:sldId id="532" r:id="rId58"/>
    <p:sldId id="448" r:id="rId59"/>
    <p:sldId id="456" r:id="rId60"/>
    <p:sldId id="610" r:id="rId61"/>
  </p:sldIdLst>
  <p:sldSz cx="12192000" cy="6858000"/>
  <p:notesSz cx="9998075" cy="6865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ETH"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1882" autoAdjust="0"/>
  </p:normalViewPr>
  <p:slideViewPr>
    <p:cSldViewPr snapToGrid="0">
      <p:cViewPr varScale="1">
        <p:scale>
          <a:sx n="67" d="100"/>
          <a:sy n="67" d="100"/>
        </p:scale>
        <p:origin x="816" y="60"/>
      </p:cViewPr>
      <p:guideLst>
        <p:guide orient="horz" pos="2160"/>
        <p:guide pos="3840"/>
      </p:guideLst>
    </p:cSldViewPr>
  </p:slideViewPr>
  <p:notesTextViewPr>
    <p:cViewPr>
      <p:scale>
        <a:sx n="3" d="2"/>
        <a:sy n="3" d="2"/>
      </p:scale>
      <p:origin x="0" y="0"/>
    </p:cViewPr>
  </p:notesTextViewPr>
  <p:notesViewPr>
    <p:cSldViewPr snapToGrid="0">
      <p:cViewPr varScale="1">
        <p:scale>
          <a:sx n="53" d="100"/>
          <a:sy n="53"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fanny\Desktop\UNHCR%20SENS%20Surveys%20Jordan\SENS%20Surveys\6-Analysis\Graphiques_Discussion_Tendanc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fanny\Desktop\UNHCR%20SENS%20Surveys%20Jordan\SENS%20Surveys\6-Analysis\Graphiques_Discussion_Tendances.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fanny\Desktop\UNHCR%20SENS%20Surveys%20Jordan\SENS%20Surveys\6-Analysis\Graphiques_Discussion_Tendances.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fanny\Desktop\UNHCR%20SENS%20Surveys%20Jordan\SENS%20Surveys\6-Analysis\Graph_Food%20Sec_V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fanny\Desktop\UNHCR%20SENS%20Surveys%20Jordan\SENS%20Surveys\6-Analysis\Graph_Food%20Sec_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988588181612192E-2"/>
          <c:y val="0.15972927052477137"/>
          <c:w val="0.96348432331471356"/>
          <c:h val="0.64885805469376379"/>
        </c:manualLayout>
      </c:layout>
      <c:barChart>
        <c:barDir val="col"/>
        <c:grouping val="stacked"/>
        <c:varyColors val="0"/>
        <c:ser>
          <c:idx val="1"/>
          <c:order val="1"/>
          <c:tx>
            <c:strRef>
              <c:f>'Data Wasting'!$A$7</c:f>
              <c:strCache>
                <c:ptCount val="1"/>
                <c:pt idx="0">
                  <c:v>SAM</c:v>
                </c:pt>
              </c:strCache>
            </c:strRef>
          </c:tx>
          <c:spPr>
            <a:solidFill>
              <a:srgbClr val="FF0000"/>
            </a:solidFill>
            <a:ln w="25400">
              <a:noFill/>
            </a:ln>
          </c:spPr>
          <c:invertIfNegative val="0"/>
          <c:dPt>
            <c:idx val="0"/>
            <c:invertIfNegative val="0"/>
            <c:bubble3D val="0"/>
            <c:spPr>
              <a:solidFill>
                <a:srgbClr val="FF0000"/>
              </a:solidFill>
              <a:ln w="25400">
                <a:noFill/>
              </a:ln>
              <a:effectLst>
                <a:glow>
                  <a:schemeClr val="accent1">
                    <a:alpha val="0"/>
                  </a:schemeClr>
                </a:glow>
              </a:effectLst>
            </c:spPr>
            <c:extLst>
              <c:ext xmlns:c16="http://schemas.microsoft.com/office/drawing/2014/chart" uri="{C3380CC4-5D6E-409C-BE32-E72D297353CC}">
                <c16:uniqueId val="{00000001-6DFF-460D-A454-5C9FB95C8B55}"/>
              </c:ext>
            </c:extLst>
          </c:dPt>
          <c:dPt>
            <c:idx val="1"/>
            <c:invertIfNegative val="0"/>
            <c:bubble3D val="0"/>
            <c:extLst>
              <c:ext xmlns:c16="http://schemas.microsoft.com/office/drawing/2014/chart" uri="{C3380CC4-5D6E-409C-BE32-E72D297353CC}">
                <c16:uniqueId val="{00000002-6DFF-460D-A454-5C9FB95C8B55}"/>
              </c:ext>
            </c:extLst>
          </c:dPt>
          <c:dPt>
            <c:idx val="2"/>
            <c:invertIfNegative val="0"/>
            <c:bubble3D val="0"/>
            <c:extLst>
              <c:ext xmlns:c16="http://schemas.microsoft.com/office/drawing/2014/chart" uri="{C3380CC4-5D6E-409C-BE32-E72D297353CC}">
                <c16:uniqueId val="{00000003-6DFF-460D-A454-5C9FB95C8B55}"/>
              </c:ext>
            </c:extLst>
          </c:dPt>
          <c:dPt>
            <c:idx val="3"/>
            <c:invertIfNegative val="0"/>
            <c:bubble3D val="0"/>
            <c:extLst>
              <c:ext xmlns:c16="http://schemas.microsoft.com/office/drawing/2014/chart" uri="{C3380CC4-5D6E-409C-BE32-E72D297353CC}">
                <c16:uniqueId val="{00000004-6DFF-460D-A454-5C9FB95C8B55}"/>
              </c:ext>
            </c:extLst>
          </c:dPt>
          <c:dPt>
            <c:idx val="4"/>
            <c:invertIfNegative val="0"/>
            <c:bubble3D val="0"/>
            <c:extLst>
              <c:ext xmlns:c16="http://schemas.microsoft.com/office/drawing/2014/chart" uri="{C3380CC4-5D6E-409C-BE32-E72D297353CC}">
                <c16:uniqueId val="{00000005-6DFF-460D-A454-5C9FB95C8B55}"/>
              </c:ext>
            </c:extLst>
          </c:dPt>
          <c:dPt>
            <c:idx val="5"/>
            <c:invertIfNegative val="0"/>
            <c:bubble3D val="0"/>
            <c:extLst>
              <c:ext xmlns:c16="http://schemas.microsoft.com/office/drawing/2014/chart" uri="{C3380CC4-5D6E-409C-BE32-E72D297353CC}">
                <c16:uniqueId val="{00000006-6DFF-460D-A454-5C9FB95C8B55}"/>
              </c:ext>
            </c:extLst>
          </c:dPt>
          <c:dPt>
            <c:idx val="12"/>
            <c:invertIfNegative val="0"/>
            <c:bubble3D val="0"/>
            <c:extLst>
              <c:ext xmlns:c16="http://schemas.microsoft.com/office/drawing/2014/chart" uri="{C3380CC4-5D6E-409C-BE32-E72D297353CC}">
                <c16:uniqueId val="{00000007-6DFF-460D-A454-5C9FB95C8B55}"/>
              </c:ext>
            </c:extLst>
          </c:dPt>
          <c:dPt>
            <c:idx val="13"/>
            <c:invertIfNegative val="0"/>
            <c:bubble3D val="0"/>
            <c:extLst>
              <c:ext xmlns:c16="http://schemas.microsoft.com/office/drawing/2014/chart" uri="{C3380CC4-5D6E-409C-BE32-E72D297353CC}">
                <c16:uniqueId val="{00000008-6DFF-460D-A454-5C9FB95C8B55}"/>
              </c:ext>
            </c:extLst>
          </c:dPt>
          <c:dPt>
            <c:idx val="14"/>
            <c:invertIfNegative val="0"/>
            <c:bubble3D val="0"/>
            <c:extLst>
              <c:ext xmlns:c16="http://schemas.microsoft.com/office/drawing/2014/chart" uri="{C3380CC4-5D6E-409C-BE32-E72D297353CC}">
                <c16:uniqueId val="{00000009-6DFF-460D-A454-5C9FB95C8B55}"/>
              </c:ext>
            </c:extLst>
          </c:dPt>
          <c:dPt>
            <c:idx val="15"/>
            <c:invertIfNegative val="0"/>
            <c:bubble3D val="0"/>
            <c:extLst>
              <c:ext xmlns:c16="http://schemas.microsoft.com/office/drawing/2014/chart" uri="{C3380CC4-5D6E-409C-BE32-E72D297353CC}">
                <c16:uniqueId val="{0000000A-6DFF-460D-A454-5C9FB95C8B55}"/>
              </c:ext>
            </c:extLst>
          </c:dPt>
          <c:dPt>
            <c:idx val="16"/>
            <c:invertIfNegative val="0"/>
            <c:bubble3D val="0"/>
            <c:extLst>
              <c:ext xmlns:c16="http://schemas.microsoft.com/office/drawing/2014/chart" uri="{C3380CC4-5D6E-409C-BE32-E72D297353CC}">
                <c16:uniqueId val="{0000000B-6DFF-460D-A454-5C9FB95C8B55}"/>
              </c:ext>
            </c:extLst>
          </c:dPt>
          <c:dLbls>
            <c:dLbl>
              <c:idx val="3"/>
              <c:delete val="1"/>
              <c:extLst>
                <c:ext xmlns:c15="http://schemas.microsoft.com/office/drawing/2012/chart" uri="{CE6537A1-D6FC-4f65-9D91-7224C49458BB}"/>
                <c:ext xmlns:c16="http://schemas.microsoft.com/office/drawing/2014/chart" uri="{C3380CC4-5D6E-409C-BE32-E72D297353CC}">
                  <c16:uniqueId val="{00000004-6DFF-460D-A454-5C9FB95C8B55}"/>
                </c:ext>
              </c:extLst>
            </c:dLbl>
            <c:dLbl>
              <c:idx val="4"/>
              <c:delete val="1"/>
              <c:extLst>
                <c:ext xmlns:c15="http://schemas.microsoft.com/office/drawing/2012/chart" uri="{CE6537A1-D6FC-4f65-9D91-7224C49458BB}"/>
                <c:ext xmlns:c16="http://schemas.microsoft.com/office/drawing/2014/chart" uri="{C3380CC4-5D6E-409C-BE32-E72D297353CC}">
                  <c16:uniqueId val="{00000005-6DFF-460D-A454-5C9FB95C8B55}"/>
                </c:ext>
              </c:extLst>
            </c:dLbl>
            <c:dLbl>
              <c:idx val="5"/>
              <c:delete val="1"/>
              <c:extLst>
                <c:ext xmlns:c15="http://schemas.microsoft.com/office/drawing/2012/chart" uri="{CE6537A1-D6FC-4f65-9D91-7224C49458BB}"/>
                <c:ext xmlns:c16="http://schemas.microsoft.com/office/drawing/2014/chart" uri="{C3380CC4-5D6E-409C-BE32-E72D297353CC}">
                  <c16:uniqueId val="{00000006-6DFF-460D-A454-5C9FB95C8B55}"/>
                </c:ext>
              </c:extLst>
            </c:dLbl>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Wasting'!$B$7:$G$7</c:f>
              <c:numCache>
                <c:formatCode>General</c:formatCode>
                <c:ptCount val="6"/>
                <c:pt idx="0">
                  <c:v>0.3</c:v>
                </c:pt>
                <c:pt idx="1">
                  <c:v>0.3</c:v>
                </c:pt>
                <c:pt idx="3">
                  <c:v>0</c:v>
                </c:pt>
                <c:pt idx="4">
                  <c:v>0</c:v>
                </c:pt>
                <c:pt idx="5">
                  <c:v>0</c:v>
                </c:pt>
              </c:numCache>
            </c:numRef>
          </c:val>
          <c:extLst>
            <c:ext xmlns:c16="http://schemas.microsoft.com/office/drawing/2014/chart" uri="{C3380CC4-5D6E-409C-BE32-E72D297353CC}">
              <c16:uniqueId val="{0000000C-6DFF-460D-A454-5C9FB95C8B55}"/>
            </c:ext>
          </c:extLst>
        </c:ser>
        <c:ser>
          <c:idx val="2"/>
          <c:order val="2"/>
          <c:tx>
            <c:strRef>
              <c:f>'Data Wasting'!$A$6</c:f>
              <c:strCache>
                <c:ptCount val="1"/>
                <c:pt idx="0">
                  <c:v>MAM</c:v>
                </c:pt>
              </c:strCache>
            </c:strRef>
          </c:tx>
          <c:spPr>
            <a:pattFill prst="dkUpDiag">
              <a:fgClr>
                <a:srgbClr val="FF0000"/>
              </a:fgClr>
              <a:bgClr>
                <a:schemeClr val="bg1"/>
              </a:bgClr>
            </a:pattFill>
            <a:ln w="25400">
              <a:noFill/>
            </a:ln>
          </c:spPr>
          <c:invertIfNegative val="0"/>
          <c:dPt>
            <c:idx val="0"/>
            <c:invertIfNegative val="0"/>
            <c:bubble3D val="0"/>
            <c:extLst>
              <c:ext xmlns:c16="http://schemas.microsoft.com/office/drawing/2014/chart" uri="{C3380CC4-5D6E-409C-BE32-E72D297353CC}">
                <c16:uniqueId val="{0000000D-6DFF-460D-A454-5C9FB95C8B55}"/>
              </c:ext>
            </c:extLst>
          </c:dPt>
          <c:dPt>
            <c:idx val="1"/>
            <c:invertIfNegative val="0"/>
            <c:bubble3D val="0"/>
            <c:extLst>
              <c:ext xmlns:c16="http://schemas.microsoft.com/office/drawing/2014/chart" uri="{C3380CC4-5D6E-409C-BE32-E72D297353CC}">
                <c16:uniqueId val="{0000000E-6DFF-460D-A454-5C9FB95C8B55}"/>
              </c:ext>
            </c:extLst>
          </c:dPt>
          <c:dPt>
            <c:idx val="2"/>
            <c:invertIfNegative val="0"/>
            <c:bubble3D val="0"/>
            <c:extLst>
              <c:ext xmlns:c16="http://schemas.microsoft.com/office/drawing/2014/chart" uri="{C3380CC4-5D6E-409C-BE32-E72D297353CC}">
                <c16:uniqueId val="{0000000F-6DFF-460D-A454-5C9FB95C8B55}"/>
              </c:ext>
            </c:extLst>
          </c:dPt>
          <c:dPt>
            <c:idx val="3"/>
            <c:invertIfNegative val="0"/>
            <c:bubble3D val="0"/>
            <c:extLst>
              <c:ext xmlns:c16="http://schemas.microsoft.com/office/drawing/2014/chart" uri="{C3380CC4-5D6E-409C-BE32-E72D297353CC}">
                <c16:uniqueId val="{00000010-6DFF-460D-A454-5C9FB95C8B55}"/>
              </c:ext>
            </c:extLst>
          </c:dPt>
          <c:dPt>
            <c:idx val="4"/>
            <c:invertIfNegative val="0"/>
            <c:bubble3D val="0"/>
            <c:extLst>
              <c:ext xmlns:c16="http://schemas.microsoft.com/office/drawing/2014/chart" uri="{C3380CC4-5D6E-409C-BE32-E72D297353CC}">
                <c16:uniqueId val="{00000011-6DFF-460D-A454-5C9FB95C8B55}"/>
              </c:ext>
            </c:extLst>
          </c:dPt>
          <c:dPt>
            <c:idx val="5"/>
            <c:invertIfNegative val="0"/>
            <c:bubble3D val="0"/>
            <c:extLst>
              <c:ext xmlns:c16="http://schemas.microsoft.com/office/drawing/2014/chart" uri="{C3380CC4-5D6E-409C-BE32-E72D297353CC}">
                <c16:uniqueId val="{00000012-6DFF-460D-A454-5C9FB95C8B55}"/>
              </c:ext>
            </c:extLst>
          </c:dPt>
          <c:dPt>
            <c:idx val="12"/>
            <c:invertIfNegative val="0"/>
            <c:bubble3D val="0"/>
            <c:extLst>
              <c:ext xmlns:c16="http://schemas.microsoft.com/office/drawing/2014/chart" uri="{C3380CC4-5D6E-409C-BE32-E72D297353CC}">
                <c16:uniqueId val="{00000013-6DFF-460D-A454-5C9FB95C8B55}"/>
              </c:ext>
            </c:extLst>
          </c:dPt>
          <c:dPt>
            <c:idx val="13"/>
            <c:invertIfNegative val="0"/>
            <c:bubble3D val="0"/>
            <c:extLst>
              <c:ext xmlns:c16="http://schemas.microsoft.com/office/drawing/2014/chart" uri="{C3380CC4-5D6E-409C-BE32-E72D297353CC}">
                <c16:uniqueId val="{00000014-6DFF-460D-A454-5C9FB95C8B55}"/>
              </c:ext>
            </c:extLst>
          </c:dPt>
          <c:dPt>
            <c:idx val="14"/>
            <c:invertIfNegative val="0"/>
            <c:bubble3D val="0"/>
            <c:extLst>
              <c:ext xmlns:c16="http://schemas.microsoft.com/office/drawing/2014/chart" uri="{C3380CC4-5D6E-409C-BE32-E72D297353CC}">
                <c16:uniqueId val="{00000015-6DFF-460D-A454-5C9FB95C8B55}"/>
              </c:ext>
            </c:extLst>
          </c:dPt>
          <c:dPt>
            <c:idx val="15"/>
            <c:invertIfNegative val="0"/>
            <c:bubble3D val="0"/>
            <c:extLst>
              <c:ext xmlns:c16="http://schemas.microsoft.com/office/drawing/2014/chart" uri="{C3380CC4-5D6E-409C-BE32-E72D297353CC}">
                <c16:uniqueId val="{00000016-6DFF-460D-A454-5C9FB95C8B55}"/>
              </c:ext>
            </c:extLst>
          </c:dPt>
          <c:dPt>
            <c:idx val="16"/>
            <c:invertIfNegative val="0"/>
            <c:bubble3D val="0"/>
            <c:extLst>
              <c:ext xmlns:c16="http://schemas.microsoft.com/office/drawing/2014/chart" uri="{C3380CC4-5D6E-409C-BE32-E72D297353CC}">
                <c16:uniqueId val="{00000017-6DFF-460D-A454-5C9FB95C8B55}"/>
              </c:ext>
            </c:extLst>
          </c:dPt>
          <c:dLbls>
            <c:spPr>
              <a:noFill/>
              <a:ln>
                <a:noFill/>
              </a:ln>
              <a:effectLst/>
            </c:spPr>
            <c:txPr>
              <a:bodyPr wrap="square" lIns="38100" tIns="19050" rIns="38100" bIns="19050" anchor="ctr">
                <a:spAutoFit/>
              </a:bodyPr>
              <a:lstStyle/>
              <a:p>
                <a:pPr>
                  <a:defRPr sz="18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Wasting'!$B$6:$G$6</c:f>
              <c:numCache>
                <c:formatCode>General</c:formatCode>
                <c:ptCount val="6"/>
                <c:pt idx="0">
                  <c:v>0.9</c:v>
                </c:pt>
                <c:pt idx="1">
                  <c:v>2.4</c:v>
                </c:pt>
                <c:pt idx="3">
                  <c:v>1.9</c:v>
                </c:pt>
                <c:pt idx="4">
                  <c:v>0.8</c:v>
                </c:pt>
                <c:pt idx="5">
                  <c:v>1.8</c:v>
                </c:pt>
              </c:numCache>
            </c:numRef>
          </c:val>
          <c:extLst>
            <c:ext xmlns:c16="http://schemas.microsoft.com/office/drawing/2014/chart" uri="{C3380CC4-5D6E-409C-BE32-E72D297353CC}">
              <c16:uniqueId val="{00000018-6DFF-460D-A454-5C9FB95C8B55}"/>
            </c:ext>
          </c:extLst>
        </c:ser>
        <c:dLbls>
          <c:showLegendKey val="0"/>
          <c:showVal val="0"/>
          <c:showCatName val="0"/>
          <c:showSerName val="0"/>
          <c:showPercent val="0"/>
          <c:showBubbleSize val="0"/>
        </c:dLbls>
        <c:gapWidth val="104"/>
        <c:overlap val="100"/>
        <c:axId val="138619856"/>
        <c:axId val="138618288"/>
      </c:barChart>
      <c:lineChart>
        <c:grouping val="standard"/>
        <c:varyColors val="0"/>
        <c:ser>
          <c:idx val="0"/>
          <c:order val="0"/>
          <c:tx>
            <c:strRef>
              <c:f>'Data Wasting'!$A$5</c:f>
              <c:strCache>
                <c:ptCount val="1"/>
                <c:pt idx="0">
                  <c:v>Global</c:v>
                </c:pt>
              </c:strCache>
            </c:strRef>
          </c:tx>
          <c:spPr>
            <a:ln>
              <a:noFill/>
            </a:ln>
          </c:spPr>
          <c:marker>
            <c:symbol val="none"/>
          </c:marker>
          <c:dLbls>
            <c:dLbl>
              <c:idx val="0"/>
              <c:layout>
                <c:manualLayout>
                  <c:x val="-4.9313655513012694E-3"/>
                  <c:y val="-2.36426565431486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DFF-460D-A454-5C9FB95C8B55}"/>
                </c:ext>
              </c:extLst>
            </c:dLbl>
            <c:dLbl>
              <c:idx val="1"/>
              <c:layout>
                <c:manualLayout>
                  <c:x val="-3.631473950938617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6DFF-460D-A454-5C9FB95C8B55}"/>
                </c:ext>
              </c:extLst>
            </c:dLbl>
            <c:dLbl>
              <c:idx val="2"/>
              <c:layout>
                <c:manualLayout>
                  <c:x val="-1.9982298452985426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DFF-460D-A454-5C9FB95C8B55}"/>
                </c:ext>
              </c:extLst>
            </c:dLbl>
            <c:dLbl>
              <c:idx val="3"/>
              <c:layout>
                <c:manualLayout>
                  <c:x val="4.3555731964461448E-4"/>
                  <c:y val="-2.7351762634291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6DFF-460D-A454-5C9FB95C8B55}"/>
                </c:ext>
              </c:extLst>
            </c:dLbl>
            <c:dLbl>
              <c:idx val="4"/>
              <c:layout>
                <c:manualLayout>
                  <c:x val="-8.9780557461709273E-4"/>
                  <c:y val="-2.696496969957768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DFF-460D-A454-5C9FB95C8B55}"/>
                </c:ext>
              </c:extLst>
            </c:dLbl>
            <c:dLbl>
              <c:idx val="5"/>
              <c:layout>
                <c:manualLayout>
                  <c:x val="-3.5645313631405069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6DFF-460D-A454-5C9FB95C8B55}"/>
                </c:ext>
              </c:extLst>
            </c:dLbl>
            <c:dLbl>
              <c:idx val="6"/>
              <c:layout>
                <c:manualLayout>
                  <c:x val="-4.4816272965879263E-3"/>
                  <c:y val="-2.239992751952031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DFF-460D-A454-5C9FB95C8B55}"/>
                </c:ext>
              </c:extLst>
            </c:dLbl>
            <c:dLbl>
              <c:idx val="7"/>
              <c:layout>
                <c:manualLayout>
                  <c:x val="-9.0441960235599153E-3"/>
                  <c:y val="-2.40102671556133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6DFF-460D-A454-5C9FB95C8B55}"/>
                </c:ext>
              </c:extLst>
            </c:dLbl>
            <c:dLbl>
              <c:idx val="8"/>
              <c:layout>
                <c:manualLayout>
                  <c:x val="-1.1742972333161522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DFF-460D-A454-5C9FB95C8B55}"/>
                </c:ext>
              </c:extLst>
            </c:dLbl>
            <c:dLbl>
              <c:idx val="9"/>
              <c:layout>
                <c:manualLayout>
                  <c:x val="-1.1743079849846499E-2"/>
                  <c:y val="-1.5653892105051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6DFF-460D-A454-5C9FB95C8B55}"/>
                </c:ext>
              </c:extLst>
            </c:dLbl>
            <c:dLbl>
              <c:idx val="10"/>
              <c:layout>
                <c:manualLayout>
                  <c:x val="-1.0409657922764744E-2"/>
                  <c:y val="-2.438745550189161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6DFF-460D-A454-5C9FB95C8B55}"/>
                </c:ext>
              </c:extLst>
            </c:dLbl>
            <c:dLbl>
              <c:idx val="11"/>
              <c:layout>
                <c:manualLayout>
                  <c:x val="-1.1807267310777624E-2"/>
                  <c:y val="-1.94548912840540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6DFF-460D-A454-5C9FB95C8B55}"/>
                </c:ext>
              </c:extLst>
            </c:dLbl>
            <c:dLbl>
              <c:idx val="12"/>
              <c:layout>
                <c:manualLayout>
                  <c:x val="-1.3108434232366351E-2"/>
                  <c:y val="-1.859885632808707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6DFF-460D-A454-5C9FB95C8B55}"/>
                </c:ext>
              </c:extLst>
            </c:dLbl>
            <c:dLbl>
              <c:idx val="13"/>
              <c:layout>
                <c:manualLayout>
                  <c:x val="-1.1742972333161522E-2"/>
                  <c:y val="-2.0687950090727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6DFF-460D-A454-5C9FB95C8B55}"/>
                </c:ext>
              </c:extLst>
            </c:dLbl>
            <c:dLbl>
              <c:idx val="14"/>
              <c:layout>
                <c:manualLayout>
                  <c:x val="-1.3076286743558299E-2"/>
                  <c:y val="-2.154398504669453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6DFF-460D-A454-5C9FB95C8B55}"/>
                </c:ext>
              </c:extLst>
            </c:dLbl>
            <c:dLbl>
              <c:idx val="15"/>
              <c:layout>
                <c:manualLayout>
                  <c:x val="-1.0441805411572795E-2"/>
                  <c:y val="-1.73657975214135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6DFF-460D-A454-5C9FB95C8B55}"/>
                </c:ext>
              </c:extLst>
            </c:dLbl>
            <c:dLbl>
              <c:idx val="16"/>
              <c:layout>
                <c:manualLayout>
                  <c:x val="-1.171082484435337E-2"/>
                  <c:y val="-2.03107617444491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6DFF-460D-A454-5C9FB95C8B55}"/>
                </c:ext>
              </c:extLst>
            </c:dLbl>
            <c:dLbl>
              <c:idx val="17"/>
              <c:layout>
                <c:manualLayout>
                  <c:x val="-1.0409657922764744E-2"/>
                  <c:y val="-3.11334189039298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6DFF-460D-A454-5C9FB95C8B55}"/>
                </c:ext>
              </c:extLst>
            </c:dLbl>
            <c:dLbl>
              <c:idx val="18"/>
              <c:layout>
                <c:manualLayout>
                  <c:x val="-1.310843423236625E-2"/>
                  <c:y val="-1.53781975266116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6DFF-460D-A454-5C9FB95C8B55}"/>
                </c:ext>
              </c:extLst>
            </c:dLbl>
            <c:dLbl>
              <c:idx val="19"/>
              <c:layout>
                <c:manualLayout>
                  <c:x val="-1.0409657922764744E-2"/>
                  <c:y val="-2.3255890463056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6DFF-460D-A454-5C9FB95C8B55}"/>
                </c:ext>
              </c:extLst>
            </c:dLbl>
            <c:dLbl>
              <c:idx val="20"/>
              <c:layout>
                <c:manualLayout>
                  <c:x val="-9.012048534751866E-3"/>
                  <c:y val="-1.328910376397122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6DFF-460D-A454-5C9FB95C8B55}"/>
                </c:ext>
              </c:extLst>
            </c:dLbl>
            <c:dLbl>
              <c:idx val="21"/>
              <c:layout>
                <c:manualLayout>
                  <c:x val="-2.2666771653543208E-2"/>
                  <c:y val="-1.66112956810631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6DFF-460D-A454-5C9FB95C8B55}"/>
                </c:ext>
              </c:extLst>
            </c:dLbl>
            <c:dLbl>
              <c:idx val="22"/>
              <c:layout>
                <c:manualLayout>
                  <c:x val="-2.2666666666666668E-2"/>
                  <c:y val="-1.66112956810631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6DFF-460D-A454-5C9FB95C8B55}"/>
                </c:ext>
              </c:extLst>
            </c:dLbl>
            <c:dLbl>
              <c:idx val="23"/>
              <c:layout>
                <c:manualLayout>
                  <c:x val="-2.2666666666666668E-2"/>
                  <c:y val="-1.66112956810631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6DFF-460D-A454-5C9FB95C8B55}"/>
                </c:ext>
              </c:extLst>
            </c:dLbl>
            <c:dLbl>
              <c:idx val="24"/>
              <c:layout>
                <c:manualLayout>
                  <c:x val="-0.02"/>
                  <c:y val="-1.32890365448504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6DFF-460D-A454-5C9FB95C8B55}"/>
                </c:ext>
              </c:extLst>
            </c:dLbl>
            <c:dLbl>
              <c:idx val="25"/>
              <c:layout>
                <c:manualLayout>
                  <c:x val="-2.1333333333333333E-2"/>
                  <c:y val="-1.99335548172757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6DFF-460D-A454-5C9FB95C8B55}"/>
                </c:ext>
              </c:extLst>
            </c:dLbl>
            <c:numFmt formatCode="#,##0.0" sourceLinked="0"/>
            <c:spPr>
              <a:noFill/>
              <a:ln>
                <a:noFill/>
              </a:ln>
              <a:effectLst/>
            </c:spPr>
            <c:txPr>
              <a:bodyPr anchor="ctr" anchorCtr="1"/>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'Data Stunting'!$B$3:$G$4</c:f>
              <c:multiLvlStrCache>
                <c:ptCount val="6"/>
                <c:lvl>
                  <c:pt idx="0">
                    <c:v>2014</c:v>
                  </c:pt>
                  <c:pt idx="1">
                    <c:v>2016</c:v>
                  </c:pt>
                  <c:pt idx="2">
                    <c:v>2014</c:v>
                  </c:pt>
                  <c:pt idx="3">
                    <c:v>2016</c:v>
                  </c:pt>
                  <c:pt idx="4">
                    <c:v>2014</c:v>
                  </c:pt>
                  <c:pt idx="5">
                    <c:v>2016</c:v>
                  </c:pt>
                </c:lvl>
                <c:lvl>
                  <c:pt idx="0">
                    <c:v>Za'atari Camp</c:v>
                  </c:pt>
                  <c:pt idx="2">
                    <c:v>Azraq Camp</c:v>
                  </c:pt>
                  <c:pt idx="4">
                    <c:v>Host Communities</c:v>
                  </c:pt>
                </c:lvl>
              </c:multiLvlStrCache>
            </c:multiLvlStrRef>
          </c:cat>
          <c:val>
            <c:numRef>
              <c:f>'Data Wasting'!$B$5:$G$5</c:f>
              <c:numCache>
                <c:formatCode>General</c:formatCode>
                <c:ptCount val="6"/>
                <c:pt idx="0">
                  <c:v>1.2</c:v>
                </c:pt>
                <c:pt idx="1">
                  <c:v>2.7</c:v>
                </c:pt>
                <c:pt idx="3">
                  <c:v>1.9</c:v>
                </c:pt>
                <c:pt idx="4">
                  <c:v>0.8</c:v>
                </c:pt>
                <c:pt idx="5">
                  <c:v>1.8</c:v>
                </c:pt>
              </c:numCache>
            </c:numRef>
          </c:val>
          <c:smooth val="0"/>
          <c:extLst>
            <c:ext xmlns:c16="http://schemas.microsoft.com/office/drawing/2014/chart" uri="{C3380CC4-5D6E-409C-BE32-E72D297353CC}">
              <c16:uniqueId val="{00000033-6DFF-460D-A454-5C9FB95C8B55}"/>
            </c:ext>
          </c:extLst>
        </c:ser>
        <c:dLbls>
          <c:showLegendKey val="0"/>
          <c:showVal val="0"/>
          <c:showCatName val="0"/>
          <c:showSerName val="0"/>
          <c:showPercent val="0"/>
          <c:showBubbleSize val="0"/>
        </c:dLbls>
        <c:marker val="1"/>
        <c:smooth val="0"/>
        <c:axId val="138619856"/>
        <c:axId val="138618288"/>
      </c:lineChart>
      <c:catAx>
        <c:axId val="13861985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18288"/>
        <c:crossesAt val="0"/>
        <c:auto val="1"/>
        <c:lblAlgn val="ctr"/>
        <c:lblOffset val="100"/>
        <c:tickLblSkip val="1"/>
        <c:tickMarkSkip val="1"/>
        <c:noMultiLvlLbl val="0"/>
      </c:catAx>
      <c:valAx>
        <c:axId val="138618288"/>
        <c:scaling>
          <c:orientation val="minMax"/>
          <c:max val="8"/>
          <c:min val="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19856"/>
        <c:crosses val="autoZero"/>
        <c:crossBetween val="between"/>
      </c:valAx>
      <c:spPr>
        <a:noFill/>
        <a:ln w="25400">
          <a:noFill/>
        </a:ln>
      </c:spPr>
    </c:plotArea>
    <c:legend>
      <c:legendPos val="r"/>
      <c:legendEntry>
        <c:idx val="2"/>
        <c:delete val="1"/>
      </c:legendEntry>
      <c:layout>
        <c:manualLayout>
          <c:xMode val="edge"/>
          <c:yMode val="edge"/>
          <c:x val="0.88079620328729125"/>
          <c:y val="0.2371422355734433"/>
          <c:w val="8.3693765881786009E-2"/>
          <c:h val="7.4398565129828842E-2"/>
        </c:manualLayout>
      </c:layout>
      <c:overlay val="0"/>
      <c:txPr>
        <a:bodyPr/>
        <a:lstStyle/>
        <a:p>
          <a:pPr>
            <a:defRPr sz="1600"/>
          </a:pPr>
          <a:endParaRPr lang="en-US"/>
        </a:p>
      </c:txPr>
    </c:legend>
    <c:plotVisOnly val="1"/>
    <c:dispBlanksAs val="gap"/>
    <c:showDLblsOverMax val="0"/>
  </c:chart>
  <c:spPr>
    <a:noFill/>
    <a:ln w="3175">
      <a:noFill/>
      <a:prstDash val="solid"/>
    </a:ln>
  </c:spPr>
  <c:txPr>
    <a:bodyPr/>
    <a:lstStyle/>
    <a:p>
      <a:pPr>
        <a:defRPr sz="975"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988588181612192E-2"/>
          <c:y val="0.18691881524729065"/>
          <c:w val="0.96348432331471356"/>
          <c:h val="0.64885805469376379"/>
        </c:manualLayout>
      </c:layout>
      <c:barChart>
        <c:barDir val="col"/>
        <c:grouping val="stacked"/>
        <c:varyColors val="0"/>
        <c:ser>
          <c:idx val="1"/>
          <c:order val="1"/>
          <c:tx>
            <c:strRef>
              <c:f>'Data Wasting (MUAC)'!$A$7</c:f>
              <c:strCache>
                <c:ptCount val="1"/>
                <c:pt idx="0">
                  <c:v>SAM</c:v>
                </c:pt>
              </c:strCache>
            </c:strRef>
          </c:tx>
          <c:spPr>
            <a:solidFill>
              <a:srgbClr val="FF0000"/>
            </a:solidFill>
            <a:ln w="25400">
              <a:noFill/>
            </a:ln>
          </c:spPr>
          <c:invertIfNegative val="0"/>
          <c:dPt>
            <c:idx val="0"/>
            <c:invertIfNegative val="0"/>
            <c:bubble3D val="0"/>
            <c:spPr>
              <a:solidFill>
                <a:srgbClr val="FF0000"/>
              </a:solidFill>
              <a:ln w="25400">
                <a:noFill/>
              </a:ln>
              <a:effectLst>
                <a:glow>
                  <a:schemeClr val="accent1">
                    <a:alpha val="0"/>
                  </a:schemeClr>
                </a:glow>
              </a:effectLst>
            </c:spPr>
            <c:extLst>
              <c:ext xmlns:c16="http://schemas.microsoft.com/office/drawing/2014/chart" uri="{C3380CC4-5D6E-409C-BE32-E72D297353CC}">
                <c16:uniqueId val="{00000001-ED6B-488A-ABB6-8917186E291A}"/>
              </c:ext>
            </c:extLst>
          </c:dPt>
          <c:dPt>
            <c:idx val="1"/>
            <c:invertIfNegative val="0"/>
            <c:bubble3D val="0"/>
            <c:extLst>
              <c:ext xmlns:c16="http://schemas.microsoft.com/office/drawing/2014/chart" uri="{C3380CC4-5D6E-409C-BE32-E72D297353CC}">
                <c16:uniqueId val="{00000002-ED6B-488A-ABB6-8917186E291A}"/>
              </c:ext>
            </c:extLst>
          </c:dPt>
          <c:dPt>
            <c:idx val="2"/>
            <c:invertIfNegative val="0"/>
            <c:bubble3D val="0"/>
            <c:extLst>
              <c:ext xmlns:c16="http://schemas.microsoft.com/office/drawing/2014/chart" uri="{C3380CC4-5D6E-409C-BE32-E72D297353CC}">
                <c16:uniqueId val="{00000003-ED6B-488A-ABB6-8917186E291A}"/>
              </c:ext>
            </c:extLst>
          </c:dPt>
          <c:dPt>
            <c:idx val="3"/>
            <c:invertIfNegative val="0"/>
            <c:bubble3D val="0"/>
            <c:extLst>
              <c:ext xmlns:c16="http://schemas.microsoft.com/office/drawing/2014/chart" uri="{C3380CC4-5D6E-409C-BE32-E72D297353CC}">
                <c16:uniqueId val="{00000004-ED6B-488A-ABB6-8917186E291A}"/>
              </c:ext>
            </c:extLst>
          </c:dPt>
          <c:dPt>
            <c:idx val="4"/>
            <c:invertIfNegative val="0"/>
            <c:bubble3D val="0"/>
            <c:extLst>
              <c:ext xmlns:c16="http://schemas.microsoft.com/office/drawing/2014/chart" uri="{C3380CC4-5D6E-409C-BE32-E72D297353CC}">
                <c16:uniqueId val="{00000005-ED6B-488A-ABB6-8917186E291A}"/>
              </c:ext>
            </c:extLst>
          </c:dPt>
          <c:dPt>
            <c:idx val="5"/>
            <c:invertIfNegative val="0"/>
            <c:bubble3D val="0"/>
            <c:extLst>
              <c:ext xmlns:c16="http://schemas.microsoft.com/office/drawing/2014/chart" uri="{C3380CC4-5D6E-409C-BE32-E72D297353CC}">
                <c16:uniqueId val="{00000006-ED6B-488A-ABB6-8917186E291A}"/>
              </c:ext>
            </c:extLst>
          </c:dPt>
          <c:dPt>
            <c:idx val="12"/>
            <c:invertIfNegative val="0"/>
            <c:bubble3D val="0"/>
            <c:extLst>
              <c:ext xmlns:c16="http://schemas.microsoft.com/office/drawing/2014/chart" uri="{C3380CC4-5D6E-409C-BE32-E72D297353CC}">
                <c16:uniqueId val="{00000007-ED6B-488A-ABB6-8917186E291A}"/>
              </c:ext>
            </c:extLst>
          </c:dPt>
          <c:dPt>
            <c:idx val="13"/>
            <c:invertIfNegative val="0"/>
            <c:bubble3D val="0"/>
            <c:extLst>
              <c:ext xmlns:c16="http://schemas.microsoft.com/office/drawing/2014/chart" uri="{C3380CC4-5D6E-409C-BE32-E72D297353CC}">
                <c16:uniqueId val="{00000008-ED6B-488A-ABB6-8917186E291A}"/>
              </c:ext>
            </c:extLst>
          </c:dPt>
          <c:dPt>
            <c:idx val="14"/>
            <c:invertIfNegative val="0"/>
            <c:bubble3D val="0"/>
            <c:extLst>
              <c:ext xmlns:c16="http://schemas.microsoft.com/office/drawing/2014/chart" uri="{C3380CC4-5D6E-409C-BE32-E72D297353CC}">
                <c16:uniqueId val="{00000009-ED6B-488A-ABB6-8917186E291A}"/>
              </c:ext>
            </c:extLst>
          </c:dPt>
          <c:dPt>
            <c:idx val="15"/>
            <c:invertIfNegative val="0"/>
            <c:bubble3D val="0"/>
            <c:extLst>
              <c:ext xmlns:c16="http://schemas.microsoft.com/office/drawing/2014/chart" uri="{C3380CC4-5D6E-409C-BE32-E72D297353CC}">
                <c16:uniqueId val="{0000000A-ED6B-488A-ABB6-8917186E291A}"/>
              </c:ext>
            </c:extLst>
          </c:dPt>
          <c:dPt>
            <c:idx val="16"/>
            <c:invertIfNegative val="0"/>
            <c:bubble3D val="0"/>
            <c:extLst>
              <c:ext xmlns:c16="http://schemas.microsoft.com/office/drawing/2014/chart" uri="{C3380CC4-5D6E-409C-BE32-E72D297353CC}">
                <c16:uniqueId val="{0000000B-ED6B-488A-ABB6-8917186E291A}"/>
              </c:ext>
            </c:extLst>
          </c:dPt>
          <c:dLbls>
            <c:dLbl>
              <c:idx val="1"/>
              <c:delete val="1"/>
              <c:extLst>
                <c:ext xmlns:c15="http://schemas.microsoft.com/office/drawing/2012/chart" uri="{CE6537A1-D6FC-4f65-9D91-7224C49458BB}"/>
                <c:ext xmlns:c16="http://schemas.microsoft.com/office/drawing/2014/chart" uri="{C3380CC4-5D6E-409C-BE32-E72D297353CC}">
                  <c16:uniqueId val="{00000002-ED6B-488A-ABB6-8917186E291A}"/>
                </c:ext>
              </c:extLst>
            </c:dLbl>
            <c:dLbl>
              <c:idx val="3"/>
              <c:delete val="1"/>
              <c:extLst>
                <c:ext xmlns:c15="http://schemas.microsoft.com/office/drawing/2012/chart" uri="{CE6537A1-D6FC-4f65-9D91-7224C49458BB}"/>
                <c:ext xmlns:c16="http://schemas.microsoft.com/office/drawing/2014/chart" uri="{C3380CC4-5D6E-409C-BE32-E72D297353CC}">
                  <c16:uniqueId val="{00000004-ED6B-488A-ABB6-8917186E291A}"/>
                </c:ext>
              </c:extLst>
            </c:dLbl>
            <c:dLbl>
              <c:idx val="4"/>
              <c:delete val="1"/>
              <c:extLst>
                <c:ext xmlns:c15="http://schemas.microsoft.com/office/drawing/2012/chart" uri="{CE6537A1-D6FC-4f65-9D91-7224C49458BB}"/>
                <c:ext xmlns:c16="http://schemas.microsoft.com/office/drawing/2014/chart" uri="{C3380CC4-5D6E-409C-BE32-E72D297353CC}">
                  <c16:uniqueId val="{00000005-ED6B-488A-ABB6-8917186E291A}"/>
                </c:ext>
              </c:extLst>
            </c:dLbl>
            <c:dLbl>
              <c:idx val="5"/>
              <c:delete val="1"/>
              <c:extLst>
                <c:ext xmlns:c15="http://schemas.microsoft.com/office/drawing/2012/chart" uri="{CE6537A1-D6FC-4f65-9D91-7224C49458BB}"/>
                <c:ext xmlns:c16="http://schemas.microsoft.com/office/drawing/2014/chart" uri="{C3380CC4-5D6E-409C-BE32-E72D297353CC}">
                  <c16:uniqueId val="{00000006-ED6B-488A-ABB6-8917186E291A}"/>
                </c:ext>
              </c:extLst>
            </c:dLbl>
            <c:spPr>
              <a:noFill/>
              <a:ln>
                <a:noFill/>
              </a:ln>
              <a:effectLst/>
            </c:spPr>
            <c:txPr>
              <a:bodyPr wrap="square" lIns="38100" tIns="19050" rIns="38100" bIns="19050" anchor="ctr">
                <a:spAutoFit/>
              </a:bodyPr>
              <a:lstStyle/>
              <a:p>
                <a:pPr>
                  <a:defRPr sz="1800"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Wasting (MUAC)'!$B$7:$G$7</c:f>
              <c:numCache>
                <c:formatCode>General</c:formatCode>
                <c:ptCount val="6"/>
                <c:pt idx="0">
                  <c:v>0.9</c:v>
                </c:pt>
                <c:pt idx="1">
                  <c:v>0</c:v>
                </c:pt>
                <c:pt idx="3">
                  <c:v>0</c:v>
                </c:pt>
                <c:pt idx="4">
                  <c:v>0.2</c:v>
                </c:pt>
                <c:pt idx="5">
                  <c:v>0</c:v>
                </c:pt>
              </c:numCache>
            </c:numRef>
          </c:val>
          <c:extLst>
            <c:ext xmlns:c16="http://schemas.microsoft.com/office/drawing/2014/chart" uri="{C3380CC4-5D6E-409C-BE32-E72D297353CC}">
              <c16:uniqueId val="{0000000C-ED6B-488A-ABB6-8917186E291A}"/>
            </c:ext>
          </c:extLst>
        </c:ser>
        <c:ser>
          <c:idx val="2"/>
          <c:order val="2"/>
          <c:tx>
            <c:strRef>
              <c:f>'Data Wasting (MUAC)'!$A$6</c:f>
              <c:strCache>
                <c:ptCount val="1"/>
                <c:pt idx="0">
                  <c:v>MAM</c:v>
                </c:pt>
              </c:strCache>
            </c:strRef>
          </c:tx>
          <c:spPr>
            <a:pattFill prst="dkUpDiag">
              <a:fgClr>
                <a:srgbClr val="FF0000"/>
              </a:fgClr>
              <a:bgClr>
                <a:schemeClr val="bg1"/>
              </a:bgClr>
            </a:pattFill>
            <a:ln w="25400">
              <a:noFill/>
            </a:ln>
          </c:spPr>
          <c:invertIfNegative val="0"/>
          <c:dPt>
            <c:idx val="0"/>
            <c:invertIfNegative val="0"/>
            <c:bubble3D val="0"/>
            <c:extLst>
              <c:ext xmlns:c16="http://schemas.microsoft.com/office/drawing/2014/chart" uri="{C3380CC4-5D6E-409C-BE32-E72D297353CC}">
                <c16:uniqueId val="{0000000D-ED6B-488A-ABB6-8917186E291A}"/>
              </c:ext>
            </c:extLst>
          </c:dPt>
          <c:dPt>
            <c:idx val="1"/>
            <c:invertIfNegative val="0"/>
            <c:bubble3D val="0"/>
            <c:extLst>
              <c:ext xmlns:c16="http://schemas.microsoft.com/office/drawing/2014/chart" uri="{C3380CC4-5D6E-409C-BE32-E72D297353CC}">
                <c16:uniqueId val="{0000000E-ED6B-488A-ABB6-8917186E291A}"/>
              </c:ext>
            </c:extLst>
          </c:dPt>
          <c:dPt>
            <c:idx val="2"/>
            <c:invertIfNegative val="0"/>
            <c:bubble3D val="0"/>
            <c:extLst>
              <c:ext xmlns:c16="http://schemas.microsoft.com/office/drawing/2014/chart" uri="{C3380CC4-5D6E-409C-BE32-E72D297353CC}">
                <c16:uniqueId val="{0000000F-ED6B-488A-ABB6-8917186E291A}"/>
              </c:ext>
            </c:extLst>
          </c:dPt>
          <c:dPt>
            <c:idx val="3"/>
            <c:invertIfNegative val="0"/>
            <c:bubble3D val="0"/>
            <c:extLst>
              <c:ext xmlns:c16="http://schemas.microsoft.com/office/drawing/2014/chart" uri="{C3380CC4-5D6E-409C-BE32-E72D297353CC}">
                <c16:uniqueId val="{00000010-ED6B-488A-ABB6-8917186E291A}"/>
              </c:ext>
            </c:extLst>
          </c:dPt>
          <c:dPt>
            <c:idx val="4"/>
            <c:invertIfNegative val="0"/>
            <c:bubble3D val="0"/>
            <c:extLst>
              <c:ext xmlns:c16="http://schemas.microsoft.com/office/drawing/2014/chart" uri="{C3380CC4-5D6E-409C-BE32-E72D297353CC}">
                <c16:uniqueId val="{00000011-ED6B-488A-ABB6-8917186E291A}"/>
              </c:ext>
            </c:extLst>
          </c:dPt>
          <c:dPt>
            <c:idx val="5"/>
            <c:invertIfNegative val="0"/>
            <c:bubble3D val="0"/>
            <c:extLst>
              <c:ext xmlns:c16="http://schemas.microsoft.com/office/drawing/2014/chart" uri="{C3380CC4-5D6E-409C-BE32-E72D297353CC}">
                <c16:uniqueId val="{00000012-ED6B-488A-ABB6-8917186E291A}"/>
              </c:ext>
            </c:extLst>
          </c:dPt>
          <c:dPt>
            <c:idx val="12"/>
            <c:invertIfNegative val="0"/>
            <c:bubble3D val="0"/>
            <c:extLst>
              <c:ext xmlns:c16="http://schemas.microsoft.com/office/drawing/2014/chart" uri="{C3380CC4-5D6E-409C-BE32-E72D297353CC}">
                <c16:uniqueId val="{00000013-ED6B-488A-ABB6-8917186E291A}"/>
              </c:ext>
            </c:extLst>
          </c:dPt>
          <c:dPt>
            <c:idx val="13"/>
            <c:invertIfNegative val="0"/>
            <c:bubble3D val="0"/>
            <c:extLst>
              <c:ext xmlns:c16="http://schemas.microsoft.com/office/drawing/2014/chart" uri="{C3380CC4-5D6E-409C-BE32-E72D297353CC}">
                <c16:uniqueId val="{00000014-ED6B-488A-ABB6-8917186E291A}"/>
              </c:ext>
            </c:extLst>
          </c:dPt>
          <c:dPt>
            <c:idx val="14"/>
            <c:invertIfNegative val="0"/>
            <c:bubble3D val="0"/>
            <c:extLst>
              <c:ext xmlns:c16="http://schemas.microsoft.com/office/drawing/2014/chart" uri="{C3380CC4-5D6E-409C-BE32-E72D297353CC}">
                <c16:uniqueId val="{00000015-ED6B-488A-ABB6-8917186E291A}"/>
              </c:ext>
            </c:extLst>
          </c:dPt>
          <c:dPt>
            <c:idx val="15"/>
            <c:invertIfNegative val="0"/>
            <c:bubble3D val="0"/>
            <c:extLst>
              <c:ext xmlns:c16="http://schemas.microsoft.com/office/drawing/2014/chart" uri="{C3380CC4-5D6E-409C-BE32-E72D297353CC}">
                <c16:uniqueId val="{00000016-ED6B-488A-ABB6-8917186E291A}"/>
              </c:ext>
            </c:extLst>
          </c:dPt>
          <c:dPt>
            <c:idx val="16"/>
            <c:invertIfNegative val="0"/>
            <c:bubble3D val="0"/>
            <c:extLst>
              <c:ext xmlns:c16="http://schemas.microsoft.com/office/drawing/2014/chart" uri="{C3380CC4-5D6E-409C-BE32-E72D297353CC}">
                <c16:uniqueId val="{00000017-ED6B-488A-ABB6-8917186E291A}"/>
              </c:ext>
            </c:extLst>
          </c:dPt>
          <c:dLbls>
            <c:dLbl>
              <c:idx val="4"/>
              <c:layout>
                <c:manualLayout>
                  <c:x val="-5.463081666295829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D6B-488A-ABB6-8917186E291A}"/>
                </c:ext>
              </c:extLst>
            </c:dLbl>
            <c:dLbl>
              <c:idx val="5"/>
              <c:delete val="1"/>
              <c:extLst>
                <c:ext xmlns:c15="http://schemas.microsoft.com/office/drawing/2012/chart" uri="{CE6537A1-D6FC-4f65-9D91-7224C49458BB}"/>
                <c:ext xmlns:c16="http://schemas.microsoft.com/office/drawing/2014/chart" uri="{C3380CC4-5D6E-409C-BE32-E72D297353CC}">
                  <c16:uniqueId val="{00000012-ED6B-488A-ABB6-8917186E291A}"/>
                </c:ext>
              </c:extLst>
            </c:dLbl>
            <c:spPr>
              <a:noFill/>
              <a:ln>
                <a:noFill/>
              </a:ln>
              <a:effectLst/>
            </c:spPr>
            <c:txPr>
              <a:bodyPr wrap="square" lIns="38100" tIns="19050" rIns="38100" bIns="19050" anchor="ctr">
                <a:spAutoFit/>
              </a:bodyPr>
              <a:lstStyle/>
              <a:p>
                <a:pPr>
                  <a:defRPr sz="18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Wasting (MUAC)'!$B$6:$G$6</c:f>
              <c:numCache>
                <c:formatCode>General</c:formatCode>
                <c:ptCount val="6"/>
                <c:pt idx="0">
                  <c:v>0.6</c:v>
                </c:pt>
                <c:pt idx="1">
                  <c:v>0.8</c:v>
                </c:pt>
                <c:pt idx="3">
                  <c:v>1.4</c:v>
                </c:pt>
                <c:pt idx="4">
                  <c:v>0.2</c:v>
                </c:pt>
                <c:pt idx="5">
                  <c:v>0</c:v>
                </c:pt>
              </c:numCache>
            </c:numRef>
          </c:val>
          <c:extLst>
            <c:ext xmlns:c16="http://schemas.microsoft.com/office/drawing/2014/chart" uri="{C3380CC4-5D6E-409C-BE32-E72D297353CC}">
              <c16:uniqueId val="{00000018-ED6B-488A-ABB6-8917186E291A}"/>
            </c:ext>
          </c:extLst>
        </c:ser>
        <c:dLbls>
          <c:showLegendKey val="0"/>
          <c:showVal val="0"/>
          <c:showCatName val="0"/>
          <c:showSerName val="0"/>
          <c:showPercent val="0"/>
          <c:showBubbleSize val="0"/>
        </c:dLbls>
        <c:gapWidth val="104"/>
        <c:overlap val="100"/>
        <c:axId val="138621816"/>
        <c:axId val="138622208"/>
      </c:barChart>
      <c:lineChart>
        <c:grouping val="standard"/>
        <c:varyColors val="0"/>
        <c:ser>
          <c:idx val="0"/>
          <c:order val="0"/>
          <c:tx>
            <c:strRef>
              <c:f>'Data Wasting'!$A$5</c:f>
              <c:strCache>
                <c:ptCount val="1"/>
                <c:pt idx="0">
                  <c:v>Global</c:v>
                </c:pt>
              </c:strCache>
            </c:strRef>
          </c:tx>
          <c:spPr>
            <a:ln>
              <a:noFill/>
            </a:ln>
          </c:spPr>
          <c:marker>
            <c:symbol val="none"/>
          </c:marker>
          <c:dLbls>
            <c:dLbl>
              <c:idx val="0"/>
              <c:layout>
                <c:manualLayout>
                  <c:x val="-4.9313655513012694E-3"/>
                  <c:y val="-2.36426565431486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D6B-488A-ABB6-8917186E291A}"/>
                </c:ext>
              </c:extLst>
            </c:dLbl>
            <c:dLbl>
              <c:idx val="1"/>
              <c:layout>
                <c:manualLayout>
                  <c:x val="-3.631473950938617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ED6B-488A-ABB6-8917186E291A}"/>
                </c:ext>
              </c:extLst>
            </c:dLbl>
            <c:dLbl>
              <c:idx val="2"/>
              <c:layout>
                <c:manualLayout>
                  <c:x val="-1.9982298452985426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ED6B-488A-ABB6-8917186E291A}"/>
                </c:ext>
              </c:extLst>
            </c:dLbl>
            <c:dLbl>
              <c:idx val="3"/>
              <c:layout>
                <c:manualLayout>
                  <c:x val="4.3555731964461448E-4"/>
                  <c:y val="-2.7351762634291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ED6B-488A-ABB6-8917186E291A}"/>
                </c:ext>
              </c:extLst>
            </c:dLbl>
            <c:dLbl>
              <c:idx val="4"/>
              <c:layout>
                <c:manualLayout>
                  <c:x val="-8.9780557461709273E-4"/>
                  <c:y val="-2.696496969957768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ED6B-488A-ABB6-8917186E291A}"/>
                </c:ext>
              </c:extLst>
            </c:dLbl>
            <c:dLbl>
              <c:idx val="5"/>
              <c:layout>
                <c:manualLayout>
                  <c:x val="-3.5645313631405069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ED6B-488A-ABB6-8917186E291A}"/>
                </c:ext>
              </c:extLst>
            </c:dLbl>
            <c:dLbl>
              <c:idx val="6"/>
              <c:layout>
                <c:manualLayout>
                  <c:x val="-4.4816272965879263E-3"/>
                  <c:y val="-2.239992751952031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ED6B-488A-ABB6-8917186E291A}"/>
                </c:ext>
              </c:extLst>
            </c:dLbl>
            <c:dLbl>
              <c:idx val="7"/>
              <c:layout>
                <c:manualLayout>
                  <c:x val="-9.0441960235599153E-3"/>
                  <c:y val="-2.40102671556133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ED6B-488A-ABB6-8917186E291A}"/>
                </c:ext>
              </c:extLst>
            </c:dLbl>
            <c:dLbl>
              <c:idx val="8"/>
              <c:layout>
                <c:manualLayout>
                  <c:x val="-1.1742972333161522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ED6B-488A-ABB6-8917186E291A}"/>
                </c:ext>
              </c:extLst>
            </c:dLbl>
            <c:dLbl>
              <c:idx val="9"/>
              <c:layout>
                <c:manualLayout>
                  <c:x val="-1.1743079849846499E-2"/>
                  <c:y val="-1.5653892105051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ED6B-488A-ABB6-8917186E291A}"/>
                </c:ext>
              </c:extLst>
            </c:dLbl>
            <c:dLbl>
              <c:idx val="10"/>
              <c:layout>
                <c:manualLayout>
                  <c:x val="-1.0409657922764744E-2"/>
                  <c:y val="-2.438745550189161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ED6B-488A-ABB6-8917186E291A}"/>
                </c:ext>
              </c:extLst>
            </c:dLbl>
            <c:dLbl>
              <c:idx val="11"/>
              <c:layout>
                <c:manualLayout>
                  <c:x val="-1.1807267310777624E-2"/>
                  <c:y val="-1.94548912840540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ED6B-488A-ABB6-8917186E291A}"/>
                </c:ext>
              </c:extLst>
            </c:dLbl>
            <c:dLbl>
              <c:idx val="12"/>
              <c:layout>
                <c:manualLayout>
                  <c:x val="-1.3108434232366351E-2"/>
                  <c:y val="-1.859885632808707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ED6B-488A-ABB6-8917186E291A}"/>
                </c:ext>
              </c:extLst>
            </c:dLbl>
            <c:dLbl>
              <c:idx val="13"/>
              <c:layout>
                <c:manualLayout>
                  <c:x val="-1.1742972333161522E-2"/>
                  <c:y val="-2.0687950090727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ED6B-488A-ABB6-8917186E291A}"/>
                </c:ext>
              </c:extLst>
            </c:dLbl>
            <c:dLbl>
              <c:idx val="14"/>
              <c:layout>
                <c:manualLayout>
                  <c:x val="-1.3076286743558299E-2"/>
                  <c:y val="-2.154398504669453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ED6B-488A-ABB6-8917186E291A}"/>
                </c:ext>
              </c:extLst>
            </c:dLbl>
            <c:dLbl>
              <c:idx val="15"/>
              <c:layout>
                <c:manualLayout>
                  <c:x val="-1.0441805411572795E-2"/>
                  <c:y val="-1.73657975214135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ED6B-488A-ABB6-8917186E291A}"/>
                </c:ext>
              </c:extLst>
            </c:dLbl>
            <c:dLbl>
              <c:idx val="16"/>
              <c:layout>
                <c:manualLayout>
                  <c:x val="-1.171082484435337E-2"/>
                  <c:y val="-2.03107617444491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ED6B-488A-ABB6-8917186E291A}"/>
                </c:ext>
              </c:extLst>
            </c:dLbl>
            <c:dLbl>
              <c:idx val="17"/>
              <c:layout>
                <c:manualLayout>
                  <c:x val="-1.0409657922764744E-2"/>
                  <c:y val="-3.11334189039298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ED6B-488A-ABB6-8917186E291A}"/>
                </c:ext>
              </c:extLst>
            </c:dLbl>
            <c:dLbl>
              <c:idx val="18"/>
              <c:layout>
                <c:manualLayout>
                  <c:x val="-1.310843423236625E-2"/>
                  <c:y val="-1.53781975266116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ED6B-488A-ABB6-8917186E291A}"/>
                </c:ext>
              </c:extLst>
            </c:dLbl>
            <c:dLbl>
              <c:idx val="19"/>
              <c:layout>
                <c:manualLayout>
                  <c:x val="-1.0409657922764744E-2"/>
                  <c:y val="-2.3255890463056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ED6B-488A-ABB6-8917186E291A}"/>
                </c:ext>
              </c:extLst>
            </c:dLbl>
            <c:dLbl>
              <c:idx val="20"/>
              <c:layout>
                <c:manualLayout>
                  <c:x val="-9.012048534751866E-3"/>
                  <c:y val="-1.328910376397122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ED6B-488A-ABB6-8917186E291A}"/>
                </c:ext>
              </c:extLst>
            </c:dLbl>
            <c:dLbl>
              <c:idx val="21"/>
              <c:layout>
                <c:manualLayout>
                  <c:x val="-2.2666771653543208E-2"/>
                  <c:y val="-1.66112956810631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ED6B-488A-ABB6-8917186E291A}"/>
                </c:ext>
              </c:extLst>
            </c:dLbl>
            <c:dLbl>
              <c:idx val="22"/>
              <c:layout>
                <c:manualLayout>
                  <c:x val="-2.2666666666666668E-2"/>
                  <c:y val="-1.66112956810631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ED6B-488A-ABB6-8917186E291A}"/>
                </c:ext>
              </c:extLst>
            </c:dLbl>
            <c:dLbl>
              <c:idx val="23"/>
              <c:layout>
                <c:manualLayout>
                  <c:x val="-2.2666666666666668E-2"/>
                  <c:y val="-1.66112956810631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ED6B-488A-ABB6-8917186E291A}"/>
                </c:ext>
              </c:extLst>
            </c:dLbl>
            <c:dLbl>
              <c:idx val="24"/>
              <c:layout>
                <c:manualLayout>
                  <c:x val="-0.02"/>
                  <c:y val="-1.32890365448504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ED6B-488A-ABB6-8917186E291A}"/>
                </c:ext>
              </c:extLst>
            </c:dLbl>
            <c:dLbl>
              <c:idx val="25"/>
              <c:layout>
                <c:manualLayout>
                  <c:x val="-2.1333333333333333E-2"/>
                  <c:y val="-1.99335548172757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ED6B-488A-ABB6-8917186E291A}"/>
                </c:ext>
              </c:extLst>
            </c:dLbl>
            <c:numFmt formatCode="#,##0.0" sourceLinked="0"/>
            <c:spPr>
              <a:noFill/>
              <a:ln>
                <a:noFill/>
              </a:ln>
              <a:effectLst/>
            </c:spPr>
            <c:txPr>
              <a:bodyPr anchor="ctr" anchorCtr="1"/>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'Data Stunting'!$B$3:$G$4</c:f>
              <c:multiLvlStrCache>
                <c:ptCount val="6"/>
                <c:lvl>
                  <c:pt idx="0">
                    <c:v>2014</c:v>
                  </c:pt>
                  <c:pt idx="1">
                    <c:v>2016</c:v>
                  </c:pt>
                  <c:pt idx="2">
                    <c:v>2014</c:v>
                  </c:pt>
                  <c:pt idx="3">
                    <c:v>2016</c:v>
                  </c:pt>
                  <c:pt idx="4">
                    <c:v>2014</c:v>
                  </c:pt>
                  <c:pt idx="5">
                    <c:v>2016</c:v>
                  </c:pt>
                </c:lvl>
                <c:lvl>
                  <c:pt idx="0">
                    <c:v>Za'atari Camp</c:v>
                  </c:pt>
                  <c:pt idx="2">
                    <c:v>Azraq Camp</c:v>
                  </c:pt>
                  <c:pt idx="4">
                    <c:v>Host Communities</c:v>
                  </c:pt>
                </c:lvl>
              </c:multiLvlStrCache>
            </c:multiLvlStrRef>
          </c:cat>
          <c:val>
            <c:numRef>
              <c:f>'Data Wasting (MUAC)'!$B$5:$G$5</c:f>
              <c:numCache>
                <c:formatCode>General</c:formatCode>
                <c:ptCount val="6"/>
                <c:pt idx="0">
                  <c:v>1.5</c:v>
                </c:pt>
                <c:pt idx="1">
                  <c:v>0.8</c:v>
                </c:pt>
                <c:pt idx="3">
                  <c:v>1.4</c:v>
                </c:pt>
                <c:pt idx="4">
                  <c:v>0.4</c:v>
                </c:pt>
                <c:pt idx="5">
                  <c:v>0</c:v>
                </c:pt>
              </c:numCache>
            </c:numRef>
          </c:val>
          <c:smooth val="0"/>
          <c:extLst>
            <c:ext xmlns:c16="http://schemas.microsoft.com/office/drawing/2014/chart" uri="{C3380CC4-5D6E-409C-BE32-E72D297353CC}">
              <c16:uniqueId val="{00000033-ED6B-488A-ABB6-8917186E291A}"/>
            </c:ext>
          </c:extLst>
        </c:ser>
        <c:dLbls>
          <c:showLegendKey val="0"/>
          <c:showVal val="0"/>
          <c:showCatName val="0"/>
          <c:showSerName val="0"/>
          <c:showPercent val="0"/>
          <c:showBubbleSize val="0"/>
        </c:dLbls>
        <c:marker val="1"/>
        <c:smooth val="0"/>
        <c:axId val="138621816"/>
        <c:axId val="138622208"/>
      </c:lineChart>
      <c:catAx>
        <c:axId val="13862181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22208"/>
        <c:crossesAt val="0"/>
        <c:auto val="1"/>
        <c:lblAlgn val="ctr"/>
        <c:lblOffset val="100"/>
        <c:tickLblSkip val="1"/>
        <c:tickMarkSkip val="1"/>
        <c:noMultiLvlLbl val="0"/>
      </c:catAx>
      <c:valAx>
        <c:axId val="138622208"/>
        <c:scaling>
          <c:orientation val="minMax"/>
          <c:max val="8"/>
          <c:min val="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21816"/>
        <c:crosses val="autoZero"/>
        <c:crossBetween val="between"/>
      </c:valAx>
      <c:spPr>
        <a:noFill/>
        <a:ln w="25400">
          <a:noFill/>
        </a:ln>
      </c:spPr>
    </c:plotArea>
    <c:legend>
      <c:legendPos val="r"/>
      <c:legendEntry>
        <c:idx val="2"/>
        <c:delete val="1"/>
      </c:legendEntry>
      <c:layout>
        <c:manualLayout>
          <c:xMode val="edge"/>
          <c:yMode val="edge"/>
          <c:x val="0.89855121870275256"/>
          <c:y val="0.21622720117150543"/>
          <c:w val="7.4133372965768315E-2"/>
          <c:h val="7.2309864684081099E-2"/>
        </c:manualLayout>
      </c:layout>
      <c:overlay val="0"/>
      <c:txPr>
        <a:bodyPr/>
        <a:lstStyle/>
        <a:p>
          <a:pPr>
            <a:defRPr sz="1600"/>
          </a:pPr>
          <a:endParaRPr lang="en-US"/>
        </a:p>
      </c:txPr>
    </c:legend>
    <c:plotVisOnly val="1"/>
    <c:dispBlanksAs val="gap"/>
    <c:showDLblsOverMax val="0"/>
  </c:chart>
  <c:spPr>
    <a:noFill/>
    <a:ln w="3175">
      <a:noFill/>
      <a:prstDash val="solid"/>
    </a:ln>
  </c:spPr>
  <c:txPr>
    <a:bodyPr/>
    <a:lstStyle/>
    <a:p>
      <a:pPr>
        <a:defRPr sz="975"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5988588181612192E-2"/>
          <c:y val="0.15972927052477137"/>
          <c:w val="0.96348432331471356"/>
          <c:h val="0.64885805469376379"/>
        </c:manualLayout>
      </c:layout>
      <c:barChart>
        <c:barDir val="col"/>
        <c:grouping val="stacked"/>
        <c:varyColors val="0"/>
        <c:ser>
          <c:idx val="1"/>
          <c:order val="1"/>
          <c:tx>
            <c:strRef>
              <c:f>'Data Stunting'!$A$7</c:f>
              <c:strCache>
                <c:ptCount val="1"/>
                <c:pt idx="0">
                  <c:v>Severe Stunting</c:v>
                </c:pt>
              </c:strCache>
            </c:strRef>
          </c:tx>
          <c:spPr>
            <a:solidFill>
              <a:schemeClr val="accent3">
                <a:lumMod val="75000"/>
              </a:schemeClr>
            </a:solidFill>
            <a:ln w="25400">
              <a:noFill/>
            </a:ln>
          </c:spPr>
          <c:invertIfNegative val="0"/>
          <c:dPt>
            <c:idx val="0"/>
            <c:invertIfNegative val="0"/>
            <c:bubble3D val="0"/>
            <c:spPr>
              <a:solidFill>
                <a:schemeClr val="accent3">
                  <a:lumMod val="75000"/>
                </a:schemeClr>
              </a:solidFill>
              <a:ln w="25400">
                <a:noFill/>
              </a:ln>
              <a:effectLst>
                <a:glow>
                  <a:schemeClr val="accent1">
                    <a:alpha val="0"/>
                  </a:schemeClr>
                </a:glow>
              </a:effectLst>
            </c:spPr>
            <c:extLst>
              <c:ext xmlns:c16="http://schemas.microsoft.com/office/drawing/2014/chart" uri="{C3380CC4-5D6E-409C-BE32-E72D297353CC}">
                <c16:uniqueId val="{00000001-11E1-4903-BD58-68B981DABB1D}"/>
              </c:ext>
            </c:extLst>
          </c:dPt>
          <c:dPt>
            <c:idx val="1"/>
            <c:invertIfNegative val="0"/>
            <c:bubble3D val="0"/>
            <c:extLst>
              <c:ext xmlns:c16="http://schemas.microsoft.com/office/drawing/2014/chart" uri="{C3380CC4-5D6E-409C-BE32-E72D297353CC}">
                <c16:uniqueId val="{00000002-11E1-4903-BD58-68B981DABB1D}"/>
              </c:ext>
            </c:extLst>
          </c:dPt>
          <c:dPt>
            <c:idx val="2"/>
            <c:invertIfNegative val="0"/>
            <c:bubble3D val="0"/>
            <c:extLst>
              <c:ext xmlns:c16="http://schemas.microsoft.com/office/drawing/2014/chart" uri="{C3380CC4-5D6E-409C-BE32-E72D297353CC}">
                <c16:uniqueId val="{00000003-11E1-4903-BD58-68B981DABB1D}"/>
              </c:ext>
            </c:extLst>
          </c:dPt>
          <c:dPt>
            <c:idx val="3"/>
            <c:invertIfNegative val="0"/>
            <c:bubble3D val="0"/>
            <c:extLst>
              <c:ext xmlns:c16="http://schemas.microsoft.com/office/drawing/2014/chart" uri="{C3380CC4-5D6E-409C-BE32-E72D297353CC}">
                <c16:uniqueId val="{00000004-11E1-4903-BD58-68B981DABB1D}"/>
              </c:ext>
            </c:extLst>
          </c:dPt>
          <c:dPt>
            <c:idx val="4"/>
            <c:invertIfNegative val="0"/>
            <c:bubble3D val="0"/>
            <c:extLst>
              <c:ext xmlns:c16="http://schemas.microsoft.com/office/drawing/2014/chart" uri="{C3380CC4-5D6E-409C-BE32-E72D297353CC}">
                <c16:uniqueId val="{00000005-11E1-4903-BD58-68B981DABB1D}"/>
              </c:ext>
            </c:extLst>
          </c:dPt>
          <c:dPt>
            <c:idx val="5"/>
            <c:invertIfNegative val="0"/>
            <c:bubble3D val="0"/>
            <c:extLst>
              <c:ext xmlns:c16="http://schemas.microsoft.com/office/drawing/2014/chart" uri="{C3380CC4-5D6E-409C-BE32-E72D297353CC}">
                <c16:uniqueId val="{00000006-11E1-4903-BD58-68B981DABB1D}"/>
              </c:ext>
            </c:extLst>
          </c:dPt>
          <c:dPt>
            <c:idx val="12"/>
            <c:invertIfNegative val="0"/>
            <c:bubble3D val="0"/>
            <c:extLst>
              <c:ext xmlns:c16="http://schemas.microsoft.com/office/drawing/2014/chart" uri="{C3380CC4-5D6E-409C-BE32-E72D297353CC}">
                <c16:uniqueId val="{00000007-11E1-4903-BD58-68B981DABB1D}"/>
              </c:ext>
            </c:extLst>
          </c:dPt>
          <c:dPt>
            <c:idx val="13"/>
            <c:invertIfNegative val="0"/>
            <c:bubble3D val="0"/>
            <c:extLst>
              <c:ext xmlns:c16="http://schemas.microsoft.com/office/drawing/2014/chart" uri="{C3380CC4-5D6E-409C-BE32-E72D297353CC}">
                <c16:uniqueId val="{00000008-11E1-4903-BD58-68B981DABB1D}"/>
              </c:ext>
            </c:extLst>
          </c:dPt>
          <c:dPt>
            <c:idx val="14"/>
            <c:invertIfNegative val="0"/>
            <c:bubble3D val="0"/>
            <c:extLst>
              <c:ext xmlns:c16="http://schemas.microsoft.com/office/drawing/2014/chart" uri="{C3380CC4-5D6E-409C-BE32-E72D297353CC}">
                <c16:uniqueId val="{00000009-11E1-4903-BD58-68B981DABB1D}"/>
              </c:ext>
            </c:extLst>
          </c:dPt>
          <c:dPt>
            <c:idx val="15"/>
            <c:invertIfNegative val="0"/>
            <c:bubble3D val="0"/>
            <c:extLst>
              <c:ext xmlns:c16="http://schemas.microsoft.com/office/drawing/2014/chart" uri="{C3380CC4-5D6E-409C-BE32-E72D297353CC}">
                <c16:uniqueId val="{0000000A-11E1-4903-BD58-68B981DABB1D}"/>
              </c:ext>
            </c:extLst>
          </c:dPt>
          <c:dPt>
            <c:idx val="16"/>
            <c:invertIfNegative val="0"/>
            <c:bubble3D val="0"/>
            <c:extLst>
              <c:ext xmlns:c16="http://schemas.microsoft.com/office/drawing/2014/chart" uri="{C3380CC4-5D6E-409C-BE32-E72D297353CC}">
                <c16:uniqueId val="{0000000B-11E1-4903-BD58-68B981DABB1D}"/>
              </c:ext>
            </c:extLst>
          </c:dPt>
          <c:dLbls>
            <c:dLbl>
              <c:idx val="1"/>
              <c:layout>
                <c:manualLayout>
                  <c:x val="0"/>
                  <c:y val="-1.04575172009689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1E1-4903-BD58-68B981DABB1D}"/>
                </c:ext>
              </c:extLst>
            </c:dLbl>
            <c:dLbl>
              <c:idx val="4"/>
              <c:layout>
                <c:manualLayout>
                  <c:x val="-1.0015534021238682E-16"/>
                  <c:y val="-6.27451032058151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1E1-4903-BD58-68B981DABB1D}"/>
                </c:ext>
              </c:extLst>
            </c:dLbl>
            <c:dLbl>
              <c:idx val="5"/>
              <c:layout>
                <c:manualLayout>
                  <c:x val="0"/>
                  <c:y val="-4.1830068803877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1E1-4903-BD58-68B981DABB1D}"/>
                </c:ext>
              </c:extLst>
            </c:dLbl>
            <c:spPr>
              <a:noFill/>
              <a:ln>
                <a:noFill/>
              </a:ln>
              <a:effectLst/>
            </c:spPr>
            <c:txPr>
              <a:bodyPr wrap="square" lIns="38100" tIns="19050" rIns="38100" bIns="19050" anchor="ctr">
                <a:spAutoFit/>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Stunting'!$B$7:$G$7</c:f>
              <c:numCache>
                <c:formatCode>General</c:formatCode>
                <c:ptCount val="6"/>
                <c:pt idx="0">
                  <c:v>2.9</c:v>
                </c:pt>
                <c:pt idx="1">
                  <c:v>0.3</c:v>
                </c:pt>
                <c:pt idx="3">
                  <c:v>2.7</c:v>
                </c:pt>
                <c:pt idx="4">
                  <c:v>0.9</c:v>
                </c:pt>
                <c:pt idx="5">
                  <c:v>0.8</c:v>
                </c:pt>
              </c:numCache>
            </c:numRef>
          </c:val>
          <c:extLst>
            <c:ext xmlns:c16="http://schemas.microsoft.com/office/drawing/2014/chart" uri="{C3380CC4-5D6E-409C-BE32-E72D297353CC}">
              <c16:uniqueId val="{0000000C-11E1-4903-BD58-68B981DABB1D}"/>
            </c:ext>
          </c:extLst>
        </c:ser>
        <c:ser>
          <c:idx val="2"/>
          <c:order val="2"/>
          <c:tx>
            <c:strRef>
              <c:f>'Data Stunting'!$A$6</c:f>
              <c:strCache>
                <c:ptCount val="1"/>
                <c:pt idx="0">
                  <c:v>Moderate Stunting</c:v>
                </c:pt>
              </c:strCache>
            </c:strRef>
          </c:tx>
          <c:spPr>
            <a:pattFill prst="dkUpDiag">
              <a:fgClr>
                <a:schemeClr val="accent3">
                  <a:lumMod val="75000"/>
                </a:schemeClr>
              </a:fgClr>
              <a:bgClr>
                <a:schemeClr val="bg1"/>
              </a:bgClr>
            </a:pattFill>
            <a:ln w="25400">
              <a:noFill/>
            </a:ln>
          </c:spPr>
          <c:invertIfNegative val="0"/>
          <c:dPt>
            <c:idx val="0"/>
            <c:invertIfNegative val="0"/>
            <c:bubble3D val="0"/>
            <c:extLst>
              <c:ext xmlns:c16="http://schemas.microsoft.com/office/drawing/2014/chart" uri="{C3380CC4-5D6E-409C-BE32-E72D297353CC}">
                <c16:uniqueId val="{0000000D-11E1-4903-BD58-68B981DABB1D}"/>
              </c:ext>
            </c:extLst>
          </c:dPt>
          <c:dPt>
            <c:idx val="1"/>
            <c:invertIfNegative val="0"/>
            <c:bubble3D val="0"/>
            <c:extLst>
              <c:ext xmlns:c16="http://schemas.microsoft.com/office/drawing/2014/chart" uri="{C3380CC4-5D6E-409C-BE32-E72D297353CC}">
                <c16:uniqueId val="{0000000E-11E1-4903-BD58-68B981DABB1D}"/>
              </c:ext>
            </c:extLst>
          </c:dPt>
          <c:dPt>
            <c:idx val="2"/>
            <c:invertIfNegative val="0"/>
            <c:bubble3D val="0"/>
            <c:extLst>
              <c:ext xmlns:c16="http://schemas.microsoft.com/office/drawing/2014/chart" uri="{C3380CC4-5D6E-409C-BE32-E72D297353CC}">
                <c16:uniqueId val="{0000000F-11E1-4903-BD58-68B981DABB1D}"/>
              </c:ext>
            </c:extLst>
          </c:dPt>
          <c:dPt>
            <c:idx val="3"/>
            <c:invertIfNegative val="0"/>
            <c:bubble3D val="0"/>
            <c:extLst>
              <c:ext xmlns:c16="http://schemas.microsoft.com/office/drawing/2014/chart" uri="{C3380CC4-5D6E-409C-BE32-E72D297353CC}">
                <c16:uniqueId val="{00000010-11E1-4903-BD58-68B981DABB1D}"/>
              </c:ext>
            </c:extLst>
          </c:dPt>
          <c:dPt>
            <c:idx val="4"/>
            <c:invertIfNegative val="0"/>
            <c:bubble3D val="0"/>
            <c:extLst>
              <c:ext xmlns:c16="http://schemas.microsoft.com/office/drawing/2014/chart" uri="{C3380CC4-5D6E-409C-BE32-E72D297353CC}">
                <c16:uniqueId val="{00000011-11E1-4903-BD58-68B981DABB1D}"/>
              </c:ext>
            </c:extLst>
          </c:dPt>
          <c:dPt>
            <c:idx val="5"/>
            <c:invertIfNegative val="0"/>
            <c:bubble3D val="0"/>
            <c:extLst>
              <c:ext xmlns:c16="http://schemas.microsoft.com/office/drawing/2014/chart" uri="{C3380CC4-5D6E-409C-BE32-E72D297353CC}">
                <c16:uniqueId val="{00000012-11E1-4903-BD58-68B981DABB1D}"/>
              </c:ext>
            </c:extLst>
          </c:dPt>
          <c:dPt>
            <c:idx val="12"/>
            <c:invertIfNegative val="0"/>
            <c:bubble3D val="0"/>
            <c:extLst>
              <c:ext xmlns:c16="http://schemas.microsoft.com/office/drawing/2014/chart" uri="{C3380CC4-5D6E-409C-BE32-E72D297353CC}">
                <c16:uniqueId val="{00000013-11E1-4903-BD58-68B981DABB1D}"/>
              </c:ext>
            </c:extLst>
          </c:dPt>
          <c:dPt>
            <c:idx val="13"/>
            <c:invertIfNegative val="0"/>
            <c:bubble3D val="0"/>
            <c:extLst>
              <c:ext xmlns:c16="http://schemas.microsoft.com/office/drawing/2014/chart" uri="{C3380CC4-5D6E-409C-BE32-E72D297353CC}">
                <c16:uniqueId val="{00000014-11E1-4903-BD58-68B981DABB1D}"/>
              </c:ext>
            </c:extLst>
          </c:dPt>
          <c:dPt>
            <c:idx val="14"/>
            <c:invertIfNegative val="0"/>
            <c:bubble3D val="0"/>
            <c:extLst>
              <c:ext xmlns:c16="http://schemas.microsoft.com/office/drawing/2014/chart" uri="{C3380CC4-5D6E-409C-BE32-E72D297353CC}">
                <c16:uniqueId val="{00000015-11E1-4903-BD58-68B981DABB1D}"/>
              </c:ext>
            </c:extLst>
          </c:dPt>
          <c:dPt>
            <c:idx val="15"/>
            <c:invertIfNegative val="0"/>
            <c:bubble3D val="0"/>
            <c:extLst>
              <c:ext xmlns:c16="http://schemas.microsoft.com/office/drawing/2014/chart" uri="{C3380CC4-5D6E-409C-BE32-E72D297353CC}">
                <c16:uniqueId val="{00000016-11E1-4903-BD58-68B981DABB1D}"/>
              </c:ext>
            </c:extLst>
          </c:dPt>
          <c:dPt>
            <c:idx val="16"/>
            <c:invertIfNegative val="0"/>
            <c:bubble3D val="0"/>
            <c:extLst>
              <c:ext xmlns:c16="http://schemas.microsoft.com/office/drawing/2014/chart" uri="{C3380CC4-5D6E-409C-BE32-E72D297353CC}">
                <c16:uniqueId val="{00000017-11E1-4903-BD58-68B981DABB1D}"/>
              </c:ext>
            </c:extLst>
          </c:dPt>
          <c:dLbls>
            <c:spPr>
              <a:noFill/>
              <a:ln>
                <a:noFill/>
              </a:ln>
              <a:effectLst/>
            </c:spPr>
            <c:txPr>
              <a:bodyPr wrap="square" lIns="38100" tIns="19050" rIns="38100" bIns="19050" anchor="ctr">
                <a:spAutoFit/>
              </a:bodyPr>
              <a:lstStyle/>
              <a:p>
                <a:pPr>
                  <a:defRPr sz="18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'Data Trends'!$B$3:$S$4</c:f>
              <c:multiLvlStrCache>
                <c:ptCount val="18"/>
                <c:lvl>
                  <c:pt idx="0">
                    <c:v>1991-92 TDHS</c:v>
                  </c:pt>
                  <c:pt idx="1">
                    <c:v>1996 TDHS</c:v>
                  </c:pt>
                  <c:pt idx="2">
                    <c:v>1999 TRCHS</c:v>
                  </c:pt>
                  <c:pt idx="3">
                    <c:v>2004-05 TDHS</c:v>
                  </c:pt>
                  <c:pt idx="4">
                    <c:v>2010 TDHS</c:v>
                  </c:pt>
                  <c:pt idx="5">
                    <c:v>2014 NNS SMART</c:v>
                  </c:pt>
                  <c:pt idx="6">
                    <c:v>1991-92 TDHS</c:v>
                  </c:pt>
                  <c:pt idx="7">
                    <c:v>1996 TDHS</c:v>
                  </c:pt>
                  <c:pt idx="8">
                    <c:v>1999 TRCHS</c:v>
                  </c:pt>
                  <c:pt idx="9">
                    <c:v>2004-05 TDHS</c:v>
                  </c:pt>
                  <c:pt idx="10">
                    <c:v>2010 TDHS</c:v>
                  </c:pt>
                  <c:pt idx="11">
                    <c:v>2014 NNS SMART</c:v>
                  </c:pt>
                  <c:pt idx="12">
                    <c:v>1991-92 TDHS</c:v>
                  </c:pt>
                  <c:pt idx="13">
                    <c:v>1996 TDHS</c:v>
                  </c:pt>
                  <c:pt idx="14">
                    <c:v>1999 TRCHS</c:v>
                  </c:pt>
                  <c:pt idx="15">
                    <c:v>2004-05 TDHS</c:v>
                  </c:pt>
                  <c:pt idx="16">
                    <c:v>2010 TDHS</c:v>
                  </c:pt>
                  <c:pt idx="17">
                    <c:v>2014 NNS SMART</c:v>
                  </c:pt>
                </c:lvl>
                <c:lvl>
                  <c:pt idx="0">
                    <c:v>Stunting</c:v>
                  </c:pt>
                  <c:pt idx="6">
                    <c:v>Wasting</c:v>
                  </c:pt>
                  <c:pt idx="12">
                    <c:v>Underweight</c:v>
                  </c:pt>
                </c:lvl>
              </c:multiLvlStrCache>
            </c:multiLvlStrRef>
          </c:cat>
          <c:val>
            <c:numRef>
              <c:f>'Data Stunting'!$B$6:$G$6</c:f>
              <c:numCache>
                <c:formatCode>General</c:formatCode>
                <c:ptCount val="6"/>
                <c:pt idx="0">
                  <c:v>14.1</c:v>
                </c:pt>
                <c:pt idx="1">
                  <c:v>11</c:v>
                </c:pt>
                <c:pt idx="3">
                  <c:v>16.5</c:v>
                </c:pt>
                <c:pt idx="4">
                  <c:v>8.1</c:v>
                </c:pt>
                <c:pt idx="5">
                  <c:v>5.6</c:v>
                </c:pt>
              </c:numCache>
            </c:numRef>
          </c:val>
          <c:extLst>
            <c:ext xmlns:c16="http://schemas.microsoft.com/office/drawing/2014/chart" uri="{C3380CC4-5D6E-409C-BE32-E72D297353CC}">
              <c16:uniqueId val="{00000018-11E1-4903-BD58-68B981DABB1D}"/>
            </c:ext>
          </c:extLst>
        </c:ser>
        <c:dLbls>
          <c:showLegendKey val="0"/>
          <c:showVal val="0"/>
          <c:showCatName val="0"/>
          <c:showSerName val="0"/>
          <c:showPercent val="0"/>
          <c:showBubbleSize val="0"/>
        </c:dLbls>
        <c:gapWidth val="104"/>
        <c:overlap val="100"/>
        <c:axId val="138618680"/>
        <c:axId val="138623776"/>
      </c:barChart>
      <c:lineChart>
        <c:grouping val="standard"/>
        <c:varyColors val="0"/>
        <c:ser>
          <c:idx val="0"/>
          <c:order val="0"/>
          <c:tx>
            <c:strRef>
              <c:f>'Data Stunting'!$A$5</c:f>
              <c:strCache>
                <c:ptCount val="1"/>
                <c:pt idx="0">
                  <c:v>Global</c:v>
                </c:pt>
              </c:strCache>
            </c:strRef>
          </c:tx>
          <c:spPr>
            <a:ln>
              <a:noFill/>
            </a:ln>
          </c:spPr>
          <c:marker>
            <c:symbol val="none"/>
          </c:marker>
          <c:dLbls>
            <c:dLbl>
              <c:idx val="0"/>
              <c:layout>
                <c:manualLayout>
                  <c:x val="-4.9313655513012694E-3"/>
                  <c:y val="-2.36426565431486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11E1-4903-BD58-68B981DABB1D}"/>
                </c:ext>
              </c:extLst>
            </c:dLbl>
            <c:dLbl>
              <c:idx val="1"/>
              <c:layout>
                <c:manualLayout>
                  <c:x val="-3.631473950938617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11E1-4903-BD58-68B981DABB1D}"/>
                </c:ext>
              </c:extLst>
            </c:dLbl>
            <c:dLbl>
              <c:idx val="2"/>
              <c:layout>
                <c:manualLayout>
                  <c:x val="-1.9982298452985426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1E1-4903-BD58-68B981DABB1D}"/>
                </c:ext>
              </c:extLst>
            </c:dLbl>
            <c:dLbl>
              <c:idx val="3"/>
              <c:layout>
                <c:manualLayout>
                  <c:x val="4.3555731964461448E-4"/>
                  <c:y val="-2.7351762634291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11E1-4903-BD58-68B981DABB1D}"/>
                </c:ext>
              </c:extLst>
            </c:dLbl>
            <c:dLbl>
              <c:idx val="4"/>
              <c:layout>
                <c:manualLayout>
                  <c:x val="-8.9780557461709273E-4"/>
                  <c:y val="-2.696496969957768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11E1-4903-BD58-68B981DABB1D}"/>
                </c:ext>
              </c:extLst>
            </c:dLbl>
            <c:dLbl>
              <c:idx val="5"/>
              <c:layout>
                <c:manualLayout>
                  <c:x val="-3.5645313631405069E-3"/>
                  <c:y val="-2.6578012521579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11E1-4903-BD58-68B981DABB1D}"/>
                </c:ext>
              </c:extLst>
            </c:dLbl>
            <c:dLbl>
              <c:idx val="6"/>
              <c:layout>
                <c:manualLayout>
                  <c:x val="-4.4816272965879263E-3"/>
                  <c:y val="-2.2399927519520312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11E1-4903-BD58-68B981DABB1D}"/>
                </c:ext>
              </c:extLst>
            </c:dLbl>
            <c:dLbl>
              <c:idx val="7"/>
              <c:layout>
                <c:manualLayout>
                  <c:x val="-9.0441960235599153E-3"/>
                  <c:y val="-2.40102671556133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11E1-4903-BD58-68B981DABB1D}"/>
                </c:ext>
              </c:extLst>
            </c:dLbl>
            <c:dLbl>
              <c:idx val="8"/>
              <c:layout>
                <c:manualLayout>
                  <c:x val="-1.1742972333161522E-2"/>
                  <c:y val="-2.5722172571975448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11E1-4903-BD58-68B981DABB1D}"/>
                </c:ext>
              </c:extLst>
            </c:dLbl>
            <c:dLbl>
              <c:idx val="9"/>
              <c:layout>
                <c:manualLayout>
                  <c:x val="-1.1743079849846499E-2"/>
                  <c:y val="-1.5653892105051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11E1-4903-BD58-68B981DABB1D}"/>
                </c:ext>
              </c:extLst>
            </c:dLbl>
            <c:dLbl>
              <c:idx val="10"/>
              <c:layout>
                <c:manualLayout>
                  <c:x val="-1.0409657922764744E-2"/>
                  <c:y val="-2.438745550189161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11E1-4903-BD58-68B981DABB1D}"/>
                </c:ext>
              </c:extLst>
            </c:dLbl>
            <c:dLbl>
              <c:idx val="11"/>
              <c:layout>
                <c:manualLayout>
                  <c:x val="-1.1807267310777624E-2"/>
                  <c:y val="-1.94548912840540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11E1-4903-BD58-68B981DABB1D}"/>
                </c:ext>
              </c:extLst>
            </c:dLbl>
            <c:dLbl>
              <c:idx val="12"/>
              <c:layout>
                <c:manualLayout>
                  <c:x val="-1.3108434232366351E-2"/>
                  <c:y val="-1.859885632808707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11E1-4903-BD58-68B981DABB1D}"/>
                </c:ext>
              </c:extLst>
            </c:dLbl>
            <c:dLbl>
              <c:idx val="13"/>
              <c:layout>
                <c:manualLayout>
                  <c:x val="-1.1742972333161522E-2"/>
                  <c:y val="-2.06879500907275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11E1-4903-BD58-68B981DABB1D}"/>
                </c:ext>
              </c:extLst>
            </c:dLbl>
            <c:dLbl>
              <c:idx val="14"/>
              <c:layout>
                <c:manualLayout>
                  <c:x val="-1.3076286743558299E-2"/>
                  <c:y val="-2.1543985046694535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11E1-4903-BD58-68B981DABB1D}"/>
                </c:ext>
              </c:extLst>
            </c:dLbl>
            <c:dLbl>
              <c:idx val="15"/>
              <c:layout>
                <c:manualLayout>
                  <c:x val="-1.0441805411572795E-2"/>
                  <c:y val="-1.73657975214135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11E1-4903-BD58-68B981DABB1D}"/>
                </c:ext>
              </c:extLst>
            </c:dLbl>
            <c:dLbl>
              <c:idx val="16"/>
              <c:layout>
                <c:manualLayout>
                  <c:x val="-1.171082484435337E-2"/>
                  <c:y val="-2.03107617444491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11E1-4903-BD58-68B981DABB1D}"/>
                </c:ext>
              </c:extLst>
            </c:dLbl>
            <c:dLbl>
              <c:idx val="17"/>
              <c:layout>
                <c:manualLayout>
                  <c:x val="-1.0409657922764744E-2"/>
                  <c:y val="-3.11334189039298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11E1-4903-BD58-68B981DABB1D}"/>
                </c:ext>
              </c:extLst>
            </c:dLbl>
            <c:dLbl>
              <c:idx val="18"/>
              <c:layout>
                <c:manualLayout>
                  <c:x val="-1.310843423236625E-2"/>
                  <c:y val="-1.5378197526611683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11E1-4903-BD58-68B981DABB1D}"/>
                </c:ext>
              </c:extLst>
            </c:dLbl>
            <c:dLbl>
              <c:idx val="19"/>
              <c:layout>
                <c:manualLayout>
                  <c:x val="-1.0409657922764744E-2"/>
                  <c:y val="-2.3255890463056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11E1-4903-BD58-68B981DABB1D}"/>
                </c:ext>
              </c:extLst>
            </c:dLbl>
            <c:dLbl>
              <c:idx val="20"/>
              <c:layout>
                <c:manualLayout>
                  <c:x val="-9.012048534751866E-3"/>
                  <c:y val="-1.3289103763971227E-2"/>
                </c:manualLayout>
              </c:layout>
              <c:numFmt formatCode="#,##0.0" sourceLinked="0"/>
              <c:spPr/>
              <c:txPr>
                <a:bodyPr anchor="ctr" anchorCtr="1"/>
                <a:lstStyle/>
                <a:p>
                  <a:pPr>
                    <a:defRPr sz="20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11E1-4903-BD58-68B981DABB1D}"/>
                </c:ext>
              </c:extLst>
            </c:dLbl>
            <c:dLbl>
              <c:idx val="21"/>
              <c:layout>
                <c:manualLayout>
                  <c:x val="-2.2666771653543208E-2"/>
                  <c:y val="-1.66112956810631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11E1-4903-BD58-68B981DABB1D}"/>
                </c:ext>
              </c:extLst>
            </c:dLbl>
            <c:dLbl>
              <c:idx val="22"/>
              <c:layout>
                <c:manualLayout>
                  <c:x val="-2.2666666666666668E-2"/>
                  <c:y val="-1.66112956810631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11E1-4903-BD58-68B981DABB1D}"/>
                </c:ext>
              </c:extLst>
            </c:dLbl>
            <c:dLbl>
              <c:idx val="23"/>
              <c:layout>
                <c:manualLayout>
                  <c:x val="-2.2666666666666668E-2"/>
                  <c:y val="-1.66112956810631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11E1-4903-BD58-68B981DABB1D}"/>
                </c:ext>
              </c:extLst>
            </c:dLbl>
            <c:dLbl>
              <c:idx val="24"/>
              <c:layout>
                <c:manualLayout>
                  <c:x val="-0.02"/>
                  <c:y val="-1.32890365448504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11E1-4903-BD58-68B981DABB1D}"/>
                </c:ext>
              </c:extLst>
            </c:dLbl>
            <c:dLbl>
              <c:idx val="25"/>
              <c:layout>
                <c:manualLayout>
                  <c:x val="-2.1333333333333333E-2"/>
                  <c:y val="-1.99335548172757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11E1-4903-BD58-68B981DABB1D}"/>
                </c:ext>
              </c:extLst>
            </c:dLbl>
            <c:numFmt formatCode="#,##0.0" sourceLinked="0"/>
            <c:spPr>
              <a:noFill/>
              <a:ln>
                <a:noFill/>
              </a:ln>
              <a:effectLst/>
            </c:spPr>
            <c:txPr>
              <a:bodyPr anchor="ctr" anchorCtr="1"/>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'Data Stunting'!$B$3:$G$4</c:f>
              <c:multiLvlStrCache>
                <c:ptCount val="6"/>
                <c:lvl>
                  <c:pt idx="0">
                    <c:v>2014</c:v>
                  </c:pt>
                  <c:pt idx="1">
                    <c:v>2016</c:v>
                  </c:pt>
                  <c:pt idx="2">
                    <c:v>2014</c:v>
                  </c:pt>
                  <c:pt idx="3">
                    <c:v>2016</c:v>
                  </c:pt>
                  <c:pt idx="4">
                    <c:v>2014</c:v>
                  </c:pt>
                  <c:pt idx="5">
                    <c:v>2016</c:v>
                  </c:pt>
                </c:lvl>
                <c:lvl>
                  <c:pt idx="0">
                    <c:v>Za'atari Camp</c:v>
                  </c:pt>
                  <c:pt idx="2">
                    <c:v>Azraq Camp</c:v>
                  </c:pt>
                  <c:pt idx="4">
                    <c:v>Host Communities</c:v>
                  </c:pt>
                </c:lvl>
              </c:multiLvlStrCache>
            </c:multiLvlStrRef>
          </c:cat>
          <c:val>
            <c:numRef>
              <c:f>'Data Stunting'!$B$5:$G$5</c:f>
              <c:numCache>
                <c:formatCode>General</c:formatCode>
                <c:ptCount val="6"/>
                <c:pt idx="0">
                  <c:v>17</c:v>
                </c:pt>
                <c:pt idx="1">
                  <c:v>11.3</c:v>
                </c:pt>
                <c:pt idx="3">
                  <c:v>19.2</c:v>
                </c:pt>
                <c:pt idx="4">
                  <c:v>9</c:v>
                </c:pt>
                <c:pt idx="5">
                  <c:v>6.4</c:v>
                </c:pt>
              </c:numCache>
            </c:numRef>
          </c:val>
          <c:smooth val="0"/>
          <c:extLst>
            <c:ext xmlns:c16="http://schemas.microsoft.com/office/drawing/2014/chart" uri="{C3380CC4-5D6E-409C-BE32-E72D297353CC}">
              <c16:uniqueId val="{00000033-11E1-4903-BD58-68B981DABB1D}"/>
            </c:ext>
          </c:extLst>
        </c:ser>
        <c:dLbls>
          <c:showLegendKey val="0"/>
          <c:showVal val="0"/>
          <c:showCatName val="0"/>
          <c:showSerName val="0"/>
          <c:showPercent val="0"/>
          <c:showBubbleSize val="0"/>
        </c:dLbls>
        <c:marker val="1"/>
        <c:smooth val="0"/>
        <c:axId val="138618680"/>
        <c:axId val="138623776"/>
      </c:lineChart>
      <c:catAx>
        <c:axId val="138618680"/>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23776"/>
        <c:crossesAt val="0"/>
        <c:auto val="1"/>
        <c:lblAlgn val="ctr"/>
        <c:lblOffset val="100"/>
        <c:tickLblSkip val="1"/>
        <c:tickMarkSkip val="1"/>
        <c:noMultiLvlLbl val="0"/>
      </c:catAx>
      <c:valAx>
        <c:axId val="138623776"/>
        <c:scaling>
          <c:orientation val="minMax"/>
          <c:max val="30"/>
          <c:min val="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Calibri"/>
                <a:ea typeface="Calibri"/>
                <a:cs typeface="Calibri"/>
              </a:defRPr>
            </a:pPr>
            <a:endParaRPr lang="en-US"/>
          </a:p>
        </c:txPr>
        <c:crossAx val="138618680"/>
        <c:crosses val="autoZero"/>
        <c:crossBetween val="between"/>
      </c:valAx>
      <c:spPr>
        <a:noFill/>
        <a:ln w="25400">
          <a:noFill/>
        </a:ln>
      </c:spPr>
    </c:plotArea>
    <c:legend>
      <c:legendPos val="r"/>
      <c:legendEntry>
        <c:idx val="2"/>
        <c:delete val="1"/>
      </c:legendEntry>
      <c:layout>
        <c:manualLayout>
          <c:xMode val="edge"/>
          <c:yMode val="edge"/>
          <c:x val="0.80894511228224342"/>
          <c:y val="0.1637156431447187"/>
          <c:w val="0.15554487824351035"/>
          <c:h val="7.4398565129828842E-2"/>
        </c:manualLayout>
      </c:layout>
      <c:overlay val="0"/>
      <c:txPr>
        <a:bodyPr/>
        <a:lstStyle/>
        <a:p>
          <a:pPr>
            <a:defRPr sz="1600"/>
          </a:pPr>
          <a:endParaRPr lang="en-US"/>
        </a:p>
      </c:txPr>
    </c:legend>
    <c:plotVisOnly val="1"/>
    <c:dispBlanksAs val="gap"/>
    <c:showDLblsOverMax val="0"/>
  </c:chart>
  <c:spPr>
    <a:noFill/>
    <a:ln w="3175">
      <a:noFill/>
      <a:prstDash val="solid"/>
    </a:ln>
  </c:spPr>
  <c:txPr>
    <a:bodyPr/>
    <a:lstStyle/>
    <a:p>
      <a:pPr>
        <a:defRPr sz="975"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1971934216858"/>
          <c:y val="7.839749198016914E-2"/>
          <c:w val="0.80087055453334599"/>
          <c:h val="0.87864275298920969"/>
        </c:manualLayout>
      </c:layout>
      <c:barChart>
        <c:barDir val="bar"/>
        <c:grouping val="clustered"/>
        <c:varyColors val="0"/>
        <c:ser>
          <c:idx val="0"/>
          <c:order val="0"/>
          <c:tx>
            <c:strRef>
              <c:f>'Food groups'!$B$1</c:f>
              <c:strCache>
                <c:ptCount val="1"/>
                <c:pt idx="0">
                  <c:v>Za'atari</c:v>
                </c:pt>
              </c:strCache>
            </c:strRef>
          </c:tx>
          <c:spPr>
            <a:solidFill>
              <a:schemeClr val="accent1"/>
            </a:solidFill>
            <a:ln>
              <a:noFill/>
            </a:ln>
            <a:effectLst/>
          </c:spPr>
          <c:invertIfNegative val="0"/>
          <c:dLbls>
            <c:dLbl>
              <c:idx val="1"/>
              <c:layout>
                <c:manualLayout>
                  <c:x val="-5.3950951363429091E-3"/>
                  <c:y val="8.26722267536429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10-4CB1-B058-7809AD308FF3}"/>
                </c:ext>
              </c:extLst>
            </c:dLbl>
            <c:dLbl>
              <c:idx val="10"/>
              <c:layout>
                <c:manualLayout>
                  <c:x val="-1.7983650454477902E-3"/>
                  <c:y val="8.2672226753643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10-4CB1-B058-7809AD308FF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groups'!$A$2:$A$13</c:f>
              <c:strCache>
                <c:ptCount val="12"/>
                <c:pt idx="0">
                  <c:v>Cereals</c:v>
                </c:pt>
                <c:pt idx="1">
                  <c:v>White roots and tubers</c:v>
                </c:pt>
                <c:pt idx="2">
                  <c:v>Vegetables</c:v>
                </c:pt>
                <c:pt idx="3">
                  <c:v>Fruits</c:v>
                </c:pt>
                <c:pt idx="4">
                  <c:v>Meat</c:v>
                </c:pt>
                <c:pt idx="5">
                  <c:v>Eggs</c:v>
                </c:pt>
                <c:pt idx="6">
                  <c:v>Fish and seafood</c:v>
                </c:pt>
                <c:pt idx="7">
                  <c:v>Nuts and seeds</c:v>
                </c:pt>
                <c:pt idx="8">
                  <c:v>Milk and milk products</c:v>
                </c:pt>
                <c:pt idx="9">
                  <c:v>Oils and fats</c:v>
                </c:pt>
                <c:pt idx="10">
                  <c:v>Sweets</c:v>
                </c:pt>
                <c:pt idx="11">
                  <c:v>Spices, condiment and beverages</c:v>
                </c:pt>
              </c:strCache>
            </c:strRef>
          </c:cat>
          <c:val>
            <c:numRef>
              <c:f>'Food groups'!$B$2:$B$13</c:f>
              <c:numCache>
                <c:formatCode>0.0</c:formatCode>
                <c:ptCount val="12"/>
                <c:pt idx="0">
                  <c:v>99.8</c:v>
                </c:pt>
                <c:pt idx="1">
                  <c:v>41.5</c:v>
                </c:pt>
                <c:pt idx="2">
                  <c:v>92.1</c:v>
                </c:pt>
                <c:pt idx="3">
                  <c:v>34.200000000000003</c:v>
                </c:pt>
                <c:pt idx="4">
                  <c:v>27</c:v>
                </c:pt>
                <c:pt idx="5">
                  <c:v>43.1</c:v>
                </c:pt>
                <c:pt idx="6">
                  <c:v>8.6</c:v>
                </c:pt>
                <c:pt idx="7">
                  <c:v>77.3</c:v>
                </c:pt>
                <c:pt idx="8">
                  <c:v>77.599999999999994</c:v>
                </c:pt>
                <c:pt idx="9">
                  <c:v>99.1</c:v>
                </c:pt>
                <c:pt idx="10">
                  <c:v>85</c:v>
                </c:pt>
                <c:pt idx="11">
                  <c:v>99.8</c:v>
                </c:pt>
              </c:numCache>
            </c:numRef>
          </c:val>
          <c:extLst>
            <c:ext xmlns:c16="http://schemas.microsoft.com/office/drawing/2014/chart" uri="{C3380CC4-5D6E-409C-BE32-E72D297353CC}">
              <c16:uniqueId val="{00000002-7F10-4CB1-B058-7809AD308FF3}"/>
            </c:ext>
          </c:extLst>
        </c:ser>
        <c:ser>
          <c:idx val="1"/>
          <c:order val="1"/>
          <c:tx>
            <c:strRef>
              <c:f>'Food groups'!$C$1</c:f>
              <c:strCache>
                <c:ptCount val="1"/>
                <c:pt idx="0">
                  <c:v>Azraq</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groups'!$A$2:$A$13</c:f>
              <c:strCache>
                <c:ptCount val="12"/>
                <c:pt idx="0">
                  <c:v>Cereals</c:v>
                </c:pt>
                <c:pt idx="1">
                  <c:v>White roots and tubers</c:v>
                </c:pt>
                <c:pt idx="2">
                  <c:v>Vegetables</c:v>
                </c:pt>
                <c:pt idx="3">
                  <c:v>Fruits</c:v>
                </c:pt>
                <c:pt idx="4">
                  <c:v>Meat</c:v>
                </c:pt>
                <c:pt idx="5">
                  <c:v>Eggs</c:v>
                </c:pt>
                <c:pt idx="6">
                  <c:v>Fish and seafood</c:v>
                </c:pt>
                <c:pt idx="7">
                  <c:v>Nuts and seeds</c:v>
                </c:pt>
                <c:pt idx="8">
                  <c:v>Milk and milk products</c:v>
                </c:pt>
                <c:pt idx="9">
                  <c:v>Oils and fats</c:v>
                </c:pt>
                <c:pt idx="10">
                  <c:v>Sweets</c:v>
                </c:pt>
                <c:pt idx="11">
                  <c:v>Spices, condiment and beverages</c:v>
                </c:pt>
              </c:strCache>
            </c:strRef>
          </c:cat>
          <c:val>
            <c:numRef>
              <c:f>'Food groups'!$C$2:$C$13</c:f>
              <c:numCache>
                <c:formatCode>0.0</c:formatCode>
                <c:ptCount val="12"/>
                <c:pt idx="0">
                  <c:v>100</c:v>
                </c:pt>
                <c:pt idx="1">
                  <c:v>49.5</c:v>
                </c:pt>
                <c:pt idx="2">
                  <c:v>92.9</c:v>
                </c:pt>
                <c:pt idx="3">
                  <c:v>29.6</c:v>
                </c:pt>
                <c:pt idx="4">
                  <c:v>23.2</c:v>
                </c:pt>
                <c:pt idx="5">
                  <c:v>53.7</c:v>
                </c:pt>
                <c:pt idx="6">
                  <c:v>5</c:v>
                </c:pt>
                <c:pt idx="7">
                  <c:v>72.7</c:v>
                </c:pt>
                <c:pt idx="8">
                  <c:v>62.8</c:v>
                </c:pt>
                <c:pt idx="9">
                  <c:v>98.3</c:v>
                </c:pt>
                <c:pt idx="10">
                  <c:v>96.1</c:v>
                </c:pt>
                <c:pt idx="11">
                  <c:v>99.8</c:v>
                </c:pt>
              </c:numCache>
            </c:numRef>
          </c:val>
          <c:extLst>
            <c:ext xmlns:c16="http://schemas.microsoft.com/office/drawing/2014/chart" uri="{C3380CC4-5D6E-409C-BE32-E72D297353CC}">
              <c16:uniqueId val="{00000003-7F10-4CB1-B058-7809AD308FF3}"/>
            </c:ext>
          </c:extLst>
        </c:ser>
        <c:ser>
          <c:idx val="2"/>
          <c:order val="2"/>
          <c:tx>
            <c:strRef>
              <c:f>'Food groups'!$D$1</c:f>
              <c:strCache>
                <c:ptCount val="1"/>
                <c:pt idx="0">
                  <c:v>Host Communities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groups'!$A$2:$A$13</c:f>
              <c:strCache>
                <c:ptCount val="12"/>
                <c:pt idx="0">
                  <c:v>Cereals</c:v>
                </c:pt>
                <c:pt idx="1">
                  <c:v>White roots and tubers</c:v>
                </c:pt>
                <c:pt idx="2">
                  <c:v>Vegetables</c:v>
                </c:pt>
                <c:pt idx="3">
                  <c:v>Fruits</c:v>
                </c:pt>
                <c:pt idx="4">
                  <c:v>Meat</c:v>
                </c:pt>
                <c:pt idx="5">
                  <c:v>Eggs</c:v>
                </c:pt>
                <c:pt idx="6">
                  <c:v>Fish and seafood</c:v>
                </c:pt>
                <c:pt idx="7">
                  <c:v>Nuts and seeds</c:v>
                </c:pt>
                <c:pt idx="8">
                  <c:v>Milk and milk products</c:v>
                </c:pt>
                <c:pt idx="9">
                  <c:v>Oils and fats</c:v>
                </c:pt>
                <c:pt idx="10">
                  <c:v>Sweets</c:v>
                </c:pt>
                <c:pt idx="11">
                  <c:v>Spices, condiment and beverages</c:v>
                </c:pt>
              </c:strCache>
            </c:strRef>
          </c:cat>
          <c:val>
            <c:numRef>
              <c:f>'Food groups'!$D$2:$D$13</c:f>
              <c:numCache>
                <c:formatCode>General</c:formatCode>
                <c:ptCount val="12"/>
                <c:pt idx="0">
                  <c:v>99.7</c:v>
                </c:pt>
                <c:pt idx="1">
                  <c:v>37.4</c:v>
                </c:pt>
                <c:pt idx="2">
                  <c:v>93.6</c:v>
                </c:pt>
                <c:pt idx="3">
                  <c:v>28.1</c:v>
                </c:pt>
                <c:pt idx="4">
                  <c:v>27.7</c:v>
                </c:pt>
                <c:pt idx="5">
                  <c:v>42.1</c:v>
                </c:pt>
                <c:pt idx="6">
                  <c:v>6.1</c:v>
                </c:pt>
                <c:pt idx="7">
                  <c:v>80.099999999999994</c:v>
                </c:pt>
                <c:pt idx="8">
                  <c:v>74.599999999999994</c:v>
                </c:pt>
                <c:pt idx="9">
                  <c:v>98.7</c:v>
                </c:pt>
                <c:pt idx="10">
                  <c:v>97.8</c:v>
                </c:pt>
                <c:pt idx="11">
                  <c:v>99.9</c:v>
                </c:pt>
              </c:numCache>
            </c:numRef>
          </c:val>
          <c:extLst>
            <c:ext xmlns:c16="http://schemas.microsoft.com/office/drawing/2014/chart" uri="{C3380CC4-5D6E-409C-BE32-E72D297353CC}">
              <c16:uniqueId val="{00000004-7F10-4CB1-B058-7809AD308FF3}"/>
            </c:ext>
          </c:extLst>
        </c:ser>
        <c:dLbls>
          <c:showLegendKey val="0"/>
          <c:showVal val="0"/>
          <c:showCatName val="0"/>
          <c:showSerName val="0"/>
          <c:showPercent val="0"/>
          <c:showBubbleSize val="0"/>
        </c:dLbls>
        <c:gapWidth val="182"/>
        <c:axId val="102723888"/>
        <c:axId val="102721144"/>
      </c:barChart>
      <c:catAx>
        <c:axId val="102723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2721144"/>
        <c:crosses val="autoZero"/>
        <c:auto val="1"/>
        <c:lblAlgn val="ctr"/>
        <c:lblOffset val="100"/>
        <c:noMultiLvlLbl val="0"/>
      </c:catAx>
      <c:valAx>
        <c:axId val="102721144"/>
        <c:scaling>
          <c:orientation val="minMax"/>
          <c:max val="105"/>
          <c:min val="0"/>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723888"/>
        <c:crosses val="autoZero"/>
        <c:crossBetween val="between"/>
        <c:majorUnit val="20"/>
      </c:valAx>
      <c:spPr>
        <a:noFill/>
        <a:ln>
          <a:noFill/>
        </a:ln>
        <a:effectLst/>
      </c:spPr>
    </c:plotArea>
    <c:legend>
      <c:legendPos val="t"/>
      <c:layout>
        <c:manualLayout>
          <c:xMode val="edge"/>
          <c:yMode val="edge"/>
          <c:x val="0.25678358871533014"/>
          <c:y val="1.6534445350728785E-2"/>
          <c:w val="0.50081974293292109"/>
          <c:h val="4.650345303013239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98917322834646"/>
          <c:y val="2.0370370370370372E-2"/>
          <c:w val="0.86207857611548555"/>
          <c:h val="0.89430854476523769"/>
        </c:manualLayout>
      </c:layout>
      <c:barChart>
        <c:barDir val="bar"/>
        <c:grouping val="clustered"/>
        <c:varyColors val="0"/>
        <c:ser>
          <c:idx val="0"/>
          <c:order val="0"/>
          <c:tx>
            <c:strRef>
              <c:f>'Food groups'!$B$16</c:f>
              <c:strCache>
                <c:ptCount val="1"/>
                <c:pt idx="0">
                  <c:v>Za'atari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groups'!$A$17:$A$21</c:f>
              <c:strCache>
                <c:ptCount val="5"/>
                <c:pt idx="0">
                  <c:v>Vitamin A rich vegetables</c:v>
                </c:pt>
                <c:pt idx="1">
                  <c:v>Vitamin A rich dark green leafy vegetables</c:v>
                </c:pt>
                <c:pt idx="2">
                  <c:v>Other vegetables</c:v>
                </c:pt>
                <c:pt idx="3">
                  <c:v>Vitamin A rich fruits</c:v>
                </c:pt>
                <c:pt idx="4">
                  <c:v>Other fruits</c:v>
                </c:pt>
              </c:strCache>
            </c:strRef>
          </c:cat>
          <c:val>
            <c:numRef>
              <c:f>'Food groups'!$B$17:$B$21</c:f>
              <c:numCache>
                <c:formatCode>0.0</c:formatCode>
                <c:ptCount val="5"/>
                <c:pt idx="0">
                  <c:v>20.2</c:v>
                </c:pt>
                <c:pt idx="1">
                  <c:v>17</c:v>
                </c:pt>
                <c:pt idx="2">
                  <c:v>90.5</c:v>
                </c:pt>
                <c:pt idx="3">
                  <c:v>2</c:v>
                </c:pt>
                <c:pt idx="4">
                  <c:v>33.6</c:v>
                </c:pt>
              </c:numCache>
            </c:numRef>
          </c:val>
          <c:extLst>
            <c:ext xmlns:c16="http://schemas.microsoft.com/office/drawing/2014/chart" uri="{C3380CC4-5D6E-409C-BE32-E72D297353CC}">
              <c16:uniqueId val="{00000000-C84D-4764-903D-DC8F3893F4FB}"/>
            </c:ext>
          </c:extLst>
        </c:ser>
        <c:ser>
          <c:idx val="1"/>
          <c:order val="1"/>
          <c:tx>
            <c:strRef>
              <c:f>'Food groups'!$C$16</c:f>
              <c:strCache>
                <c:ptCount val="1"/>
                <c:pt idx="0">
                  <c:v>Azraq</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groups'!$A$17:$A$21</c:f>
              <c:strCache>
                <c:ptCount val="5"/>
                <c:pt idx="0">
                  <c:v>Vitamin A rich vegetables</c:v>
                </c:pt>
                <c:pt idx="1">
                  <c:v>Vitamin A rich dark green leafy vegetables</c:v>
                </c:pt>
                <c:pt idx="2">
                  <c:v>Other vegetables</c:v>
                </c:pt>
                <c:pt idx="3">
                  <c:v>Vitamin A rich fruits</c:v>
                </c:pt>
                <c:pt idx="4">
                  <c:v>Other fruits</c:v>
                </c:pt>
              </c:strCache>
            </c:strRef>
          </c:cat>
          <c:val>
            <c:numRef>
              <c:f>'Food groups'!$C$17:$C$21</c:f>
              <c:numCache>
                <c:formatCode>0.0</c:formatCode>
                <c:ptCount val="5"/>
                <c:pt idx="0">
                  <c:v>17.7</c:v>
                </c:pt>
                <c:pt idx="1">
                  <c:v>8</c:v>
                </c:pt>
                <c:pt idx="2">
                  <c:v>92.2</c:v>
                </c:pt>
                <c:pt idx="3">
                  <c:v>0.9</c:v>
                </c:pt>
                <c:pt idx="4">
                  <c:v>28.9</c:v>
                </c:pt>
              </c:numCache>
            </c:numRef>
          </c:val>
          <c:extLst>
            <c:ext xmlns:c16="http://schemas.microsoft.com/office/drawing/2014/chart" uri="{C3380CC4-5D6E-409C-BE32-E72D297353CC}">
              <c16:uniqueId val="{00000001-C84D-4764-903D-DC8F3893F4FB}"/>
            </c:ext>
          </c:extLst>
        </c:ser>
        <c:ser>
          <c:idx val="2"/>
          <c:order val="2"/>
          <c:tx>
            <c:strRef>
              <c:f>'Food groups'!$D$16</c:f>
              <c:strCache>
                <c:ptCount val="1"/>
                <c:pt idx="0">
                  <c:v>Host Communities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groups'!$A$17:$A$21</c:f>
              <c:strCache>
                <c:ptCount val="5"/>
                <c:pt idx="0">
                  <c:v>Vitamin A rich vegetables</c:v>
                </c:pt>
                <c:pt idx="1">
                  <c:v>Vitamin A rich dark green leafy vegetables</c:v>
                </c:pt>
                <c:pt idx="2">
                  <c:v>Other vegetables</c:v>
                </c:pt>
                <c:pt idx="3">
                  <c:v>Vitamin A rich fruits</c:v>
                </c:pt>
                <c:pt idx="4">
                  <c:v>Other fruits</c:v>
                </c:pt>
              </c:strCache>
            </c:strRef>
          </c:cat>
          <c:val>
            <c:numRef>
              <c:f>'Food groups'!$D$17:$D$21</c:f>
              <c:numCache>
                <c:formatCode>0.0</c:formatCode>
                <c:ptCount val="5"/>
                <c:pt idx="0">
                  <c:v>35.700000000000003</c:v>
                </c:pt>
                <c:pt idx="1">
                  <c:v>24.7</c:v>
                </c:pt>
                <c:pt idx="2">
                  <c:v>91.5</c:v>
                </c:pt>
                <c:pt idx="3">
                  <c:v>2.5</c:v>
                </c:pt>
                <c:pt idx="4">
                  <c:v>26.9</c:v>
                </c:pt>
              </c:numCache>
            </c:numRef>
          </c:val>
          <c:extLst>
            <c:ext xmlns:c16="http://schemas.microsoft.com/office/drawing/2014/chart" uri="{C3380CC4-5D6E-409C-BE32-E72D297353CC}">
              <c16:uniqueId val="{00000002-C84D-4764-903D-DC8F3893F4FB}"/>
            </c:ext>
          </c:extLst>
        </c:ser>
        <c:dLbls>
          <c:dLblPos val="outEnd"/>
          <c:showLegendKey val="0"/>
          <c:showVal val="1"/>
          <c:showCatName val="0"/>
          <c:showSerName val="0"/>
          <c:showPercent val="0"/>
          <c:showBubbleSize val="0"/>
        </c:dLbls>
        <c:gapWidth val="182"/>
        <c:axId val="139348520"/>
        <c:axId val="139353616"/>
      </c:barChart>
      <c:catAx>
        <c:axId val="139348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9353616"/>
        <c:crosses val="autoZero"/>
        <c:auto val="1"/>
        <c:lblAlgn val="ctr"/>
        <c:lblOffset val="100"/>
        <c:noMultiLvlLbl val="0"/>
      </c:catAx>
      <c:valAx>
        <c:axId val="139353616"/>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48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C86FF-9C68-454B-97CC-6D085D2CAC85}"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fr-FR"/>
        </a:p>
      </dgm:t>
    </dgm:pt>
    <dgm:pt modelId="{58591EA1-5BD6-4FCF-9719-334FAC81B3C8}">
      <dgm:prSet phldrT="[Texte]"/>
      <dgm:spPr>
        <a:xfrm>
          <a:off x="1222592" y="3020124"/>
          <a:ext cx="700247" cy="350123"/>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Supervisor 4</a:t>
          </a:r>
        </a:p>
      </dgm:t>
    </dgm:pt>
    <dgm:pt modelId="{40599649-C82D-4A08-BF14-DC65A49BFF88}" type="parTrans" cxnId="{BEE4020F-125F-4FF1-A39F-0BDC571E6019}">
      <dgm:prSet/>
      <dgm:spPr/>
      <dgm:t>
        <a:bodyPr/>
        <a:lstStyle/>
        <a:p>
          <a:endParaRPr lang="fr-FR"/>
        </a:p>
      </dgm:t>
    </dgm:pt>
    <dgm:pt modelId="{C82897E4-F518-4F74-B9D7-AF2D7ECC01D6}" type="sibTrans" cxnId="{BEE4020F-125F-4FF1-A39F-0BDC571E6019}">
      <dgm:prSet/>
      <dgm:spPr/>
      <dgm:t>
        <a:bodyPr/>
        <a:lstStyle/>
        <a:p>
          <a:endParaRPr lang="fr-FR"/>
        </a:p>
      </dgm:t>
    </dgm:pt>
    <dgm:pt modelId="{1FC80713-D3AE-427B-B614-5C04CBBF8601}">
      <dgm:prSet phldrT="[Texte]"/>
      <dgm:spPr>
        <a:xfrm>
          <a:off x="2202939" y="2818803"/>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7</a:t>
          </a:r>
        </a:p>
      </dgm:t>
    </dgm:pt>
    <dgm:pt modelId="{73790020-D33F-492C-83ED-745F28D0BAFA}" type="parTrans" cxnId="{69374C02-8AE5-4EB9-9C3D-5F3DF85BF9C8}">
      <dgm:prSet/>
      <dgm:spPr>
        <a:xfrm rot="19457599">
          <a:off x="1890418" y="3085703"/>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E5744C9D-32A4-4B58-B731-416839A71DAF}" type="sibTrans" cxnId="{69374C02-8AE5-4EB9-9C3D-5F3DF85BF9C8}">
      <dgm:prSet/>
      <dgm:spPr/>
      <dgm:t>
        <a:bodyPr/>
        <a:lstStyle/>
        <a:p>
          <a:endParaRPr lang="fr-FR"/>
        </a:p>
      </dgm:t>
    </dgm:pt>
    <dgm:pt modelId="{4302FF4C-0E66-4891-9CF0-6A17F1C5459D}">
      <dgm:prSet phldrT="[Texte]"/>
      <dgm:spPr>
        <a:xfrm>
          <a:off x="2202939" y="3221445"/>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8</a:t>
          </a:r>
        </a:p>
      </dgm:t>
    </dgm:pt>
    <dgm:pt modelId="{EB4722A1-5C1C-4635-98A7-F8FF2182DF80}" type="parTrans" cxnId="{07F71BD3-1D3E-499C-8EF6-52DF92681A00}">
      <dgm:prSet/>
      <dgm:spPr>
        <a:xfrm rot="2142401">
          <a:off x="1890418" y="3287025"/>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32CE8E73-DEB4-4AB9-91D6-03D2BA19104E}" type="sibTrans" cxnId="{07F71BD3-1D3E-499C-8EF6-52DF92681A00}">
      <dgm:prSet/>
      <dgm:spPr/>
      <dgm:t>
        <a:bodyPr/>
        <a:lstStyle/>
        <a:p>
          <a:endParaRPr lang="fr-FR"/>
        </a:p>
      </dgm:t>
    </dgm:pt>
    <dgm:pt modelId="{202F0E09-F5F2-4A42-80D9-69C9EA906069}">
      <dgm:prSet/>
      <dgm:spPr>
        <a:xfrm>
          <a:off x="1222592" y="604269"/>
          <a:ext cx="700247" cy="350123"/>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Supervisor 1</a:t>
          </a:r>
        </a:p>
      </dgm:t>
    </dgm:pt>
    <dgm:pt modelId="{76003D15-48B2-472C-A533-9C1B5726961F}" type="parTrans" cxnId="{13A3E0C2-B9C4-4579-ABE2-7C22D63DC7A5}">
      <dgm:prSet/>
      <dgm:spPr/>
      <dgm:t>
        <a:bodyPr/>
        <a:lstStyle/>
        <a:p>
          <a:endParaRPr lang="fr-FR"/>
        </a:p>
      </dgm:t>
    </dgm:pt>
    <dgm:pt modelId="{7A2EE93F-73AB-4E9A-8F6E-C60FB896FFE3}" type="sibTrans" cxnId="{13A3E0C2-B9C4-4579-ABE2-7C22D63DC7A5}">
      <dgm:prSet/>
      <dgm:spPr/>
      <dgm:t>
        <a:bodyPr/>
        <a:lstStyle/>
        <a:p>
          <a:endParaRPr lang="fr-FR"/>
        </a:p>
      </dgm:t>
    </dgm:pt>
    <dgm:pt modelId="{6831C277-F935-491C-B250-60ECC44A45AC}">
      <dgm:prSet/>
      <dgm:spPr>
        <a:xfrm>
          <a:off x="1222592" y="1409554"/>
          <a:ext cx="700247" cy="350123"/>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Supervisor 2</a:t>
          </a:r>
        </a:p>
      </dgm:t>
    </dgm:pt>
    <dgm:pt modelId="{5359FA63-A118-461D-9554-24360461CD84}" type="parTrans" cxnId="{71E5FDB8-AF54-4F0F-8A61-30B31CA31120}">
      <dgm:prSet/>
      <dgm:spPr/>
      <dgm:t>
        <a:bodyPr/>
        <a:lstStyle/>
        <a:p>
          <a:endParaRPr lang="fr-FR"/>
        </a:p>
      </dgm:t>
    </dgm:pt>
    <dgm:pt modelId="{3865D085-C662-4FF5-9BD2-F737C22EF0B4}" type="sibTrans" cxnId="{71E5FDB8-AF54-4F0F-8A61-30B31CA31120}">
      <dgm:prSet/>
      <dgm:spPr/>
      <dgm:t>
        <a:bodyPr/>
        <a:lstStyle/>
        <a:p>
          <a:endParaRPr lang="fr-FR"/>
        </a:p>
      </dgm:t>
    </dgm:pt>
    <dgm:pt modelId="{C682733E-5BCF-404F-870F-AD9DB4EF2CDB}">
      <dgm:prSet/>
      <dgm:spPr>
        <a:xfrm>
          <a:off x="1222592" y="2214839"/>
          <a:ext cx="700247" cy="350123"/>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Supervisor 3</a:t>
          </a:r>
        </a:p>
      </dgm:t>
    </dgm:pt>
    <dgm:pt modelId="{25800C5D-F370-45DF-BC37-570D46FF31D7}" type="parTrans" cxnId="{F2A16158-C82B-4728-979D-7968B96D66D0}">
      <dgm:prSet/>
      <dgm:spPr/>
      <dgm:t>
        <a:bodyPr/>
        <a:lstStyle/>
        <a:p>
          <a:endParaRPr lang="fr-FR"/>
        </a:p>
      </dgm:t>
    </dgm:pt>
    <dgm:pt modelId="{F390CFD6-8C29-4F39-8154-61B967F37A74}" type="sibTrans" cxnId="{F2A16158-C82B-4728-979D-7968B96D66D0}">
      <dgm:prSet/>
      <dgm:spPr/>
      <dgm:t>
        <a:bodyPr/>
        <a:lstStyle/>
        <a:p>
          <a:endParaRPr lang="fr-FR"/>
        </a:p>
      </dgm:t>
    </dgm:pt>
    <dgm:pt modelId="{1643C97A-6E61-4144-B4AD-82D06AA81CE7}">
      <dgm:prSet/>
      <dgm:spPr>
        <a:xfrm>
          <a:off x="2202939" y="805590"/>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2</a:t>
          </a:r>
        </a:p>
      </dgm:t>
    </dgm:pt>
    <dgm:pt modelId="{6CF8BF4A-0B4A-4888-864E-3CDA123CDC6B}" type="parTrans" cxnId="{25EC9A64-E751-4DD5-9879-B5D2E544EFC9}">
      <dgm:prSet/>
      <dgm:spPr>
        <a:xfrm rot="2142401">
          <a:off x="1890418" y="871169"/>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09CFD6E3-E916-4B86-8F15-D1642E925A08}" type="sibTrans" cxnId="{25EC9A64-E751-4DD5-9879-B5D2E544EFC9}">
      <dgm:prSet/>
      <dgm:spPr/>
      <dgm:t>
        <a:bodyPr/>
        <a:lstStyle/>
        <a:p>
          <a:endParaRPr lang="fr-FR"/>
        </a:p>
      </dgm:t>
    </dgm:pt>
    <dgm:pt modelId="{1F87030C-5C4B-442D-8780-F77CBA03B49A}">
      <dgm:prSet/>
      <dgm:spPr>
        <a:xfrm>
          <a:off x="2202939" y="402947"/>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1</a:t>
          </a:r>
        </a:p>
      </dgm:t>
    </dgm:pt>
    <dgm:pt modelId="{2BB37F29-B8A1-41F2-902C-B26F1CCCF5EA}" type="parTrans" cxnId="{9A0A76B7-97F4-4199-A572-FC65AF61921C}">
      <dgm:prSet/>
      <dgm:spPr>
        <a:xfrm rot="19457599">
          <a:off x="1890418" y="669848"/>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56ADC731-7409-4B05-94FE-CBEEE3DF0132}" type="sibTrans" cxnId="{9A0A76B7-97F4-4199-A572-FC65AF61921C}">
      <dgm:prSet/>
      <dgm:spPr/>
      <dgm:t>
        <a:bodyPr/>
        <a:lstStyle/>
        <a:p>
          <a:endParaRPr lang="fr-FR"/>
        </a:p>
      </dgm:t>
    </dgm:pt>
    <dgm:pt modelId="{3B1399B5-9780-4FAC-9A43-54F497D5EF24}">
      <dgm:prSet/>
      <dgm:spPr>
        <a:xfrm>
          <a:off x="2202939" y="1208232"/>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3</a:t>
          </a:r>
        </a:p>
      </dgm:t>
    </dgm:pt>
    <dgm:pt modelId="{6362AC5D-8B91-4634-9D42-88C52CEE10F6}" type="parTrans" cxnId="{2A1B9618-A379-4AAB-8DE6-F573C375C651}">
      <dgm:prSet/>
      <dgm:spPr>
        <a:xfrm rot="19457599">
          <a:off x="1890418" y="1475133"/>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B8EF3E1C-F9FC-46ED-8E3B-27076850C558}" type="sibTrans" cxnId="{2A1B9618-A379-4AAB-8DE6-F573C375C651}">
      <dgm:prSet/>
      <dgm:spPr/>
      <dgm:t>
        <a:bodyPr/>
        <a:lstStyle/>
        <a:p>
          <a:endParaRPr lang="fr-FR"/>
        </a:p>
      </dgm:t>
    </dgm:pt>
    <dgm:pt modelId="{B31C5F25-9E81-43F7-8224-B931EC9E1F63}">
      <dgm:prSet/>
      <dgm:spPr>
        <a:xfrm>
          <a:off x="2202939" y="1610875"/>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4</a:t>
          </a:r>
        </a:p>
      </dgm:t>
    </dgm:pt>
    <dgm:pt modelId="{321E69AC-DC3F-4179-BCB9-A8D27B5BBD13}" type="parTrans" cxnId="{8E11A522-F3FB-4C05-8217-6F376860DAF4}">
      <dgm:prSet/>
      <dgm:spPr>
        <a:xfrm rot="2142401">
          <a:off x="1890418" y="1676454"/>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4F6010B2-BF78-456E-97F6-5BEF88B7FDD9}" type="sibTrans" cxnId="{8E11A522-F3FB-4C05-8217-6F376860DAF4}">
      <dgm:prSet/>
      <dgm:spPr/>
      <dgm:t>
        <a:bodyPr/>
        <a:lstStyle/>
        <a:p>
          <a:endParaRPr lang="fr-FR"/>
        </a:p>
      </dgm:t>
    </dgm:pt>
    <dgm:pt modelId="{F37D0356-397A-4262-98DD-E6625E5FAF06}">
      <dgm:prSet/>
      <dgm:spPr>
        <a:xfrm>
          <a:off x="2202939" y="2013518"/>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5</a:t>
          </a:r>
        </a:p>
      </dgm:t>
    </dgm:pt>
    <dgm:pt modelId="{E0533E48-E597-468E-ACE6-A4CF49398017}" type="parTrans" cxnId="{60EEC1D2-8FBC-4C9B-863B-00B06DF07999}">
      <dgm:prSet/>
      <dgm:spPr>
        <a:xfrm rot="19457599">
          <a:off x="1890418" y="2280418"/>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8C59218E-06E9-486B-A6E8-DB810404C1A7}" type="sibTrans" cxnId="{60EEC1D2-8FBC-4C9B-863B-00B06DF07999}">
      <dgm:prSet/>
      <dgm:spPr/>
      <dgm:t>
        <a:bodyPr/>
        <a:lstStyle/>
        <a:p>
          <a:endParaRPr lang="fr-FR"/>
        </a:p>
      </dgm:t>
    </dgm:pt>
    <dgm:pt modelId="{BC6AAA53-9D90-4572-9A0F-B5FF4EDFAC48}">
      <dgm:prSet/>
      <dgm:spPr>
        <a:xfrm>
          <a:off x="2202939" y="2416160"/>
          <a:ext cx="700247" cy="350123"/>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6</a:t>
          </a:r>
        </a:p>
      </dgm:t>
    </dgm:pt>
    <dgm:pt modelId="{6483CBB6-9721-4FC7-B22D-3C4657FA28AA}" type="parTrans" cxnId="{1C079DD9-B2B0-44D6-978B-64D27016F9E9}">
      <dgm:prSet/>
      <dgm:spPr>
        <a:xfrm rot="2142401">
          <a:off x="1890418" y="2481739"/>
          <a:ext cx="344943" cy="17644"/>
        </a:xfrm>
        <a:noFill/>
        <a:ln w="12700" cap="flat" cmpd="sng" algn="ctr">
          <a:solidFill>
            <a:srgbClr val="FFC000">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296A526C-906C-41DA-A6BD-78893D6B1898}" type="sibTrans" cxnId="{1C079DD9-B2B0-44D6-978B-64D27016F9E9}">
      <dgm:prSet/>
      <dgm:spPr/>
      <dgm:t>
        <a:bodyPr/>
        <a:lstStyle/>
        <a:p>
          <a:endParaRPr lang="fr-FR"/>
        </a:p>
      </dgm:t>
    </dgm:pt>
    <dgm:pt modelId="{69D48C2B-C154-42FC-BB0F-1E1D1D0B79BB}">
      <dgm:prSet/>
      <dgm:spPr>
        <a:xfrm>
          <a:off x="3183287" y="305"/>
          <a:ext cx="700247" cy="350123"/>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Team Leader</a:t>
          </a:r>
        </a:p>
      </dgm:t>
    </dgm:pt>
    <dgm:pt modelId="{E3E88DEB-E6F1-44ED-8E9F-D7BD3FEEF0E7}" type="parTrans" cxnId="{03FD61BF-7CFD-4DB8-BF37-70B43718904F}">
      <dgm:prSet/>
      <dgm:spPr>
        <a:xfrm rot="18289469">
          <a:off x="2797994" y="367866"/>
          <a:ext cx="490486" cy="17644"/>
        </a:xfrm>
        <a:noFill/>
        <a:ln w="12700" cap="flat" cmpd="sng" algn="ctr">
          <a:solidFill>
            <a:srgbClr val="4472C4">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56C713BC-287A-40FD-AD4C-1D8864F19A2C}" type="sibTrans" cxnId="{03FD61BF-7CFD-4DB8-BF37-70B43718904F}">
      <dgm:prSet/>
      <dgm:spPr/>
      <dgm:t>
        <a:bodyPr/>
        <a:lstStyle/>
        <a:p>
          <a:endParaRPr lang="fr-FR"/>
        </a:p>
      </dgm:t>
    </dgm:pt>
    <dgm:pt modelId="{E544AFF4-16C5-4B62-814B-7292EBF46233}">
      <dgm:prSet/>
      <dgm:spPr>
        <a:xfrm>
          <a:off x="3183287" y="402947"/>
          <a:ext cx="700247" cy="350123"/>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Enumerator</a:t>
          </a:r>
        </a:p>
      </dgm:t>
    </dgm:pt>
    <dgm:pt modelId="{413F215D-7B7C-4501-9F7E-9B1B9E008A98}" type="parTrans" cxnId="{6394789C-4A4B-44EA-A76E-8737DDBA3242}">
      <dgm:prSet/>
      <dgm:spPr>
        <a:xfrm>
          <a:off x="2903187" y="569187"/>
          <a:ext cx="280099" cy="17644"/>
        </a:xfrm>
        <a:noFill/>
        <a:ln w="12700" cap="flat" cmpd="sng" algn="ctr">
          <a:solidFill>
            <a:srgbClr val="4472C4">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0C7DAD1B-8554-4BA3-8C7D-6D51D2403B4D}" type="sibTrans" cxnId="{6394789C-4A4B-44EA-A76E-8737DDBA3242}">
      <dgm:prSet/>
      <dgm:spPr/>
      <dgm:t>
        <a:bodyPr/>
        <a:lstStyle/>
        <a:p>
          <a:endParaRPr lang="fr-FR"/>
        </a:p>
      </dgm:t>
    </dgm:pt>
    <dgm:pt modelId="{85E8F1DF-4309-4860-8ECE-43266CBB295C}">
      <dgm:prSet/>
      <dgm:spPr>
        <a:xfrm>
          <a:off x="3183287" y="805590"/>
          <a:ext cx="700247" cy="350123"/>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2 measurers</a:t>
          </a:r>
        </a:p>
      </dgm:t>
    </dgm:pt>
    <dgm:pt modelId="{A9EC94C8-BC92-4C80-BFA8-26CCC8AB9483}" type="parTrans" cxnId="{0C5B0138-5E91-4461-AB1D-087AA9298C9A}">
      <dgm:prSet/>
      <dgm:spPr>
        <a:xfrm rot="3310531">
          <a:off x="2797994" y="770509"/>
          <a:ext cx="490486" cy="17644"/>
        </a:xfrm>
        <a:noFill/>
        <a:ln w="12700" cap="flat" cmpd="sng" algn="ctr">
          <a:solidFill>
            <a:srgbClr val="4472C4">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7566290D-DC21-4B36-BD4A-8DD18383C6E0}" type="sibTrans" cxnId="{0C5B0138-5E91-4461-AB1D-087AA9298C9A}">
      <dgm:prSet/>
      <dgm:spPr/>
      <dgm:t>
        <a:bodyPr/>
        <a:lstStyle/>
        <a:p>
          <a:endParaRPr lang="fr-FR"/>
        </a:p>
      </dgm:t>
    </dgm:pt>
    <dgm:pt modelId="{76089545-AA67-4885-B88B-C006D101BAA8}">
      <dgm:prSet/>
      <dgm:spPr>
        <a:xfrm>
          <a:off x="4163634" y="305"/>
          <a:ext cx="700247" cy="350123"/>
        </a:xfr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a:solidFill>
                <a:sysClr val="window" lastClr="FFFFFF"/>
              </a:solidFill>
              <a:latin typeface="Calibri" panose="020F0502020204030204"/>
              <a:ea typeface="+mn-ea"/>
              <a:cs typeface="+mn-cs"/>
            </a:rPr>
            <a:t>CHWs</a:t>
          </a:r>
        </a:p>
      </dgm:t>
    </dgm:pt>
    <dgm:pt modelId="{6A0002F1-B891-4881-99D7-84FCCE8A2B64}" type="parTrans" cxnId="{8452D6E1-8481-41A3-9723-64FF89F77C57}">
      <dgm:prSet/>
      <dgm:spPr>
        <a:xfrm>
          <a:off x="3883535" y="166545"/>
          <a:ext cx="280099" cy="17644"/>
        </a:xfrm>
        <a:noFill/>
        <a:ln w="12700" cap="flat" cmpd="sng" algn="ctr">
          <a:solidFill>
            <a:srgbClr val="70AD47">
              <a:hueOff val="0"/>
              <a:satOff val="0"/>
              <a:lumOff val="0"/>
              <a:alphaOff val="0"/>
            </a:srgbClr>
          </a:solidFill>
          <a:prstDash val="solid"/>
          <a:miter lim="800000"/>
        </a:ln>
        <a:effectLst/>
      </dgm:spPr>
      <dgm:t>
        <a:bodyPr/>
        <a:lstStyle/>
        <a:p>
          <a:endParaRPr lang="fr-FR">
            <a:solidFill>
              <a:sysClr val="windowText" lastClr="000000">
                <a:hueOff val="0"/>
                <a:satOff val="0"/>
                <a:lumOff val="0"/>
                <a:alphaOff val="0"/>
              </a:sysClr>
            </a:solidFill>
            <a:latin typeface="Calibri" panose="020F0502020204030204"/>
            <a:ea typeface="+mn-ea"/>
            <a:cs typeface="+mn-cs"/>
          </a:endParaRPr>
        </a:p>
      </dgm:t>
    </dgm:pt>
    <dgm:pt modelId="{01786C8C-959B-4545-872B-4D2C5B2671C6}" type="sibTrans" cxnId="{8452D6E1-8481-41A3-9723-64FF89F77C57}">
      <dgm:prSet/>
      <dgm:spPr/>
      <dgm:t>
        <a:bodyPr/>
        <a:lstStyle/>
        <a:p>
          <a:endParaRPr lang="fr-FR"/>
        </a:p>
      </dgm:t>
    </dgm:pt>
    <dgm:pt modelId="{C0F04A27-F71C-4E2A-9166-C30CA2DB1A67}" type="pres">
      <dgm:prSet presAssocID="{D8DC86FF-9C68-454B-97CC-6D085D2CAC85}" presName="diagram" presStyleCnt="0">
        <dgm:presLayoutVars>
          <dgm:chPref val="1"/>
          <dgm:dir/>
          <dgm:animOne val="branch"/>
          <dgm:animLvl val="lvl"/>
          <dgm:resizeHandles val="exact"/>
        </dgm:presLayoutVars>
      </dgm:prSet>
      <dgm:spPr/>
    </dgm:pt>
    <dgm:pt modelId="{877123AC-8A79-4F53-967F-3C7ACF6709C9}" type="pres">
      <dgm:prSet presAssocID="{202F0E09-F5F2-4A42-80D9-69C9EA906069}" presName="root1" presStyleCnt="0"/>
      <dgm:spPr/>
    </dgm:pt>
    <dgm:pt modelId="{5A9FE2BA-3C13-42C9-989A-43C42DD2D486}" type="pres">
      <dgm:prSet presAssocID="{202F0E09-F5F2-4A42-80D9-69C9EA906069}" presName="LevelOneTextNode" presStyleLbl="node0" presStyleIdx="0" presStyleCnt="4">
        <dgm:presLayoutVars>
          <dgm:chPref val="3"/>
        </dgm:presLayoutVars>
      </dgm:prSet>
      <dgm:spPr>
        <a:prstGeom prst="roundRect">
          <a:avLst>
            <a:gd name="adj" fmla="val 10000"/>
          </a:avLst>
        </a:prstGeom>
      </dgm:spPr>
    </dgm:pt>
    <dgm:pt modelId="{071D6DAF-5395-4405-ADDB-7986CD59DFEB}" type="pres">
      <dgm:prSet presAssocID="{202F0E09-F5F2-4A42-80D9-69C9EA906069}" presName="level2hierChild" presStyleCnt="0"/>
      <dgm:spPr/>
    </dgm:pt>
    <dgm:pt modelId="{F7C4E5DC-6A31-49DD-9CE5-D6BD948BC37F}" type="pres">
      <dgm:prSet presAssocID="{2BB37F29-B8A1-41F2-902C-B26F1CCCF5EA}" presName="conn2-1" presStyleLbl="parChTrans1D2" presStyleIdx="0" presStyleCnt="8"/>
      <dgm:spPr>
        <a:custGeom>
          <a:avLst/>
          <a:gdLst/>
          <a:ahLst/>
          <a:cxnLst/>
          <a:rect l="0" t="0" r="0" b="0"/>
          <a:pathLst>
            <a:path>
              <a:moveTo>
                <a:pt x="0" y="8822"/>
              </a:moveTo>
              <a:lnTo>
                <a:pt x="344943" y="8822"/>
              </a:lnTo>
            </a:path>
          </a:pathLst>
        </a:custGeom>
      </dgm:spPr>
    </dgm:pt>
    <dgm:pt modelId="{DA0AA220-00A5-415C-9896-B5D6D305E05B}" type="pres">
      <dgm:prSet presAssocID="{2BB37F29-B8A1-41F2-902C-B26F1CCCF5EA}" presName="connTx" presStyleLbl="parChTrans1D2" presStyleIdx="0" presStyleCnt="8"/>
      <dgm:spPr/>
    </dgm:pt>
    <dgm:pt modelId="{7B1AB9D8-8F58-4CEE-9E9B-B8D39A73CEDA}" type="pres">
      <dgm:prSet presAssocID="{1F87030C-5C4B-442D-8780-F77CBA03B49A}" presName="root2" presStyleCnt="0"/>
      <dgm:spPr/>
    </dgm:pt>
    <dgm:pt modelId="{038D44BD-0E7A-4732-B308-C7D9F5D04E95}" type="pres">
      <dgm:prSet presAssocID="{1F87030C-5C4B-442D-8780-F77CBA03B49A}" presName="LevelTwoTextNode" presStyleLbl="node2" presStyleIdx="0" presStyleCnt="8">
        <dgm:presLayoutVars>
          <dgm:chPref val="3"/>
        </dgm:presLayoutVars>
      </dgm:prSet>
      <dgm:spPr>
        <a:prstGeom prst="roundRect">
          <a:avLst>
            <a:gd name="adj" fmla="val 10000"/>
          </a:avLst>
        </a:prstGeom>
      </dgm:spPr>
    </dgm:pt>
    <dgm:pt modelId="{2BBA8B3A-27BC-4DBA-9742-A7AA3D7B8351}" type="pres">
      <dgm:prSet presAssocID="{1F87030C-5C4B-442D-8780-F77CBA03B49A}" presName="level3hierChild" presStyleCnt="0"/>
      <dgm:spPr/>
    </dgm:pt>
    <dgm:pt modelId="{1A8E0E13-A2AF-448D-8E51-103926558B34}" type="pres">
      <dgm:prSet presAssocID="{E3E88DEB-E6F1-44ED-8E9F-D7BD3FEEF0E7}" presName="conn2-1" presStyleLbl="parChTrans1D3" presStyleIdx="0" presStyleCnt="3"/>
      <dgm:spPr>
        <a:custGeom>
          <a:avLst/>
          <a:gdLst/>
          <a:ahLst/>
          <a:cxnLst/>
          <a:rect l="0" t="0" r="0" b="0"/>
          <a:pathLst>
            <a:path>
              <a:moveTo>
                <a:pt x="0" y="8822"/>
              </a:moveTo>
              <a:lnTo>
                <a:pt x="490486" y="8822"/>
              </a:lnTo>
            </a:path>
          </a:pathLst>
        </a:custGeom>
      </dgm:spPr>
    </dgm:pt>
    <dgm:pt modelId="{52F28218-4F8D-43B5-9BBA-00D874C9CF44}" type="pres">
      <dgm:prSet presAssocID="{E3E88DEB-E6F1-44ED-8E9F-D7BD3FEEF0E7}" presName="connTx" presStyleLbl="parChTrans1D3" presStyleIdx="0" presStyleCnt="3"/>
      <dgm:spPr/>
    </dgm:pt>
    <dgm:pt modelId="{52CB2629-7B17-459D-BB54-5F945C90575E}" type="pres">
      <dgm:prSet presAssocID="{69D48C2B-C154-42FC-BB0F-1E1D1D0B79BB}" presName="root2" presStyleCnt="0"/>
      <dgm:spPr/>
    </dgm:pt>
    <dgm:pt modelId="{A610CE0D-B857-4D2F-A67D-85BF7B903625}" type="pres">
      <dgm:prSet presAssocID="{69D48C2B-C154-42FC-BB0F-1E1D1D0B79BB}" presName="LevelTwoTextNode" presStyleLbl="node3" presStyleIdx="0" presStyleCnt="3">
        <dgm:presLayoutVars>
          <dgm:chPref val="3"/>
        </dgm:presLayoutVars>
      </dgm:prSet>
      <dgm:spPr>
        <a:prstGeom prst="roundRect">
          <a:avLst>
            <a:gd name="adj" fmla="val 10000"/>
          </a:avLst>
        </a:prstGeom>
      </dgm:spPr>
    </dgm:pt>
    <dgm:pt modelId="{FB0C0E66-D636-4129-9273-CCE00C886610}" type="pres">
      <dgm:prSet presAssocID="{69D48C2B-C154-42FC-BB0F-1E1D1D0B79BB}" presName="level3hierChild" presStyleCnt="0"/>
      <dgm:spPr/>
    </dgm:pt>
    <dgm:pt modelId="{994B7740-E61E-4AF7-B680-E7020E4BACED}" type="pres">
      <dgm:prSet presAssocID="{6A0002F1-B891-4881-99D7-84FCCE8A2B64}" presName="conn2-1" presStyleLbl="parChTrans1D4" presStyleIdx="0" presStyleCnt="1"/>
      <dgm:spPr>
        <a:custGeom>
          <a:avLst/>
          <a:gdLst/>
          <a:ahLst/>
          <a:cxnLst/>
          <a:rect l="0" t="0" r="0" b="0"/>
          <a:pathLst>
            <a:path>
              <a:moveTo>
                <a:pt x="0" y="8822"/>
              </a:moveTo>
              <a:lnTo>
                <a:pt x="280099" y="8822"/>
              </a:lnTo>
            </a:path>
          </a:pathLst>
        </a:custGeom>
      </dgm:spPr>
    </dgm:pt>
    <dgm:pt modelId="{DA2A1C67-2562-421C-8EDD-EEF700521980}" type="pres">
      <dgm:prSet presAssocID="{6A0002F1-B891-4881-99D7-84FCCE8A2B64}" presName="connTx" presStyleLbl="parChTrans1D4" presStyleIdx="0" presStyleCnt="1"/>
      <dgm:spPr/>
    </dgm:pt>
    <dgm:pt modelId="{476807ED-1D81-4E36-861D-2A24DF9A3E1C}" type="pres">
      <dgm:prSet presAssocID="{76089545-AA67-4885-B88B-C006D101BAA8}" presName="root2" presStyleCnt="0"/>
      <dgm:spPr/>
    </dgm:pt>
    <dgm:pt modelId="{2C156742-0F2C-4EA0-9BD1-8411324040E5}" type="pres">
      <dgm:prSet presAssocID="{76089545-AA67-4885-B88B-C006D101BAA8}" presName="LevelTwoTextNode" presStyleLbl="node4" presStyleIdx="0" presStyleCnt="1">
        <dgm:presLayoutVars>
          <dgm:chPref val="3"/>
        </dgm:presLayoutVars>
      </dgm:prSet>
      <dgm:spPr>
        <a:prstGeom prst="roundRect">
          <a:avLst>
            <a:gd name="adj" fmla="val 10000"/>
          </a:avLst>
        </a:prstGeom>
      </dgm:spPr>
    </dgm:pt>
    <dgm:pt modelId="{EA7CE7DC-F5A7-41BE-9DF7-A1CA89D5EDBA}" type="pres">
      <dgm:prSet presAssocID="{76089545-AA67-4885-B88B-C006D101BAA8}" presName="level3hierChild" presStyleCnt="0"/>
      <dgm:spPr/>
    </dgm:pt>
    <dgm:pt modelId="{18870FEB-BC05-456E-8FB0-7EAE8E0AA3A9}" type="pres">
      <dgm:prSet presAssocID="{413F215D-7B7C-4501-9F7E-9B1B9E008A98}" presName="conn2-1" presStyleLbl="parChTrans1D3" presStyleIdx="1" presStyleCnt="3"/>
      <dgm:spPr>
        <a:custGeom>
          <a:avLst/>
          <a:gdLst/>
          <a:ahLst/>
          <a:cxnLst/>
          <a:rect l="0" t="0" r="0" b="0"/>
          <a:pathLst>
            <a:path>
              <a:moveTo>
                <a:pt x="0" y="8822"/>
              </a:moveTo>
              <a:lnTo>
                <a:pt x="280099" y="8822"/>
              </a:lnTo>
            </a:path>
          </a:pathLst>
        </a:custGeom>
      </dgm:spPr>
    </dgm:pt>
    <dgm:pt modelId="{E705DE20-3A93-4177-9FDD-80846A1C9257}" type="pres">
      <dgm:prSet presAssocID="{413F215D-7B7C-4501-9F7E-9B1B9E008A98}" presName="connTx" presStyleLbl="parChTrans1D3" presStyleIdx="1" presStyleCnt="3"/>
      <dgm:spPr/>
    </dgm:pt>
    <dgm:pt modelId="{1F262EA7-DD8E-4AEC-B417-B669BA6543E1}" type="pres">
      <dgm:prSet presAssocID="{E544AFF4-16C5-4B62-814B-7292EBF46233}" presName="root2" presStyleCnt="0"/>
      <dgm:spPr/>
    </dgm:pt>
    <dgm:pt modelId="{EB2D288A-9E9E-4FCC-B5C0-7C7CE39E45B6}" type="pres">
      <dgm:prSet presAssocID="{E544AFF4-16C5-4B62-814B-7292EBF46233}" presName="LevelTwoTextNode" presStyleLbl="node3" presStyleIdx="1" presStyleCnt="3">
        <dgm:presLayoutVars>
          <dgm:chPref val="3"/>
        </dgm:presLayoutVars>
      </dgm:prSet>
      <dgm:spPr>
        <a:prstGeom prst="roundRect">
          <a:avLst>
            <a:gd name="adj" fmla="val 10000"/>
          </a:avLst>
        </a:prstGeom>
      </dgm:spPr>
    </dgm:pt>
    <dgm:pt modelId="{5ED7280B-FF08-4706-899A-22C2404BFDA7}" type="pres">
      <dgm:prSet presAssocID="{E544AFF4-16C5-4B62-814B-7292EBF46233}" presName="level3hierChild" presStyleCnt="0"/>
      <dgm:spPr/>
    </dgm:pt>
    <dgm:pt modelId="{FFE34669-7279-4C26-B8F2-BD8013F283DD}" type="pres">
      <dgm:prSet presAssocID="{A9EC94C8-BC92-4C80-BFA8-26CCC8AB9483}" presName="conn2-1" presStyleLbl="parChTrans1D3" presStyleIdx="2" presStyleCnt="3"/>
      <dgm:spPr>
        <a:custGeom>
          <a:avLst/>
          <a:gdLst/>
          <a:ahLst/>
          <a:cxnLst/>
          <a:rect l="0" t="0" r="0" b="0"/>
          <a:pathLst>
            <a:path>
              <a:moveTo>
                <a:pt x="0" y="8822"/>
              </a:moveTo>
              <a:lnTo>
                <a:pt x="490486" y="8822"/>
              </a:lnTo>
            </a:path>
          </a:pathLst>
        </a:custGeom>
      </dgm:spPr>
    </dgm:pt>
    <dgm:pt modelId="{AA90E36C-5648-4335-B484-CF6FEC467A67}" type="pres">
      <dgm:prSet presAssocID="{A9EC94C8-BC92-4C80-BFA8-26CCC8AB9483}" presName="connTx" presStyleLbl="parChTrans1D3" presStyleIdx="2" presStyleCnt="3"/>
      <dgm:spPr/>
    </dgm:pt>
    <dgm:pt modelId="{39F0D8D4-281C-49B4-82E1-FD5476E8D7EC}" type="pres">
      <dgm:prSet presAssocID="{85E8F1DF-4309-4860-8ECE-43266CBB295C}" presName="root2" presStyleCnt="0"/>
      <dgm:spPr/>
    </dgm:pt>
    <dgm:pt modelId="{3AE21DAE-5322-4F43-A56D-0B7205B422BF}" type="pres">
      <dgm:prSet presAssocID="{85E8F1DF-4309-4860-8ECE-43266CBB295C}" presName="LevelTwoTextNode" presStyleLbl="node3" presStyleIdx="2" presStyleCnt="3">
        <dgm:presLayoutVars>
          <dgm:chPref val="3"/>
        </dgm:presLayoutVars>
      </dgm:prSet>
      <dgm:spPr>
        <a:prstGeom prst="roundRect">
          <a:avLst>
            <a:gd name="adj" fmla="val 10000"/>
          </a:avLst>
        </a:prstGeom>
      </dgm:spPr>
    </dgm:pt>
    <dgm:pt modelId="{82A5ABB8-2310-48E0-B6A2-3369CF989FD0}" type="pres">
      <dgm:prSet presAssocID="{85E8F1DF-4309-4860-8ECE-43266CBB295C}" presName="level3hierChild" presStyleCnt="0"/>
      <dgm:spPr/>
    </dgm:pt>
    <dgm:pt modelId="{50EEE3DB-8A5D-4594-AA3F-0BB20ECED26E}" type="pres">
      <dgm:prSet presAssocID="{6CF8BF4A-0B4A-4888-864E-3CDA123CDC6B}" presName="conn2-1" presStyleLbl="parChTrans1D2" presStyleIdx="1" presStyleCnt="8"/>
      <dgm:spPr>
        <a:custGeom>
          <a:avLst/>
          <a:gdLst/>
          <a:ahLst/>
          <a:cxnLst/>
          <a:rect l="0" t="0" r="0" b="0"/>
          <a:pathLst>
            <a:path>
              <a:moveTo>
                <a:pt x="0" y="8822"/>
              </a:moveTo>
              <a:lnTo>
                <a:pt x="344943" y="8822"/>
              </a:lnTo>
            </a:path>
          </a:pathLst>
        </a:custGeom>
      </dgm:spPr>
    </dgm:pt>
    <dgm:pt modelId="{B2B4C96C-7196-45B4-AFF1-A9FB255FC7DF}" type="pres">
      <dgm:prSet presAssocID="{6CF8BF4A-0B4A-4888-864E-3CDA123CDC6B}" presName="connTx" presStyleLbl="parChTrans1D2" presStyleIdx="1" presStyleCnt="8"/>
      <dgm:spPr/>
    </dgm:pt>
    <dgm:pt modelId="{72CA07E8-D0B3-43D1-84BC-2F8890DD4503}" type="pres">
      <dgm:prSet presAssocID="{1643C97A-6E61-4144-B4AD-82D06AA81CE7}" presName="root2" presStyleCnt="0"/>
      <dgm:spPr/>
    </dgm:pt>
    <dgm:pt modelId="{E5AD46C8-8B46-4DFB-9D0D-03DAE474DEF9}" type="pres">
      <dgm:prSet presAssocID="{1643C97A-6E61-4144-B4AD-82D06AA81CE7}" presName="LevelTwoTextNode" presStyleLbl="node2" presStyleIdx="1" presStyleCnt="8">
        <dgm:presLayoutVars>
          <dgm:chPref val="3"/>
        </dgm:presLayoutVars>
      </dgm:prSet>
      <dgm:spPr>
        <a:prstGeom prst="roundRect">
          <a:avLst>
            <a:gd name="adj" fmla="val 10000"/>
          </a:avLst>
        </a:prstGeom>
      </dgm:spPr>
    </dgm:pt>
    <dgm:pt modelId="{36E43242-A076-4F1D-BC90-5154646715AE}" type="pres">
      <dgm:prSet presAssocID="{1643C97A-6E61-4144-B4AD-82D06AA81CE7}" presName="level3hierChild" presStyleCnt="0"/>
      <dgm:spPr/>
    </dgm:pt>
    <dgm:pt modelId="{D9B9C354-0644-48D9-A564-FD2EB66E759A}" type="pres">
      <dgm:prSet presAssocID="{6831C277-F935-491C-B250-60ECC44A45AC}" presName="root1" presStyleCnt="0"/>
      <dgm:spPr/>
    </dgm:pt>
    <dgm:pt modelId="{36EF9C2D-7A07-43E6-9F5C-016408E8974B}" type="pres">
      <dgm:prSet presAssocID="{6831C277-F935-491C-B250-60ECC44A45AC}" presName="LevelOneTextNode" presStyleLbl="node0" presStyleIdx="1" presStyleCnt="4">
        <dgm:presLayoutVars>
          <dgm:chPref val="3"/>
        </dgm:presLayoutVars>
      </dgm:prSet>
      <dgm:spPr>
        <a:prstGeom prst="roundRect">
          <a:avLst>
            <a:gd name="adj" fmla="val 10000"/>
          </a:avLst>
        </a:prstGeom>
      </dgm:spPr>
    </dgm:pt>
    <dgm:pt modelId="{1C138F1E-34F6-49DB-A9F8-37DA9C77BF9C}" type="pres">
      <dgm:prSet presAssocID="{6831C277-F935-491C-B250-60ECC44A45AC}" presName="level2hierChild" presStyleCnt="0"/>
      <dgm:spPr/>
    </dgm:pt>
    <dgm:pt modelId="{C4F0A25A-69D3-446D-9DD7-2AFE92C6BFBF}" type="pres">
      <dgm:prSet presAssocID="{6362AC5D-8B91-4634-9D42-88C52CEE10F6}" presName="conn2-1" presStyleLbl="parChTrans1D2" presStyleIdx="2" presStyleCnt="8"/>
      <dgm:spPr>
        <a:custGeom>
          <a:avLst/>
          <a:gdLst/>
          <a:ahLst/>
          <a:cxnLst/>
          <a:rect l="0" t="0" r="0" b="0"/>
          <a:pathLst>
            <a:path>
              <a:moveTo>
                <a:pt x="0" y="8822"/>
              </a:moveTo>
              <a:lnTo>
                <a:pt x="344943" y="8822"/>
              </a:lnTo>
            </a:path>
          </a:pathLst>
        </a:custGeom>
      </dgm:spPr>
    </dgm:pt>
    <dgm:pt modelId="{A1BA1B7F-9CD7-4CAB-AD86-9309AF98E867}" type="pres">
      <dgm:prSet presAssocID="{6362AC5D-8B91-4634-9D42-88C52CEE10F6}" presName="connTx" presStyleLbl="parChTrans1D2" presStyleIdx="2" presStyleCnt="8"/>
      <dgm:spPr/>
    </dgm:pt>
    <dgm:pt modelId="{CF21CF82-6F0F-4A7D-A296-278E8E7BAB8E}" type="pres">
      <dgm:prSet presAssocID="{3B1399B5-9780-4FAC-9A43-54F497D5EF24}" presName="root2" presStyleCnt="0"/>
      <dgm:spPr/>
    </dgm:pt>
    <dgm:pt modelId="{FC93F520-8C8F-4B99-8664-0ECA86320FEF}" type="pres">
      <dgm:prSet presAssocID="{3B1399B5-9780-4FAC-9A43-54F497D5EF24}" presName="LevelTwoTextNode" presStyleLbl="node2" presStyleIdx="2" presStyleCnt="8">
        <dgm:presLayoutVars>
          <dgm:chPref val="3"/>
        </dgm:presLayoutVars>
      </dgm:prSet>
      <dgm:spPr>
        <a:prstGeom prst="roundRect">
          <a:avLst>
            <a:gd name="adj" fmla="val 10000"/>
          </a:avLst>
        </a:prstGeom>
      </dgm:spPr>
    </dgm:pt>
    <dgm:pt modelId="{67185091-2540-488F-963E-4D21E733DA9C}" type="pres">
      <dgm:prSet presAssocID="{3B1399B5-9780-4FAC-9A43-54F497D5EF24}" presName="level3hierChild" presStyleCnt="0"/>
      <dgm:spPr/>
    </dgm:pt>
    <dgm:pt modelId="{A7234641-0444-4F60-844E-E1C52C0579D6}" type="pres">
      <dgm:prSet presAssocID="{321E69AC-DC3F-4179-BCB9-A8D27B5BBD13}" presName="conn2-1" presStyleLbl="parChTrans1D2" presStyleIdx="3" presStyleCnt="8"/>
      <dgm:spPr>
        <a:custGeom>
          <a:avLst/>
          <a:gdLst/>
          <a:ahLst/>
          <a:cxnLst/>
          <a:rect l="0" t="0" r="0" b="0"/>
          <a:pathLst>
            <a:path>
              <a:moveTo>
                <a:pt x="0" y="8822"/>
              </a:moveTo>
              <a:lnTo>
                <a:pt x="344943" y="8822"/>
              </a:lnTo>
            </a:path>
          </a:pathLst>
        </a:custGeom>
      </dgm:spPr>
    </dgm:pt>
    <dgm:pt modelId="{9DC57AA6-6416-4827-965D-CD18BF54A5CC}" type="pres">
      <dgm:prSet presAssocID="{321E69AC-DC3F-4179-BCB9-A8D27B5BBD13}" presName="connTx" presStyleLbl="parChTrans1D2" presStyleIdx="3" presStyleCnt="8"/>
      <dgm:spPr/>
    </dgm:pt>
    <dgm:pt modelId="{9F4B1825-4F24-41BD-AB3D-D6F00F51CBA3}" type="pres">
      <dgm:prSet presAssocID="{B31C5F25-9E81-43F7-8224-B931EC9E1F63}" presName="root2" presStyleCnt="0"/>
      <dgm:spPr/>
    </dgm:pt>
    <dgm:pt modelId="{4F1EE366-3464-408D-B97C-BEC4A3437876}" type="pres">
      <dgm:prSet presAssocID="{B31C5F25-9E81-43F7-8224-B931EC9E1F63}" presName="LevelTwoTextNode" presStyleLbl="node2" presStyleIdx="3" presStyleCnt="8">
        <dgm:presLayoutVars>
          <dgm:chPref val="3"/>
        </dgm:presLayoutVars>
      </dgm:prSet>
      <dgm:spPr>
        <a:prstGeom prst="roundRect">
          <a:avLst>
            <a:gd name="adj" fmla="val 10000"/>
          </a:avLst>
        </a:prstGeom>
      </dgm:spPr>
    </dgm:pt>
    <dgm:pt modelId="{B8FDB6A8-6369-4AAA-9BFA-7F7635CB18A5}" type="pres">
      <dgm:prSet presAssocID="{B31C5F25-9E81-43F7-8224-B931EC9E1F63}" presName="level3hierChild" presStyleCnt="0"/>
      <dgm:spPr/>
    </dgm:pt>
    <dgm:pt modelId="{2EF79F6A-3979-4878-B197-62C32C9B90D0}" type="pres">
      <dgm:prSet presAssocID="{C682733E-5BCF-404F-870F-AD9DB4EF2CDB}" presName="root1" presStyleCnt="0"/>
      <dgm:spPr/>
    </dgm:pt>
    <dgm:pt modelId="{24DE4DBE-BFBF-4353-AAED-1BA3D01F92A5}" type="pres">
      <dgm:prSet presAssocID="{C682733E-5BCF-404F-870F-AD9DB4EF2CDB}" presName="LevelOneTextNode" presStyleLbl="node0" presStyleIdx="2" presStyleCnt="4">
        <dgm:presLayoutVars>
          <dgm:chPref val="3"/>
        </dgm:presLayoutVars>
      </dgm:prSet>
      <dgm:spPr>
        <a:prstGeom prst="roundRect">
          <a:avLst>
            <a:gd name="adj" fmla="val 10000"/>
          </a:avLst>
        </a:prstGeom>
      </dgm:spPr>
    </dgm:pt>
    <dgm:pt modelId="{230B78D6-0AC2-4B71-89F5-ECDF3FDC9989}" type="pres">
      <dgm:prSet presAssocID="{C682733E-5BCF-404F-870F-AD9DB4EF2CDB}" presName="level2hierChild" presStyleCnt="0"/>
      <dgm:spPr/>
    </dgm:pt>
    <dgm:pt modelId="{E19C3F3A-8720-40D8-94B1-9E910CB727DC}" type="pres">
      <dgm:prSet presAssocID="{E0533E48-E597-468E-ACE6-A4CF49398017}" presName="conn2-1" presStyleLbl="parChTrans1D2" presStyleIdx="4" presStyleCnt="8"/>
      <dgm:spPr>
        <a:custGeom>
          <a:avLst/>
          <a:gdLst/>
          <a:ahLst/>
          <a:cxnLst/>
          <a:rect l="0" t="0" r="0" b="0"/>
          <a:pathLst>
            <a:path>
              <a:moveTo>
                <a:pt x="0" y="8822"/>
              </a:moveTo>
              <a:lnTo>
                <a:pt x="344943" y="8822"/>
              </a:lnTo>
            </a:path>
          </a:pathLst>
        </a:custGeom>
      </dgm:spPr>
    </dgm:pt>
    <dgm:pt modelId="{CEE435AC-E175-49B7-BC2C-7F06666E2B61}" type="pres">
      <dgm:prSet presAssocID="{E0533E48-E597-468E-ACE6-A4CF49398017}" presName="connTx" presStyleLbl="parChTrans1D2" presStyleIdx="4" presStyleCnt="8"/>
      <dgm:spPr/>
    </dgm:pt>
    <dgm:pt modelId="{EEADE482-0186-4C7E-AF34-E8198B752EF3}" type="pres">
      <dgm:prSet presAssocID="{F37D0356-397A-4262-98DD-E6625E5FAF06}" presName="root2" presStyleCnt="0"/>
      <dgm:spPr/>
    </dgm:pt>
    <dgm:pt modelId="{BC845838-CE8D-4B32-83ED-6BB9AED5E47E}" type="pres">
      <dgm:prSet presAssocID="{F37D0356-397A-4262-98DD-E6625E5FAF06}" presName="LevelTwoTextNode" presStyleLbl="node2" presStyleIdx="4" presStyleCnt="8">
        <dgm:presLayoutVars>
          <dgm:chPref val="3"/>
        </dgm:presLayoutVars>
      </dgm:prSet>
      <dgm:spPr>
        <a:prstGeom prst="roundRect">
          <a:avLst>
            <a:gd name="adj" fmla="val 10000"/>
          </a:avLst>
        </a:prstGeom>
      </dgm:spPr>
    </dgm:pt>
    <dgm:pt modelId="{0180794F-8FBB-4EF0-A38C-46A389EDB022}" type="pres">
      <dgm:prSet presAssocID="{F37D0356-397A-4262-98DD-E6625E5FAF06}" presName="level3hierChild" presStyleCnt="0"/>
      <dgm:spPr/>
    </dgm:pt>
    <dgm:pt modelId="{126DBF17-C197-4026-883E-E02C84D026BB}" type="pres">
      <dgm:prSet presAssocID="{6483CBB6-9721-4FC7-B22D-3C4657FA28AA}" presName="conn2-1" presStyleLbl="parChTrans1D2" presStyleIdx="5" presStyleCnt="8"/>
      <dgm:spPr>
        <a:custGeom>
          <a:avLst/>
          <a:gdLst/>
          <a:ahLst/>
          <a:cxnLst/>
          <a:rect l="0" t="0" r="0" b="0"/>
          <a:pathLst>
            <a:path>
              <a:moveTo>
                <a:pt x="0" y="8822"/>
              </a:moveTo>
              <a:lnTo>
                <a:pt x="344943" y="8822"/>
              </a:lnTo>
            </a:path>
          </a:pathLst>
        </a:custGeom>
      </dgm:spPr>
    </dgm:pt>
    <dgm:pt modelId="{8AB6529C-E641-47AF-80CA-BBA8D0393FDA}" type="pres">
      <dgm:prSet presAssocID="{6483CBB6-9721-4FC7-B22D-3C4657FA28AA}" presName="connTx" presStyleLbl="parChTrans1D2" presStyleIdx="5" presStyleCnt="8"/>
      <dgm:spPr/>
    </dgm:pt>
    <dgm:pt modelId="{74EB144C-5519-4ACC-A0C5-2F48319A51A2}" type="pres">
      <dgm:prSet presAssocID="{BC6AAA53-9D90-4572-9A0F-B5FF4EDFAC48}" presName="root2" presStyleCnt="0"/>
      <dgm:spPr/>
    </dgm:pt>
    <dgm:pt modelId="{E4CFB3B0-BDCF-49D5-AF2B-DB8EA2BB20B6}" type="pres">
      <dgm:prSet presAssocID="{BC6AAA53-9D90-4572-9A0F-B5FF4EDFAC48}" presName="LevelTwoTextNode" presStyleLbl="node2" presStyleIdx="5" presStyleCnt="8">
        <dgm:presLayoutVars>
          <dgm:chPref val="3"/>
        </dgm:presLayoutVars>
      </dgm:prSet>
      <dgm:spPr>
        <a:prstGeom prst="roundRect">
          <a:avLst>
            <a:gd name="adj" fmla="val 10000"/>
          </a:avLst>
        </a:prstGeom>
      </dgm:spPr>
    </dgm:pt>
    <dgm:pt modelId="{87F6CFE4-2895-4F10-AAD4-BBEA07359410}" type="pres">
      <dgm:prSet presAssocID="{BC6AAA53-9D90-4572-9A0F-B5FF4EDFAC48}" presName="level3hierChild" presStyleCnt="0"/>
      <dgm:spPr/>
    </dgm:pt>
    <dgm:pt modelId="{0BDB5057-33F0-45D1-8F6C-50AB8B0A0F6C}" type="pres">
      <dgm:prSet presAssocID="{58591EA1-5BD6-4FCF-9719-334FAC81B3C8}" presName="root1" presStyleCnt="0"/>
      <dgm:spPr/>
    </dgm:pt>
    <dgm:pt modelId="{CDF2A784-AD3D-411E-8480-134DC786528E}" type="pres">
      <dgm:prSet presAssocID="{58591EA1-5BD6-4FCF-9719-334FAC81B3C8}" presName="LevelOneTextNode" presStyleLbl="node0" presStyleIdx="3" presStyleCnt="4">
        <dgm:presLayoutVars>
          <dgm:chPref val="3"/>
        </dgm:presLayoutVars>
      </dgm:prSet>
      <dgm:spPr>
        <a:prstGeom prst="roundRect">
          <a:avLst>
            <a:gd name="adj" fmla="val 10000"/>
          </a:avLst>
        </a:prstGeom>
      </dgm:spPr>
    </dgm:pt>
    <dgm:pt modelId="{33DB7646-BFF6-40D8-85FD-EF3041FBA9E7}" type="pres">
      <dgm:prSet presAssocID="{58591EA1-5BD6-4FCF-9719-334FAC81B3C8}" presName="level2hierChild" presStyleCnt="0"/>
      <dgm:spPr/>
    </dgm:pt>
    <dgm:pt modelId="{294252AA-E5F3-4354-B1B0-00D979F49864}" type="pres">
      <dgm:prSet presAssocID="{73790020-D33F-492C-83ED-745F28D0BAFA}" presName="conn2-1" presStyleLbl="parChTrans1D2" presStyleIdx="6" presStyleCnt="8"/>
      <dgm:spPr>
        <a:custGeom>
          <a:avLst/>
          <a:gdLst/>
          <a:ahLst/>
          <a:cxnLst/>
          <a:rect l="0" t="0" r="0" b="0"/>
          <a:pathLst>
            <a:path>
              <a:moveTo>
                <a:pt x="0" y="8822"/>
              </a:moveTo>
              <a:lnTo>
                <a:pt x="344943" y="8822"/>
              </a:lnTo>
            </a:path>
          </a:pathLst>
        </a:custGeom>
      </dgm:spPr>
    </dgm:pt>
    <dgm:pt modelId="{A98711F8-3A62-403E-8612-98DE6A3CCB31}" type="pres">
      <dgm:prSet presAssocID="{73790020-D33F-492C-83ED-745F28D0BAFA}" presName="connTx" presStyleLbl="parChTrans1D2" presStyleIdx="6" presStyleCnt="8"/>
      <dgm:spPr/>
    </dgm:pt>
    <dgm:pt modelId="{43A1719A-AF0B-432B-9B7A-5C3A5D2AFBF7}" type="pres">
      <dgm:prSet presAssocID="{1FC80713-D3AE-427B-B614-5C04CBBF8601}" presName="root2" presStyleCnt="0"/>
      <dgm:spPr/>
    </dgm:pt>
    <dgm:pt modelId="{B9FEBD34-B2AF-49CA-90F8-987208E91C47}" type="pres">
      <dgm:prSet presAssocID="{1FC80713-D3AE-427B-B614-5C04CBBF8601}" presName="LevelTwoTextNode" presStyleLbl="node2" presStyleIdx="6" presStyleCnt="8">
        <dgm:presLayoutVars>
          <dgm:chPref val="3"/>
        </dgm:presLayoutVars>
      </dgm:prSet>
      <dgm:spPr>
        <a:prstGeom prst="roundRect">
          <a:avLst>
            <a:gd name="adj" fmla="val 10000"/>
          </a:avLst>
        </a:prstGeom>
      </dgm:spPr>
    </dgm:pt>
    <dgm:pt modelId="{27A5B050-DEBE-4EE2-992B-7742AB5EF9C5}" type="pres">
      <dgm:prSet presAssocID="{1FC80713-D3AE-427B-B614-5C04CBBF8601}" presName="level3hierChild" presStyleCnt="0"/>
      <dgm:spPr/>
    </dgm:pt>
    <dgm:pt modelId="{E1D3601F-830B-48A3-9949-9750FCA77153}" type="pres">
      <dgm:prSet presAssocID="{EB4722A1-5C1C-4635-98A7-F8FF2182DF80}" presName="conn2-1" presStyleLbl="parChTrans1D2" presStyleIdx="7" presStyleCnt="8"/>
      <dgm:spPr>
        <a:custGeom>
          <a:avLst/>
          <a:gdLst/>
          <a:ahLst/>
          <a:cxnLst/>
          <a:rect l="0" t="0" r="0" b="0"/>
          <a:pathLst>
            <a:path>
              <a:moveTo>
                <a:pt x="0" y="8822"/>
              </a:moveTo>
              <a:lnTo>
                <a:pt x="344943" y="8822"/>
              </a:lnTo>
            </a:path>
          </a:pathLst>
        </a:custGeom>
      </dgm:spPr>
    </dgm:pt>
    <dgm:pt modelId="{BB8DF131-5424-4BE9-8597-C3EE30241BDA}" type="pres">
      <dgm:prSet presAssocID="{EB4722A1-5C1C-4635-98A7-F8FF2182DF80}" presName="connTx" presStyleLbl="parChTrans1D2" presStyleIdx="7" presStyleCnt="8"/>
      <dgm:spPr/>
    </dgm:pt>
    <dgm:pt modelId="{27ABA567-DD06-489B-A6C0-982B02A2E0FB}" type="pres">
      <dgm:prSet presAssocID="{4302FF4C-0E66-4891-9CF0-6A17F1C5459D}" presName="root2" presStyleCnt="0"/>
      <dgm:spPr/>
    </dgm:pt>
    <dgm:pt modelId="{801C0D70-EE90-4C6C-BDE8-62824BA27C96}" type="pres">
      <dgm:prSet presAssocID="{4302FF4C-0E66-4891-9CF0-6A17F1C5459D}" presName="LevelTwoTextNode" presStyleLbl="node2" presStyleIdx="7" presStyleCnt="8">
        <dgm:presLayoutVars>
          <dgm:chPref val="3"/>
        </dgm:presLayoutVars>
      </dgm:prSet>
      <dgm:spPr>
        <a:prstGeom prst="roundRect">
          <a:avLst>
            <a:gd name="adj" fmla="val 10000"/>
          </a:avLst>
        </a:prstGeom>
      </dgm:spPr>
    </dgm:pt>
    <dgm:pt modelId="{7FB3AEF7-0662-4887-B487-742175BA97BD}" type="pres">
      <dgm:prSet presAssocID="{4302FF4C-0E66-4891-9CF0-6A17F1C5459D}" presName="level3hierChild" presStyleCnt="0"/>
      <dgm:spPr/>
    </dgm:pt>
  </dgm:ptLst>
  <dgm:cxnLst>
    <dgm:cxn modelId="{69374C02-8AE5-4EB9-9C3D-5F3DF85BF9C8}" srcId="{58591EA1-5BD6-4FCF-9719-334FAC81B3C8}" destId="{1FC80713-D3AE-427B-B614-5C04CBBF8601}" srcOrd="0" destOrd="0" parTransId="{73790020-D33F-492C-83ED-745F28D0BAFA}" sibTransId="{E5744C9D-32A4-4B58-B731-416839A71DAF}"/>
    <dgm:cxn modelId="{4ED4B502-7A26-4053-803C-5661DA93C5AD}" type="presOf" srcId="{4302FF4C-0E66-4891-9CF0-6A17F1C5459D}" destId="{801C0D70-EE90-4C6C-BDE8-62824BA27C96}" srcOrd="0" destOrd="0" presId="urn:microsoft.com/office/officeart/2005/8/layout/hierarchy2"/>
    <dgm:cxn modelId="{1B1D4B0A-1417-44B2-99E0-486A95698105}" type="presOf" srcId="{EB4722A1-5C1C-4635-98A7-F8FF2182DF80}" destId="{E1D3601F-830B-48A3-9949-9750FCA77153}" srcOrd="0" destOrd="0" presId="urn:microsoft.com/office/officeart/2005/8/layout/hierarchy2"/>
    <dgm:cxn modelId="{FD91000B-A042-42E2-A73F-C34702FAD8C0}" type="presOf" srcId="{E0533E48-E597-468E-ACE6-A4CF49398017}" destId="{CEE435AC-E175-49B7-BC2C-7F06666E2B61}" srcOrd="1" destOrd="0" presId="urn:microsoft.com/office/officeart/2005/8/layout/hierarchy2"/>
    <dgm:cxn modelId="{B7BB190D-798F-4E24-A654-A6B399D6E66A}" type="presOf" srcId="{202F0E09-F5F2-4A42-80D9-69C9EA906069}" destId="{5A9FE2BA-3C13-42C9-989A-43C42DD2D486}" srcOrd="0" destOrd="0" presId="urn:microsoft.com/office/officeart/2005/8/layout/hierarchy2"/>
    <dgm:cxn modelId="{BEE4020F-125F-4FF1-A39F-0BDC571E6019}" srcId="{D8DC86FF-9C68-454B-97CC-6D085D2CAC85}" destId="{58591EA1-5BD6-4FCF-9719-334FAC81B3C8}" srcOrd="3" destOrd="0" parTransId="{40599649-C82D-4A08-BF14-DC65A49BFF88}" sibTransId="{C82897E4-F518-4F74-B9D7-AF2D7ECC01D6}"/>
    <dgm:cxn modelId="{A6DB1013-1971-4F57-91D1-43694948A88C}" type="presOf" srcId="{EB4722A1-5C1C-4635-98A7-F8FF2182DF80}" destId="{BB8DF131-5424-4BE9-8597-C3EE30241BDA}" srcOrd="1" destOrd="0" presId="urn:microsoft.com/office/officeart/2005/8/layout/hierarchy2"/>
    <dgm:cxn modelId="{2A1B9618-A379-4AAB-8DE6-F573C375C651}" srcId="{6831C277-F935-491C-B250-60ECC44A45AC}" destId="{3B1399B5-9780-4FAC-9A43-54F497D5EF24}" srcOrd="0" destOrd="0" parTransId="{6362AC5D-8B91-4634-9D42-88C52CEE10F6}" sibTransId="{B8EF3E1C-F9FC-46ED-8E3B-27076850C558}"/>
    <dgm:cxn modelId="{4214EB18-DA60-4DA8-B4A9-3AE0020DD75F}" type="presOf" srcId="{73790020-D33F-492C-83ED-745F28D0BAFA}" destId="{294252AA-E5F3-4354-B1B0-00D979F49864}" srcOrd="0" destOrd="0" presId="urn:microsoft.com/office/officeart/2005/8/layout/hierarchy2"/>
    <dgm:cxn modelId="{8E11A522-F3FB-4C05-8217-6F376860DAF4}" srcId="{6831C277-F935-491C-B250-60ECC44A45AC}" destId="{B31C5F25-9E81-43F7-8224-B931EC9E1F63}" srcOrd="1" destOrd="0" parTransId="{321E69AC-DC3F-4179-BCB9-A8D27B5BBD13}" sibTransId="{4F6010B2-BF78-456E-97F6-5BEF88B7FDD9}"/>
    <dgm:cxn modelId="{46EC5E2A-4C5D-4E11-9BAC-2FD28FBB7742}" type="presOf" srcId="{1643C97A-6E61-4144-B4AD-82D06AA81CE7}" destId="{E5AD46C8-8B46-4DFB-9D0D-03DAE474DEF9}" srcOrd="0" destOrd="0" presId="urn:microsoft.com/office/officeart/2005/8/layout/hierarchy2"/>
    <dgm:cxn modelId="{8103C32D-8BE0-424E-9BF6-9372D042ADA2}" type="presOf" srcId="{B31C5F25-9E81-43F7-8224-B931EC9E1F63}" destId="{4F1EE366-3464-408D-B97C-BEC4A3437876}" srcOrd="0" destOrd="0" presId="urn:microsoft.com/office/officeart/2005/8/layout/hierarchy2"/>
    <dgm:cxn modelId="{4A963B30-9353-478F-86EF-9C5587266BB0}" type="presOf" srcId="{6483CBB6-9721-4FC7-B22D-3C4657FA28AA}" destId="{8AB6529C-E641-47AF-80CA-BBA8D0393FDA}" srcOrd="1" destOrd="0" presId="urn:microsoft.com/office/officeart/2005/8/layout/hierarchy2"/>
    <dgm:cxn modelId="{5E55C432-06C9-4D0E-BE9A-5BFF58E42835}" type="presOf" srcId="{321E69AC-DC3F-4179-BCB9-A8D27B5BBD13}" destId="{A7234641-0444-4F60-844E-E1C52C0579D6}" srcOrd="0" destOrd="0" presId="urn:microsoft.com/office/officeart/2005/8/layout/hierarchy2"/>
    <dgm:cxn modelId="{0C5B0138-5E91-4461-AB1D-087AA9298C9A}" srcId="{1F87030C-5C4B-442D-8780-F77CBA03B49A}" destId="{85E8F1DF-4309-4860-8ECE-43266CBB295C}" srcOrd="2" destOrd="0" parTransId="{A9EC94C8-BC92-4C80-BFA8-26CCC8AB9483}" sibTransId="{7566290D-DC21-4B36-BD4A-8DD18383C6E0}"/>
    <dgm:cxn modelId="{899B5D5B-CF41-4B5A-9F0D-6B858144CB78}" type="presOf" srcId="{58591EA1-5BD6-4FCF-9719-334FAC81B3C8}" destId="{CDF2A784-AD3D-411E-8480-134DC786528E}" srcOrd="0" destOrd="0" presId="urn:microsoft.com/office/officeart/2005/8/layout/hierarchy2"/>
    <dgm:cxn modelId="{25EC9A64-E751-4DD5-9879-B5D2E544EFC9}" srcId="{202F0E09-F5F2-4A42-80D9-69C9EA906069}" destId="{1643C97A-6E61-4144-B4AD-82D06AA81CE7}" srcOrd="1" destOrd="0" parTransId="{6CF8BF4A-0B4A-4888-864E-3CDA123CDC6B}" sibTransId="{09CFD6E3-E916-4B86-8F15-D1642E925A08}"/>
    <dgm:cxn modelId="{F3EE104A-54FD-41E6-B9CC-8DB5C320191F}" type="presOf" srcId="{1F87030C-5C4B-442D-8780-F77CBA03B49A}" destId="{038D44BD-0E7A-4732-B308-C7D9F5D04E95}" srcOrd="0" destOrd="0" presId="urn:microsoft.com/office/officeart/2005/8/layout/hierarchy2"/>
    <dgm:cxn modelId="{7875A64E-B918-4E15-AE57-42A8B71474DF}" type="presOf" srcId="{85E8F1DF-4309-4860-8ECE-43266CBB295C}" destId="{3AE21DAE-5322-4F43-A56D-0B7205B422BF}" srcOrd="0" destOrd="0" presId="urn:microsoft.com/office/officeart/2005/8/layout/hierarchy2"/>
    <dgm:cxn modelId="{915F3A73-4AA9-4C9A-85C2-E6F1D0504F81}" type="presOf" srcId="{6483CBB6-9721-4FC7-B22D-3C4657FA28AA}" destId="{126DBF17-C197-4026-883E-E02C84D026BB}" srcOrd="0" destOrd="0" presId="urn:microsoft.com/office/officeart/2005/8/layout/hierarchy2"/>
    <dgm:cxn modelId="{87602F75-DCB9-4461-A1F5-E23C75A4BFE6}" type="presOf" srcId="{73790020-D33F-492C-83ED-745F28D0BAFA}" destId="{A98711F8-3A62-403E-8612-98DE6A3CCB31}" srcOrd="1" destOrd="0" presId="urn:microsoft.com/office/officeart/2005/8/layout/hierarchy2"/>
    <dgm:cxn modelId="{9CC27455-DF92-4E10-9F8D-DEE6A47D0545}" type="presOf" srcId="{6362AC5D-8B91-4634-9D42-88C52CEE10F6}" destId="{C4F0A25A-69D3-446D-9DD7-2AFE92C6BFBF}" srcOrd="0" destOrd="0" presId="urn:microsoft.com/office/officeart/2005/8/layout/hierarchy2"/>
    <dgm:cxn modelId="{A9BFF855-0C71-4D16-8924-89DAAF8E2CF2}" type="presOf" srcId="{6CF8BF4A-0B4A-4888-864E-3CDA123CDC6B}" destId="{50EEE3DB-8A5D-4594-AA3F-0BB20ECED26E}" srcOrd="0" destOrd="0" presId="urn:microsoft.com/office/officeart/2005/8/layout/hierarchy2"/>
    <dgm:cxn modelId="{F2A16158-C82B-4728-979D-7968B96D66D0}" srcId="{D8DC86FF-9C68-454B-97CC-6D085D2CAC85}" destId="{C682733E-5BCF-404F-870F-AD9DB4EF2CDB}" srcOrd="2" destOrd="0" parTransId="{25800C5D-F370-45DF-BC37-570D46FF31D7}" sibTransId="{F390CFD6-8C29-4F39-8154-61B967F37A74}"/>
    <dgm:cxn modelId="{C0DC7B78-C5EC-49CB-B8AE-6373C6753928}" type="presOf" srcId="{F37D0356-397A-4262-98DD-E6625E5FAF06}" destId="{BC845838-CE8D-4B32-83ED-6BB9AED5E47E}" srcOrd="0" destOrd="0" presId="urn:microsoft.com/office/officeart/2005/8/layout/hierarchy2"/>
    <dgm:cxn modelId="{5F28D186-B5DD-4EC6-9502-3FBD706CD390}" type="presOf" srcId="{A9EC94C8-BC92-4C80-BFA8-26CCC8AB9483}" destId="{AA90E36C-5648-4335-B484-CF6FEC467A67}" srcOrd="1" destOrd="0" presId="urn:microsoft.com/office/officeart/2005/8/layout/hierarchy2"/>
    <dgm:cxn modelId="{3F6AF094-8B86-4F52-8F54-DE74DC065704}" type="presOf" srcId="{69D48C2B-C154-42FC-BB0F-1E1D1D0B79BB}" destId="{A610CE0D-B857-4D2F-A67D-85BF7B903625}" srcOrd="0" destOrd="0" presId="urn:microsoft.com/office/officeart/2005/8/layout/hierarchy2"/>
    <dgm:cxn modelId="{6394789C-4A4B-44EA-A76E-8737DDBA3242}" srcId="{1F87030C-5C4B-442D-8780-F77CBA03B49A}" destId="{E544AFF4-16C5-4B62-814B-7292EBF46233}" srcOrd="1" destOrd="0" parTransId="{413F215D-7B7C-4501-9F7E-9B1B9E008A98}" sibTransId="{0C7DAD1B-8554-4BA3-8C7D-6D51D2403B4D}"/>
    <dgm:cxn modelId="{C1B794A2-E51C-4BFB-A968-01A68C1B5CDF}" type="presOf" srcId="{76089545-AA67-4885-B88B-C006D101BAA8}" destId="{2C156742-0F2C-4EA0-9BD1-8411324040E5}" srcOrd="0" destOrd="0" presId="urn:microsoft.com/office/officeart/2005/8/layout/hierarchy2"/>
    <dgm:cxn modelId="{4101BAA2-6DAD-461D-95B1-D7DECBE7C9E3}" type="presOf" srcId="{C682733E-5BCF-404F-870F-AD9DB4EF2CDB}" destId="{24DE4DBE-BFBF-4353-AAED-1BA3D01F92A5}" srcOrd="0" destOrd="0" presId="urn:microsoft.com/office/officeart/2005/8/layout/hierarchy2"/>
    <dgm:cxn modelId="{E14ACCAB-A42A-4707-BC7E-7916AC49B24E}" type="presOf" srcId="{6CF8BF4A-0B4A-4888-864E-3CDA123CDC6B}" destId="{B2B4C96C-7196-45B4-AFF1-A9FB255FC7DF}" srcOrd="1" destOrd="0" presId="urn:microsoft.com/office/officeart/2005/8/layout/hierarchy2"/>
    <dgm:cxn modelId="{004855AE-C38D-4FCA-BDE7-4FE8D4CAD164}" type="presOf" srcId="{E0533E48-E597-468E-ACE6-A4CF49398017}" destId="{E19C3F3A-8720-40D8-94B1-9E910CB727DC}" srcOrd="0" destOrd="0" presId="urn:microsoft.com/office/officeart/2005/8/layout/hierarchy2"/>
    <dgm:cxn modelId="{2D4F4EB1-D2B6-41AE-8069-23553E5F1002}" type="presOf" srcId="{2BB37F29-B8A1-41F2-902C-B26F1CCCF5EA}" destId="{DA0AA220-00A5-415C-9896-B5D6D305E05B}" srcOrd="1" destOrd="0" presId="urn:microsoft.com/office/officeart/2005/8/layout/hierarchy2"/>
    <dgm:cxn modelId="{9A0A76B7-97F4-4199-A572-FC65AF61921C}" srcId="{202F0E09-F5F2-4A42-80D9-69C9EA906069}" destId="{1F87030C-5C4B-442D-8780-F77CBA03B49A}" srcOrd="0" destOrd="0" parTransId="{2BB37F29-B8A1-41F2-902C-B26F1CCCF5EA}" sibTransId="{56ADC731-7409-4B05-94FE-CBEEE3DF0132}"/>
    <dgm:cxn modelId="{71E5FDB8-AF54-4F0F-8A61-30B31CA31120}" srcId="{D8DC86FF-9C68-454B-97CC-6D085D2CAC85}" destId="{6831C277-F935-491C-B250-60ECC44A45AC}" srcOrd="1" destOrd="0" parTransId="{5359FA63-A118-461D-9554-24360461CD84}" sibTransId="{3865D085-C662-4FF5-9BD2-F737C22EF0B4}"/>
    <dgm:cxn modelId="{73EDCBB9-5B63-4632-864F-3F208E0B267C}" type="presOf" srcId="{E3E88DEB-E6F1-44ED-8E9F-D7BD3FEEF0E7}" destId="{1A8E0E13-A2AF-448D-8E51-103926558B34}" srcOrd="0" destOrd="0" presId="urn:microsoft.com/office/officeart/2005/8/layout/hierarchy2"/>
    <dgm:cxn modelId="{40521CBB-6A80-4613-BA09-362921A1C627}" type="presOf" srcId="{1FC80713-D3AE-427B-B614-5C04CBBF8601}" destId="{B9FEBD34-B2AF-49CA-90F8-987208E91C47}" srcOrd="0" destOrd="0" presId="urn:microsoft.com/office/officeart/2005/8/layout/hierarchy2"/>
    <dgm:cxn modelId="{FB3949BE-E293-4638-A92F-4658D5170969}" type="presOf" srcId="{2BB37F29-B8A1-41F2-902C-B26F1CCCF5EA}" destId="{F7C4E5DC-6A31-49DD-9CE5-D6BD948BC37F}" srcOrd="0" destOrd="0" presId="urn:microsoft.com/office/officeart/2005/8/layout/hierarchy2"/>
    <dgm:cxn modelId="{2E5D5FBF-C38E-4CD1-969F-D0E2C0B9E792}" type="presOf" srcId="{321E69AC-DC3F-4179-BCB9-A8D27B5BBD13}" destId="{9DC57AA6-6416-4827-965D-CD18BF54A5CC}" srcOrd="1" destOrd="0" presId="urn:microsoft.com/office/officeart/2005/8/layout/hierarchy2"/>
    <dgm:cxn modelId="{03FD61BF-7CFD-4DB8-BF37-70B43718904F}" srcId="{1F87030C-5C4B-442D-8780-F77CBA03B49A}" destId="{69D48C2B-C154-42FC-BB0F-1E1D1D0B79BB}" srcOrd="0" destOrd="0" parTransId="{E3E88DEB-E6F1-44ED-8E9F-D7BD3FEEF0E7}" sibTransId="{56C713BC-287A-40FD-AD4C-1D8864F19A2C}"/>
    <dgm:cxn modelId="{36B982BF-DCED-42CA-85A9-AE17B9E68B6D}" type="presOf" srcId="{6A0002F1-B891-4881-99D7-84FCCE8A2B64}" destId="{DA2A1C67-2562-421C-8EDD-EEF700521980}" srcOrd="1" destOrd="0" presId="urn:microsoft.com/office/officeart/2005/8/layout/hierarchy2"/>
    <dgm:cxn modelId="{52A0B4BF-9106-45DA-AE86-1B391F07E03D}" type="presOf" srcId="{E544AFF4-16C5-4B62-814B-7292EBF46233}" destId="{EB2D288A-9E9E-4FCC-B5C0-7C7CE39E45B6}" srcOrd="0" destOrd="0" presId="urn:microsoft.com/office/officeart/2005/8/layout/hierarchy2"/>
    <dgm:cxn modelId="{13A3E0C2-B9C4-4579-ABE2-7C22D63DC7A5}" srcId="{D8DC86FF-9C68-454B-97CC-6D085D2CAC85}" destId="{202F0E09-F5F2-4A42-80D9-69C9EA906069}" srcOrd="0" destOrd="0" parTransId="{76003D15-48B2-472C-A533-9C1B5726961F}" sibTransId="{7A2EE93F-73AB-4E9A-8F6E-C60FB896FFE3}"/>
    <dgm:cxn modelId="{F75D9DCC-90BE-4B58-8782-0F91DC4BA22F}" type="presOf" srcId="{E3E88DEB-E6F1-44ED-8E9F-D7BD3FEEF0E7}" destId="{52F28218-4F8D-43B5-9BBA-00D874C9CF44}" srcOrd="1" destOrd="0" presId="urn:microsoft.com/office/officeart/2005/8/layout/hierarchy2"/>
    <dgm:cxn modelId="{546E55D1-3B1F-4F52-A87A-FA4AA9F2FDA1}" type="presOf" srcId="{3B1399B5-9780-4FAC-9A43-54F497D5EF24}" destId="{FC93F520-8C8F-4B99-8664-0ECA86320FEF}" srcOrd="0" destOrd="0" presId="urn:microsoft.com/office/officeart/2005/8/layout/hierarchy2"/>
    <dgm:cxn modelId="{60EEC1D2-8FBC-4C9B-863B-00B06DF07999}" srcId="{C682733E-5BCF-404F-870F-AD9DB4EF2CDB}" destId="{F37D0356-397A-4262-98DD-E6625E5FAF06}" srcOrd="0" destOrd="0" parTransId="{E0533E48-E597-468E-ACE6-A4CF49398017}" sibTransId="{8C59218E-06E9-486B-A6E8-DB810404C1A7}"/>
    <dgm:cxn modelId="{07F71BD3-1D3E-499C-8EF6-52DF92681A00}" srcId="{58591EA1-5BD6-4FCF-9719-334FAC81B3C8}" destId="{4302FF4C-0E66-4891-9CF0-6A17F1C5459D}" srcOrd="1" destOrd="0" parTransId="{EB4722A1-5C1C-4635-98A7-F8FF2182DF80}" sibTransId="{32CE8E73-DEB4-4AB9-91D6-03D2BA19104E}"/>
    <dgm:cxn modelId="{A73449D3-70B0-449C-9601-9F1D450DE93D}" type="presOf" srcId="{A9EC94C8-BC92-4C80-BFA8-26CCC8AB9483}" destId="{FFE34669-7279-4C26-B8F2-BD8013F283DD}" srcOrd="0" destOrd="0" presId="urn:microsoft.com/office/officeart/2005/8/layout/hierarchy2"/>
    <dgm:cxn modelId="{1C079DD9-B2B0-44D6-978B-64D27016F9E9}" srcId="{C682733E-5BCF-404F-870F-AD9DB4EF2CDB}" destId="{BC6AAA53-9D90-4572-9A0F-B5FF4EDFAC48}" srcOrd="1" destOrd="0" parTransId="{6483CBB6-9721-4FC7-B22D-3C4657FA28AA}" sibTransId="{296A526C-906C-41DA-A6BD-78893D6B1898}"/>
    <dgm:cxn modelId="{4E886ADB-A957-4AB9-BA18-4C36637530AC}" type="presOf" srcId="{6A0002F1-B891-4881-99D7-84FCCE8A2B64}" destId="{994B7740-E61E-4AF7-B680-E7020E4BACED}" srcOrd="0" destOrd="0" presId="urn:microsoft.com/office/officeart/2005/8/layout/hierarchy2"/>
    <dgm:cxn modelId="{A8E08BDE-D171-43B3-AB6C-D5FBBE6C50EA}" type="presOf" srcId="{D8DC86FF-9C68-454B-97CC-6D085D2CAC85}" destId="{C0F04A27-F71C-4E2A-9166-C30CA2DB1A67}" srcOrd="0" destOrd="0" presId="urn:microsoft.com/office/officeart/2005/8/layout/hierarchy2"/>
    <dgm:cxn modelId="{6833CADF-23C7-43C9-A3E4-746335B0AD4B}" type="presOf" srcId="{413F215D-7B7C-4501-9F7E-9B1B9E008A98}" destId="{E705DE20-3A93-4177-9FDD-80846A1C9257}" srcOrd="1" destOrd="0" presId="urn:microsoft.com/office/officeart/2005/8/layout/hierarchy2"/>
    <dgm:cxn modelId="{8452D6E1-8481-41A3-9723-64FF89F77C57}" srcId="{69D48C2B-C154-42FC-BB0F-1E1D1D0B79BB}" destId="{76089545-AA67-4885-B88B-C006D101BAA8}" srcOrd="0" destOrd="0" parTransId="{6A0002F1-B891-4881-99D7-84FCCE8A2B64}" sibTransId="{01786C8C-959B-4545-872B-4D2C5B2671C6}"/>
    <dgm:cxn modelId="{D268CAE4-89EC-48B5-9A4B-6935F63465C1}" type="presOf" srcId="{413F215D-7B7C-4501-9F7E-9B1B9E008A98}" destId="{18870FEB-BC05-456E-8FB0-7EAE8E0AA3A9}" srcOrd="0" destOrd="0" presId="urn:microsoft.com/office/officeart/2005/8/layout/hierarchy2"/>
    <dgm:cxn modelId="{63DF26E6-57F1-41B7-9FDF-A3B04200AF9A}" type="presOf" srcId="{6362AC5D-8B91-4634-9D42-88C52CEE10F6}" destId="{A1BA1B7F-9CD7-4CAB-AD86-9309AF98E867}" srcOrd="1" destOrd="0" presId="urn:microsoft.com/office/officeart/2005/8/layout/hierarchy2"/>
    <dgm:cxn modelId="{9D904DE6-B6B9-4FB5-9AAC-DBE9DF61CFF4}" type="presOf" srcId="{BC6AAA53-9D90-4572-9A0F-B5FF4EDFAC48}" destId="{E4CFB3B0-BDCF-49D5-AF2B-DB8EA2BB20B6}" srcOrd="0" destOrd="0" presId="urn:microsoft.com/office/officeart/2005/8/layout/hierarchy2"/>
    <dgm:cxn modelId="{D2A4CCF9-DBA7-4CAB-AB31-AF4A00D21F2A}" type="presOf" srcId="{6831C277-F935-491C-B250-60ECC44A45AC}" destId="{36EF9C2D-7A07-43E6-9F5C-016408E8974B}" srcOrd="0" destOrd="0" presId="urn:microsoft.com/office/officeart/2005/8/layout/hierarchy2"/>
    <dgm:cxn modelId="{843D3343-E894-4629-8540-40F56D696E88}" type="presParOf" srcId="{C0F04A27-F71C-4E2A-9166-C30CA2DB1A67}" destId="{877123AC-8A79-4F53-967F-3C7ACF6709C9}" srcOrd="0" destOrd="0" presId="urn:microsoft.com/office/officeart/2005/8/layout/hierarchy2"/>
    <dgm:cxn modelId="{5402BC7C-50A5-4344-B695-3F72029768EB}" type="presParOf" srcId="{877123AC-8A79-4F53-967F-3C7ACF6709C9}" destId="{5A9FE2BA-3C13-42C9-989A-43C42DD2D486}" srcOrd="0" destOrd="0" presId="urn:microsoft.com/office/officeart/2005/8/layout/hierarchy2"/>
    <dgm:cxn modelId="{A729D70D-124E-4653-9887-41ECDC70AEF7}" type="presParOf" srcId="{877123AC-8A79-4F53-967F-3C7ACF6709C9}" destId="{071D6DAF-5395-4405-ADDB-7986CD59DFEB}" srcOrd="1" destOrd="0" presId="urn:microsoft.com/office/officeart/2005/8/layout/hierarchy2"/>
    <dgm:cxn modelId="{278F290E-12D1-4229-9DC4-323B712FC113}" type="presParOf" srcId="{071D6DAF-5395-4405-ADDB-7986CD59DFEB}" destId="{F7C4E5DC-6A31-49DD-9CE5-D6BD948BC37F}" srcOrd="0" destOrd="0" presId="urn:microsoft.com/office/officeart/2005/8/layout/hierarchy2"/>
    <dgm:cxn modelId="{D22C73F5-D842-4A71-A067-9EB5381CB5B0}" type="presParOf" srcId="{F7C4E5DC-6A31-49DD-9CE5-D6BD948BC37F}" destId="{DA0AA220-00A5-415C-9896-B5D6D305E05B}" srcOrd="0" destOrd="0" presId="urn:microsoft.com/office/officeart/2005/8/layout/hierarchy2"/>
    <dgm:cxn modelId="{40F72765-D181-47C0-80ED-825EF3082ABF}" type="presParOf" srcId="{071D6DAF-5395-4405-ADDB-7986CD59DFEB}" destId="{7B1AB9D8-8F58-4CEE-9E9B-B8D39A73CEDA}" srcOrd="1" destOrd="0" presId="urn:microsoft.com/office/officeart/2005/8/layout/hierarchy2"/>
    <dgm:cxn modelId="{0CF0F668-3FD3-416A-9DF1-1C0160121AE7}" type="presParOf" srcId="{7B1AB9D8-8F58-4CEE-9E9B-B8D39A73CEDA}" destId="{038D44BD-0E7A-4732-B308-C7D9F5D04E95}" srcOrd="0" destOrd="0" presId="urn:microsoft.com/office/officeart/2005/8/layout/hierarchy2"/>
    <dgm:cxn modelId="{92BCBCFF-6D00-4E14-9D12-49A42D86DDB4}" type="presParOf" srcId="{7B1AB9D8-8F58-4CEE-9E9B-B8D39A73CEDA}" destId="{2BBA8B3A-27BC-4DBA-9742-A7AA3D7B8351}" srcOrd="1" destOrd="0" presId="urn:microsoft.com/office/officeart/2005/8/layout/hierarchy2"/>
    <dgm:cxn modelId="{0D80140D-E8CD-499F-BA82-9FC9C5994943}" type="presParOf" srcId="{2BBA8B3A-27BC-4DBA-9742-A7AA3D7B8351}" destId="{1A8E0E13-A2AF-448D-8E51-103926558B34}" srcOrd="0" destOrd="0" presId="urn:microsoft.com/office/officeart/2005/8/layout/hierarchy2"/>
    <dgm:cxn modelId="{3B0E91E6-7406-418E-B854-482163D5A4E2}" type="presParOf" srcId="{1A8E0E13-A2AF-448D-8E51-103926558B34}" destId="{52F28218-4F8D-43B5-9BBA-00D874C9CF44}" srcOrd="0" destOrd="0" presId="urn:microsoft.com/office/officeart/2005/8/layout/hierarchy2"/>
    <dgm:cxn modelId="{9A747EA8-9281-438A-A729-8D7697149E93}" type="presParOf" srcId="{2BBA8B3A-27BC-4DBA-9742-A7AA3D7B8351}" destId="{52CB2629-7B17-459D-BB54-5F945C90575E}" srcOrd="1" destOrd="0" presId="urn:microsoft.com/office/officeart/2005/8/layout/hierarchy2"/>
    <dgm:cxn modelId="{20E50B5D-FF18-4374-BF64-A1B9280F4CB9}" type="presParOf" srcId="{52CB2629-7B17-459D-BB54-5F945C90575E}" destId="{A610CE0D-B857-4D2F-A67D-85BF7B903625}" srcOrd="0" destOrd="0" presId="urn:microsoft.com/office/officeart/2005/8/layout/hierarchy2"/>
    <dgm:cxn modelId="{B9FF74A0-826F-4478-893A-D43AA51C88C3}" type="presParOf" srcId="{52CB2629-7B17-459D-BB54-5F945C90575E}" destId="{FB0C0E66-D636-4129-9273-CCE00C886610}" srcOrd="1" destOrd="0" presId="urn:microsoft.com/office/officeart/2005/8/layout/hierarchy2"/>
    <dgm:cxn modelId="{3C705E0C-2E01-4ED7-99E1-D44BEC63E960}" type="presParOf" srcId="{FB0C0E66-D636-4129-9273-CCE00C886610}" destId="{994B7740-E61E-4AF7-B680-E7020E4BACED}" srcOrd="0" destOrd="0" presId="urn:microsoft.com/office/officeart/2005/8/layout/hierarchy2"/>
    <dgm:cxn modelId="{20582BC8-C8A9-45CC-B0BF-9D032F74C63B}" type="presParOf" srcId="{994B7740-E61E-4AF7-B680-E7020E4BACED}" destId="{DA2A1C67-2562-421C-8EDD-EEF700521980}" srcOrd="0" destOrd="0" presId="urn:microsoft.com/office/officeart/2005/8/layout/hierarchy2"/>
    <dgm:cxn modelId="{E2DE4658-0980-4707-8C7F-BC8D7433D2CE}" type="presParOf" srcId="{FB0C0E66-D636-4129-9273-CCE00C886610}" destId="{476807ED-1D81-4E36-861D-2A24DF9A3E1C}" srcOrd="1" destOrd="0" presId="urn:microsoft.com/office/officeart/2005/8/layout/hierarchy2"/>
    <dgm:cxn modelId="{3CFE8CF3-6BFA-4860-9029-588412DE4BEA}" type="presParOf" srcId="{476807ED-1D81-4E36-861D-2A24DF9A3E1C}" destId="{2C156742-0F2C-4EA0-9BD1-8411324040E5}" srcOrd="0" destOrd="0" presId="urn:microsoft.com/office/officeart/2005/8/layout/hierarchy2"/>
    <dgm:cxn modelId="{DBF01962-D3B5-4925-98B8-69A3FD89EA74}" type="presParOf" srcId="{476807ED-1D81-4E36-861D-2A24DF9A3E1C}" destId="{EA7CE7DC-F5A7-41BE-9DF7-A1CA89D5EDBA}" srcOrd="1" destOrd="0" presId="urn:microsoft.com/office/officeart/2005/8/layout/hierarchy2"/>
    <dgm:cxn modelId="{C2429B3D-CE36-410D-994F-7612B99D592D}" type="presParOf" srcId="{2BBA8B3A-27BC-4DBA-9742-A7AA3D7B8351}" destId="{18870FEB-BC05-456E-8FB0-7EAE8E0AA3A9}" srcOrd="2" destOrd="0" presId="urn:microsoft.com/office/officeart/2005/8/layout/hierarchy2"/>
    <dgm:cxn modelId="{CC7BF109-1C2D-45E6-A86D-E5B5BEF1949A}" type="presParOf" srcId="{18870FEB-BC05-456E-8FB0-7EAE8E0AA3A9}" destId="{E705DE20-3A93-4177-9FDD-80846A1C9257}" srcOrd="0" destOrd="0" presId="urn:microsoft.com/office/officeart/2005/8/layout/hierarchy2"/>
    <dgm:cxn modelId="{7D0F0A84-E50D-4835-B98B-7632581DB02E}" type="presParOf" srcId="{2BBA8B3A-27BC-4DBA-9742-A7AA3D7B8351}" destId="{1F262EA7-DD8E-4AEC-B417-B669BA6543E1}" srcOrd="3" destOrd="0" presId="urn:microsoft.com/office/officeart/2005/8/layout/hierarchy2"/>
    <dgm:cxn modelId="{67CADCD5-8250-4373-AF8B-747F980B4EBD}" type="presParOf" srcId="{1F262EA7-DD8E-4AEC-B417-B669BA6543E1}" destId="{EB2D288A-9E9E-4FCC-B5C0-7C7CE39E45B6}" srcOrd="0" destOrd="0" presId="urn:microsoft.com/office/officeart/2005/8/layout/hierarchy2"/>
    <dgm:cxn modelId="{3FA6D7CE-4CD2-4F85-9A75-DFADF7807CD0}" type="presParOf" srcId="{1F262EA7-DD8E-4AEC-B417-B669BA6543E1}" destId="{5ED7280B-FF08-4706-899A-22C2404BFDA7}" srcOrd="1" destOrd="0" presId="urn:microsoft.com/office/officeart/2005/8/layout/hierarchy2"/>
    <dgm:cxn modelId="{F4B8DCCC-14DA-42F7-9189-1B1E862C6D20}" type="presParOf" srcId="{2BBA8B3A-27BC-4DBA-9742-A7AA3D7B8351}" destId="{FFE34669-7279-4C26-B8F2-BD8013F283DD}" srcOrd="4" destOrd="0" presId="urn:microsoft.com/office/officeart/2005/8/layout/hierarchy2"/>
    <dgm:cxn modelId="{2CC7384F-D23E-4080-A58F-AFB5D9A4F4A8}" type="presParOf" srcId="{FFE34669-7279-4C26-B8F2-BD8013F283DD}" destId="{AA90E36C-5648-4335-B484-CF6FEC467A67}" srcOrd="0" destOrd="0" presId="urn:microsoft.com/office/officeart/2005/8/layout/hierarchy2"/>
    <dgm:cxn modelId="{6422D884-8D5D-48A8-A482-98FAFEE175F3}" type="presParOf" srcId="{2BBA8B3A-27BC-4DBA-9742-A7AA3D7B8351}" destId="{39F0D8D4-281C-49B4-82E1-FD5476E8D7EC}" srcOrd="5" destOrd="0" presId="urn:microsoft.com/office/officeart/2005/8/layout/hierarchy2"/>
    <dgm:cxn modelId="{7F57C912-14A1-40E4-AE66-138339C29568}" type="presParOf" srcId="{39F0D8D4-281C-49B4-82E1-FD5476E8D7EC}" destId="{3AE21DAE-5322-4F43-A56D-0B7205B422BF}" srcOrd="0" destOrd="0" presId="urn:microsoft.com/office/officeart/2005/8/layout/hierarchy2"/>
    <dgm:cxn modelId="{2C3F42A9-D6CA-42E0-984B-8A7AF0F5C1FA}" type="presParOf" srcId="{39F0D8D4-281C-49B4-82E1-FD5476E8D7EC}" destId="{82A5ABB8-2310-48E0-B6A2-3369CF989FD0}" srcOrd="1" destOrd="0" presId="urn:microsoft.com/office/officeart/2005/8/layout/hierarchy2"/>
    <dgm:cxn modelId="{553752D8-40AF-4E80-99F7-D994C685A439}" type="presParOf" srcId="{071D6DAF-5395-4405-ADDB-7986CD59DFEB}" destId="{50EEE3DB-8A5D-4594-AA3F-0BB20ECED26E}" srcOrd="2" destOrd="0" presId="urn:microsoft.com/office/officeart/2005/8/layout/hierarchy2"/>
    <dgm:cxn modelId="{63FC66DF-BB3A-4119-A76E-B265F75E395B}" type="presParOf" srcId="{50EEE3DB-8A5D-4594-AA3F-0BB20ECED26E}" destId="{B2B4C96C-7196-45B4-AFF1-A9FB255FC7DF}" srcOrd="0" destOrd="0" presId="urn:microsoft.com/office/officeart/2005/8/layout/hierarchy2"/>
    <dgm:cxn modelId="{4C529543-F8C7-48B6-85AA-D31C7CB49431}" type="presParOf" srcId="{071D6DAF-5395-4405-ADDB-7986CD59DFEB}" destId="{72CA07E8-D0B3-43D1-84BC-2F8890DD4503}" srcOrd="3" destOrd="0" presId="urn:microsoft.com/office/officeart/2005/8/layout/hierarchy2"/>
    <dgm:cxn modelId="{43B93A4F-4302-4D10-89F2-B8328E250182}" type="presParOf" srcId="{72CA07E8-D0B3-43D1-84BC-2F8890DD4503}" destId="{E5AD46C8-8B46-4DFB-9D0D-03DAE474DEF9}" srcOrd="0" destOrd="0" presId="urn:microsoft.com/office/officeart/2005/8/layout/hierarchy2"/>
    <dgm:cxn modelId="{F2C83B49-83EB-4402-AEEB-FEE8D2186445}" type="presParOf" srcId="{72CA07E8-D0B3-43D1-84BC-2F8890DD4503}" destId="{36E43242-A076-4F1D-BC90-5154646715AE}" srcOrd="1" destOrd="0" presId="urn:microsoft.com/office/officeart/2005/8/layout/hierarchy2"/>
    <dgm:cxn modelId="{EA06ED8B-4E2E-4E2D-A5CA-792748DE86B7}" type="presParOf" srcId="{C0F04A27-F71C-4E2A-9166-C30CA2DB1A67}" destId="{D9B9C354-0644-48D9-A564-FD2EB66E759A}" srcOrd="1" destOrd="0" presId="urn:microsoft.com/office/officeart/2005/8/layout/hierarchy2"/>
    <dgm:cxn modelId="{283A1DA2-97BD-4B42-9192-CC73F504E09C}" type="presParOf" srcId="{D9B9C354-0644-48D9-A564-FD2EB66E759A}" destId="{36EF9C2D-7A07-43E6-9F5C-016408E8974B}" srcOrd="0" destOrd="0" presId="urn:microsoft.com/office/officeart/2005/8/layout/hierarchy2"/>
    <dgm:cxn modelId="{00662FCD-D3C9-40D6-93B8-80FC783F2517}" type="presParOf" srcId="{D9B9C354-0644-48D9-A564-FD2EB66E759A}" destId="{1C138F1E-34F6-49DB-A9F8-37DA9C77BF9C}" srcOrd="1" destOrd="0" presId="urn:microsoft.com/office/officeart/2005/8/layout/hierarchy2"/>
    <dgm:cxn modelId="{FF797EEF-C80F-4685-9E12-8862F6BDBC41}" type="presParOf" srcId="{1C138F1E-34F6-49DB-A9F8-37DA9C77BF9C}" destId="{C4F0A25A-69D3-446D-9DD7-2AFE92C6BFBF}" srcOrd="0" destOrd="0" presId="urn:microsoft.com/office/officeart/2005/8/layout/hierarchy2"/>
    <dgm:cxn modelId="{050F1E77-063A-41E7-A08E-3D6AAA314276}" type="presParOf" srcId="{C4F0A25A-69D3-446D-9DD7-2AFE92C6BFBF}" destId="{A1BA1B7F-9CD7-4CAB-AD86-9309AF98E867}" srcOrd="0" destOrd="0" presId="urn:microsoft.com/office/officeart/2005/8/layout/hierarchy2"/>
    <dgm:cxn modelId="{A1C07984-5B8D-4EA4-A804-6DC3CD3F315D}" type="presParOf" srcId="{1C138F1E-34F6-49DB-A9F8-37DA9C77BF9C}" destId="{CF21CF82-6F0F-4A7D-A296-278E8E7BAB8E}" srcOrd="1" destOrd="0" presId="urn:microsoft.com/office/officeart/2005/8/layout/hierarchy2"/>
    <dgm:cxn modelId="{A87F2A6F-2F9E-4838-96A2-61283032EDE9}" type="presParOf" srcId="{CF21CF82-6F0F-4A7D-A296-278E8E7BAB8E}" destId="{FC93F520-8C8F-4B99-8664-0ECA86320FEF}" srcOrd="0" destOrd="0" presId="urn:microsoft.com/office/officeart/2005/8/layout/hierarchy2"/>
    <dgm:cxn modelId="{E7642C23-D634-43BC-A1A7-D63DB9E030FC}" type="presParOf" srcId="{CF21CF82-6F0F-4A7D-A296-278E8E7BAB8E}" destId="{67185091-2540-488F-963E-4D21E733DA9C}" srcOrd="1" destOrd="0" presId="urn:microsoft.com/office/officeart/2005/8/layout/hierarchy2"/>
    <dgm:cxn modelId="{1B419E21-B63F-4A3D-BB63-11AD91D27668}" type="presParOf" srcId="{1C138F1E-34F6-49DB-A9F8-37DA9C77BF9C}" destId="{A7234641-0444-4F60-844E-E1C52C0579D6}" srcOrd="2" destOrd="0" presId="urn:microsoft.com/office/officeart/2005/8/layout/hierarchy2"/>
    <dgm:cxn modelId="{338CEC9E-767B-4138-ABDF-38938DB8EE65}" type="presParOf" srcId="{A7234641-0444-4F60-844E-E1C52C0579D6}" destId="{9DC57AA6-6416-4827-965D-CD18BF54A5CC}" srcOrd="0" destOrd="0" presId="urn:microsoft.com/office/officeart/2005/8/layout/hierarchy2"/>
    <dgm:cxn modelId="{99334BC6-0D0B-46A1-AC1A-D43EE898967C}" type="presParOf" srcId="{1C138F1E-34F6-49DB-A9F8-37DA9C77BF9C}" destId="{9F4B1825-4F24-41BD-AB3D-D6F00F51CBA3}" srcOrd="3" destOrd="0" presId="urn:microsoft.com/office/officeart/2005/8/layout/hierarchy2"/>
    <dgm:cxn modelId="{98A385B3-AEE2-4E22-9AC0-FA393A5D9D2E}" type="presParOf" srcId="{9F4B1825-4F24-41BD-AB3D-D6F00F51CBA3}" destId="{4F1EE366-3464-408D-B97C-BEC4A3437876}" srcOrd="0" destOrd="0" presId="urn:microsoft.com/office/officeart/2005/8/layout/hierarchy2"/>
    <dgm:cxn modelId="{FB49C4FA-B026-4CD2-81DE-9BCD026AC793}" type="presParOf" srcId="{9F4B1825-4F24-41BD-AB3D-D6F00F51CBA3}" destId="{B8FDB6A8-6369-4AAA-9BFA-7F7635CB18A5}" srcOrd="1" destOrd="0" presId="urn:microsoft.com/office/officeart/2005/8/layout/hierarchy2"/>
    <dgm:cxn modelId="{159DDCCC-5850-4D2B-951D-BC81A6DABB90}" type="presParOf" srcId="{C0F04A27-F71C-4E2A-9166-C30CA2DB1A67}" destId="{2EF79F6A-3979-4878-B197-62C32C9B90D0}" srcOrd="2" destOrd="0" presId="urn:microsoft.com/office/officeart/2005/8/layout/hierarchy2"/>
    <dgm:cxn modelId="{0AB21FF1-9EAA-48F2-9428-D4B93C0CBF7D}" type="presParOf" srcId="{2EF79F6A-3979-4878-B197-62C32C9B90D0}" destId="{24DE4DBE-BFBF-4353-AAED-1BA3D01F92A5}" srcOrd="0" destOrd="0" presId="urn:microsoft.com/office/officeart/2005/8/layout/hierarchy2"/>
    <dgm:cxn modelId="{0BE0D63B-6455-47D6-908D-52C39368D9DB}" type="presParOf" srcId="{2EF79F6A-3979-4878-B197-62C32C9B90D0}" destId="{230B78D6-0AC2-4B71-89F5-ECDF3FDC9989}" srcOrd="1" destOrd="0" presId="urn:microsoft.com/office/officeart/2005/8/layout/hierarchy2"/>
    <dgm:cxn modelId="{5D87E24D-74D0-4CA4-A384-3DD07876FBC0}" type="presParOf" srcId="{230B78D6-0AC2-4B71-89F5-ECDF3FDC9989}" destId="{E19C3F3A-8720-40D8-94B1-9E910CB727DC}" srcOrd="0" destOrd="0" presId="urn:microsoft.com/office/officeart/2005/8/layout/hierarchy2"/>
    <dgm:cxn modelId="{A57AB79B-ACBE-44D6-9444-F77B88F6BD58}" type="presParOf" srcId="{E19C3F3A-8720-40D8-94B1-9E910CB727DC}" destId="{CEE435AC-E175-49B7-BC2C-7F06666E2B61}" srcOrd="0" destOrd="0" presId="urn:microsoft.com/office/officeart/2005/8/layout/hierarchy2"/>
    <dgm:cxn modelId="{80AAA17B-DC07-46D7-BEA3-2D98BD5EACB2}" type="presParOf" srcId="{230B78D6-0AC2-4B71-89F5-ECDF3FDC9989}" destId="{EEADE482-0186-4C7E-AF34-E8198B752EF3}" srcOrd="1" destOrd="0" presId="urn:microsoft.com/office/officeart/2005/8/layout/hierarchy2"/>
    <dgm:cxn modelId="{1CA0532B-A8B9-431E-9AA0-15BE2700C3E8}" type="presParOf" srcId="{EEADE482-0186-4C7E-AF34-E8198B752EF3}" destId="{BC845838-CE8D-4B32-83ED-6BB9AED5E47E}" srcOrd="0" destOrd="0" presId="urn:microsoft.com/office/officeart/2005/8/layout/hierarchy2"/>
    <dgm:cxn modelId="{C085898F-312F-43EA-834B-7FB421D84AAD}" type="presParOf" srcId="{EEADE482-0186-4C7E-AF34-E8198B752EF3}" destId="{0180794F-8FBB-4EF0-A38C-46A389EDB022}" srcOrd="1" destOrd="0" presId="urn:microsoft.com/office/officeart/2005/8/layout/hierarchy2"/>
    <dgm:cxn modelId="{4CAF77F7-5A2B-4FA4-8DD2-10B11C7FA8FA}" type="presParOf" srcId="{230B78D6-0AC2-4B71-89F5-ECDF3FDC9989}" destId="{126DBF17-C197-4026-883E-E02C84D026BB}" srcOrd="2" destOrd="0" presId="urn:microsoft.com/office/officeart/2005/8/layout/hierarchy2"/>
    <dgm:cxn modelId="{470B25C9-A2FC-4756-8614-6F6CB588B6BA}" type="presParOf" srcId="{126DBF17-C197-4026-883E-E02C84D026BB}" destId="{8AB6529C-E641-47AF-80CA-BBA8D0393FDA}" srcOrd="0" destOrd="0" presId="urn:microsoft.com/office/officeart/2005/8/layout/hierarchy2"/>
    <dgm:cxn modelId="{1F8B8FEB-05CB-4AB3-9EB6-DEFAE2228E28}" type="presParOf" srcId="{230B78D6-0AC2-4B71-89F5-ECDF3FDC9989}" destId="{74EB144C-5519-4ACC-A0C5-2F48319A51A2}" srcOrd="3" destOrd="0" presId="urn:microsoft.com/office/officeart/2005/8/layout/hierarchy2"/>
    <dgm:cxn modelId="{3CE1952F-9C5E-4884-8B98-DECF551106DF}" type="presParOf" srcId="{74EB144C-5519-4ACC-A0C5-2F48319A51A2}" destId="{E4CFB3B0-BDCF-49D5-AF2B-DB8EA2BB20B6}" srcOrd="0" destOrd="0" presId="urn:microsoft.com/office/officeart/2005/8/layout/hierarchy2"/>
    <dgm:cxn modelId="{CD1E9C94-9E65-45AF-9625-1259348B0ABC}" type="presParOf" srcId="{74EB144C-5519-4ACC-A0C5-2F48319A51A2}" destId="{87F6CFE4-2895-4F10-AAD4-BBEA07359410}" srcOrd="1" destOrd="0" presId="urn:microsoft.com/office/officeart/2005/8/layout/hierarchy2"/>
    <dgm:cxn modelId="{B12441D4-FDA0-4926-B846-B5CE718B8D20}" type="presParOf" srcId="{C0F04A27-F71C-4E2A-9166-C30CA2DB1A67}" destId="{0BDB5057-33F0-45D1-8F6C-50AB8B0A0F6C}" srcOrd="3" destOrd="0" presId="urn:microsoft.com/office/officeart/2005/8/layout/hierarchy2"/>
    <dgm:cxn modelId="{33450162-BE54-4B30-A123-32C43484F0AE}" type="presParOf" srcId="{0BDB5057-33F0-45D1-8F6C-50AB8B0A0F6C}" destId="{CDF2A784-AD3D-411E-8480-134DC786528E}" srcOrd="0" destOrd="0" presId="urn:microsoft.com/office/officeart/2005/8/layout/hierarchy2"/>
    <dgm:cxn modelId="{0B82A385-5C2D-4620-90F0-7237A4128479}" type="presParOf" srcId="{0BDB5057-33F0-45D1-8F6C-50AB8B0A0F6C}" destId="{33DB7646-BFF6-40D8-85FD-EF3041FBA9E7}" srcOrd="1" destOrd="0" presId="urn:microsoft.com/office/officeart/2005/8/layout/hierarchy2"/>
    <dgm:cxn modelId="{6331B08C-A1BB-4674-9188-34637C5135DE}" type="presParOf" srcId="{33DB7646-BFF6-40D8-85FD-EF3041FBA9E7}" destId="{294252AA-E5F3-4354-B1B0-00D979F49864}" srcOrd="0" destOrd="0" presId="urn:microsoft.com/office/officeart/2005/8/layout/hierarchy2"/>
    <dgm:cxn modelId="{843D0E6F-D913-476A-A30B-D1813674C10B}" type="presParOf" srcId="{294252AA-E5F3-4354-B1B0-00D979F49864}" destId="{A98711F8-3A62-403E-8612-98DE6A3CCB31}" srcOrd="0" destOrd="0" presId="urn:microsoft.com/office/officeart/2005/8/layout/hierarchy2"/>
    <dgm:cxn modelId="{CA390E2C-E818-46C4-AD39-5DEEC36C10DD}" type="presParOf" srcId="{33DB7646-BFF6-40D8-85FD-EF3041FBA9E7}" destId="{43A1719A-AF0B-432B-9B7A-5C3A5D2AFBF7}" srcOrd="1" destOrd="0" presId="urn:microsoft.com/office/officeart/2005/8/layout/hierarchy2"/>
    <dgm:cxn modelId="{5181A2D1-BA01-45FE-B6B4-C28024F89751}" type="presParOf" srcId="{43A1719A-AF0B-432B-9B7A-5C3A5D2AFBF7}" destId="{B9FEBD34-B2AF-49CA-90F8-987208E91C47}" srcOrd="0" destOrd="0" presId="urn:microsoft.com/office/officeart/2005/8/layout/hierarchy2"/>
    <dgm:cxn modelId="{439FEA08-D3AA-450F-A6E6-3EEEA500AD28}" type="presParOf" srcId="{43A1719A-AF0B-432B-9B7A-5C3A5D2AFBF7}" destId="{27A5B050-DEBE-4EE2-992B-7742AB5EF9C5}" srcOrd="1" destOrd="0" presId="urn:microsoft.com/office/officeart/2005/8/layout/hierarchy2"/>
    <dgm:cxn modelId="{08AA5D2B-7436-4CFC-B5D8-73D43E756F61}" type="presParOf" srcId="{33DB7646-BFF6-40D8-85FD-EF3041FBA9E7}" destId="{E1D3601F-830B-48A3-9949-9750FCA77153}" srcOrd="2" destOrd="0" presId="urn:microsoft.com/office/officeart/2005/8/layout/hierarchy2"/>
    <dgm:cxn modelId="{CB031076-76EE-4A61-BF9B-589045194155}" type="presParOf" srcId="{E1D3601F-830B-48A3-9949-9750FCA77153}" destId="{BB8DF131-5424-4BE9-8597-C3EE30241BDA}" srcOrd="0" destOrd="0" presId="urn:microsoft.com/office/officeart/2005/8/layout/hierarchy2"/>
    <dgm:cxn modelId="{297B7B8F-DB61-4463-95F8-5457A2C86470}" type="presParOf" srcId="{33DB7646-BFF6-40D8-85FD-EF3041FBA9E7}" destId="{27ABA567-DD06-489B-A6C0-982B02A2E0FB}" srcOrd="3" destOrd="0" presId="urn:microsoft.com/office/officeart/2005/8/layout/hierarchy2"/>
    <dgm:cxn modelId="{69FFD09D-3743-4C14-BFA9-C5404DC365AA}" type="presParOf" srcId="{27ABA567-DD06-489B-A6C0-982B02A2E0FB}" destId="{801C0D70-EE90-4C6C-BDE8-62824BA27C96}" srcOrd="0" destOrd="0" presId="urn:microsoft.com/office/officeart/2005/8/layout/hierarchy2"/>
    <dgm:cxn modelId="{B3ADCF65-B4D9-4BBC-931A-11CFE3D41C9A}" type="presParOf" srcId="{27ABA567-DD06-489B-A6C0-982B02A2E0FB}" destId="{7FB3AEF7-0662-4887-B487-742175BA97B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FE2BA-3C13-42C9-989A-43C42DD2D486}">
      <dsp:nvSpPr>
        <dsp:cNvPr id="0" name=""/>
        <dsp:cNvSpPr/>
      </dsp:nvSpPr>
      <dsp:spPr>
        <a:xfrm>
          <a:off x="1758533" y="761018"/>
          <a:ext cx="881894" cy="440947"/>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Supervisor 1</a:t>
          </a:r>
        </a:p>
      </dsp:txBody>
      <dsp:txXfrm>
        <a:off x="1771448" y="773933"/>
        <a:ext cx="856064" cy="415117"/>
      </dsp:txXfrm>
    </dsp:sp>
    <dsp:sp modelId="{F7C4E5DC-6A31-49DD-9CE5-D6BD948BC37F}">
      <dsp:nvSpPr>
        <dsp:cNvPr id="0" name=""/>
        <dsp:cNvSpPr/>
      </dsp:nvSpPr>
      <dsp:spPr>
        <a:xfrm rot="19457599">
          <a:off x="2599595" y="845897"/>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843859"/>
        <a:ext cx="21721" cy="21721"/>
      </dsp:txXfrm>
    </dsp:sp>
    <dsp:sp modelId="{038D44BD-0E7A-4732-B308-C7D9F5D04E95}">
      <dsp:nvSpPr>
        <dsp:cNvPr id="0" name=""/>
        <dsp:cNvSpPr/>
      </dsp:nvSpPr>
      <dsp:spPr>
        <a:xfrm>
          <a:off x="2993185" y="507473"/>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1</a:t>
          </a:r>
        </a:p>
      </dsp:txBody>
      <dsp:txXfrm>
        <a:off x="3006100" y="520388"/>
        <a:ext cx="856064" cy="415117"/>
      </dsp:txXfrm>
    </dsp:sp>
    <dsp:sp modelId="{1A8E0E13-A2AF-448D-8E51-103926558B34}">
      <dsp:nvSpPr>
        <dsp:cNvPr id="0" name=""/>
        <dsp:cNvSpPr/>
      </dsp:nvSpPr>
      <dsp:spPr>
        <a:xfrm rot="18289469">
          <a:off x="3742599" y="465580"/>
          <a:ext cx="617719" cy="17644"/>
        </a:xfrm>
        <a:custGeom>
          <a:avLst/>
          <a:gdLst/>
          <a:ahLst/>
          <a:cxnLst/>
          <a:rect l="0" t="0" r="0" b="0"/>
          <a:pathLst>
            <a:path>
              <a:moveTo>
                <a:pt x="0" y="8822"/>
              </a:moveTo>
              <a:lnTo>
                <a:pt x="490486" y="8822"/>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4036016" y="458959"/>
        <a:ext cx="30885" cy="30885"/>
      </dsp:txXfrm>
    </dsp:sp>
    <dsp:sp modelId="{A610CE0D-B857-4D2F-A67D-85BF7B903625}">
      <dsp:nvSpPr>
        <dsp:cNvPr id="0" name=""/>
        <dsp:cNvSpPr/>
      </dsp:nvSpPr>
      <dsp:spPr>
        <a:xfrm>
          <a:off x="4227837" y="384"/>
          <a:ext cx="881894" cy="44094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Leader</a:t>
          </a:r>
        </a:p>
      </dsp:txBody>
      <dsp:txXfrm>
        <a:off x="4240752" y="13299"/>
        <a:ext cx="856064" cy="415117"/>
      </dsp:txXfrm>
    </dsp:sp>
    <dsp:sp modelId="{994B7740-E61E-4AF7-B680-E7020E4BACED}">
      <dsp:nvSpPr>
        <dsp:cNvPr id="0" name=""/>
        <dsp:cNvSpPr/>
      </dsp:nvSpPr>
      <dsp:spPr>
        <a:xfrm>
          <a:off x="5109732" y="212036"/>
          <a:ext cx="352757" cy="17644"/>
        </a:xfrm>
        <a:custGeom>
          <a:avLst/>
          <a:gdLst/>
          <a:ahLst/>
          <a:cxnLst/>
          <a:rect l="0" t="0" r="0" b="0"/>
          <a:pathLst>
            <a:path>
              <a:moveTo>
                <a:pt x="0" y="8822"/>
              </a:moveTo>
              <a:lnTo>
                <a:pt x="280099" y="8822"/>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5277292" y="212039"/>
        <a:ext cx="17637" cy="17637"/>
      </dsp:txXfrm>
    </dsp:sp>
    <dsp:sp modelId="{2C156742-0F2C-4EA0-9BD1-8411324040E5}">
      <dsp:nvSpPr>
        <dsp:cNvPr id="0" name=""/>
        <dsp:cNvSpPr/>
      </dsp:nvSpPr>
      <dsp:spPr>
        <a:xfrm>
          <a:off x="5462490" y="384"/>
          <a:ext cx="881894" cy="440947"/>
        </a:xfrm>
        <a:prstGeom prst="roundRect">
          <a:avLst>
            <a:gd name="adj" fmla="val 10000"/>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CHWs</a:t>
          </a:r>
        </a:p>
      </dsp:txBody>
      <dsp:txXfrm>
        <a:off x="5475405" y="13299"/>
        <a:ext cx="856064" cy="415117"/>
      </dsp:txXfrm>
    </dsp:sp>
    <dsp:sp modelId="{18870FEB-BC05-456E-8FB0-7EAE8E0AA3A9}">
      <dsp:nvSpPr>
        <dsp:cNvPr id="0" name=""/>
        <dsp:cNvSpPr/>
      </dsp:nvSpPr>
      <dsp:spPr>
        <a:xfrm>
          <a:off x="3875080" y="719125"/>
          <a:ext cx="352757" cy="17644"/>
        </a:xfrm>
        <a:custGeom>
          <a:avLst/>
          <a:gdLst/>
          <a:ahLst/>
          <a:cxnLst/>
          <a:rect l="0" t="0" r="0" b="0"/>
          <a:pathLst>
            <a:path>
              <a:moveTo>
                <a:pt x="0" y="8822"/>
              </a:moveTo>
              <a:lnTo>
                <a:pt x="280099" y="8822"/>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4042640" y="719128"/>
        <a:ext cx="17637" cy="17637"/>
      </dsp:txXfrm>
    </dsp:sp>
    <dsp:sp modelId="{EB2D288A-9E9E-4FCC-B5C0-7C7CE39E45B6}">
      <dsp:nvSpPr>
        <dsp:cNvPr id="0" name=""/>
        <dsp:cNvSpPr/>
      </dsp:nvSpPr>
      <dsp:spPr>
        <a:xfrm>
          <a:off x="4227837" y="507473"/>
          <a:ext cx="881894" cy="44094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Enumerator</a:t>
          </a:r>
        </a:p>
      </dsp:txBody>
      <dsp:txXfrm>
        <a:off x="4240752" y="520388"/>
        <a:ext cx="856064" cy="415117"/>
      </dsp:txXfrm>
    </dsp:sp>
    <dsp:sp modelId="{FFE34669-7279-4C26-B8F2-BD8013F283DD}">
      <dsp:nvSpPr>
        <dsp:cNvPr id="0" name=""/>
        <dsp:cNvSpPr/>
      </dsp:nvSpPr>
      <dsp:spPr>
        <a:xfrm rot="3310531">
          <a:off x="3742599" y="972670"/>
          <a:ext cx="617719" cy="17644"/>
        </a:xfrm>
        <a:custGeom>
          <a:avLst/>
          <a:gdLst/>
          <a:ahLst/>
          <a:cxnLst/>
          <a:rect l="0" t="0" r="0" b="0"/>
          <a:pathLst>
            <a:path>
              <a:moveTo>
                <a:pt x="0" y="8822"/>
              </a:moveTo>
              <a:lnTo>
                <a:pt x="490486" y="8822"/>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4036016" y="966049"/>
        <a:ext cx="30885" cy="30885"/>
      </dsp:txXfrm>
    </dsp:sp>
    <dsp:sp modelId="{3AE21DAE-5322-4F43-A56D-0B7205B422BF}">
      <dsp:nvSpPr>
        <dsp:cNvPr id="0" name=""/>
        <dsp:cNvSpPr/>
      </dsp:nvSpPr>
      <dsp:spPr>
        <a:xfrm>
          <a:off x="4227837" y="1014563"/>
          <a:ext cx="881894" cy="44094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2 measurers</a:t>
          </a:r>
        </a:p>
      </dsp:txBody>
      <dsp:txXfrm>
        <a:off x="4240752" y="1027478"/>
        <a:ext cx="856064" cy="415117"/>
      </dsp:txXfrm>
    </dsp:sp>
    <dsp:sp modelId="{50EEE3DB-8A5D-4594-AA3F-0BB20ECED26E}">
      <dsp:nvSpPr>
        <dsp:cNvPr id="0" name=""/>
        <dsp:cNvSpPr/>
      </dsp:nvSpPr>
      <dsp:spPr>
        <a:xfrm rot="2142401">
          <a:off x="2599595" y="1099442"/>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1097403"/>
        <a:ext cx="21721" cy="21721"/>
      </dsp:txXfrm>
    </dsp:sp>
    <dsp:sp modelId="{E5AD46C8-8B46-4DFB-9D0D-03DAE474DEF9}">
      <dsp:nvSpPr>
        <dsp:cNvPr id="0" name=""/>
        <dsp:cNvSpPr/>
      </dsp:nvSpPr>
      <dsp:spPr>
        <a:xfrm>
          <a:off x="2993185" y="1014563"/>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2</a:t>
          </a:r>
        </a:p>
      </dsp:txBody>
      <dsp:txXfrm>
        <a:off x="3006100" y="1027478"/>
        <a:ext cx="856064" cy="415117"/>
      </dsp:txXfrm>
    </dsp:sp>
    <dsp:sp modelId="{36EF9C2D-7A07-43E6-9F5C-016408E8974B}">
      <dsp:nvSpPr>
        <dsp:cNvPr id="0" name=""/>
        <dsp:cNvSpPr/>
      </dsp:nvSpPr>
      <dsp:spPr>
        <a:xfrm>
          <a:off x="1758533" y="1775197"/>
          <a:ext cx="881894" cy="440947"/>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Supervisor 2</a:t>
          </a:r>
        </a:p>
      </dsp:txBody>
      <dsp:txXfrm>
        <a:off x="1771448" y="1788112"/>
        <a:ext cx="856064" cy="415117"/>
      </dsp:txXfrm>
    </dsp:sp>
    <dsp:sp modelId="{C4F0A25A-69D3-446D-9DD7-2AFE92C6BFBF}">
      <dsp:nvSpPr>
        <dsp:cNvPr id="0" name=""/>
        <dsp:cNvSpPr/>
      </dsp:nvSpPr>
      <dsp:spPr>
        <a:xfrm rot="19457599">
          <a:off x="2599595" y="1860076"/>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1858037"/>
        <a:ext cx="21721" cy="21721"/>
      </dsp:txXfrm>
    </dsp:sp>
    <dsp:sp modelId="{FC93F520-8C8F-4B99-8664-0ECA86320FEF}">
      <dsp:nvSpPr>
        <dsp:cNvPr id="0" name=""/>
        <dsp:cNvSpPr/>
      </dsp:nvSpPr>
      <dsp:spPr>
        <a:xfrm>
          <a:off x="2993185" y="1521652"/>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3</a:t>
          </a:r>
        </a:p>
      </dsp:txBody>
      <dsp:txXfrm>
        <a:off x="3006100" y="1534567"/>
        <a:ext cx="856064" cy="415117"/>
      </dsp:txXfrm>
    </dsp:sp>
    <dsp:sp modelId="{A7234641-0444-4F60-844E-E1C52C0579D6}">
      <dsp:nvSpPr>
        <dsp:cNvPr id="0" name=""/>
        <dsp:cNvSpPr/>
      </dsp:nvSpPr>
      <dsp:spPr>
        <a:xfrm rot="2142401">
          <a:off x="2599595" y="2113621"/>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2111582"/>
        <a:ext cx="21721" cy="21721"/>
      </dsp:txXfrm>
    </dsp:sp>
    <dsp:sp modelId="{4F1EE366-3464-408D-B97C-BEC4A3437876}">
      <dsp:nvSpPr>
        <dsp:cNvPr id="0" name=""/>
        <dsp:cNvSpPr/>
      </dsp:nvSpPr>
      <dsp:spPr>
        <a:xfrm>
          <a:off x="2993185" y="2028741"/>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4</a:t>
          </a:r>
        </a:p>
      </dsp:txBody>
      <dsp:txXfrm>
        <a:off x="3006100" y="2041656"/>
        <a:ext cx="856064" cy="415117"/>
      </dsp:txXfrm>
    </dsp:sp>
    <dsp:sp modelId="{24DE4DBE-BFBF-4353-AAED-1BA3D01F92A5}">
      <dsp:nvSpPr>
        <dsp:cNvPr id="0" name=""/>
        <dsp:cNvSpPr/>
      </dsp:nvSpPr>
      <dsp:spPr>
        <a:xfrm>
          <a:off x="1758533" y="2789375"/>
          <a:ext cx="881894" cy="440947"/>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Supervisor 3</a:t>
          </a:r>
        </a:p>
      </dsp:txBody>
      <dsp:txXfrm>
        <a:off x="1771448" y="2802290"/>
        <a:ext cx="856064" cy="415117"/>
      </dsp:txXfrm>
    </dsp:sp>
    <dsp:sp modelId="{E19C3F3A-8720-40D8-94B1-9E910CB727DC}">
      <dsp:nvSpPr>
        <dsp:cNvPr id="0" name=""/>
        <dsp:cNvSpPr/>
      </dsp:nvSpPr>
      <dsp:spPr>
        <a:xfrm rot="19457599">
          <a:off x="2599595" y="2874255"/>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2872216"/>
        <a:ext cx="21721" cy="21721"/>
      </dsp:txXfrm>
    </dsp:sp>
    <dsp:sp modelId="{BC845838-CE8D-4B32-83ED-6BB9AED5E47E}">
      <dsp:nvSpPr>
        <dsp:cNvPr id="0" name=""/>
        <dsp:cNvSpPr/>
      </dsp:nvSpPr>
      <dsp:spPr>
        <a:xfrm>
          <a:off x="2993185" y="2535831"/>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5</a:t>
          </a:r>
        </a:p>
      </dsp:txBody>
      <dsp:txXfrm>
        <a:off x="3006100" y="2548746"/>
        <a:ext cx="856064" cy="415117"/>
      </dsp:txXfrm>
    </dsp:sp>
    <dsp:sp modelId="{126DBF17-C197-4026-883E-E02C84D026BB}">
      <dsp:nvSpPr>
        <dsp:cNvPr id="0" name=""/>
        <dsp:cNvSpPr/>
      </dsp:nvSpPr>
      <dsp:spPr>
        <a:xfrm rot="2142401">
          <a:off x="2599595" y="3127799"/>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3125761"/>
        <a:ext cx="21721" cy="21721"/>
      </dsp:txXfrm>
    </dsp:sp>
    <dsp:sp modelId="{E4CFB3B0-BDCF-49D5-AF2B-DB8EA2BB20B6}">
      <dsp:nvSpPr>
        <dsp:cNvPr id="0" name=""/>
        <dsp:cNvSpPr/>
      </dsp:nvSpPr>
      <dsp:spPr>
        <a:xfrm>
          <a:off x="2993185" y="3042920"/>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6</a:t>
          </a:r>
        </a:p>
      </dsp:txBody>
      <dsp:txXfrm>
        <a:off x="3006100" y="3055835"/>
        <a:ext cx="856064" cy="415117"/>
      </dsp:txXfrm>
    </dsp:sp>
    <dsp:sp modelId="{CDF2A784-AD3D-411E-8480-134DC786528E}">
      <dsp:nvSpPr>
        <dsp:cNvPr id="0" name=""/>
        <dsp:cNvSpPr/>
      </dsp:nvSpPr>
      <dsp:spPr>
        <a:xfrm>
          <a:off x="1758533" y="3803554"/>
          <a:ext cx="881894" cy="440947"/>
        </a:xfrm>
        <a:prstGeom prst="roundRect">
          <a:avLst>
            <a:gd name="adj" fmla="val 10000"/>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Supervisor 4</a:t>
          </a:r>
        </a:p>
      </dsp:txBody>
      <dsp:txXfrm>
        <a:off x="1771448" y="3816469"/>
        <a:ext cx="856064" cy="415117"/>
      </dsp:txXfrm>
    </dsp:sp>
    <dsp:sp modelId="{294252AA-E5F3-4354-B1B0-00D979F49864}">
      <dsp:nvSpPr>
        <dsp:cNvPr id="0" name=""/>
        <dsp:cNvSpPr/>
      </dsp:nvSpPr>
      <dsp:spPr>
        <a:xfrm rot="19457599">
          <a:off x="2599595" y="3888433"/>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3886395"/>
        <a:ext cx="21721" cy="21721"/>
      </dsp:txXfrm>
    </dsp:sp>
    <dsp:sp modelId="{B9FEBD34-B2AF-49CA-90F8-987208E91C47}">
      <dsp:nvSpPr>
        <dsp:cNvPr id="0" name=""/>
        <dsp:cNvSpPr/>
      </dsp:nvSpPr>
      <dsp:spPr>
        <a:xfrm>
          <a:off x="2993185" y="3550009"/>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7</a:t>
          </a:r>
        </a:p>
      </dsp:txBody>
      <dsp:txXfrm>
        <a:off x="3006100" y="3562924"/>
        <a:ext cx="856064" cy="415117"/>
      </dsp:txXfrm>
    </dsp:sp>
    <dsp:sp modelId="{E1D3601F-830B-48A3-9949-9750FCA77153}">
      <dsp:nvSpPr>
        <dsp:cNvPr id="0" name=""/>
        <dsp:cNvSpPr/>
      </dsp:nvSpPr>
      <dsp:spPr>
        <a:xfrm rot="2142401">
          <a:off x="2599595" y="4141978"/>
          <a:ext cx="434422" cy="17644"/>
        </a:xfrm>
        <a:custGeom>
          <a:avLst/>
          <a:gdLst/>
          <a:ahLst/>
          <a:cxnLst/>
          <a:rect l="0" t="0" r="0" b="0"/>
          <a:pathLst>
            <a:path>
              <a:moveTo>
                <a:pt x="0" y="8822"/>
              </a:moveTo>
              <a:lnTo>
                <a:pt x="344943" y="882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ysClr val="windowText" lastClr="000000">
                <a:hueOff val="0"/>
                <a:satOff val="0"/>
                <a:lumOff val="0"/>
                <a:alphaOff val="0"/>
              </a:sysClr>
            </a:solidFill>
            <a:latin typeface="Calibri" panose="020F0502020204030204"/>
            <a:ea typeface="+mn-ea"/>
            <a:cs typeface="+mn-cs"/>
          </a:endParaRPr>
        </a:p>
      </dsp:txBody>
      <dsp:txXfrm>
        <a:off x="2805946" y="4139940"/>
        <a:ext cx="21721" cy="21721"/>
      </dsp:txXfrm>
    </dsp:sp>
    <dsp:sp modelId="{801C0D70-EE90-4C6C-BDE8-62824BA27C96}">
      <dsp:nvSpPr>
        <dsp:cNvPr id="0" name=""/>
        <dsp:cNvSpPr/>
      </dsp:nvSpPr>
      <dsp:spPr>
        <a:xfrm>
          <a:off x="2993185" y="4057099"/>
          <a:ext cx="881894" cy="440947"/>
        </a:xfrm>
        <a:prstGeom prst="roundRect">
          <a:avLst>
            <a:gd name="adj" fmla="val 10000"/>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a:solidFill>
                <a:sysClr val="window" lastClr="FFFFFF"/>
              </a:solidFill>
              <a:latin typeface="Calibri" panose="020F0502020204030204"/>
              <a:ea typeface="+mn-ea"/>
              <a:cs typeface="+mn-cs"/>
            </a:rPr>
            <a:t>Team 8</a:t>
          </a:r>
        </a:p>
      </dsp:txBody>
      <dsp:txXfrm>
        <a:off x="3006100" y="4070014"/>
        <a:ext cx="856064" cy="4151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0.05855</cdr:x>
      <cdr:y>0.00938</cdr:y>
    </cdr:from>
    <cdr:to>
      <cdr:x>0.97304</cdr:x>
      <cdr:y>0.1494</cdr:y>
    </cdr:to>
    <cdr:sp macro="" textlink="">
      <cdr:nvSpPr>
        <cdr:cNvPr id="2" name="TextBox 1"/>
        <cdr:cNvSpPr txBox="1"/>
      </cdr:nvSpPr>
      <cdr:spPr>
        <a:xfrm xmlns:a="http://schemas.openxmlformats.org/drawingml/2006/main">
          <a:off x="544530" y="57023"/>
          <a:ext cx="8505563" cy="8512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2400" b="1"/>
            <a:t>Trend in Prevalence of Global, Moderate and Severe Wasting </a:t>
          </a:r>
        </a:p>
        <a:p xmlns:a="http://schemas.openxmlformats.org/drawingml/2006/main">
          <a:pPr algn="ctr"/>
          <a:r>
            <a:rPr lang="fr-FR" sz="2400" b="1"/>
            <a:t>in Children 6-59 months (WHZ)</a:t>
          </a:r>
        </a:p>
      </cdr:txBody>
    </cdr:sp>
  </cdr:relSizeAnchor>
  <cdr:relSizeAnchor xmlns:cdr="http://schemas.openxmlformats.org/drawingml/2006/chartDrawing">
    <cdr:from>
      <cdr:x>0.37405</cdr:x>
      <cdr:y>0.13599</cdr:y>
    </cdr:from>
    <cdr:to>
      <cdr:x>0.69078</cdr:x>
      <cdr:y>0.18645</cdr:y>
    </cdr:to>
    <cdr:sp macro="" textlink="">
      <cdr:nvSpPr>
        <cdr:cNvPr id="4" name="TextBox 2"/>
        <cdr:cNvSpPr txBox="1"/>
      </cdr:nvSpPr>
      <cdr:spPr>
        <a:xfrm xmlns:a="http://schemas.openxmlformats.org/drawingml/2006/main">
          <a:off x="4560426" y="879186"/>
          <a:ext cx="3861584" cy="3262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400" dirty="0" err="1"/>
            <a:t>Assessed</a:t>
          </a:r>
          <a:r>
            <a:rPr lang="fr-FR" sz="1400" dirty="0"/>
            <a:t> by WHO 2006 </a:t>
          </a:r>
          <a:r>
            <a:rPr lang="fr-FR" sz="1400" dirty="0" err="1"/>
            <a:t>Growth</a:t>
          </a:r>
          <a:r>
            <a:rPr lang="fr-FR" sz="1400" dirty="0"/>
            <a:t> Standards</a:t>
          </a:r>
        </a:p>
      </cdr:txBody>
    </cdr:sp>
  </cdr:relSizeAnchor>
</c:userShapes>
</file>

<file path=ppt/drawings/drawing2.xml><?xml version="1.0" encoding="utf-8"?>
<c:userShapes xmlns:c="http://schemas.openxmlformats.org/drawingml/2006/chart">
  <cdr:relSizeAnchor xmlns:cdr="http://schemas.openxmlformats.org/drawingml/2006/chartDrawing">
    <cdr:from>
      <cdr:x>0.05855</cdr:x>
      <cdr:y>0.00938</cdr:y>
    </cdr:from>
    <cdr:to>
      <cdr:x>0.97304</cdr:x>
      <cdr:y>0.1494</cdr:y>
    </cdr:to>
    <cdr:sp macro="" textlink="">
      <cdr:nvSpPr>
        <cdr:cNvPr id="2" name="TextBox 1"/>
        <cdr:cNvSpPr txBox="1"/>
      </cdr:nvSpPr>
      <cdr:spPr>
        <a:xfrm xmlns:a="http://schemas.openxmlformats.org/drawingml/2006/main">
          <a:off x="544530" y="57023"/>
          <a:ext cx="8505563" cy="8512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2400" b="1"/>
            <a:t>Trend in Prevalence of Global, Moderate and Severe Stunting </a:t>
          </a:r>
        </a:p>
        <a:p xmlns:a="http://schemas.openxmlformats.org/drawingml/2006/main">
          <a:pPr algn="ctr"/>
          <a:r>
            <a:rPr lang="fr-FR" sz="2400" b="1"/>
            <a:t>in Children 6-59 months (MUAC)</a:t>
          </a:r>
        </a:p>
      </cdr:txBody>
    </cdr:sp>
  </cdr:relSizeAnchor>
  <cdr:relSizeAnchor xmlns:cdr="http://schemas.openxmlformats.org/drawingml/2006/chartDrawing">
    <cdr:from>
      <cdr:x>0.36076</cdr:x>
      <cdr:y>0.13778</cdr:y>
    </cdr:from>
    <cdr:to>
      <cdr:x>0.66325</cdr:x>
      <cdr:y>0.18824</cdr:y>
    </cdr:to>
    <cdr:sp macro="" textlink="">
      <cdr:nvSpPr>
        <cdr:cNvPr id="4" name="TextBox 2"/>
        <cdr:cNvSpPr txBox="1"/>
      </cdr:nvSpPr>
      <cdr:spPr>
        <a:xfrm xmlns:a="http://schemas.openxmlformats.org/drawingml/2006/main">
          <a:off x="4398380" y="890761"/>
          <a:ext cx="3687964" cy="3262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400" dirty="0" err="1"/>
            <a:t>Assessed</a:t>
          </a:r>
          <a:r>
            <a:rPr lang="fr-FR" sz="1400" dirty="0"/>
            <a:t> by WHO 2006 </a:t>
          </a:r>
          <a:r>
            <a:rPr lang="fr-FR" sz="1400" dirty="0" err="1"/>
            <a:t>Growth</a:t>
          </a:r>
          <a:r>
            <a:rPr lang="fr-FR" sz="1400" dirty="0"/>
            <a:t> Standards</a:t>
          </a:r>
        </a:p>
      </cdr:txBody>
    </cdr:sp>
  </cdr:relSizeAnchor>
</c:userShapes>
</file>

<file path=ppt/drawings/drawing3.xml><?xml version="1.0" encoding="utf-8"?>
<c:userShapes xmlns:c="http://schemas.openxmlformats.org/drawingml/2006/chart">
  <cdr:relSizeAnchor xmlns:cdr="http://schemas.openxmlformats.org/drawingml/2006/chartDrawing">
    <cdr:from>
      <cdr:x>0.05855</cdr:x>
      <cdr:y>0.00938</cdr:y>
    </cdr:from>
    <cdr:to>
      <cdr:x>0.97304</cdr:x>
      <cdr:y>0.1494</cdr:y>
    </cdr:to>
    <cdr:sp macro="" textlink="">
      <cdr:nvSpPr>
        <cdr:cNvPr id="2" name="TextBox 1"/>
        <cdr:cNvSpPr txBox="1"/>
      </cdr:nvSpPr>
      <cdr:spPr>
        <a:xfrm xmlns:a="http://schemas.openxmlformats.org/drawingml/2006/main">
          <a:off x="544530" y="57023"/>
          <a:ext cx="8505563" cy="8512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2400" b="1"/>
            <a:t>Trend in Prevalence of Global, Moderate and Severe Stunting </a:t>
          </a:r>
        </a:p>
        <a:p xmlns:a="http://schemas.openxmlformats.org/drawingml/2006/main">
          <a:pPr algn="ctr"/>
          <a:r>
            <a:rPr lang="fr-FR" sz="2400" b="1"/>
            <a:t>in Children 6-59 months</a:t>
          </a:r>
        </a:p>
      </cdr:txBody>
    </cdr:sp>
  </cdr:relSizeAnchor>
  <cdr:relSizeAnchor xmlns:cdr="http://schemas.openxmlformats.org/drawingml/2006/chartDrawing">
    <cdr:from>
      <cdr:x>0.37038</cdr:x>
      <cdr:y>0.13386</cdr:y>
    </cdr:from>
    <cdr:to>
      <cdr:x>0.64789</cdr:x>
      <cdr:y>0.20922</cdr:y>
    </cdr:to>
    <cdr:sp macro="" textlink="">
      <cdr:nvSpPr>
        <cdr:cNvPr id="4" name="TextBox 2"/>
        <cdr:cNvSpPr txBox="1"/>
      </cdr:nvSpPr>
      <cdr:spPr>
        <a:xfrm xmlns:a="http://schemas.openxmlformats.org/drawingml/2006/main">
          <a:off x="3444095" y="812817"/>
          <a:ext cx="2580467" cy="457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400" dirty="0" err="1"/>
            <a:t>Assessed</a:t>
          </a:r>
          <a:r>
            <a:rPr lang="fr-FR" sz="1400" dirty="0"/>
            <a:t> by WHO 2006 </a:t>
          </a:r>
          <a:r>
            <a:rPr lang="fr-FR" sz="1400" dirty="0" err="1"/>
            <a:t>Growth</a:t>
          </a:r>
          <a:r>
            <a:rPr lang="fr-FR" sz="1400" dirty="0"/>
            <a:t> Standards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32499" cy="344489"/>
          </a:xfrm>
          <a:prstGeom prst="rect">
            <a:avLst/>
          </a:prstGeom>
        </p:spPr>
        <p:txBody>
          <a:bodyPr vert="horz" lIns="92492" tIns="46246" rIns="92492" bIns="46246" rtlCol="0"/>
          <a:lstStyle>
            <a:lvl1pPr algn="l">
              <a:defRPr sz="1200"/>
            </a:lvl1pPr>
          </a:lstStyle>
          <a:p>
            <a:endParaRPr lang="fr-FR"/>
          </a:p>
        </p:txBody>
      </p:sp>
      <p:sp>
        <p:nvSpPr>
          <p:cNvPr id="3" name="Espace réservé de la date 2"/>
          <p:cNvSpPr>
            <a:spLocks noGrp="1"/>
          </p:cNvSpPr>
          <p:nvPr>
            <p:ph type="dt" sz="quarter" idx="1"/>
          </p:nvPr>
        </p:nvSpPr>
        <p:spPr>
          <a:xfrm>
            <a:off x="5663263" y="0"/>
            <a:ext cx="4332499" cy="344489"/>
          </a:xfrm>
          <a:prstGeom prst="rect">
            <a:avLst/>
          </a:prstGeom>
        </p:spPr>
        <p:txBody>
          <a:bodyPr vert="horz" lIns="92492" tIns="46246" rIns="92492" bIns="46246" rtlCol="0"/>
          <a:lstStyle>
            <a:lvl1pPr algn="r">
              <a:defRPr sz="1200"/>
            </a:lvl1pPr>
          </a:lstStyle>
          <a:p>
            <a:fld id="{AD0C5B54-F9E5-41C1-893A-C441DBEA6E81}" type="datetimeFigureOut">
              <a:rPr lang="fr-FR" smtClean="0"/>
              <a:t>23/07/2018</a:t>
            </a:fld>
            <a:endParaRPr lang="fr-FR"/>
          </a:p>
        </p:txBody>
      </p:sp>
      <p:sp>
        <p:nvSpPr>
          <p:cNvPr id="4" name="Espace réservé du pied de page 3"/>
          <p:cNvSpPr>
            <a:spLocks noGrp="1"/>
          </p:cNvSpPr>
          <p:nvPr>
            <p:ph type="ftr" sz="quarter" idx="2"/>
          </p:nvPr>
        </p:nvSpPr>
        <p:spPr>
          <a:xfrm>
            <a:off x="0" y="6521450"/>
            <a:ext cx="4332499" cy="344489"/>
          </a:xfrm>
          <a:prstGeom prst="rect">
            <a:avLst/>
          </a:prstGeom>
        </p:spPr>
        <p:txBody>
          <a:bodyPr vert="horz" lIns="92492" tIns="46246" rIns="92492" bIns="4624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63263" y="6521450"/>
            <a:ext cx="4332499" cy="344489"/>
          </a:xfrm>
          <a:prstGeom prst="rect">
            <a:avLst/>
          </a:prstGeom>
        </p:spPr>
        <p:txBody>
          <a:bodyPr vert="horz" lIns="92492" tIns="46246" rIns="92492" bIns="46246" rtlCol="0" anchor="b"/>
          <a:lstStyle>
            <a:lvl1pPr algn="r">
              <a:defRPr sz="1200"/>
            </a:lvl1pPr>
          </a:lstStyle>
          <a:p>
            <a:fld id="{5AD5D9F7-94EC-4CBF-BDAE-6AC2E2422B10}" type="slidenum">
              <a:rPr lang="fr-FR" smtClean="0"/>
              <a:t>‹#›</a:t>
            </a:fld>
            <a:endParaRPr lang="fr-FR"/>
          </a:p>
        </p:txBody>
      </p:sp>
    </p:spTree>
    <p:extLst>
      <p:ext uri="{BB962C8B-B14F-4D97-AF65-F5344CB8AC3E}">
        <p14:creationId xmlns:p14="http://schemas.microsoft.com/office/powerpoint/2010/main" val="272385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32499" cy="344489"/>
          </a:xfrm>
          <a:prstGeom prst="rect">
            <a:avLst/>
          </a:prstGeom>
        </p:spPr>
        <p:txBody>
          <a:bodyPr vert="horz" lIns="92492" tIns="46246" rIns="92492" bIns="46246" rtlCol="0"/>
          <a:lstStyle>
            <a:lvl1pPr algn="l">
              <a:defRPr sz="1200"/>
            </a:lvl1pPr>
          </a:lstStyle>
          <a:p>
            <a:endParaRPr lang="fr-FR"/>
          </a:p>
        </p:txBody>
      </p:sp>
      <p:sp>
        <p:nvSpPr>
          <p:cNvPr id="3" name="Espace réservé de la date 2"/>
          <p:cNvSpPr>
            <a:spLocks noGrp="1"/>
          </p:cNvSpPr>
          <p:nvPr>
            <p:ph type="dt" idx="1"/>
          </p:nvPr>
        </p:nvSpPr>
        <p:spPr>
          <a:xfrm>
            <a:off x="5663263" y="0"/>
            <a:ext cx="4332499" cy="344489"/>
          </a:xfrm>
          <a:prstGeom prst="rect">
            <a:avLst/>
          </a:prstGeom>
        </p:spPr>
        <p:txBody>
          <a:bodyPr vert="horz" lIns="92492" tIns="46246" rIns="92492" bIns="46246" rtlCol="0"/>
          <a:lstStyle>
            <a:lvl1pPr algn="r">
              <a:defRPr sz="1200"/>
            </a:lvl1pPr>
          </a:lstStyle>
          <a:p>
            <a:fld id="{BCF22F87-B6A1-406F-8DCB-16EF88461318}" type="datetimeFigureOut">
              <a:rPr lang="fr-FR" smtClean="0"/>
              <a:t>23/07/2018</a:t>
            </a:fld>
            <a:endParaRPr lang="fr-FR"/>
          </a:p>
        </p:txBody>
      </p:sp>
      <p:sp>
        <p:nvSpPr>
          <p:cNvPr id="4" name="Espace réservé de l'image des diapositives 3"/>
          <p:cNvSpPr>
            <a:spLocks noGrp="1" noRot="1" noChangeAspect="1"/>
          </p:cNvSpPr>
          <p:nvPr>
            <p:ph type="sldImg" idx="2"/>
          </p:nvPr>
        </p:nvSpPr>
        <p:spPr>
          <a:xfrm>
            <a:off x="2938463" y="857250"/>
            <a:ext cx="4121150" cy="2317750"/>
          </a:xfrm>
          <a:prstGeom prst="rect">
            <a:avLst/>
          </a:prstGeom>
          <a:noFill/>
          <a:ln w="12700">
            <a:solidFill>
              <a:prstClr val="black"/>
            </a:solidFill>
          </a:ln>
        </p:spPr>
        <p:txBody>
          <a:bodyPr vert="horz" lIns="92492" tIns="46246" rIns="92492" bIns="46246" rtlCol="0" anchor="ctr"/>
          <a:lstStyle/>
          <a:p>
            <a:endParaRPr lang="fr-FR"/>
          </a:p>
        </p:txBody>
      </p:sp>
      <p:sp>
        <p:nvSpPr>
          <p:cNvPr id="5" name="Espace réservé des commentaires 4"/>
          <p:cNvSpPr>
            <a:spLocks noGrp="1"/>
          </p:cNvSpPr>
          <p:nvPr>
            <p:ph type="body" sz="quarter" idx="3"/>
          </p:nvPr>
        </p:nvSpPr>
        <p:spPr>
          <a:xfrm>
            <a:off x="999809" y="3304233"/>
            <a:ext cx="7998459" cy="2703463"/>
          </a:xfrm>
          <a:prstGeom prst="rect">
            <a:avLst/>
          </a:prstGeom>
        </p:spPr>
        <p:txBody>
          <a:bodyPr vert="horz" lIns="92492" tIns="46246" rIns="92492" bIns="4624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21450"/>
            <a:ext cx="4332499" cy="344489"/>
          </a:xfrm>
          <a:prstGeom prst="rect">
            <a:avLst/>
          </a:prstGeom>
        </p:spPr>
        <p:txBody>
          <a:bodyPr vert="horz" lIns="92492" tIns="46246" rIns="92492" bIns="4624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63263" y="6521450"/>
            <a:ext cx="4332499" cy="344489"/>
          </a:xfrm>
          <a:prstGeom prst="rect">
            <a:avLst/>
          </a:prstGeom>
        </p:spPr>
        <p:txBody>
          <a:bodyPr vert="horz" lIns="92492" tIns="46246" rIns="92492" bIns="46246" rtlCol="0" anchor="b"/>
          <a:lstStyle>
            <a:lvl1pPr algn="r">
              <a:defRPr sz="1200"/>
            </a:lvl1pPr>
          </a:lstStyle>
          <a:p>
            <a:fld id="{17AA6BA0-1B41-470B-9D1C-517E7763624D}" type="slidenum">
              <a:rPr lang="fr-FR" smtClean="0"/>
              <a:t>‹#›</a:t>
            </a:fld>
            <a:endParaRPr lang="fr-FR"/>
          </a:p>
        </p:txBody>
      </p:sp>
    </p:spTree>
    <p:extLst>
      <p:ext uri="{BB962C8B-B14F-4D97-AF65-F5344CB8AC3E}">
        <p14:creationId xmlns:p14="http://schemas.microsoft.com/office/powerpoint/2010/main" val="52597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a:t>
            </a:fld>
            <a:endParaRPr lang="fr-FR"/>
          </a:p>
        </p:txBody>
      </p:sp>
    </p:spTree>
    <p:extLst>
      <p:ext uri="{BB962C8B-B14F-4D97-AF65-F5344CB8AC3E}">
        <p14:creationId xmlns:p14="http://schemas.microsoft.com/office/powerpoint/2010/main" val="331192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10</a:t>
            </a:fld>
            <a:endParaRPr lang="fr-FR"/>
          </a:p>
        </p:txBody>
      </p:sp>
    </p:spTree>
    <p:extLst>
      <p:ext uri="{BB962C8B-B14F-4D97-AF65-F5344CB8AC3E}">
        <p14:creationId xmlns:p14="http://schemas.microsoft.com/office/powerpoint/2010/main" val="1433977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11</a:t>
            </a:fld>
            <a:endParaRPr lang="fr-FR"/>
          </a:p>
        </p:txBody>
      </p:sp>
    </p:spTree>
    <p:extLst>
      <p:ext uri="{BB962C8B-B14F-4D97-AF65-F5344CB8AC3E}">
        <p14:creationId xmlns:p14="http://schemas.microsoft.com/office/powerpoint/2010/main" val="44482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12</a:t>
            </a:fld>
            <a:endParaRPr lang="fr-FR"/>
          </a:p>
        </p:txBody>
      </p:sp>
    </p:spTree>
    <p:extLst>
      <p:ext uri="{BB962C8B-B14F-4D97-AF65-F5344CB8AC3E}">
        <p14:creationId xmlns:p14="http://schemas.microsoft.com/office/powerpoint/2010/main" val="3648686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13</a:t>
            </a:fld>
            <a:endParaRPr lang="fr-FR"/>
          </a:p>
        </p:txBody>
      </p:sp>
    </p:spTree>
    <p:extLst>
      <p:ext uri="{BB962C8B-B14F-4D97-AF65-F5344CB8AC3E}">
        <p14:creationId xmlns:p14="http://schemas.microsoft.com/office/powerpoint/2010/main" val="293738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14</a:t>
            </a:fld>
            <a:endParaRPr lang="fr-FR"/>
          </a:p>
        </p:txBody>
      </p:sp>
    </p:spTree>
    <p:extLst>
      <p:ext uri="{BB962C8B-B14F-4D97-AF65-F5344CB8AC3E}">
        <p14:creationId xmlns:p14="http://schemas.microsoft.com/office/powerpoint/2010/main" val="1510539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15</a:t>
            </a:fld>
            <a:endParaRPr lang="fr-FR"/>
          </a:p>
        </p:txBody>
      </p:sp>
    </p:spTree>
    <p:extLst>
      <p:ext uri="{BB962C8B-B14F-4D97-AF65-F5344CB8AC3E}">
        <p14:creationId xmlns:p14="http://schemas.microsoft.com/office/powerpoint/2010/main" val="1691265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16</a:t>
            </a:fld>
            <a:endParaRPr lang="fr-FR"/>
          </a:p>
        </p:txBody>
      </p:sp>
    </p:spTree>
    <p:extLst>
      <p:ext uri="{BB962C8B-B14F-4D97-AF65-F5344CB8AC3E}">
        <p14:creationId xmlns:p14="http://schemas.microsoft.com/office/powerpoint/2010/main" val="356953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17</a:t>
            </a:fld>
            <a:endParaRPr lang="fr-FR"/>
          </a:p>
        </p:txBody>
      </p:sp>
    </p:spTree>
    <p:extLst>
      <p:ext uri="{BB962C8B-B14F-4D97-AF65-F5344CB8AC3E}">
        <p14:creationId xmlns:p14="http://schemas.microsoft.com/office/powerpoint/2010/main" val="1501004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18</a:t>
            </a:fld>
            <a:endParaRPr lang="fr-FR"/>
          </a:p>
        </p:txBody>
      </p:sp>
    </p:spTree>
    <p:extLst>
      <p:ext uri="{BB962C8B-B14F-4D97-AF65-F5344CB8AC3E}">
        <p14:creationId xmlns:p14="http://schemas.microsoft.com/office/powerpoint/2010/main" val="112060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19</a:t>
            </a:fld>
            <a:endParaRPr lang="fr-FR"/>
          </a:p>
        </p:txBody>
      </p:sp>
    </p:spTree>
    <p:extLst>
      <p:ext uri="{BB962C8B-B14F-4D97-AF65-F5344CB8AC3E}">
        <p14:creationId xmlns:p14="http://schemas.microsoft.com/office/powerpoint/2010/main" val="321916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a:t>
            </a:fld>
            <a:endParaRPr lang="fr-FR"/>
          </a:p>
        </p:txBody>
      </p:sp>
    </p:spTree>
    <p:extLst>
      <p:ext uri="{BB962C8B-B14F-4D97-AF65-F5344CB8AC3E}">
        <p14:creationId xmlns:p14="http://schemas.microsoft.com/office/powerpoint/2010/main" val="2866636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20</a:t>
            </a:fld>
            <a:endParaRPr lang="fr-FR"/>
          </a:p>
        </p:txBody>
      </p:sp>
    </p:spTree>
    <p:extLst>
      <p:ext uri="{BB962C8B-B14F-4D97-AF65-F5344CB8AC3E}">
        <p14:creationId xmlns:p14="http://schemas.microsoft.com/office/powerpoint/2010/main" val="11886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21</a:t>
            </a:fld>
            <a:endParaRPr lang="fr-FR"/>
          </a:p>
        </p:txBody>
      </p:sp>
    </p:spTree>
    <p:extLst>
      <p:ext uri="{BB962C8B-B14F-4D97-AF65-F5344CB8AC3E}">
        <p14:creationId xmlns:p14="http://schemas.microsoft.com/office/powerpoint/2010/main" val="4188650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22</a:t>
            </a:fld>
            <a:endParaRPr lang="fr-FR"/>
          </a:p>
        </p:txBody>
      </p:sp>
    </p:spTree>
    <p:extLst>
      <p:ext uri="{BB962C8B-B14F-4D97-AF65-F5344CB8AC3E}">
        <p14:creationId xmlns:p14="http://schemas.microsoft.com/office/powerpoint/2010/main" val="3108461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23</a:t>
            </a:fld>
            <a:endParaRPr lang="fr-FR"/>
          </a:p>
        </p:txBody>
      </p:sp>
    </p:spTree>
    <p:extLst>
      <p:ext uri="{BB962C8B-B14F-4D97-AF65-F5344CB8AC3E}">
        <p14:creationId xmlns:p14="http://schemas.microsoft.com/office/powerpoint/2010/main" val="2291419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24</a:t>
            </a:fld>
            <a:endParaRPr lang="fr-FR"/>
          </a:p>
        </p:txBody>
      </p:sp>
    </p:spTree>
    <p:extLst>
      <p:ext uri="{BB962C8B-B14F-4D97-AF65-F5344CB8AC3E}">
        <p14:creationId xmlns:p14="http://schemas.microsoft.com/office/powerpoint/2010/main" val="887283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25</a:t>
            </a:fld>
            <a:endParaRPr lang="fr-FR"/>
          </a:p>
        </p:txBody>
      </p:sp>
    </p:spTree>
    <p:extLst>
      <p:ext uri="{BB962C8B-B14F-4D97-AF65-F5344CB8AC3E}">
        <p14:creationId xmlns:p14="http://schemas.microsoft.com/office/powerpoint/2010/main" val="4049402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26</a:t>
            </a:fld>
            <a:endParaRPr lang="fr-FR"/>
          </a:p>
        </p:txBody>
      </p:sp>
    </p:spTree>
    <p:extLst>
      <p:ext uri="{BB962C8B-B14F-4D97-AF65-F5344CB8AC3E}">
        <p14:creationId xmlns:p14="http://schemas.microsoft.com/office/powerpoint/2010/main" val="211604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27</a:t>
            </a:fld>
            <a:endParaRPr lang="fr-FR"/>
          </a:p>
        </p:txBody>
      </p:sp>
    </p:spTree>
    <p:extLst>
      <p:ext uri="{BB962C8B-B14F-4D97-AF65-F5344CB8AC3E}">
        <p14:creationId xmlns:p14="http://schemas.microsoft.com/office/powerpoint/2010/main" val="1771067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28</a:t>
            </a:fld>
            <a:endParaRPr lang="fr-FR"/>
          </a:p>
        </p:txBody>
      </p:sp>
    </p:spTree>
    <p:extLst>
      <p:ext uri="{BB962C8B-B14F-4D97-AF65-F5344CB8AC3E}">
        <p14:creationId xmlns:p14="http://schemas.microsoft.com/office/powerpoint/2010/main" val="852062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29</a:t>
            </a:fld>
            <a:endParaRPr lang="fr-FR"/>
          </a:p>
        </p:txBody>
      </p:sp>
    </p:spTree>
    <p:extLst>
      <p:ext uri="{BB962C8B-B14F-4D97-AF65-F5344CB8AC3E}">
        <p14:creationId xmlns:p14="http://schemas.microsoft.com/office/powerpoint/2010/main" val="146406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a:t>
            </a:fld>
            <a:endParaRPr lang="fr-FR"/>
          </a:p>
        </p:txBody>
      </p:sp>
    </p:spTree>
    <p:extLst>
      <p:ext uri="{BB962C8B-B14F-4D97-AF65-F5344CB8AC3E}">
        <p14:creationId xmlns:p14="http://schemas.microsoft.com/office/powerpoint/2010/main" val="2371797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30</a:t>
            </a:fld>
            <a:endParaRPr lang="fr-FR"/>
          </a:p>
        </p:txBody>
      </p:sp>
    </p:spTree>
    <p:extLst>
      <p:ext uri="{BB962C8B-B14F-4D97-AF65-F5344CB8AC3E}">
        <p14:creationId xmlns:p14="http://schemas.microsoft.com/office/powerpoint/2010/main" val="1996343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31</a:t>
            </a:fld>
            <a:endParaRPr lang="fr-FR"/>
          </a:p>
        </p:txBody>
      </p:sp>
    </p:spTree>
    <p:extLst>
      <p:ext uri="{BB962C8B-B14F-4D97-AF65-F5344CB8AC3E}">
        <p14:creationId xmlns:p14="http://schemas.microsoft.com/office/powerpoint/2010/main" val="11174354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32</a:t>
            </a:fld>
            <a:endParaRPr lang="fr-FR"/>
          </a:p>
        </p:txBody>
      </p:sp>
    </p:spTree>
    <p:extLst>
      <p:ext uri="{BB962C8B-B14F-4D97-AF65-F5344CB8AC3E}">
        <p14:creationId xmlns:p14="http://schemas.microsoft.com/office/powerpoint/2010/main" val="8578543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33</a:t>
            </a:fld>
            <a:endParaRPr lang="fr-FR"/>
          </a:p>
        </p:txBody>
      </p:sp>
    </p:spTree>
    <p:extLst>
      <p:ext uri="{BB962C8B-B14F-4D97-AF65-F5344CB8AC3E}">
        <p14:creationId xmlns:p14="http://schemas.microsoft.com/office/powerpoint/2010/main" val="7842936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34</a:t>
            </a:fld>
            <a:endParaRPr lang="fr-FR"/>
          </a:p>
        </p:txBody>
      </p:sp>
    </p:spTree>
    <p:extLst>
      <p:ext uri="{BB962C8B-B14F-4D97-AF65-F5344CB8AC3E}">
        <p14:creationId xmlns:p14="http://schemas.microsoft.com/office/powerpoint/2010/main" val="646909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35</a:t>
            </a:fld>
            <a:endParaRPr lang="fr-FR"/>
          </a:p>
        </p:txBody>
      </p:sp>
    </p:spTree>
    <p:extLst>
      <p:ext uri="{BB962C8B-B14F-4D97-AF65-F5344CB8AC3E}">
        <p14:creationId xmlns:p14="http://schemas.microsoft.com/office/powerpoint/2010/main" val="3640203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36</a:t>
            </a:fld>
            <a:endParaRPr lang="fr-FR"/>
          </a:p>
        </p:txBody>
      </p:sp>
    </p:spTree>
    <p:extLst>
      <p:ext uri="{BB962C8B-B14F-4D97-AF65-F5344CB8AC3E}">
        <p14:creationId xmlns:p14="http://schemas.microsoft.com/office/powerpoint/2010/main" val="3178097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37</a:t>
            </a:fld>
            <a:endParaRPr lang="fr-FR"/>
          </a:p>
        </p:txBody>
      </p:sp>
    </p:spTree>
    <p:extLst>
      <p:ext uri="{BB962C8B-B14F-4D97-AF65-F5344CB8AC3E}">
        <p14:creationId xmlns:p14="http://schemas.microsoft.com/office/powerpoint/2010/main" val="34795104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38</a:t>
            </a:fld>
            <a:endParaRPr lang="fr-FR"/>
          </a:p>
        </p:txBody>
      </p:sp>
    </p:spTree>
    <p:extLst>
      <p:ext uri="{BB962C8B-B14F-4D97-AF65-F5344CB8AC3E}">
        <p14:creationId xmlns:p14="http://schemas.microsoft.com/office/powerpoint/2010/main" val="36454195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39</a:t>
            </a:fld>
            <a:endParaRPr lang="fr-FR"/>
          </a:p>
        </p:txBody>
      </p:sp>
    </p:spTree>
    <p:extLst>
      <p:ext uri="{BB962C8B-B14F-4D97-AF65-F5344CB8AC3E}">
        <p14:creationId xmlns:p14="http://schemas.microsoft.com/office/powerpoint/2010/main" val="110700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a:t>
            </a:fld>
            <a:endParaRPr lang="fr-FR"/>
          </a:p>
        </p:txBody>
      </p:sp>
    </p:spTree>
    <p:extLst>
      <p:ext uri="{BB962C8B-B14F-4D97-AF65-F5344CB8AC3E}">
        <p14:creationId xmlns:p14="http://schemas.microsoft.com/office/powerpoint/2010/main" val="12618242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40</a:t>
            </a:fld>
            <a:endParaRPr lang="fr-FR"/>
          </a:p>
        </p:txBody>
      </p:sp>
    </p:spTree>
    <p:extLst>
      <p:ext uri="{BB962C8B-B14F-4D97-AF65-F5344CB8AC3E}">
        <p14:creationId xmlns:p14="http://schemas.microsoft.com/office/powerpoint/2010/main" val="32635641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41</a:t>
            </a:fld>
            <a:endParaRPr lang="fr-FR"/>
          </a:p>
        </p:txBody>
      </p:sp>
    </p:spTree>
    <p:extLst>
      <p:ext uri="{BB962C8B-B14F-4D97-AF65-F5344CB8AC3E}">
        <p14:creationId xmlns:p14="http://schemas.microsoft.com/office/powerpoint/2010/main" val="30778216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42</a:t>
            </a:fld>
            <a:endParaRPr lang="fr-FR"/>
          </a:p>
        </p:txBody>
      </p:sp>
    </p:spTree>
    <p:extLst>
      <p:ext uri="{BB962C8B-B14F-4D97-AF65-F5344CB8AC3E}">
        <p14:creationId xmlns:p14="http://schemas.microsoft.com/office/powerpoint/2010/main" val="18045103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43</a:t>
            </a:fld>
            <a:endParaRPr lang="fr-FR"/>
          </a:p>
        </p:txBody>
      </p:sp>
    </p:spTree>
    <p:extLst>
      <p:ext uri="{BB962C8B-B14F-4D97-AF65-F5344CB8AC3E}">
        <p14:creationId xmlns:p14="http://schemas.microsoft.com/office/powerpoint/2010/main" val="8880717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44</a:t>
            </a:fld>
            <a:endParaRPr lang="fr-FR"/>
          </a:p>
        </p:txBody>
      </p:sp>
    </p:spTree>
    <p:extLst>
      <p:ext uri="{BB962C8B-B14F-4D97-AF65-F5344CB8AC3E}">
        <p14:creationId xmlns:p14="http://schemas.microsoft.com/office/powerpoint/2010/main" val="28174289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45</a:t>
            </a:fld>
            <a:endParaRPr lang="fr-FR"/>
          </a:p>
        </p:txBody>
      </p:sp>
    </p:spTree>
    <p:extLst>
      <p:ext uri="{BB962C8B-B14F-4D97-AF65-F5344CB8AC3E}">
        <p14:creationId xmlns:p14="http://schemas.microsoft.com/office/powerpoint/2010/main" val="32453081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46</a:t>
            </a:fld>
            <a:endParaRPr lang="fr-FR"/>
          </a:p>
        </p:txBody>
      </p:sp>
    </p:spTree>
    <p:extLst>
      <p:ext uri="{BB962C8B-B14F-4D97-AF65-F5344CB8AC3E}">
        <p14:creationId xmlns:p14="http://schemas.microsoft.com/office/powerpoint/2010/main" val="29114660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47</a:t>
            </a:fld>
            <a:endParaRPr lang="fr-FR"/>
          </a:p>
        </p:txBody>
      </p:sp>
    </p:spTree>
    <p:extLst>
      <p:ext uri="{BB962C8B-B14F-4D97-AF65-F5344CB8AC3E}">
        <p14:creationId xmlns:p14="http://schemas.microsoft.com/office/powerpoint/2010/main" val="1306786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48</a:t>
            </a:fld>
            <a:endParaRPr lang="fr-FR"/>
          </a:p>
        </p:txBody>
      </p:sp>
    </p:spTree>
    <p:extLst>
      <p:ext uri="{BB962C8B-B14F-4D97-AF65-F5344CB8AC3E}">
        <p14:creationId xmlns:p14="http://schemas.microsoft.com/office/powerpoint/2010/main" val="13439710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49</a:t>
            </a:fld>
            <a:endParaRPr lang="fr-FR"/>
          </a:p>
        </p:txBody>
      </p:sp>
    </p:spTree>
    <p:extLst>
      <p:ext uri="{BB962C8B-B14F-4D97-AF65-F5344CB8AC3E}">
        <p14:creationId xmlns:p14="http://schemas.microsoft.com/office/powerpoint/2010/main" val="118196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a:t>
            </a:fld>
            <a:endParaRPr lang="fr-FR"/>
          </a:p>
        </p:txBody>
      </p:sp>
    </p:spTree>
    <p:extLst>
      <p:ext uri="{BB962C8B-B14F-4D97-AF65-F5344CB8AC3E}">
        <p14:creationId xmlns:p14="http://schemas.microsoft.com/office/powerpoint/2010/main" val="36502207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50</a:t>
            </a:fld>
            <a:endParaRPr lang="fr-FR"/>
          </a:p>
        </p:txBody>
      </p:sp>
    </p:spTree>
    <p:extLst>
      <p:ext uri="{BB962C8B-B14F-4D97-AF65-F5344CB8AC3E}">
        <p14:creationId xmlns:p14="http://schemas.microsoft.com/office/powerpoint/2010/main" val="5044855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51</a:t>
            </a:fld>
            <a:endParaRPr lang="fr-FR"/>
          </a:p>
        </p:txBody>
      </p:sp>
    </p:spTree>
    <p:extLst>
      <p:ext uri="{BB962C8B-B14F-4D97-AF65-F5344CB8AC3E}">
        <p14:creationId xmlns:p14="http://schemas.microsoft.com/office/powerpoint/2010/main" val="37870074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52</a:t>
            </a:fld>
            <a:endParaRPr lang="fr-FR"/>
          </a:p>
        </p:txBody>
      </p:sp>
    </p:spTree>
    <p:extLst>
      <p:ext uri="{BB962C8B-B14F-4D97-AF65-F5344CB8AC3E}">
        <p14:creationId xmlns:p14="http://schemas.microsoft.com/office/powerpoint/2010/main" val="28513712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53</a:t>
            </a:fld>
            <a:endParaRPr lang="fr-FR"/>
          </a:p>
        </p:txBody>
      </p:sp>
    </p:spTree>
    <p:extLst>
      <p:ext uri="{BB962C8B-B14F-4D97-AF65-F5344CB8AC3E}">
        <p14:creationId xmlns:p14="http://schemas.microsoft.com/office/powerpoint/2010/main" val="6516297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54</a:t>
            </a:fld>
            <a:endParaRPr lang="fr-FR"/>
          </a:p>
        </p:txBody>
      </p:sp>
    </p:spTree>
    <p:extLst>
      <p:ext uri="{BB962C8B-B14F-4D97-AF65-F5344CB8AC3E}">
        <p14:creationId xmlns:p14="http://schemas.microsoft.com/office/powerpoint/2010/main" val="1987777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2">
              <a:defRPr/>
            </a:pPr>
            <a:endParaRPr lang="en-US" sz="2200"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55</a:t>
            </a:fld>
            <a:endParaRPr lang="fr-FR"/>
          </a:p>
        </p:txBody>
      </p:sp>
    </p:spTree>
    <p:extLst>
      <p:ext uri="{BB962C8B-B14F-4D97-AF65-F5344CB8AC3E}">
        <p14:creationId xmlns:p14="http://schemas.microsoft.com/office/powerpoint/2010/main" val="10594656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56</a:t>
            </a:fld>
            <a:endParaRPr lang="fr-FR"/>
          </a:p>
        </p:txBody>
      </p:sp>
    </p:spTree>
    <p:extLst>
      <p:ext uri="{BB962C8B-B14F-4D97-AF65-F5344CB8AC3E}">
        <p14:creationId xmlns:p14="http://schemas.microsoft.com/office/powerpoint/2010/main" val="34244360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57</a:t>
            </a:fld>
            <a:endParaRPr lang="fr-FR"/>
          </a:p>
        </p:txBody>
      </p:sp>
    </p:spTree>
    <p:extLst>
      <p:ext uri="{BB962C8B-B14F-4D97-AF65-F5344CB8AC3E}">
        <p14:creationId xmlns:p14="http://schemas.microsoft.com/office/powerpoint/2010/main" val="16174823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58</a:t>
            </a:fld>
            <a:endParaRPr lang="fr-FR"/>
          </a:p>
        </p:txBody>
      </p:sp>
    </p:spTree>
    <p:extLst>
      <p:ext uri="{BB962C8B-B14F-4D97-AF65-F5344CB8AC3E}">
        <p14:creationId xmlns:p14="http://schemas.microsoft.com/office/powerpoint/2010/main" val="42869724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59</a:t>
            </a:fld>
            <a:endParaRPr lang="fr-FR"/>
          </a:p>
        </p:txBody>
      </p:sp>
    </p:spTree>
    <p:extLst>
      <p:ext uri="{BB962C8B-B14F-4D97-AF65-F5344CB8AC3E}">
        <p14:creationId xmlns:p14="http://schemas.microsoft.com/office/powerpoint/2010/main" val="1001066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6</a:t>
            </a:fld>
            <a:endParaRPr lang="fr-FR"/>
          </a:p>
        </p:txBody>
      </p:sp>
    </p:spTree>
    <p:extLst>
      <p:ext uri="{BB962C8B-B14F-4D97-AF65-F5344CB8AC3E}">
        <p14:creationId xmlns:p14="http://schemas.microsoft.com/office/powerpoint/2010/main" val="112979749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60</a:t>
            </a:fld>
            <a:endParaRPr lang="fr-FR"/>
          </a:p>
        </p:txBody>
      </p:sp>
    </p:spTree>
    <p:extLst>
      <p:ext uri="{BB962C8B-B14F-4D97-AF65-F5344CB8AC3E}">
        <p14:creationId xmlns:p14="http://schemas.microsoft.com/office/powerpoint/2010/main" val="171735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7</a:t>
            </a:fld>
            <a:endParaRPr lang="fr-FR"/>
          </a:p>
        </p:txBody>
      </p:sp>
    </p:spTree>
    <p:extLst>
      <p:ext uri="{BB962C8B-B14F-4D97-AF65-F5344CB8AC3E}">
        <p14:creationId xmlns:p14="http://schemas.microsoft.com/office/powerpoint/2010/main" val="730880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8</a:t>
            </a:fld>
            <a:endParaRPr lang="fr-FR"/>
          </a:p>
        </p:txBody>
      </p:sp>
    </p:spTree>
    <p:extLst>
      <p:ext uri="{BB962C8B-B14F-4D97-AF65-F5344CB8AC3E}">
        <p14:creationId xmlns:p14="http://schemas.microsoft.com/office/powerpoint/2010/main" val="284209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7AA6BA0-1B41-470B-9D1C-517E7763624D}" type="slidenum">
              <a:rPr lang="fr-FR" smtClean="0"/>
              <a:t>9</a:t>
            </a:fld>
            <a:endParaRPr lang="fr-FR"/>
          </a:p>
        </p:txBody>
      </p:sp>
    </p:spTree>
    <p:extLst>
      <p:ext uri="{BB962C8B-B14F-4D97-AF65-F5344CB8AC3E}">
        <p14:creationId xmlns:p14="http://schemas.microsoft.com/office/powerpoint/2010/main" val="3244948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descr="bluestrip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74640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and Light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bg1">
              <a:lumMod val="85000"/>
            </a:schemeClr>
          </a:solidFill>
        </p:spPr>
        <p:txBody>
          <a:bodyPr anchor="ctr" anchorCtr="0">
            <a:normAutofit/>
          </a:bodyPr>
          <a:lstStyle>
            <a:lvl1pPr marL="0" indent="0" algn="r">
              <a:buFontTx/>
              <a:buNone/>
              <a:defRPr sz="2667" baseline="0"/>
            </a:lvl1pPr>
          </a:lstStyle>
          <a:p>
            <a:r>
              <a:rPr lang="en-US" dirty="0"/>
              <a:t>Drag picture to placeholder </a:t>
            </a:r>
            <a:br>
              <a:rPr lang="en-US" dirty="0"/>
            </a:br>
            <a:r>
              <a:rPr lang="en-US" dirty="0"/>
              <a:t>or click icon to add</a:t>
            </a:r>
          </a:p>
        </p:txBody>
      </p:sp>
      <p:sp>
        <p:nvSpPr>
          <p:cNvPr id="10" name="Rectangle 9"/>
          <p:cNvSpPr/>
          <p:nvPr/>
        </p:nvSpPr>
        <p:spPr>
          <a:xfrm>
            <a:off x="1" y="-1"/>
            <a:ext cx="5839313" cy="6014717"/>
          </a:xfrm>
          <a:prstGeom prst="rect">
            <a:avLst/>
          </a:prstGeom>
          <a:gradFill flip="none" rotWithShape="1">
            <a:gsLst>
              <a:gs pos="0">
                <a:schemeClr val="bg1">
                  <a:alpha val="70000"/>
                </a:schemeClr>
              </a:gs>
              <a:gs pos="100000">
                <a:schemeClr val="bg1">
                  <a:alpha val="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8711" y="272465"/>
            <a:ext cx="6942572"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3" y="1732800"/>
            <a:ext cx="5541137"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7/23/2018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2874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7/23/2018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91347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7/23/2018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6493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75186" y="273049"/>
            <a:ext cx="4240551" cy="1162051"/>
          </a:xfrm>
        </p:spPr>
        <p:txBody>
          <a:bodyPr anchor="b"/>
          <a:lstStyle>
            <a:lvl1pPr algn="l">
              <a:defRPr sz="2667" b="1"/>
            </a:lvl1pPr>
          </a:lstStyle>
          <a:p>
            <a:r>
              <a:rPr lang="fr-FR"/>
              <a:t>Modifiez le style du titre</a:t>
            </a:r>
            <a:endParaRPr lang="en-US" dirty="0"/>
          </a:p>
        </p:txBody>
      </p:sp>
      <p:sp>
        <p:nvSpPr>
          <p:cNvPr id="3" name="Content Placeholder 2"/>
          <p:cNvSpPr>
            <a:spLocks noGrp="1"/>
          </p:cNvSpPr>
          <p:nvPr>
            <p:ph idx="1"/>
          </p:nvPr>
        </p:nvSpPr>
        <p:spPr>
          <a:xfrm>
            <a:off x="4766733" y="273051"/>
            <a:ext cx="7164931" cy="5555884"/>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275186" y="1732801"/>
            <a:ext cx="4240551" cy="409613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2ABBEA6-7C60-4B02-AE87-00D78D8422AF}" type="datetimeFigureOut">
              <a:rPr lang="en-US" smtClean="0"/>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8477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0138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Text Placeholder 3"/>
          <p:cNvSpPr>
            <a:spLocks noGrp="1"/>
          </p:cNvSpPr>
          <p:nvPr>
            <p:ph type="body" sz="half" idx="2"/>
          </p:nvPr>
        </p:nvSpPr>
        <p:spPr>
          <a:xfrm>
            <a:off x="0" y="4116260"/>
            <a:ext cx="12192000" cy="1897568"/>
          </a:xfrm>
          <a:gradFill flip="none" rotWithShape="1">
            <a:gsLst>
              <a:gs pos="21000">
                <a:schemeClr val="accent2">
                  <a:alpha val="75000"/>
                </a:schemeClr>
              </a:gs>
              <a:gs pos="100000">
                <a:schemeClr val="accent2">
                  <a:alpha val="0"/>
                </a:schemeClr>
              </a:gs>
            </a:gsLst>
            <a:lin ang="16200000" scaled="0"/>
            <a:tileRect/>
          </a:gradFill>
        </p:spPr>
        <p:txBody>
          <a:bodyPr lIns="180000" tIns="0" rIns="180000" bIns="180000" anchor="b" anchorCtr="0"/>
          <a:lstStyle>
            <a:lvl1pPr marL="0" indent="0">
              <a:buNone/>
              <a:defRPr sz="1867">
                <a:solidFill>
                  <a:schemeClr val="tx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r-FR"/>
              <a:t>Modifier les styles du texte du masque</a:t>
            </a:r>
          </a:p>
        </p:txBody>
      </p:sp>
    </p:spTree>
    <p:extLst>
      <p:ext uri="{BB962C8B-B14F-4D97-AF65-F5344CB8AC3E}">
        <p14:creationId xmlns:p14="http://schemas.microsoft.com/office/powerpoint/2010/main" val="30764101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2861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9827" y="274639"/>
            <a:ext cx="2743200" cy="556402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78712" y="274639"/>
            <a:ext cx="8697915" cy="556402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888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306" y="360052"/>
            <a:ext cx="11746751" cy="3036056"/>
          </a:xfrm>
        </p:spPr>
        <p:txBody>
          <a:bodyPr tIns="0" bIns="0" anchor="b" anchorCtr="0">
            <a:noAutofit/>
          </a:bodyPr>
          <a:lstStyle>
            <a:lvl1pPr algn="ctr">
              <a:defRPr sz="5867" b="1">
                <a:solidFill>
                  <a:schemeClr val="bg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Picture 8" descr="bluestrip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3450"/>
            <a:ext cx="12192000" cy="844551"/>
          </a:xfrm>
          <a:prstGeom prst="rect">
            <a:avLst/>
          </a:prstGeom>
        </p:spPr>
      </p:pic>
    </p:spTree>
    <p:extLst>
      <p:ext uri="{BB962C8B-B14F-4D97-AF65-F5344CB8AC3E}">
        <p14:creationId xmlns:p14="http://schemas.microsoft.com/office/powerpoint/2010/main" val="363991024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7165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61787690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with Im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1"/>
            <a:ext cx="12192000" cy="6013449"/>
          </a:xfrm>
          <a:solidFill>
            <a:schemeClr val="bg1">
              <a:lumMod val="50000"/>
            </a:schemeClr>
          </a:solidFill>
        </p:spPr>
        <p:txBody>
          <a:bodyPr>
            <a:normAutofit/>
          </a:bodyPr>
          <a:lstStyle>
            <a:lvl1pPr marL="0" indent="0" algn="ctr">
              <a:buFontTx/>
              <a:buNone/>
              <a:defRPr sz="2667" baseline="0">
                <a:solidFill>
                  <a:schemeClr val="tx2"/>
                </a:solidFill>
              </a:defRPr>
            </a:lvl1pPr>
          </a:lstStyle>
          <a:p>
            <a:r>
              <a:rPr lang="en-US" dirty="0"/>
              <a:t>Drag background image here</a:t>
            </a:r>
          </a:p>
        </p:txBody>
      </p:sp>
      <p:sp>
        <p:nvSpPr>
          <p:cNvPr id="2" name="Title 1"/>
          <p:cNvSpPr>
            <a:spLocks noGrp="1"/>
          </p:cNvSpPr>
          <p:nvPr>
            <p:ph type="ctrTitle"/>
          </p:nvPr>
        </p:nvSpPr>
        <p:spPr>
          <a:xfrm>
            <a:off x="243306" y="651983"/>
            <a:ext cx="11746751" cy="2744124"/>
          </a:xfrm>
        </p:spPr>
        <p:txBody>
          <a:bodyPr tIns="0" bIns="0" anchor="b" anchorCtr="0">
            <a:noAutofit/>
          </a:bodyPr>
          <a:lstStyle>
            <a:lvl1pPr algn="ctr">
              <a:defRPr sz="5867" b="1">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43306" y="3545574"/>
            <a:ext cx="11746751" cy="1927860"/>
          </a:xfrm>
        </p:spPr>
        <p:txBody>
          <a:bodyPr tIns="0" bIns="0">
            <a:normAutofit/>
          </a:bodyPr>
          <a:lstStyle>
            <a:lvl1pPr marL="0" indent="0" algn="ctr">
              <a:buNone/>
              <a:defRPr sz="3200">
                <a:solidFill>
                  <a:schemeClr val="accent3"/>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r-FR"/>
              <a:t>Modifier le style des sous-titres du masque</a:t>
            </a:r>
            <a:endParaRPr lang="en-US" dirty="0"/>
          </a:p>
        </p:txBody>
      </p:sp>
    </p:spTree>
    <p:extLst>
      <p:ext uri="{BB962C8B-B14F-4D97-AF65-F5344CB8AC3E}">
        <p14:creationId xmlns:p14="http://schemas.microsoft.com/office/powerpoint/2010/main" val="21835963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78713" y="2840483"/>
            <a:ext cx="11594559" cy="1362075"/>
          </a:xfrm>
        </p:spPr>
        <p:txBody>
          <a:bodyPr anchor="t"/>
          <a:lstStyle>
            <a:lvl1pPr algn="l">
              <a:defRPr sz="5333" b="1" cap="all"/>
            </a:lvl1pPr>
          </a:lstStyle>
          <a:p>
            <a:r>
              <a:rPr lang="fr-FR"/>
              <a:t>Modifiez le style du titre</a:t>
            </a:r>
            <a:endParaRPr lang="en-US" dirty="0"/>
          </a:p>
        </p:txBody>
      </p:sp>
      <p:sp>
        <p:nvSpPr>
          <p:cNvPr id="3" name="Text Placeholder 2"/>
          <p:cNvSpPr>
            <a:spLocks noGrp="1"/>
          </p:cNvSpPr>
          <p:nvPr>
            <p:ph type="body" idx="1"/>
          </p:nvPr>
        </p:nvSpPr>
        <p:spPr>
          <a:xfrm>
            <a:off x="278713" y="1233253"/>
            <a:ext cx="11594559" cy="1500187"/>
          </a:xfrm>
        </p:spPr>
        <p:txBody>
          <a:bodyPr lIns="0" tIns="0" rIns="0" bIns="0" anchor="b">
            <a:normAutofit/>
          </a:bodyPr>
          <a:lstStyle>
            <a:lvl1pPr marL="0" indent="0">
              <a:buNone/>
              <a:defRPr sz="2667">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7/23/2018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232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78712" y="1732801"/>
            <a:ext cx="571568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97600" y="1732801"/>
            <a:ext cx="5753528" cy="411626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7/23/2018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9738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Right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6131278" y="9732"/>
            <a:ext cx="6060721" cy="6004984"/>
          </a:xfrm>
          <a:solidFill>
            <a:schemeClr val="bg1">
              <a:lumMod val="85000"/>
            </a:schemeClr>
          </a:solidFill>
        </p:spPr>
        <p:txBody>
          <a:bodyPr anchor="ctr" anchorCtr="0">
            <a:normAutofit/>
          </a:bodyPr>
          <a:lstStyle>
            <a:lvl1pPr marL="0" indent="0" algn="ctr">
              <a:buFontTx/>
              <a:buNone/>
              <a:defRPr sz="2667"/>
            </a:lvl1pPr>
          </a:lstStyle>
          <a:p>
            <a:r>
              <a:rPr lang="en-US" dirty="0"/>
              <a:t>Click icon to add Image</a:t>
            </a:r>
          </a:p>
        </p:txBody>
      </p:sp>
      <p:sp>
        <p:nvSpPr>
          <p:cNvPr id="2" name="Title 1"/>
          <p:cNvSpPr>
            <a:spLocks noGrp="1"/>
          </p:cNvSpPr>
          <p:nvPr>
            <p:ph type="title"/>
          </p:nvPr>
        </p:nvSpPr>
        <p:spPr>
          <a:xfrm>
            <a:off x="278712" y="272465"/>
            <a:ext cx="5628733" cy="1291135"/>
          </a:xfrm>
        </p:spPr>
        <p:txBody>
          <a:bodyPr/>
          <a:lstStyle>
            <a:lvl1pPr>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628733" cy="403841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98624D31-43A5-475A-80CF-332C9F6DCF35}" type="datetimeFigureOut">
              <a:rPr lang="en-US" smtClean="0"/>
              <a:t>7/23/2018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652759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Dark Background Imag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1" y="9732"/>
            <a:ext cx="12191999" cy="6004984"/>
          </a:xfrm>
          <a:solidFill>
            <a:schemeClr val="accent2"/>
          </a:solidFill>
        </p:spPr>
        <p:txBody>
          <a:bodyPr anchor="ctr" anchorCtr="0">
            <a:normAutofit/>
          </a:bodyPr>
          <a:lstStyle>
            <a:lvl1pPr marL="0" indent="0" algn="r">
              <a:buFontTx/>
              <a:buNone/>
              <a:defRPr sz="2667" baseline="0">
                <a:solidFill>
                  <a:schemeClr val="bg1"/>
                </a:solidFill>
              </a:defRPr>
            </a:lvl1pPr>
          </a:lstStyle>
          <a:p>
            <a:r>
              <a:rPr lang="en-US" dirty="0"/>
              <a:t>Drag picture to placeholder </a:t>
            </a:r>
            <a:br>
              <a:rPr lang="en-US" dirty="0"/>
            </a:br>
            <a:r>
              <a:rPr lang="en-US" dirty="0"/>
              <a:t>or click icon to add</a:t>
            </a:r>
          </a:p>
        </p:txBody>
      </p:sp>
      <p:sp>
        <p:nvSpPr>
          <p:cNvPr id="2" name="Title 1"/>
          <p:cNvSpPr>
            <a:spLocks noGrp="1"/>
          </p:cNvSpPr>
          <p:nvPr>
            <p:ph type="title"/>
          </p:nvPr>
        </p:nvSpPr>
        <p:spPr>
          <a:xfrm>
            <a:off x="278711" y="272465"/>
            <a:ext cx="6942572" cy="1291135"/>
          </a:xfrm>
        </p:spPr>
        <p:txBody>
          <a:bodyPr/>
          <a:lstStyle>
            <a:lvl1pPr>
              <a:defRPr>
                <a:solidFill>
                  <a:schemeClr val="tx2"/>
                </a:solidFill>
              </a:defRPr>
            </a:lvl1pPr>
          </a:lstStyle>
          <a:p>
            <a:r>
              <a:rPr lang="fr-FR"/>
              <a:t>Modifiez le style du titre</a:t>
            </a:r>
            <a:endParaRPr lang="en-US" dirty="0"/>
          </a:p>
        </p:txBody>
      </p:sp>
      <p:sp>
        <p:nvSpPr>
          <p:cNvPr id="4" name="Content Placeholder 3"/>
          <p:cNvSpPr>
            <a:spLocks noGrp="1"/>
          </p:cNvSpPr>
          <p:nvPr>
            <p:ph sz="half" idx="2"/>
          </p:nvPr>
        </p:nvSpPr>
        <p:spPr>
          <a:xfrm>
            <a:off x="278712" y="1732800"/>
            <a:ext cx="5482744" cy="4038411"/>
          </a:xfrm>
        </p:spPr>
        <p:txBody>
          <a:bodyPr/>
          <a:lstStyle>
            <a:lvl1pPr>
              <a:buClr>
                <a:schemeClr val="accent3"/>
              </a:buClr>
              <a:defRPr sz="3200">
                <a:solidFill>
                  <a:schemeClr val="tx2"/>
                </a:solidFill>
              </a:defRPr>
            </a:lvl1pPr>
            <a:lvl2pPr>
              <a:buClr>
                <a:schemeClr val="accent3"/>
              </a:buClr>
              <a:defRPr sz="2667">
                <a:solidFill>
                  <a:schemeClr val="tx2"/>
                </a:solidFill>
              </a:defRPr>
            </a:lvl2pPr>
            <a:lvl3pPr>
              <a:buClr>
                <a:schemeClr val="accent3"/>
              </a:buClr>
              <a:defRPr sz="2400">
                <a:solidFill>
                  <a:schemeClr val="tx2"/>
                </a:solidFill>
              </a:defRPr>
            </a:lvl3pPr>
            <a:lvl4pPr>
              <a:buClr>
                <a:schemeClr val="accent3"/>
              </a:buClr>
              <a:defRPr sz="2133">
                <a:solidFill>
                  <a:schemeClr val="tx2"/>
                </a:solidFill>
              </a:defRPr>
            </a:lvl4pPr>
            <a:lvl5pPr>
              <a:buClr>
                <a:schemeClr val="accent3"/>
              </a:buClr>
              <a:defRPr sz="2133">
                <a:solidFill>
                  <a:schemeClr val="tx2"/>
                </a:solidFill>
              </a:defRPr>
            </a:lvl5pPr>
            <a:lvl6pPr>
              <a:defRPr sz="2133"/>
            </a:lvl6pPr>
            <a:lvl7pPr>
              <a:defRPr sz="2133"/>
            </a:lvl7pPr>
            <a:lvl8pPr>
              <a:defRPr sz="2133"/>
            </a:lvl8pPr>
            <a:lvl9pPr>
              <a:defRPr sz="213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7/23/2018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857602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8712" y="272465"/>
            <a:ext cx="11672416" cy="1291135"/>
          </a:xfrm>
          <a:prstGeom prst="rect">
            <a:avLst/>
          </a:prstGeom>
        </p:spPr>
        <p:txBody>
          <a:bodyPr vert="horz" lIns="0" tIns="0" rIns="0" bIns="0" rtlCol="0" anchor="b" anchorCtr="0">
            <a:normAutofit/>
          </a:bodyPr>
          <a:lstStyle/>
          <a:p>
            <a:r>
              <a:rPr lang="fr-FR"/>
              <a:t>Modifiez le style du titre</a:t>
            </a:r>
            <a:endParaRPr lang="en-US" dirty="0"/>
          </a:p>
        </p:txBody>
      </p:sp>
      <p:sp>
        <p:nvSpPr>
          <p:cNvPr id="3" name="Text Placeholder 2"/>
          <p:cNvSpPr>
            <a:spLocks noGrp="1"/>
          </p:cNvSpPr>
          <p:nvPr>
            <p:ph type="body" idx="1"/>
          </p:nvPr>
        </p:nvSpPr>
        <p:spPr>
          <a:xfrm>
            <a:off x="278712" y="1732139"/>
            <a:ext cx="11672416" cy="4028680"/>
          </a:xfrm>
          <a:prstGeom prst="rect">
            <a:avLst/>
          </a:prstGeom>
        </p:spPr>
        <p:txBody>
          <a:bodyPr vert="horz" lIns="91440" tIns="45720" rIns="91440" bIns="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8712" y="6473119"/>
            <a:ext cx="869693" cy="207888"/>
          </a:xfrm>
          <a:prstGeom prst="rect">
            <a:avLst/>
          </a:prstGeom>
        </p:spPr>
        <p:txBody>
          <a:bodyPr vert="horz" lIns="0" tIns="0" rIns="0" bIns="0" rtlCol="0" anchor="t" anchorCtr="0"/>
          <a:lstStyle>
            <a:lvl1pPr algn="l">
              <a:defRPr sz="1200">
                <a:solidFill>
                  <a:schemeClr val="bg1">
                    <a:lumMod val="50000"/>
                  </a:schemeClr>
                </a:solidFill>
              </a:defRPr>
            </a:lvl1pPr>
          </a:lstStyle>
          <a:p>
            <a:fld id="{98624D31-43A5-475A-80CF-332C9F6DCF35}" type="datetimeFigureOut">
              <a:rPr lang="en-US" smtClean="0"/>
              <a:t>7/23/2018</a:t>
            </a:fld>
            <a:endParaRPr lang="en-US" dirty="0"/>
          </a:p>
        </p:txBody>
      </p:sp>
      <p:sp>
        <p:nvSpPr>
          <p:cNvPr id="5" name="Footer Placeholder 4"/>
          <p:cNvSpPr>
            <a:spLocks noGrp="1"/>
          </p:cNvSpPr>
          <p:nvPr>
            <p:ph type="ftr" sz="quarter" idx="3"/>
          </p:nvPr>
        </p:nvSpPr>
        <p:spPr>
          <a:xfrm>
            <a:off x="278712" y="6125647"/>
            <a:ext cx="5628733" cy="303596"/>
          </a:xfrm>
          <a:prstGeom prst="rect">
            <a:avLst/>
          </a:prstGeom>
        </p:spPr>
        <p:txBody>
          <a:bodyPr vert="horz" lIns="0" tIns="0" rIns="0" bIns="0" rtlCol="0" anchor="b" anchorCtr="0">
            <a:noAutofit/>
          </a:bodyPr>
          <a:lstStyle>
            <a:lvl1pPr algn="l">
              <a:defRPr sz="1333">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1148406" y="6473119"/>
            <a:ext cx="606917" cy="207888"/>
          </a:xfrm>
          <a:prstGeom prst="rect">
            <a:avLst/>
          </a:prstGeom>
        </p:spPr>
        <p:txBody>
          <a:bodyPr vert="horz" lIns="0" tIns="0" rIns="91440" bIns="0" rtlCol="0" anchor="t" anchorCtr="0"/>
          <a:lstStyle>
            <a:lvl1pPr algn="l">
              <a:defRPr sz="1200">
                <a:solidFill>
                  <a:schemeClr val="bg1">
                    <a:lumMod val="5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8037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hf sldNum="0" hdr="0" ftr="0" dt="0"/>
  <p:txStyles>
    <p:title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457189" indent="-457189" algn="l" defTabSz="609585" rtl="0" eaLnBrk="1" latinLnBrk="0" hangingPunct="1">
        <a:spcBef>
          <a:spcPct val="20000"/>
        </a:spcBef>
        <a:buClr>
          <a:schemeClr val="accent1"/>
        </a:buClr>
        <a:buFont typeface="Arial"/>
        <a:buChar char="•"/>
        <a:defRPr sz="3733" kern="1200">
          <a:solidFill>
            <a:schemeClr val="tx1"/>
          </a:solidFill>
          <a:latin typeface="+mn-lt"/>
          <a:ea typeface="+mn-ea"/>
          <a:cs typeface="+mn-cs"/>
        </a:defRPr>
      </a:lvl1pPr>
      <a:lvl2pPr marL="990575" indent="-380990" algn="l" defTabSz="609585" rtl="0" eaLnBrk="1" latinLnBrk="0" hangingPunct="1">
        <a:spcBef>
          <a:spcPct val="20000"/>
        </a:spcBef>
        <a:buClr>
          <a:schemeClr val="accent1"/>
        </a:buClr>
        <a:buFont typeface="Arial"/>
        <a:buChar char="–"/>
        <a:defRPr sz="3200" kern="1200">
          <a:solidFill>
            <a:schemeClr val="tx1"/>
          </a:solidFill>
          <a:latin typeface="+mn-lt"/>
          <a:ea typeface="+mn-ea"/>
          <a:cs typeface="+mn-cs"/>
        </a:defRPr>
      </a:lvl2pPr>
      <a:lvl3pPr marL="1523962" indent="-304792" algn="l" defTabSz="609585" rtl="0" eaLnBrk="1" latinLnBrk="0" hangingPunct="1">
        <a:spcBef>
          <a:spcPct val="20000"/>
        </a:spcBef>
        <a:buClr>
          <a:schemeClr val="accent1"/>
        </a:buClr>
        <a:buFont typeface="Arial"/>
        <a:buChar char="•"/>
        <a:defRPr sz="2667" kern="1200">
          <a:solidFill>
            <a:schemeClr val="tx1"/>
          </a:solidFill>
          <a:latin typeface="+mn-lt"/>
          <a:ea typeface="+mn-ea"/>
          <a:cs typeface="+mn-cs"/>
        </a:defRPr>
      </a:lvl3pPr>
      <a:lvl4pPr marL="2133547"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4pPr>
      <a:lvl5pPr marL="2743131" indent="-304792" algn="l" defTabSz="609585" rtl="0" eaLnBrk="1" latinLnBrk="0" hangingPunct="1">
        <a:spcBef>
          <a:spcPct val="20000"/>
        </a:spcBef>
        <a:buClr>
          <a:schemeClr val="accent1"/>
        </a:buClr>
        <a:buFont typeface="Arial"/>
        <a:buChar char="»"/>
        <a:defRPr sz="24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7.emf"/><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chart" Target="../charts/chart1.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chart" Target="../charts/chart2.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chart" Target="../charts/chart3.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36.xml"/><Relationship Id="rId5" Type="http://schemas.openxmlformats.org/officeDocument/2006/relationships/slideLayout" Target="../slideLayouts/slideLayout3.xml"/><Relationship Id="rId4" Type="http://schemas.openxmlformats.org/officeDocument/2006/relationships/tags" Target="../tags/tag2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43.xml"/><Relationship Id="rId4"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4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notesSlide" Target="../notesSlides/notesSlide46.xml"/><Relationship Id="rId5" Type="http://schemas.openxmlformats.org/officeDocument/2006/relationships/slideLayout" Target="../slideLayouts/slideLayout3.xml"/><Relationship Id="rId4" Type="http://schemas.openxmlformats.org/officeDocument/2006/relationships/tags" Target="../tags/tag4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43.xml"/><Relationship Id="rId7" Type="http://schemas.openxmlformats.org/officeDocument/2006/relationships/tags" Target="../tags/tag47.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jpe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7279" y="1744227"/>
            <a:ext cx="10058400" cy="1839489"/>
          </a:xfrm>
        </p:spPr>
        <p:txBody>
          <a:bodyPr>
            <a:noAutofit/>
          </a:bodyPr>
          <a:lstStyle/>
          <a:p>
            <a:pPr algn="ctr"/>
            <a:r>
              <a:rPr lang="fr-FR" sz="5400" dirty="0" err="1"/>
              <a:t>Interagency</a:t>
            </a:r>
            <a:r>
              <a:rPr lang="fr-FR" sz="5400" dirty="0"/>
              <a:t> Nutrition Survey </a:t>
            </a:r>
            <a:r>
              <a:rPr lang="fr-FR" sz="5400" dirty="0" err="1"/>
              <a:t>Amongst</a:t>
            </a:r>
            <a:r>
              <a:rPr lang="fr-FR" sz="5400" dirty="0"/>
              <a:t> </a:t>
            </a:r>
            <a:r>
              <a:rPr lang="fr-FR" sz="5400" dirty="0" err="1"/>
              <a:t>Syrian</a:t>
            </a:r>
            <a:r>
              <a:rPr lang="fr-FR" sz="5400" dirty="0"/>
              <a:t> </a:t>
            </a:r>
            <a:r>
              <a:rPr lang="fr-FR" sz="5400" dirty="0" err="1"/>
              <a:t>Refugees</a:t>
            </a:r>
            <a:r>
              <a:rPr lang="fr-FR" sz="5400" dirty="0"/>
              <a:t> in Jordan</a:t>
            </a:r>
          </a:p>
        </p:txBody>
      </p:sp>
      <p:sp>
        <p:nvSpPr>
          <p:cNvPr id="6" name="Sous-titre 2"/>
          <p:cNvSpPr>
            <a:spLocks noGrp="1"/>
          </p:cNvSpPr>
          <p:nvPr>
            <p:ph type="subTitle" idx="1"/>
          </p:nvPr>
        </p:nvSpPr>
        <p:spPr>
          <a:xfrm>
            <a:off x="1097279" y="4635925"/>
            <a:ext cx="10058400" cy="1143000"/>
          </a:xfrm>
        </p:spPr>
        <p:txBody>
          <a:bodyPr/>
          <a:lstStyle/>
          <a:p>
            <a:pPr algn="l"/>
            <a:r>
              <a:rPr lang="fr-FR" sz="2800" dirty="0"/>
              <a:t>PRELIMINARY </a:t>
            </a:r>
            <a:r>
              <a:rPr lang="fr-FR" sz="2800" dirty="0" err="1"/>
              <a:t>RESULTS</a:t>
            </a:r>
            <a:endParaRPr lang="fr-FR" sz="2800" dirty="0"/>
          </a:p>
          <a:p>
            <a:pPr algn="l"/>
            <a:r>
              <a:rPr lang="fr-FR" sz="1800" dirty="0"/>
              <a:t>Amman, </a:t>
            </a:r>
            <a:r>
              <a:rPr lang="fr-FR" sz="1800" dirty="0" err="1"/>
              <a:t>OCTOBER</a:t>
            </a:r>
            <a:r>
              <a:rPr lang="fr-FR" sz="1800" dirty="0"/>
              <a:t> 12th 2016</a:t>
            </a:r>
          </a:p>
        </p:txBody>
      </p:sp>
    </p:spTree>
    <p:extLst>
      <p:ext uri="{BB962C8B-B14F-4D97-AF65-F5344CB8AC3E}">
        <p14:creationId xmlns:p14="http://schemas.microsoft.com/office/powerpoint/2010/main" val="276497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297" y="272317"/>
            <a:ext cx="10058400" cy="711531"/>
          </a:xfrm>
        </p:spPr>
        <p:txBody>
          <a:bodyPr rtlCol="0">
            <a:normAutofit/>
          </a:bodyPr>
          <a:lstStyle/>
          <a:p>
            <a:pPr algn="ctr">
              <a:defRPr/>
            </a:pPr>
            <a:r>
              <a:rPr lang="en-US" sz="3600" dirty="0"/>
              <a:t>Target population</a:t>
            </a:r>
          </a:p>
        </p:txBody>
      </p:sp>
      <p:sp>
        <p:nvSpPr>
          <p:cNvPr id="3" name="Content Placeholder 2"/>
          <p:cNvSpPr>
            <a:spLocks noGrp="1"/>
          </p:cNvSpPr>
          <p:nvPr>
            <p:ph idx="1"/>
          </p:nvPr>
        </p:nvSpPr>
        <p:spPr>
          <a:xfrm>
            <a:off x="827314" y="1701478"/>
            <a:ext cx="10328366" cy="4433833"/>
          </a:xfrm>
        </p:spPr>
        <p:txBody>
          <a:bodyPr rtlCol="0">
            <a:normAutofit fontScale="92500" lnSpcReduction="10000"/>
          </a:bodyPr>
          <a:lstStyle/>
          <a:p>
            <a:pPr>
              <a:lnSpc>
                <a:spcPct val="100000"/>
              </a:lnSpc>
              <a:spcBef>
                <a:spcPts val="0"/>
              </a:spcBef>
              <a:spcAft>
                <a:spcPts val="0"/>
              </a:spcAft>
              <a:buFont typeface="Arial" panose="020B0604020202020204" pitchFamily="34" charset="0"/>
              <a:buChar char="•"/>
              <a:defRPr/>
            </a:pPr>
            <a:r>
              <a:rPr lang="en-US" sz="2600" b="1" dirty="0">
                <a:solidFill>
                  <a:schemeClr val="tx1"/>
                </a:solidFill>
              </a:rPr>
              <a:t>Anthropometric Measurements </a:t>
            </a:r>
            <a:r>
              <a:rPr lang="en-US" sz="2600" dirty="0">
                <a:solidFill>
                  <a:schemeClr val="tx1"/>
                </a:solidFill>
                <a:sym typeface="Wingdings" panose="05000000000000000000" pitchFamily="2" charset="2"/>
              </a:rPr>
              <a:t> All children from 6 to 59 months (weight, height, MUAC and edema) and all women from 15 to 49 years (MUAC) in selected households</a:t>
            </a:r>
            <a:endParaRPr lang="en-US" sz="2600" dirty="0">
              <a:solidFill>
                <a:schemeClr val="tx1"/>
              </a:solidFill>
            </a:endParaRPr>
          </a:p>
          <a:p>
            <a:pPr marL="0" indent="0">
              <a:lnSpc>
                <a:spcPct val="100000"/>
              </a:lnSpc>
              <a:spcBef>
                <a:spcPts val="0"/>
              </a:spcBef>
              <a:spcAft>
                <a:spcPts val="0"/>
              </a:spcAft>
              <a:buNone/>
              <a:defRPr/>
            </a:pPr>
            <a:endParaRPr lang="en-US" sz="26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600" b="1" dirty="0">
                <a:solidFill>
                  <a:schemeClr val="tx1"/>
                </a:solidFill>
              </a:rPr>
              <a:t>IYCF practices </a:t>
            </a:r>
            <a:r>
              <a:rPr lang="en-US" sz="2600" dirty="0">
                <a:solidFill>
                  <a:schemeClr val="tx1"/>
                </a:solidFill>
                <a:sym typeface="Wingdings" panose="05000000000000000000" pitchFamily="2" charset="2"/>
              </a:rPr>
              <a:t> All children from 0 to 23 months in selected households</a:t>
            </a:r>
          </a:p>
          <a:p>
            <a:pPr marL="0" indent="0">
              <a:lnSpc>
                <a:spcPct val="100000"/>
              </a:lnSpc>
              <a:spcBef>
                <a:spcPts val="0"/>
              </a:spcBef>
              <a:spcAft>
                <a:spcPts val="0"/>
              </a:spcAft>
              <a:buNone/>
              <a:defRPr/>
            </a:pPr>
            <a:endParaRPr lang="en-US" sz="2600"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600" b="1" dirty="0">
                <a:solidFill>
                  <a:schemeClr val="tx1"/>
                </a:solidFill>
              </a:rPr>
              <a:t>Food security </a:t>
            </a:r>
            <a:r>
              <a:rPr lang="en-US" sz="2600" dirty="0">
                <a:solidFill>
                  <a:schemeClr val="tx1"/>
                </a:solidFill>
                <a:sym typeface="Wingdings" panose="05000000000000000000" pitchFamily="2" charset="2"/>
              </a:rPr>
              <a:t> All selected households</a:t>
            </a:r>
            <a:endParaRPr lang="en-US" sz="2600" dirty="0">
              <a:solidFill>
                <a:schemeClr val="tx1"/>
              </a:solidFill>
            </a:endParaRPr>
          </a:p>
          <a:p>
            <a:pPr marL="0" indent="0">
              <a:lnSpc>
                <a:spcPct val="100000"/>
              </a:lnSpc>
              <a:spcBef>
                <a:spcPts val="0"/>
              </a:spcBef>
              <a:spcAft>
                <a:spcPts val="0"/>
              </a:spcAft>
              <a:buNone/>
              <a:defRPr/>
            </a:pPr>
            <a:endParaRPr lang="en-US" sz="26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600" b="1" dirty="0">
                <a:solidFill>
                  <a:schemeClr val="tx1"/>
                </a:solidFill>
              </a:rPr>
              <a:t>Child morbidity </a:t>
            </a:r>
            <a:r>
              <a:rPr lang="en-US" sz="2600" dirty="0">
                <a:solidFill>
                  <a:schemeClr val="tx1"/>
                </a:solidFill>
                <a:sym typeface="Wingdings" panose="05000000000000000000" pitchFamily="2" charset="2"/>
              </a:rPr>
              <a:t> All children from 0 to 59 months in selected households</a:t>
            </a:r>
            <a:endParaRPr lang="en-US" sz="2600" dirty="0">
              <a:solidFill>
                <a:schemeClr val="tx1"/>
              </a:solidFill>
            </a:endParaRPr>
          </a:p>
          <a:p>
            <a:pPr marL="0" indent="0">
              <a:lnSpc>
                <a:spcPct val="100000"/>
              </a:lnSpc>
              <a:spcBef>
                <a:spcPts val="0"/>
              </a:spcBef>
              <a:spcAft>
                <a:spcPts val="0"/>
              </a:spcAft>
              <a:buNone/>
              <a:defRPr/>
            </a:pPr>
            <a:r>
              <a:rPr lang="en-US" sz="2800" dirty="0">
                <a:solidFill>
                  <a:schemeClr val="tx1"/>
                </a:solidFill>
              </a:rPr>
              <a:t> </a:t>
            </a:r>
            <a:endParaRPr lang="en-US" sz="2800" dirty="0"/>
          </a:p>
          <a:p>
            <a:pPr>
              <a:spcAft>
                <a:spcPts val="0"/>
              </a:spcAft>
              <a:buFont typeface="Arial" panose="020B0604020202020204" pitchFamily="34" charset="0"/>
              <a:buChar char="•"/>
              <a:defRPr/>
            </a:pPr>
            <a:endParaRPr lang="en-US" sz="2800" dirty="0"/>
          </a:p>
        </p:txBody>
      </p:sp>
    </p:spTree>
    <p:extLst>
      <p:ext uri="{BB962C8B-B14F-4D97-AF65-F5344CB8AC3E}">
        <p14:creationId xmlns:p14="http://schemas.microsoft.com/office/powerpoint/2010/main" val="278233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70857"/>
            <a:ext cx="10058400" cy="697245"/>
          </a:xfrm>
        </p:spPr>
        <p:txBody>
          <a:bodyPr rtlCol="0">
            <a:normAutofit/>
          </a:bodyPr>
          <a:lstStyle/>
          <a:p>
            <a:pPr algn="ctr">
              <a:defRPr/>
            </a:pPr>
            <a:r>
              <a:rPr lang="en-US" dirty="0"/>
              <a:t>Methodology</a:t>
            </a:r>
          </a:p>
        </p:txBody>
      </p:sp>
      <p:sp>
        <p:nvSpPr>
          <p:cNvPr id="3" name="Content Placeholder 2"/>
          <p:cNvSpPr>
            <a:spLocks noGrp="1"/>
          </p:cNvSpPr>
          <p:nvPr>
            <p:ph idx="1"/>
          </p:nvPr>
        </p:nvSpPr>
        <p:spPr>
          <a:xfrm>
            <a:off x="356500" y="983849"/>
            <a:ext cx="11539959" cy="5046562"/>
          </a:xfrm>
        </p:spPr>
        <p:txBody>
          <a:bodyPr rtlCol="0">
            <a:noAutofit/>
          </a:bodyPr>
          <a:lstStyle/>
          <a:p>
            <a:pPr marL="0" indent="0">
              <a:lnSpc>
                <a:spcPct val="100000"/>
              </a:lnSpc>
              <a:spcBef>
                <a:spcPts val="0"/>
              </a:spcBef>
              <a:spcAft>
                <a:spcPts val="0"/>
              </a:spcAft>
              <a:buNone/>
              <a:defRPr/>
            </a:pPr>
            <a:r>
              <a:rPr lang="en-US" sz="2400" b="1" dirty="0">
                <a:solidFill>
                  <a:schemeClr val="tx1"/>
                </a:solidFill>
                <a:latin typeface="Calibri (Corps)"/>
              </a:rPr>
              <a:t>Survey Design</a:t>
            </a:r>
          </a:p>
          <a:p>
            <a:pPr>
              <a:lnSpc>
                <a:spcPct val="100000"/>
              </a:lnSpc>
              <a:spcBef>
                <a:spcPts val="0"/>
              </a:spcBef>
              <a:spcAft>
                <a:spcPts val="0"/>
              </a:spcAft>
              <a:buFont typeface="Arial" panose="020B0604020202020204" pitchFamily="34" charset="0"/>
              <a:buChar char="•"/>
              <a:defRPr/>
            </a:pPr>
            <a:r>
              <a:rPr lang="en-US" sz="2400" dirty="0">
                <a:latin typeface="Calibri (Corps)"/>
              </a:rPr>
              <a:t>Cross-sectional household survey</a:t>
            </a:r>
          </a:p>
          <a:p>
            <a:pPr marL="0" indent="0">
              <a:lnSpc>
                <a:spcPct val="100000"/>
              </a:lnSpc>
              <a:spcBef>
                <a:spcPts val="0"/>
              </a:spcBef>
              <a:spcAft>
                <a:spcPts val="0"/>
              </a:spcAft>
              <a:buNone/>
              <a:defRPr/>
            </a:pPr>
            <a:endParaRPr lang="en-US" sz="1200" dirty="0">
              <a:solidFill>
                <a:schemeClr val="tx1"/>
              </a:solidFill>
              <a:latin typeface="Calibri (Corps)"/>
            </a:endParaRPr>
          </a:p>
          <a:p>
            <a:pPr marL="0" indent="0">
              <a:lnSpc>
                <a:spcPct val="100000"/>
              </a:lnSpc>
              <a:spcBef>
                <a:spcPts val="0"/>
              </a:spcBef>
              <a:spcAft>
                <a:spcPts val="0"/>
              </a:spcAft>
              <a:buNone/>
              <a:defRPr/>
            </a:pPr>
            <a:r>
              <a:rPr lang="en-US" sz="2400" b="1" dirty="0">
                <a:latin typeface="Calibri (Corps)"/>
              </a:rPr>
              <a:t>Sampling Design</a:t>
            </a:r>
          </a:p>
          <a:p>
            <a:pPr>
              <a:spcBef>
                <a:spcPts val="0"/>
              </a:spcBef>
              <a:buFont typeface="Arial" panose="020B0604020202020204" pitchFamily="34" charset="0"/>
              <a:buChar char="•"/>
              <a:defRPr/>
            </a:pPr>
            <a:r>
              <a:rPr lang="en-US" sz="2400" dirty="0">
                <a:latin typeface="Calibri (Corps)"/>
              </a:rPr>
              <a:t>Two stage cluster sampling representative for the survey area</a:t>
            </a:r>
          </a:p>
          <a:p>
            <a:pPr lvl="1">
              <a:spcBef>
                <a:spcPts val="0"/>
              </a:spcBef>
              <a:buFont typeface="Wingdings" panose="05000000000000000000" pitchFamily="2" charset="2"/>
              <a:buChar char="ü"/>
              <a:defRPr/>
            </a:pPr>
            <a:r>
              <a:rPr lang="en-US" sz="2400" b="1" dirty="0">
                <a:solidFill>
                  <a:schemeClr val="tx1"/>
                </a:solidFill>
                <a:latin typeface="Calibri (Corps)"/>
                <a:sym typeface="Wingdings" panose="05000000000000000000" pitchFamily="2" charset="2"/>
              </a:rPr>
              <a:t>Stage 1: Cluster Selection</a:t>
            </a:r>
          </a:p>
          <a:p>
            <a:pPr lvl="4">
              <a:spcBef>
                <a:spcPts val="0"/>
              </a:spcBef>
              <a:buFont typeface="Calibri" panose="020F0502020204030204" pitchFamily="34" charset="0"/>
              <a:buChar char="→"/>
              <a:defRPr/>
            </a:pPr>
            <a:r>
              <a:rPr lang="en-US" dirty="0">
                <a:solidFill>
                  <a:schemeClr val="tx1"/>
                </a:solidFill>
                <a:latin typeface="Calibri (Corps)"/>
                <a:sym typeface="Wingdings" panose="05000000000000000000" pitchFamily="2" charset="2"/>
              </a:rPr>
              <a:t>PPS method (</a:t>
            </a:r>
            <a:r>
              <a:rPr lang="en-US" dirty="0" err="1">
                <a:solidFill>
                  <a:schemeClr val="tx1"/>
                </a:solidFill>
                <a:latin typeface="Calibri (Corps)"/>
                <a:sym typeface="Wingdings" panose="05000000000000000000" pitchFamily="2" charset="2"/>
              </a:rPr>
              <a:t>ENA</a:t>
            </a:r>
            <a:r>
              <a:rPr lang="en-US" dirty="0">
                <a:solidFill>
                  <a:schemeClr val="tx1"/>
                </a:solidFill>
                <a:latin typeface="Calibri (Corps)"/>
                <a:sym typeface="Wingdings" panose="05000000000000000000" pitchFamily="2" charset="2"/>
              </a:rPr>
              <a:t> software)</a:t>
            </a:r>
          </a:p>
          <a:p>
            <a:pPr lvl="4">
              <a:spcBef>
                <a:spcPts val="0"/>
              </a:spcBef>
              <a:buFont typeface="Calibri" panose="020F0502020204030204" pitchFamily="34" charset="0"/>
              <a:buChar char="→"/>
              <a:defRPr/>
            </a:pPr>
            <a:r>
              <a:rPr lang="en-US" dirty="0">
                <a:solidFill>
                  <a:schemeClr val="tx1"/>
                </a:solidFill>
                <a:latin typeface="Calibri (Corps)"/>
                <a:sym typeface="Wingdings" panose="05000000000000000000" pitchFamily="2" charset="2"/>
              </a:rPr>
              <a:t>UNHCR registration data (</a:t>
            </a:r>
            <a:r>
              <a:rPr lang="en-US" dirty="0" err="1">
                <a:solidFill>
                  <a:schemeClr val="tx1"/>
                </a:solidFill>
                <a:latin typeface="Calibri (Corps)"/>
                <a:sym typeface="Wingdings" panose="05000000000000000000" pitchFamily="2" charset="2"/>
              </a:rPr>
              <a:t>ProGress</a:t>
            </a:r>
            <a:r>
              <a:rPr lang="en-US" dirty="0">
                <a:solidFill>
                  <a:schemeClr val="tx1"/>
                </a:solidFill>
                <a:latin typeface="Calibri (Corps)"/>
                <a:sym typeface="Wingdings" panose="05000000000000000000" pitchFamily="2" charset="2"/>
              </a:rPr>
              <a:t>)</a:t>
            </a:r>
          </a:p>
          <a:p>
            <a:pPr marL="749808" lvl="4" indent="0">
              <a:spcBef>
                <a:spcPts val="0"/>
              </a:spcBef>
              <a:buNone/>
              <a:defRPr/>
            </a:pPr>
            <a:endParaRPr lang="en-US" dirty="0">
              <a:solidFill>
                <a:schemeClr val="tx1"/>
              </a:solidFill>
              <a:latin typeface="Calibri (Corps)"/>
              <a:sym typeface="Wingdings" panose="05000000000000000000" pitchFamily="2" charset="2"/>
            </a:endParaRPr>
          </a:p>
          <a:p>
            <a:pPr lvl="1">
              <a:spcBef>
                <a:spcPts val="0"/>
              </a:spcBef>
              <a:buFont typeface="Wingdings" panose="05000000000000000000" pitchFamily="2" charset="2"/>
              <a:buChar char="ü"/>
              <a:defRPr/>
            </a:pPr>
            <a:r>
              <a:rPr lang="en-US" sz="2400" b="1" dirty="0">
                <a:latin typeface="Calibri (Corps)"/>
                <a:sym typeface="Wingdings" panose="05000000000000000000" pitchFamily="2" charset="2"/>
              </a:rPr>
              <a:t>Stage 2: Household Selection</a:t>
            </a:r>
          </a:p>
          <a:p>
            <a:pPr lvl="4">
              <a:spcBef>
                <a:spcPts val="0"/>
              </a:spcBef>
              <a:buFont typeface="Calibri" panose="020F0502020204030204" pitchFamily="34" charset="0"/>
              <a:buChar char="→"/>
              <a:defRPr/>
            </a:pPr>
            <a:r>
              <a:rPr lang="en-US" dirty="0">
                <a:latin typeface="Calibri (Corps)"/>
                <a:sym typeface="Wingdings" panose="05000000000000000000" pitchFamily="2" charset="2"/>
              </a:rPr>
              <a:t>Camps: Households listing (</a:t>
            </a:r>
            <a:r>
              <a:rPr lang="en-US" dirty="0" err="1">
                <a:latin typeface="Calibri (Corps)"/>
                <a:sym typeface="Wingdings" panose="05000000000000000000" pitchFamily="2" charset="2"/>
              </a:rPr>
              <a:t>IRD</a:t>
            </a:r>
            <a:r>
              <a:rPr lang="en-US" dirty="0">
                <a:latin typeface="Calibri (Corps)"/>
                <a:sym typeface="Wingdings" panose="05000000000000000000" pitchFamily="2" charset="2"/>
              </a:rPr>
              <a:t>, IMC &amp; </a:t>
            </a:r>
            <a:r>
              <a:rPr lang="en-US" dirty="0" err="1">
                <a:latin typeface="Calibri (Corps)"/>
                <a:sym typeface="Wingdings" panose="05000000000000000000" pitchFamily="2" charset="2"/>
              </a:rPr>
              <a:t>SCJ</a:t>
            </a:r>
            <a:r>
              <a:rPr lang="en-US" dirty="0">
                <a:latin typeface="Calibri (Corps)"/>
                <a:sym typeface="Wingdings" panose="05000000000000000000" pitchFamily="2" charset="2"/>
              </a:rPr>
              <a:t> </a:t>
            </a:r>
            <a:r>
              <a:rPr lang="en-US" dirty="0" err="1">
                <a:latin typeface="Calibri (Corps)"/>
                <a:sym typeface="Wingdings" panose="05000000000000000000" pitchFamily="2" charset="2"/>
              </a:rPr>
              <a:t>CHWs</a:t>
            </a:r>
            <a:r>
              <a:rPr lang="en-US" dirty="0">
                <a:latin typeface="Calibri (Corps)"/>
                <a:sym typeface="Wingdings" panose="05000000000000000000" pitchFamily="2" charset="2"/>
              </a:rPr>
              <a:t>)  Systematic Random Sampling</a:t>
            </a:r>
          </a:p>
          <a:p>
            <a:pPr lvl="4">
              <a:spcBef>
                <a:spcPts val="0"/>
              </a:spcBef>
              <a:buFont typeface="Calibri" panose="020F0502020204030204" pitchFamily="34" charset="0"/>
              <a:buChar char="→"/>
              <a:defRPr/>
            </a:pPr>
            <a:r>
              <a:rPr lang="en-US" dirty="0">
                <a:latin typeface="Calibri (Corps)"/>
                <a:sym typeface="Wingdings" panose="05000000000000000000" pitchFamily="2" charset="2"/>
              </a:rPr>
              <a:t>Host Communities: UNHCR registration data  Simple Random Sampling</a:t>
            </a:r>
          </a:p>
        </p:txBody>
      </p:sp>
    </p:spTree>
    <p:extLst>
      <p:ext uri="{BB962C8B-B14F-4D97-AF65-F5344CB8AC3E}">
        <p14:creationId xmlns:p14="http://schemas.microsoft.com/office/powerpoint/2010/main" val="64259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59291"/>
          </a:xfrm>
        </p:spPr>
        <p:txBody>
          <a:bodyPr rtlCol="0">
            <a:normAutofit fontScale="90000"/>
          </a:bodyPr>
          <a:lstStyle/>
          <a:p>
            <a:pPr algn="ctr">
              <a:defRPr/>
            </a:pPr>
            <a:r>
              <a:rPr lang="en-US" sz="3600" dirty="0"/>
              <a:t>Assumptions for the sample size calculation</a:t>
            </a:r>
            <a:br>
              <a:rPr lang="en-US" sz="3600" dirty="0"/>
            </a:br>
            <a:r>
              <a:rPr lang="en-US" sz="3600" dirty="0"/>
              <a:t>(E.g. </a:t>
            </a:r>
            <a:r>
              <a:rPr lang="en-US" sz="3600" dirty="0" err="1"/>
              <a:t>Za’atari</a:t>
            </a:r>
            <a:r>
              <a:rPr lang="en-US" sz="3600" dirty="0"/>
              <a:t> camp)</a:t>
            </a:r>
          </a:p>
        </p:txBody>
      </p:sp>
      <p:graphicFrame>
        <p:nvGraphicFramePr>
          <p:cNvPr id="4" name="Tableau 3"/>
          <p:cNvGraphicFramePr>
            <a:graphicFrameLocks noGrp="1"/>
          </p:cNvGraphicFramePr>
          <p:nvPr>
            <p:extLst>
              <p:ext uri="{D42A27DB-BD31-4B8C-83A1-F6EECF244321}">
                <p14:modId xmlns:p14="http://schemas.microsoft.com/office/powerpoint/2010/main" val="2928201686"/>
              </p:ext>
            </p:extLst>
          </p:nvPr>
        </p:nvGraphicFramePr>
        <p:xfrm>
          <a:off x="446351" y="1458409"/>
          <a:ext cx="11360258" cy="4370522"/>
        </p:xfrm>
        <a:graphic>
          <a:graphicData uri="http://schemas.openxmlformats.org/drawingml/2006/table">
            <a:tbl>
              <a:tblPr firstRow="1" bandRow="1"/>
              <a:tblGrid>
                <a:gridCol w="2461124">
                  <a:extLst>
                    <a:ext uri="{9D8B030D-6E8A-4147-A177-3AD203B41FA5}">
                      <a16:colId xmlns:a16="http://schemas.microsoft.com/office/drawing/2014/main" val="20000"/>
                    </a:ext>
                  </a:extLst>
                </a:gridCol>
                <a:gridCol w="1077168">
                  <a:extLst>
                    <a:ext uri="{9D8B030D-6E8A-4147-A177-3AD203B41FA5}">
                      <a16:colId xmlns:a16="http://schemas.microsoft.com/office/drawing/2014/main" val="20001"/>
                    </a:ext>
                  </a:extLst>
                </a:gridCol>
                <a:gridCol w="7821966">
                  <a:extLst>
                    <a:ext uri="{9D8B030D-6E8A-4147-A177-3AD203B41FA5}">
                      <a16:colId xmlns:a16="http://schemas.microsoft.com/office/drawing/2014/main" val="20002"/>
                    </a:ext>
                  </a:extLst>
                </a:gridCol>
              </a:tblGrid>
              <a:tr h="204150">
                <a:tc>
                  <a:txBody>
                    <a:bodyPr/>
                    <a:lstStyle/>
                    <a:p>
                      <a:pPr algn="ctr"/>
                      <a:r>
                        <a:rPr lang="en-US" sz="1200" b="1">
                          <a:effectLst/>
                          <a:latin typeface="Arial" panose="020B0604020202020204" pitchFamily="34" charset="0"/>
                          <a:ea typeface="Times New Roman" panose="02020603050405020304" pitchFamily="18" charset="0"/>
                          <a:cs typeface="Times New Roman" panose="02020603050405020304" pitchFamily="18" charset="0"/>
                        </a:rPr>
                        <a:t>Parameters for Anthropometry</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r>
                        <a:rPr lang="en-US" sz="1200" b="1">
                          <a:effectLst/>
                          <a:latin typeface="Arial" panose="020B0604020202020204" pitchFamily="34" charset="0"/>
                          <a:ea typeface="Times New Roman" panose="02020603050405020304" pitchFamily="18" charset="0"/>
                          <a:cs typeface="Times New Roman" panose="02020603050405020304" pitchFamily="18" charset="0"/>
                        </a:rPr>
                        <a:t>Value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r>
                        <a:rPr lang="en-US" sz="1200" b="1">
                          <a:effectLst/>
                          <a:latin typeface="Arial" panose="020B0604020202020204" pitchFamily="34" charset="0"/>
                          <a:ea typeface="Times New Roman" panose="02020603050405020304" pitchFamily="18" charset="0"/>
                          <a:cs typeface="Times New Roman" panose="02020603050405020304" pitchFamily="18" charset="0"/>
                        </a:rPr>
                        <a:t>Assumptions based on context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658386">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Estimated Prevalence of GAM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Arial" panose="020B0604020202020204" pitchFamily="34" charset="0"/>
                          <a:ea typeface="Times New Roman" panose="02020603050405020304" pitchFamily="18" charset="0"/>
                          <a:cs typeface="Times New Roman" panose="02020603050405020304" pitchFamily="18" charset="0"/>
                        </a:rPr>
                        <a:t>3.3%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a:effectLst/>
                          <a:latin typeface="Arial" panose="020B0604020202020204" pitchFamily="34" charset="0"/>
                          <a:ea typeface="Times New Roman" panose="02020603050405020304" pitchFamily="18" charset="0"/>
                          <a:cs typeface="Times New Roman" panose="02020603050405020304" pitchFamily="18" charset="0"/>
                        </a:rPr>
                        <a:t>The prevalence of Global Acute Malnutrition (GAM) for Za’atari Camp from the Interagency Nutrition Survey amongst Syrian refugees in Jordan and conducted in August 2014 is used for calculation of sample size. To be on the safe side, the upper limit of the confidence interval was chosen (1.2% [0.5-3.3% 95% CI]).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34736">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 Desired Precision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Arial" panose="020B0604020202020204" pitchFamily="34" charset="0"/>
                          <a:ea typeface="Times New Roman" panose="02020603050405020304" pitchFamily="18" charset="0"/>
                          <a:cs typeface="Times New Roman" panose="02020603050405020304" pitchFamily="18" charset="0"/>
                        </a:rPr>
                        <a:t>2.5%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a:effectLst/>
                          <a:latin typeface="Arial" panose="020B0604020202020204" pitchFamily="34" charset="0"/>
                          <a:ea typeface="Times New Roman" panose="02020603050405020304" pitchFamily="18" charset="0"/>
                          <a:cs typeface="Times New Roman" panose="02020603050405020304" pitchFamily="18" charset="0"/>
                        </a:rPr>
                        <a:t>The general purpose of this survey is to assess current nutrition situation in children under the age of five years and women of reproductive age and assist in monitoring the effectiveness and coverage of interventions. From a practical point of view, this means the level of precision needed for sample size calculations is high in order to allow valid comparisons between 2014 and 2016. Since the GAM prevalence is lower, a precision of ±2.5% was chosen.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1662">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Design Effect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Arial" panose="020B0604020202020204" pitchFamily="34" charset="0"/>
                          <a:ea typeface="Times New Roman" panose="02020603050405020304" pitchFamily="18" charset="0"/>
                          <a:cs typeface="Times New Roman" panose="02020603050405020304" pitchFamily="18" charset="0"/>
                        </a:rPr>
                        <a:t>1.5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a:effectLst/>
                          <a:latin typeface="Arial" panose="020B0604020202020204" pitchFamily="34" charset="0"/>
                          <a:ea typeface="Times New Roman" panose="02020603050405020304" pitchFamily="18" charset="0"/>
                          <a:cs typeface="Times New Roman" panose="02020603050405020304" pitchFamily="18" charset="0"/>
                        </a:rPr>
                        <a:t>As nutrition outcomes are known to generally create relatively low design effects, the choice was made to use a 1.5 design effect to inflate the sample size and compensate the possible heterogeneity between clusters.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4566">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Children to be included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a:effectLst/>
                          <a:latin typeface="Arial" panose="020B0604020202020204" pitchFamily="34" charset="0"/>
                          <a:ea typeface="Times New Roman" panose="02020603050405020304" pitchFamily="18" charset="0"/>
                          <a:cs typeface="Times New Roman" panose="02020603050405020304" pitchFamily="18" charset="0"/>
                        </a:rPr>
                        <a:t>320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4150">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Average Household Size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Arial" panose="020B0604020202020204" pitchFamily="34" charset="0"/>
                          <a:ea typeface="Times New Roman" panose="02020603050405020304" pitchFamily="18" charset="0"/>
                          <a:cs typeface="Times New Roman" panose="02020603050405020304" pitchFamily="18" charset="0"/>
                        </a:rPr>
                        <a:t>4.1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Data were taken from</a:t>
                      </a:r>
                      <a:r>
                        <a:rPr lang="en-US" sz="1200" baseline="0" dirty="0">
                          <a:effectLst/>
                          <a:latin typeface="Arial" panose="020B0604020202020204" pitchFamily="34" charset="0"/>
                          <a:ea typeface="Times New Roman" panose="02020603050405020304" pitchFamily="18" charset="0"/>
                          <a:cs typeface="Times New Roman" panose="02020603050405020304" pitchFamily="18" charset="0"/>
                        </a:rPr>
                        <a:t> the DAG team</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8301">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 of Children Under Five years old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Arial" panose="020B0604020202020204" pitchFamily="34" charset="0"/>
                          <a:ea typeface="Times New Roman" panose="02020603050405020304" pitchFamily="18" charset="0"/>
                          <a:cs typeface="Times New Roman" panose="02020603050405020304" pitchFamily="18" charset="0"/>
                        </a:rPr>
                        <a:t>19.0%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Data were taken from</a:t>
                      </a:r>
                      <a:r>
                        <a:rPr lang="en-US" sz="1200" baseline="0" dirty="0">
                          <a:effectLst/>
                          <a:latin typeface="Arial" panose="020B0604020202020204" pitchFamily="34" charset="0"/>
                          <a:ea typeface="Times New Roman" panose="02020603050405020304" pitchFamily="18" charset="0"/>
                          <a:cs typeface="Times New Roman" panose="02020603050405020304" pitchFamily="18" charset="0"/>
                        </a:rPr>
                        <a:t> the DAG team</a:t>
                      </a:r>
                    </a:p>
                    <a:p>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820005">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 Non-Response Households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Arial" panose="020B0604020202020204" pitchFamily="34" charset="0"/>
                          <a:ea typeface="Times New Roman" panose="02020603050405020304" pitchFamily="18" charset="0"/>
                          <a:cs typeface="Times New Roman" panose="02020603050405020304" pitchFamily="18" charset="0"/>
                        </a:rPr>
                        <a:t>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a:effectLst/>
                          <a:latin typeface="Arial" panose="020B0604020202020204" pitchFamily="34" charset="0"/>
                          <a:ea typeface="Times New Roman" panose="02020603050405020304" pitchFamily="18" charset="0"/>
                          <a:cs typeface="Times New Roman" panose="02020603050405020304" pitchFamily="18" charset="0"/>
                        </a:rPr>
                        <a:t>It is expected to have 3% non-response rate which refers to the number of basic sampling units that are not able to be reached due to the following reasons: refusal, accessibility, security reasons, absentees, etc.</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4566">
                <a:tc>
                  <a:txBody>
                    <a:bodyPr/>
                    <a:lstStyle/>
                    <a:p>
                      <a:r>
                        <a:rPr lang="en-US" sz="1200" b="1">
                          <a:effectLst/>
                          <a:latin typeface="Arial" panose="020B0604020202020204" pitchFamily="34" charset="0"/>
                          <a:ea typeface="Times New Roman" panose="02020603050405020304" pitchFamily="18" charset="0"/>
                          <a:cs typeface="Times New Roman" panose="02020603050405020304" pitchFamily="18" charset="0"/>
                        </a:rPr>
                        <a:t>Households to be included</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200" b="1">
                          <a:effectLst/>
                          <a:latin typeface="Arial" panose="020B0604020202020204" pitchFamily="34" charset="0"/>
                          <a:ea typeface="Times New Roman" panose="02020603050405020304" pitchFamily="18" charset="0"/>
                          <a:cs typeface="Times New Roman" panose="02020603050405020304" pitchFamily="18" charset="0"/>
                        </a:rPr>
                        <a:t>471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19445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31" y="217156"/>
            <a:ext cx="10058400" cy="697244"/>
          </a:xfrm>
        </p:spPr>
        <p:txBody>
          <a:bodyPr rtlCol="0">
            <a:normAutofit/>
          </a:bodyPr>
          <a:lstStyle/>
          <a:p>
            <a:pPr algn="ctr">
              <a:defRPr/>
            </a:pPr>
            <a:r>
              <a:rPr lang="en-US" sz="3600" dirty="0"/>
              <a:t>Final Sample Sizes</a:t>
            </a:r>
          </a:p>
        </p:txBody>
      </p:sp>
      <p:graphicFrame>
        <p:nvGraphicFramePr>
          <p:cNvPr id="4" name="Tableau 3"/>
          <p:cNvGraphicFramePr>
            <a:graphicFrameLocks noGrp="1"/>
          </p:cNvGraphicFramePr>
          <p:nvPr>
            <p:extLst>
              <p:ext uri="{D42A27DB-BD31-4B8C-83A1-F6EECF244321}">
                <p14:modId xmlns:p14="http://schemas.microsoft.com/office/powerpoint/2010/main" val="3154932043"/>
              </p:ext>
            </p:extLst>
          </p:nvPr>
        </p:nvGraphicFramePr>
        <p:xfrm>
          <a:off x="539439" y="1412701"/>
          <a:ext cx="11127783" cy="4175803"/>
        </p:xfrm>
        <a:graphic>
          <a:graphicData uri="http://schemas.openxmlformats.org/drawingml/2006/table">
            <a:tbl>
              <a:tblPr firstRow="1" bandRow="1"/>
              <a:tblGrid>
                <a:gridCol w="2715179">
                  <a:extLst>
                    <a:ext uri="{9D8B030D-6E8A-4147-A177-3AD203B41FA5}">
                      <a16:colId xmlns:a16="http://schemas.microsoft.com/office/drawing/2014/main" val="20000"/>
                    </a:ext>
                  </a:extLst>
                </a:gridCol>
                <a:gridCol w="2174368">
                  <a:extLst>
                    <a:ext uri="{9D8B030D-6E8A-4147-A177-3AD203B41FA5}">
                      <a16:colId xmlns:a16="http://schemas.microsoft.com/office/drawing/2014/main" val="20001"/>
                    </a:ext>
                  </a:extLst>
                </a:gridCol>
                <a:gridCol w="3120230">
                  <a:extLst>
                    <a:ext uri="{9D8B030D-6E8A-4147-A177-3AD203B41FA5}">
                      <a16:colId xmlns:a16="http://schemas.microsoft.com/office/drawing/2014/main" val="20002"/>
                    </a:ext>
                  </a:extLst>
                </a:gridCol>
                <a:gridCol w="3118006">
                  <a:extLst>
                    <a:ext uri="{9D8B030D-6E8A-4147-A177-3AD203B41FA5}">
                      <a16:colId xmlns:a16="http://schemas.microsoft.com/office/drawing/2014/main" val="20003"/>
                    </a:ext>
                  </a:extLst>
                </a:gridCol>
              </a:tblGrid>
              <a:tr h="386897">
                <a:tc>
                  <a:txBody>
                    <a:bodyPr/>
                    <a:lstStyle/>
                    <a:p>
                      <a:pPr>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Parameters for Anthropometry</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CA" sz="1800" b="1">
                          <a:effectLst/>
                          <a:latin typeface="Arial" panose="020B0604020202020204" pitchFamily="34" charset="0"/>
                          <a:ea typeface="Calibri" panose="020F0502020204030204" pitchFamily="34" charset="0"/>
                          <a:cs typeface="Arial" panose="020B0604020202020204" pitchFamily="34" charset="0"/>
                        </a:rPr>
                        <a:t>Za’atari Camp</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CA" sz="1800" b="1">
                          <a:effectLst/>
                          <a:latin typeface="Arial" panose="020B0604020202020204" pitchFamily="34" charset="0"/>
                          <a:ea typeface="Calibri" panose="020F0502020204030204" pitchFamily="34" charset="0"/>
                          <a:cs typeface="Arial" panose="020B0604020202020204" pitchFamily="34" charset="0"/>
                        </a:rPr>
                        <a:t>Azraq Camp</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CA" sz="1800" b="1" dirty="0">
                          <a:effectLst/>
                          <a:latin typeface="Arial" panose="020B0604020202020204" pitchFamily="34" charset="0"/>
                          <a:ea typeface="Calibri" panose="020F0502020204030204" pitchFamily="34" charset="0"/>
                          <a:cs typeface="Arial" panose="020B0604020202020204" pitchFamily="34" charset="0"/>
                        </a:rPr>
                        <a:t>Host Communities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822157">
                <a:tc>
                  <a:txBody>
                    <a:bodyPr/>
                    <a:lstStyle/>
                    <a:p>
                      <a:pP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Households to be included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471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435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753</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22157">
                <a:tc>
                  <a:txBody>
                    <a:bodyPr/>
                    <a:lstStyle/>
                    <a:p>
                      <a:pP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Households/ cluster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10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10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9</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22157">
                <a:tc>
                  <a:txBody>
                    <a:bodyPr/>
                    <a:lstStyle/>
                    <a:p>
                      <a:pP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Number of clusters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88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60692">
                <a:tc>
                  <a:txBody>
                    <a:bodyPr/>
                    <a:lstStyle/>
                    <a:p>
                      <a:pPr>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Number of days required for data collection</a:t>
                      </a:r>
                      <a:endParaRPr lang="fr-FR" sz="180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(8 teams)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6 days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6 days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11 days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9693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87" y="145144"/>
            <a:ext cx="11672416" cy="630360"/>
          </a:xfrm>
        </p:spPr>
        <p:txBody>
          <a:bodyPr rtlCol="0">
            <a:normAutofit/>
          </a:bodyPr>
          <a:lstStyle/>
          <a:p>
            <a:pPr algn="ctr">
              <a:defRPr/>
            </a:pPr>
            <a:r>
              <a:rPr lang="en-US" sz="3600" dirty="0"/>
              <a:t>Training of survey teams</a:t>
            </a:r>
          </a:p>
        </p:txBody>
      </p:sp>
      <p:sp>
        <p:nvSpPr>
          <p:cNvPr id="3" name="Content Placeholder 2"/>
          <p:cNvSpPr>
            <a:spLocks noGrp="1"/>
          </p:cNvSpPr>
          <p:nvPr>
            <p:ph idx="1"/>
          </p:nvPr>
        </p:nvSpPr>
        <p:spPr>
          <a:xfrm>
            <a:off x="739637" y="1169044"/>
            <a:ext cx="10773715" cy="4502552"/>
          </a:xfrm>
        </p:spPr>
        <p:txBody>
          <a:bodyPr rtlCol="0">
            <a:normAutofit/>
          </a:bodyPr>
          <a:lstStyle/>
          <a:p>
            <a:pPr>
              <a:lnSpc>
                <a:spcPct val="100000"/>
              </a:lnSpc>
              <a:spcBef>
                <a:spcPts val="0"/>
              </a:spcBef>
              <a:spcAft>
                <a:spcPts val="0"/>
              </a:spcAft>
              <a:buFont typeface="Arial" panose="020B0604020202020204" pitchFamily="34" charset="0"/>
              <a:buChar char="•"/>
              <a:defRPr/>
            </a:pPr>
            <a:r>
              <a:rPr lang="en-US" sz="2400" b="1" dirty="0"/>
              <a:t> Training of survey teams (5 days)</a:t>
            </a:r>
          </a:p>
          <a:p>
            <a:pPr lvl="1">
              <a:lnSpc>
                <a:spcPct val="100000"/>
              </a:lnSpc>
              <a:spcBef>
                <a:spcPts val="0"/>
              </a:spcBef>
              <a:spcAft>
                <a:spcPts val="0"/>
              </a:spcAft>
              <a:buFont typeface="Wingdings" panose="05000000000000000000" pitchFamily="2" charset="2"/>
              <a:buChar char="ü"/>
              <a:defRPr/>
            </a:pPr>
            <a:r>
              <a:rPr lang="en-US" sz="2400" dirty="0"/>
              <a:t> 34 participants trained (32 recruited by </a:t>
            </a:r>
            <a:r>
              <a:rPr lang="en-US" sz="2400" dirty="0" err="1"/>
              <a:t>SCJ</a:t>
            </a:r>
            <a:r>
              <a:rPr lang="en-US" sz="2400" dirty="0"/>
              <a:t> + 2 persons from </a:t>
            </a:r>
            <a:r>
              <a:rPr lang="en-US" sz="2400" dirty="0" err="1"/>
              <a:t>SCJ</a:t>
            </a:r>
            <a:r>
              <a:rPr lang="en-US" sz="2400" dirty="0"/>
              <a:t>)</a:t>
            </a:r>
          </a:p>
          <a:p>
            <a:pPr lvl="1">
              <a:lnSpc>
                <a:spcPct val="100000"/>
              </a:lnSpc>
              <a:spcBef>
                <a:spcPts val="0"/>
              </a:spcBef>
              <a:spcAft>
                <a:spcPts val="0"/>
              </a:spcAft>
              <a:buFont typeface="Wingdings" panose="05000000000000000000" pitchFamily="2" charset="2"/>
              <a:buChar char="ü"/>
              <a:defRPr/>
            </a:pPr>
            <a:r>
              <a:rPr lang="en-US" sz="2400" dirty="0"/>
              <a:t> Theoretical sessions </a:t>
            </a:r>
            <a:r>
              <a:rPr lang="en-US" sz="2400" dirty="0">
                <a:sym typeface="Wingdings" panose="05000000000000000000" pitchFamily="2" charset="2"/>
              </a:rPr>
              <a:t> 3 days including 1 day for the use of smartphones (</a:t>
            </a:r>
            <a:r>
              <a:rPr lang="en-US" sz="2400" dirty="0" err="1">
                <a:sym typeface="Wingdings" panose="05000000000000000000" pitchFamily="2" charset="2"/>
              </a:rPr>
              <a:t>ODK</a:t>
            </a:r>
            <a:r>
              <a:rPr lang="en-US" sz="2400" dirty="0">
                <a:sym typeface="Wingdings" panose="05000000000000000000" pitchFamily="2" charset="2"/>
              </a:rPr>
              <a:t>) </a:t>
            </a:r>
            <a:endParaRPr lang="en-US" sz="2400" dirty="0"/>
          </a:p>
          <a:p>
            <a:pPr lvl="1">
              <a:lnSpc>
                <a:spcPct val="100000"/>
              </a:lnSpc>
              <a:spcBef>
                <a:spcPts val="0"/>
              </a:spcBef>
              <a:spcAft>
                <a:spcPts val="0"/>
              </a:spcAft>
              <a:buFont typeface="Wingdings" panose="05000000000000000000" pitchFamily="2" charset="2"/>
              <a:buChar char="ü"/>
              <a:defRPr/>
            </a:pPr>
            <a:r>
              <a:rPr lang="en-US" sz="2400" dirty="0"/>
              <a:t> Practical sessions (Anthropometric measurements, </a:t>
            </a:r>
            <a:r>
              <a:rPr lang="en-US" sz="2400" dirty="0" err="1"/>
              <a:t>exercices</a:t>
            </a:r>
            <a:r>
              <a:rPr lang="en-US" sz="2400" dirty="0"/>
              <a:t>, interviews, use of smartphones, etc.)</a:t>
            </a:r>
          </a:p>
          <a:p>
            <a:pPr marL="201168" lvl="1" indent="0">
              <a:lnSpc>
                <a:spcPct val="100000"/>
              </a:lnSpc>
              <a:spcBef>
                <a:spcPts val="0"/>
              </a:spcBef>
              <a:spcAft>
                <a:spcPts val="0"/>
              </a:spcAft>
              <a:buNone/>
              <a:defRPr/>
            </a:pPr>
            <a:endParaRPr lang="en-US" sz="1200" dirty="0"/>
          </a:p>
          <a:p>
            <a:pPr>
              <a:lnSpc>
                <a:spcPct val="100000"/>
              </a:lnSpc>
              <a:spcBef>
                <a:spcPts val="0"/>
              </a:spcBef>
              <a:spcAft>
                <a:spcPts val="0"/>
              </a:spcAft>
              <a:buFont typeface="Arial" panose="020B0604020202020204" pitchFamily="34" charset="0"/>
              <a:buChar char="•"/>
              <a:defRPr/>
            </a:pPr>
            <a:r>
              <a:rPr lang="en-US" sz="2400" b="1" dirty="0"/>
              <a:t>Standardization Test </a:t>
            </a:r>
          </a:p>
          <a:p>
            <a:pPr>
              <a:lnSpc>
                <a:spcPct val="100000"/>
              </a:lnSpc>
              <a:spcBef>
                <a:spcPts val="0"/>
              </a:spcBef>
              <a:spcAft>
                <a:spcPts val="0"/>
              </a:spcAft>
              <a:buFont typeface="Arial" panose="020B0604020202020204" pitchFamily="34" charset="0"/>
              <a:buChar char="•"/>
              <a:defRPr/>
            </a:pPr>
            <a:r>
              <a:rPr lang="en-US" sz="2400" b="1" dirty="0"/>
              <a:t>Pilot Test (</a:t>
            </a:r>
            <a:r>
              <a:rPr lang="en-US" sz="2400" b="1" dirty="0" err="1"/>
              <a:t>Za’atari</a:t>
            </a:r>
            <a:r>
              <a:rPr lang="en-US" sz="2400" b="1" dirty="0"/>
              <a:t> camp)</a:t>
            </a:r>
          </a:p>
          <a:p>
            <a:pPr marL="0" indent="0">
              <a:lnSpc>
                <a:spcPct val="100000"/>
              </a:lnSpc>
              <a:spcBef>
                <a:spcPts val="0"/>
              </a:spcBef>
              <a:spcAft>
                <a:spcPts val="0"/>
              </a:spcAft>
              <a:buNone/>
              <a:defRPr/>
            </a:pPr>
            <a:endParaRPr lang="en-US" sz="2400" b="1" dirty="0"/>
          </a:p>
          <a:p>
            <a:pPr lvl="1">
              <a:lnSpc>
                <a:spcPct val="100000"/>
              </a:lnSpc>
              <a:spcBef>
                <a:spcPts val="0"/>
              </a:spcBef>
              <a:spcAft>
                <a:spcPts val="0"/>
              </a:spcAft>
              <a:buFont typeface="Wingdings 3" panose="05040102010807070707" pitchFamily="18" charset="2"/>
              <a:buChar char=""/>
              <a:defRPr/>
            </a:pPr>
            <a:r>
              <a:rPr lang="en-US" sz="2400" dirty="0"/>
              <a:t> Selection of 32 persons based on Pre &amp; Post-tests and standardization test results </a:t>
            </a:r>
            <a:r>
              <a:rPr lang="en-US" sz="2400" dirty="0">
                <a:sym typeface="Wingdings" panose="05000000000000000000" pitchFamily="2" charset="2"/>
              </a:rPr>
              <a:t> </a:t>
            </a:r>
            <a:r>
              <a:rPr lang="en-US" sz="2400" b="1" dirty="0">
                <a:sym typeface="Wingdings" panose="05000000000000000000" pitchFamily="2" charset="2"/>
              </a:rPr>
              <a:t>8 teams</a:t>
            </a:r>
            <a:endParaRPr lang="en-US" sz="2400" b="1" dirty="0"/>
          </a:p>
        </p:txBody>
      </p:sp>
    </p:spTree>
    <p:extLst>
      <p:ext uri="{BB962C8B-B14F-4D97-AF65-F5344CB8AC3E}">
        <p14:creationId xmlns:p14="http://schemas.microsoft.com/office/powerpoint/2010/main" val="267167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1289"/>
            <a:ext cx="10058400" cy="600514"/>
          </a:xfrm>
        </p:spPr>
        <p:txBody>
          <a:bodyPr rtlCol="0">
            <a:normAutofit/>
          </a:bodyPr>
          <a:lstStyle/>
          <a:p>
            <a:pPr algn="ctr">
              <a:defRPr/>
            </a:pPr>
            <a:r>
              <a:rPr lang="en-US" sz="3600" dirty="0"/>
              <a:t>Organogram of the survey </a:t>
            </a:r>
          </a:p>
        </p:txBody>
      </p:sp>
      <p:graphicFrame>
        <p:nvGraphicFramePr>
          <p:cNvPr id="4" name="Diagramme 3"/>
          <p:cNvGraphicFramePr/>
          <p:nvPr>
            <p:extLst>
              <p:ext uri="{D42A27DB-BD31-4B8C-83A1-F6EECF244321}">
                <p14:modId xmlns:p14="http://schemas.microsoft.com/office/powerpoint/2010/main" val="2504200080"/>
              </p:ext>
            </p:extLst>
          </p:nvPr>
        </p:nvGraphicFramePr>
        <p:xfrm>
          <a:off x="2075021" y="1147078"/>
          <a:ext cx="8102918" cy="4498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060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607211"/>
          </a:xfrm>
        </p:spPr>
        <p:txBody>
          <a:bodyPr rtlCol="0">
            <a:normAutofit/>
          </a:bodyPr>
          <a:lstStyle/>
          <a:p>
            <a:pPr algn="ctr">
              <a:defRPr/>
            </a:pPr>
            <a:r>
              <a:rPr lang="en-US" sz="3600" dirty="0"/>
              <a:t>Supervision</a:t>
            </a:r>
          </a:p>
        </p:txBody>
      </p:sp>
      <p:sp>
        <p:nvSpPr>
          <p:cNvPr id="3" name="Content Placeholder 2"/>
          <p:cNvSpPr>
            <a:spLocks noGrp="1"/>
          </p:cNvSpPr>
          <p:nvPr>
            <p:ph idx="1"/>
          </p:nvPr>
        </p:nvSpPr>
        <p:spPr>
          <a:xfrm>
            <a:off x="1531345" y="1273216"/>
            <a:ext cx="9167150" cy="4522328"/>
          </a:xfrm>
        </p:spPr>
        <p:txBody>
          <a:bodyPr rtlCol="0">
            <a:normAutofit/>
          </a:bodyPr>
          <a:lstStyle/>
          <a:p>
            <a:pPr>
              <a:lnSpc>
                <a:spcPct val="100000"/>
              </a:lnSpc>
              <a:spcBef>
                <a:spcPts val="0"/>
              </a:spcBef>
              <a:spcAft>
                <a:spcPts val="0"/>
              </a:spcAft>
              <a:buFont typeface="Arial" panose="020B0604020202020204" pitchFamily="34" charset="0"/>
              <a:buChar char="•"/>
              <a:defRPr/>
            </a:pPr>
            <a:r>
              <a:rPr lang="en-US" sz="2400" dirty="0">
                <a:solidFill>
                  <a:schemeClr val="tx1"/>
                </a:solidFill>
              </a:rPr>
              <a:t>Enumerators were assessed before the launch of the survey and continually throughout the data collection</a:t>
            </a:r>
          </a:p>
          <a:p>
            <a:pPr marL="0" indent="0">
              <a:lnSpc>
                <a:spcPct val="100000"/>
              </a:lnSpc>
              <a:spcBef>
                <a:spcPts val="0"/>
              </a:spcBef>
              <a:spcAft>
                <a:spcPts val="0"/>
              </a:spcAft>
              <a:buNone/>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Each Team </a:t>
            </a:r>
            <a:r>
              <a:rPr lang="en-US" sz="2400" dirty="0"/>
              <a:t>L</a:t>
            </a:r>
            <a:r>
              <a:rPr lang="en-US" sz="2400" dirty="0">
                <a:solidFill>
                  <a:schemeClr val="tx1"/>
                </a:solidFill>
              </a:rPr>
              <a:t>eader was responsible for the quality of her/his team</a:t>
            </a: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Each Supervisor was responsible of the quality for 2 teams</a:t>
            </a:r>
          </a:p>
          <a:p>
            <a:pPr>
              <a:lnSpc>
                <a:spcPct val="100000"/>
              </a:lnSpc>
              <a:spcBef>
                <a:spcPts val="0"/>
              </a:spcBef>
              <a:spcAft>
                <a:spcPts val="0"/>
              </a:spcAft>
              <a:buFont typeface="Arial" panose="020B0604020202020204" pitchFamily="34" charset="0"/>
              <a:buChar char="•"/>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Each evening after the end of data collection </a:t>
            </a:r>
            <a:r>
              <a:rPr lang="en-US" sz="2400" dirty="0">
                <a:solidFill>
                  <a:schemeClr val="tx1"/>
                </a:solidFill>
                <a:sym typeface="Wingdings" panose="05000000000000000000" pitchFamily="2" charset="2"/>
              </a:rPr>
              <a:t> review of data quality by the Survey Consultant  </a:t>
            </a:r>
            <a:r>
              <a:rPr lang="en-US" sz="2400" b="1" dirty="0">
                <a:solidFill>
                  <a:schemeClr val="tx1"/>
                </a:solidFill>
                <a:sym typeface="Wingdings" panose="05000000000000000000" pitchFamily="2" charset="2"/>
              </a:rPr>
              <a:t>HIGH QUALITY DATA</a:t>
            </a:r>
            <a:endParaRPr lang="en-US" sz="2400" b="1" dirty="0">
              <a:solidFill>
                <a:schemeClr val="tx1"/>
              </a:solidFill>
            </a:endParaRPr>
          </a:p>
          <a:p>
            <a:pPr>
              <a:lnSpc>
                <a:spcPct val="100000"/>
              </a:lnSpc>
              <a:spcBef>
                <a:spcPts val="0"/>
              </a:spcBef>
              <a:spcAft>
                <a:spcPts val="0"/>
              </a:spcAft>
              <a:buFont typeface="Arial" panose="020B0604020202020204" pitchFamily="34" charset="0"/>
              <a:buChar char="•"/>
              <a:defRPr/>
            </a:pPr>
            <a:endParaRPr lang="en-US" sz="2800" dirty="0"/>
          </a:p>
          <a:p>
            <a:pPr>
              <a:spcAft>
                <a:spcPts val="0"/>
              </a:spcAft>
              <a:buFont typeface="Arial" panose="020B0604020202020204" pitchFamily="34" charset="0"/>
              <a:buChar char="•"/>
              <a:defRPr/>
            </a:pPr>
            <a:endParaRPr lang="en-US" sz="2800" dirty="0"/>
          </a:p>
        </p:txBody>
      </p:sp>
    </p:spTree>
    <p:extLst>
      <p:ext uri="{BB962C8B-B14F-4D97-AF65-F5344CB8AC3E}">
        <p14:creationId xmlns:p14="http://schemas.microsoft.com/office/powerpoint/2010/main" val="2342734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630360"/>
          </a:xfrm>
        </p:spPr>
        <p:txBody>
          <a:bodyPr rtlCol="0">
            <a:normAutofit/>
          </a:bodyPr>
          <a:lstStyle/>
          <a:p>
            <a:pPr algn="ctr">
              <a:defRPr/>
            </a:pPr>
            <a:r>
              <a:rPr lang="en-US" sz="3600" dirty="0"/>
              <a:t>Fieldwork Plan</a:t>
            </a:r>
          </a:p>
        </p:txBody>
      </p:sp>
      <p:sp>
        <p:nvSpPr>
          <p:cNvPr id="3" name="Content Placeholder 2"/>
          <p:cNvSpPr>
            <a:spLocks noGrp="1"/>
          </p:cNvSpPr>
          <p:nvPr>
            <p:ph idx="1"/>
          </p:nvPr>
        </p:nvSpPr>
        <p:spPr>
          <a:xfrm>
            <a:off x="1097280" y="1388963"/>
            <a:ext cx="10058400" cy="4656996"/>
          </a:xfrm>
        </p:spPr>
        <p:txBody>
          <a:bodyPr rtlCol="0">
            <a:normAutofit lnSpcReduction="10000"/>
          </a:bodyPr>
          <a:lstStyle/>
          <a:p>
            <a:pPr>
              <a:lnSpc>
                <a:spcPct val="100000"/>
              </a:lnSpc>
              <a:spcBef>
                <a:spcPts val="0"/>
              </a:spcBef>
              <a:spcAft>
                <a:spcPts val="0"/>
              </a:spcAft>
              <a:buFont typeface="Arial" panose="020B0604020202020204" pitchFamily="34" charset="0"/>
              <a:buChar char="•"/>
              <a:defRPr/>
            </a:pPr>
            <a:r>
              <a:rPr lang="en-US" sz="2400" b="1" dirty="0" err="1">
                <a:solidFill>
                  <a:schemeClr val="tx1"/>
                </a:solidFill>
              </a:rPr>
              <a:t>Za’atari</a:t>
            </a:r>
            <a:r>
              <a:rPr lang="en-US" sz="2400" b="1" dirty="0">
                <a:solidFill>
                  <a:schemeClr val="tx1"/>
                </a:solidFill>
              </a:rPr>
              <a:t> Camp </a:t>
            </a:r>
            <a:r>
              <a:rPr lang="en-US" sz="2400" b="1" dirty="0">
                <a:solidFill>
                  <a:schemeClr val="tx1"/>
                </a:solidFill>
                <a:sym typeface="Wingdings" panose="05000000000000000000" pitchFamily="2" charset="2"/>
              </a:rPr>
              <a:t> From the 3</a:t>
            </a:r>
            <a:r>
              <a:rPr lang="en-US" sz="2400" b="1" baseline="30000" dirty="0">
                <a:solidFill>
                  <a:schemeClr val="tx1"/>
                </a:solidFill>
                <a:sym typeface="Wingdings" panose="05000000000000000000" pitchFamily="2" charset="2"/>
              </a:rPr>
              <a:t>rd</a:t>
            </a:r>
            <a:r>
              <a:rPr lang="en-US" sz="2400" b="1" dirty="0">
                <a:solidFill>
                  <a:schemeClr val="tx1"/>
                </a:solidFill>
                <a:sym typeface="Wingdings" panose="05000000000000000000" pitchFamily="2" charset="2"/>
              </a:rPr>
              <a:t> of Sept. to the 8</a:t>
            </a:r>
            <a:r>
              <a:rPr lang="en-US" sz="2400" b="1" baseline="30000" dirty="0">
                <a:solidFill>
                  <a:schemeClr val="tx1"/>
                </a:solidFill>
                <a:sym typeface="Wingdings" panose="05000000000000000000" pitchFamily="2" charset="2"/>
              </a:rPr>
              <a:t>th</a:t>
            </a:r>
            <a:r>
              <a:rPr lang="en-US" sz="2400" b="1" dirty="0">
                <a:solidFill>
                  <a:schemeClr val="tx1"/>
                </a:solidFill>
                <a:sym typeface="Wingdings" panose="05000000000000000000" pitchFamily="2" charset="2"/>
              </a:rPr>
              <a:t> of Sept.</a:t>
            </a:r>
            <a:endParaRPr lang="en-US" sz="2400" b="1" dirty="0">
              <a:solidFill>
                <a:schemeClr val="tx1"/>
              </a:solidFill>
            </a:endParaRPr>
          </a:p>
          <a:p>
            <a:pPr lvl="2">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 8 teams for 6 days (48 clusters)</a:t>
            </a:r>
          </a:p>
          <a:p>
            <a:pPr lvl="2">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 5-6 supervisors (UNHCR, UNICEF, </a:t>
            </a:r>
            <a:r>
              <a:rPr lang="en-US" sz="2400" dirty="0" err="1">
                <a:solidFill>
                  <a:schemeClr val="tx1"/>
                </a:solidFill>
                <a:sym typeface="Wingdings" panose="05000000000000000000" pitchFamily="2" charset="2"/>
              </a:rPr>
              <a:t>SCJ</a:t>
            </a:r>
            <a:r>
              <a:rPr lang="en-US" sz="2400" dirty="0">
                <a:solidFill>
                  <a:schemeClr val="tx1"/>
                </a:solidFill>
                <a:sym typeface="Wingdings" panose="05000000000000000000" pitchFamily="2" charset="2"/>
              </a:rPr>
              <a:t> + CartONG)</a:t>
            </a:r>
          </a:p>
          <a:p>
            <a:pPr lvl="2">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 1 supervision visit (</a:t>
            </a:r>
            <a:r>
              <a:rPr lang="en-US" sz="2400" dirty="0" err="1">
                <a:solidFill>
                  <a:schemeClr val="tx1"/>
                </a:solidFill>
                <a:sym typeface="Wingdings" panose="05000000000000000000" pitchFamily="2" charset="2"/>
              </a:rPr>
              <a:t>MoH</a:t>
            </a:r>
            <a:r>
              <a:rPr lang="en-US" sz="2400" dirty="0">
                <a:solidFill>
                  <a:schemeClr val="tx1"/>
                </a:solidFill>
                <a:sym typeface="Wingdings" panose="05000000000000000000" pitchFamily="2" charset="2"/>
              </a:rPr>
              <a:t>)</a:t>
            </a:r>
          </a:p>
          <a:p>
            <a:pPr marL="384048" lvl="2" indent="0">
              <a:lnSpc>
                <a:spcPct val="100000"/>
              </a:lnSpc>
              <a:spcBef>
                <a:spcPts val="0"/>
              </a:spcBef>
              <a:spcAft>
                <a:spcPts val="0"/>
              </a:spcAft>
              <a:buNone/>
              <a:defRPr/>
            </a:pPr>
            <a:endParaRPr lang="en-US" sz="2400" dirty="0">
              <a:solidFill>
                <a:schemeClr val="tx1"/>
              </a:solidFill>
              <a:sym typeface="Wingdings" panose="05000000000000000000" pitchFamily="2" charset="2"/>
            </a:endParaRPr>
          </a:p>
          <a:p>
            <a:pPr>
              <a:spcBef>
                <a:spcPts val="0"/>
              </a:spcBef>
              <a:buFont typeface="Arial" panose="020B0604020202020204" pitchFamily="34" charset="0"/>
              <a:buChar char="•"/>
              <a:defRPr/>
            </a:pPr>
            <a:r>
              <a:rPr lang="en-US" sz="2400" b="1" dirty="0" err="1">
                <a:solidFill>
                  <a:schemeClr val="tx1"/>
                </a:solidFill>
              </a:rPr>
              <a:t>Azraq</a:t>
            </a:r>
            <a:r>
              <a:rPr lang="en-US" sz="2400" b="1" dirty="0">
                <a:solidFill>
                  <a:schemeClr val="tx1"/>
                </a:solidFill>
              </a:rPr>
              <a:t> Camp </a:t>
            </a:r>
            <a:r>
              <a:rPr lang="en-US" sz="2400" b="1" dirty="0">
                <a:sym typeface="Wingdings" panose="05000000000000000000" pitchFamily="2" charset="2"/>
              </a:rPr>
              <a:t> From the 17</a:t>
            </a:r>
            <a:r>
              <a:rPr lang="en-US" sz="2400" b="1" baseline="30000" dirty="0">
                <a:sym typeface="Wingdings" panose="05000000000000000000" pitchFamily="2" charset="2"/>
              </a:rPr>
              <a:t>th</a:t>
            </a:r>
            <a:r>
              <a:rPr lang="en-US" sz="2400" b="1" dirty="0">
                <a:sym typeface="Wingdings" panose="05000000000000000000" pitchFamily="2" charset="2"/>
              </a:rPr>
              <a:t> of Sept. to the 24</a:t>
            </a:r>
            <a:r>
              <a:rPr lang="en-US" sz="2400" b="1" baseline="30000" dirty="0">
                <a:sym typeface="Wingdings" panose="05000000000000000000" pitchFamily="2" charset="2"/>
              </a:rPr>
              <a:t>th</a:t>
            </a:r>
            <a:r>
              <a:rPr lang="en-US" sz="2400" b="1" dirty="0">
                <a:sym typeface="Wingdings" panose="05000000000000000000" pitchFamily="2" charset="2"/>
              </a:rPr>
              <a:t> of Sept.</a:t>
            </a:r>
            <a:endParaRPr lang="en-US" sz="2400" b="1" dirty="0">
              <a:solidFill>
                <a:schemeClr val="tx1"/>
              </a:solidFill>
            </a:endParaRPr>
          </a:p>
          <a:p>
            <a:pPr lvl="2">
              <a:lnSpc>
                <a:spcPct val="100000"/>
              </a:lnSpc>
              <a:spcBef>
                <a:spcPts val="0"/>
              </a:spcBef>
              <a:spcAft>
                <a:spcPts val="0"/>
              </a:spcAft>
              <a:buFont typeface="Wingdings" panose="05000000000000000000" pitchFamily="2" charset="2"/>
              <a:buChar char="ü"/>
              <a:defRPr/>
            </a:pPr>
            <a:r>
              <a:rPr lang="en-US" sz="2400" dirty="0">
                <a:sym typeface="Wingdings" panose="05000000000000000000" pitchFamily="2" charset="2"/>
              </a:rPr>
              <a:t> 8 teams for 6 days (48 clusters)</a:t>
            </a:r>
          </a:p>
          <a:p>
            <a:pPr lvl="2">
              <a:lnSpc>
                <a:spcPct val="100000"/>
              </a:lnSpc>
              <a:spcBef>
                <a:spcPts val="0"/>
              </a:spcBef>
              <a:spcAft>
                <a:spcPts val="0"/>
              </a:spcAft>
              <a:buFont typeface="Wingdings" panose="05000000000000000000" pitchFamily="2" charset="2"/>
              <a:buChar char="ü"/>
              <a:defRPr/>
            </a:pPr>
            <a:r>
              <a:rPr lang="en-US" sz="2400" dirty="0">
                <a:sym typeface="Wingdings" panose="05000000000000000000" pitchFamily="2" charset="2"/>
              </a:rPr>
              <a:t>4 supervisors (UNHCR, </a:t>
            </a:r>
            <a:r>
              <a:rPr lang="en-US" sz="2400" dirty="0" err="1">
                <a:sym typeface="Wingdings" panose="05000000000000000000" pitchFamily="2" charset="2"/>
              </a:rPr>
              <a:t>SCJ</a:t>
            </a:r>
            <a:r>
              <a:rPr lang="en-US" sz="2400" dirty="0">
                <a:sym typeface="Wingdings" panose="05000000000000000000" pitchFamily="2" charset="2"/>
              </a:rPr>
              <a:t>, CDC)</a:t>
            </a:r>
          </a:p>
          <a:p>
            <a:pPr marL="1219170" lvl="2" indent="0">
              <a:lnSpc>
                <a:spcPct val="100000"/>
              </a:lnSpc>
              <a:spcBef>
                <a:spcPts val="0"/>
              </a:spcBef>
              <a:spcAft>
                <a:spcPts val="0"/>
              </a:spcAft>
              <a:buNone/>
              <a:defRPr/>
            </a:pPr>
            <a:endParaRPr lang="en-US" sz="2400" dirty="0">
              <a:sym typeface="Wingdings" panose="05000000000000000000" pitchFamily="2" charset="2"/>
            </a:endParaRPr>
          </a:p>
          <a:p>
            <a:pPr>
              <a:spcBef>
                <a:spcPts val="0"/>
              </a:spcBef>
              <a:buFont typeface="Arial" panose="020B0604020202020204" pitchFamily="34" charset="0"/>
              <a:buChar char="•"/>
              <a:defRPr/>
            </a:pPr>
            <a:r>
              <a:rPr lang="en-US" sz="2400" b="1" dirty="0"/>
              <a:t>Out of camp </a:t>
            </a:r>
            <a:r>
              <a:rPr lang="en-US" sz="2400" b="1" dirty="0">
                <a:sym typeface="Wingdings" panose="05000000000000000000" pitchFamily="2" charset="2"/>
              </a:rPr>
              <a:t> From the 25</a:t>
            </a:r>
            <a:r>
              <a:rPr lang="en-US" sz="2400" b="1" baseline="30000" dirty="0">
                <a:sym typeface="Wingdings" panose="05000000000000000000" pitchFamily="2" charset="2"/>
              </a:rPr>
              <a:t>th</a:t>
            </a:r>
            <a:r>
              <a:rPr lang="en-US" sz="2400" b="1" dirty="0">
                <a:sym typeface="Wingdings" panose="05000000000000000000" pitchFamily="2" charset="2"/>
              </a:rPr>
              <a:t> of Sept. to the 8</a:t>
            </a:r>
            <a:r>
              <a:rPr lang="en-US" sz="2400" b="1" baseline="30000" dirty="0">
                <a:sym typeface="Wingdings" panose="05000000000000000000" pitchFamily="2" charset="2"/>
              </a:rPr>
              <a:t>th</a:t>
            </a:r>
            <a:r>
              <a:rPr lang="en-US" sz="2400" b="1" dirty="0">
                <a:sym typeface="Wingdings" panose="05000000000000000000" pitchFamily="2" charset="2"/>
              </a:rPr>
              <a:t> of Oct.</a:t>
            </a:r>
            <a:endParaRPr lang="en-US" sz="2400" b="1" dirty="0"/>
          </a:p>
          <a:p>
            <a:pPr lvl="2">
              <a:lnSpc>
                <a:spcPct val="100000"/>
              </a:lnSpc>
              <a:spcBef>
                <a:spcPts val="0"/>
              </a:spcBef>
              <a:spcAft>
                <a:spcPts val="0"/>
              </a:spcAft>
              <a:buFont typeface="Wingdings" panose="05000000000000000000" pitchFamily="2" charset="2"/>
              <a:buChar char="ü"/>
              <a:defRPr/>
            </a:pPr>
            <a:r>
              <a:rPr lang="en-US" sz="2400" dirty="0">
                <a:sym typeface="Wingdings" panose="05000000000000000000" pitchFamily="2" charset="2"/>
              </a:rPr>
              <a:t> 8 teams for 11 days (88 clusters)</a:t>
            </a:r>
          </a:p>
          <a:p>
            <a:pPr lvl="2">
              <a:lnSpc>
                <a:spcPct val="100000"/>
              </a:lnSpc>
              <a:spcBef>
                <a:spcPts val="0"/>
              </a:spcBef>
              <a:spcAft>
                <a:spcPts val="0"/>
              </a:spcAft>
              <a:buFont typeface="Wingdings" panose="05000000000000000000" pitchFamily="2" charset="2"/>
              <a:buChar char="ü"/>
              <a:defRPr/>
            </a:pPr>
            <a:r>
              <a:rPr lang="en-US" sz="2400" dirty="0">
                <a:sym typeface="Wingdings" panose="05000000000000000000" pitchFamily="2" charset="2"/>
              </a:rPr>
              <a:t> 4-6 supervisors (UNHCR, </a:t>
            </a:r>
            <a:r>
              <a:rPr lang="en-US" sz="2400" dirty="0" err="1">
                <a:sym typeface="Wingdings" panose="05000000000000000000" pitchFamily="2" charset="2"/>
              </a:rPr>
              <a:t>SCJ</a:t>
            </a:r>
            <a:r>
              <a:rPr lang="en-US" sz="2400" dirty="0">
                <a:sym typeface="Wingdings" panose="05000000000000000000" pitchFamily="2" charset="2"/>
              </a:rPr>
              <a:t>, CDC, </a:t>
            </a:r>
            <a:r>
              <a:rPr lang="en-US" sz="2400" dirty="0" err="1">
                <a:sym typeface="Wingdings" panose="05000000000000000000" pitchFamily="2" charset="2"/>
              </a:rPr>
              <a:t>ACF</a:t>
            </a:r>
            <a:r>
              <a:rPr lang="en-US" sz="2400" dirty="0">
                <a:sym typeface="Wingdings" panose="05000000000000000000" pitchFamily="2" charset="2"/>
              </a:rPr>
              <a:t>-Canada + UNICEF)</a:t>
            </a:r>
            <a:endParaRPr lang="en-US" sz="4000" dirty="0"/>
          </a:p>
          <a:p>
            <a:pPr lvl="2">
              <a:lnSpc>
                <a:spcPct val="100000"/>
              </a:lnSpc>
              <a:spcBef>
                <a:spcPts val="0"/>
              </a:spcBef>
              <a:spcAft>
                <a:spcPts val="0"/>
              </a:spcAft>
              <a:buFont typeface="Wingdings" panose="05000000000000000000" pitchFamily="2" charset="2"/>
              <a:buChar char="ü"/>
              <a:defRPr/>
            </a:pPr>
            <a:endParaRPr lang="en-US" sz="2800" dirty="0">
              <a:sym typeface="Wingdings" panose="05000000000000000000" pitchFamily="2" charset="2"/>
            </a:endParaRPr>
          </a:p>
        </p:txBody>
      </p:sp>
    </p:spTree>
    <p:extLst>
      <p:ext uri="{BB962C8B-B14F-4D97-AF65-F5344CB8AC3E}">
        <p14:creationId xmlns:p14="http://schemas.microsoft.com/office/powerpoint/2010/main" val="2731601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0058400" cy="3683079"/>
          </a:xfrm>
        </p:spPr>
        <p:txBody>
          <a:bodyPr>
            <a:normAutofit/>
          </a:bodyPr>
          <a:lstStyle/>
          <a:p>
            <a:r>
              <a:rPr lang="en-US" sz="4800" dirty="0" err="1"/>
              <a:t>rESULTS</a:t>
            </a:r>
            <a:endParaRPr lang="en-US" sz="4800" dirty="0"/>
          </a:p>
        </p:txBody>
      </p:sp>
    </p:spTree>
    <p:extLst>
      <p:ext uri="{BB962C8B-B14F-4D97-AF65-F5344CB8AC3E}">
        <p14:creationId xmlns:p14="http://schemas.microsoft.com/office/powerpoint/2010/main" val="1350653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4272751277"/>
              </p:ext>
            </p:extLst>
          </p:nvPr>
        </p:nvGraphicFramePr>
        <p:xfrm>
          <a:off x="318554" y="1849594"/>
          <a:ext cx="11592732" cy="3161654"/>
        </p:xfrm>
        <a:graphic>
          <a:graphicData uri="http://schemas.openxmlformats.org/drawingml/2006/table">
            <a:tbl>
              <a:tblPr firstRow="1" firstCol="1" bandRow="1"/>
              <a:tblGrid>
                <a:gridCol w="1511994">
                  <a:extLst>
                    <a:ext uri="{9D8B030D-6E8A-4147-A177-3AD203B41FA5}">
                      <a16:colId xmlns:a16="http://schemas.microsoft.com/office/drawing/2014/main" val="20000"/>
                    </a:ext>
                  </a:extLst>
                </a:gridCol>
                <a:gridCol w="1247627">
                  <a:extLst>
                    <a:ext uri="{9D8B030D-6E8A-4147-A177-3AD203B41FA5}">
                      <a16:colId xmlns:a16="http://schemas.microsoft.com/office/drawing/2014/main" val="20001"/>
                    </a:ext>
                  </a:extLst>
                </a:gridCol>
                <a:gridCol w="1247627">
                  <a:extLst>
                    <a:ext uri="{9D8B030D-6E8A-4147-A177-3AD203B41FA5}">
                      <a16:colId xmlns:a16="http://schemas.microsoft.com/office/drawing/2014/main" val="20002"/>
                    </a:ext>
                  </a:extLst>
                </a:gridCol>
                <a:gridCol w="795421">
                  <a:extLst>
                    <a:ext uri="{9D8B030D-6E8A-4147-A177-3AD203B41FA5}">
                      <a16:colId xmlns:a16="http://schemas.microsoft.com/office/drawing/2014/main" val="20003"/>
                    </a:ext>
                  </a:extLst>
                </a:gridCol>
                <a:gridCol w="1437786">
                  <a:extLst>
                    <a:ext uri="{9D8B030D-6E8A-4147-A177-3AD203B41FA5}">
                      <a16:colId xmlns:a16="http://schemas.microsoft.com/office/drawing/2014/main" val="20004"/>
                    </a:ext>
                  </a:extLst>
                </a:gridCol>
                <a:gridCol w="1198732">
                  <a:extLst>
                    <a:ext uri="{9D8B030D-6E8A-4147-A177-3AD203B41FA5}">
                      <a16:colId xmlns:a16="http://schemas.microsoft.com/office/drawing/2014/main" val="20005"/>
                    </a:ext>
                  </a:extLst>
                </a:gridCol>
                <a:gridCol w="945397">
                  <a:extLst>
                    <a:ext uri="{9D8B030D-6E8A-4147-A177-3AD203B41FA5}">
                      <a16:colId xmlns:a16="http://schemas.microsoft.com/office/drawing/2014/main" val="20006"/>
                    </a:ext>
                  </a:extLst>
                </a:gridCol>
                <a:gridCol w="1195246">
                  <a:extLst>
                    <a:ext uri="{9D8B030D-6E8A-4147-A177-3AD203B41FA5}">
                      <a16:colId xmlns:a16="http://schemas.microsoft.com/office/drawing/2014/main" val="20007"/>
                    </a:ext>
                  </a:extLst>
                </a:gridCol>
                <a:gridCol w="1067506">
                  <a:extLst>
                    <a:ext uri="{9D8B030D-6E8A-4147-A177-3AD203B41FA5}">
                      <a16:colId xmlns:a16="http://schemas.microsoft.com/office/drawing/2014/main" val="20008"/>
                    </a:ext>
                  </a:extLst>
                </a:gridCol>
                <a:gridCol w="945396">
                  <a:extLst>
                    <a:ext uri="{9D8B030D-6E8A-4147-A177-3AD203B41FA5}">
                      <a16:colId xmlns:a16="http://schemas.microsoft.com/office/drawing/2014/main" val="20009"/>
                    </a:ext>
                  </a:extLst>
                </a:gridCol>
              </a:tblGrid>
              <a:tr h="1580828">
                <a:tc>
                  <a:txBody>
                    <a:bodyPr/>
                    <a:lstStyle/>
                    <a:p>
                      <a:pPr algn="ctr">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Survey Area</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Number of cluster planned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Number of cluster surveyed</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Number of HH planned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Number of HH surveyed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Number of children</a:t>
                      </a:r>
                      <a:endParaRPr lang="fr-FR" sz="16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6-59 planned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Number of children</a:t>
                      </a:r>
                      <a:endParaRPr lang="fr-FR" sz="16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6-59 assessed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Arial" panose="020B0604020202020204" pitchFamily="34" charset="0"/>
                        </a:rPr>
                        <a:t>%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526942">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Za’atari</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100%</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471</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441</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93.6%</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320</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378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118.1%</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6942">
                <a:tc>
                  <a:txBody>
                    <a:bodyPr/>
                    <a:lstStyle/>
                    <a:p>
                      <a:pPr algn="ctr">
                        <a:spcAft>
                          <a:spcPts val="0"/>
                        </a:spcAft>
                      </a:pPr>
                      <a:r>
                        <a:rPr lang="en-US" sz="1600" dirty="0" err="1">
                          <a:effectLst/>
                          <a:latin typeface="Arial" panose="020B0604020202020204" pitchFamily="34" charset="0"/>
                          <a:ea typeface="Calibri" panose="020F0502020204030204" pitchFamily="34" charset="0"/>
                          <a:cs typeface="Arial" panose="020B0604020202020204" pitchFamily="34" charset="0"/>
                        </a:rPr>
                        <a:t>Azraq</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100%</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435</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436</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100.2%</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320</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422</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131.9%</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6942">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Host Communities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88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88</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100%</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753</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757</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100.5%</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337</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Arial" panose="020B0604020202020204" pitchFamily="34" charset="0"/>
                        </a:rPr>
                        <a:t>493</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146.3%</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7660" marR="6766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278712" y="272466"/>
            <a:ext cx="11672416" cy="569703"/>
          </a:xfrm>
        </p:spPr>
        <p:txBody>
          <a:bodyPr rtlCol="0">
            <a:normAutofit/>
          </a:bodyPr>
          <a:lstStyle/>
          <a:p>
            <a:pPr algn="ctr">
              <a:defRPr/>
            </a:pPr>
            <a:r>
              <a:rPr lang="en-US" sz="3600" dirty="0"/>
              <a:t>Final Sample Sizes</a:t>
            </a:r>
          </a:p>
        </p:txBody>
      </p:sp>
      <p:sp>
        <p:nvSpPr>
          <p:cNvPr id="5" name="Freeform 29"/>
          <p:cNvSpPr>
            <a:spLocks/>
          </p:cNvSpPr>
          <p:nvPr>
            <p:custDataLst>
              <p:tags r:id="rId1"/>
            </p:custDataLst>
          </p:nvPr>
        </p:nvSpPr>
        <p:spPr bwMode="gray">
          <a:xfrm>
            <a:off x="4178461" y="2997844"/>
            <a:ext cx="1134319" cy="227630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6" name="Freeform 29"/>
          <p:cNvSpPr>
            <a:spLocks/>
          </p:cNvSpPr>
          <p:nvPr>
            <p:custDataLst>
              <p:tags r:id="rId2"/>
            </p:custDataLst>
          </p:nvPr>
        </p:nvSpPr>
        <p:spPr bwMode="gray">
          <a:xfrm>
            <a:off x="7664369" y="2997844"/>
            <a:ext cx="1134319" cy="227630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7" name="Freeform 29"/>
          <p:cNvSpPr>
            <a:spLocks/>
          </p:cNvSpPr>
          <p:nvPr>
            <p:custDataLst>
              <p:tags r:id="rId3"/>
            </p:custDataLst>
          </p:nvPr>
        </p:nvSpPr>
        <p:spPr bwMode="gray">
          <a:xfrm>
            <a:off x="10891769" y="2997844"/>
            <a:ext cx="1134319" cy="227630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86194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2" y="272465"/>
            <a:ext cx="11672416" cy="977601"/>
          </a:xfrm>
        </p:spPr>
        <p:txBody>
          <a:bodyPr/>
          <a:lstStyle/>
          <a:p>
            <a:r>
              <a:rPr lang="en-US" b="1" dirty="0"/>
              <a:t>Outline</a:t>
            </a:r>
          </a:p>
        </p:txBody>
      </p:sp>
      <p:sp>
        <p:nvSpPr>
          <p:cNvPr id="3" name="Espace réservé du contenu 2"/>
          <p:cNvSpPr>
            <a:spLocks noGrp="1"/>
          </p:cNvSpPr>
          <p:nvPr>
            <p:ph idx="1"/>
          </p:nvPr>
        </p:nvSpPr>
        <p:spPr/>
        <p:txBody>
          <a:bodyPr>
            <a:normAutofit lnSpcReduction="10000"/>
          </a:bodyPr>
          <a:lstStyle/>
          <a:p>
            <a:pPr marL="514350" indent="-514350">
              <a:lnSpc>
                <a:spcPct val="150000"/>
              </a:lnSpc>
              <a:spcBef>
                <a:spcPts val="0"/>
              </a:spcBef>
              <a:spcAft>
                <a:spcPts val="0"/>
              </a:spcAft>
              <a:buFont typeface="+mj-lt"/>
              <a:buAutoNum type="arabicPeriod"/>
            </a:pPr>
            <a:r>
              <a:rPr lang="en-US" sz="3600" dirty="0"/>
              <a:t>Introduction</a:t>
            </a:r>
          </a:p>
          <a:p>
            <a:pPr marL="514350" indent="-514350">
              <a:lnSpc>
                <a:spcPct val="150000"/>
              </a:lnSpc>
              <a:spcBef>
                <a:spcPts val="0"/>
              </a:spcBef>
              <a:spcAft>
                <a:spcPts val="0"/>
              </a:spcAft>
              <a:buFont typeface="+mj-lt"/>
              <a:buAutoNum type="arabicPeriod"/>
            </a:pPr>
            <a:r>
              <a:rPr lang="en-US" sz="3600" dirty="0"/>
              <a:t>Objectives</a:t>
            </a:r>
          </a:p>
          <a:p>
            <a:pPr marL="514350" indent="-514350">
              <a:lnSpc>
                <a:spcPct val="150000"/>
              </a:lnSpc>
              <a:spcBef>
                <a:spcPts val="0"/>
              </a:spcBef>
              <a:spcAft>
                <a:spcPts val="0"/>
              </a:spcAft>
              <a:buFont typeface="+mj-lt"/>
              <a:buAutoNum type="arabicPeriod"/>
            </a:pPr>
            <a:r>
              <a:rPr lang="en-US" sz="3600" dirty="0"/>
              <a:t>Methodology </a:t>
            </a:r>
          </a:p>
          <a:p>
            <a:pPr marL="514350" indent="-514350">
              <a:lnSpc>
                <a:spcPct val="150000"/>
              </a:lnSpc>
              <a:spcBef>
                <a:spcPts val="0"/>
              </a:spcBef>
              <a:spcAft>
                <a:spcPts val="0"/>
              </a:spcAft>
              <a:buFont typeface="+mj-lt"/>
              <a:buAutoNum type="arabicPeriod" startAt="4"/>
            </a:pPr>
            <a:r>
              <a:rPr lang="en-US" sz="3600" dirty="0"/>
              <a:t>Results</a:t>
            </a:r>
          </a:p>
          <a:p>
            <a:pPr marL="514350" indent="-514350">
              <a:lnSpc>
                <a:spcPct val="150000"/>
              </a:lnSpc>
              <a:spcBef>
                <a:spcPts val="0"/>
              </a:spcBef>
              <a:spcAft>
                <a:spcPts val="0"/>
              </a:spcAft>
              <a:buFont typeface="+mj-lt"/>
              <a:buAutoNum type="arabicPeriod" startAt="4"/>
            </a:pPr>
            <a:r>
              <a:rPr lang="en-US" sz="3600" dirty="0"/>
              <a:t>Recommendations </a:t>
            </a:r>
          </a:p>
          <a:p>
            <a:pPr>
              <a:lnSpc>
                <a:spcPct val="120000"/>
              </a:lnSpc>
              <a:spcBef>
                <a:spcPts val="0"/>
              </a:spcBef>
              <a:spcAft>
                <a:spcPts val="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412440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110421"/>
            <a:ext cx="11672416" cy="618786"/>
          </a:xfrm>
        </p:spPr>
        <p:txBody>
          <a:bodyPr rtlCol="0">
            <a:normAutofit/>
          </a:bodyPr>
          <a:lstStyle/>
          <a:p>
            <a:pPr algn="ctr">
              <a:defRPr/>
            </a:pPr>
            <a:r>
              <a:rPr lang="en-US" sz="3600" dirty="0"/>
              <a:t>Data Quality</a:t>
            </a:r>
          </a:p>
        </p:txBody>
      </p:sp>
      <p:sp>
        <p:nvSpPr>
          <p:cNvPr id="3" name="Content Placeholder 2"/>
          <p:cNvSpPr>
            <a:spLocks noGrp="1"/>
          </p:cNvSpPr>
          <p:nvPr>
            <p:ph idx="1"/>
          </p:nvPr>
        </p:nvSpPr>
        <p:spPr>
          <a:xfrm>
            <a:off x="278712" y="1319514"/>
            <a:ext cx="11672416" cy="4247622"/>
          </a:xfrm>
        </p:spPr>
        <p:txBody>
          <a:bodyPr numCol="2" rtlCol="0">
            <a:noAutofit/>
          </a:bodyPr>
          <a:lstStyle/>
          <a:p>
            <a:pPr>
              <a:lnSpc>
                <a:spcPct val="100000"/>
              </a:lnSpc>
              <a:spcBef>
                <a:spcPts val="0"/>
              </a:spcBef>
              <a:spcAft>
                <a:spcPts val="0"/>
              </a:spcAft>
              <a:buFont typeface="Arial" panose="020B0604020202020204" pitchFamily="34" charset="0"/>
              <a:buChar char="•"/>
              <a:defRPr/>
            </a:pPr>
            <a:r>
              <a:rPr lang="en-US" sz="2400" b="1" dirty="0">
                <a:solidFill>
                  <a:schemeClr val="tx1"/>
                </a:solidFill>
              </a:rPr>
              <a:t>Sex-ratio </a:t>
            </a:r>
          </a:p>
          <a:p>
            <a:pPr marL="0" indent="0">
              <a:lnSpc>
                <a:spcPct val="100000"/>
              </a:lnSpc>
              <a:spcBef>
                <a:spcPts val="0"/>
              </a:spcBef>
              <a:spcAft>
                <a:spcPts val="0"/>
              </a:spcAft>
              <a:buNone/>
              <a:defRPr/>
            </a:pPr>
            <a:r>
              <a:rPr lang="en-US" sz="2400" b="1" dirty="0">
                <a:solidFill>
                  <a:schemeClr val="tx1"/>
                </a:solidFill>
                <a:sym typeface="Wingdings" panose="05000000000000000000" pitchFamily="2" charset="2"/>
              </a:rPr>
              <a:t>	</a:t>
            </a:r>
            <a:r>
              <a:rPr lang="en-US" sz="2400" dirty="0">
                <a:solidFill>
                  <a:schemeClr val="tx1"/>
                </a:solidFill>
                <a:sym typeface="Wingdings" panose="05000000000000000000" pitchFamily="2" charset="2"/>
              </a:rPr>
              <a:t> </a:t>
            </a:r>
            <a:r>
              <a:rPr lang="en-US" sz="2400" dirty="0" err="1">
                <a:solidFill>
                  <a:schemeClr val="tx1"/>
                </a:solidFill>
                <a:sym typeface="Wingdings" panose="05000000000000000000" pitchFamily="2" charset="2"/>
              </a:rPr>
              <a:t>Za’atari</a:t>
            </a:r>
            <a:r>
              <a:rPr lang="en-US" sz="2400" dirty="0">
                <a:solidFill>
                  <a:schemeClr val="tx1"/>
                </a:solidFill>
                <a:sym typeface="Wingdings" panose="05000000000000000000" pitchFamily="2" charset="2"/>
              </a:rPr>
              <a:t> = </a:t>
            </a:r>
            <a:r>
              <a:rPr lang="en-US" sz="2400" b="1" dirty="0">
                <a:solidFill>
                  <a:schemeClr val="tx1"/>
                </a:solidFill>
                <a:sym typeface="Wingdings" panose="05000000000000000000" pitchFamily="2" charset="2"/>
              </a:rPr>
              <a:t>1.2</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a:t>
            </a:r>
            <a:r>
              <a:rPr lang="en-US" sz="2400" dirty="0" err="1">
                <a:solidFill>
                  <a:schemeClr val="tx1"/>
                </a:solidFill>
                <a:sym typeface="Wingdings" panose="05000000000000000000" pitchFamily="2" charset="2"/>
              </a:rPr>
              <a:t>Azraq</a:t>
            </a:r>
            <a:r>
              <a:rPr lang="en-US" sz="2400" dirty="0">
                <a:solidFill>
                  <a:schemeClr val="tx1"/>
                </a:solidFill>
                <a:sym typeface="Wingdings" panose="05000000000000000000" pitchFamily="2" charset="2"/>
              </a:rPr>
              <a:t> = </a:t>
            </a:r>
            <a:r>
              <a:rPr lang="en-US" sz="2400" b="1" dirty="0">
                <a:solidFill>
                  <a:schemeClr val="tx1"/>
                </a:solidFill>
                <a:sym typeface="Wingdings" panose="05000000000000000000" pitchFamily="2" charset="2"/>
              </a:rPr>
              <a:t>1.0</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Host Communities = </a:t>
            </a:r>
            <a:r>
              <a:rPr lang="en-US" sz="2400" b="1" dirty="0">
                <a:solidFill>
                  <a:schemeClr val="tx1"/>
                </a:solidFill>
                <a:sym typeface="Wingdings" panose="05000000000000000000" pitchFamily="2" charset="2"/>
              </a:rPr>
              <a:t>1.0</a:t>
            </a:r>
            <a:endParaRPr lang="en-US" sz="2400" dirty="0">
              <a:solidFill>
                <a:schemeClr val="tx1"/>
              </a:solidFill>
              <a:sym typeface="Wingdings" panose="05000000000000000000" pitchFamily="2" charset="2"/>
            </a:endParaRPr>
          </a:p>
          <a:p>
            <a:pPr marL="0" indent="0">
              <a:lnSpc>
                <a:spcPct val="100000"/>
              </a:lnSpc>
              <a:spcBef>
                <a:spcPts val="0"/>
              </a:spcBef>
              <a:spcAft>
                <a:spcPts val="0"/>
              </a:spcAft>
              <a:buNone/>
              <a:defRPr/>
            </a:pPr>
            <a:endParaRPr lang="en-US" sz="1200"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Quality of Age </a:t>
            </a:r>
          </a:p>
          <a:p>
            <a:pPr marL="0" indent="0">
              <a:lnSpc>
                <a:spcPct val="100000"/>
              </a:lnSpc>
              <a:spcBef>
                <a:spcPts val="0"/>
              </a:spcBef>
              <a:spcAft>
                <a:spcPts val="0"/>
              </a:spcAft>
              <a:buNone/>
              <a:defRPr/>
            </a:pPr>
            <a:r>
              <a:rPr lang="en-US" sz="2400" b="1" dirty="0">
                <a:solidFill>
                  <a:schemeClr val="tx1"/>
                </a:solidFill>
                <a:sym typeface="Wingdings" panose="05000000000000000000" pitchFamily="2" charset="2"/>
              </a:rPr>
              <a:t>	</a:t>
            </a:r>
            <a:r>
              <a:rPr lang="en-US" sz="2400" dirty="0">
                <a:solidFill>
                  <a:schemeClr val="tx1"/>
                </a:solidFill>
                <a:sym typeface="Wingdings" panose="05000000000000000000" pitchFamily="2" charset="2"/>
              </a:rPr>
              <a:t> </a:t>
            </a:r>
            <a:r>
              <a:rPr lang="en-US" sz="2400" dirty="0" err="1">
                <a:solidFill>
                  <a:schemeClr val="tx1"/>
                </a:solidFill>
                <a:sym typeface="Wingdings" panose="05000000000000000000" pitchFamily="2" charset="2"/>
              </a:rPr>
              <a:t>Za’atari</a:t>
            </a:r>
            <a:r>
              <a:rPr lang="en-US" sz="2400" dirty="0">
                <a:solidFill>
                  <a:schemeClr val="tx1"/>
                </a:solidFill>
                <a:sym typeface="Wingdings" panose="05000000000000000000" pitchFamily="2" charset="2"/>
              </a:rPr>
              <a:t> = </a:t>
            </a:r>
            <a:r>
              <a:rPr lang="en-US" sz="2400" b="1" dirty="0">
                <a:sym typeface="Wingdings" panose="05000000000000000000" pitchFamily="2" charset="2"/>
              </a:rPr>
              <a:t>97</a:t>
            </a:r>
            <a:r>
              <a:rPr lang="en-US" sz="2400" b="1" dirty="0">
                <a:solidFill>
                  <a:schemeClr val="tx1"/>
                </a:solidFill>
                <a:sym typeface="Wingdings" panose="05000000000000000000" pitchFamily="2" charset="2"/>
              </a:rPr>
              <a:t>% </a:t>
            </a:r>
            <a:r>
              <a:rPr lang="en-US" sz="2400" dirty="0">
                <a:solidFill>
                  <a:schemeClr val="tx1"/>
                </a:solidFill>
                <a:sym typeface="Wingdings" panose="05000000000000000000" pitchFamily="2" charset="2"/>
              </a:rPr>
              <a:t>of exact </a:t>
            </a:r>
            <a:r>
              <a:rPr lang="en-US" sz="2400" dirty="0" err="1">
                <a:solidFill>
                  <a:schemeClr val="tx1"/>
                </a:solidFill>
                <a:sym typeface="Wingdings" panose="05000000000000000000" pitchFamily="2" charset="2"/>
              </a:rPr>
              <a:t>DoB</a:t>
            </a:r>
            <a:endParaRPr lang="en-US" sz="2400" dirty="0">
              <a:solidFill>
                <a:schemeClr val="tx1"/>
              </a:solidFill>
              <a:sym typeface="Wingdings" panose="05000000000000000000" pitchFamily="2" charset="2"/>
            </a:endParaRP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a:t>
            </a:r>
            <a:r>
              <a:rPr lang="en-US" sz="2400" dirty="0" err="1">
                <a:solidFill>
                  <a:schemeClr val="tx1"/>
                </a:solidFill>
                <a:sym typeface="Wingdings" panose="05000000000000000000" pitchFamily="2" charset="2"/>
              </a:rPr>
              <a:t>Azraq</a:t>
            </a:r>
            <a:r>
              <a:rPr lang="en-US" sz="2400" dirty="0">
                <a:solidFill>
                  <a:schemeClr val="tx1"/>
                </a:solidFill>
                <a:sym typeface="Wingdings" panose="05000000000000000000" pitchFamily="2" charset="2"/>
              </a:rPr>
              <a:t> = </a:t>
            </a:r>
            <a:r>
              <a:rPr lang="en-US" sz="2400" b="1" dirty="0">
                <a:sym typeface="Wingdings" panose="05000000000000000000" pitchFamily="2" charset="2"/>
              </a:rPr>
              <a:t>87</a:t>
            </a:r>
            <a:r>
              <a:rPr lang="en-US" sz="2400" b="1" dirty="0">
                <a:solidFill>
                  <a:schemeClr val="tx1"/>
                </a:solidFill>
                <a:sym typeface="Wingdings" panose="05000000000000000000" pitchFamily="2" charset="2"/>
              </a:rPr>
              <a:t>%</a:t>
            </a:r>
            <a:r>
              <a:rPr lang="en-US" sz="2400" dirty="0">
                <a:solidFill>
                  <a:schemeClr val="tx1"/>
                </a:solidFill>
                <a:sym typeface="Wingdings" panose="05000000000000000000" pitchFamily="2" charset="2"/>
              </a:rPr>
              <a:t> of exact </a:t>
            </a:r>
            <a:r>
              <a:rPr lang="en-US" sz="2400" dirty="0" err="1">
                <a:solidFill>
                  <a:schemeClr val="tx1"/>
                </a:solidFill>
                <a:sym typeface="Wingdings" panose="05000000000000000000" pitchFamily="2" charset="2"/>
              </a:rPr>
              <a:t>DoB</a:t>
            </a:r>
            <a:endParaRPr lang="en-US" sz="2400" b="1" dirty="0">
              <a:solidFill>
                <a:schemeClr val="tx1"/>
              </a:solidFill>
              <a:sym typeface="Wingdings" panose="05000000000000000000" pitchFamily="2" charset="2"/>
            </a:endParaRP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Host Communities = </a:t>
            </a:r>
            <a:r>
              <a:rPr lang="en-US" sz="2400" b="1" dirty="0">
                <a:solidFill>
                  <a:schemeClr val="tx1"/>
                </a:solidFill>
                <a:sym typeface="Wingdings" panose="05000000000000000000" pitchFamily="2" charset="2"/>
              </a:rPr>
              <a:t>99%</a:t>
            </a:r>
            <a:r>
              <a:rPr lang="en-US" sz="2400" dirty="0">
                <a:solidFill>
                  <a:schemeClr val="tx1"/>
                </a:solidFill>
                <a:sym typeface="Wingdings" panose="05000000000000000000" pitchFamily="2" charset="2"/>
              </a:rPr>
              <a:t> of exact 	</a:t>
            </a:r>
            <a:r>
              <a:rPr lang="en-US" sz="2400" dirty="0" err="1">
                <a:solidFill>
                  <a:schemeClr val="tx1"/>
                </a:solidFill>
                <a:sym typeface="Wingdings" panose="05000000000000000000" pitchFamily="2" charset="2"/>
              </a:rPr>
              <a:t>DoB</a:t>
            </a:r>
            <a:endParaRPr lang="en-US" sz="2400" dirty="0">
              <a:solidFill>
                <a:schemeClr val="tx1"/>
              </a:solidFill>
              <a:sym typeface="Wingdings" panose="05000000000000000000" pitchFamily="2" charset="2"/>
            </a:endParaRPr>
          </a:p>
          <a:p>
            <a:pPr marL="0" indent="0">
              <a:lnSpc>
                <a:spcPct val="100000"/>
              </a:lnSpc>
              <a:spcBef>
                <a:spcPts val="0"/>
              </a:spcBef>
              <a:spcAft>
                <a:spcPts val="0"/>
              </a:spcAft>
              <a:buNone/>
              <a:defRPr/>
            </a:pPr>
            <a:endParaRPr lang="en-US" sz="1200" dirty="0">
              <a:solidFill>
                <a:schemeClr val="tx1"/>
              </a:solidFill>
              <a:sym typeface="Wingdings" panose="05000000000000000000" pitchFamily="2" charset="2"/>
            </a:endParaRPr>
          </a:p>
          <a:p>
            <a:pPr marL="0" indent="0">
              <a:lnSpc>
                <a:spcPct val="100000"/>
              </a:lnSpc>
              <a:spcBef>
                <a:spcPts val="0"/>
              </a:spcBef>
              <a:spcAft>
                <a:spcPts val="0"/>
              </a:spcAft>
              <a:buNone/>
              <a:defRPr/>
            </a:pPr>
            <a:endParaRPr lang="en-US" sz="1200" dirty="0">
              <a:sym typeface="Wingdings" panose="05000000000000000000" pitchFamily="2" charset="2"/>
            </a:endParaRPr>
          </a:p>
          <a:p>
            <a:pPr marL="0" indent="0">
              <a:lnSpc>
                <a:spcPct val="100000"/>
              </a:lnSpc>
              <a:spcBef>
                <a:spcPts val="0"/>
              </a:spcBef>
              <a:spcAft>
                <a:spcPts val="0"/>
              </a:spcAft>
              <a:buNone/>
              <a:defRPr/>
            </a:pPr>
            <a:endParaRPr lang="en-US" sz="1200"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Age-ratio </a:t>
            </a:r>
            <a:r>
              <a:rPr lang="en-US" sz="2400" dirty="0">
                <a:solidFill>
                  <a:schemeClr val="tx1"/>
                </a:solidFill>
                <a:sym typeface="Wingdings" panose="05000000000000000000" pitchFamily="2" charset="2"/>
              </a:rPr>
              <a:t>(6-29/30-59 months) </a:t>
            </a:r>
            <a:r>
              <a:rPr lang="en-US" sz="2000" i="1" dirty="0">
                <a:solidFill>
                  <a:schemeClr val="tx1"/>
                </a:solidFill>
                <a:sym typeface="Wingdings" panose="05000000000000000000" pitchFamily="2" charset="2"/>
              </a:rPr>
              <a:t>(value should be around 0.85)</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a:t>
            </a:r>
            <a:r>
              <a:rPr lang="en-US" sz="2400" dirty="0" err="1">
                <a:solidFill>
                  <a:schemeClr val="tx1"/>
                </a:solidFill>
                <a:sym typeface="Wingdings" panose="05000000000000000000" pitchFamily="2" charset="2"/>
              </a:rPr>
              <a:t>Za’atari</a:t>
            </a:r>
            <a:r>
              <a:rPr lang="en-US" sz="2400" dirty="0">
                <a:solidFill>
                  <a:schemeClr val="tx1"/>
                </a:solidFill>
                <a:sym typeface="Wingdings" panose="05000000000000000000" pitchFamily="2" charset="2"/>
              </a:rPr>
              <a:t> = </a:t>
            </a:r>
            <a:r>
              <a:rPr lang="en-US" sz="2400" b="1" dirty="0">
                <a:solidFill>
                  <a:schemeClr val="tx1"/>
                </a:solidFill>
                <a:sym typeface="Wingdings" panose="05000000000000000000" pitchFamily="2" charset="2"/>
              </a:rPr>
              <a:t>1.03</a:t>
            </a:r>
            <a:r>
              <a:rPr lang="en-US" sz="2400" dirty="0">
                <a:solidFill>
                  <a:schemeClr val="tx1"/>
                </a:solidFill>
                <a:sym typeface="Wingdings" panose="05000000000000000000" pitchFamily="2" charset="2"/>
              </a:rPr>
              <a:t>  More younger children than older ones</a:t>
            </a:r>
            <a:endParaRPr lang="en-US" sz="2400" b="1" dirty="0">
              <a:solidFill>
                <a:schemeClr val="tx1"/>
              </a:solidFill>
              <a:sym typeface="Wingdings" panose="05000000000000000000" pitchFamily="2" charset="2"/>
            </a:endParaRP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a:t>
            </a:r>
            <a:r>
              <a:rPr lang="en-US" sz="2400" dirty="0" err="1">
                <a:solidFill>
                  <a:schemeClr val="tx1"/>
                </a:solidFill>
                <a:sym typeface="Wingdings" panose="05000000000000000000" pitchFamily="2" charset="2"/>
              </a:rPr>
              <a:t>Azraq</a:t>
            </a:r>
            <a:r>
              <a:rPr lang="en-US" sz="2400" dirty="0">
                <a:solidFill>
                  <a:schemeClr val="tx1"/>
                </a:solidFill>
                <a:sym typeface="Wingdings" panose="05000000000000000000" pitchFamily="2" charset="2"/>
              </a:rPr>
              <a:t> = </a:t>
            </a:r>
            <a:r>
              <a:rPr lang="en-US" sz="2400" b="1" dirty="0">
                <a:solidFill>
                  <a:schemeClr val="tx1"/>
                </a:solidFill>
                <a:sym typeface="Wingdings" panose="05000000000000000000" pitchFamily="2" charset="2"/>
              </a:rPr>
              <a:t>0.82</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Host Communities = </a:t>
            </a:r>
            <a:r>
              <a:rPr lang="en-US" sz="2400" b="1" dirty="0">
                <a:solidFill>
                  <a:schemeClr val="tx1"/>
                </a:solidFill>
                <a:sym typeface="Wingdings" panose="05000000000000000000" pitchFamily="2" charset="2"/>
              </a:rPr>
              <a:t>0.90</a:t>
            </a:r>
          </a:p>
          <a:p>
            <a:pPr marL="0" indent="0">
              <a:lnSpc>
                <a:spcPct val="100000"/>
              </a:lnSpc>
              <a:spcBef>
                <a:spcPts val="0"/>
              </a:spcBef>
              <a:spcAft>
                <a:spcPts val="0"/>
              </a:spcAft>
              <a:buNone/>
              <a:defRPr/>
            </a:pPr>
            <a:r>
              <a:rPr lang="en-US" sz="2400" b="1" dirty="0">
                <a:solidFill>
                  <a:schemeClr val="tx1"/>
                </a:solidFill>
                <a:sym typeface="Wingdings" panose="05000000000000000000" pitchFamily="2" charset="2"/>
              </a:rPr>
              <a:t>	</a:t>
            </a:r>
            <a:endParaRPr lang="en-US" sz="1200" b="1"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SD </a:t>
            </a:r>
            <a:r>
              <a:rPr lang="en-US" sz="2400" b="1" dirty="0" err="1">
                <a:solidFill>
                  <a:schemeClr val="tx1"/>
                </a:solidFill>
              </a:rPr>
              <a:t>WHZ</a:t>
            </a:r>
            <a:r>
              <a:rPr lang="en-US" sz="2400" b="1" dirty="0">
                <a:solidFill>
                  <a:schemeClr val="tx1"/>
                </a:solidFill>
              </a:rPr>
              <a:t>, </a:t>
            </a:r>
            <a:r>
              <a:rPr lang="en-US" sz="2400" b="1" dirty="0" err="1">
                <a:solidFill>
                  <a:schemeClr val="tx1"/>
                </a:solidFill>
              </a:rPr>
              <a:t>HAZ</a:t>
            </a:r>
            <a:r>
              <a:rPr lang="en-US" sz="2400" b="1" dirty="0">
                <a:solidFill>
                  <a:schemeClr val="tx1"/>
                </a:solidFill>
              </a:rPr>
              <a:t> and </a:t>
            </a:r>
            <a:r>
              <a:rPr lang="en-US" sz="2400" b="1" dirty="0" err="1"/>
              <a:t>W</a:t>
            </a:r>
            <a:r>
              <a:rPr lang="en-US" sz="2400" b="1" dirty="0" err="1">
                <a:solidFill>
                  <a:schemeClr val="tx1"/>
                </a:solidFill>
              </a:rPr>
              <a:t>AZ</a:t>
            </a:r>
            <a:r>
              <a:rPr lang="en-US" sz="2400" dirty="0">
                <a:solidFill>
                  <a:schemeClr val="tx1"/>
                </a:solidFill>
              </a:rPr>
              <a:t> fall inside acceptable range (0.8-1.2) for all survey areas.</a:t>
            </a:r>
          </a:p>
        </p:txBody>
      </p:sp>
    </p:spTree>
    <p:extLst>
      <p:ext uri="{BB962C8B-B14F-4D97-AF65-F5344CB8AC3E}">
        <p14:creationId xmlns:p14="http://schemas.microsoft.com/office/powerpoint/2010/main" val="3347029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extLst>
              <p:ext uri="{D42A27DB-BD31-4B8C-83A1-F6EECF244321}">
                <p14:modId xmlns:p14="http://schemas.microsoft.com/office/powerpoint/2010/main" val="203368238"/>
              </p:ext>
            </p:extLst>
          </p:nvPr>
        </p:nvGraphicFramePr>
        <p:xfrm>
          <a:off x="495948" y="1937288"/>
          <a:ext cx="11360255" cy="2619215"/>
        </p:xfrm>
        <a:graphic>
          <a:graphicData uri="http://schemas.openxmlformats.org/drawingml/2006/table">
            <a:tbl>
              <a:tblPr firstRow="1" firstCol="1" bandRow="1"/>
              <a:tblGrid>
                <a:gridCol w="2000204">
                  <a:extLst>
                    <a:ext uri="{9D8B030D-6E8A-4147-A177-3AD203B41FA5}">
                      <a16:colId xmlns:a16="http://schemas.microsoft.com/office/drawing/2014/main" val="20000"/>
                    </a:ext>
                  </a:extLst>
                </a:gridCol>
                <a:gridCol w="1079655">
                  <a:extLst>
                    <a:ext uri="{9D8B030D-6E8A-4147-A177-3AD203B41FA5}">
                      <a16:colId xmlns:a16="http://schemas.microsoft.com/office/drawing/2014/main" val="20001"/>
                    </a:ext>
                  </a:extLst>
                </a:gridCol>
                <a:gridCol w="920549">
                  <a:extLst>
                    <a:ext uri="{9D8B030D-6E8A-4147-A177-3AD203B41FA5}">
                      <a16:colId xmlns:a16="http://schemas.microsoft.com/office/drawing/2014/main" val="20002"/>
                    </a:ext>
                  </a:extLst>
                </a:gridCol>
                <a:gridCol w="920549">
                  <a:extLst>
                    <a:ext uri="{9D8B030D-6E8A-4147-A177-3AD203B41FA5}">
                      <a16:colId xmlns:a16="http://schemas.microsoft.com/office/drawing/2014/main" val="20003"/>
                    </a:ext>
                  </a:extLst>
                </a:gridCol>
                <a:gridCol w="925095">
                  <a:extLst>
                    <a:ext uri="{9D8B030D-6E8A-4147-A177-3AD203B41FA5}">
                      <a16:colId xmlns:a16="http://schemas.microsoft.com/office/drawing/2014/main" val="20004"/>
                    </a:ext>
                  </a:extLst>
                </a:gridCol>
                <a:gridCol w="922822">
                  <a:extLst>
                    <a:ext uri="{9D8B030D-6E8A-4147-A177-3AD203B41FA5}">
                      <a16:colId xmlns:a16="http://schemas.microsoft.com/office/drawing/2014/main" val="20005"/>
                    </a:ext>
                  </a:extLst>
                </a:gridCol>
                <a:gridCol w="770534">
                  <a:extLst>
                    <a:ext uri="{9D8B030D-6E8A-4147-A177-3AD203B41FA5}">
                      <a16:colId xmlns:a16="http://schemas.microsoft.com/office/drawing/2014/main" val="20006"/>
                    </a:ext>
                  </a:extLst>
                </a:gridCol>
                <a:gridCol w="770534">
                  <a:extLst>
                    <a:ext uri="{9D8B030D-6E8A-4147-A177-3AD203B41FA5}">
                      <a16:colId xmlns:a16="http://schemas.microsoft.com/office/drawing/2014/main" val="20007"/>
                    </a:ext>
                  </a:extLst>
                </a:gridCol>
                <a:gridCol w="768261">
                  <a:extLst>
                    <a:ext uri="{9D8B030D-6E8A-4147-A177-3AD203B41FA5}">
                      <a16:colId xmlns:a16="http://schemas.microsoft.com/office/drawing/2014/main" val="20008"/>
                    </a:ext>
                  </a:extLst>
                </a:gridCol>
                <a:gridCol w="768261">
                  <a:extLst>
                    <a:ext uri="{9D8B030D-6E8A-4147-A177-3AD203B41FA5}">
                      <a16:colId xmlns:a16="http://schemas.microsoft.com/office/drawing/2014/main" val="20009"/>
                    </a:ext>
                  </a:extLst>
                </a:gridCol>
                <a:gridCol w="661431">
                  <a:extLst>
                    <a:ext uri="{9D8B030D-6E8A-4147-A177-3AD203B41FA5}">
                      <a16:colId xmlns:a16="http://schemas.microsoft.com/office/drawing/2014/main" val="20010"/>
                    </a:ext>
                  </a:extLst>
                </a:gridCol>
                <a:gridCol w="852360">
                  <a:extLst>
                    <a:ext uri="{9D8B030D-6E8A-4147-A177-3AD203B41FA5}">
                      <a16:colId xmlns:a16="http://schemas.microsoft.com/office/drawing/2014/main" val="20011"/>
                    </a:ext>
                  </a:extLst>
                </a:gridCol>
              </a:tblGrid>
              <a:tr h="1164095">
                <a:tc>
                  <a:txBody>
                    <a:bodyPr/>
                    <a:lstStyle/>
                    <a:p>
                      <a:pP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Survey Area</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Missing and flagged data</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Overall Sex Ratio</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Overall Age Distrib</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DPS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Weight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DPS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Height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DPS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MUAC</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SD WHZ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Skewness WHZ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Kurtosis WHZ</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Poisson Dist.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600" b="1">
                          <a:effectLst/>
                          <a:latin typeface="Arial" panose="020B0604020202020204" pitchFamily="34" charset="0"/>
                          <a:ea typeface="Calibri" panose="020F0502020204030204" pitchFamily="34" charset="0"/>
                          <a:cs typeface="Times New Roman" panose="02020603050405020304" pitchFamily="18" charset="0"/>
                        </a:rPr>
                        <a:t>Overall Data Quality Score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485040">
                <a:tc>
                  <a:txBody>
                    <a:bodyPr/>
                    <a:lstStyle/>
                    <a:p>
                      <a:pP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Za’atari</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7%</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485040">
                <a:tc>
                  <a:txBody>
                    <a:bodyPr/>
                    <a:lstStyle/>
                    <a:p>
                      <a:pP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Azraq</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3%</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485040">
                <a:tc>
                  <a:txBody>
                    <a:bodyPr/>
                    <a:lstStyle/>
                    <a:p>
                      <a:pP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278712" y="272466"/>
            <a:ext cx="11672416" cy="595635"/>
          </a:xfrm>
        </p:spPr>
        <p:txBody>
          <a:bodyPr rtlCol="0">
            <a:normAutofit/>
          </a:bodyPr>
          <a:lstStyle/>
          <a:p>
            <a:pPr algn="ctr">
              <a:defRPr/>
            </a:pPr>
            <a:r>
              <a:rPr lang="en-US" sz="3600" dirty="0"/>
              <a:t>Data Quality</a:t>
            </a:r>
          </a:p>
        </p:txBody>
      </p:sp>
      <p:sp>
        <p:nvSpPr>
          <p:cNvPr id="9" name="Freeform 29"/>
          <p:cNvSpPr>
            <a:spLocks/>
          </p:cNvSpPr>
          <p:nvPr>
            <p:custDataLst>
              <p:tags r:id="rId1"/>
            </p:custDataLst>
          </p:nvPr>
        </p:nvSpPr>
        <p:spPr bwMode="gray">
          <a:xfrm>
            <a:off x="10968658" y="3114703"/>
            <a:ext cx="887545" cy="44278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8" name="Freeform 29"/>
          <p:cNvSpPr>
            <a:spLocks/>
          </p:cNvSpPr>
          <p:nvPr>
            <p:custDataLst>
              <p:tags r:id="rId2"/>
            </p:custDataLst>
          </p:nvPr>
        </p:nvSpPr>
        <p:spPr bwMode="gray">
          <a:xfrm>
            <a:off x="10958906" y="3597051"/>
            <a:ext cx="887545" cy="453639"/>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2" name="Freeform 29"/>
          <p:cNvSpPr>
            <a:spLocks/>
          </p:cNvSpPr>
          <p:nvPr>
            <p:custDataLst>
              <p:tags r:id="rId3"/>
            </p:custDataLst>
          </p:nvPr>
        </p:nvSpPr>
        <p:spPr bwMode="gray">
          <a:xfrm>
            <a:off x="10968658" y="4129811"/>
            <a:ext cx="887545" cy="407721"/>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pic>
        <p:nvPicPr>
          <p:cNvPr id="14" name="Image 13"/>
          <p:cNvPicPr>
            <a:picLocks noChangeAspect="1"/>
          </p:cNvPicPr>
          <p:nvPr/>
        </p:nvPicPr>
        <p:blipFill>
          <a:blip r:embed="rId6"/>
          <a:stretch>
            <a:fillRect/>
          </a:stretch>
        </p:blipFill>
        <p:spPr>
          <a:xfrm>
            <a:off x="602686" y="4556503"/>
            <a:ext cx="11047588" cy="1575581"/>
          </a:xfrm>
          <a:prstGeom prst="rect">
            <a:avLst/>
          </a:prstGeom>
        </p:spPr>
      </p:pic>
    </p:spTree>
    <p:extLst>
      <p:ext uri="{BB962C8B-B14F-4D97-AF65-F5344CB8AC3E}">
        <p14:creationId xmlns:p14="http://schemas.microsoft.com/office/powerpoint/2010/main" val="1541573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NUTRITION STATUS OF CHILDREN</a:t>
            </a:r>
          </a:p>
        </p:txBody>
      </p:sp>
    </p:spTree>
    <p:extLst>
      <p:ext uri="{BB962C8B-B14F-4D97-AF65-F5344CB8AC3E}">
        <p14:creationId xmlns:p14="http://schemas.microsoft.com/office/powerpoint/2010/main" val="3852995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8"/>
          <p:cNvGraphicFramePr>
            <a:graphicFrameLocks noGrp="1"/>
          </p:cNvGraphicFramePr>
          <p:nvPr>
            <p:extLst>
              <p:ext uri="{D42A27DB-BD31-4B8C-83A1-F6EECF244321}">
                <p14:modId xmlns:p14="http://schemas.microsoft.com/office/powerpoint/2010/main" val="952769470"/>
              </p:ext>
            </p:extLst>
          </p:nvPr>
        </p:nvGraphicFramePr>
        <p:xfrm>
          <a:off x="0" y="0"/>
          <a:ext cx="12191999" cy="6465093"/>
        </p:xfrm>
        <a:graphic>
          <a:graphicData uri="http://schemas.openxmlformats.org/drawingml/2006/chart">
            <c:chart xmlns:c="http://schemas.openxmlformats.org/drawingml/2006/chart" xmlns:r="http://schemas.openxmlformats.org/officeDocument/2006/relationships" r:id="rId5"/>
          </a:graphicData>
        </a:graphic>
      </p:graphicFrame>
      <p:sp>
        <p:nvSpPr>
          <p:cNvPr id="6" name="Freeform 29"/>
          <p:cNvSpPr>
            <a:spLocks/>
          </p:cNvSpPr>
          <p:nvPr>
            <p:custDataLst>
              <p:tags r:id="rId1"/>
            </p:custDataLst>
          </p:nvPr>
        </p:nvSpPr>
        <p:spPr bwMode="gray">
          <a:xfrm>
            <a:off x="3233105" y="3372030"/>
            <a:ext cx="693500" cy="68255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7" name="Freeform 29"/>
          <p:cNvSpPr>
            <a:spLocks/>
          </p:cNvSpPr>
          <p:nvPr>
            <p:custDataLst>
              <p:tags r:id="rId2"/>
            </p:custDataLst>
          </p:nvPr>
        </p:nvSpPr>
        <p:spPr bwMode="gray">
          <a:xfrm>
            <a:off x="11119160" y="3893022"/>
            <a:ext cx="693500" cy="68255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1061039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4"/>
          <p:cNvGraphicFramePr>
            <a:graphicFrameLocks noGrp="1"/>
          </p:cNvGraphicFramePr>
          <p:nvPr>
            <p:extLst>
              <p:ext uri="{D42A27DB-BD31-4B8C-83A1-F6EECF244321}">
                <p14:modId xmlns:p14="http://schemas.microsoft.com/office/powerpoint/2010/main" val="3977672730"/>
              </p:ext>
            </p:extLst>
          </p:nvPr>
        </p:nvGraphicFramePr>
        <p:xfrm>
          <a:off x="1" y="0"/>
          <a:ext cx="12191999" cy="6465093"/>
        </p:xfrm>
        <a:graphic>
          <a:graphicData uri="http://schemas.openxmlformats.org/drawingml/2006/chart">
            <c:chart xmlns:c="http://schemas.openxmlformats.org/drawingml/2006/chart" xmlns:r="http://schemas.openxmlformats.org/officeDocument/2006/relationships" r:id="rId5"/>
          </a:graphicData>
        </a:graphic>
      </p:graphicFrame>
      <p:sp>
        <p:nvSpPr>
          <p:cNvPr id="6" name="Freeform 29"/>
          <p:cNvSpPr>
            <a:spLocks/>
          </p:cNvSpPr>
          <p:nvPr>
            <p:custDataLst>
              <p:tags r:id="rId1"/>
            </p:custDataLst>
          </p:nvPr>
        </p:nvSpPr>
        <p:spPr bwMode="gray">
          <a:xfrm>
            <a:off x="3271464" y="4591867"/>
            <a:ext cx="693500" cy="460194"/>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7" name="Freeform 29"/>
          <p:cNvSpPr>
            <a:spLocks/>
          </p:cNvSpPr>
          <p:nvPr>
            <p:custDataLst>
              <p:tags r:id="rId2"/>
            </p:custDataLst>
          </p:nvPr>
        </p:nvSpPr>
        <p:spPr bwMode="gray">
          <a:xfrm>
            <a:off x="11109960" y="5074922"/>
            <a:ext cx="660750" cy="318101"/>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529017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phique 7"/>
          <p:cNvGraphicFramePr>
            <a:graphicFrameLocks noGrp="1"/>
          </p:cNvGraphicFramePr>
          <p:nvPr>
            <p:extLst/>
          </p:nvPr>
        </p:nvGraphicFramePr>
        <p:xfrm>
          <a:off x="0" y="0"/>
          <a:ext cx="12191999" cy="6465093"/>
        </p:xfrm>
        <a:graphic>
          <a:graphicData uri="http://schemas.openxmlformats.org/drawingml/2006/chart">
            <c:chart xmlns:c="http://schemas.openxmlformats.org/drawingml/2006/chart" xmlns:r="http://schemas.openxmlformats.org/officeDocument/2006/relationships" r:id="rId5"/>
          </a:graphicData>
        </a:graphic>
      </p:graphicFrame>
      <p:sp>
        <p:nvSpPr>
          <p:cNvPr id="6" name="Freeform 29"/>
          <p:cNvSpPr>
            <a:spLocks/>
          </p:cNvSpPr>
          <p:nvPr>
            <p:custDataLst>
              <p:tags r:id="rId1"/>
            </p:custDataLst>
          </p:nvPr>
        </p:nvSpPr>
        <p:spPr bwMode="gray">
          <a:xfrm>
            <a:off x="3310597" y="3232546"/>
            <a:ext cx="693500" cy="534375"/>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7" name="Freeform 29"/>
          <p:cNvSpPr>
            <a:spLocks/>
          </p:cNvSpPr>
          <p:nvPr>
            <p:custDataLst>
              <p:tags r:id="rId2"/>
            </p:custDataLst>
          </p:nvPr>
        </p:nvSpPr>
        <p:spPr bwMode="gray">
          <a:xfrm>
            <a:off x="11077210" y="3949944"/>
            <a:ext cx="693500" cy="446210"/>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2966484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NUTRITION STATUS OF </a:t>
            </a:r>
            <a:r>
              <a:rPr lang="en-US" sz="4800" dirty="0" err="1"/>
              <a:t>womEN</a:t>
            </a:r>
            <a:endParaRPr lang="en-US" sz="4800" dirty="0"/>
          </a:p>
        </p:txBody>
      </p:sp>
    </p:spTree>
    <p:extLst>
      <p:ext uri="{BB962C8B-B14F-4D97-AF65-F5344CB8AC3E}">
        <p14:creationId xmlns:p14="http://schemas.microsoft.com/office/powerpoint/2010/main" val="64719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836" y="466580"/>
            <a:ext cx="11672416" cy="595636"/>
          </a:xfrm>
        </p:spPr>
        <p:txBody>
          <a:bodyPr rtlCol="0">
            <a:normAutofit fontScale="90000"/>
          </a:bodyPr>
          <a:lstStyle/>
          <a:p>
            <a:pPr algn="ctr">
              <a:defRPr/>
            </a:pPr>
            <a:r>
              <a:rPr lang="en-US" sz="3600" dirty="0"/>
              <a:t>Nutrition Status of Women (15-49 years)</a:t>
            </a:r>
            <a:br>
              <a:rPr lang="en-US" sz="3600" dirty="0"/>
            </a:br>
            <a:r>
              <a:rPr lang="en-US" sz="3600" dirty="0"/>
              <a:t>MUAC &lt;230 mm</a:t>
            </a:r>
          </a:p>
        </p:txBody>
      </p:sp>
      <p:graphicFrame>
        <p:nvGraphicFramePr>
          <p:cNvPr id="9" name="Tableau 8"/>
          <p:cNvGraphicFramePr>
            <a:graphicFrameLocks noGrp="1"/>
          </p:cNvGraphicFramePr>
          <p:nvPr>
            <p:extLst>
              <p:ext uri="{D42A27DB-BD31-4B8C-83A1-F6EECF244321}">
                <p14:modId xmlns:p14="http://schemas.microsoft.com/office/powerpoint/2010/main" val="2499035720"/>
              </p:ext>
            </p:extLst>
          </p:nvPr>
        </p:nvGraphicFramePr>
        <p:xfrm>
          <a:off x="329836" y="1652237"/>
          <a:ext cx="11614292" cy="3611103"/>
        </p:xfrm>
        <a:graphic>
          <a:graphicData uri="http://schemas.openxmlformats.org/drawingml/2006/table">
            <a:tbl>
              <a:tblPr firstRow="1" firstCol="1" bandRow="1"/>
              <a:tblGrid>
                <a:gridCol w="2327504">
                  <a:extLst>
                    <a:ext uri="{9D8B030D-6E8A-4147-A177-3AD203B41FA5}">
                      <a16:colId xmlns:a16="http://schemas.microsoft.com/office/drawing/2014/main" val="20000"/>
                    </a:ext>
                  </a:extLst>
                </a:gridCol>
                <a:gridCol w="1319383">
                  <a:extLst>
                    <a:ext uri="{9D8B030D-6E8A-4147-A177-3AD203B41FA5}">
                      <a16:colId xmlns:a16="http://schemas.microsoft.com/office/drawing/2014/main" val="20001"/>
                    </a:ext>
                  </a:extLst>
                </a:gridCol>
                <a:gridCol w="1328675">
                  <a:extLst>
                    <a:ext uri="{9D8B030D-6E8A-4147-A177-3AD203B41FA5}">
                      <a16:colId xmlns:a16="http://schemas.microsoft.com/office/drawing/2014/main" val="20002"/>
                    </a:ext>
                  </a:extLst>
                </a:gridCol>
                <a:gridCol w="1328675">
                  <a:extLst>
                    <a:ext uri="{9D8B030D-6E8A-4147-A177-3AD203B41FA5}">
                      <a16:colId xmlns:a16="http://schemas.microsoft.com/office/drawing/2014/main" val="20003"/>
                    </a:ext>
                  </a:extLst>
                </a:gridCol>
                <a:gridCol w="1328675">
                  <a:extLst>
                    <a:ext uri="{9D8B030D-6E8A-4147-A177-3AD203B41FA5}">
                      <a16:colId xmlns:a16="http://schemas.microsoft.com/office/drawing/2014/main" val="20004"/>
                    </a:ext>
                  </a:extLst>
                </a:gridCol>
                <a:gridCol w="1328675">
                  <a:extLst>
                    <a:ext uri="{9D8B030D-6E8A-4147-A177-3AD203B41FA5}">
                      <a16:colId xmlns:a16="http://schemas.microsoft.com/office/drawing/2014/main" val="20005"/>
                    </a:ext>
                  </a:extLst>
                </a:gridCol>
                <a:gridCol w="1328675">
                  <a:extLst>
                    <a:ext uri="{9D8B030D-6E8A-4147-A177-3AD203B41FA5}">
                      <a16:colId xmlns:a16="http://schemas.microsoft.com/office/drawing/2014/main" val="20006"/>
                    </a:ext>
                  </a:extLst>
                </a:gridCol>
                <a:gridCol w="1324030">
                  <a:extLst>
                    <a:ext uri="{9D8B030D-6E8A-4147-A177-3AD203B41FA5}">
                      <a16:colId xmlns:a16="http://schemas.microsoft.com/office/drawing/2014/main" val="20007"/>
                    </a:ext>
                  </a:extLst>
                </a:gridCol>
              </a:tblGrid>
              <a:tr h="1109643">
                <a:tc rowSpan="2">
                  <a:txBody>
                    <a:bodyPr/>
                    <a:lstStyle/>
                    <a:p>
                      <a:pPr>
                        <a:spcAft>
                          <a:spcPts val="0"/>
                        </a:spcAft>
                      </a:pPr>
                      <a:r>
                        <a:rPr lang="en-US" sz="1800" b="1" dirty="0">
                          <a:effectLst/>
                          <a:latin typeface="Arial" panose="020B0604020202020204" pitchFamily="34" charset="0"/>
                          <a:ea typeface="Calibri" panose="020F0502020204030204" pitchFamily="34" charset="0"/>
                          <a:cs typeface="Arial" panose="020B0604020202020204" pitchFamily="34" charset="0"/>
                        </a:rPr>
                        <a:t>Survey Area</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Non pregnant and non-lactating women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Pregnant women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Lactating women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71124">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[CI 95%]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b="1">
                          <a:effectLst/>
                          <a:latin typeface="Arial" panose="020B0604020202020204" pitchFamily="34" charset="0"/>
                          <a:ea typeface="Calibri" panose="020F0502020204030204" pitchFamily="34" charset="0"/>
                          <a:cs typeface="Arial" panose="020B0604020202020204" pitchFamily="34" charset="0"/>
                        </a:rPr>
                        <a:t>[CI 95%]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CA" sz="1800" b="1">
                          <a:effectLst/>
                          <a:latin typeface="Arial" panose="020B0604020202020204" pitchFamily="34" charset="0"/>
                          <a:ea typeface="Calibri" panose="020F0502020204030204" pitchFamily="34" charset="0"/>
                          <a:cs typeface="Arial" panose="020B0604020202020204" pitchFamily="34" charset="0"/>
                        </a:rPr>
                        <a:t>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CA" sz="1800" b="1">
                          <a:effectLst/>
                          <a:latin typeface="Arial" panose="020B0604020202020204" pitchFamily="34" charset="0"/>
                          <a:ea typeface="Calibri" panose="020F0502020204030204" pitchFamily="34" charset="0"/>
                          <a:cs typeface="Arial" panose="020B0604020202020204" pitchFamily="34" charset="0"/>
                        </a:rPr>
                        <a:t>%</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CA" sz="1800" b="1">
                          <a:effectLst/>
                          <a:latin typeface="Arial" panose="020B0604020202020204" pitchFamily="34" charset="0"/>
                          <a:ea typeface="Calibri" panose="020F0502020204030204" pitchFamily="34" charset="0"/>
                          <a:cs typeface="Arial" panose="020B0604020202020204" pitchFamily="34" charset="0"/>
                        </a:rPr>
                        <a:t>[CI 95%]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610112">
                <a:tc>
                  <a:txBody>
                    <a:bodyPr/>
                    <a:lstStyle/>
                    <a:p>
                      <a:pPr>
                        <a:spcAft>
                          <a:spcPts val="0"/>
                        </a:spcAft>
                      </a:pPr>
                      <a:r>
                        <a:rPr lang="en-US" sz="1800" dirty="0" err="1">
                          <a:effectLst/>
                          <a:latin typeface="Arial" panose="020B0604020202020204" pitchFamily="34" charset="0"/>
                          <a:ea typeface="Calibri" panose="020F0502020204030204" pitchFamily="34" charset="0"/>
                          <a:cs typeface="Arial" panose="020B0604020202020204" pitchFamily="34" charset="0"/>
                        </a:rPr>
                        <a:t>Za’atari</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419</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14</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5.7%</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[2.6-8.8]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4</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7.8%</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[0.9-14.8]</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2</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1.7%</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[0.0-4.0]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0112">
                <a:tc>
                  <a:txBody>
                    <a:bodyPr/>
                    <a:lstStyle/>
                    <a:p>
                      <a:pP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Azraq</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434</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14</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5.4%</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[3.0-7.9]</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4</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8.5%</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[0.7-16.3]</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9</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7.6%</a:t>
                      </a:r>
                      <a:endParaRPr lang="fr-FR" sz="18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[3.1-12.1]</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0112">
                <a:tc>
                  <a:txBody>
                    <a:bodyPr/>
                    <a:lstStyle/>
                    <a:p>
                      <a:pP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Host Communities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668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22</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4.7%</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[2.9-6.5]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5</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7.7%</a:t>
                      </a:r>
                      <a:endParaRPr lang="fr-FR" sz="180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[1.6-13.8]</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 name="Freeform 29"/>
          <p:cNvSpPr>
            <a:spLocks/>
          </p:cNvSpPr>
          <p:nvPr>
            <p:custDataLst>
              <p:tags r:id="rId1"/>
            </p:custDataLst>
          </p:nvPr>
        </p:nvSpPr>
        <p:spPr bwMode="gray">
          <a:xfrm>
            <a:off x="4096228" y="3329211"/>
            <a:ext cx="1211452" cy="1934129"/>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1" name="Freeform 29"/>
          <p:cNvSpPr>
            <a:spLocks/>
          </p:cNvSpPr>
          <p:nvPr>
            <p:custDataLst>
              <p:tags r:id="rId2"/>
            </p:custDataLst>
          </p:nvPr>
        </p:nvSpPr>
        <p:spPr bwMode="gray">
          <a:xfrm>
            <a:off x="7742501" y="3202069"/>
            <a:ext cx="1766806" cy="2369690"/>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2" name="Freeform 29"/>
          <p:cNvSpPr>
            <a:spLocks/>
          </p:cNvSpPr>
          <p:nvPr>
            <p:custDataLst>
              <p:tags r:id="rId3"/>
            </p:custDataLst>
          </p:nvPr>
        </p:nvSpPr>
        <p:spPr bwMode="gray">
          <a:xfrm>
            <a:off x="10832079" y="3868982"/>
            <a:ext cx="876792" cy="51793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2944689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595636"/>
          </a:xfrm>
        </p:spPr>
        <p:txBody>
          <a:bodyPr rtlCol="0">
            <a:normAutofit/>
          </a:bodyPr>
          <a:lstStyle/>
          <a:p>
            <a:pPr algn="ctr">
              <a:defRPr/>
            </a:pPr>
            <a:r>
              <a:rPr lang="en-US" sz="3600" dirty="0"/>
              <a:t>Enrolment in ANC Programme</a:t>
            </a:r>
          </a:p>
        </p:txBody>
      </p:sp>
      <p:graphicFrame>
        <p:nvGraphicFramePr>
          <p:cNvPr id="9" name="Tableau 8"/>
          <p:cNvGraphicFramePr>
            <a:graphicFrameLocks noGrp="1"/>
          </p:cNvGraphicFramePr>
          <p:nvPr>
            <p:extLst>
              <p:ext uri="{D42A27DB-BD31-4B8C-83A1-F6EECF244321}">
                <p14:modId xmlns:p14="http://schemas.microsoft.com/office/powerpoint/2010/main" val="2958740042"/>
              </p:ext>
            </p:extLst>
          </p:nvPr>
        </p:nvGraphicFramePr>
        <p:xfrm>
          <a:off x="403794" y="1853717"/>
          <a:ext cx="11422251" cy="3084160"/>
        </p:xfrm>
        <a:graphic>
          <a:graphicData uri="http://schemas.openxmlformats.org/drawingml/2006/table">
            <a:tbl>
              <a:tblPr firstRow="1" firstCol="1" bandRow="1"/>
              <a:tblGrid>
                <a:gridCol w="4150846">
                  <a:extLst>
                    <a:ext uri="{9D8B030D-6E8A-4147-A177-3AD203B41FA5}">
                      <a16:colId xmlns:a16="http://schemas.microsoft.com/office/drawing/2014/main" val="20000"/>
                    </a:ext>
                  </a:extLst>
                </a:gridCol>
                <a:gridCol w="1265585">
                  <a:extLst>
                    <a:ext uri="{9D8B030D-6E8A-4147-A177-3AD203B41FA5}">
                      <a16:colId xmlns:a16="http://schemas.microsoft.com/office/drawing/2014/main" val="20001"/>
                    </a:ext>
                  </a:extLst>
                </a:gridCol>
                <a:gridCol w="2053752">
                  <a:extLst>
                    <a:ext uri="{9D8B030D-6E8A-4147-A177-3AD203B41FA5}">
                      <a16:colId xmlns:a16="http://schemas.microsoft.com/office/drawing/2014/main" val="20002"/>
                    </a:ext>
                  </a:extLst>
                </a:gridCol>
                <a:gridCol w="3952068">
                  <a:extLst>
                    <a:ext uri="{9D8B030D-6E8A-4147-A177-3AD203B41FA5}">
                      <a16:colId xmlns:a16="http://schemas.microsoft.com/office/drawing/2014/main" val="20003"/>
                    </a:ext>
                  </a:extLst>
                </a:gridCol>
              </a:tblGrid>
              <a:tr h="1165668">
                <a:tc rowSpan="2">
                  <a:txBody>
                    <a:bodyPr/>
                    <a:lstStyle/>
                    <a:p>
                      <a:pPr algn="ctr">
                        <a:spcAft>
                          <a:spcPts val="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N</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Proportion of pregnant women attending ANC programme</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752827">
                <a:tc vMerge="1">
                  <a:txBody>
                    <a:bodyPr/>
                    <a:lstStyle/>
                    <a:p>
                      <a:endParaRPr lang="fr-FR"/>
                    </a:p>
                  </a:txBody>
                  <a:tcPr/>
                </a:tc>
                <a:tc vMerge="1">
                  <a:txBody>
                    <a:bodyPr/>
                    <a:lstStyle/>
                    <a:p>
                      <a:endParaRPr lang="fr-FR"/>
                    </a:p>
                  </a:txBody>
                  <a:tcPr/>
                </a:tc>
                <a:tc>
                  <a:txBody>
                    <a:bodyPr/>
                    <a:lstStyle/>
                    <a:p>
                      <a:pPr algn="ctr">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n</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2000" b="1">
                          <a:effectLst/>
                          <a:latin typeface="Arial" panose="020B0604020202020204" pitchFamily="34" charset="0"/>
                          <a:ea typeface="Calibri" panose="020F0502020204030204" pitchFamily="34" charset="0"/>
                          <a:cs typeface="Times New Roman" panose="02020603050405020304" pitchFamily="18" charset="0"/>
                        </a:rPr>
                        <a:t>% [95% CI]</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88555">
                <a:tc>
                  <a:txBody>
                    <a:bodyPr/>
                    <a:lstStyle/>
                    <a:p>
                      <a:pP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Za’atari</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52</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51</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98.1% [94.1-100.0]</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8555">
                <a:tc>
                  <a:txBody>
                    <a:bodyPr/>
                    <a:lstStyle/>
                    <a:p>
                      <a:pP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Azraq</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52</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41</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78.8% [66.2-91.5]</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8555">
                <a:tc>
                  <a:txBody>
                    <a:bodyPr/>
                    <a:lstStyle/>
                    <a:p>
                      <a:pP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71</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effectLst/>
                          <a:latin typeface="Arial" panose="020B0604020202020204" pitchFamily="34" charset="0"/>
                          <a:ea typeface="Calibri" panose="020F0502020204030204" pitchFamily="34" charset="0"/>
                          <a:cs typeface="Times New Roman" panose="02020603050405020304" pitchFamily="18" charset="0"/>
                        </a:rPr>
                        <a:t>54</a:t>
                      </a:r>
                      <a:endParaRPr lang="fr-F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76.1% [65.1-87.0]</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 name="Freeform 29"/>
          <p:cNvSpPr>
            <a:spLocks/>
          </p:cNvSpPr>
          <p:nvPr>
            <p:custDataLst>
              <p:tags r:id="rId1"/>
            </p:custDataLst>
          </p:nvPr>
        </p:nvSpPr>
        <p:spPr bwMode="gray">
          <a:xfrm>
            <a:off x="8662120" y="3691525"/>
            <a:ext cx="876792" cy="51793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530153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665858594"/>
              </p:ext>
            </p:extLst>
          </p:nvPr>
        </p:nvGraphicFramePr>
        <p:xfrm>
          <a:off x="380546" y="2254391"/>
          <a:ext cx="11468747" cy="2233249"/>
        </p:xfrm>
        <a:graphic>
          <a:graphicData uri="http://schemas.openxmlformats.org/drawingml/2006/table">
            <a:tbl>
              <a:tblPr firstRow="1" firstCol="1" bandRow="1"/>
              <a:tblGrid>
                <a:gridCol w="4167742">
                  <a:extLst>
                    <a:ext uri="{9D8B030D-6E8A-4147-A177-3AD203B41FA5}">
                      <a16:colId xmlns:a16="http://schemas.microsoft.com/office/drawing/2014/main" val="20000"/>
                    </a:ext>
                  </a:extLst>
                </a:gridCol>
                <a:gridCol w="1270738">
                  <a:extLst>
                    <a:ext uri="{9D8B030D-6E8A-4147-A177-3AD203B41FA5}">
                      <a16:colId xmlns:a16="http://schemas.microsoft.com/office/drawing/2014/main" val="20001"/>
                    </a:ext>
                  </a:extLst>
                </a:gridCol>
                <a:gridCol w="2062700">
                  <a:extLst>
                    <a:ext uri="{9D8B030D-6E8A-4147-A177-3AD203B41FA5}">
                      <a16:colId xmlns:a16="http://schemas.microsoft.com/office/drawing/2014/main" val="20002"/>
                    </a:ext>
                  </a:extLst>
                </a:gridCol>
                <a:gridCol w="3967567">
                  <a:extLst>
                    <a:ext uri="{9D8B030D-6E8A-4147-A177-3AD203B41FA5}">
                      <a16:colId xmlns:a16="http://schemas.microsoft.com/office/drawing/2014/main" val="20003"/>
                    </a:ext>
                  </a:extLst>
                </a:gridCol>
              </a:tblGrid>
              <a:tr h="844063">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Proportion of pregnant women taking iron-folic acid supplements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545124">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2813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84.6% [75.3-93.9]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13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48.1% [32.9-63.3]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13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63.4% [50.9-75.8]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278712" y="272466"/>
            <a:ext cx="11672416" cy="595636"/>
          </a:xfrm>
        </p:spPr>
        <p:txBody>
          <a:bodyPr rtlCol="0">
            <a:normAutofit/>
          </a:bodyPr>
          <a:lstStyle/>
          <a:p>
            <a:pPr algn="ctr">
              <a:defRPr/>
            </a:pPr>
            <a:r>
              <a:rPr lang="en-US" sz="3600" dirty="0"/>
              <a:t>IFA Supplementation</a:t>
            </a:r>
          </a:p>
        </p:txBody>
      </p:sp>
      <p:sp>
        <p:nvSpPr>
          <p:cNvPr id="10" name="Freeform 29"/>
          <p:cNvSpPr>
            <a:spLocks/>
          </p:cNvSpPr>
          <p:nvPr>
            <p:custDataLst>
              <p:tags r:id="rId1"/>
            </p:custDataLst>
          </p:nvPr>
        </p:nvSpPr>
        <p:spPr bwMode="gray">
          <a:xfrm>
            <a:off x="8801016" y="3818847"/>
            <a:ext cx="876792" cy="79945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303416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0058400" cy="3683079"/>
          </a:xfrm>
        </p:spPr>
        <p:txBody>
          <a:bodyPr>
            <a:normAutofit/>
          </a:bodyPr>
          <a:lstStyle/>
          <a:p>
            <a:r>
              <a:rPr lang="fr-FR" sz="4800" dirty="0"/>
              <a:t>Introduction</a:t>
            </a:r>
          </a:p>
        </p:txBody>
      </p:sp>
    </p:spTree>
    <p:extLst>
      <p:ext uri="{BB962C8B-B14F-4D97-AF65-F5344CB8AC3E}">
        <p14:creationId xmlns:p14="http://schemas.microsoft.com/office/powerpoint/2010/main" val="1612047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IYCF </a:t>
            </a:r>
            <a:r>
              <a:rPr lang="en-US" sz="4800" dirty="0" err="1"/>
              <a:t>PRAcTIces</a:t>
            </a:r>
            <a:endParaRPr lang="en-US" sz="4800" dirty="0"/>
          </a:p>
        </p:txBody>
      </p:sp>
    </p:spTree>
    <p:extLst>
      <p:ext uri="{BB962C8B-B14F-4D97-AF65-F5344CB8AC3E}">
        <p14:creationId xmlns:p14="http://schemas.microsoft.com/office/powerpoint/2010/main" val="3301370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1128072"/>
          </a:xfrm>
        </p:spPr>
        <p:txBody>
          <a:bodyPr rtlCol="0">
            <a:normAutofit/>
          </a:bodyPr>
          <a:lstStyle/>
          <a:p>
            <a:pPr algn="ctr">
              <a:defRPr/>
            </a:pPr>
            <a:r>
              <a:rPr lang="en-US" sz="3600" dirty="0"/>
              <a:t>Timely Initiation of Breastfeeding</a:t>
            </a:r>
            <a:br>
              <a:rPr lang="en-US" sz="3600" dirty="0"/>
            </a:br>
            <a:r>
              <a:rPr lang="en-US" sz="3600" dirty="0"/>
              <a:t>(0-23 months)</a:t>
            </a:r>
          </a:p>
        </p:txBody>
      </p:sp>
      <p:graphicFrame>
        <p:nvGraphicFramePr>
          <p:cNvPr id="6" name="Tableau 5"/>
          <p:cNvGraphicFramePr>
            <a:graphicFrameLocks noGrp="1"/>
          </p:cNvGraphicFramePr>
          <p:nvPr>
            <p:extLst>
              <p:ext uri="{D42A27DB-BD31-4B8C-83A1-F6EECF244321}">
                <p14:modId xmlns:p14="http://schemas.microsoft.com/office/powerpoint/2010/main" val="1465171955"/>
              </p:ext>
            </p:extLst>
          </p:nvPr>
        </p:nvGraphicFramePr>
        <p:xfrm>
          <a:off x="310805" y="2113066"/>
          <a:ext cx="11608230" cy="2851688"/>
        </p:xfrm>
        <a:graphic>
          <a:graphicData uri="http://schemas.openxmlformats.org/drawingml/2006/table">
            <a:tbl>
              <a:tblPr firstRow="1" firstCol="1" bandRow="1"/>
              <a:tblGrid>
                <a:gridCol w="4218431">
                  <a:extLst>
                    <a:ext uri="{9D8B030D-6E8A-4147-A177-3AD203B41FA5}">
                      <a16:colId xmlns:a16="http://schemas.microsoft.com/office/drawing/2014/main" val="20000"/>
                    </a:ext>
                  </a:extLst>
                </a:gridCol>
                <a:gridCol w="1286192">
                  <a:extLst>
                    <a:ext uri="{9D8B030D-6E8A-4147-A177-3AD203B41FA5}">
                      <a16:colId xmlns:a16="http://schemas.microsoft.com/office/drawing/2014/main" val="20001"/>
                    </a:ext>
                  </a:extLst>
                </a:gridCol>
                <a:gridCol w="2105044">
                  <a:extLst>
                    <a:ext uri="{9D8B030D-6E8A-4147-A177-3AD203B41FA5}">
                      <a16:colId xmlns:a16="http://schemas.microsoft.com/office/drawing/2014/main" val="20002"/>
                    </a:ext>
                  </a:extLst>
                </a:gridCol>
                <a:gridCol w="3998563">
                  <a:extLst>
                    <a:ext uri="{9D8B030D-6E8A-4147-A177-3AD203B41FA5}">
                      <a16:colId xmlns:a16="http://schemas.microsoft.com/office/drawing/2014/main" val="20003"/>
                    </a:ext>
                  </a:extLst>
                </a:gridCol>
              </a:tblGrid>
              <a:tr h="1077803">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children born in the past 24 months who were put to the breast within one hour of birth</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96081">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5926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55.3% [47.3-63.3]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926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50.5% [41.3-59.8]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926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229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37.1% [29.0-45.2]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Freeform 29"/>
          <p:cNvSpPr>
            <a:spLocks/>
          </p:cNvSpPr>
          <p:nvPr>
            <p:custDataLst>
              <p:tags r:id="rId1"/>
            </p:custDataLst>
          </p:nvPr>
        </p:nvSpPr>
        <p:spPr bwMode="gray">
          <a:xfrm>
            <a:off x="8725546" y="3698482"/>
            <a:ext cx="1208867" cy="1421255"/>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4107848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91559253"/>
              </p:ext>
            </p:extLst>
          </p:nvPr>
        </p:nvGraphicFramePr>
        <p:xfrm>
          <a:off x="334052" y="1984766"/>
          <a:ext cx="11561735" cy="3239144"/>
        </p:xfrm>
        <a:graphic>
          <a:graphicData uri="http://schemas.openxmlformats.org/drawingml/2006/table">
            <a:tbl>
              <a:tblPr firstRow="1" firstCol="1" bandRow="1"/>
              <a:tblGrid>
                <a:gridCol w="4201535">
                  <a:extLst>
                    <a:ext uri="{9D8B030D-6E8A-4147-A177-3AD203B41FA5}">
                      <a16:colId xmlns:a16="http://schemas.microsoft.com/office/drawing/2014/main" val="20000"/>
                    </a:ext>
                  </a:extLst>
                </a:gridCol>
                <a:gridCol w="1281040">
                  <a:extLst>
                    <a:ext uri="{9D8B030D-6E8A-4147-A177-3AD203B41FA5}">
                      <a16:colId xmlns:a16="http://schemas.microsoft.com/office/drawing/2014/main" val="20001"/>
                    </a:ext>
                  </a:extLst>
                </a:gridCol>
                <a:gridCol w="2220083">
                  <a:extLst>
                    <a:ext uri="{9D8B030D-6E8A-4147-A177-3AD203B41FA5}">
                      <a16:colId xmlns:a16="http://schemas.microsoft.com/office/drawing/2014/main" val="20002"/>
                    </a:ext>
                  </a:extLst>
                </a:gridCol>
                <a:gridCol w="3859077">
                  <a:extLst>
                    <a:ext uri="{9D8B030D-6E8A-4147-A177-3AD203B41FA5}">
                      <a16:colId xmlns:a16="http://schemas.microsoft.com/office/drawing/2014/main" val="20003"/>
                    </a:ext>
                  </a:extLst>
                </a:gridCol>
              </a:tblGrid>
              <a:tr h="1224244">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children born in the past 24 months who received feeding in the first three days after delivery</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790657">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408081">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43.1% [33.8-52.4]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8081">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186</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104</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55.9% [46.7-65.1]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8081">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222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133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59.9% [51.6-68.2]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278712" y="272466"/>
            <a:ext cx="11672416" cy="1128072"/>
          </a:xfrm>
        </p:spPr>
        <p:txBody>
          <a:bodyPr rtlCol="0">
            <a:normAutofit/>
          </a:bodyPr>
          <a:lstStyle/>
          <a:p>
            <a:pPr algn="ctr">
              <a:defRPr/>
            </a:pPr>
            <a:r>
              <a:rPr lang="en-US" sz="3600" dirty="0"/>
              <a:t>“</a:t>
            </a:r>
            <a:r>
              <a:rPr lang="en-US" sz="3600" dirty="0" err="1"/>
              <a:t>Prelacteal</a:t>
            </a:r>
            <a:r>
              <a:rPr lang="en-US" sz="3600" dirty="0"/>
              <a:t>” Feeding in the first three days after delivery</a:t>
            </a:r>
          </a:p>
        </p:txBody>
      </p:sp>
      <p:sp>
        <p:nvSpPr>
          <p:cNvPr id="9" name="Freeform 29"/>
          <p:cNvSpPr>
            <a:spLocks/>
          </p:cNvSpPr>
          <p:nvPr>
            <p:custDataLst>
              <p:tags r:id="rId1"/>
            </p:custDataLst>
          </p:nvPr>
        </p:nvSpPr>
        <p:spPr bwMode="gray">
          <a:xfrm>
            <a:off x="8725546" y="3698482"/>
            <a:ext cx="1208867" cy="1741619"/>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3236645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1128072"/>
          </a:xfrm>
        </p:spPr>
        <p:txBody>
          <a:bodyPr rtlCol="0">
            <a:normAutofit/>
          </a:bodyPr>
          <a:lstStyle/>
          <a:p>
            <a:pPr algn="ctr">
              <a:defRPr/>
            </a:pPr>
            <a:r>
              <a:rPr lang="en-US" sz="3600" dirty="0"/>
              <a:t>Infant Formula after Delivering from the Health Personnel</a:t>
            </a:r>
          </a:p>
        </p:txBody>
      </p:sp>
      <p:sp>
        <p:nvSpPr>
          <p:cNvPr id="9" name="Freeform 29"/>
          <p:cNvSpPr>
            <a:spLocks/>
          </p:cNvSpPr>
          <p:nvPr>
            <p:custDataLst>
              <p:tags r:id="rId1"/>
            </p:custDataLst>
          </p:nvPr>
        </p:nvSpPr>
        <p:spPr bwMode="gray">
          <a:xfrm>
            <a:off x="8461095" y="4328932"/>
            <a:ext cx="1064870" cy="45141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181227037"/>
              </p:ext>
            </p:extLst>
          </p:nvPr>
        </p:nvGraphicFramePr>
        <p:xfrm>
          <a:off x="278969" y="2123265"/>
          <a:ext cx="11623730" cy="2557222"/>
        </p:xfrm>
        <a:graphic>
          <a:graphicData uri="http://schemas.openxmlformats.org/drawingml/2006/table">
            <a:tbl>
              <a:tblPr firstRow="1" firstCol="1" bandRow="1"/>
              <a:tblGrid>
                <a:gridCol w="4224063">
                  <a:extLst>
                    <a:ext uri="{9D8B030D-6E8A-4147-A177-3AD203B41FA5}">
                      <a16:colId xmlns:a16="http://schemas.microsoft.com/office/drawing/2014/main" val="20000"/>
                    </a:ext>
                  </a:extLst>
                </a:gridCol>
                <a:gridCol w="1287910">
                  <a:extLst>
                    <a:ext uri="{9D8B030D-6E8A-4147-A177-3AD203B41FA5}">
                      <a16:colId xmlns:a16="http://schemas.microsoft.com/office/drawing/2014/main" val="20001"/>
                    </a:ext>
                  </a:extLst>
                </a:gridCol>
                <a:gridCol w="1493261">
                  <a:extLst>
                    <a:ext uri="{9D8B030D-6E8A-4147-A177-3AD203B41FA5}">
                      <a16:colId xmlns:a16="http://schemas.microsoft.com/office/drawing/2014/main" val="20002"/>
                    </a:ext>
                  </a:extLst>
                </a:gridCol>
                <a:gridCol w="4618496">
                  <a:extLst>
                    <a:ext uri="{9D8B030D-6E8A-4147-A177-3AD203B41FA5}">
                      <a16:colId xmlns:a16="http://schemas.microsoft.com/office/drawing/2014/main" val="20003"/>
                    </a:ext>
                  </a:extLst>
                </a:gridCol>
              </a:tblGrid>
              <a:tr h="966508">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mothers with children under 2 years who received infant formula after delivering from the health personnel</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24204">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2217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17.0% [10.4-23.7]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217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202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8.4% [3.8-13.0]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217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245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30.2% [21.9-38.5]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52550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517177996"/>
              </p:ext>
            </p:extLst>
          </p:nvPr>
        </p:nvGraphicFramePr>
        <p:xfrm>
          <a:off x="278712" y="2112674"/>
          <a:ext cx="11732217" cy="2696704"/>
        </p:xfrm>
        <a:graphic>
          <a:graphicData uri="http://schemas.openxmlformats.org/drawingml/2006/table">
            <a:tbl>
              <a:tblPr firstRow="1" firstCol="1" bandRow="1"/>
              <a:tblGrid>
                <a:gridCol w="4263488">
                  <a:extLst>
                    <a:ext uri="{9D8B030D-6E8A-4147-A177-3AD203B41FA5}">
                      <a16:colId xmlns:a16="http://schemas.microsoft.com/office/drawing/2014/main" val="20000"/>
                    </a:ext>
                  </a:extLst>
                </a:gridCol>
                <a:gridCol w="1299930">
                  <a:extLst>
                    <a:ext uri="{9D8B030D-6E8A-4147-A177-3AD203B41FA5}">
                      <a16:colId xmlns:a16="http://schemas.microsoft.com/office/drawing/2014/main" val="20001"/>
                    </a:ext>
                  </a:extLst>
                </a:gridCol>
                <a:gridCol w="1689788">
                  <a:extLst>
                    <a:ext uri="{9D8B030D-6E8A-4147-A177-3AD203B41FA5}">
                      <a16:colId xmlns:a16="http://schemas.microsoft.com/office/drawing/2014/main" val="20002"/>
                    </a:ext>
                  </a:extLst>
                </a:gridCol>
                <a:gridCol w="4479011">
                  <a:extLst>
                    <a:ext uri="{9D8B030D-6E8A-4147-A177-3AD203B41FA5}">
                      <a16:colId xmlns:a16="http://schemas.microsoft.com/office/drawing/2014/main" val="20003"/>
                    </a:ext>
                  </a:extLst>
                </a:gridCol>
              </a:tblGrid>
              <a:tr h="1019227">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infants 0-5 months of age who are fed exclusively with breast milk</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58251">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39742">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53.7% [39.9-67.4]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9742">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38.2% [21.0-55.4]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9742">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19.1% [8.8-29.4]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278712" y="272465"/>
            <a:ext cx="11672416" cy="1012325"/>
          </a:xfrm>
        </p:spPr>
        <p:txBody>
          <a:bodyPr rtlCol="0">
            <a:normAutofit/>
          </a:bodyPr>
          <a:lstStyle/>
          <a:p>
            <a:pPr algn="ctr">
              <a:defRPr/>
            </a:pPr>
            <a:r>
              <a:rPr lang="en-US" sz="3600" dirty="0"/>
              <a:t>Exclusive Breastfeeding</a:t>
            </a:r>
            <a:br>
              <a:rPr lang="en-US" sz="3600" dirty="0"/>
            </a:br>
            <a:r>
              <a:rPr lang="en-US" sz="3600" dirty="0"/>
              <a:t>(0-5 months) </a:t>
            </a:r>
          </a:p>
        </p:txBody>
      </p:sp>
      <p:sp>
        <p:nvSpPr>
          <p:cNvPr id="7" name="Freeform 29"/>
          <p:cNvSpPr>
            <a:spLocks/>
          </p:cNvSpPr>
          <p:nvPr>
            <p:custDataLst>
              <p:tags r:id="rId1"/>
            </p:custDataLst>
          </p:nvPr>
        </p:nvSpPr>
        <p:spPr bwMode="gray">
          <a:xfrm>
            <a:off x="8624904" y="4444678"/>
            <a:ext cx="1120980" cy="376273"/>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8" name="Freeform 29"/>
          <p:cNvSpPr>
            <a:spLocks/>
          </p:cNvSpPr>
          <p:nvPr>
            <p:custDataLst>
              <p:tags r:id="rId2"/>
            </p:custDataLst>
          </p:nvPr>
        </p:nvSpPr>
        <p:spPr bwMode="gray">
          <a:xfrm>
            <a:off x="8624904" y="3750198"/>
            <a:ext cx="998501" cy="417079"/>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2893120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042473216"/>
              </p:ext>
            </p:extLst>
          </p:nvPr>
        </p:nvGraphicFramePr>
        <p:xfrm>
          <a:off x="294468" y="2185261"/>
          <a:ext cx="11484243" cy="2774195"/>
        </p:xfrm>
        <a:graphic>
          <a:graphicData uri="http://schemas.openxmlformats.org/drawingml/2006/table">
            <a:tbl>
              <a:tblPr firstRow="1" firstCol="1" bandRow="1"/>
              <a:tblGrid>
                <a:gridCol w="4173374">
                  <a:extLst>
                    <a:ext uri="{9D8B030D-6E8A-4147-A177-3AD203B41FA5}">
                      <a16:colId xmlns:a16="http://schemas.microsoft.com/office/drawing/2014/main" val="20000"/>
                    </a:ext>
                  </a:extLst>
                </a:gridCol>
                <a:gridCol w="1272454">
                  <a:extLst>
                    <a:ext uri="{9D8B030D-6E8A-4147-A177-3AD203B41FA5}">
                      <a16:colId xmlns:a16="http://schemas.microsoft.com/office/drawing/2014/main" val="20001"/>
                    </a:ext>
                  </a:extLst>
                </a:gridCol>
                <a:gridCol w="1528409">
                  <a:extLst>
                    <a:ext uri="{9D8B030D-6E8A-4147-A177-3AD203B41FA5}">
                      <a16:colId xmlns:a16="http://schemas.microsoft.com/office/drawing/2014/main" val="20002"/>
                    </a:ext>
                  </a:extLst>
                </a:gridCol>
                <a:gridCol w="4510006">
                  <a:extLst>
                    <a:ext uri="{9D8B030D-6E8A-4147-A177-3AD203B41FA5}">
                      <a16:colId xmlns:a16="http://schemas.microsoft.com/office/drawing/2014/main" val="20003"/>
                    </a:ext>
                  </a:extLst>
                </a:gridCol>
              </a:tblGrid>
              <a:tr h="1048515">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Proportion of infants 6-8 months of age who received solid, semi-solid or soft foods during the previous day</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77165">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49505">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77.4% [63.1-91.8]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9505">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66.7% [42.8-90.5]</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9505">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81.5% [66.6-96.4]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278712" y="272465"/>
            <a:ext cx="11672416" cy="1047049"/>
          </a:xfrm>
        </p:spPr>
        <p:txBody>
          <a:bodyPr rtlCol="0">
            <a:normAutofit/>
          </a:bodyPr>
          <a:lstStyle/>
          <a:p>
            <a:pPr algn="ctr">
              <a:defRPr/>
            </a:pPr>
            <a:r>
              <a:rPr lang="en-US" sz="3600" dirty="0"/>
              <a:t>Introduction of Complementary Food</a:t>
            </a:r>
            <a:br>
              <a:rPr lang="en-US" sz="3600" dirty="0"/>
            </a:br>
            <a:r>
              <a:rPr lang="en-US" sz="3600" dirty="0"/>
              <a:t>(6-8 months)</a:t>
            </a:r>
          </a:p>
        </p:txBody>
      </p:sp>
      <p:sp>
        <p:nvSpPr>
          <p:cNvPr id="8" name="Freeform 29"/>
          <p:cNvSpPr>
            <a:spLocks/>
          </p:cNvSpPr>
          <p:nvPr>
            <p:custDataLst>
              <p:tags r:id="rId1"/>
            </p:custDataLst>
          </p:nvPr>
        </p:nvSpPr>
        <p:spPr bwMode="gray">
          <a:xfrm>
            <a:off x="8375331" y="4634064"/>
            <a:ext cx="998501" cy="32539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9" name="Freeform 29"/>
          <p:cNvSpPr>
            <a:spLocks/>
          </p:cNvSpPr>
          <p:nvPr>
            <p:custDataLst>
              <p:tags r:id="rId2"/>
            </p:custDataLst>
          </p:nvPr>
        </p:nvSpPr>
        <p:spPr bwMode="gray">
          <a:xfrm>
            <a:off x="8375331" y="4220362"/>
            <a:ext cx="998501" cy="413701"/>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4273317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595636"/>
          </a:xfrm>
        </p:spPr>
        <p:txBody>
          <a:bodyPr rtlCol="0">
            <a:normAutofit/>
          </a:bodyPr>
          <a:lstStyle/>
          <a:p>
            <a:pPr algn="ctr">
              <a:defRPr/>
            </a:pPr>
            <a:r>
              <a:rPr lang="en-US" sz="3600" dirty="0"/>
              <a:t>Minimum Meal Frequency</a:t>
            </a:r>
          </a:p>
        </p:txBody>
      </p:sp>
      <p:graphicFrame>
        <p:nvGraphicFramePr>
          <p:cNvPr id="7" name="Tableau 6"/>
          <p:cNvGraphicFramePr>
            <a:graphicFrameLocks noGrp="1"/>
          </p:cNvGraphicFramePr>
          <p:nvPr>
            <p:extLst>
              <p:ext uri="{D42A27DB-BD31-4B8C-83A1-F6EECF244321}">
                <p14:modId xmlns:p14="http://schemas.microsoft.com/office/powerpoint/2010/main" val="588548787"/>
              </p:ext>
            </p:extLst>
          </p:nvPr>
        </p:nvGraphicFramePr>
        <p:xfrm>
          <a:off x="303055" y="1374053"/>
          <a:ext cx="11623729" cy="4171842"/>
        </p:xfrm>
        <a:graphic>
          <a:graphicData uri="http://schemas.openxmlformats.org/drawingml/2006/table">
            <a:tbl>
              <a:tblPr firstRow="1" firstCol="1" bandRow="1"/>
              <a:tblGrid>
                <a:gridCol w="2604084">
                  <a:extLst>
                    <a:ext uri="{9D8B030D-6E8A-4147-A177-3AD203B41FA5}">
                      <a16:colId xmlns:a16="http://schemas.microsoft.com/office/drawing/2014/main" val="20000"/>
                    </a:ext>
                  </a:extLst>
                </a:gridCol>
                <a:gridCol w="866507">
                  <a:extLst>
                    <a:ext uri="{9D8B030D-6E8A-4147-A177-3AD203B41FA5}">
                      <a16:colId xmlns:a16="http://schemas.microsoft.com/office/drawing/2014/main" val="20001"/>
                    </a:ext>
                  </a:extLst>
                </a:gridCol>
                <a:gridCol w="788972">
                  <a:extLst>
                    <a:ext uri="{9D8B030D-6E8A-4147-A177-3AD203B41FA5}">
                      <a16:colId xmlns:a16="http://schemas.microsoft.com/office/drawing/2014/main" val="20002"/>
                    </a:ext>
                  </a:extLst>
                </a:gridCol>
                <a:gridCol w="2013226">
                  <a:extLst>
                    <a:ext uri="{9D8B030D-6E8A-4147-A177-3AD203B41FA5}">
                      <a16:colId xmlns:a16="http://schemas.microsoft.com/office/drawing/2014/main" val="20003"/>
                    </a:ext>
                  </a:extLst>
                </a:gridCol>
                <a:gridCol w="794439">
                  <a:extLst>
                    <a:ext uri="{9D8B030D-6E8A-4147-A177-3AD203B41FA5}">
                      <a16:colId xmlns:a16="http://schemas.microsoft.com/office/drawing/2014/main" val="20004"/>
                    </a:ext>
                  </a:extLst>
                </a:gridCol>
                <a:gridCol w="1854542">
                  <a:extLst>
                    <a:ext uri="{9D8B030D-6E8A-4147-A177-3AD203B41FA5}">
                      <a16:colId xmlns:a16="http://schemas.microsoft.com/office/drawing/2014/main" val="20005"/>
                    </a:ext>
                  </a:extLst>
                </a:gridCol>
                <a:gridCol w="865334">
                  <a:extLst>
                    <a:ext uri="{9D8B030D-6E8A-4147-A177-3AD203B41FA5}">
                      <a16:colId xmlns:a16="http://schemas.microsoft.com/office/drawing/2014/main" val="20006"/>
                    </a:ext>
                  </a:extLst>
                </a:gridCol>
                <a:gridCol w="1836625">
                  <a:extLst>
                    <a:ext uri="{9D8B030D-6E8A-4147-A177-3AD203B41FA5}">
                      <a16:colId xmlns:a16="http://schemas.microsoft.com/office/drawing/2014/main" val="20007"/>
                    </a:ext>
                  </a:extLst>
                </a:gridCol>
              </a:tblGrid>
              <a:tr h="130776">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Breastfed Children 6-23 months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Non-breastfed children 6-23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Children 6-23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512427">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[CI 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[CI 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[CI 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10248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60.8%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[47.0-74.5]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79.7%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[68.0-91.3]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64.6%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[55.4-73.8]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48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57.7%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[44.3-71.1]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84.1%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[75.0-93.2]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63.5%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[54.9-72.1]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485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166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46.8%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[33.4-60.2]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69.0%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[59.1-78.9]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58.4%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[49.7-67.2]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188" marR="31188"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 name="Freeform 29"/>
          <p:cNvSpPr>
            <a:spLocks/>
          </p:cNvSpPr>
          <p:nvPr>
            <p:custDataLst>
              <p:tags r:id="rId1"/>
            </p:custDataLst>
          </p:nvPr>
        </p:nvSpPr>
        <p:spPr bwMode="gray">
          <a:xfrm>
            <a:off x="5105761" y="2549553"/>
            <a:ext cx="976393" cy="55793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1" name="Freeform 29"/>
          <p:cNvSpPr>
            <a:spLocks/>
          </p:cNvSpPr>
          <p:nvPr>
            <p:custDataLst>
              <p:tags r:id="rId2"/>
            </p:custDataLst>
          </p:nvPr>
        </p:nvSpPr>
        <p:spPr bwMode="gray">
          <a:xfrm>
            <a:off x="5105762" y="3593892"/>
            <a:ext cx="976393" cy="55793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2" name="Freeform 29"/>
          <p:cNvSpPr>
            <a:spLocks/>
          </p:cNvSpPr>
          <p:nvPr>
            <p:custDataLst>
              <p:tags r:id="rId3"/>
            </p:custDataLst>
          </p:nvPr>
        </p:nvSpPr>
        <p:spPr bwMode="gray">
          <a:xfrm>
            <a:off x="4974954" y="4587170"/>
            <a:ext cx="976393" cy="55793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3" name="Freeform 29"/>
          <p:cNvSpPr>
            <a:spLocks/>
          </p:cNvSpPr>
          <p:nvPr>
            <p:custDataLst>
              <p:tags r:id="rId4"/>
            </p:custDataLst>
          </p:nvPr>
        </p:nvSpPr>
        <p:spPr bwMode="gray">
          <a:xfrm>
            <a:off x="10467141" y="4588026"/>
            <a:ext cx="976393" cy="55793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3799057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a:defRPr/>
            </a:pPr>
            <a:r>
              <a:rPr lang="en-US" sz="3600" dirty="0"/>
              <a:t>Consumption of Iron Fortified Food</a:t>
            </a:r>
            <a:br>
              <a:rPr lang="en-US" sz="3600" dirty="0"/>
            </a:br>
            <a:r>
              <a:rPr lang="en-US" sz="3600" dirty="0"/>
              <a:t>(6-23 </a:t>
            </a:r>
            <a:r>
              <a:rPr lang="en-US" sz="3600" dirty="0" err="1"/>
              <a:t>mois</a:t>
            </a:r>
            <a:r>
              <a:rPr lang="en-US" sz="3600" dirty="0"/>
              <a:t>)</a:t>
            </a:r>
          </a:p>
        </p:txBody>
      </p:sp>
      <p:graphicFrame>
        <p:nvGraphicFramePr>
          <p:cNvPr id="6" name="Tableau 5"/>
          <p:cNvGraphicFramePr>
            <a:graphicFrameLocks noGrp="1"/>
          </p:cNvGraphicFramePr>
          <p:nvPr>
            <p:extLst>
              <p:ext uri="{D42A27DB-BD31-4B8C-83A1-F6EECF244321}">
                <p14:modId xmlns:p14="http://schemas.microsoft.com/office/powerpoint/2010/main" val="1537068793"/>
              </p:ext>
            </p:extLst>
          </p:nvPr>
        </p:nvGraphicFramePr>
        <p:xfrm>
          <a:off x="325464" y="2386737"/>
          <a:ext cx="11546237" cy="2727163"/>
        </p:xfrm>
        <a:graphic>
          <a:graphicData uri="http://schemas.openxmlformats.org/drawingml/2006/table">
            <a:tbl>
              <a:tblPr firstRow="1" firstCol="1" bandRow="1"/>
              <a:tblGrid>
                <a:gridCol w="4195903">
                  <a:extLst>
                    <a:ext uri="{9D8B030D-6E8A-4147-A177-3AD203B41FA5}">
                      <a16:colId xmlns:a16="http://schemas.microsoft.com/office/drawing/2014/main" val="20000"/>
                    </a:ext>
                  </a:extLst>
                </a:gridCol>
                <a:gridCol w="1279323">
                  <a:extLst>
                    <a:ext uri="{9D8B030D-6E8A-4147-A177-3AD203B41FA5}">
                      <a16:colId xmlns:a16="http://schemas.microsoft.com/office/drawing/2014/main" val="20001"/>
                    </a:ext>
                  </a:extLst>
                </a:gridCol>
                <a:gridCol w="1189046">
                  <a:extLst>
                    <a:ext uri="{9D8B030D-6E8A-4147-A177-3AD203B41FA5}">
                      <a16:colId xmlns:a16="http://schemas.microsoft.com/office/drawing/2014/main" val="20002"/>
                    </a:ext>
                  </a:extLst>
                </a:gridCol>
                <a:gridCol w="4881965">
                  <a:extLst>
                    <a:ext uri="{9D8B030D-6E8A-4147-A177-3AD203B41FA5}">
                      <a16:colId xmlns:a16="http://schemas.microsoft.com/office/drawing/2014/main" val="20003"/>
                    </a:ext>
                  </a:extLst>
                </a:gridCol>
              </a:tblGrid>
              <a:tr h="1030738">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children 6-23 months of age who received iron-fortified food during the previous day</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65685">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4358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21.1% [15.1-27.1]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358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46</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31.3% [22.8-39.8]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3580">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177</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52</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29.4% [22.4-36.4]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Freeform 29"/>
          <p:cNvSpPr>
            <a:spLocks/>
          </p:cNvSpPr>
          <p:nvPr>
            <p:custDataLst>
              <p:tags r:id="rId1"/>
            </p:custDataLst>
          </p:nvPr>
        </p:nvSpPr>
        <p:spPr bwMode="gray">
          <a:xfrm>
            <a:off x="8245097" y="3824203"/>
            <a:ext cx="1146876" cy="1522711"/>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1598129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IYCF Counselling – Sessions about BF/CF</a:t>
            </a:r>
          </a:p>
        </p:txBody>
      </p:sp>
      <p:graphicFrame>
        <p:nvGraphicFramePr>
          <p:cNvPr id="5" name="Tableau 4"/>
          <p:cNvGraphicFramePr>
            <a:graphicFrameLocks noGrp="1"/>
          </p:cNvGraphicFramePr>
          <p:nvPr>
            <p:extLst>
              <p:ext uri="{D42A27DB-BD31-4B8C-83A1-F6EECF244321}">
                <p14:modId xmlns:p14="http://schemas.microsoft.com/office/powerpoint/2010/main" val="3412122245"/>
              </p:ext>
            </p:extLst>
          </p:nvPr>
        </p:nvGraphicFramePr>
        <p:xfrm>
          <a:off x="341802" y="1795057"/>
          <a:ext cx="11546236" cy="3332137"/>
        </p:xfrm>
        <a:graphic>
          <a:graphicData uri="http://schemas.openxmlformats.org/drawingml/2006/table">
            <a:tbl>
              <a:tblPr firstRow="1" firstCol="1" bandRow="1"/>
              <a:tblGrid>
                <a:gridCol w="4195902">
                  <a:extLst>
                    <a:ext uri="{9D8B030D-6E8A-4147-A177-3AD203B41FA5}">
                      <a16:colId xmlns:a16="http://schemas.microsoft.com/office/drawing/2014/main" val="20000"/>
                    </a:ext>
                  </a:extLst>
                </a:gridCol>
                <a:gridCol w="1279323">
                  <a:extLst>
                    <a:ext uri="{9D8B030D-6E8A-4147-A177-3AD203B41FA5}">
                      <a16:colId xmlns:a16="http://schemas.microsoft.com/office/drawing/2014/main" val="20001"/>
                    </a:ext>
                  </a:extLst>
                </a:gridCol>
                <a:gridCol w="1375024">
                  <a:extLst>
                    <a:ext uri="{9D8B030D-6E8A-4147-A177-3AD203B41FA5}">
                      <a16:colId xmlns:a16="http://schemas.microsoft.com/office/drawing/2014/main" val="20002"/>
                    </a:ext>
                  </a:extLst>
                </a:gridCol>
                <a:gridCol w="4695987">
                  <a:extLst>
                    <a:ext uri="{9D8B030D-6E8A-4147-A177-3AD203B41FA5}">
                      <a16:colId xmlns:a16="http://schemas.microsoft.com/office/drawing/2014/main" val="20003"/>
                    </a:ext>
                  </a:extLst>
                </a:gridCol>
              </a:tblGrid>
              <a:tr h="1259390">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mothers with children under 2 years who attended a session about breastfeeding or infant feeding</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813356">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41979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42.3% [33.5-51.1]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79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203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84</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41.4% [32.6-50.2]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979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245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38</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15.5% [9.9-21.1]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Freeform 29"/>
          <p:cNvSpPr>
            <a:spLocks/>
          </p:cNvSpPr>
          <p:nvPr>
            <p:custDataLst>
              <p:tags r:id="rId1"/>
            </p:custDataLst>
          </p:nvPr>
        </p:nvSpPr>
        <p:spPr bwMode="gray">
          <a:xfrm>
            <a:off x="8493462" y="4675203"/>
            <a:ext cx="976393" cy="55793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1995567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IYCF Counselling – Visit(s) at home</a:t>
            </a:r>
          </a:p>
        </p:txBody>
      </p:sp>
      <p:sp>
        <p:nvSpPr>
          <p:cNvPr id="7" name="Freeform 29"/>
          <p:cNvSpPr>
            <a:spLocks/>
          </p:cNvSpPr>
          <p:nvPr>
            <p:custDataLst>
              <p:tags r:id="rId1"/>
            </p:custDataLst>
          </p:nvPr>
        </p:nvSpPr>
        <p:spPr bwMode="gray">
          <a:xfrm>
            <a:off x="8360186" y="4536513"/>
            <a:ext cx="976393" cy="521623"/>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416925059"/>
              </p:ext>
            </p:extLst>
          </p:nvPr>
        </p:nvGraphicFramePr>
        <p:xfrm>
          <a:off x="357299" y="2396954"/>
          <a:ext cx="11515241" cy="2557218"/>
        </p:xfrm>
        <a:graphic>
          <a:graphicData uri="http://schemas.openxmlformats.org/drawingml/2006/table">
            <a:tbl>
              <a:tblPr firstRow="1" firstCol="1" bandRow="1"/>
              <a:tblGrid>
                <a:gridCol w="4184639">
                  <a:extLst>
                    <a:ext uri="{9D8B030D-6E8A-4147-A177-3AD203B41FA5}">
                      <a16:colId xmlns:a16="http://schemas.microsoft.com/office/drawing/2014/main" val="20000"/>
                    </a:ext>
                  </a:extLst>
                </a:gridCol>
                <a:gridCol w="1275889">
                  <a:extLst>
                    <a:ext uri="{9D8B030D-6E8A-4147-A177-3AD203B41FA5}">
                      <a16:colId xmlns:a16="http://schemas.microsoft.com/office/drawing/2014/main" val="20001"/>
                    </a:ext>
                  </a:extLst>
                </a:gridCol>
                <a:gridCol w="1188244">
                  <a:extLst>
                    <a:ext uri="{9D8B030D-6E8A-4147-A177-3AD203B41FA5}">
                      <a16:colId xmlns:a16="http://schemas.microsoft.com/office/drawing/2014/main" val="20002"/>
                    </a:ext>
                  </a:extLst>
                </a:gridCol>
                <a:gridCol w="4866469">
                  <a:extLst>
                    <a:ext uri="{9D8B030D-6E8A-4147-A177-3AD203B41FA5}">
                      <a16:colId xmlns:a16="http://schemas.microsoft.com/office/drawing/2014/main" val="20003"/>
                    </a:ext>
                  </a:extLst>
                </a:gridCol>
              </a:tblGrid>
              <a:tr h="966508">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Proportion of mothers with children under 2 years who received visit(s) at home to help with breastfeeding or infant feeding</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24203">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 [95% CI]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22169">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189</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153</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81.0% [75.2-86.7]</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2169">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203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101</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49.8% [37.5-62.0]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2169">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245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14.3% [8.9-19.7]</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Freeform 29"/>
          <p:cNvSpPr>
            <a:spLocks/>
          </p:cNvSpPr>
          <p:nvPr>
            <p:custDataLst>
              <p:tags r:id="rId2"/>
            </p:custDataLst>
          </p:nvPr>
        </p:nvSpPr>
        <p:spPr bwMode="gray">
          <a:xfrm>
            <a:off x="8287046" y="3918939"/>
            <a:ext cx="976393" cy="386844"/>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102646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1093348"/>
          </a:xfrm>
        </p:spPr>
        <p:txBody>
          <a:bodyPr rtlCol="0">
            <a:noAutofit/>
          </a:bodyPr>
          <a:lstStyle/>
          <a:p>
            <a:pPr algn="ctr">
              <a:defRPr/>
            </a:pPr>
            <a:r>
              <a:rPr lang="en-US" sz="3600" dirty="0"/>
              <a:t>Why an Interagency Nutrition Survey Amongst Syrian Refugees in Jordan?</a:t>
            </a:r>
          </a:p>
        </p:txBody>
      </p:sp>
      <p:sp>
        <p:nvSpPr>
          <p:cNvPr id="3" name="Content Placeholder 2"/>
          <p:cNvSpPr>
            <a:spLocks noGrp="1"/>
          </p:cNvSpPr>
          <p:nvPr>
            <p:ph idx="1"/>
          </p:nvPr>
        </p:nvSpPr>
        <p:spPr>
          <a:xfrm>
            <a:off x="474562" y="1533218"/>
            <a:ext cx="10993115" cy="4358296"/>
          </a:xfrm>
        </p:spPr>
        <p:txBody>
          <a:bodyPr rtlCol="0">
            <a:noAutofit/>
          </a:bodyPr>
          <a:lstStyle/>
          <a:p>
            <a:pPr>
              <a:lnSpc>
                <a:spcPct val="100000"/>
              </a:lnSpc>
              <a:spcBef>
                <a:spcPts val="0"/>
              </a:spcBef>
              <a:spcAft>
                <a:spcPts val="0"/>
              </a:spcAft>
              <a:buFont typeface="Arial" panose="020B0604020202020204" pitchFamily="34" charset="0"/>
              <a:buChar char="•"/>
              <a:defRPr/>
            </a:pPr>
            <a:r>
              <a:rPr lang="en-US" sz="2400" dirty="0">
                <a:solidFill>
                  <a:schemeClr val="tx1"/>
                </a:solidFill>
              </a:rPr>
              <a:t>3</a:t>
            </a:r>
            <a:r>
              <a:rPr lang="en-US" sz="2400" baseline="30000" dirty="0">
                <a:solidFill>
                  <a:schemeClr val="tx1"/>
                </a:solidFill>
                <a:latin typeface="Arial" panose="020B0604020202020204" pitchFamily="34" charset="0"/>
                <a:cs typeface="Arial" panose="020B0604020202020204" pitchFamily="34" charset="0"/>
              </a:rPr>
              <a:t>rd</a:t>
            </a:r>
            <a:r>
              <a:rPr lang="en-US" sz="2400" dirty="0">
                <a:solidFill>
                  <a:schemeClr val="tx1"/>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nutrition survey</a:t>
            </a:r>
            <a:endParaRPr lang="en-US" sz="2400" dirty="0">
              <a:solidFill>
                <a:schemeClr val="tx1"/>
              </a:solidFill>
            </a:endParaRPr>
          </a:p>
          <a:p>
            <a:pPr marL="806958" lvl="1" indent="-514350">
              <a:lnSpc>
                <a:spcPct val="100000"/>
              </a:lnSpc>
              <a:spcBef>
                <a:spcPts val="0"/>
              </a:spcBef>
              <a:spcAft>
                <a:spcPts val="0"/>
              </a:spcAft>
              <a:buFont typeface="+mj-lt"/>
              <a:buAutoNum type="arabicPeriod"/>
              <a:defRPr/>
            </a:pPr>
            <a:r>
              <a:rPr lang="en-US" sz="2400" dirty="0">
                <a:solidFill>
                  <a:schemeClr val="tx1"/>
                </a:solidFill>
              </a:rPr>
              <a:t>Oct.-Nov. 2012 </a:t>
            </a:r>
            <a:r>
              <a:rPr lang="en-US" sz="2400" dirty="0">
                <a:solidFill>
                  <a:schemeClr val="tx1"/>
                </a:solidFill>
                <a:sym typeface="Wingdings" panose="05000000000000000000" pitchFamily="2" charset="2"/>
              </a:rPr>
              <a:t> Host communities &amp; </a:t>
            </a:r>
            <a:r>
              <a:rPr lang="en-US" sz="2400" dirty="0" err="1">
                <a:solidFill>
                  <a:schemeClr val="tx1"/>
                </a:solidFill>
                <a:sym typeface="Wingdings" panose="05000000000000000000" pitchFamily="2" charset="2"/>
              </a:rPr>
              <a:t>Za’atari</a:t>
            </a:r>
            <a:r>
              <a:rPr lang="en-US" sz="2400" dirty="0">
                <a:solidFill>
                  <a:schemeClr val="tx1"/>
                </a:solidFill>
                <a:sym typeface="Wingdings" panose="05000000000000000000" pitchFamily="2" charset="2"/>
              </a:rPr>
              <a:t> camp</a:t>
            </a:r>
          </a:p>
          <a:p>
            <a:pPr marL="806958" lvl="1" indent="-514350">
              <a:lnSpc>
                <a:spcPct val="100000"/>
              </a:lnSpc>
              <a:spcBef>
                <a:spcPts val="0"/>
              </a:spcBef>
              <a:spcAft>
                <a:spcPts val="0"/>
              </a:spcAft>
              <a:buFont typeface="+mj-lt"/>
              <a:buAutoNum type="arabicPeriod"/>
              <a:defRPr/>
            </a:pPr>
            <a:r>
              <a:rPr lang="en-US" sz="2400" dirty="0">
                <a:solidFill>
                  <a:schemeClr val="tx1"/>
                </a:solidFill>
              </a:rPr>
              <a:t>April-May 2014 </a:t>
            </a:r>
            <a:r>
              <a:rPr lang="en-US" sz="2400" dirty="0">
                <a:solidFill>
                  <a:schemeClr val="tx1"/>
                </a:solidFill>
                <a:sym typeface="Wingdings" panose="05000000000000000000" pitchFamily="2" charset="2"/>
              </a:rPr>
              <a:t> Host communities &amp; </a:t>
            </a:r>
            <a:r>
              <a:rPr lang="en-US" sz="2400" dirty="0" err="1">
                <a:solidFill>
                  <a:schemeClr val="tx1"/>
                </a:solidFill>
                <a:sym typeface="Wingdings" panose="05000000000000000000" pitchFamily="2" charset="2"/>
              </a:rPr>
              <a:t>Za’Atari</a:t>
            </a:r>
            <a:r>
              <a:rPr lang="en-US" sz="2400" dirty="0">
                <a:solidFill>
                  <a:schemeClr val="tx1"/>
                </a:solidFill>
                <a:sym typeface="Wingdings" panose="05000000000000000000" pitchFamily="2" charset="2"/>
              </a:rPr>
              <a:t> camp</a:t>
            </a:r>
            <a:endParaRPr lang="en-US" sz="2400" dirty="0">
              <a:solidFill>
                <a:schemeClr val="tx1"/>
              </a:solidFill>
            </a:endParaRPr>
          </a:p>
          <a:p>
            <a:pPr marL="806958" lvl="1" indent="-514350">
              <a:lnSpc>
                <a:spcPct val="100000"/>
              </a:lnSpc>
              <a:spcBef>
                <a:spcPts val="0"/>
              </a:spcBef>
              <a:spcAft>
                <a:spcPts val="0"/>
              </a:spcAft>
              <a:buFont typeface="+mj-lt"/>
              <a:buAutoNum type="arabicPeriod"/>
              <a:defRPr/>
            </a:pPr>
            <a:r>
              <a:rPr lang="en-US" sz="2400" b="1" dirty="0">
                <a:solidFill>
                  <a:schemeClr val="tx1"/>
                </a:solidFill>
              </a:rPr>
              <a:t>Sept.-Oct. 2016 </a:t>
            </a:r>
            <a:r>
              <a:rPr lang="en-US" sz="2400" b="1" dirty="0">
                <a:solidFill>
                  <a:schemeClr val="tx1"/>
                </a:solidFill>
                <a:sym typeface="Wingdings" panose="05000000000000000000" pitchFamily="2" charset="2"/>
              </a:rPr>
              <a:t> Host communities, </a:t>
            </a:r>
            <a:r>
              <a:rPr lang="en-US" sz="2400" b="1" dirty="0" err="1">
                <a:solidFill>
                  <a:schemeClr val="tx1"/>
                </a:solidFill>
                <a:sym typeface="Wingdings" panose="05000000000000000000" pitchFamily="2" charset="2"/>
              </a:rPr>
              <a:t>Za’atari</a:t>
            </a:r>
            <a:r>
              <a:rPr lang="en-US" sz="2400" b="1" dirty="0">
                <a:solidFill>
                  <a:schemeClr val="tx1"/>
                </a:solidFill>
                <a:sym typeface="Wingdings" panose="05000000000000000000" pitchFamily="2" charset="2"/>
              </a:rPr>
              <a:t> camp and </a:t>
            </a:r>
            <a:r>
              <a:rPr lang="en-US" sz="2400" b="1" dirty="0" err="1">
                <a:solidFill>
                  <a:schemeClr val="tx1"/>
                </a:solidFill>
                <a:sym typeface="Wingdings" panose="05000000000000000000" pitchFamily="2" charset="2"/>
              </a:rPr>
              <a:t>Azraq</a:t>
            </a:r>
            <a:r>
              <a:rPr lang="en-US" sz="2400" b="1" dirty="0">
                <a:solidFill>
                  <a:schemeClr val="tx1"/>
                </a:solidFill>
                <a:sym typeface="Wingdings" panose="05000000000000000000" pitchFamily="2" charset="2"/>
              </a:rPr>
              <a:t> camp</a:t>
            </a:r>
            <a:endParaRPr lang="en-US" sz="2400" b="1" dirty="0">
              <a:solidFill>
                <a:schemeClr val="tx1"/>
              </a:solidFill>
            </a:endParaRPr>
          </a:p>
          <a:p>
            <a:pPr marL="0" indent="0">
              <a:lnSpc>
                <a:spcPct val="100000"/>
              </a:lnSpc>
              <a:spcBef>
                <a:spcPts val="0"/>
              </a:spcBef>
              <a:spcAft>
                <a:spcPts val="0"/>
              </a:spcAft>
              <a:buNone/>
              <a:defRPr/>
            </a:pPr>
            <a:endParaRPr lang="en-US" sz="24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Follow-up nutrition survey (Host communities and </a:t>
            </a:r>
            <a:r>
              <a:rPr lang="en-US" sz="2400" dirty="0" err="1">
                <a:solidFill>
                  <a:schemeClr val="tx1"/>
                </a:solidFill>
              </a:rPr>
              <a:t>Za’Atari</a:t>
            </a:r>
            <a:r>
              <a:rPr lang="en-US" sz="2400" dirty="0">
                <a:solidFill>
                  <a:schemeClr val="tx1"/>
                </a:solidFill>
              </a:rPr>
              <a:t> camp)</a:t>
            </a:r>
          </a:p>
          <a:p>
            <a:pPr>
              <a:lnSpc>
                <a:spcPct val="100000"/>
              </a:lnSpc>
              <a:spcBef>
                <a:spcPts val="0"/>
              </a:spcBef>
              <a:spcAft>
                <a:spcPts val="0"/>
              </a:spcAft>
              <a:buFont typeface="Arial" panose="020B0604020202020204" pitchFamily="34" charset="0"/>
              <a:buChar char="•"/>
              <a:defRPr/>
            </a:pPr>
            <a:r>
              <a:rPr lang="en-US" sz="2400" dirty="0"/>
              <a:t>Baseline nutrition survey (</a:t>
            </a:r>
            <a:r>
              <a:rPr lang="en-US" sz="2400" dirty="0" err="1"/>
              <a:t>Azraq</a:t>
            </a:r>
            <a:r>
              <a:rPr lang="en-US" sz="2400" dirty="0"/>
              <a:t> camp)</a:t>
            </a: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dirty="0">
                <a:solidFill>
                  <a:schemeClr val="tx1"/>
                </a:solidFill>
              </a:rPr>
              <a:t>WFP food vouchers have decreased since 2014</a:t>
            </a:r>
          </a:p>
          <a:p>
            <a:pPr>
              <a:lnSpc>
                <a:spcPct val="100000"/>
              </a:lnSpc>
              <a:spcBef>
                <a:spcPts val="0"/>
              </a:spcBef>
              <a:spcAft>
                <a:spcPts val="0"/>
              </a:spcAft>
              <a:buFont typeface="Arial" panose="020B0604020202020204" pitchFamily="34" charset="0"/>
              <a:buChar char="•"/>
              <a:defRPr/>
            </a:pPr>
            <a:r>
              <a:rPr lang="en-US" sz="2400" dirty="0">
                <a:solidFill>
                  <a:schemeClr val="tx1"/>
                </a:solidFill>
              </a:rPr>
              <a:t>Concerns about the availability of age-appropriate food for children aged 6 to 23 months</a:t>
            </a:r>
          </a:p>
          <a:p>
            <a:pPr>
              <a:lnSpc>
                <a:spcPct val="100000"/>
              </a:lnSpc>
              <a:spcBef>
                <a:spcPts val="0"/>
              </a:spcBef>
              <a:spcAft>
                <a:spcPts val="0"/>
              </a:spcAft>
              <a:buFont typeface="Arial" panose="020B0604020202020204" pitchFamily="34" charset="0"/>
              <a:buChar char="•"/>
              <a:defRPr/>
            </a:pPr>
            <a:r>
              <a:rPr lang="en-US" sz="2400" dirty="0">
                <a:solidFill>
                  <a:schemeClr val="tx1"/>
                </a:solidFill>
              </a:rPr>
              <a:t>A greatly increased risk of acute malnutrition in new arrivals</a:t>
            </a:r>
          </a:p>
        </p:txBody>
      </p:sp>
    </p:spTree>
    <p:extLst>
      <p:ext uri="{BB962C8B-B14F-4D97-AF65-F5344CB8AC3E}">
        <p14:creationId xmlns:p14="http://schemas.microsoft.com/office/powerpoint/2010/main" val="1373584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CHILD MORBIDITY</a:t>
            </a:r>
          </a:p>
        </p:txBody>
      </p:sp>
    </p:spTree>
    <p:extLst>
      <p:ext uri="{BB962C8B-B14F-4D97-AF65-F5344CB8AC3E}">
        <p14:creationId xmlns:p14="http://schemas.microsoft.com/office/powerpoint/2010/main" val="280892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au 8"/>
          <p:cNvGraphicFramePr>
            <a:graphicFrameLocks noGrp="1"/>
          </p:cNvGraphicFramePr>
          <p:nvPr>
            <p:extLst>
              <p:ext uri="{D42A27DB-BD31-4B8C-83A1-F6EECF244321}">
                <p14:modId xmlns:p14="http://schemas.microsoft.com/office/powerpoint/2010/main" val="1528236387"/>
              </p:ext>
            </p:extLst>
          </p:nvPr>
        </p:nvGraphicFramePr>
        <p:xfrm>
          <a:off x="278712" y="1970590"/>
          <a:ext cx="11704319" cy="2708909"/>
        </p:xfrm>
        <a:graphic>
          <a:graphicData uri="http://schemas.openxmlformats.org/drawingml/2006/table">
            <a:tbl>
              <a:tblPr firstRow="1" firstCol="1" bandRow="1"/>
              <a:tblGrid>
                <a:gridCol w="4253349">
                  <a:extLst>
                    <a:ext uri="{9D8B030D-6E8A-4147-A177-3AD203B41FA5}">
                      <a16:colId xmlns:a16="http://schemas.microsoft.com/office/drawing/2014/main" val="20000"/>
                    </a:ext>
                  </a:extLst>
                </a:gridCol>
                <a:gridCol w="1296839">
                  <a:extLst>
                    <a:ext uri="{9D8B030D-6E8A-4147-A177-3AD203B41FA5}">
                      <a16:colId xmlns:a16="http://schemas.microsoft.com/office/drawing/2014/main" val="20001"/>
                    </a:ext>
                  </a:extLst>
                </a:gridCol>
                <a:gridCol w="1742152">
                  <a:extLst>
                    <a:ext uri="{9D8B030D-6E8A-4147-A177-3AD203B41FA5}">
                      <a16:colId xmlns:a16="http://schemas.microsoft.com/office/drawing/2014/main" val="20002"/>
                    </a:ext>
                  </a:extLst>
                </a:gridCol>
                <a:gridCol w="4411979">
                  <a:extLst>
                    <a:ext uri="{9D8B030D-6E8A-4147-A177-3AD203B41FA5}">
                      <a16:colId xmlns:a16="http://schemas.microsoft.com/office/drawing/2014/main" val="20003"/>
                    </a:ext>
                  </a:extLst>
                </a:gridCol>
              </a:tblGrid>
              <a:tr h="699894">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Survey Area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Percentage of children with diarrhea in the last two weeks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739661">
                <a:tc vMerge="1">
                  <a:txBody>
                    <a:bodyPr/>
                    <a:lstStyle/>
                    <a:p>
                      <a:endParaRPr lang="fr-FR"/>
                    </a:p>
                  </a:txBody>
                  <a:tcPr/>
                </a:tc>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[95% CI]</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42311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Za’atari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419</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19.3% [15.8-22.8]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311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Azraq</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475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106</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22.3% [17.8-26.8]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3118">
                <a:tc>
                  <a:txBody>
                    <a:bodyPr/>
                    <a:lstStyle/>
                    <a:p>
                      <a:pP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Host communities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560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138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24.6% [20.2-29.0]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Diarrhea in the last two weeks</a:t>
            </a:r>
          </a:p>
        </p:txBody>
      </p:sp>
    </p:spTree>
    <p:extLst>
      <p:ext uri="{BB962C8B-B14F-4D97-AF65-F5344CB8AC3E}">
        <p14:creationId xmlns:p14="http://schemas.microsoft.com/office/powerpoint/2010/main" val="1853049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FOOD SECURITY</a:t>
            </a:r>
          </a:p>
        </p:txBody>
      </p:sp>
    </p:spTree>
    <p:extLst>
      <p:ext uri="{BB962C8B-B14F-4D97-AF65-F5344CB8AC3E}">
        <p14:creationId xmlns:p14="http://schemas.microsoft.com/office/powerpoint/2010/main" val="1996507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Duration of stay in Jordan as refugees</a:t>
            </a:r>
          </a:p>
        </p:txBody>
      </p:sp>
      <p:graphicFrame>
        <p:nvGraphicFramePr>
          <p:cNvPr id="4" name="Tableau 3"/>
          <p:cNvGraphicFramePr>
            <a:graphicFrameLocks noGrp="1"/>
          </p:cNvGraphicFramePr>
          <p:nvPr>
            <p:extLst>
              <p:ext uri="{D42A27DB-BD31-4B8C-83A1-F6EECF244321}">
                <p14:modId xmlns:p14="http://schemas.microsoft.com/office/powerpoint/2010/main" val="2915557060"/>
              </p:ext>
            </p:extLst>
          </p:nvPr>
        </p:nvGraphicFramePr>
        <p:xfrm>
          <a:off x="278712" y="1729533"/>
          <a:ext cx="11670222" cy="3533611"/>
        </p:xfrm>
        <a:graphic>
          <a:graphicData uri="http://schemas.openxmlformats.org/drawingml/2006/table">
            <a:tbl>
              <a:tblPr firstRow="1" firstCol="1" bandRow="1"/>
              <a:tblGrid>
                <a:gridCol w="2212675">
                  <a:extLst>
                    <a:ext uri="{9D8B030D-6E8A-4147-A177-3AD203B41FA5}">
                      <a16:colId xmlns:a16="http://schemas.microsoft.com/office/drawing/2014/main" val="20000"/>
                    </a:ext>
                  </a:extLst>
                </a:gridCol>
                <a:gridCol w="1815886">
                  <a:extLst>
                    <a:ext uri="{9D8B030D-6E8A-4147-A177-3AD203B41FA5}">
                      <a16:colId xmlns:a16="http://schemas.microsoft.com/office/drawing/2014/main" val="20001"/>
                    </a:ext>
                  </a:extLst>
                </a:gridCol>
                <a:gridCol w="1815886">
                  <a:extLst>
                    <a:ext uri="{9D8B030D-6E8A-4147-A177-3AD203B41FA5}">
                      <a16:colId xmlns:a16="http://schemas.microsoft.com/office/drawing/2014/main" val="20002"/>
                    </a:ext>
                  </a:extLst>
                </a:gridCol>
                <a:gridCol w="1528799">
                  <a:extLst>
                    <a:ext uri="{9D8B030D-6E8A-4147-A177-3AD203B41FA5}">
                      <a16:colId xmlns:a16="http://schemas.microsoft.com/office/drawing/2014/main" val="20003"/>
                    </a:ext>
                  </a:extLst>
                </a:gridCol>
                <a:gridCol w="1528799">
                  <a:extLst>
                    <a:ext uri="{9D8B030D-6E8A-4147-A177-3AD203B41FA5}">
                      <a16:colId xmlns:a16="http://schemas.microsoft.com/office/drawing/2014/main" val="20004"/>
                    </a:ext>
                  </a:extLst>
                </a:gridCol>
                <a:gridCol w="1528799">
                  <a:extLst>
                    <a:ext uri="{9D8B030D-6E8A-4147-A177-3AD203B41FA5}">
                      <a16:colId xmlns:a16="http://schemas.microsoft.com/office/drawing/2014/main" val="20005"/>
                    </a:ext>
                  </a:extLst>
                </a:gridCol>
                <a:gridCol w="1239378">
                  <a:extLst>
                    <a:ext uri="{9D8B030D-6E8A-4147-A177-3AD203B41FA5}">
                      <a16:colId xmlns:a16="http://schemas.microsoft.com/office/drawing/2014/main" val="20006"/>
                    </a:ext>
                  </a:extLst>
                </a:gridCol>
              </a:tblGrid>
              <a:tr h="629470">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Za’atari Camp (N=441)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(N=436)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(N=755)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29470">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 1 month</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1-3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4-6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222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50.9%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7-12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13-24 months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 2 years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364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82.5%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21.1%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474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62.8%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4953">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 4 years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17.3%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260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34.4%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Freeform 29"/>
          <p:cNvSpPr>
            <a:spLocks/>
          </p:cNvSpPr>
          <p:nvPr>
            <p:custDataLst>
              <p:tags r:id="rId1"/>
            </p:custDataLst>
          </p:nvPr>
        </p:nvSpPr>
        <p:spPr bwMode="gray">
          <a:xfrm>
            <a:off x="4719862" y="4569644"/>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
        <p:nvSpPr>
          <p:cNvPr id="6" name="Freeform 29"/>
          <p:cNvSpPr>
            <a:spLocks/>
          </p:cNvSpPr>
          <p:nvPr>
            <p:custDataLst>
              <p:tags r:id="rId2"/>
            </p:custDataLst>
          </p:nvPr>
        </p:nvSpPr>
        <p:spPr bwMode="gray">
          <a:xfrm>
            <a:off x="7868176" y="3608946"/>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
        <p:nvSpPr>
          <p:cNvPr id="7" name="Freeform 29"/>
          <p:cNvSpPr>
            <a:spLocks/>
          </p:cNvSpPr>
          <p:nvPr>
            <p:custDataLst>
              <p:tags r:id="rId3"/>
            </p:custDataLst>
          </p:nvPr>
        </p:nvSpPr>
        <p:spPr bwMode="gray">
          <a:xfrm>
            <a:off x="10856373" y="4572585"/>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2392259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0"/>
            <a:ext cx="11672416" cy="618786"/>
          </a:xfrm>
        </p:spPr>
        <p:txBody>
          <a:bodyPr rtlCol="0">
            <a:normAutofit/>
          </a:bodyPr>
          <a:lstStyle/>
          <a:p>
            <a:pPr algn="ctr">
              <a:defRPr/>
            </a:pPr>
            <a:r>
              <a:rPr lang="en-US" sz="3600" dirty="0"/>
              <a:t>Main Source of cash/income</a:t>
            </a:r>
          </a:p>
        </p:txBody>
      </p:sp>
      <p:sp>
        <p:nvSpPr>
          <p:cNvPr id="3" name="Content Placeholder 2"/>
          <p:cNvSpPr>
            <a:spLocks noGrp="1"/>
          </p:cNvSpPr>
          <p:nvPr>
            <p:ph idx="1"/>
          </p:nvPr>
        </p:nvSpPr>
        <p:spPr>
          <a:xfrm>
            <a:off x="278712" y="868102"/>
            <a:ext cx="11672416" cy="5474825"/>
          </a:xfrm>
        </p:spPr>
        <p:txBody>
          <a:bodyPr numCol="1" rtlCol="0">
            <a:noAutofit/>
          </a:bodyPr>
          <a:lstStyle/>
          <a:p>
            <a:pPr>
              <a:lnSpc>
                <a:spcPct val="100000"/>
              </a:lnSpc>
              <a:spcBef>
                <a:spcPts val="0"/>
              </a:spcBef>
              <a:spcAft>
                <a:spcPts val="0"/>
              </a:spcAft>
              <a:buFont typeface="Arial" panose="020B0604020202020204" pitchFamily="34" charset="0"/>
              <a:buChar char="•"/>
              <a:defRPr/>
            </a:pPr>
            <a:r>
              <a:rPr lang="en-US" sz="2400" b="1" dirty="0" err="1">
                <a:solidFill>
                  <a:schemeClr val="tx1"/>
                </a:solidFill>
              </a:rPr>
              <a:t>Za’atari</a:t>
            </a:r>
            <a:r>
              <a:rPr lang="en-US" sz="2400" b="1" dirty="0">
                <a:solidFill>
                  <a:schemeClr val="tx1"/>
                </a:solidFill>
              </a:rPr>
              <a:t> </a:t>
            </a:r>
          </a:p>
          <a:p>
            <a:pPr marL="0" indent="0">
              <a:lnSpc>
                <a:spcPct val="100000"/>
              </a:lnSpc>
              <a:spcBef>
                <a:spcPts val="0"/>
              </a:spcBef>
              <a:spcAft>
                <a:spcPts val="0"/>
              </a:spcAft>
              <a:buNone/>
              <a:defRPr/>
            </a:pPr>
            <a:r>
              <a:rPr lang="en-US" sz="2400" b="1" dirty="0">
                <a:solidFill>
                  <a:schemeClr val="tx1"/>
                </a:solidFill>
                <a:sym typeface="Wingdings" panose="05000000000000000000" pitchFamily="2" charset="2"/>
              </a:rPr>
              <a:t>	</a:t>
            </a:r>
            <a:r>
              <a:rPr lang="en-US" sz="2400" dirty="0">
                <a:solidFill>
                  <a:schemeClr val="tx1"/>
                </a:solidFill>
                <a:sym typeface="Wingdings" panose="05000000000000000000" pitchFamily="2" charset="2"/>
              </a:rPr>
              <a:t> Food vouchers = </a:t>
            </a:r>
            <a:r>
              <a:rPr lang="en-US" sz="2400" b="1" dirty="0">
                <a:solidFill>
                  <a:schemeClr val="tx1"/>
                </a:solidFill>
                <a:sym typeface="Wingdings" panose="05000000000000000000" pitchFamily="2" charset="2"/>
              </a:rPr>
              <a:t>75.0%</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Unskilled </a:t>
            </a:r>
            <a:r>
              <a:rPr lang="en-US" sz="2400" dirty="0" err="1">
                <a:solidFill>
                  <a:schemeClr val="tx1"/>
                </a:solidFill>
                <a:sym typeface="Wingdings" panose="05000000000000000000" pitchFamily="2" charset="2"/>
              </a:rPr>
              <a:t>labour</a:t>
            </a:r>
            <a:r>
              <a:rPr lang="en-US" sz="2400" dirty="0">
                <a:solidFill>
                  <a:schemeClr val="tx1"/>
                </a:solidFill>
                <a:sym typeface="Wingdings" panose="05000000000000000000" pitchFamily="2" charset="2"/>
              </a:rPr>
              <a:t> = </a:t>
            </a:r>
            <a:r>
              <a:rPr lang="en-US" sz="2400" b="1" dirty="0">
                <a:solidFill>
                  <a:schemeClr val="tx1"/>
                </a:solidFill>
                <a:sym typeface="Wingdings" panose="05000000000000000000" pitchFamily="2" charset="2"/>
              </a:rPr>
              <a:t>18.4%</a:t>
            </a:r>
          </a:p>
          <a:p>
            <a:pPr marL="0" indent="0">
              <a:lnSpc>
                <a:spcPct val="100000"/>
              </a:lnSpc>
              <a:spcBef>
                <a:spcPts val="0"/>
              </a:spcBef>
              <a:spcAft>
                <a:spcPts val="0"/>
              </a:spcAft>
              <a:buNone/>
              <a:defRPr/>
            </a:pPr>
            <a:r>
              <a:rPr lang="en-US" sz="2400" dirty="0">
                <a:solidFill>
                  <a:schemeClr val="tx1"/>
                </a:solidFill>
                <a:sym typeface="Wingdings" panose="05000000000000000000" pitchFamily="2" charset="2"/>
              </a:rPr>
              <a:t>	 Gift from family/relative = </a:t>
            </a:r>
            <a:r>
              <a:rPr lang="en-US" sz="2400" b="1" dirty="0">
                <a:sym typeface="Wingdings" panose="05000000000000000000" pitchFamily="2" charset="2"/>
              </a:rPr>
              <a:t>2</a:t>
            </a:r>
            <a:r>
              <a:rPr lang="en-US" sz="2400" b="1" dirty="0">
                <a:solidFill>
                  <a:schemeClr val="tx1"/>
                </a:solidFill>
                <a:sym typeface="Wingdings" panose="05000000000000000000" pitchFamily="2" charset="2"/>
              </a:rPr>
              <a:t>.3%</a:t>
            </a:r>
          </a:p>
          <a:p>
            <a:pPr marL="0" indent="0">
              <a:lnSpc>
                <a:spcPct val="100000"/>
              </a:lnSpc>
              <a:spcBef>
                <a:spcPts val="0"/>
              </a:spcBef>
              <a:spcAft>
                <a:spcPts val="0"/>
              </a:spcAft>
              <a:buNone/>
              <a:defRPr/>
            </a:pPr>
            <a:endParaRPr lang="en-US" sz="2400" b="1" dirty="0">
              <a:sym typeface="Wingdings" panose="05000000000000000000" pitchFamily="2" charset="2"/>
            </a:endParaRPr>
          </a:p>
          <a:p>
            <a:pPr>
              <a:spcBef>
                <a:spcPts val="0"/>
              </a:spcBef>
              <a:buFont typeface="Arial" panose="020B0604020202020204" pitchFamily="34" charset="0"/>
              <a:buChar char="•"/>
              <a:defRPr/>
            </a:pPr>
            <a:r>
              <a:rPr lang="en-US" sz="2400" b="1" dirty="0" err="1"/>
              <a:t>Azraq</a:t>
            </a:r>
            <a:endParaRPr lang="en-US" sz="2400" b="1" dirty="0"/>
          </a:p>
          <a:p>
            <a:pPr marL="0" indent="0">
              <a:lnSpc>
                <a:spcPct val="100000"/>
              </a:lnSpc>
              <a:spcBef>
                <a:spcPts val="0"/>
              </a:spcBef>
              <a:spcAft>
                <a:spcPts val="0"/>
              </a:spcAft>
              <a:buNone/>
              <a:defRPr/>
            </a:pPr>
            <a:r>
              <a:rPr lang="en-US" sz="2400" b="1" dirty="0">
                <a:sym typeface="Wingdings" panose="05000000000000000000" pitchFamily="2" charset="2"/>
              </a:rPr>
              <a:t>	</a:t>
            </a:r>
            <a:r>
              <a:rPr lang="en-US" sz="2400" dirty="0">
                <a:sym typeface="Wingdings" panose="05000000000000000000" pitchFamily="2" charset="2"/>
              </a:rPr>
              <a:t> Food vouchers = </a:t>
            </a:r>
            <a:r>
              <a:rPr lang="en-US" sz="2400" b="1" dirty="0">
                <a:sym typeface="Wingdings" panose="05000000000000000000" pitchFamily="2" charset="2"/>
              </a:rPr>
              <a:t>88.3%</a:t>
            </a:r>
          </a:p>
          <a:p>
            <a:pPr marL="0" indent="0">
              <a:lnSpc>
                <a:spcPct val="100000"/>
              </a:lnSpc>
              <a:spcBef>
                <a:spcPts val="0"/>
              </a:spcBef>
              <a:spcAft>
                <a:spcPts val="0"/>
              </a:spcAft>
              <a:buNone/>
              <a:defRPr/>
            </a:pPr>
            <a:r>
              <a:rPr lang="en-US" sz="2400" dirty="0">
                <a:sym typeface="Wingdings" panose="05000000000000000000" pitchFamily="2" charset="2"/>
              </a:rPr>
              <a:t>	 Unskilled </a:t>
            </a:r>
            <a:r>
              <a:rPr lang="en-US" sz="2400" dirty="0" err="1">
                <a:sym typeface="Wingdings" panose="05000000000000000000" pitchFamily="2" charset="2"/>
              </a:rPr>
              <a:t>labour</a:t>
            </a:r>
            <a:r>
              <a:rPr lang="en-US" sz="2400" dirty="0">
                <a:sym typeface="Wingdings" panose="05000000000000000000" pitchFamily="2" charset="2"/>
              </a:rPr>
              <a:t> = </a:t>
            </a:r>
            <a:r>
              <a:rPr lang="en-US" sz="2400" b="1" dirty="0">
                <a:sym typeface="Wingdings" panose="05000000000000000000" pitchFamily="2" charset="2"/>
              </a:rPr>
              <a:t>6.9%</a:t>
            </a:r>
          </a:p>
          <a:p>
            <a:pPr marL="0" indent="0">
              <a:lnSpc>
                <a:spcPct val="100000"/>
              </a:lnSpc>
              <a:spcBef>
                <a:spcPts val="0"/>
              </a:spcBef>
              <a:spcAft>
                <a:spcPts val="0"/>
              </a:spcAft>
              <a:buNone/>
              <a:defRPr/>
            </a:pPr>
            <a:r>
              <a:rPr lang="en-US" sz="2400" dirty="0">
                <a:sym typeface="Wingdings" panose="05000000000000000000" pitchFamily="2" charset="2"/>
              </a:rPr>
              <a:t>	 Gift from family/relative = </a:t>
            </a:r>
            <a:r>
              <a:rPr lang="en-US" sz="2400" b="1" dirty="0">
                <a:sym typeface="Wingdings" panose="05000000000000000000" pitchFamily="2" charset="2"/>
              </a:rPr>
              <a:t>2.7%</a:t>
            </a:r>
          </a:p>
          <a:p>
            <a:pPr marL="0" indent="0">
              <a:lnSpc>
                <a:spcPct val="100000"/>
              </a:lnSpc>
              <a:spcBef>
                <a:spcPts val="0"/>
              </a:spcBef>
              <a:spcAft>
                <a:spcPts val="0"/>
              </a:spcAft>
              <a:buNone/>
              <a:defRPr/>
            </a:pPr>
            <a:endParaRPr lang="en-US" sz="2400" b="1" dirty="0">
              <a:solidFill>
                <a:schemeClr val="tx1"/>
              </a:solidFill>
              <a:sym typeface="Wingdings" panose="05000000000000000000" pitchFamily="2" charset="2"/>
            </a:endParaRPr>
          </a:p>
          <a:p>
            <a:pPr>
              <a:spcBef>
                <a:spcPts val="0"/>
              </a:spcBef>
              <a:buFont typeface="Arial" panose="020B0604020202020204" pitchFamily="34" charset="0"/>
              <a:buChar char="•"/>
              <a:defRPr/>
            </a:pPr>
            <a:r>
              <a:rPr lang="en-US" sz="2400" b="1" dirty="0"/>
              <a:t>Host communities </a:t>
            </a:r>
          </a:p>
          <a:p>
            <a:pPr marL="0" indent="0">
              <a:lnSpc>
                <a:spcPct val="100000"/>
              </a:lnSpc>
              <a:spcBef>
                <a:spcPts val="0"/>
              </a:spcBef>
              <a:spcAft>
                <a:spcPts val="0"/>
              </a:spcAft>
              <a:buNone/>
              <a:defRPr/>
            </a:pPr>
            <a:r>
              <a:rPr lang="en-US" sz="2400" b="1" dirty="0">
                <a:sym typeface="Wingdings" panose="05000000000000000000" pitchFamily="2" charset="2"/>
              </a:rPr>
              <a:t>	</a:t>
            </a:r>
            <a:r>
              <a:rPr lang="en-US" sz="2400" dirty="0">
                <a:sym typeface="Wingdings" panose="05000000000000000000" pitchFamily="2" charset="2"/>
              </a:rPr>
              <a:t> Unskilled </a:t>
            </a:r>
            <a:r>
              <a:rPr lang="en-US" sz="2400" dirty="0" err="1">
                <a:sym typeface="Wingdings" panose="05000000000000000000" pitchFamily="2" charset="2"/>
              </a:rPr>
              <a:t>labour</a:t>
            </a:r>
            <a:r>
              <a:rPr lang="en-US" sz="2400" dirty="0">
                <a:sym typeface="Wingdings" panose="05000000000000000000" pitchFamily="2" charset="2"/>
              </a:rPr>
              <a:t> = </a:t>
            </a:r>
            <a:r>
              <a:rPr lang="en-US" sz="2400" b="1" dirty="0">
                <a:sym typeface="Wingdings" panose="05000000000000000000" pitchFamily="2" charset="2"/>
              </a:rPr>
              <a:t>34.9%</a:t>
            </a:r>
          </a:p>
          <a:p>
            <a:pPr marL="0" indent="0">
              <a:lnSpc>
                <a:spcPct val="100000"/>
              </a:lnSpc>
              <a:spcBef>
                <a:spcPts val="0"/>
              </a:spcBef>
              <a:spcAft>
                <a:spcPts val="0"/>
              </a:spcAft>
              <a:buNone/>
              <a:defRPr/>
            </a:pPr>
            <a:r>
              <a:rPr lang="en-US" sz="2400" dirty="0">
                <a:sym typeface="Wingdings" panose="05000000000000000000" pitchFamily="2" charset="2"/>
              </a:rPr>
              <a:t>	 Food vouchers = </a:t>
            </a:r>
            <a:r>
              <a:rPr lang="en-US" sz="2400" b="1" dirty="0">
                <a:sym typeface="Wingdings" panose="05000000000000000000" pitchFamily="2" charset="2"/>
              </a:rPr>
              <a:t>24.2%</a:t>
            </a:r>
          </a:p>
          <a:p>
            <a:pPr marL="0" indent="0">
              <a:lnSpc>
                <a:spcPct val="100000"/>
              </a:lnSpc>
              <a:spcBef>
                <a:spcPts val="0"/>
              </a:spcBef>
              <a:spcAft>
                <a:spcPts val="0"/>
              </a:spcAft>
              <a:buNone/>
              <a:defRPr/>
            </a:pPr>
            <a:r>
              <a:rPr lang="en-US" sz="2400" dirty="0">
                <a:sym typeface="Wingdings" panose="05000000000000000000" pitchFamily="2" charset="2"/>
              </a:rPr>
              <a:t>	 Monthly Financial Assistance (MFA) = </a:t>
            </a:r>
            <a:r>
              <a:rPr lang="en-US" sz="2400" b="1" dirty="0">
                <a:sym typeface="Wingdings" panose="05000000000000000000" pitchFamily="2" charset="2"/>
              </a:rPr>
              <a:t>20.9%</a:t>
            </a:r>
            <a:endParaRPr lang="en-US" sz="2400" dirty="0">
              <a:solidFill>
                <a:schemeClr val="tx1"/>
              </a:solidFill>
              <a:sym typeface="Wingdings" panose="05000000000000000000" pitchFamily="2" charset="2"/>
            </a:endParaRPr>
          </a:p>
        </p:txBody>
      </p:sp>
    </p:spTree>
    <p:extLst>
      <p:ext uri="{BB962C8B-B14F-4D97-AF65-F5344CB8AC3E}">
        <p14:creationId xmlns:p14="http://schemas.microsoft.com/office/powerpoint/2010/main" val="2130085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515262679"/>
              </p:ext>
            </p:extLst>
          </p:nvPr>
        </p:nvGraphicFramePr>
        <p:xfrm>
          <a:off x="380548" y="1640158"/>
          <a:ext cx="11468744" cy="3937575"/>
        </p:xfrm>
        <a:graphic>
          <a:graphicData uri="http://schemas.openxmlformats.org/drawingml/2006/table">
            <a:tbl>
              <a:tblPr firstRow="1" firstCol="1" bandRow="1"/>
              <a:tblGrid>
                <a:gridCol w="4169520">
                  <a:extLst>
                    <a:ext uri="{9D8B030D-6E8A-4147-A177-3AD203B41FA5}">
                      <a16:colId xmlns:a16="http://schemas.microsoft.com/office/drawing/2014/main" val="20000"/>
                    </a:ext>
                  </a:extLst>
                </a:gridCol>
                <a:gridCol w="707796">
                  <a:extLst>
                    <a:ext uri="{9D8B030D-6E8A-4147-A177-3AD203B41FA5}">
                      <a16:colId xmlns:a16="http://schemas.microsoft.com/office/drawing/2014/main" val="20001"/>
                    </a:ext>
                  </a:extLst>
                </a:gridCol>
                <a:gridCol w="1611823">
                  <a:extLst>
                    <a:ext uri="{9D8B030D-6E8A-4147-A177-3AD203B41FA5}">
                      <a16:colId xmlns:a16="http://schemas.microsoft.com/office/drawing/2014/main" val="20002"/>
                    </a:ext>
                  </a:extLst>
                </a:gridCol>
                <a:gridCol w="836909">
                  <a:extLst>
                    <a:ext uri="{9D8B030D-6E8A-4147-A177-3AD203B41FA5}">
                      <a16:colId xmlns:a16="http://schemas.microsoft.com/office/drawing/2014/main" val="20003"/>
                    </a:ext>
                  </a:extLst>
                </a:gridCol>
                <a:gridCol w="1952786">
                  <a:extLst>
                    <a:ext uri="{9D8B030D-6E8A-4147-A177-3AD203B41FA5}">
                      <a16:colId xmlns:a16="http://schemas.microsoft.com/office/drawing/2014/main" val="20004"/>
                    </a:ext>
                  </a:extLst>
                </a:gridCol>
                <a:gridCol w="805912">
                  <a:extLst>
                    <a:ext uri="{9D8B030D-6E8A-4147-A177-3AD203B41FA5}">
                      <a16:colId xmlns:a16="http://schemas.microsoft.com/office/drawing/2014/main" val="20005"/>
                    </a:ext>
                  </a:extLst>
                </a:gridCol>
                <a:gridCol w="1383998">
                  <a:extLst>
                    <a:ext uri="{9D8B030D-6E8A-4147-A177-3AD203B41FA5}">
                      <a16:colId xmlns:a16="http://schemas.microsoft.com/office/drawing/2014/main" val="20006"/>
                    </a:ext>
                  </a:extLst>
                </a:gridCol>
              </a:tblGrid>
              <a:tr h="995563">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Indicator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Za’atari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(N=441)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(N=757)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724045">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769876">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Proportion of households with a ration card or asylum seeker card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440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99.8%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[99.3-100.0]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8091">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Proportion of households who are receiving food voucher from WFP</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440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99.8%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[99.3-100.0]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685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90.5%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[88.0-93.0]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16" marR="464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Ration Card – Asylum Seeker Card</a:t>
            </a:r>
          </a:p>
        </p:txBody>
      </p:sp>
      <p:sp>
        <p:nvSpPr>
          <p:cNvPr id="7" name="Freeform 29"/>
          <p:cNvSpPr>
            <a:spLocks/>
          </p:cNvSpPr>
          <p:nvPr>
            <p:custDataLst>
              <p:tags r:id="rId1"/>
            </p:custDataLst>
          </p:nvPr>
        </p:nvSpPr>
        <p:spPr bwMode="gray">
          <a:xfrm>
            <a:off x="10624880" y="4526286"/>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2356165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496419585"/>
              </p:ext>
            </p:extLst>
          </p:nvPr>
        </p:nvGraphicFramePr>
        <p:xfrm>
          <a:off x="334050" y="1547339"/>
          <a:ext cx="11561740" cy="4046662"/>
        </p:xfrm>
        <a:graphic>
          <a:graphicData uri="http://schemas.openxmlformats.org/drawingml/2006/table">
            <a:tbl>
              <a:tblPr firstRow="1" firstCol="1" bandRow="1"/>
              <a:tblGrid>
                <a:gridCol w="2599066">
                  <a:extLst>
                    <a:ext uri="{9D8B030D-6E8A-4147-A177-3AD203B41FA5}">
                      <a16:colId xmlns:a16="http://schemas.microsoft.com/office/drawing/2014/main" val="20000"/>
                    </a:ext>
                  </a:extLst>
                </a:gridCol>
                <a:gridCol w="728420">
                  <a:extLst>
                    <a:ext uri="{9D8B030D-6E8A-4147-A177-3AD203B41FA5}">
                      <a16:colId xmlns:a16="http://schemas.microsoft.com/office/drawing/2014/main" val="20001"/>
                    </a:ext>
                  </a:extLst>
                </a:gridCol>
                <a:gridCol w="2259138">
                  <a:extLst>
                    <a:ext uri="{9D8B030D-6E8A-4147-A177-3AD203B41FA5}">
                      <a16:colId xmlns:a16="http://schemas.microsoft.com/office/drawing/2014/main" val="20002"/>
                    </a:ext>
                  </a:extLst>
                </a:gridCol>
                <a:gridCol w="701039">
                  <a:extLst>
                    <a:ext uri="{9D8B030D-6E8A-4147-A177-3AD203B41FA5}">
                      <a16:colId xmlns:a16="http://schemas.microsoft.com/office/drawing/2014/main" val="20003"/>
                    </a:ext>
                  </a:extLst>
                </a:gridCol>
                <a:gridCol w="2286519">
                  <a:extLst>
                    <a:ext uri="{9D8B030D-6E8A-4147-A177-3AD203B41FA5}">
                      <a16:colId xmlns:a16="http://schemas.microsoft.com/office/drawing/2014/main" val="20004"/>
                    </a:ext>
                  </a:extLst>
                </a:gridCol>
                <a:gridCol w="658159">
                  <a:extLst>
                    <a:ext uri="{9D8B030D-6E8A-4147-A177-3AD203B41FA5}">
                      <a16:colId xmlns:a16="http://schemas.microsoft.com/office/drawing/2014/main" val="20005"/>
                    </a:ext>
                  </a:extLst>
                </a:gridCol>
                <a:gridCol w="2329399">
                  <a:extLst>
                    <a:ext uri="{9D8B030D-6E8A-4147-A177-3AD203B41FA5}">
                      <a16:colId xmlns:a16="http://schemas.microsoft.com/office/drawing/2014/main" val="20006"/>
                    </a:ext>
                  </a:extLst>
                </a:gridCol>
              </a:tblGrid>
              <a:tr h="524703">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Indicator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err="1">
                          <a:effectLst/>
                          <a:latin typeface="Arial" panose="020B0604020202020204" pitchFamily="34" charset="0"/>
                          <a:ea typeface="Calibri" panose="020F0502020204030204" pitchFamily="34" charset="0"/>
                          <a:cs typeface="Times New Roman" panose="02020603050405020304" pitchFamily="18" charset="0"/>
                        </a:rPr>
                        <a:t>Za’atari</a:t>
                      </a:r>
                      <a:r>
                        <a:rPr lang="en-US" sz="1800" b="1" dirty="0">
                          <a:effectLst/>
                          <a:latin typeface="Arial" panose="020B0604020202020204" pitchFamily="34" charset="0"/>
                          <a:ea typeface="Calibri" panose="020F0502020204030204" pitchFamily="34" charset="0"/>
                          <a:cs typeface="Times New Roman" panose="02020603050405020304" pitchFamily="18" charset="0"/>
                        </a:rPr>
                        <a:t> Camp (N=440)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(N=435)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(N=679)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99604">
                <a:tc vMerge="1">
                  <a:txBody>
                    <a:bodyPr/>
                    <a:lstStyle/>
                    <a:p>
                      <a:endParaRPr lang="fr-FR"/>
                    </a:p>
                  </a:txBody>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1399209">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20 JOD/person/month</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440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425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97.7%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[95.1-100.0]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378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55.7%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[51.2-60.1]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99209">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 JOD/person/month</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2.3%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[0.0-4.9]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301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44.3%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[39.9-48.8]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9353" marR="3935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Value of the food vouchers from WFP</a:t>
            </a:r>
          </a:p>
        </p:txBody>
      </p:sp>
      <p:sp>
        <p:nvSpPr>
          <p:cNvPr id="7" name="Freeform 29"/>
          <p:cNvSpPr>
            <a:spLocks/>
          </p:cNvSpPr>
          <p:nvPr>
            <p:custDataLst>
              <p:tags r:id="rId1"/>
            </p:custDataLst>
          </p:nvPr>
        </p:nvSpPr>
        <p:spPr bwMode="gray">
          <a:xfrm>
            <a:off x="10236578" y="4538445"/>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
        <p:nvSpPr>
          <p:cNvPr id="6" name="Freeform 29"/>
          <p:cNvSpPr>
            <a:spLocks/>
          </p:cNvSpPr>
          <p:nvPr>
            <p:custDataLst>
              <p:tags r:id="rId2"/>
            </p:custDataLst>
          </p:nvPr>
        </p:nvSpPr>
        <p:spPr bwMode="gray">
          <a:xfrm>
            <a:off x="7235427" y="4526286"/>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
        <p:nvSpPr>
          <p:cNvPr id="9" name="Freeform 29"/>
          <p:cNvSpPr>
            <a:spLocks/>
          </p:cNvSpPr>
          <p:nvPr>
            <p:custDataLst>
              <p:tags r:id="rId3"/>
            </p:custDataLst>
          </p:nvPr>
        </p:nvSpPr>
        <p:spPr bwMode="gray">
          <a:xfrm>
            <a:off x="10236579" y="3168234"/>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
        <p:nvSpPr>
          <p:cNvPr id="10" name="Freeform 29"/>
          <p:cNvSpPr>
            <a:spLocks/>
          </p:cNvSpPr>
          <p:nvPr>
            <p:custDataLst>
              <p:tags r:id="rId4"/>
            </p:custDataLst>
          </p:nvPr>
        </p:nvSpPr>
        <p:spPr bwMode="gray">
          <a:xfrm>
            <a:off x="4310890" y="3293582"/>
            <a:ext cx="976393" cy="37970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dirty="0">
              <a:solidFill>
                <a:prstClr val="black"/>
              </a:solidFill>
            </a:endParaRPr>
          </a:p>
        </p:txBody>
      </p:sp>
    </p:spTree>
    <p:extLst>
      <p:ext uri="{BB962C8B-B14F-4D97-AF65-F5344CB8AC3E}">
        <p14:creationId xmlns:p14="http://schemas.microsoft.com/office/powerpoint/2010/main" val="17008642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Average number of days the food voucher lasts</a:t>
            </a:r>
          </a:p>
        </p:txBody>
      </p:sp>
      <p:graphicFrame>
        <p:nvGraphicFramePr>
          <p:cNvPr id="8" name="Tableau 7"/>
          <p:cNvGraphicFramePr>
            <a:graphicFrameLocks noGrp="1"/>
          </p:cNvGraphicFramePr>
          <p:nvPr>
            <p:extLst>
              <p:ext uri="{D42A27DB-BD31-4B8C-83A1-F6EECF244321}">
                <p14:modId xmlns:p14="http://schemas.microsoft.com/office/powerpoint/2010/main" val="4274078356"/>
              </p:ext>
            </p:extLst>
          </p:nvPr>
        </p:nvGraphicFramePr>
        <p:xfrm>
          <a:off x="450290" y="1510597"/>
          <a:ext cx="11329260" cy="4022724"/>
        </p:xfrm>
        <a:graphic>
          <a:graphicData uri="http://schemas.openxmlformats.org/drawingml/2006/table">
            <a:tbl>
              <a:tblPr firstRow="1" firstCol="1" bandRow="1"/>
              <a:tblGrid>
                <a:gridCol w="3425124">
                  <a:extLst>
                    <a:ext uri="{9D8B030D-6E8A-4147-A177-3AD203B41FA5}">
                      <a16:colId xmlns:a16="http://schemas.microsoft.com/office/drawing/2014/main" val="20000"/>
                    </a:ext>
                  </a:extLst>
                </a:gridCol>
                <a:gridCol w="619932">
                  <a:extLst>
                    <a:ext uri="{9D8B030D-6E8A-4147-A177-3AD203B41FA5}">
                      <a16:colId xmlns:a16="http://schemas.microsoft.com/office/drawing/2014/main" val="20001"/>
                    </a:ext>
                  </a:extLst>
                </a:gridCol>
                <a:gridCol w="2014780">
                  <a:extLst>
                    <a:ext uri="{9D8B030D-6E8A-4147-A177-3AD203B41FA5}">
                      <a16:colId xmlns:a16="http://schemas.microsoft.com/office/drawing/2014/main" val="20002"/>
                    </a:ext>
                  </a:extLst>
                </a:gridCol>
                <a:gridCol w="697424">
                  <a:extLst>
                    <a:ext uri="{9D8B030D-6E8A-4147-A177-3AD203B41FA5}">
                      <a16:colId xmlns:a16="http://schemas.microsoft.com/office/drawing/2014/main" val="20003"/>
                    </a:ext>
                  </a:extLst>
                </a:gridCol>
                <a:gridCol w="1937288">
                  <a:extLst>
                    <a:ext uri="{9D8B030D-6E8A-4147-A177-3AD203B41FA5}">
                      <a16:colId xmlns:a16="http://schemas.microsoft.com/office/drawing/2014/main" val="20004"/>
                    </a:ext>
                  </a:extLst>
                </a:gridCol>
                <a:gridCol w="557939">
                  <a:extLst>
                    <a:ext uri="{9D8B030D-6E8A-4147-A177-3AD203B41FA5}">
                      <a16:colId xmlns:a16="http://schemas.microsoft.com/office/drawing/2014/main" val="20005"/>
                    </a:ext>
                  </a:extLst>
                </a:gridCol>
                <a:gridCol w="2076773">
                  <a:extLst>
                    <a:ext uri="{9D8B030D-6E8A-4147-A177-3AD203B41FA5}">
                      <a16:colId xmlns:a16="http://schemas.microsoft.com/office/drawing/2014/main" val="20006"/>
                    </a:ext>
                  </a:extLst>
                </a:gridCol>
              </a:tblGrid>
              <a:tr h="1195945">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Indicator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err="1">
                          <a:effectLst/>
                          <a:latin typeface="Arial" panose="020B0604020202020204" pitchFamily="34" charset="0"/>
                          <a:ea typeface="Calibri" panose="020F0502020204030204" pitchFamily="34" charset="0"/>
                          <a:cs typeface="Times New Roman" panose="02020603050405020304" pitchFamily="18" charset="0"/>
                        </a:rPr>
                        <a:t>Za’atari</a:t>
                      </a:r>
                      <a:r>
                        <a:rPr lang="en-US" sz="1800" b="1" dirty="0">
                          <a:effectLst/>
                          <a:latin typeface="Arial" panose="020B0604020202020204" pitchFamily="34" charset="0"/>
                          <a:ea typeface="Calibri" panose="020F0502020204030204" pitchFamily="34" charset="0"/>
                          <a:cs typeface="Times New Roman" panose="02020603050405020304" pitchFamily="18" charset="0"/>
                        </a:rPr>
                        <a:t> Camp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(N=439)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(N=676)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1195945">
                <a:tc vMerge="1">
                  <a:txBody>
                    <a:bodyPr/>
                    <a:lstStyle/>
                    <a:p>
                      <a:endParaRPr lang="fr-FR"/>
                    </a:p>
                  </a:txBody>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Mean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Mean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Mean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[95% CI]</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1630834">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Average number of days the food voucher lasts (out of one month – August 2016)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438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16.7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[16.1-17.2]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435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19.7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[18.8-20.6]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676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16.7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[16.2-17.3]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925" marR="48925"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50623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212296600"/>
              </p:ext>
            </p:extLst>
          </p:nvPr>
        </p:nvGraphicFramePr>
        <p:xfrm>
          <a:off x="272061" y="1408772"/>
          <a:ext cx="11685717" cy="4107051"/>
        </p:xfrm>
        <a:graphic>
          <a:graphicData uri="http://schemas.openxmlformats.org/drawingml/2006/table">
            <a:tbl>
              <a:tblPr firstRow="1" firstCol="1" bandRow="1"/>
              <a:tblGrid>
                <a:gridCol w="4814517">
                  <a:extLst>
                    <a:ext uri="{9D8B030D-6E8A-4147-A177-3AD203B41FA5}">
                      <a16:colId xmlns:a16="http://schemas.microsoft.com/office/drawing/2014/main" val="20000"/>
                    </a:ext>
                  </a:extLst>
                </a:gridCol>
                <a:gridCol w="1145200">
                  <a:extLst>
                    <a:ext uri="{9D8B030D-6E8A-4147-A177-3AD203B41FA5}">
                      <a16:colId xmlns:a16="http://schemas.microsoft.com/office/drawing/2014/main" val="20001"/>
                    </a:ext>
                  </a:extLst>
                </a:gridCol>
                <a:gridCol w="1145200">
                  <a:extLst>
                    <a:ext uri="{9D8B030D-6E8A-4147-A177-3AD203B41FA5}">
                      <a16:colId xmlns:a16="http://schemas.microsoft.com/office/drawing/2014/main" val="20002"/>
                    </a:ext>
                  </a:extLst>
                </a:gridCol>
                <a:gridCol w="1145200">
                  <a:extLst>
                    <a:ext uri="{9D8B030D-6E8A-4147-A177-3AD203B41FA5}">
                      <a16:colId xmlns:a16="http://schemas.microsoft.com/office/drawing/2014/main" val="20003"/>
                    </a:ext>
                  </a:extLst>
                </a:gridCol>
                <a:gridCol w="1145200">
                  <a:extLst>
                    <a:ext uri="{9D8B030D-6E8A-4147-A177-3AD203B41FA5}">
                      <a16:colId xmlns:a16="http://schemas.microsoft.com/office/drawing/2014/main" val="20004"/>
                    </a:ext>
                  </a:extLst>
                </a:gridCol>
                <a:gridCol w="1145200">
                  <a:extLst>
                    <a:ext uri="{9D8B030D-6E8A-4147-A177-3AD203B41FA5}">
                      <a16:colId xmlns:a16="http://schemas.microsoft.com/office/drawing/2014/main" val="20005"/>
                    </a:ext>
                  </a:extLst>
                </a:gridCol>
                <a:gridCol w="1145200">
                  <a:extLst>
                    <a:ext uri="{9D8B030D-6E8A-4147-A177-3AD203B41FA5}">
                      <a16:colId xmlns:a16="http://schemas.microsoft.com/office/drawing/2014/main" val="20006"/>
                    </a:ext>
                  </a:extLst>
                </a:gridCol>
              </a:tblGrid>
              <a:tr h="689834">
                <a:tc rowSpan="2">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Za’atari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(N=441)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(N=757)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657881">
                <a:tc vMerge="1">
                  <a:txBody>
                    <a:bodyPr/>
                    <a:lstStyle/>
                    <a:p>
                      <a:endParaRPr lang="fr-FR"/>
                    </a:p>
                  </a:txBody>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Purchase from personal resources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11.8%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254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33.6%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Purchase with cash given by charity</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2.3%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Purchase at credit, borrowed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Received as gift from charity</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Shared with hosts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1.4%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33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Humanitarian food aid</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362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82.1%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418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95.9%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424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56.0%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4917">
                <a:tc>
                  <a:txBody>
                    <a:bodyPr/>
                    <a:lstStyle/>
                    <a:p>
                      <a:pPr>
                        <a:spcAft>
                          <a:spcPts val="0"/>
                        </a:spcAft>
                      </a:pPr>
                      <a:r>
                        <a:rPr lang="en-CA" sz="1800">
                          <a:effectLst/>
                          <a:latin typeface="Arial" panose="020B0604020202020204" pitchFamily="34" charset="0"/>
                          <a:ea typeface="Calibri" panose="020F0502020204030204" pitchFamily="34" charset="0"/>
                          <a:cs typeface="Times New Roman" panose="02020603050405020304" pitchFamily="18" charset="0"/>
                        </a:rPr>
                        <a:t>Bartered against other goods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4917">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Other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513" marR="6751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Main Source of Food</a:t>
            </a:r>
          </a:p>
        </p:txBody>
      </p:sp>
      <p:sp>
        <p:nvSpPr>
          <p:cNvPr id="5" name="Freeform 29"/>
          <p:cNvSpPr>
            <a:spLocks/>
          </p:cNvSpPr>
          <p:nvPr>
            <p:custDataLst>
              <p:tags r:id="rId1"/>
            </p:custDataLst>
          </p:nvPr>
        </p:nvSpPr>
        <p:spPr bwMode="gray">
          <a:xfrm>
            <a:off x="6281462" y="2665025"/>
            <a:ext cx="976393" cy="79727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6" name="Freeform 29"/>
          <p:cNvSpPr>
            <a:spLocks/>
          </p:cNvSpPr>
          <p:nvPr>
            <p:custDataLst>
              <p:tags r:id="rId2"/>
            </p:custDataLst>
          </p:nvPr>
        </p:nvSpPr>
        <p:spPr bwMode="gray">
          <a:xfrm>
            <a:off x="8578137" y="4434150"/>
            <a:ext cx="976393" cy="48044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7" name="Freeform 29"/>
          <p:cNvSpPr>
            <a:spLocks/>
          </p:cNvSpPr>
          <p:nvPr>
            <p:custDataLst>
              <p:tags r:id="rId3"/>
            </p:custDataLst>
          </p:nvPr>
        </p:nvSpPr>
        <p:spPr bwMode="gray">
          <a:xfrm>
            <a:off x="6281461" y="4434150"/>
            <a:ext cx="976393" cy="48044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9" name="Freeform 29"/>
          <p:cNvSpPr>
            <a:spLocks/>
          </p:cNvSpPr>
          <p:nvPr>
            <p:custDataLst>
              <p:tags r:id="rId4"/>
            </p:custDataLst>
          </p:nvPr>
        </p:nvSpPr>
        <p:spPr bwMode="gray">
          <a:xfrm>
            <a:off x="8578137" y="2665025"/>
            <a:ext cx="976393" cy="48044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0" name="Freeform 29"/>
          <p:cNvSpPr>
            <a:spLocks/>
          </p:cNvSpPr>
          <p:nvPr>
            <p:custDataLst>
              <p:tags r:id="rId5"/>
            </p:custDataLst>
          </p:nvPr>
        </p:nvSpPr>
        <p:spPr bwMode="gray">
          <a:xfrm>
            <a:off x="10874811" y="4489060"/>
            <a:ext cx="976393" cy="370628"/>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1" name="Freeform 29"/>
          <p:cNvSpPr>
            <a:spLocks/>
          </p:cNvSpPr>
          <p:nvPr>
            <p:custDataLst>
              <p:tags r:id="rId6"/>
            </p:custDataLst>
          </p:nvPr>
        </p:nvSpPr>
        <p:spPr bwMode="gray">
          <a:xfrm>
            <a:off x="10874811" y="4122010"/>
            <a:ext cx="976393" cy="367050"/>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
        <p:nvSpPr>
          <p:cNvPr id="12" name="Freeform 29"/>
          <p:cNvSpPr>
            <a:spLocks/>
          </p:cNvSpPr>
          <p:nvPr>
            <p:custDataLst>
              <p:tags r:id="rId7"/>
            </p:custDataLst>
          </p:nvPr>
        </p:nvSpPr>
        <p:spPr bwMode="gray">
          <a:xfrm>
            <a:off x="10874812" y="2665025"/>
            <a:ext cx="976393" cy="797272"/>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FF0000"/>
          </a:solidFill>
          <a:ln w="12700">
            <a:solidFill>
              <a:srgbClr val="FF0000"/>
            </a:solidFill>
            <a:round/>
            <a:headEnd/>
            <a:tailEnd/>
          </a:ln>
        </p:spPr>
        <p:txBody>
          <a:bodyPr tIns="68580" bIns="68580" anchor="ctr"/>
          <a:lstStyle/>
          <a:p>
            <a:pPr defTabSz="342900">
              <a:defRPr/>
            </a:pPr>
            <a:endParaRPr lang="en-US" sz="1350">
              <a:solidFill>
                <a:prstClr val="black"/>
              </a:solidFill>
            </a:endParaRPr>
          </a:p>
        </p:txBody>
      </p:sp>
    </p:spTree>
    <p:extLst>
      <p:ext uri="{BB962C8B-B14F-4D97-AF65-F5344CB8AC3E}">
        <p14:creationId xmlns:p14="http://schemas.microsoft.com/office/powerpoint/2010/main" val="119280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769257"/>
          </a:xfrm>
        </p:spPr>
        <p:txBody>
          <a:bodyPr rtlCol="0">
            <a:normAutofit/>
          </a:bodyPr>
          <a:lstStyle/>
          <a:p>
            <a:pPr algn="ctr">
              <a:defRPr/>
            </a:pPr>
            <a:r>
              <a:rPr lang="en-US" sz="3600" dirty="0"/>
              <a:t>Household Dietary Diversity Score</a:t>
            </a:r>
          </a:p>
        </p:txBody>
      </p:sp>
      <p:graphicFrame>
        <p:nvGraphicFramePr>
          <p:cNvPr id="4" name="Tableau 3"/>
          <p:cNvGraphicFramePr>
            <a:graphicFrameLocks noGrp="1"/>
          </p:cNvGraphicFramePr>
          <p:nvPr>
            <p:extLst>
              <p:ext uri="{D42A27DB-BD31-4B8C-83A1-F6EECF244321}">
                <p14:modId xmlns:p14="http://schemas.microsoft.com/office/powerpoint/2010/main" val="822383951"/>
              </p:ext>
            </p:extLst>
          </p:nvPr>
        </p:nvGraphicFramePr>
        <p:xfrm>
          <a:off x="272056" y="1327752"/>
          <a:ext cx="11685727" cy="4153548"/>
        </p:xfrm>
        <a:graphic>
          <a:graphicData uri="http://schemas.openxmlformats.org/drawingml/2006/table">
            <a:tbl>
              <a:tblPr firstRow="1" firstCol="1" bandRow="1"/>
              <a:tblGrid>
                <a:gridCol w="1813303">
                  <a:extLst>
                    <a:ext uri="{9D8B030D-6E8A-4147-A177-3AD203B41FA5}">
                      <a16:colId xmlns:a16="http://schemas.microsoft.com/office/drawing/2014/main" val="20000"/>
                    </a:ext>
                  </a:extLst>
                </a:gridCol>
                <a:gridCol w="774915">
                  <a:extLst>
                    <a:ext uri="{9D8B030D-6E8A-4147-A177-3AD203B41FA5}">
                      <a16:colId xmlns:a16="http://schemas.microsoft.com/office/drawing/2014/main" val="20001"/>
                    </a:ext>
                  </a:extLst>
                </a:gridCol>
                <a:gridCol w="2515893">
                  <a:extLst>
                    <a:ext uri="{9D8B030D-6E8A-4147-A177-3AD203B41FA5}">
                      <a16:colId xmlns:a16="http://schemas.microsoft.com/office/drawing/2014/main" val="20002"/>
                    </a:ext>
                  </a:extLst>
                </a:gridCol>
                <a:gridCol w="738751">
                  <a:extLst>
                    <a:ext uri="{9D8B030D-6E8A-4147-A177-3AD203B41FA5}">
                      <a16:colId xmlns:a16="http://schemas.microsoft.com/office/drawing/2014/main" val="20003"/>
                    </a:ext>
                  </a:extLst>
                </a:gridCol>
                <a:gridCol w="2552057">
                  <a:extLst>
                    <a:ext uri="{9D8B030D-6E8A-4147-A177-3AD203B41FA5}">
                      <a16:colId xmlns:a16="http://schemas.microsoft.com/office/drawing/2014/main" val="20004"/>
                    </a:ext>
                  </a:extLst>
                </a:gridCol>
                <a:gridCol w="749082">
                  <a:extLst>
                    <a:ext uri="{9D8B030D-6E8A-4147-A177-3AD203B41FA5}">
                      <a16:colId xmlns:a16="http://schemas.microsoft.com/office/drawing/2014/main" val="20005"/>
                    </a:ext>
                  </a:extLst>
                </a:gridCol>
                <a:gridCol w="2541726">
                  <a:extLst>
                    <a:ext uri="{9D8B030D-6E8A-4147-A177-3AD203B41FA5}">
                      <a16:colId xmlns:a16="http://schemas.microsoft.com/office/drawing/2014/main" val="20006"/>
                    </a:ext>
                  </a:extLst>
                </a:gridCol>
              </a:tblGrid>
              <a:tr h="1343795">
                <a:tc row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Indicator</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gridSpan="2">
                  <a:txBody>
                    <a:bodyPr/>
                    <a:lstStyle/>
                    <a:p>
                      <a:pPr algn="ctr">
                        <a:spcAft>
                          <a:spcPts val="0"/>
                        </a:spcAft>
                      </a:pPr>
                      <a:r>
                        <a:rPr lang="en-US" sz="1800" b="1" dirty="0" err="1">
                          <a:effectLst/>
                          <a:latin typeface="Arial" panose="020B0604020202020204" pitchFamily="34" charset="0"/>
                          <a:ea typeface="Calibri" panose="020F0502020204030204" pitchFamily="34" charset="0"/>
                          <a:cs typeface="Times New Roman" panose="02020603050405020304" pitchFamily="18" charset="0"/>
                        </a:rPr>
                        <a:t>Za’atari</a:t>
                      </a:r>
                      <a:r>
                        <a:rPr lang="en-US" sz="1800" b="1" dirty="0">
                          <a:effectLst/>
                          <a:latin typeface="Arial" panose="020B0604020202020204" pitchFamily="34" charset="0"/>
                          <a:ea typeface="Calibri" panose="020F0502020204030204" pitchFamily="34" charset="0"/>
                          <a:cs typeface="Times New Roman" panose="02020603050405020304" pitchFamily="18" charset="0"/>
                        </a:rPr>
                        <a:t> Camp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(N=441)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Azraq Camp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(N=436)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tc gridSpan="2">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Host communities (N=757)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fr-FR"/>
                    </a:p>
                  </a:txBody>
                  <a:tcPr/>
                </a:tc>
                <a:extLst>
                  <a:ext uri="{0D108BD9-81ED-4DB2-BD59-A6C34878D82A}">
                    <a16:rowId xmlns:a16="http://schemas.microsoft.com/office/drawing/2014/main" val="10000"/>
                  </a:ext>
                </a:extLst>
              </a:tr>
              <a:tr h="1343795">
                <a:tc vMerge="1">
                  <a:txBody>
                    <a:bodyPr/>
                    <a:lstStyle/>
                    <a:p>
                      <a:endParaRPr lang="fr-FR"/>
                    </a:p>
                  </a:txBody>
                  <a:tcPr/>
                </a:tc>
                <a:tc>
                  <a:txBody>
                    <a:bodyPr/>
                    <a:lstStyle/>
                    <a:p>
                      <a:pPr algn="ct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Mean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Mean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Mean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b="1">
                          <a:effectLst/>
                          <a:latin typeface="Arial" panose="020B0604020202020204" pitchFamily="34" charset="0"/>
                          <a:ea typeface="Calibri" panose="020F0502020204030204" pitchFamily="34" charset="0"/>
                          <a:cs typeface="Times New Roman" panose="02020603050405020304" pitchFamily="18" charset="0"/>
                        </a:rPr>
                        <a:t>[95% CI]</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1"/>
                  </a:ext>
                </a:extLst>
              </a:tr>
              <a:tr h="1465958">
                <a:tc>
                  <a:txBody>
                    <a:bodyPr/>
                    <a:lstStyle/>
                    <a:p>
                      <a:pPr>
                        <a:spcAft>
                          <a:spcPts val="0"/>
                        </a:spcAft>
                      </a:pPr>
                      <a:r>
                        <a:rPr lang="en-US" sz="1800">
                          <a:effectLst/>
                          <a:latin typeface="Arial" panose="020B0604020202020204" pitchFamily="34" charset="0"/>
                          <a:ea typeface="Calibri" panose="020F0502020204030204" pitchFamily="34" charset="0"/>
                          <a:cs typeface="Times New Roman" panose="02020603050405020304" pitchFamily="18" charset="0"/>
                        </a:rPr>
                        <a:t>Average HDDS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441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[7.7-8.0]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436</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[7.7-8.0]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757</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[7.7-8.0]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242" marR="53242"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997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803980"/>
          </a:xfrm>
        </p:spPr>
        <p:txBody>
          <a:bodyPr rtlCol="0">
            <a:normAutofit/>
          </a:bodyPr>
          <a:lstStyle/>
          <a:p>
            <a:pPr algn="ctr">
              <a:defRPr/>
            </a:pPr>
            <a:r>
              <a:rPr lang="en-US" sz="3600" dirty="0"/>
              <a:t>Why use of SENS and SMART Methodologies?</a:t>
            </a:r>
          </a:p>
        </p:txBody>
      </p:sp>
      <p:sp>
        <p:nvSpPr>
          <p:cNvPr id="3" name="Content Placeholder 2"/>
          <p:cNvSpPr>
            <a:spLocks noGrp="1"/>
          </p:cNvSpPr>
          <p:nvPr>
            <p:ph idx="1"/>
          </p:nvPr>
        </p:nvSpPr>
        <p:spPr>
          <a:xfrm>
            <a:off x="364320" y="1774007"/>
            <a:ext cx="4708434" cy="4218820"/>
          </a:xfrm>
        </p:spPr>
        <p:txBody>
          <a:bodyPr rtlCol="0">
            <a:normAutofit fontScale="85000" lnSpcReduction="20000"/>
          </a:bodyPr>
          <a:lstStyle/>
          <a:p>
            <a:pPr>
              <a:lnSpc>
                <a:spcPct val="100000"/>
              </a:lnSpc>
              <a:spcBef>
                <a:spcPts val="0"/>
              </a:spcBef>
              <a:spcAft>
                <a:spcPts val="0"/>
              </a:spcAft>
              <a:buFont typeface="Arial" panose="020B0604020202020204" pitchFamily="34" charset="0"/>
              <a:buChar char="•"/>
              <a:defRPr/>
            </a:pPr>
            <a:r>
              <a:rPr lang="en-US" sz="2800" dirty="0">
                <a:solidFill>
                  <a:schemeClr val="tx1"/>
                </a:solidFill>
              </a:rPr>
              <a:t>The UNHCR SENS Guidelines are aimed at UNHCR health and nutrition coordinators and partners to standardize the way annual nutrition surveys are conducted ;</a:t>
            </a:r>
          </a:p>
          <a:p>
            <a:pPr marL="0" indent="0">
              <a:lnSpc>
                <a:spcPct val="100000"/>
              </a:lnSpc>
              <a:spcBef>
                <a:spcPts val="0"/>
              </a:spcBef>
              <a:spcAft>
                <a:spcPts val="0"/>
              </a:spcAft>
              <a:buNone/>
              <a:defRPr/>
            </a:pPr>
            <a:endParaRPr lang="en-US" sz="28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800" dirty="0">
                <a:solidFill>
                  <a:schemeClr val="tx1"/>
                </a:solidFill>
              </a:rPr>
              <a:t>SMART </a:t>
            </a:r>
            <a:r>
              <a:rPr lang="en-US" sz="2800" dirty="0">
                <a:solidFill>
                  <a:schemeClr val="tx1"/>
                </a:solidFill>
                <a:sym typeface="Wingdings" panose="05000000000000000000" pitchFamily="2" charset="2"/>
              </a:rPr>
              <a:t> </a:t>
            </a:r>
            <a:r>
              <a:rPr lang="en-US" sz="2800" b="1" dirty="0">
                <a:solidFill>
                  <a:schemeClr val="tx1"/>
                </a:solidFill>
              </a:rPr>
              <a:t>A standardized, simplified</a:t>
            </a:r>
            <a:r>
              <a:rPr lang="en-US" sz="2800" b="1" dirty="0"/>
              <a:t> field survey methodology </a:t>
            </a:r>
            <a:r>
              <a:rPr lang="en-US" sz="2800" dirty="0"/>
              <a:t>which produces a snapshot of the current situation on the ground.</a:t>
            </a:r>
            <a:endParaRPr lang="en-US" sz="2800" dirty="0">
              <a:solidFill>
                <a:schemeClr val="tx1"/>
              </a:solidFill>
            </a:endParaRPr>
          </a:p>
          <a:p>
            <a:pPr>
              <a:lnSpc>
                <a:spcPct val="100000"/>
              </a:lnSpc>
              <a:spcBef>
                <a:spcPts val="0"/>
              </a:spcBef>
              <a:spcAft>
                <a:spcPts val="0"/>
              </a:spcAft>
              <a:buFont typeface="Arial" panose="020B0604020202020204" pitchFamily="34" charset="0"/>
              <a:buChar char="•"/>
              <a:defRPr/>
            </a:pPr>
            <a:endParaRPr lang="en-US" sz="2800" dirty="0">
              <a:solidFill>
                <a:schemeClr val="tx1"/>
              </a:solidFill>
            </a:endParaRPr>
          </a:p>
        </p:txBody>
      </p:sp>
      <p:sp>
        <p:nvSpPr>
          <p:cNvPr id="4" name="Content Placeholder 2"/>
          <p:cNvSpPr txBox="1">
            <a:spLocks/>
          </p:cNvSpPr>
          <p:nvPr/>
        </p:nvSpPr>
        <p:spPr>
          <a:xfrm>
            <a:off x="4750927" y="3582305"/>
            <a:ext cx="3859058" cy="2569335"/>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Arial" panose="020B0604020202020204" pitchFamily="34" charset="0"/>
              <a:buChar char="•"/>
              <a:defRPr/>
            </a:pPr>
            <a:r>
              <a:rPr lang="en-US" sz="2800" dirty="0"/>
              <a:t> </a:t>
            </a:r>
            <a:r>
              <a:rPr lang="en-US" sz="2800" b="1" dirty="0"/>
              <a:t>Nutrition</a:t>
            </a:r>
          </a:p>
          <a:p>
            <a:pPr algn="ctr">
              <a:buFont typeface="Arial" panose="020B0604020202020204" pitchFamily="34" charset="0"/>
              <a:buChar char="•"/>
              <a:defRPr/>
            </a:pPr>
            <a:r>
              <a:rPr lang="en-US" sz="2800" b="1" dirty="0"/>
              <a:t>Anaemia</a:t>
            </a:r>
          </a:p>
          <a:p>
            <a:pPr algn="ctr">
              <a:buFont typeface="Arial" panose="020B0604020202020204" pitchFamily="34" charset="0"/>
              <a:buChar char="•"/>
              <a:defRPr/>
            </a:pPr>
            <a:r>
              <a:rPr lang="en-US" sz="2800" dirty="0"/>
              <a:t> </a:t>
            </a:r>
            <a:r>
              <a:rPr lang="en-US" sz="2800" b="1" dirty="0"/>
              <a:t>IYCF</a:t>
            </a:r>
          </a:p>
          <a:p>
            <a:pPr algn="ctr">
              <a:buFont typeface="Arial" panose="020B0604020202020204" pitchFamily="34" charset="0"/>
              <a:buChar char="•"/>
              <a:defRPr/>
            </a:pPr>
            <a:r>
              <a:rPr lang="en-US" sz="2800" dirty="0"/>
              <a:t> </a:t>
            </a:r>
            <a:r>
              <a:rPr lang="en-US" sz="2800" b="1" dirty="0"/>
              <a:t>Food Security</a:t>
            </a:r>
          </a:p>
          <a:p>
            <a:pPr algn="ctr">
              <a:buFont typeface="Arial" panose="020B0604020202020204" pitchFamily="34" charset="0"/>
              <a:buChar char="•"/>
              <a:defRPr/>
            </a:pPr>
            <a:r>
              <a:rPr lang="en-US" sz="2800" b="1" dirty="0"/>
              <a:t> WASH</a:t>
            </a:r>
          </a:p>
          <a:p>
            <a:pPr algn="ctr">
              <a:buFont typeface="Arial" panose="020B0604020202020204" pitchFamily="34" charset="0"/>
              <a:buChar char="•"/>
              <a:defRPr/>
            </a:pPr>
            <a:r>
              <a:rPr lang="en-US" sz="2800" b="1" dirty="0"/>
              <a:t> Mosquito Net</a:t>
            </a: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581" y="1774007"/>
            <a:ext cx="2571750" cy="1771650"/>
          </a:xfrm>
          <a:prstGeom prst="rect">
            <a:avLst/>
          </a:prstGeom>
        </p:spPr>
      </p:pic>
      <p:sp>
        <p:nvSpPr>
          <p:cNvPr id="6" name="Content Placeholder 2"/>
          <p:cNvSpPr txBox="1">
            <a:spLocks/>
          </p:cNvSpPr>
          <p:nvPr/>
        </p:nvSpPr>
        <p:spPr>
          <a:xfrm>
            <a:off x="8609985" y="3513905"/>
            <a:ext cx="3044985" cy="227729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Arial" panose="020B0604020202020204" pitchFamily="34" charset="0"/>
              <a:buChar char="•"/>
              <a:defRPr/>
            </a:pPr>
            <a:r>
              <a:rPr lang="en-US" sz="2400" dirty="0"/>
              <a:t> </a:t>
            </a:r>
            <a:r>
              <a:rPr lang="en-US" sz="2400" b="1" dirty="0"/>
              <a:t>Nutrition</a:t>
            </a:r>
          </a:p>
          <a:p>
            <a:pPr algn="ctr">
              <a:buFont typeface="Arial" panose="020B0604020202020204" pitchFamily="34" charset="0"/>
              <a:buChar char="•"/>
              <a:defRPr/>
            </a:pPr>
            <a:r>
              <a:rPr lang="en-US" sz="2400" dirty="0"/>
              <a:t> Mortality</a:t>
            </a:r>
          </a:p>
          <a:p>
            <a:pPr algn="ctr">
              <a:buFont typeface="Arial" panose="020B0604020202020204" pitchFamily="34" charset="0"/>
              <a:buChar char="•"/>
              <a:defRPr/>
            </a:pPr>
            <a:r>
              <a:rPr lang="en-US" sz="2400" dirty="0"/>
              <a:t> Food Security</a:t>
            </a:r>
          </a:p>
          <a:p>
            <a:pPr marL="0" indent="0" algn="ctr">
              <a:buFont typeface="Calibri" panose="020F0502020204030204" pitchFamily="34" charset="0"/>
              <a:buNone/>
              <a:defRPr/>
            </a:pPr>
            <a:endParaRPr lang="en-US" sz="2400" dirty="0"/>
          </a:p>
          <a:p>
            <a:pPr marL="0" indent="0" algn="ctr">
              <a:buFont typeface="Calibri" panose="020F0502020204030204" pitchFamily="34" charset="0"/>
              <a:buNone/>
              <a:defRPr/>
            </a:pPr>
            <a:endParaRPr lang="en-US" sz="2400" dirty="0"/>
          </a:p>
          <a:p>
            <a:pPr algn="ctr">
              <a:defRPr/>
            </a:pPr>
            <a:endParaRPr lang="en-US" sz="2400" dirty="0"/>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9985" y="2291285"/>
            <a:ext cx="2498612" cy="87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1476672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phique 5"/>
          <p:cNvGraphicFramePr>
            <a:graphicFrameLocks noGrp="1"/>
          </p:cNvGraphicFramePr>
          <p:nvPr>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26811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a:graphicFrameLocks noGrp="1"/>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63542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a:t>ADDITIONAL INDICATORS</a:t>
            </a:r>
          </a:p>
        </p:txBody>
      </p:sp>
    </p:spTree>
    <p:extLst>
      <p:ext uri="{BB962C8B-B14F-4D97-AF65-F5344CB8AC3E}">
        <p14:creationId xmlns:p14="http://schemas.microsoft.com/office/powerpoint/2010/main" val="3647737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343" y="1417469"/>
            <a:ext cx="11725154" cy="4809709"/>
          </a:xfrm>
        </p:spPr>
        <p:txBody>
          <a:bodyPr numCol="1" rtlCol="0">
            <a:normAutofit/>
          </a:bodyPr>
          <a:lstStyle/>
          <a:p>
            <a:pPr>
              <a:lnSpc>
                <a:spcPct val="100000"/>
              </a:lnSpc>
              <a:spcBef>
                <a:spcPts val="0"/>
              </a:spcBef>
              <a:spcAft>
                <a:spcPts val="0"/>
              </a:spcAft>
              <a:buFont typeface="Arial" panose="020B0604020202020204" pitchFamily="34" charset="0"/>
              <a:buChar char="•"/>
              <a:defRPr/>
            </a:pPr>
            <a:r>
              <a:rPr lang="en-US" sz="2400" b="1" dirty="0">
                <a:solidFill>
                  <a:schemeClr val="tx1"/>
                </a:solidFill>
              </a:rPr>
              <a:t>Enrollment in Nutrition Programme (</a:t>
            </a:r>
            <a:r>
              <a:rPr lang="en-US" sz="2400" b="1" dirty="0" err="1">
                <a:solidFill>
                  <a:schemeClr val="tx1"/>
                </a:solidFill>
              </a:rPr>
              <a:t>SFP</a:t>
            </a:r>
            <a:r>
              <a:rPr lang="en-US" sz="2400" b="1" dirty="0">
                <a:solidFill>
                  <a:schemeClr val="tx1"/>
                </a:solidFill>
              </a:rPr>
              <a:t>/</a:t>
            </a:r>
            <a:r>
              <a:rPr lang="en-US" sz="2400" b="1" dirty="0" err="1">
                <a:solidFill>
                  <a:schemeClr val="tx1"/>
                </a:solidFill>
              </a:rPr>
              <a:t>TFP</a:t>
            </a:r>
            <a:r>
              <a:rPr lang="en-US" sz="2400" b="1" dirty="0">
                <a:solidFill>
                  <a:schemeClr val="tx1"/>
                </a:solidFill>
              </a:rPr>
              <a:t>)</a:t>
            </a:r>
          </a:p>
          <a:p>
            <a:pPr>
              <a:lnSpc>
                <a:spcPct val="100000"/>
              </a:lnSpc>
              <a:spcBef>
                <a:spcPts val="0"/>
              </a:spcBef>
              <a:spcAft>
                <a:spcPts val="0"/>
              </a:spcAft>
              <a:buFont typeface="Arial" panose="020B0604020202020204" pitchFamily="34" charset="0"/>
              <a:buChar char="•"/>
              <a:defRPr/>
            </a:pPr>
            <a:r>
              <a:rPr lang="en-US" sz="2400" b="1" dirty="0"/>
              <a:t>Child excreta disposal</a:t>
            </a:r>
            <a:endParaRPr lang="en-US" sz="24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Child Morbidity</a:t>
            </a:r>
          </a:p>
          <a:p>
            <a:pPr lvl="2">
              <a:lnSpc>
                <a:spcPct val="100000"/>
              </a:lnSpc>
              <a:spcBef>
                <a:spcPts val="0"/>
              </a:spcBef>
              <a:spcAft>
                <a:spcPts val="0"/>
              </a:spcAft>
              <a:buFont typeface="Wingdings" panose="05000000000000000000" pitchFamily="2" charset="2"/>
              <a:buChar char="ü"/>
              <a:defRPr/>
            </a:pPr>
            <a:r>
              <a:rPr lang="en-US" sz="2400" dirty="0">
                <a:solidFill>
                  <a:schemeClr val="tx1"/>
                </a:solidFill>
              </a:rPr>
              <a:t>Diarrhea</a:t>
            </a:r>
          </a:p>
          <a:p>
            <a:pPr lvl="2">
              <a:lnSpc>
                <a:spcPct val="100000"/>
              </a:lnSpc>
              <a:spcBef>
                <a:spcPts val="0"/>
              </a:spcBef>
              <a:spcAft>
                <a:spcPts val="0"/>
              </a:spcAft>
              <a:buFont typeface="Wingdings" panose="05000000000000000000" pitchFamily="2" charset="2"/>
              <a:buChar char="ü"/>
              <a:defRPr/>
            </a:pPr>
            <a:r>
              <a:rPr lang="en-US" sz="2400" dirty="0">
                <a:solidFill>
                  <a:schemeClr val="tx1"/>
                </a:solidFill>
              </a:rPr>
              <a:t>Cough</a:t>
            </a:r>
          </a:p>
          <a:p>
            <a:pPr>
              <a:spcBef>
                <a:spcPts val="0"/>
              </a:spcBef>
              <a:buFont typeface="Arial" panose="020B0604020202020204" pitchFamily="34" charset="0"/>
              <a:buChar char="•"/>
              <a:defRPr/>
            </a:pPr>
            <a:r>
              <a:rPr lang="en-US" sz="2400" b="1" dirty="0" err="1"/>
              <a:t>Azraq</a:t>
            </a:r>
            <a:endParaRPr lang="en-US" sz="2400" b="1" dirty="0"/>
          </a:p>
          <a:p>
            <a:pPr lvl="2">
              <a:lnSpc>
                <a:spcPct val="100000"/>
              </a:lnSpc>
              <a:spcBef>
                <a:spcPts val="0"/>
              </a:spcBef>
              <a:spcAft>
                <a:spcPts val="0"/>
              </a:spcAft>
              <a:buFont typeface="Wingdings" panose="05000000000000000000" pitchFamily="2" charset="2"/>
              <a:buChar char="ü"/>
              <a:defRPr/>
            </a:pPr>
            <a:r>
              <a:rPr lang="en-US" sz="2400" dirty="0"/>
              <a:t>Fenced/Unfenced areas</a:t>
            </a:r>
          </a:p>
          <a:p>
            <a:pPr marL="0" indent="0">
              <a:lnSpc>
                <a:spcPct val="100000"/>
              </a:lnSpc>
              <a:spcBef>
                <a:spcPts val="0"/>
              </a:spcBef>
              <a:spcAft>
                <a:spcPts val="0"/>
              </a:spcAft>
              <a:buNone/>
              <a:defRPr/>
            </a:pPr>
            <a:endParaRPr lang="en-US" sz="2400" dirty="0">
              <a:solidFill>
                <a:schemeClr val="tx1"/>
              </a:solidFill>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rPr>
              <a:t>Next steps</a:t>
            </a:r>
          </a:p>
          <a:p>
            <a:pPr lvl="2">
              <a:lnSpc>
                <a:spcPct val="100000"/>
              </a:lnSpc>
              <a:spcBef>
                <a:spcPts val="0"/>
              </a:spcBef>
              <a:spcAft>
                <a:spcPts val="0"/>
              </a:spcAft>
              <a:buFont typeface="Wingdings" panose="05000000000000000000" pitchFamily="2" charset="2"/>
              <a:buChar char="ü"/>
              <a:defRPr/>
            </a:pPr>
            <a:r>
              <a:rPr lang="en-US" sz="2400" b="1" u="sng" dirty="0">
                <a:solidFill>
                  <a:schemeClr val="tx1"/>
                </a:solidFill>
              </a:rPr>
              <a:t>Final report by end of October</a:t>
            </a:r>
          </a:p>
          <a:p>
            <a:pPr marL="384048" lvl="2" indent="0">
              <a:lnSpc>
                <a:spcPct val="100000"/>
              </a:lnSpc>
              <a:spcBef>
                <a:spcPts val="0"/>
              </a:spcBef>
              <a:spcAft>
                <a:spcPts val="0"/>
              </a:spcAft>
              <a:buNone/>
              <a:defRPr/>
            </a:pPr>
            <a:endParaRPr lang="en-US" sz="2400" dirty="0">
              <a:solidFill>
                <a:schemeClr val="tx1"/>
              </a:solidFill>
              <a:latin typeface="Arial Black" panose="020B0A04020102020204" pitchFamily="34" charset="0"/>
            </a:endParaRPr>
          </a:p>
        </p:txBody>
      </p:sp>
      <p:sp>
        <p:nvSpPr>
          <p:cNvPr id="4" name="Title 1"/>
          <p:cNvSpPr txBox="1">
            <a:spLocks/>
          </p:cNvSpPr>
          <p:nvPr/>
        </p:nvSpPr>
        <p:spPr>
          <a:xfrm>
            <a:off x="278712" y="126335"/>
            <a:ext cx="11672416" cy="753342"/>
          </a:xfrm>
          <a:prstGeom prst="rect">
            <a:avLst/>
          </a:prstGeom>
        </p:spPr>
        <p:txBody>
          <a:bodyPr vert="horz" lIns="0" tIns="0" rIns="0" bIns="0" rtlCol="0" anchor="b" anchorCtr="0">
            <a:normAutofit/>
          </a:bodyPr>
          <a:lstStyle>
            <a:lvl1pPr algn="l" defTabSz="609585" rtl="0" eaLnBrk="1" latinLnBrk="0" hangingPunct="1">
              <a:lnSpc>
                <a:spcPct val="90000"/>
              </a:lnSpc>
              <a:spcBef>
                <a:spcPct val="0"/>
              </a:spcBef>
              <a:buNone/>
              <a:defRPr sz="4800" b="1" kern="1200">
                <a:solidFill>
                  <a:schemeClr val="accent1"/>
                </a:solidFill>
                <a:latin typeface="+mj-lt"/>
                <a:ea typeface="+mj-ea"/>
                <a:cs typeface="+mj-cs"/>
              </a:defRPr>
            </a:lvl1pPr>
          </a:lstStyle>
          <a:p>
            <a:pPr algn="ctr">
              <a:defRPr/>
            </a:pPr>
            <a:r>
              <a:rPr lang="en-US" sz="3600" dirty="0"/>
              <a:t>Results to be produced</a:t>
            </a:r>
          </a:p>
        </p:txBody>
      </p:sp>
    </p:spTree>
    <p:extLst>
      <p:ext uri="{BB962C8B-B14F-4D97-AF65-F5344CB8AC3E}">
        <p14:creationId xmlns:p14="http://schemas.microsoft.com/office/powerpoint/2010/main" val="283525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en-US" sz="4800" dirty="0" err="1"/>
              <a:t>RECOMMeNDATIONS</a:t>
            </a:r>
            <a:endParaRPr lang="en-US" sz="4800" dirty="0"/>
          </a:p>
        </p:txBody>
      </p:sp>
    </p:spTree>
    <p:extLst>
      <p:ext uri="{BB962C8B-B14F-4D97-AF65-F5344CB8AC3E}">
        <p14:creationId xmlns:p14="http://schemas.microsoft.com/office/powerpoint/2010/main" val="925999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5"/>
            <a:ext cx="11672416" cy="607211"/>
          </a:xfrm>
        </p:spPr>
        <p:txBody>
          <a:bodyPr rtlCol="0">
            <a:normAutofit/>
          </a:bodyPr>
          <a:lstStyle/>
          <a:p>
            <a:pPr algn="ctr">
              <a:defRPr/>
            </a:pPr>
            <a:r>
              <a:rPr lang="en-US" sz="3600" dirty="0"/>
              <a:t>Nutrition Status of Children</a:t>
            </a:r>
          </a:p>
        </p:txBody>
      </p:sp>
      <p:sp>
        <p:nvSpPr>
          <p:cNvPr id="3" name="Content Placeholder 2"/>
          <p:cNvSpPr>
            <a:spLocks noGrp="1"/>
          </p:cNvSpPr>
          <p:nvPr>
            <p:ph idx="1"/>
          </p:nvPr>
        </p:nvSpPr>
        <p:spPr>
          <a:xfrm>
            <a:off x="278712" y="1158625"/>
            <a:ext cx="11654725" cy="4709739"/>
          </a:xfrm>
        </p:spPr>
        <p:txBody>
          <a:bodyPr rtlCol="0">
            <a:noAutofit/>
          </a:bodyPr>
          <a:lstStyle/>
          <a:p>
            <a:pPr>
              <a:lnSpc>
                <a:spcPct val="100000"/>
              </a:lnSpc>
              <a:spcBef>
                <a:spcPts val="0"/>
              </a:spcBef>
              <a:spcAft>
                <a:spcPts val="0"/>
              </a:spcAft>
              <a:buFont typeface="Arial" panose="020B0604020202020204" pitchFamily="34" charset="0"/>
              <a:buChar char="•"/>
              <a:defRPr/>
            </a:pPr>
            <a:r>
              <a:rPr lang="en-US" sz="2200" b="1" dirty="0">
                <a:solidFill>
                  <a:schemeClr val="tx1"/>
                </a:solidFill>
                <a:sym typeface="Wingdings" panose="05000000000000000000" pitchFamily="2" charset="2"/>
              </a:rPr>
              <a:t> Acute </a:t>
            </a:r>
            <a:r>
              <a:rPr lang="fr-FR" sz="2200" b="1" dirty="0">
                <a:solidFill>
                  <a:schemeClr val="tx1"/>
                </a:solidFill>
                <a:sym typeface="Wingdings" panose="05000000000000000000" pitchFamily="2" charset="2"/>
              </a:rPr>
              <a:t>Malnutrition</a:t>
            </a:r>
          </a:p>
          <a:p>
            <a:pPr lvl="2">
              <a:lnSpc>
                <a:spcPct val="100000"/>
              </a:lnSpc>
              <a:spcBef>
                <a:spcPts val="0"/>
              </a:spcBef>
              <a:spcAft>
                <a:spcPts val="0"/>
              </a:spcAft>
              <a:buFont typeface="Wingdings" panose="05000000000000000000" pitchFamily="2" charset="2"/>
              <a:buChar char="ü"/>
              <a:defRPr/>
            </a:pPr>
            <a:r>
              <a:rPr lang="en-US" sz="2200" dirty="0">
                <a:sym typeface="Wingdings" panose="05000000000000000000" pitchFamily="2" charset="2"/>
              </a:rPr>
              <a:t>Use of the </a:t>
            </a:r>
            <a:r>
              <a:rPr lang="en-US" sz="2200" u="sng" dirty="0" err="1">
                <a:sym typeface="Wingdings" panose="05000000000000000000" pitchFamily="2" charset="2"/>
              </a:rPr>
              <a:t>WHZ</a:t>
            </a:r>
            <a:r>
              <a:rPr lang="en-US" sz="2200" u="sng" dirty="0">
                <a:sym typeface="Wingdings" panose="05000000000000000000" pitchFamily="2" charset="2"/>
              </a:rPr>
              <a:t> index </a:t>
            </a:r>
            <a:r>
              <a:rPr lang="en-US" sz="2200" b="1" u="sng" dirty="0">
                <a:sym typeface="Wingdings" panose="05000000000000000000" pitchFamily="2" charset="2"/>
              </a:rPr>
              <a:t>AND</a:t>
            </a:r>
            <a:r>
              <a:rPr lang="en-US" sz="2200" u="sng" dirty="0">
                <a:sym typeface="Wingdings" panose="05000000000000000000" pitchFamily="2" charset="2"/>
              </a:rPr>
              <a:t> MUAC measure </a:t>
            </a:r>
            <a:r>
              <a:rPr lang="en-US" sz="2200" dirty="0">
                <a:sym typeface="Wingdings" panose="05000000000000000000" pitchFamily="2" charset="2"/>
              </a:rPr>
              <a:t>as criteria for admission in nutrition programme and during screening activities;</a:t>
            </a:r>
          </a:p>
          <a:p>
            <a:pPr lvl="2">
              <a:lnSpc>
                <a:spcPct val="100000"/>
              </a:lnSpc>
              <a:spcBef>
                <a:spcPts val="0"/>
              </a:spcBef>
              <a:spcAft>
                <a:spcPts val="0"/>
              </a:spcAft>
              <a:buFont typeface="Wingdings" panose="05000000000000000000" pitchFamily="2" charset="2"/>
              <a:buChar char="ü"/>
              <a:defRPr/>
            </a:pPr>
            <a:r>
              <a:rPr lang="en-US" sz="2200" dirty="0">
                <a:sym typeface="Wingdings" panose="05000000000000000000" pitchFamily="2" charset="2"/>
              </a:rPr>
              <a:t>Existing nutrition </a:t>
            </a:r>
            <a:r>
              <a:rPr lang="en-US" sz="2200" dirty="0" err="1">
                <a:sym typeface="Wingdings" panose="05000000000000000000" pitchFamily="2" charset="2"/>
              </a:rPr>
              <a:t>programmes</a:t>
            </a:r>
            <a:r>
              <a:rPr lang="en-US" sz="2200" dirty="0">
                <a:sym typeface="Wingdings" panose="05000000000000000000" pitchFamily="2" charset="2"/>
              </a:rPr>
              <a:t> (</a:t>
            </a:r>
            <a:r>
              <a:rPr lang="en-US" sz="2200" dirty="0" err="1">
                <a:sym typeface="Wingdings" panose="05000000000000000000" pitchFamily="2" charset="2"/>
              </a:rPr>
              <a:t>CMAM</a:t>
            </a:r>
            <a:r>
              <a:rPr lang="en-US" sz="2200" dirty="0">
                <a:sym typeface="Wingdings" panose="05000000000000000000" pitchFamily="2" charset="2"/>
              </a:rPr>
              <a:t>, IYCF, micronutrient interventions) should be continued and strengthened;</a:t>
            </a:r>
          </a:p>
          <a:p>
            <a:pPr marL="0" indent="0">
              <a:lnSpc>
                <a:spcPct val="100000"/>
              </a:lnSpc>
              <a:spcBef>
                <a:spcPts val="0"/>
              </a:spcBef>
              <a:spcAft>
                <a:spcPts val="0"/>
              </a:spcAft>
              <a:buNone/>
              <a:defRPr/>
            </a:pPr>
            <a:endParaRPr lang="fr-FR" sz="1400" dirty="0">
              <a:solidFill>
                <a:schemeClr val="tx1"/>
              </a:solidFill>
            </a:endParaRPr>
          </a:p>
          <a:p>
            <a:pPr>
              <a:lnSpc>
                <a:spcPct val="100000"/>
              </a:lnSpc>
              <a:spcBef>
                <a:spcPts val="0"/>
              </a:spcBef>
              <a:spcAft>
                <a:spcPts val="0"/>
              </a:spcAft>
              <a:buFont typeface="Arial" panose="020B0604020202020204" pitchFamily="34" charset="0"/>
              <a:buChar char="•"/>
              <a:defRPr/>
            </a:pPr>
            <a:r>
              <a:rPr lang="fr-FR" sz="2200" b="1" dirty="0">
                <a:solidFill>
                  <a:schemeClr val="tx1"/>
                </a:solidFill>
                <a:sym typeface="Wingdings" panose="05000000000000000000" pitchFamily="2" charset="2"/>
              </a:rPr>
              <a:t> </a:t>
            </a:r>
            <a:r>
              <a:rPr lang="fr-FR" sz="2200" b="1" dirty="0" err="1">
                <a:solidFill>
                  <a:schemeClr val="tx1"/>
                </a:solidFill>
                <a:sym typeface="Wingdings" panose="05000000000000000000" pitchFamily="2" charset="2"/>
              </a:rPr>
              <a:t>Chronic</a:t>
            </a:r>
            <a:r>
              <a:rPr lang="fr-FR" sz="2200" b="1" dirty="0">
                <a:solidFill>
                  <a:schemeClr val="tx1"/>
                </a:solidFill>
                <a:sym typeface="Wingdings" panose="05000000000000000000" pitchFamily="2" charset="2"/>
              </a:rPr>
              <a:t> Malnutrition</a:t>
            </a:r>
          </a:p>
          <a:p>
            <a:pPr lvl="2">
              <a:lnSpc>
                <a:spcPct val="100000"/>
              </a:lnSpc>
              <a:spcBef>
                <a:spcPts val="0"/>
              </a:spcBef>
              <a:spcAft>
                <a:spcPts val="0"/>
              </a:spcAft>
              <a:buFont typeface="Wingdings" panose="05000000000000000000" pitchFamily="2" charset="2"/>
              <a:buChar char="ü"/>
              <a:defRPr/>
            </a:pPr>
            <a:r>
              <a:rPr lang="en-US" sz="2200" dirty="0"/>
              <a:t>Window of opportunity (pregnancy - 24 months of age);</a:t>
            </a:r>
          </a:p>
          <a:p>
            <a:pPr lvl="2">
              <a:lnSpc>
                <a:spcPct val="100000"/>
              </a:lnSpc>
              <a:spcBef>
                <a:spcPts val="0"/>
              </a:spcBef>
              <a:spcAft>
                <a:spcPts val="0"/>
              </a:spcAft>
              <a:buFont typeface="Wingdings" panose="05000000000000000000" pitchFamily="2" charset="2"/>
              <a:buChar char="ü"/>
              <a:defRPr/>
            </a:pPr>
            <a:r>
              <a:rPr lang="en-US" sz="2200" dirty="0"/>
              <a:t>Focus on interventions with the highest likelihood of impact:</a:t>
            </a:r>
          </a:p>
          <a:p>
            <a:pPr lvl="4">
              <a:lnSpc>
                <a:spcPct val="100000"/>
              </a:lnSpc>
              <a:spcBef>
                <a:spcPts val="0"/>
              </a:spcBef>
              <a:spcAft>
                <a:spcPts val="0"/>
              </a:spcAft>
              <a:buFont typeface="Arial" panose="020B0604020202020204" pitchFamily="34" charset="0"/>
              <a:buChar char="•"/>
              <a:defRPr/>
            </a:pPr>
            <a:r>
              <a:rPr lang="en-US" sz="2200" dirty="0"/>
              <a:t>Promotion of appropriate IYCF practices;</a:t>
            </a:r>
          </a:p>
          <a:p>
            <a:pPr lvl="4">
              <a:lnSpc>
                <a:spcPct val="100000"/>
              </a:lnSpc>
              <a:spcBef>
                <a:spcPts val="0"/>
              </a:spcBef>
              <a:spcAft>
                <a:spcPts val="0"/>
              </a:spcAft>
              <a:buFont typeface="Arial" panose="020B0604020202020204" pitchFamily="34" charset="0"/>
              <a:buChar char="•"/>
              <a:defRPr/>
            </a:pPr>
            <a:r>
              <a:rPr lang="en-US" sz="2200" dirty="0"/>
              <a:t>Promotion of iron and folic acid supplementation in pregnancy;</a:t>
            </a:r>
          </a:p>
          <a:p>
            <a:pPr lvl="4">
              <a:lnSpc>
                <a:spcPct val="100000"/>
              </a:lnSpc>
              <a:spcBef>
                <a:spcPts val="0"/>
              </a:spcBef>
              <a:spcAft>
                <a:spcPts val="0"/>
              </a:spcAft>
              <a:buFont typeface="Arial" panose="020B0604020202020204" pitchFamily="34" charset="0"/>
              <a:buChar char="•"/>
              <a:defRPr/>
            </a:pPr>
            <a:r>
              <a:rPr lang="en-US" sz="2200" dirty="0"/>
              <a:t>Promotion of balanced energy-protein food/supplementation in pregnancy;</a:t>
            </a:r>
          </a:p>
          <a:p>
            <a:pPr lvl="4">
              <a:lnSpc>
                <a:spcPct val="100000"/>
              </a:lnSpc>
              <a:spcBef>
                <a:spcPts val="0"/>
              </a:spcBef>
              <a:spcAft>
                <a:spcPts val="0"/>
              </a:spcAft>
              <a:buFont typeface="Arial" panose="020B0604020202020204" pitchFamily="34" charset="0"/>
              <a:buChar char="•"/>
              <a:defRPr/>
            </a:pPr>
            <a:r>
              <a:rPr lang="en-US" sz="2200" dirty="0"/>
              <a:t>Handwashing promotion;</a:t>
            </a:r>
            <a:endParaRPr lang="fr-FR" sz="2200" dirty="0">
              <a:solidFill>
                <a:schemeClr val="tx1"/>
              </a:solidFill>
            </a:endParaRPr>
          </a:p>
        </p:txBody>
      </p:sp>
    </p:spTree>
    <p:extLst>
      <p:ext uri="{BB962C8B-B14F-4D97-AF65-F5344CB8AC3E}">
        <p14:creationId xmlns:p14="http://schemas.microsoft.com/office/powerpoint/2010/main" val="30605101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021" y="168294"/>
            <a:ext cx="11672416" cy="688234"/>
          </a:xfrm>
        </p:spPr>
        <p:txBody>
          <a:bodyPr rtlCol="0">
            <a:normAutofit/>
          </a:bodyPr>
          <a:lstStyle/>
          <a:p>
            <a:pPr algn="ctr">
              <a:defRPr/>
            </a:pPr>
            <a:r>
              <a:rPr lang="en-US" sz="3600" dirty="0"/>
              <a:t>IYCF</a:t>
            </a:r>
            <a:endParaRPr lang="fr-FR" sz="3600" dirty="0"/>
          </a:p>
        </p:txBody>
      </p:sp>
      <p:sp>
        <p:nvSpPr>
          <p:cNvPr id="3" name="Content Placeholder 2"/>
          <p:cNvSpPr>
            <a:spLocks noGrp="1"/>
          </p:cNvSpPr>
          <p:nvPr>
            <p:ph idx="1"/>
          </p:nvPr>
        </p:nvSpPr>
        <p:spPr>
          <a:xfrm>
            <a:off x="278712" y="969980"/>
            <a:ext cx="11654725" cy="5407671"/>
          </a:xfrm>
        </p:spPr>
        <p:txBody>
          <a:bodyPr rtlCol="0">
            <a:noAutofit/>
          </a:bodyPr>
          <a:lstStyle/>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Promotion of appropriate IYCF practices</a:t>
            </a:r>
          </a:p>
          <a:p>
            <a:pPr marL="1001268" lvl="3" indent="-342900">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Early Initiation of BF ;</a:t>
            </a:r>
          </a:p>
          <a:p>
            <a:pPr marL="1001268" lvl="3" indent="-342900">
              <a:lnSpc>
                <a:spcPct val="100000"/>
              </a:lnSpc>
              <a:spcBef>
                <a:spcPts val="0"/>
              </a:spcBef>
              <a:spcAft>
                <a:spcPts val="0"/>
              </a:spcAft>
              <a:buFont typeface="Wingdings" panose="05000000000000000000" pitchFamily="2" charset="2"/>
              <a:buChar char="ü"/>
              <a:defRPr/>
            </a:pPr>
            <a:r>
              <a:rPr lang="en-US" sz="2400" dirty="0" err="1">
                <a:solidFill>
                  <a:schemeClr val="tx1"/>
                </a:solidFill>
                <a:sym typeface="Wingdings" panose="05000000000000000000" pitchFamily="2" charset="2"/>
              </a:rPr>
              <a:t>EBF</a:t>
            </a:r>
            <a:r>
              <a:rPr lang="en-US" sz="2400" dirty="0">
                <a:solidFill>
                  <a:schemeClr val="tx1"/>
                </a:solidFill>
                <a:sym typeface="Wingdings" panose="05000000000000000000" pitchFamily="2" charset="2"/>
              </a:rPr>
              <a:t>;</a:t>
            </a:r>
          </a:p>
          <a:p>
            <a:pPr marL="1001268" lvl="3" indent="-342900">
              <a:lnSpc>
                <a:spcPct val="100000"/>
              </a:lnSpc>
              <a:spcBef>
                <a:spcPts val="0"/>
              </a:spcBef>
              <a:spcAft>
                <a:spcPts val="0"/>
              </a:spcAft>
              <a:buFont typeface="Wingdings" panose="05000000000000000000" pitchFamily="2" charset="2"/>
              <a:buChar char="ü"/>
              <a:defRPr/>
            </a:pPr>
            <a:r>
              <a:rPr lang="en-US" dirty="0">
                <a:sym typeface="Wingdings" panose="05000000000000000000" pitchFamily="2" charset="2"/>
              </a:rPr>
              <a:t>“</a:t>
            </a:r>
            <a:r>
              <a:rPr lang="en-US" dirty="0" err="1">
                <a:sym typeface="Wingdings" panose="05000000000000000000" pitchFamily="2" charset="2"/>
              </a:rPr>
              <a:t>Prelacteal</a:t>
            </a:r>
            <a:r>
              <a:rPr lang="en-US" dirty="0">
                <a:sym typeface="Wingdings" panose="05000000000000000000" pitchFamily="2" charset="2"/>
              </a:rPr>
              <a:t>” feeding</a:t>
            </a:r>
            <a:r>
              <a:rPr lang="en-US" sz="2400" dirty="0">
                <a:solidFill>
                  <a:schemeClr val="tx1"/>
                </a:solidFill>
                <a:sym typeface="Wingdings" panose="05000000000000000000" pitchFamily="2" charset="2"/>
              </a:rPr>
              <a:t>;</a:t>
            </a:r>
          </a:p>
          <a:p>
            <a:pPr marL="1001268" lvl="3" indent="-342900">
              <a:lnSpc>
                <a:spcPct val="100000"/>
              </a:lnSpc>
              <a:spcBef>
                <a:spcPts val="0"/>
              </a:spcBef>
              <a:spcAft>
                <a:spcPts val="0"/>
              </a:spcAft>
              <a:buFont typeface="Wingdings" panose="05000000000000000000" pitchFamily="2" charset="2"/>
              <a:buChar char="ü"/>
              <a:defRPr/>
            </a:pPr>
            <a:r>
              <a:rPr lang="en-US" dirty="0">
                <a:sym typeface="Wingdings" panose="05000000000000000000" pitchFamily="2" charset="2"/>
              </a:rPr>
              <a:t>Meal frequency;</a:t>
            </a:r>
            <a:endParaRPr lang="en-US" sz="2400"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endParaRPr lang="en-US" sz="2400" b="1"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Reinforce IYCF counseling</a:t>
            </a:r>
          </a:p>
          <a:p>
            <a:pPr marL="1001268" lvl="3" indent="-342900">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Sessions about BF and infant feeding in host communities++ and in the camps+;</a:t>
            </a:r>
          </a:p>
          <a:p>
            <a:pPr marL="1001268" lvl="3" indent="-342900">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Increase visit(s) at home for refugees in host communities++ and in </a:t>
            </a:r>
            <a:r>
              <a:rPr lang="en-US" sz="2400" dirty="0" err="1">
                <a:solidFill>
                  <a:schemeClr val="tx1"/>
                </a:solidFill>
                <a:sym typeface="Wingdings" panose="05000000000000000000" pitchFamily="2" charset="2"/>
              </a:rPr>
              <a:t>Azraq</a:t>
            </a:r>
            <a:r>
              <a:rPr lang="en-US" sz="2400" dirty="0">
                <a:solidFill>
                  <a:schemeClr val="tx1"/>
                </a:solidFill>
                <a:sym typeface="Wingdings" panose="05000000000000000000" pitchFamily="2" charset="2"/>
              </a:rPr>
              <a:t> camp+;</a:t>
            </a:r>
          </a:p>
          <a:p>
            <a:pPr marL="1001268" lvl="3" indent="-342900">
              <a:lnSpc>
                <a:spcPct val="100000"/>
              </a:lnSpc>
              <a:spcBef>
                <a:spcPts val="0"/>
              </a:spcBef>
              <a:spcAft>
                <a:spcPts val="0"/>
              </a:spcAft>
              <a:buFont typeface="Wingdings" panose="05000000000000000000" pitchFamily="2" charset="2"/>
              <a:buChar char="ü"/>
              <a:defRPr/>
            </a:pPr>
            <a:endParaRPr lang="en-US" sz="2400"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Strengthen the enforcement and accountability mechanisms for key legislations for BMS;</a:t>
            </a:r>
          </a:p>
          <a:p>
            <a:pPr marL="0" indent="0">
              <a:lnSpc>
                <a:spcPct val="100000"/>
              </a:lnSpc>
              <a:spcBef>
                <a:spcPts val="0"/>
              </a:spcBef>
              <a:spcAft>
                <a:spcPts val="0"/>
              </a:spcAft>
              <a:buNone/>
              <a:defRPr/>
            </a:pPr>
            <a:endParaRPr lang="en-US" sz="2400" dirty="0">
              <a:solidFill>
                <a:schemeClr val="tx1"/>
              </a:solidFill>
              <a:sym typeface="Wingdings" panose="05000000000000000000" pitchFamily="2" charset="2"/>
            </a:endParaRPr>
          </a:p>
        </p:txBody>
      </p:sp>
    </p:spTree>
    <p:extLst>
      <p:ext uri="{BB962C8B-B14F-4D97-AF65-F5344CB8AC3E}">
        <p14:creationId xmlns:p14="http://schemas.microsoft.com/office/powerpoint/2010/main" val="7092925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272466"/>
            <a:ext cx="11672416" cy="653510"/>
          </a:xfrm>
        </p:spPr>
        <p:txBody>
          <a:bodyPr rtlCol="0">
            <a:normAutofit/>
          </a:bodyPr>
          <a:lstStyle/>
          <a:p>
            <a:pPr algn="ctr">
              <a:defRPr/>
            </a:pPr>
            <a:r>
              <a:rPr lang="en-US" sz="3600" dirty="0"/>
              <a:t>Nutrition Status of Women</a:t>
            </a:r>
          </a:p>
        </p:txBody>
      </p:sp>
      <p:sp>
        <p:nvSpPr>
          <p:cNvPr id="3" name="Content Placeholder 2"/>
          <p:cNvSpPr>
            <a:spLocks noGrp="1"/>
          </p:cNvSpPr>
          <p:nvPr>
            <p:ph idx="1"/>
          </p:nvPr>
        </p:nvSpPr>
        <p:spPr>
          <a:xfrm>
            <a:off x="787078" y="1232275"/>
            <a:ext cx="10357042" cy="4424437"/>
          </a:xfrm>
        </p:spPr>
        <p:txBody>
          <a:bodyPr rtlCol="0">
            <a:noAutofit/>
          </a:bodyPr>
          <a:lstStyle/>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Pregnant women</a:t>
            </a:r>
          </a:p>
          <a:p>
            <a:pPr marL="726948" lvl="2" indent="-342900">
              <a:lnSpc>
                <a:spcPct val="100000"/>
              </a:lnSpc>
              <a:spcBef>
                <a:spcPts val="0"/>
              </a:spcBef>
              <a:spcAft>
                <a:spcPts val="0"/>
              </a:spcAft>
              <a:buFont typeface="Wingdings" panose="05000000000000000000" pitchFamily="2" charset="2"/>
              <a:buChar char="ü"/>
              <a:defRPr/>
            </a:pPr>
            <a:r>
              <a:rPr lang="en-US" sz="2400" dirty="0">
                <a:solidFill>
                  <a:schemeClr val="tx1"/>
                </a:solidFill>
                <a:sym typeface="Wingdings" panose="05000000000000000000" pitchFamily="2" charset="2"/>
              </a:rPr>
              <a:t>Promote iron and folic acid supplementation in pregnancy;</a:t>
            </a:r>
          </a:p>
          <a:p>
            <a:pPr marL="1336533" lvl="3" indent="-342900">
              <a:spcBef>
                <a:spcPts val="0"/>
              </a:spcBef>
              <a:buFont typeface="Wingdings" panose="05000000000000000000" pitchFamily="2" charset="2"/>
              <a:buChar char="ü"/>
              <a:defRPr/>
            </a:pPr>
            <a:r>
              <a:rPr lang="en-US" dirty="0">
                <a:sym typeface="Wingdings" panose="05000000000000000000" pitchFamily="2" charset="2"/>
              </a:rPr>
              <a:t>Provide iron-folic acid pills (combined pills);</a:t>
            </a:r>
          </a:p>
          <a:p>
            <a:pPr marL="1336533" lvl="3" indent="-342900">
              <a:spcBef>
                <a:spcPts val="0"/>
              </a:spcBef>
              <a:buFont typeface="Wingdings" panose="05000000000000000000" pitchFamily="2" charset="2"/>
              <a:buChar char="ü"/>
              <a:defRPr/>
            </a:pPr>
            <a:r>
              <a:rPr lang="en-US" dirty="0">
                <a:solidFill>
                  <a:schemeClr val="tx1"/>
                </a:solidFill>
                <a:sym typeface="Wingdings" panose="05000000000000000000" pitchFamily="2" charset="2"/>
              </a:rPr>
              <a:t>Promote balanced energy-protein food in pregnancy;</a:t>
            </a:r>
          </a:p>
          <a:p>
            <a:pPr marL="1336533" lvl="3" indent="-342900">
              <a:spcBef>
                <a:spcPts val="0"/>
              </a:spcBef>
              <a:buFont typeface="Wingdings" panose="05000000000000000000" pitchFamily="2" charset="2"/>
              <a:buChar char="ü"/>
              <a:defRPr/>
            </a:pPr>
            <a:r>
              <a:rPr lang="en-US" dirty="0">
                <a:sym typeface="Wingdings" panose="05000000000000000000" pitchFamily="2" charset="2"/>
              </a:rPr>
              <a:t>Improve access to ANC programme;</a:t>
            </a:r>
            <a:endParaRPr lang="en-US" dirty="0">
              <a:solidFill>
                <a:schemeClr val="tx1"/>
              </a:solidFill>
              <a:sym typeface="Wingdings" panose="05000000000000000000" pitchFamily="2" charset="2"/>
            </a:endParaRPr>
          </a:p>
          <a:p>
            <a:pPr marL="0" indent="0">
              <a:lnSpc>
                <a:spcPct val="100000"/>
              </a:lnSpc>
              <a:spcBef>
                <a:spcPts val="0"/>
              </a:spcBef>
              <a:spcAft>
                <a:spcPts val="0"/>
              </a:spcAft>
              <a:buNone/>
              <a:defRPr/>
            </a:pPr>
            <a:endParaRPr lang="en-US" sz="2400" b="1" dirty="0">
              <a:solidFill>
                <a:schemeClr val="tx1"/>
              </a:solidFill>
              <a:sym typeface="Wingdings" panose="05000000000000000000" pitchFamily="2" charset="2"/>
            </a:endParaRPr>
          </a:p>
          <a:p>
            <a:pPr>
              <a:lnSpc>
                <a:spcPct val="100000"/>
              </a:lnSpc>
              <a:spcBef>
                <a:spcPts val="0"/>
              </a:spcBef>
              <a:spcAft>
                <a:spcPts val="0"/>
              </a:spcAft>
              <a:buFont typeface="Arial" panose="020B0604020202020204" pitchFamily="34" charset="0"/>
              <a:buChar char="•"/>
              <a:defRPr/>
            </a:pPr>
            <a:r>
              <a:rPr lang="en-US" sz="2400" b="1" dirty="0">
                <a:solidFill>
                  <a:schemeClr val="tx1"/>
                </a:solidFill>
                <a:sym typeface="Wingdings" panose="05000000000000000000" pitchFamily="2" charset="2"/>
              </a:rPr>
              <a:t>Lactating women</a:t>
            </a:r>
          </a:p>
          <a:p>
            <a:pPr marL="726948" lvl="2" indent="-342900">
              <a:lnSpc>
                <a:spcPct val="100000"/>
              </a:lnSpc>
              <a:spcBef>
                <a:spcPts val="0"/>
              </a:spcBef>
              <a:spcAft>
                <a:spcPts val="0"/>
              </a:spcAft>
              <a:buFont typeface="Wingdings" panose="05000000000000000000" pitchFamily="2" charset="2"/>
              <a:buChar char="ü"/>
              <a:defRPr/>
            </a:pPr>
            <a:r>
              <a:rPr lang="en-US" sz="2400" dirty="0">
                <a:solidFill>
                  <a:schemeClr val="tx1"/>
                </a:solidFill>
              </a:rPr>
              <a:t>Reinforce complementary feeding education;</a:t>
            </a:r>
            <a:endParaRPr lang="en-US" sz="2400" dirty="0"/>
          </a:p>
          <a:p>
            <a:pPr marL="0" indent="0">
              <a:lnSpc>
                <a:spcPct val="100000"/>
              </a:lnSpc>
              <a:spcBef>
                <a:spcPts val="0"/>
              </a:spcBef>
              <a:spcAft>
                <a:spcPts val="0"/>
              </a:spcAft>
              <a:buNone/>
              <a:defRPr/>
            </a:pPr>
            <a:endParaRPr lang="en-US" sz="2400" b="1" dirty="0">
              <a:sym typeface="Wingdings" panose="05000000000000000000" pitchFamily="2" charset="2"/>
            </a:endParaRPr>
          </a:p>
          <a:p>
            <a:pPr>
              <a:spcBef>
                <a:spcPts val="0"/>
              </a:spcBef>
              <a:buFont typeface="Arial" panose="020B0604020202020204" pitchFamily="34" charset="0"/>
              <a:buChar char="•"/>
              <a:defRPr/>
            </a:pPr>
            <a:r>
              <a:rPr lang="en-US" sz="2400" b="1" dirty="0">
                <a:sym typeface="Wingdings" panose="05000000000000000000" pitchFamily="2" charset="2"/>
              </a:rPr>
              <a:t>Adolescent women and </a:t>
            </a:r>
            <a:r>
              <a:rPr lang="en-US" sz="2400" b="1" dirty="0" err="1">
                <a:sym typeface="Wingdings" panose="05000000000000000000" pitchFamily="2" charset="2"/>
              </a:rPr>
              <a:t>WRA</a:t>
            </a:r>
            <a:endParaRPr lang="en-US" sz="2400" b="1" dirty="0">
              <a:sym typeface="Wingdings" panose="05000000000000000000" pitchFamily="2" charset="2"/>
            </a:endParaRPr>
          </a:p>
          <a:p>
            <a:pPr marL="726948" lvl="2" indent="-342900">
              <a:lnSpc>
                <a:spcPct val="100000"/>
              </a:lnSpc>
              <a:spcBef>
                <a:spcPts val="0"/>
              </a:spcBef>
              <a:spcAft>
                <a:spcPts val="0"/>
              </a:spcAft>
              <a:buFont typeface="Wingdings" panose="05000000000000000000" pitchFamily="2" charset="2"/>
              <a:buChar char="ü"/>
              <a:defRPr/>
            </a:pPr>
            <a:r>
              <a:rPr lang="en-US" sz="2400" dirty="0"/>
              <a:t>Improve adolescent girl and adult women’s diet quality;</a:t>
            </a:r>
          </a:p>
          <a:p>
            <a:pPr marL="726948" lvl="2" indent="-342900">
              <a:lnSpc>
                <a:spcPct val="100000"/>
              </a:lnSpc>
              <a:spcBef>
                <a:spcPts val="0"/>
              </a:spcBef>
              <a:spcAft>
                <a:spcPts val="0"/>
              </a:spcAft>
              <a:buFont typeface="Wingdings" panose="05000000000000000000" pitchFamily="2" charset="2"/>
              <a:buChar char="ü"/>
              <a:defRPr/>
            </a:pPr>
            <a:r>
              <a:rPr lang="en-US" sz="2400" dirty="0"/>
              <a:t>Nutrition education for adolescent women;</a:t>
            </a:r>
          </a:p>
        </p:txBody>
      </p:sp>
    </p:spTree>
    <p:extLst>
      <p:ext uri="{BB962C8B-B14F-4D97-AF65-F5344CB8AC3E}">
        <p14:creationId xmlns:p14="http://schemas.microsoft.com/office/powerpoint/2010/main" val="17337597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12" y="0"/>
            <a:ext cx="11672416" cy="584062"/>
          </a:xfrm>
        </p:spPr>
        <p:txBody>
          <a:bodyPr rtlCol="0">
            <a:normAutofit/>
          </a:bodyPr>
          <a:lstStyle/>
          <a:p>
            <a:pPr algn="ctr">
              <a:defRPr/>
            </a:pPr>
            <a:r>
              <a:rPr lang="en-US" sz="3600" dirty="0"/>
              <a:t>Food Security</a:t>
            </a:r>
          </a:p>
        </p:txBody>
      </p:sp>
      <p:sp>
        <p:nvSpPr>
          <p:cNvPr id="3" name="Content Placeholder 2"/>
          <p:cNvSpPr>
            <a:spLocks noGrp="1"/>
          </p:cNvSpPr>
          <p:nvPr>
            <p:ph idx="1"/>
          </p:nvPr>
        </p:nvSpPr>
        <p:spPr>
          <a:xfrm>
            <a:off x="110227" y="584062"/>
            <a:ext cx="11840901" cy="4606825"/>
          </a:xfrm>
        </p:spPr>
        <p:txBody>
          <a:bodyPr rtlCol="0">
            <a:noAutofit/>
          </a:bodyPr>
          <a:lstStyle/>
          <a:p>
            <a:pPr>
              <a:lnSpc>
                <a:spcPct val="100000"/>
              </a:lnSpc>
              <a:spcBef>
                <a:spcPts val="0"/>
              </a:spcBef>
              <a:spcAft>
                <a:spcPts val="0"/>
              </a:spcAft>
              <a:buFont typeface="Arial" panose="020B0604020202020204" pitchFamily="34" charset="0"/>
              <a:buChar char="•"/>
              <a:defRPr/>
            </a:pPr>
            <a:r>
              <a:rPr lang="en-US" sz="2200" b="1" dirty="0">
                <a:solidFill>
                  <a:schemeClr val="tx1"/>
                </a:solidFill>
              </a:rPr>
              <a:t>WFP to continue the food vouchers provision</a:t>
            </a:r>
          </a:p>
          <a:p>
            <a:pPr marL="0" indent="0">
              <a:lnSpc>
                <a:spcPct val="100000"/>
              </a:lnSpc>
              <a:spcBef>
                <a:spcPts val="0"/>
              </a:spcBef>
              <a:spcAft>
                <a:spcPts val="0"/>
              </a:spcAft>
              <a:buNone/>
              <a:defRPr/>
            </a:pPr>
            <a:endParaRPr lang="en-US" sz="10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200" b="1" dirty="0">
                <a:solidFill>
                  <a:schemeClr val="tx1"/>
                </a:solidFill>
              </a:rPr>
              <a:t>Reinforce activities to improve dietary diversity at household level</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Improve access to animal source foods (e.g. dairy, eggs, fish and meat);</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Make fruits, vegetables, pulses, nuts and seeds much more available and more affordab</a:t>
            </a:r>
            <a:r>
              <a:rPr lang="en-US" sz="2200" dirty="0"/>
              <a:t>le</a:t>
            </a:r>
            <a:r>
              <a:rPr lang="en-US" sz="2200" dirty="0">
                <a:solidFill>
                  <a:schemeClr val="tx1"/>
                </a:solidFill>
              </a:rPr>
              <a:t>;</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Review prices of vegetab</a:t>
            </a:r>
            <a:r>
              <a:rPr lang="en-US" sz="2200" dirty="0"/>
              <a:t>les, fruits and iron-rich food in the supermarkets/markets in the </a:t>
            </a:r>
            <a:r>
              <a:rPr lang="en-US" sz="2200" dirty="0" err="1"/>
              <a:t>cmaps</a:t>
            </a:r>
            <a:r>
              <a:rPr lang="en-US" sz="2200" dirty="0">
                <a:solidFill>
                  <a:schemeClr val="tx1"/>
                </a:solidFill>
              </a:rPr>
              <a:t>;</a:t>
            </a:r>
          </a:p>
          <a:p>
            <a:pPr marL="818388" lvl="2" indent="-342900">
              <a:lnSpc>
                <a:spcPct val="100000"/>
              </a:lnSpc>
              <a:spcBef>
                <a:spcPts val="0"/>
              </a:spcBef>
              <a:spcAft>
                <a:spcPts val="0"/>
              </a:spcAft>
              <a:buFont typeface="Wingdings" panose="05000000000000000000" pitchFamily="2" charset="2"/>
              <a:buChar char="ü"/>
              <a:defRPr/>
            </a:pPr>
            <a:r>
              <a:rPr lang="en-US" sz="2200" dirty="0"/>
              <a:t>Home gardening to focus on growing of micronutrient-rich foods, especially iron?</a:t>
            </a:r>
            <a:endParaRPr lang="en-US" sz="2200" dirty="0">
              <a:solidFill>
                <a:schemeClr val="tx1"/>
              </a:solidFill>
            </a:endParaRPr>
          </a:p>
          <a:p>
            <a:pPr marL="475488" lvl="2" indent="0">
              <a:lnSpc>
                <a:spcPct val="100000"/>
              </a:lnSpc>
              <a:spcBef>
                <a:spcPts val="0"/>
              </a:spcBef>
              <a:spcAft>
                <a:spcPts val="0"/>
              </a:spcAft>
              <a:buNone/>
              <a:defRPr/>
            </a:pPr>
            <a:endParaRPr lang="en-US" sz="1000" b="1" dirty="0">
              <a:solidFill>
                <a:schemeClr val="tx1"/>
              </a:solidFill>
            </a:endParaRPr>
          </a:p>
          <a:p>
            <a:pPr>
              <a:lnSpc>
                <a:spcPct val="100000"/>
              </a:lnSpc>
              <a:spcBef>
                <a:spcPts val="0"/>
              </a:spcBef>
              <a:spcAft>
                <a:spcPts val="0"/>
              </a:spcAft>
              <a:buFont typeface="Arial" panose="020B0604020202020204" pitchFamily="34" charset="0"/>
              <a:buChar char="•"/>
              <a:defRPr/>
            </a:pPr>
            <a:r>
              <a:rPr lang="en-US" sz="2200" b="1" dirty="0">
                <a:solidFill>
                  <a:schemeClr val="tx1"/>
                </a:solidFill>
              </a:rPr>
              <a:t>Increase availability of age-appropriate food for children aged 6 to 23 months</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Investigate in to the provision of appropriate locally available, culturally acceptable (non-perishable) complementary food?</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Blanket provision of </a:t>
            </a:r>
            <a:r>
              <a:rPr lang="en-US" sz="2200" dirty="0" err="1">
                <a:solidFill>
                  <a:schemeClr val="tx1"/>
                </a:solidFill>
              </a:rPr>
              <a:t>MNPs</a:t>
            </a:r>
            <a:r>
              <a:rPr lang="en-US" sz="2200" dirty="0">
                <a:solidFill>
                  <a:schemeClr val="tx1"/>
                </a:solidFill>
              </a:rPr>
              <a:t> to children 6-23 </a:t>
            </a:r>
            <a:r>
              <a:rPr lang="en-US" sz="2200" dirty="0" err="1">
                <a:solidFill>
                  <a:schemeClr val="tx1"/>
                </a:solidFill>
              </a:rPr>
              <a:t>monhts</a:t>
            </a:r>
            <a:r>
              <a:rPr lang="en-US" sz="2200" dirty="0">
                <a:solidFill>
                  <a:schemeClr val="tx1"/>
                </a:solidFill>
              </a:rPr>
              <a:t> to increase micronutrient content of the diet?</a:t>
            </a:r>
          </a:p>
          <a:p>
            <a:pPr marL="818388" lvl="2" indent="-342900">
              <a:lnSpc>
                <a:spcPct val="100000"/>
              </a:lnSpc>
              <a:spcBef>
                <a:spcPts val="0"/>
              </a:spcBef>
              <a:spcAft>
                <a:spcPts val="0"/>
              </a:spcAft>
              <a:buFont typeface="Wingdings" panose="05000000000000000000" pitchFamily="2" charset="2"/>
              <a:buChar char="ü"/>
              <a:defRPr/>
            </a:pPr>
            <a:r>
              <a:rPr lang="en-US" sz="2200" dirty="0"/>
              <a:t>Special food vouchers for children aged 6-23 months (+ 5 JOD) or monitoring tool?</a:t>
            </a:r>
          </a:p>
          <a:p>
            <a:pPr marL="818388" lvl="2" indent="-342900">
              <a:lnSpc>
                <a:spcPct val="100000"/>
              </a:lnSpc>
              <a:spcBef>
                <a:spcPts val="0"/>
              </a:spcBef>
              <a:spcAft>
                <a:spcPts val="0"/>
              </a:spcAft>
              <a:buFont typeface="Wingdings" panose="05000000000000000000" pitchFamily="2" charset="2"/>
              <a:buChar char="ü"/>
              <a:defRPr/>
            </a:pPr>
            <a:r>
              <a:rPr lang="en-US" sz="2200" dirty="0">
                <a:solidFill>
                  <a:schemeClr val="tx1"/>
                </a:solidFill>
              </a:rPr>
              <a:t>Local fortified porridges enriched with micronutrients?</a:t>
            </a:r>
          </a:p>
        </p:txBody>
      </p:sp>
    </p:spTree>
    <p:extLst>
      <p:ext uri="{BB962C8B-B14F-4D97-AF65-F5344CB8AC3E}">
        <p14:creationId xmlns:p14="http://schemas.microsoft.com/office/powerpoint/2010/main" val="3717705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8652" y="1784321"/>
            <a:ext cx="10521389" cy="1329270"/>
          </a:xfrm>
        </p:spPr>
        <p:txBody>
          <a:bodyPr>
            <a:noAutofit/>
          </a:bodyPr>
          <a:lstStyle/>
          <a:p>
            <a:pPr algn="ctr"/>
            <a:r>
              <a:rPr lang="en-US" sz="3600" b="0" i="1" dirty="0"/>
              <a:t>This survey was possible thanks to technical and financial support from the following partners</a:t>
            </a:r>
          </a:p>
        </p:txBody>
      </p:sp>
      <p:sp>
        <p:nvSpPr>
          <p:cNvPr id="10" name="TextBox 9"/>
          <p:cNvSpPr txBox="1"/>
          <p:nvPr/>
        </p:nvSpPr>
        <p:spPr>
          <a:xfrm>
            <a:off x="2452058" y="512968"/>
            <a:ext cx="7214576" cy="923330"/>
          </a:xfrm>
          <a:prstGeom prst="rect">
            <a:avLst/>
          </a:prstGeom>
          <a:noFill/>
        </p:spPr>
        <p:txBody>
          <a:bodyPr wrap="square" rtlCol="0">
            <a:spAutoFit/>
          </a:bodyPr>
          <a:lstStyle/>
          <a:p>
            <a:pPr algn="ctr"/>
            <a:r>
              <a:rPr lang="en-US" sz="5400" b="1" cap="small" dirty="0" err="1">
                <a:solidFill>
                  <a:schemeClr val="bg1"/>
                </a:solidFill>
              </a:rPr>
              <a:t>ACKNOWLEGMENTS</a:t>
            </a:r>
            <a:endParaRPr lang="en-US" sz="5400" b="1" dirty="0">
              <a:solidFill>
                <a:schemeClr val="bg1"/>
              </a:solidFill>
            </a:endParaRPr>
          </a:p>
        </p:txBody>
      </p:sp>
      <p:grpSp>
        <p:nvGrpSpPr>
          <p:cNvPr id="5" name="Groupe 4"/>
          <p:cNvGrpSpPr/>
          <p:nvPr/>
        </p:nvGrpSpPr>
        <p:grpSpPr>
          <a:xfrm>
            <a:off x="234067" y="3996782"/>
            <a:ext cx="9902882" cy="1257363"/>
            <a:chOff x="880193" y="4733301"/>
            <a:chExt cx="8091341" cy="997778"/>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0779" y="4733301"/>
              <a:ext cx="970755" cy="983814"/>
            </a:xfrm>
            <a:prstGeom prst="rect">
              <a:avLst/>
            </a:prstGeom>
          </p:spPr>
        </p:pic>
        <p:grpSp>
          <p:nvGrpSpPr>
            <p:cNvPr id="19" name="Groupe 18"/>
            <p:cNvGrpSpPr/>
            <p:nvPr/>
          </p:nvGrpSpPr>
          <p:grpSpPr>
            <a:xfrm>
              <a:off x="880193" y="4747850"/>
              <a:ext cx="2349218" cy="983229"/>
              <a:chOff x="-744089" y="112011"/>
              <a:chExt cx="2717785" cy="1199494"/>
            </a:xfrm>
          </p:grpSpPr>
          <p:pic>
            <p:nvPicPr>
              <p:cNvPr id="21" name="Imag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89" y="114926"/>
                <a:ext cx="1067357" cy="1196579"/>
              </a:xfrm>
              <a:prstGeom prst="rect">
                <a:avLst/>
              </a:prstGeom>
            </p:spPr>
          </p:pic>
          <p:pic>
            <p:nvPicPr>
              <p:cNvPr id="22" name="Imag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8003" y="112011"/>
                <a:ext cx="1485693" cy="1177679"/>
              </a:xfrm>
              <a:prstGeom prst="rect">
                <a:avLst/>
              </a:prstGeom>
            </p:spPr>
          </p:pic>
        </p:grpSp>
      </p:grpSp>
      <p:pic>
        <p:nvPicPr>
          <p:cNvPr id="14" name="Picture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317219" y="3978676"/>
            <a:ext cx="1668374" cy="9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01687" y="4388287"/>
            <a:ext cx="2197038" cy="470148"/>
          </a:xfrm>
          <a:prstGeom prst="rect">
            <a:avLst/>
          </a:prstGeom>
        </p:spPr>
      </p:pic>
      <p:pic>
        <p:nvPicPr>
          <p:cNvPr id="16" name="Imag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83518" y="4000466"/>
            <a:ext cx="1243894" cy="1216494"/>
          </a:xfrm>
          <a:prstGeom prst="rect">
            <a:avLst/>
          </a:prstGeom>
        </p:spPr>
      </p:pic>
      <p:pic>
        <p:nvPicPr>
          <p:cNvPr id="24" name="Imag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78995" y="3977195"/>
            <a:ext cx="1689590" cy="1239765"/>
          </a:xfrm>
          <a:prstGeom prst="rect">
            <a:avLst/>
          </a:prstGeom>
        </p:spPr>
      </p:pic>
    </p:spTree>
    <p:extLst>
      <p:ext uri="{BB962C8B-B14F-4D97-AF65-F5344CB8AC3E}">
        <p14:creationId xmlns:p14="http://schemas.microsoft.com/office/powerpoint/2010/main" val="405197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70310" y="447968"/>
            <a:ext cx="10276110" cy="686351"/>
          </a:xfrm>
        </p:spPr>
        <p:txBody>
          <a:bodyPr>
            <a:normAutofit/>
          </a:bodyPr>
          <a:lstStyle/>
          <a:p>
            <a:pPr algn="ctr"/>
            <a:r>
              <a:rPr lang="en-US" altLang="fr-FR" sz="3600" dirty="0"/>
              <a:t>Surveys using SENS/SMART</a:t>
            </a:r>
          </a:p>
        </p:txBody>
      </p:sp>
      <p:sp>
        <p:nvSpPr>
          <p:cNvPr id="8" name="Content Placeholder 2"/>
          <p:cNvSpPr>
            <a:spLocks noGrp="1"/>
          </p:cNvSpPr>
          <p:nvPr>
            <p:ph idx="1"/>
          </p:nvPr>
        </p:nvSpPr>
        <p:spPr>
          <a:xfrm>
            <a:off x="5285020" y="2245488"/>
            <a:ext cx="6361500" cy="3423045"/>
          </a:xfrm>
        </p:spPr>
        <p:txBody>
          <a:bodyPr>
            <a:noAutofit/>
          </a:bodyPr>
          <a:lstStyle/>
          <a:p>
            <a:pPr>
              <a:buFont typeface="Arial" panose="020B0604020202020204" pitchFamily="34" charset="0"/>
              <a:buChar char="•"/>
              <a:defRPr/>
            </a:pPr>
            <a:r>
              <a:rPr lang="en-US" sz="2400" dirty="0"/>
              <a:t>Rigorous standardization of field procedures</a:t>
            </a:r>
          </a:p>
          <a:p>
            <a:pPr>
              <a:buFont typeface="Arial" panose="020B0604020202020204" pitchFamily="34" charset="0"/>
              <a:buChar char="•"/>
              <a:defRPr/>
            </a:pPr>
            <a:r>
              <a:rPr lang="en-US" sz="2400" dirty="0"/>
              <a:t>Data quality checks</a:t>
            </a:r>
          </a:p>
          <a:p>
            <a:pPr>
              <a:buFont typeface="Arial" panose="020B0604020202020204" pitchFamily="34" charset="0"/>
              <a:buChar char="•"/>
              <a:defRPr/>
            </a:pPr>
            <a:r>
              <a:rPr lang="en-US" sz="2400" dirty="0"/>
              <a:t>To improve data quality, facilitate data collection and data sharing, electronic data collection in the field</a:t>
            </a:r>
          </a:p>
          <a:p>
            <a:pPr>
              <a:buFont typeface="Arial" panose="020B0604020202020204" pitchFamily="34" charset="0"/>
              <a:buChar char="•"/>
              <a:defRPr/>
            </a:pPr>
            <a:r>
              <a:rPr lang="en-US" sz="2400" dirty="0"/>
              <a:t>Use of mobile data collection methods (smartphones/</a:t>
            </a:r>
            <a:r>
              <a:rPr lang="en-US" sz="2400" dirty="0" err="1"/>
              <a:t>ODK</a:t>
            </a:r>
            <a:r>
              <a:rPr lang="en-US" sz="2400" dirty="0"/>
              <a:t>)</a:t>
            </a:r>
          </a:p>
        </p:txBody>
      </p:sp>
      <p:pic>
        <p:nvPicPr>
          <p:cNvPr id="6" name="I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18" y="1553489"/>
            <a:ext cx="4025582" cy="26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4"/>
          <p:cNvSpPr txBox="1"/>
          <p:nvPr/>
        </p:nvSpPr>
        <p:spPr>
          <a:xfrm>
            <a:off x="583418" y="4663683"/>
            <a:ext cx="4025582" cy="1200329"/>
          </a:xfrm>
          <a:prstGeom prst="rect">
            <a:avLst/>
          </a:prstGeom>
          <a:solidFill>
            <a:schemeClr val="accent1">
              <a:lumMod val="60000"/>
              <a:lumOff val="40000"/>
            </a:schemeClr>
          </a:solidFill>
          <a:ln>
            <a:solidFill>
              <a:schemeClr val="accent1"/>
            </a:solidFill>
          </a:ln>
        </p:spPr>
        <p:txBody>
          <a:bodyPr wrap="square">
            <a:spAutoFit/>
          </a:bodyPr>
          <a:lstStyle/>
          <a:p>
            <a:pPr algn="ctr">
              <a:defRPr/>
            </a:pPr>
            <a:r>
              <a:rPr lang="en-US" sz="2400" dirty="0">
                <a:latin typeface="Segoe UI" panose="020B0502040204020203" pitchFamily="34" charset="0"/>
                <a:ea typeface="Segoe UI" panose="020B0502040204020203" pitchFamily="34" charset="0"/>
                <a:cs typeface="Segoe UI" panose="020B0502040204020203" pitchFamily="34" charset="0"/>
              </a:rPr>
              <a:t>Consistent and reliable survey data is collected and </a:t>
            </a:r>
            <a:r>
              <a:rPr lang="en-US" sz="2400" dirty="0" err="1">
                <a:latin typeface="Segoe UI" panose="020B0502040204020203" pitchFamily="34" charset="0"/>
                <a:ea typeface="Segoe UI" panose="020B0502040204020203" pitchFamily="34" charset="0"/>
                <a:cs typeface="Segoe UI" panose="020B0502040204020203" pitchFamily="34" charset="0"/>
              </a:rPr>
              <a:t>analysed</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cxnSp>
        <p:nvCxnSpPr>
          <p:cNvPr id="5" name="Straight Arrow Connector 2"/>
          <p:cNvCxnSpPr/>
          <p:nvPr/>
        </p:nvCxnSpPr>
        <p:spPr>
          <a:xfrm>
            <a:off x="2492336" y="3944262"/>
            <a:ext cx="0" cy="6005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0835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1689510" cy="3683079"/>
          </a:xfrm>
        </p:spPr>
        <p:txBody>
          <a:bodyPr>
            <a:normAutofit/>
          </a:bodyPr>
          <a:lstStyle/>
          <a:p>
            <a:r>
              <a:rPr lang="fr-FR" sz="4800" dirty="0" err="1"/>
              <a:t>SHUKRAN</a:t>
            </a:r>
            <a:endParaRPr lang="fr-FR" sz="4800" dirty="0"/>
          </a:p>
        </p:txBody>
      </p:sp>
    </p:spTree>
    <p:extLst>
      <p:ext uri="{BB962C8B-B14F-4D97-AF65-F5344CB8AC3E}">
        <p14:creationId xmlns:p14="http://schemas.microsoft.com/office/powerpoint/2010/main" val="382232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0058400" cy="3683079"/>
          </a:xfrm>
        </p:spPr>
        <p:txBody>
          <a:bodyPr>
            <a:normAutofit/>
          </a:bodyPr>
          <a:lstStyle/>
          <a:p>
            <a:r>
              <a:rPr lang="en-US" sz="4800" dirty="0"/>
              <a:t>OBJECTIVES</a:t>
            </a:r>
          </a:p>
        </p:txBody>
      </p:sp>
    </p:spTree>
    <p:extLst>
      <p:ext uri="{BB962C8B-B14F-4D97-AF65-F5344CB8AC3E}">
        <p14:creationId xmlns:p14="http://schemas.microsoft.com/office/powerpoint/2010/main" val="38400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286" y="0"/>
            <a:ext cx="11672416" cy="688234"/>
          </a:xfrm>
        </p:spPr>
        <p:txBody>
          <a:bodyPr rtlCol="0">
            <a:normAutofit/>
          </a:bodyPr>
          <a:lstStyle/>
          <a:p>
            <a:pPr algn="ctr">
              <a:defRPr/>
            </a:pPr>
            <a:r>
              <a:rPr lang="en-US" sz="3600" dirty="0"/>
              <a:t>Specific objectives of the survey</a:t>
            </a:r>
          </a:p>
        </p:txBody>
      </p:sp>
      <p:sp>
        <p:nvSpPr>
          <p:cNvPr id="3" name="Content Placeholder 2"/>
          <p:cNvSpPr>
            <a:spLocks noGrp="1"/>
          </p:cNvSpPr>
          <p:nvPr>
            <p:ph idx="1"/>
          </p:nvPr>
        </p:nvSpPr>
        <p:spPr>
          <a:xfrm>
            <a:off x="221314" y="1099596"/>
            <a:ext cx="11718388" cy="5208607"/>
          </a:xfrm>
        </p:spPr>
        <p:txBody>
          <a:bodyPr rtlCol="0">
            <a:noAutofit/>
          </a:bodyPr>
          <a:lstStyle/>
          <a:p>
            <a:pPr>
              <a:lnSpc>
                <a:spcPct val="100000"/>
              </a:lnSpc>
              <a:spcBef>
                <a:spcPts val="0"/>
              </a:spcBef>
              <a:spcAft>
                <a:spcPts val="0"/>
              </a:spcAft>
              <a:buFont typeface="Calibri" panose="020F0502020204030204" pitchFamily="34" charset="0"/>
              <a:buChar char="•"/>
              <a:defRPr/>
            </a:pPr>
            <a:r>
              <a:rPr lang="en-US" sz="2400" dirty="0">
                <a:solidFill>
                  <a:schemeClr val="tx1"/>
                </a:solidFill>
              </a:rPr>
              <a:t>Estimate the </a:t>
            </a:r>
            <a:r>
              <a:rPr lang="en-US" sz="2400" b="1" dirty="0">
                <a:solidFill>
                  <a:schemeClr val="tx1"/>
                </a:solidFill>
              </a:rPr>
              <a:t>prevalence of acute malnutrition (wasting), chronic malnutrition (stunting) and underweight among Syrian refugee children aged 6-59 months </a:t>
            </a:r>
            <a:r>
              <a:rPr lang="en-US" sz="2400" dirty="0">
                <a:solidFill>
                  <a:schemeClr val="tx1"/>
                </a:solidFill>
              </a:rPr>
              <a:t>in Jordan; </a:t>
            </a:r>
          </a:p>
          <a:p>
            <a:pPr>
              <a:lnSpc>
                <a:spcPct val="100000"/>
              </a:lnSpc>
              <a:spcBef>
                <a:spcPts val="0"/>
              </a:spcBef>
              <a:spcAft>
                <a:spcPts val="0"/>
              </a:spcAft>
              <a:buFont typeface="Calibri" panose="020F0502020204030204" pitchFamily="34" charset="0"/>
              <a:buChar char="•"/>
              <a:defRPr/>
            </a:pPr>
            <a:endParaRPr lang="en-US" sz="800" dirty="0">
              <a:solidFill>
                <a:schemeClr val="tx1"/>
              </a:solidFill>
            </a:endParaRPr>
          </a:p>
          <a:p>
            <a:pPr>
              <a:lnSpc>
                <a:spcPct val="100000"/>
              </a:lnSpc>
              <a:spcBef>
                <a:spcPts val="0"/>
              </a:spcBef>
              <a:spcAft>
                <a:spcPts val="0"/>
              </a:spcAft>
              <a:buFont typeface="Calibri" panose="020F0502020204030204" pitchFamily="34" charset="0"/>
              <a:buChar char="•"/>
              <a:defRPr/>
            </a:pPr>
            <a:r>
              <a:rPr lang="en-US" sz="2400" dirty="0">
                <a:solidFill>
                  <a:schemeClr val="tx1"/>
                </a:solidFill>
              </a:rPr>
              <a:t>Estimate the </a:t>
            </a:r>
            <a:r>
              <a:rPr lang="en-US" sz="2400" b="1" dirty="0">
                <a:solidFill>
                  <a:schemeClr val="tx1"/>
                </a:solidFill>
              </a:rPr>
              <a:t>prevalence of acute malnutrition among women of reproductive age</a:t>
            </a:r>
            <a:r>
              <a:rPr lang="en-US" sz="2400" dirty="0">
                <a:solidFill>
                  <a:schemeClr val="tx1"/>
                </a:solidFill>
              </a:rPr>
              <a:t> (15-49 years) based on Mid-Upper Arm Circumference (MUAC) in the Syrian refugee population in Jordan;</a:t>
            </a:r>
          </a:p>
          <a:p>
            <a:pPr marL="0" indent="0">
              <a:lnSpc>
                <a:spcPct val="100000"/>
              </a:lnSpc>
              <a:spcBef>
                <a:spcPts val="0"/>
              </a:spcBef>
              <a:spcAft>
                <a:spcPts val="0"/>
              </a:spcAft>
              <a:buNone/>
              <a:defRPr/>
            </a:pPr>
            <a:endParaRPr lang="en-US" sz="800" dirty="0">
              <a:solidFill>
                <a:schemeClr val="tx1"/>
              </a:solidFill>
            </a:endParaRPr>
          </a:p>
          <a:p>
            <a:pPr marL="0" indent="0">
              <a:lnSpc>
                <a:spcPct val="100000"/>
              </a:lnSpc>
              <a:spcBef>
                <a:spcPts val="0"/>
              </a:spcBef>
              <a:spcAft>
                <a:spcPts val="0"/>
              </a:spcAft>
              <a:buNone/>
              <a:defRPr/>
            </a:pPr>
            <a:endParaRPr lang="en-US" sz="800" dirty="0">
              <a:solidFill>
                <a:schemeClr val="tx1"/>
              </a:solidFill>
            </a:endParaRPr>
          </a:p>
          <a:p>
            <a:pPr>
              <a:lnSpc>
                <a:spcPct val="100000"/>
              </a:lnSpc>
              <a:spcBef>
                <a:spcPts val="0"/>
              </a:spcBef>
              <a:spcAft>
                <a:spcPts val="0"/>
              </a:spcAft>
              <a:buFont typeface="Calibri" panose="020F0502020204030204" pitchFamily="34" charset="0"/>
              <a:buChar char="•"/>
              <a:defRPr/>
            </a:pPr>
            <a:r>
              <a:rPr lang="en-US" sz="2400" dirty="0">
                <a:solidFill>
                  <a:schemeClr val="tx1"/>
                </a:solidFill>
              </a:rPr>
              <a:t>Investigate </a:t>
            </a:r>
            <a:r>
              <a:rPr lang="en-US" sz="2400" b="1" dirty="0">
                <a:solidFill>
                  <a:schemeClr val="tx1"/>
                </a:solidFill>
              </a:rPr>
              <a:t>IYCF practices</a:t>
            </a:r>
            <a:r>
              <a:rPr lang="en-US" sz="2400" dirty="0">
                <a:solidFill>
                  <a:schemeClr val="tx1"/>
                </a:solidFill>
              </a:rPr>
              <a:t> among Syrian refugee children 0-23 months in Jordan;  </a:t>
            </a:r>
          </a:p>
          <a:p>
            <a:pPr>
              <a:lnSpc>
                <a:spcPct val="100000"/>
              </a:lnSpc>
              <a:spcBef>
                <a:spcPts val="0"/>
              </a:spcBef>
              <a:spcAft>
                <a:spcPts val="0"/>
              </a:spcAft>
              <a:buFont typeface="Calibri" panose="020F0502020204030204" pitchFamily="34" charset="0"/>
              <a:buChar char="•"/>
              <a:defRPr/>
            </a:pPr>
            <a:endParaRPr lang="en-US" sz="800" dirty="0">
              <a:solidFill>
                <a:schemeClr val="tx1"/>
              </a:solidFill>
            </a:endParaRPr>
          </a:p>
          <a:p>
            <a:pPr>
              <a:lnSpc>
                <a:spcPct val="100000"/>
              </a:lnSpc>
              <a:spcBef>
                <a:spcPts val="0"/>
              </a:spcBef>
              <a:spcAft>
                <a:spcPts val="0"/>
              </a:spcAft>
              <a:buFont typeface="Calibri" panose="020F0502020204030204" pitchFamily="34" charset="0"/>
              <a:buChar char="•"/>
              <a:defRPr/>
            </a:pPr>
            <a:r>
              <a:rPr lang="en-US" sz="2400" dirty="0">
                <a:solidFill>
                  <a:schemeClr val="tx1"/>
                </a:solidFill>
              </a:rPr>
              <a:t>Define the current </a:t>
            </a:r>
            <a:r>
              <a:rPr lang="en-US" sz="2400" b="1" dirty="0">
                <a:solidFill>
                  <a:schemeClr val="tx1"/>
                </a:solidFill>
              </a:rPr>
              <a:t>state of food security</a:t>
            </a:r>
            <a:r>
              <a:rPr lang="en-US" sz="2400" dirty="0">
                <a:solidFill>
                  <a:schemeClr val="tx1"/>
                </a:solidFill>
              </a:rPr>
              <a:t> among Syrian refugees in Jordan;</a:t>
            </a:r>
          </a:p>
          <a:p>
            <a:pPr>
              <a:lnSpc>
                <a:spcPct val="100000"/>
              </a:lnSpc>
              <a:spcBef>
                <a:spcPts val="0"/>
              </a:spcBef>
              <a:spcAft>
                <a:spcPts val="0"/>
              </a:spcAft>
              <a:buFont typeface="Calibri" panose="020F0502020204030204" pitchFamily="34" charset="0"/>
              <a:buChar char="•"/>
              <a:defRPr/>
            </a:pPr>
            <a:endParaRPr lang="en-US" sz="800" dirty="0">
              <a:solidFill>
                <a:schemeClr val="tx1"/>
              </a:solidFill>
            </a:endParaRPr>
          </a:p>
          <a:p>
            <a:pPr>
              <a:lnSpc>
                <a:spcPct val="100000"/>
              </a:lnSpc>
              <a:spcBef>
                <a:spcPts val="0"/>
              </a:spcBef>
              <a:spcAft>
                <a:spcPts val="0"/>
              </a:spcAft>
              <a:buFont typeface="Calibri" panose="020F0502020204030204" pitchFamily="34" charset="0"/>
              <a:buChar char="•"/>
              <a:defRPr/>
            </a:pPr>
            <a:r>
              <a:rPr lang="en-US" sz="2400" dirty="0">
                <a:solidFill>
                  <a:schemeClr val="tx1"/>
                </a:solidFill>
              </a:rPr>
              <a:t>Determine </a:t>
            </a:r>
            <a:r>
              <a:rPr lang="en-US" sz="2400" b="1" dirty="0">
                <a:solidFill>
                  <a:schemeClr val="tx1"/>
                </a:solidFill>
              </a:rPr>
              <a:t>access to key health services, use of improved hygiene facilities and indicators of health status</a:t>
            </a:r>
            <a:r>
              <a:rPr lang="en-US" sz="2400" dirty="0">
                <a:solidFill>
                  <a:schemeClr val="tx1"/>
                </a:solidFill>
              </a:rPr>
              <a:t> (children 0-59 months and women).</a:t>
            </a:r>
          </a:p>
        </p:txBody>
      </p:sp>
    </p:spTree>
    <p:extLst>
      <p:ext uri="{BB962C8B-B14F-4D97-AF65-F5344CB8AC3E}">
        <p14:creationId xmlns:p14="http://schemas.microsoft.com/office/powerpoint/2010/main" val="338924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8713" y="2500131"/>
            <a:ext cx="10058400" cy="3683079"/>
          </a:xfrm>
        </p:spPr>
        <p:txBody>
          <a:bodyPr>
            <a:normAutofit/>
          </a:bodyPr>
          <a:lstStyle/>
          <a:p>
            <a:r>
              <a:rPr lang="en-US" sz="4800" dirty="0" err="1"/>
              <a:t>MeTHODOLOGy</a:t>
            </a:r>
            <a:endParaRPr lang="en-US" sz="4800" dirty="0"/>
          </a:p>
        </p:txBody>
      </p:sp>
    </p:spTree>
    <p:extLst>
      <p:ext uri="{BB962C8B-B14F-4D97-AF65-F5344CB8AC3E}">
        <p14:creationId xmlns:p14="http://schemas.microsoft.com/office/powerpoint/2010/main" val="7878571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u7YItqebEyfNWRgeewsOA"/>
</p:tagLst>
</file>

<file path=ppt/theme/theme1.xml><?xml version="1.0" encoding="utf-8"?>
<a:theme xmlns:a="http://schemas.openxmlformats.org/drawingml/2006/main" name="UNHCR2016">
  <a:themeElements>
    <a:clrScheme name="UNHCR2016">
      <a:dk1>
        <a:sysClr val="windowText" lastClr="000000"/>
      </a:dk1>
      <a:lt1>
        <a:sysClr val="window" lastClr="FFFFFF"/>
      </a:lt1>
      <a:dk2>
        <a:srgbClr val="FFFFFF"/>
      </a:dk2>
      <a:lt2>
        <a:srgbClr val="0072BC"/>
      </a:lt2>
      <a:accent1>
        <a:srgbClr val="0072BC"/>
      </a:accent1>
      <a:accent2>
        <a:srgbClr val="000000"/>
      </a:accent2>
      <a:accent3>
        <a:srgbClr val="FAEB00"/>
      </a:accent3>
      <a:accent4>
        <a:srgbClr val="17375F"/>
      </a:accent4>
      <a:accent5>
        <a:srgbClr val="08B499"/>
      </a:accent5>
      <a:accent6>
        <a:srgbClr val="EF4960"/>
      </a:accent6>
      <a:hlink>
        <a:srgbClr val="0072BC"/>
      </a:hlink>
      <a:folHlink>
        <a:srgbClr val="0072BC"/>
      </a:folHlink>
    </a:clrScheme>
    <a:fontScheme name="UNHCR2016">
      <a:majorFont>
        <a:latin typeface="Arial"/>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HCR2016-Template-V2" id="{3E386AF6-AFA1-4435-B293-6BF6E93FC347}" vid="{380E39D3-DA05-4B59-A009-DFC129E09A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RF251983_UNHCR_Brand_Book_Template_2016_V1</Template>
  <TotalTime>0</TotalTime>
  <Words>3230</Words>
  <Application>Microsoft Office PowerPoint</Application>
  <PresentationFormat>Widescreen</PresentationFormat>
  <Paragraphs>990</Paragraphs>
  <Slides>60</Slides>
  <Notes>60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Arial Black</vt:lpstr>
      <vt:lpstr>Calibri</vt:lpstr>
      <vt:lpstr>Calibri (Corps)</vt:lpstr>
      <vt:lpstr>Segoe UI</vt:lpstr>
      <vt:lpstr>Times New Roman</vt:lpstr>
      <vt:lpstr>Wingdings</vt:lpstr>
      <vt:lpstr>Wingdings 3</vt:lpstr>
      <vt:lpstr>UNHCR2016</vt:lpstr>
      <vt:lpstr>Interagency Nutrition Survey Amongst Syrian Refugees in Jordan</vt:lpstr>
      <vt:lpstr>Outline</vt:lpstr>
      <vt:lpstr>Introduction</vt:lpstr>
      <vt:lpstr>Why an Interagency Nutrition Survey Amongst Syrian Refugees in Jordan?</vt:lpstr>
      <vt:lpstr>Why use of SENS and SMART Methodologies?</vt:lpstr>
      <vt:lpstr>Surveys using SENS/SMART</vt:lpstr>
      <vt:lpstr>OBJECTIVES</vt:lpstr>
      <vt:lpstr>Specific objectives of the survey</vt:lpstr>
      <vt:lpstr>MeTHODOLOGy</vt:lpstr>
      <vt:lpstr>Target population</vt:lpstr>
      <vt:lpstr>Methodology</vt:lpstr>
      <vt:lpstr>Assumptions for the sample size calculation (E.g. Za’atari camp)</vt:lpstr>
      <vt:lpstr>Final Sample Sizes</vt:lpstr>
      <vt:lpstr>Training of survey teams</vt:lpstr>
      <vt:lpstr>Organogram of the survey </vt:lpstr>
      <vt:lpstr>Supervision</vt:lpstr>
      <vt:lpstr>Fieldwork Plan</vt:lpstr>
      <vt:lpstr>rESULTS</vt:lpstr>
      <vt:lpstr>Final Sample Sizes</vt:lpstr>
      <vt:lpstr>Data Quality</vt:lpstr>
      <vt:lpstr>Data Quality</vt:lpstr>
      <vt:lpstr>NUTRITION STATUS OF CHILDREN</vt:lpstr>
      <vt:lpstr>PowerPoint Presentation</vt:lpstr>
      <vt:lpstr>PowerPoint Presentation</vt:lpstr>
      <vt:lpstr>PowerPoint Presentation</vt:lpstr>
      <vt:lpstr>NUTRITION STATUS OF womEN</vt:lpstr>
      <vt:lpstr>Nutrition Status of Women (15-49 years) MUAC &lt;230 mm</vt:lpstr>
      <vt:lpstr>Enrolment in ANC Programme</vt:lpstr>
      <vt:lpstr>IFA Supplementation</vt:lpstr>
      <vt:lpstr>IYCF PRAcTIces</vt:lpstr>
      <vt:lpstr>Timely Initiation of Breastfeeding (0-23 months)</vt:lpstr>
      <vt:lpstr>“Prelacteal” Feeding in the first three days after delivery</vt:lpstr>
      <vt:lpstr>Infant Formula after Delivering from the Health Personnel</vt:lpstr>
      <vt:lpstr>Exclusive Breastfeeding (0-5 months) </vt:lpstr>
      <vt:lpstr>Introduction of Complementary Food (6-8 months)</vt:lpstr>
      <vt:lpstr>Minimum Meal Frequency</vt:lpstr>
      <vt:lpstr>Consumption of Iron Fortified Food (6-23 mois)</vt:lpstr>
      <vt:lpstr>IYCF Counselling – Sessions about BF/CF</vt:lpstr>
      <vt:lpstr>IYCF Counselling – Visit(s) at home</vt:lpstr>
      <vt:lpstr>CHILD MORBIDITY</vt:lpstr>
      <vt:lpstr>Diarrhea in the last two weeks</vt:lpstr>
      <vt:lpstr>FOOD SECURITY</vt:lpstr>
      <vt:lpstr>Duration of stay in Jordan as refugees</vt:lpstr>
      <vt:lpstr>Main Source of cash/income</vt:lpstr>
      <vt:lpstr>Ration Card – Asylum Seeker Card</vt:lpstr>
      <vt:lpstr>Value of the food vouchers from WFP</vt:lpstr>
      <vt:lpstr>Average number of days the food voucher lasts</vt:lpstr>
      <vt:lpstr>Main Source of Food</vt:lpstr>
      <vt:lpstr>Household Dietary Diversity Score</vt:lpstr>
      <vt:lpstr>PowerPoint Presentation</vt:lpstr>
      <vt:lpstr>PowerPoint Presentation</vt:lpstr>
      <vt:lpstr>ADDITIONAL INDICATORS</vt:lpstr>
      <vt:lpstr>PowerPoint Presentation</vt:lpstr>
      <vt:lpstr>RECOMMeNDATIONS</vt:lpstr>
      <vt:lpstr>Nutrition Status of Children</vt:lpstr>
      <vt:lpstr>IYCF</vt:lpstr>
      <vt:lpstr>Nutrition Status of Women</vt:lpstr>
      <vt:lpstr>Food Security</vt:lpstr>
      <vt:lpstr>This survey was possible thanks to technical and financial support from the following partners</vt:lpstr>
      <vt:lpstr>SHUKRAN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Nutrition Survey with SMART Methods</dc:title>
  <dc:creator>Fanny Cassard</dc:creator>
  <cp:lastModifiedBy>Fanny Cassard</cp:lastModifiedBy>
  <cp:revision>517</cp:revision>
  <cp:lastPrinted>2017-06-27T17:15:35Z</cp:lastPrinted>
  <dcterms:created xsi:type="dcterms:W3CDTF">2014-06-25T09:53:34Z</dcterms:created>
  <dcterms:modified xsi:type="dcterms:W3CDTF">2018-07-23T07:44:36Z</dcterms:modified>
</cp:coreProperties>
</file>