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1"/>
  </p:sldMasterIdLst>
  <p:notesMasterIdLst>
    <p:notesMasterId r:id="rId7"/>
  </p:notesMasterIdLst>
  <p:sldIdLst>
    <p:sldId id="256" r:id="rId2"/>
    <p:sldId id="272" r:id="rId3"/>
    <p:sldId id="323" r:id="rId4"/>
    <p:sldId id="324" r:id="rId5"/>
    <p:sldId id="325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Sudhoff" initials="SS" lastIdx="2" clrIdx="0">
    <p:extLst>
      <p:ext uri="{19B8F6BF-5375-455C-9EA6-DF929625EA0E}">
        <p15:presenceInfo xmlns:p15="http://schemas.microsoft.com/office/powerpoint/2012/main" userId="Sandra Sudhoff" providerId="None"/>
      </p:ext>
    </p:extLst>
  </p:cmAuthor>
  <p:cmAuthor id="2" name="Claudia" initials="C" lastIdx="14" clrIdx="1">
    <p:extLst>
      <p:ext uri="{19B8F6BF-5375-455C-9EA6-DF929625EA0E}">
        <p15:presenceInfo xmlns:p15="http://schemas.microsoft.com/office/powerpoint/2012/main" userId="Claudi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7" autoAdjust="0"/>
    <p:restoredTop sz="86784" autoAdjust="0"/>
  </p:normalViewPr>
  <p:slideViewPr>
    <p:cSldViewPr snapToGrid="0" snapToObjects="1">
      <p:cViewPr varScale="1">
        <p:scale>
          <a:sx n="83" d="100"/>
          <a:sy n="83" d="100"/>
        </p:scale>
        <p:origin x="1008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97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67" d="100"/>
          <a:sy n="67" d="100"/>
        </p:scale>
        <p:origin x="3120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5A9322-55FB-41D7-8057-508F84760C27}" type="datetimeFigureOut">
              <a:rPr lang="en-GB" smtClean="0"/>
              <a:t>11/11/2020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45FA1F-75F1-42E1-9FB3-79A51836AD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030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30673C-B852-4370-89CE-6988AB94FC6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623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30673C-B852-4370-89CE-6988AB94FC6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019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30673C-B852-4370-89CE-6988AB94FC6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60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a-E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30673C-B852-4370-89CE-6988AB94FC6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14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479" y="270039"/>
            <a:ext cx="8810063" cy="2277042"/>
          </a:xfrm>
        </p:spPr>
        <p:txBody>
          <a:bodyPr tIns="0" bIns="0" anchor="b" anchorCtr="0">
            <a:noAutofit/>
          </a:bodyPr>
          <a:lstStyle>
            <a:lvl1pPr algn="ctr"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79" y="2659180"/>
            <a:ext cx="8810063" cy="1445895"/>
          </a:xfrm>
        </p:spPr>
        <p:txBody>
          <a:bodyPr tIns="0" bIns="0">
            <a:normAutofit/>
          </a:bodyPr>
          <a:lstStyle>
            <a:lvl1pPr marL="0" indent="0" algn="ctr">
              <a:buNone/>
              <a:defRPr sz="240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9034" y="4594235"/>
            <a:ext cx="4221550" cy="22769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 descr="bluestrip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0" y="4505225"/>
            <a:ext cx="9144000" cy="633413"/>
          </a:xfrm>
          <a:prstGeom prst="rect">
            <a:avLst/>
          </a:prstGeom>
        </p:spPr>
      </p:pic>
      <p:pic>
        <p:nvPicPr>
          <p:cNvPr id="8" name="Picture 2" descr="C:\Users\Martin\Desktop\Communication\Templates &amp; graphisms\Templates\CartONG-templates-pro\CartONG_logo_long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2479" y="4676844"/>
            <a:ext cx="1152128" cy="355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89" y="204787"/>
            <a:ext cx="31804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373698" cy="4166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6389" y="1299600"/>
            <a:ext cx="3180413" cy="30721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451037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9034" y="4854839"/>
            <a:ext cx="652270" cy="155916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9034" y="4594235"/>
            <a:ext cx="4221550" cy="2276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304" y="4854839"/>
            <a:ext cx="455188" cy="155916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3087195"/>
            <a:ext cx="9144000" cy="1423176"/>
          </a:xfrm>
          <a:gradFill flip="none" rotWithShape="1">
            <a:gsLst>
              <a:gs pos="21000">
                <a:schemeClr val="accent2">
                  <a:alpha val="75000"/>
                </a:schemeClr>
              </a:gs>
              <a:gs pos="100000">
                <a:schemeClr val="accent2">
                  <a:alpha val="0"/>
                </a:schemeClr>
              </a:gs>
            </a:gsLst>
            <a:lin ang="16200000" scaled="0"/>
            <a:tileRect/>
          </a:gradFill>
        </p:spPr>
        <p:txBody>
          <a:bodyPr lIns="180000" tIns="0" rIns="180000" bIns="180000" anchor="b" anchorCtr="0"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4870" y="205979"/>
            <a:ext cx="2057400" cy="41730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9034" y="205979"/>
            <a:ext cx="6523436" cy="41730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510087"/>
          </a:xfrm>
          <a:solidFill>
            <a:schemeClr val="bg1">
              <a:lumMod val="5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200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Drag background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479" y="488987"/>
            <a:ext cx="8810063" cy="2058093"/>
          </a:xfrm>
        </p:spPr>
        <p:txBody>
          <a:bodyPr tIns="0" bIns="0" anchor="b" anchorCtr="0">
            <a:noAutofit/>
          </a:bodyPr>
          <a:lstStyle>
            <a:lvl1pPr algn="ctr">
              <a:defRPr sz="4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79" y="2659180"/>
            <a:ext cx="8810063" cy="1445895"/>
          </a:xfrm>
        </p:spPr>
        <p:txBody>
          <a:bodyPr tIns="0" bIns="0">
            <a:normAutofit/>
          </a:bodyPr>
          <a:lstStyle>
            <a:lvl1pPr marL="0" indent="0" algn="ctr">
              <a:buNone/>
              <a:defRPr sz="240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296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34" y="2130362"/>
            <a:ext cx="8695919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034" y="924940"/>
            <a:ext cx="8695919" cy="1125140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9034" y="1299600"/>
            <a:ext cx="4286766" cy="30871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9600"/>
            <a:ext cx="4315146" cy="30871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 hasCustomPrompt="1"/>
          </p:nvPr>
        </p:nvSpPr>
        <p:spPr>
          <a:xfrm>
            <a:off x="4598458" y="7299"/>
            <a:ext cx="4545541" cy="4503738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en-US" dirty="0"/>
              <a:t>Click icon to add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34" y="204348"/>
            <a:ext cx="4221550" cy="96835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034" y="1299600"/>
            <a:ext cx="4221550" cy="30288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rk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7299"/>
            <a:ext cx="9143999" cy="4503738"/>
          </a:xfrm>
          <a:solidFill>
            <a:schemeClr val="accent2"/>
          </a:solidFill>
        </p:spPr>
        <p:txBody>
          <a:bodyPr anchor="ctr" anchorCtr="0">
            <a:normAutofit/>
          </a:bodyPr>
          <a:lstStyle>
            <a:lvl1pPr marL="0" indent="0" algn="r">
              <a:buFontTx/>
              <a:buNone/>
              <a:defRPr sz="2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Drag picture to placeholder </a:t>
            </a:r>
            <a:br>
              <a:rPr lang="en-US" dirty="0"/>
            </a:br>
            <a:r>
              <a:rPr lang="en-US" dirty="0"/>
              <a:t>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33" y="204348"/>
            <a:ext cx="5206929" cy="96835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034" y="1299600"/>
            <a:ext cx="4112058" cy="3028808"/>
          </a:xfrm>
        </p:spPr>
        <p:txBody>
          <a:bodyPr/>
          <a:lstStyle>
            <a:lvl1pPr>
              <a:buClr>
                <a:schemeClr val="accent3"/>
              </a:buClr>
              <a:defRPr sz="2400">
                <a:solidFill>
                  <a:schemeClr val="tx2"/>
                </a:solidFill>
              </a:defRPr>
            </a:lvl1pPr>
            <a:lvl2pPr>
              <a:buClr>
                <a:schemeClr val="accent3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accent3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accent3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accent3"/>
              </a:buClr>
              <a:defRPr sz="1600">
                <a:solidFill>
                  <a:schemeClr val="tx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9034" y="4854839"/>
            <a:ext cx="652270" cy="155916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09034" y="4594235"/>
            <a:ext cx="4221550" cy="22769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304" y="4854839"/>
            <a:ext cx="455188" cy="155916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8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Light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7299"/>
            <a:ext cx="9143999" cy="4503738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r">
              <a:buFontTx/>
              <a:buNone/>
              <a:defRPr sz="2000" baseline="0"/>
            </a:lvl1pPr>
          </a:lstStyle>
          <a:p>
            <a:r>
              <a:rPr lang="en-US" dirty="0"/>
              <a:t>Drag picture to placeholder </a:t>
            </a:r>
            <a:br>
              <a:rPr lang="en-US" dirty="0"/>
            </a:br>
            <a:r>
              <a:rPr lang="en-US" dirty="0"/>
              <a:t>or click icon to add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-1"/>
            <a:ext cx="4379485" cy="4511038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7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33" y="204348"/>
            <a:ext cx="5206929" cy="96835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034" y="1299600"/>
            <a:ext cx="4155853" cy="30288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72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9034" y="204348"/>
            <a:ext cx="8754312" cy="968351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9034" y="1299104"/>
            <a:ext cx="8754312" cy="3021510"/>
          </a:xfrm>
          <a:prstGeom prst="rect">
            <a:avLst/>
          </a:prstGeom>
        </p:spPr>
        <p:txBody>
          <a:bodyPr vert="horz" lIns="91440" tIns="45720" rIns="9144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2" descr="C:\Users\Martin\Desktop\Communication\Templates &amp; graphisms\Templates\CartONG-templates-pro\CartONG_logo_long.png"/>
          <p:cNvPicPr>
            <a:picLocks noChangeAspect="1" noChangeArrowheads="1"/>
          </p:cNvPicPr>
          <p:nvPr userDrawn="1"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9034" y="4618889"/>
            <a:ext cx="1152128" cy="355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67" r:id="rId3"/>
    <p:sldLayoutId id="2147493458" r:id="rId4"/>
    <p:sldLayoutId id="2147493459" r:id="rId5"/>
    <p:sldLayoutId id="2147493460" r:id="rId6"/>
    <p:sldLayoutId id="2147493468" r:id="rId7"/>
    <p:sldLayoutId id="2147493469" r:id="rId8"/>
    <p:sldLayoutId id="2147493461" r:id="rId9"/>
    <p:sldLayoutId id="2147493462" r:id="rId10"/>
    <p:sldLayoutId id="2147493463" r:id="rId11"/>
    <p:sldLayoutId id="2147493464" r:id="rId12"/>
    <p:sldLayoutId id="2147493465" r:id="rId13"/>
    <p:sldLayoutId id="2147493466" r:id="rId14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ens.unhcr.org/mobile-technology/mobile-phone-questionnaire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ens.unhcr.org/mobile-technology/mobile-phone-questionnaire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m.unhcr.org/apps/mdc-mapper/sens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SENS Version 3 - Webinars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001" dirty="0"/>
              <a:t>Additional exercise on Kobo Toolbox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294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a-ET" dirty="0"/>
              <a:t>Exercise on Kobo Toolbox – B</a:t>
            </a:r>
            <a:r>
              <a:rPr lang="fr-CH" dirty="0"/>
              <a:t>a</a:t>
            </a:r>
            <a:r>
              <a:rPr lang="aa-ET" dirty="0"/>
              <a:t>sic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001" sz="2000" dirty="0"/>
              <a:t>Download the Child SENS V3 form from the SENS platform </a:t>
            </a:r>
            <a:r>
              <a:rPr lang="fr-CH" sz="2000" dirty="0">
                <a:hlinkClick r:id="rId3"/>
              </a:rPr>
              <a:t>http://sens.unhcr.org/mobile-technology/mobile-phone-questionnaires/</a:t>
            </a:r>
            <a:r>
              <a:rPr lang="en-001" sz="2000" dirty="0"/>
              <a:t> </a:t>
            </a:r>
          </a:p>
          <a:p>
            <a:r>
              <a:rPr lang="fr-CH" sz="2000" dirty="0"/>
              <a:t>C</a:t>
            </a:r>
            <a:r>
              <a:rPr lang="en-001" sz="2000" dirty="0" err="1"/>
              <a:t>onnect</a:t>
            </a:r>
            <a:r>
              <a:rPr lang="en-001" sz="2000" dirty="0"/>
              <a:t> to your Kobo Toolbox account.</a:t>
            </a:r>
          </a:p>
          <a:p>
            <a:pPr lvl="1"/>
            <a:r>
              <a:rPr lang="aa-ET" sz="1600" dirty="0"/>
              <a:t>If you do not have one, create an account and log in.</a:t>
            </a:r>
          </a:p>
          <a:p>
            <a:r>
              <a:rPr lang="aa-ET" sz="2000" dirty="0"/>
              <a:t>Create a new project on your account and upload your Child XLS Form.</a:t>
            </a:r>
          </a:p>
          <a:p>
            <a:r>
              <a:rPr lang="LID4096" sz="2000" dirty="0"/>
              <a:t>Visualise the questionnaire on the platform and then deploy it.</a:t>
            </a:r>
          </a:p>
          <a:p>
            <a:r>
              <a:rPr lang="LID4096" sz="2000" dirty="0"/>
              <a:t>On the platform, set up the server so that only the URL is necessary for connection to t</a:t>
            </a:r>
            <a:r>
              <a:rPr lang="fr-CH" sz="2000" dirty="0" err="1"/>
              <a:t>he</a:t>
            </a:r>
            <a:r>
              <a:rPr lang="LID4096" sz="2000" dirty="0"/>
              <a:t> server.</a:t>
            </a:r>
          </a:p>
          <a:p>
            <a:r>
              <a:rPr lang="LID4096" sz="2000" dirty="0"/>
              <a:t>Connect ODK Collect application on your smartphone to the server (URL only).</a:t>
            </a:r>
            <a:endParaRPr lang="aa-ET" sz="200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A52F2B2-36A5-4C96-8758-988507AC3D86}"/>
              </a:ext>
            </a:extLst>
          </p:cNvPr>
          <p:cNvSpPr txBox="1">
            <a:spLocks/>
          </p:cNvSpPr>
          <p:nvPr/>
        </p:nvSpPr>
        <p:spPr>
          <a:xfrm>
            <a:off x="8916987" y="4927812"/>
            <a:ext cx="454025" cy="1555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216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01491" indent="-192881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89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771525" indent="-154305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ü"/>
              <a:defRPr sz="162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080135" indent="-154305" algn="l" defTabSz="457200" rtl="0" eaLnBrk="1" latinLnBrk="0" hangingPunct="1">
              <a:spcBef>
                <a:spcPct val="20000"/>
              </a:spcBef>
              <a:buChar char="–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388745" indent="-154305" algn="l" defTabSz="457200" rtl="0" eaLnBrk="1" latinLnBrk="0" hangingPunct="1">
              <a:spcBef>
                <a:spcPct val="20000"/>
              </a:spcBef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697355" indent="-154305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005965" indent="-154305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2314575" indent="-154305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2623185" indent="-154305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 typeface="Courier New" panose="02070309020205020404" pitchFamily="49" charset="0"/>
              <a:buNone/>
            </a:pPr>
            <a:fld id="{8DDD7FBB-11A4-4E88-B4EF-DEA13C1FA0D4}" type="slidenum">
              <a:rPr lang="en-US" sz="105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pPr>
                <a:spcBef>
                  <a:spcPct val="0"/>
                </a:spcBef>
                <a:buFont typeface="Courier New" panose="02070309020205020404" pitchFamily="49" charset="0"/>
                <a:buNone/>
              </a:pPr>
              <a:t>2</a:t>
            </a:fld>
            <a:endParaRPr lang="en-US" sz="105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4033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a-ET" dirty="0"/>
              <a:t>Exercise on Kobo Toolbox – Basic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ID4096" sz="2000" dirty="0"/>
              <a:t>Donwload the Child form on ODK Collect application on your smartphone.</a:t>
            </a:r>
          </a:p>
          <a:p>
            <a:r>
              <a:rPr lang="LID4096" sz="2000" dirty="0"/>
              <a:t>Fill in 1 data entry, finalise it and save it.</a:t>
            </a:r>
          </a:p>
          <a:p>
            <a:r>
              <a:rPr lang="LID4096" sz="2000" dirty="0"/>
              <a:t>Send the 1 data entry to the server.</a:t>
            </a:r>
          </a:p>
          <a:p>
            <a:r>
              <a:rPr lang="LID4096" sz="2000" dirty="0"/>
              <a:t>On Kobo Toolbox, visualise the data entry in a table.</a:t>
            </a:r>
          </a:p>
          <a:p>
            <a:r>
              <a:rPr lang="aa-ET" sz="2000" dirty="0"/>
              <a:t>Download your data entry from Kobo Toolbox in “CSV” with “XML values and headers” format.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A52F2B2-36A5-4C96-8758-988507AC3D86}"/>
              </a:ext>
            </a:extLst>
          </p:cNvPr>
          <p:cNvSpPr txBox="1">
            <a:spLocks/>
          </p:cNvSpPr>
          <p:nvPr/>
        </p:nvSpPr>
        <p:spPr>
          <a:xfrm>
            <a:off x="8916987" y="4927812"/>
            <a:ext cx="454025" cy="1555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216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01491" indent="-192881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89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771525" indent="-154305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ü"/>
              <a:defRPr sz="162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080135" indent="-154305" algn="l" defTabSz="457200" rtl="0" eaLnBrk="1" latinLnBrk="0" hangingPunct="1">
              <a:spcBef>
                <a:spcPct val="20000"/>
              </a:spcBef>
              <a:buChar char="–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388745" indent="-154305" algn="l" defTabSz="457200" rtl="0" eaLnBrk="1" latinLnBrk="0" hangingPunct="1">
              <a:spcBef>
                <a:spcPct val="20000"/>
              </a:spcBef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697355" indent="-154305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005965" indent="-154305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2314575" indent="-154305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2623185" indent="-154305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 typeface="Courier New" panose="02070309020205020404" pitchFamily="49" charset="0"/>
              <a:buNone/>
            </a:pPr>
            <a:fld id="{8DDD7FBB-11A4-4E88-B4EF-DEA13C1FA0D4}" type="slidenum">
              <a:rPr lang="en-US" sz="105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pPr>
                <a:spcBef>
                  <a:spcPct val="0"/>
                </a:spcBef>
                <a:buFont typeface="Courier New" panose="02070309020205020404" pitchFamily="49" charset="0"/>
                <a:buNone/>
              </a:pPr>
              <a:t>3</a:t>
            </a:fld>
            <a:endParaRPr lang="en-US" sz="105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5395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a-ET" dirty="0"/>
              <a:t>Exercise on Kobo Toolbox – Advanced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034" y="1299104"/>
            <a:ext cx="8754312" cy="3250950"/>
          </a:xfrm>
        </p:spPr>
        <p:txBody>
          <a:bodyPr>
            <a:normAutofit fontScale="92500" lnSpcReduction="20000"/>
          </a:bodyPr>
          <a:lstStyle/>
          <a:p>
            <a:r>
              <a:rPr lang="en-001" sz="2000" dirty="0"/>
              <a:t>Download the Food security, Mosquito Net and WASH SENS V3 form from the SENS platform </a:t>
            </a:r>
            <a:r>
              <a:rPr lang="fr-CH" sz="2000" dirty="0">
                <a:hlinkClick r:id="rId3"/>
              </a:rPr>
              <a:t>http://sens.unhcr.org/mobile-technology/mobile-phone-questionnaires/</a:t>
            </a:r>
            <a:r>
              <a:rPr lang="en-001" sz="2000" dirty="0"/>
              <a:t> </a:t>
            </a:r>
          </a:p>
          <a:p>
            <a:r>
              <a:rPr lang="en-001" sz="2000" dirty="0"/>
              <a:t>Do the following adaptations to your XLS Form:</a:t>
            </a:r>
          </a:p>
          <a:p>
            <a:pPr lvl="1"/>
            <a:r>
              <a:rPr lang="en-001" sz="1600" dirty="0"/>
              <a:t>Hide the Mosquito Net section from your survey as it is not relevant to your context.</a:t>
            </a:r>
          </a:p>
          <a:p>
            <a:pPr lvl="1"/>
            <a:r>
              <a:rPr lang="en-001" sz="1600" dirty="0"/>
              <a:t>Hide the BLOCK variable from your survey as it is not relevant to your context.</a:t>
            </a:r>
          </a:p>
          <a:p>
            <a:pPr lvl="1"/>
            <a:r>
              <a:rPr lang="en-001" sz="1600" dirty="0"/>
              <a:t>Adapt the choices of CAMPNAME variable to your context.</a:t>
            </a:r>
          </a:p>
          <a:p>
            <a:pPr lvl="1"/>
            <a:r>
              <a:rPr lang="en-001" sz="1600" dirty="0"/>
              <a:t>Adapt the constraint of t</a:t>
            </a:r>
            <a:r>
              <a:rPr lang="fr-CH" sz="1600" dirty="0" err="1"/>
              <a:t>he</a:t>
            </a:r>
            <a:r>
              <a:rPr lang="en-001" sz="1600" dirty="0"/>
              <a:t> SECTION variable to have answer ranges between 1 and 12.</a:t>
            </a:r>
          </a:p>
          <a:p>
            <a:pPr lvl="1"/>
            <a:r>
              <a:rPr lang="en-001" sz="1600" dirty="0"/>
              <a:t>Unhide the GPS variable in your survey as you wish to collect GPS coordinates.</a:t>
            </a:r>
          </a:p>
          <a:p>
            <a:r>
              <a:rPr lang="fr-CH" sz="2000" dirty="0"/>
              <a:t>C</a:t>
            </a:r>
            <a:r>
              <a:rPr lang="en-001" sz="2000" dirty="0" err="1"/>
              <a:t>onnect</a:t>
            </a:r>
            <a:r>
              <a:rPr lang="en-001" sz="2000" dirty="0"/>
              <a:t> to your Kobo Toolbox account.</a:t>
            </a:r>
          </a:p>
          <a:p>
            <a:pPr lvl="1"/>
            <a:r>
              <a:rPr lang="aa-ET" sz="1600" dirty="0"/>
              <a:t>If you do not have one, create an account and log in.</a:t>
            </a:r>
          </a:p>
          <a:p>
            <a:r>
              <a:rPr lang="aa-ET" sz="2000" dirty="0"/>
              <a:t>Create a new project on your account and upload your adapted XLS Form.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A52F2B2-36A5-4C96-8758-988507AC3D86}"/>
              </a:ext>
            </a:extLst>
          </p:cNvPr>
          <p:cNvSpPr txBox="1">
            <a:spLocks/>
          </p:cNvSpPr>
          <p:nvPr/>
        </p:nvSpPr>
        <p:spPr>
          <a:xfrm>
            <a:off x="8916987" y="4927812"/>
            <a:ext cx="454025" cy="1555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216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01491" indent="-192881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89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771525" indent="-154305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ü"/>
              <a:defRPr sz="162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080135" indent="-154305" algn="l" defTabSz="457200" rtl="0" eaLnBrk="1" latinLnBrk="0" hangingPunct="1">
              <a:spcBef>
                <a:spcPct val="20000"/>
              </a:spcBef>
              <a:buChar char="–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388745" indent="-154305" algn="l" defTabSz="457200" rtl="0" eaLnBrk="1" latinLnBrk="0" hangingPunct="1">
              <a:spcBef>
                <a:spcPct val="20000"/>
              </a:spcBef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697355" indent="-154305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005965" indent="-154305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2314575" indent="-154305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2623185" indent="-154305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 typeface="Courier New" panose="02070309020205020404" pitchFamily="49" charset="0"/>
              <a:buNone/>
            </a:pPr>
            <a:fld id="{8DDD7FBB-11A4-4E88-B4EF-DEA13C1FA0D4}" type="slidenum">
              <a:rPr lang="en-US" sz="105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pPr>
                <a:spcBef>
                  <a:spcPct val="0"/>
                </a:spcBef>
                <a:buFont typeface="Courier New" panose="02070309020205020404" pitchFamily="49" charset="0"/>
                <a:buNone/>
              </a:pPr>
              <a:t>4</a:t>
            </a:fld>
            <a:endParaRPr lang="en-US" sz="105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5862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a-ET" dirty="0"/>
              <a:t>Exercise on Kobo Toolbox – Advanced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034" y="1299104"/>
            <a:ext cx="8754312" cy="3250950"/>
          </a:xfrm>
        </p:spPr>
        <p:txBody>
          <a:bodyPr>
            <a:normAutofit lnSpcReduction="10000"/>
          </a:bodyPr>
          <a:lstStyle/>
          <a:p>
            <a:r>
              <a:rPr lang="LID4096" sz="2000" dirty="0"/>
              <a:t>Deploy it </a:t>
            </a:r>
            <a:r>
              <a:rPr lang="en-001" sz="2000" dirty="0"/>
              <a:t>–</a:t>
            </a:r>
            <a:r>
              <a:rPr lang="LID4096" sz="2000" dirty="0"/>
              <a:t> if you encounter any errors, correct the errors and redeploy until there are no more errors.</a:t>
            </a:r>
            <a:endParaRPr lang="en-001" sz="2000" dirty="0"/>
          </a:p>
          <a:p>
            <a:r>
              <a:rPr lang="LID4096" sz="2000" dirty="0"/>
              <a:t>Donwload the </a:t>
            </a:r>
            <a:r>
              <a:rPr lang="en-001" sz="2000" dirty="0"/>
              <a:t>Food security, Mosquito Net and WASH SENS V3 form </a:t>
            </a:r>
            <a:r>
              <a:rPr lang="LID4096" sz="2000" dirty="0"/>
              <a:t>on ODK Collect application on your smartphone.</a:t>
            </a:r>
          </a:p>
          <a:p>
            <a:r>
              <a:rPr lang="LID4096" sz="2000" dirty="0"/>
              <a:t>Fill in a few data entries, finalise and save them.</a:t>
            </a:r>
          </a:p>
          <a:p>
            <a:r>
              <a:rPr lang="LID4096" sz="2000" dirty="0"/>
              <a:t>Send the data entries to the server.</a:t>
            </a:r>
          </a:p>
          <a:p>
            <a:r>
              <a:rPr lang="aa-ET" sz="2000" dirty="0"/>
              <a:t>Download your data entries from Kobo Toolbox in “CSV” with “XML values and headers” format.</a:t>
            </a:r>
          </a:p>
          <a:p>
            <a:r>
              <a:rPr lang="LID4096" sz="2000" dirty="0"/>
              <a:t>Upload your dataset into the SENS Mapper </a:t>
            </a:r>
            <a:r>
              <a:rPr lang="en-US" sz="2000" dirty="0">
                <a:hlinkClick r:id="rId3"/>
              </a:rPr>
              <a:t>https://im.unhcr.org/apps/mdc-mapper/sens/</a:t>
            </a:r>
            <a:r>
              <a:rPr lang="en-001" sz="2000" dirty="0"/>
              <a:t> 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A52F2B2-36A5-4C96-8758-988507AC3D86}"/>
              </a:ext>
            </a:extLst>
          </p:cNvPr>
          <p:cNvSpPr txBox="1">
            <a:spLocks/>
          </p:cNvSpPr>
          <p:nvPr/>
        </p:nvSpPr>
        <p:spPr>
          <a:xfrm>
            <a:off x="8916987" y="4927812"/>
            <a:ext cx="454025" cy="1555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216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01491" indent="-192881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189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771525" indent="-154305" algn="l" defTabSz="4572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ü"/>
              <a:defRPr sz="162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080135" indent="-154305" algn="l" defTabSz="457200" rtl="0" eaLnBrk="1" latinLnBrk="0" hangingPunct="1">
              <a:spcBef>
                <a:spcPct val="20000"/>
              </a:spcBef>
              <a:buChar char="–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388745" indent="-154305" algn="l" defTabSz="457200" rtl="0" eaLnBrk="1" latinLnBrk="0" hangingPunct="1">
              <a:spcBef>
                <a:spcPct val="20000"/>
              </a:spcBef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697355" indent="-154305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005965" indent="-154305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2314575" indent="-154305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2623185" indent="-154305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135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 typeface="Courier New" panose="02070309020205020404" pitchFamily="49" charset="0"/>
              <a:buNone/>
            </a:pPr>
            <a:fld id="{8DDD7FBB-11A4-4E88-B4EF-DEA13C1FA0D4}" type="slidenum">
              <a:rPr lang="en-US" sz="1050" smtClean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pPr>
                <a:spcBef>
                  <a:spcPct val="0"/>
                </a:spcBef>
                <a:buFont typeface="Courier New" panose="02070309020205020404" pitchFamily="49" charset="0"/>
                <a:buNone/>
              </a:pPr>
              <a:t>5</a:t>
            </a:fld>
            <a:endParaRPr lang="en-US" sz="105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1723932"/>
      </p:ext>
    </p:extLst>
  </p:cSld>
  <p:clrMapOvr>
    <a:masterClrMapping/>
  </p:clrMapOvr>
</p:sld>
</file>

<file path=ppt/theme/theme1.xml><?xml version="1.0" encoding="utf-8"?>
<a:theme xmlns:a="http://schemas.openxmlformats.org/drawingml/2006/main" name="UNHCR2016">
  <a:themeElements>
    <a:clrScheme name="UNHCR2016">
      <a:dk1>
        <a:sysClr val="windowText" lastClr="000000"/>
      </a:dk1>
      <a:lt1>
        <a:sysClr val="window" lastClr="FFFFFF"/>
      </a:lt1>
      <a:dk2>
        <a:srgbClr val="FFFFFF"/>
      </a:dk2>
      <a:lt2>
        <a:srgbClr val="0072BC"/>
      </a:lt2>
      <a:accent1>
        <a:srgbClr val="0072BC"/>
      </a:accent1>
      <a:accent2>
        <a:srgbClr val="000000"/>
      </a:accent2>
      <a:accent3>
        <a:srgbClr val="FAEB00"/>
      </a:accent3>
      <a:accent4>
        <a:srgbClr val="17375F"/>
      </a:accent4>
      <a:accent5>
        <a:srgbClr val="08B499"/>
      </a:accent5>
      <a:accent6>
        <a:srgbClr val="EF4960"/>
      </a:accent6>
      <a:hlink>
        <a:srgbClr val="0072BC"/>
      </a:hlink>
      <a:folHlink>
        <a:srgbClr val="0072BC"/>
      </a:folHlink>
    </a:clrScheme>
    <a:fontScheme name="UNHCR2016">
      <a:majorFont>
        <a:latin typeface="Arial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884</TotalTime>
  <Words>476</Words>
  <Application>Microsoft Office PowerPoint</Application>
  <PresentationFormat>On-screen Show (16:9)</PresentationFormat>
  <Paragraphs>42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Courier New</vt:lpstr>
      <vt:lpstr>UNHCR2016</vt:lpstr>
      <vt:lpstr>SENS Version 3 - Webinars</vt:lpstr>
      <vt:lpstr>Exercise on Kobo Toolbox – Basic (1)</vt:lpstr>
      <vt:lpstr>Exercise on Kobo Toolbox – Basic (2)</vt:lpstr>
      <vt:lpstr>Exercise on Kobo Toolbox – Advanced (1)</vt:lpstr>
      <vt:lpstr>Exercise on Kobo Toolbox – Advanced (2)</vt:lpstr>
    </vt:vector>
  </TitlesOfParts>
  <Company>UNHCR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Lauvik</dc:creator>
  <cp:lastModifiedBy>Claudia</cp:lastModifiedBy>
  <cp:revision>175</cp:revision>
  <dcterms:created xsi:type="dcterms:W3CDTF">2017-04-20T08:05:47Z</dcterms:created>
  <dcterms:modified xsi:type="dcterms:W3CDTF">2020-11-11T11:48:47Z</dcterms:modified>
</cp:coreProperties>
</file>