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7"/>
  </p:notesMasterIdLst>
  <p:sldIdLst>
    <p:sldId id="256" r:id="rId2"/>
    <p:sldId id="272" r:id="rId3"/>
    <p:sldId id="323" r:id="rId4"/>
    <p:sldId id="324" r:id="rId5"/>
    <p:sldId id="325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Sudhoff" initials="SS" lastIdx="2" clrIdx="0">
    <p:extLst>
      <p:ext uri="{19B8F6BF-5375-455C-9EA6-DF929625EA0E}">
        <p15:presenceInfo xmlns:p15="http://schemas.microsoft.com/office/powerpoint/2012/main" userId="Sandra Sudhoff" providerId="None"/>
      </p:ext>
    </p:extLst>
  </p:cmAuthor>
  <p:cmAuthor id="2" name="Claudia" initials="C" lastIdx="14" clrIdx="1">
    <p:extLst>
      <p:ext uri="{19B8F6BF-5375-455C-9EA6-DF929625EA0E}">
        <p15:presenceInfo xmlns:p15="http://schemas.microsoft.com/office/powerpoint/2012/main" userId="Claud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7" autoAdjust="0"/>
    <p:restoredTop sz="86784" autoAdjust="0"/>
  </p:normalViewPr>
  <p:slideViewPr>
    <p:cSldViewPr snapToGrid="0" snapToObjects="1">
      <p:cViewPr varScale="1">
        <p:scale>
          <a:sx n="83" d="100"/>
          <a:sy n="83" d="100"/>
        </p:scale>
        <p:origin x="100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9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A9322-55FB-41D7-8057-508F84760C2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5FA1F-75F1-42E1-9FB3-79A51836A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3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0673C-B852-4370-89CE-6988AB94FC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2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0673C-B852-4370-89CE-6988AB94FC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1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0673C-B852-4370-89CE-6988AB94FC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0673C-B852-4370-89CE-6988AB94FC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1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9" y="270039"/>
            <a:ext cx="8810063" cy="2277042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79" y="2659180"/>
            <a:ext cx="8810063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" y="4505225"/>
            <a:ext cx="9144000" cy="633413"/>
          </a:xfrm>
          <a:prstGeom prst="rect">
            <a:avLst/>
          </a:prstGeom>
        </p:spPr>
      </p:pic>
      <p:pic>
        <p:nvPicPr>
          <p:cNvPr id="8" name="Picture 2" descr="C:\Users\Martin\Desktop\Communication\Templates &amp; graphisms\Templates\CartONG-templates-pro\CartONG_logo_long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479" y="4676844"/>
            <a:ext cx="1152128" cy="3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89" y="204787"/>
            <a:ext cx="31804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373698" cy="4166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389" y="1299600"/>
            <a:ext cx="3180413" cy="30721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510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087195"/>
            <a:ext cx="9144000" cy="1423176"/>
          </a:xfrm>
          <a:gradFill flip="none" rotWithShape="1">
            <a:gsLst>
              <a:gs pos="21000">
                <a:schemeClr val="accent2">
                  <a:alpha val="75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  <a:tileRect/>
          </a:gradFill>
        </p:spPr>
        <p:txBody>
          <a:bodyPr lIns="180000" tIns="0" rIns="180000" bIns="180000" anchor="b" anchorCtr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870" y="205979"/>
            <a:ext cx="2057400" cy="41730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034" y="205979"/>
            <a:ext cx="6523436" cy="41730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10087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background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9" y="488987"/>
            <a:ext cx="8810063" cy="2058093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79" y="2659180"/>
            <a:ext cx="8810063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130362"/>
            <a:ext cx="869591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34" y="924940"/>
            <a:ext cx="8695919" cy="112514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34" y="1299600"/>
            <a:ext cx="4286766" cy="30871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9600"/>
            <a:ext cx="4315146" cy="30871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98458" y="7299"/>
            <a:ext cx="4545541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4221550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221550" cy="30288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rk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3" y="204348"/>
            <a:ext cx="5206929" cy="9683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112058" cy="3028808"/>
          </a:xfrm>
        </p:spPr>
        <p:txBody>
          <a:bodyPr/>
          <a:lstStyle>
            <a:lvl1pPr>
              <a:buClr>
                <a:schemeClr val="accent3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3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9034" y="4854839"/>
            <a:ext cx="652270" cy="155916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04" y="4854839"/>
            <a:ext cx="455188" cy="155916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ight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/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4379485" cy="4511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3" y="204348"/>
            <a:ext cx="5206929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155853" cy="30288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8754312" cy="96835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34" y="1299104"/>
            <a:ext cx="8754312" cy="3021510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2" descr="C:\Users\Martin\Desktop\Communication\Templates &amp; graphisms\Templates\CartONG-templates-pro\CartONG_logo_long.png"/>
          <p:cNvPicPr>
            <a:picLocks noChangeAspect="1" noChangeArrowheads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034" y="4618889"/>
            <a:ext cx="1152128" cy="3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67" r:id="rId3"/>
    <p:sldLayoutId id="2147493458" r:id="rId4"/>
    <p:sldLayoutId id="2147493459" r:id="rId5"/>
    <p:sldLayoutId id="2147493460" r:id="rId6"/>
    <p:sldLayoutId id="2147493468" r:id="rId7"/>
    <p:sldLayoutId id="2147493469" r:id="rId8"/>
    <p:sldLayoutId id="2147493461" r:id="rId9"/>
    <p:sldLayoutId id="2147493462" r:id="rId10"/>
    <p:sldLayoutId id="2147493463" r:id="rId11"/>
    <p:sldLayoutId id="2147493464" r:id="rId12"/>
    <p:sldLayoutId id="2147493465" r:id="rId13"/>
    <p:sldLayoutId id="2147493466" r:id="rId14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ns.unhcr.org/mobile-technology/mobile-phone-questionnair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ns.unhcr.org/mobile-technology/mobile-phone-questionnair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.unhcr.org/apps/mdc-mapper/se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SENS Version 3 - Webinars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01" dirty="0"/>
              <a:t>Additional exercise on Kobo Toolbox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9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a-ET" dirty="0"/>
              <a:t>Exercise on Kobo Toolbox – B</a:t>
            </a:r>
            <a:r>
              <a:rPr lang="fr-CH" dirty="0"/>
              <a:t>a</a:t>
            </a:r>
            <a:r>
              <a:rPr lang="aa-ET" dirty="0"/>
              <a:t>sic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001" sz="2000" dirty="0"/>
              <a:t>Download the Child SENS V3 form from the SENS platform </a:t>
            </a:r>
            <a:r>
              <a:rPr lang="fr-CH" sz="2000" dirty="0">
                <a:hlinkClick r:id="rId3"/>
              </a:rPr>
              <a:t>http://sens.unhcr.org/mobile-technology/mobile-phone-questionnaires/</a:t>
            </a:r>
            <a:r>
              <a:rPr lang="en-001" sz="2000" dirty="0"/>
              <a:t> </a:t>
            </a:r>
          </a:p>
          <a:p>
            <a:r>
              <a:rPr lang="fr-CH" sz="2000" dirty="0"/>
              <a:t>C</a:t>
            </a:r>
            <a:r>
              <a:rPr lang="en-001" sz="2000" dirty="0" err="1"/>
              <a:t>onnect</a:t>
            </a:r>
            <a:r>
              <a:rPr lang="en-001" sz="2000" dirty="0"/>
              <a:t> to your Kobo Toolbox account.</a:t>
            </a:r>
          </a:p>
          <a:p>
            <a:pPr lvl="1"/>
            <a:r>
              <a:rPr lang="aa-ET" sz="1600" dirty="0"/>
              <a:t>If you do not have one, create an account and log in.</a:t>
            </a:r>
          </a:p>
          <a:p>
            <a:r>
              <a:rPr lang="aa-ET" sz="2000" dirty="0"/>
              <a:t>Create a new project on your account and upload your Child XLS Form.</a:t>
            </a:r>
          </a:p>
          <a:p>
            <a:r>
              <a:rPr lang="LID4096" sz="2000" dirty="0"/>
              <a:t>Visualise the questionnaire on the platform and then deploy it.</a:t>
            </a:r>
          </a:p>
          <a:p>
            <a:r>
              <a:rPr lang="LID4096" sz="2000" dirty="0"/>
              <a:t>On the platform, set up the server so that only the URL is necessary for connection to t</a:t>
            </a:r>
            <a:r>
              <a:rPr lang="fr-CH" sz="2000" dirty="0" err="1"/>
              <a:t>he</a:t>
            </a:r>
            <a:r>
              <a:rPr lang="LID4096" sz="2000" dirty="0"/>
              <a:t> server.</a:t>
            </a:r>
          </a:p>
          <a:p>
            <a:r>
              <a:rPr lang="LID4096" sz="2000" dirty="0"/>
              <a:t>Connect ODK Collect application on your smartphone to the server (URL only).</a:t>
            </a:r>
            <a:endParaRPr lang="aa-ET" sz="20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52F2B2-36A5-4C96-8758-988507AC3D86}"/>
              </a:ext>
            </a:extLst>
          </p:cNvPr>
          <p:cNvSpPr txBox="1">
            <a:spLocks/>
          </p:cNvSpPr>
          <p:nvPr/>
        </p:nvSpPr>
        <p:spPr>
          <a:xfrm>
            <a:off x="8916987" y="4927812"/>
            <a:ext cx="454025" cy="155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16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1491" indent="-192881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9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71525" indent="-154305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62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80135" indent="-154305" algn="l" defTabSz="457200" rtl="0" eaLnBrk="1" latinLnBrk="0" hangingPunct="1">
              <a:spcBef>
                <a:spcPct val="20000"/>
              </a:spcBef>
              <a:buChar char="–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88745" indent="-154305" algn="l" defTabSz="457200" rtl="0" eaLnBrk="1" latinLnBrk="0" hangingPunct="1">
              <a:spcBef>
                <a:spcPct val="20000"/>
              </a:spcBef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9735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00596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231457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262318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Courier New" panose="02070309020205020404" pitchFamily="49" charset="0"/>
              <a:buNone/>
            </a:pPr>
            <a:fld id="{8DDD7FBB-11A4-4E88-B4EF-DEA13C1FA0D4}" type="slidenum">
              <a:rPr lang="en-US" sz="105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ct val="0"/>
                </a:spcBef>
                <a:buFont typeface="Courier New" panose="02070309020205020404" pitchFamily="49" charset="0"/>
                <a:buNone/>
              </a:pPr>
              <a:t>2</a:t>
            </a:fld>
            <a:endParaRPr lang="en-US" sz="105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03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a-ET" dirty="0"/>
              <a:t>Exercise on Kobo Toolbox – Basic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ID4096" sz="2000" dirty="0"/>
              <a:t>Donwload the Child form on ODK Collect application on your smartphone.</a:t>
            </a:r>
          </a:p>
          <a:p>
            <a:r>
              <a:rPr lang="LID4096" sz="2000" dirty="0"/>
              <a:t>Fill in 1 data entry, finalise it and save it.</a:t>
            </a:r>
          </a:p>
          <a:p>
            <a:r>
              <a:rPr lang="LID4096" sz="2000" dirty="0"/>
              <a:t>Send the 1 data entry to the server.</a:t>
            </a:r>
          </a:p>
          <a:p>
            <a:r>
              <a:rPr lang="LID4096" sz="2000" dirty="0"/>
              <a:t>On Kobo Toolbox, visualise the data entry in a table.</a:t>
            </a:r>
          </a:p>
          <a:p>
            <a:r>
              <a:rPr lang="aa-ET" sz="2000" dirty="0"/>
              <a:t>Download your data entry from Kobo Toolbox in “CSV” with “XML values and headers” format.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52F2B2-36A5-4C96-8758-988507AC3D86}"/>
              </a:ext>
            </a:extLst>
          </p:cNvPr>
          <p:cNvSpPr txBox="1">
            <a:spLocks/>
          </p:cNvSpPr>
          <p:nvPr/>
        </p:nvSpPr>
        <p:spPr>
          <a:xfrm>
            <a:off x="8916987" y="4927812"/>
            <a:ext cx="454025" cy="155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16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1491" indent="-192881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9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71525" indent="-154305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62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80135" indent="-154305" algn="l" defTabSz="457200" rtl="0" eaLnBrk="1" latinLnBrk="0" hangingPunct="1">
              <a:spcBef>
                <a:spcPct val="20000"/>
              </a:spcBef>
              <a:buChar char="–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88745" indent="-154305" algn="l" defTabSz="457200" rtl="0" eaLnBrk="1" latinLnBrk="0" hangingPunct="1">
              <a:spcBef>
                <a:spcPct val="20000"/>
              </a:spcBef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9735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00596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231457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262318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Courier New" panose="02070309020205020404" pitchFamily="49" charset="0"/>
              <a:buNone/>
            </a:pPr>
            <a:fld id="{8DDD7FBB-11A4-4E88-B4EF-DEA13C1FA0D4}" type="slidenum">
              <a:rPr lang="en-US" sz="105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ct val="0"/>
                </a:spcBef>
                <a:buFont typeface="Courier New" panose="02070309020205020404" pitchFamily="49" charset="0"/>
                <a:buNone/>
              </a:pPr>
              <a:t>3</a:t>
            </a:fld>
            <a:endParaRPr lang="en-US" sz="105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39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Exercise on Kobo Toolbox – Advanced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34" y="1299104"/>
            <a:ext cx="8754312" cy="3250950"/>
          </a:xfrm>
        </p:spPr>
        <p:txBody>
          <a:bodyPr>
            <a:normAutofit fontScale="92500" lnSpcReduction="20000"/>
          </a:bodyPr>
          <a:lstStyle/>
          <a:p>
            <a:r>
              <a:rPr lang="en-001" sz="2000" dirty="0"/>
              <a:t>Download the Food security, Mosquito Net and WASH SENS V3 form from the SENS platform </a:t>
            </a:r>
            <a:r>
              <a:rPr lang="fr-CH" sz="2000" dirty="0">
                <a:hlinkClick r:id="rId3"/>
              </a:rPr>
              <a:t>http://sens.unhcr.org/mobile-technology/mobile-phone-questionnaires/</a:t>
            </a:r>
            <a:r>
              <a:rPr lang="en-001" sz="2000" dirty="0"/>
              <a:t> </a:t>
            </a:r>
          </a:p>
          <a:p>
            <a:r>
              <a:rPr lang="en-001" sz="2000" dirty="0"/>
              <a:t>Do the following adaptations to your XLS Form:</a:t>
            </a:r>
          </a:p>
          <a:p>
            <a:pPr lvl="1"/>
            <a:r>
              <a:rPr lang="en-001" sz="1600" dirty="0"/>
              <a:t>Hide the Mosquito Net section from your survey as it is not relevant to your context.</a:t>
            </a:r>
          </a:p>
          <a:p>
            <a:pPr lvl="1"/>
            <a:r>
              <a:rPr lang="en-001" sz="1600" dirty="0"/>
              <a:t>Hide the BLOCK variable from your survey as it is not relevant to your context.</a:t>
            </a:r>
          </a:p>
          <a:p>
            <a:pPr lvl="1"/>
            <a:r>
              <a:rPr lang="en-001" sz="1600" dirty="0"/>
              <a:t>Adapt the choices of CAMPNAME variable to your context.</a:t>
            </a:r>
          </a:p>
          <a:p>
            <a:pPr lvl="1"/>
            <a:r>
              <a:rPr lang="en-001" sz="1600" dirty="0"/>
              <a:t>Adapt the constraint of t</a:t>
            </a:r>
            <a:r>
              <a:rPr lang="fr-CH" sz="1600" dirty="0" err="1"/>
              <a:t>he</a:t>
            </a:r>
            <a:r>
              <a:rPr lang="en-001" sz="1600" dirty="0"/>
              <a:t> SECTION variable to have answer ranges between 1 and 12.</a:t>
            </a:r>
          </a:p>
          <a:p>
            <a:pPr lvl="1"/>
            <a:r>
              <a:rPr lang="en-001" sz="1600" dirty="0"/>
              <a:t>Unhide the GPS variable in your survey as you wish to collect GPS coordinates.</a:t>
            </a:r>
          </a:p>
          <a:p>
            <a:r>
              <a:rPr lang="fr-CH" sz="2000" dirty="0"/>
              <a:t>C</a:t>
            </a:r>
            <a:r>
              <a:rPr lang="en-001" sz="2000" dirty="0" err="1"/>
              <a:t>onnect</a:t>
            </a:r>
            <a:r>
              <a:rPr lang="en-001" sz="2000" dirty="0"/>
              <a:t> to your Kobo Toolbox account.</a:t>
            </a:r>
          </a:p>
          <a:p>
            <a:pPr lvl="1"/>
            <a:r>
              <a:rPr lang="aa-ET" sz="1600" dirty="0"/>
              <a:t>If you do not have one, create an account and log in.</a:t>
            </a:r>
          </a:p>
          <a:p>
            <a:r>
              <a:rPr lang="aa-ET" sz="2000" dirty="0"/>
              <a:t>Create a new project on your account and upload your adapted XLS Form.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52F2B2-36A5-4C96-8758-988507AC3D86}"/>
              </a:ext>
            </a:extLst>
          </p:cNvPr>
          <p:cNvSpPr txBox="1">
            <a:spLocks/>
          </p:cNvSpPr>
          <p:nvPr/>
        </p:nvSpPr>
        <p:spPr>
          <a:xfrm>
            <a:off x="8916987" y="4927812"/>
            <a:ext cx="454025" cy="155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16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1491" indent="-192881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9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71525" indent="-154305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62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80135" indent="-154305" algn="l" defTabSz="457200" rtl="0" eaLnBrk="1" latinLnBrk="0" hangingPunct="1">
              <a:spcBef>
                <a:spcPct val="20000"/>
              </a:spcBef>
              <a:buChar char="–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88745" indent="-154305" algn="l" defTabSz="457200" rtl="0" eaLnBrk="1" latinLnBrk="0" hangingPunct="1">
              <a:spcBef>
                <a:spcPct val="20000"/>
              </a:spcBef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9735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00596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231457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262318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Courier New" panose="02070309020205020404" pitchFamily="49" charset="0"/>
              <a:buNone/>
            </a:pPr>
            <a:fld id="{8DDD7FBB-11A4-4E88-B4EF-DEA13C1FA0D4}" type="slidenum">
              <a:rPr lang="en-US" sz="105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ct val="0"/>
                </a:spcBef>
                <a:buFont typeface="Courier New" panose="02070309020205020404" pitchFamily="49" charset="0"/>
                <a:buNone/>
              </a:pPr>
              <a:t>4</a:t>
            </a:fld>
            <a:endParaRPr lang="en-US" sz="105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86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a-ET" dirty="0"/>
              <a:t>Exercise on Kobo Toolbox – Advanced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34" y="1299104"/>
            <a:ext cx="8754312" cy="3250950"/>
          </a:xfrm>
        </p:spPr>
        <p:txBody>
          <a:bodyPr>
            <a:normAutofit lnSpcReduction="10000"/>
          </a:bodyPr>
          <a:lstStyle/>
          <a:p>
            <a:r>
              <a:rPr lang="LID4096" sz="2000" dirty="0"/>
              <a:t>Deploy it </a:t>
            </a:r>
            <a:r>
              <a:rPr lang="en-001" sz="2000" dirty="0"/>
              <a:t>–</a:t>
            </a:r>
            <a:r>
              <a:rPr lang="LID4096" sz="2000" dirty="0"/>
              <a:t> if you encounter any errors, correct the errors and redeploy until there are no more errors.</a:t>
            </a:r>
            <a:endParaRPr lang="en-001" sz="2000" dirty="0"/>
          </a:p>
          <a:p>
            <a:r>
              <a:rPr lang="LID4096" sz="2000" dirty="0"/>
              <a:t>Donwload the </a:t>
            </a:r>
            <a:r>
              <a:rPr lang="en-001" sz="2000" dirty="0"/>
              <a:t>Food security, Mosquito Net and WASH SENS V3 form </a:t>
            </a:r>
            <a:r>
              <a:rPr lang="LID4096" sz="2000" dirty="0"/>
              <a:t>on ODK Collect application on your smartphone.</a:t>
            </a:r>
          </a:p>
          <a:p>
            <a:r>
              <a:rPr lang="LID4096" sz="2000" dirty="0"/>
              <a:t>Fill in a few data entries, finalise and save them.</a:t>
            </a:r>
          </a:p>
          <a:p>
            <a:r>
              <a:rPr lang="LID4096" sz="2000" dirty="0"/>
              <a:t>Send the data entries to the server.</a:t>
            </a:r>
          </a:p>
          <a:p>
            <a:r>
              <a:rPr lang="aa-ET" sz="2000" dirty="0"/>
              <a:t>Download your data entries from Kobo Toolbox in “CSV” with “XML values and headers” format.</a:t>
            </a:r>
          </a:p>
          <a:p>
            <a:r>
              <a:rPr lang="LID4096" sz="2000" dirty="0"/>
              <a:t>Upload your dataset into the SENS Mapper </a:t>
            </a:r>
            <a:r>
              <a:rPr lang="en-US" sz="2000" dirty="0">
                <a:hlinkClick r:id="rId3"/>
              </a:rPr>
              <a:t>https://im.unhcr.org/apps/mdc-mapper/sens/</a:t>
            </a:r>
            <a:r>
              <a:rPr lang="en-001" sz="2000" dirty="0"/>
              <a:t>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52F2B2-36A5-4C96-8758-988507AC3D86}"/>
              </a:ext>
            </a:extLst>
          </p:cNvPr>
          <p:cNvSpPr txBox="1">
            <a:spLocks/>
          </p:cNvSpPr>
          <p:nvPr/>
        </p:nvSpPr>
        <p:spPr>
          <a:xfrm>
            <a:off x="8916987" y="4927812"/>
            <a:ext cx="454025" cy="1555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16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1491" indent="-192881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9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771525" indent="-154305" algn="l" defTabSz="4572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ü"/>
              <a:defRPr sz="162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80135" indent="-154305" algn="l" defTabSz="457200" rtl="0" eaLnBrk="1" latinLnBrk="0" hangingPunct="1">
              <a:spcBef>
                <a:spcPct val="20000"/>
              </a:spcBef>
              <a:buChar char="–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88745" indent="-154305" algn="l" defTabSz="457200" rtl="0" eaLnBrk="1" latinLnBrk="0" hangingPunct="1">
              <a:spcBef>
                <a:spcPct val="20000"/>
              </a:spcBef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9735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00596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231457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2623185" indent="-154305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13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 typeface="Courier New" panose="02070309020205020404" pitchFamily="49" charset="0"/>
              <a:buNone/>
            </a:pPr>
            <a:fld id="{8DDD7FBB-11A4-4E88-B4EF-DEA13C1FA0D4}" type="slidenum">
              <a:rPr lang="en-US" sz="105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pPr>
                <a:spcBef>
                  <a:spcPct val="0"/>
                </a:spcBef>
                <a:buFont typeface="Courier New" panose="02070309020205020404" pitchFamily="49" charset="0"/>
                <a:buNone/>
              </a:pPr>
              <a:t>5</a:t>
            </a:fld>
            <a:endParaRPr lang="en-US" sz="105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723932"/>
      </p:ext>
    </p:extLst>
  </p:cSld>
  <p:clrMapOvr>
    <a:masterClrMapping/>
  </p:clrMapOvr>
</p:sld>
</file>

<file path=ppt/theme/theme1.xml><?xml version="1.0" encoding="utf-8"?>
<a:theme xmlns:a="http://schemas.openxmlformats.org/drawingml/2006/main" name="UNHCR2016">
  <a:themeElements>
    <a:clrScheme name="UNHCR2016">
      <a:dk1>
        <a:sysClr val="windowText" lastClr="000000"/>
      </a:dk1>
      <a:lt1>
        <a:sysClr val="window" lastClr="FFFFFF"/>
      </a:lt1>
      <a:dk2>
        <a:srgbClr val="FFFFFF"/>
      </a:dk2>
      <a:lt2>
        <a:srgbClr val="0072BC"/>
      </a:lt2>
      <a:accent1>
        <a:srgbClr val="0072BC"/>
      </a:accent1>
      <a:accent2>
        <a:srgbClr val="000000"/>
      </a:accent2>
      <a:accent3>
        <a:srgbClr val="FAEB00"/>
      </a:accent3>
      <a:accent4>
        <a:srgbClr val="17375F"/>
      </a:accent4>
      <a:accent5>
        <a:srgbClr val="08B499"/>
      </a:accent5>
      <a:accent6>
        <a:srgbClr val="EF4960"/>
      </a:accent6>
      <a:hlink>
        <a:srgbClr val="0072BC"/>
      </a:hlink>
      <a:folHlink>
        <a:srgbClr val="0072BC"/>
      </a:folHlink>
    </a:clrScheme>
    <a:fontScheme name="UNHCR2016">
      <a:majorFont>
        <a:latin typeface="Arial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476</Words>
  <Application>Microsoft Office PowerPoint</Application>
  <PresentationFormat>On-screen Show (16:9)</PresentationFormat>
  <Paragraphs>42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UNHCR2016</vt:lpstr>
      <vt:lpstr>SENS Version 3 - Webinars</vt:lpstr>
      <vt:lpstr>Exercise on Kobo Toolbox – Basic (1)</vt:lpstr>
      <vt:lpstr>Exercise on Kobo Toolbox – Basic (2)</vt:lpstr>
      <vt:lpstr>Exercise on Kobo Toolbox – Advanced (1)</vt:lpstr>
      <vt:lpstr>Exercise on Kobo Toolbox – Advanced (2)</vt:lpstr>
    </vt:vector>
  </TitlesOfParts>
  <Company>UNHCR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Lauvik</dc:creator>
  <cp:lastModifiedBy>Claudia</cp:lastModifiedBy>
  <cp:revision>175</cp:revision>
  <dcterms:created xsi:type="dcterms:W3CDTF">2017-04-20T08:05:47Z</dcterms:created>
  <dcterms:modified xsi:type="dcterms:W3CDTF">2020-11-11T11:48:47Z</dcterms:modified>
</cp:coreProperties>
</file>