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572" r:id="rId2"/>
    <p:sldId id="257" r:id="rId3"/>
    <p:sldId id="530" r:id="rId4"/>
    <p:sldId id="573" r:id="rId5"/>
    <p:sldId id="575" r:id="rId6"/>
    <p:sldId id="576" r:id="rId7"/>
    <p:sldId id="537" r:id="rId8"/>
    <p:sldId id="527" r:id="rId9"/>
    <p:sldId id="577" r:id="rId10"/>
    <p:sldId id="578" r:id="rId11"/>
    <p:sldId id="579" r:id="rId12"/>
    <p:sldId id="528" r:id="rId13"/>
    <p:sldId id="580" r:id="rId14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80" autoAdjust="0"/>
    <p:restoredTop sz="94430" autoAdjust="0"/>
  </p:normalViewPr>
  <p:slideViewPr>
    <p:cSldViewPr snapToGrid="0">
      <p:cViewPr varScale="1">
        <p:scale>
          <a:sx n="85" d="100"/>
          <a:sy n="85" d="100"/>
        </p:scale>
        <p:origin x="21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9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C5B54-F9E5-41C1-893A-C441DBEA6E81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D9F7-94EC-4CBF-BDAE-6AC2E2422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85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22F87-B6A1-406F-8DCB-16EF88461318}" type="datetimeFigureOut">
              <a:rPr lang="fr-FR" smtClean="0"/>
              <a:t>01/12/2020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A6BA0-1B41-470B-9D1C-517E776362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979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AA6BA0-1B41-470B-9D1C-517E7763624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956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879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655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19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7AA6BA0-1B41-470B-9D1C-517E7763624D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0438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36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Exemple d’agenda à adapter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997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944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627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675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741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0149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AA6BA0-1B41-470B-9D1C-517E7763624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801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306" y="360052"/>
            <a:ext cx="11746751" cy="3036056"/>
          </a:xfrm>
        </p:spPr>
        <p:txBody>
          <a:bodyPr tIns="0" bIns="0" anchor="b" anchorCtr="0">
            <a:noAutofit/>
          </a:bodyPr>
          <a:lstStyle>
            <a:lvl1pPr algn="ctr">
              <a:defRPr sz="5867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306" y="3545574"/>
            <a:ext cx="11746751" cy="1927860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3200">
                <a:solidFill>
                  <a:schemeClr val="accent3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9" name="Picture 8" descr="bluestrip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450"/>
            <a:ext cx="12192000" cy="84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9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Light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9732"/>
            <a:ext cx="12191999" cy="600498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r">
              <a:buFontTx/>
              <a:buNone/>
              <a:defRPr sz="2667" baseline="0"/>
            </a:lvl1pPr>
          </a:lstStyle>
          <a:p>
            <a:r>
              <a:rPr lang="en-US" dirty="0"/>
              <a:t>Drag picture to placeholder </a:t>
            </a:r>
            <a:br>
              <a:rPr lang="en-US" dirty="0"/>
            </a:br>
            <a:r>
              <a:rPr lang="en-US" dirty="0"/>
              <a:t>or click icon to add</a:t>
            </a:r>
          </a:p>
        </p:txBody>
      </p:sp>
      <p:sp>
        <p:nvSpPr>
          <p:cNvPr id="10" name="Rectangle 9"/>
          <p:cNvSpPr/>
          <p:nvPr/>
        </p:nvSpPr>
        <p:spPr>
          <a:xfrm>
            <a:off x="1" y="-1"/>
            <a:ext cx="5839313" cy="601471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711" y="272465"/>
            <a:ext cx="6942572" cy="129113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713" y="1732800"/>
            <a:ext cx="5541137" cy="403841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159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53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44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186" y="273049"/>
            <a:ext cx="4240551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7164931" cy="5555884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5186" y="1732801"/>
            <a:ext cx="4240551" cy="4096135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510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01382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4116260"/>
            <a:ext cx="12192000" cy="1897568"/>
          </a:xfrm>
          <a:gradFill flip="none" rotWithShape="1">
            <a:gsLst>
              <a:gs pos="21000">
                <a:schemeClr val="accent2">
                  <a:alpha val="75000"/>
                </a:schemeClr>
              </a:gs>
              <a:gs pos="100000">
                <a:schemeClr val="accent2">
                  <a:alpha val="0"/>
                </a:schemeClr>
              </a:gs>
            </a:gsLst>
            <a:lin ang="16200000" scaled="0"/>
            <a:tileRect/>
          </a:gradFill>
        </p:spPr>
        <p:txBody>
          <a:bodyPr lIns="180000" tIns="0" rIns="180000" bIns="180000" anchor="b" anchorCtr="0"/>
          <a:lstStyle>
            <a:lvl1pPr marL="0" indent="0">
              <a:buNone/>
              <a:defRPr sz="1867">
                <a:solidFill>
                  <a:schemeClr val="tx2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1528190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23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9827" y="274639"/>
            <a:ext cx="2743200" cy="556402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8712" y="274639"/>
            <a:ext cx="8697915" cy="556402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62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306" y="360052"/>
            <a:ext cx="11746751" cy="3036056"/>
          </a:xfrm>
        </p:spPr>
        <p:txBody>
          <a:bodyPr tIns="0" bIns="0" anchor="b" anchorCtr="0">
            <a:noAutofit/>
          </a:bodyPr>
          <a:lstStyle>
            <a:lvl1pPr algn="ctr">
              <a:defRPr sz="5867" b="1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306" y="3545574"/>
            <a:ext cx="11746751" cy="1927860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9" name="Picture 8" descr="bluestrip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450"/>
            <a:ext cx="12192000" cy="84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5991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90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No Foo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5694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Imag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12192000" cy="6013449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2667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Drag background image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306" y="651983"/>
            <a:ext cx="11746751" cy="2744124"/>
          </a:xfrm>
        </p:spPr>
        <p:txBody>
          <a:bodyPr tIns="0" bIns="0" anchor="b" anchorCtr="0">
            <a:noAutofit/>
          </a:bodyPr>
          <a:lstStyle>
            <a:lvl1pPr algn="ctr">
              <a:defRPr sz="5867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306" y="3545574"/>
            <a:ext cx="11746751" cy="1927860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3200">
                <a:solidFill>
                  <a:schemeClr val="accent3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0726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713" y="2840483"/>
            <a:ext cx="11594559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8713" y="1233253"/>
            <a:ext cx="11594559" cy="1500187"/>
          </a:xfrm>
        </p:spPr>
        <p:txBody>
          <a:bodyPr lIns="0" tIns="0" rIns="0" bIns="0" anchor="b">
            <a:normAutofit/>
          </a:bodyPr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40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8712" y="1732801"/>
            <a:ext cx="5715688" cy="411626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32801"/>
            <a:ext cx="5753528" cy="4116260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16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6131278" y="9732"/>
            <a:ext cx="6060721" cy="6004984"/>
          </a:xfrm>
          <a:solidFill>
            <a:schemeClr val="bg1">
              <a:lumMod val="8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2667"/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712" y="272465"/>
            <a:ext cx="5628733" cy="129113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712" y="1732800"/>
            <a:ext cx="5628733" cy="403841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28009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Dark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9732"/>
            <a:ext cx="12191999" cy="6004984"/>
          </a:xfrm>
          <a:solidFill>
            <a:schemeClr val="accent2"/>
          </a:solidFill>
        </p:spPr>
        <p:txBody>
          <a:bodyPr anchor="ctr" anchorCtr="0">
            <a:normAutofit/>
          </a:bodyPr>
          <a:lstStyle>
            <a:lvl1pPr marL="0" indent="0" algn="r">
              <a:buFontTx/>
              <a:buNone/>
              <a:defRPr sz="2667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</a:t>
            </a:r>
            <a:br>
              <a:rPr lang="en-US" dirty="0"/>
            </a:br>
            <a:r>
              <a:rPr lang="en-US" dirty="0"/>
              <a:t>or click icon to add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711" y="272465"/>
            <a:ext cx="6942572" cy="129113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712" y="1732800"/>
            <a:ext cx="5482744" cy="4038411"/>
          </a:xfrm>
        </p:spPr>
        <p:txBody>
          <a:bodyPr/>
          <a:lstStyle>
            <a:lvl1pPr>
              <a:buClr>
                <a:schemeClr val="accent3"/>
              </a:buClr>
              <a:defRPr sz="3200">
                <a:solidFill>
                  <a:schemeClr val="tx2"/>
                </a:solidFill>
              </a:defRPr>
            </a:lvl1pPr>
            <a:lvl2pPr>
              <a:buClr>
                <a:schemeClr val="accent3"/>
              </a:buClr>
              <a:defRPr sz="2667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>
                <a:solidFill>
                  <a:schemeClr val="tx2"/>
                </a:solidFill>
              </a:defRPr>
            </a:lvl3pPr>
            <a:lvl4pPr>
              <a:buClr>
                <a:schemeClr val="accent3"/>
              </a:buClr>
              <a:defRPr sz="2133">
                <a:solidFill>
                  <a:schemeClr val="tx2"/>
                </a:solidFill>
              </a:defRPr>
            </a:lvl4pPr>
            <a:lvl5pPr>
              <a:buClr>
                <a:schemeClr val="accent3"/>
              </a:buClr>
              <a:defRPr sz="2133">
                <a:solidFill>
                  <a:schemeClr val="tx2"/>
                </a:solidFill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8058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8712" y="272465"/>
            <a:ext cx="11672416" cy="129113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8712" y="1732139"/>
            <a:ext cx="11672416" cy="4028680"/>
          </a:xfrm>
          <a:prstGeom prst="rect">
            <a:avLst/>
          </a:prstGeom>
        </p:spPr>
        <p:txBody>
          <a:bodyPr vert="horz" lIns="91440" tIns="45720" rIns="91440" bIns="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712" y="6473119"/>
            <a:ext cx="869693" cy="20788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12/1/2020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8712" y="6125647"/>
            <a:ext cx="5628733" cy="30359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333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406" y="6473119"/>
            <a:ext cx="606917" cy="207888"/>
          </a:xfrm>
          <a:prstGeom prst="rect">
            <a:avLst/>
          </a:prstGeom>
        </p:spPr>
        <p:txBody>
          <a:bodyPr vert="horz" lIns="0" tIns="0" rIns="91440" bIns="0" rtlCol="0" anchor="t" anchorCtr="0"/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62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hf sldNum="0" hdr="0" ftr="0" dt="0"/>
  <p:txStyles>
    <p:titleStyle>
      <a:lvl1pPr algn="l" defTabSz="609585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Clr>
          <a:schemeClr val="accent1"/>
        </a:buClr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2488" y="1872064"/>
            <a:ext cx="10747023" cy="1839489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600" b="1" dirty="0"/>
              <a:t>Enquêtes SENS </a:t>
            </a:r>
            <a:br>
              <a:rPr lang="fr-FR" sz="6600" dirty="0"/>
            </a:br>
            <a:r>
              <a:rPr lang="fr-FR" sz="5300" b="0" dirty="0">
                <a:solidFill>
                  <a:schemeClr val="bg1"/>
                </a:solidFill>
              </a:rPr>
              <a:t>[Nom des camps/Zones d’enquête] Région, Pays - Période</a:t>
            </a:r>
            <a:endParaRPr lang="fr-FR" sz="6600" b="0" dirty="0">
              <a:solidFill>
                <a:schemeClr val="bg1"/>
              </a:solidFill>
            </a:endParaRPr>
          </a:p>
        </p:txBody>
      </p:sp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1097279" y="4635925"/>
            <a:ext cx="10058400" cy="1143000"/>
          </a:xfrm>
        </p:spPr>
        <p:txBody>
          <a:bodyPr>
            <a:normAutofit/>
          </a:bodyPr>
          <a:lstStyle/>
          <a:p>
            <a:r>
              <a:rPr lang="fr-FR" dirty="0"/>
              <a:t>Formation des enquêteurs</a:t>
            </a:r>
          </a:p>
          <a:p>
            <a:r>
              <a:rPr lang="fr-FR" sz="1800" dirty="0"/>
              <a:t>[LIEU, DATES]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4009F5F-9D41-458D-855A-3D7416553A66}"/>
              </a:ext>
            </a:extLst>
          </p:cNvPr>
          <p:cNvSpPr txBox="1"/>
          <p:nvPr/>
        </p:nvSpPr>
        <p:spPr>
          <a:xfrm>
            <a:off x="248355" y="620484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chemeClr val="tx2"/>
                </a:solidFill>
              </a:rPr>
              <a:t>[LOGO PARTENAIRES]</a:t>
            </a: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09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356" y="1241778"/>
            <a:ext cx="11913288" cy="1003178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fr-FR" dirty="0"/>
              <a:t>Que devons-nous faire en tant que participants / formateurs pour garantir une bonne formation ?</a:t>
            </a:r>
            <a:endParaRPr lang="fr-FR" dirty="0"/>
          </a:p>
        </p:txBody>
      </p:sp>
      <p:pic>
        <p:nvPicPr>
          <p:cNvPr id="7" name="Picture 4" descr="http://www.avanceon.com/Portals/31626/images/C--Users-sschlegel-Pictures-Question-Mark-Man.jpg">
            <a:extLst>
              <a:ext uri="{FF2B5EF4-FFF2-40B4-BE49-F238E27FC236}">
                <a16:creationId xmlns:a16="http://schemas.microsoft.com/office/drawing/2014/main" id="{0B7C9F16-FC45-416F-92E6-CD08B6A709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730" y="2565759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558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8720" y="2747962"/>
            <a:ext cx="11594559" cy="1362075"/>
          </a:xfrm>
        </p:spPr>
        <p:txBody>
          <a:bodyPr>
            <a:normAutofit fontScale="90000"/>
          </a:bodyPr>
          <a:lstStyle/>
          <a:p>
            <a:r>
              <a:rPr lang="fr-FR" dirty="0"/>
              <a:t>Questions ?</a:t>
            </a:r>
            <a:br>
              <a:rPr lang="fr-FR" dirty="0"/>
            </a:br>
            <a:br>
              <a:rPr lang="fr-FR" dirty="0"/>
            </a:br>
            <a:r>
              <a:rPr lang="fr-FR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773274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8720" y="2747962"/>
            <a:ext cx="11594559" cy="1362075"/>
          </a:xfrm>
        </p:spPr>
        <p:txBody>
          <a:bodyPr/>
          <a:lstStyle/>
          <a:p>
            <a:r>
              <a:rPr lang="fr-FR" dirty="0"/>
              <a:t>Pré-Test</a:t>
            </a:r>
          </a:p>
        </p:txBody>
      </p:sp>
    </p:spTree>
    <p:extLst>
      <p:ext uri="{BB962C8B-B14F-4D97-AF65-F5344CB8AC3E}">
        <p14:creationId xmlns:p14="http://schemas.microsoft.com/office/powerpoint/2010/main" val="3423999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2488" y="2509255"/>
            <a:ext cx="10747023" cy="1839489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/>
              <a:t>MERCI POUR VOTRE ATTENTION !</a:t>
            </a:r>
            <a:endParaRPr lang="fr-FR" sz="5400" b="0" dirty="0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4009F5F-9D41-458D-855A-3D7416553A66}"/>
              </a:ext>
            </a:extLst>
          </p:cNvPr>
          <p:cNvSpPr txBox="1"/>
          <p:nvPr/>
        </p:nvSpPr>
        <p:spPr>
          <a:xfrm>
            <a:off x="248355" y="620484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chemeClr val="tx2"/>
                </a:solidFill>
              </a:rPr>
              <a:t>[LOGO PARTENAIRES]</a:t>
            </a: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50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8712" y="272466"/>
            <a:ext cx="11672416" cy="824716"/>
          </a:xfrm>
        </p:spPr>
        <p:txBody>
          <a:bodyPr/>
          <a:lstStyle/>
          <a:p>
            <a:r>
              <a:rPr lang="fr-FR" dirty="0"/>
              <a:t>Introduction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792" y="1414660"/>
            <a:ext cx="11672416" cy="402868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tx1"/>
                </a:solidFill>
              </a:rPr>
              <a:t>Session d’ouverture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tx1"/>
                </a:solidFill>
              </a:rPr>
              <a:t>Présentation du contenu de la formation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tx1"/>
                </a:solidFill>
              </a:rPr>
              <a:t>Informations administratives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tx1"/>
                </a:solidFill>
              </a:rPr>
              <a:t>Introduction des participants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dirty="0">
                <a:solidFill>
                  <a:schemeClr val="tx1"/>
                </a:solidFill>
              </a:rPr>
              <a:t>Evaluation des connaissances (Pré-Test)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1244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712" y="272465"/>
            <a:ext cx="11672416" cy="78869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altLang="fr-FR" dirty="0"/>
              <a:t>Agenda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8958CAF-083E-4F07-9767-B0BB5BA845F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19320" y="983096"/>
            <a:ext cx="5791200" cy="489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58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356" y="0"/>
            <a:ext cx="11913288" cy="1003178"/>
          </a:xfrm>
        </p:spPr>
        <p:txBody>
          <a:bodyPr>
            <a:normAutofit fontScale="90000"/>
          </a:bodyPr>
          <a:lstStyle/>
          <a:p>
            <a:r>
              <a:rPr lang="fr-FR" dirty="0"/>
              <a:t>Méthodes d’apprentissage et d’enseignement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792" y="1414660"/>
            <a:ext cx="11672416" cy="4274940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Présentations Power point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Exercices de groupes et individuels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Démonstrations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Exercices pratiques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Test de standardisation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Test écrit (Post-Test)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Enquête pilote/Test terrain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7625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8712" y="272466"/>
            <a:ext cx="11672416" cy="824716"/>
          </a:xfrm>
        </p:spPr>
        <p:txBody>
          <a:bodyPr/>
          <a:lstStyle/>
          <a:p>
            <a:r>
              <a:rPr lang="fr-FR" dirty="0"/>
              <a:t>Logistique de la 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792" y="1414660"/>
            <a:ext cx="11672416" cy="4703918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b="1" i="1" dirty="0">
                <a:solidFill>
                  <a:srgbClr val="FF0000"/>
                </a:solidFill>
              </a:rPr>
              <a:t>À adapter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i="1" dirty="0"/>
              <a:t>Exemple 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i="1" dirty="0">
                <a:solidFill>
                  <a:schemeClr val="tx1"/>
                </a:solidFill>
              </a:rPr>
              <a:t>Début journée </a:t>
            </a:r>
            <a:r>
              <a:rPr lang="fr-FR" sz="2600" i="1" dirty="0">
                <a:solidFill>
                  <a:schemeClr val="tx1"/>
                </a:solidFill>
                <a:sym typeface="Wingdings" panose="05000000000000000000" pitchFamily="2" charset="2"/>
              </a:rPr>
              <a:t> 8:00</a:t>
            </a:r>
            <a:endParaRPr lang="fr-FR" sz="2600" i="1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i="1" dirty="0">
                <a:solidFill>
                  <a:schemeClr val="tx1"/>
                </a:solidFill>
              </a:rPr>
              <a:t>Fin journée </a:t>
            </a:r>
            <a:r>
              <a:rPr lang="fr-FR" sz="2600" i="1" dirty="0">
                <a:solidFill>
                  <a:schemeClr val="tx1"/>
                </a:solidFill>
                <a:sym typeface="Wingdings" panose="05000000000000000000" pitchFamily="2" charset="2"/>
              </a:rPr>
              <a:t> 17:00</a:t>
            </a:r>
            <a:endParaRPr lang="fr-FR" sz="2600" i="1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i="1" dirty="0">
                <a:solidFill>
                  <a:schemeClr val="tx1"/>
                </a:solidFill>
              </a:rPr>
              <a:t>Déjeuner </a:t>
            </a:r>
            <a:r>
              <a:rPr lang="fr-FR" sz="2600" i="1" dirty="0">
                <a:solidFill>
                  <a:schemeClr val="tx1"/>
                </a:solidFill>
                <a:sym typeface="Wingdings" panose="05000000000000000000" pitchFamily="2" charset="2"/>
              </a:rPr>
              <a:t> 13:00</a:t>
            </a:r>
            <a:endParaRPr lang="fr-FR" sz="2600" i="1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i="1" dirty="0">
                <a:solidFill>
                  <a:schemeClr val="tx1"/>
                </a:solidFill>
              </a:rPr>
              <a:t>2 pauses : matin et après-midi</a:t>
            </a:r>
          </a:p>
          <a:p>
            <a:pPr marL="609585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16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b="1" dirty="0">
                <a:solidFill>
                  <a:schemeClr val="tx1"/>
                </a:solidFill>
              </a:rPr>
              <a:t>Tout participant manquant une session de formation sera automatiquement exclu de la formation et de l’enquête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18014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792" y="148288"/>
            <a:ext cx="11672416" cy="824716"/>
          </a:xfrm>
        </p:spPr>
        <p:txBody>
          <a:bodyPr/>
          <a:lstStyle/>
          <a:p>
            <a:r>
              <a:rPr lang="fr-FR" dirty="0"/>
              <a:t>Sélection des Enquêteurs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792" y="1188882"/>
            <a:ext cx="11672416" cy="4918407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b="1" i="1" dirty="0">
                <a:solidFill>
                  <a:srgbClr val="FF0000"/>
                </a:solidFill>
              </a:rPr>
              <a:t>À adapter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i="1" dirty="0"/>
              <a:t>Exemple 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i="1" dirty="0"/>
              <a:t>32</a:t>
            </a:r>
            <a:r>
              <a:rPr lang="fr-FR" sz="2600" i="1" dirty="0">
                <a:solidFill>
                  <a:schemeClr val="tx1"/>
                </a:solidFill>
              </a:rPr>
              <a:t> participants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i="1" dirty="0">
                <a:solidFill>
                  <a:schemeClr val="tx1"/>
                </a:solidFill>
              </a:rPr>
              <a:t>Sélection de </a:t>
            </a:r>
            <a:r>
              <a:rPr lang="fr-FR" sz="2600" b="1" i="1" dirty="0"/>
              <a:t>24 enquêteurs </a:t>
            </a:r>
            <a:r>
              <a:rPr lang="fr-FR" sz="2600" i="1" dirty="0"/>
              <a:t>(6 équipes de 4 personnes)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600" i="1" dirty="0"/>
              <a:t>6</a:t>
            </a:r>
            <a:r>
              <a:rPr lang="fr-FR" sz="2600" i="1" dirty="0">
                <a:solidFill>
                  <a:schemeClr val="tx1"/>
                </a:solidFill>
              </a:rPr>
              <a:t> chefs d’ équipe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600" i="1" dirty="0"/>
              <a:t>6</a:t>
            </a:r>
            <a:r>
              <a:rPr lang="fr-FR" sz="2600" i="1" dirty="0">
                <a:solidFill>
                  <a:schemeClr val="tx1"/>
                </a:solidFill>
              </a:rPr>
              <a:t> enquêteurs ménage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600" i="1" dirty="0"/>
              <a:t>12 mesureurs anthropométrie, dont 6 mesureurs anémie</a:t>
            </a:r>
            <a:endParaRPr lang="fr-FR" sz="2600" i="1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600" b="1" dirty="0">
                <a:solidFill>
                  <a:schemeClr val="tx1"/>
                </a:solidFill>
              </a:rPr>
              <a:t>Test écrit et tests de standardisation </a:t>
            </a:r>
            <a:r>
              <a:rPr lang="fr-FR" sz="2600" dirty="0">
                <a:solidFill>
                  <a:schemeClr val="tx1"/>
                </a:solidFill>
              </a:rPr>
              <a:t>(anthropométrie et anémie)</a:t>
            </a:r>
          </a:p>
        </p:txBody>
      </p:sp>
    </p:spTree>
    <p:extLst>
      <p:ext uri="{BB962C8B-B14F-4D97-AF65-F5344CB8AC3E}">
        <p14:creationId xmlns:p14="http://schemas.microsoft.com/office/powerpoint/2010/main" val="29323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8720" y="2747962"/>
            <a:ext cx="11594559" cy="1362075"/>
          </a:xfrm>
        </p:spPr>
        <p:txBody>
          <a:bodyPr/>
          <a:lstStyle/>
          <a:p>
            <a:r>
              <a:rPr lang="fr-FR" dirty="0"/>
              <a:t>Informations Administratives</a:t>
            </a:r>
          </a:p>
        </p:txBody>
      </p:sp>
    </p:spTree>
    <p:extLst>
      <p:ext uri="{BB962C8B-B14F-4D97-AF65-F5344CB8AC3E}">
        <p14:creationId xmlns:p14="http://schemas.microsoft.com/office/powerpoint/2010/main" val="20119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8720" y="2747962"/>
            <a:ext cx="11594559" cy="1362075"/>
          </a:xfrm>
        </p:spPr>
        <p:txBody>
          <a:bodyPr>
            <a:normAutofit fontScale="90000"/>
          </a:bodyPr>
          <a:lstStyle/>
          <a:p>
            <a:r>
              <a:rPr lang="fr-FR" dirty="0"/>
              <a:t>Introduction des participants</a:t>
            </a:r>
          </a:p>
        </p:txBody>
      </p:sp>
    </p:spTree>
    <p:extLst>
      <p:ext uri="{BB962C8B-B14F-4D97-AF65-F5344CB8AC3E}">
        <p14:creationId xmlns:p14="http://schemas.microsoft.com/office/powerpoint/2010/main" val="258646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9356" y="0"/>
            <a:ext cx="11913288" cy="1003178"/>
          </a:xfrm>
        </p:spPr>
        <p:txBody>
          <a:bodyPr>
            <a:normAutofit/>
          </a:bodyPr>
          <a:lstStyle/>
          <a:p>
            <a:r>
              <a:rPr lang="fr-FR" dirty="0"/>
              <a:t>Introduction des participants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9792" y="1151466"/>
            <a:ext cx="11672416" cy="5159022"/>
          </a:xfrm>
        </p:spPr>
        <p:txBody>
          <a:bodyPr>
            <a:normAutofit fontScale="25000" lnSpcReduction="20000"/>
          </a:bodyPr>
          <a:lstStyle/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Nom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D’où venez vous 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Profession ? Etudes 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Langues parlées 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Avez-vous une expérience de mesure des enfants (poids, taille, périmètre brachial) 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Avez-vous une expérience de mesure du taux d’hémoglobine 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400" dirty="0">
                <a:solidFill>
                  <a:schemeClr val="tx1"/>
                </a:solidFill>
              </a:rPr>
              <a:t>Avez-vous déjà participé à des enquêtes sur la nutrition/la santé 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70619318"/>
      </p:ext>
    </p:extLst>
  </p:cSld>
  <p:clrMapOvr>
    <a:masterClrMapping/>
  </p:clrMapOvr>
</p:sld>
</file>

<file path=ppt/theme/theme1.xml><?xml version="1.0" encoding="utf-8"?>
<a:theme xmlns:a="http://schemas.openxmlformats.org/drawingml/2006/main" name="UNHCR2016">
  <a:themeElements>
    <a:clrScheme name="UNHCR2016">
      <a:dk1>
        <a:sysClr val="windowText" lastClr="000000"/>
      </a:dk1>
      <a:lt1>
        <a:sysClr val="window" lastClr="FFFFFF"/>
      </a:lt1>
      <a:dk2>
        <a:srgbClr val="FFFFFF"/>
      </a:dk2>
      <a:lt2>
        <a:srgbClr val="0072BC"/>
      </a:lt2>
      <a:accent1>
        <a:srgbClr val="0072BC"/>
      </a:accent1>
      <a:accent2>
        <a:srgbClr val="000000"/>
      </a:accent2>
      <a:accent3>
        <a:srgbClr val="FAEB00"/>
      </a:accent3>
      <a:accent4>
        <a:srgbClr val="17375F"/>
      </a:accent4>
      <a:accent5>
        <a:srgbClr val="08B499"/>
      </a:accent5>
      <a:accent6>
        <a:srgbClr val="EF4960"/>
      </a:accent6>
      <a:hlink>
        <a:srgbClr val="0072BC"/>
      </a:hlink>
      <a:folHlink>
        <a:srgbClr val="0072BC"/>
      </a:folHlink>
    </a:clrScheme>
    <a:fontScheme name="UNHCR2016">
      <a:majorFont>
        <a:latin typeface="Arial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NHCR2016-Template-V2" id="{3E386AF6-AFA1-4435-B293-6BF6E93FC347}" vid="{380E39D3-DA05-4B59-A009-DFC129E09AB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SENS v3 Updates webinar - Session 1_ENG_VF</Template>
  <TotalTime>0</TotalTime>
  <Words>270</Words>
  <Application>Microsoft Office PowerPoint</Application>
  <PresentationFormat>Grand écran</PresentationFormat>
  <Paragraphs>66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Courier New</vt:lpstr>
      <vt:lpstr>UNHCR2016</vt:lpstr>
      <vt:lpstr>Enquêtes SENS  [Nom des camps/Zones d’enquête] Région, Pays - Période</vt:lpstr>
      <vt:lpstr>Introduction</vt:lpstr>
      <vt:lpstr>Agenda</vt:lpstr>
      <vt:lpstr>Méthodes d’apprentissage et d’enseignement</vt:lpstr>
      <vt:lpstr>Logistique de la formation</vt:lpstr>
      <vt:lpstr>Sélection des Enquêteurs</vt:lpstr>
      <vt:lpstr>Informations Administratives</vt:lpstr>
      <vt:lpstr>Introduction des participants</vt:lpstr>
      <vt:lpstr>Introduction des participants</vt:lpstr>
      <vt:lpstr>Que devons-nous faire en tant que participants / formateurs pour garantir une bonne formation ?</vt:lpstr>
      <vt:lpstr>Questions ?  Discussion</vt:lpstr>
      <vt:lpstr>Pré-Test</vt:lpstr>
      <vt:lpstr>MERCI POUR VOTRE ATTENTION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Nutrition Survey with SMART Methods</dc:title>
  <dc:creator>Fanny Cassard</dc:creator>
  <cp:lastModifiedBy>Fanny Cassard</cp:lastModifiedBy>
  <cp:revision>241</cp:revision>
  <cp:lastPrinted>2014-07-03T14:30:14Z</cp:lastPrinted>
  <dcterms:created xsi:type="dcterms:W3CDTF">2014-06-25T09:53:34Z</dcterms:created>
  <dcterms:modified xsi:type="dcterms:W3CDTF">2020-12-01T09:30:13Z</dcterms:modified>
</cp:coreProperties>
</file>