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63"/>
  </p:notesMasterIdLst>
  <p:handoutMasterIdLst>
    <p:handoutMasterId r:id="rId64"/>
  </p:handoutMasterIdLst>
  <p:sldIdLst>
    <p:sldId id="598" r:id="rId2"/>
    <p:sldId id="601" r:id="rId3"/>
    <p:sldId id="522" r:id="rId4"/>
    <p:sldId id="606" r:id="rId5"/>
    <p:sldId id="607" r:id="rId6"/>
    <p:sldId id="608" r:id="rId7"/>
    <p:sldId id="609" r:id="rId8"/>
    <p:sldId id="610" r:id="rId9"/>
    <p:sldId id="611" r:id="rId10"/>
    <p:sldId id="612" r:id="rId11"/>
    <p:sldId id="513" r:id="rId12"/>
    <p:sldId id="604" r:id="rId13"/>
    <p:sldId id="613" r:id="rId14"/>
    <p:sldId id="614" r:id="rId15"/>
    <p:sldId id="615" r:id="rId16"/>
    <p:sldId id="616" r:id="rId17"/>
    <p:sldId id="617" r:id="rId18"/>
    <p:sldId id="574" r:id="rId19"/>
    <p:sldId id="514" r:id="rId20"/>
    <p:sldId id="579" r:id="rId21"/>
    <p:sldId id="618" r:id="rId22"/>
    <p:sldId id="591" r:id="rId23"/>
    <p:sldId id="580" r:id="rId24"/>
    <p:sldId id="534" r:id="rId25"/>
    <p:sldId id="581" r:id="rId26"/>
    <p:sldId id="576" r:id="rId27"/>
    <p:sldId id="593" r:id="rId28"/>
    <p:sldId id="594" r:id="rId29"/>
    <p:sldId id="578" r:id="rId30"/>
    <p:sldId id="485" r:id="rId31"/>
    <p:sldId id="488" r:id="rId32"/>
    <p:sldId id="582" r:id="rId33"/>
    <p:sldId id="490" r:id="rId34"/>
    <p:sldId id="491" r:id="rId35"/>
    <p:sldId id="492" r:id="rId36"/>
    <p:sldId id="493" r:id="rId37"/>
    <p:sldId id="583" r:id="rId38"/>
    <p:sldId id="495" r:id="rId39"/>
    <p:sldId id="507" r:id="rId40"/>
    <p:sldId id="785" r:id="rId41"/>
    <p:sldId id="786" r:id="rId42"/>
    <p:sldId id="577" r:id="rId43"/>
    <p:sldId id="787" r:id="rId44"/>
    <p:sldId id="788" r:id="rId45"/>
    <p:sldId id="584" r:id="rId46"/>
    <p:sldId id="789" r:id="rId47"/>
    <p:sldId id="790" r:id="rId48"/>
    <p:sldId id="791" r:id="rId49"/>
    <p:sldId id="597" r:id="rId50"/>
    <p:sldId id="516" r:id="rId51"/>
    <p:sldId id="546" r:id="rId52"/>
    <p:sldId id="792" r:id="rId53"/>
    <p:sldId id="559" r:id="rId54"/>
    <p:sldId id="793" r:id="rId55"/>
    <p:sldId id="794" r:id="rId56"/>
    <p:sldId id="784" r:id="rId57"/>
    <p:sldId id="795" r:id="rId58"/>
    <p:sldId id="796" r:id="rId59"/>
    <p:sldId id="797" r:id="rId60"/>
    <p:sldId id="798" r:id="rId61"/>
    <p:sldId id="599" r:id="rId62"/>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4" autoAdjust="0"/>
    <p:restoredTop sz="89778" autoAdjust="0"/>
  </p:normalViewPr>
  <p:slideViewPr>
    <p:cSldViewPr snapToGrid="0">
      <p:cViewPr varScale="1">
        <p:scale>
          <a:sx n="81" d="100"/>
          <a:sy n="81" d="100"/>
        </p:scale>
        <p:origin x="318" y="84"/>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9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99B8B-FC9B-48B7-99E2-5583458486B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7D442CFE-8310-4EA8-ABF2-2A2302D03D1C}">
      <dgm:prSet phldrT="[Text]"/>
      <dgm:spPr>
        <a:solidFill>
          <a:schemeClr val="bg2"/>
        </a:solidFill>
      </dgm:spPr>
      <dgm:t>
        <a:bodyPr/>
        <a:lstStyle/>
        <a:p>
          <a:r>
            <a:rPr lang="fr-FR" b="1" noProof="0" dirty="0"/>
            <a:t>Malnutrition Aigue Globale </a:t>
          </a:r>
          <a:r>
            <a:rPr lang="fr-FR" noProof="0" dirty="0"/>
            <a:t>(MAG) = MAM et MAS ensemble</a:t>
          </a:r>
        </a:p>
      </dgm:t>
    </dgm:pt>
    <dgm:pt modelId="{34FB7F99-969D-43C7-AF64-707E2F1682C3}" type="parTrans" cxnId="{EFE1C95C-D0FD-4E94-ABEA-83BBEC6F79BB}">
      <dgm:prSet/>
      <dgm:spPr/>
      <dgm:t>
        <a:bodyPr/>
        <a:lstStyle/>
        <a:p>
          <a:endParaRPr lang="en-GB"/>
        </a:p>
      </dgm:t>
    </dgm:pt>
    <dgm:pt modelId="{B8CA3803-CA03-46C1-907C-51B0426F837A}" type="sibTrans" cxnId="{EFE1C95C-D0FD-4E94-ABEA-83BBEC6F79BB}">
      <dgm:prSet/>
      <dgm:spPr/>
      <dgm:t>
        <a:bodyPr/>
        <a:lstStyle/>
        <a:p>
          <a:endParaRPr lang="en-GB"/>
        </a:p>
      </dgm:t>
    </dgm:pt>
    <dgm:pt modelId="{AF1BAAE8-318B-4DF6-8427-BCB2B129686E}">
      <dgm:prSet phldrT="[Text]"/>
      <dgm:spPr>
        <a:solidFill>
          <a:schemeClr val="bg2">
            <a:lumMod val="60000"/>
            <a:lumOff val="40000"/>
          </a:schemeClr>
        </a:solidFill>
      </dgm:spPr>
      <dgm:t>
        <a:bodyPr/>
        <a:lstStyle/>
        <a:p>
          <a:r>
            <a:rPr lang="fr-FR" b="1" noProof="0" dirty="0">
              <a:solidFill>
                <a:schemeClr val="tx1"/>
              </a:solidFill>
            </a:rPr>
            <a:t>Malnutrition</a:t>
          </a:r>
        </a:p>
        <a:p>
          <a:r>
            <a:rPr lang="fr-FR" b="1" noProof="0" dirty="0">
              <a:solidFill>
                <a:schemeClr val="tx1"/>
              </a:solidFill>
            </a:rPr>
            <a:t>Aigue Modérée </a:t>
          </a:r>
          <a:r>
            <a:rPr lang="fr-FR" noProof="0" dirty="0">
              <a:solidFill>
                <a:schemeClr val="tx1"/>
              </a:solidFill>
            </a:rPr>
            <a:t>(MAM) = Emaciation modérée</a:t>
          </a:r>
        </a:p>
      </dgm:t>
    </dgm:pt>
    <dgm:pt modelId="{90B40519-8726-4A3F-8DBB-7F48FA2D0631}" type="parTrans" cxnId="{0DFEB4AF-2112-4E52-A5F4-A478D623050C}">
      <dgm:prSet/>
      <dgm:spPr/>
      <dgm:t>
        <a:bodyPr/>
        <a:lstStyle/>
        <a:p>
          <a:endParaRPr lang="fr-FR" noProof="0" dirty="0"/>
        </a:p>
      </dgm:t>
    </dgm:pt>
    <dgm:pt modelId="{5BD79B13-D387-4557-95B2-161785EA13B5}" type="sibTrans" cxnId="{0DFEB4AF-2112-4E52-A5F4-A478D623050C}">
      <dgm:prSet/>
      <dgm:spPr/>
      <dgm:t>
        <a:bodyPr/>
        <a:lstStyle/>
        <a:p>
          <a:endParaRPr lang="en-GB"/>
        </a:p>
      </dgm:t>
    </dgm:pt>
    <dgm:pt modelId="{458C7F61-D6E9-498D-8AD3-F6F72C77CC95}">
      <dgm:prSet phldrT="[Text]"/>
      <dgm:spPr>
        <a:solidFill>
          <a:srgbClr val="FF0000"/>
        </a:solidFill>
      </dgm:spPr>
      <dgm:t>
        <a:bodyPr/>
        <a:lstStyle/>
        <a:p>
          <a:r>
            <a:rPr lang="fr-FR" b="1" noProof="0" dirty="0"/>
            <a:t>Malnutrition Aigue Sévère </a:t>
          </a:r>
          <a:r>
            <a:rPr lang="fr-FR" noProof="0" dirty="0"/>
            <a:t>(MAS) = Emaciation sévère ET/OU œdèmes bilatéraux</a:t>
          </a:r>
        </a:p>
      </dgm:t>
    </dgm:pt>
    <dgm:pt modelId="{1C21C76B-17B9-404F-8C10-BDD820121351}" type="parTrans" cxnId="{ADC9DAF0-BD8C-42BC-821C-57D55308812B}">
      <dgm:prSet/>
      <dgm:spPr/>
      <dgm:t>
        <a:bodyPr/>
        <a:lstStyle/>
        <a:p>
          <a:endParaRPr lang="fr-FR" noProof="0" dirty="0"/>
        </a:p>
      </dgm:t>
    </dgm:pt>
    <dgm:pt modelId="{281A0414-98FE-46A2-A165-C7A70D72816F}" type="sibTrans" cxnId="{ADC9DAF0-BD8C-42BC-821C-57D55308812B}">
      <dgm:prSet/>
      <dgm:spPr/>
      <dgm:t>
        <a:bodyPr/>
        <a:lstStyle/>
        <a:p>
          <a:endParaRPr lang="en-GB"/>
        </a:p>
      </dgm:t>
    </dgm:pt>
    <dgm:pt modelId="{A4513ABA-D909-4E65-9387-EEC8EF5DA19B}" type="pres">
      <dgm:prSet presAssocID="{F9399B8B-FC9B-48B7-99E2-5583458486B1}" presName="diagram" presStyleCnt="0">
        <dgm:presLayoutVars>
          <dgm:chPref val="1"/>
          <dgm:dir/>
          <dgm:animOne val="branch"/>
          <dgm:animLvl val="lvl"/>
          <dgm:resizeHandles val="exact"/>
        </dgm:presLayoutVars>
      </dgm:prSet>
      <dgm:spPr/>
    </dgm:pt>
    <dgm:pt modelId="{F04E0EDE-71C8-4CF8-8FCC-820208C41B6E}" type="pres">
      <dgm:prSet presAssocID="{7D442CFE-8310-4EA8-ABF2-2A2302D03D1C}" presName="root1" presStyleCnt="0"/>
      <dgm:spPr/>
    </dgm:pt>
    <dgm:pt modelId="{58CA586D-5116-4462-AFA7-BD6D97094EA1}" type="pres">
      <dgm:prSet presAssocID="{7D442CFE-8310-4EA8-ABF2-2A2302D03D1C}" presName="LevelOneTextNode" presStyleLbl="node0" presStyleIdx="0" presStyleCnt="1">
        <dgm:presLayoutVars>
          <dgm:chPref val="3"/>
        </dgm:presLayoutVars>
      </dgm:prSet>
      <dgm:spPr/>
    </dgm:pt>
    <dgm:pt modelId="{D15DDEBA-375D-40DC-BBC5-DFCA6387562F}" type="pres">
      <dgm:prSet presAssocID="{7D442CFE-8310-4EA8-ABF2-2A2302D03D1C}" presName="level2hierChild" presStyleCnt="0"/>
      <dgm:spPr/>
    </dgm:pt>
    <dgm:pt modelId="{A77C062B-3611-4EB3-8930-F4345E9B6316}" type="pres">
      <dgm:prSet presAssocID="{90B40519-8726-4A3F-8DBB-7F48FA2D0631}" presName="conn2-1" presStyleLbl="parChTrans1D2" presStyleIdx="0" presStyleCnt="2"/>
      <dgm:spPr/>
    </dgm:pt>
    <dgm:pt modelId="{CBA93598-556A-4C06-8476-BA764DB423FB}" type="pres">
      <dgm:prSet presAssocID="{90B40519-8726-4A3F-8DBB-7F48FA2D0631}" presName="connTx" presStyleLbl="parChTrans1D2" presStyleIdx="0" presStyleCnt="2"/>
      <dgm:spPr/>
    </dgm:pt>
    <dgm:pt modelId="{98C4534A-DF7A-43F2-BA06-7683D5B556E9}" type="pres">
      <dgm:prSet presAssocID="{AF1BAAE8-318B-4DF6-8427-BCB2B129686E}" presName="root2" presStyleCnt="0"/>
      <dgm:spPr/>
    </dgm:pt>
    <dgm:pt modelId="{F38D159B-5E49-4B4A-B98A-DA12301BB229}" type="pres">
      <dgm:prSet presAssocID="{AF1BAAE8-318B-4DF6-8427-BCB2B129686E}" presName="LevelTwoTextNode" presStyleLbl="node2" presStyleIdx="0" presStyleCnt="2">
        <dgm:presLayoutVars>
          <dgm:chPref val="3"/>
        </dgm:presLayoutVars>
      </dgm:prSet>
      <dgm:spPr/>
    </dgm:pt>
    <dgm:pt modelId="{8F2A2E76-D8E9-4586-B0AB-75CA31C813FA}" type="pres">
      <dgm:prSet presAssocID="{AF1BAAE8-318B-4DF6-8427-BCB2B129686E}" presName="level3hierChild" presStyleCnt="0"/>
      <dgm:spPr/>
    </dgm:pt>
    <dgm:pt modelId="{CD3415C1-959E-4F32-9011-20B639F064F2}" type="pres">
      <dgm:prSet presAssocID="{1C21C76B-17B9-404F-8C10-BDD820121351}" presName="conn2-1" presStyleLbl="parChTrans1D2" presStyleIdx="1" presStyleCnt="2"/>
      <dgm:spPr/>
    </dgm:pt>
    <dgm:pt modelId="{09871662-C41D-43C5-8C8D-2ED82E53E804}" type="pres">
      <dgm:prSet presAssocID="{1C21C76B-17B9-404F-8C10-BDD820121351}" presName="connTx" presStyleLbl="parChTrans1D2" presStyleIdx="1" presStyleCnt="2"/>
      <dgm:spPr/>
    </dgm:pt>
    <dgm:pt modelId="{DA714CAE-F1A8-4D3C-AD6C-23EED4F34C8B}" type="pres">
      <dgm:prSet presAssocID="{458C7F61-D6E9-498D-8AD3-F6F72C77CC95}" presName="root2" presStyleCnt="0"/>
      <dgm:spPr/>
    </dgm:pt>
    <dgm:pt modelId="{A0E48837-B05F-47F3-9937-7C043468DB69}" type="pres">
      <dgm:prSet presAssocID="{458C7F61-D6E9-498D-8AD3-F6F72C77CC95}" presName="LevelTwoTextNode" presStyleLbl="node2" presStyleIdx="1" presStyleCnt="2">
        <dgm:presLayoutVars>
          <dgm:chPref val="3"/>
        </dgm:presLayoutVars>
      </dgm:prSet>
      <dgm:spPr/>
    </dgm:pt>
    <dgm:pt modelId="{585C306D-3104-4261-81C7-53D1F2DA35F4}" type="pres">
      <dgm:prSet presAssocID="{458C7F61-D6E9-498D-8AD3-F6F72C77CC95}" presName="level3hierChild" presStyleCnt="0"/>
      <dgm:spPr/>
    </dgm:pt>
  </dgm:ptLst>
  <dgm:cxnLst>
    <dgm:cxn modelId="{A5C48614-97CA-484A-9EAC-E15A65F7B245}" type="presOf" srcId="{90B40519-8726-4A3F-8DBB-7F48FA2D0631}" destId="{A77C062B-3611-4EB3-8930-F4345E9B6316}" srcOrd="0" destOrd="0" presId="urn:microsoft.com/office/officeart/2005/8/layout/hierarchy2"/>
    <dgm:cxn modelId="{35EE8B36-9442-43A3-95FF-7333C0F0790D}" type="presOf" srcId="{458C7F61-D6E9-498D-8AD3-F6F72C77CC95}" destId="{A0E48837-B05F-47F3-9937-7C043468DB69}" srcOrd="0" destOrd="0" presId="urn:microsoft.com/office/officeart/2005/8/layout/hierarchy2"/>
    <dgm:cxn modelId="{EFE1C95C-D0FD-4E94-ABEA-83BBEC6F79BB}" srcId="{F9399B8B-FC9B-48B7-99E2-5583458486B1}" destId="{7D442CFE-8310-4EA8-ABF2-2A2302D03D1C}" srcOrd="0" destOrd="0" parTransId="{34FB7F99-969D-43C7-AF64-707E2F1682C3}" sibTransId="{B8CA3803-CA03-46C1-907C-51B0426F837A}"/>
    <dgm:cxn modelId="{C765E044-BCB4-4767-86DE-67DDEE7F93B6}" type="presOf" srcId="{90B40519-8726-4A3F-8DBB-7F48FA2D0631}" destId="{CBA93598-556A-4C06-8476-BA764DB423FB}" srcOrd="1" destOrd="0" presId="urn:microsoft.com/office/officeart/2005/8/layout/hierarchy2"/>
    <dgm:cxn modelId="{57F15D66-CF61-4A5F-A67C-A6C6AE1D287D}" type="presOf" srcId="{F9399B8B-FC9B-48B7-99E2-5583458486B1}" destId="{A4513ABA-D909-4E65-9387-EEC8EF5DA19B}" srcOrd="0" destOrd="0" presId="urn:microsoft.com/office/officeart/2005/8/layout/hierarchy2"/>
    <dgm:cxn modelId="{BD6A714C-0087-47B1-B1C2-2F336E2D805E}" type="presOf" srcId="{1C21C76B-17B9-404F-8C10-BDD820121351}" destId="{09871662-C41D-43C5-8C8D-2ED82E53E804}" srcOrd="1" destOrd="0" presId="urn:microsoft.com/office/officeart/2005/8/layout/hierarchy2"/>
    <dgm:cxn modelId="{05D5A17E-E88E-4C69-B632-1C03F3F36D73}" type="presOf" srcId="{1C21C76B-17B9-404F-8C10-BDD820121351}" destId="{CD3415C1-959E-4F32-9011-20B639F064F2}" srcOrd="0" destOrd="0" presId="urn:microsoft.com/office/officeart/2005/8/layout/hierarchy2"/>
    <dgm:cxn modelId="{0DFEB4AF-2112-4E52-A5F4-A478D623050C}" srcId="{7D442CFE-8310-4EA8-ABF2-2A2302D03D1C}" destId="{AF1BAAE8-318B-4DF6-8427-BCB2B129686E}" srcOrd="0" destOrd="0" parTransId="{90B40519-8726-4A3F-8DBB-7F48FA2D0631}" sibTransId="{5BD79B13-D387-4557-95B2-161785EA13B5}"/>
    <dgm:cxn modelId="{C6EF05E2-01AD-45B1-B838-35AE8866E404}" type="presOf" srcId="{AF1BAAE8-318B-4DF6-8427-BCB2B129686E}" destId="{F38D159B-5E49-4B4A-B98A-DA12301BB229}" srcOrd="0" destOrd="0" presId="urn:microsoft.com/office/officeart/2005/8/layout/hierarchy2"/>
    <dgm:cxn modelId="{ADC9DAF0-BD8C-42BC-821C-57D55308812B}" srcId="{7D442CFE-8310-4EA8-ABF2-2A2302D03D1C}" destId="{458C7F61-D6E9-498D-8AD3-F6F72C77CC95}" srcOrd="1" destOrd="0" parTransId="{1C21C76B-17B9-404F-8C10-BDD820121351}" sibTransId="{281A0414-98FE-46A2-A165-C7A70D72816F}"/>
    <dgm:cxn modelId="{EE7B55FD-1DF3-408D-9FFA-CAE3A7457060}" type="presOf" srcId="{7D442CFE-8310-4EA8-ABF2-2A2302D03D1C}" destId="{58CA586D-5116-4462-AFA7-BD6D97094EA1}" srcOrd="0" destOrd="0" presId="urn:microsoft.com/office/officeart/2005/8/layout/hierarchy2"/>
    <dgm:cxn modelId="{6C7822B9-21CD-4C5C-AC3D-2547731BF3A3}" type="presParOf" srcId="{A4513ABA-D909-4E65-9387-EEC8EF5DA19B}" destId="{F04E0EDE-71C8-4CF8-8FCC-820208C41B6E}" srcOrd="0" destOrd="0" presId="urn:microsoft.com/office/officeart/2005/8/layout/hierarchy2"/>
    <dgm:cxn modelId="{9EB52326-4115-43D8-A4EE-0A324E05A8EB}" type="presParOf" srcId="{F04E0EDE-71C8-4CF8-8FCC-820208C41B6E}" destId="{58CA586D-5116-4462-AFA7-BD6D97094EA1}" srcOrd="0" destOrd="0" presId="urn:microsoft.com/office/officeart/2005/8/layout/hierarchy2"/>
    <dgm:cxn modelId="{04AE4EAA-D6B7-4D1F-9EFD-5598DAD3D2B0}" type="presParOf" srcId="{F04E0EDE-71C8-4CF8-8FCC-820208C41B6E}" destId="{D15DDEBA-375D-40DC-BBC5-DFCA6387562F}" srcOrd="1" destOrd="0" presId="urn:microsoft.com/office/officeart/2005/8/layout/hierarchy2"/>
    <dgm:cxn modelId="{A712234D-48F6-4E72-99C0-8EE3D842A91E}" type="presParOf" srcId="{D15DDEBA-375D-40DC-BBC5-DFCA6387562F}" destId="{A77C062B-3611-4EB3-8930-F4345E9B6316}" srcOrd="0" destOrd="0" presId="urn:microsoft.com/office/officeart/2005/8/layout/hierarchy2"/>
    <dgm:cxn modelId="{676EE9E4-622E-4FEA-A0C2-03F05C59525D}" type="presParOf" srcId="{A77C062B-3611-4EB3-8930-F4345E9B6316}" destId="{CBA93598-556A-4C06-8476-BA764DB423FB}" srcOrd="0" destOrd="0" presId="urn:microsoft.com/office/officeart/2005/8/layout/hierarchy2"/>
    <dgm:cxn modelId="{D9B3180A-F4F2-4F89-A346-EBA543E0F385}" type="presParOf" srcId="{D15DDEBA-375D-40DC-BBC5-DFCA6387562F}" destId="{98C4534A-DF7A-43F2-BA06-7683D5B556E9}" srcOrd="1" destOrd="0" presId="urn:microsoft.com/office/officeart/2005/8/layout/hierarchy2"/>
    <dgm:cxn modelId="{F3B6959C-4055-451B-A139-208575056813}" type="presParOf" srcId="{98C4534A-DF7A-43F2-BA06-7683D5B556E9}" destId="{F38D159B-5E49-4B4A-B98A-DA12301BB229}" srcOrd="0" destOrd="0" presId="urn:microsoft.com/office/officeart/2005/8/layout/hierarchy2"/>
    <dgm:cxn modelId="{DB7DA67A-7D70-43EA-BB88-CAD45A062C52}" type="presParOf" srcId="{98C4534A-DF7A-43F2-BA06-7683D5B556E9}" destId="{8F2A2E76-D8E9-4586-B0AB-75CA31C813FA}" srcOrd="1" destOrd="0" presId="urn:microsoft.com/office/officeart/2005/8/layout/hierarchy2"/>
    <dgm:cxn modelId="{C917AA23-90EC-4015-ACBD-747A4B79CBDD}" type="presParOf" srcId="{D15DDEBA-375D-40DC-BBC5-DFCA6387562F}" destId="{CD3415C1-959E-4F32-9011-20B639F064F2}" srcOrd="2" destOrd="0" presId="urn:microsoft.com/office/officeart/2005/8/layout/hierarchy2"/>
    <dgm:cxn modelId="{1948ED34-112D-407C-B745-3A30B63EFAE0}" type="presParOf" srcId="{CD3415C1-959E-4F32-9011-20B639F064F2}" destId="{09871662-C41D-43C5-8C8D-2ED82E53E804}" srcOrd="0" destOrd="0" presId="urn:microsoft.com/office/officeart/2005/8/layout/hierarchy2"/>
    <dgm:cxn modelId="{A03660DE-EF22-4416-9CD9-C21C2BCE7E8D}" type="presParOf" srcId="{D15DDEBA-375D-40DC-BBC5-DFCA6387562F}" destId="{DA714CAE-F1A8-4D3C-AD6C-23EED4F34C8B}" srcOrd="3" destOrd="0" presId="urn:microsoft.com/office/officeart/2005/8/layout/hierarchy2"/>
    <dgm:cxn modelId="{5083B31A-036C-4FB3-84B9-EB5880414BE8}" type="presParOf" srcId="{DA714CAE-F1A8-4D3C-AD6C-23EED4F34C8B}" destId="{A0E48837-B05F-47F3-9937-7C043468DB69}" srcOrd="0" destOrd="0" presId="urn:microsoft.com/office/officeart/2005/8/layout/hierarchy2"/>
    <dgm:cxn modelId="{04578F95-3ED6-4864-8226-3F5CFBE78B88}" type="presParOf" srcId="{DA714CAE-F1A8-4D3C-AD6C-23EED4F34C8B}" destId="{585C306D-3104-4261-81C7-53D1F2DA35F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A586D-5116-4462-AFA7-BD6D97094EA1}">
      <dsp:nvSpPr>
        <dsp:cNvPr id="0" name=""/>
        <dsp:cNvSpPr/>
      </dsp:nvSpPr>
      <dsp:spPr>
        <a:xfrm>
          <a:off x="2812" y="1587762"/>
          <a:ext cx="3298022" cy="1649011"/>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b="1" kern="1200" noProof="0" dirty="0"/>
            <a:t>Malnutrition Aigue Globale </a:t>
          </a:r>
          <a:r>
            <a:rPr lang="fr-FR" sz="2300" kern="1200" noProof="0" dirty="0"/>
            <a:t>(MAG) = MAM et MAS ensemble</a:t>
          </a:r>
        </a:p>
      </dsp:txBody>
      <dsp:txXfrm>
        <a:off x="51110" y="1636060"/>
        <a:ext cx="3201426" cy="1552415"/>
      </dsp:txXfrm>
    </dsp:sp>
    <dsp:sp modelId="{A77C062B-3611-4EB3-8930-F4345E9B6316}">
      <dsp:nvSpPr>
        <dsp:cNvPr id="0" name=""/>
        <dsp:cNvSpPr/>
      </dsp:nvSpPr>
      <dsp:spPr>
        <a:xfrm rot="19457599">
          <a:off x="3148134" y="1907415"/>
          <a:ext cx="1624610" cy="61523"/>
        </a:xfrm>
        <a:custGeom>
          <a:avLst/>
          <a:gdLst/>
          <a:ahLst/>
          <a:cxnLst/>
          <a:rect l="0" t="0" r="0" b="0"/>
          <a:pathLst>
            <a:path>
              <a:moveTo>
                <a:pt x="0" y="30761"/>
              </a:moveTo>
              <a:lnTo>
                <a:pt x="1624610" y="30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noProof="0" dirty="0"/>
        </a:p>
      </dsp:txBody>
      <dsp:txXfrm>
        <a:off x="3919824" y="1897561"/>
        <a:ext cx="81230" cy="81230"/>
      </dsp:txXfrm>
    </dsp:sp>
    <dsp:sp modelId="{F38D159B-5E49-4B4A-B98A-DA12301BB229}">
      <dsp:nvSpPr>
        <dsp:cNvPr id="0" name=""/>
        <dsp:cNvSpPr/>
      </dsp:nvSpPr>
      <dsp:spPr>
        <a:xfrm>
          <a:off x="4620044" y="639580"/>
          <a:ext cx="3298022" cy="1649011"/>
        </a:xfrm>
        <a:prstGeom prst="roundRect">
          <a:avLst>
            <a:gd name="adj" fmla="val 10000"/>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b="1" kern="1200" noProof="0" dirty="0">
              <a:solidFill>
                <a:schemeClr val="tx1"/>
              </a:solidFill>
            </a:rPr>
            <a:t>Malnutrition</a:t>
          </a:r>
        </a:p>
        <a:p>
          <a:pPr marL="0" lvl="0" indent="0" algn="ctr" defTabSz="1022350">
            <a:lnSpc>
              <a:spcPct val="90000"/>
            </a:lnSpc>
            <a:spcBef>
              <a:spcPct val="0"/>
            </a:spcBef>
            <a:spcAft>
              <a:spcPct val="35000"/>
            </a:spcAft>
            <a:buNone/>
          </a:pPr>
          <a:r>
            <a:rPr lang="fr-FR" sz="2300" b="1" kern="1200" noProof="0" dirty="0">
              <a:solidFill>
                <a:schemeClr val="tx1"/>
              </a:solidFill>
            </a:rPr>
            <a:t>Aigue Modérée </a:t>
          </a:r>
          <a:r>
            <a:rPr lang="fr-FR" sz="2300" kern="1200" noProof="0" dirty="0">
              <a:solidFill>
                <a:schemeClr val="tx1"/>
              </a:solidFill>
            </a:rPr>
            <a:t>(MAM) = Emaciation modérée</a:t>
          </a:r>
        </a:p>
      </dsp:txBody>
      <dsp:txXfrm>
        <a:off x="4668342" y="687878"/>
        <a:ext cx="3201426" cy="1552415"/>
      </dsp:txXfrm>
    </dsp:sp>
    <dsp:sp modelId="{CD3415C1-959E-4F32-9011-20B639F064F2}">
      <dsp:nvSpPr>
        <dsp:cNvPr id="0" name=""/>
        <dsp:cNvSpPr/>
      </dsp:nvSpPr>
      <dsp:spPr>
        <a:xfrm rot="2142401">
          <a:off x="3148134" y="2855597"/>
          <a:ext cx="1624610" cy="61523"/>
        </a:xfrm>
        <a:custGeom>
          <a:avLst/>
          <a:gdLst/>
          <a:ahLst/>
          <a:cxnLst/>
          <a:rect l="0" t="0" r="0" b="0"/>
          <a:pathLst>
            <a:path>
              <a:moveTo>
                <a:pt x="0" y="30761"/>
              </a:moveTo>
              <a:lnTo>
                <a:pt x="1624610" y="30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noProof="0" dirty="0"/>
        </a:p>
      </dsp:txBody>
      <dsp:txXfrm>
        <a:off x="3919824" y="2845743"/>
        <a:ext cx="81230" cy="81230"/>
      </dsp:txXfrm>
    </dsp:sp>
    <dsp:sp modelId="{A0E48837-B05F-47F3-9937-7C043468DB69}">
      <dsp:nvSpPr>
        <dsp:cNvPr id="0" name=""/>
        <dsp:cNvSpPr/>
      </dsp:nvSpPr>
      <dsp:spPr>
        <a:xfrm>
          <a:off x="4620044" y="2535943"/>
          <a:ext cx="3298022" cy="164901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b="1" kern="1200" noProof="0" dirty="0"/>
            <a:t>Malnutrition Aigue Sévère </a:t>
          </a:r>
          <a:r>
            <a:rPr lang="fr-FR" sz="2300" kern="1200" noProof="0" dirty="0"/>
            <a:t>(MAS) = Emaciation sévère ET/OU œdèmes bilatéraux</a:t>
          </a:r>
        </a:p>
      </dsp:txBody>
      <dsp:txXfrm>
        <a:off x="4668342" y="2584241"/>
        <a:ext cx="3201426" cy="15524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AD0C5B54-F9E5-41C1-893A-C441DBEA6E81}" type="datetimeFigureOut">
              <a:rPr lang="fr-FR" smtClean="0"/>
              <a:t>01/12/2020</a:t>
            </a:fld>
            <a:endParaRPr lang="fr-FR"/>
          </a:p>
        </p:txBody>
      </p:sp>
      <p:sp>
        <p:nvSpPr>
          <p:cNvPr id="4" name="Espace réservé du pied de page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5AD5D9F7-94EC-4CBF-BDAE-6AC2E2422B10}" type="slidenum">
              <a:rPr lang="fr-FR" smtClean="0"/>
              <a:t>‹N°›</a:t>
            </a:fld>
            <a:endParaRPr lang="fr-FR"/>
          </a:p>
        </p:txBody>
      </p:sp>
    </p:spTree>
    <p:extLst>
      <p:ext uri="{BB962C8B-B14F-4D97-AF65-F5344CB8AC3E}">
        <p14:creationId xmlns:p14="http://schemas.microsoft.com/office/powerpoint/2010/main" val="27238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CF22F87-B6A1-406F-8DCB-16EF88461318}" type="datetimeFigureOut">
              <a:rPr lang="fr-FR" smtClean="0"/>
              <a:t>01/12/2020</a:t>
            </a:fld>
            <a:endParaRPr lang="fr-FR"/>
          </a:p>
        </p:txBody>
      </p:sp>
      <p:sp>
        <p:nvSpPr>
          <p:cNvPr id="4" name="Espace réservé de l'image des diapositives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17AA6BA0-1B41-470B-9D1C-517E7763624D}" type="slidenum">
              <a:rPr lang="fr-FR" smtClean="0"/>
              <a:t>‹N°›</a:t>
            </a:fld>
            <a:endParaRPr lang="fr-FR"/>
          </a:p>
        </p:txBody>
      </p:sp>
    </p:spTree>
    <p:extLst>
      <p:ext uri="{BB962C8B-B14F-4D97-AF65-F5344CB8AC3E}">
        <p14:creationId xmlns:p14="http://schemas.microsoft.com/office/powerpoint/2010/main" val="52597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AA6BA0-1B41-470B-9D1C-517E7763624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95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10</a:t>
            </a:fld>
            <a:endParaRPr lang="fr-FR"/>
          </a:p>
        </p:txBody>
      </p:sp>
    </p:spTree>
    <p:extLst>
      <p:ext uri="{BB962C8B-B14F-4D97-AF65-F5344CB8AC3E}">
        <p14:creationId xmlns:p14="http://schemas.microsoft.com/office/powerpoint/2010/main" val="289625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11</a:t>
            </a:fld>
            <a:endParaRPr lang="fr-FR"/>
          </a:p>
        </p:txBody>
      </p:sp>
    </p:spTree>
    <p:extLst>
      <p:ext uri="{BB962C8B-B14F-4D97-AF65-F5344CB8AC3E}">
        <p14:creationId xmlns:p14="http://schemas.microsoft.com/office/powerpoint/2010/main" val="208498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12</a:t>
            </a:fld>
            <a:endParaRPr lang="fr-FR"/>
          </a:p>
        </p:txBody>
      </p:sp>
    </p:spTree>
    <p:extLst>
      <p:ext uri="{BB962C8B-B14F-4D97-AF65-F5344CB8AC3E}">
        <p14:creationId xmlns:p14="http://schemas.microsoft.com/office/powerpoint/2010/main" val="348838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13</a:t>
            </a:fld>
            <a:endParaRPr lang="fr-FR"/>
          </a:p>
        </p:txBody>
      </p:sp>
    </p:spTree>
    <p:extLst>
      <p:ext uri="{BB962C8B-B14F-4D97-AF65-F5344CB8AC3E}">
        <p14:creationId xmlns:p14="http://schemas.microsoft.com/office/powerpoint/2010/main" val="382040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adapter au contexte de l’enquête</a:t>
            </a:r>
          </a:p>
          <a:p>
            <a:r>
              <a:rPr lang="fr-FR" dirty="0"/>
              <a:t>Se référer à l’Outil 1 du Module 2 (Anthropométrie et santé) pour de plus amples informations sur le calendrier des évènements locaux.</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14</a:t>
            </a:fld>
            <a:endParaRPr lang="fr-FR"/>
          </a:p>
        </p:txBody>
      </p:sp>
    </p:spTree>
    <p:extLst>
      <p:ext uri="{BB962C8B-B14F-4D97-AF65-F5344CB8AC3E}">
        <p14:creationId xmlns:p14="http://schemas.microsoft.com/office/powerpoint/2010/main" val="70941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15</a:t>
            </a:fld>
            <a:endParaRPr lang="fr-FR"/>
          </a:p>
        </p:txBody>
      </p:sp>
    </p:spTree>
    <p:extLst>
      <p:ext uri="{BB962C8B-B14F-4D97-AF65-F5344CB8AC3E}">
        <p14:creationId xmlns:p14="http://schemas.microsoft.com/office/powerpoint/2010/main" val="294236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adapter au contexte de l’enquête</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16</a:t>
            </a:fld>
            <a:endParaRPr lang="fr-FR"/>
          </a:p>
        </p:txBody>
      </p:sp>
    </p:spTree>
    <p:extLst>
      <p:ext uri="{BB962C8B-B14F-4D97-AF65-F5344CB8AC3E}">
        <p14:creationId xmlns:p14="http://schemas.microsoft.com/office/powerpoint/2010/main" val="3663984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17</a:t>
            </a:fld>
            <a:endParaRPr lang="fr-FR"/>
          </a:p>
        </p:txBody>
      </p:sp>
    </p:spTree>
    <p:extLst>
      <p:ext uri="{BB962C8B-B14F-4D97-AF65-F5344CB8AC3E}">
        <p14:creationId xmlns:p14="http://schemas.microsoft.com/office/powerpoint/2010/main" val="29252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Préparez plusieurs petits morceaux de papier et écrivez sur chaque papier un âge en mois.</a:t>
            </a:r>
          </a:p>
          <a:p>
            <a:endParaRPr lang="fr-FR" dirty="0"/>
          </a:p>
          <a:p>
            <a:r>
              <a:rPr lang="fr-FR" dirty="0"/>
              <a:t>Un participant jouera le rôle de la mère et un participant jouera le rôle du chef d'équipe -&gt; le chef d'équipe tentera de déterminer l'âge en mois de l'enfant (âge sur la feuille de papier)</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18</a:t>
            </a:fld>
            <a:endParaRPr lang="fr-FR"/>
          </a:p>
        </p:txBody>
      </p:sp>
    </p:spTree>
    <p:extLst>
      <p:ext uri="{BB962C8B-B14F-4D97-AF65-F5344CB8AC3E}">
        <p14:creationId xmlns:p14="http://schemas.microsoft.com/office/powerpoint/2010/main" val="368824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19</a:t>
            </a:fld>
            <a:endParaRPr lang="fr-FR"/>
          </a:p>
        </p:txBody>
      </p:sp>
    </p:spTree>
    <p:extLst>
      <p:ext uri="{BB962C8B-B14F-4D97-AF65-F5344CB8AC3E}">
        <p14:creationId xmlns:p14="http://schemas.microsoft.com/office/powerpoint/2010/main" val="164033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a:t>
            </a:fld>
            <a:endParaRPr lang="fr-FR"/>
          </a:p>
        </p:txBody>
      </p:sp>
    </p:spTree>
    <p:extLst>
      <p:ext uri="{BB962C8B-B14F-4D97-AF65-F5344CB8AC3E}">
        <p14:creationId xmlns:p14="http://schemas.microsoft.com/office/powerpoint/2010/main" val="286663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adapter au contexte de l’enquête </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20</a:t>
            </a:fld>
            <a:endParaRPr lang="fr-FR"/>
          </a:p>
        </p:txBody>
      </p:sp>
    </p:spTree>
    <p:extLst>
      <p:ext uri="{BB962C8B-B14F-4D97-AF65-F5344CB8AC3E}">
        <p14:creationId xmlns:p14="http://schemas.microsoft.com/office/powerpoint/2010/main" val="443251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adapter au contexte de l’enquête </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21</a:t>
            </a:fld>
            <a:endParaRPr lang="fr-FR"/>
          </a:p>
        </p:txBody>
      </p:sp>
    </p:spTree>
    <p:extLst>
      <p:ext uri="{BB962C8B-B14F-4D97-AF65-F5344CB8AC3E}">
        <p14:creationId xmlns:p14="http://schemas.microsoft.com/office/powerpoint/2010/main" val="3955822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22</a:t>
            </a:fld>
            <a:endParaRPr lang="fr-FR"/>
          </a:p>
        </p:txBody>
      </p:sp>
    </p:spTree>
    <p:extLst>
      <p:ext uri="{BB962C8B-B14F-4D97-AF65-F5344CB8AC3E}">
        <p14:creationId xmlns:p14="http://schemas.microsoft.com/office/powerpoint/2010/main" val="1384252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Recommandation SENS : </a:t>
            </a:r>
            <a:r>
              <a:rPr lang="fr-FR" dirty="0"/>
              <a:t>inclure cet indicateur/question, si est seulement si l’enquête a lieu dans un contexte où il y a de récents / nouveaux afflux de réfugiés et où l’on suspecte un statut nutritionnel possiblement différent chez ces nouveaux arrivants</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23</a:t>
            </a:fld>
            <a:endParaRPr lang="fr-FR"/>
          </a:p>
        </p:txBody>
      </p:sp>
    </p:spTree>
    <p:extLst>
      <p:ext uri="{BB962C8B-B14F-4D97-AF65-F5344CB8AC3E}">
        <p14:creationId xmlns:p14="http://schemas.microsoft.com/office/powerpoint/2010/main" val="4278749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24</a:t>
            </a:fld>
            <a:endParaRPr lang="fr-FR"/>
          </a:p>
        </p:txBody>
      </p:sp>
    </p:spTree>
    <p:extLst>
      <p:ext uri="{BB962C8B-B14F-4D97-AF65-F5344CB8AC3E}">
        <p14:creationId xmlns:p14="http://schemas.microsoft.com/office/powerpoint/2010/main" val="1776716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variable « BSFP » est une variable SENS optionnelle. Se référer au Module 2 Anthropométrie et Santé pour de plus amples informations.</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25</a:t>
            </a:fld>
            <a:endParaRPr lang="fr-FR"/>
          </a:p>
        </p:txBody>
      </p:sp>
    </p:spTree>
    <p:extLst>
      <p:ext uri="{BB962C8B-B14F-4D97-AF65-F5344CB8AC3E}">
        <p14:creationId xmlns:p14="http://schemas.microsoft.com/office/powerpoint/2010/main" val="1224050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variable « DEWORM » est une variable SENS optionnelle. Se référer au Module 2 Anthropométrie et Santé pour de plus amples informations.</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26</a:t>
            </a:fld>
            <a:endParaRPr lang="fr-FR"/>
          </a:p>
        </p:txBody>
      </p:sp>
    </p:spTree>
    <p:extLst>
      <p:ext uri="{BB962C8B-B14F-4D97-AF65-F5344CB8AC3E}">
        <p14:creationId xmlns:p14="http://schemas.microsoft.com/office/powerpoint/2010/main" val="123220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variables « DIARORS » et « DIARZINC » sont des variables SENS optionnelles. Se référer au Module 2 pour de plus amples informations.</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27</a:t>
            </a:fld>
            <a:endParaRPr lang="fr-FR"/>
          </a:p>
        </p:txBody>
      </p:sp>
    </p:spTree>
    <p:extLst>
      <p:ext uri="{BB962C8B-B14F-4D97-AF65-F5344CB8AC3E}">
        <p14:creationId xmlns:p14="http://schemas.microsoft.com/office/powerpoint/2010/main" val="3337035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28</a:t>
            </a:fld>
            <a:endParaRPr lang="fr-FR"/>
          </a:p>
        </p:txBody>
      </p:sp>
    </p:spTree>
    <p:extLst>
      <p:ext uri="{BB962C8B-B14F-4D97-AF65-F5344CB8AC3E}">
        <p14:creationId xmlns:p14="http://schemas.microsoft.com/office/powerpoint/2010/main" val="1632319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29</a:t>
            </a:fld>
            <a:endParaRPr lang="fr-FR"/>
          </a:p>
        </p:txBody>
      </p:sp>
    </p:spTree>
    <p:extLst>
      <p:ext uri="{BB962C8B-B14F-4D97-AF65-F5344CB8AC3E}">
        <p14:creationId xmlns:p14="http://schemas.microsoft.com/office/powerpoint/2010/main" val="332332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a:t>
            </a:fld>
            <a:endParaRPr lang="fr-FR"/>
          </a:p>
        </p:txBody>
      </p:sp>
    </p:spTree>
    <p:extLst>
      <p:ext uri="{BB962C8B-B14F-4D97-AF65-F5344CB8AC3E}">
        <p14:creationId xmlns:p14="http://schemas.microsoft.com/office/powerpoint/2010/main" val="777370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30</a:t>
            </a:fld>
            <a:endParaRPr lang="fr-FR"/>
          </a:p>
        </p:txBody>
      </p:sp>
    </p:spTree>
    <p:extLst>
      <p:ext uri="{BB962C8B-B14F-4D97-AF65-F5344CB8AC3E}">
        <p14:creationId xmlns:p14="http://schemas.microsoft.com/office/powerpoint/2010/main" val="1305021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31</a:t>
            </a:fld>
            <a:endParaRPr lang="fr-FR"/>
          </a:p>
        </p:txBody>
      </p:sp>
    </p:spTree>
    <p:extLst>
      <p:ext uri="{BB962C8B-B14F-4D97-AF65-F5344CB8AC3E}">
        <p14:creationId xmlns:p14="http://schemas.microsoft.com/office/powerpoint/2010/main" val="675759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32</a:t>
            </a:fld>
            <a:endParaRPr lang="fr-FR"/>
          </a:p>
        </p:txBody>
      </p:sp>
    </p:spTree>
    <p:extLst>
      <p:ext uri="{BB962C8B-B14F-4D97-AF65-F5344CB8AC3E}">
        <p14:creationId xmlns:p14="http://schemas.microsoft.com/office/powerpoint/2010/main" val="265407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Exemples à adapter au contexte de l’enquête</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33</a:t>
            </a:fld>
            <a:endParaRPr lang="fr-FR"/>
          </a:p>
        </p:txBody>
      </p:sp>
    </p:spTree>
    <p:extLst>
      <p:ext uri="{BB962C8B-B14F-4D97-AF65-F5344CB8AC3E}">
        <p14:creationId xmlns:p14="http://schemas.microsoft.com/office/powerpoint/2010/main" val="3358580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Exemples à adapter au contexte de l’enquête</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34</a:t>
            </a:fld>
            <a:endParaRPr lang="fr-FR"/>
          </a:p>
        </p:txBody>
      </p:sp>
    </p:spTree>
    <p:extLst>
      <p:ext uri="{BB962C8B-B14F-4D97-AF65-F5344CB8AC3E}">
        <p14:creationId xmlns:p14="http://schemas.microsoft.com/office/powerpoint/2010/main" val="4257561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Exemples à adapter au contexte de l’enquête</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35</a:t>
            </a:fld>
            <a:endParaRPr lang="fr-FR"/>
          </a:p>
        </p:txBody>
      </p:sp>
    </p:spTree>
    <p:extLst>
      <p:ext uri="{BB962C8B-B14F-4D97-AF65-F5344CB8AC3E}">
        <p14:creationId xmlns:p14="http://schemas.microsoft.com/office/powerpoint/2010/main" val="4153062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36</a:t>
            </a:fld>
            <a:endParaRPr lang="fr-FR"/>
          </a:p>
        </p:txBody>
      </p:sp>
    </p:spTree>
    <p:extLst>
      <p:ext uri="{BB962C8B-B14F-4D97-AF65-F5344CB8AC3E}">
        <p14:creationId xmlns:p14="http://schemas.microsoft.com/office/powerpoint/2010/main" val="1588018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37</a:t>
            </a:fld>
            <a:endParaRPr lang="fr-FR"/>
          </a:p>
        </p:txBody>
      </p:sp>
    </p:spTree>
    <p:extLst>
      <p:ext uri="{BB962C8B-B14F-4D97-AF65-F5344CB8AC3E}">
        <p14:creationId xmlns:p14="http://schemas.microsoft.com/office/powerpoint/2010/main" val="3897973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7A. Ce groupe comprend différents types d’aliments carnés et d’abats rouges. Tous les produits transformés/ fumés fabriqués à partir de ces abats doivent également être inclus. Inclure uniquement à titre d’exemple les aliments carnés et les abats rouges couramment utilisés pour les nourrissons</a:t>
            </a:r>
          </a:p>
          <a:p>
            <a:r>
              <a:rPr lang="fr-FR" dirty="0"/>
              <a:t>et les jeunes enfants dans le contexte local.</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38</a:t>
            </a:fld>
            <a:endParaRPr lang="fr-FR"/>
          </a:p>
        </p:txBody>
      </p:sp>
    </p:spTree>
    <p:extLst>
      <p:ext uri="{BB962C8B-B14F-4D97-AF65-F5344CB8AC3E}">
        <p14:creationId xmlns:p14="http://schemas.microsoft.com/office/powerpoint/2010/main" val="1616722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7B. Inclure uniquement comme exemples les aliments composés enrichis distribués dans le contexte local. S’il n’y a pas d’aliments composés enrichis distribués dans le contexte local, supprimer cette question.</a:t>
            </a:r>
          </a:p>
          <a:p>
            <a:r>
              <a:rPr lang="fr-FR" dirty="0"/>
              <a:t>7C. Inclure uniquement comme exemples les aliments composés spéciaux qui sont distribués dans le contexte local. S’il n’y a pas d’ACE + + en cours de distribution dans le contexte local, supprimer cette question.</a:t>
            </a:r>
          </a:p>
          <a:p>
            <a:r>
              <a:rPr lang="fr-FR" dirty="0"/>
              <a:t>7D. Inclure uniquement comme exemples les produits qui sont distribués dans le contexte local. S’il n’y a pas d’ATPE distribués dans le contexte local, supprimer cette question.</a:t>
            </a:r>
          </a:p>
          <a:p>
            <a:r>
              <a:rPr lang="fr-FR" dirty="0"/>
              <a:t>7E. Inclure uniquement les produits comme exemples qui sont distribués dans le contexte local. S’il n’y a pas d’ASPE distribués dans le contexte local, supprimer cette question.</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39</a:t>
            </a:fld>
            <a:endParaRPr lang="fr-FR"/>
          </a:p>
        </p:txBody>
      </p:sp>
    </p:spTree>
    <p:extLst>
      <p:ext uri="{BB962C8B-B14F-4D97-AF65-F5344CB8AC3E}">
        <p14:creationId xmlns:p14="http://schemas.microsoft.com/office/powerpoint/2010/main" val="108094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a:t>
            </a:fld>
            <a:endParaRPr lang="fr-FR"/>
          </a:p>
        </p:txBody>
      </p:sp>
    </p:spTree>
    <p:extLst>
      <p:ext uri="{BB962C8B-B14F-4D97-AF65-F5344CB8AC3E}">
        <p14:creationId xmlns:p14="http://schemas.microsoft.com/office/powerpoint/2010/main" val="1544458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7F. Inclure uniquement comme exemples les produits qui sont distribués dans le contexte local. S’il n’y a pas de SNL distribués dans le contexte local, supprimer cette question.</a:t>
            </a:r>
          </a:p>
          <a:p>
            <a:r>
              <a:rPr lang="fr-FR" dirty="0"/>
              <a:t>7G. Ceci inclut uniquement les préparations pour nourrissons fortifiées en fer.</a:t>
            </a:r>
          </a:p>
          <a:p>
            <a:r>
              <a:rPr lang="fr-FR" dirty="0"/>
              <a:t>7H. Inclure les aliments commerciaux pour bébés qui sont fortifiés en fer tels que les aliments complémentaires produits industriellement et vendus en commerce/pharmacie.</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40</a:t>
            </a:fld>
            <a:endParaRPr lang="fr-FR"/>
          </a:p>
        </p:txBody>
      </p:sp>
    </p:spTree>
    <p:extLst>
      <p:ext uri="{BB962C8B-B14F-4D97-AF65-F5344CB8AC3E}">
        <p14:creationId xmlns:p14="http://schemas.microsoft.com/office/powerpoint/2010/main" val="421495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rPr>
              <a:t>S’il n’y a pas de MNP distribués dans le contexte local, supprimer cette question.</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41</a:t>
            </a:fld>
            <a:endParaRPr lang="fr-FR"/>
          </a:p>
        </p:txBody>
      </p:sp>
    </p:spTree>
    <p:extLst>
      <p:ext uri="{BB962C8B-B14F-4D97-AF65-F5344CB8AC3E}">
        <p14:creationId xmlns:p14="http://schemas.microsoft.com/office/powerpoint/2010/main" val="3398875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42</a:t>
            </a:fld>
            <a:endParaRPr lang="fr-FR"/>
          </a:p>
        </p:txBody>
      </p:sp>
    </p:spTree>
    <p:extLst>
      <p:ext uri="{BB962C8B-B14F-4D97-AF65-F5344CB8AC3E}">
        <p14:creationId xmlns:p14="http://schemas.microsoft.com/office/powerpoint/2010/main" val="2378716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adapter au contexte de l’enquête </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43</a:t>
            </a:fld>
            <a:endParaRPr lang="fr-FR"/>
          </a:p>
        </p:txBody>
      </p:sp>
    </p:spTree>
    <p:extLst>
      <p:ext uri="{BB962C8B-B14F-4D97-AF65-F5344CB8AC3E}">
        <p14:creationId xmlns:p14="http://schemas.microsoft.com/office/powerpoint/2010/main" val="3836662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adapter au contexte de l’enquête </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44</a:t>
            </a:fld>
            <a:endParaRPr lang="fr-FR"/>
          </a:p>
        </p:txBody>
      </p:sp>
    </p:spTree>
    <p:extLst>
      <p:ext uri="{BB962C8B-B14F-4D97-AF65-F5344CB8AC3E}">
        <p14:creationId xmlns:p14="http://schemas.microsoft.com/office/powerpoint/2010/main" val="1610243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45</a:t>
            </a:fld>
            <a:endParaRPr lang="fr-FR"/>
          </a:p>
        </p:txBody>
      </p:sp>
    </p:spTree>
    <p:extLst>
      <p:ext uri="{BB962C8B-B14F-4D97-AF65-F5344CB8AC3E}">
        <p14:creationId xmlns:p14="http://schemas.microsoft.com/office/powerpoint/2010/main" val="60459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46</a:t>
            </a:fld>
            <a:endParaRPr lang="fr-FR"/>
          </a:p>
        </p:txBody>
      </p:sp>
    </p:spTree>
    <p:extLst>
      <p:ext uri="{BB962C8B-B14F-4D97-AF65-F5344CB8AC3E}">
        <p14:creationId xmlns:p14="http://schemas.microsoft.com/office/powerpoint/2010/main" val="1625278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Recommandation SENS : </a:t>
            </a:r>
            <a:r>
              <a:rPr lang="fr-FR" dirty="0"/>
              <a:t>inclure WMBSFP/Question WM10, si l’enquête a lieu dans un contexte où un BSFP est mis en œuvre pour les femmes enceintes et les femmes allaitantes avec un enfant de moins de 6 mois</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47</a:t>
            </a:fld>
            <a:endParaRPr lang="fr-FR"/>
          </a:p>
        </p:txBody>
      </p:sp>
    </p:spTree>
    <p:extLst>
      <p:ext uri="{BB962C8B-B14F-4D97-AF65-F5344CB8AC3E}">
        <p14:creationId xmlns:p14="http://schemas.microsoft.com/office/powerpoint/2010/main" val="2309338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Recommandation SENS : </a:t>
            </a:r>
            <a:r>
              <a:rPr lang="fr-FR" dirty="0"/>
              <a:t>inclure WMMUAC/Question WM11, si et seulement si les résultats sont nécessaires pour une enquête de base ou dans le cadre du suivi d’un programme. La mesure du PB chez les femmes est généralement nécessaire dans les contextes où un BSFP est mis en œuvre ; habituellement, ces programmes concernent les femmes enceintes et allaitantes avec un enfant de moins de 6 mois.</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48</a:t>
            </a:fld>
            <a:endParaRPr lang="fr-FR"/>
          </a:p>
        </p:txBody>
      </p:sp>
    </p:spTree>
    <p:extLst>
      <p:ext uri="{BB962C8B-B14F-4D97-AF65-F5344CB8AC3E}">
        <p14:creationId xmlns:p14="http://schemas.microsoft.com/office/powerpoint/2010/main" val="1735540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fiche de contrôle des mesures et des participants est disponible au niveau de l’Outil 14 du Pré-module SENS</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49</a:t>
            </a:fld>
            <a:endParaRPr lang="fr-FR"/>
          </a:p>
        </p:txBody>
      </p:sp>
    </p:spTree>
    <p:extLst>
      <p:ext uri="{BB962C8B-B14F-4D97-AF65-F5344CB8AC3E}">
        <p14:creationId xmlns:p14="http://schemas.microsoft.com/office/powerpoint/2010/main" val="106284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adapter au contexte de l’enquête</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a:t>
            </a:fld>
            <a:endParaRPr lang="fr-FR"/>
          </a:p>
        </p:txBody>
      </p:sp>
    </p:spTree>
    <p:extLst>
      <p:ext uri="{BB962C8B-B14F-4D97-AF65-F5344CB8AC3E}">
        <p14:creationId xmlns:p14="http://schemas.microsoft.com/office/powerpoint/2010/main" val="1544458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50</a:t>
            </a:fld>
            <a:endParaRPr lang="fr-FR"/>
          </a:p>
        </p:txBody>
      </p:sp>
    </p:spTree>
    <p:extLst>
      <p:ext uri="{BB962C8B-B14F-4D97-AF65-F5344CB8AC3E}">
        <p14:creationId xmlns:p14="http://schemas.microsoft.com/office/powerpoint/2010/main" val="1808221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51</a:t>
            </a:fld>
            <a:endParaRPr lang="fr-FR"/>
          </a:p>
        </p:txBody>
      </p:sp>
    </p:spTree>
    <p:extLst>
      <p:ext uri="{BB962C8B-B14F-4D97-AF65-F5344CB8AC3E}">
        <p14:creationId xmlns:p14="http://schemas.microsoft.com/office/powerpoint/2010/main" val="4176191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52</a:t>
            </a:fld>
            <a:endParaRPr lang="fr-FR"/>
          </a:p>
        </p:txBody>
      </p:sp>
    </p:spTree>
    <p:extLst>
      <p:ext uri="{BB962C8B-B14F-4D97-AF65-F5344CB8AC3E}">
        <p14:creationId xmlns:p14="http://schemas.microsoft.com/office/powerpoint/2010/main" val="6201592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54</a:t>
            </a:fld>
            <a:endParaRPr lang="fr-FR"/>
          </a:p>
        </p:txBody>
      </p:sp>
    </p:spTree>
    <p:extLst>
      <p:ext uri="{BB962C8B-B14F-4D97-AF65-F5344CB8AC3E}">
        <p14:creationId xmlns:p14="http://schemas.microsoft.com/office/powerpoint/2010/main" val="4105176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55</a:t>
            </a:fld>
            <a:endParaRPr lang="fr-FR"/>
          </a:p>
        </p:txBody>
      </p:sp>
    </p:spTree>
    <p:extLst>
      <p:ext uri="{BB962C8B-B14F-4D97-AF65-F5344CB8AC3E}">
        <p14:creationId xmlns:p14="http://schemas.microsoft.com/office/powerpoint/2010/main" val="744242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56</a:t>
            </a:fld>
            <a:endParaRPr lang="fr-FR"/>
          </a:p>
        </p:txBody>
      </p:sp>
    </p:spTree>
    <p:extLst>
      <p:ext uri="{BB962C8B-B14F-4D97-AF65-F5344CB8AC3E}">
        <p14:creationId xmlns:p14="http://schemas.microsoft.com/office/powerpoint/2010/main" val="449820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WM14 à inclure uniquement si mesure du PB chez les femmes et à adapter au contexte de l’enquête </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57</a:t>
            </a:fld>
            <a:endParaRPr lang="fr-FR"/>
          </a:p>
        </p:txBody>
      </p:sp>
    </p:spTree>
    <p:extLst>
      <p:ext uri="{BB962C8B-B14F-4D97-AF65-F5344CB8AC3E}">
        <p14:creationId xmlns:p14="http://schemas.microsoft.com/office/powerpoint/2010/main" val="3835819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adapter au contexte de l’enquête.</a:t>
            </a:r>
          </a:p>
          <a:p>
            <a:r>
              <a:rPr lang="fr-FR" dirty="0"/>
              <a:t>Programme nutritionnel pour les femmes malnutries?</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58</a:t>
            </a:fld>
            <a:endParaRPr lang="fr-FR"/>
          </a:p>
        </p:txBody>
      </p:sp>
    </p:spTree>
    <p:extLst>
      <p:ext uri="{BB962C8B-B14F-4D97-AF65-F5344CB8AC3E}">
        <p14:creationId xmlns:p14="http://schemas.microsoft.com/office/powerpoint/2010/main" val="30857663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Exemple de ticket de référence. Ticket </a:t>
            </a:r>
            <a:r>
              <a:rPr kumimoji="0" lang="fr-FR" sz="1200" b="0" i="0" u="none" strike="noStrike" kern="1200" cap="none" spc="0" normalizeH="0" baseline="0" noProof="0" dirty="0">
                <a:ln>
                  <a:noFill/>
                </a:ln>
                <a:solidFill>
                  <a:prstClr val="black"/>
                </a:solidFill>
                <a:effectLst/>
                <a:uLnTx/>
                <a:uFillTx/>
                <a:latin typeface="Arial"/>
                <a:ea typeface="+mn-ea"/>
                <a:cs typeface="+mn-cs"/>
              </a:rPr>
              <a:t>à</a:t>
            </a:r>
            <a:r>
              <a:rPr lang="fr-FR" dirty="0"/>
              <a:t> adapter au contexte de l’enquête.</a:t>
            </a:r>
          </a:p>
          <a:p>
            <a:r>
              <a:rPr lang="fr-FR" dirty="0"/>
              <a:t>Se référer </a:t>
            </a:r>
            <a:r>
              <a:rPr kumimoji="0" lang="fr-FR" sz="1200" b="0" i="0" u="none" strike="noStrike" kern="1200" cap="none" spc="0" normalizeH="0" baseline="0" noProof="0" dirty="0">
                <a:ln>
                  <a:noFill/>
                </a:ln>
                <a:solidFill>
                  <a:prstClr val="black"/>
                </a:solidFill>
                <a:effectLst/>
                <a:uLnTx/>
                <a:uFillTx/>
                <a:latin typeface="Arial"/>
                <a:ea typeface="+mn-ea"/>
                <a:cs typeface="+mn-cs"/>
              </a:rPr>
              <a:t>à</a:t>
            </a:r>
            <a:r>
              <a:rPr lang="fr-FR" dirty="0"/>
              <a:t> l’Outil 3 du Module 2.</a:t>
            </a:r>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59</a:t>
            </a:fld>
            <a:endParaRPr lang="fr-FR"/>
          </a:p>
        </p:txBody>
      </p:sp>
    </p:spTree>
    <p:extLst>
      <p:ext uri="{BB962C8B-B14F-4D97-AF65-F5344CB8AC3E}">
        <p14:creationId xmlns:p14="http://schemas.microsoft.com/office/powerpoint/2010/main" val="24203048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60</a:t>
            </a:fld>
            <a:endParaRPr lang="fr-FR"/>
          </a:p>
        </p:txBody>
      </p:sp>
    </p:spTree>
    <p:extLst>
      <p:ext uri="{BB962C8B-B14F-4D97-AF65-F5344CB8AC3E}">
        <p14:creationId xmlns:p14="http://schemas.microsoft.com/office/powerpoint/2010/main" val="324465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adapter au contexte de l’enquête</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6</a:t>
            </a:fld>
            <a:endParaRPr lang="fr-FR"/>
          </a:p>
        </p:txBody>
      </p:sp>
    </p:spTree>
    <p:extLst>
      <p:ext uri="{BB962C8B-B14F-4D97-AF65-F5344CB8AC3E}">
        <p14:creationId xmlns:p14="http://schemas.microsoft.com/office/powerpoint/2010/main" val="1853212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AA6BA0-1B41-470B-9D1C-517E7763624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43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adapter au contexte de l’enquête</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7</a:t>
            </a:fld>
            <a:endParaRPr lang="fr-FR"/>
          </a:p>
        </p:txBody>
      </p:sp>
    </p:spTree>
    <p:extLst>
      <p:ext uri="{BB962C8B-B14F-4D97-AF65-F5344CB8AC3E}">
        <p14:creationId xmlns:p14="http://schemas.microsoft.com/office/powerpoint/2010/main" val="382436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adapter au contexte de l’enquête</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8</a:t>
            </a:fld>
            <a:endParaRPr lang="fr-FR"/>
          </a:p>
        </p:txBody>
      </p:sp>
    </p:spTree>
    <p:extLst>
      <p:ext uri="{BB962C8B-B14F-4D97-AF65-F5344CB8AC3E}">
        <p14:creationId xmlns:p14="http://schemas.microsoft.com/office/powerpoint/2010/main" val="20892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adapter au contexte de l’enquête</a:t>
            </a:r>
          </a:p>
          <a:p>
            <a:endParaRPr lang="fr-FR" dirty="0"/>
          </a:p>
        </p:txBody>
      </p:sp>
      <p:sp>
        <p:nvSpPr>
          <p:cNvPr id="4" name="Espace réservé du numéro de diapositive 3"/>
          <p:cNvSpPr>
            <a:spLocks noGrp="1"/>
          </p:cNvSpPr>
          <p:nvPr>
            <p:ph type="sldNum" sz="quarter" idx="10"/>
          </p:nvPr>
        </p:nvSpPr>
        <p:spPr/>
        <p:txBody>
          <a:bodyPr/>
          <a:lstStyle/>
          <a:p>
            <a:fld id="{17AA6BA0-1B41-470B-9D1C-517E7763624D}" type="slidenum">
              <a:rPr lang="fr-FR" smtClean="0"/>
              <a:t>9</a:t>
            </a:fld>
            <a:endParaRPr lang="fr-FR"/>
          </a:p>
        </p:txBody>
      </p:sp>
    </p:spTree>
    <p:extLst>
      <p:ext uri="{BB962C8B-B14F-4D97-AF65-F5344CB8AC3E}">
        <p14:creationId xmlns:p14="http://schemas.microsoft.com/office/powerpoint/2010/main" val="1283059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pic>
        <p:nvPicPr>
          <p:cNvPr id="9" name="Picture 8" descr="bluestri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spTree>
    <p:extLst>
      <p:ext uri="{BB962C8B-B14F-4D97-AF65-F5344CB8AC3E}">
        <p14:creationId xmlns:p14="http://schemas.microsoft.com/office/powerpoint/2010/main" val="312181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12191999" cy="6004984"/>
          </a:xfrm>
          <a:solidFill>
            <a:schemeClr val="bg1">
              <a:lumMod val="85000"/>
            </a:schemeClr>
          </a:solidFill>
        </p:spPr>
        <p:txBody>
          <a:bodyPr anchor="ctr" anchorCtr="0">
            <a:normAutofit/>
          </a:bodyPr>
          <a:lstStyle>
            <a:lvl1pPr marL="0" indent="0" algn="r">
              <a:buFontTx/>
              <a:buNone/>
              <a:defRPr sz="2667" baseline="0"/>
            </a:lvl1pPr>
          </a:lstStyle>
          <a:p>
            <a:r>
              <a:rPr lang="en-US" dirty="0"/>
              <a:t>Drag picture to placeholder </a:t>
            </a:r>
            <a:br>
              <a:rPr lang="en-US" dirty="0"/>
            </a:br>
            <a:r>
              <a:rPr lang="en-US" dirty="0"/>
              <a:t>or click icon to add</a:t>
            </a:r>
          </a:p>
        </p:txBody>
      </p:sp>
      <p:sp>
        <p:nvSpPr>
          <p:cNvPr id="10" name="Rectangle 9"/>
          <p:cNvSpPr/>
          <p:nvPr/>
        </p:nvSpPr>
        <p:spPr>
          <a:xfrm>
            <a:off x="1" y="-1"/>
            <a:ext cx="5839313" cy="6014717"/>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78711" y="272465"/>
            <a:ext cx="6942572" cy="1291135"/>
          </a:xfrm>
        </p:spPr>
        <p:txBody>
          <a:bodyPr/>
          <a:lstStyle>
            <a:lvl1pPr>
              <a:defRPr/>
            </a:lvl1pPr>
          </a:lstStyle>
          <a:p>
            <a:r>
              <a:rPr lang="fr-FR"/>
              <a:t>Modifiez le style du titre</a:t>
            </a:r>
            <a:endParaRPr lang="en-US" dirty="0"/>
          </a:p>
        </p:txBody>
      </p:sp>
      <p:sp>
        <p:nvSpPr>
          <p:cNvPr id="4" name="Content Placeholder 3"/>
          <p:cNvSpPr>
            <a:spLocks noGrp="1"/>
          </p:cNvSpPr>
          <p:nvPr>
            <p:ph sz="half" idx="2"/>
          </p:nvPr>
        </p:nvSpPr>
        <p:spPr>
          <a:xfrm>
            <a:off x="278713" y="1732800"/>
            <a:ext cx="5541137"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063325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8C39B41-D8B5-4052-B551-9B5525EAA8B6}" type="datetimeFigureOut">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3815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26359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75186" y="273049"/>
            <a:ext cx="4240551" cy="1162051"/>
          </a:xfrm>
        </p:spPr>
        <p:txBody>
          <a:bodyPr anchor="b"/>
          <a:lstStyle>
            <a:lvl1pPr algn="l">
              <a:defRPr sz="2667" b="1"/>
            </a:lvl1pPr>
          </a:lstStyle>
          <a:p>
            <a:r>
              <a:rPr lang="fr-FR"/>
              <a:t>Modifiez le style du titre</a:t>
            </a:r>
            <a:endParaRPr lang="en-US" dirty="0"/>
          </a:p>
        </p:txBody>
      </p:sp>
      <p:sp>
        <p:nvSpPr>
          <p:cNvPr id="3" name="Content Placeholder 2"/>
          <p:cNvSpPr>
            <a:spLocks noGrp="1"/>
          </p:cNvSpPr>
          <p:nvPr>
            <p:ph idx="1"/>
          </p:nvPr>
        </p:nvSpPr>
        <p:spPr>
          <a:xfrm>
            <a:off x="4766733" y="273051"/>
            <a:ext cx="7164931" cy="555588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275186" y="1732801"/>
            <a:ext cx="4240551" cy="409613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2ABBEA6-7C60-4B02-AE87-00D78D8422AF}"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58411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0138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a:t>Cliquez sur l'icône pour ajouter une image</a:t>
            </a:r>
            <a:endParaRPr lang="en-US" dirty="0"/>
          </a:p>
        </p:txBody>
      </p:sp>
      <p:sp>
        <p:nvSpPr>
          <p:cNvPr id="5" name="Date Placeholder 4"/>
          <p:cNvSpPr>
            <a:spLocks noGrp="1"/>
          </p:cNvSpPr>
          <p:nvPr>
            <p:ph type="dt" sz="half" idx="10"/>
          </p:nvPr>
        </p:nvSpPr>
        <p:spPr/>
        <p:txBody>
          <a:bodyPr/>
          <a:lstStyle/>
          <a:p>
            <a:fld id="{98624D31-43A5-475A-80CF-332C9F6DCF35}"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
        <p:nvSpPr>
          <p:cNvPr id="9" name="Text Placeholder 3"/>
          <p:cNvSpPr>
            <a:spLocks noGrp="1"/>
          </p:cNvSpPr>
          <p:nvPr>
            <p:ph type="body" sz="half" idx="2"/>
          </p:nvPr>
        </p:nvSpPr>
        <p:spPr>
          <a:xfrm>
            <a:off x="0" y="4116260"/>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867">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Tree>
    <p:extLst>
      <p:ext uri="{BB962C8B-B14F-4D97-AF65-F5344CB8AC3E}">
        <p14:creationId xmlns:p14="http://schemas.microsoft.com/office/powerpoint/2010/main" val="344017489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E2D6473-DF6D-4702-B328-E0DD40540A4E}"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70439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9827" y="274639"/>
            <a:ext cx="2743200" cy="556402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78712" y="274639"/>
            <a:ext cx="8697915" cy="556402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26F7E3A-B166-407D-9866-32884E7D5B37}"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5992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bg2"/>
                </a:solidFill>
              </a:defRPr>
            </a:lvl1pPr>
          </a:lstStyle>
          <a:p>
            <a:r>
              <a:rPr lang="fr-FR"/>
              <a:t>Modifiez le style du titre</a:t>
            </a:r>
            <a:endParaRPr lang="en-US" dirty="0"/>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pic>
        <p:nvPicPr>
          <p:cNvPr id="9" name="Picture 8" descr="bluestri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spTree>
    <p:extLst>
      <p:ext uri="{BB962C8B-B14F-4D97-AF65-F5344CB8AC3E}">
        <p14:creationId xmlns:p14="http://schemas.microsoft.com/office/powerpoint/2010/main" val="387640510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28FC5F6-F338-4AE4-BB23-26385BCFC423}"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a:t>
            </a:fld>
            <a:endParaRPr lang="en-US" dirty="0"/>
          </a:p>
        </p:txBody>
      </p:sp>
    </p:spTree>
    <p:extLst>
      <p:ext uri="{BB962C8B-B14F-4D97-AF65-F5344CB8AC3E}">
        <p14:creationId xmlns:p14="http://schemas.microsoft.com/office/powerpoint/2010/main" val="210862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81587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2000" cy="6013449"/>
          </a:xfrm>
          <a:solidFill>
            <a:schemeClr val="bg1">
              <a:lumMod val="50000"/>
            </a:schemeClr>
          </a:solidFill>
        </p:spPr>
        <p:txBody>
          <a:bodyPr>
            <a:normAutofit/>
          </a:bodyPr>
          <a:lstStyle>
            <a:lvl1pPr marL="0" indent="0" algn="ctr">
              <a:buFontTx/>
              <a:buNone/>
              <a:defRPr sz="2667" baseline="0">
                <a:solidFill>
                  <a:schemeClr val="tx2"/>
                </a:solidFill>
              </a:defRPr>
            </a:lvl1pPr>
          </a:lstStyle>
          <a:p>
            <a:r>
              <a:rPr lang="en-US" dirty="0"/>
              <a:t>Drag background image here</a:t>
            </a:r>
          </a:p>
        </p:txBody>
      </p:sp>
      <p:sp>
        <p:nvSpPr>
          <p:cNvPr id="2" name="Title 1"/>
          <p:cNvSpPr>
            <a:spLocks noGrp="1"/>
          </p:cNvSpPr>
          <p:nvPr>
            <p:ph type="ctrTitle"/>
          </p:nvPr>
        </p:nvSpPr>
        <p:spPr>
          <a:xfrm>
            <a:off x="243306" y="651983"/>
            <a:ext cx="11746751" cy="2744124"/>
          </a:xfrm>
        </p:spPr>
        <p:txBody>
          <a:bodyPr tIns="0" bIns="0" anchor="b" anchorCtr="0">
            <a:noAutofit/>
          </a:bodyPr>
          <a:lstStyle>
            <a:lvl1pPr algn="ctr">
              <a:defRPr sz="5867" b="1">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en-US" dirty="0"/>
          </a:p>
        </p:txBody>
      </p:sp>
    </p:spTree>
    <p:extLst>
      <p:ext uri="{BB962C8B-B14F-4D97-AF65-F5344CB8AC3E}">
        <p14:creationId xmlns:p14="http://schemas.microsoft.com/office/powerpoint/2010/main" val="5651316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78713" y="2840483"/>
            <a:ext cx="11594559" cy="1362075"/>
          </a:xfrm>
        </p:spPr>
        <p:txBody>
          <a:bodyPr anchor="t"/>
          <a:lstStyle>
            <a:lvl1pPr algn="l">
              <a:defRPr sz="5333" b="1" cap="all"/>
            </a:lvl1pPr>
          </a:lstStyle>
          <a:p>
            <a:r>
              <a:rPr lang="fr-FR"/>
              <a:t>Modifiez le style du titre</a:t>
            </a:r>
            <a:endParaRPr lang="en-US" dirty="0"/>
          </a:p>
        </p:txBody>
      </p:sp>
      <p:sp>
        <p:nvSpPr>
          <p:cNvPr id="3" name="Text Placeholder 2"/>
          <p:cNvSpPr>
            <a:spLocks noGrp="1"/>
          </p:cNvSpPr>
          <p:nvPr>
            <p:ph type="body" idx="1"/>
          </p:nvPr>
        </p:nvSpPr>
        <p:spPr>
          <a:xfrm>
            <a:off x="278713" y="1233253"/>
            <a:ext cx="11594559" cy="1500187"/>
          </a:xfrm>
        </p:spPr>
        <p:txBody>
          <a:bodyPr lIns="0" tIns="0" rIns="0" bIns="0" anchor="b">
            <a:normAutofit/>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89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78712" y="1732801"/>
            <a:ext cx="5715688" cy="41162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732801"/>
            <a:ext cx="5753528" cy="41162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667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31278" y="9732"/>
            <a:ext cx="6060721" cy="6004984"/>
          </a:xfrm>
          <a:solidFill>
            <a:schemeClr val="bg1">
              <a:lumMod val="85000"/>
            </a:schemeClr>
          </a:solidFill>
        </p:spPr>
        <p:txBody>
          <a:bodyPr anchor="ctr" anchorCtr="0">
            <a:normAutofit/>
          </a:bodyPr>
          <a:lstStyle>
            <a:lvl1pPr marL="0" indent="0" algn="ctr">
              <a:buFontTx/>
              <a:buNone/>
              <a:defRPr sz="2667"/>
            </a:lvl1pPr>
          </a:lstStyle>
          <a:p>
            <a:r>
              <a:rPr lang="en-US" dirty="0"/>
              <a:t>Click icon to add Image</a:t>
            </a:r>
          </a:p>
        </p:txBody>
      </p:sp>
      <p:sp>
        <p:nvSpPr>
          <p:cNvPr id="2" name="Title 1"/>
          <p:cNvSpPr>
            <a:spLocks noGrp="1"/>
          </p:cNvSpPr>
          <p:nvPr>
            <p:ph type="title"/>
          </p:nvPr>
        </p:nvSpPr>
        <p:spPr>
          <a:xfrm>
            <a:off x="278712" y="272465"/>
            <a:ext cx="5628733" cy="1291135"/>
          </a:xfrm>
        </p:spPr>
        <p:txBody>
          <a:bodyPr/>
          <a:lstStyle>
            <a:lvl1pPr>
              <a:defRPr/>
            </a:lvl1pPr>
          </a:lstStyle>
          <a:p>
            <a:r>
              <a:rPr lang="fr-FR"/>
              <a:t>Modifiez le style du titre</a:t>
            </a:r>
            <a:endParaRPr lang="en-US" dirty="0"/>
          </a:p>
        </p:txBody>
      </p:sp>
      <p:sp>
        <p:nvSpPr>
          <p:cNvPr id="4" name="Content Placeholder 3"/>
          <p:cNvSpPr>
            <a:spLocks noGrp="1"/>
          </p:cNvSpPr>
          <p:nvPr>
            <p:ph sz="half" idx="2"/>
          </p:nvPr>
        </p:nvSpPr>
        <p:spPr>
          <a:xfrm>
            <a:off x="278712" y="1732800"/>
            <a:ext cx="5628733"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8624D31-43A5-475A-80CF-332C9F6DCF35}"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331355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12191999" cy="6004984"/>
          </a:xfrm>
          <a:solidFill>
            <a:schemeClr val="accent2"/>
          </a:solidFill>
        </p:spPr>
        <p:txBody>
          <a:bodyPr anchor="ctr" anchorCtr="0">
            <a:normAutofit/>
          </a:bodyPr>
          <a:lstStyle>
            <a:lvl1pPr marL="0" indent="0" algn="r">
              <a:buFontTx/>
              <a:buNone/>
              <a:defRPr sz="2667" baseline="0">
                <a:solidFill>
                  <a:schemeClr val="bg1"/>
                </a:solidFill>
              </a:defRPr>
            </a:lvl1pPr>
          </a:lstStyle>
          <a:p>
            <a:r>
              <a:rPr lang="en-US" dirty="0"/>
              <a:t>Drag picture to placeholder </a:t>
            </a:r>
            <a:br>
              <a:rPr lang="en-US" dirty="0"/>
            </a:br>
            <a:r>
              <a:rPr lang="en-US" dirty="0"/>
              <a:t>or click icon to add</a:t>
            </a:r>
          </a:p>
        </p:txBody>
      </p:sp>
      <p:sp>
        <p:nvSpPr>
          <p:cNvPr id="2" name="Title 1"/>
          <p:cNvSpPr>
            <a:spLocks noGrp="1"/>
          </p:cNvSpPr>
          <p:nvPr>
            <p:ph type="title"/>
          </p:nvPr>
        </p:nvSpPr>
        <p:spPr>
          <a:xfrm>
            <a:off x="278711" y="272465"/>
            <a:ext cx="6942572" cy="1291135"/>
          </a:xfrm>
        </p:spPr>
        <p:txBody>
          <a:bodyPr/>
          <a:lstStyle>
            <a:lvl1pPr>
              <a:defRPr>
                <a:solidFill>
                  <a:schemeClr val="tx2"/>
                </a:solidFill>
              </a:defRPr>
            </a:lvl1pPr>
          </a:lstStyle>
          <a:p>
            <a:r>
              <a:rPr lang="fr-FR"/>
              <a:t>Modifiez le style du titre</a:t>
            </a:r>
            <a:endParaRPr lang="en-US" dirty="0"/>
          </a:p>
        </p:txBody>
      </p:sp>
      <p:sp>
        <p:nvSpPr>
          <p:cNvPr id="4" name="Content Placeholder 3"/>
          <p:cNvSpPr>
            <a:spLocks noGrp="1"/>
          </p:cNvSpPr>
          <p:nvPr>
            <p:ph sz="half" idx="2"/>
          </p:nvPr>
        </p:nvSpPr>
        <p:spPr>
          <a:xfrm>
            <a:off x="278712" y="1732800"/>
            <a:ext cx="5482744" cy="4038411"/>
          </a:xfrm>
        </p:spPr>
        <p:txBody>
          <a:bodyPr/>
          <a:lstStyle>
            <a:lvl1pPr>
              <a:buClr>
                <a:schemeClr val="accent3"/>
              </a:buClr>
              <a:defRPr sz="3200">
                <a:solidFill>
                  <a:schemeClr val="tx2"/>
                </a:solidFill>
              </a:defRPr>
            </a:lvl1pPr>
            <a:lvl2pPr>
              <a:buClr>
                <a:schemeClr val="accent3"/>
              </a:buClr>
              <a:defRPr sz="2667">
                <a:solidFill>
                  <a:schemeClr val="tx2"/>
                </a:solidFill>
              </a:defRPr>
            </a:lvl2pPr>
            <a:lvl3pPr>
              <a:buClr>
                <a:schemeClr val="accent3"/>
              </a:buClr>
              <a:defRPr sz="2400">
                <a:solidFill>
                  <a:schemeClr val="tx2"/>
                </a:solidFill>
              </a:defRPr>
            </a:lvl3pPr>
            <a:lvl4pPr>
              <a:buClr>
                <a:schemeClr val="accent3"/>
              </a:buClr>
              <a:defRPr sz="2133">
                <a:solidFill>
                  <a:schemeClr val="tx2"/>
                </a:solidFill>
              </a:defRPr>
            </a:lvl4pPr>
            <a:lvl5pPr>
              <a:buClr>
                <a:schemeClr val="accent3"/>
              </a:buClr>
              <a:defRPr sz="2133">
                <a:solidFill>
                  <a:schemeClr val="tx2"/>
                </a:solidFill>
              </a:defRPr>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807105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712" y="272465"/>
            <a:ext cx="11672416" cy="1291135"/>
          </a:xfrm>
          <a:prstGeom prst="rect">
            <a:avLst/>
          </a:prstGeom>
        </p:spPr>
        <p:txBody>
          <a:bodyPr vert="horz" lIns="0" tIns="0" rIns="0" bIns="0" rtlCol="0" anchor="b" anchorCtr="0">
            <a:normAutofit/>
          </a:bodyPr>
          <a:lstStyle/>
          <a:p>
            <a:r>
              <a:rPr lang="fr-FR"/>
              <a:t>Modifiez le style du titre</a:t>
            </a:r>
            <a:endParaRPr lang="en-US" dirty="0"/>
          </a:p>
        </p:txBody>
      </p:sp>
      <p:sp>
        <p:nvSpPr>
          <p:cNvPr id="3" name="Text Placeholder 2"/>
          <p:cNvSpPr>
            <a:spLocks noGrp="1"/>
          </p:cNvSpPr>
          <p:nvPr>
            <p:ph type="body" idx="1"/>
          </p:nvPr>
        </p:nvSpPr>
        <p:spPr>
          <a:xfrm>
            <a:off x="278712" y="1732139"/>
            <a:ext cx="11672416" cy="4028680"/>
          </a:xfrm>
          <a:prstGeom prst="rect">
            <a:avLst/>
          </a:prstGeom>
        </p:spPr>
        <p:txBody>
          <a:bodyPr vert="horz" lIns="91440" tIns="45720" rIns="91440" bIns="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78712"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fld id="{98624D31-43A5-475A-80CF-332C9F6DCF35}" type="datetimeFigureOut">
              <a:rPr lang="en-US" smtClean="0"/>
              <a:t>12/1/2020</a:t>
            </a:fld>
            <a:endParaRPr lang="en-US" dirty="0"/>
          </a:p>
        </p:txBody>
      </p:sp>
      <p:sp>
        <p:nvSpPr>
          <p:cNvPr id="5" name="Footer Placeholder 4"/>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lgn="l">
              <a:defRPr sz="1333">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1148406"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72315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p:titleStyle>
    <p:bodyStyle>
      <a:lvl1pPr marL="457189" indent="-457189" algn="l" defTabSz="609585" rtl="0" eaLnBrk="1" latinLnBrk="0" hangingPunct="1">
        <a:spcBef>
          <a:spcPct val="20000"/>
        </a:spcBef>
        <a:buClr>
          <a:schemeClr val="accent1"/>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1"/>
        </a:buClr>
        <a:buFont typeface="Arial"/>
        <a:buChar char="•"/>
        <a:defRPr sz="2667" kern="1200">
          <a:solidFill>
            <a:schemeClr val="tx1"/>
          </a:solidFill>
          <a:latin typeface="+mn-lt"/>
          <a:ea typeface="+mn-ea"/>
          <a:cs typeface="+mn-cs"/>
        </a:defRPr>
      </a:lvl3pPr>
      <a:lvl4pPr marL="2133547"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9.jfi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manualidadescon.com/4967/molde-de-biberon-para-baby-shower" TargetMode="Externa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2488" y="1872064"/>
            <a:ext cx="10747023" cy="1839489"/>
          </a:xfrm>
        </p:spPr>
        <p:txBody>
          <a:bodyPr>
            <a:normAutofit fontScale="90000"/>
          </a:bodyPr>
          <a:lstStyle/>
          <a:p>
            <a:pPr algn="ctr"/>
            <a:r>
              <a:rPr lang="fr-FR" sz="6600" b="1" dirty="0"/>
              <a:t>Enquêtes SENS </a:t>
            </a:r>
            <a:br>
              <a:rPr lang="fr-FR" sz="6600" dirty="0"/>
            </a:br>
            <a:r>
              <a:rPr lang="fr-FR" sz="5300" b="0" dirty="0">
                <a:solidFill>
                  <a:schemeClr val="bg1"/>
                </a:solidFill>
              </a:rPr>
              <a:t>[Nom des camps/Zones d’enquête] Région, Pays - Période</a:t>
            </a:r>
            <a:endParaRPr lang="fr-FR" sz="6600" b="0" dirty="0">
              <a:solidFill>
                <a:schemeClr val="bg1"/>
              </a:solidFill>
            </a:endParaRPr>
          </a:p>
        </p:txBody>
      </p:sp>
      <p:sp>
        <p:nvSpPr>
          <p:cNvPr id="6" name="Sous-titre 2"/>
          <p:cNvSpPr>
            <a:spLocks noGrp="1"/>
          </p:cNvSpPr>
          <p:nvPr>
            <p:ph type="subTitle" idx="1"/>
          </p:nvPr>
        </p:nvSpPr>
        <p:spPr>
          <a:xfrm>
            <a:off x="1097279" y="4635925"/>
            <a:ext cx="10058400" cy="1143000"/>
          </a:xfrm>
        </p:spPr>
        <p:txBody>
          <a:bodyPr>
            <a:normAutofit/>
          </a:bodyPr>
          <a:lstStyle/>
          <a:p>
            <a:r>
              <a:rPr lang="fr-FR" dirty="0"/>
              <a:t>Formation des enquêteurs</a:t>
            </a:r>
          </a:p>
          <a:p>
            <a:r>
              <a:rPr lang="fr-FR" sz="1800" dirty="0"/>
              <a:t>[LIEU, DATES]</a:t>
            </a:r>
          </a:p>
        </p:txBody>
      </p:sp>
      <p:sp>
        <p:nvSpPr>
          <p:cNvPr id="12" name="ZoneTexte 11">
            <a:extLst>
              <a:ext uri="{FF2B5EF4-FFF2-40B4-BE49-F238E27FC236}">
                <a16:creationId xmlns:a16="http://schemas.microsoft.com/office/drawing/2014/main" id="{E4009F5F-9D41-458D-855A-3D7416553A66}"/>
              </a:ext>
            </a:extLst>
          </p:cNvPr>
          <p:cNvSpPr txBox="1"/>
          <p:nvPr/>
        </p:nvSpPr>
        <p:spPr>
          <a:xfrm>
            <a:off x="248355" y="6204844"/>
            <a:ext cx="6096000" cy="369332"/>
          </a:xfrm>
          <a:prstGeom prst="rect">
            <a:avLst/>
          </a:prstGeom>
          <a:noFill/>
        </p:spPr>
        <p:txBody>
          <a:bodyPr wrap="square">
            <a:spAutoFit/>
          </a:bodyPr>
          <a:lstStyle/>
          <a:p>
            <a:r>
              <a:rPr lang="fr-FR" sz="1800" dirty="0">
                <a:solidFill>
                  <a:schemeClr val="tx2"/>
                </a:solidFill>
              </a:rPr>
              <a:t>[LOGO PARTENAIRES]</a:t>
            </a:r>
            <a:endParaRPr lang="fr-FR" dirty="0">
              <a:solidFill>
                <a:schemeClr val="tx2"/>
              </a:solidFill>
            </a:endParaRPr>
          </a:p>
        </p:txBody>
      </p:sp>
    </p:spTree>
    <p:extLst>
      <p:ext uri="{BB962C8B-B14F-4D97-AF65-F5344CB8AC3E}">
        <p14:creationId xmlns:p14="http://schemas.microsoft.com/office/powerpoint/2010/main" val="270663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44842"/>
            <a:ext cx="11672416" cy="824716"/>
          </a:xfrm>
        </p:spPr>
        <p:txBody>
          <a:bodyPr/>
          <a:lstStyle/>
          <a:p>
            <a:r>
              <a:rPr lang="fr-FR" dirty="0"/>
              <a:t>Plan de Collecte des Données</a:t>
            </a:r>
          </a:p>
        </p:txBody>
      </p:sp>
      <p:sp>
        <p:nvSpPr>
          <p:cNvPr id="3" name="Espace réservé du contenu 2"/>
          <p:cNvSpPr>
            <a:spLocks noGrp="1"/>
          </p:cNvSpPr>
          <p:nvPr>
            <p:ph idx="1"/>
          </p:nvPr>
        </p:nvSpPr>
        <p:spPr>
          <a:xfrm>
            <a:off x="509767" y="1111072"/>
            <a:ext cx="11210306" cy="5189517"/>
          </a:xfrm>
        </p:spPr>
        <p:txBody>
          <a:bodyPr>
            <a:normAutofit/>
          </a:bodyPr>
          <a:lstStyle/>
          <a:p>
            <a:pPr>
              <a:lnSpc>
                <a:spcPct val="150000"/>
              </a:lnSpc>
              <a:spcBef>
                <a:spcPts val="0"/>
              </a:spcBef>
              <a:buFont typeface="Arial" panose="020B0604020202020204" pitchFamily="34" charset="0"/>
              <a:buChar char="•"/>
            </a:pPr>
            <a:r>
              <a:rPr lang="fr-FR" sz="2400" b="1" dirty="0">
                <a:solidFill>
                  <a:srgbClr val="FF0000"/>
                </a:solidFill>
              </a:rPr>
              <a:t>À adapter</a:t>
            </a:r>
          </a:p>
          <a:p>
            <a:pPr>
              <a:lnSpc>
                <a:spcPct val="150000"/>
              </a:lnSpc>
              <a:spcBef>
                <a:spcPts val="0"/>
              </a:spcBef>
              <a:buFont typeface="Arial" panose="020B0604020202020204" pitchFamily="34" charset="0"/>
              <a:buChar char="•"/>
            </a:pPr>
            <a:r>
              <a:rPr lang="fr-FR" sz="2400" i="1" dirty="0"/>
              <a:t>Exemple :</a:t>
            </a: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Camp BBB </a:t>
            </a:r>
            <a:r>
              <a:rPr kumimoji="0" lang="fr-FR" sz="2400" b="0" i="1"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r>
              <a:rPr kumimoji="0" lang="fr-FR" sz="2400" b="0" i="1" u="none" strike="noStrike" kern="1200" cap="none" spc="0" normalizeH="0" baseline="0" noProof="0" dirty="0">
                <a:ln>
                  <a:noFill/>
                </a:ln>
                <a:solidFill>
                  <a:prstClr val="black"/>
                </a:solidFill>
                <a:effectLst/>
                <a:uLnTx/>
                <a:uFillTx/>
                <a:latin typeface="Arial"/>
                <a:ea typeface="+mn-ea"/>
                <a:cs typeface="+mn-cs"/>
              </a:rPr>
              <a:t> Du 4 au 12 novembre</a:t>
            </a:r>
          </a:p>
          <a:p>
            <a:pPr lvl="1" indent="-457189">
              <a:spcBef>
                <a:spcPts val="0"/>
              </a:spcBef>
              <a:buClr>
                <a:srgbClr val="0072BC"/>
              </a:buClr>
              <a:buFont typeface="Courier New" panose="02070309020205020404" pitchFamily="49" charset="0"/>
              <a:buChar char="o"/>
              <a:defRPr/>
            </a:pPr>
            <a:r>
              <a:rPr lang="fr-FR" sz="1867" i="1" dirty="0">
                <a:solidFill>
                  <a:prstClr val="black"/>
                </a:solidFill>
                <a:latin typeface="Arial"/>
              </a:rPr>
              <a:t>6</a:t>
            </a:r>
            <a:r>
              <a:rPr kumimoji="0" lang="fr-FR" sz="1867" b="0" i="1" u="none" strike="noStrike" kern="1200" cap="none" spc="0" normalizeH="0" baseline="0" noProof="0" dirty="0">
                <a:ln>
                  <a:noFill/>
                </a:ln>
                <a:solidFill>
                  <a:prstClr val="black"/>
                </a:solidFill>
                <a:effectLst/>
                <a:uLnTx/>
                <a:uFillTx/>
                <a:latin typeface="Arial"/>
                <a:ea typeface="+mn-ea"/>
                <a:cs typeface="+mn-cs"/>
              </a:rPr>
              <a:t> équipes pendant 6 jours</a:t>
            </a:r>
          </a:p>
          <a:p>
            <a:pPr lvl="1" indent="-457189">
              <a:spcBef>
                <a:spcPts val="0"/>
              </a:spcBef>
              <a:buClr>
                <a:srgbClr val="0072BC"/>
              </a:buClr>
              <a:buFont typeface="Courier New" panose="02070309020205020404" pitchFamily="49" charset="0"/>
              <a:buChar char="o"/>
              <a:defRPr/>
            </a:pPr>
            <a:r>
              <a:rPr kumimoji="0" lang="fr-FR" sz="1867" b="0" i="1" u="none" strike="noStrike" kern="1200" cap="none" spc="0" normalizeH="0" baseline="0" noProof="0" dirty="0">
                <a:ln>
                  <a:noFill/>
                </a:ln>
                <a:solidFill>
                  <a:prstClr val="black"/>
                </a:solidFill>
                <a:effectLst/>
                <a:uLnTx/>
                <a:uFillTx/>
                <a:latin typeface="Arial"/>
                <a:ea typeface="+mn-ea"/>
                <a:cs typeface="+mn-cs"/>
              </a:rPr>
              <a:t>3 superviseurs</a:t>
            </a: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endParaRPr kumimoji="0" lang="fr-FR" sz="2400" b="0" i="1"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 Camp CCC </a:t>
            </a:r>
            <a:r>
              <a:rPr kumimoji="0" lang="fr-FR" sz="2400" b="0" i="1"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r>
              <a:rPr kumimoji="0" lang="fr-FR" sz="2400" b="0" i="1" u="none" strike="noStrike" kern="1200" cap="none" spc="0" normalizeH="0" baseline="0" noProof="0" dirty="0">
                <a:ln>
                  <a:noFill/>
                </a:ln>
                <a:solidFill>
                  <a:prstClr val="black"/>
                </a:solidFill>
                <a:effectLst/>
                <a:uLnTx/>
                <a:uFillTx/>
                <a:latin typeface="Arial"/>
                <a:ea typeface="+mn-ea"/>
                <a:cs typeface="+mn-cs"/>
              </a:rPr>
              <a:t> Du 13 au 19 novembre</a:t>
            </a:r>
          </a:p>
          <a:p>
            <a:pPr marL="876286" lvl="1" indent="-342900">
              <a:spcBef>
                <a:spcPts val="0"/>
              </a:spcBef>
              <a:buClr>
                <a:srgbClr val="0072BC"/>
              </a:buClr>
              <a:buFont typeface="Courier New" panose="02070309020205020404" pitchFamily="49" charset="0"/>
              <a:buChar char="o"/>
              <a:defRPr/>
            </a:pPr>
            <a:r>
              <a:rPr lang="fr-FR" sz="1867" i="1" dirty="0">
                <a:solidFill>
                  <a:prstClr val="black"/>
                </a:solidFill>
                <a:latin typeface="Arial"/>
              </a:rPr>
              <a:t>6</a:t>
            </a:r>
            <a:r>
              <a:rPr kumimoji="0" lang="fr-FR" sz="1867" b="0" i="1" u="none" strike="noStrike" kern="1200" cap="none" spc="0" normalizeH="0" baseline="0" noProof="0" dirty="0">
                <a:ln>
                  <a:noFill/>
                </a:ln>
                <a:solidFill>
                  <a:prstClr val="black"/>
                </a:solidFill>
                <a:effectLst/>
                <a:uLnTx/>
                <a:uFillTx/>
                <a:latin typeface="Arial"/>
                <a:ea typeface="+mn-ea"/>
                <a:cs typeface="+mn-cs"/>
              </a:rPr>
              <a:t> équipes pendant 6 jours</a:t>
            </a:r>
          </a:p>
          <a:p>
            <a:pPr marL="876286" lvl="1" indent="-342900">
              <a:spcBef>
                <a:spcPts val="0"/>
              </a:spcBef>
              <a:buClr>
                <a:srgbClr val="0072BC"/>
              </a:buClr>
              <a:buFont typeface="Courier New" panose="02070309020205020404" pitchFamily="49" charset="0"/>
              <a:buChar char="o"/>
              <a:defRPr/>
            </a:pPr>
            <a:r>
              <a:rPr kumimoji="0" lang="fr-FR" sz="1867" b="0" i="1" u="none" strike="noStrike" kern="1200" cap="none" spc="0" normalizeH="0" baseline="0" noProof="0" dirty="0">
                <a:ln>
                  <a:noFill/>
                </a:ln>
                <a:solidFill>
                  <a:prstClr val="black"/>
                </a:solidFill>
                <a:effectLst/>
                <a:uLnTx/>
                <a:uFillTx/>
                <a:latin typeface="Arial"/>
                <a:ea typeface="+mn-ea"/>
                <a:cs typeface="+mn-cs"/>
              </a:rPr>
              <a:t>3 superviseurs</a:t>
            </a: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endParaRPr kumimoji="0" lang="fr-FR" sz="2400" b="0" i="1"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 Camp DDD </a:t>
            </a:r>
            <a:r>
              <a:rPr kumimoji="0" lang="fr-FR" sz="2400" b="0" i="1"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r>
              <a:rPr kumimoji="0" lang="fr-FR" sz="2400" b="0" i="1" u="none" strike="noStrike" kern="1200" cap="none" spc="0" normalizeH="0" baseline="0" noProof="0" dirty="0">
                <a:ln>
                  <a:noFill/>
                </a:ln>
                <a:solidFill>
                  <a:prstClr val="black"/>
                </a:solidFill>
                <a:effectLst/>
                <a:uLnTx/>
                <a:uFillTx/>
                <a:latin typeface="Arial"/>
                <a:ea typeface="+mn-ea"/>
                <a:cs typeface="+mn-cs"/>
              </a:rPr>
              <a:t> Du 20 au 27 novembre</a:t>
            </a:r>
          </a:p>
          <a:p>
            <a:pPr lvl="1">
              <a:spcBef>
                <a:spcPts val="0"/>
              </a:spcBef>
              <a:buClr>
                <a:srgbClr val="0072BC"/>
              </a:buClr>
              <a:buFont typeface="Courier New" panose="02070309020205020404" pitchFamily="49" charset="0"/>
              <a:buChar char="o"/>
              <a:defRPr/>
            </a:pPr>
            <a:r>
              <a:rPr kumimoji="0" lang="fr-FR" sz="1867" b="0" i="1" u="none" strike="noStrike" kern="1200" cap="none" spc="0" normalizeH="0" baseline="0" noProof="0" dirty="0">
                <a:ln>
                  <a:noFill/>
                </a:ln>
                <a:solidFill>
                  <a:prstClr val="black"/>
                </a:solidFill>
                <a:effectLst/>
                <a:uLnTx/>
                <a:uFillTx/>
                <a:latin typeface="Arial"/>
                <a:ea typeface="+mn-ea"/>
                <a:cs typeface="+mn-cs"/>
              </a:rPr>
              <a:t>6 équipes pendant 6 jours</a:t>
            </a:r>
          </a:p>
          <a:p>
            <a:pPr lvl="1">
              <a:spcBef>
                <a:spcPts val="0"/>
              </a:spcBef>
              <a:buClr>
                <a:srgbClr val="0072BC"/>
              </a:buClr>
              <a:buFont typeface="Courier New" panose="02070309020205020404" pitchFamily="49" charset="0"/>
              <a:buChar char="o"/>
              <a:defRPr/>
            </a:pPr>
            <a:r>
              <a:rPr kumimoji="0" lang="fr-FR" sz="1867" b="0" i="1" u="none" strike="noStrike" kern="1200" cap="none" spc="0" normalizeH="0" baseline="0" noProof="0" dirty="0">
                <a:ln>
                  <a:noFill/>
                </a:ln>
                <a:solidFill>
                  <a:prstClr val="black"/>
                </a:solidFill>
                <a:effectLst/>
                <a:uLnTx/>
                <a:uFillTx/>
                <a:latin typeface="Arial"/>
                <a:ea typeface="+mn-ea"/>
                <a:cs typeface="+mn-cs"/>
              </a:rPr>
              <a:t>3 superviseurs</a:t>
            </a:r>
          </a:p>
          <a:p>
            <a:pPr>
              <a:lnSpc>
                <a:spcPct val="150000"/>
              </a:lnSpc>
              <a:spcBef>
                <a:spcPts val="0"/>
              </a:spcBef>
              <a:buFont typeface="Arial" panose="020B0604020202020204" pitchFamily="34" charset="0"/>
              <a:buChar char="•"/>
            </a:pPr>
            <a:endParaRPr lang="fr-FR" sz="2400" i="1" dirty="0"/>
          </a:p>
        </p:txBody>
      </p:sp>
    </p:spTree>
    <p:extLst>
      <p:ext uri="{BB962C8B-B14F-4D97-AF65-F5344CB8AC3E}">
        <p14:creationId xmlns:p14="http://schemas.microsoft.com/office/powerpoint/2010/main" val="227169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0" y="2066925"/>
            <a:ext cx="11594559" cy="1362075"/>
          </a:xfrm>
        </p:spPr>
        <p:txBody>
          <a:bodyPr>
            <a:normAutofit fontScale="90000"/>
          </a:bodyPr>
          <a:lstStyle/>
          <a:p>
            <a:r>
              <a:rPr lang="fr-FR" dirty="0"/>
              <a:t>collecte de l’âge</a:t>
            </a:r>
            <a:br>
              <a:rPr lang="fr-FR" dirty="0"/>
            </a:br>
            <a:br>
              <a:rPr lang="fr-FR" dirty="0"/>
            </a:br>
            <a:r>
              <a:rPr lang="fr-FR" dirty="0"/>
              <a:t>Utilisation du calendrier des évènements locaux</a:t>
            </a:r>
          </a:p>
        </p:txBody>
      </p:sp>
    </p:spTree>
    <p:extLst>
      <p:ext uri="{BB962C8B-B14F-4D97-AF65-F5344CB8AC3E}">
        <p14:creationId xmlns:p14="http://schemas.microsoft.com/office/powerpoint/2010/main" val="181106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972" y="1384149"/>
            <a:ext cx="11158055" cy="5039727"/>
          </a:xfrm>
        </p:spPr>
        <p:txBody>
          <a:bodyPr rtlCol="0">
            <a:normAutofit/>
          </a:bodyPr>
          <a:lstStyle/>
          <a:p>
            <a:pPr marL="715518" marR="0" lvl="1" indent="-514350" algn="l" defTabSz="609585" rtl="0" eaLnBrk="1" fontAlgn="auto" latinLnBrk="0" hangingPunct="1">
              <a:lnSpc>
                <a:spcPct val="100000"/>
              </a:lnSpc>
              <a:spcBef>
                <a:spcPts val="0"/>
              </a:spcBef>
              <a:spcAft>
                <a:spcPts val="0"/>
              </a:spcAft>
              <a:buClr>
                <a:srgbClr val="0072BC"/>
              </a:buClr>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Se référer à</a:t>
            </a:r>
            <a:r>
              <a:rPr kumimoji="0" lang="fr-FR" sz="2400" b="1" i="0" strike="noStrike" kern="1200" cap="none" spc="0" normalizeH="0" baseline="0" noProof="0" dirty="0">
                <a:ln>
                  <a:noFill/>
                </a:ln>
                <a:solidFill>
                  <a:prstClr val="black"/>
                </a:solidFill>
                <a:effectLst/>
                <a:uLnTx/>
                <a:uFillTx/>
                <a:latin typeface="Arial"/>
                <a:ea typeface="+mn-ea"/>
                <a:cs typeface="+mn-cs"/>
              </a:rPr>
              <a:t> </a:t>
            </a:r>
            <a:r>
              <a:rPr kumimoji="0" lang="fr-FR" sz="2400" b="1" i="0" u="sng" strike="noStrike" kern="1200" cap="none" spc="0" normalizeH="0" baseline="0" noProof="0" dirty="0">
                <a:ln>
                  <a:noFill/>
                </a:ln>
                <a:solidFill>
                  <a:prstClr val="black"/>
                </a:solidFill>
                <a:effectLst/>
                <a:uLnTx/>
                <a:uFillTx/>
                <a:latin typeface="Arial"/>
                <a:ea typeface="+mn-ea"/>
                <a:cs typeface="+mn-cs"/>
              </a:rPr>
              <a:t>la carte de vaccination, au carnet de santé, au certificat de naissance, au livret de famille, au certificat de baptême</a:t>
            </a:r>
            <a:r>
              <a:rPr kumimoji="0" lang="fr-FR" sz="2400" b="0" i="0" u="none" strike="noStrike" kern="1200" cap="none" spc="0" normalizeH="0" baseline="0" noProof="0" dirty="0">
                <a:ln>
                  <a:noFill/>
                </a:ln>
                <a:solidFill>
                  <a:prstClr val="black"/>
                </a:solidFill>
                <a:effectLst/>
                <a:uLnTx/>
                <a:uFillTx/>
                <a:latin typeface="Arial"/>
                <a:ea typeface="+mn-ea"/>
                <a:cs typeface="+mn-cs"/>
              </a:rPr>
              <a:t> de l’enfant, ou tout autre document mentionnant la date de naissance exacte de l’enfant</a:t>
            </a:r>
          </a:p>
          <a:p>
            <a:pPr marL="715518" marR="0" lvl="1" indent="-514350" algn="l" defTabSz="609585" rtl="0" eaLnBrk="1" fontAlgn="auto" latinLnBrk="0" hangingPunct="1">
              <a:lnSpc>
                <a:spcPct val="100000"/>
              </a:lnSpc>
              <a:spcBef>
                <a:spcPts val="0"/>
              </a:spcBef>
              <a:spcAft>
                <a:spcPts val="0"/>
              </a:spcAft>
              <a:buClr>
                <a:srgbClr val="0072BC"/>
              </a:buClr>
              <a:buSzTx/>
              <a:buFont typeface="+mj-lt"/>
              <a:buAutoNum type="arabicPeriod"/>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715518" marR="0" lvl="1" indent="-514350" algn="l" defTabSz="609585" rtl="0" eaLnBrk="1" fontAlgn="auto" latinLnBrk="0" hangingPunct="1">
              <a:lnSpc>
                <a:spcPct val="100000"/>
              </a:lnSpc>
              <a:spcBef>
                <a:spcPts val="0"/>
              </a:spcBef>
              <a:spcAft>
                <a:spcPts val="0"/>
              </a:spcAft>
              <a:buClr>
                <a:srgbClr val="0072BC"/>
              </a:buClr>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Demander si </a:t>
            </a:r>
            <a:r>
              <a:rPr kumimoji="0" lang="fr-FR" sz="2400" b="1" i="0" u="sng" strike="noStrike" kern="1200" cap="none" spc="0" normalizeH="0" baseline="0" noProof="0" dirty="0">
                <a:ln>
                  <a:noFill/>
                </a:ln>
                <a:solidFill>
                  <a:prstClr val="black"/>
                </a:solidFill>
                <a:effectLst/>
                <a:uLnTx/>
                <a:uFillTx/>
                <a:latin typeface="Arial"/>
                <a:ea typeface="+mn-ea"/>
                <a:cs typeface="+mn-cs"/>
              </a:rPr>
              <a:t>l’enfant est né avant ou après un voisin (ou une sœur/un frère)</a:t>
            </a:r>
            <a:r>
              <a:rPr kumimoji="0" lang="fr-FR" sz="2400" b="1" i="0" u="none" strike="noStrike" kern="1200" cap="none" spc="0" normalizeH="0" baseline="0" noProof="0" dirty="0">
                <a:ln>
                  <a:noFill/>
                </a:ln>
                <a:solidFill>
                  <a:prstClr val="black"/>
                </a:solidFill>
                <a:effectLst/>
                <a:uLnTx/>
                <a:uFillTx/>
                <a:latin typeface="Arial"/>
                <a:ea typeface="+mn-ea"/>
                <a:cs typeface="+mn-cs"/>
              </a:rPr>
              <a:t> dont l'âge est documenté. </a:t>
            </a:r>
            <a:r>
              <a:rPr kumimoji="0" lang="fr-FR" sz="2400" b="0" i="0" u="none" strike="noStrike" kern="1200" cap="none" spc="0" normalizeH="0" baseline="0" noProof="0" dirty="0">
                <a:ln>
                  <a:noFill/>
                </a:ln>
                <a:solidFill>
                  <a:prstClr val="black"/>
                </a:solidFill>
                <a:effectLst/>
                <a:uLnTx/>
                <a:uFillTx/>
                <a:latin typeface="Arial"/>
                <a:ea typeface="+mn-ea"/>
                <a:cs typeface="+mn-cs"/>
              </a:rPr>
              <a:t>Ceci est toujours suivi par: </a:t>
            </a:r>
          </a:p>
          <a:p>
            <a:pPr marL="715518" marR="0" lvl="1" indent="-514350" algn="l" defTabSz="609585" rtl="0" eaLnBrk="1" fontAlgn="auto" latinLnBrk="0" hangingPunct="1">
              <a:lnSpc>
                <a:spcPct val="100000"/>
              </a:lnSpc>
              <a:spcBef>
                <a:spcPts val="0"/>
              </a:spcBef>
              <a:spcAft>
                <a:spcPts val="0"/>
              </a:spcAft>
              <a:buClr>
                <a:srgbClr val="0072BC"/>
              </a:buClr>
              <a:buSzTx/>
              <a:buFont typeface="+mj-lt"/>
              <a:buAutoNum type="arabicPeriod"/>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715518" marR="0" lvl="1" indent="-514350" algn="l" defTabSz="609585" rtl="0" eaLnBrk="1" fontAlgn="auto" latinLnBrk="0" hangingPunct="1">
              <a:lnSpc>
                <a:spcPct val="100000"/>
              </a:lnSpc>
              <a:spcBef>
                <a:spcPts val="0"/>
              </a:spcBef>
              <a:spcAft>
                <a:spcPts val="0"/>
              </a:spcAft>
              <a:buClr>
                <a:srgbClr val="0072BC"/>
              </a:buClr>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Vérification avec le </a:t>
            </a:r>
            <a:r>
              <a:rPr kumimoji="0" lang="fr-FR" sz="2400" b="1" i="0" u="sng" strike="noStrike" kern="1200" cap="none" spc="0" normalizeH="0" baseline="0" noProof="0" dirty="0">
                <a:ln>
                  <a:noFill/>
                </a:ln>
                <a:solidFill>
                  <a:prstClr val="black"/>
                </a:solidFill>
                <a:effectLst/>
                <a:uLnTx/>
                <a:uFillTx/>
                <a:latin typeface="Arial"/>
                <a:ea typeface="+mn-ea"/>
                <a:cs typeface="+mn-cs"/>
              </a:rPr>
              <a:t>calendrier des évènements locaux</a:t>
            </a:r>
          </a:p>
          <a:p>
            <a:pPr marL="715518" marR="0" lvl="1" indent="-514350" algn="l" defTabSz="609585" rtl="0" eaLnBrk="1" fontAlgn="auto" latinLnBrk="0" hangingPunct="1">
              <a:lnSpc>
                <a:spcPct val="100000"/>
              </a:lnSpc>
              <a:spcBef>
                <a:spcPts val="0"/>
              </a:spcBef>
              <a:spcAft>
                <a:spcPts val="0"/>
              </a:spcAft>
              <a:buClr>
                <a:srgbClr val="0072BC"/>
              </a:buClr>
              <a:buSzTx/>
              <a:buFont typeface="+mj-lt"/>
              <a:buAutoNum type="arabicPeriod"/>
              <a:tabLst/>
              <a:defRPr/>
            </a:pPr>
            <a:endParaRPr kumimoji="0" lang="fr-FR" sz="2400" b="1" i="0" u="none" strike="noStrike" kern="1200" cap="none" spc="0" normalizeH="0" baseline="0" noProof="0" dirty="0">
              <a:ln>
                <a:noFill/>
              </a:ln>
              <a:solidFill>
                <a:prstClr val="black"/>
              </a:solidFill>
              <a:effectLst/>
              <a:uLnTx/>
              <a:uFillTx/>
              <a:latin typeface="Arial"/>
              <a:ea typeface="+mn-ea"/>
              <a:cs typeface="+mn-cs"/>
            </a:endParaRPr>
          </a:p>
          <a:p>
            <a:pPr marL="715518" marR="0" lvl="1" indent="-514350" algn="l" defTabSz="609585" rtl="0" eaLnBrk="1" fontAlgn="auto" latinLnBrk="0" hangingPunct="1">
              <a:lnSpc>
                <a:spcPct val="100000"/>
              </a:lnSpc>
              <a:spcBef>
                <a:spcPts val="0"/>
              </a:spcBef>
              <a:spcAft>
                <a:spcPts val="0"/>
              </a:spcAft>
              <a:buClr>
                <a:srgbClr val="0072BC"/>
              </a:buClr>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(Taille moyenne)</a:t>
            </a:r>
            <a:r>
              <a:rPr lang="fr-FR" sz="2400" dirty="0"/>
              <a:t> </a:t>
            </a:r>
          </a:p>
        </p:txBody>
      </p:sp>
      <p:sp>
        <p:nvSpPr>
          <p:cNvPr id="4" name="Titre 1">
            <a:extLst>
              <a:ext uri="{FF2B5EF4-FFF2-40B4-BE49-F238E27FC236}">
                <a16:creationId xmlns:a16="http://schemas.microsoft.com/office/drawing/2014/main" id="{7B98B717-028C-4CC9-ABE4-F75F526FFDDF}"/>
              </a:ext>
            </a:extLst>
          </p:cNvPr>
          <p:cNvSpPr txBox="1">
            <a:spLocks/>
          </p:cNvSpPr>
          <p:nvPr/>
        </p:nvSpPr>
        <p:spPr>
          <a:xfrm>
            <a:off x="259792" y="0"/>
            <a:ext cx="11672416" cy="824716"/>
          </a:xfrm>
          <a:prstGeom prst="rect">
            <a:avLst/>
          </a:prstGeom>
        </p:spPr>
        <p:txBody>
          <a:bodyPr vert="horz" lIns="0" tIns="0" rIns="0" bIns="0" rtlCol="0" anchor="b" anchorCtr="0">
            <a:normAutofit/>
          </a:bodyPr>
          <a:lst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a:lstStyle>
          <a:p>
            <a:r>
              <a:rPr lang="fr-FR" dirty="0"/>
              <a:t>Estimation de l’âge</a:t>
            </a:r>
          </a:p>
        </p:txBody>
      </p:sp>
    </p:spTree>
    <p:extLst>
      <p:ext uri="{BB962C8B-B14F-4D97-AF65-F5344CB8AC3E}">
        <p14:creationId xmlns:p14="http://schemas.microsoft.com/office/powerpoint/2010/main" val="183306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972" y="1201269"/>
            <a:ext cx="11158055" cy="5039727"/>
          </a:xfrm>
        </p:spPr>
        <p:txBody>
          <a:bodyPr rtlCol="0">
            <a:normAutofit/>
          </a:bodyPr>
          <a:lstStyle/>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Arial"/>
                <a:ea typeface="+mn-ea"/>
                <a:cs typeface="+mn-cs"/>
              </a:rPr>
              <a:t>Utilisé quand aucune documentation fiable mentionnant la date de naissance exacte de l’enfant est disponible</a:t>
            </a:r>
          </a:p>
          <a:p>
            <a:pPr marL="0" marR="0" lvl="0" indent="0" algn="l" defTabSz="609585" rtl="0" eaLnBrk="1" fontAlgn="auto" latinLnBrk="0" hangingPunct="1">
              <a:lnSpc>
                <a:spcPct val="100000"/>
              </a:lnSpc>
              <a:spcBef>
                <a:spcPts val="0"/>
              </a:spcBef>
              <a:spcAft>
                <a:spcPts val="0"/>
              </a:spcAft>
              <a:buClr>
                <a:srgbClr val="0072BC"/>
              </a:buClr>
              <a:buSzTx/>
              <a:buFont typeface="Arial"/>
              <a:buNone/>
              <a:tabLst/>
              <a:defRPr/>
            </a:pPr>
            <a:endParaRPr kumimoji="0" lang="fr-FR" sz="26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Arial"/>
                <a:ea typeface="+mn-ea"/>
                <a:cs typeface="+mn-cs"/>
              </a:rPr>
              <a:t>1 calendrier par mois de collecte des données (Novembre) </a:t>
            </a:r>
          </a:p>
          <a:p>
            <a:pPr marL="0" marR="0" lvl="0" indent="0" algn="l" defTabSz="609585" rtl="0" eaLnBrk="1" fontAlgn="auto" latinLnBrk="0" hangingPunct="1">
              <a:lnSpc>
                <a:spcPct val="100000"/>
              </a:lnSpc>
              <a:spcBef>
                <a:spcPts val="0"/>
              </a:spcBef>
              <a:spcAft>
                <a:spcPts val="0"/>
              </a:spcAft>
              <a:buClr>
                <a:srgbClr val="0072BC"/>
              </a:buClr>
              <a:buSzTx/>
              <a:buFont typeface="Arial"/>
              <a:buNone/>
              <a:tabLst/>
              <a:defRPr/>
            </a:pPr>
            <a:endParaRPr kumimoji="0" lang="fr-FR" sz="26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600" b="1" i="0" u="none" strike="noStrike" kern="1200" cap="none" spc="0" normalizeH="0" baseline="0" noProof="0" dirty="0">
                <a:ln>
                  <a:noFill/>
                </a:ln>
                <a:solidFill>
                  <a:prstClr val="black"/>
                </a:solidFill>
                <a:effectLst/>
                <a:uLnTx/>
                <a:uFillTx/>
                <a:latin typeface="Arial"/>
                <a:ea typeface="+mn-ea"/>
                <a:cs typeface="+mn-cs"/>
              </a:rPr>
              <a:t>Le calendrier inclus les 60 derniers mois </a:t>
            </a:r>
            <a:r>
              <a:rPr kumimoji="0" lang="fr-FR" sz="2600" b="0" i="0" u="none" strike="noStrike" kern="1200" cap="none" spc="0" normalizeH="0" baseline="0" noProof="0" dirty="0">
                <a:ln>
                  <a:noFill/>
                </a:ln>
                <a:solidFill>
                  <a:prstClr val="black"/>
                </a:solidFill>
                <a:effectLst/>
                <a:uLnTx/>
                <a:uFillTx/>
                <a:latin typeface="Arial"/>
                <a:ea typeface="+mn-ea"/>
                <a:cs typeface="+mn-cs"/>
              </a:rPr>
              <a:t>(5 années) : Novembre 2015 - Novembre 2020</a:t>
            </a:r>
          </a:p>
          <a:p>
            <a:pPr marL="0" marR="0" lvl="0" indent="0" algn="l" defTabSz="609585" rtl="0" eaLnBrk="1" fontAlgn="auto" latinLnBrk="0" hangingPunct="1">
              <a:lnSpc>
                <a:spcPct val="100000"/>
              </a:lnSpc>
              <a:spcBef>
                <a:spcPts val="0"/>
              </a:spcBef>
              <a:spcAft>
                <a:spcPts val="0"/>
              </a:spcAft>
              <a:buClr>
                <a:srgbClr val="0072BC"/>
              </a:buClr>
              <a:buSzTx/>
              <a:buFont typeface="Arial"/>
              <a:buNone/>
              <a:tabLst/>
              <a:defRPr/>
            </a:pPr>
            <a:endParaRPr kumimoji="0" lang="fr-FR" sz="26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Arial"/>
                <a:ea typeface="+mn-ea"/>
                <a:cs typeface="+mn-cs"/>
              </a:rPr>
              <a:t>3 sections importantes incluses:</a:t>
            </a:r>
          </a:p>
          <a:p>
            <a:pPr lvl="1" indent="-457189">
              <a:spcBef>
                <a:spcPts val="0"/>
              </a:spcBef>
              <a:buClr>
                <a:srgbClr val="0072BC"/>
              </a:buClr>
              <a:buFont typeface="Courier New" panose="02070309020205020404" pitchFamily="49" charset="0"/>
              <a:buChar char="o"/>
              <a:defRPr/>
            </a:pPr>
            <a:r>
              <a:rPr lang="fr-FR" sz="2400" b="1" dirty="0">
                <a:solidFill>
                  <a:prstClr val="black"/>
                </a:solidFill>
                <a:latin typeface="Arial"/>
              </a:rPr>
              <a:t>Saisons et calendrier agricole</a:t>
            </a:r>
          </a:p>
          <a:p>
            <a:pPr lvl="1" indent="-457189">
              <a:spcBef>
                <a:spcPts val="0"/>
              </a:spcBef>
              <a:buClr>
                <a:srgbClr val="0072BC"/>
              </a:buClr>
              <a:buFont typeface="Courier New" panose="02070309020205020404" pitchFamily="49" charset="0"/>
              <a:buChar char="o"/>
              <a:defRPr/>
            </a:pPr>
            <a:r>
              <a:rPr kumimoji="0" lang="fr-FR" sz="2400" b="1" i="0" u="none" strike="noStrike" kern="1200" cap="none" spc="0" normalizeH="0" baseline="0" noProof="0" dirty="0">
                <a:ln>
                  <a:noFill/>
                </a:ln>
                <a:solidFill>
                  <a:prstClr val="black"/>
                </a:solidFill>
                <a:effectLst/>
                <a:uLnTx/>
                <a:uFillTx/>
                <a:latin typeface="Arial"/>
                <a:ea typeface="+mn-ea"/>
                <a:cs typeface="+mn-cs"/>
              </a:rPr>
              <a:t>Fêtes religieuses et Fêtes nationales</a:t>
            </a:r>
          </a:p>
          <a:p>
            <a:pPr lvl="1" indent="-457189">
              <a:spcBef>
                <a:spcPts val="0"/>
              </a:spcBef>
              <a:buClr>
                <a:srgbClr val="0072BC"/>
              </a:buClr>
              <a:buFont typeface="Courier New" panose="02070309020205020404" pitchFamily="49" charset="0"/>
              <a:buChar char="o"/>
              <a:defRPr/>
            </a:pPr>
            <a:r>
              <a:rPr lang="fr-FR" sz="2400" b="1" dirty="0">
                <a:solidFill>
                  <a:prstClr val="black"/>
                </a:solidFill>
                <a:latin typeface="Arial"/>
              </a:rPr>
              <a:t>Evènements locaux et autres évènements</a:t>
            </a:r>
            <a:endParaRPr kumimoji="0" lang="fr-FR"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re 1">
            <a:extLst>
              <a:ext uri="{FF2B5EF4-FFF2-40B4-BE49-F238E27FC236}">
                <a16:creationId xmlns:a16="http://schemas.microsoft.com/office/drawing/2014/main" id="{7B98B717-028C-4CC9-ABE4-F75F526FFDDF}"/>
              </a:ext>
            </a:extLst>
          </p:cNvPr>
          <p:cNvSpPr txBox="1">
            <a:spLocks/>
          </p:cNvSpPr>
          <p:nvPr/>
        </p:nvSpPr>
        <p:spPr>
          <a:xfrm>
            <a:off x="259792" y="0"/>
            <a:ext cx="11672416" cy="824716"/>
          </a:xfrm>
          <a:prstGeom prst="rect">
            <a:avLst/>
          </a:prstGeom>
        </p:spPr>
        <p:txBody>
          <a:bodyPr vert="horz" lIns="0" tIns="0" rIns="0" bIns="0" rtlCol="0" anchor="b" anchorCtr="0">
            <a:normAutofit fontScale="85000" lnSpcReduction="10000"/>
          </a:bodyPr>
          <a:lst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a:lstStyle>
          <a:p>
            <a:r>
              <a:rPr lang="fr-FR" dirty="0"/>
              <a:t>Utilisation du calendrier des évènements (1/3) </a:t>
            </a:r>
          </a:p>
        </p:txBody>
      </p:sp>
    </p:spTree>
    <p:extLst>
      <p:ext uri="{BB962C8B-B14F-4D97-AF65-F5344CB8AC3E}">
        <p14:creationId xmlns:p14="http://schemas.microsoft.com/office/powerpoint/2010/main" val="105449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B98B717-028C-4CC9-ABE4-F75F526FFDDF}"/>
              </a:ext>
            </a:extLst>
          </p:cNvPr>
          <p:cNvSpPr txBox="1">
            <a:spLocks/>
          </p:cNvSpPr>
          <p:nvPr/>
        </p:nvSpPr>
        <p:spPr>
          <a:xfrm>
            <a:off x="259792" y="0"/>
            <a:ext cx="11672416" cy="824716"/>
          </a:xfrm>
          <a:prstGeom prst="rect">
            <a:avLst/>
          </a:prstGeom>
        </p:spPr>
        <p:txBody>
          <a:bodyPr vert="horz" lIns="0" tIns="0" rIns="0" bIns="0" rtlCol="0" anchor="b" anchorCtr="0">
            <a:normAutofit fontScale="85000" lnSpcReduction="10000"/>
          </a:bodyPr>
          <a:lst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a:lstStyle>
          <a:p>
            <a:r>
              <a:rPr lang="fr-FR" dirty="0"/>
              <a:t>Utilisation du calendrier des évènements (2/3) </a:t>
            </a:r>
          </a:p>
        </p:txBody>
      </p:sp>
      <p:pic>
        <p:nvPicPr>
          <p:cNvPr id="6" name="Image 5">
            <a:extLst>
              <a:ext uri="{FF2B5EF4-FFF2-40B4-BE49-F238E27FC236}">
                <a16:creationId xmlns:a16="http://schemas.microsoft.com/office/drawing/2014/main" id="{5584C3B3-B82B-4A70-87BB-99C12FFBC8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89909" y="824716"/>
            <a:ext cx="6012181" cy="5862498"/>
          </a:xfrm>
          <a:prstGeom prst="rect">
            <a:avLst/>
          </a:prstGeom>
        </p:spPr>
      </p:pic>
    </p:spTree>
    <p:extLst>
      <p:ext uri="{BB962C8B-B14F-4D97-AF65-F5344CB8AC3E}">
        <p14:creationId xmlns:p14="http://schemas.microsoft.com/office/powerpoint/2010/main" val="343765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92" y="1040131"/>
            <a:ext cx="11415235" cy="5109426"/>
          </a:xfrm>
        </p:spPr>
        <p:txBody>
          <a:bodyPr rtlCol="0">
            <a:normAutofit/>
          </a:bodyPr>
          <a:lstStyle/>
          <a:p>
            <a:pPr marR="0" lvl="0"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ea typeface="+mn-ea"/>
                <a:cs typeface="+mn-cs"/>
              </a:rPr>
              <a:t>Commencer par </a:t>
            </a:r>
            <a:r>
              <a:rPr kumimoji="0" lang="fr-FR" sz="2200" b="1" i="0" u="none" strike="noStrike" kern="1200" cap="none" spc="0" normalizeH="0" baseline="0" noProof="0" dirty="0">
                <a:ln>
                  <a:noFill/>
                </a:ln>
                <a:solidFill>
                  <a:prstClr val="black"/>
                </a:solidFill>
                <a:effectLst/>
                <a:uLnTx/>
                <a:uFillTx/>
                <a:ea typeface="+mn-ea"/>
                <a:cs typeface="+mn-cs"/>
              </a:rPr>
              <a:t>localiser l’année de naissance </a:t>
            </a:r>
            <a:r>
              <a:rPr kumimoji="0" lang="fr-FR" sz="2200" b="0" i="0" u="none" strike="noStrike" kern="1200" cap="none" spc="0" normalizeH="0" baseline="0" noProof="0" dirty="0">
                <a:ln>
                  <a:noFill/>
                </a:ln>
                <a:solidFill>
                  <a:prstClr val="black"/>
                </a:solidFill>
                <a:effectLst/>
                <a:uLnTx/>
                <a:uFillTx/>
                <a:ea typeface="+mn-ea"/>
                <a:cs typeface="+mn-cs"/>
              </a:rPr>
              <a:t>sur le calendrier et demander à propos :</a:t>
            </a:r>
          </a:p>
          <a:p>
            <a:pPr lvl="1" indent="-457189">
              <a:spcBef>
                <a:spcPts val="0"/>
              </a:spcBef>
              <a:buClr>
                <a:srgbClr val="0072BC"/>
              </a:buClr>
              <a:buFont typeface="Courier New" panose="02070309020205020404" pitchFamily="49" charset="0"/>
              <a:buChar char="o"/>
              <a:defRPr/>
            </a:pPr>
            <a:r>
              <a:rPr lang="fr-FR" sz="2000" dirty="0">
                <a:solidFill>
                  <a:prstClr val="black"/>
                </a:solidFill>
              </a:rPr>
              <a:t>Des </a:t>
            </a:r>
            <a:r>
              <a:rPr lang="fr-FR" sz="2000" b="1" dirty="0">
                <a:solidFill>
                  <a:prstClr val="black"/>
                </a:solidFill>
              </a:rPr>
              <a:t>évènements majeurs qui se sont déroulés durant l’année de naissance </a:t>
            </a:r>
            <a:r>
              <a:rPr lang="fr-FR" sz="2000" dirty="0">
                <a:solidFill>
                  <a:prstClr val="black"/>
                </a:solidFill>
              </a:rPr>
              <a:t>de l’enfant </a:t>
            </a:r>
          </a:p>
          <a:p>
            <a:pPr lvl="1" indent="-457189">
              <a:spcBef>
                <a:spcPts val="0"/>
              </a:spcBef>
              <a:buClr>
                <a:srgbClr val="0072BC"/>
              </a:buClr>
              <a:buFont typeface="Courier New" panose="02070309020205020404" pitchFamily="49" charset="0"/>
              <a:buChar char="o"/>
              <a:defRPr/>
            </a:pPr>
            <a:r>
              <a:rPr lang="fr-FR" sz="2000" b="1" dirty="0">
                <a:solidFill>
                  <a:prstClr val="black"/>
                </a:solidFill>
              </a:rPr>
              <a:t>Nombre d’occurrences d’un évènement annuel</a:t>
            </a:r>
            <a:r>
              <a:rPr lang="fr-FR" sz="2000" dirty="0">
                <a:solidFill>
                  <a:prstClr val="black"/>
                </a:solidFill>
              </a:rPr>
              <a:t> (Ex: L’enfant a déjà célébré 3 fois Noël/Ramadan depuis sa naissance)</a:t>
            </a:r>
          </a:p>
          <a:p>
            <a:pPr lvl="1" indent="-457189">
              <a:spcBef>
                <a:spcPts val="0"/>
              </a:spcBef>
              <a:buClr>
                <a:srgbClr val="0072BC"/>
              </a:buClr>
              <a:buFont typeface="Courier New" panose="02070309020205020404" pitchFamily="49" charset="0"/>
              <a:buChar char="o"/>
              <a:defRPr/>
            </a:pPr>
            <a:endParaRPr lang="fr-FR" sz="2200" b="1" dirty="0">
              <a:solidFill>
                <a:prstClr val="black"/>
              </a:solidFill>
            </a:endParaRPr>
          </a:p>
          <a:p>
            <a:pPr marR="0" lvl="0"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ea typeface="+mn-ea"/>
                <a:cs typeface="+mn-cs"/>
              </a:rPr>
              <a:t>Déterminer le mois de naissance</a:t>
            </a:r>
            <a:r>
              <a:rPr kumimoji="0" lang="fr-FR" sz="2200" b="0" i="0" u="none" strike="noStrike" kern="1200" cap="none" spc="0" normalizeH="0" baseline="0" noProof="0" dirty="0">
                <a:ln>
                  <a:noFill/>
                </a:ln>
                <a:solidFill>
                  <a:prstClr val="black"/>
                </a:solidFill>
                <a:effectLst/>
                <a:uLnTx/>
                <a:uFillTx/>
                <a:ea typeface="+mn-ea"/>
                <a:cs typeface="+mn-cs"/>
              </a:rPr>
              <a:t> au sein de l’année. Essayer d’être spécifique autant que possible et demander à propos : </a:t>
            </a:r>
          </a:p>
          <a:p>
            <a:pPr lvl="1" indent="-457189">
              <a:spcBef>
                <a:spcPts val="0"/>
              </a:spcBef>
              <a:buClr>
                <a:srgbClr val="0072BC"/>
              </a:buClr>
              <a:buFont typeface="Courier New" panose="02070309020205020404" pitchFamily="49" charset="0"/>
              <a:buChar char="o"/>
              <a:defRPr/>
            </a:pPr>
            <a:r>
              <a:rPr lang="fr-FR" sz="2000" b="1" dirty="0">
                <a:solidFill>
                  <a:prstClr val="black"/>
                </a:solidFill>
              </a:rPr>
              <a:t>De la saison/des travaux agricoles au moment de la naissance </a:t>
            </a:r>
            <a:r>
              <a:rPr lang="fr-FR" sz="2000" dirty="0">
                <a:solidFill>
                  <a:prstClr val="black"/>
                </a:solidFill>
              </a:rPr>
              <a:t>de l’enfant (Ex: Été, hiver, saison des pluies, récolte du coton, etc.)</a:t>
            </a:r>
            <a:endParaRPr lang="fr-FR" sz="2000" b="1" dirty="0">
              <a:solidFill>
                <a:prstClr val="black"/>
              </a:solidFill>
            </a:endParaRPr>
          </a:p>
          <a:p>
            <a:pPr lvl="1" indent="-457189">
              <a:spcBef>
                <a:spcPts val="0"/>
              </a:spcBef>
              <a:buClr>
                <a:srgbClr val="0072BC"/>
              </a:buClr>
              <a:buFont typeface="Courier New" panose="02070309020205020404" pitchFamily="49" charset="0"/>
              <a:buChar char="o"/>
              <a:defRPr/>
            </a:pPr>
            <a:r>
              <a:rPr lang="fr-FR" sz="2000" dirty="0">
                <a:solidFill>
                  <a:prstClr val="black"/>
                </a:solidFill>
              </a:rPr>
              <a:t>Demander si l’</a:t>
            </a:r>
            <a:r>
              <a:rPr lang="fr-FR" sz="2000" b="1" dirty="0">
                <a:solidFill>
                  <a:prstClr val="black"/>
                </a:solidFill>
              </a:rPr>
              <a:t>enfant est né avant ou après un évènement majeur de l’année</a:t>
            </a:r>
          </a:p>
          <a:p>
            <a:pPr marL="533386" lvl="1" indent="0">
              <a:spcBef>
                <a:spcPts val="0"/>
              </a:spcBef>
              <a:buClr>
                <a:srgbClr val="0072BC"/>
              </a:buClr>
              <a:buNone/>
              <a:defRPr/>
            </a:pPr>
            <a:endParaRPr lang="fr-FR" sz="2000" b="1" dirty="0">
              <a:solidFill>
                <a:prstClr val="black"/>
              </a:solidFill>
            </a:endParaRPr>
          </a:p>
          <a:p>
            <a:pPr>
              <a:spcBef>
                <a:spcPts val="0"/>
              </a:spcBef>
              <a:buClr>
                <a:srgbClr val="0072BC"/>
              </a:buClr>
              <a:buFont typeface="Arial" panose="020B0604020202020204" pitchFamily="34" charset="0"/>
              <a:buChar char="•"/>
              <a:defRPr/>
            </a:pPr>
            <a:r>
              <a:rPr lang="fr-FR" sz="2200" dirty="0">
                <a:solidFill>
                  <a:prstClr val="black"/>
                </a:solidFill>
              </a:rPr>
              <a:t>Continuer de poser des questions afin d’identifier le mois de naissance le plus exactement possible</a:t>
            </a:r>
          </a:p>
        </p:txBody>
      </p:sp>
      <p:sp>
        <p:nvSpPr>
          <p:cNvPr id="4" name="Titre 1">
            <a:extLst>
              <a:ext uri="{FF2B5EF4-FFF2-40B4-BE49-F238E27FC236}">
                <a16:creationId xmlns:a16="http://schemas.microsoft.com/office/drawing/2014/main" id="{7B98B717-028C-4CC9-ABE4-F75F526FFDDF}"/>
              </a:ext>
            </a:extLst>
          </p:cNvPr>
          <p:cNvSpPr txBox="1">
            <a:spLocks/>
          </p:cNvSpPr>
          <p:nvPr/>
        </p:nvSpPr>
        <p:spPr>
          <a:xfrm>
            <a:off x="259792" y="0"/>
            <a:ext cx="11672416" cy="824716"/>
          </a:xfrm>
          <a:prstGeom prst="rect">
            <a:avLst/>
          </a:prstGeom>
        </p:spPr>
        <p:txBody>
          <a:bodyPr vert="horz" lIns="0" tIns="0" rIns="0" bIns="0" rtlCol="0" anchor="b" anchorCtr="0">
            <a:normAutofit fontScale="85000" lnSpcReduction="10000"/>
          </a:bodyPr>
          <a:lst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a:lstStyle>
          <a:p>
            <a:r>
              <a:rPr lang="fr-FR" dirty="0"/>
              <a:t>Utilisation du calendrier des évènements (3/3) </a:t>
            </a:r>
          </a:p>
        </p:txBody>
      </p:sp>
    </p:spTree>
    <p:extLst>
      <p:ext uri="{BB962C8B-B14F-4D97-AF65-F5344CB8AC3E}">
        <p14:creationId xmlns:p14="http://schemas.microsoft.com/office/powerpoint/2010/main" val="321235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44842"/>
            <a:ext cx="11672416" cy="824716"/>
          </a:xfrm>
        </p:spPr>
        <p:txBody>
          <a:bodyPr/>
          <a:lstStyle/>
          <a:p>
            <a:r>
              <a:rPr lang="fr-FR" dirty="0"/>
              <a:t>Taille moyenne</a:t>
            </a:r>
          </a:p>
        </p:txBody>
      </p:sp>
      <p:sp>
        <p:nvSpPr>
          <p:cNvPr id="3" name="Espace réservé du contenu 2"/>
          <p:cNvSpPr>
            <a:spLocks noGrp="1"/>
          </p:cNvSpPr>
          <p:nvPr>
            <p:ph idx="1"/>
          </p:nvPr>
        </p:nvSpPr>
        <p:spPr>
          <a:xfrm>
            <a:off x="384779" y="1145362"/>
            <a:ext cx="11422441" cy="5189517"/>
          </a:xfrm>
        </p:spPr>
        <p:txBody>
          <a:bodyPr>
            <a:normAutofit/>
          </a:bodyPr>
          <a:lstStyle/>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Arial"/>
                <a:ea typeface="+mn-ea"/>
                <a:cs typeface="+mn-cs"/>
              </a:rPr>
              <a:t>6 mois = 67 cm</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12 mois = 77 cm</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24 mois = 87 cm</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36 mois = 97 cm</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lang="fr-FR" sz="2400" dirty="0">
              <a:solidFill>
                <a:prstClr val="black"/>
              </a:solidFill>
              <a:latin typeface="Arial"/>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48 mois = 105 cm</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lang="fr-FR" sz="2400" dirty="0">
              <a:solidFill>
                <a:prstClr val="black"/>
              </a:solidFill>
              <a:latin typeface="Arial"/>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1" i="0" u="sng" strike="noStrike" kern="1200" cap="none" spc="0" normalizeH="0" baseline="0" noProof="0" dirty="0">
                <a:ln>
                  <a:noFill/>
                </a:ln>
                <a:solidFill>
                  <a:prstClr val="black"/>
                </a:solidFill>
                <a:effectLst/>
                <a:uLnTx/>
                <a:uFillTx/>
                <a:latin typeface="Arial"/>
                <a:ea typeface="+mn-ea"/>
                <a:cs typeface="+mn-cs"/>
              </a:rPr>
              <a:t>59 mois = 110 cm</a:t>
            </a:r>
          </a:p>
        </p:txBody>
      </p:sp>
    </p:spTree>
    <p:extLst>
      <p:ext uri="{BB962C8B-B14F-4D97-AF65-F5344CB8AC3E}">
        <p14:creationId xmlns:p14="http://schemas.microsoft.com/office/powerpoint/2010/main" val="234761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1" y="479182"/>
            <a:ext cx="11672416" cy="824716"/>
          </a:xfrm>
        </p:spPr>
        <p:txBody>
          <a:bodyPr>
            <a:normAutofit fontScale="90000"/>
          </a:bodyPr>
          <a:lstStyle/>
          <a:p>
            <a:r>
              <a:rPr lang="fr-FR" dirty="0"/>
              <a:t>Erreurs fréquentes lors de l’estimation de l'âge</a:t>
            </a:r>
          </a:p>
        </p:txBody>
      </p:sp>
      <p:sp>
        <p:nvSpPr>
          <p:cNvPr id="3" name="Espace réservé du contenu 2"/>
          <p:cNvSpPr>
            <a:spLocks noGrp="1"/>
          </p:cNvSpPr>
          <p:nvPr>
            <p:ph idx="1"/>
          </p:nvPr>
        </p:nvSpPr>
        <p:spPr>
          <a:xfrm>
            <a:off x="351132" y="1668483"/>
            <a:ext cx="11489735" cy="4252257"/>
          </a:xfrm>
        </p:spPr>
        <p:txBody>
          <a:bodyPr>
            <a:normAutofit/>
          </a:bodyPr>
          <a:lstStyle/>
          <a:p>
            <a:pPr>
              <a:lnSpc>
                <a:spcPct val="120000"/>
              </a:lnSpc>
              <a:spcBef>
                <a:spcPts val="0"/>
              </a:spcBef>
              <a:buFont typeface="Arial" panose="020B0604020202020204" pitchFamily="34" charset="0"/>
              <a:buChar char="•"/>
            </a:pPr>
            <a:r>
              <a:rPr lang="fr-FR" sz="2400" b="1" u="sng" dirty="0">
                <a:solidFill>
                  <a:schemeClr val="tx1"/>
                </a:solidFill>
              </a:rPr>
              <a:t>Erreurs de + ou – 12 mois</a:t>
            </a:r>
            <a:r>
              <a:rPr lang="fr-FR" sz="2400" b="1" dirty="0">
                <a:solidFill>
                  <a:schemeClr val="tx1"/>
                </a:solidFill>
              </a:rPr>
              <a:t> </a:t>
            </a:r>
            <a:r>
              <a:rPr lang="fr-FR" sz="2400" dirty="0">
                <a:solidFill>
                  <a:schemeClr val="tx1"/>
                </a:solidFill>
              </a:rPr>
              <a:t>dues à une erreur dans l’estimation de l’année de naissance</a:t>
            </a:r>
          </a:p>
          <a:p>
            <a:pPr>
              <a:lnSpc>
                <a:spcPct val="120000"/>
              </a:lnSpc>
              <a:spcBef>
                <a:spcPts val="0"/>
              </a:spcBef>
              <a:buFont typeface="Arial" panose="020B0604020202020204" pitchFamily="34" charset="0"/>
              <a:buChar char="•"/>
            </a:pPr>
            <a:endParaRPr lang="fr-FR" sz="2400" b="1" dirty="0">
              <a:solidFill>
                <a:schemeClr val="tx1"/>
              </a:solidFill>
            </a:endParaRPr>
          </a:p>
          <a:p>
            <a:pPr>
              <a:lnSpc>
                <a:spcPct val="120000"/>
              </a:lnSpc>
              <a:spcBef>
                <a:spcPts val="0"/>
              </a:spcBef>
              <a:buFont typeface="Arial" panose="020B0604020202020204" pitchFamily="34" charset="0"/>
              <a:buChar char="•"/>
            </a:pPr>
            <a:r>
              <a:rPr lang="fr-FR" sz="2400" b="1" u="sng" dirty="0">
                <a:solidFill>
                  <a:schemeClr val="tx1"/>
                </a:solidFill>
              </a:rPr>
              <a:t>Une surreprésentation des multiples de 12 (12, 24, 36, 48 mois)</a:t>
            </a:r>
            <a:r>
              <a:rPr lang="fr-FR" sz="2400" b="1" dirty="0">
                <a:solidFill>
                  <a:schemeClr val="tx1"/>
                </a:solidFill>
              </a:rPr>
              <a:t> </a:t>
            </a:r>
            <a:r>
              <a:rPr lang="fr-FR" sz="2400" dirty="0">
                <a:solidFill>
                  <a:schemeClr val="tx1"/>
                </a:solidFill>
              </a:rPr>
              <a:t>due à la conversion de l'âge en années directement en mois, sans approfondissement de l’estimation de l'âge exact en mois</a:t>
            </a:r>
          </a:p>
          <a:p>
            <a:pPr marL="0" indent="0">
              <a:lnSpc>
                <a:spcPct val="120000"/>
              </a:lnSpc>
              <a:spcBef>
                <a:spcPts val="0"/>
              </a:spcBef>
              <a:buNone/>
            </a:pPr>
            <a:endParaRPr lang="fr-FR" sz="2400" dirty="0">
              <a:solidFill>
                <a:schemeClr val="tx1"/>
              </a:solidFill>
            </a:endParaRPr>
          </a:p>
          <a:p>
            <a:pPr>
              <a:lnSpc>
                <a:spcPct val="120000"/>
              </a:lnSpc>
              <a:spcBef>
                <a:spcPts val="0"/>
              </a:spcBef>
              <a:buFont typeface="Arial" panose="020B0604020202020204" pitchFamily="34" charset="0"/>
              <a:buChar char="•"/>
            </a:pPr>
            <a:r>
              <a:rPr lang="fr-FR" sz="2400" dirty="0">
                <a:solidFill>
                  <a:schemeClr val="tx1"/>
                </a:solidFill>
              </a:rPr>
              <a:t> Il est important d’estimer l'âge en mois de manière très précautionneuse</a:t>
            </a:r>
            <a:endParaRPr lang="fr-FR" sz="1200" dirty="0">
              <a:solidFill>
                <a:schemeClr val="tx1"/>
              </a:solidFill>
            </a:endParaRPr>
          </a:p>
          <a:p>
            <a:pPr marL="609585" lvl="1" indent="0">
              <a:lnSpc>
                <a:spcPct val="120000"/>
              </a:lnSpc>
              <a:spcBef>
                <a:spcPts val="0"/>
              </a:spcBef>
              <a:buNone/>
            </a:pPr>
            <a:endParaRPr lang="fr-FR" sz="2400" dirty="0">
              <a:solidFill>
                <a:schemeClr val="tx1"/>
              </a:solidFill>
            </a:endParaRPr>
          </a:p>
        </p:txBody>
      </p:sp>
    </p:spTree>
    <p:extLst>
      <p:ext uri="{BB962C8B-B14F-4D97-AF65-F5344CB8AC3E}">
        <p14:creationId xmlns:p14="http://schemas.microsoft.com/office/powerpoint/2010/main" val="116598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0" y="2747962"/>
            <a:ext cx="11594559" cy="1362075"/>
          </a:xfrm>
        </p:spPr>
        <p:txBody>
          <a:bodyPr>
            <a:noAutofit/>
          </a:bodyPr>
          <a:lstStyle/>
          <a:p>
            <a:r>
              <a:rPr lang="fr-FR" sz="5400" dirty="0"/>
              <a:t>Exercice Pratique</a:t>
            </a:r>
            <a:br>
              <a:rPr lang="fr-FR" sz="5400" dirty="0"/>
            </a:br>
            <a:br>
              <a:rPr lang="fr-FR" sz="5400" dirty="0"/>
            </a:br>
            <a:r>
              <a:rPr lang="fr-FR" sz="5400" dirty="0"/>
              <a:t>Calendrier des Évènements</a:t>
            </a:r>
          </a:p>
        </p:txBody>
      </p:sp>
    </p:spTree>
    <p:extLst>
      <p:ext uri="{BB962C8B-B14F-4D97-AF65-F5344CB8AC3E}">
        <p14:creationId xmlns:p14="http://schemas.microsoft.com/office/powerpoint/2010/main" val="301049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0" y="2747962"/>
            <a:ext cx="11594559" cy="1362075"/>
          </a:xfrm>
        </p:spPr>
        <p:txBody>
          <a:bodyPr/>
          <a:lstStyle/>
          <a:p>
            <a:r>
              <a:rPr lang="fr-FR" dirty="0"/>
              <a:t>Questionnaire Enfant</a:t>
            </a:r>
          </a:p>
        </p:txBody>
      </p:sp>
    </p:spTree>
    <p:extLst>
      <p:ext uri="{BB962C8B-B14F-4D97-AF65-F5344CB8AC3E}">
        <p14:creationId xmlns:p14="http://schemas.microsoft.com/office/powerpoint/2010/main" val="201451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272466"/>
            <a:ext cx="11672416" cy="824716"/>
          </a:xfrm>
        </p:spPr>
        <p:txBody>
          <a:bodyPr/>
          <a:lstStyle/>
          <a:p>
            <a:r>
              <a:rPr lang="fr-FR" dirty="0"/>
              <a:t>Session 2</a:t>
            </a:r>
          </a:p>
        </p:txBody>
      </p:sp>
      <p:sp>
        <p:nvSpPr>
          <p:cNvPr id="3" name="Espace réservé du contenu 2"/>
          <p:cNvSpPr>
            <a:spLocks noGrp="1"/>
          </p:cNvSpPr>
          <p:nvPr>
            <p:ph idx="1"/>
          </p:nvPr>
        </p:nvSpPr>
        <p:spPr>
          <a:xfrm>
            <a:off x="259792" y="1414660"/>
            <a:ext cx="11672416" cy="4028680"/>
          </a:xfrm>
        </p:spPr>
        <p:txBody>
          <a:bodyPr>
            <a:normAutofit/>
          </a:bodyPr>
          <a:lstStyle/>
          <a:p>
            <a:pPr lvl="1">
              <a:lnSpc>
                <a:spcPct val="150000"/>
              </a:lnSpc>
              <a:spcBef>
                <a:spcPts val="0"/>
              </a:spcBef>
              <a:spcAft>
                <a:spcPts val="0"/>
              </a:spcAft>
              <a:buFont typeface="Arial" panose="020B0604020202020204" pitchFamily="34" charset="0"/>
              <a:buChar char="•"/>
            </a:pPr>
            <a:r>
              <a:rPr lang="fr-FR" sz="2600" dirty="0">
                <a:solidFill>
                  <a:schemeClr val="tx1"/>
                </a:solidFill>
              </a:rPr>
              <a:t>Présentation de l’enquête</a:t>
            </a:r>
          </a:p>
          <a:p>
            <a:pPr lvl="1">
              <a:lnSpc>
                <a:spcPct val="150000"/>
              </a:lnSpc>
              <a:spcBef>
                <a:spcPts val="0"/>
              </a:spcBef>
              <a:spcAft>
                <a:spcPts val="0"/>
              </a:spcAft>
              <a:buFont typeface="Arial" panose="020B0604020202020204" pitchFamily="34" charset="0"/>
              <a:buChar char="•"/>
            </a:pPr>
            <a:r>
              <a:rPr lang="fr-FR" sz="2600" dirty="0">
                <a:solidFill>
                  <a:schemeClr val="tx1"/>
                </a:solidFill>
              </a:rPr>
              <a:t>Collecte de l’âge &amp; Utilisation du calendrier des évènements locaux</a:t>
            </a:r>
          </a:p>
          <a:p>
            <a:pPr lvl="1">
              <a:lnSpc>
                <a:spcPct val="150000"/>
              </a:lnSpc>
              <a:spcBef>
                <a:spcPts val="0"/>
              </a:spcBef>
              <a:spcAft>
                <a:spcPts val="0"/>
              </a:spcAft>
              <a:buFont typeface="Arial" panose="020B0604020202020204" pitchFamily="34" charset="0"/>
              <a:buChar char="•"/>
            </a:pPr>
            <a:r>
              <a:rPr lang="fr-FR" sz="2600" dirty="0">
                <a:solidFill>
                  <a:schemeClr val="tx1"/>
                </a:solidFill>
              </a:rPr>
              <a:t>Questionnaire Enfant</a:t>
            </a:r>
          </a:p>
          <a:p>
            <a:pPr lvl="1">
              <a:lnSpc>
                <a:spcPct val="150000"/>
              </a:lnSpc>
              <a:spcBef>
                <a:spcPts val="0"/>
              </a:spcBef>
              <a:spcAft>
                <a:spcPts val="0"/>
              </a:spcAft>
              <a:buFont typeface="Arial" panose="020B0604020202020204" pitchFamily="34" charset="0"/>
              <a:buChar char="•"/>
            </a:pPr>
            <a:r>
              <a:rPr lang="fr-FR" sz="2600">
                <a:solidFill>
                  <a:schemeClr val="tx1"/>
                </a:solidFill>
              </a:rPr>
              <a:t>Questionnaire </a:t>
            </a:r>
            <a:r>
              <a:rPr lang="fr-FR" sz="2600" dirty="0">
                <a:solidFill>
                  <a:schemeClr val="tx1"/>
                </a:solidFill>
              </a:rPr>
              <a:t>Femme</a:t>
            </a:r>
          </a:p>
          <a:p>
            <a:pPr lvl="1">
              <a:lnSpc>
                <a:spcPct val="150000"/>
              </a:lnSpc>
              <a:spcBef>
                <a:spcPts val="0"/>
              </a:spcBef>
              <a:spcAft>
                <a:spcPts val="0"/>
              </a:spcAft>
              <a:buFont typeface="Arial" panose="020B0604020202020204" pitchFamily="34" charset="0"/>
              <a:buChar char="•"/>
            </a:pPr>
            <a:r>
              <a:rPr lang="fr-FR" sz="2600" dirty="0">
                <a:solidFill>
                  <a:schemeClr val="tx1"/>
                </a:solidFill>
              </a:rPr>
              <a:t>Malnutrition &amp; Formulaire de référence</a:t>
            </a:r>
          </a:p>
        </p:txBody>
      </p:sp>
    </p:spTree>
    <p:extLst>
      <p:ext uri="{BB962C8B-B14F-4D97-AF65-F5344CB8AC3E}">
        <p14:creationId xmlns:p14="http://schemas.microsoft.com/office/powerpoint/2010/main" val="110937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96254"/>
            <a:ext cx="11672416" cy="836245"/>
          </a:xfrm>
        </p:spPr>
        <p:txBody>
          <a:bodyPr rtlCol="0">
            <a:normAutofit/>
          </a:bodyPr>
          <a:lstStyle/>
          <a:p>
            <a:pPr>
              <a:defRPr/>
            </a:pPr>
            <a:r>
              <a:rPr lang="fr-FR" altLang="fr-FR" dirty="0"/>
              <a:t>Section Identification (1/2)</a:t>
            </a:r>
            <a:endParaRPr lang="fr-FR" dirty="0"/>
          </a:p>
        </p:txBody>
      </p:sp>
      <p:sp>
        <p:nvSpPr>
          <p:cNvPr id="3" name="Content Placeholder 2"/>
          <p:cNvSpPr>
            <a:spLocks noGrp="1"/>
          </p:cNvSpPr>
          <p:nvPr>
            <p:ph idx="1"/>
          </p:nvPr>
        </p:nvSpPr>
        <p:spPr>
          <a:xfrm>
            <a:off x="377191" y="1443383"/>
            <a:ext cx="9214338" cy="4302108"/>
          </a:xfrm>
        </p:spPr>
        <p:txBody>
          <a:bodyPr numCol="1" rtlCol="0">
            <a:noAutofit/>
          </a:bodyPr>
          <a:lstStyle/>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Nom du camp</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Code / Numéro Section</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Code / Numéro Zone</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Code / Numéro Bloc</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Date de l’entretien (JJ/MM/AAAA)</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Numéro Grappe </a:t>
            </a:r>
            <a:r>
              <a:rPr lang="fr-FR" sz="2400" i="1" dirty="0">
                <a:sym typeface="Wingdings" panose="05000000000000000000" pitchFamily="2" charset="2"/>
              </a:rPr>
              <a:t>(Ex: 101-132; 201-234; 301-332)</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Numéro Equipe </a:t>
            </a:r>
            <a:r>
              <a:rPr lang="fr-FR" sz="2400" i="1" dirty="0">
                <a:sym typeface="Wingdings" panose="05000000000000000000" pitchFamily="2" charset="2"/>
              </a:rPr>
              <a:t>(Ex: 1-6)</a:t>
            </a:r>
            <a:endParaRPr lang="fr-FR" sz="2400" b="1" i="1" u="sng" dirty="0">
              <a:sym typeface="Wingdings" panose="05000000000000000000" pitchFamily="2" charset="2"/>
            </a:endParaRP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Numéro MN </a:t>
            </a:r>
            <a:r>
              <a:rPr lang="fr-FR" sz="2400" i="1" dirty="0">
                <a:sym typeface="Wingdings" panose="05000000000000000000" pitchFamily="2" charset="2"/>
              </a:rPr>
              <a:t>(Ex: 01-12)</a:t>
            </a:r>
          </a:p>
        </p:txBody>
      </p:sp>
      <p:sp>
        <p:nvSpPr>
          <p:cNvPr id="4" name="ZoneTexte 3">
            <a:extLst>
              <a:ext uri="{FF2B5EF4-FFF2-40B4-BE49-F238E27FC236}">
                <a16:creationId xmlns:a16="http://schemas.microsoft.com/office/drawing/2014/main" id="{CF4EC164-E37A-4C9E-8FD5-AC20767E56F9}"/>
              </a:ext>
            </a:extLst>
          </p:cNvPr>
          <p:cNvSpPr txBox="1"/>
          <p:nvPr/>
        </p:nvSpPr>
        <p:spPr>
          <a:xfrm>
            <a:off x="8534400" y="2411730"/>
            <a:ext cx="3009900" cy="1815882"/>
          </a:xfrm>
          <a:prstGeom prst="rect">
            <a:avLst/>
          </a:prstGeom>
          <a:noFill/>
          <a:ln w="38100">
            <a:solidFill>
              <a:schemeClr val="bg2"/>
            </a:solidFill>
          </a:ln>
        </p:spPr>
        <p:txBody>
          <a:bodyPr wrap="square" rtlCol="0">
            <a:spAutoFit/>
          </a:bodyPr>
          <a:lstStyle/>
          <a:p>
            <a:r>
              <a:rPr lang="fr-FR" sz="2800" dirty="0">
                <a:sym typeface="Wingdings" panose="05000000000000000000" pitchFamily="2" charset="2"/>
              </a:rPr>
              <a:t> </a:t>
            </a:r>
            <a:r>
              <a:rPr lang="fr-FR" sz="2800" b="1" dirty="0">
                <a:sym typeface="Wingdings" panose="05000000000000000000" pitchFamily="2" charset="2"/>
              </a:rPr>
              <a:t>Ces variables sont absolument nécessaires</a:t>
            </a:r>
            <a:endParaRPr lang="en-GB" sz="2800" dirty="0"/>
          </a:p>
        </p:txBody>
      </p:sp>
    </p:spTree>
    <p:extLst>
      <p:ext uri="{BB962C8B-B14F-4D97-AF65-F5344CB8AC3E}">
        <p14:creationId xmlns:p14="http://schemas.microsoft.com/office/powerpoint/2010/main" val="159124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1" y="142364"/>
            <a:ext cx="11672416" cy="836245"/>
          </a:xfrm>
        </p:spPr>
        <p:txBody>
          <a:bodyPr rtlCol="0">
            <a:normAutofit/>
          </a:bodyPr>
          <a:lstStyle/>
          <a:p>
            <a:pPr>
              <a:defRPr/>
            </a:pPr>
            <a:r>
              <a:rPr lang="fr-FR" altLang="fr-FR" dirty="0"/>
              <a:t>Section Identification (2/2)</a:t>
            </a:r>
            <a:endParaRPr lang="fr-FR" dirty="0"/>
          </a:p>
        </p:txBody>
      </p:sp>
      <p:pic>
        <p:nvPicPr>
          <p:cNvPr id="8" name="Image 7">
            <a:extLst>
              <a:ext uri="{FF2B5EF4-FFF2-40B4-BE49-F238E27FC236}">
                <a16:creationId xmlns:a16="http://schemas.microsoft.com/office/drawing/2014/main" id="{CADF927C-E341-4847-8B63-E6C189E3D5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87038" y="1097280"/>
            <a:ext cx="6217921" cy="4845903"/>
          </a:xfrm>
          <a:prstGeom prst="rect">
            <a:avLst/>
          </a:prstGeom>
        </p:spPr>
      </p:pic>
    </p:spTree>
    <p:extLst>
      <p:ext uri="{BB962C8B-B14F-4D97-AF65-F5344CB8AC3E}">
        <p14:creationId xmlns:p14="http://schemas.microsoft.com/office/powerpoint/2010/main" val="180658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01015"/>
            <a:ext cx="11672416" cy="1291135"/>
          </a:xfrm>
        </p:spPr>
        <p:txBody>
          <a:bodyPr rtlCol="0">
            <a:normAutofit fontScale="90000"/>
          </a:bodyPr>
          <a:lstStyle/>
          <a:p>
            <a:pPr>
              <a:defRPr/>
            </a:pPr>
            <a:r>
              <a:rPr lang="fr-FR" altLang="fr-FR" dirty="0"/>
              <a:t>Section CHILD1 : Informations générales 0-59 mois</a:t>
            </a:r>
            <a:endParaRPr lang="fr-FR" dirty="0"/>
          </a:p>
        </p:txBody>
      </p:sp>
      <p:sp>
        <p:nvSpPr>
          <p:cNvPr id="3" name="Content Placeholder 2"/>
          <p:cNvSpPr>
            <a:spLocks noGrp="1"/>
          </p:cNvSpPr>
          <p:nvPr>
            <p:ph idx="1"/>
          </p:nvPr>
        </p:nvSpPr>
        <p:spPr>
          <a:xfrm>
            <a:off x="400050" y="1508760"/>
            <a:ext cx="11532158" cy="4754027"/>
          </a:xfrm>
        </p:spPr>
        <p:txBody>
          <a:bodyPr numCol="1" rtlCol="0">
            <a:noAutofit/>
          </a:bodyPr>
          <a:lstStyle/>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ID # (1, 2, 3, etc.)</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Consentement donné (1=Oui ; 2=Non)</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Prénom de l’enfant</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Sexe (m= Masculin ; F= Féminin)</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Document officiel pour l’âge (acte de naissance, carnet de santé, carte de baptême, etc.)</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Date de Naissance (JJ/MM/AAAA)</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Age en mois  </a:t>
            </a:r>
            <a:r>
              <a:rPr lang="fr-FR" sz="2400" b="1" u="sng" dirty="0">
                <a:sym typeface="Wingdings" panose="05000000000000000000" pitchFamily="2" charset="2"/>
              </a:rPr>
              <a:t>A remplir si pas de document officiel indiquant la date de naissance  Estimation de l'âge en utilisant le calendrier des évènements</a:t>
            </a:r>
          </a:p>
        </p:txBody>
      </p:sp>
    </p:spTree>
    <p:extLst>
      <p:ext uri="{BB962C8B-B14F-4D97-AF65-F5344CB8AC3E}">
        <p14:creationId xmlns:p14="http://schemas.microsoft.com/office/powerpoint/2010/main" val="4185690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fr-FR" altLang="fr-FR" dirty="0"/>
              <a:t>Section CHILD2 : Informations sur l’arrivée dans le pays d’asile</a:t>
            </a:r>
            <a:endParaRPr lang="fr-FR" dirty="0"/>
          </a:p>
        </p:txBody>
      </p:sp>
      <p:pic>
        <p:nvPicPr>
          <p:cNvPr id="4" name="Image 3">
            <a:extLst>
              <a:ext uri="{FF2B5EF4-FFF2-40B4-BE49-F238E27FC236}">
                <a16:creationId xmlns:a16="http://schemas.microsoft.com/office/drawing/2014/main" id="{0C7F725E-81F2-43DC-A5FA-531B6F745B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94707" y="2209801"/>
            <a:ext cx="9802586" cy="2008011"/>
          </a:xfrm>
          <a:prstGeom prst="rect">
            <a:avLst/>
          </a:prstGeom>
        </p:spPr>
      </p:pic>
    </p:spTree>
    <p:extLst>
      <p:ext uri="{BB962C8B-B14F-4D97-AF65-F5344CB8AC3E}">
        <p14:creationId xmlns:p14="http://schemas.microsoft.com/office/powerpoint/2010/main" val="216253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fr-FR" altLang="fr-FR" dirty="0"/>
              <a:t>Section CHILD3 : Nutrition, Santé et Anémie 6-59 mois (1/5)</a:t>
            </a:r>
            <a:endParaRPr lang="fr-FR" dirty="0"/>
          </a:p>
        </p:txBody>
      </p:sp>
      <p:sp>
        <p:nvSpPr>
          <p:cNvPr id="3" name="Content Placeholder 2"/>
          <p:cNvSpPr>
            <a:spLocks noGrp="1"/>
          </p:cNvSpPr>
          <p:nvPr>
            <p:ph idx="1"/>
          </p:nvPr>
        </p:nvSpPr>
        <p:spPr>
          <a:xfrm>
            <a:off x="278712" y="1735050"/>
            <a:ext cx="8370277" cy="4302108"/>
          </a:xfrm>
        </p:spPr>
        <p:txBody>
          <a:bodyPr numCol="1" rtlCol="0">
            <a:noAutofit/>
          </a:bodyPr>
          <a:lstStyle/>
          <a:p>
            <a:pPr>
              <a:lnSpc>
                <a:spcPct val="150000"/>
              </a:lnSpc>
              <a:spcBef>
                <a:spcPts val="0"/>
              </a:spcBef>
              <a:spcAft>
                <a:spcPts val="0"/>
              </a:spcAft>
              <a:buFont typeface="Arial" panose="020B0604020202020204" pitchFamily="34" charset="0"/>
              <a:buChar char="•"/>
              <a:defRPr/>
            </a:pPr>
            <a:r>
              <a:rPr lang="fr-FR" sz="2400" dirty="0">
                <a:sym typeface="Wingdings" panose="05000000000000000000" pitchFamily="2" charset="2"/>
              </a:rPr>
              <a:t>Enfant actuellement présent (1= Oui ; 2= Non)</a:t>
            </a:r>
          </a:p>
          <a:p>
            <a:pPr>
              <a:lnSpc>
                <a:spcPct val="150000"/>
              </a:lnSpc>
              <a:spcBef>
                <a:spcPts val="0"/>
              </a:spcBef>
              <a:spcAft>
                <a:spcPts val="0"/>
              </a:spcAft>
              <a:buFont typeface="Arial" panose="020B0604020202020204" pitchFamily="34" charset="0"/>
              <a:buChar char="•"/>
              <a:defRPr/>
            </a:pPr>
            <a:r>
              <a:rPr lang="fr-FR" sz="2400" dirty="0">
                <a:sym typeface="Wingdings" panose="05000000000000000000" pitchFamily="2" charset="2"/>
              </a:rPr>
              <a:t>Poids (</a:t>
            </a:r>
            <a:r>
              <a:rPr lang="fr-FR" sz="2400" b="1" dirty="0">
                <a:sym typeface="Wingdings" panose="05000000000000000000" pitchFamily="2" charset="2"/>
              </a:rPr>
              <a:t>kg</a:t>
            </a:r>
            <a:r>
              <a:rPr lang="fr-FR" sz="2400" dirty="0">
                <a:sym typeface="Wingdings" panose="05000000000000000000" pitchFamily="2" charset="2"/>
              </a:rPr>
              <a:t>)  |__|__| , |__|</a:t>
            </a:r>
          </a:p>
          <a:p>
            <a:pPr>
              <a:lnSpc>
                <a:spcPct val="150000"/>
              </a:lnSpc>
              <a:spcBef>
                <a:spcPts val="0"/>
              </a:spcBef>
              <a:spcAft>
                <a:spcPts val="0"/>
              </a:spcAft>
              <a:buFont typeface="Arial" panose="020B0604020202020204" pitchFamily="34" charset="0"/>
              <a:buChar char="•"/>
              <a:defRPr/>
            </a:pPr>
            <a:r>
              <a:rPr lang="fr-FR" sz="2400" dirty="0">
                <a:sym typeface="Wingdings" panose="05000000000000000000" pitchFamily="2" charset="2"/>
              </a:rPr>
              <a:t>Vêtements (y= Oui ; n= Non)</a:t>
            </a:r>
          </a:p>
          <a:p>
            <a:pPr>
              <a:lnSpc>
                <a:spcPct val="150000"/>
              </a:lnSpc>
              <a:spcBef>
                <a:spcPts val="0"/>
              </a:spcBef>
              <a:spcAft>
                <a:spcPts val="0"/>
              </a:spcAft>
              <a:buFont typeface="Arial" panose="020B0604020202020204" pitchFamily="34" charset="0"/>
              <a:buChar char="•"/>
              <a:defRPr/>
            </a:pPr>
            <a:r>
              <a:rPr lang="fr-FR" sz="2400" dirty="0">
                <a:sym typeface="Wingdings" panose="05000000000000000000" pitchFamily="2" charset="2"/>
              </a:rPr>
              <a:t>Taille (</a:t>
            </a:r>
            <a:r>
              <a:rPr lang="fr-FR" sz="2400" b="1" dirty="0">
                <a:sym typeface="Wingdings" panose="05000000000000000000" pitchFamily="2" charset="2"/>
              </a:rPr>
              <a:t>cm</a:t>
            </a:r>
            <a:r>
              <a:rPr lang="fr-FR" sz="2400" dirty="0">
                <a:sym typeface="Wingdings" panose="05000000000000000000" pitchFamily="2" charset="2"/>
              </a:rPr>
              <a:t>)  |__|__|__| , |__|</a:t>
            </a:r>
          </a:p>
          <a:p>
            <a:pPr>
              <a:lnSpc>
                <a:spcPct val="150000"/>
              </a:lnSpc>
              <a:spcBef>
                <a:spcPts val="0"/>
              </a:spcBef>
              <a:spcAft>
                <a:spcPts val="0"/>
              </a:spcAft>
              <a:buFont typeface="Arial" panose="020B0604020202020204" pitchFamily="34" charset="0"/>
              <a:buChar char="•"/>
              <a:defRPr/>
            </a:pPr>
            <a:r>
              <a:rPr lang="fr-FR" sz="2400" dirty="0">
                <a:sym typeface="Wingdings" panose="05000000000000000000" pitchFamily="2" charset="2"/>
              </a:rPr>
              <a:t>Position Enfant (l= position couchée ; h= position debout)</a:t>
            </a:r>
          </a:p>
          <a:p>
            <a:pPr>
              <a:lnSpc>
                <a:spcPct val="150000"/>
              </a:lnSpc>
              <a:spcBef>
                <a:spcPts val="0"/>
              </a:spcBef>
              <a:spcAft>
                <a:spcPts val="0"/>
              </a:spcAft>
              <a:buFont typeface="Arial" panose="020B0604020202020204" pitchFamily="34" charset="0"/>
              <a:buChar char="•"/>
              <a:defRPr/>
            </a:pPr>
            <a:r>
              <a:rPr lang="fr-FR" sz="2400" dirty="0">
                <a:sym typeface="Wingdings" panose="05000000000000000000" pitchFamily="2" charset="2"/>
              </a:rPr>
              <a:t>Œdèmes bilatéraux (y= Oui ; n= Non)</a:t>
            </a:r>
          </a:p>
          <a:p>
            <a:pPr>
              <a:lnSpc>
                <a:spcPct val="150000"/>
              </a:lnSpc>
              <a:spcBef>
                <a:spcPts val="0"/>
              </a:spcBef>
              <a:spcAft>
                <a:spcPts val="0"/>
              </a:spcAft>
              <a:buFont typeface="Arial" panose="020B0604020202020204" pitchFamily="34" charset="0"/>
              <a:buChar char="•"/>
              <a:defRPr/>
            </a:pPr>
            <a:r>
              <a:rPr lang="fr-FR" sz="2400" dirty="0">
                <a:sym typeface="Wingdings" panose="05000000000000000000" pitchFamily="2" charset="2"/>
              </a:rPr>
              <a:t>PB (</a:t>
            </a:r>
            <a:r>
              <a:rPr lang="fr-FR" sz="2400" b="1" u="sng" dirty="0">
                <a:sym typeface="Wingdings" panose="05000000000000000000" pitchFamily="2" charset="2"/>
              </a:rPr>
              <a:t>mm</a:t>
            </a:r>
            <a:r>
              <a:rPr lang="fr-FR" sz="2400" dirty="0">
                <a:sym typeface="Wingdings" panose="05000000000000000000" pitchFamily="2" charset="2"/>
              </a:rPr>
              <a:t>)  |__|__|__| </a:t>
            </a:r>
            <a:r>
              <a:rPr lang="fr-FR" sz="2400" b="1" u="sng" dirty="0">
                <a:sym typeface="Wingdings" panose="05000000000000000000" pitchFamily="2" charset="2"/>
              </a:rPr>
              <a:t>Bras gauche</a:t>
            </a:r>
          </a:p>
        </p:txBody>
      </p:sp>
      <p:sp>
        <p:nvSpPr>
          <p:cNvPr id="4" name="ZoneTexte 3"/>
          <p:cNvSpPr txBox="1"/>
          <p:nvPr/>
        </p:nvSpPr>
        <p:spPr>
          <a:xfrm>
            <a:off x="8684340" y="1905506"/>
            <a:ext cx="3266788" cy="3046988"/>
          </a:xfrm>
          <a:prstGeom prst="rect">
            <a:avLst/>
          </a:prstGeom>
          <a:noFill/>
          <a:ln w="38100">
            <a:solidFill>
              <a:schemeClr val="accent1"/>
            </a:solidFill>
          </a:ln>
        </p:spPr>
        <p:txBody>
          <a:bodyPr wrap="square" rtlCol="0">
            <a:spAutoFit/>
          </a:bodyPr>
          <a:lstStyle/>
          <a:p>
            <a:pPr marL="285750" indent="-285750">
              <a:buFont typeface="Wingdings" panose="05000000000000000000" pitchFamily="2" charset="2"/>
              <a:buChar char="à"/>
            </a:pPr>
            <a:r>
              <a:rPr lang="fr-FR" sz="2400" dirty="0">
                <a:sym typeface="Wingdings" panose="05000000000000000000" pitchFamily="2" charset="2"/>
              </a:rPr>
              <a:t> Si valeurs trop aberrantes </a:t>
            </a:r>
            <a:r>
              <a:rPr lang="fr-FR" sz="2400" dirty="0"/>
              <a:t>(poids, taille et/ou</a:t>
            </a:r>
            <a:r>
              <a:rPr lang="fr-FR" sz="2400" u="sng" dirty="0"/>
              <a:t> âge</a:t>
            </a:r>
            <a:r>
              <a:rPr lang="fr-FR" sz="2400" dirty="0"/>
              <a:t>) ou si enfant MAS</a:t>
            </a:r>
          </a:p>
          <a:p>
            <a:endParaRPr lang="fr-FR" sz="2400" dirty="0"/>
          </a:p>
          <a:p>
            <a:pPr marL="285750" indent="-285750">
              <a:buFont typeface="Wingdings" panose="05000000000000000000" pitchFamily="2" charset="2"/>
              <a:buChar char="à"/>
            </a:pPr>
            <a:r>
              <a:rPr lang="fr-FR" sz="2400" b="1" dirty="0"/>
              <a:t> Prendre des nouvelles mesures et réévaluer l'âge</a:t>
            </a:r>
          </a:p>
        </p:txBody>
      </p:sp>
    </p:spTree>
    <p:extLst>
      <p:ext uri="{BB962C8B-B14F-4D97-AF65-F5344CB8AC3E}">
        <p14:creationId xmlns:p14="http://schemas.microsoft.com/office/powerpoint/2010/main" val="378809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fr-FR" altLang="fr-FR" dirty="0"/>
              <a:t>Section CHILD3 : Nutrition, Santé et Anémie 6-59 mois (2/5)</a:t>
            </a:r>
            <a:endParaRPr lang="fr-FR" dirty="0"/>
          </a:p>
        </p:txBody>
      </p:sp>
      <p:pic>
        <p:nvPicPr>
          <p:cNvPr id="8" name="Image 7">
            <a:extLst>
              <a:ext uri="{FF2B5EF4-FFF2-40B4-BE49-F238E27FC236}">
                <a16:creationId xmlns:a16="http://schemas.microsoft.com/office/drawing/2014/main" id="{55D4004F-6D51-4C46-88B5-C9B2A48A0306}"/>
              </a:ext>
            </a:extLst>
          </p:cNvPr>
          <p:cNvPicPr>
            <a:picLocks noChangeAspect="1"/>
          </p:cNvPicPr>
          <p:nvPr/>
        </p:nvPicPr>
        <p:blipFill>
          <a:blip r:embed="rId3"/>
          <a:stretch>
            <a:fillRect/>
          </a:stretch>
        </p:blipFill>
        <p:spPr>
          <a:xfrm>
            <a:off x="8767689" y="1336137"/>
            <a:ext cx="2850173" cy="2850173"/>
          </a:xfrm>
          <a:prstGeom prst="rect">
            <a:avLst/>
          </a:prstGeom>
        </p:spPr>
      </p:pic>
      <p:pic>
        <p:nvPicPr>
          <p:cNvPr id="3" name="Image 2">
            <a:extLst>
              <a:ext uri="{FF2B5EF4-FFF2-40B4-BE49-F238E27FC236}">
                <a16:creationId xmlns:a16="http://schemas.microsoft.com/office/drawing/2014/main" id="{5F5C994C-A652-4F23-8123-A554ECE2EA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7281" y="1977389"/>
            <a:ext cx="7246620" cy="3806191"/>
          </a:xfrm>
          <a:prstGeom prst="rect">
            <a:avLst/>
          </a:prstGeom>
        </p:spPr>
      </p:pic>
      <p:pic>
        <p:nvPicPr>
          <p:cNvPr id="4" name="Image 3">
            <a:extLst>
              <a:ext uri="{FF2B5EF4-FFF2-40B4-BE49-F238E27FC236}">
                <a16:creationId xmlns:a16="http://schemas.microsoft.com/office/drawing/2014/main" id="{083E7A93-73EC-4CAC-B371-F507EFC4386C}"/>
              </a:ext>
            </a:extLst>
          </p:cNvPr>
          <p:cNvPicPr>
            <a:picLocks noChangeAspect="1"/>
          </p:cNvPicPr>
          <p:nvPr/>
        </p:nvPicPr>
        <p:blipFill>
          <a:blip r:embed="rId5"/>
          <a:stretch>
            <a:fillRect/>
          </a:stretch>
        </p:blipFill>
        <p:spPr>
          <a:xfrm>
            <a:off x="9664054" y="3796153"/>
            <a:ext cx="1057441" cy="1574668"/>
          </a:xfrm>
          <a:prstGeom prst="rect">
            <a:avLst/>
          </a:prstGeom>
        </p:spPr>
      </p:pic>
    </p:spTree>
    <p:extLst>
      <p:ext uri="{BB962C8B-B14F-4D97-AF65-F5344CB8AC3E}">
        <p14:creationId xmlns:p14="http://schemas.microsoft.com/office/powerpoint/2010/main" val="834550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fr-FR" altLang="fr-FR" dirty="0"/>
              <a:t>Section CHILD3 : Nutrition, Santé et Anémie 6-59 mois (3/5)</a:t>
            </a:r>
            <a:endParaRPr lang="fr-FR" dirty="0"/>
          </a:p>
        </p:txBody>
      </p:sp>
      <p:pic>
        <p:nvPicPr>
          <p:cNvPr id="4" name="Image 3">
            <a:extLst>
              <a:ext uri="{FF2B5EF4-FFF2-40B4-BE49-F238E27FC236}">
                <a16:creationId xmlns:a16="http://schemas.microsoft.com/office/drawing/2014/main" id="{EED76F72-127A-4DA6-828E-F85AC81ED3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01954" y="1840229"/>
            <a:ext cx="6988091" cy="4457701"/>
          </a:xfrm>
          <a:prstGeom prst="rect">
            <a:avLst/>
          </a:prstGeom>
        </p:spPr>
      </p:pic>
    </p:spTree>
    <p:extLst>
      <p:ext uri="{BB962C8B-B14F-4D97-AF65-F5344CB8AC3E}">
        <p14:creationId xmlns:p14="http://schemas.microsoft.com/office/powerpoint/2010/main" val="401504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fr-FR" altLang="fr-FR" dirty="0"/>
              <a:t>Section CHILD3 : Nutrition, Santé et Anémie 6-59 mois (4/5)</a:t>
            </a:r>
            <a:endParaRPr lang="fr-FR" dirty="0"/>
          </a:p>
        </p:txBody>
      </p:sp>
      <p:pic>
        <p:nvPicPr>
          <p:cNvPr id="3" name="Image 2">
            <a:extLst>
              <a:ext uri="{FF2B5EF4-FFF2-40B4-BE49-F238E27FC236}">
                <a16:creationId xmlns:a16="http://schemas.microsoft.com/office/drawing/2014/main" id="{3B1244B2-AB12-4F5F-9741-6CC536FF4F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21740" y="1840230"/>
            <a:ext cx="6948519" cy="4286250"/>
          </a:xfrm>
          <a:prstGeom prst="rect">
            <a:avLst/>
          </a:prstGeom>
        </p:spPr>
      </p:pic>
    </p:spTree>
    <p:extLst>
      <p:ext uri="{BB962C8B-B14F-4D97-AF65-F5344CB8AC3E}">
        <p14:creationId xmlns:p14="http://schemas.microsoft.com/office/powerpoint/2010/main" val="3139065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fr-FR" altLang="fr-FR" dirty="0"/>
              <a:t>Section CHILD3 : Nutrition, Santé et Anémie 6-59 mois (5/5)</a:t>
            </a:r>
            <a:endParaRPr lang="fr-FR" dirty="0"/>
          </a:p>
        </p:txBody>
      </p:sp>
      <p:pic>
        <p:nvPicPr>
          <p:cNvPr id="5" name="Image 4">
            <a:extLst>
              <a:ext uri="{FF2B5EF4-FFF2-40B4-BE49-F238E27FC236}">
                <a16:creationId xmlns:a16="http://schemas.microsoft.com/office/drawing/2014/main" id="{D7263FC2-12F5-4D99-8A08-3A9E1B71DC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54628" y="1911926"/>
            <a:ext cx="8882744" cy="3430327"/>
          </a:xfrm>
          <a:prstGeom prst="rect">
            <a:avLst/>
          </a:prstGeom>
        </p:spPr>
      </p:pic>
    </p:spTree>
    <p:extLst>
      <p:ext uri="{BB962C8B-B14F-4D97-AF65-F5344CB8AC3E}">
        <p14:creationId xmlns:p14="http://schemas.microsoft.com/office/powerpoint/2010/main" val="32008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0" y="2066925"/>
            <a:ext cx="11594559" cy="1362075"/>
          </a:xfrm>
        </p:spPr>
        <p:txBody>
          <a:bodyPr>
            <a:normAutofit fontScale="90000"/>
          </a:bodyPr>
          <a:lstStyle/>
          <a:p>
            <a:r>
              <a:rPr lang="fr-FR" dirty="0"/>
              <a:t>Questionnaire Alimentation du Nourrisson et du Jeune Enfant (ANJE)</a:t>
            </a:r>
          </a:p>
        </p:txBody>
      </p:sp>
    </p:spTree>
    <p:extLst>
      <p:ext uri="{BB962C8B-B14F-4D97-AF65-F5344CB8AC3E}">
        <p14:creationId xmlns:p14="http://schemas.microsoft.com/office/powerpoint/2010/main" val="158758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0" y="2747962"/>
            <a:ext cx="11594559" cy="1362075"/>
          </a:xfrm>
        </p:spPr>
        <p:txBody>
          <a:bodyPr>
            <a:normAutofit/>
          </a:bodyPr>
          <a:lstStyle/>
          <a:p>
            <a:r>
              <a:rPr lang="fr-FR" dirty="0"/>
              <a:t>Présentation de l’enquête</a:t>
            </a:r>
          </a:p>
        </p:txBody>
      </p:sp>
    </p:spTree>
    <p:extLst>
      <p:ext uri="{BB962C8B-B14F-4D97-AF65-F5344CB8AC3E}">
        <p14:creationId xmlns:p14="http://schemas.microsoft.com/office/powerpoint/2010/main" val="2977963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89" y="142058"/>
            <a:ext cx="11672416" cy="1291135"/>
          </a:xfrm>
        </p:spPr>
        <p:txBody>
          <a:bodyPr rtlCol="0">
            <a:normAutofit fontScale="90000"/>
          </a:bodyPr>
          <a:lstStyle/>
          <a:p>
            <a:pPr>
              <a:defRPr/>
            </a:pPr>
            <a:r>
              <a:rPr lang="fr-FR" dirty="0"/>
              <a:t>Alimentation du Nourrisson et du Jeune Enfant (ANJE)</a:t>
            </a:r>
            <a:endParaRPr lang="en-US" dirty="0"/>
          </a:p>
        </p:txBody>
      </p:sp>
      <p:sp>
        <p:nvSpPr>
          <p:cNvPr id="3" name="Content Placeholder 2"/>
          <p:cNvSpPr>
            <a:spLocks noGrp="1"/>
          </p:cNvSpPr>
          <p:nvPr>
            <p:ph idx="1"/>
          </p:nvPr>
        </p:nvSpPr>
        <p:spPr>
          <a:xfrm>
            <a:off x="344886" y="1559736"/>
            <a:ext cx="11502227" cy="3553098"/>
          </a:xfrm>
        </p:spPr>
        <p:txBody>
          <a:bodyPr numCol="2" rtlCol="0">
            <a:normAutofit fontScale="92500"/>
          </a:bodyPr>
          <a:lstStyle/>
          <a:p>
            <a:pPr>
              <a:lnSpc>
                <a:spcPct val="100000"/>
              </a:lnSpc>
              <a:spcBef>
                <a:spcPts val="0"/>
              </a:spcBef>
              <a:spcAft>
                <a:spcPts val="0"/>
              </a:spcAft>
              <a:buFont typeface="Arial" panose="020B0604020202020204" pitchFamily="34" charset="0"/>
              <a:buChar char="•"/>
              <a:defRPr/>
            </a:pPr>
            <a:r>
              <a:rPr lang="fr-FR" sz="2200" b="1" dirty="0"/>
              <a:t>0-23 mois</a:t>
            </a:r>
          </a:p>
          <a:p>
            <a:pPr lvl="1">
              <a:lnSpc>
                <a:spcPct val="100000"/>
              </a:lnSpc>
              <a:spcBef>
                <a:spcPts val="0"/>
              </a:spcBef>
              <a:spcAft>
                <a:spcPts val="0"/>
              </a:spcAft>
              <a:buFont typeface="Courier New" panose="02070309020205020404" pitchFamily="49" charset="0"/>
              <a:buChar char="o"/>
              <a:defRPr/>
            </a:pPr>
            <a:r>
              <a:rPr lang="fr-FR" sz="2200" dirty="0"/>
              <a:t>Nourrisson &lt; 12 mois</a:t>
            </a:r>
          </a:p>
          <a:p>
            <a:pPr lvl="1">
              <a:lnSpc>
                <a:spcPct val="100000"/>
              </a:lnSpc>
              <a:spcBef>
                <a:spcPts val="0"/>
              </a:spcBef>
              <a:spcAft>
                <a:spcPts val="0"/>
              </a:spcAft>
              <a:buFont typeface="Courier New" panose="02070309020205020404" pitchFamily="49" charset="0"/>
              <a:buChar char="o"/>
              <a:defRPr/>
            </a:pPr>
            <a:r>
              <a:rPr lang="fr-FR" sz="2200" dirty="0"/>
              <a:t>Enfant ≥ 12 mois</a:t>
            </a:r>
          </a:p>
          <a:p>
            <a:pPr>
              <a:lnSpc>
                <a:spcPct val="100000"/>
              </a:lnSpc>
              <a:spcBef>
                <a:spcPts val="0"/>
              </a:spcBef>
              <a:spcAft>
                <a:spcPts val="0"/>
              </a:spcAft>
              <a:buFont typeface="Arial" panose="020B0604020202020204" pitchFamily="34" charset="0"/>
              <a:buChar char="•"/>
              <a:defRPr/>
            </a:pPr>
            <a:endParaRPr lang="fr-FR" sz="2200" dirty="0"/>
          </a:p>
          <a:p>
            <a:pPr>
              <a:lnSpc>
                <a:spcPct val="100000"/>
              </a:lnSpc>
              <a:spcBef>
                <a:spcPts val="0"/>
              </a:spcBef>
              <a:spcAft>
                <a:spcPts val="0"/>
              </a:spcAft>
              <a:buFont typeface="Arial" panose="020B0604020202020204" pitchFamily="34" charset="0"/>
              <a:buChar char="•"/>
              <a:defRPr/>
            </a:pPr>
            <a:r>
              <a:rPr lang="fr-FR" sz="2200" b="1" dirty="0"/>
              <a:t>Pratiques d’allaitement</a:t>
            </a:r>
          </a:p>
          <a:p>
            <a:pPr lvl="1">
              <a:lnSpc>
                <a:spcPct val="100000"/>
              </a:lnSpc>
              <a:spcBef>
                <a:spcPts val="0"/>
              </a:spcBef>
              <a:spcAft>
                <a:spcPts val="0"/>
              </a:spcAft>
              <a:buFont typeface="Courier New" panose="02070309020205020404" pitchFamily="49" charset="0"/>
              <a:buChar char="o"/>
              <a:defRPr/>
            </a:pPr>
            <a:r>
              <a:rPr lang="fr-FR" sz="2200" dirty="0"/>
              <a:t>Initiation opportune de l’allaitement</a:t>
            </a:r>
          </a:p>
          <a:p>
            <a:pPr lvl="1">
              <a:lnSpc>
                <a:spcPct val="100000"/>
              </a:lnSpc>
              <a:spcBef>
                <a:spcPts val="0"/>
              </a:spcBef>
              <a:spcAft>
                <a:spcPts val="0"/>
              </a:spcAft>
              <a:buFont typeface="Courier New" panose="02070309020205020404" pitchFamily="49" charset="0"/>
              <a:buChar char="o"/>
              <a:defRPr/>
            </a:pPr>
            <a:r>
              <a:rPr lang="fr-FR" sz="2200" dirty="0"/>
              <a:t>Allaitement au sein exclusif jusqu’à 6 mois</a:t>
            </a:r>
          </a:p>
          <a:p>
            <a:pPr lvl="1">
              <a:lnSpc>
                <a:spcPct val="100000"/>
              </a:lnSpc>
              <a:spcBef>
                <a:spcPts val="0"/>
              </a:spcBef>
              <a:spcAft>
                <a:spcPts val="0"/>
              </a:spcAft>
              <a:buFont typeface="Courier New" panose="02070309020205020404" pitchFamily="49" charset="0"/>
              <a:buChar char="o"/>
              <a:defRPr/>
            </a:pPr>
            <a:r>
              <a:rPr lang="fr-FR" sz="2200" dirty="0"/>
              <a:t>Poursuite de l’allaitement jusqu’à 1 an</a:t>
            </a:r>
          </a:p>
          <a:p>
            <a:pPr lvl="1">
              <a:lnSpc>
                <a:spcPct val="100000"/>
              </a:lnSpc>
              <a:spcBef>
                <a:spcPts val="0"/>
              </a:spcBef>
              <a:spcAft>
                <a:spcPts val="0"/>
              </a:spcAft>
              <a:buFont typeface="Courier New" panose="02070309020205020404" pitchFamily="49" charset="0"/>
              <a:buChar char="o"/>
              <a:defRPr/>
            </a:pPr>
            <a:r>
              <a:rPr lang="fr-FR" sz="2200" dirty="0"/>
              <a:t>Poursuite de l’allaitement jusqu’à 2 ans</a:t>
            </a:r>
          </a:p>
          <a:p>
            <a:pPr lvl="1">
              <a:lnSpc>
                <a:spcPct val="100000"/>
              </a:lnSpc>
              <a:spcBef>
                <a:spcPts val="0"/>
              </a:spcBef>
              <a:spcAft>
                <a:spcPts val="0"/>
              </a:spcAft>
              <a:buFont typeface="Courier New" panose="02070309020205020404" pitchFamily="49" charset="0"/>
              <a:buChar char="o"/>
              <a:defRPr/>
            </a:pPr>
            <a:r>
              <a:rPr lang="fr-FR" sz="2200" dirty="0"/>
              <a:t>Utilisation du biberon</a:t>
            </a:r>
          </a:p>
          <a:p>
            <a:pPr lvl="1">
              <a:lnSpc>
                <a:spcPct val="100000"/>
              </a:lnSpc>
              <a:spcBef>
                <a:spcPts val="0"/>
              </a:spcBef>
              <a:spcAft>
                <a:spcPts val="0"/>
              </a:spcAft>
              <a:buFont typeface="Courier New" panose="02070309020205020404" pitchFamily="49" charset="0"/>
              <a:buChar char="o"/>
              <a:defRPr/>
            </a:pPr>
            <a:r>
              <a:rPr lang="fr-FR" sz="2200" dirty="0"/>
              <a:t>Enfants non allaités de moins de 6 mois</a:t>
            </a:r>
          </a:p>
          <a:p>
            <a:pPr lvl="1">
              <a:lnSpc>
                <a:spcPct val="100000"/>
              </a:lnSpc>
              <a:spcBef>
                <a:spcPts val="0"/>
              </a:spcBef>
              <a:spcAft>
                <a:spcPts val="0"/>
              </a:spcAft>
              <a:buFont typeface="Courier New" panose="02070309020205020404" pitchFamily="49" charset="0"/>
              <a:buChar char="o"/>
              <a:defRPr/>
            </a:pPr>
            <a:r>
              <a:rPr lang="fr-FR" sz="2200" dirty="0"/>
              <a:t>Enfants non allaités de moins de 12 mois</a:t>
            </a:r>
          </a:p>
          <a:p>
            <a:pPr marL="201168" lvl="1" indent="0">
              <a:lnSpc>
                <a:spcPct val="100000"/>
              </a:lnSpc>
              <a:spcBef>
                <a:spcPts val="0"/>
              </a:spcBef>
              <a:spcAft>
                <a:spcPts val="0"/>
              </a:spcAft>
              <a:buNone/>
              <a:defRPr/>
            </a:pPr>
            <a:endParaRPr lang="fr-FR" sz="2200" dirty="0"/>
          </a:p>
          <a:p>
            <a:pPr lvl="1">
              <a:lnSpc>
                <a:spcPct val="100000"/>
              </a:lnSpc>
              <a:spcBef>
                <a:spcPts val="0"/>
              </a:spcBef>
              <a:spcAft>
                <a:spcPts val="0"/>
              </a:spcAft>
              <a:buFont typeface="Arial" panose="020B0604020202020204" pitchFamily="34" charset="0"/>
              <a:buChar char="•"/>
              <a:defRPr/>
            </a:pPr>
            <a:r>
              <a:rPr lang="fr-FR" sz="2200" b="1" dirty="0"/>
              <a:t>Pratiques d’alimentation de complément</a:t>
            </a:r>
          </a:p>
          <a:p>
            <a:pPr lvl="2">
              <a:spcBef>
                <a:spcPts val="0"/>
              </a:spcBef>
              <a:buFont typeface="Courier New" panose="02070309020205020404" pitchFamily="49" charset="0"/>
              <a:buChar char="o"/>
              <a:defRPr/>
            </a:pPr>
            <a:r>
              <a:rPr lang="fr-FR" sz="2200" dirty="0"/>
              <a:t>Introduction d’aliments solides, semi-solides ou mous </a:t>
            </a:r>
          </a:p>
          <a:p>
            <a:pPr lvl="2">
              <a:spcBef>
                <a:spcPts val="0"/>
              </a:spcBef>
              <a:buFont typeface="Courier New" panose="02070309020205020404" pitchFamily="49" charset="0"/>
              <a:buChar char="o"/>
              <a:defRPr/>
            </a:pPr>
            <a:r>
              <a:rPr lang="fr-FR" sz="2200" dirty="0"/>
              <a:t>Consommation d’aliments riches ou enrichis en fer</a:t>
            </a:r>
          </a:p>
          <a:p>
            <a:pPr marL="201168" lvl="1" indent="0">
              <a:lnSpc>
                <a:spcPct val="100000"/>
              </a:lnSpc>
              <a:spcBef>
                <a:spcPts val="0"/>
              </a:spcBef>
              <a:spcAft>
                <a:spcPts val="0"/>
              </a:spcAft>
              <a:buNone/>
              <a:defRPr/>
            </a:pPr>
            <a:endParaRPr lang="fr-FR" sz="1200" dirty="0"/>
          </a:p>
        </p:txBody>
      </p:sp>
      <p:sp>
        <p:nvSpPr>
          <p:cNvPr id="4" name="TextBox 3">
            <a:extLst>
              <a:ext uri="{FF2B5EF4-FFF2-40B4-BE49-F238E27FC236}">
                <a16:creationId xmlns:a16="http://schemas.microsoft.com/office/drawing/2014/main" id="{EEEF3EA8-703C-4CC4-9B9D-E531EF5D27F0}"/>
              </a:ext>
            </a:extLst>
          </p:cNvPr>
          <p:cNvSpPr txBox="1"/>
          <p:nvPr/>
        </p:nvSpPr>
        <p:spPr>
          <a:xfrm>
            <a:off x="792426" y="5112834"/>
            <a:ext cx="11054687" cy="769441"/>
          </a:xfrm>
          <a:prstGeom prst="rect">
            <a:avLst/>
          </a:prstGeom>
          <a:noFill/>
        </p:spPr>
        <p:txBody>
          <a:bodyPr wrap="square" rtlCol="0">
            <a:spAutoFit/>
          </a:bodyPr>
          <a:lstStyle/>
          <a:p>
            <a:r>
              <a:rPr lang="en-US" sz="2200" b="1" dirty="0">
                <a:sym typeface="Wingdings" panose="05000000000000000000" pitchFamily="2" charset="2"/>
              </a:rPr>
              <a:t> </a:t>
            </a:r>
            <a:r>
              <a:rPr lang="fr-FR" sz="2200" b="1" dirty="0">
                <a:sym typeface="Wingdings" panose="05000000000000000000" pitchFamily="2" charset="2"/>
              </a:rPr>
              <a:t>Ces questions doivent être posées à la mère de l’enfant ou à la personne principalement en charge de l’enfant, responsable de l’alimentation de l’enfant</a:t>
            </a:r>
            <a:endParaRPr lang="en-GB" sz="2200" b="1" dirty="0"/>
          </a:p>
        </p:txBody>
      </p:sp>
    </p:spTree>
    <p:extLst>
      <p:ext uri="{BB962C8B-B14F-4D97-AF65-F5344CB8AC3E}">
        <p14:creationId xmlns:p14="http://schemas.microsoft.com/office/powerpoint/2010/main" val="74168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89338"/>
            <a:ext cx="11672416" cy="1291135"/>
          </a:xfrm>
        </p:spPr>
        <p:txBody>
          <a:bodyPr rtlCol="0">
            <a:normAutofit fontScale="90000"/>
          </a:bodyPr>
          <a:lstStyle/>
          <a:p>
            <a:pPr>
              <a:defRPr/>
            </a:pPr>
            <a:r>
              <a:rPr lang="fr-FR" dirty="0"/>
              <a:t>Section IYCF1 : Pratiques d’allaitement</a:t>
            </a:r>
            <a:br>
              <a:rPr lang="fr-FR" dirty="0"/>
            </a:br>
            <a:r>
              <a:rPr lang="fr-FR" dirty="0"/>
              <a:t>0-23 mois (partie 1)</a:t>
            </a:r>
          </a:p>
        </p:txBody>
      </p:sp>
      <p:pic>
        <p:nvPicPr>
          <p:cNvPr id="4" name="Image 3">
            <a:extLst>
              <a:ext uri="{FF2B5EF4-FFF2-40B4-BE49-F238E27FC236}">
                <a16:creationId xmlns:a16="http://schemas.microsoft.com/office/drawing/2014/main" id="{79F0D941-74BE-4CFA-9E27-54524EA32C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61" t="5886" r="1466"/>
          <a:stretch/>
        </p:blipFill>
        <p:spPr>
          <a:xfrm>
            <a:off x="1454552" y="1729108"/>
            <a:ext cx="9282896" cy="3399784"/>
          </a:xfrm>
          <a:prstGeom prst="rect">
            <a:avLst/>
          </a:prstGeom>
        </p:spPr>
      </p:pic>
    </p:spTree>
    <p:extLst>
      <p:ext uri="{BB962C8B-B14F-4D97-AF65-F5344CB8AC3E}">
        <p14:creationId xmlns:p14="http://schemas.microsoft.com/office/powerpoint/2010/main" val="62949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1" y="129961"/>
            <a:ext cx="11672416" cy="1291135"/>
          </a:xfrm>
        </p:spPr>
        <p:txBody>
          <a:bodyPr rtlCol="0">
            <a:normAutofit fontScale="90000"/>
          </a:bodyPr>
          <a:lstStyle/>
          <a:p>
            <a:pPr>
              <a:defRPr/>
            </a:pPr>
            <a:r>
              <a:rPr lang="fr-FR" dirty="0"/>
              <a:t>Section IYCF2 : Pratiques d’allaitement</a:t>
            </a:r>
            <a:br>
              <a:rPr lang="fr-FR" dirty="0"/>
            </a:br>
            <a:r>
              <a:rPr lang="fr-FR" dirty="0"/>
              <a:t>0-23 mois (partie 2) (1/5)</a:t>
            </a:r>
          </a:p>
        </p:txBody>
      </p:sp>
      <p:pic>
        <p:nvPicPr>
          <p:cNvPr id="3" name="Image 2">
            <a:extLst>
              <a:ext uri="{FF2B5EF4-FFF2-40B4-BE49-F238E27FC236}">
                <a16:creationId xmlns:a16="http://schemas.microsoft.com/office/drawing/2014/main" id="{40F3C3E7-1312-4B9C-AE96-97C78E817B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2539" y="1880234"/>
            <a:ext cx="9646919" cy="3097531"/>
          </a:xfrm>
          <a:prstGeom prst="rect">
            <a:avLst/>
          </a:prstGeom>
        </p:spPr>
      </p:pic>
    </p:spTree>
    <p:extLst>
      <p:ext uri="{BB962C8B-B14F-4D97-AF65-F5344CB8AC3E}">
        <p14:creationId xmlns:p14="http://schemas.microsoft.com/office/powerpoint/2010/main" val="1111225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12" y="177463"/>
            <a:ext cx="11672416" cy="1291135"/>
          </a:xfrm>
        </p:spPr>
        <p:txBody>
          <a:bodyPr rtlCol="0">
            <a:normAutofit fontScale="90000"/>
          </a:bodyPr>
          <a:lstStyle/>
          <a:p>
            <a:pPr>
              <a:defRPr/>
            </a:pPr>
            <a:r>
              <a:rPr lang="fr-FR" dirty="0"/>
              <a:t>Section IYCF2 : Pratiques d’allaitement</a:t>
            </a:r>
            <a:br>
              <a:rPr lang="fr-FR" dirty="0"/>
            </a:br>
            <a:r>
              <a:rPr lang="fr-FR" dirty="0"/>
              <a:t>0-23 mois (partie 2) (2/5)</a:t>
            </a:r>
            <a:endParaRPr lang="en-US" dirty="0"/>
          </a:p>
        </p:txBody>
      </p:sp>
      <p:sp>
        <p:nvSpPr>
          <p:cNvPr id="3" name="Content Placeholder 2"/>
          <p:cNvSpPr>
            <a:spLocks noGrp="1"/>
          </p:cNvSpPr>
          <p:nvPr>
            <p:ph idx="1"/>
          </p:nvPr>
        </p:nvSpPr>
        <p:spPr>
          <a:xfrm>
            <a:off x="545393" y="1774481"/>
            <a:ext cx="11139054" cy="4583202"/>
          </a:xfrm>
        </p:spPr>
        <p:txBody>
          <a:bodyPr rtlCol="0">
            <a:normAutofit fontScale="92500" lnSpcReduction="10000"/>
          </a:bodyPr>
          <a:lstStyle/>
          <a:p>
            <a:pPr>
              <a:lnSpc>
                <a:spcPct val="100000"/>
              </a:lnSpc>
              <a:spcBef>
                <a:spcPts val="0"/>
              </a:spcBef>
              <a:spcAft>
                <a:spcPts val="0"/>
              </a:spcAft>
              <a:buFont typeface="Arial" panose="020B0604020202020204" pitchFamily="34" charset="0"/>
              <a:buChar char="•"/>
              <a:defRPr/>
            </a:pPr>
            <a:r>
              <a:rPr lang="fr-FR" sz="2200" b="1" dirty="0">
                <a:solidFill>
                  <a:schemeClr val="tx1"/>
                </a:solidFill>
                <a:sym typeface="Wingdings" panose="05000000000000000000" pitchFamily="2" charset="2"/>
              </a:rPr>
              <a:t>4A </a:t>
            </a:r>
            <a:r>
              <a:rPr lang="fr-FR" sz="2200" b="1" dirty="0">
                <a:sym typeface="Wingdings" panose="05000000000000000000" pitchFamily="2" charset="2"/>
              </a:rPr>
              <a:t>-</a:t>
            </a:r>
            <a:r>
              <a:rPr lang="fr-FR" sz="2200" b="1" dirty="0">
                <a:solidFill>
                  <a:schemeClr val="tx1"/>
                </a:solidFill>
                <a:sym typeface="Wingdings" panose="05000000000000000000" pitchFamily="2" charset="2"/>
              </a:rPr>
              <a:t> Eau claire</a:t>
            </a:r>
          </a:p>
          <a:p>
            <a:pPr marL="0" indent="0">
              <a:lnSpc>
                <a:spcPct val="100000"/>
              </a:lnSpc>
              <a:spcBef>
                <a:spcPts val="0"/>
              </a:spcBef>
              <a:spcAft>
                <a:spcPts val="0"/>
              </a:spcAft>
              <a:buNone/>
              <a:defRPr/>
            </a:pPr>
            <a:r>
              <a:rPr lang="fr-FR" sz="2200" dirty="0">
                <a:solidFill>
                  <a:schemeClr val="tx1"/>
                </a:solidFill>
                <a:sym typeface="Wingdings" panose="05000000000000000000" pitchFamily="2" charset="2"/>
              </a:rPr>
              <a:t>Cette question s’applique uniquement à l’eau claire. </a:t>
            </a:r>
            <a:r>
              <a:rPr lang="fr-FR" sz="2200" b="1" dirty="0">
                <a:solidFill>
                  <a:schemeClr val="tx1"/>
                </a:solidFill>
                <a:sym typeface="Wingdings" panose="05000000000000000000" pitchFamily="2" charset="2"/>
              </a:rPr>
              <a:t>Si du sucre ou de l’eau sucrée est donné, ceci devra être inclus dans la Question 4I </a:t>
            </a:r>
            <a:r>
              <a:rPr lang="fr-FR" sz="2200" dirty="0">
                <a:solidFill>
                  <a:schemeClr val="tx1"/>
                </a:solidFill>
                <a:sym typeface="Wingdings" panose="05000000000000000000" pitchFamily="2" charset="2"/>
              </a:rPr>
              <a:t>(Autres liquides à base d’eau)</a:t>
            </a:r>
          </a:p>
          <a:p>
            <a:pPr marL="0" indent="0">
              <a:lnSpc>
                <a:spcPct val="100000"/>
              </a:lnSpc>
              <a:spcBef>
                <a:spcPts val="0"/>
              </a:spcBef>
              <a:spcAft>
                <a:spcPts val="0"/>
              </a:spcAft>
              <a:buNone/>
              <a:defRPr/>
            </a:pPr>
            <a:endParaRPr lang="fr-FR" sz="2200" dirty="0">
              <a:solidFill>
                <a:schemeClr val="tx1"/>
              </a:solidFill>
            </a:endParaRPr>
          </a:p>
          <a:p>
            <a:pPr>
              <a:lnSpc>
                <a:spcPct val="100000"/>
              </a:lnSpc>
              <a:spcBef>
                <a:spcPts val="0"/>
              </a:spcBef>
              <a:spcAft>
                <a:spcPts val="0"/>
              </a:spcAft>
              <a:buFont typeface="Arial" panose="020B0604020202020204" pitchFamily="34" charset="0"/>
              <a:buChar char="•"/>
              <a:defRPr/>
            </a:pPr>
            <a:r>
              <a:rPr lang="fr-FR" sz="2200" b="1" dirty="0">
                <a:solidFill>
                  <a:schemeClr val="tx1"/>
                </a:solidFill>
                <a:sym typeface="Wingdings" panose="05000000000000000000" pitchFamily="2" charset="2"/>
              </a:rPr>
              <a:t>4B </a:t>
            </a:r>
            <a:r>
              <a:rPr lang="fr-FR" sz="2200" b="1" dirty="0">
                <a:sym typeface="Wingdings" panose="05000000000000000000" pitchFamily="2" charset="2"/>
              </a:rPr>
              <a:t>-</a:t>
            </a:r>
            <a:r>
              <a:rPr lang="fr-FR" sz="2200" b="1" dirty="0">
                <a:solidFill>
                  <a:schemeClr val="tx1"/>
                </a:solidFill>
                <a:sym typeface="Wingdings" panose="05000000000000000000" pitchFamily="2" charset="2"/>
              </a:rPr>
              <a:t> Préparations pour nourrissons</a:t>
            </a:r>
          </a:p>
          <a:p>
            <a:pPr marL="0" indent="0">
              <a:lnSpc>
                <a:spcPct val="100000"/>
              </a:lnSpc>
              <a:spcBef>
                <a:spcPts val="0"/>
              </a:spcBef>
              <a:spcAft>
                <a:spcPts val="0"/>
              </a:spcAft>
              <a:buNone/>
              <a:defRPr/>
            </a:pPr>
            <a:r>
              <a:rPr lang="fr-FR" sz="2200" dirty="0">
                <a:solidFill>
                  <a:schemeClr val="tx1"/>
                </a:solidFill>
                <a:sym typeface="Wingdings" panose="05000000000000000000" pitchFamily="2" charset="2"/>
              </a:rPr>
              <a:t>Les préparations pour nourrissons sont des produits laitiers non humain, formulés à partir de lait animal ou de protéines végétales (soja) et adaptés aux caractéristiques physiologiques des nourrissons</a:t>
            </a:r>
          </a:p>
          <a:p>
            <a:pPr marL="0" indent="0">
              <a:lnSpc>
                <a:spcPct val="100000"/>
              </a:lnSpc>
              <a:spcBef>
                <a:spcPts val="0"/>
              </a:spcBef>
              <a:spcAft>
                <a:spcPts val="0"/>
              </a:spcAft>
              <a:buNone/>
              <a:defRPr/>
            </a:pPr>
            <a:r>
              <a:rPr lang="fr-FR" sz="2200" i="1" dirty="0">
                <a:sym typeface="Wingdings" panose="05000000000000000000" pitchFamily="2" charset="2"/>
              </a:rPr>
              <a:t>Ex:</a:t>
            </a:r>
            <a:r>
              <a:rPr lang="fr-FR" sz="2200" i="1" dirty="0">
                <a:solidFill>
                  <a:schemeClr val="tx1"/>
                </a:solidFill>
                <a:sym typeface="Wingdings" panose="05000000000000000000" pitchFamily="2" charset="2"/>
              </a:rPr>
              <a:t> France lait, Picot, etc.</a:t>
            </a:r>
          </a:p>
          <a:p>
            <a:pPr>
              <a:lnSpc>
                <a:spcPct val="100000"/>
              </a:lnSpc>
              <a:spcBef>
                <a:spcPts val="0"/>
              </a:spcBef>
              <a:spcAft>
                <a:spcPts val="0"/>
              </a:spcAft>
              <a:buFont typeface="Arial" panose="020B0604020202020204" pitchFamily="34" charset="0"/>
              <a:buChar char="•"/>
              <a:defRPr/>
            </a:pPr>
            <a:endParaRPr lang="fr-FR" sz="2200" b="1" dirty="0">
              <a:solidFill>
                <a:schemeClr val="tx1"/>
              </a:solidFill>
            </a:endParaRPr>
          </a:p>
          <a:p>
            <a:pPr>
              <a:lnSpc>
                <a:spcPct val="100000"/>
              </a:lnSpc>
              <a:spcBef>
                <a:spcPts val="0"/>
              </a:spcBef>
              <a:spcAft>
                <a:spcPts val="0"/>
              </a:spcAft>
              <a:buFont typeface="Arial" panose="020B0604020202020204" pitchFamily="34" charset="0"/>
              <a:buChar char="•"/>
              <a:defRPr/>
            </a:pPr>
            <a:r>
              <a:rPr lang="fr-FR" sz="2200" b="1" dirty="0">
                <a:solidFill>
                  <a:schemeClr val="tx1"/>
                </a:solidFill>
                <a:sym typeface="Wingdings" panose="05000000000000000000" pitchFamily="2" charset="2"/>
              </a:rPr>
              <a:t>4C </a:t>
            </a:r>
            <a:r>
              <a:rPr lang="fr-FR" sz="2200" b="1" dirty="0">
                <a:sym typeface="Wingdings" panose="05000000000000000000" pitchFamily="2" charset="2"/>
              </a:rPr>
              <a:t>-</a:t>
            </a:r>
            <a:r>
              <a:rPr lang="fr-FR" sz="2200" b="1" dirty="0">
                <a:solidFill>
                  <a:schemeClr val="tx1"/>
                </a:solidFill>
                <a:sym typeface="Wingdings" panose="05000000000000000000" pitchFamily="2" charset="2"/>
              </a:rPr>
              <a:t> Lait</a:t>
            </a:r>
          </a:p>
          <a:p>
            <a:pPr marL="0" indent="0">
              <a:lnSpc>
                <a:spcPct val="100000"/>
              </a:lnSpc>
              <a:spcBef>
                <a:spcPts val="0"/>
              </a:spcBef>
              <a:spcAft>
                <a:spcPts val="0"/>
              </a:spcAft>
              <a:buNone/>
              <a:defRPr/>
            </a:pPr>
            <a:r>
              <a:rPr lang="fr-FR" sz="2200" dirty="0">
                <a:solidFill>
                  <a:schemeClr val="tx1"/>
                </a:solidFill>
                <a:sym typeface="Wingdings" panose="05000000000000000000" pitchFamily="2" charset="2"/>
              </a:rPr>
              <a:t>Le lait tel que le lait en conserve, en poudre, concentré ou frais. Le lait écrémé et le lait déshydraté ou le lait séché sous forme de poudre. Le lait en poudre est différent de la préparation pour nourrissons</a:t>
            </a:r>
          </a:p>
          <a:p>
            <a:pPr marL="0" indent="0">
              <a:lnSpc>
                <a:spcPct val="100000"/>
              </a:lnSpc>
              <a:spcBef>
                <a:spcPts val="0"/>
              </a:spcBef>
              <a:spcAft>
                <a:spcPts val="0"/>
              </a:spcAft>
              <a:buNone/>
              <a:defRPr/>
            </a:pPr>
            <a:r>
              <a:rPr lang="fr-FR" sz="2200" i="1" dirty="0">
                <a:solidFill>
                  <a:schemeClr val="tx1"/>
                </a:solidFill>
                <a:sym typeface="Wingdings" panose="05000000000000000000" pitchFamily="2" charset="2"/>
              </a:rPr>
              <a:t>Ex: </a:t>
            </a:r>
            <a:r>
              <a:rPr lang="fr-FR" sz="2200" i="1" dirty="0" err="1">
                <a:solidFill>
                  <a:schemeClr val="tx1"/>
                </a:solidFill>
                <a:sym typeface="Wingdings" panose="05000000000000000000" pitchFamily="2" charset="2"/>
              </a:rPr>
              <a:t>Nido</a:t>
            </a:r>
            <a:r>
              <a:rPr lang="fr-FR" sz="2200" i="1" dirty="0">
                <a:solidFill>
                  <a:schemeClr val="tx1"/>
                </a:solidFill>
                <a:sym typeface="Wingdings" panose="05000000000000000000" pitchFamily="2" charset="2"/>
              </a:rPr>
              <a:t>, </a:t>
            </a:r>
            <a:r>
              <a:rPr lang="fr-FR" sz="2200" i="1" dirty="0" err="1">
                <a:solidFill>
                  <a:schemeClr val="tx1"/>
                </a:solidFill>
                <a:sym typeface="Wingdings" panose="05000000000000000000" pitchFamily="2" charset="2"/>
              </a:rPr>
              <a:t>Superlait</a:t>
            </a:r>
            <a:endParaRPr lang="fr-FR" sz="2200" i="1" dirty="0">
              <a:solidFill>
                <a:schemeClr val="tx1"/>
              </a:solidFill>
            </a:endParaRPr>
          </a:p>
        </p:txBody>
      </p:sp>
    </p:spTree>
    <p:extLst>
      <p:ext uri="{BB962C8B-B14F-4D97-AF65-F5344CB8AC3E}">
        <p14:creationId xmlns:p14="http://schemas.microsoft.com/office/powerpoint/2010/main" val="3227467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04" y="165587"/>
            <a:ext cx="11672416" cy="1291135"/>
          </a:xfrm>
        </p:spPr>
        <p:txBody>
          <a:bodyPr rtlCol="0">
            <a:normAutofit fontScale="90000"/>
          </a:bodyPr>
          <a:lstStyle/>
          <a:p>
            <a:pPr>
              <a:defRPr/>
            </a:pPr>
            <a:r>
              <a:rPr lang="fr-FR" dirty="0"/>
              <a:t>Section IYCF2 : Pratiques d’allaitement</a:t>
            </a:r>
            <a:br>
              <a:rPr lang="fr-FR" dirty="0"/>
            </a:br>
            <a:r>
              <a:rPr lang="fr-FR" dirty="0"/>
              <a:t>0-23 mois (partie 2) (3/5)</a:t>
            </a:r>
            <a:endParaRPr lang="en-US" dirty="0"/>
          </a:p>
        </p:txBody>
      </p:sp>
      <p:sp>
        <p:nvSpPr>
          <p:cNvPr id="3" name="Content Placeholder 2"/>
          <p:cNvSpPr>
            <a:spLocks noGrp="1"/>
          </p:cNvSpPr>
          <p:nvPr>
            <p:ph idx="1"/>
          </p:nvPr>
        </p:nvSpPr>
        <p:spPr>
          <a:xfrm>
            <a:off x="843148" y="1845733"/>
            <a:ext cx="10735294" cy="4295759"/>
          </a:xfrm>
        </p:spPr>
        <p:txBody>
          <a:bodyPr rtlCol="0">
            <a:normAutofit/>
          </a:bodyPr>
          <a:lstStyle/>
          <a:p>
            <a:pPr>
              <a:lnSpc>
                <a:spcPct val="100000"/>
              </a:lnSpc>
              <a:spcBef>
                <a:spcPts val="0"/>
              </a:spcBef>
              <a:spcAft>
                <a:spcPts val="0"/>
              </a:spcAft>
              <a:buFont typeface="Arial" panose="020B0604020202020204" pitchFamily="34" charset="0"/>
              <a:buChar char="•"/>
              <a:defRPr/>
            </a:pPr>
            <a:r>
              <a:rPr lang="fr-FR" sz="2000" b="1" dirty="0">
                <a:solidFill>
                  <a:schemeClr val="tx1"/>
                </a:solidFill>
                <a:sym typeface="Wingdings" panose="05000000000000000000" pitchFamily="2" charset="2"/>
              </a:rPr>
              <a:t>4D - Jus</a:t>
            </a:r>
          </a:p>
          <a:p>
            <a:pPr marL="0" indent="0">
              <a:lnSpc>
                <a:spcPct val="100000"/>
              </a:lnSpc>
              <a:spcBef>
                <a:spcPts val="0"/>
              </a:spcBef>
              <a:spcAft>
                <a:spcPts val="0"/>
              </a:spcAft>
              <a:buNone/>
              <a:defRPr/>
            </a:pPr>
            <a:r>
              <a:rPr lang="fr-FR" sz="2000" dirty="0">
                <a:solidFill>
                  <a:schemeClr val="tx1"/>
                </a:solidFill>
                <a:sym typeface="Wingdings" panose="05000000000000000000" pitchFamily="2" charset="2"/>
              </a:rPr>
              <a:t>Jus ou boisson à base de jus</a:t>
            </a:r>
          </a:p>
          <a:p>
            <a:pPr marL="0" indent="0">
              <a:lnSpc>
                <a:spcPct val="100000"/>
              </a:lnSpc>
              <a:spcBef>
                <a:spcPts val="0"/>
              </a:spcBef>
              <a:spcAft>
                <a:spcPts val="0"/>
              </a:spcAft>
              <a:buNone/>
              <a:defRPr/>
            </a:pPr>
            <a:r>
              <a:rPr lang="fr-FR" sz="2000" i="1" dirty="0">
                <a:solidFill>
                  <a:schemeClr val="tx1"/>
                </a:solidFill>
                <a:sym typeface="Wingdings" panose="05000000000000000000" pitchFamily="2" charset="2"/>
              </a:rPr>
              <a:t>Ex: </a:t>
            </a:r>
            <a:r>
              <a:rPr lang="fr-FR" sz="2000" i="1" dirty="0" err="1">
                <a:solidFill>
                  <a:schemeClr val="tx1"/>
                </a:solidFill>
                <a:sym typeface="Wingdings" panose="05000000000000000000" pitchFamily="2" charset="2"/>
              </a:rPr>
              <a:t>Jolijus</a:t>
            </a:r>
            <a:r>
              <a:rPr lang="fr-FR" sz="2000" i="1" dirty="0">
                <a:solidFill>
                  <a:schemeClr val="tx1"/>
                </a:solidFill>
                <a:sym typeface="Wingdings" panose="05000000000000000000" pitchFamily="2" charset="2"/>
              </a:rPr>
              <a:t>, Boom</a:t>
            </a:r>
          </a:p>
          <a:p>
            <a:pPr marL="0" indent="0">
              <a:lnSpc>
                <a:spcPct val="100000"/>
              </a:lnSpc>
              <a:spcBef>
                <a:spcPts val="0"/>
              </a:spcBef>
              <a:spcAft>
                <a:spcPts val="0"/>
              </a:spcAft>
              <a:buNone/>
              <a:defRPr/>
            </a:pPr>
            <a:endParaRPr lang="fr-FR" sz="2000" dirty="0">
              <a:solidFill>
                <a:schemeClr val="tx1"/>
              </a:solidFill>
            </a:endParaRPr>
          </a:p>
          <a:p>
            <a:pPr>
              <a:lnSpc>
                <a:spcPct val="100000"/>
              </a:lnSpc>
              <a:spcBef>
                <a:spcPts val="0"/>
              </a:spcBef>
              <a:spcAft>
                <a:spcPts val="0"/>
              </a:spcAft>
              <a:buFont typeface="Arial" panose="020B0604020202020204" pitchFamily="34" charset="0"/>
              <a:buChar char="•"/>
              <a:defRPr/>
            </a:pPr>
            <a:r>
              <a:rPr lang="fr-FR" sz="2000" b="1" dirty="0">
                <a:solidFill>
                  <a:schemeClr val="tx1"/>
                </a:solidFill>
                <a:sym typeface="Wingdings" panose="05000000000000000000" pitchFamily="2" charset="2"/>
              </a:rPr>
              <a:t>4E </a:t>
            </a:r>
            <a:r>
              <a:rPr lang="fr-FR" sz="2000" b="1" dirty="0">
                <a:sym typeface="Wingdings" panose="05000000000000000000" pitchFamily="2" charset="2"/>
              </a:rPr>
              <a:t>-</a:t>
            </a:r>
            <a:r>
              <a:rPr lang="fr-FR" sz="2000" b="1" dirty="0">
                <a:solidFill>
                  <a:schemeClr val="tx1"/>
                </a:solidFill>
                <a:sym typeface="Wingdings" panose="05000000000000000000" pitchFamily="2" charset="2"/>
              </a:rPr>
              <a:t> Bouillon clair</a:t>
            </a:r>
          </a:p>
          <a:p>
            <a:pPr marL="0" indent="0">
              <a:lnSpc>
                <a:spcPct val="100000"/>
              </a:lnSpc>
              <a:spcBef>
                <a:spcPts val="0"/>
              </a:spcBef>
              <a:spcAft>
                <a:spcPts val="0"/>
              </a:spcAft>
              <a:buNone/>
              <a:defRPr/>
            </a:pPr>
            <a:r>
              <a:rPr lang="fr-FR" sz="2000" dirty="0">
                <a:solidFill>
                  <a:schemeClr val="tx1"/>
                </a:solidFill>
                <a:sym typeface="Wingdings" panose="05000000000000000000" pitchFamily="2" charset="2"/>
              </a:rPr>
              <a:t>Le bouillon clair est essentiellement constitué d'eau. </a:t>
            </a:r>
            <a:r>
              <a:rPr lang="fr-FR" sz="2000" b="1" dirty="0">
                <a:solidFill>
                  <a:schemeClr val="tx1"/>
                </a:solidFill>
                <a:sym typeface="Wingdings" panose="05000000000000000000" pitchFamily="2" charset="2"/>
              </a:rPr>
              <a:t>Les soupes qui sont épaissies de quelque manière que ce soit ou qui comprennent des aliments solides ne devraient pas être incluses ici. Elles doivent être incluses dans la question IF5</a:t>
            </a:r>
          </a:p>
          <a:p>
            <a:pPr>
              <a:lnSpc>
                <a:spcPct val="100000"/>
              </a:lnSpc>
              <a:spcBef>
                <a:spcPts val="0"/>
              </a:spcBef>
              <a:spcAft>
                <a:spcPts val="0"/>
              </a:spcAft>
              <a:buFont typeface="Arial" panose="020B0604020202020204" pitchFamily="34" charset="0"/>
              <a:buChar char="•"/>
              <a:defRPr/>
            </a:pPr>
            <a:endParaRPr lang="fr-FR" sz="2000" b="1" dirty="0">
              <a:solidFill>
                <a:schemeClr val="tx1"/>
              </a:solidFill>
            </a:endParaRPr>
          </a:p>
          <a:p>
            <a:pPr>
              <a:lnSpc>
                <a:spcPct val="100000"/>
              </a:lnSpc>
              <a:spcBef>
                <a:spcPts val="0"/>
              </a:spcBef>
              <a:spcAft>
                <a:spcPts val="0"/>
              </a:spcAft>
              <a:buFont typeface="Arial" panose="020B0604020202020204" pitchFamily="34" charset="0"/>
              <a:buChar char="•"/>
              <a:defRPr/>
            </a:pPr>
            <a:r>
              <a:rPr lang="fr-FR" sz="2000" b="1" dirty="0">
                <a:solidFill>
                  <a:schemeClr val="tx1"/>
                </a:solidFill>
                <a:sym typeface="Wingdings" panose="05000000000000000000" pitchFamily="2" charset="2"/>
              </a:rPr>
              <a:t>4F </a:t>
            </a:r>
            <a:r>
              <a:rPr lang="fr-FR" sz="2000" b="1" dirty="0">
                <a:sym typeface="Wingdings" panose="05000000000000000000" pitchFamily="2" charset="2"/>
              </a:rPr>
              <a:t>-</a:t>
            </a:r>
            <a:r>
              <a:rPr lang="fr-FR" sz="2000" b="1" dirty="0">
                <a:solidFill>
                  <a:schemeClr val="tx1"/>
                </a:solidFill>
                <a:sym typeface="Wingdings" panose="05000000000000000000" pitchFamily="2" charset="2"/>
              </a:rPr>
              <a:t> Yaourt</a:t>
            </a:r>
          </a:p>
          <a:p>
            <a:pPr marL="0" indent="0">
              <a:lnSpc>
                <a:spcPct val="100000"/>
              </a:lnSpc>
              <a:spcBef>
                <a:spcPts val="0"/>
              </a:spcBef>
              <a:spcAft>
                <a:spcPts val="0"/>
              </a:spcAft>
              <a:buNone/>
              <a:defRPr/>
            </a:pPr>
            <a:r>
              <a:rPr lang="fr-FR" sz="2000" dirty="0">
                <a:solidFill>
                  <a:schemeClr val="tx1"/>
                </a:solidFill>
                <a:sym typeface="Wingdings" panose="05000000000000000000" pitchFamily="2" charset="2"/>
              </a:rPr>
              <a:t>Lait caillé ou yaourt</a:t>
            </a:r>
          </a:p>
          <a:p>
            <a:pPr marL="0" indent="0">
              <a:lnSpc>
                <a:spcPct val="100000"/>
              </a:lnSpc>
              <a:spcBef>
                <a:spcPts val="0"/>
              </a:spcBef>
              <a:spcAft>
                <a:spcPts val="0"/>
              </a:spcAft>
              <a:buNone/>
              <a:defRPr/>
            </a:pPr>
            <a:r>
              <a:rPr lang="fr-FR" sz="2000" i="1" dirty="0">
                <a:sym typeface="Wingdings" panose="05000000000000000000" pitchFamily="2" charset="2"/>
              </a:rPr>
              <a:t>Ex:</a:t>
            </a:r>
            <a:r>
              <a:rPr lang="fr-FR" sz="2000" i="1" dirty="0">
                <a:solidFill>
                  <a:schemeClr val="tx1"/>
                </a:solidFill>
                <a:sym typeface="Wingdings" panose="05000000000000000000" pitchFamily="2" charset="2"/>
              </a:rPr>
              <a:t> exemples?</a:t>
            </a:r>
            <a:endParaRPr lang="fr-FR" sz="2200" i="1" dirty="0">
              <a:solidFill>
                <a:schemeClr val="tx1"/>
              </a:solidFill>
            </a:endParaRPr>
          </a:p>
        </p:txBody>
      </p:sp>
    </p:spTree>
    <p:extLst>
      <p:ext uri="{BB962C8B-B14F-4D97-AF65-F5344CB8AC3E}">
        <p14:creationId xmlns:p14="http://schemas.microsoft.com/office/powerpoint/2010/main" val="3083210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70940"/>
            <a:ext cx="11672416" cy="1291135"/>
          </a:xfrm>
        </p:spPr>
        <p:txBody>
          <a:bodyPr rtlCol="0">
            <a:normAutofit fontScale="90000"/>
          </a:bodyPr>
          <a:lstStyle/>
          <a:p>
            <a:pPr>
              <a:defRPr/>
            </a:pPr>
            <a:r>
              <a:rPr lang="fr-FR" dirty="0"/>
              <a:t>Section IYCF2 : Pratiques d’allaitement</a:t>
            </a:r>
            <a:br>
              <a:rPr lang="fr-FR" dirty="0"/>
            </a:br>
            <a:r>
              <a:rPr lang="fr-FR" dirty="0"/>
              <a:t>0-23 mois (partie 2) (4/5)</a:t>
            </a:r>
            <a:endParaRPr lang="en-US" dirty="0"/>
          </a:p>
        </p:txBody>
      </p:sp>
      <p:sp>
        <p:nvSpPr>
          <p:cNvPr id="3" name="Content Placeholder 2"/>
          <p:cNvSpPr>
            <a:spLocks noGrp="1"/>
          </p:cNvSpPr>
          <p:nvPr>
            <p:ph idx="1"/>
          </p:nvPr>
        </p:nvSpPr>
        <p:spPr>
          <a:xfrm>
            <a:off x="490767" y="1845733"/>
            <a:ext cx="9750514" cy="4295759"/>
          </a:xfrm>
        </p:spPr>
        <p:txBody>
          <a:bodyPr rtlCol="0">
            <a:normAutofit/>
          </a:bodyPr>
          <a:lstStyle/>
          <a:p>
            <a:pPr>
              <a:lnSpc>
                <a:spcPct val="100000"/>
              </a:lnSpc>
              <a:spcBef>
                <a:spcPts val="0"/>
              </a:spcBef>
              <a:spcAft>
                <a:spcPts val="0"/>
              </a:spcAft>
              <a:buFont typeface="Arial" panose="020B0604020202020204" pitchFamily="34" charset="0"/>
              <a:buChar char="•"/>
              <a:defRPr/>
            </a:pPr>
            <a:r>
              <a:rPr lang="fr-FR" sz="2000" b="1" dirty="0">
                <a:solidFill>
                  <a:schemeClr val="tx1"/>
                </a:solidFill>
                <a:sym typeface="Wingdings" panose="05000000000000000000" pitchFamily="2" charset="2"/>
              </a:rPr>
              <a:t>4G </a:t>
            </a:r>
            <a:r>
              <a:rPr lang="fr-FR" sz="2000" b="1" dirty="0">
                <a:sym typeface="Wingdings" panose="05000000000000000000" pitchFamily="2" charset="2"/>
              </a:rPr>
              <a:t>-</a:t>
            </a:r>
            <a:r>
              <a:rPr lang="fr-FR" sz="2000" b="1" dirty="0">
                <a:solidFill>
                  <a:schemeClr val="tx1"/>
                </a:solidFill>
                <a:sym typeface="Wingdings" panose="05000000000000000000" pitchFamily="2" charset="2"/>
              </a:rPr>
              <a:t> Bouillies légères</a:t>
            </a:r>
          </a:p>
          <a:p>
            <a:pPr marL="0" indent="0">
              <a:lnSpc>
                <a:spcPct val="100000"/>
              </a:lnSpc>
              <a:spcBef>
                <a:spcPts val="0"/>
              </a:spcBef>
              <a:spcAft>
                <a:spcPts val="0"/>
              </a:spcAft>
              <a:buNone/>
              <a:defRPr/>
            </a:pPr>
            <a:r>
              <a:rPr lang="fr-FR" sz="2000" dirty="0">
                <a:solidFill>
                  <a:schemeClr val="tx1"/>
                </a:solidFill>
                <a:sym typeface="Wingdings" panose="05000000000000000000" pitchFamily="2" charset="2"/>
              </a:rPr>
              <a:t>Tout type de bouillie légère doit être compté ici, indépendamment des principaux ingrédients (à base de céréales ou à base de racines / tubercules) </a:t>
            </a:r>
          </a:p>
          <a:p>
            <a:pPr marL="0" indent="0">
              <a:lnSpc>
                <a:spcPct val="100000"/>
              </a:lnSpc>
              <a:spcBef>
                <a:spcPts val="0"/>
              </a:spcBef>
              <a:spcAft>
                <a:spcPts val="0"/>
              </a:spcAft>
              <a:buNone/>
              <a:defRPr/>
            </a:pPr>
            <a:r>
              <a:rPr lang="fr-FR" sz="2000" i="1" dirty="0">
                <a:sym typeface="Wingdings" panose="05000000000000000000" pitchFamily="2" charset="2"/>
              </a:rPr>
              <a:t>Ex:</a:t>
            </a:r>
            <a:r>
              <a:rPr lang="fr-FR" sz="2000" i="1" dirty="0">
                <a:solidFill>
                  <a:schemeClr val="tx1"/>
                </a:solidFill>
                <a:sym typeface="Wingdings" panose="05000000000000000000" pitchFamily="2" charset="2"/>
              </a:rPr>
              <a:t> </a:t>
            </a:r>
            <a:r>
              <a:rPr lang="fr-FR" sz="2000" i="1" dirty="0" err="1">
                <a:solidFill>
                  <a:schemeClr val="tx1"/>
                </a:solidFill>
                <a:sym typeface="Wingdings" panose="05000000000000000000" pitchFamily="2" charset="2"/>
              </a:rPr>
              <a:t>Cérélac</a:t>
            </a:r>
            <a:r>
              <a:rPr lang="fr-FR" sz="2000" i="1" dirty="0">
                <a:solidFill>
                  <a:schemeClr val="tx1"/>
                </a:solidFill>
                <a:sym typeface="Wingdings" panose="05000000000000000000" pitchFamily="2" charset="2"/>
              </a:rPr>
              <a:t>, France lait, </a:t>
            </a:r>
            <a:r>
              <a:rPr lang="fr-FR" sz="2000" i="1" dirty="0" err="1">
                <a:solidFill>
                  <a:schemeClr val="tx1"/>
                </a:solidFill>
                <a:sym typeface="Wingdings" panose="05000000000000000000" pitchFamily="2" charset="2"/>
              </a:rPr>
              <a:t>Blédina</a:t>
            </a:r>
            <a:r>
              <a:rPr lang="fr-FR" sz="2000" dirty="0">
                <a:solidFill>
                  <a:schemeClr val="tx1"/>
                </a:solidFill>
                <a:sym typeface="Wingdings" panose="05000000000000000000" pitchFamily="2" charset="2"/>
              </a:rPr>
              <a:t> ou bouillies à base de maïs, sorgho, mil, manioc, petit mil, etc.</a:t>
            </a:r>
          </a:p>
          <a:p>
            <a:pPr marL="0" indent="0">
              <a:lnSpc>
                <a:spcPct val="100000"/>
              </a:lnSpc>
              <a:spcBef>
                <a:spcPts val="0"/>
              </a:spcBef>
              <a:spcAft>
                <a:spcPts val="0"/>
              </a:spcAft>
              <a:buNone/>
              <a:defRPr/>
            </a:pPr>
            <a:endParaRPr lang="fr-FR" sz="2000" dirty="0">
              <a:solidFill>
                <a:schemeClr val="tx1"/>
              </a:solidFill>
            </a:endParaRPr>
          </a:p>
          <a:p>
            <a:pPr>
              <a:lnSpc>
                <a:spcPct val="100000"/>
              </a:lnSpc>
              <a:spcBef>
                <a:spcPts val="0"/>
              </a:spcBef>
              <a:spcAft>
                <a:spcPts val="0"/>
              </a:spcAft>
              <a:buFont typeface="Arial" panose="020B0604020202020204" pitchFamily="34" charset="0"/>
              <a:buChar char="•"/>
              <a:defRPr/>
            </a:pPr>
            <a:r>
              <a:rPr lang="fr-FR" sz="2000" b="1" dirty="0">
                <a:solidFill>
                  <a:schemeClr val="tx1"/>
                </a:solidFill>
                <a:sym typeface="Wingdings" panose="05000000000000000000" pitchFamily="2" charset="2"/>
              </a:rPr>
              <a:t>4H - Thé ou café </a:t>
            </a:r>
            <a:r>
              <a:rPr lang="fr-FR" sz="2000" b="1" u="sng" dirty="0">
                <a:solidFill>
                  <a:schemeClr val="tx1"/>
                </a:solidFill>
                <a:sym typeface="Wingdings" panose="05000000000000000000" pitchFamily="2" charset="2"/>
              </a:rPr>
              <a:t>AVEC LAIT</a:t>
            </a:r>
          </a:p>
          <a:p>
            <a:pPr>
              <a:lnSpc>
                <a:spcPct val="100000"/>
              </a:lnSpc>
              <a:spcBef>
                <a:spcPts val="0"/>
              </a:spcBef>
              <a:spcAft>
                <a:spcPts val="0"/>
              </a:spcAft>
              <a:buFont typeface="Arial" panose="020B0604020202020204" pitchFamily="34" charset="0"/>
              <a:buChar char="•"/>
              <a:defRPr/>
            </a:pPr>
            <a:endParaRPr lang="fr-FR" sz="2000" b="1" dirty="0">
              <a:solidFill>
                <a:schemeClr val="tx1"/>
              </a:solidFill>
            </a:endParaRPr>
          </a:p>
          <a:p>
            <a:pPr>
              <a:lnSpc>
                <a:spcPct val="100000"/>
              </a:lnSpc>
              <a:spcBef>
                <a:spcPts val="0"/>
              </a:spcBef>
              <a:spcAft>
                <a:spcPts val="0"/>
              </a:spcAft>
              <a:buFont typeface="Arial" panose="020B0604020202020204" pitchFamily="34" charset="0"/>
              <a:buChar char="•"/>
              <a:defRPr/>
            </a:pPr>
            <a:r>
              <a:rPr lang="fr-FR" sz="2000" b="1" dirty="0">
                <a:solidFill>
                  <a:schemeClr val="tx1"/>
                </a:solidFill>
                <a:sym typeface="Wingdings" panose="05000000000000000000" pitchFamily="2" charset="2"/>
              </a:rPr>
              <a:t>4I </a:t>
            </a:r>
            <a:r>
              <a:rPr lang="fr-FR" sz="2000" b="1" dirty="0">
                <a:sym typeface="Wingdings" panose="05000000000000000000" pitchFamily="2" charset="2"/>
              </a:rPr>
              <a:t>-</a:t>
            </a:r>
            <a:r>
              <a:rPr lang="fr-FR" sz="2000" b="1" dirty="0">
                <a:solidFill>
                  <a:schemeClr val="tx1"/>
                </a:solidFill>
                <a:sym typeface="Wingdings" panose="05000000000000000000" pitchFamily="2" charset="2"/>
              </a:rPr>
              <a:t> Autres liquides à base d’eau</a:t>
            </a:r>
          </a:p>
          <a:p>
            <a:pPr marL="0" indent="0">
              <a:lnSpc>
                <a:spcPct val="100000"/>
              </a:lnSpc>
              <a:spcBef>
                <a:spcPts val="0"/>
              </a:spcBef>
              <a:spcAft>
                <a:spcPts val="0"/>
              </a:spcAft>
              <a:buNone/>
              <a:defRPr/>
            </a:pPr>
            <a:r>
              <a:rPr lang="fr-FR" sz="2000" b="1" dirty="0">
                <a:solidFill>
                  <a:schemeClr val="tx1"/>
                </a:solidFill>
                <a:sym typeface="Wingdings" panose="05000000000000000000" pitchFamily="2" charset="2"/>
              </a:rPr>
              <a:t>Le thé sans lait ou le café noir</a:t>
            </a:r>
            <a:r>
              <a:rPr lang="fr-FR" sz="2000" dirty="0">
                <a:solidFill>
                  <a:schemeClr val="tx1"/>
                </a:solidFill>
                <a:sym typeface="Wingdings" panose="05000000000000000000" pitchFamily="2" charset="2"/>
              </a:rPr>
              <a:t> doivent être enregistrés ici. Les sodas, les autres boissons sucrées, les tisanes, les boissons anti-coliques, les remèdes traditionnels</a:t>
            </a:r>
          </a:p>
          <a:p>
            <a:pPr marL="0" indent="0">
              <a:lnSpc>
                <a:spcPct val="100000"/>
              </a:lnSpc>
              <a:spcBef>
                <a:spcPts val="0"/>
              </a:spcBef>
              <a:spcAft>
                <a:spcPts val="0"/>
              </a:spcAft>
              <a:buNone/>
              <a:defRPr/>
            </a:pPr>
            <a:r>
              <a:rPr lang="fr-FR" sz="2000" i="1" dirty="0">
                <a:solidFill>
                  <a:schemeClr val="tx1"/>
                </a:solidFill>
                <a:sym typeface="Wingdings" panose="05000000000000000000" pitchFamily="2" charset="2"/>
              </a:rPr>
              <a:t>Ex: Pepsi, Coca Cola, etc.</a:t>
            </a:r>
          </a:p>
        </p:txBody>
      </p:sp>
      <p:pic>
        <p:nvPicPr>
          <p:cNvPr id="4" name="Picture 3">
            <a:extLst>
              <a:ext uri="{FF2B5EF4-FFF2-40B4-BE49-F238E27FC236}">
                <a16:creationId xmlns:a16="http://schemas.microsoft.com/office/drawing/2014/main" id="{706E176A-1970-42AB-9EFF-1D332CA8B1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650"/>
          <a:stretch/>
        </p:blipFill>
        <p:spPr>
          <a:xfrm>
            <a:off x="9943328" y="1734932"/>
            <a:ext cx="1988880" cy="1450757"/>
          </a:xfrm>
          <a:prstGeom prst="rect">
            <a:avLst/>
          </a:prstGeom>
        </p:spPr>
      </p:pic>
      <p:sp>
        <p:nvSpPr>
          <p:cNvPr id="5" name="Rectangle 4">
            <a:extLst>
              <a:ext uri="{FF2B5EF4-FFF2-40B4-BE49-F238E27FC236}">
                <a16:creationId xmlns:a16="http://schemas.microsoft.com/office/drawing/2014/main" id="{F4CA830C-C189-4F9C-A122-A4D1C64821CD}"/>
              </a:ext>
            </a:extLst>
          </p:cNvPr>
          <p:cNvSpPr/>
          <p:nvPr/>
        </p:nvSpPr>
        <p:spPr>
          <a:xfrm>
            <a:off x="9943328" y="1607824"/>
            <a:ext cx="834420" cy="85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5508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213088"/>
            <a:ext cx="11672416" cy="1291135"/>
          </a:xfrm>
        </p:spPr>
        <p:txBody>
          <a:bodyPr rtlCol="0">
            <a:normAutofit fontScale="90000"/>
          </a:bodyPr>
          <a:lstStyle/>
          <a:p>
            <a:pPr>
              <a:defRPr/>
            </a:pPr>
            <a:r>
              <a:rPr lang="fr-FR" dirty="0"/>
              <a:t>Section IYCF2 : Pratiques d’allaitement</a:t>
            </a:r>
            <a:br>
              <a:rPr lang="fr-FR" dirty="0"/>
            </a:br>
            <a:r>
              <a:rPr lang="fr-FR" dirty="0"/>
              <a:t>0-23 mois (partie 2) (5/5)</a:t>
            </a:r>
            <a:endParaRPr lang="en-US" dirty="0"/>
          </a:p>
        </p:txBody>
      </p:sp>
      <p:pic>
        <p:nvPicPr>
          <p:cNvPr id="4" name="Image 3">
            <a:extLst>
              <a:ext uri="{FF2B5EF4-FFF2-40B4-BE49-F238E27FC236}">
                <a16:creationId xmlns:a16="http://schemas.microsoft.com/office/drawing/2014/main" id="{6324BB8C-F908-480B-98FB-2AE6E873F0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2530" y="2760345"/>
            <a:ext cx="9806940" cy="1337310"/>
          </a:xfrm>
          <a:prstGeom prst="rect">
            <a:avLst/>
          </a:prstGeom>
        </p:spPr>
      </p:pic>
    </p:spTree>
    <p:extLst>
      <p:ext uri="{BB962C8B-B14F-4D97-AF65-F5344CB8AC3E}">
        <p14:creationId xmlns:p14="http://schemas.microsoft.com/office/powerpoint/2010/main" val="2645348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18086"/>
            <a:ext cx="11672416" cy="1291135"/>
          </a:xfrm>
        </p:spPr>
        <p:txBody>
          <a:bodyPr rtlCol="0">
            <a:normAutofit fontScale="90000"/>
          </a:bodyPr>
          <a:lstStyle/>
          <a:p>
            <a:pPr>
              <a:defRPr/>
            </a:pPr>
            <a:r>
              <a:rPr lang="fr-FR" dirty="0"/>
              <a:t>Section IYCF3 : Alimentation au biberon</a:t>
            </a:r>
            <a:br>
              <a:rPr lang="fr-FR" dirty="0"/>
            </a:br>
            <a:r>
              <a:rPr lang="fr-FR" dirty="0"/>
              <a:t>0-23 mois</a:t>
            </a:r>
            <a:endParaRPr lang="en-US" dirty="0"/>
          </a:p>
        </p:txBody>
      </p:sp>
      <p:pic>
        <p:nvPicPr>
          <p:cNvPr id="3" name="Image 2">
            <a:extLst>
              <a:ext uri="{FF2B5EF4-FFF2-40B4-BE49-F238E27FC236}">
                <a16:creationId xmlns:a16="http://schemas.microsoft.com/office/drawing/2014/main" id="{2FBAE553-0F44-4461-8F1F-8F2AA343CDB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42509" y="2954869"/>
            <a:ext cx="9306982" cy="948262"/>
          </a:xfrm>
          <a:prstGeom prst="rect">
            <a:avLst/>
          </a:prstGeom>
        </p:spPr>
      </p:pic>
      <p:pic>
        <p:nvPicPr>
          <p:cNvPr id="5" name="Image 4">
            <a:extLst>
              <a:ext uri="{FF2B5EF4-FFF2-40B4-BE49-F238E27FC236}">
                <a16:creationId xmlns:a16="http://schemas.microsoft.com/office/drawing/2014/main" id="{3C3A8555-81F8-4A90-91BF-56E90EE49B7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8712" y="4081261"/>
            <a:ext cx="1559518" cy="1559518"/>
          </a:xfrm>
          <a:prstGeom prst="rect">
            <a:avLst/>
          </a:prstGeom>
        </p:spPr>
      </p:pic>
    </p:spTree>
    <p:extLst>
      <p:ext uri="{BB962C8B-B14F-4D97-AF65-F5344CB8AC3E}">
        <p14:creationId xmlns:p14="http://schemas.microsoft.com/office/powerpoint/2010/main" val="875863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fr-FR" dirty="0"/>
              <a:t>Section IYCF4 : Aliments riches ou enrichis en fer 6-23 mois (1/4)</a:t>
            </a:r>
          </a:p>
        </p:txBody>
      </p:sp>
      <p:pic>
        <p:nvPicPr>
          <p:cNvPr id="4" name="Image 3">
            <a:extLst>
              <a:ext uri="{FF2B5EF4-FFF2-40B4-BE49-F238E27FC236}">
                <a16:creationId xmlns:a16="http://schemas.microsoft.com/office/drawing/2014/main" id="{17613607-8C04-4297-B262-4939246D5F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2114549"/>
            <a:ext cx="8538210" cy="3429001"/>
          </a:xfrm>
          <a:prstGeom prst="rect">
            <a:avLst/>
          </a:prstGeom>
        </p:spPr>
      </p:pic>
    </p:spTree>
    <p:extLst>
      <p:ext uri="{BB962C8B-B14F-4D97-AF65-F5344CB8AC3E}">
        <p14:creationId xmlns:p14="http://schemas.microsoft.com/office/powerpoint/2010/main" val="3659188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53712"/>
            <a:ext cx="11672416" cy="1291135"/>
          </a:xfrm>
        </p:spPr>
        <p:txBody>
          <a:bodyPr rtlCol="0">
            <a:normAutofit fontScale="90000"/>
          </a:bodyPr>
          <a:lstStyle/>
          <a:p>
            <a:pPr>
              <a:defRPr/>
            </a:pPr>
            <a:r>
              <a:rPr lang="fr-FR" dirty="0"/>
              <a:t>Section IYCF4 : Aliments riches ou enrichis en fer 6-23 mois (2/4)</a:t>
            </a:r>
          </a:p>
        </p:txBody>
      </p:sp>
      <p:pic>
        <p:nvPicPr>
          <p:cNvPr id="3" name="Image 2">
            <a:extLst>
              <a:ext uri="{FF2B5EF4-FFF2-40B4-BE49-F238E27FC236}">
                <a16:creationId xmlns:a16="http://schemas.microsoft.com/office/drawing/2014/main" id="{9C177C32-91E4-4C84-B2FA-208D49A3DC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63165" y="1539850"/>
            <a:ext cx="6865669" cy="4433440"/>
          </a:xfrm>
          <a:prstGeom prst="rect">
            <a:avLst/>
          </a:prstGeom>
        </p:spPr>
      </p:pic>
    </p:spTree>
    <p:extLst>
      <p:ext uri="{BB962C8B-B14F-4D97-AF65-F5344CB8AC3E}">
        <p14:creationId xmlns:p14="http://schemas.microsoft.com/office/powerpoint/2010/main" val="310523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44842"/>
            <a:ext cx="11672416" cy="824716"/>
          </a:xfrm>
        </p:spPr>
        <p:txBody>
          <a:bodyPr/>
          <a:lstStyle/>
          <a:p>
            <a:r>
              <a:rPr lang="fr-FR" dirty="0"/>
              <a:t>Contexte</a:t>
            </a:r>
          </a:p>
        </p:txBody>
      </p:sp>
      <p:sp>
        <p:nvSpPr>
          <p:cNvPr id="3" name="Espace réservé du contenu 2"/>
          <p:cNvSpPr>
            <a:spLocks noGrp="1"/>
          </p:cNvSpPr>
          <p:nvPr>
            <p:ph idx="1"/>
          </p:nvPr>
        </p:nvSpPr>
        <p:spPr>
          <a:xfrm>
            <a:off x="509767" y="1111072"/>
            <a:ext cx="11210306" cy="5189517"/>
          </a:xfrm>
        </p:spPr>
        <p:txBody>
          <a:bodyPr>
            <a:normAutofit/>
          </a:bodyPr>
          <a:lstStyle/>
          <a:p>
            <a:pPr>
              <a:lnSpc>
                <a:spcPct val="150000"/>
              </a:lnSpc>
              <a:spcBef>
                <a:spcPts val="0"/>
              </a:spcBef>
              <a:buFont typeface="Arial" panose="020B0604020202020204" pitchFamily="34" charset="0"/>
              <a:buChar char="•"/>
            </a:pPr>
            <a:r>
              <a:rPr lang="fr-FR" sz="2400" b="1" dirty="0">
                <a:solidFill>
                  <a:srgbClr val="FF0000"/>
                </a:solidFill>
              </a:rPr>
              <a:t>À adapter</a:t>
            </a:r>
          </a:p>
          <a:p>
            <a:pPr>
              <a:lnSpc>
                <a:spcPct val="150000"/>
              </a:lnSpc>
              <a:spcBef>
                <a:spcPts val="0"/>
              </a:spcBef>
              <a:buFont typeface="Arial" panose="020B0604020202020204" pitchFamily="34" charset="0"/>
              <a:buChar char="•"/>
            </a:pPr>
            <a:r>
              <a:rPr lang="fr-FR" sz="2400" i="1" dirty="0"/>
              <a:t>Exemple :</a:t>
            </a: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3</a:t>
            </a:r>
            <a:r>
              <a:rPr kumimoji="0" lang="fr-FR" sz="2400" b="0"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ème</a:t>
            </a:r>
            <a:r>
              <a:rPr kumimoji="0" lang="fr-FR"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400" b="0" i="1" u="none" strike="noStrike" kern="1200" cap="none" spc="0" normalizeH="0" baseline="0" noProof="0" dirty="0">
                <a:ln>
                  <a:noFill/>
                </a:ln>
                <a:solidFill>
                  <a:prstClr val="black"/>
                </a:solidFill>
                <a:effectLst/>
                <a:uLnTx/>
                <a:uFillTx/>
                <a:latin typeface="Arial"/>
                <a:ea typeface="+mn-ea"/>
                <a:cs typeface="+mn-cs"/>
              </a:rPr>
              <a:t>série d’enquêtes SENS</a:t>
            </a:r>
          </a:p>
          <a:p>
            <a:pPr marL="806958" marR="0" lvl="1" indent="-514350" algn="l" defTabSz="609585" rtl="0" eaLnBrk="1" fontAlgn="auto" latinLnBrk="0" hangingPunct="1">
              <a:lnSpc>
                <a:spcPct val="100000"/>
              </a:lnSpc>
              <a:spcBef>
                <a:spcPts val="0"/>
              </a:spcBef>
              <a:spcAft>
                <a:spcPts val="0"/>
              </a:spcAft>
              <a:buClr>
                <a:srgbClr val="0072BC"/>
              </a:buClr>
              <a:buSzTx/>
              <a:buFont typeface="+mj-lt"/>
              <a:buAutoNum type="arabicPeriod"/>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Décembre 2013 (Camps AAA, BBB  et CCC)</a:t>
            </a:r>
          </a:p>
          <a:p>
            <a:pPr marL="806958" lvl="1" indent="-514350">
              <a:spcBef>
                <a:spcPts val="0"/>
              </a:spcBef>
              <a:buClr>
                <a:srgbClr val="0072BC"/>
              </a:buClr>
              <a:buFont typeface="+mj-lt"/>
              <a:buAutoNum type="arabicPeriod"/>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Novembre 2017 (Camps BBB, CCC et DDD)</a:t>
            </a:r>
          </a:p>
          <a:p>
            <a:pPr marL="806958" lvl="1" indent="-514350">
              <a:spcBef>
                <a:spcPts val="0"/>
              </a:spcBef>
              <a:buClr>
                <a:srgbClr val="0072BC"/>
              </a:buClr>
              <a:buFont typeface="+mj-lt"/>
              <a:buAutoNum type="arabicPeriod"/>
              <a:defRPr/>
            </a:pPr>
            <a:r>
              <a:rPr kumimoji="0" lang="fr-FR" sz="2400" b="1" i="1" u="none" strike="noStrike" kern="1200" cap="none" spc="0" normalizeH="0" baseline="0" noProof="0" dirty="0">
                <a:ln>
                  <a:noFill/>
                </a:ln>
                <a:solidFill>
                  <a:prstClr val="black"/>
                </a:solidFill>
                <a:effectLst/>
                <a:uLnTx/>
                <a:uFillTx/>
                <a:latin typeface="Arial"/>
                <a:ea typeface="+mn-ea"/>
                <a:cs typeface="+mn-cs"/>
              </a:rPr>
              <a:t>Novembre 2020 (Camps BBB, CCC et DDD)</a:t>
            </a:r>
          </a:p>
          <a:p>
            <a:pPr marL="0" marR="0" lvl="0" indent="0" algn="l" defTabSz="609585" rtl="0" eaLnBrk="1" fontAlgn="auto" latinLnBrk="0" hangingPunct="1">
              <a:lnSpc>
                <a:spcPct val="100000"/>
              </a:lnSpc>
              <a:spcBef>
                <a:spcPts val="0"/>
              </a:spcBef>
              <a:spcAft>
                <a:spcPts val="0"/>
              </a:spcAft>
              <a:buClr>
                <a:srgbClr val="0072BC"/>
              </a:buClr>
              <a:buSzTx/>
              <a:buFont typeface="Arial"/>
              <a:buNone/>
              <a:tabLst/>
              <a:defRPr/>
            </a:pPr>
            <a:endParaRPr kumimoji="0" lang="fr-FR" sz="2400" b="1" i="1"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Enquête nutritionnelle de surveillance et d’évaluation des programmes</a:t>
            </a: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Bons alimentaires</a:t>
            </a: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Activités génératrices de revenus</a:t>
            </a: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1" u="none" strike="noStrike" kern="1200" cap="none" spc="0" normalizeH="0" baseline="0" noProof="0" dirty="0">
                <a:ln>
                  <a:noFill/>
                </a:ln>
                <a:solidFill>
                  <a:prstClr val="black"/>
                </a:solidFill>
                <a:effectLst/>
                <a:uLnTx/>
                <a:uFillTx/>
                <a:latin typeface="Arial"/>
                <a:ea typeface="+mn-ea"/>
                <a:cs typeface="+mn-cs"/>
              </a:rPr>
              <a:t>Renforcement des programmes nutritionnels</a:t>
            </a:r>
          </a:p>
          <a:p>
            <a:pPr>
              <a:lnSpc>
                <a:spcPct val="150000"/>
              </a:lnSpc>
              <a:spcBef>
                <a:spcPts val="0"/>
              </a:spcBef>
              <a:buFont typeface="Arial" panose="020B0604020202020204" pitchFamily="34" charset="0"/>
              <a:buChar char="•"/>
            </a:pPr>
            <a:endParaRPr lang="fr-FR" sz="2400" i="1" dirty="0"/>
          </a:p>
        </p:txBody>
      </p:sp>
    </p:spTree>
    <p:extLst>
      <p:ext uri="{BB962C8B-B14F-4D97-AF65-F5344CB8AC3E}">
        <p14:creationId xmlns:p14="http://schemas.microsoft.com/office/powerpoint/2010/main" val="2715426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53712"/>
            <a:ext cx="11672416" cy="1291135"/>
          </a:xfrm>
        </p:spPr>
        <p:txBody>
          <a:bodyPr rtlCol="0">
            <a:normAutofit fontScale="90000"/>
          </a:bodyPr>
          <a:lstStyle/>
          <a:p>
            <a:pPr>
              <a:defRPr/>
            </a:pPr>
            <a:r>
              <a:rPr lang="fr-FR" dirty="0"/>
              <a:t>Section IYCF4 : Aliments riches ou enrichis en fer 6-23 mois (3/4)</a:t>
            </a:r>
          </a:p>
        </p:txBody>
      </p:sp>
      <p:pic>
        <p:nvPicPr>
          <p:cNvPr id="4" name="Image 3">
            <a:extLst>
              <a:ext uri="{FF2B5EF4-FFF2-40B4-BE49-F238E27FC236}">
                <a16:creationId xmlns:a16="http://schemas.microsoft.com/office/drawing/2014/main" id="{42BBCBC4-429E-4A9F-8CF6-A77F0C4C212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253"/>
          <a:stretch/>
        </p:blipFill>
        <p:spPr>
          <a:xfrm>
            <a:off x="2563090" y="1710047"/>
            <a:ext cx="7065819" cy="3978549"/>
          </a:xfrm>
          <a:prstGeom prst="rect">
            <a:avLst/>
          </a:prstGeom>
        </p:spPr>
      </p:pic>
    </p:spTree>
    <p:extLst>
      <p:ext uri="{BB962C8B-B14F-4D97-AF65-F5344CB8AC3E}">
        <p14:creationId xmlns:p14="http://schemas.microsoft.com/office/powerpoint/2010/main" val="1851946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53712"/>
            <a:ext cx="11672416" cy="1291135"/>
          </a:xfrm>
        </p:spPr>
        <p:txBody>
          <a:bodyPr rtlCol="0">
            <a:normAutofit fontScale="90000"/>
          </a:bodyPr>
          <a:lstStyle/>
          <a:p>
            <a:pPr>
              <a:defRPr/>
            </a:pPr>
            <a:r>
              <a:rPr lang="fr-FR" dirty="0"/>
              <a:t>Section IYCF4 : Aliments riches ou enrichis en fer 6-23 mois (4/4)</a:t>
            </a:r>
          </a:p>
        </p:txBody>
      </p:sp>
      <p:pic>
        <p:nvPicPr>
          <p:cNvPr id="4" name="Image 3">
            <a:extLst>
              <a:ext uri="{FF2B5EF4-FFF2-40B4-BE49-F238E27FC236}">
                <a16:creationId xmlns:a16="http://schemas.microsoft.com/office/drawing/2014/main" id="{42BBCBC4-429E-4A9F-8CF6-A77F0C4C212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0356" y="2389909"/>
            <a:ext cx="9151288" cy="2078182"/>
          </a:xfrm>
          <a:prstGeom prst="rect">
            <a:avLst/>
          </a:prstGeom>
        </p:spPr>
      </p:pic>
    </p:spTree>
    <p:extLst>
      <p:ext uri="{BB962C8B-B14F-4D97-AF65-F5344CB8AC3E}">
        <p14:creationId xmlns:p14="http://schemas.microsoft.com/office/powerpoint/2010/main" val="3695779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0" y="2066925"/>
            <a:ext cx="11594559" cy="1362075"/>
          </a:xfrm>
        </p:spPr>
        <p:txBody>
          <a:bodyPr>
            <a:normAutofit fontScale="90000"/>
          </a:bodyPr>
          <a:lstStyle/>
          <a:p>
            <a:r>
              <a:rPr lang="fr-FR" dirty="0"/>
              <a:t>Questionnaire Femmes</a:t>
            </a:r>
            <a:br>
              <a:rPr lang="fr-FR" dirty="0"/>
            </a:br>
            <a:r>
              <a:rPr lang="fr-FR" dirty="0"/>
              <a:t>(15-49 ans)</a:t>
            </a:r>
          </a:p>
        </p:txBody>
      </p:sp>
    </p:spTree>
    <p:extLst>
      <p:ext uri="{BB962C8B-B14F-4D97-AF65-F5344CB8AC3E}">
        <p14:creationId xmlns:p14="http://schemas.microsoft.com/office/powerpoint/2010/main" val="2140778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96254"/>
            <a:ext cx="11672416" cy="836245"/>
          </a:xfrm>
        </p:spPr>
        <p:txBody>
          <a:bodyPr rtlCol="0">
            <a:normAutofit/>
          </a:bodyPr>
          <a:lstStyle/>
          <a:p>
            <a:pPr>
              <a:defRPr/>
            </a:pPr>
            <a:r>
              <a:rPr lang="fr-FR" altLang="fr-FR" dirty="0"/>
              <a:t>Section Identification (1/2)</a:t>
            </a:r>
            <a:endParaRPr lang="fr-FR" dirty="0"/>
          </a:p>
        </p:txBody>
      </p:sp>
      <p:sp>
        <p:nvSpPr>
          <p:cNvPr id="3" name="Content Placeholder 2"/>
          <p:cNvSpPr>
            <a:spLocks noGrp="1"/>
          </p:cNvSpPr>
          <p:nvPr>
            <p:ph idx="1"/>
          </p:nvPr>
        </p:nvSpPr>
        <p:spPr>
          <a:xfrm>
            <a:off x="377191" y="1443383"/>
            <a:ext cx="9214338" cy="4302108"/>
          </a:xfrm>
        </p:spPr>
        <p:txBody>
          <a:bodyPr numCol="1" rtlCol="0">
            <a:noAutofit/>
          </a:bodyPr>
          <a:lstStyle/>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Nom du camp</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Code / Numéro Section</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Code / Numéro Zone</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Code / Numéro Bloc</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Date de l’entretien (JJ/MM/AAAA)</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Numéro Grappe </a:t>
            </a:r>
            <a:r>
              <a:rPr lang="fr-FR" sz="2400" i="1" dirty="0">
                <a:sym typeface="Wingdings" panose="05000000000000000000" pitchFamily="2" charset="2"/>
              </a:rPr>
              <a:t>(Ex: 101-132; 201-234; 301-332)</a:t>
            </a: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Numéro Equipe </a:t>
            </a:r>
            <a:r>
              <a:rPr lang="fr-FR" sz="2400" i="1" dirty="0">
                <a:sym typeface="Wingdings" panose="05000000000000000000" pitchFamily="2" charset="2"/>
              </a:rPr>
              <a:t>(Ex: 1-6)</a:t>
            </a:r>
            <a:endParaRPr lang="fr-FR" sz="2400" b="1" i="1" u="sng" dirty="0">
              <a:sym typeface="Wingdings" panose="05000000000000000000" pitchFamily="2" charset="2"/>
            </a:endParaRPr>
          </a:p>
          <a:p>
            <a:pPr>
              <a:lnSpc>
                <a:spcPct val="134000"/>
              </a:lnSpc>
              <a:spcBef>
                <a:spcPts val="0"/>
              </a:spcBef>
              <a:spcAft>
                <a:spcPts val="0"/>
              </a:spcAft>
              <a:buFont typeface="Arial" panose="020B0604020202020204" pitchFamily="34" charset="0"/>
              <a:buChar char="•"/>
              <a:defRPr/>
            </a:pPr>
            <a:r>
              <a:rPr lang="fr-FR" sz="2400" dirty="0">
                <a:sym typeface="Wingdings" panose="05000000000000000000" pitchFamily="2" charset="2"/>
              </a:rPr>
              <a:t>Numéro MN </a:t>
            </a:r>
            <a:r>
              <a:rPr lang="fr-FR" sz="2400" i="1" dirty="0">
                <a:sym typeface="Wingdings" panose="05000000000000000000" pitchFamily="2" charset="2"/>
              </a:rPr>
              <a:t>(Ex: 01-12)</a:t>
            </a:r>
          </a:p>
        </p:txBody>
      </p:sp>
      <p:sp>
        <p:nvSpPr>
          <p:cNvPr id="4" name="ZoneTexte 3">
            <a:extLst>
              <a:ext uri="{FF2B5EF4-FFF2-40B4-BE49-F238E27FC236}">
                <a16:creationId xmlns:a16="http://schemas.microsoft.com/office/drawing/2014/main" id="{CF4EC164-E37A-4C9E-8FD5-AC20767E56F9}"/>
              </a:ext>
            </a:extLst>
          </p:cNvPr>
          <p:cNvSpPr txBox="1"/>
          <p:nvPr/>
        </p:nvSpPr>
        <p:spPr>
          <a:xfrm>
            <a:off x="8534400" y="2411730"/>
            <a:ext cx="3009900" cy="1815882"/>
          </a:xfrm>
          <a:prstGeom prst="rect">
            <a:avLst/>
          </a:prstGeom>
          <a:noFill/>
          <a:ln w="38100">
            <a:solidFill>
              <a:schemeClr val="bg2"/>
            </a:solidFill>
          </a:ln>
        </p:spPr>
        <p:txBody>
          <a:bodyPr wrap="square" rtlCol="0">
            <a:spAutoFit/>
          </a:bodyPr>
          <a:lstStyle/>
          <a:p>
            <a:r>
              <a:rPr lang="fr-FR" sz="2800" dirty="0">
                <a:sym typeface="Wingdings" panose="05000000000000000000" pitchFamily="2" charset="2"/>
              </a:rPr>
              <a:t> </a:t>
            </a:r>
            <a:r>
              <a:rPr lang="fr-FR" sz="2800" b="1" dirty="0">
                <a:sym typeface="Wingdings" panose="05000000000000000000" pitchFamily="2" charset="2"/>
              </a:rPr>
              <a:t>Ces variables sont absolument nécessaires</a:t>
            </a:r>
            <a:endParaRPr lang="en-GB" sz="2800" dirty="0"/>
          </a:p>
        </p:txBody>
      </p:sp>
    </p:spTree>
    <p:extLst>
      <p:ext uri="{BB962C8B-B14F-4D97-AF65-F5344CB8AC3E}">
        <p14:creationId xmlns:p14="http://schemas.microsoft.com/office/powerpoint/2010/main" val="2359653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1" y="142364"/>
            <a:ext cx="11672416" cy="836245"/>
          </a:xfrm>
        </p:spPr>
        <p:txBody>
          <a:bodyPr rtlCol="0">
            <a:normAutofit/>
          </a:bodyPr>
          <a:lstStyle/>
          <a:p>
            <a:pPr>
              <a:defRPr/>
            </a:pPr>
            <a:r>
              <a:rPr lang="fr-FR" altLang="fr-FR" dirty="0"/>
              <a:t>Section Identification (2/2)</a:t>
            </a:r>
            <a:endParaRPr lang="fr-FR" dirty="0"/>
          </a:p>
        </p:txBody>
      </p:sp>
      <p:pic>
        <p:nvPicPr>
          <p:cNvPr id="8" name="Image 7">
            <a:extLst>
              <a:ext uri="{FF2B5EF4-FFF2-40B4-BE49-F238E27FC236}">
                <a16:creationId xmlns:a16="http://schemas.microsoft.com/office/drawing/2014/main" id="{CADF927C-E341-4847-8B63-E6C189E3D5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87038" y="1097280"/>
            <a:ext cx="6217921" cy="4845903"/>
          </a:xfrm>
          <a:prstGeom prst="rect">
            <a:avLst/>
          </a:prstGeom>
        </p:spPr>
      </p:pic>
    </p:spTree>
    <p:extLst>
      <p:ext uri="{BB962C8B-B14F-4D97-AF65-F5344CB8AC3E}">
        <p14:creationId xmlns:p14="http://schemas.microsoft.com/office/powerpoint/2010/main" val="1050506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18086"/>
            <a:ext cx="11672416" cy="1291135"/>
          </a:xfrm>
        </p:spPr>
        <p:txBody>
          <a:bodyPr rtlCol="0">
            <a:normAutofit fontScale="90000"/>
          </a:bodyPr>
          <a:lstStyle/>
          <a:p>
            <a:pPr>
              <a:defRPr/>
            </a:pPr>
            <a:r>
              <a:rPr lang="fr-FR" altLang="fr-FR" dirty="0"/>
              <a:t>Section WM1 : Informations générales </a:t>
            </a:r>
            <a:br>
              <a:rPr lang="fr-FR" altLang="fr-FR" dirty="0"/>
            </a:br>
            <a:r>
              <a:rPr lang="fr-FR" altLang="fr-FR" dirty="0"/>
              <a:t>Femme 15-49 ans</a:t>
            </a:r>
            <a:endParaRPr lang="fr-FR" dirty="0"/>
          </a:p>
        </p:txBody>
      </p:sp>
      <p:pic>
        <p:nvPicPr>
          <p:cNvPr id="6" name="Image 5">
            <a:extLst>
              <a:ext uri="{FF2B5EF4-FFF2-40B4-BE49-F238E27FC236}">
                <a16:creationId xmlns:a16="http://schemas.microsoft.com/office/drawing/2014/main" id="{A93B4BCA-0A90-4665-8F83-8DCA6159C1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2041" y="1742867"/>
            <a:ext cx="6847918" cy="4715435"/>
          </a:xfrm>
          <a:prstGeom prst="rect">
            <a:avLst/>
          </a:prstGeom>
        </p:spPr>
      </p:pic>
    </p:spTree>
    <p:extLst>
      <p:ext uri="{BB962C8B-B14F-4D97-AF65-F5344CB8AC3E}">
        <p14:creationId xmlns:p14="http://schemas.microsoft.com/office/powerpoint/2010/main" val="1714982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18086"/>
            <a:ext cx="11672416" cy="1291135"/>
          </a:xfrm>
        </p:spPr>
        <p:txBody>
          <a:bodyPr rtlCol="0">
            <a:normAutofit fontScale="90000"/>
          </a:bodyPr>
          <a:lstStyle/>
          <a:p>
            <a:pPr>
              <a:defRPr/>
            </a:pPr>
            <a:r>
              <a:rPr lang="fr-FR" altLang="fr-FR" dirty="0"/>
              <a:t>Section WM2 : Anthropométrie, Anémie et Statut Physiologique Femme 15-49 ans (1/3)</a:t>
            </a:r>
            <a:endParaRPr lang="fr-FR" dirty="0"/>
          </a:p>
        </p:txBody>
      </p:sp>
      <p:pic>
        <p:nvPicPr>
          <p:cNvPr id="4" name="Image 3">
            <a:extLst>
              <a:ext uri="{FF2B5EF4-FFF2-40B4-BE49-F238E27FC236}">
                <a16:creationId xmlns:a16="http://schemas.microsoft.com/office/drawing/2014/main" id="{6D0EBAA0-1A5D-4C43-8084-1D03DD748F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81172" y="2029536"/>
            <a:ext cx="9429656" cy="3421048"/>
          </a:xfrm>
          <a:prstGeom prst="rect">
            <a:avLst/>
          </a:prstGeom>
        </p:spPr>
      </p:pic>
    </p:spTree>
    <p:extLst>
      <p:ext uri="{BB962C8B-B14F-4D97-AF65-F5344CB8AC3E}">
        <p14:creationId xmlns:p14="http://schemas.microsoft.com/office/powerpoint/2010/main" val="4201467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18086"/>
            <a:ext cx="11672416" cy="1291135"/>
          </a:xfrm>
        </p:spPr>
        <p:txBody>
          <a:bodyPr rtlCol="0">
            <a:normAutofit fontScale="90000"/>
          </a:bodyPr>
          <a:lstStyle/>
          <a:p>
            <a:pPr>
              <a:defRPr/>
            </a:pPr>
            <a:r>
              <a:rPr lang="fr-FR" altLang="fr-FR" dirty="0"/>
              <a:t>Section WM2 : Anthropométrie, Anémie et Statut Physiologique Femme 15-49 ans (2/3)</a:t>
            </a:r>
            <a:endParaRPr lang="fr-FR" dirty="0"/>
          </a:p>
        </p:txBody>
      </p:sp>
      <p:pic>
        <p:nvPicPr>
          <p:cNvPr id="5" name="Image 4">
            <a:extLst>
              <a:ext uri="{FF2B5EF4-FFF2-40B4-BE49-F238E27FC236}">
                <a16:creationId xmlns:a16="http://schemas.microsoft.com/office/drawing/2014/main" id="{8BC4AF73-7ECB-4B76-9E5E-6FFEF2EC3C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5607" y="1754214"/>
            <a:ext cx="8100786" cy="3704204"/>
          </a:xfrm>
          <a:prstGeom prst="rect">
            <a:avLst/>
          </a:prstGeom>
        </p:spPr>
      </p:pic>
    </p:spTree>
    <p:extLst>
      <p:ext uri="{BB962C8B-B14F-4D97-AF65-F5344CB8AC3E}">
        <p14:creationId xmlns:p14="http://schemas.microsoft.com/office/powerpoint/2010/main" val="1225145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2" y="118086"/>
            <a:ext cx="11672416" cy="1291135"/>
          </a:xfrm>
        </p:spPr>
        <p:txBody>
          <a:bodyPr rtlCol="0">
            <a:normAutofit fontScale="90000"/>
          </a:bodyPr>
          <a:lstStyle/>
          <a:p>
            <a:pPr>
              <a:defRPr/>
            </a:pPr>
            <a:r>
              <a:rPr lang="fr-FR" altLang="fr-FR" dirty="0"/>
              <a:t>Section WM2 : Anthropométrie, Anémie et Statut Physiologique Femme 15-49 ans (3/3)</a:t>
            </a:r>
            <a:endParaRPr lang="fr-FR" dirty="0"/>
          </a:p>
        </p:txBody>
      </p:sp>
      <p:pic>
        <p:nvPicPr>
          <p:cNvPr id="3" name="Image 2">
            <a:extLst>
              <a:ext uri="{FF2B5EF4-FFF2-40B4-BE49-F238E27FC236}">
                <a16:creationId xmlns:a16="http://schemas.microsoft.com/office/drawing/2014/main" id="{87058363-CBA4-4967-BC3B-EAC481E7B6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4310" y="1662546"/>
            <a:ext cx="7223379" cy="4821382"/>
          </a:xfrm>
          <a:prstGeom prst="rect">
            <a:avLst/>
          </a:prstGeom>
        </p:spPr>
      </p:pic>
    </p:spTree>
    <p:extLst>
      <p:ext uri="{BB962C8B-B14F-4D97-AF65-F5344CB8AC3E}">
        <p14:creationId xmlns:p14="http://schemas.microsoft.com/office/powerpoint/2010/main" val="760077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91" y="112051"/>
            <a:ext cx="11672416" cy="1291135"/>
          </a:xfrm>
        </p:spPr>
        <p:txBody>
          <a:bodyPr rtlCol="0">
            <a:normAutofit fontScale="90000"/>
          </a:bodyPr>
          <a:lstStyle/>
          <a:p>
            <a:pPr>
              <a:defRPr/>
            </a:pPr>
            <a:r>
              <a:rPr lang="fr-FR" altLang="fr-FR" dirty="0"/>
              <a:t>Fiche de contrôle des mesures et des participants</a:t>
            </a:r>
            <a:endParaRPr lang="fr-FR" dirty="0"/>
          </a:p>
        </p:txBody>
      </p:sp>
      <p:pic>
        <p:nvPicPr>
          <p:cNvPr id="3" name="Image 2">
            <a:extLst>
              <a:ext uri="{FF2B5EF4-FFF2-40B4-BE49-F238E27FC236}">
                <a16:creationId xmlns:a16="http://schemas.microsoft.com/office/drawing/2014/main" id="{92E23DAC-065E-431F-83F4-B99ACA5C4E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036"/>
          <a:stretch/>
        </p:blipFill>
        <p:spPr>
          <a:xfrm>
            <a:off x="267217" y="1531917"/>
            <a:ext cx="11657563" cy="4402210"/>
          </a:xfrm>
          <a:prstGeom prst="rect">
            <a:avLst/>
          </a:prstGeom>
        </p:spPr>
      </p:pic>
    </p:spTree>
    <p:extLst>
      <p:ext uri="{BB962C8B-B14F-4D97-AF65-F5344CB8AC3E}">
        <p14:creationId xmlns:p14="http://schemas.microsoft.com/office/powerpoint/2010/main" val="378347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44842"/>
            <a:ext cx="11672416" cy="824716"/>
          </a:xfrm>
        </p:spPr>
        <p:txBody>
          <a:bodyPr/>
          <a:lstStyle/>
          <a:p>
            <a:r>
              <a:rPr lang="fr-FR" dirty="0"/>
              <a:t>Objectifs de l’enquête (1/5)</a:t>
            </a:r>
          </a:p>
        </p:txBody>
      </p:sp>
      <p:sp>
        <p:nvSpPr>
          <p:cNvPr id="3" name="Espace réservé du contenu 2"/>
          <p:cNvSpPr>
            <a:spLocks noGrp="1"/>
          </p:cNvSpPr>
          <p:nvPr>
            <p:ph idx="1"/>
          </p:nvPr>
        </p:nvSpPr>
        <p:spPr>
          <a:xfrm>
            <a:off x="384779" y="1179652"/>
            <a:ext cx="11422441" cy="5189517"/>
          </a:xfrm>
        </p:spPr>
        <p:txBody>
          <a:bodyPr>
            <a:normAutofit/>
          </a:bodyPr>
          <a:lstStyle/>
          <a:p>
            <a:pPr>
              <a:lnSpc>
                <a:spcPct val="100000"/>
              </a:lnSpc>
              <a:spcBef>
                <a:spcPts val="0"/>
              </a:spcBef>
              <a:spcAft>
                <a:spcPts val="0"/>
              </a:spcAft>
              <a:buFont typeface="Calibri" panose="020F0502020204030204" pitchFamily="34" charset="0"/>
              <a:buChar char="•"/>
              <a:defRPr/>
            </a:pPr>
            <a:r>
              <a:rPr lang="fr-FR" sz="2400" dirty="0">
                <a:solidFill>
                  <a:schemeClr val="tx1"/>
                </a:solidFill>
              </a:rPr>
              <a:t>Déterminer le </a:t>
            </a:r>
            <a:r>
              <a:rPr lang="fr-FR" sz="2400" b="1" dirty="0">
                <a:solidFill>
                  <a:schemeClr val="tx1"/>
                </a:solidFill>
              </a:rPr>
              <a:t>profil démographique </a:t>
            </a:r>
            <a:r>
              <a:rPr lang="fr-FR" sz="2400" dirty="0">
                <a:solidFill>
                  <a:schemeClr val="tx1"/>
                </a:solidFill>
              </a:rPr>
              <a:t>de la population et le </a:t>
            </a:r>
            <a:r>
              <a:rPr lang="fr-FR" sz="2400" b="1" dirty="0">
                <a:solidFill>
                  <a:schemeClr val="tx1"/>
                </a:solidFill>
              </a:rPr>
              <a:t>ratio de dépendance démographique</a:t>
            </a:r>
            <a:endParaRPr lang="fr-FR" sz="2400" dirty="0">
              <a:solidFill>
                <a:schemeClr val="tx1"/>
              </a:solidFill>
            </a:endParaRPr>
          </a:p>
          <a:p>
            <a:pPr marL="0" indent="0">
              <a:lnSpc>
                <a:spcPct val="100000"/>
              </a:lnSpc>
              <a:spcBef>
                <a:spcPts val="0"/>
              </a:spcBef>
              <a:spcAft>
                <a:spcPts val="0"/>
              </a:spcAft>
              <a:buNone/>
              <a:defRPr/>
            </a:pPr>
            <a:endParaRPr lang="fr-FR" sz="2000" dirty="0">
              <a:solidFill>
                <a:schemeClr val="tx1"/>
              </a:solidFill>
            </a:endParaRPr>
          </a:p>
          <a:p>
            <a:pPr>
              <a:lnSpc>
                <a:spcPct val="100000"/>
              </a:lnSpc>
              <a:spcBef>
                <a:spcPts val="0"/>
              </a:spcBef>
              <a:spcAft>
                <a:spcPts val="0"/>
              </a:spcAft>
              <a:buFont typeface="Calibri" panose="020F0502020204030204" pitchFamily="34" charset="0"/>
              <a:buChar char="•"/>
              <a:defRPr/>
            </a:pPr>
            <a:r>
              <a:rPr lang="fr-FR" sz="2400" dirty="0">
                <a:solidFill>
                  <a:schemeClr val="tx1"/>
                </a:solidFill>
              </a:rPr>
              <a:t>Mesurer la </a:t>
            </a:r>
            <a:r>
              <a:rPr lang="fr-FR" sz="2400" b="1" dirty="0">
                <a:solidFill>
                  <a:schemeClr val="tx1"/>
                </a:solidFill>
              </a:rPr>
              <a:t>prévalence de malnutrition aiguë, du retard de croissance, de l’insuffisance pondérale et du surpoids </a:t>
            </a:r>
            <a:r>
              <a:rPr lang="fr-FR" sz="2400" dirty="0">
                <a:solidFill>
                  <a:schemeClr val="tx1"/>
                </a:solidFill>
              </a:rPr>
              <a:t>(6-59 mois)</a:t>
            </a:r>
          </a:p>
          <a:p>
            <a:pPr>
              <a:lnSpc>
                <a:spcPct val="100000"/>
              </a:lnSpc>
              <a:spcBef>
                <a:spcPts val="0"/>
              </a:spcBef>
              <a:spcAft>
                <a:spcPts val="0"/>
              </a:spcAft>
              <a:buFont typeface="Calibri" panose="020F0502020204030204" pitchFamily="34" charset="0"/>
              <a:buChar char="•"/>
              <a:defRPr/>
            </a:pPr>
            <a:endParaRPr lang="fr-FR" sz="2000" dirty="0">
              <a:solidFill>
                <a:schemeClr val="tx1"/>
              </a:solidFill>
            </a:endParaRPr>
          </a:p>
          <a:p>
            <a:pPr>
              <a:lnSpc>
                <a:spcPct val="100000"/>
              </a:lnSpc>
              <a:spcBef>
                <a:spcPts val="0"/>
              </a:spcBef>
              <a:spcAft>
                <a:spcPts val="0"/>
              </a:spcAft>
              <a:buFont typeface="Calibri" panose="020F0502020204030204" pitchFamily="34" charset="0"/>
              <a:buChar char="•"/>
              <a:defRPr/>
            </a:pPr>
            <a:r>
              <a:rPr lang="fr-FR" sz="2400" dirty="0">
                <a:solidFill>
                  <a:schemeClr val="tx1"/>
                </a:solidFill>
              </a:rPr>
              <a:t>Déterminer la </a:t>
            </a:r>
            <a:r>
              <a:rPr lang="fr-FR" sz="2400" b="1" dirty="0">
                <a:solidFill>
                  <a:schemeClr val="tx1"/>
                </a:solidFill>
              </a:rPr>
              <a:t>couverture vaccinale anti-rougeole </a:t>
            </a:r>
            <a:r>
              <a:rPr lang="fr-FR" sz="2400" dirty="0">
                <a:solidFill>
                  <a:schemeClr val="tx1"/>
                </a:solidFill>
              </a:rPr>
              <a:t>(9-59 mois)</a:t>
            </a:r>
          </a:p>
          <a:p>
            <a:pPr>
              <a:lnSpc>
                <a:spcPct val="100000"/>
              </a:lnSpc>
              <a:spcBef>
                <a:spcPts val="0"/>
              </a:spcBef>
              <a:spcAft>
                <a:spcPts val="0"/>
              </a:spcAft>
              <a:buFont typeface="Calibri" panose="020F0502020204030204" pitchFamily="34" charset="0"/>
              <a:buChar char="•"/>
              <a:defRPr/>
            </a:pPr>
            <a:endParaRPr lang="fr-FR" sz="2000" dirty="0">
              <a:solidFill>
                <a:schemeClr val="tx1"/>
              </a:solidFill>
            </a:endParaRPr>
          </a:p>
          <a:p>
            <a:pPr>
              <a:lnSpc>
                <a:spcPct val="100000"/>
              </a:lnSpc>
              <a:spcBef>
                <a:spcPts val="0"/>
              </a:spcBef>
              <a:spcAft>
                <a:spcPts val="0"/>
              </a:spcAft>
              <a:buFont typeface="Calibri" panose="020F0502020204030204" pitchFamily="34" charset="0"/>
              <a:buChar char="•"/>
              <a:defRPr/>
            </a:pPr>
            <a:r>
              <a:rPr lang="fr-FR" sz="2400" dirty="0">
                <a:solidFill>
                  <a:schemeClr val="tx1"/>
                </a:solidFill>
              </a:rPr>
              <a:t>Déterminer la </a:t>
            </a:r>
            <a:r>
              <a:rPr lang="fr-FR" sz="2400" b="1" dirty="0">
                <a:solidFill>
                  <a:schemeClr val="tx1"/>
                </a:solidFill>
              </a:rPr>
              <a:t>couverture de la supplémentation en vitamine A </a:t>
            </a:r>
            <a:r>
              <a:rPr lang="fr-FR" sz="2400" dirty="0">
                <a:solidFill>
                  <a:schemeClr val="tx1"/>
                </a:solidFill>
              </a:rPr>
              <a:t>(6-59 mois)</a:t>
            </a:r>
          </a:p>
          <a:p>
            <a:pPr>
              <a:lnSpc>
                <a:spcPct val="100000"/>
              </a:lnSpc>
              <a:spcBef>
                <a:spcPts val="0"/>
              </a:spcBef>
              <a:spcAft>
                <a:spcPts val="0"/>
              </a:spcAft>
              <a:buFont typeface="Calibri" panose="020F0502020204030204" pitchFamily="34" charset="0"/>
              <a:buChar char="•"/>
              <a:defRPr/>
            </a:pPr>
            <a:endParaRPr lang="fr-FR" sz="2000" dirty="0">
              <a:solidFill>
                <a:schemeClr val="tx1"/>
              </a:solidFill>
            </a:endParaRPr>
          </a:p>
          <a:p>
            <a:pPr>
              <a:lnSpc>
                <a:spcPct val="100000"/>
              </a:lnSpc>
              <a:spcBef>
                <a:spcPts val="0"/>
              </a:spcBef>
              <a:spcAft>
                <a:spcPts val="0"/>
              </a:spcAft>
              <a:buFont typeface="Calibri" panose="020F0502020204030204" pitchFamily="34" charset="0"/>
              <a:buChar char="•"/>
              <a:defRPr/>
            </a:pPr>
            <a:r>
              <a:rPr lang="fr-FR" sz="2400" dirty="0">
                <a:solidFill>
                  <a:schemeClr val="tx1"/>
                </a:solidFill>
              </a:rPr>
              <a:t>Déterminer la </a:t>
            </a:r>
            <a:r>
              <a:rPr lang="fr-FR" sz="2400" b="1" dirty="0">
                <a:solidFill>
                  <a:schemeClr val="tx1"/>
                </a:solidFill>
              </a:rPr>
              <a:t>prévalence de la diarrhée </a:t>
            </a:r>
            <a:r>
              <a:rPr lang="fr-FR" sz="2400" dirty="0">
                <a:solidFill>
                  <a:schemeClr val="tx1"/>
                </a:solidFill>
              </a:rPr>
              <a:t>sur une période rétrospective de 2 semaines (6-59 mois) et </a:t>
            </a:r>
            <a:r>
              <a:rPr lang="fr-FR" sz="2400" b="1" dirty="0">
                <a:solidFill>
                  <a:schemeClr val="tx1"/>
                </a:solidFill>
              </a:rPr>
              <a:t>l’utilisation des SRO et/ou du zinc</a:t>
            </a:r>
            <a:r>
              <a:rPr lang="fr-FR" sz="2400" dirty="0">
                <a:solidFill>
                  <a:schemeClr val="tx1"/>
                </a:solidFill>
              </a:rPr>
              <a:t> au cours d’un épisode de diarrhée</a:t>
            </a:r>
          </a:p>
        </p:txBody>
      </p:sp>
    </p:spTree>
    <p:extLst>
      <p:ext uri="{BB962C8B-B14F-4D97-AF65-F5344CB8AC3E}">
        <p14:creationId xmlns:p14="http://schemas.microsoft.com/office/powerpoint/2010/main" val="619723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0" y="2747962"/>
            <a:ext cx="11594559" cy="1362075"/>
          </a:xfrm>
        </p:spPr>
        <p:txBody>
          <a:bodyPr>
            <a:normAutofit fontScale="90000"/>
          </a:bodyPr>
          <a:lstStyle/>
          <a:p>
            <a:r>
              <a:rPr lang="fr-FR" dirty="0"/>
              <a:t>Malnutrition et FORMULAIRE de référence</a:t>
            </a:r>
          </a:p>
        </p:txBody>
      </p:sp>
    </p:spTree>
    <p:extLst>
      <p:ext uri="{BB962C8B-B14F-4D97-AF65-F5344CB8AC3E}">
        <p14:creationId xmlns:p14="http://schemas.microsoft.com/office/powerpoint/2010/main" val="804325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12" y="118087"/>
            <a:ext cx="11672416" cy="824716"/>
          </a:xfrm>
        </p:spPr>
        <p:txBody>
          <a:bodyPr rtlCol="0">
            <a:normAutofit/>
          </a:bodyPr>
          <a:lstStyle/>
          <a:p>
            <a:pPr>
              <a:defRPr/>
            </a:pPr>
            <a:r>
              <a:rPr lang="fr-FR" dirty="0"/>
              <a:t>Mesures Anthropométriques</a:t>
            </a:r>
          </a:p>
        </p:txBody>
      </p:sp>
      <p:sp>
        <p:nvSpPr>
          <p:cNvPr id="3" name="Content Placeholder 2"/>
          <p:cNvSpPr>
            <a:spLocks noGrp="1"/>
          </p:cNvSpPr>
          <p:nvPr>
            <p:ph idx="1"/>
          </p:nvPr>
        </p:nvSpPr>
        <p:spPr>
          <a:xfrm>
            <a:off x="259792" y="1302673"/>
            <a:ext cx="11672416" cy="4252653"/>
          </a:xfrm>
        </p:spPr>
        <p:txBody>
          <a:bodyPr rtlCol="0">
            <a:normAutofit fontScale="92500" lnSpcReduction="10000"/>
          </a:bodyPr>
          <a:lstStyle/>
          <a:p>
            <a:pPr>
              <a:lnSpc>
                <a:spcPct val="100000"/>
              </a:lnSpc>
              <a:spcBef>
                <a:spcPts val="0"/>
              </a:spcBef>
              <a:spcAft>
                <a:spcPts val="0"/>
              </a:spcAft>
              <a:buFont typeface="Arial" panose="020B0604020202020204" pitchFamily="34" charset="0"/>
              <a:buChar char="•"/>
              <a:defRPr/>
            </a:pPr>
            <a:r>
              <a:rPr lang="fr-FR" sz="2800" dirty="0">
                <a:solidFill>
                  <a:schemeClr val="tx1"/>
                </a:solidFill>
              </a:rPr>
              <a:t> Pour déterminer le statut nutritionnel d’un enfant, les </a:t>
            </a:r>
            <a:r>
              <a:rPr lang="fr-FR" sz="2800" b="1" dirty="0">
                <a:solidFill>
                  <a:schemeClr val="tx1"/>
                </a:solidFill>
              </a:rPr>
              <a:t>6 variables suivantes doivent être mesurées/collectées </a:t>
            </a:r>
            <a:r>
              <a:rPr lang="fr-FR" sz="2800" b="1" dirty="0"/>
              <a:t>:</a:t>
            </a:r>
          </a:p>
          <a:p>
            <a:pPr marL="1172718" lvl="3" indent="-514350">
              <a:lnSpc>
                <a:spcPct val="150000"/>
              </a:lnSpc>
              <a:spcBef>
                <a:spcPts val="0"/>
              </a:spcBef>
              <a:spcAft>
                <a:spcPts val="0"/>
              </a:spcAft>
              <a:buFont typeface="+mj-lt"/>
              <a:buAutoNum type="arabicPeriod"/>
              <a:defRPr/>
            </a:pPr>
            <a:r>
              <a:rPr lang="fr-FR" sz="2800" dirty="0">
                <a:solidFill>
                  <a:schemeClr val="tx1"/>
                </a:solidFill>
              </a:rPr>
              <a:t>Age</a:t>
            </a:r>
          </a:p>
          <a:p>
            <a:pPr marL="1172718" lvl="3" indent="-514350">
              <a:lnSpc>
                <a:spcPct val="150000"/>
              </a:lnSpc>
              <a:spcBef>
                <a:spcPts val="0"/>
              </a:spcBef>
              <a:spcAft>
                <a:spcPts val="0"/>
              </a:spcAft>
              <a:buFont typeface="+mj-lt"/>
              <a:buAutoNum type="arabicPeriod"/>
              <a:defRPr/>
            </a:pPr>
            <a:r>
              <a:rPr lang="fr-FR" sz="2800" dirty="0">
                <a:solidFill>
                  <a:schemeClr val="tx1"/>
                </a:solidFill>
              </a:rPr>
              <a:t>Sexe</a:t>
            </a:r>
          </a:p>
          <a:p>
            <a:pPr marL="1172718" lvl="3" indent="-514350">
              <a:lnSpc>
                <a:spcPct val="150000"/>
              </a:lnSpc>
              <a:spcBef>
                <a:spcPts val="0"/>
              </a:spcBef>
              <a:spcAft>
                <a:spcPts val="0"/>
              </a:spcAft>
              <a:buFont typeface="+mj-lt"/>
              <a:buAutoNum type="arabicPeriod"/>
              <a:defRPr/>
            </a:pPr>
            <a:r>
              <a:rPr lang="fr-FR" sz="2800" dirty="0">
                <a:solidFill>
                  <a:schemeClr val="tx1"/>
                </a:solidFill>
              </a:rPr>
              <a:t>Poids</a:t>
            </a:r>
          </a:p>
          <a:p>
            <a:pPr marL="1172718" lvl="3" indent="-514350">
              <a:lnSpc>
                <a:spcPct val="150000"/>
              </a:lnSpc>
              <a:spcBef>
                <a:spcPts val="0"/>
              </a:spcBef>
              <a:spcAft>
                <a:spcPts val="0"/>
              </a:spcAft>
              <a:buFont typeface="+mj-lt"/>
              <a:buAutoNum type="arabicPeriod"/>
              <a:defRPr/>
            </a:pPr>
            <a:r>
              <a:rPr lang="fr-FR" sz="2800" dirty="0">
                <a:solidFill>
                  <a:schemeClr val="tx1"/>
                </a:solidFill>
              </a:rPr>
              <a:t>Taille/Longueur</a:t>
            </a:r>
          </a:p>
          <a:p>
            <a:pPr marL="1172718" lvl="3" indent="-514350">
              <a:lnSpc>
                <a:spcPct val="150000"/>
              </a:lnSpc>
              <a:spcBef>
                <a:spcPts val="0"/>
              </a:spcBef>
              <a:spcAft>
                <a:spcPts val="0"/>
              </a:spcAft>
              <a:buFont typeface="+mj-lt"/>
              <a:buAutoNum type="arabicPeriod"/>
              <a:defRPr/>
            </a:pPr>
            <a:r>
              <a:rPr lang="fr-FR" sz="2800" dirty="0">
                <a:solidFill>
                  <a:schemeClr val="tx1"/>
                </a:solidFill>
              </a:rPr>
              <a:t>Œdèmes bilatéraux</a:t>
            </a:r>
          </a:p>
          <a:p>
            <a:pPr marL="1172718" lvl="3" indent="-514350">
              <a:lnSpc>
                <a:spcPct val="150000"/>
              </a:lnSpc>
              <a:spcBef>
                <a:spcPts val="0"/>
              </a:spcBef>
              <a:spcAft>
                <a:spcPts val="0"/>
              </a:spcAft>
              <a:buFont typeface="+mj-lt"/>
              <a:buAutoNum type="arabicPeriod"/>
              <a:defRPr/>
            </a:pPr>
            <a:r>
              <a:rPr lang="fr-FR" sz="2800" dirty="0">
                <a:solidFill>
                  <a:schemeClr val="tx1"/>
                </a:solidFill>
              </a:rPr>
              <a:t>PB</a:t>
            </a:r>
          </a:p>
        </p:txBody>
      </p:sp>
    </p:spTree>
    <p:extLst>
      <p:ext uri="{BB962C8B-B14F-4D97-AF65-F5344CB8AC3E}">
        <p14:creationId xmlns:p14="http://schemas.microsoft.com/office/powerpoint/2010/main" val="1150861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12" y="118087"/>
            <a:ext cx="11672416" cy="824716"/>
          </a:xfrm>
        </p:spPr>
        <p:txBody>
          <a:bodyPr rtlCol="0">
            <a:normAutofit/>
          </a:bodyPr>
          <a:lstStyle/>
          <a:p>
            <a:pPr>
              <a:defRPr/>
            </a:pPr>
            <a:r>
              <a:rPr lang="fr-FR" dirty="0"/>
              <a:t>Indices Anthropométriques</a:t>
            </a:r>
          </a:p>
        </p:txBody>
      </p:sp>
      <p:graphicFrame>
        <p:nvGraphicFramePr>
          <p:cNvPr id="6" name="Tableau 6">
            <a:extLst>
              <a:ext uri="{FF2B5EF4-FFF2-40B4-BE49-F238E27FC236}">
                <a16:creationId xmlns:a16="http://schemas.microsoft.com/office/drawing/2014/main" id="{60B4229D-A09A-4C45-B59F-3B9E31BA82CD}"/>
              </a:ext>
            </a:extLst>
          </p:cNvPr>
          <p:cNvGraphicFramePr>
            <a:graphicFrameLocks noGrp="1"/>
          </p:cNvGraphicFramePr>
          <p:nvPr>
            <p:ph idx="1"/>
            <p:extLst>
              <p:ext uri="{D42A27DB-BD31-4B8C-83A1-F6EECF244321}">
                <p14:modId xmlns:p14="http://schemas.microsoft.com/office/powerpoint/2010/main" val="405186246"/>
              </p:ext>
            </p:extLst>
          </p:nvPr>
        </p:nvGraphicFramePr>
        <p:xfrm>
          <a:off x="260350" y="1413000"/>
          <a:ext cx="11671299" cy="4032000"/>
        </p:xfrm>
        <a:graphic>
          <a:graphicData uri="http://schemas.openxmlformats.org/drawingml/2006/table">
            <a:tbl>
              <a:tblPr firstRow="1" bandRow="1">
                <a:tableStyleId>{5C22544A-7EE6-4342-B048-85BDC9FD1C3A}</a:tableStyleId>
              </a:tblPr>
              <a:tblGrid>
                <a:gridCol w="1335644">
                  <a:extLst>
                    <a:ext uri="{9D8B030D-6E8A-4147-A177-3AD203B41FA5}">
                      <a16:colId xmlns:a16="http://schemas.microsoft.com/office/drawing/2014/main" val="4093872141"/>
                    </a:ext>
                  </a:extLst>
                </a:gridCol>
                <a:gridCol w="6445222">
                  <a:extLst>
                    <a:ext uri="{9D8B030D-6E8A-4147-A177-3AD203B41FA5}">
                      <a16:colId xmlns:a16="http://schemas.microsoft.com/office/drawing/2014/main" val="468088456"/>
                    </a:ext>
                  </a:extLst>
                </a:gridCol>
                <a:gridCol w="3890433">
                  <a:extLst>
                    <a:ext uri="{9D8B030D-6E8A-4147-A177-3AD203B41FA5}">
                      <a16:colId xmlns:a16="http://schemas.microsoft.com/office/drawing/2014/main" val="2361226173"/>
                    </a:ext>
                  </a:extLst>
                </a:gridCol>
              </a:tblGrid>
              <a:tr h="1008000">
                <a:tc>
                  <a:txBody>
                    <a:bodyPr/>
                    <a:lstStyle/>
                    <a:p>
                      <a:pPr marL="0" marR="0" lvl="0" indent="0" algn="l" defTabSz="914400" rtl="0" eaLnBrk="0" fontAlgn="base" latinLnBrk="0" hangingPunct="0">
                        <a:lnSpc>
                          <a:spcPct val="100000"/>
                        </a:lnSpc>
                        <a:spcBef>
                          <a:spcPts val="0"/>
                        </a:spcBef>
                        <a:spcAft>
                          <a:spcPct val="0"/>
                        </a:spcAft>
                        <a:buClr>
                          <a:srgbClr val="99CC00"/>
                        </a:buClr>
                        <a:buSzTx/>
                        <a:buFont typeface="Wingdings" pitchFamily="-108" charset="2"/>
                        <a:buNone/>
                        <a:tabLst/>
                      </a:pPr>
                      <a:endParaRPr kumimoji="0" lang="fr-FR" sz="2500" b="1" i="0" u="none" strike="noStrike" cap="none" normalizeH="0" baseline="0" noProof="0" dirty="0">
                        <a:ln>
                          <a:noFill/>
                        </a:ln>
                        <a:solidFill>
                          <a:srgbClr val="000099"/>
                        </a:solidFill>
                        <a:effectLst/>
                        <a:latin typeface="Segoe UI" panose="020B0502040204020203" pitchFamily="34" charset="0"/>
                        <a:ea typeface="ＭＳ Ｐゴシック" pitchFamily="-108" charset="-128"/>
                        <a:cs typeface="Arial" charset="0"/>
                      </a:endParaRPr>
                    </a:p>
                  </a:txBody>
                  <a:tcPr marL="90004" marR="90004" marT="35520" marB="35520" horzOverflow="overflow"/>
                </a:tc>
                <a:tc>
                  <a:txBody>
                    <a:bodyPr/>
                    <a:lstStyle/>
                    <a:p>
                      <a:pPr marL="0" marR="0" lvl="0" indent="0" algn="ctr" defTabSz="914400" rtl="0" eaLnBrk="0" fontAlgn="base" latinLnBrk="0" hangingPunct="0">
                        <a:lnSpc>
                          <a:spcPct val="100000"/>
                        </a:lnSpc>
                        <a:spcBef>
                          <a:spcPts val="0"/>
                        </a:spcBef>
                        <a:spcAft>
                          <a:spcPct val="0"/>
                        </a:spcAft>
                        <a:buClr>
                          <a:srgbClr val="99CC00"/>
                        </a:buClr>
                        <a:buSzTx/>
                        <a:buFont typeface="Wingdings" pitchFamily="-108" charset="2"/>
                        <a:buNone/>
                        <a:tabLst/>
                      </a:pPr>
                      <a:r>
                        <a:rPr kumimoji="0" lang="fr-FR" sz="2500" u="none" strike="noStrike" cap="none" normalizeH="0" baseline="0" noProof="0" dirty="0">
                          <a:ln>
                            <a:noFill/>
                          </a:ln>
                          <a:effectLst/>
                          <a:latin typeface="Segoe UI" panose="020B0502040204020203" pitchFamily="34" charset="0"/>
                        </a:rPr>
                        <a:t>Types de malnutrition</a:t>
                      </a:r>
                      <a:endParaRPr kumimoji="0" lang="fr-FR" sz="2500" b="1" i="0" u="none" strike="noStrike" cap="none" normalizeH="0" baseline="0" noProof="0" dirty="0">
                        <a:ln>
                          <a:noFill/>
                        </a:ln>
                        <a:solidFill>
                          <a:srgbClr val="000099"/>
                        </a:solidFill>
                        <a:effectLst/>
                        <a:latin typeface="Segoe UI" panose="020B0502040204020203" pitchFamily="34" charset="0"/>
                        <a:ea typeface="ＭＳ Ｐゴシック" pitchFamily="-108" charset="-128"/>
                        <a:cs typeface="Arial" charset="0"/>
                      </a:endParaRPr>
                    </a:p>
                  </a:txBody>
                  <a:tcPr marL="90004" marR="90004" marT="35520" marB="35520" anchor="ctr" horzOverflow="overflow"/>
                </a:tc>
                <a:tc>
                  <a:txBody>
                    <a:bodyPr/>
                    <a:lstStyle/>
                    <a:p>
                      <a:pPr marL="0" marR="0" lvl="0" indent="0" algn="ctr" defTabSz="914400" rtl="0" eaLnBrk="0" fontAlgn="base" latinLnBrk="0" hangingPunct="0">
                        <a:lnSpc>
                          <a:spcPct val="100000"/>
                        </a:lnSpc>
                        <a:spcBef>
                          <a:spcPts val="0"/>
                        </a:spcBef>
                        <a:spcAft>
                          <a:spcPct val="0"/>
                        </a:spcAft>
                        <a:buClr>
                          <a:srgbClr val="99CC00"/>
                        </a:buClr>
                        <a:buSzTx/>
                        <a:buFont typeface="Wingdings" pitchFamily="-108" charset="2"/>
                        <a:buNone/>
                        <a:tabLst/>
                      </a:pPr>
                      <a:r>
                        <a:rPr kumimoji="0" lang="fr-FR" sz="2500" u="none" strike="noStrike" cap="none" normalizeH="0" baseline="0" noProof="0" dirty="0">
                          <a:ln>
                            <a:noFill/>
                          </a:ln>
                          <a:effectLst/>
                          <a:latin typeface="Segoe UI" panose="020B0502040204020203" pitchFamily="34" charset="0"/>
                        </a:rPr>
                        <a:t>Indices</a:t>
                      </a:r>
                    </a:p>
                  </a:txBody>
                  <a:tcPr marL="90004" marR="90004" marT="35520" marB="35520" anchor="ctr" horzOverflow="overflow"/>
                </a:tc>
                <a:extLst>
                  <a:ext uri="{0D108BD9-81ED-4DB2-BD59-A6C34878D82A}">
                    <a16:rowId xmlns:a16="http://schemas.microsoft.com/office/drawing/2014/main" val="2801893626"/>
                  </a:ext>
                </a:extLst>
              </a:tr>
              <a:tr h="1008000">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rPr>
                        <a:t>1</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1" u="none" strike="noStrike" cap="none" normalizeH="0" baseline="0" noProof="0" dirty="0">
                          <a:ln>
                            <a:noFill/>
                          </a:ln>
                          <a:effectLst/>
                          <a:latin typeface="Segoe UI" panose="020B0502040204020203" pitchFamily="34" charset="0"/>
                        </a:rPr>
                        <a:t>Malnutrition Aigue </a:t>
                      </a:r>
                    </a:p>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rPr>
                        <a:t>(Emaciation)</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1" u="none" strike="noStrike" cap="none" normalizeH="0" baseline="0" noProof="0" dirty="0">
                          <a:ln>
                            <a:noFill/>
                          </a:ln>
                          <a:effectLst/>
                          <a:latin typeface="Segoe UI" panose="020B0502040204020203" pitchFamily="34" charset="0"/>
                        </a:rPr>
                        <a:t>Poids/Taille</a:t>
                      </a:r>
                    </a:p>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(z-score)</a:t>
                      </a:r>
                    </a:p>
                  </a:txBody>
                  <a:tcPr marL="90004" marR="90004" marT="35520" marB="35520" anchor="ctr" horzOverflow="overflow"/>
                </a:tc>
                <a:extLst>
                  <a:ext uri="{0D108BD9-81ED-4DB2-BD59-A6C34878D82A}">
                    <a16:rowId xmlns:a16="http://schemas.microsoft.com/office/drawing/2014/main" val="3149929827"/>
                  </a:ext>
                </a:extLst>
              </a:tr>
              <a:tr h="1008000">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rPr>
                        <a:t>2</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1" u="none" strike="noStrike" cap="none" normalizeH="0" baseline="0" noProof="0" dirty="0">
                          <a:ln>
                            <a:noFill/>
                          </a:ln>
                          <a:effectLst/>
                          <a:latin typeface="Segoe UI" panose="020B0502040204020203" pitchFamily="34" charset="0"/>
                        </a:rPr>
                        <a:t>Malnutrition Chronique </a:t>
                      </a:r>
                    </a:p>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u="none" strike="noStrike" cap="none" normalizeH="0" baseline="0" noProof="0" dirty="0">
                          <a:ln>
                            <a:noFill/>
                          </a:ln>
                          <a:effectLst/>
                          <a:latin typeface="Segoe UI" panose="020B0502040204020203" pitchFamily="34" charset="0"/>
                        </a:rPr>
                        <a:t>(Retard de croissance)</a:t>
                      </a:r>
                      <a:endPar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endParaRP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1" u="none" strike="noStrike" cap="none" normalizeH="0" baseline="0" noProof="0" dirty="0">
                          <a:ln>
                            <a:noFill/>
                          </a:ln>
                          <a:effectLst/>
                          <a:latin typeface="Segoe UI" panose="020B0502040204020203" pitchFamily="34" charset="0"/>
                        </a:rPr>
                        <a:t>Taille/Age</a:t>
                      </a:r>
                    </a:p>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(z-score)</a:t>
                      </a:r>
                    </a:p>
                  </a:txBody>
                  <a:tcPr marL="90004" marR="90004" marT="35520" marB="35520" anchor="ctr" horzOverflow="overflow"/>
                </a:tc>
                <a:extLst>
                  <a:ext uri="{0D108BD9-81ED-4DB2-BD59-A6C34878D82A}">
                    <a16:rowId xmlns:a16="http://schemas.microsoft.com/office/drawing/2014/main" val="387166455"/>
                  </a:ext>
                </a:extLst>
              </a:tr>
              <a:tr h="1008000">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rPr>
                        <a:t>3</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1" u="none" strike="noStrike" cap="none" normalizeH="0" baseline="0" noProof="0" dirty="0">
                          <a:ln>
                            <a:noFill/>
                          </a:ln>
                          <a:effectLst/>
                          <a:latin typeface="Segoe UI" panose="020B0502040204020203" pitchFamily="34" charset="0"/>
                        </a:rPr>
                        <a:t>Insuffisance Pondérale</a:t>
                      </a:r>
                    </a:p>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u="none" strike="noStrike" cap="none" normalizeH="0" baseline="0" noProof="0" dirty="0">
                          <a:ln>
                            <a:noFill/>
                          </a:ln>
                          <a:effectLst/>
                          <a:latin typeface="Segoe UI" panose="020B0502040204020203" pitchFamily="34" charset="0"/>
                        </a:rPr>
                        <a:t>(Emaciation et/ou Retard de croissance)</a:t>
                      </a:r>
                      <a:endPar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endParaRP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1" u="none" strike="noStrike" cap="none" normalizeH="0" baseline="0" noProof="0" dirty="0">
                          <a:ln>
                            <a:noFill/>
                          </a:ln>
                          <a:effectLst/>
                          <a:latin typeface="Segoe UI" panose="020B0502040204020203" pitchFamily="34" charset="0"/>
                        </a:rPr>
                        <a:t>Poids/Age</a:t>
                      </a:r>
                      <a:endParaRPr kumimoji="0" lang="fr-FR" sz="2400" b="0" u="none" strike="noStrike" cap="none" normalizeH="0" baseline="0" noProof="0" dirty="0">
                        <a:ln>
                          <a:noFill/>
                        </a:ln>
                        <a:effectLst/>
                        <a:latin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(z-score)</a:t>
                      </a:r>
                      <a:endParaRPr kumimoji="0" lang="fr-FR" sz="2400" u="none" strike="noStrike" cap="none" normalizeH="0" baseline="0" noProof="0" dirty="0">
                        <a:ln>
                          <a:noFill/>
                        </a:ln>
                        <a:effectLst/>
                        <a:latin typeface="Segoe UI" panose="020B0502040204020203" pitchFamily="34" charset="0"/>
                      </a:endParaRPr>
                    </a:p>
                  </a:txBody>
                  <a:tcPr marL="90004" marR="90004" marT="35520" marB="35520" anchor="ctr" horzOverflow="overflow"/>
                </a:tc>
                <a:extLst>
                  <a:ext uri="{0D108BD9-81ED-4DB2-BD59-A6C34878D82A}">
                    <a16:rowId xmlns:a16="http://schemas.microsoft.com/office/drawing/2014/main" val="2512389116"/>
                  </a:ext>
                </a:extLst>
              </a:tr>
            </a:tbl>
          </a:graphicData>
        </a:graphic>
      </p:graphicFrame>
    </p:spTree>
    <p:extLst>
      <p:ext uri="{BB962C8B-B14F-4D97-AF65-F5344CB8AC3E}">
        <p14:creationId xmlns:p14="http://schemas.microsoft.com/office/powerpoint/2010/main" val="3888363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893968" y="327547"/>
            <a:ext cx="8152558" cy="54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6"/>
          <p:cNvSpPr txBox="1">
            <a:spLocks noChangeArrowheads="1"/>
          </p:cNvSpPr>
          <p:nvPr/>
        </p:nvSpPr>
        <p:spPr bwMode="auto">
          <a:xfrm>
            <a:off x="5976552" y="3708303"/>
            <a:ext cx="459179" cy="462413"/>
          </a:xfrm>
          <a:prstGeom prst="rect">
            <a:avLst/>
          </a:prstGeom>
          <a:solidFill>
            <a:srgbClr val="6633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6" name="ZoneTexte 6">
            <a:extLst>
              <a:ext uri="{FF2B5EF4-FFF2-40B4-BE49-F238E27FC236}">
                <a16:creationId xmlns:a16="http://schemas.microsoft.com/office/drawing/2014/main" id="{19215453-310C-457F-AE3D-58D9E31BE19C}"/>
              </a:ext>
            </a:extLst>
          </p:cNvPr>
          <p:cNvSpPr txBox="1">
            <a:spLocks noChangeArrowheads="1"/>
          </p:cNvSpPr>
          <p:nvPr/>
        </p:nvSpPr>
        <p:spPr bwMode="auto">
          <a:xfrm>
            <a:off x="2958240" y="3708303"/>
            <a:ext cx="459179" cy="462413"/>
          </a:xfrm>
          <a:prstGeom prst="rect">
            <a:avLst/>
          </a:prstGeom>
          <a:solidFill>
            <a:srgbClr val="6633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7" name="ZoneTexte 6">
            <a:extLst>
              <a:ext uri="{FF2B5EF4-FFF2-40B4-BE49-F238E27FC236}">
                <a16:creationId xmlns:a16="http://schemas.microsoft.com/office/drawing/2014/main" id="{1EB38BFD-5374-4BE6-BC71-A0DB0A6CC2CD}"/>
              </a:ext>
            </a:extLst>
          </p:cNvPr>
          <p:cNvSpPr txBox="1">
            <a:spLocks noChangeArrowheads="1"/>
          </p:cNvSpPr>
          <p:nvPr/>
        </p:nvSpPr>
        <p:spPr bwMode="auto">
          <a:xfrm>
            <a:off x="8407035" y="3629496"/>
            <a:ext cx="459179" cy="462413"/>
          </a:xfrm>
          <a:prstGeom prst="rect">
            <a:avLst/>
          </a:prstGeom>
          <a:solidFill>
            <a:srgbClr val="6633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Tree>
    <p:extLst>
      <p:ext uri="{BB962C8B-B14F-4D97-AF65-F5344CB8AC3E}">
        <p14:creationId xmlns:p14="http://schemas.microsoft.com/office/powerpoint/2010/main" val="3194306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12" y="118087"/>
            <a:ext cx="11672416" cy="824716"/>
          </a:xfrm>
        </p:spPr>
        <p:txBody>
          <a:bodyPr rtlCol="0">
            <a:normAutofit/>
          </a:bodyPr>
          <a:lstStyle/>
          <a:p>
            <a:pPr>
              <a:defRPr/>
            </a:pPr>
            <a:r>
              <a:rPr lang="fr-FR" dirty="0"/>
              <a:t>Stades de la Malnutrition Aigue</a:t>
            </a:r>
          </a:p>
        </p:txBody>
      </p:sp>
      <p:graphicFrame>
        <p:nvGraphicFramePr>
          <p:cNvPr id="7" name="Diagram 1">
            <a:extLst>
              <a:ext uri="{FF2B5EF4-FFF2-40B4-BE49-F238E27FC236}">
                <a16:creationId xmlns:a16="http://schemas.microsoft.com/office/drawing/2014/main" id="{33934873-6E94-4604-80CF-8E2F9061E714}"/>
              </a:ext>
            </a:extLst>
          </p:cNvPr>
          <p:cNvGraphicFramePr/>
          <p:nvPr>
            <p:extLst>
              <p:ext uri="{D42A27DB-BD31-4B8C-83A1-F6EECF244321}">
                <p14:modId xmlns:p14="http://schemas.microsoft.com/office/powerpoint/2010/main" val="140420631"/>
              </p:ext>
            </p:extLst>
          </p:nvPr>
        </p:nvGraphicFramePr>
        <p:xfrm>
          <a:off x="2135560" y="1016732"/>
          <a:ext cx="792088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18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12" y="118087"/>
            <a:ext cx="11672416" cy="824716"/>
          </a:xfrm>
        </p:spPr>
        <p:txBody>
          <a:bodyPr rtlCol="0">
            <a:normAutofit/>
          </a:bodyPr>
          <a:lstStyle/>
          <a:p>
            <a:pPr>
              <a:defRPr/>
            </a:pPr>
            <a:r>
              <a:rPr lang="fr-FR" dirty="0"/>
              <a:t>Malnutrition Aigue</a:t>
            </a:r>
          </a:p>
        </p:txBody>
      </p:sp>
      <p:graphicFrame>
        <p:nvGraphicFramePr>
          <p:cNvPr id="6" name="Tableau 6">
            <a:extLst>
              <a:ext uri="{FF2B5EF4-FFF2-40B4-BE49-F238E27FC236}">
                <a16:creationId xmlns:a16="http://schemas.microsoft.com/office/drawing/2014/main" id="{60B4229D-A09A-4C45-B59F-3B9E31BA82CD}"/>
              </a:ext>
            </a:extLst>
          </p:cNvPr>
          <p:cNvGraphicFramePr>
            <a:graphicFrameLocks noGrp="1"/>
          </p:cNvGraphicFramePr>
          <p:nvPr>
            <p:ph idx="1"/>
          </p:nvPr>
        </p:nvGraphicFramePr>
        <p:xfrm>
          <a:off x="260350" y="1413000"/>
          <a:ext cx="11671300" cy="4032000"/>
        </p:xfrm>
        <a:graphic>
          <a:graphicData uri="http://schemas.openxmlformats.org/drawingml/2006/table">
            <a:tbl>
              <a:tblPr firstRow="1" bandRow="1">
                <a:tableStyleId>{5C22544A-7EE6-4342-B048-85BDC9FD1C3A}</a:tableStyleId>
              </a:tblPr>
              <a:tblGrid>
                <a:gridCol w="801386">
                  <a:extLst>
                    <a:ext uri="{9D8B030D-6E8A-4147-A177-3AD203B41FA5}">
                      <a16:colId xmlns:a16="http://schemas.microsoft.com/office/drawing/2014/main" val="4093872141"/>
                    </a:ext>
                  </a:extLst>
                </a:gridCol>
                <a:gridCol w="3867134">
                  <a:extLst>
                    <a:ext uri="{9D8B030D-6E8A-4147-A177-3AD203B41FA5}">
                      <a16:colId xmlns:a16="http://schemas.microsoft.com/office/drawing/2014/main" val="468088456"/>
                    </a:ext>
                  </a:extLst>
                </a:gridCol>
                <a:gridCol w="2334260">
                  <a:extLst>
                    <a:ext uri="{9D8B030D-6E8A-4147-A177-3AD203B41FA5}">
                      <a16:colId xmlns:a16="http://schemas.microsoft.com/office/drawing/2014/main" val="1260374298"/>
                    </a:ext>
                  </a:extLst>
                </a:gridCol>
                <a:gridCol w="2334260">
                  <a:extLst>
                    <a:ext uri="{9D8B030D-6E8A-4147-A177-3AD203B41FA5}">
                      <a16:colId xmlns:a16="http://schemas.microsoft.com/office/drawing/2014/main" val="3400161056"/>
                    </a:ext>
                  </a:extLst>
                </a:gridCol>
                <a:gridCol w="2334260">
                  <a:extLst>
                    <a:ext uri="{9D8B030D-6E8A-4147-A177-3AD203B41FA5}">
                      <a16:colId xmlns:a16="http://schemas.microsoft.com/office/drawing/2014/main" val="2361226173"/>
                    </a:ext>
                  </a:extLst>
                </a:gridCol>
              </a:tblGrid>
              <a:tr h="1008000">
                <a:tc>
                  <a:txBody>
                    <a:bodyPr/>
                    <a:lstStyle/>
                    <a:p>
                      <a:pPr marL="0" marR="0" lvl="0" indent="0" algn="l" defTabSz="914400" rtl="0" eaLnBrk="0" fontAlgn="base" latinLnBrk="0" hangingPunct="0">
                        <a:lnSpc>
                          <a:spcPct val="100000"/>
                        </a:lnSpc>
                        <a:spcBef>
                          <a:spcPts val="0"/>
                        </a:spcBef>
                        <a:spcAft>
                          <a:spcPct val="0"/>
                        </a:spcAft>
                        <a:buClr>
                          <a:srgbClr val="99CC00"/>
                        </a:buClr>
                        <a:buSzTx/>
                        <a:buFont typeface="Wingdings" pitchFamily="-108" charset="2"/>
                        <a:buNone/>
                        <a:tabLst/>
                      </a:pPr>
                      <a:endParaRPr kumimoji="0" lang="fr-FR" sz="2500" b="1" i="0" u="none" strike="noStrike" cap="none" normalizeH="0" baseline="0" noProof="0" dirty="0">
                        <a:ln>
                          <a:noFill/>
                        </a:ln>
                        <a:solidFill>
                          <a:srgbClr val="000099"/>
                        </a:solidFill>
                        <a:effectLst/>
                        <a:latin typeface="Segoe UI" panose="020B0502040204020203" pitchFamily="34" charset="0"/>
                        <a:ea typeface="ＭＳ Ｐゴシック" pitchFamily="-108" charset="-128"/>
                        <a:cs typeface="Arial" charset="0"/>
                      </a:endParaRPr>
                    </a:p>
                  </a:txBody>
                  <a:tcPr marL="90004" marR="90004" marT="35520" marB="35520" horzOverflow="overflow"/>
                </a:tc>
                <a:tc>
                  <a:txBody>
                    <a:bodyPr/>
                    <a:lstStyle/>
                    <a:p>
                      <a:pPr marL="0" marR="0" lvl="0" indent="0" algn="ctr" defTabSz="914400" rtl="0" eaLnBrk="0" fontAlgn="base" latinLnBrk="0" hangingPunct="0">
                        <a:lnSpc>
                          <a:spcPct val="100000"/>
                        </a:lnSpc>
                        <a:spcBef>
                          <a:spcPts val="0"/>
                        </a:spcBef>
                        <a:spcAft>
                          <a:spcPct val="0"/>
                        </a:spcAft>
                        <a:buClr>
                          <a:srgbClr val="99CC00"/>
                        </a:buClr>
                        <a:buSzTx/>
                        <a:buFont typeface="Wingdings" pitchFamily="-108" charset="2"/>
                        <a:buNone/>
                        <a:tabLst/>
                      </a:pPr>
                      <a:r>
                        <a:rPr kumimoji="0" lang="fr-FR" sz="2500" u="none" strike="noStrike" cap="none" normalizeH="0" baseline="0" noProof="0" dirty="0">
                          <a:ln>
                            <a:noFill/>
                          </a:ln>
                          <a:solidFill>
                            <a:schemeClr val="bg1"/>
                          </a:solidFill>
                          <a:effectLst/>
                          <a:latin typeface="Segoe UI" panose="020B0502040204020203" pitchFamily="34" charset="0"/>
                        </a:rPr>
                        <a:t>Malnutrition Aigue</a:t>
                      </a:r>
                    </a:p>
                    <a:p>
                      <a:pPr marL="0" marR="0" lvl="0" indent="0" algn="ctr" defTabSz="914400" rtl="0" eaLnBrk="0" fontAlgn="base" latinLnBrk="0" hangingPunct="0">
                        <a:lnSpc>
                          <a:spcPct val="100000"/>
                        </a:lnSpc>
                        <a:spcBef>
                          <a:spcPts val="0"/>
                        </a:spcBef>
                        <a:spcAft>
                          <a:spcPct val="0"/>
                        </a:spcAft>
                        <a:buClr>
                          <a:srgbClr val="99CC00"/>
                        </a:buClr>
                        <a:buSzTx/>
                        <a:buFont typeface="Wingdings" pitchFamily="-108" charset="2"/>
                        <a:buNone/>
                        <a:tabLst/>
                      </a:pPr>
                      <a:r>
                        <a:rPr kumimoji="0" lang="fr-FR" sz="2500" b="1" i="0" u="none" strike="noStrike" cap="none" normalizeH="0" baseline="0" noProof="0" dirty="0">
                          <a:ln>
                            <a:noFill/>
                          </a:ln>
                          <a:solidFill>
                            <a:schemeClr val="bg1"/>
                          </a:solidFill>
                          <a:effectLst/>
                          <a:latin typeface="Segoe UI" panose="020B0502040204020203" pitchFamily="34" charset="0"/>
                          <a:ea typeface="ＭＳ Ｐゴシック" pitchFamily="-108" charset="-128"/>
                          <a:cs typeface="Arial" charset="0"/>
                        </a:rPr>
                        <a:t>(Poids/Taille)</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ts val="0"/>
                        </a:spcBef>
                        <a:spcAft>
                          <a:spcPct val="0"/>
                        </a:spcAft>
                        <a:buClr>
                          <a:srgbClr val="99CC00"/>
                        </a:buClr>
                        <a:buSzTx/>
                        <a:buFont typeface="Wingdings" pitchFamily="-108" charset="2"/>
                        <a:buNone/>
                        <a:tabLst/>
                      </a:pPr>
                      <a:r>
                        <a:rPr kumimoji="0" lang="fr-FR" sz="2500" u="none" strike="noStrike" cap="none" normalizeH="0" baseline="0" noProof="0">
                          <a:ln>
                            <a:noFill/>
                          </a:ln>
                          <a:effectLst/>
                          <a:latin typeface="Segoe UI" panose="020B0502040204020203" pitchFamily="34" charset="0"/>
                        </a:rPr>
                        <a:t>Z-score</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ts val="0"/>
                        </a:spcBef>
                        <a:spcAft>
                          <a:spcPct val="0"/>
                        </a:spcAft>
                        <a:buClr>
                          <a:srgbClr val="99CC00"/>
                        </a:buClr>
                        <a:buSzTx/>
                        <a:buFont typeface="Wingdings" pitchFamily="-108" charset="2"/>
                        <a:buNone/>
                        <a:tabLst/>
                      </a:pPr>
                      <a:r>
                        <a:rPr kumimoji="0" lang="fr-FR" sz="2500" u="none" strike="noStrike" cap="none" normalizeH="0" baseline="0" noProof="0">
                          <a:ln>
                            <a:noFill/>
                          </a:ln>
                          <a:effectLst/>
                          <a:latin typeface="Segoe UI" panose="020B0502040204020203" pitchFamily="34" charset="0"/>
                        </a:rPr>
                        <a:t>PB</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ts val="0"/>
                        </a:spcBef>
                        <a:spcAft>
                          <a:spcPct val="0"/>
                        </a:spcAft>
                        <a:buClr>
                          <a:srgbClr val="99CC00"/>
                        </a:buClr>
                        <a:buSzTx/>
                        <a:buFont typeface="Wingdings" pitchFamily="-108" charset="2"/>
                        <a:buNone/>
                        <a:tabLst/>
                      </a:pPr>
                      <a:r>
                        <a:rPr kumimoji="0" lang="fr-FR" sz="2500" u="none" strike="noStrike" cap="none" normalizeH="0" baseline="0" noProof="0" dirty="0">
                          <a:ln>
                            <a:noFill/>
                          </a:ln>
                          <a:effectLst/>
                          <a:latin typeface="Segoe UI" panose="020B0502040204020203" pitchFamily="34" charset="0"/>
                        </a:rPr>
                        <a:t>Œdèmes bilatéraux</a:t>
                      </a:r>
                    </a:p>
                  </a:txBody>
                  <a:tcPr marL="90004" marR="90004" marT="35520" marB="35520" anchor="ctr" horzOverflow="overflow"/>
                </a:tc>
                <a:extLst>
                  <a:ext uri="{0D108BD9-81ED-4DB2-BD59-A6C34878D82A}">
                    <a16:rowId xmlns:a16="http://schemas.microsoft.com/office/drawing/2014/main" val="2801893626"/>
                  </a:ext>
                </a:extLst>
              </a:tr>
              <a:tr h="1008000">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rPr>
                        <a:t>1</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1" u="none" strike="noStrike" cap="none" normalizeH="0" baseline="0" noProof="0" dirty="0">
                          <a:ln>
                            <a:noFill/>
                          </a:ln>
                          <a:effectLst/>
                          <a:latin typeface="Segoe UI" panose="020B0502040204020203" pitchFamily="34" charset="0"/>
                        </a:rPr>
                        <a:t>Sévère</a:t>
                      </a:r>
                      <a:endParaRPr kumimoji="0" lang="fr-FR" sz="2400" b="1"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endParaRP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&lt;-3 z-scores</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a:ln>
                            <a:noFill/>
                          </a:ln>
                          <a:effectLst/>
                          <a:latin typeface="Segoe UI" panose="020B0502040204020203" pitchFamily="34" charset="0"/>
                        </a:rPr>
                        <a:t>&lt;115 mm</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a:ln>
                            <a:noFill/>
                          </a:ln>
                          <a:effectLst/>
                          <a:latin typeface="Segoe UI" panose="020B0502040204020203" pitchFamily="34" charset="0"/>
                        </a:rPr>
                        <a:t>OUI</a:t>
                      </a:r>
                    </a:p>
                  </a:txBody>
                  <a:tcPr marL="90004" marR="90004" marT="35520" marB="35520" anchor="ctr" horzOverflow="overflow"/>
                </a:tc>
                <a:extLst>
                  <a:ext uri="{0D108BD9-81ED-4DB2-BD59-A6C34878D82A}">
                    <a16:rowId xmlns:a16="http://schemas.microsoft.com/office/drawing/2014/main" val="3149929827"/>
                  </a:ext>
                </a:extLst>
              </a:tr>
              <a:tr h="1008000">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rPr>
                        <a:t>2</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1" u="none" strike="noStrike" cap="none" normalizeH="0" baseline="0" noProof="0" dirty="0">
                          <a:ln>
                            <a:noFill/>
                          </a:ln>
                          <a:effectLst/>
                          <a:latin typeface="Segoe UI" panose="020B0502040204020203" pitchFamily="34" charset="0"/>
                        </a:rPr>
                        <a:t>Modérée</a:t>
                      </a:r>
                      <a:endParaRPr kumimoji="0" lang="fr-FR" sz="2400" b="1"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endParaRP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≥-3 z-scores</a:t>
                      </a:r>
                    </a:p>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&lt;-2 z-scores</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 115 mm</a:t>
                      </a:r>
                    </a:p>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&lt;125 mm</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NON</a:t>
                      </a:r>
                    </a:p>
                  </a:txBody>
                  <a:tcPr marL="90004" marR="90004" marT="35520" marB="35520" anchor="ctr" horzOverflow="overflow"/>
                </a:tc>
                <a:extLst>
                  <a:ext uri="{0D108BD9-81ED-4DB2-BD59-A6C34878D82A}">
                    <a16:rowId xmlns:a16="http://schemas.microsoft.com/office/drawing/2014/main" val="387166455"/>
                  </a:ext>
                </a:extLst>
              </a:tr>
              <a:tr h="1008000">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0"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rPr>
                        <a:t>3</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9CC00"/>
                        </a:buClr>
                        <a:buSzTx/>
                        <a:buFont typeface="Wingdings" pitchFamily="-108" charset="2"/>
                        <a:buNone/>
                        <a:tabLst/>
                      </a:pPr>
                      <a:r>
                        <a:rPr kumimoji="0" lang="fr-FR" sz="2400" b="1" u="none" strike="noStrike" cap="none" normalizeH="0" baseline="0" noProof="0" dirty="0">
                          <a:ln>
                            <a:noFill/>
                          </a:ln>
                          <a:effectLst/>
                          <a:latin typeface="Segoe UI" panose="020B0502040204020203" pitchFamily="34" charset="0"/>
                        </a:rPr>
                        <a:t>Globale</a:t>
                      </a:r>
                      <a:endParaRPr kumimoji="0" lang="fr-FR" sz="2400" b="1" i="0" u="none" strike="noStrike" cap="none" normalizeH="0" baseline="0" noProof="0" dirty="0">
                        <a:ln>
                          <a:noFill/>
                        </a:ln>
                        <a:solidFill>
                          <a:schemeClr val="tx1"/>
                        </a:solidFill>
                        <a:effectLst/>
                        <a:latin typeface="Segoe UI" panose="020B0502040204020203" pitchFamily="34" charset="0"/>
                        <a:ea typeface="ＭＳ Ｐゴシック" pitchFamily="-108" charset="-128"/>
                        <a:cs typeface="Times New Roman" pitchFamily="-108" charset="0"/>
                      </a:endParaRP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a:ln>
                            <a:noFill/>
                          </a:ln>
                          <a:effectLst/>
                          <a:latin typeface="Segoe UI" panose="020B0502040204020203" pitchFamily="34" charset="0"/>
                        </a:rPr>
                        <a:t>&lt;-2 z-scores</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&lt; 125 mm</a:t>
                      </a:r>
                    </a:p>
                  </a:txBody>
                  <a:tcPr marL="90004" marR="90004" marT="35520" marB="3552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tabLst/>
                      </a:pPr>
                      <a:r>
                        <a:rPr kumimoji="0" lang="fr-FR" sz="2400" b="0" u="none" strike="noStrike" cap="none" normalizeH="0" baseline="0" noProof="0" dirty="0">
                          <a:ln>
                            <a:noFill/>
                          </a:ln>
                          <a:effectLst/>
                          <a:latin typeface="Segoe UI" panose="020B0502040204020203" pitchFamily="34" charset="0"/>
                        </a:rPr>
                        <a:t>OUI/NON</a:t>
                      </a:r>
                    </a:p>
                  </a:txBody>
                  <a:tcPr marL="90004" marR="90004" marT="35520" marB="35520" anchor="ctr" horzOverflow="overflow"/>
                </a:tc>
                <a:extLst>
                  <a:ext uri="{0D108BD9-81ED-4DB2-BD59-A6C34878D82A}">
                    <a16:rowId xmlns:a16="http://schemas.microsoft.com/office/drawing/2014/main" val="2512389116"/>
                  </a:ext>
                </a:extLst>
              </a:tr>
            </a:tbl>
          </a:graphicData>
        </a:graphic>
      </p:graphicFrame>
    </p:spTree>
    <p:extLst>
      <p:ext uri="{BB962C8B-B14F-4D97-AF65-F5344CB8AC3E}">
        <p14:creationId xmlns:p14="http://schemas.microsoft.com/office/powerpoint/2010/main" val="1292319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86" y="422059"/>
            <a:ext cx="11732821" cy="829469"/>
          </a:xfrm>
        </p:spPr>
        <p:txBody>
          <a:bodyPr rtlCol="0">
            <a:noAutofit/>
          </a:bodyPr>
          <a:lstStyle/>
          <a:p>
            <a:pPr>
              <a:defRPr/>
            </a:pPr>
            <a:r>
              <a:rPr lang="fr-FR" sz="4300" dirty="0"/>
              <a:t>Questionnaire Enfant – Référencement automatique</a:t>
            </a:r>
          </a:p>
        </p:txBody>
      </p:sp>
      <p:pic>
        <p:nvPicPr>
          <p:cNvPr id="5" name="Image 4">
            <a:extLst>
              <a:ext uri="{FF2B5EF4-FFF2-40B4-BE49-F238E27FC236}">
                <a16:creationId xmlns:a16="http://schemas.microsoft.com/office/drawing/2014/main" id="{51FFA1DB-8867-4B04-9F1A-7E577D5662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024"/>
          <a:stretch/>
        </p:blipFill>
        <p:spPr>
          <a:xfrm>
            <a:off x="1489345" y="1479138"/>
            <a:ext cx="9004301" cy="4185054"/>
          </a:xfrm>
          <a:prstGeom prst="rect">
            <a:avLst/>
          </a:prstGeom>
        </p:spPr>
      </p:pic>
    </p:spTree>
    <p:extLst>
      <p:ext uri="{BB962C8B-B14F-4D97-AF65-F5344CB8AC3E}">
        <p14:creationId xmlns:p14="http://schemas.microsoft.com/office/powerpoint/2010/main" val="2732572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86" y="422059"/>
            <a:ext cx="11732821" cy="829469"/>
          </a:xfrm>
        </p:spPr>
        <p:txBody>
          <a:bodyPr rtlCol="0">
            <a:noAutofit/>
          </a:bodyPr>
          <a:lstStyle/>
          <a:p>
            <a:pPr>
              <a:defRPr/>
            </a:pPr>
            <a:r>
              <a:rPr lang="fr-FR" sz="4300" dirty="0"/>
              <a:t>Questionnaire Femme – Référencement automatique</a:t>
            </a:r>
          </a:p>
        </p:txBody>
      </p:sp>
      <p:pic>
        <p:nvPicPr>
          <p:cNvPr id="4" name="Image 3">
            <a:extLst>
              <a:ext uri="{FF2B5EF4-FFF2-40B4-BE49-F238E27FC236}">
                <a16:creationId xmlns:a16="http://schemas.microsoft.com/office/drawing/2014/main" id="{F494B05D-7C98-463E-A91C-C0FEF16292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77553" y="1611699"/>
            <a:ext cx="9027886" cy="3634602"/>
          </a:xfrm>
          <a:prstGeom prst="rect">
            <a:avLst/>
          </a:prstGeom>
        </p:spPr>
      </p:pic>
    </p:spTree>
    <p:extLst>
      <p:ext uri="{BB962C8B-B14F-4D97-AF65-F5344CB8AC3E}">
        <p14:creationId xmlns:p14="http://schemas.microsoft.com/office/powerpoint/2010/main" val="4117710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972" y="1201269"/>
            <a:ext cx="11158055" cy="5039727"/>
          </a:xfrm>
        </p:spPr>
        <p:txBody>
          <a:bodyPr rtlCol="0">
            <a:normAutofit lnSpcReduction="10000"/>
          </a:bodyPr>
          <a:lstStyle/>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Tous les enfants souffrant de </a:t>
            </a:r>
            <a:r>
              <a:rPr kumimoji="0" lang="fr-FR" sz="2400" b="1" i="0" u="none" strike="noStrike" kern="1200" cap="none" spc="0" normalizeH="0" baseline="0" noProof="0" dirty="0">
                <a:ln>
                  <a:noFill/>
                </a:ln>
                <a:solidFill>
                  <a:prstClr val="black"/>
                </a:solidFill>
                <a:effectLst/>
                <a:uLnTx/>
                <a:uFillTx/>
                <a:latin typeface="Arial"/>
                <a:ea typeface="+mn-ea"/>
                <a:cs typeface="+mn-cs"/>
              </a:rPr>
              <a:t>malnutrition aigue (MAS &amp; MAM) </a:t>
            </a:r>
            <a:r>
              <a:rPr kumimoji="0" lang="fr-FR" sz="2400" b="0" i="0" u="none" strike="noStrike" kern="1200" cap="none" spc="0" normalizeH="0" baseline="0" noProof="0" dirty="0">
                <a:ln>
                  <a:noFill/>
                </a:ln>
                <a:solidFill>
                  <a:prstClr val="black"/>
                </a:solidFill>
                <a:effectLst/>
                <a:uLnTx/>
                <a:uFillTx/>
                <a:latin typeface="Arial"/>
                <a:ea typeface="+mn-ea"/>
                <a:cs typeface="+mn-cs"/>
              </a:rPr>
              <a:t>recevront un formulaire de référence pour être orientés vers les programmes nutritionnels :</a:t>
            </a:r>
          </a:p>
          <a:p>
            <a:pPr lvl="1" indent="-457189">
              <a:spcBef>
                <a:spcPts val="0"/>
              </a:spcBef>
              <a:buClr>
                <a:srgbClr val="0072BC"/>
              </a:buClr>
              <a:buFont typeface="Courier New" panose="02070309020205020404" pitchFamily="49" charset="0"/>
              <a:buChar char="o"/>
              <a:defRPr/>
            </a:pPr>
            <a:r>
              <a:rPr lang="fr-FR" sz="2400" b="1" dirty="0">
                <a:solidFill>
                  <a:prstClr val="black"/>
                </a:solidFill>
                <a:latin typeface="Arial"/>
              </a:rPr>
              <a:t>MAS </a:t>
            </a:r>
            <a:r>
              <a:rPr lang="fr-FR" sz="2400" b="1" dirty="0">
                <a:solidFill>
                  <a:prstClr val="black"/>
                </a:solidFill>
                <a:latin typeface="Arial"/>
                <a:sym typeface="Wingdings" panose="05000000000000000000" pitchFamily="2" charset="2"/>
              </a:rPr>
              <a:t> CRENAS/CRENI</a:t>
            </a:r>
          </a:p>
          <a:p>
            <a:pPr lvl="1" indent="-457189">
              <a:spcBef>
                <a:spcPts val="0"/>
              </a:spcBef>
              <a:buClr>
                <a:srgbClr val="0072BC"/>
              </a:buClr>
              <a:buFont typeface="Courier New" panose="02070309020205020404" pitchFamily="49" charset="0"/>
              <a:buChar char="o"/>
              <a:defRPr/>
            </a:pPr>
            <a:r>
              <a:rPr lang="fr-FR" sz="2400" b="1" dirty="0">
                <a:solidFill>
                  <a:prstClr val="black"/>
                </a:solidFill>
                <a:latin typeface="Arial"/>
                <a:sym typeface="Wingdings" panose="05000000000000000000" pitchFamily="2" charset="2"/>
              </a:rPr>
              <a:t>MAM  CRENAM</a:t>
            </a:r>
          </a:p>
          <a:p>
            <a:pPr marL="533386" lvl="1" indent="0">
              <a:spcBef>
                <a:spcPts val="0"/>
              </a:spcBef>
              <a:buClr>
                <a:srgbClr val="0072BC"/>
              </a:buClr>
              <a:buNone/>
              <a:defRPr/>
            </a:pPr>
            <a:endParaRPr lang="fr-FR" sz="2400" b="1" dirty="0">
              <a:solidFill>
                <a:prstClr val="black"/>
              </a:solidFill>
              <a:latin typeface="Arial"/>
              <a:sym typeface="Wingdings" panose="05000000000000000000" pitchFamily="2" charset="2"/>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Tous les enfants et toutes les femmes souffrant d’</a:t>
            </a:r>
            <a:r>
              <a:rPr kumimoji="0" lang="fr-FR" sz="2400" b="1" i="0" u="none" strike="noStrike" kern="1200" cap="none" spc="0" normalizeH="0" baseline="0" noProof="0" dirty="0">
                <a:ln>
                  <a:noFill/>
                </a:ln>
                <a:solidFill>
                  <a:prstClr val="black"/>
                </a:solidFill>
                <a:effectLst/>
                <a:uLnTx/>
                <a:uFillTx/>
                <a:latin typeface="Arial"/>
                <a:ea typeface="+mn-ea"/>
                <a:cs typeface="+mn-cs"/>
              </a:rPr>
              <a:t>anémie</a:t>
            </a:r>
            <a:r>
              <a:rPr kumimoji="0" lang="fr-FR" sz="2400" b="0" i="0" u="none" strike="noStrike" kern="1200" cap="none" spc="0" normalizeH="0" baseline="0" noProof="0" dirty="0">
                <a:ln>
                  <a:noFill/>
                </a:ln>
                <a:solidFill>
                  <a:prstClr val="black"/>
                </a:solidFill>
                <a:effectLst/>
                <a:uLnTx/>
                <a:uFillTx/>
                <a:latin typeface="Arial"/>
                <a:ea typeface="+mn-ea"/>
                <a:cs typeface="+mn-cs"/>
              </a:rPr>
              <a:t> </a:t>
            </a:r>
            <a:r>
              <a:rPr kumimoji="0" lang="fr-FR" sz="2400" b="1" i="0" u="none" strike="noStrike" kern="1200" cap="none" spc="0" normalizeH="0" baseline="0" noProof="0" dirty="0">
                <a:ln>
                  <a:noFill/>
                </a:ln>
                <a:solidFill>
                  <a:prstClr val="black"/>
                </a:solidFill>
                <a:effectLst/>
                <a:uLnTx/>
                <a:uFillTx/>
                <a:latin typeface="Arial"/>
                <a:ea typeface="+mn-ea"/>
                <a:cs typeface="+mn-cs"/>
              </a:rPr>
              <a:t>sévère</a:t>
            </a:r>
            <a:r>
              <a:rPr kumimoji="0" lang="fr-FR" sz="2400" b="0" i="0" u="none" strike="noStrike" kern="1200" cap="none" spc="0" normalizeH="0" baseline="0" noProof="0" dirty="0">
                <a:ln>
                  <a:noFill/>
                </a:ln>
                <a:solidFill>
                  <a:prstClr val="black"/>
                </a:solidFill>
                <a:effectLst/>
                <a:uLnTx/>
                <a:uFillTx/>
                <a:latin typeface="Arial"/>
                <a:ea typeface="+mn-ea"/>
                <a:cs typeface="+mn-cs"/>
              </a:rPr>
              <a:t> recevront un formulaire de référence pour une prise en charge immédiate de leur anémie :</a:t>
            </a:r>
          </a:p>
          <a:p>
            <a:pPr lvl="1" indent="-457189">
              <a:spcBef>
                <a:spcPts val="0"/>
              </a:spcBef>
              <a:buClr>
                <a:srgbClr val="0072BC"/>
              </a:buClr>
              <a:buFont typeface="Courier New" panose="02070309020205020404" pitchFamily="49" charset="0"/>
              <a:buChar char="o"/>
              <a:defRPr/>
            </a:pPr>
            <a:r>
              <a:rPr lang="fr-FR" sz="2400" b="1" dirty="0">
                <a:solidFill>
                  <a:prstClr val="black"/>
                </a:solidFill>
                <a:latin typeface="Arial"/>
              </a:rPr>
              <a:t>Enfant </a:t>
            </a:r>
            <a:r>
              <a:rPr lang="fr-FR" sz="2400" b="1" dirty="0">
                <a:solidFill>
                  <a:prstClr val="black"/>
                </a:solidFill>
                <a:latin typeface="Arial"/>
                <a:sym typeface="Wingdings" panose="05000000000000000000" pitchFamily="2" charset="2"/>
              </a:rPr>
              <a:t> Hb&lt;7,0 g/</a:t>
            </a:r>
            <a:r>
              <a:rPr lang="fr-FR" sz="2400" b="1" dirty="0" err="1">
                <a:solidFill>
                  <a:prstClr val="black"/>
                </a:solidFill>
                <a:latin typeface="Arial"/>
                <a:sym typeface="Wingdings" panose="05000000000000000000" pitchFamily="2" charset="2"/>
              </a:rPr>
              <a:t>dL</a:t>
            </a:r>
            <a:endParaRPr lang="fr-FR" sz="2400" b="1" dirty="0">
              <a:solidFill>
                <a:prstClr val="black"/>
              </a:solidFill>
              <a:latin typeface="Arial"/>
              <a:sym typeface="Wingdings" panose="05000000000000000000" pitchFamily="2" charset="2"/>
            </a:endParaRPr>
          </a:p>
          <a:p>
            <a:pPr lvl="1" indent="-457189">
              <a:spcBef>
                <a:spcPts val="0"/>
              </a:spcBef>
              <a:buClr>
                <a:srgbClr val="0072BC"/>
              </a:buClr>
              <a:buFont typeface="Courier New" panose="02070309020205020404" pitchFamily="49" charset="0"/>
              <a:buChar char="o"/>
              <a:defRPr/>
            </a:pPr>
            <a:r>
              <a:rPr lang="fr-FR" sz="2400" b="1" dirty="0">
                <a:solidFill>
                  <a:prstClr val="black"/>
                </a:solidFill>
                <a:latin typeface="Arial"/>
                <a:sym typeface="Wingdings" panose="05000000000000000000" pitchFamily="2" charset="2"/>
              </a:rPr>
              <a:t>Femme  Hb&lt;8,0 g/</a:t>
            </a:r>
            <a:r>
              <a:rPr lang="fr-FR" sz="2400" b="1" dirty="0" err="1">
                <a:solidFill>
                  <a:prstClr val="black"/>
                </a:solidFill>
                <a:latin typeface="Arial"/>
                <a:sym typeface="Wingdings" panose="05000000000000000000" pitchFamily="2" charset="2"/>
              </a:rPr>
              <a:t>dL</a:t>
            </a:r>
            <a:endParaRPr lang="fr-FR" sz="2400" b="1" dirty="0">
              <a:solidFill>
                <a:prstClr val="black"/>
              </a:solidFill>
              <a:latin typeface="Arial"/>
              <a:sym typeface="Wingdings" panose="05000000000000000000" pitchFamily="2" charset="2"/>
            </a:endParaRPr>
          </a:p>
          <a:p>
            <a:pPr lvl="1" indent="-457189">
              <a:spcBef>
                <a:spcPts val="0"/>
              </a:spcBef>
              <a:buClr>
                <a:srgbClr val="0072BC"/>
              </a:buClr>
              <a:buFont typeface="Courier New" panose="02070309020205020404" pitchFamily="49" charset="0"/>
              <a:buChar char="o"/>
              <a:defRPr/>
            </a:pPr>
            <a:endParaRPr lang="fr-FR" sz="2400" b="1" dirty="0">
              <a:solidFill>
                <a:prstClr val="black"/>
              </a:solidFill>
              <a:latin typeface="Arial"/>
              <a:sym typeface="Wingdings" panose="05000000000000000000" pitchFamily="2" charset="2"/>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Formulaire de référence à remplir en </a:t>
            </a:r>
            <a:r>
              <a:rPr kumimoji="0" lang="fr-FR" sz="2400" b="1" i="0" u="sng" strike="noStrike" kern="1200" cap="none" spc="0" normalizeH="0" baseline="0" noProof="0" dirty="0">
                <a:ln>
                  <a:noFill/>
                </a:ln>
                <a:solidFill>
                  <a:prstClr val="black"/>
                </a:solidFill>
                <a:effectLst/>
                <a:uLnTx/>
                <a:uFillTx/>
                <a:latin typeface="Arial"/>
                <a:ea typeface="+mn-ea"/>
                <a:cs typeface="+mn-cs"/>
              </a:rPr>
              <a:t>2 exemplaires </a:t>
            </a:r>
            <a:r>
              <a:rPr kumimoji="0" lang="fr-FR" sz="2400" b="0" i="0" u="none" strike="noStrike" kern="1200" cap="none" spc="0" normalizeH="0" baseline="0" noProof="0" dirty="0">
                <a:ln>
                  <a:noFill/>
                </a:ln>
                <a:solidFill>
                  <a:prstClr val="black"/>
                </a:solidFill>
                <a:effectLst/>
                <a:uLnTx/>
                <a:uFillTx/>
                <a:latin typeface="Arial"/>
                <a:ea typeface="+mn-ea"/>
                <a:cs typeface="+mn-cs"/>
              </a:rPr>
              <a:t>:</a:t>
            </a:r>
          </a:p>
          <a:p>
            <a:pPr lvl="1" indent="-457189">
              <a:spcBef>
                <a:spcPts val="0"/>
              </a:spcBef>
              <a:buClr>
                <a:srgbClr val="0072BC"/>
              </a:buClr>
              <a:buFont typeface="Courier New" panose="02070309020205020404" pitchFamily="49" charset="0"/>
              <a:buChar char="o"/>
              <a:defRPr/>
            </a:pPr>
            <a:r>
              <a:rPr lang="fr-FR" sz="2400" dirty="0">
                <a:solidFill>
                  <a:prstClr val="black"/>
                </a:solidFill>
                <a:latin typeface="Arial"/>
              </a:rPr>
              <a:t>Copie Equipe (</a:t>
            </a:r>
            <a:r>
              <a:rPr kumimoji="0" lang="fr-FR" sz="2400" b="0" i="0" u="none" strike="noStrike" kern="1200" cap="none" spc="0" normalizeH="0" baseline="0" noProof="0" dirty="0">
                <a:ln>
                  <a:noFill/>
                </a:ln>
                <a:solidFill>
                  <a:prstClr val="black"/>
                </a:solidFill>
                <a:effectLst/>
                <a:uLnTx/>
                <a:uFillTx/>
                <a:latin typeface="Arial"/>
                <a:ea typeface="+mn-ea"/>
                <a:cs typeface="+mn-cs"/>
              </a:rPr>
              <a:t>à</a:t>
            </a:r>
            <a:r>
              <a:rPr lang="fr-FR" sz="2400" dirty="0">
                <a:solidFill>
                  <a:prstClr val="black"/>
                </a:solidFill>
                <a:latin typeface="Arial"/>
              </a:rPr>
              <a:t> remettre au superviseur/responsable enquête)</a:t>
            </a:r>
            <a:endParaRPr lang="fr-FR" sz="2400" dirty="0">
              <a:solidFill>
                <a:prstClr val="black"/>
              </a:solidFill>
              <a:latin typeface="Arial"/>
              <a:sym typeface="Wingdings" panose="05000000000000000000" pitchFamily="2" charset="2"/>
            </a:endParaRPr>
          </a:p>
          <a:p>
            <a:pPr lvl="1" indent="-457189">
              <a:spcBef>
                <a:spcPts val="0"/>
              </a:spcBef>
              <a:buClr>
                <a:srgbClr val="0072BC"/>
              </a:buClr>
              <a:buFont typeface="Courier New" panose="02070309020205020404" pitchFamily="49" charset="0"/>
              <a:buChar char="o"/>
              <a:defRPr/>
            </a:pPr>
            <a:r>
              <a:rPr lang="fr-FR" sz="2400" dirty="0">
                <a:solidFill>
                  <a:prstClr val="black"/>
                </a:solidFill>
                <a:latin typeface="Arial"/>
                <a:sym typeface="Wingdings" panose="05000000000000000000" pitchFamily="2" charset="2"/>
              </a:rPr>
              <a:t>Copie Enfant/Femme</a:t>
            </a:r>
            <a:endParaRPr lang="fr-FR" sz="2400" dirty="0">
              <a:solidFill>
                <a:prstClr val="black"/>
              </a:solidFill>
              <a:latin typeface="Arial"/>
            </a:endParaRPr>
          </a:p>
        </p:txBody>
      </p:sp>
      <p:sp>
        <p:nvSpPr>
          <p:cNvPr id="4" name="Titre 1">
            <a:extLst>
              <a:ext uri="{FF2B5EF4-FFF2-40B4-BE49-F238E27FC236}">
                <a16:creationId xmlns:a16="http://schemas.microsoft.com/office/drawing/2014/main" id="{7B98B717-028C-4CC9-ABE4-F75F526FFDDF}"/>
              </a:ext>
            </a:extLst>
          </p:cNvPr>
          <p:cNvSpPr txBox="1">
            <a:spLocks/>
          </p:cNvSpPr>
          <p:nvPr/>
        </p:nvSpPr>
        <p:spPr>
          <a:xfrm>
            <a:off x="259792" y="0"/>
            <a:ext cx="11672416" cy="824716"/>
          </a:xfrm>
          <a:prstGeom prst="rect">
            <a:avLst/>
          </a:prstGeom>
        </p:spPr>
        <p:txBody>
          <a:bodyPr vert="horz" lIns="0" tIns="0" rIns="0" bIns="0" rtlCol="0" anchor="b" anchorCtr="0">
            <a:normAutofit/>
          </a:bodyPr>
          <a:lst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a:lstStyle>
          <a:p>
            <a:r>
              <a:rPr lang="fr-FR" dirty="0"/>
              <a:t>Formulaire de Référence (1/2)</a:t>
            </a:r>
          </a:p>
        </p:txBody>
      </p:sp>
    </p:spTree>
    <p:extLst>
      <p:ext uri="{BB962C8B-B14F-4D97-AF65-F5344CB8AC3E}">
        <p14:creationId xmlns:p14="http://schemas.microsoft.com/office/powerpoint/2010/main" val="2334268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B98B717-028C-4CC9-ABE4-F75F526FFDDF}"/>
              </a:ext>
            </a:extLst>
          </p:cNvPr>
          <p:cNvSpPr txBox="1">
            <a:spLocks/>
          </p:cNvSpPr>
          <p:nvPr/>
        </p:nvSpPr>
        <p:spPr>
          <a:xfrm>
            <a:off x="259792" y="0"/>
            <a:ext cx="11672416" cy="824716"/>
          </a:xfrm>
          <a:prstGeom prst="rect">
            <a:avLst/>
          </a:prstGeom>
        </p:spPr>
        <p:txBody>
          <a:bodyPr vert="horz" lIns="0" tIns="0" rIns="0" bIns="0" rtlCol="0" anchor="b" anchorCtr="0">
            <a:normAutofit/>
          </a:bodyPr>
          <a:lst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a:lstStyle>
          <a:p>
            <a:r>
              <a:rPr lang="fr-FR" dirty="0"/>
              <a:t>Formulaire de Référence (2/2)</a:t>
            </a:r>
          </a:p>
        </p:txBody>
      </p:sp>
      <p:pic>
        <p:nvPicPr>
          <p:cNvPr id="6" name="Image 5">
            <a:extLst>
              <a:ext uri="{FF2B5EF4-FFF2-40B4-BE49-F238E27FC236}">
                <a16:creationId xmlns:a16="http://schemas.microsoft.com/office/drawing/2014/main" id="{C3DED5CC-2B29-468C-8B33-2DCE862169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3962" y="926276"/>
            <a:ext cx="5504076" cy="5795158"/>
          </a:xfrm>
          <a:prstGeom prst="rect">
            <a:avLst/>
          </a:prstGeom>
        </p:spPr>
      </p:pic>
    </p:spTree>
    <p:extLst>
      <p:ext uri="{BB962C8B-B14F-4D97-AF65-F5344CB8AC3E}">
        <p14:creationId xmlns:p14="http://schemas.microsoft.com/office/powerpoint/2010/main" val="296886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44842"/>
            <a:ext cx="11672416" cy="824716"/>
          </a:xfrm>
        </p:spPr>
        <p:txBody>
          <a:bodyPr/>
          <a:lstStyle/>
          <a:p>
            <a:r>
              <a:rPr lang="fr-FR" dirty="0"/>
              <a:t>Objectifs de l’enquête (2/5)</a:t>
            </a:r>
          </a:p>
        </p:txBody>
      </p:sp>
      <p:sp>
        <p:nvSpPr>
          <p:cNvPr id="3" name="Espace réservé du contenu 2"/>
          <p:cNvSpPr>
            <a:spLocks noGrp="1"/>
          </p:cNvSpPr>
          <p:nvPr>
            <p:ph idx="1"/>
          </p:nvPr>
        </p:nvSpPr>
        <p:spPr>
          <a:xfrm>
            <a:off x="403699" y="1442542"/>
            <a:ext cx="11422441" cy="5189517"/>
          </a:xfrm>
        </p:spPr>
        <p:txBody>
          <a:bodyPr>
            <a:normAutofit/>
          </a:bodyPr>
          <a:lstStyle/>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a:t>
            </a:r>
            <a:r>
              <a:rPr kumimoji="0" lang="fr-FR" sz="2400" b="1" i="0" u="none" strike="noStrike" kern="1200" cap="none" spc="0" normalizeH="0" baseline="0" noProof="0" dirty="0">
                <a:ln>
                  <a:noFill/>
                </a:ln>
                <a:solidFill>
                  <a:prstClr val="black"/>
                </a:solidFill>
                <a:effectLst/>
                <a:uLnTx/>
                <a:uFillTx/>
                <a:latin typeface="Arial"/>
                <a:ea typeface="+mn-ea"/>
                <a:cs typeface="+mn-cs"/>
              </a:rPr>
              <a:t>l’enrôlement au sein des programmes nutritionnels </a:t>
            </a:r>
            <a:r>
              <a:rPr kumimoji="0" lang="fr-FR" sz="2400" b="0" i="0" u="none" strike="noStrike" kern="1200" cap="none" spc="0" normalizeH="0" baseline="0" noProof="0" dirty="0">
                <a:ln>
                  <a:noFill/>
                </a:ln>
                <a:solidFill>
                  <a:prstClr val="black"/>
                </a:solidFill>
                <a:effectLst/>
                <a:uLnTx/>
                <a:uFillTx/>
                <a:latin typeface="Arial"/>
                <a:ea typeface="+mn-ea"/>
                <a:cs typeface="+mn-cs"/>
              </a:rPr>
              <a:t>de prise en charge de la malnutrition aiguë (CRENAM, CRENAS/CRENI) (6-59 mois)</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la </a:t>
            </a:r>
            <a:r>
              <a:rPr kumimoji="0" lang="fr-FR" sz="2400" b="1" i="0" u="none" strike="noStrike" kern="1200" cap="none" spc="0" normalizeH="0" baseline="0" noProof="0" dirty="0">
                <a:ln>
                  <a:noFill/>
                </a:ln>
                <a:solidFill>
                  <a:prstClr val="black"/>
                </a:solidFill>
                <a:effectLst/>
                <a:uLnTx/>
                <a:uFillTx/>
                <a:latin typeface="Arial"/>
                <a:ea typeface="+mn-ea"/>
                <a:cs typeface="+mn-cs"/>
              </a:rPr>
              <a:t>couverture du programme BSFP </a:t>
            </a:r>
            <a:r>
              <a:rPr kumimoji="0" lang="fr-FR" sz="2400" b="0" i="0" u="none" strike="noStrike" kern="1200" cap="none" spc="0" normalizeH="0" baseline="0" noProof="0" dirty="0">
                <a:ln>
                  <a:noFill/>
                </a:ln>
                <a:solidFill>
                  <a:prstClr val="black"/>
                </a:solidFill>
                <a:effectLst/>
                <a:uLnTx/>
                <a:uFillTx/>
                <a:latin typeface="Arial"/>
                <a:ea typeface="+mn-ea"/>
                <a:cs typeface="+mn-cs"/>
              </a:rPr>
              <a:t>(6-35 mois – femmes enceintes et allaitantes avec un enfant de moins de 6 mois)</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la </a:t>
            </a:r>
            <a:r>
              <a:rPr kumimoji="0" lang="fr-FR" sz="2400" b="1" i="0" u="none" strike="noStrike" kern="1200" cap="none" spc="0" normalizeH="0" baseline="0" noProof="0" dirty="0">
                <a:ln>
                  <a:noFill/>
                </a:ln>
                <a:solidFill>
                  <a:prstClr val="black"/>
                </a:solidFill>
                <a:effectLst/>
                <a:uLnTx/>
                <a:uFillTx/>
                <a:latin typeface="Arial"/>
                <a:ea typeface="+mn-ea"/>
                <a:cs typeface="+mn-cs"/>
              </a:rPr>
              <a:t>couverture du déparasitage </a:t>
            </a:r>
            <a:r>
              <a:rPr kumimoji="0" lang="fr-FR" sz="2400" b="0" i="0" u="none" strike="noStrike" kern="1200" cap="none" spc="0" normalizeH="0" baseline="0" noProof="0" dirty="0">
                <a:ln>
                  <a:noFill/>
                </a:ln>
                <a:solidFill>
                  <a:prstClr val="black"/>
                </a:solidFill>
                <a:effectLst/>
                <a:uLnTx/>
                <a:uFillTx/>
                <a:latin typeface="Arial"/>
                <a:ea typeface="+mn-ea"/>
                <a:cs typeface="+mn-cs"/>
              </a:rPr>
              <a:t>(12-59 mois)</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la </a:t>
            </a:r>
            <a:r>
              <a:rPr kumimoji="0" lang="fr-FR" sz="2400" b="1" i="0" u="none" strike="noStrike" kern="1200" cap="none" spc="0" normalizeH="0" baseline="0" noProof="0" dirty="0">
                <a:ln>
                  <a:noFill/>
                </a:ln>
                <a:solidFill>
                  <a:prstClr val="black"/>
                </a:solidFill>
                <a:effectLst/>
                <a:uLnTx/>
                <a:uFillTx/>
                <a:latin typeface="Arial"/>
                <a:ea typeface="+mn-ea"/>
                <a:cs typeface="+mn-cs"/>
              </a:rPr>
              <a:t>prévalence de la malnutrition selon le PB </a:t>
            </a:r>
            <a:r>
              <a:rPr kumimoji="0" lang="fr-FR" sz="2400" b="0" i="0" u="none" strike="noStrike" kern="1200" cap="none" spc="0" normalizeH="0" baseline="0" noProof="0" dirty="0">
                <a:ln>
                  <a:noFill/>
                </a:ln>
                <a:solidFill>
                  <a:prstClr val="black"/>
                </a:solidFill>
                <a:effectLst/>
                <a:uLnTx/>
                <a:uFillTx/>
                <a:latin typeface="Arial"/>
                <a:ea typeface="+mn-ea"/>
                <a:cs typeface="+mn-cs"/>
              </a:rPr>
              <a:t>(femmes enceintes et allaitantes 15-49 ans)</a:t>
            </a:r>
          </a:p>
        </p:txBody>
      </p:sp>
    </p:spTree>
    <p:extLst>
      <p:ext uri="{BB962C8B-B14F-4D97-AF65-F5344CB8AC3E}">
        <p14:creationId xmlns:p14="http://schemas.microsoft.com/office/powerpoint/2010/main" val="1134838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0" y="2747962"/>
            <a:ext cx="11594559" cy="1362075"/>
          </a:xfrm>
        </p:spPr>
        <p:txBody>
          <a:bodyPr>
            <a:normAutofit fontScale="90000"/>
          </a:bodyPr>
          <a:lstStyle/>
          <a:p>
            <a:r>
              <a:rPr lang="fr-FR" dirty="0"/>
              <a:t>Questions ?</a:t>
            </a:r>
            <a:br>
              <a:rPr lang="fr-FR" dirty="0"/>
            </a:br>
            <a:br>
              <a:rPr lang="fr-FR" dirty="0"/>
            </a:br>
            <a:r>
              <a:rPr lang="fr-FR" dirty="0"/>
              <a:t>Discussion</a:t>
            </a:r>
          </a:p>
        </p:txBody>
      </p:sp>
    </p:spTree>
    <p:extLst>
      <p:ext uri="{BB962C8B-B14F-4D97-AF65-F5344CB8AC3E}">
        <p14:creationId xmlns:p14="http://schemas.microsoft.com/office/powerpoint/2010/main" val="4227929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2488" y="2509255"/>
            <a:ext cx="10747023" cy="1839489"/>
          </a:xfrm>
        </p:spPr>
        <p:txBody>
          <a:bodyPr>
            <a:normAutofit/>
          </a:bodyPr>
          <a:lstStyle/>
          <a:p>
            <a:pPr algn="ctr"/>
            <a:r>
              <a:rPr lang="fr-FR" sz="5400" b="1" dirty="0"/>
              <a:t>MERCI POUR VOTRE ATTENTION !</a:t>
            </a:r>
            <a:endParaRPr lang="fr-FR" sz="5400" b="0" dirty="0">
              <a:solidFill>
                <a:schemeClr val="bg1"/>
              </a:solidFill>
            </a:endParaRPr>
          </a:p>
        </p:txBody>
      </p:sp>
      <p:sp>
        <p:nvSpPr>
          <p:cNvPr id="12" name="ZoneTexte 11">
            <a:extLst>
              <a:ext uri="{FF2B5EF4-FFF2-40B4-BE49-F238E27FC236}">
                <a16:creationId xmlns:a16="http://schemas.microsoft.com/office/drawing/2014/main" id="{E4009F5F-9D41-458D-855A-3D7416553A66}"/>
              </a:ext>
            </a:extLst>
          </p:cNvPr>
          <p:cNvSpPr txBox="1"/>
          <p:nvPr/>
        </p:nvSpPr>
        <p:spPr>
          <a:xfrm>
            <a:off x="248355" y="6204844"/>
            <a:ext cx="6096000" cy="369332"/>
          </a:xfrm>
          <a:prstGeom prst="rect">
            <a:avLst/>
          </a:prstGeom>
          <a:noFill/>
        </p:spPr>
        <p:txBody>
          <a:bodyPr wrap="square">
            <a:spAutoFit/>
          </a:bodyPr>
          <a:lstStyle/>
          <a:p>
            <a:r>
              <a:rPr lang="fr-FR" sz="1800" dirty="0">
                <a:solidFill>
                  <a:schemeClr val="tx2"/>
                </a:solidFill>
              </a:rPr>
              <a:t>[LOGO PARTENAIRES]</a:t>
            </a:r>
            <a:endParaRPr lang="fr-FR" dirty="0">
              <a:solidFill>
                <a:schemeClr val="tx2"/>
              </a:solidFill>
            </a:endParaRPr>
          </a:p>
        </p:txBody>
      </p:sp>
    </p:spTree>
    <p:extLst>
      <p:ext uri="{BB962C8B-B14F-4D97-AF65-F5344CB8AC3E}">
        <p14:creationId xmlns:p14="http://schemas.microsoft.com/office/powerpoint/2010/main" val="313350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44842"/>
            <a:ext cx="11672416" cy="824716"/>
          </a:xfrm>
        </p:spPr>
        <p:txBody>
          <a:bodyPr/>
          <a:lstStyle/>
          <a:p>
            <a:r>
              <a:rPr lang="fr-FR" dirty="0"/>
              <a:t>Objectifs de l’enquête (3/5)</a:t>
            </a:r>
          </a:p>
        </p:txBody>
      </p:sp>
      <p:sp>
        <p:nvSpPr>
          <p:cNvPr id="3" name="Espace réservé du contenu 2"/>
          <p:cNvSpPr>
            <a:spLocks noGrp="1"/>
          </p:cNvSpPr>
          <p:nvPr>
            <p:ph idx="1"/>
          </p:nvPr>
        </p:nvSpPr>
        <p:spPr>
          <a:xfrm>
            <a:off x="403699" y="1442542"/>
            <a:ext cx="11422441" cy="5189517"/>
          </a:xfrm>
        </p:spPr>
        <p:txBody>
          <a:bodyPr>
            <a:normAutofit/>
          </a:bodyPr>
          <a:lstStyle/>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Mesurer la prévalence de </a:t>
            </a:r>
            <a:r>
              <a:rPr kumimoji="0" lang="fr-FR" sz="2400" b="1" i="0" u="none" strike="noStrike" kern="1200" cap="none" spc="0" normalizeH="0" baseline="0" noProof="0" dirty="0">
                <a:ln>
                  <a:noFill/>
                </a:ln>
                <a:solidFill>
                  <a:prstClr val="black"/>
                </a:solidFill>
                <a:effectLst/>
                <a:uLnTx/>
                <a:uFillTx/>
                <a:latin typeface="Arial"/>
                <a:ea typeface="+mn-ea"/>
                <a:cs typeface="+mn-cs"/>
              </a:rPr>
              <a:t>l’anémie</a:t>
            </a:r>
            <a:r>
              <a:rPr kumimoji="0" lang="fr-FR" sz="2400" b="0" i="0" u="none" strike="noStrike" kern="1200" cap="none" spc="0" normalizeH="0" baseline="0" noProof="0" dirty="0">
                <a:ln>
                  <a:noFill/>
                </a:ln>
                <a:solidFill>
                  <a:prstClr val="black"/>
                </a:solidFill>
                <a:effectLst/>
                <a:uLnTx/>
                <a:uFillTx/>
                <a:latin typeface="Arial"/>
                <a:ea typeface="+mn-ea"/>
                <a:cs typeface="+mn-cs"/>
              </a:rPr>
              <a:t> chez les enfants (6-59 mois) et les femmes en âge de procréer (femmes non-enceintes 15-49 ans)</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a:t>
            </a:r>
            <a:r>
              <a:rPr kumimoji="0" lang="fr-FR" sz="2400" b="1" i="0" u="none" strike="noStrike" kern="1200" cap="none" spc="0" normalizeH="0" baseline="0" noProof="0" dirty="0">
                <a:ln>
                  <a:noFill/>
                </a:ln>
                <a:solidFill>
                  <a:prstClr val="black"/>
                </a:solidFill>
                <a:effectLst/>
                <a:uLnTx/>
                <a:uFillTx/>
                <a:latin typeface="Arial"/>
                <a:ea typeface="+mn-ea"/>
                <a:cs typeface="+mn-cs"/>
              </a:rPr>
              <a:t>l’enrôlement en centres de soins prénataux</a:t>
            </a:r>
            <a:r>
              <a:rPr kumimoji="0" lang="fr-FR" sz="2400" b="0" i="0" u="none" strike="noStrike" kern="1200" cap="none" spc="0" normalizeH="0" baseline="0" noProof="0" dirty="0">
                <a:ln>
                  <a:noFill/>
                </a:ln>
                <a:solidFill>
                  <a:prstClr val="black"/>
                </a:solidFill>
                <a:effectLst/>
                <a:uLnTx/>
                <a:uFillTx/>
                <a:latin typeface="Arial"/>
                <a:ea typeface="+mn-ea"/>
                <a:cs typeface="+mn-cs"/>
              </a:rPr>
              <a:t> et la </a:t>
            </a:r>
            <a:r>
              <a:rPr kumimoji="0" lang="fr-FR" sz="2400" b="1" i="0" u="none" strike="noStrike" kern="1200" cap="none" spc="0" normalizeH="0" baseline="0" noProof="0" dirty="0">
                <a:ln>
                  <a:noFill/>
                </a:ln>
                <a:solidFill>
                  <a:prstClr val="black"/>
                </a:solidFill>
                <a:effectLst/>
                <a:uLnTx/>
                <a:uFillTx/>
                <a:latin typeface="Arial"/>
                <a:ea typeface="+mn-ea"/>
                <a:cs typeface="+mn-cs"/>
              </a:rPr>
              <a:t>couverture de la supplémentation en fer-acide folique</a:t>
            </a:r>
            <a:r>
              <a:rPr kumimoji="0" lang="fr-FR" sz="2400" b="0" i="0" u="none" strike="noStrike" kern="1200" cap="none" spc="0" normalizeH="0" baseline="0" noProof="0" dirty="0">
                <a:ln>
                  <a:noFill/>
                </a:ln>
                <a:solidFill>
                  <a:prstClr val="black"/>
                </a:solidFill>
                <a:effectLst/>
                <a:uLnTx/>
                <a:uFillTx/>
                <a:latin typeface="Arial"/>
                <a:ea typeface="+mn-ea"/>
                <a:cs typeface="+mn-cs"/>
              </a:rPr>
              <a:t> (femmes enceintes 15-49 ans)</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Etudier </a:t>
            </a:r>
            <a:r>
              <a:rPr kumimoji="0" lang="fr-FR" sz="2400" b="1" i="0" u="none" strike="noStrike" kern="1200" cap="none" spc="0" normalizeH="0" baseline="0" noProof="0" dirty="0">
                <a:ln>
                  <a:noFill/>
                </a:ln>
                <a:solidFill>
                  <a:prstClr val="black"/>
                </a:solidFill>
                <a:effectLst/>
                <a:uLnTx/>
                <a:uFillTx/>
                <a:latin typeface="Arial"/>
                <a:ea typeface="+mn-ea"/>
                <a:cs typeface="+mn-cs"/>
              </a:rPr>
              <a:t>les pratiques d’ANJE </a:t>
            </a:r>
            <a:r>
              <a:rPr kumimoji="0" lang="fr-FR" sz="2400" b="0" i="0" u="none" strike="noStrike" kern="1200" cap="none" spc="0" normalizeH="0" baseline="0" noProof="0" dirty="0">
                <a:ln>
                  <a:noFill/>
                </a:ln>
                <a:solidFill>
                  <a:prstClr val="black"/>
                </a:solidFill>
                <a:effectLst/>
                <a:uLnTx/>
                <a:uFillTx/>
                <a:latin typeface="Arial"/>
                <a:ea typeface="+mn-ea"/>
                <a:cs typeface="+mn-cs"/>
              </a:rPr>
              <a:t>(0 à 23 mois)</a:t>
            </a:r>
          </a:p>
        </p:txBody>
      </p:sp>
    </p:spTree>
    <p:extLst>
      <p:ext uri="{BB962C8B-B14F-4D97-AF65-F5344CB8AC3E}">
        <p14:creationId xmlns:p14="http://schemas.microsoft.com/office/powerpoint/2010/main" val="188319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44842"/>
            <a:ext cx="11672416" cy="824716"/>
          </a:xfrm>
        </p:spPr>
        <p:txBody>
          <a:bodyPr/>
          <a:lstStyle/>
          <a:p>
            <a:r>
              <a:rPr lang="fr-FR" dirty="0"/>
              <a:t>Objectifs de l’enquête (4/5)</a:t>
            </a:r>
          </a:p>
        </p:txBody>
      </p:sp>
      <p:sp>
        <p:nvSpPr>
          <p:cNvPr id="3" name="Espace réservé du contenu 2"/>
          <p:cNvSpPr>
            <a:spLocks noGrp="1"/>
          </p:cNvSpPr>
          <p:nvPr>
            <p:ph idx="1"/>
          </p:nvPr>
        </p:nvSpPr>
        <p:spPr>
          <a:xfrm>
            <a:off x="384779" y="1019632"/>
            <a:ext cx="11422441" cy="5189517"/>
          </a:xfrm>
        </p:spPr>
        <p:txBody>
          <a:bodyPr>
            <a:normAutofit/>
          </a:bodyPr>
          <a:lstStyle/>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la </a:t>
            </a:r>
            <a:r>
              <a:rPr kumimoji="0" lang="fr-FR" sz="2400" b="1" i="0" u="none" strike="noStrike" kern="1200" cap="none" spc="0" normalizeH="0" baseline="0" noProof="0" dirty="0">
                <a:ln>
                  <a:noFill/>
                </a:ln>
                <a:solidFill>
                  <a:prstClr val="black"/>
                </a:solidFill>
                <a:effectLst/>
                <a:uLnTx/>
                <a:uFillTx/>
                <a:latin typeface="Arial"/>
                <a:ea typeface="+mn-ea"/>
                <a:cs typeface="+mn-cs"/>
              </a:rPr>
              <a:t>capacité globale de la population à satisfaire ses besoins alimentaires avec l’assistance </a:t>
            </a:r>
            <a:r>
              <a:rPr kumimoji="0" lang="fr-FR" sz="2400" b="0" i="0" u="none" strike="noStrike" kern="1200" cap="none" spc="0" normalizeH="0" baseline="0" noProof="0" dirty="0">
                <a:ln>
                  <a:noFill/>
                </a:ln>
                <a:solidFill>
                  <a:prstClr val="black"/>
                </a:solidFill>
                <a:effectLst/>
                <a:uLnTx/>
                <a:uFillTx/>
                <a:latin typeface="Arial"/>
                <a:ea typeface="+mn-ea"/>
                <a:cs typeface="+mn-cs"/>
              </a:rPr>
              <a:t>(assistance alimentaire en nature, transferts d’espèces et coupons alimentaires)</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le </a:t>
            </a:r>
            <a:r>
              <a:rPr kumimoji="0" lang="fr-FR" sz="2400" b="1" i="0" u="none" strike="noStrike" kern="1200" cap="none" spc="0" normalizeH="0" baseline="0" noProof="0" dirty="0">
                <a:ln>
                  <a:noFill/>
                </a:ln>
                <a:solidFill>
                  <a:prstClr val="black"/>
                </a:solidFill>
                <a:effectLst/>
                <a:uLnTx/>
                <a:uFillTx/>
                <a:latin typeface="Arial"/>
                <a:ea typeface="+mn-ea"/>
                <a:cs typeface="+mn-cs"/>
              </a:rPr>
              <a:t>niveau d’utilisation de stratégies d’adaptation négatives </a:t>
            </a:r>
            <a:r>
              <a:rPr kumimoji="0" lang="fr-FR" sz="2400" b="0" i="0" u="none" strike="noStrike" kern="1200" cap="none" spc="0" normalizeH="0" baseline="0" noProof="0" dirty="0">
                <a:ln>
                  <a:noFill/>
                </a:ln>
                <a:solidFill>
                  <a:prstClr val="black"/>
                </a:solidFill>
                <a:effectLst/>
                <a:uLnTx/>
                <a:uFillTx/>
                <a:latin typeface="Arial"/>
                <a:ea typeface="+mn-ea"/>
                <a:cs typeface="+mn-cs"/>
              </a:rPr>
              <a:t>au niveau du MN</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Evaluer la </a:t>
            </a:r>
            <a:r>
              <a:rPr kumimoji="0" lang="fr-FR" sz="2400" b="1" i="0" u="none" strike="noStrike" kern="1200" cap="none" spc="0" normalizeH="0" baseline="0" noProof="0" dirty="0">
                <a:ln>
                  <a:noFill/>
                </a:ln>
                <a:solidFill>
                  <a:prstClr val="black"/>
                </a:solidFill>
                <a:effectLst/>
                <a:uLnTx/>
                <a:uFillTx/>
                <a:latin typeface="Arial"/>
                <a:ea typeface="+mn-ea"/>
                <a:cs typeface="+mn-cs"/>
              </a:rPr>
              <a:t>consommation alimentaire </a:t>
            </a:r>
            <a:r>
              <a:rPr kumimoji="0" lang="fr-FR" sz="2400" b="0" i="0" u="none" strike="noStrike" kern="1200" cap="none" spc="0" normalizeH="0" baseline="0" noProof="0" dirty="0">
                <a:ln>
                  <a:noFill/>
                </a:ln>
                <a:solidFill>
                  <a:prstClr val="black"/>
                </a:solidFill>
                <a:effectLst/>
                <a:uLnTx/>
                <a:uFillTx/>
                <a:latin typeface="Arial"/>
                <a:ea typeface="+mn-ea"/>
                <a:cs typeface="+mn-cs"/>
              </a:rPr>
              <a:t>au niveau des MN (quantité et qualité)</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a:t>
            </a:r>
            <a:r>
              <a:rPr kumimoji="0" lang="fr-FR" sz="2400" b="1" i="0" u="none" strike="noStrike" kern="1200" cap="none" spc="0" normalizeH="0" baseline="0" noProof="0" dirty="0">
                <a:ln>
                  <a:noFill/>
                </a:ln>
                <a:solidFill>
                  <a:prstClr val="black"/>
                </a:solidFill>
                <a:effectLst/>
                <a:uLnTx/>
                <a:uFillTx/>
                <a:latin typeface="Arial"/>
                <a:ea typeface="+mn-ea"/>
                <a:cs typeface="+mn-cs"/>
              </a:rPr>
              <a:t>l’accès de la population au combustible pour la cuisson et son utilisation</a:t>
            </a: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la </a:t>
            </a:r>
            <a:r>
              <a:rPr kumimoji="0" lang="fr-FR" sz="2400" b="1" i="0" u="none" strike="noStrike" kern="1200" cap="none" spc="0" normalizeH="0" baseline="0" noProof="0" dirty="0">
                <a:ln>
                  <a:noFill/>
                </a:ln>
                <a:solidFill>
                  <a:prstClr val="black"/>
                </a:solidFill>
                <a:effectLst/>
                <a:uLnTx/>
                <a:uFillTx/>
                <a:latin typeface="Arial"/>
                <a:ea typeface="+mn-ea"/>
                <a:cs typeface="+mn-cs"/>
              </a:rPr>
              <a:t>proportion de MN qui possèdent une moustiquaire </a:t>
            </a:r>
            <a:r>
              <a:rPr kumimoji="0" lang="fr-FR" sz="2400" b="0" i="0" u="none" strike="noStrike" kern="1200" cap="none" spc="0" normalizeH="0" baseline="0" noProof="0" dirty="0">
                <a:ln>
                  <a:noFill/>
                </a:ln>
                <a:solidFill>
                  <a:prstClr val="black"/>
                </a:solidFill>
                <a:effectLst/>
                <a:uLnTx/>
                <a:uFillTx/>
                <a:latin typeface="Arial"/>
                <a:ea typeface="+mn-ea"/>
                <a:cs typeface="+mn-cs"/>
              </a:rPr>
              <a:t>(tous types confondus et MILD)</a:t>
            </a:r>
          </a:p>
        </p:txBody>
      </p:sp>
    </p:spTree>
    <p:extLst>
      <p:ext uri="{BB962C8B-B14F-4D97-AF65-F5344CB8AC3E}">
        <p14:creationId xmlns:p14="http://schemas.microsoft.com/office/powerpoint/2010/main" val="28734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12" y="44842"/>
            <a:ext cx="11672416" cy="824716"/>
          </a:xfrm>
        </p:spPr>
        <p:txBody>
          <a:bodyPr/>
          <a:lstStyle/>
          <a:p>
            <a:r>
              <a:rPr lang="fr-FR" dirty="0"/>
              <a:t>Objectifs de l’enquête (5/5)</a:t>
            </a:r>
          </a:p>
        </p:txBody>
      </p:sp>
      <p:sp>
        <p:nvSpPr>
          <p:cNvPr id="3" name="Espace réservé du contenu 2"/>
          <p:cNvSpPr>
            <a:spLocks noGrp="1"/>
          </p:cNvSpPr>
          <p:nvPr>
            <p:ph idx="1"/>
          </p:nvPr>
        </p:nvSpPr>
        <p:spPr>
          <a:xfrm>
            <a:off x="384779" y="1145362"/>
            <a:ext cx="11422441" cy="5189517"/>
          </a:xfrm>
        </p:spPr>
        <p:txBody>
          <a:bodyPr>
            <a:normAutofit/>
          </a:bodyPr>
          <a:lstStyle/>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le </a:t>
            </a:r>
            <a:r>
              <a:rPr kumimoji="0" lang="fr-FR" sz="2400" b="1" i="0" u="none" strike="noStrike" kern="1200" cap="none" spc="0" normalizeH="0" baseline="0" noProof="0" dirty="0">
                <a:ln>
                  <a:noFill/>
                </a:ln>
                <a:solidFill>
                  <a:prstClr val="black"/>
                </a:solidFill>
                <a:effectLst/>
                <a:uLnTx/>
                <a:uFillTx/>
                <a:latin typeface="Arial"/>
                <a:ea typeface="+mn-ea"/>
                <a:cs typeface="+mn-cs"/>
              </a:rPr>
              <a:t>niveau d’utilisation des moustiquaires </a:t>
            </a:r>
            <a:r>
              <a:rPr kumimoji="0" lang="fr-FR" sz="2400" b="0" i="0" u="none" strike="noStrike" kern="1200" cap="none" spc="0" normalizeH="0" baseline="0" noProof="0" dirty="0">
                <a:ln>
                  <a:noFill/>
                </a:ln>
                <a:solidFill>
                  <a:prstClr val="black"/>
                </a:solidFill>
                <a:effectLst/>
                <a:uLnTx/>
                <a:uFillTx/>
                <a:latin typeface="Arial"/>
                <a:ea typeface="+mn-ea"/>
                <a:cs typeface="+mn-cs"/>
              </a:rPr>
              <a:t>(tous types confondus et MILD) par la population totale, les enfants de moins de 5 ans et les femmes enceintes</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le </a:t>
            </a:r>
            <a:r>
              <a:rPr kumimoji="0" lang="fr-FR" sz="2400" b="1" i="0" u="none" strike="noStrike" kern="1200" cap="none" spc="0" normalizeH="0" baseline="0" noProof="0" dirty="0">
                <a:ln>
                  <a:noFill/>
                </a:ln>
                <a:solidFill>
                  <a:prstClr val="black"/>
                </a:solidFill>
                <a:effectLst/>
                <a:uLnTx/>
                <a:uFillTx/>
                <a:latin typeface="Arial"/>
                <a:ea typeface="+mn-ea"/>
                <a:cs typeface="+mn-cs"/>
              </a:rPr>
              <a:t>niveau de couverture en pulvérisation intra-domiciliaire d’insecticide à effet rémanent </a:t>
            </a:r>
            <a:r>
              <a:rPr kumimoji="0" lang="fr-FR" sz="2400" b="0" i="0" u="none" strike="noStrike" kern="1200" cap="none" spc="0" normalizeH="0" baseline="0" noProof="0" dirty="0">
                <a:ln>
                  <a:noFill/>
                </a:ln>
                <a:solidFill>
                  <a:prstClr val="black"/>
                </a:solidFill>
                <a:effectLst/>
                <a:uLnTx/>
                <a:uFillTx/>
                <a:latin typeface="Arial"/>
                <a:ea typeface="+mn-ea"/>
                <a:cs typeface="+mn-cs"/>
              </a:rPr>
              <a:t>au sein des MN au cours des 6 derniers mois</a:t>
            </a: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le </a:t>
            </a:r>
            <a:r>
              <a:rPr kumimoji="0" lang="fr-FR" sz="2400" b="1" i="0" u="none" strike="noStrike" kern="1200" cap="none" spc="0" normalizeH="0" baseline="0" noProof="0" dirty="0">
                <a:ln>
                  <a:noFill/>
                </a:ln>
                <a:solidFill>
                  <a:prstClr val="black"/>
                </a:solidFill>
                <a:effectLst/>
                <a:uLnTx/>
                <a:uFillTx/>
                <a:latin typeface="Arial"/>
                <a:ea typeface="+mn-ea"/>
                <a:cs typeface="+mn-cs"/>
              </a:rPr>
              <a:t>niveau d’accès de la population à l’eau potable et aux systèmes d’hygiène et d’assainissement, ainsi que leur niveau d’utilisation</a:t>
            </a: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a:p>
            <a:pPr marL="457189" marR="0" lvl="0" indent="-457189" algn="l" defTabSz="609585" rtl="0" eaLnBrk="1" fontAlgn="auto" latinLnBrk="0" hangingPunct="1">
              <a:lnSpc>
                <a:spcPct val="100000"/>
              </a:lnSpc>
              <a:spcBef>
                <a:spcPts val="0"/>
              </a:spcBef>
              <a:spcAft>
                <a:spcPts val="0"/>
              </a:spcAft>
              <a:buClr>
                <a:srgbClr val="0072BC"/>
              </a:buClr>
              <a:buSzTx/>
              <a:buFont typeface="Calibri" panose="020F050202020403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mn-cs"/>
              </a:rPr>
              <a:t>Déterminer le </a:t>
            </a:r>
            <a:r>
              <a:rPr kumimoji="0" lang="fr-FR" sz="2400" b="1" i="0" u="none" strike="noStrike" kern="1200" cap="none" spc="0" normalizeH="0" baseline="0" noProof="0" dirty="0">
                <a:ln>
                  <a:noFill/>
                </a:ln>
                <a:solidFill>
                  <a:prstClr val="black"/>
                </a:solidFill>
                <a:effectLst/>
                <a:uLnTx/>
                <a:uFillTx/>
                <a:latin typeface="Arial"/>
                <a:ea typeface="+mn-ea"/>
                <a:cs typeface="+mn-cs"/>
              </a:rPr>
              <a:t>niveau d’accès de la population au savon</a:t>
            </a: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7503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HCR2016-Template-V2" id="{3E386AF6-AFA1-4435-B293-6BF6E93FC347}" vid="{380E39D3-DA05-4B59-A009-DFC129E09A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SENS v3_Formation_Enquete_Session_0_Introduction_v18.11.2020</Template>
  <TotalTime>0</TotalTime>
  <Words>3171</Words>
  <Application>Microsoft Office PowerPoint</Application>
  <PresentationFormat>Grand écran</PresentationFormat>
  <Paragraphs>417</Paragraphs>
  <Slides>61</Slides>
  <Notes>60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61</vt:i4>
      </vt:variant>
    </vt:vector>
  </HeadingPairs>
  <TitlesOfParts>
    <vt:vector size="67" baseType="lpstr">
      <vt:lpstr>Arial</vt:lpstr>
      <vt:lpstr>Calibri</vt:lpstr>
      <vt:lpstr>Courier New</vt:lpstr>
      <vt:lpstr>Segoe UI</vt:lpstr>
      <vt:lpstr>Wingdings</vt:lpstr>
      <vt:lpstr>UNHCR2016</vt:lpstr>
      <vt:lpstr>Enquêtes SENS  [Nom des camps/Zones d’enquête] Région, Pays - Période</vt:lpstr>
      <vt:lpstr>Session 2</vt:lpstr>
      <vt:lpstr>Présentation de l’enquête</vt:lpstr>
      <vt:lpstr>Contexte</vt:lpstr>
      <vt:lpstr>Objectifs de l’enquête (1/5)</vt:lpstr>
      <vt:lpstr>Objectifs de l’enquête (2/5)</vt:lpstr>
      <vt:lpstr>Objectifs de l’enquête (3/5)</vt:lpstr>
      <vt:lpstr>Objectifs de l’enquête (4/5)</vt:lpstr>
      <vt:lpstr>Objectifs de l’enquête (5/5)</vt:lpstr>
      <vt:lpstr>Plan de Collecte des Données</vt:lpstr>
      <vt:lpstr>collecte de l’âge  Utilisation du calendrier des évènements locaux</vt:lpstr>
      <vt:lpstr>Présentation PowerPoint</vt:lpstr>
      <vt:lpstr>Présentation PowerPoint</vt:lpstr>
      <vt:lpstr>Présentation PowerPoint</vt:lpstr>
      <vt:lpstr>Présentation PowerPoint</vt:lpstr>
      <vt:lpstr>Taille moyenne</vt:lpstr>
      <vt:lpstr>Erreurs fréquentes lors de l’estimation de l'âge</vt:lpstr>
      <vt:lpstr>Exercice Pratique  Calendrier des Évènements</vt:lpstr>
      <vt:lpstr>Questionnaire Enfant</vt:lpstr>
      <vt:lpstr>Section Identification (1/2)</vt:lpstr>
      <vt:lpstr>Section Identification (2/2)</vt:lpstr>
      <vt:lpstr>Section CHILD1 : Informations générales 0-59 mois</vt:lpstr>
      <vt:lpstr>Section CHILD2 : Informations sur l’arrivée dans le pays d’asile</vt:lpstr>
      <vt:lpstr>Section CHILD3 : Nutrition, Santé et Anémie 6-59 mois (1/5)</vt:lpstr>
      <vt:lpstr>Section CHILD3 : Nutrition, Santé et Anémie 6-59 mois (2/5)</vt:lpstr>
      <vt:lpstr>Section CHILD3 : Nutrition, Santé et Anémie 6-59 mois (3/5)</vt:lpstr>
      <vt:lpstr>Section CHILD3 : Nutrition, Santé et Anémie 6-59 mois (4/5)</vt:lpstr>
      <vt:lpstr>Section CHILD3 : Nutrition, Santé et Anémie 6-59 mois (5/5)</vt:lpstr>
      <vt:lpstr>Questionnaire Alimentation du Nourrisson et du Jeune Enfant (ANJE)</vt:lpstr>
      <vt:lpstr>Alimentation du Nourrisson et du Jeune Enfant (ANJE)</vt:lpstr>
      <vt:lpstr>Section IYCF1 : Pratiques d’allaitement 0-23 mois (partie 1)</vt:lpstr>
      <vt:lpstr>Section IYCF2 : Pratiques d’allaitement 0-23 mois (partie 2) (1/5)</vt:lpstr>
      <vt:lpstr>Section IYCF2 : Pratiques d’allaitement 0-23 mois (partie 2) (2/5)</vt:lpstr>
      <vt:lpstr>Section IYCF2 : Pratiques d’allaitement 0-23 mois (partie 2) (3/5)</vt:lpstr>
      <vt:lpstr>Section IYCF2 : Pratiques d’allaitement 0-23 mois (partie 2) (4/5)</vt:lpstr>
      <vt:lpstr>Section IYCF2 : Pratiques d’allaitement 0-23 mois (partie 2) (5/5)</vt:lpstr>
      <vt:lpstr>Section IYCF3 : Alimentation au biberon 0-23 mois</vt:lpstr>
      <vt:lpstr>Section IYCF4 : Aliments riches ou enrichis en fer 6-23 mois (1/4)</vt:lpstr>
      <vt:lpstr>Section IYCF4 : Aliments riches ou enrichis en fer 6-23 mois (2/4)</vt:lpstr>
      <vt:lpstr>Section IYCF4 : Aliments riches ou enrichis en fer 6-23 mois (3/4)</vt:lpstr>
      <vt:lpstr>Section IYCF4 : Aliments riches ou enrichis en fer 6-23 mois (4/4)</vt:lpstr>
      <vt:lpstr>Questionnaire Femmes (15-49 ans)</vt:lpstr>
      <vt:lpstr>Section Identification (1/2)</vt:lpstr>
      <vt:lpstr>Section Identification (2/2)</vt:lpstr>
      <vt:lpstr>Section WM1 : Informations générales  Femme 15-49 ans</vt:lpstr>
      <vt:lpstr>Section WM2 : Anthropométrie, Anémie et Statut Physiologique Femme 15-49 ans (1/3)</vt:lpstr>
      <vt:lpstr>Section WM2 : Anthropométrie, Anémie et Statut Physiologique Femme 15-49 ans (2/3)</vt:lpstr>
      <vt:lpstr>Section WM2 : Anthropométrie, Anémie et Statut Physiologique Femme 15-49 ans (3/3)</vt:lpstr>
      <vt:lpstr>Fiche de contrôle des mesures et des participants</vt:lpstr>
      <vt:lpstr>Malnutrition et FORMULAIRE de référence</vt:lpstr>
      <vt:lpstr>Mesures Anthropométriques</vt:lpstr>
      <vt:lpstr>Indices Anthropométriques</vt:lpstr>
      <vt:lpstr>Présentation PowerPoint</vt:lpstr>
      <vt:lpstr>Stades de la Malnutrition Aigue</vt:lpstr>
      <vt:lpstr>Malnutrition Aigue</vt:lpstr>
      <vt:lpstr>Questionnaire Enfant – Référencement automatique</vt:lpstr>
      <vt:lpstr>Questionnaire Femme – Référencement automatique</vt:lpstr>
      <vt:lpstr>Présentation PowerPoint</vt:lpstr>
      <vt:lpstr>Présentation PowerPoint</vt:lpstr>
      <vt:lpstr>Questions ?  Discussion</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Nutrition Survey with SMART Methods</dc:title>
  <dc:creator>Fanny Cassard</dc:creator>
  <cp:lastModifiedBy>Fanny Cassard</cp:lastModifiedBy>
  <cp:revision>381</cp:revision>
  <cp:lastPrinted>2014-07-03T14:30:14Z</cp:lastPrinted>
  <dcterms:created xsi:type="dcterms:W3CDTF">2014-06-25T09:53:34Z</dcterms:created>
  <dcterms:modified xsi:type="dcterms:W3CDTF">2020-12-01T09:38:26Z</dcterms:modified>
</cp:coreProperties>
</file>