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1" r:id="rId1"/>
  </p:sldMasterIdLst>
  <p:notesMasterIdLst>
    <p:notesMasterId r:id="rId69"/>
  </p:notesMasterIdLst>
  <p:handoutMasterIdLst>
    <p:handoutMasterId r:id="rId70"/>
  </p:handoutMasterIdLst>
  <p:sldIdLst>
    <p:sldId id="572" r:id="rId2"/>
    <p:sldId id="257" r:id="rId3"/>
    <p:sldId id="297" r:id="rId4"/>
    <p:sldId id="573" r:id="rId5"/>
    <p:sldId id="579" r:id="rId6"/>
    <p:sldId id="618" r:id="rId7"/>
    <p:sldId id="801" r:id="rId8"/>
    <p:sldId id="802" r:id="rId9"/>
    <p:sldId id="803" r:id="rId10"/>
    <p:sldId id="804" r:id="rId11"/>
    <p:sldId id="805" r:id="rId12"/>
    <p:sldId id="806" r:id="rId13"/>
    <p:sldId id="807" r:id="rId14"/>
    <p:sldId id="808" r:id="rId15"/>
    <p:sldId id="597" r:id="rId16"/>
    <p:sldId id="496" r:id="rId17"/>
    <p:sldId id="857" r:id="rId18"/>
    <p:sldId id="858" r:id="rId19"/>
    <p:sldId id="812" r:id="rId20"/>
    <p:sldId id="813" r:id="rId21"/>
    <p:sldId id="814" r:id="rId22"/>
    <p:sldId id="815" r:id="rId23"/>
    <p:sldId id="816" r:id="rId24"/>
    <p:sldId id="817" r:id="rId25"/>
    <p:sldId id="818" r:id="rId26"/>
    <p:sldId id="819" r:id="rId27"/>
    <p:sldId id="820" r:id="rId28"/>
    <p:sldId id="821" r:id="rId29"/>
    <p:sldId id="822" r:id="rId30"/>
    <p:sldId id="823" r:id="rId31"/>
    <p:sldId id="824" r:id="rId32"/>
    <p:sldId id="825" r:id="rId33"/>
    <p:sldId id="826" r:id="rId34"/>
    <p:sldId id="827" r:id="rId35"/>
    <p:sldId id="828" r:id="rId36"/>
    <p:sldId id="829" r:id="rId37"/>
    <p:sldId id="830" r:id="rId38"/>
    <p:sldId id="831" r:id="rId39"/>
    <p:sldId id="832" r:id="rId40"/>
    <p:sldId id="833" r:id="rId41"/>
    <p:sldId id="834" r:id="rId42"/>
    <p:sldId id="835" r:id="rId43"/>
    <p:sldId id="836" r:id="rId44"/>
    <p:sldId id="837" r:id="rId45"/>
    <p:sldId id="506" r:id="rId46"/>
    <p:sldId id="531" r:id="rId47"/>
    <p:sldId id="838" r:id="rId48"/>
    <p:sldId id="839" r:id="rId49"/>
    <p:sldId id="840" r:id="rId50"/>
    <p:sldId id="841" r:id="rId51"/>
    <p:sldId id="842" r:id="rId52"/>
    <p:sldId id="843" r:id="rId53"/>
    <p:sldId id="844" r:id="rId54"/>
    <p:sldId id="846" r:id="rId55"/>
    <p:sldId id="847" r:id="rId56"/>
    <p:sldId id="532" r:id="rId57"/>
    <p:sldId id="520" r:id="rId58"/>
    <p:sldId id="848" r:id="rId59"/>
    <p:sldId id="849" r:id="rId60"/>
    <p:sldId id="631" r:id="rId61"/>
    <p:sldId id="850" r:id="rId62"/>
    <p:sldId id="852" r:id="rId63"/>
    <p:sldId id="853" r:id="rId64"/>
    <p:sldId id="854" r:id="rId65"/>
    <p:sldId id="851" r:id="rId66"/>
    <p:sldId id="855" r:id="rId67"/>
    <p:sldId id="856" r:id="rId68"/>
  </p:sldIdLst>
  <p:sldSz cx="12192000" cy="6858000"/>
  <p:notesSz cx="6797675" cy="98742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794" autoAdjust="0"/>
    <p:restoredTop sz="90667" autoAdjust="0"/>
  </p:normalViewPr>
  <p:slideViewPr>
    <p:cSldViewPr snapToGrid="0">
      <p:cViewPr varScale="1">
        <p:scale>
          <a:sx n="82" d="100"/>
          <a:sy n="82" d="100"/>
        </p:scale>
        <p:origin x="150" y="84"/>
      </p:cViewPr>
      <p:guideLst>
        <p:guide orient="horz" pos="2160"/>
        <p:guide pos="3840"/>
      </p:guideLst>
    </p:cSldViewPr>
  </p:slideViewPr>
  <p:notesTextViewPr>
    <p:cViewPr>
      <p:scale>
        <a:sx n="1" d="1"/>
        <a:sy n="1" d="1"/>
      </p:scale>
      <p:origin x="0" y="0"/>
    </p:cViewPr>
  </p:notesTextViewPr>
  <p:notesViewPr>
    <p:cSldViewPr snapToGrid="0">
      <p:cViewPr varScale="1">
        <p:scale>
          <a:sx n="53" d="100"/>
          <a:sy n="53" d="100"/>
        </p:scale>
        <p:origin x="2934"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5427"/>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50443" y="0"/>
            <a:ext cx="2945659" cy="495427"/>
          </a:xfrm>
          <a:prstGeom prst="rect">
            <a:avLst/>
          </a:prstGeom>
        </p:spPr>
        <p:txBody>
          <a:bodyPr vert="horz" lIns="91440" tIns="45720" rIns="91440" bIns="45720" rtlCol="0"/>
          <a:lstStyle>
            <a:lvl1pPr algn="r">
              <a:defRPr sz="1200"/>
            </a:lvl1pPr>
          </a:lstStyle>
          <a:p>
            <a:fld id="{AD0C5B54-F9E5-41C1-893A-C441DBEA6E81}" type="datetimeFigureOut">
              <a:rPr lang="fr-FR" smtClean="0"/>
              <a:t>01/12/2020</a:t>
            </a:fld>
            <a:endParaRPr lang="fr-FR"/>
          </a:p>
        </p:txBody>
      </p:sp>
      <p:sp>
        <p:nvSpPr>
          <p:cNvPr id="4" name="Espace réservé du pied de page 3"/>
          <p:cNvSpPr>
            <a:spLocks noGrp="1"/>
          </p:cNvSpPr>
          <p:nvPr>
            <p:ph type="ftr" sz="quarter" idx="2"/>
          </p:nvPr>
        </p:nvSpPr>
        <p:spPr>
          <a:xfrm>
            <a:off x="0" y="9378824"/>
            <a:ext cx="2945659" cy="495426"/>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0443" y="9378824"/>
            <a:ext cx="2945659" cy="495426"/>
          </a:xfrm>
          <a:prstGeom prst="rect">
            <a:avLst/>
          </a:prstGeom>
        </p:spPr>
        <p:txBody>
          <a:bodyPr vert="horz" lIns="91440" tIns="45720" rIns="91440" bIns="45720" rtlCol="0" anchor="b"/>
          <a:lstStyle>
            <a:lvl1pPr algn="r">
              <a:defRPr sz="1200"/>
            </a:lvl1pPr>
          </a:lstStyle>
          <a:p>
            <a:fld id="{5AD5D9F7-94EC-4CBF-BDAE-6AC2E2422B10}" type="slidenum">
              <a:rPr lang="fr-FR" smtClean="0"/>
              <a:t>‹N°›</a:t>
            </a:fld>
            <a:endParaRPr lang="fr-FR"/>
          </a:p>
        </p:txBody>
      </p:sp>
    </p:spTree>
    <p:extLst>
      <p:ext uri="{BB962C8B-B14F-4D97-AF65-F5344CB8AC3E}">
        <p14:creationId xmlns:p14="http://schemas.microsoft.com/office/powerpoint/2010/main" val="2723853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5427"/>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5427"/>
          </a:xfrm>
          <a:prstGeom prst="rect">
            <a:avLst/>
          </a:prstGeom>
        </p:spPr>
        <p:txBody>
          <a:bodyPr vert="horz" lIns="91440" tIns="45720" rIns="91440" bIns="45720" rtlCol="0"/>
          <a:lstStyle>
            <a:lvl1pPr algn="r">
              <a:defRPr sz="1200"/>
            </a:lvl1pPr>
          </a:lstStyle>
          <a:p>
            <a:fld id="{BCF22F87-B6A1-406F-8DCB-16EF88461318}" type="datetimeFigureOut">
              <a:rPr lang="fr-FR" smtClean="0"/>
              <a:t>01/12/2020</a:t>
            </a:fld>
            <a:endParaRPr lang="fr-FR"/>
          </a:p>
        </p:txBody>
      </p:sp>
      <p:sp>
        <p:nvSpPr>
          <p:cNvPr id="4" name="Espace réservé de l'image des diapositives 3"/>
          <p:cNvSpPr>
            <a:spLocks noGrp="1" noRot="1" noChangeAspect="1"/>
          </p:cNvSpPr>
          <p:nvPr>
            <p:ph type="sldImg" idx="2"/>
          </p:nvPr>
        </p:nvSpPr>
        <p:spPr>
          <a:xfrm>
            <a:off x="436563" y="1233488"/>
            <a:ext cx="5924550" cy="333375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79768" y="4751983"/>
            <a:ext cx="5438140" cy="3887986"/>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378824"/>
            <a:ext cx="2945659" cy="495426"/>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378824"/>
            <a:ext cx="2945659" cy="495426"/>
          </a:xfrm>
          <a:prstGeom prst="rect">
            <a:avLst/>
          </a:prstGeom>
        </p:spPr>
        <p:txBody>
          <a:bodyPr vert="horz" lIns="91440" tIns="45720" rIns="91440" bIns="45720" rtlCol="0" anchor="b"/>
          <a:lstStyle>
            <a:lvl1pPr algn="r">
              <a:defRPr sz="1200"/>
            </a:lvl1pPr>
          </a:lstStyle>
          <a:p>
            <a:fld id="{17AA6BA0-1B41-470B-9D1C-517E7763624D}" type="slidenum">
              <a:rPr lang="fr-FR" smtClean="0"/>
              <a:t>‹N°›</a:t>
            </a:fld>
            <a:endParaRPr lang="fr-FR"/>
          </a:p>
        </p:txBody>
      </p:sp>
    </p:spTree>
    <p:extLst>
      <p:ext uri="{BB962C8B-B14F-4D97-AF65-F5344CB8AC3E}">
        <p14:creationId xmlns:p14="http://schemas.microsoft.com/office/powerpoint/2010/main" val="525979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7AA6BA0-1B41-470B-9D1C-517E7763624D}"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709566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To be adapted to survey context.</a:t>
            </a:r>
          </a:p>
          <a:p>
            <a:r>
              <a:rPr lang="en-US" b="1" noProof="0" dirty="0"/>
              <a:t>SENS Recommendation: </a:t>
            </a:r>
            <a:r>
              <a:rPr lang="en-US" b="0" noProof="0" dirty="0"/>
              <a:t>Include Section DM2 (Questions DM5-DM7) only when conducting a SENS in mixed populations, out-of-camp settings (e.g. host community SENS survey, urban SENS).</a:t>
            </a:r>
            <a:endParaRPr lang="en-US" noProof="0"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10</a:t>
            </a:fld>
            <a:endParaRPr lang="fr-FR"/>
          </a:p>
        </p:txBody>
      </p:sp>
    </p:spTree>
    <p:extLst>
      <p:ext uri="{BB962C8B-B14F-4D97-AF65-F5344CB8AC3E}">
        <p14:creationId xmlns:p14="http://schemas.microsoft.com/office/powerpoint/2010/main" val="4124111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11</a:t>
            </a:fld>
            <a:endParaRPr lang="fr-FR"/>
          </a:p>
        </p:txBody>
      </p:sp>
    </p:spTree>
    <p:extLst>
      <p:ext uri="{BB962C8B-B14F-4D97-AF65-F5344CB8AC3E}">
        <p14:creationId xmlns:p14="http://schemas.microsoft.com/office/powerpoint/2010/main" val="34680616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12</a:t>
            </a:fld>
            <a:endParaRPr lang="fr-FR"/>
          </a:p>
        </p:txBody>
      </p:sp>
    </p:spTree>
    <p:extLst>
      <p:ext uri="{BB962C8B-B14F-4D97-AF65-F5344CB8AC3E}">
        <p14:creationId xmlns:p14="http://schemas.microsoft.com/office/powerpoint/2010/main" val="42339209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To be adapted to survey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noProof="0" dirty="0"/>
              <a:t>SENS Recommendation: </a:t>
            </a:r>
            <a:r>
              <a:rPr lang="en-US" b="0" noProof="0" dirty="0"/>
              <a:t>Include Section DM4 (Questions DM13 and DM14) </a:t>
            </a:r>
            <a:r>
              <a:rPr lang="en-US" noProof="0" dirty="0"/>
              <a:t>if the survey is being carried out in settings with recent/new influxes of refugees and there is a suspicion of different nutritional status among these new refugees. UNHCR HQ / Regional Offices should be contacted to determine if this optional indicator should be included or not.</a:t>
            </a:r>
          </a:p>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13</a:t>
            </a:fld>
            <a:endParaRPr lang="fr-FR"/>
          </a:p>
        </p:txBody>
      </p:sp>
    </p:spTree>
    <p:extLst>
      <p:ext uri="{BB962C8B-B14F-4D97-AF65-F5344CB8AC3E}">
        <p14:creationId xmlns:p14="http://schemas.microsoft.com/office/powerpoint/2010/main" val="36484275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14</a:t>
            </a:fld>
            <a:endParaRPr lang="fr-FR"/>
          </a:p>
        </p:txBody>
      </p:sp>
    </p:spTree>
    <p:extLst>
      <p:ext uri="{BB962C8B-B14F-4D97-AF65-F5344CB8AC3E}">
        <p14:creationId xmlns:p14="http://schemas.microsoft.com/office/powerpoint/2010/main" val="3536018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For a template of the participants and measures control sheet to use and adapt to the refugee setting, see SENS Pre-Module Tool #14</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15</a:t>
            </a:fld>
            <a:endParaRPr lang="fr-FR"/>
          </a:p>
        </p:txBody>
      </p:sp>
    </p:spTree>
    <p:extLst>
      <p:ext uri="{BB962C8B-B14F-4D97-AF65-F5344CB8AC3E}">
        <p14:creationId xmlns:p14="http://schemas.microsoft.com/office/powerpoint/2010/main" val="1062849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16</a:t>
            </a:fld>
            <a:endParaRPr lang="fr-FR"/>
          </a:p>
        </p:txBody>
      </p:sp>
    </p:spTree>
    <p:extLst>
      <p:ext uri="{BB962C8B-B14F-4D97-AF65-F5344CB8AC3E}">
        <p14:creationId xmlns:p14="http://schemas.microsoft.com/office/powerpoint/2010/main" val="20459533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To be adapted to survey context</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17</a:t>
            </a:fld>
            <a:endParaRPr lang="fr-FR"/>
          </a:p>
        </p:txBody>
      </p:sp>
    </p:spTree>
    <p:extLst>
      <p:ext uri="{BB962C8B-B14F-4D97-AF65-F5344CB8AC3E}">
        <p14:creationId xmlns:p14="http://schemas.microsoft.com/office/powerpoint/2010/main" val="14447061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To be adapted to survey context</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18</a:t>
            </a:fld>
            <a:endParaRPr lang="fr-FR"/>
          </a:p>
        </p:txBody>
      </p:sp>
    </p:spTree>
    <p:extLst>
      <p:ext uri="{BB962C8B-B14F-4D97-AF65-F5344CB8AC3E}">
        <p14:creationId xmlns:p14="http://schemas.microsoft.com/office/powerpoint/2010/main" val="26777033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To be adapted to survey context.</a:t>
            </a:r>
          </a:p>
          <a:p>
            <a:r>
              <a:rPr lang="en-US" b="1" noProof="0" dirty="0"/>
              <a:t>SENS Recommendation: </a:t>
            </a:r>
            <a:r>
              <a:rPr lang="en-US" b="0" noProof="0" dirty="0"/>
              <a:t>Include Question FS2 (variable HHASSIST) only in contexts where assistance is targeted; categories are to be defined from most vulnerable to least vulnerable.</a:t>
            </a:r>
            <a:endParaRPr lang="en-US" noProof="0"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19</a:t>
            </a:fld>
            <a:endParaRPr lang="fr-FR"/>
          </a:p>
        </p:txBody>
      </p:sp>
    </p:spTree>
    <p:extLst>
      <p:ext uri="{BB962C8B-B14F-4D97-AF65-F5344CB8AC3E}">
        <p14:creationId xmlns:p14="http://schemas.microsoft.com/office/powerpoint/2010/main" val="16800149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a:t>
            </a:fld>
            <a:endParaRPr lang="fr-FR"/>
          </a:p>
        </p:txBody>
      </p:sp>
    </p:spTree>
    <p:extLst>
      <p:ext uri="{BB962C8B-B14F-4D97-AF65-F5344CB8AC3E}">
        <p14:creationId xmlns:p14="http://schemas.microsoft.com/office/powerpoint/2010/main" val="28666369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20</a:t>
            </a:fld>
            <a:endParaRPr lang="fr-FR"/>
          </a:p>
        </p:txBody>
      </p:sp>
    </p:spTree>
    <p:extLst>
      <p:ext uri="{BB962C8B-B14F-4D97-AF65-F5344CB8AC3E}">
        <p14:creationId xmlns:p14="http://schemas.microsoft.com/office/powerpoint/2010/main" val="24576239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To be adapted to survey context.</a:t>
            </a:r>
          </a:p>
          <a:p>
            <a:r>
              <a:rPr lang="en-US" b="1" noProof="0" dirty="0"/>
              <a:t>SENS Recommendation: </a:t>
            </a:r>
            <a:r>
              <a:rPr lang="en-US" b="0" noProof="0" dirty="0"/>
              <a:t>Include Question FS5 (variable GFDLAST) only in contexts where in-kind food assistance is distributed.</a:t>
            </a:r>
            <a:endParaRPr lang="en-US" noProof="0"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21</a:t>
            </a:fld>
            <a:endParaRPr lang="fr-FR"/>
          </a:p>
        </p:txBody>
      </p:sp>
    </p:spTree>
    <p:extLst>
      <p:ext uri="{BB962C8B-B14F-4D97-AF65-F5344CB8AC3E}">
        <p14:creationId xmlns:p14="http://schemas.microsoft.com/office/powerpoint/2010/main" val="30311135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To be adapted to survey context.</a:t>
            </a:r>
          </a:p>
          <a:p>
            <a:r>
              <a:rPr lang="en-US" b="1" noProof="0" dirty="0"/>
              <a:t>SENS Recommendation: </a:t>
            </a:r>
            <a:r>
              <a:rPr lang="en-US" b="0" noProof="0" dirty="0"/>
              <a:t>Include Questions FS6 and FS7 only in contexts where cash grants are provided.</a:t>
            </a:r>
            <a:endParaRPr lang="en-US" noProof="0"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22</a:t>
            </a:fld>
            <a:endParaRPr lang="fr-FR"/>
          </a:p>
        </p:txBody>
      </p:sp>
    </p:spTree>
    <p:extLst>
      <p:ext uri="{BB962C8B-B14F-4D97-AF65-F5344CB8AC3E}">
        <p14:creationId xmlns:p14="http://schemas.microsoft.com/office/powerpoint/2010/main" val="15435329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To be adapted to survey context.</a:t>
            </a:r>
          </a:p>
          <a:p>
            <a:r>
              <a:rPr lang="en-US" b="1" noProof="0" dirty="0"/>
              <a:t>SENS Recommendation: </a:t>
            </a:r>
            <a:r>
              <a:rPr lang="en-US" b="0" noProof="0" dirty="0"/>
              <a:t>Include Questions FS8 and FS9 (variables VOUCHER and SELLVOU) only in contexts where food voucher for general food needs is in place.</a:t>
            </a:r>
            <a:endParaRPr lang="en-US" noProof="0"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23</a:t>
            </a:fld>
            <a:endParaRPr lang="fr-FR"/>
          </a:p>
        </p:txBody>
      </p:sp>
    </p:spTree>
    <p:extLst>
      <p:ext uri="{BB962C8B-B14F-4D97-AF65-F5344CB8AC3E}">
        <p14:creationId xmlns:p14="http://schemas.microsoft.com/office/powerpoint/2010/main" val="5056660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24</a:t>
            </a:fld>
            <a:endParaRPr lang="fr-FR"/>
          </a:p>
        </p:txBody>
      </p:sp>
    </p:spTree>
    <p:extLst>
      <p:ext uri="{BB962C8B-B14F-4D97-AF65-F5344CB8AC3E}">
        <p14:creationId xmlns:p14="http://schemas.microsoft.com/office/powerpoint/2010/main" val="1945384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To be adapted to survey context.</a:t>
            </a:r>
          </a:p>
          <a:p>
            <a:r>
              <a:rPr lang="en-US" b="1" noProof="0" dirty="0"/>
              <a:t>SENS Recommendation: </a:t>
            </a:r>
            <a:r>
              <a:rPr lang="en-US" b="0" noProof="0" dirty="0"/>
              <a:t>Include Question FS11 (variable HHFUEL) only in contexts where there are multiple options available for cooking fuel.</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25</a:t>
            </a:fld>
            <a:endParaRPr lang="fr-FR"/>
          </a:p>
        </p:txBody>
      </p:sp>
    </p:spTree>
    <p:extLst>
      <p:ext uri="{BB962C8B-B14F-4D97-AF65-F5344CB8AC3E}">
        <p14:creationId xmlns:p14="http://schemas.microsoft.com/office/powerpoint/2010/main" val="1004289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To be adapted to survey context.</a:t>
            </a:r>
          </a:p>
          <a:p>
            <a:r>
              <a:rPr lang="en-US" b="1" noProof="0" dirty="0"/>
              <a:t>SENS Recommendation: </a:t>
            </a:r>
            <a:r>
              <a:rPr lang="en-US" b="0" noProof="0" dirty="0"/>
              <a:t>Include Questions FS12 and FS13 (variables FUEL and FUELLAST) only in contexts where </a:t>
            </a:r>
            <a:r>
              <a:rPr lang="en-US" sz="1200" noProof="0" dirty="0">
                <a:effectLst/>
                <a:latin typeface="Calibri" panose="020F0502020204030204" pitchFamily="34" charset="0"/>
                <a:cs typeface="Times New Roman" panose="02020603050405020304" pitchFamily="18" charset="0"/>
              </a:rPr>
              <a:t>cooking fuel assistance is in place.</a:t>
            </a:r>
            <a:endParaRPr lang="en-US" b="0" noProof="0"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26</a:t>
            </a:fld>
            <a:endParaRPr lang="fr-FR"/>
          </a:p>
        </p:txBody>
      </p:sp>
    </p:spTree>
    <p:extLst>
      <p:ext uri="{BB962C8B-B14F-4D97-AF65-F5344CB8AC3E}">
        <p14:creationId xmlns:p14="http://schemas.microsoft.com/office/powerpoint/2010/main" val="21255208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To be adapted to survey context.</a:t>
            </a:r>
          </a:p>
          <a:p>
            <a:r>
              <a:rPr lang="en-US" b="1" noProof="0" dirty="0"/>
              <a:t>SENS Recommendation: </a:t>
            </a:r>
            <a:r>
              <a:rPr lang="en-US" b="0" noProof="0" dirty="0"/>
              <a:t>Include Questions FS14-FS23 only where there has been a recent change in the amount of food assistance or where food assistance is being targeted.</a:t>
            </a:r>
            <a:endParaRPr lang="en-US" noProof="0"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27</a:t>
            </a:fld>
            <a:endParaRPr lang="fr-FR"/>
          </a:p>
        </p:txBody>
      </p:sp>
    </p:spTree>
    <p:extLst>
      <p:ext uri="{BB962C8B-B14F-4D97-AF65-F5344CB8AC3E}">
        <p14:creationId xmlns:p14="http://schemas.microsoft.com/office/powerpoint/2010/main" val="19023435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To be adapted to survey context.</a:t>
            </a:r>
          </a:p>
          <a:p>
            <a:r>
              <a:rPr lang="en-US" b="1" noProof="0" dirty="0"/>
              <a:t>SENS Recommendation: </a:t>
            </a:r>
            <a:r>
              <a:rPr lang="en-US" b="0" noProof="0" dirty="0"/>
              <a:t>Include Questions FS14-FS23 only where there has been a recent change in the amount of food assistance or where food assistance is being targeted.</a:t>
            </a:r>
            <a:endParaRPr lang="en-US" noProof="0"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28</a:t>
            </a:fld>
            <a:endParaRPr lang="fr-FR"/>
          </a:p>
        </p:txBody>
      </p:sp>
    </p:spTree>
    <p:extLst>
      <p:ext uri="{BB962C8B-B14F-4D97-AF65-F5344CB8AC3E}">
        <p14:creationId xmlns:p14="http://schemas.microsoft.com/office/powerpoint/2010/main" val="16553903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To be adapted to survey context.</a:t>
            </a:r>
          </a:p>
          <a:p>
            <a:r>
              <a:rPr lang="en-US" b="1" noProof="0" dirty="0"/>
              <a:t>SENS Recommendation: </a:t>
            </a:r>
            <a:r>
              <a:rPr lang="en-US" b="0" noProof="0" dirty="0"/>
              <a:t>Include Questions FS14-FS23 only where there has been a recent change in the amount of food assistance or where food assistance is being targeted.</a:t>
            </a:r>
            <a:endParaRPr lang="en-US" noProof="0"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29</a:t>
            </a:fld>
            <a:endParaRPr lang="fr-FR"/>
          </a:p>
        </p:txBody>
      </p:sp>
    </p:spTree>
    <p:extLst>
      <p:ext uri="{BB962C8B-B14F-4D97-AF65-F5344CB8AC3E}">
        <p14:creationId xmlns:p14="http://schemas.microsoft.com/office/powerpoint/2010/main" val="4186740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a:t>
            </a:fld>
            <a:endParaRPr lang="fr-FR"/>
          </a:p>
        </p:txBody>
      </p:sp>
    </p:spTree>
    <p:extLst>
      <p:ext uri="{BB962C8B-B14F-4D97-AF65-F5344CB8AC3E}">
        <p14:creationId xmlns:p14="http://schemas.microsoft.com/office/powerpoint/2010/main" val="20945229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To be adapted to survey context.</a:t>
            </a:r>
          </a:p>
          <a:p>
            <a:r>
              <a:rPr lang="en-US" b="1" noProof="0" dirty="0"/>
              <a:t>SENS Recommendation: </a:t>
            </a:r>
            <a:r>
              <a:rPr lang="en-US" b="0" noProof="0" dirty="0"/>
              <a:t>Include Questions FS14-FS23 only where there has been a recent change in the amount of food assistance or where food assistance is being targeted.</a:t>
            </a:r>
            <a:endParaRPr lang="en-US" noProof="0"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30</a:t>
            </a:fld>
            <a:endParaRPr lang="fr-FR"/>
          </a:p>
        </p:txBody>
      </p:sp>
    </p:spTree>
    <p:extLst>
      <p:ext uri="{BB962C8B-B14F-4D97-AF65-F5344CB8AC3E}">
        <p14:creationId xmlns:p14="http://schemas.microsoft.com/office/powerpoint/2010/main" val="29981155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31</a:t>
            </a:fld>
            <a:endParaRPr lang="fr-FR"/>
          </a:p>
        </p:txBody>
      </p:sp>
    </p:spTree>
    <p:extLst>
      <p:ext uri="{BB962C8B-B14F-4D97-AF65-F5344CB8AC3E}">
        <p14:creationId xmlns:p14="http://schemas.microsoft.com/office/powerpoint/2010/main" val="41745547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32</a:t>
            </a:fld>
            <a:endParaRPr lang="fr-FR"/>
          </a:p>
        </p:txBody>
      </p:sp>
    </p:spTree>
    <p:extLst>
      <p:ext uri="{BB962C8B-B14F-4D97-AF65-F5344CB8AC3E}">
        <p14:creationId xmlns:p14="http://schemas.microsoft.com/office/powerpoint/2010/main" val="30663147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33</a:t>
            </a:fld>
            <a:endParaRPr lang="fr-FR"/>
          </a:p>
        </p:txBody>
      </p:sp>
    </p:spTree>
    <p:extLst>
      <p:ext uri="{BB962C8B-B14F-4D97-AF65-F5344CB8AC3E}">
        <p14:creationId xmlns:p14="http://schemas.microsoft.com/office/powerpoint/2010/main" val="5713074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A adapter au contexte de l’enquête</a:t>
            </a:r>
          </a:p>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34</a:t>
            </a:fld>
            <a:endParaRPr lang="fr-FR"/>
          </a:p>
        </p:txBody>
      </p:sp>
    </p:spTree>
    <p:extLst>
      <p:ext uri="{BB962C8B-B14F-4D97-AF65-F5344CB8AC3E}">
        <p14:creationId xmlns:p14="http://schemas.microsoft.com/office/powerpoint/2010/main" val="2089282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To be adapted to survey context</a:t>
            </a:r>
          </a:p>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35</a:t>
            </a:fld>
            <a:endParaRPr lang="fr-FR"/>
          </a:p>
        </p:txBody>
      </p:sp>
    </p:spTree>
    <p:extLst>
      <p:ext uri="{BB962C8B-B14F-4D97-AF65-F5344CB8AC3E}">
        <p14:creationId xmlns:p14="http://schemas.microsoft.com/office/powerpoint/2010/main" val="39062135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Food groups to be adapted to survey context.</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36</a:t>
            </a:fld>
            <a:endParaRPr lang="fr-FR"/>
          </a:p>
        </p:txBody>
      </p:sp>
    </p:spTree>
    <p:extLst>
      <p:ext uri="{BB962C8B-B14F-4D97-AF65-F5344CB8AC3E}">
        <p14:creationId xmlns:p14="http://schemas.microsoft.com/office/powerpoint/2010/main" val="28281913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Food groups to be adapted to survey context.</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37</a:t>
            </a:fld>
            <a:endParaRPr lang="fr-FR"/>
          </a:p>
        </p:txBody>
      </p:sp>
    </p:spTree>
    <p:extLst>
      <p:ext uri="{BB962C8B-B14F-4D97-AF65-F5344CB8AC3E}">
        <p14:creationId xmlns:p14="http://schemas.microsoft.com/office/powerpoint/2010/main" val="37012743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Food groups to be adapted to survey context.</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38</a:t>
            </a:fld>
            <a:endParaRPr lang="fr-FR"/>
          </a:p>
        </p:txBody>
      </p:sp>
    </p:spTree>
    <p:extLst>
      <p:ext uri="{BB962C8B-B14F-4D97-AF65-F5344CB8AC3E}">
        <p14:creationId xmlns:p14="http://schemas.microsoft.com/office/powerpoint/2010/main" val="37193561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Food groups to be adapted to survey context.</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39</a:t>
            </a:fld>
            <a:endParaRPr lang="fr-FR"/>
          </a:p>
        </p:txBody>
      </p:sp>
    </p:spTree>
    <p:extLst>
      <p:ext uri="{BB962C8B-B14F-4D97-AF65-F5344CB8AC3E}">
        <p14:creationId xmlns:p14="http://schemas.microsoft.com/office/powerpoint/2010/main" val="35420411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To be adapted to survey context</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a:t>
            </a:fld>
            <a:endParaRPr lang="fr-FR"/>
          </a:p>
        </p:txBody>
      </p:sp>
    </p:spTree>
    <p:extLst>
      <p:ext uri="{BB962C8B-B14F-4D97-AF65-F5344CB8AC3E}">
        <p14:creationId xmlns:p14="http://schemas.microsoft.com/office/powerpoint/2010/main" val="36125373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Food groups to be adapted to survey context.</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40</a:t>
            </a:fld>
            <a:endParaRPr lang="fr-FR"/>
          </a:p>
        </p:txBody>
      </p:sp>
    </p:spTree>
    <p:extLst>
      <p:ext uri="{BB962C8B-B14F-4D97-AF65-F5344CB8AC3E}">
        <p14:creationId xmlns:p14="http://schemas.microsoft.com/office/powerpoint/2010/main" val="30573938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Food groups to be adapted to survey context.</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41</a:t>
            </a:fld>
            <a:endParaRPr lang="fr-FR"/>
          </a:p>
        </p:txBody>
      </p:sp>
    </p:spTree>
    <p:extLst>
      <p:ext uri="{BB962C8B-B14F-4D97-AF65-F5344CB8AC3E}">
        <p14:creationId xmlns:p14="http://schemas.microsoft.com/office/powerpoint/2010/main" val="28966272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Food groups to be adapted to survey context.</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42</a:t>
            </a:fld>
            <a:endParaRPr lang="fr-FR"/>
          </a:p>
        </p:txBody>
      </p:sp>
    </p:spTree>
    <p:extLst>
      <p:ext uri="{BB962C8B-B14F-4D97-AF65-F5344CB8AC3E}">
        <p14:creationId xmlns:p14="http://schemas.microsoft.com/office/powerpoint/2010/main" val="4231964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Food groups to be adapted to survey context.</a:t>
            </a:r>
          </a:p>
          <a:p>
            <a:r>
              <a:rPr lang="en-US" noProof="0" dirty="0"/>
              <a:t>Exclude Food group #10 SPENUTF if there is no specialized nutritious food distributed in your context.</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43</a:t>
            </a:fld>
            <a:endParaRPr lang="fr-FR"/>
          </a:p>
        </p:txBody>
      </p:sp>
    </p:spTree>
    <p:extLst>
      <p:ext uri="{BB962C8B-B14F-4D97-AF65-F5344CB8AC3E}">
        <p14:creationId xmlns:p14="http://schemas.microsoft.com/office/powerpoint/2010/main" val="37516315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44</a:t>
            </a:fld>
            <a:endParaRPr lang="fr-FR"/>
          </a:p>
        </p:txBody>
      </p:sp>
    </p:spTree>
    <p:extLst>
      <p:ext uri="{BB962C8B-B14F-4D97-AF65-F5344CB8AC3E}">
        <p14:creationId xmlns:p14="http://schemas.microsoft.com/office/powerpoint/2010/main" val="27527219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45</a:t>
            </a:fld>
            <a:endParaRPr lang="fr-FR"/>
          </a:p>
        </p:txBody>
      </p:sp>
    </p:spTree>
    <p:extLst>
      <p:ext uri="{BB962C8B-B14F-4D97-AF65-F5344CB8AC3E}">
        <p14:creationId xmlns:p14="http://schemas.microsoft.com/office/powerpoint/2010/main" val="9269786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46</a:t>
            </a:fld>
            <a:endParaRPr lang="fr-FR"/>
          </a:p>
        </p:txBody>
      </p:sp>
    </p:spTree>
    <p:extLst>
      <p:ext uri="{BB962C8B-B14F-4D97-AF65-F5344CB8AC3E}">
        <p14:creationId xmlns:p14="http://schemas.microsoft.com/office/powerpoint/2010/main" val="16680489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47</a:t>
            </a:fld>
            <a:endParaRPr lang="fr-FR"/>
          </a:p>
        </p:txBody>
      </p:sp>
    </p:spTree>
    <p:extLst>
      <p:ext uri="{BB962C8B-B14F-4D97-AF65-F5344CB8AC3E}">
        <p14:creationId xmlns:p14="http://schemas.microsoft.com/office/powerpoint/2010/main" val="35152911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48</a:t>
            </a:fld>
            <a:endParaRPr lang="fr-FR"/>
          </a:p>
        </p:txBody>
      </p:sp>
    </p:spTree>
    <p:extLst>
      <p:ext uri="{BB962C8B-B14F-4D97-AF65-F5344CB8AC3E}">
        <p14:creationId xmlns:p14="http://schemas.microsoft.com/office/powerpoint/2010/main" val="381496518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To be adapted to survey context.</a:t>
            </a:r>
          </a:p>
          <a:p>
            <a:r>
              <a:rPr lang="en-US" b="1" noProof="0" dirty="0"/>
              <a:t>SENS Recommendation: </a:t>
            </a:r>
            <a:r>
              <a:rPr lang="en-US" b="0" noProof="0" dirty="0"/>
              <a:t>Include Question TN6 (variable HHIRS) only if indoor residual spray (IRS) campaign implemented in the last 6 months/12 months</a:t>
            </a:r>
            <a:endParaRPr lang="en-US" noProof="0"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49</a:t>
            </a:fld>
            <a:endParaRPr lang="fr-FR"/>
          </a:p>
        </p:txBody>
      </p:sp>
    </p:spTree>
    <p:extLst>
      <p:ext uri="{BB962C8B-B14F-4D97-AF65-F5344CB8AC3E}">
        <p14:creationId xmlns:p14="http://schemas.microsoft.com/office/powerpoint/2010/main" val="29272358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To be adapted to survey context</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a:t>
            </a:fld>
            <a:endParaRPr lang="fr-FR"/>
          </a:p>
        </p:txBody>
      </p:sp>
    </p:spTree>
    <p:extLst>
      <p:ext uri="{BB962C8B-B14F-4D97-AF65-F5344CB8AC3E}">
        <p14:creationId xmlns:p14="http://schemas.microsoft.com/office/powerpoint/2010/main" val="44325181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50</a:t>
            </a:fld>
            <a:endParaRPr lang="fr-FR"/>
          </a:p>
        </p:txBody>
      </p:sp>
    </p:spTree>
    <p:extLst>
      <p:ext uri="{BB962C8B-B14F-4D97-AF65-F5344CB8AC3E}">
        <p14:creationId xmlns:p14="http://schemas.microsoft.com/office/powerpoint/2010/main" val="22725914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51</a:t>
            </a:fld>
            <a:endParaRPr lang="fr-FR"/>
          </a:p>
        </p:txBody>
      </p:sp>
    </p:spTree>
    <p:extLst>
      <p:ext uri="{BB962C8B-B14F-4D97-AF65-F5344CB8AC3E}">
        <p14:creationId xmlns:p14="http://schemas.microsoft.com/office/powerpoint/2010/main" val="6679170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b="1" noProof="0" dirty="0"/>
              <a:t>Question TN10: </a:t>
            </a:r>
            <a:r>
              <a:rPr lang="en-US" noProof="0" dirty="0"/>
              <a:t>Adapt list to local setting before survey.</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52</a:t>
            </a:fld>
            <a:endParaRPr lang="fr-FR"/>
          </a:p>
        </p:txBody>
      </p:sp>
    </p:spTree>
    <p:extLst>
      <p:ext uri="{BB962C8B-B14F-4D97-AF65-F5344CB8AC3E}">
        <p14:creationId xmlns:p14="http://schemas.microsoft.com/office/powerpoint/2010/main" val="19467035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53</a:t>
            </a:fld>
            <a:endParaRPr lang="fr-FR"/>
          </a:p>
        </p:txBody>
      </p:sp>
    </p:spTree>
    <p:extLst>
      <p:ext uri="{BB962C8B-B14F-4D97-AF65-F5344CB8AC3E}">
        <p14:creationId xmlns:p14="http://schemas.microsoft.com/office/powerpoint/2010/main" val="15506469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54</a:t>
            </a:fld>
            <a:endParaRPr lang="fr-FR"/>
          </a:p>
        </p:txBody>
      </p:sp>
    </p:spTree>
    <p:extLst>
      <p:ext uri="{BB962C8B-B14F-4D97-AF65-F5344CB8AC3E}">
        <p14:creationId xmlns:p14="http://schemas.microsoft.com/office/powerpoint/2010/main" val="39559635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55</a:t>
            </a:fld>
            <a:endParaRPr lang="fr-FR"/>
          </a:p>
        </p:txBody>
      </p:sp>
    </p:spTree>
    <p:extLst>
      <p:ext uri="{BB962C8B-B14F-4D97-AF65-F5344CB8AC3E}">
        <p14:creationId xmlns:p14="http://schemas.microsoft.com/office/powerpoint/2010/main" val="405626631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56</a:t>
            </a:fld>
            <a:endParaRPr lang="fr-FR"/>
          </a:p>
        </p:txBody>
      </p:sp>
    </p:spTree>
    <p:extLst>
      <p:ext uri="{BB962C8B-B14F-4D97-AF65-F5344CB8AC3E}">
        <p14:creationId xmlns:p14="http://schemas.microsoft.com/office/powerpoint/2010/main" val="274359386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57</a:t>
            </a:fld>
            <a:endParaRPr lang="fr-FR"/>
          </a:p>
        </p:txBody>
      </p:sp>
    </p:spTree>
    <p:extLst>
      <p:ext uri="{BB962C8B-B14F-4D97-AF65-F5344CB8AC3E}">
        <p14:creationId xmlns:p14="http://schemas.microsoft.com/office/powerpoint/2010/main" val="51883032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58</a:t>
            </a:fld>
            <a:endParaRPr lang="fr-FR"/>
          </a:p>
        </p:txBody>
      </p:sp>
    </p:spTree>
    <p:extLst>
      <p:ext uri="{BB962C8B-B14F-4D97-AF65-F5344CB8AC3E}">
        <p14:creationId xmlns:p14="http://schemas.microsoft.com/office/powerpoint/2010/main" val="394376914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b="1" noProof="0" dirty="0"/>
              <a:t>Question WS3: </a:t>
            </a:r>
            <a:r>
              <a:rPr lang="en-US" noProof="0" dirty="0"/>
              <a:t>Modify responses for your context. E.g. if that type of source does not exist, do not keep it. If it is rare, consider omitting it as it will be captured under other. Delete options as needed. A visual aid showing different types of water sources may be useful for training purposes.</a:t>
            </a:r>
          </a:p>
          <a:p>
            <a:r>
              <a:rPr lang="en-US" noProof="0" dirty="0"/>
              <a:t>When deleting options, keep the original answer codes and do not change.</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59</a:t>
            </a:fld>
            <a:endParaRPr lang="fr-FR"/>
          </a:p>
        </p:txBody>
      </p:sp>
    </p:spTree>
    <p:extLst>
      <p:ext uri="{BB962C8B-B14F-4D97-AF65-F5344CB8AC3E}">
        <p14:creationId xmlns:p14="http://schemas.microsoft.com/office/powerpoint/2010/main" val="211150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To be adapted to survey context</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6</a:t>
            </a:fld>
            <a:endParaRPr lang="fr-FR"/>
          </a:p>
        </p:txBody>
      </p:sp>
    </p:spTree>
    <p:extLst>
      <p:ext uri="{BB962C8B-B14F-4D97-AF65-F5344CB8AC3E}">
        <p14:creationId xmlns:p14="http://schemas.microsoft.com/office/powerpoint/2010/main" val="39558229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Refer to Module 7 WASH Annex 1 for answers.</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60</a:t>
            </a:fld>
            <a:endParaRPr lang="fr-FR"/>
          </a:p>
        </p:txBody>
      </p:sp>
    </p:spTree>
    <p:extLst>
      <p:ext uri="{BB962C8B-B14F-4D97-AF65-F5344CB8AC3E}">
        <p14:creationId xmlns:p14="http://schemas.microsoft.com/office/powerpoint/2010/main" val="188576657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61</a:t>
            </a:fld>
            <a:endParaRPr lang="fr-FR"/>
          </a:p>
        </p:txBody>
      </p:sp>
    </p:spTree>
    <p:extLst>
      <p:ext uri="{BB962C8B-B14F-4D97-AF65-F5344CB8AC3E}">
        <p14:creationId xmlns:p14="http://schemas.microsoft.com/office/powerpoint/2010/main" val="46988915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62</a:t>
            </a:fld>
            <a:endParaRPr lang="fr-FR"/>
          </a:p>
        </p:txBody>
      </p:sp>
    </p:spTree>
    <p:extLst>
      <p:ext uri="{BB962C8B-B14F-4D97-AF65-F5344CB8AC3E}">
        <p14:creationId xmlns:p14="http://schemas.microsoft.com/office/powerpoint/2010/main" val="93024501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63</a:t>
            </a:fld>
            <a:endParaRPr lang="fr-FR"/>
          </a:p>
        </p:txBody>
      </p:sp>
    </p:spTree>
    <p:extLst>
      <p:ext uri="{BB962C8B-B14F-4D97-AF65-F5344CB8AC3E}">
        <p14:creationId xmlns:p14="http://schemas.microsoft.com/office/powerpoint/2010/main" val="89607432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64</a:t>
            </a:fld>
            <a:endParaRPr lang="fr-FR"/>
          </a:p>
        </p:txBody>
      </p:sp>
    </p:spTree>
    <p:extLst>
      <p:ext uri="{BB962C8B-B14F-4D97-AF65-F5344CB8AC3E}">
        <p14:creationId xmlns:p14="http://schemas.microsoft.com/office/powerpoint/2010/main" val="245717660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Refer to Module 7 WASH Annex 2 for answers.</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65</a:t>
            </a:fld>
            <a:endParaRPr lang="fr-FR"/>
          </a:p>
        </p:txBody>
      </p:sp>
    </p:spTree>
    <p:extLst>
      <p:ext uri="{BB962C8B-B14F-4D97-AF65-F5344CB8AC3E}">
        <p14:creationId xmlns:p14="http://schemas.microsoft.com/office/powerpoint/2010/main" val="221007765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66</a:t>
            </a:fld>
            <a:endParaRPr lang="fr-FR"/>
          </a:p>
        </p:txBody>
      </p:sp>
    </p:spTree>
    <p:extLst>
      <p:ext uri="{BB962C8B-B14F-4D97-AF65-F5344CB8AC3E}">
        <p14:creationId xmlns:p14="http://schemas.microsoft.com/office/powerpoint/2010/main" val="324465549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7AA6BA0-1B41-470B-9D1C-517E7763624D}"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304389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To be adapted to survey context</a:t>
            </a:r>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7</a:t>
            </a:fld>
            <a:endParaRPr lang="fr-FR"/>
          </a:p>
        </p:txBody>
      </p:sp>
    </p:spTree>
    <p:extLst>
      <p:ext uri="{BB962C8B-B14F-4D97-AF65-F5344CB8AC3E}">
        <p14:creationId xmlns:p14="http://schemas.microsoft.com/office/powerpoint/2010/main" val="11054419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8</a:t>
            </a:fld>
            <a:endParaRPr lang="fr-FR"/>
          </a:p>
        </p:txBody>
      </p:sp>
    </p:spTree>
    <p:extLst>
      <p:ext uri="{BB962C8B-B14F-4D97-AF65-F5344CB8AC3E}">
        <p14:creationId xmlns:p14="http://schemas.microsoft.com/office/powerpoint/2010/main" val="3751208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noProof="0" dirty="0"/>
              <a:t>To be adapted to survey context. Variable « HHHCTRY » is optional. </a:t>
            </a:r>
          </a:p>
          <a:p>
            <a:r>
              <a:rPr lang="en-US" b="1" noProof="0" dirty="0"/>
              <a:t>SENS Recommendation: </a:t>
            </a:r>
            <a:r>
              <a:rPr lang="en-US" b="0" noProof="0" dirty="0"/>
              <a:t>Include Question DM4 in contexts where there are multiple new arrivals from various countries or where registration is on-going, and information is not yet available</a:t>
            </a:r>
          </a:p>
          <a:p>
            <a:endParaRPr lang="fr-FR" dirty="0"/>
          </a:p>
          <a:p>
            <a:endParaRPr lang="fr-FR" dirty="0"/>
          </a:p>
        </p:txBody>
      </p:sp>
      <p:sp>
        <p:nvSpPr>
          <p:cNvPr id="4" name="Espace réservé du numéro de diapositive 3"/>
          <p:cNvSpPr>
            <a:spLocks noGrp="1"/>
          </p:cNvSpPr>
          <p:nvPr>
            <p:ph type="sldNum" sz="quarter" idx="10"/>
          </p:nvPr>
        </p:nvSpPr>
        <p:spPr/>
        <p:txBody>
          <a:bodyPr/>
          <a:lstStyle/>
          <a:p>
            <a:fld id="{17AA6BA0-1B41-470B-9D1C-517E7763624D}" type="slidenum">
              <a:rPr lang="fr-FR" smtClean="0"/>
              <a:t>9</a:t>
            </a:fld>
            <a:endParaRPr lang="fr-FR"/>
          </a:p>
        </p:txBody>
      </p:sp>
    </p:spTree>
    <p:extLst>
      <p:ext uri="{BB962C8B-B14F-4D97-AF65-F5344CB8AC3E}">
        <p14:creationId xmlns:p14="http://schemas.microsoft.com/office/powerpoint/2010/main" val="31765737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306" y="360052"/>
            <a:ext cx="11746751" cy="3036056"/>
          </a:xfrm>
        </p:spPr>
        <p:txBody>
          <a:bodyPr tIns="0" bIns="0" anchor="b" anchorCtr="0">
            <a:noAutofit/>
          </a:bodyPr>
          <a:lstStyle>
            <a:lvl1pPr algn="ctr">
              <a:defRPr sz="5867" b="1">
                <a:solidFill>
                  <a:schemeClr val="tx2"/>
                </a:solidFill>
              </a:defRPr>
            </a:lvl1pPr>
          </a:lstStyle>
          <a:p>
            <a:r>
              <a:rPr lang="fr-FR"/>
              <a:t>Modifiez le style du titre</a:t>
            </a:r>
            <a:endParaRPr lang="en-US" dirty="0"/>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accent3"/>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4BDF68E2-58F2-4D09-BE8B-E3BD06533059}" type="datetimeFigureOut">
              <a:rPr lang="en-US" smtClean="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a:t>
            </a:fld>
            <a:endParaRPr lang="en-US" dirty="0"/>
          </a:p>
        </p:txBody>
      </p:sp>
      <p:pic>
        <p:nvPicPr>
          <p:cNvPr id="9" name="Picture 8" descr="bluestrip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13450"/>
            <a:ext cx="12192000" cy="844551"/>
          </a:xfrm>
          <a:prstGeom prst="rect">
            <a:avLst/>
          </a:prstGeom>
        </p:spPr>
      </p:pic>
    </p:spTree>
    <p:extLst>
      <p:ext uri="{BB962C8B-B14F-4D97-AF65-F5344CB8AC3E}">
        <p14:creationId xmlns:p14="http://schemas.microsoft.com/office/powerpoint/2010/main" val="3319472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and Light Background Image">
    <p:spTree>
      <p:nvGrpSpPr>
        <p:cNvPr id="1" name=""/>
        <p:cNvGrpSpPr/>
        <p:nvPr/>
      </p:nvGrpSpPr>
      <p:grpSpPr>
        <a:xfrm>
          <a:off x="0" y="0"/>
          <a:ext cx="0" cy="0"/>
          <a:chOff x="0" y="0"/>
          <a:chExt cx="0" cy="0"/>
        </a:xfrm>
      </p:grpSpPr>
      <p:sp>
        <p:nvSpPr>
          <p:cNvPr id="11" name="Picture Placeholder 10"/>
          <p:cNvSpPr>
            <a:spLocks noGrp="1"/>
          </p:cNvSpPr>
          <p:nvPr>
            <p:ph type="pic" sz="quarter" idx="13" hasCustomPrompt="1"/>
          </p:nvPr>
        </p:nvSpPr>
        <p:spPr>
          <a:xfrm>
            <a:off x="1" y="9732"/>
            <a:ext cx="12191999" cy="6004984"/>
          </a:xfrm>
          <a:solidFill>
            <a:schemeClr val="bg1">
              <a:lumMod val="85000"/>
            </a:schemeClr>
          </a:solidFill>
        </p:spPr>
        <p:txBody>
          <a:bodyPr anchor="ctr" anchorCtr="0">
            <a:normAutofit/>
          </a:bodyPr>
          <a:lstStyle>
            <a:lvl1pPr marL="0" indent="0" algn="r">
              <a:buFontTx/>
              <a:buNone/>
              <a:defRPr sz="2667" baseline="0"/>
            </a:lvl1pPr>
          </a:lstStyle>
          <a:p>
            <a:r>
              <a:rPr lang="en-US" dirty="0"/>
              <a:t>Drag picture to placeholder </a:t>
            </a:r>
            <a:br>
              <a:rPr lang="en-US" dirty="0"/>
            </a:br>
            <a:r>
              <a:rPr lang="en-US" dirty="0"/>
              <a:t>or click icon to add</a:t>
            </a:r>
          </a:p>
        </p:txBody>
      </p:sp>
      <p:sp>
        <p:nvSpPr>
          <p:cNvPr id="10" name="Rectangle 9"/>
          <p:cNvSpPr/>
          <p:nvPr/>
        </p:nvSpPr>
        <p:spPr>
          <a:xfrm>
            <a:off x="1" y="-1"/>
            <a:ext cx="5839313" cy="6014717"/>
          </a:xfrm>
          <a:prstGeom prst="rect">
            <a:avLst/>
          </a:prstGeom>
          <a:gradFill flip="none" rotWithShape="1">
            <a:gsLst>
              <a:gs pos="0">
                <a:schemeClr val="bg1">
                  <a:alpha val="70000"/>
                </a:schemeClr>
              </a:gs>
              <a:gs pos="100000">
                <a:schemeClr val="bg1">
                  <a:alpha val="0"/>
                </a:schemeClr>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278711" y="272465"/>
            <a:ext cx="6942572" cy="1291135"/>
          </a:xfrm>
        </p:spPr>
        <p:txBody>
          <a:bodyPr/>
          <a:lstStyle>
            <a:lvl1pPr>
              <a:defRPr/>
            </a:lvl1pPr>
          </a:lstStyle>
          <a:p>
            <a:r>
              <a:rPr lang="fr-FR"/>
              <a:t>Modifiez le style du titre</a:t>
            </a:r>
            <a:endParaRPr lang="en-US" dirty="0"/>
          </a:p>
        </p:txBody>
      </p:sp>
      <p:sp>
        <p:nvSpPr>
          <p:cNvPr id="4" name="Content Placeholder 3"/>
          <p:cNvSpPr>
            <a:spLocks noGrp="1"/>
          </p:cNvSpPr>
          <p:nvPr>
            <p:ph sz="half" idx="2"/>
          </p:nvPr>
        </p:nvSpPr>
        <p:spPr>
          <a:xfrm>
            <a:off x="278713" y="1732800"/>
            <a:ext cx="5541137" cy="4038411"/>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98624D31-43A5-475A-80CF-332C9F6DCF35}" type="datetimeFigureOut">
              <a:rPr lang="en-US" smtClean="0"/>
              <a:t>12/1/2020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2761746837"/>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fld id="{C8C39B41-D8B5-4052-B551-9B5525EAA8B6}" type="datetimeFigureOut">
              <a:rPr lang="en-US" smtClean="0"/>
              <a:t>12/1/2020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‹N°›</a:t>
            </a:fld>
            <a:endParaRPr lang="en-US" dirty="0"/>
          </a:p>
        </p:txBody>
      </p:sp>
    </p:spTree>
    <p:extLst>
      <p:ext uri="{BB962C8B-B14F-4D97-AF65-F5344CB8AC3E}">
        <p14:creationId xmlns:p14="http://schemas.microsoft.com/office/powerpoint/2010/main" val="29653610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94136C-8742-45B2-AF27-D93DF72833A9}" type="datetimeFigureOut">
              <a:rPr lang="en-US" smtClean="0"/>
              <a:t>12/1/2020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29549276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75186" y="273049"/>
            <a:ext cx="4240551" cy="1162051"/>
          </a:xfrm>
        </p:spPr>
        <p:txBody>
          <a:bodyPr anchor="b"/>
          <a:lstStyle>
            <a:lvl1pPr algn="l">
              <a:defRPr sz="2667" b="1"/>
            </a:lvl1pPr>
          </a:lstStyle>
          <a:p>
            <a:r>
              <a:rPr lang="fr-FR"/>
              <a:t>Modifiez le style du titre</a:t>
            </a:r>
            <a:endParaRPr lang="en-US" dirty="0"/>
          </a:p>
        </p:txBody>
      </p:sp>
      <p:sp>
        <p:nvSpPr>
          <p:cNvPr id="3" name="Content Placeholder 2"/>
          <p:cNvSpPr>
            <a:spLocks noGrp="1"/>
          </p:cNvSpPr>
          <p:nvPr>
            <p:ph idx="1"/>
          </p:nvPr>
        </p:nvSpPr>
        <p:spPr>
          <a:xfrm>
            <a:off x="4766733" y="273051"/>
            <a:ext cx="7164931" cy="5555884"/>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275186" y="1732801"/>
            <a:ext cx="4240551" cy="4096135"/>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32ABBEA6-7C60-4B02-AE87-00D78D8422AF}" type="datetimeFigureOut">
              <a:rPr lang="en-US" smtClean="0"/>
              <a:t>12/1/2020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10771181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mage avec légende">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0" y="0"/>
            <a:ext cx="12192000" cy="6013827"/>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fr-FR"/>
              <a:t>Cliquez sur l'icône pour ajouter une image</a:t>
            </a:r>
            <a:endParaRPr lang="en-US" dirty="0"/>
          </a:p>
        </p:txBody>
      </p:sp>
      <p:sp>
        <p:nvSpPr>
          <p:cNvPr id="5" name="Date Placeholder 4"/>
          <p:cNvSpPr>
            <a:spLocks noGrp="1"/>
          </p:cNvSpPr>
          <p:nvPr>
            <p:ph type="dt" sz="half" idx="10"/>
          </p:nvPr>
        </p:nvSpPr>
        <p:spPr/>
        <p:txBody>
          <a:bodyPr/>
          <a:lstStyle/>
          <a:p>
            <a:fld id="{98624D31-43A5-475A-80CF-332C9F6DCF35}" type="datetimeFigureOut">
              <a:rPr lang="en-US" smtClean="0"/>
              <a:t>12/1/2020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‹N°›</a:t>
            </a:fld>
            <a:endParaRPr lang="en-US" dirty="0"/>
          </a:p>
        </p:txBody>
      </p:sp>
      <p:sp>
        <p:nvSpPr>
          <p:cNvPr id="9" name="Text Placeholder 3"/>
          <p:cNvSpPr>
            <a:spLocks noGrp="1"/>
          </p:cNvSpPr>
          <p:nvPr>
            <p:ph type="body" sz="half" idx="2"/>
          </p:nvPr>
        </p:nvSpPr>
        <p:spPr>
          <a:xfrm>
            <a:off x="0" y="4116260"/>
            <a:ext cx="12192000" cy="1897568"/>
          </a:xfrm>
          <a:gradFill flip="none" rotWithShape="1">
            <a:gsLst>
              <a:gs pos="21000">
                <a:schemeClr val="accent2">
                  <a:alpha val="75000"/>
                </a:schemeClr>
              </a:gs>
              <a:gs pos="100000">
                <a:schemeClr val="accent2">
                  <a:alpha val="0"/>
                </a:schemeClr>
              </a:gs>
            </a:gsLst>
            <a:lin ang="16200000" scaled="0"/>
            <a:tileRect/>
          </a:gradFill>
        </p:spPr>
        <p:txBody>
          <a:bodyPr lIns="180000" tIns="0" rIns="180000" bIns="180000" anchor="b" anchorCtr="0"/>
          <a:lstStyle>
            <a:lvl1pPr marL="0" indent="0">
              <a:buNone/>
              <a:defRPr sz="1867">
                <a:solidFill>
                  <a:schemeClr val="tx2"/>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a:t>Cliquez pour modifier les styles du texte du masque</a:t>
            </a:r>
          </a:p>
        </p:txBody>
      </p:sp>
    </p:spTree>
    <p:extLst>
      <p:ext uri="{BB962C8B-B14F-4D97-AF65-F5344CB8AC3E}">
        <p14:creationId xmlns:p14="http://schemas.microsoft.com/office/powerpoint/2010/main" val="1020479572"/>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2E2D6473-DF6D-4702-B328-E0DD40540A4E}" type="datetimeFigureOut">
              <a:rPr lang="en-US" smtClean="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a:t>
            </a:fld>
            <a:endParaRPr lang="en-US" dirty="0"/>
          </a:p>
        </p:txBody>
      </p:sp>
    </p:spTree>
    <p:extLst>
      <p:ext uri="{BB962C8B-B14F-4D97-AF65-F5344CB8AC3E}">
        <p14:creationId xmlns:p14="http://schemas.microsoft.com/office/powerpoint/2010/main" val="939870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79827" y="274639"/>
            <a:ext cx="2743200" cy="5564028"/>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278712" y="274639"/>
            <a:ext cx="8697915" cy="556402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E26F7E3A-B166-407D-9866-32884E7D5B37}" type="datetimeFigureOut">
              <a:rPr lang="en-US" smtClean="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a:t>
            </a:fld>
            <a:endParaRPr lang="en-US" dirty="0"/>
          </a:p>
        </p:txBody>
      </p:sp>
    </p:spTree>
    <p:extLst>
      <p:ext uri="{BB962C8B-B14F-4D97-AF65-F5344CB8AC3E}">
        <p14:creationId xmlns:p14="http://schemas.microsoft.com/office/powerpoint/2010/main" val="1186084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306" y="360052"/>
            <a:ext cx="11746751" cy="3036056"/>
          </a:xfrm>
        </p:spPr>
        <p:txBody>
          <a:bodyPr tIns="0" bIns="0" anchor="b" anchorCtr="0">
            <a:noAutofit/>
          </a:bodyPr>
          <a:lstStyle>
            <a:lvl1pPr algn="ctr">
              <a:defRPr sz="5867" b="1">
                <a:solidFill>
                  <a:schemeClr val="bg2"/>
                </a:solidFill>
              </a:defRPr>
            </a:lvl1pPr>
          </a:lstStyle>
          <a:p>
            <a:r>
              <a:rPr lang="fr-FR"/>
              <a:t>Modifiez le style du titre</a:t>
            </a:r>
            <a:endParaRPr lang="en-US" dirty="0"/>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98624D31-43A5-475A-80CF-332C9F6DCF35}" type="datetimeFigureOut">
              <a:rPr lang="en-US" smtClean="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‹N°›</a:t>
            </a:fld>
            <a:endParaRPr lang="en-US" dirty="0"/>
          </a:p>
        </p:txBody>
      </p:sp>
      <p:pic>
        <p:nvPicPr>
          <p:cNvPr id="9" name="Picture 8" descr="bluestrip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13450"/>
            <a:ext cx="12192000" cy="844551"/>
          </a:xfrm>
          <a:prstGeom prst="rect">
            <a:avLst/>
          </a:prstGeom>
        </p:spPr>
      </p:pic>
    </p:spTree>
    <p:extLst>
      <p:ext uri="{BB962C8B-B14F-4D97-AF65-F5344CB8AC3E}">
        <p14:creationId xmlns:p14="http://schemas.microsoft.com/office/powerpoint/2010/main" val="156880704"/>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528FC5F6-F338-4AE4-BB23-26385BCFC423}" type="datetimeFigureOut">
              <a:rPr lang="en-US" smtClean="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smtClean="0"/>
              <a:t>‹N°›</a:t>
            </a:fld>
            <a:endParaRPr lang="en-US" dirty="0"/>
          </a:p>
        </p:txBody>
      </p:sp>
    </p:spTree>
    <p:extLst>
      <p:ext uri="{BB962C8B-B14F-4D97-AF65-F5344CB8AC3E}">
        <p14:creationId xmlns:p14="http://schemas.microsoft.com/office/powerpoint/2010/main" val="32412794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 No Foot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Tree>
    <p:extLst>
      <p:ext uri="{BB962C8B-B14F-4D97-AF65-F5344CB8AC3E}">
        <p14:creationId xmlns:p14="http://schemas.microsoft.com/office/powerpoint/2010/main" val="4029182825"/>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with Image">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Picture Placeholder 7"/>
          <p:cNvSpPr>
            <a:spLocks noGrp="1"/>
          </p:cNvSpPr>
          <p:nvPr>
            <p:ph type="pic" sz="quarter" idx="13" hasCustomPrompt="1"/>
          </p:nvPr>
        </p:nvSpPr>
        <p:spPr>
          <a:xfrm>
            <a:off x="0" y="1"/>
            <a:ext cx="12192000" cy="6013449"/>
          </a:xfrm>
          <a:solidFill>
            <a:schemeClr val="bg1">
              <a:lumMod val="50000"/>
            </a:schemeClr>
          </a:solidFill>
        </p:spPr>
        <p:txBody>
          <a:bodyPr>
            <a:normAutofit/>
          </a:bodyPr>
          <a:lstStyle>
            <a:lvl1pPr marL="0" indent="0" algn="ctr">
              <a:buFontTx/>
              <a:buNone/>
              <a:defRPr sz="2667" baseline="0">
                <a:solidFill>
                  <a:schemeClr val="tx2"/>
                </a:solidFill>
              </a:defRPr>
            </a:lvl1pPr>
          </a:lstStyle>
          <a:p>
            <a:r>
              <a:rPr lang="en-US" dirty="0"/>
              <a:t>Drag background image here</a:t>
            </a:r>
          </a:p>
        </p:txBody>
      </p:sp>
      <p:sp>
        <p:nvSpPr>
          <p:cNvPr id="2" name="Title 1"/>
          <p:cNvSpPr>
            <a:spLocks noGrp="1"/>
          </p:cNvSpPr>
          <p:nvPr>
            <p:ph type="ctrTitle"/>
          </p:nvPr>
        </p:nvSpPr>
        <p:spPr>
          <a:xfrm>
            <a:off x="243306" y="651983"/>
            <a:ext cx="11746751" cy="2744124"/>
          </a:xfrm>
        </p:spPr>
        <p:txBody>
          <a:bodyPr tIns="0" bIns="0" anchor="b" anchorCtr="0">
            <a:noAutofit/>
          </a:bodyPr>
          <a:lstStyle>
            <a:lvl1pPr algn="ctr">
              <a:defRPr sz="5867" b="1">
                <a:solidFill>
                  <a:schemeClr val="tx2"/>
                </a:solidFill>
              </a:defRPr>
            </a:lvl1pPr>
          </a:lstStyle>
          <a:p>
            <a:r>
              <a:rPr lang="fr-FR"/>
              <a:t>Modifiez le style du titre</a:t>
            </a:r>
            <a:endParaRPr lang="en-US" dirty="0"/>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accent3"/>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fr-FR"/>
              <a:t>Modifiez le style des sous-titres du masque</a:t>
            </a:r>
            <a:endParaRPr lang="en-US" dirty="0"/>
          </a:p>
        </p:txBody>
      </p:sp>
    </p:spTree>
    <p:extLst>
      <p:ext uri="{BB962C8B-B14F-4D97-AF65-F5344CB8AC3E}">
        <p14:creationId xmlns:p14="http://schemas.microsoft.com/office/powerpoint/2010/main" val="1274322781"/>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278713" y="2840483"/>
            <a:ext cx="11594559" cy="1362075"/>
          </a:xfrm>
        </p:spPr>
        <p:txBody>
          <a:bodyPr anchor="t"/>
          <a:lstStyle>
            <a:lvl1pPr algn="l">
              <a:defRPr sz="5333" b="1" cap="all"/>
            </a:lvl1pPr>
          </a:lstStyle>
          <a:p>
            <a:r>
              <a:rPr lang="fr-FR"/>
              <a:t>Modifiez le style du titre</a:t>
            </a:r>
            <a:endParaRPr lang="en-US" dirty="0"/>
          </a:p>
        </p:txBody>
      </p:sp>
      <p:sp>
        <p:nvSpPr>
          <p:cNvPr id="3" name="Text Placeholder 2"/>
          <p:cNvSpPr>
            <a:spLocks noGrp="1"/>
          </p:cNvSpPr>
          <p:nvPr>
            <p:ph type="body" idx="1"/>
          </p:nvPr>
        </p:nvSpPr>
        <p:spPr>
          <a:xfrm>
            <a:off x="278713" y="1233253"/>
            <a:ext cx="11594559" cy="1500187"/>
          </a:xfrm>
        </p:spPr>
        <p:txBody>
          <a:bodyPr lIns="0" tIns="0" rIns="0" bIns="0" anchor="b">
            <a:normAutofit/>
          </a:bodyPr>
          <a:lstStyle>
            <a:lvl1pPr marL="0" indent="0">
              <a:buNone/>
              <a:defRPr sz="2667">
                <a:solidFill>
                  <a:schemeClr val="tx1"/>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20EBB0C4-6273-4C6E-B9BD-2EDC30F1CD52}" type="datetimeFigureOut">
              <a:rPr lang="en-US" smtClean="0"/>
              <a:t>12/1/2020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a:t>
            </a:fld>
            <a:endParaRPr lang="en-US" dirty="0"/>
          </a:p>
        </p:txBody>
      </p:sp>
    </p:spTree>
    <p:extLst>
      <p:ext uri="{BB962C8B-B14F-4D97-AF65-F5344CB8AC3E}">
        <p14:creationId xmlns:p14="http://schemas.microsoft.com/office/powerpoint/2010/main" val="42040405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278712" y="1732801"/>
            <a:ext cx="5715688" cy="4116260"/>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197600" y="1732801"/>
            <a:ext cx="5753528" cy="4116260"/>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19AB4D41-86C1-4908-B66A-0B50CEB3BF29}" type="datetimeFigureOut">
              <a:rPr lang="en-US" smtClean="0"/>
              <a:t>12/1/2020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‹N°›</a:t>
            </a:fld>
            <a:endParaRPr lang="en-US" dirty="0"/>
          </a:p>
        </p:txBody>
      </p:sp>
    </p:spTree>
    <p:extLst>
      <p:ext uri="{BB962C8B-B14F-4D97-AF65-F5344CB8AC3E}">
        <p14:creationId xmlns:p14="http://schemas.microsoft.com/office/powerpoint/2010/main" val="2804558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and Right Image">
    <p:spTree>
      <p:nvGrpSpPr>
        <p:cNvPr id="1" name=""/>
        <p:cNvGrpSpPr/>
        <p:nvPr/>
      </p:nvGrpSpPr>
      <p:grpSpPr>
        <a:xfrm>
          <a:off x="0" y="0"/>
          <a:ext cx="0" cy="0"/>
          <a:chOff x="0" y="0"/>
          <a:chExt cx="0" cy="0"/>
        </a:xfrm>
      </p:grpSpPr>
      <p:sp>
        <p:nvSpPr>
          <p:cNvPr id="11" name="Picture Placeholder 10"/>
          <p:cNvSpPr>
            <a:spLocks noGrp="1"/>
          </p:cNvSpPr>
          <p:nvPr>
            <p:ph type="pic" sz="quarter" idx="13" hasCustomPrompt="1"/>
          </p:nvPr>
        </p:nvSpPr>
        <p:spPr>
          <a:xfrm>
            <a:off x="6131278" y="9732"/>
            <a:ext cx="6060721" cy="6004984"/>
          </a:xfrm>
          <a:solidFill>
            <a:schemeClr val="bg1">
              <a:lumMod val="85000"/>
            </a:schemeClr>
          </a:solidFill>
        </p:spPr>
        <p:txBody>
          <a:bodyPr anchor="ctr" anchorCtr="0">
            <a:normAutofit/>
          </a:bodyPr>
          <a:lstStyle>
            <a:lvl1pPr marL="0" indent="0" algn="ctr">
              <a:buFontTx/>
              <a:buNone/>
              <a:defRPr sz="2667"/>
            </a:lvl1pPr>
          </a:lstStyle>
          <a:p>
            <a:r>
              <a:rPr lang="en-US" dirty="0"/>
              <a:t>Click icon to add Image</a:t>
            </a:r>
          </a:p>
        </p:txBody>
      </p:sp>
      <p:sp>
        <p:nvSpPr>
          <p:cNvPr id="2" name="Title 1"/>
          <p:cNvSpPr>
            <a:spLocks noGrp="1"/>
          </p:cNvSpPr>
          <p:nvPr>
            <p:ph type="title"/>
          </p:nvPr>
        </p:nvSpPr>
        <p:spPr>
          <a:xfrm>
            <a:off x="278712" y="272465"/>
            <a:ext cx="5628733" cy="1291135"/>
          </a:xfrm>
        </p:spPr>
        <p:txBody>
          <a:bodyPr/>
          <a:lstStyle>
            <a:lvl1pPr>
              <a:defRPr/>
            </a:lvl1pPr>
          </a:lstStyle>
          <a:p>
            <a:r>
              <a:rPr lang="fr-FR"/>
              <a:t>Modifiez le style du titre</a:t>
            </a:r>
            <a:endParaRPr lang="en-US" dirty="0"/>
          </a:p>
        </p:txBody>
      </p:sp>
      <p:sp>
        <p:nvSpPr>
          <p:cNvPr id="4" name="Content Placeholder 3"/>
          <p:cNvSpPr>
            <a:spLocks noGrp="1"/>
          </p:cNvSpPr>
          <p:nvPr>
            <p:ph sz="half" idx="2"/>
          </p:nvPr>
        </p:nvSpPr>
        <p:spPr>
          <a:xfrm>
            <a:off x="278712" y="1732800"/>
            <a:ext cx="5628733" cy="4038411"/>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fld id="{98624D31-43A5-475A-80CF-332C9F6DCF35}" type="datetimeFigureOut">
              <a:rPr lang="en-US" smtClean="0"/>
              <a:t>12/1/2020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2759852082"/>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and Dark Background Image">
    <p:spTree>
      <p:nvGrpSpPr>
        <p:cNvPr id="1" name=""/>
        <p:cNvGrpSpPr/>
        <p:nvPr/>
      </p:nvGrpSpPr>
      <p:grpSpPr>
        <a:xfrm>
          <a:off x="0" y="0"/>
          <a:ext cx="0" cy="0"/>
          <a:chOff x="0" y="0"/>
          <a:chExt cx="0" cy="0"/>
        </a:xfrm>
      </p:grpSpPr>
      <p:sp>
        <p:nvSpPr>
          <p:cNvPr id="11" name="Picture Placeholder 10"/>
          <p:cNvSpPr>
            <a:spLocks noGrp="1"/>
          </p:cNvSpPr>
          <p:nvPr>
            <p:ph type="pic" sz="quarter" idx="13" hasCustomPrompt="1"/>
          </p:nvPr>
        </p:nvSpPr>
        <p:spPr>
          <a:xfrm>
            <a:off x="1" y="9732"/>
            <a:ext cx="12191999" cy="6004984"/>
          </a:xfrm>
          <a:solidFill>
            <a:schemeClr val="accent2"/>
          </a:solidFill>
        </p:spPr>
        <p:txBody>
          <a:bodyPr anchor="ctr" anchorCtr="0">
            <a:normAutofit/>
          </a:bodyPr>
          <a:lstStyle>
            <a:lvl1pPr marL="0" indent="0" algn="r">
              <a:buFontTx/>
              <a:buNone/>
              <a:defRPr sz="2667" baseline="0">
                <a:solidFill>
                  <a:schemeClr val="bg1"/>
                </a:solidFill>
              </a:defRPr>
            </a:lvl1pPr>
          </a:lstStyle>
          <a:p>
            <a:r>
              <a:rPr lang="en-US" dirty="0"/>
              <a:t>Drag picture to placeholder </a:t>
            </a:r>
            <a:br>
              <a:rPr lang="en-US" dirty="0"/>
            </a:br>
            <a:r>
              <a:rPr lang="en-US" dirty="0"/>
              <a:t>or click icon to add</a:t>
            </a:r>
          </a:p>
        </p:txBody>
      </p:sp>
      <p:sp>
        <p:nvSpPr>
          <p:cNvPr id="2" name="Title 1"/>
          <p:cNvSpPr>
            <a:spLocks noGrp="1"/>
          </p:cNvSpPr>
          <p:nvPr>
            <p:ph type="title"/>
          </p:nvPr>
        </p:nvSpPr>
        <p:spPr>
          <a:xfrm>
            <a:off x="278711" y="272465"/>
            <a:ext cx="6942572" cy="1291135"/>
          </a:xfrm>
        </p:spPr>
        <p:txBody>
          <a:bodyPr/>
          <a:lstStyle>
            <a:lvl1pPr>
              <a:defRPr>
                <a:solidFill>
                  <a:schemeClr val="tx2"/>
                </a:solidFill>
              </a:defRPr>
            </a:lvl1pPr>
          </a:lstStyle>
          <a:p>
            <a:r>
              <a:rPr lang="fr-FR"/>
              <a:t>Modifiez le style du titre</a:t>
            </a:r>
            <a:endParaRPr lang="en-US" dirty="0"/>
          </a:p>
        </p:txBody>
      </p:sp>
      <p:sp>
        <p:nvSpPr>
          <p:cNvPr id="4" name="Content Placeholder 3"/>
          <p:cNvSpPr>
            <a:spLocks noGrp="1"/>
          </p:cNvSpPr>
          <p:nvPr>
            <p:ph sz="half" idx="2"/>
          </p:nvPr>
        </p:nvSpPr>
        <p:spPr>
          <a:xfrm>
            <a:off x="278712" y="1732800"/>
            <a:ext cx="5482744" cy="4038411"/>
          </a:xfrm>
        </p:spPr>
        <p:txBody>
          <a:bodyPr/>
          <a:lstStyle>
            <a:lvl1pPr>
              <a:buClr>
                <a:schemeClr val="accent3"/>
              </a:buClr>
              <a:defRPr sz="3200">
                <a:solidFill>
                  <a:schemeClr val="tx2"/>
                </a:solidFill>
              </a:defRPr>
            </a:lvl1pPr>
            <a:lvl2pPr>
              <a:buClr>
                <a:schemeClr val="accent3"/>
              </a:buClr>
              <a:defRPr sz="2667">
                <a:solidFill>
                  <a:schemeClr val="tx2"/>
                </a:solidFill>
              </a:defRPr>
            </a:lvl2pPr>
            <a:lvl3pPr>
              <a:buClr>
                <a:schemeClr val="accent3"/>
              </a:buClr>
              <a:defRPr sz="2400">
                <a:solidFill>
                  <a:schemeClr val="tx2"/>
                </a:solidFill>
              </a:defRPr>
            </a:lvl3pPr>
            <a:lvl4pPr>
              <a:buClr>
                <a:schemeClr val="accent3"/>
              </a:buClr>
              <a:defRPr sz="2133">
                <a:solidFill>
                  <a:schemeClr val="tx2"/>
                </a:solidFill>
              </a:defRPr>
            </a:lvl4pPr>
            <a:lvl5pPr>
              <a:buClr>
                <a:schemeClr val="accent3"/>
              </a:buClr>
              <a:defRPr sz="2133">
                <a:solidFill>
                  <a:schemeClr val="tx2"/>
                </a:solidFill>
              </a:defRPr>
            </a:lvl5pPr>
            <a:lvl6pPr>
              <a:defRPr sz="2133"/>
            </a:lvl6pPr>
            <a:lvl7pPr>
              <a:defRPr sz="2133"/>
            </a:lvl7pPr>
            <a:lvl8pPr>
              <a:defRPr sz="2133"/>
            </a:lvl8pPr>
            <a:lvl9pPr>
              <a:defRPr sz="2133"/>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98624D31-43A5-475A-80CF-332C9F6DCF35}" type="datetimeFigureOut">
              <a:rPr lang="en-US" smtClean="0"/>
              <a:t>12/1/2020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1591302306"/>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8"/>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8712" y="272465"/>
            <a:ext cx="11672416" cy="1291135"/>
          </a:xfrm>
          <a:prstGeom prst="rect">
            <a:avLst/>
          </a:prstGeom>
        </p:spPr>
        <p:txBody>
          <a:bodyPr vert="horz" lIns="0" tIns="0" rIns="0" bIns="0" rtlCol="0" anchor="b" anchorCtr="0">
            <a:normAutofit/>
          </a:bodyPr>
          <a:lstStyle/>
          <a:p>
            <a:r>
              <a:rPr lang="fr-FR"/>
              <a:t>Modifiez le style du titre</a:t>
            </a:r>
            <a:endParaRPr lang="en-US" dirty="0"/>
          </a:p>
        </p:txBody>
      </p:sp>
      <p:sp>
        <p:nvSpPr>
          <p:cNvPr id="3" name="Text Placeholder 2"/>
          <p:cNvSpPr>
            <a:spLocks noGrp="1"/>
          </p:cNvSpPr>
          <p:nvPr>
            <p:ph type="body" idx="1"/>
          </p:nvPr>
        </p:nvSpPr>
        <p:spPr>
          <a:xfrm>
            <a:off x="278712" y="1732139"/>
            <a:ext cx="11672416" cy="4028680"/>
          </a:xfrm>
          <a:prstGeom prst="rect">
            <a:avLst/>
          </a:prstGeom>
        </p:spPr>
        <p:txBody>
          <a:bodyPr vert="horz" lIns="91440" tIns="45720" rIns="91440" bIns="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278712" y="6473119"/>
            <a:ext cx="869693" cy="207888"/>
          </a:xfrm>
          <a:prstGeom prst="rect">
            <a:avLst/>
          </a:prstGeom>
        </p:spPr>
        <p:txBody>
          <a:bodyPr vert="horz" lIns="0" tIns="0" rIns="0" bIns="0" rtlCol="0" anchor="t" anchorCtr="0"/>
          <a:lstStyle>
            <a:lvl1pPr algn="l">
              <a:defRPr sz="1200">
                <a:solidFill>
                  <a:schemeClr val="bg1">
                    <a:lumMod val="50000"/>
                  </a:schemeClr>
                </a:solidFill>
              </a:defRPr>
            </a:lvl1pPr>
          </a:lstStyle>
          <a:p>
            <a:fld id="{98624D31-43A5-475A-80CF-332C9F6DCF35}" type="datetimeFigureOut">
              <a:rPr lang="en-US" smtClean="0"/>
              <a:t>12/1/2020</a:t>
            </a:fld>
            <a:endParaRPr lang="en-US" dirty="0"/>
          </a:p>
        </p:txBody>
      </p:sp>
      <p:sp>
        <p:nvSpPr>
          <p:cNvPr id="5" name="Footer Placeholder 4"/>
          <p:cNvSpPr>
            <a:spLocks noGrp="1"/>
          </p:cNvSpPr>
          <p:nvPr>
            <p:ph type="ftr" sz="quarter" idx="3"/>
          </p:nvPr>
        </p:nvSpPr>
        <p:spPr>
          <a:xfrm>
            <a:off x="278712" y="6125647"/>
            <a:ext cx="5628733" cy="303596"/>
          </a:xfrm>
          <a:prstGeom prst="rect">
            <a:avLst/>
          </a:prstGeom>
        </p:spPr>
        <p:txBody>
          <a:bodyPr vert="horz" lIns="0" tIns="0" rIns="0" bIns="0" rtlCol="0" anchor="b" anchorCtr="0">
            <a:noAutofit/>
          </a:bodyPr>
          <a:lstStyle>
            <a:lvl1pPr algn="l">
              <a:defRPr sz="1333">
                <a:solidFill>
                  <a:schemeClr val="bg1">
                    <a:lumMod val="50000"/>
                  </a:schemeClr>
                </a:solidFill>
              </a:defRPr>
            </a:lvl1pPr>
          </a:lstStyle>
          <a:p>
            <a:endParaRPr lang="en-US" dirty="0"/>
          </a:p>
        </p:txBody>
      </p:sp>
      <p:sp>
        <p:nvSpPr>
          <p:cNvPr id="6" name="Slide Number Placeholder 5"/>
          <p:cNvSpPr>
            <a:spLocks noGrp="1"/>
          </p:cNvSpPr>
          <p:nvPr>
            <p:ph type="sldNum" sz="quarter" idx="4"/>
          </p:nvPr>
        </p:nvSpPr>
        <p:spPr>
          <a:xfrm>
            <a:off x="1148406" y="6473119"/>
            <a:ext cx="606917" cy="207888"/>
          </a:xfrm>
          <a:prstGeom prst="rect">
            <a:avLst/>
          </a:prstGeom>
        </p:spPr>
        <p:txBody>
          <a:bodyPr vert="horz" lIns="0" tIns="0" rIns="91440" bIns="0" rtlCol="0" anchor="t" anchorCtr="0"/>
          <a:lstStyle>
            <a:lvl1pPr algn="l">
              <a:defRPr sz="1200">
                <a:solidFill>
                  <a:schemeClr val="bg1">
                    <a:lumMod val="50000"/>
                  </a:schemeClr>
                </a:solidFill>
              </a:defRPr>
            </a:lvl1pPr>
          </a:lstStyle>
          <a:p>
            <a:fld id="{4FAB73BC-B049-4115-A692-8D63A059BFB8}" type="slidenum">
              <a:rPr lang="en-US" smtClean="0"/>
              <a:pPr/>
              <a:t>‹N°›</a:t>
            </a:fld>
            <a:endParaRPr lang="en-US" dirty="0"/>
          </a:p>
        </p:txBody>
      </p:sp>
    </p:spTree>
    <p:extLst>
      <p:ext uri="{BB962C8B-B14F-4D97-AF65-F5344CB8AC3E}">
        <p14:creationId xmlns:p14="http://schemas.microsoft.com/office/powerpoint/2010/main" val="155604603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Lst>
  <p:hf sldNum="0" hdr="0" ftr="0" dt="0"/>
  <p:txStyles>
    <p:titleStyle>
      <a:lvl1pPr algn="l" defTabSz="609585" rtl="0" eaLnBrk="1" latinLnBrk="0" hangingPunct="1">
        <a:lnSpc>
          <a:spcPct val="90000"/>
        </a:lnSpc>
        <a:spcBef>
          <a:spcPct val="0"/>
        </a:spcBef>
        <a:buNone/>
        <a:defRPr sz="4800" b="1" kern="1200">
          <a:solidFill>
            <a:schemeClr val="accent1"/>
          </a:solidFill>
          <a:latin typeface="+mj-lt"/>
          <a:ea typeface="+mj-ea"/>
          <a:cs typeface="+mj-cs"/>
        </a:defRPr>
      </a:lvl1pPr>
    </p:titleStyle>
    <p:bodyStyle>
      <a:lvl1pPr marL="457189" indent="-457189" algn="l" defTabSz="609585" rtl="0" eaLnBrk="1" latinLnBrk="0" hangingPunct="1">
        <a:spcBef>
          <a:spcPct val="20000"/>
        </a:spcBef>
        <a:buClr>
          <a:schemeClr val="accent1"/>
        </a:buClr>
        <a:buFont typeface="Arial"/>
        <a:buChar char="•"/>
        <a:defRPr sz="3733" kern="1200">
          <a:solidFill>
            <a:schemeClr val="tx1"/>
          </a:solidFill>
          <a:latin typeface="+mn-lt"/>
          <a:ea typeface="+mn-ea"/>
          <a:cs typeface="+mn-cs"/>
        </a:defRPr>
      </a:lvl1pPr>
      <a:lvl2pPr marL="990575" indent="-380990" algn="l" defTabSz="609585" rtl="0" eaLnBrk="1" latinLnBrk="0" hangingPunct="1">
        <a:spcBef>
          <a:spcPct val="20000"/>
        </a:spcBef>
        <a:buClr>
          <a:schemeClr val="accent1"/>
        </a:buClr>
        <a:buFont typeface="Arial"/>
        <a:buChar char="–"/>
        <a:defRPr sz="3200" kern="1200">
          <a:solidFill>
            <a:schemeClr val="tx1"/>
          </a:solidFill>
          <a:latin typeface="+mn-lt"/>
          <a:ea typeface="+mn-ea"/>
          <a:cs typeface="+mn-cs"/>
        </a:defRPr>
      </a:lvl2pPr>
      <a:lvl3pPr marL="1523962" indent="-304792" algn="l" defTabSz="609585" rtl="0" eaLnBrk="1" latinLnBrk="0" hangingPunct="1">
        <a:spcBef>
          <a:spcPct val="20000"/>
        </a:spcBef>
        <a:buClr>
          <a:schemeClr val="accent1"/>
        </a:buClr>
        <a:buFont typeface="Arial"/>
        <a:buChar char="•"/>
        <a:defRPr sz="2667" kern="1200">
          <a:solidFill>
            <a:schemeClr val="tx1"/>
          </a:solidFill>
          <a:latin typeface="+mn-lt"/>
          <a:ea typeface="+mn-ea"/>
          <a:cs typeface="+mn-cs"/>
        </a:defRPr>
      </a:lvl3pPr>
      <a:lvl4pPr marL="2133547" indent="-304792" algn="l" defTabSz="609585" rtl="0" eaLnBrk="1" latinLnBrk="0" hangingPunct="1">
        <a:spcBef>
          <a:spcPct val="20000"/>
        </a:spcBef>
        <a:buClr>
          <a:schemeClr val="accent1"/>
        </a:buClr>
        <a:buFont typeface="Arial"/>
        <a:buChar char="–"/>
        <a:defRPr sz="2400" kern="1200">
          <a:solidFill>
            <a:schemeClr val="tx1"/>
          </a:solidFill>
          <a:latin typeface="+mn-lt"/>
          <a:ea typeface="+mn-ea"/>
          <a:cs typeface="+mn-cs"/>
        </a:defRPr>
      </a:lvl4pPr>
      <a:lvl5pPr marL="2743131" indent="-304792" algn="l" defTabSz="609585" rtl="0" eaLnBrk="1" latinLnBrk="0" hangingPunct="1">
        <a:spcBef>
          <a:spcPct val="20000"/>
        </a:spcBef>
        <a:buClr>
          <a:schemeClr val="accent1"/>
        </a:buClr>
        <a:buFont typeface="Arial"/>
        <a:buChar char="»"/>
        <a:defRPr sz="2400"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image" Target="../media/image45.png"/></Relationships>
</file>

<file path=ppt/slides/_rels/slide5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1.jpeg"/><Relationship Id="rId7" Type="http://schemas.openxmlformats.org/officeDocument/2006/relationships/image" Target="../media/image55.jpeg"/><Relationship Id="rId12" Type="http://schemas.openxmlformats.org/officeDocument/2006/relationships/image" Target="../media/image60.jpeg"/><Relationship Id="rId2" Type="http://schemas.openxmlformats.org/officeDocument/2006/relationships/notesSlide" Target="../notesSlides/notesSlide60.xml"/><Relationship Id="rId1" Type="http://schemas.openxmlformats.org/officeDocument/2006/relationships/slideLayout" Target="../slideLayouts/slideLayout3.xml"/><Relationship Id="rId6" Type="http://schemas.openxmlformats.org/officeDocument/2006/relationships/image" Target="../media/image54.jpeg"/><Relationship Id="rId11" Type="http://schemas.openxmlformats.org/officeDocument/2006/relationships/image" Target="../media/image59.jpeg"/><Relationship Id="rId5" Type="http://schemas.openxmlformats.org/officeDocument/2006/relationships/image" Target="../media/image53.jpeg"/><Relationship Id="rId10" Type="http://schemas.openxmlformats.org/officeDocument/2006/relationships/image" Target="../media/image58.jpeg"/><Relationship Id="rId4" Type="http://schemas.openxmlformats.org/officeDocument/2006/relationships/image" Target="../media/image52.jpeg"/><Relationship Id="rId9" Type="http://schemas.openxmlformats.org/officeDocument/2006/relationships/image" Target="../media/image57.jpeg"/></Relationships>
</file>

<file path=ppt/slides/_rels/slide61.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1.xml"/><Relationship Id="rId1" Type="http://schemas.openxmlformats.org/officeDocument/2006/relationships/slideLayout" Target="../slideLayouts/slideLayout3.xml"/><Relationship Id="rId5" Type="http://schemas.openxmlformats.org/officeDocument/2006/relationships/image" Target="../media/image63.png"/><Relationship Id="rId4" Type="http://schemas.openxmlformats.org/officeDocument/2006/relationships/image" Target="../media/image62.jpg"/></Relationships>
</file>

<file path=ppt/slides/_rels/slide6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67.jpeg"/><Relationship Id="rId7" Type="http://schemas.openxmlformats.org/officeDocument/2006/relationships/image" Target="../media/image71.jpeg"/><Relationship Id="rId2" Type="http://schemas.openxmlformats.org/officeDocument/2006/relationships/notesSlide" Target="../notesSlides/notesSlide65.xml"/><Relationship Id="rId1" Type="http://schemas.openxmlformats.org/officeDocument/2006/relationships/slideLayout" Target="../slideLayouts/slideLayout3.xml"/><Relationship Id="rId6" Type="http://schemas.openxmlformats.org/officeDocument/2006/relationships/image" Target="../media/image70.jpeg"/><Relationship Id="rId11" Type="http://schemas.openxmlformats.org/officeDocument/2006/relationships/image" Target="../media/image75.jpeg"/><Relationship Id="rId5" Type="http://schemas.openxmlformats.org/officeDocument/2006/relationships/image" Target="../media/image69.jpeg"/><Relationship Id="rId10" Type="http://schemas.openxmlformats.org/officeDocument/2006/relationships/image" Target="../media/image74.png"/><Relationship Id="rId4" Type="http://schemas.openxmlformats.org/officeDocument/2006/relationships/image" Target="../media/image68.jpeg"/><Relationship Id="rId9" Type="http://schemas.openxmlformats.org/officeDocument/2006/relationships/image" Target="../media/image73.jpe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722488" y="1872064"/>
            <a:ext cx="10747023" cy="1839489"/>
          </a:xfrm>
        </p:spPr>
        <p:txBody>
          <a:bodyPr>
            <a:normAutofit fontScale="90000"/>
          </a:bodyPr>
          <a:lstStyle/>
          <a:p>
            <a:pPr algn="ctr"/>
            <a:r>
              <a:rPr lang="en-US" sz="6600" b="1" dirty="0"/>
              <a:t>SENS Surveys </a:t>
            </a:r>
            <a:br>
              <a:rPr lang="en-US" sz="6600" dirty="0"/>
            </a:br>
            <a:r>
              <a:rPr lang="en-US" sz="5300" b="0" dirty="0">
                <a:solidFill>
                  <a:schemeClr val="bg1"/>
                </a:solidFill>
              </a:rPr>
              <a:t>[Camp/Setting names]</a:t>
            </a:r>
            <a:br>
              <a:rPr lang="en-US" sz="5300" b="0" dirty="0">
                <a:solidFill>
                  <a:schemeClr val="bg1"/>
                </a:solidFill>
              </a:rPr>
            </a:br>
            <a:r>
              <a:rPr lang="en-US" sz="5300" b="0" dirty="0">
                <a:solidFill>
                  <a:schemeClr val="bg1"/>
                </a:solidFill>
              </a:rPr>
              <a:t>Region, Country - Time frame</a:t>
            </a:r>
            <a:endParaRPr lang="en-US" sz="6600" b="0" dirty="0">
              <a:solidFill>
                <a:schemeClr val="bg1"/>
              </a:solidFill>
            </a:endParaRPr>
          </a:p>
        </p:txBody>
      </p:sp>
      <p:sp>
        <p:nvSpPr>
          <p:cNvPr id="6" name="Sous-titre 2"/>
          <p:cNvSpPr>
            <a:spLocks noGrp="1"/>
          </p:cNvSpPr>
          <p:nvPr>
            <p:ph type="subTitle" idx="1"/>
          </p:nvPr>
        </p:nvSpPr>
        <p:spPr>
          <a:xfrm>
            <a:off x="1097279" y="4635925"/>
            <a:ext cx="10058400" cy="1143000"/>
          </a:xfrm>
        </p:spPr>
        <p:txBody>
          <a:bodyPr>
            <a:normAutofit/>
          </a:bodyPr>
          <a:lstStyle/>
          <a:p>
            <a:r>
              <a:rPr lang="fr-FR" dirty="0"/>
              <a:t>Survey Training</a:t>
            </a:r>
          </a:p>
          <a:p>
            <a:r>
              <a:rPr lang="fr-FR" sz="1800" dirty="0"/>
              <a:t>[PLACE, DATES]</a:t>
            </a:r>
          </a:p>
        </p:txBody>
      </p:sp>
      <p:sp>
        <p:nvSpPr>
          <p:cNvPr id="12" name="ZoneTexte 11">
            <a:extLst>
              <a:ext uri="{FF2B5EF4-FFF2-40B4-BE49-F238E27FC236}">
                <a16:creationId xmlns:a16="http://schemas.microsoft.com/office/drawing/2014/main" id="{E4009F5F-9D41-458D-855A-3D7416553A66}"/>
              </a:ext>
            </a:extLst>
          </p:cNvPr>
          <p:cNvSpPr txBox="1"/>
          <p:nvPr/>
        </p:nvSpPr>
        <p:spPr>
          <a:xfrm>
            <a:off x="248355" y="6204844"/>
            <a:ext cx="6096000" cy="369332"/>
          </a:xfrm>
          <a:prstGeom prst="rect">
            <a:avLst/>
          </a:prstGeom>
          <a:noFill/>
        </p:spPr>
        <p:txBody>
          <a:bodyPr wrap="square">
            <a:spAutoFit/>
          </a:bodyPr>
          <a:lstStyle/>
          <a:p>
            <a:r>
              <a:rPr lang="fr-FR" sz="1800" dirty="0">
                <a:solidFill>
                  <a:schemeClr val="tx2"/>
                </a:solidFill>
              </a:rPr>
              <a:t>[LOGO PARTNERS]</a:t>
            </a:r>
            <a:endParaRPr lang="fr-FR" dirty="0">
              <a:solidFill>
                <a:schemeClr val="tx2"/>
              </a:solidFill>
            </a:endParaRPr>
          </a:p>
        </p:txBody>
      </p:sp>
    </p:spTree>
    <p:extLst>
      <p:ext uri="{BB962C8B-B14F-4D97-AF65-F5344CB8AC3E}">
        <p14:creationId xmlns:p14="http://schemas.microsoft.com/office/powerpoint/2010/main" val="3219609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fr-FR" altLang="fr-FR" dirty="0"/>
              <a:t>Section DM2: Mixed population SENS (out-of-camp settings)</a:t>
            </a:r>
            <a:endParaRPr lang="fr-FR" dirty="0"/>
          </a:p>
        </p:txBody>
      </p:sp>
      <p:pic>
        <p:nvPicPr>
          <p:cNvPr id="5" name="Image 4">
            <a:extLst>
              <a:ext uri="{FF2B5EF4-FFF2-40B4-BE49-F238E27FC236}">
                <a16:creationId xmlns:a16="http://schemas.microsoft.com/office/drawing/2014/main" id="{13F42310-DFA9-4450-A09D-107FC257564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56084" y="1608993"/>
            <a:ext cx="9279832" cy="4063999"/>
          </a:xfrm>
          <a:prstGeom prst="rect">
            <a:avLst/>
          </a:prstGeom>
        </p:spPr>
      </p:pic>
    </p:spTree>
    <p:extLst>
      <p:ext uri="{BB962C8B-B14F-4D97-AF65-F5344CB8AC3E}">
        <p14:creationId xmlns:p14="http://schemas.microsoft.com/office/powerpoint/2010/main" val="33226777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DM3: Survey of Household Members (1/2)</a:t>
            </a:r>
            <a:endParaRPr lang="en-US" dirty="0"/>
          </a:p>
        </p:txBody>
      </p:sp>
      <p:pic>
        <p:nvPicPr>
          <p:cNvPr id="3" name="Image 2">
            <a:extLst>
              <a:ext uri="{FF2B5EF4-FFF2-40B4-BE49-F238E27FC236}">
                <a16:creationId xmlns:a16="http://schemas.microsoft.com/office/drawing/2014/main" id="{AC4C7624-580E-47DB-A92E-43CF8F5B21C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705212" y="2000739"/>
            <a:ext cx="8781575" cy="2039815"/>
          </a:xfrm>
          <a:prstGeom prst="rect">
            <a:avLst/>
          </a:prstGeom>
        </p:spPr>
      </p:pic>
    </p:spTree>
    <p:extLst>
      <p:ext uri="{BB962C8B-B14F-4D97-AF65-F5344CB8AC3E}">
        <p14:creationId xmlns:p14="http://schemas.microsoft.com/office/powerpoint/2010/main" val="34473972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DM3: Survey of Household Members (2/2)</a:t>
            </a:r>
            <a:endParaRPr lang="fr-FR" dirty="0"/>
          </a:p>
        </p:txBody>
      </p:sp>
      <p:pic>
        <p:nvPicPr>
          <p:cNvPr id="4" name="Image 3">
            <a:extLst>
              <a:ext uri="{FF2B5EF4-FFF2-40B4-BE49-F238E27FC236}">
                <a16:creationId xmlns:a16="http://schemas.microsoft.com/office/drawing/2014/main" id="{B40B7136-8301-41E5-857C-D1FE73B5251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778099" y="984739"/>
            <a:ext cx="8635801" cy="4667006"/>
          </a:xfrm>
          <a:prstGeom prst="rect">
            <a:avLst/>
          </a:prstGeom>
        </p:spPr>
      </p:pic>
    </p:spTree>
    <p:extLst>
      <p:ext uri="{BB962C8B-B14F-4D97-AF65-F5344CB8AC3E}">
        <p14:creationId xmlns:p14="http://schemas.microsoft.com/office/powerpoint/2010/main" val="20303868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a:t>Section DM4: Time of Arrival in Country of Asylum</a:t>
            </a:r>
            <a:endParaRPr lang="en-US"/>
          </a:p>
        </p:txBody>
      </p:sp>
      <p:pic>
        <p:nvPicPr>
          <p:cNvPr id="5" name="Image 4">
            <a:extLst>
              <a:ext uri="{FF2B5EF4-FFF2-40B4-BE49-F238E27FC236}">
                <a16:creationId xmlns:a16="http://schemas.microsoft.com/office/drawing/2014/main" id="{1B230072-8BBA-43FF-94CC-902D5D5EDED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286000" y="1260230"/>
            <a:ext cx="7596554" cy="4601308"/>
          </a:xfrm>
          <a:prstGeom prst="rect">
            <a:avLst/>
          </a:prstGeom>
        </p:spPr>
      </p:pic>
    </p:spTree>
    <p:extLst>
      <p:ext uri="{BB962C8B-B14F-4D97-AF65-F5344CB8AC3E}">
        <p14:creationId xmlns:p14="http://schemas.microsoft.com/office/powerpoint/2010/main" val="16766343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224693"/>
            <a:ext cx="11672416" cy="836245"/>
          </a:xfrm>
        </p:spPr>
        <p:txBody>
          <a:bodyPr rtlCol="0">
            <a:normAutofit/>
          </a:bodyPr>
          <a:lstStyle/>
          <a:p>
            <a:pPr>
              <a:defRPr/>
            </a:pPr>
            <a:r>
              <a:rPr lang="en-US" altLang="fr-FR" dirty="0"/>
              <a:t>Summary Messages</a:t>
            </a:r>
            <a:endParaRPr lang="en-US" dirty="0"/>
          </a:p>
        </p:txBody>
      </p:sp>
      <p:pic>
        <p:nvPicPr>
          <p:cNvPr id="4" name="Image 3">
            <a:extLst>
              <a:ext uri="{FF2B5EF4-FFF2-40B4-BE49-F238E27FC236}">
                <a16:creationId xmlns:a16="http://schemas.microsoft.com/office/drawing/2014/main" id="{15784582-8B0F-4F22-A2B6-AB04D2C233E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548010" y="1395951"/>
            <a:ext cx="7095979" cy="4288066"/>
          </a:xfrm>
          <a:prstGeom prst="rect">
            <a:avLst/>
          </a:prstGeom>
        </p:spPr>
      </p:pic>
    </p:spTree>
    <p:extLst>
      <p:ext uri="{BB962C8B-B14F-4D97-AF65-F5344CB8AC3E}">
        <p14:creationId xmlns:p14="http://schemas.microsoft.com/office/powerpoint/2010/main" val="32019238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231" y="240783"/>
            <a:ext cx="11672416" cy="810778"/>
          </a:xfrm>
        </p:spPr>
        <p:txBody>
          <a:bodyPr rtlCol="0">
            <a:normAutofit fontScale="90000"/>
          </a:bodyPr>
          <a:lstStyle/>
          <a:p>
            <a:pPr>
              <a:defRPr/>
            </a:pPr>
            <a:r>
              <a:rPr lang="en-US" altLang="fr-FR" dirty="0"/>
              <a:t>Participants and Measures Control Sheet</a:t>
            </a:r>
            <a:endParaRPr lang="en-US" dirty="0"/>
          </a:p>
        </p:txBody>
      </p:sp>
      <p:grpSp>
        <p:nvGrpSpPr>
          <p:cNvPr id="3" name="Groupe 2">
            <a:extLst>
              <a:ext uri="{FF2B5EF4-FFF2-40B4-BE49-F238E27FC236}">
                <a16:creationId xmlns:a16="http://schemas.microsoft.com/office/drawing/2014/main" id="{CEC3E5AA-88BA-4B36-B4FD-5AFD5D51520B}"/>
              </a:ext>
            </a:extLst>
          </p:cNvPr>
          <p:cNvGrpSpPr/>
          <p:nvPr/>
        </p:nvGrpSpPr>
        <p:grpSpPr>
          <a:xfrm>
            <a:off x="492369" y="1339166"/>
            <a:ext cx="11195539" cy="4179668"/>
            <a:chOff x="492369" y="1339166"/>
            <a:chExt cx="11195539" cy="4179668"/>
          </a:xfrm>
        </p:grpSpPr>
        <p:pic>
          <p:nvPicPr>
            <p:cNvPr id="4" name="Image 3">
              <a:extLst>
                <a:ext uri="{FF2B5EF4-FFF2-40B4-BE49-F238E27FC236}">
                  <a16:creationId xmlns:a16="http://schemas.microsoft.com/office/drawing/2014/main" id="{8FB69411-562C-4546-BB93-832EF49D9EC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94819" y="1339166"/>
              <a:ext cx="11002361" cy="4179668"/>
            </a:xfrm>
            <a:prstGeom prst="rect">
              <a:avLst/>
            </a:prstGeom>
          </p:spPr>
        </p:pic>
        <p:sp>
          <p:nvSpPr>
            <p:cNvPr id="5" name="Rectangle 4">
              <a:extLst>
                <a:ext uri="{FF2B5EF4-FFF2-40B4-BE49-F238E27FC236}">
                  <a16:creationId xmlns:a16="http://schemas.microsoft.com/office/drawing/2014/main" id="{08547878-EE34-446F-9E52-55C328AAEAB7}"/>
                </a:ext>
              </a:extLst>
            </p:cNvPr>
            <p:cNvSpPr/>
            <p:nvPr/>
          </p:nvSpPr>
          <p:spPr>
            <a:xfrm>
              <a:off x="492369" y="1339167"/>
              <a:ext cx="11195539" cy="99372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5693270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8720" y="2747962"/>
            <a:ext cx="11594559" cy="1362075"/>
          </a:xfrm>
        </p:spPr>
        <p:txBody>
          <a:bodyPr>
            <a:normAutofit/>
          </a:bodyPr>
          <a:lstStyle/>
          <a:p>
            <a:r>
              <a:rPr lang="en-US"/>
              <a:t>Food security Questionnaire</a:t>
            </a:r>
          </a:p>
        </p:txBody>
      </p:sp>
    </p:spTree>
    <p:extLst>
      <p:ext uri="{BB962C8B-B14F-4D97-AF65-F5344CB8AC3E}">
        <p14:creationId xmlns:p14="http://schemas.microsoft.com/office/powerpoint/2010/main" val="37620945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196254"/>
            <a:ext cx="11672416" cy="836245"/>
          </a:xfrm>
        </p:spPr>
        <p:txBody>
          <a:bodyPr rtlCol="0">
            <a:normAutofit/>
          </a:bodyPr>
          <a:lstStyle/>
          <a:p>
            <a:pPr>
              <a:defRPr/>
            </a:pPr>
            <a:r>
              <a:rPr lang="fr-FR" altLang="fr-FR" dirty="0"/>
              <a:t>Section Identification (1/2)</a:t>
            </a:r>
            <a:endParaRPr lang="fr-FR" dirty="0"/>
          </a:p>
        </p:txBody>
      </p:sp>
      <p:sp>
        <p:nvSpPr>
          <p:cNvPr id="3" name="Content Placeholder 2"/>
          <p:cNvSpPr>
            <a:spLocks noGrp="1"/>
          </p:cNvSpPr>
          <p:nvPr>
            <p:ph idx="1"/>
          </p:nvPr>
        </p:nvSpPr>
        <p:spPr>
          <a:xfrm>
            <a:off x="377191" y="1443383"/>
            <a:ext cx="9214338" cy="4302108"/>
          </a:xfrm>
        </p:spPr>
        <p:txBody>
          <a:bodyPr numCol="1" rtlCol="0">
            <a:noAutofit/>
          </a:bodyPr>
          <a:lstStyle/>
          <a:p>
            <a:pPr>
              <a:lnSpc>
                <a:spcPct val="134000"/>
              </a:lnSpc>
              <a:spcBef>
                <a:spcPts val="0"/>
              </a:spcBef>
              <a:spcAft>
                <a:spcPts val="0"/>
              </a:spcAft>
              <a:buFont typeface="Arial" panose="020B0604020202020204" pitchFamily="34" charset="0"/>
              <a:buChar char="•"/>
              <a:defRPr/>
            </a:pPr>
            <a:r>
              <a:rPr lang="en-US" sz="2400" dirty="0">
                <a:sym typeface="Wingdings" panose="05000000000000000000" pitchFamily="2" charset="2"/>
              </a:rPr>
              <a:t>Camp name</a:t>
            </a:r>
          </a:p>
          <a:p>
            <a:pPr>
              <a:lnSpc>
                <a:spcPct val="134000"/>
              </a:lnSpc>
              <a:spcBef>
                <a:spcPts val="0"/>
              </a:spcBef>
              <a:spcAft>
                <a:spcPts val="0"/>
              </a:spcAft>
              <a:buFont typeface="Arial" panose="020B0604020202020204" pitchFamily="34" charset="0"/>
              <a:buChar char="•"/>
              <a:defRPr/>
            </a:pPr>
            <a:r>
              <a:rPr lang="en-US" sz="2400" dirty="0">
                <a:sym typeface="Wingdings" panose="05000000000000000000" pitchFamily="2" charset="2"/>
              </a:rPr>
              <a:t>Section code / Number</a:t>
            </a:r>
          </a:p>
          <a:p>
            <a:pPr>
              <a:lnSpc>
                <a:spcPct val="134000"/>
              </a:lnSpc>
              <a:spcBef>
                <a:spcPts val="0"/>
              </a:spcBef>
              <a:spcAft>
                <a:spcPts val="0"/>
              </a:spcAft>
              <a:buFont typeface="Arial" panose="020B0604020202020204" pitchFamily="34" charset="0"/>
              <a:buChar char="•"/>
              <a:defRPr/>
            </a:pPr>
            <a:r>
              <a:rPr lang="en-US" sz="2400" dirty="0">
                <a:sym typeface="Wingdings" panose="05000000000000000000" pitchFamily="2" charset="2"/>
              </a:rPr>
              <a:t>Zone code / Number</a:t>
            </a:r>
          </a:p>
          <a:p>
            <a:pPr>
              <a:lnSpc>
                <a:spcPct val="134000"/>
              </a:lnSpc>
              <a:spcBef>
                <a:spcPts val="0"/>
              </a:spcBef>
              <a:spcAft>
                <a:spcPts val="0"/>
              </a:spcAft>
              <a:buFont typeface="Arial" panose="020B0604020202020204" pitchFamily="34" charset="0"/>
              <a:buChar char="•"/>
              <a:defRPr/>
            </a:pPr>
            <a:r>
              <a:rPr lang="en-US" sz="2400" dirty="0">
                <a:sym typeface="Wingdings" panose="05000000000000000000" pitchFamily="2" charset="2"/>
              </a:rPr>
              <a:t>Block code / Number</a:t>
            </a:r>
          </a:p>
          <a:p>
            <a:pPr>
              <a:lnSpc>
                <a:spcPct val="134000"/>
              </a:lnSpc>
              <a:spcBef>
                <a:spcPts val="0"/>
              </a:spcBef>
              <a:spcAft>
                <a:spcPts val="0"/>
              </a:spcAft>
              <a:buFont typeface="Arial" panose="020B0604020202020204" pitchFamily="34" charset="0"/>
              <a:buChar char="•"/>
              <a:defRPr/>
            </a:pPr>
            <a:r>
              <a:rPr lang="en-US" sz="2400" dirty="0">
                <a:sym typeface="Wingdings" panose="05000000000000000000" pitchFamily="2" charset="2"/>
              </a:rPr>
              <a:t>Date of interview (DD/MM/YYYY)</a:t>
            </a:r>
          </a:p>
          <a:p>
            <a:pPr>
              <a:lnSpc>
                <a:spcPct val="134000"/>
              </a:lnSpc>
              <a:spcBef>
                <a:spcPts val="0"/>
              </a:spcBef>
              <a:spcAft>
                <a:spcPts val="0"/>
              </a:spcAft>
              <a:buFont typeface="Arial" panose="020B0604020202020204" pitchFamily="34" charset="0"/>
              <a:buChar char="•"/>
              <a:defRPr/>
            </a:pPr>
            <a:r>
              <a:rPr lang="en-US" sz="2400" dirty="0">
                <a:sym typeface="Wingdings" panose="05000000000000000000" pitchFamily="2" charset="2"/>
              </a:rPr>
              <a:t>Cluster Number </a:t>
            </a:r>
            <a:r>
              <a:rPr lang="en-US" sz="2400" i="1" dirty="0">
                <a:sym typeface="Wingdings" panose="05000000000000000000" pitchFamily="2" charset="2"/>
              </a:rPr>
              <a:t>(E.g. 101-132; 201-234; 301-332)</a:t>
            </a:r>
          </a:p>
          <a:p>
            <a:pPr>
              <a:lnSpc>
                <a:spcPct val="134000"/>
              </a:lnSpc>
              <a:spcBef>
                <a:spcPts val="0"/>
              </a:spcBef>
              <a:spcAft>
                <a:spcPts val="0"/>
              </a:spcAft>
              <a:buFont typeface="Arial" panose="020B0604020202020204" pitchFamily="34" charset="0"/>
              <a:buChar char="•"/>
              <a:defRPr/>
            </a:pPr>
            <a:r>
              <a:rPr lang="en-US" sz="2400" dirty="0">
                <a:sym typeface="Wingdings" panose="05000000000000000000" pitchFamily="2" charset="2"/>
              </a:rPr>
              <a:t>Team Number </a:t>
            </a:r>
            <a:r>
              <a:rPr lang="en-US" sz="2400" i="1" dirty="0">
                <a:sym typeface="Wingdings" panose="05000000000000000000" pitchFamily="2" charset="2"/>
              </a:rPr>
              <a:t>(E.g. 1-6)</a:t>
            </a:r>
            <a:endParaRPr lang="en-US" sz="2400" b="1" i="1" u="sng" dirty="0">
              <a:sym typeface="Wingdings" panose="05000000000000000000" pitchFamily="2" charset="2"/>
            </a:endParaRPr>
          </a:p>
          <a:p>
            <a:pPr>
              <a:lnSpc>
                <a:spcPct val="134000"/>
              </a:lnSpc>
              <a:spcBef>
                <a:spcPts val="0"/>
              </a:spcBef>
              <a:spcAft>
                <a:spcPts val="0"/>
              </a:spcAft>
              <a:buFont typeface="Arial" panose="020B0604020202020204" pitchFamily="34" charset="0"/>
              <a:buChar char="•"/>
              <a:defRPr/>
            </a:pPr>
            <a:r>
              <a:rPr lang="en-US" sz="2400" dirty="0">
                <a:sym typeface="Wingdings" panose="05000000000000000000" pitchFamily="2" charset="2"/>
              </a:rPr>
              <a:t>HH number </a:t>
            </a:r>
            <a:r>
              <a:rPr lang="en-US" sz="2400" i="1" dirty="0">
                <a:sym typeface="Wingdings" panose="05000000000000000000" pitchFamily="2" charset="2"/>
              </a:rPr>
              <a:t>(E.g. 01-12)</a:t>
            </a:r>
          </a:p>
        </p:txBody>
      </p:sp>
      <p:sp>
        <p:nvSpPr>
          <p:cNvPr id="4" name="ZoneTexte 3">
            <a:extLst>
              <a:ext uri="{FF2B5EF4-FFF2-40B4-BE49-F238E27FC236}">
                <a16:creationId xmlns:a16="http://schemas.microsoft.com/office/drawing/2014/main" id="{CF4EC164-E37A-4C9E-8FD5-AC20767E56F9}"/>
              </a:ext>
            </a:extLst>
          </p:cNvPr>
          <p:cNvSpPr txBox="1"/>
          <p:nvPr/>
        </p:nvSpPr>
        <p:spPr>
          <a:xfrm>
            <a:off x="8534400" y="2411730"/>
            <a:ext cx="3009900" cy="1815882"/>
          </a:xfrm>
          <a:prstGeom prst="rect">
            <a:avLst/>
          </a:prstGeom>
          <a:noFill/>
          <a:ln w="38100">
            <a:solidFill>
              <a:schemeClr val="bg2"/>
            </a:solidFill>
          </a:ln>
        </p:spPr>
        <p:txBody>
          <a:bodyPr wrap="square" rtlCol="0">
            <a:spAutoFit/>
          </a:bodyPr>
          <a:lstStyle/>
          <a:p>
            <a:r>
              <a:rPr lang="en-US" sz="2800">
                <a:sym typeface="Wingdings" panose="05000000000000000000" pitchFamily="2" charset="2"/>
              </a:rPr>
              <a:t> </a:t>
            </a:r>
            <a:r>
              <a:rPr lang="en-US" sz="2800" b="1">
                <a:sym typeface="Wingdings" panose="05000000000000000000" pitchFamily="2" charset="2"/>
              </a:rPr>
              <a:t>These variables are absolutely required</a:t>
            </a:r>
            <a:endParaRPr lang="en-US" sz="2800"/>
          </a:p>
        </p:txBody>
      </p:sp>
    </p:spTree>
    <p:extLst>
      <p:ext uri="{BB962C8B-B14F-4D97-AF65-F5344CB8AC3E}">
        <p14:creationId xmlns:p14="http://schemas.microsoft.com/office/powerpoint/2010/main" val="26466490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1" y="142364"/>
            <a:ext cx="11672416" cy="836245"/>
          </a:xfrm>
        </p:spPr>
        <p:txBody>
          <a:bodyPr rtlCol="0">
            <a:normAutofit/>
          </a:bodyPr>
          <a:lstStyle/>
          <a:p>
            <a:pPr>
              <a:defRPr/>
            </a:pPr>
            <a:r>
              <a:rPr lang="fr-FR" altLang="fr-FR" dirty="0"/>
              <a:t>Section Identification (2/2)</a:t>
            </a:r>
            <a:endParaRPr lang="fr-FR" dirty="0"/>
          </a:p>
        </p:txBody>
      </p:sp>
      <p:pic>
        <p:nvPicPr>
          <p:cNvPr id="4" name="Image 3">
            <a:extLst>
              <a:ext uri="{FF2B5EF4-FFF2-40B4-BE49-F238E27FC236}">
                <a16:creationId xmlns:a16="http://schemas.microsoft.com/office/drawing/2014/main" id="{2A7CEDDB-7910-4BEE-AF48-7FE9D02ED5D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720705" y="1128155"/>
            <a:ext cx="6750590" cy="4785757"/>
          </a:xfrm>
          <a:prstGeom prst="rect">
            <a:avLst/>
          </a:prstGeom>
        </p:spPr>
      </p:pic>
    </p:spTree>
    <p:extLst>
      <p:ext uri="{BB962C8B-B14F-4D97-AF65-F5344CB8AC3E}">
        <p14:creationId xmlns:p14="http://schemas.microsoft.com/office/powerpoint/2010/main" val="4688644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FS1: Food Assistance and Cooking Fuel (1/8)</a:t>
            </a:r>
            <a:endParaRPr lang="en-US" dirty="0"/>
          </a:p>
        </p:txBody>
      </p:sp>
      <p:pic>
        <p:nvPicPr>
          <p:cNvPr id="3" name="Image 2">
            <a:extLst>
              <a:ext uri="{FF2B5EF4-FFF2-40B4-BE49-F238E27FC236}">
                <a16:creationId xmlns:a16="http://schemas.microsoft.com/office/drawing/2014/main" id="{74AC6F64-6AEA-4285-A4AC-FED6A6A01A4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224930" y="1746738"/>
            <a:ext cx="9742140" cy="3528647"/>
          </a:xfrm>
          <a:prstGeom prst="rect">
            <a:avLst/>
          </a:prstGeom>
        </p:spPr>
      </p:pic>
    </p:spTree>
    <p:extLst>
      <p:ext uri="{BB962C8B-B14F-4D97-AF65-F5344CB8AC3E}">
        <p14:creationId xmlns:p14="http://schemas.microsoft.com/office/powerpoint/2010/main" val="13289497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Session 5</a:t>
            </a:r>
          </a:p>
        </p:txBody>
      </p:sp>
      <p:sp>
        <p:nvSpPr>
          <p:cNvPr id="3" name="Espace réservé du contenu 2"/>
          <p:cNvSpPr>
            <a:spLocks noGrp="1"/>
          </p:cNvSpPr>
          <p:nvPr>
            <p:ph idx="1"/>
          </p:nvPr>
        </p:nvSpPr>
        <p:spPr/>
        <p:txBody>
          <a:bodyPr>
            <a:normAutofit/>
          </a:bodyPr>
          <a:lstStyle/>
          <a:p>
            <a:pPr lvl="1">
              <a:lnSpc>
                <a:spcPct val="150000"/>
              </a:lnSpc>
              <a:spcBef>
                <a:spcPts val="0"/>
              </a:spcBef>
              <a:spcAft>
                <a:spcPts val="0"/>
              </a:spcAft>
              <a:buFont typeface="Arial" panose="020B0604020202020204" pitchFamily="34" charset="0"/>
              <a:buChar char="•"/>
            </a:pPr>
            <a:r>
              <a:rPr lang="en-US" sz="2600">
                <a:solidFill>
                  <a:schemeClr val="tx1"/>
                </a:solidFill>
              </a:rPr>
              <a:t>Demography questionnaire</a:t>
            </a:r>
          </a:p>
          <a:p>
            <a:pPr lvl="1">
              <a:lnSpc>
                <a:spcPct val="150000"/>
              </a:lnSpc>
              <a:spcBef>
                <a:spcPts val="0"/>
              </a:spcBef>
              <a:spcAft>
                <a:spcPts val="0"/>
              </a:spcAft>
              <a:buFont typeface="Arial" panose="020B0604020202020204" pitchFamily="34" charset="0"/>
              <a:buChar char="•"/>
            </a:pPr>
            <a:r>
              <a:rPr lang="en-US" sz="2600">
                <a:solidFill>
                  <a:schemeClr val="tx1"/>
                </a:solidFill>
              </a:rPr>
              <a:t>Food </a:t>
            </a:r>
            <a:r>
              <a:rPr lang="en-US" sz="2600"/>
              <a:t>S</a:t>
            </a:r>
            <a:r>
              <a:rPr lang="en-US" sz="2600">
                <a:solidFill>
                  <a:schemeClr val="tx1"/>
                </a:solidFill>
              </a:rPr>
              <a:t>ecurity Questionnaire</a:t>
            </a:r>
          </a:p>
          <a:p>
            <a:pPr lvl="1">
              <a:lnSpc>
                <a:spcPct val="150000"/>
              </a:lnSpc>
              <a:spcBef>
                <a:spcPts val="0"/>
              </a:spcBef>
              <a:spcAft>
                <a:spcPts val="0"/>
              </a:spcAft>
              <a:buFont typeface="Arial" panose="020B0604020202020204" pitchFamily="34" charset="0"/>
              <a:buChar char="•"/>
            </a:pPr>
            <a:r>
              <a:rPr lang="en-US" sz="2600">
                <a:solidFill>
                  <a:schemeClr val="tx1"/>
                </a:solidFill>
              </a:rPr>
              <a:t>Mosquito Net Coverage Questionnaire</a:t>
            </a:r>
          </a:p>
          <a:p>
            <a:pPr lvl="1">
              <a:lnSpc>
                <a:spcPct val="150000"/>
              </a:lnSpc>
              <a:spcBef>
                <a:spcPts val="0"/>
              </a:spcBef>
              <a:spcAft>
                <a:spcPts val="0"/>
              </a:spcAft>
              <a:buFont typeface="Arial" panose="020B0604020202020204" pitchFamily="34" charset="0"/>
              <a:buChar char="•"/>
            </a:pPr>
            <a:r>
              <a:rPr lang="en-US" sz="2600">
                <a:solidFill>
                  <a:schemeClr val="tx1"/>
                </a:solidFill>
              </a:rPr>
              <a:t>Water, Sanitation and Hygiène Questionnaire (WASH)</a:t>
            </a:r>
          </a:p>
        </p:txBody>
      </p:sp>
    </p:spTree>
    <p:extLst>
      <p:ext uri="{BB962C8B-B14F-4D97-AF65-F5344CB8AC3E}">
        <p14:creationId xmlns:p14="http://schemas.microsoft.com/office/powerpoint/2010/main" val="412440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FS1: Food Assistance and Cooking Fuel (2/8)</a:t>
            </a:r>
            <a:endParaRPr lang="fr-FR" dirty="0"/>
          </a:p>
        </p:txBody>
      </p:sp>
      <p:pic>
        <p:nvPicPr>
          <p:cNvPr id="4" name="Image 3">
            <a:extLst>
              <a:ext uri="{FF2B5EF4-FFF2-40B4-BE49-F238E27FC236}">
                <a16:creationId xmlns:a16="http://schemas.microsoft.com/office/drawing/2014/main" id="{C71385D9-F199-4AF8-AEA7-07083DEB111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15060" y="1737417"/>
            <a:ext cx="9961880" cy="3383166"/>
          </a:xfrm>
          <a:prstGeom prst="rect">
            <a:avLst/>
          </a:prstGeom>
        </p:spPr>
      </p:pic>
    </p:spTree>
    <p:extLst>
      <p:ext uri="{BB962C8B-B14F-4D97-AF65-F5344CB8AC3E}">
        <p14:creationId xmlns:p14="http://schemas.microsoft.com/office/powerpoint/2010/main" val="12732990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FS1: Food Assistance and Cooking Fuel (3/8)</a:t>
            </a:r>
            <a:endParaRPr lang="fr-FR" dirty="0"/>
          </a:p>
        </p:txBody>
      </p:sp>
      <p:pic>
        <p:nvPicPr>
          <p:cNvPr id="4" name="Image 3">
            <a:extLst>
              <a:ext uri="{FF2B5EF4-FFF2-40B4-BE49-F238E27FC236}">
                <a16:creationId xmlns:a16="http://schemas.microsoft.com/office/drawing/2014/main" id="{6949E6D2-87F6-4621-8F27-86BD92B7095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94382" y="2379481"/>
            <a:ext cx="10003235" cy="2099037"/>
          </a:xfrm>
          <a:prstGeom prst="rect">
            <a:avLst/>
          </a:prstGeom>
        </p:spPr>
      </p:pic>
    </p:spTree>
    <p:extLst>
      <p:ext uri="{BB962C8B-B14F-4D97-AF65-F5344CB8AC3E}">
        <p14:creationId xmlns:p14="http://schemas.microsoft.com/office/powerpoint/2010/main" val="10638211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FS1: Food Assistance and Cooking Fuel (4/8)</a:t>
            </a:r>
            <a:endParaRPr lang="fr-FR" dirty="0"/>
          </a:p>
        </p:txBody>
      </p:sp>
      <p:pic>
        <p:nvPicPr>
          <p:cNvPr id="5" name="Image 4">
            <a:extLst>
              <a:ext uri="{FF2B5EF4-FFF2-40B4-BE49-F238E27FC236}">
                <a16:creationId xmlns:a16="http://schemas.microsoft.com/office/drawing/2014/main" id="{5148DEED-2B2B-491E-B8E1-5465BFD90D9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892763" y="1260230"/>
            <a:ext cx="7360046" cy="4669596"/>
          </a:xfrm>
          <a:prstGeom prst="rect">
            <a:avLst/>
          </a:prstGeom>
        </p:spPr>
      </p:pic>
    </p:spTree>
    <p:extLst>
      <p:ext uri="{BB962C8B-B14F-4D97-AF65-F5344CB8AC3E}">
        <p14:creationId xmlns:p14="http://schemas.microsoft.com/office/powerpoint/2010/main" val="24256496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FS1: Food Assistance and Cooking Fuel (5/8)</a:t>
            </a:r>
            <a:endParaRPr lang="fr-FR" dirty="0"/>
          </a:p>
        </p:txBody>
      </p:sp>
      <p:pic>
        <p:nvPicPr>
          <p:cNvPr id="4" name="Image 3">
            <a:extLst>
              <a:ext uri="{FF2B5EF4-FFF2-40B4-BE49-F238E27FC236}">
                <a16:creationId xmlns:a16="http://schemas.microsoft.com/office/drawing/2014/main" id="{48F30CC7-9C4B-439F-A9BA-3B3BE60B742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240430" y="1914920"/>
            <a:ext cx="9711140" cy="3028160"/>
          </a:xfrm>
          <a:prstGeom prst="rect">
            <a:avLst/>
          </a:prstGeom>
        </p:spPr>
      </p:pic>
    </p:spTree>
    <p:extLst>
      <p:ext uri="{BB962C8B-B14F-4D97-AF65-F5344CB8AC3E}">
        <p14:creationId xmlns:p14="http://schemas.microsoft.com/office/powerpoint/2010/main" val="33109911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FS1: Food Assistance and Cooking Fuel (6/8)</a:t>
            </a:r>
            <a:endParaRPr lang="fr-FR" dirty="0"/>
          </a:p>
        </p:txBody>
      </p:sp>
      <p:pic>
        <p:nvPicPr>
          <p:cNvPr id="5" name="Image 4">
            <a:extLst>
              <a:ext uri="{FF2B5EF4-FFF2-40B4-BE49-F238E27FC236}">
                <a16:creationId xmlns:a16="http://schemas.microsoft.com/office/drawing/2014/main" id="{9E859889-A63E-47BF-847E-CE598293C9A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817126" y="1372900"/>
            <a:ext cx="8557747" cy="4359685"/>
          </a:xfrm>
          <a:prstGeom prst="rect">
            <a:avLst/>
          </a:prstGeom>
        </p:spPr>
      </p:pic>
    </p:spTree>
    <p:extLst>
      <p:ext uri="{BB962C8B-B14F-4D97-AF65-F5344CB8AC3E}">
        <p14:creationId xmlns:p14="http://schemas.microsoft.com/office/powerpoint/2010/main" val="12229219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FS1: Food Assistance and Cooking Fuel (7/8)</a:t>
            </a:r>
            <a:endParaRPr lang="fr-FR" dirty="0"/>
          </a:p>
        </p:txBody>
      </p:sp>
      <p:pic>
        <p:nvPicPr>
          <p:cNvPr id="4" name="Image 3">
            <a:extLst>
              <a:ext uri="{FF2B5EF4-FFF2-40B4-BE49-F238E27FC236}">
                <a16:creationId xmlns:a16="http://schemas.microsoft.com/office/drawing/2014/main" id="{19F7CD5B-762C-4949-8B50-05C44C88573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81595" y="2034387"/>
            <a:ext cx="10228809" cy="2652459"/>
          </a:xfrm>
          <a:prstGeom prst="rect">
            <a:avLst/>
          </a:prstGeom>
        </p:spPr>
      </p:pic>
    </p:spTree>
    <p:extLst>
      <p:ext uri="{BB962C8B-B14F-4D97-AF65-F5344CB8AC3E}">
        <p14:creationId xmlns:p14="http://schemas.microsoft.com/office/powerpoint/2010/main" val="13438156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FS1: Food Assistance and Cooking Fuel (8/8)</a:t>
            </a:r>
            <a:endParaRPr lang="fr-FR" dirty="0"/>
          </a:p>
        </p:txBody>
      </p:sp>
      <p:pic>
        <p:nvPicPr>
          <p:cNvPr id="4" name="Image 3">
            <a:extLst>
              <a:ext uri="{FF2B5EF4-FFF2-40B4-BE49-F238E27FC236}">
                <a16:creationId xmlns:a16="http://schemas.microsoft.com/office/drawing/2014/main" id="{B3B8610F-CA57-4491-8110-080B841D294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34261" y="1739002"/>
            <a:ext cx="9323478" cy="3379995"/>
          </a:xfrm>
          <a:prstGeom prst="rect">
            <a:avLst/>
          </a:prstGeom>
        </p:spPr>
      </p:pic>
    </p:spTree>
    <p:extLst>
      <p:ext uri="{BB962C8B-B14F-4D97-AF65-F5344CB8AC3E}">
        <p14:creationId xmlns:p14="http://schemas.microsoft.com/office/powerpoint/2010/main" val="5769993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FS2: Negative household coping strategies (1/6)</a:t>
            </a:r>
            <a:endParaRPr lang="en-US" dirty="0"/>
          </a:p>
        </p:txBody>
      </p:sp>
      <p:pic>
        <p:nvPicPr>
          <p:cNvPr id="3" name="Image 2">
            <a:extLst>
              <a:ext uri="{FF2B5EF4-FFF2-40B4-BE49-F238E27FC236}">
                <a16:creationId xmlns:a16="http://schemas.microsoft.com/office/drawing/2014/main" id="{B3D4FB6C-BCCD-4327-8F39-EE056B071E7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1"/>
          <a:stretch/>
        </p:blipFill>
        <p:spPr>
          <a:xfrm>
            <a:off x="2039815" y="1570893"/>
            <a:ext cx="8153400" cy="4081147"/>
          </a:xfrm>
          <a:prstGeom prst="rect">
            <a:avLst/>
          </a:prstGeom>
        </p:spPr>
      </p:pic>
    </p:spTree>
    <p:extLst>
      <p:ext uri="{BB962C8B-B14F-4D97-AF65-F5344CB8AC3E}">
        <p14:creationId xmlns:p14="http://schemas.microsoft.com/office/powerpoint/2010/main" val="20286525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FS2: Negative household coping strategies (2/6)</a:t>
            </a:r>
            <a:endParaRPr lang="fr-FR" dirty="0"/>
          </a:p>
        </p:txBody>
      </p:sp>
      <p:pic>
        <p:nvPicPr>
          <p:cNvPr id="4" name="Image 3">
            <a:extLst>
              <a:ext uri="{FF2B5EF4-FFF2-40B4-BE49-F238E27FC236}">
                <a16:creationId xmlns:a16="http://schemas.microsoft.com/office/drawing/2014/main" id="{DEA73406-7241-441D-A974-AA22C638870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717430" y="2256691"/>
            <a:ext cx="8757139" cy="2344617"/>
          </a:xfrm>
          <a:prstGeom prst="rect">
            <a:avLst/>
          </a:prstGeom>
        </p:spPr>
      </p:pic>
    </p:spTree>
    <p:extLst>
      <p:ext uri="{BB962C8B-B14F-4D97-AF65-F5344CB8AC3E}">
        <p14:creationId xmlns:p14="http://schemas.microsoft.com/office/powerpoint/2010/main" val="31018970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FS2: Negative household coping strategies (3/6)</a:t>
            </a:r>
            <a:endParaRPr lang="fr-FR" dirty="0"/>
          </a:p>
        </p:txBody>
      </p:sp>
      <p:pic>
        <p:nvPicPr>
          <p:cNvPr id="4" name="Image 3">
            <a:extLst>
              <a:ext uri="{FF2B5EF4-FFF2-40B4-BE49-F238E27FC236}">
                <a16:creationId xmlns:a16="http://schemas.microsoft.com/office/drawing/2014/main" id="{EC6139A9-1B9C-4A0F-AD05-02939C101A4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00907" y="1705707"/>
            <a:ext cx="9390186" cy="3446585"/>
          </a:xfrm>
          <a:prstGeom prst="rect">
            <a:avLst/>
          </a:prstGeom>
        </p:spPr>
      </p:pic>
    </p:spTree>
    <p:extLst>
      <p:ext uri="{BB962C8B-B14F-4D97-AF65-F5344CB8AC3E}">
        <p14:creationId xmlns:p14="http://schemas.microsoft.com/office/powerpoint/2010/main" val="3550855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8720" y="2747962"/>
            <a:ext cx="11594559" cy="1362075"/>
          </a:xfrm>
        </p:spPr>
        <p:txBody>
          <a:bodyPr>
            <a:normAutofit/>
          </a:bodyPr>
          <a:lstStyle/>
          <a:p>
            <a:r>
              <a:rPr lang="en-US"/>
              <a:t>Demography Questionnaire</a:t>
            </a:r>
          </a:p>
        </p:txBody>
      </p:sp>
    </p:spTree>
    <p:extLst>
      <p:ext uri="{BB962C8B-B14F-4D97-AF65-F5344CB8AC3E}">
        <p14:creationId xmlns:p14="http://schemas.microsoft.com/office/powerpoint/2010/main" val="15555303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FS2: Negative household coping strategies (4/6)</a:t>
            </a:r>
            <a:endParaRPr lang="fr-FR" dirty="0"/>
          </a:p>
        </p:txBody>
      </p:sp>
      <p:pic>
        <p:nvPicPr>
          <p:cNvPr id="3" name="Image 2">
            <a:extLst>
              <a:ext uri="{FF2B5EF4-FFF2-40B4-BE49-F238E27FC236}">
                <a16:creationId xmlns:a16="http://schemas.microsoft.com/office/drawing/2014/main" id="{88A30D08-DF5D-4206-9E9E-788646C0121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1"/>
          <a:stretch/>
        </p:blipFill>
        <p:spPr>
          <a:xfrm>
            <a:off x="2157046" y="1641231"/>
            <a:ext cx="7877908" cy="3575538"/>
          </a:xfrm>
          <a:prstGeom prst="rect">
            <a:avLst/>
          </a:prstGeom>
        </p:spPr>
      </p:pic>
    </p:spTree>
    <p:extLst>
      <p:ext uri="{BB962C8B-B14F-4D97-AF65-F5344CB8AC3E}">
        <p14:creationId xmlns:p14="http://schemas.microsoft.com/office/powerpoint/2010/main" val="6016615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FS2: Negative household coping strategies (5/6)</a:t>
            </a:r>
            <a:endParaRPr lang="fr-FR" dirty="0"/>
          </a:p>
        </p:txBody>
      </p:sp>
      <p:pic>
        <p:nvPicPr>
          <p:cNvPr id="4" name="Image 3">
            <a:extLst>
              <a:ext uri="{FF2B5EF4-FFF2-40B4-BE49-F238E27FC236}">
                <a16:creationId xmlns:a16="http://schemas.microsoft.com/office/drawing/2014/main" id="{26DBD089-ACCC-4121-9606-D43CCF380C3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897007" y="1359877"/>
            <a:ext cx="6397985" cy="4443045"/>
          </a:xfrm>
          <a:prstGeom prst="rect">
            <a:avLst/>
          </a:prstGeom>
        </p:spPr>
      </p:pic>
    </p:spTree>
    <p:extLst>
      <p:ext uri="{BB962C8B-B14F-4D97-AF65-F5344CB8AC3E}">
        <p14:creationId xmlns:p14="http://schemas.microsoft.com/office/powerpoint/2010/main" val="852041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FS2: Negative household coping strategies (6/6)</a:t>
            </a:r>
            <a:endParaRPr lang="fr-FR" dirty="0"/>
          </a:p>
        </p:txBody>
      </p:sp>
      <p:pic>
        <p:nvPicPr>
          <p:cNvPr id="3" name="Image 2">
            <a:extLst>
              <a:ext uri="{FF2B5EF4-FFF2-40B4-BE49-F238E27FC236}">
                <a16:creationId xmlns:a16="http://schemas.microsoft.com/office/drawing/2014/main" id="{F409F047-E493-48F4-89C0-557A40CC922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966217" y="1430215"/>
            <a:ext cx="8259565" cy="4372708"/>
          </a:xfrm>
          <a:prstGeom prst="rect">
            <a:avLst/>
          </a:prstGeom>
        </p:spPr>
      </p:pic>
    </p:spTree>
    <p:extLst>
      <p:ext uri="{BB962C8B-B14F-4D97-AF65-F5344CB8AC3E}">
        <p14:creationId xmlns:p14="http://schemas.microsoft.com/office/powerpoint/2010/main" val="30082002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FS3: Food Consumption Score (1/10)</a:t>
            </a:r>
            <a:endParaRPr lang="en-US" dirty="0"/>
          </a:p>
        </p:txBody>
      </p:sp>
      <p:pic>
        <p:nvPicPr>
          <p:cNvPr id="3" name="Image 2">
            <a:extLst>
              <a:ext uri="{FF2B5EF4-FFF2-40B4-BE49-F238E27FC236}">
                <a16:creationId xmlns:a16="http://schemas.microsoft.com/office/drawing/2014/main" id="{07A74855-5E91-446E-958D-B37986CF94E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291861" y="1453661"/>
            <a:ext cx="7608277" cy="4185140"/>
          </a:xfrm>
          <a:prstGeom prst="rect">
            <a:avLst/>
          </a:prstGeom>
        </p:spPr>
      </p:pic>
    </p:spTree>
    <p:extLst>
      <p:ext uri="{BB962C8B-B14F-4D97-AF65-F5344CB8AC3E}">
        <p14:creationId xmlns:p14="http://schemas.microsoft.com/office/powerpoint/2010/main" val="714333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791" y="408257"/>
            <a:ext cx="11672416" cy="824716"/>
          </a:xfrm>
        </p:spPr>
        <p:txBody>
          <a:bodyPr>
            <a:normAutofit fontScale="90000"/>
          </a:bodyPr>
          <a:lstStyle/>
          <a:p>
            <a:r>
              <a:rPr lang="en-US" dirty="0"/>
              <a:t>Section FS3: Food Consumption Score - Small Quantities (1/2)</a:t>
            </a:r>
          </a:p>
        </p:txBody>
      </p:sp>
      <p:sp>
        <p:nvSpPr>
          <p:cNvPr id="3" name="Espace réservé du contenu 2"/>
          <p:cNvSpPr>
            <a:spLocks noGrp="1"/>
          </p:cNvSpPr>
          <p:nvPr>
            <p:ph idx="1"/>
          </p:nvPr>
        </p:nvSpPr>
        <p:spPr>
          <a:xfrm>
            <a:off x="384778" y="1594338"/>
            <a:ext cx="11422441" cy="4161692"/>
          </a:xfrm>
        </p:spPr>
        <p:txBody>
          <a:bodyPr>
            <a:normAutofit/>
          </a:bodyPr>
          <a:lstStyle/>
          <a:p>
            <a:pPr marL="457189" marR="0" lvl="0" indent="-457189" algn="l" defTabSz="609585" rtl="0" eaLnBrk="1" fontAlgn="auto" latinLnBrk="0" hangingPunct="1">
              <a:lnSpc>
                <a:spcPct val="100000"/>
              </a:lnSpc>
              <a:spcBef>
                <a:spcPts val="0"/>
              </a:spcBef>
              <a:spcAft>
                <a:spcPts val="0"/>
              </a:spcAft>
              <a:buClr>
                <a:srgbClr val="0072BC"/>
              </a:buClr>
              <a:buSzTx/>
              <a:buFont typeface="Calibri" panose="020F050202020403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rial"/>
                <a:ea typeface="+mn-ea"/>
                <a:cs typeface="+mn-cs"/>
              </a:rPr>
              <a:t>If a </a:t>
            </a:r>
            <a:r>
              <a:rPr kumimoji="0" lang="en-US" sz="2400" b="1" i="0" u="none" strike="noStrike" kern="1200" cap="none" spc="0" normalizeH="0" baseline="0" noProof="0" dirty="0">
                <a:ln>
                  <a:noFill/>
                </a:ln>
                <a:solidFill>
                  <a:prstClr val="black"/>
                </a:solidFill>
                <a:effectLst/>
                <a:uLnTx/>
                <a:uFillTx/>
                <a:latin typeface="Arial"/>
                <a:ea typeface="+mn-ea"/>
                <a:cs typeface="+mn-cs"/>
              </a:rPr>
              <a:t>food item is consumed only as a condiment or in such small quantity </a:t>
            </a:r>
            <a:r>
              <a:rPr kumimoji="0" lang="en-US" sz="2400" b="0" i="0" u="none" strike="noStrike" kern="1200" cap="none" spc="0" normalizeH="0" baseline="0" noProof="0" dirty="0">
                <a:ln>
                  <a:noFill/>
                </a:ln>
                <a:solidFill>
                  <a:prstClr val="black"/>
                </a:solidFill>
                <a:effectLst/>
                <a:uLnTx/>
                <a:uFillTx/>
                <a:latin typeface="Arial"/>
                <a:ea typeface="+mn-ea"/>
                <a:cs typeface="+mn-cs"/>
              </a:rPr>
              <a:t>that it cannot be considered as a proper portion by the household, </a:t>
            </a:r>
            <a:r>
              <a:rPr kumimoji="0" lang="en-US" sz="2400" b="1" i="0" u="none" strike="noStrike" kern="1200" cap="none" spc="0" normalizeH="0" baseline="0" noProof="0" dirty="0">
                <a:ln>
                  <a:noFill/>
                </a:ln>
                <a:solidFill>
                  <a:prstClr val="black"/>
                </a:solidFill>
                <a:effectLst/>
                <a:uLnTx/>
                <a:uFillTx/>
                <a:latin typeface="Arial"/>
                <a:ea typeface="+mn-ea"/>
                <a:cs typeface="+mn-cs"/>
              </a:rPr>
              <a:t>it should not be registered</a:t>
            </a:r>
          </a:p>
          <a:p>
            <a:pPr marL="0" marR="0" lvl="0" indent="0" algn="l" defTabSz="609585" rtl="0" eaLnBrk="1" fontAlgn="auto" latinLnBrk="0" hangingPunct="1">
              <a:lnSpc>
                <a:spcPct val="100000"/>
              </a:lnSpc>
              <a:spcBef>
                <a:spcPts val="0"/>
              </a:spcBef>
              <a:spcAft>
                <a:spcPts val="0"/>
              </a:spcAft>
              <a:buClr>
                <a:srgbClr val="0072BC"/>
              </a:buClr>
              <a:buSzTx/>
              <a:buNone/>
              <a:tabLst/>
              <a:defRPr/>
            </a:pPr>
            <a:endParaRPr kumimoji="0" lang="fr-FR" sz="24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609585" rtl="0" eaLnBrk="1" fontAlgn="auto" latinLnBrk="0" hangingPunct="1">
              <a:lnSpc>
                <a:spcPct val="100000"/>
              </a:lnSpc>
              <a:spcBef>
                <a:spcPts val="0"/>
              </a:spcBef>
              <a:spcAft>
                <a:spcPts val="0"/>
              </a:spcAft>
              <a:buClr>
                <a:srgbClr val="0072BC"/>
              </a:buClr>
              <a:buSzTx/>
              <a:buNone/>
              <a:tabLst/>
              <a:defRPr/>
            </a:pPr>
            <a:endParaRPr kumimoji="0" lang="fr-FR" sz="2400" b="0" i="0" u="none" strike="noStrike" kern="1200" cap="none" spc="0" normalizeH="0" baseline="0" noProof="0" dirty="0">
              <a:ln>
                <a:noFill/>
              </a:ln>
              <a:solidFill>
                <a:prstClr val="black"/>
              </a:solidFill>
              <a:effectLst/>
              <a:uLnTx/>
              <a:uFillTx/>
              <a:latin typeface="Arial"/>
              <a:ea typeface="+mn-ea"/>
              <a:cs typeface="+mn-cs"/>
            </a:endParaRPr>
          </a:p>
          <a:p>
            <a:pPr marL="457189" marR="0" lvl="0" indent="-457189" algn="l" defTabSz="609585" rtl="0" eaLnBrk="1" fontAlgn="auto" latinLnBrk="0" hangingPunct="1">
              <a:lnSpc>
                <a:spcPct val="100000"/>
              </a:lnSpc>
              <a:spcBef>
                <a:spcPts val="0"/>
              </a:spcBef>
              <a:spcAft>
                <a:spcPts val="0"/>
              </a:spcAft>
              <a:buClr>
                <a:srgbClr val="0072BC"/>
              </a:buClr>
              <a:buSzTx/>
              <a:buFont typeface="Calibri" panose="020F0502020204030204" pitchFamily="34" charset="0"/>
              <a:buChar char="•"/>
              <a:tabLst/>
              <a:defRPr/>
            </a:pPr>
            <a:r>
              <a:rPr kumimoji="0" lang="en-US" sz="2400" b="1" i="0" u="sng" strike="noStrike" kern="1200" cap="none" spc="0" normalizeH="0" baseline="0" noProof="0" dirty="0">
                <a:ln>
                  <a:noFill/>
                </a:ln>
                <a:solidFill>
                  <a:prstClr val="black"/>
                </a:solidFill>
                <a:effectLst/>
                <a:uLnTx/>
                <a:uFillTx/>
                <a:latin typeface="Arial"/>
                <a:ea typeface="+mn-ea"/>
                <a:cs typeface="+mn-cs"/>
              </a:rPr>
              <a:t>Prior to asking the food consumption questions</a:t>
            </a:r>
            <a:r>
              <a:rPr kumimoji="0" lang="en-US" sz="2400" i="0" strike="noStrike" kern="1200" cap="none" spc="0" normalizeH="0" baseline="0" noProof="0" dirty="0">
                <a:ln>
                  <a:noFill/>
                </a:ln>
                <a:solidFill>
                  <a:prstClr val="black"/>
                </a:solidFill>
                <a:effectLst/>
                <a:uLnTx/>
                <a:uFillTx/>
                <a:latin typeface="Arial"/>
                <a:ea typeface="+mn-ea"/>
                <a:cs typeface="+mn-cs"/>
              </a:rPr>
              <a:t>, enumerators should explain to the respondent </a:t>
            </a:r>
            <a:r>
              <a:rPr kumimoji="0" lang="en-US" sz="2400" b="1" i="0" strike="noStrike" kern="1200" cap="none" spc="0" normalizeH="0" baseline="0" noProof="0" dirty="0">
                <a:ln>
                  <a:noFill/>
                </a:ln>
                <a:solidFill>
                  <a:prstClr val="black"/>
                </a:solidFill>
                <a:effectLst/>
                <a:uLnTx/>
                <a:uFillTx/>
                <a:latin typeface="Arial"/>
                <a:ea typeface="+mn-ea"/>
                <a:cs typeface="+mn-cs"/>
              </a:rPr>
              <a:t>context-specific examples of food quantities considered too small to be captured </a:t>
            </a:r>
            <a:r>
              <a:rPr kumimoji="0" lang="en-US" sz="2400" i="0" strike="noStrike" kern="1200" cap="none" spc="0" normalizeH="0" baseline="0" noProof="0" dirty="0">
                <a:ln>
                  <a:noFill/>
                </a:ln>
                <a:solidFill>
                  <a:prstClr val="black"/>
                </a:solidFill>
                <a:effectLst/>
                <a:uLnTx/>
                <a:uFillTx/>
                <a:latin typeface="Arial"/>
                <a:ea typeface="+mn-ea"/>
                <a:cs typeface="+mn-cs"/>
              </a:rPr>
              <a:t>by the food groups</a:t>
            </a:r>
          </a:p>
        </p:txBody>
      </p:sp>
    </p:spTree>
    <p:extLst>
      <p:ext uri="{BB962C8B-B14F-4D97-AF65-F5344CB8AC3E}">
        <p14:creationId xmlns:p14="http://schemas.microsoft.com/office/powerpoint/2010/main" val="2873448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791" y="408257"/>
            <a:ext cx="11672416" cy="824716"/>
          </a:xfrm>
        </p:spPr>
        <p:txBody>
          <a:bodyPr>
            <a:normAutofit fontScale="90000"/>
          </a:bodyPr>
          <a:lstStyle/>
          <a:p>
            <a:r>
              <a:rPr lang="en-US" dirty="0"/>
              <a:t>Section FS3: Food Consumption Score - Small Quantities (2/2)</a:t>
            </a:r>
            <a:endParaRPr lang="fr-FR" dirty="0"/>
          </a:p>
        </p:txBody>
      </p:sp>
      <p:pic>
        <p:nvPicPr>
          <p:cNvPr id="4" name="Image 3">
            <a:extLst>
              <a:ext uri="{FF2B5EF4-FFF2-40B4-BE49-F238E27FC236}">
                <a16:creationId xmlns:a16="http://schemas.microsoft.com/office/drawing/2014/main" id="{AFA75EE3-9FE4-4504-BF38-0251328FC43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1240"/>
          <a:stretch/>
        </p:blipFill>
        <p:spPr>
          <a:xfrm>
            <a:off x="2075483" y="1401288"/>
            <a:ext cx="8041031" cy="4922932"/>
          </a:xfrm>
          <a:prstGeom prst="rect">
            <a:avLst/>
          </a:prstGeom>
        </p:spPr>
      </p:pic>
    </p:spTree>
    <p:extLst>
      <p:ext uri="{BB962C8B-B14F-4D97-AF65-F5344CB8AC3E}">
        <p14:creationId xmlns:p14="http://schemas.microsoft.com/office/powerpoint/2010/main" val="5151391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FS3: Food Consumption Score (2/10)</a:t>
            </a:r>
            <a:endParaRPr lang="fr-FR" dirty="0"/>
          </a:p>
        </p:txBody>
      </p:sp>
      <p:pic>
        <p:nvPicPr>
          <p:cNvPr id="4" name="Image 3">
            <a:extLst>
              <a:ext uri="{FF2B5EF4-FFF2-40B4-BE49-F238E27FC236}">
                <a16:creationId xmlns:a16="http://schemas.microsoft.com/office/drawing/2014/main" id="{8DE062AD-86FA-4697-AD9F-0B3599D86A9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844765" y="1582615"/>
            <a:ext cx="8502470" cy="3692770"/>
          </a:xfrm>
          <a:prstGeom prst="rect">
            <a:avLst/>
          </a:prstGeom>
        </p:spPr>
      </p:pic>
    </p:spTree>
    <p:extLst>
      <p:ext uri="{BB962C8B-B14F-4D97-AF65-F5344CB8AC3E}">
        <p14:creationId xmlns:p14="http://schemas.microsoft.com/office/powerpoint/2010/main" val="29626230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FS3: Food Consumption Score (3/10)</a:t>
            </a:r>
            <a:endParaRPr lang="fr-FR" dirty="0"/>
          </a:p>
        </p:txBody>
      </p:sp>
      <p:pic>
        <p:nvPicPr>
          <p:cNvPr id="3" name="Image 2">
            <a:extLst>
              <a:ext uri="{FF2B5EF4-FFF2-40B4-BE49-F238E27FC236}">
                <a16:creationId xmlns:a16="http://schemas.microsoft.com/office/drawing/2014/main" id="{A1E2A150-5DE3-4BAC-8C57-2052CFA3640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560117" y="1793630"/>
            <a:ext cx="9071766" cy="3270739"/>
          </a:xfrm>
          <a:prstGeom prst="rect">
            <a:avLst/>
          </a:prstGeom>
        </p:spPr>
      </p:pic>
    </p:spTree>
    <p:extLst>
      <p:ext uri="{BB962C8B-B14F-4D97-AF65-F5344CB8AC3E}">
        <p14:creationId xmlns:p14="http://schemas.microsoft.com/office/powerpoint/2010/main" val="11483984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FS3: Food Consumption Score (4/10)</a:t>
            </a:r>
            <a:endParaRPr lang="fr-FR" dirty="0"/>
          </a:p>
        </p:txBody>
      </p:sp>
      <p:pic>
        <p:nvPicPr>
          <p:cNvPr id="3" name="Image 2">
            <a:extLst>
              <a:ext uri="{FF2B5EF4-FFF2-40B4-BE49-F238E27FC236}">
                <a16:creationId xmlns:a16="http://schemas.microsoft.com/office/drawing/2014/main" id="{F93089F4-270D-4796-BE8B-37F69BCDB44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022231" y="1315414"/>
            <a:ext cx="8147538" cy="4227172"/>
          </a:xfrm>
          <a:prstGeom prst="rect">
            <a:avLst/>
          </a:prstGeom>
        </p:spPr>
      </p:pic>
    </p:spTree>
    <p:extLst>
      <p:ext uri="{BB962C8B-B14F-4D97-AF65-F5344CB8AC3E}">
        <p14:creationId xmlns:p14="http://schemas.microsoft.com/office/powerpoint/2010/main" val="20362350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FS3: Food Consumption Score (5/10)</a:t>
            </a:r>
            <a:endParaRPr lang="fr-FR" dirty="0"/>
          </a:p>
        </p:txBody>
      </p:sp>
      <p:pic>
        <p:nvPicPr>
          <p:cNvPr id="3" name="Image 2">
            <a:extLst>
              <a:ext uri="{FF2B5EF4-FFF2-40B4-BE49-F238E27FC236}">
                <a16:creationId xmlns:a16="http://schemas.microsoft.com/office/drawing/2014/main" id="{E8F8E415-980D-4D8B-8847-6A1AD1B1F8D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743292" y="1887415"/>
            <a:ext cx="8705416" cy="3083169"/>
          </a:xfrm>
          <a:prstGeom prst="rect">
            <a:avLst/>
          </a:prstGeom>
        </p:spPr>
      </p:pic>
    </p:spTree>
    <p:extLst>
      <p:ext uri="{BB962C8B-B14F-4D97-AF65-F5344CB8AC3E}">
        <p14:creationId xmlns:p14="http://schemas.microsoft.com/office/powerpoint/2010/main" val="23081607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8712" y="272466"/>
            <a:ext cx="11672416" cy="782612"/>
          </a:xfrm>
        </p:spPr>
        <p:txBody>
          <a:bodyPr rtlCol="0">
            <a:normAutofit/>
          </a:bodyPr>
          <a:lstStyle/>
          <a:p>
            <a:pPr>
              <a:defRPr/>
            </a:pPr>
            <a:r>
              <a:rPr lang="en-US" dirty="0"/>
              <a:t>Verbal Consent </a:t>
            </a:r>
          </a:p>
        </p:txBody>
      </p:sp>
      <p:sp>
        <p:nvSpPr>
          <p:cNvPr id="3" name="Content Placeholder 2"/>
          <p:cNvSpPr>
            <a:spLocks noGrp="1"/>
          </p:cNvSpPr>
          <p:nvPr>
            <p:ph idx="1"/>
          </p:nvPr>
        </p:nvSpPr>
        <p:spPr>
          <a:xfrm>
            <a:off x="278712" y="1055078"/>
            <a:ext cx="11887199" cy="5181599"/>
          </a:xfrm>
        </p:spPr>
        <p:txBody>
          <a:bodyPr rtlCol="0">
            <a:noAutofit/>
          </a:bodyPr>
          <a:lstStyle/>
          <a:p>
            <a:pPr marL="0" indent="0">
              <a:lnSpc>
                <a:spcPct val="100000"/>
              </a:lnSpc>
              <a:spcBef>
                <a:spcPts val="0"/>
              </a:spcBef>
              <a:spcAft>
                <a:spcPts val="0"/>
              </a:spcAft>
              <a:buNone/>
              <a:defRPr/>
            </a:pPr>
            <a:r>
              <a:rPr lang="en-US" sz="1900" dirty="0"/>
              <a:t>Hello, my name is ________________, and I work with [</a:t>
            </a:r>
            <a:r>
              <a:rPr lang="en-US" sz="1900" dirty="0">
                <a:solidFill>
                  <a:srgbClr val="FF0000"/>
                </a:solidFill>
              </a:rPr>
              <a:t>organization / institution</a:t>
            </a:r>
            <a:r>
              <a:rPr lang="en-US" sz="1900" dirty="0"/>
              <a:t>]. We would like to invite your household to participate in a survey that is looking at the nutrition and health status of people living in this [</a:t>
            </a:r>
            <a:r>
              <a:rPr lang="en-US" sz="1900" dirty="0">
                <a:solidFill>
                  <a:srgbClr val="FF0000"/>
                </a:solidFill>
              </a:rPr>
              <a:t>camp / survey area</a:t>
            </a:r>
            <a:r>
              <a:rPr lang="en-US" sz="1900" dirty="0"/>
              <a:t>]. Taking part in this survey is totally your choice. You can decide to not participate, or if you do participate you can stop taking part in this survey at any time for any reason. If you stop being in this survey, it will not have any negative effects on how you or your household is treated or what assistance you receive.</a:t>
            </a:r>
          </a:p>
          <a:p>
            <a:pPr marL="0" indent="0">
              <a:lnSpc>
                <a:spcPct val="100000"/>
              </a:lnSpc>
              <a:spcBef>
                <a:spcPts val="0"/>
              </a:spcBef>
              <a:spcAft>
                <a:spcPts val="0"/>
              </a:spcAft>
              <a:buNone/>
              <a:defRPr/>
            </a:pPr>
            <a:r>
              <a:rPr lang="en-US" sz="1900" dirty="0"/>
              <a:t>If you agree to participate, we will ask you some questions about your family and we will also measure all the children in the household who are older than 6 months and younger than 5 years [and/or women]. In addition to these assessments, we will test a small amount of blood from the finger of the children and women to see if they have anaemia.</a:t>
            </a:r>
          </a:p>
          <a:p>
            <a:pPr marL="0" indent="0">
              <a:lnSpc>
                <a:spcPct val="100000"/>
              </a:lnSpc>
              <a:spcBef>
                <a:spcPts val="0"/>
              </a:spcBef>
              <a:spcAft>
                <a:spcPts val="0"/>
              </a:spcAft>
              <a:buNone/>
              <a:defRPr/>
            </a:pPr>
            <a:r>
              <a:rPr lang="en-US" sz="1900" dirty="0"/>
              <a:t>Before we start to ask you any questions or take any measurements, we will ask you to give us your verbal consent. Be assured that any information that you will provide will be kept strictly confidential.</a:t>
            </a:r>
          </a:p>
          <a:p>
            <a:pPr marL="0" indent="0">
              <a:lnSpc>
                <a:spcPct val="100000"/>
              </a:lnSpc>
              <a:spcBef>
                <a:spcPts val="0"/>
              </a:spcBef>
              <a:spcAft>
                <a:spcPts val="0"/>
              </a:spcAft>
              <a:buNone/>
              <a:defRPr/>
            </a:pPr>
            <a:r>
              <a:rPr lang="en-US" sz="1900" dirty="0"/>
              <a:t>You can ask me any question that you have about this survey before you decide to participate or not.</a:t>
            </a:r>
          </a:p>
          <a:p>
            <a:pPr marL="0" indent="0">
              <a:lnSpc>
                <a:spcPct val="100000"/>
              </a:lnSpc>
              <a:spcBef>
                <a:spcPts val="0"/>
              </a:spcBef>
              <a:spcAft>
                <a:spcPts val="0"/>
              </a:spcAft>
              <a:buNone/>
              <a:defRPr/>
            </a:pPr>
            <a:r>
              <a:rPr lang="en-US" sz="1900" dirty="0"/>
              <a:t>If you do not understand the information or if your questions were not answered to your satisfaction, do not declare your consent on this form. Thank you.</a:t>
            </a:r>
          </a:p>
          <a:p>
            <a:pPr marL="0" indent="0">
              <a:lnSpc>
                <a:spcPct val="100000"/>
              </a:lnSpc>
              <a:spcBef>
                <a:spcPts val="0"/>
              </a:spcBef>
              <a:spcAft>
                <a:spcPts val="0"/>
              </a:spcAft>
              <a:buNone/>
              <a:defRPr/>
            </a:pPr>
            <a:endParaRPr lang="en-US" sz="1100" dirty="0"/>
          </a:p>
          <a:p>
            <a:pPr marL="0" indent="0">
              <a:lnSpc>
                <a:spcPct val="100000"/>
              </a:lnSpc>
              <a:spcBef>
                <a:spcPts val="0"/>
              </a:spcBef>
              <a:spcAft>
                <a:spcPts val="0"/>
              </a:spcAft>
              <a:buNone/>
              <a:defRPr/>
            </a:pPr>
            <a:r>
              <a:rPr lang="en-US" sz="2400" dirty="0">
                <a:sym typeface="Wingdings" panose="05000000000000000000" pitchFamily="2" charset="2"/>
              </a:rPr>
              <a:t> </a:t>
            </a:r>
            <a:r>
              <a:rPr lang="en-US" sz="2400" b="1" dirty="0">
                <a:sym typeface="Wingdings" panose="05000000000000000000" pitchFamily="2" charset="2"/>
              </a:rPr>
              <a:t>Consent given    </a:t>
            </a:r>
            <a:r>
              <a:rPr lang="en-US" sz="2400" dirty="0">
                <a:sym typeface="Wingdings" panose="05000000000000000000" pitchFamily="2" charset="2"/>
              </a:rPr>
              <a:t>1- Yes   2- No   3- Absent</a:t>
            </a:r>
            <a:endParaRPr lang="en-US" sz="2600" dirty="0"/>
          </a:p>
        </p:txBody>
      </p:sp>
    </p:spTree>
    <p:extLst>
      <p:ext uri="{BB962C8B-B14F-4D97-AF65-F5344CB8AC3E}">
        <p14:creationId xmlns:p14="http://schemas.microsoft.com/office/powerpoint/2010/main" val="24213885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FS3: Food Consumption Score (6/10)</a:t>
            </a:r>
            <a:endParaRPr lang="fr-FR" dirty="0"/>
          </a:p>
        </p:txBody>
      </p:sp>
      <p:pic>
        <p:nvPicPr>
          <p:cNvPr id="3" name="Image 2">
            <a:extLst>
              <a:ext uri="{FF2B5EF4-FFF2-40B4-BE49-F238E27FC236}">
                <a16:creationId xmlns:a16="http://schemas.microsoft.com/office/drawing/2014/main" id="{CA0163F2-B9C7-47A0-8802-B3D31DCD6CA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438399" y="1341121"/>
            <a:ext cx="7315201" cy="4175758"/>
          </a:xfrm>
          <a:prstGeom prst="rect">
            <a:avLst/>
          </a:prstGeom>
        </p:spPr>
      </p:pic>
    </p:spTree>
    <p:extLst>
      <p:ext uri="{BB962C8B-B14F-4D97-AF65-F5344CB8AC3E}">
        <p14:creationId xmlns:p14="http://schemas.microsoft.com/office/powerpoint/2010/main" val="35290869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FS3: Food Consumption Score (7/10)</a:t>
            </a:r>
            <a:endParaRPr lang="fr-FR" dirty="0"/>
          </a:p>
        </p:txBody>
      </p:sp>
      <p:pic>
        <p:nvPicPr>
          <p:cNvPr id="3" name="Image 2">
            <a:extLst>
              <a:ext uri="{FF2B5EF4-FFF2-40B4-BE49-F238E27FC236}">
                <a16:creationId xmlns:a16="http://schemas.microsoft.com/office/drawing/2014/main" id="{370B2A59-16D8-4F8C-B3F6-680CD8E58B1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139424" y="1926597"/>
            <a:ext cx="7913151" cy="3004806"/>
          </a:xfrm>
          <a:prstGeom prst="rect">
            <a:avLst/>
          </a:prstGeom>
        </p:spPr>
      </p:pic>
    </p:spTree>
    <p:extLst>
      <p:ext uri="{BB962C8B-B14F-4D97-AF65-F5344CB8AC3E}">
        <p14:creationId xmlns:p14="http://schemas.microsoft.com/office/powerpoint/2010/main" val="25004406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FS3: Food Consumption Score (8/10)</a:t>
            </a:r>
            <a:endParaRPr lang="fr-FR" dirty="0"/>
          </a:p>
        </p:txBody>
      </p:sp>
      <p:pic>
        <p:nvPicPr>
          <p:cNvPr id="6" name="Image 5">
            <a:extLst>
              <a:ext uri="{FF2B5EF4-FFF2-40B4-BE49-F238E27FC236}">
                <a16:creationId xmlns:a16="http://schemas.microsoft.com/office/drawing/2014/main" id="{41C0ED1E-A044-4110-A294-14C8FA063DA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65523" y="1643456"/>
            <a:ext cx="8060954" cy="3571088"/>
          </a:xfrm>
          <a:prstGeom prst="rect">
            <a:avLst/>
          </a:prstGeom>
        </p:spPr>
      </p:pic>
    </p:spTree>
    <p:extLst>
      <p:ext uri="{BB962C8B-B14F-4D97-AF65-F5344CB8AC3E}">
        <p14:creationId xmlns:p14="http://schemas.microsoft.com/office/powerpoint/2010/main" val="4423772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FS3: Food Consumption Score (9/10)</a:t>
            </a:r>
            <a:endParaRPr lang="fr-FR" dirty="0"/>
          </a:p>
        </p:txBody>
      </p:sp>
      <p:pic>
        <p:nvPicPr>
          <p:cNvPr id="3" name="Image 2">
            <a:extLst>
              <a:ext uri="{FF2B5EF4-FFF2-40B4-BE49-F238E27FC236}">
                <a16:creationId xmlns:a16="http://schemas.microsoft.com/office/drawing/2014/main" id="{A2B5F61E-4937-4E6D-B9F7-F34DC023E2E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661616" y="1729153"/>
            <a:ext cx="8868767" cy="3399693"/>
          </a:xfrm>
          <a:prstGeom prst="rect">
            <a:avLst/>
          </a:prstGeom>
        </p:spPr>
      </p:pic>
    </p:spTree>
    <p:extLst>
      <p:ext uri="{BB962C8B-B14F-4D97-AF65-F5344CB8AC3E}">
        <p14:creationId xmlns:p14="http://schemas.microsoft.com/office/powerpoint/2010/main" val="41061062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FS3: Food Consumption Score (10/10)</a:t>
            </a:r>
            <a:endParaRPr lang="fr-FR" dirty="0"/>
          </a:p>
        </p:txBody>
      </p:sp>
      <p:pic>
        <p:nvPicPr>
          <p:cNvPr id="3" name="Image 2">
            <a:extLst>
              <a:ext uri="{FF2B5EF4-FFF2-40B4-BE49-F238E27FC236}">
                <a16:creationId xmlns:a16="http://schemas.microsoft.com/office/drawing/2014/main" id="{C471140F-604A-4604-9BF7-811EF79B53D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764852" y="1928447"/>
            <a:ext cx="8633518" cy="2948354"/>
          </a:xfrm>
          <a:prstGeom prst="rect">
            <a:avLst/>
          </a:prstGeom>
        </p:spPr>
      </p:pic>
    </p:spTree>
    <p:extLst>
      <p:ext uri="{BB962C8B-B14F-4D97-AF65-F5344CB8AC3E}">
        <p14:creationId xmlns:p14="http://schemas.microsoft.com/office/powerpoint/2010/main" val="19775422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8720" y="2747962"/>
            <a:ext cx="11594559" cy="1362075"/>
          </a:xfrm>
        </p:spPr>
        <p:txBody>
          <a:bodyPr/>
          <a:lstStyle/>
          <a:p>
            <a:r>
              <a:rPr lang="en-US"/>
              <a:t>ExerciSe: role playing</a:t>
            </a:r>
          </a:p>
        </p:txBody>
      </p:sp>
    </p:spTree>
    <p:extLst>
      <p:ext uri="{BB962C8B-B14F-4D97-AF65-F5344CB8AC3E}">
        <p14:creationId xmlns:p14="http://schemas.microsoft.com/office/powerpoint/2010/main" val="7221424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8720" y="2747962"/>
            <a:ext cx="11594559" cy="1362075"/>
          </a:xfrm>
        </p:spPr>
        <p:txBody>
          <a:bodyPr>
            <a:normAutofit fontScale="90000"/>
          </a:bodyPr>
          <a:lstStyle/>
          <a:p>
            <a:r>
              <a:rPr lang="en-US" dirty="0"/>
              <a:t>Mosquito net coverage Questionnaire</a:t>
            </a:r>
          </a:p>
        </p:txBody>
      </p:sp>
    </p:spTree>
    <p:extLst>
      <p:ext uri="{BB962C8B-B14F-4D97-AF65-F5344CB8AC3E}">
        <p14:creationId xmlns:p14="http://schemas.microsoft.com/office/powerpoint/2010/main" val="31133222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1" y="154354"/>
            <a:ext cx="11732916" cy="836245"/>
          </a:xfrm>
        </p:spPr>
        <p:txBody>
          <a:bodyPr rtlCol="0">
            <a:normAutofit fontScale="90000"/>
          </a:bodyPr>
          <a:lstStyle/>
          <a:p>
            <a:pPr>
              <a:defRPr/>
            </a:pPr>
            <a:r>
              <a:rPr lang="en-US" altLang="fr-FR" dirty="0"/>
              <a:t>Section TN1: Details on the Household (1/4)</a:t>
            </a:r>
            <a:endParaRPr lang="en-US" dirty="0"/>
          </a:p>
        </p:txBody>
      </p:sp>
      <p:pic>
        <p:nvPicPr>
          <p:cNvPr id="3" name="Image 2">
            <a:extLst>
              <a:ext uri="{FF2B5EF4-FFF2-40B4-BE49-F238E27FC236}">
                <a16:creationId xmlns:a16="http://schemas.microsoft.com/office/drawing/2014/main" id="{7C9CA60D-7574-4EC9-9631-0D4603BEAF0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969476" y="1797963"/>
            <a:ext cx="8253047" cy="3262074"/>
          </a:xfrm>
          <a:prstGeom prst="rect">
            <a:avLst/>
          </a:prstGeom>
        </p:spPr>
      </p:pic>
    </p:spTree>
    <p:extLst>
      <p:ext uri="{BB962C8B-B14F-4D97-AF65-F5344CB8AC3E}">
        <p14:creationId xmlns:p14="http://schemas.microsoft.com/office/powerpoint/2010/main" val="2163201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1" y="154354"/>
            <a:ext cx="11732916" cy="836245"/>
          </a:xfrm>
        </p:spPr>
        <p:txBody>
          <a:bodyPr rtlCol="0">
            <a:normAutofit fontScale="90000"/>
          </a:bodyPr>
          <a:lstStyle/>
          <a:p>
            <a:pPr>
              <a:defRPr/>
            </a:pPr>
            <a:r>
              <a:rPr lang="en-US" altLang="fr-FR" dirty="0"/>
              <a:t>Section TN1: Details on the Household (2/4)</a:t>
            </a:r>
            <a:endParaRPr lang="fr-FR" dirty="0"/>
          </a:p>
        </p:txBody>
      </p:sp>
      <p:pic>
        <p:nvPicPr>
          <p:cNvPr id="4" name="Image 3">
            <a:extLst>
              <a:ext uri="{FF2B5EF4-FFF2-40B4-BE49-F238E27FC236}">
                <a16:creationId xmlns:a16="http://schemas.microsoft.com/office/drawing/2014/main" id="{BCE8B7B6-0FFD-449B-9235-A618289D814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629" b="1"/>
          <a:stretch/>
        </p:blipFill>
        <p:spPr>
          <a:xfrm>
            <a:off x="1925294" y="1309816"/>
            <a:ext cx="8341409" cy="4238367"/>
          </a:xfrm>
          <a:prstGeom prst="rect">
            <a:avLst/>
          </a:prstGeom>
        </p:spPr>
      </p:pic>
    </p:spTree>
    <p:extLst>
      <p:ext uri="{BB962C8B-B14F-4D97-AF65-F5344CB8AC3E}">
        <p14:creationId xmlns:p14="http://schemas.microsoft.com/office/powerpoint/2010/main" val="36937673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1" y="154354"/>
            <a:ext cx="11732916" cy="836245"/>
          </a:xfrm>
        </p:spPr>
        <p:txBody>
          <a:bodyPr rtlCol="0">
            <a:normAutofit fontScale="90000"/>
          </a:bodyPr>
          <a:lstStyle/>
          <a:p>
            <a:pPr>
              <a:defRPr/>
            </a:pPr>
            <a:r>
              <a:rPr lang="en-US" altLang="fr-FR" dirty="0"/>
              <a:t>Section TN1: Details on the Household (3/4)</a:t>
            </a:r>
            <a:endParaRPr lang="fr-FR" dirty="0"/>
          </a:p>
        </p:txBody>
      </p:sp>
      <p:pic>
        <p:nvPicPr>
          <p:cNvPr id="5" name="Image 4">
            <a:extLst>
              <a:ext uri="{FF2B5EF4-FFF2-40B4-BE49-F238E27FC236}">
                <a16:creationId xmlns:a16="http://schemas.microsoft.com/office/drawing/2014/main" id="{F6729ECD-078F-4F46-BC06-74D22D96899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458" r="608" b="69681"/>
          <a:stretch/>
        </p:blipFill>
        <p:spPr>
          <a:xfrm>
            <a:off x="1577763" y="2524053"/>
            <a:ext cx="9036473" cy="1809893"/>
          </a:xfrm>
          <a:prstGeom prst="rect">
            <a:avLst/>
          </a:prstGeom>
        </p:spPr>
      </p:pic>
    </p:spTree>
    <p:extLst>
      <p:ext uri="{BB962C8B-B14F-4D97-AF65-F5344CB8AC3E}">
        <p14:creationId xmlns:p14="http://schemas.microsoft.com/office/powerpoint/2010/main" val="32823269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196254"/>
            <a:ext cx="11672416" cy="836245"/>
          </a:xfrm>
        </p:spPr>
        <p:txBody>
          <a:bodyPr rtlCol="0">
            <a:normAutofit/>
          </a:bodyPr>
          <a:lstStyle/>
          <a:p>
            <a:pPr>
              <a:defRPr/>
            </a:pPr>
            <a:r>
              <a:rPr lang="fr-FR" altLang="fr-FR" dirty="0"/>
              <a:t>Section Identification (1/2)</a:t>
            </a:r>
            <a:endParaRPr lang="fr-FR" dirty="0"/>
          </a:p>
        </p:txBody>
      </p:sp>
      <p:sp>
        <p:nvSpPr>
          <p:cNvPr id="3" name="Content Placeholder 2"/>
          <p:cNvSpPr>
            <a:spLocks noGrp="1"/>
          </p:cNvSpPr>
          <p:nvPr>
            <p:ph idx="1"/>
          </p:nvPr>
        </p:nvSpPr>
        <p:spPr>
          <a:xfrm>
            <a:off x="377191" y="1443383"/>
            <a:ext cx="9214338" cy="4302108"/>
          </a:xfrm>
        </p:spPr>
        <p:txBody>
          <a:bodyPr numCol="1" rtlCol="0">
            <a:noAutofit/>
          </a:bodyPr>
          <a:lstStyle/>
          <a:p>
            <a:pPr>
              <a:lnSpc>
                <a:spcPct val="134000"/>
              </a:lnSpc>
              <a:spcBef>
                <a:spcPts val="0"/>
              </a:spcBef>
              <a:spcAft>
                <a:spcPts val="0"/>
              </a:spcAft>
              <a:buFont typeface="Arial" panose="020B0604020202020204" pitchFamily="34" charset="0"/>
              <a:buChar char="•"/>
              <a:defRPr/>
            </a:pPr>
            <a:r>
              <a:rPr lang="en-US" sz="2400" dirty="0">
                <a:sym typeface="Wingdings" panose="05000000000000000000" pitchFamily="2" charset="2"/>
              </a:rPr>
              <a:t>Camp name</a:t>
            </a:r>
          </a:p>
          <a:p>
            <a:pPr>
              <a:lnSpc>
                <a:spcPct val="134000"/>
              </a:lnSpc>
              <a:spcBef>
                <a:spcPts val="0"/>
              </a:spcBef>
              <a:spcAft>
                <a:spcPts val="0"/>
              </a:spcAft>
              <a:buFont typeface="Arial" panose="020B0604020202020204" pitchFamily="34" charset="0"/>
              <a:buChar char="•"/>
              <a:defRPr/>
            </a:pPr>
            <a:r>
              <a:rPr lang="en-US" sz="2400" dirty="0">
                <a:sym typeface="Wingdings" panose="05000000000000000000" pitchFamily="2" charset="2"/>
              </a:rPr>
              <a:t>Section code / Number</a:t>
            </a:r>
          </a:p>
          <a:p>
            <a:pPr>
              <a:lnSpc>
                <a:spcPct val="134000"/>
              </a:lnSpc>
              <a:spcBef>
                <a:spcPts val="0"/>
              </a:spcBef>
              <a:spcAft>
                <a:spcPts val="0"/>
              </a:spcAft>
              <a:buFont typeface="Arial" panose="020B0604020202020204" pitchFamily="34" charset="0"/>
              <a:buChar char="•"/>
              <a:defRPr/>
            </a:pPr>
            <a:r>
              <a:rPr lang="en-US" sz="2400" dirty="0">
                <a:sym typeface="Wingdings" panose="05000000000000000000" pitchFamily="2" charset="2"/>
              </a:rPr>
              <a:t>Zone code / Number</a:t>
            </a:r>
          </a:p>
          <a:p>
            <a:pPr>
              <a:lnSpc>
                <a:spcPct val="134000"/>
              </a:lnSpc>
              <a:spcBef>
                <a:spcPts val="0"/>
              </a:spcBef>
              <a:spcAft>
                <a:spcPts val="0"/>
              </a:spcAft>
              <a:buFont typeface="Arial" panose="020B0604020202020204" pitchFamily="34" charset="0"/>
              <a:buChar char="•"/>
              <a:defRPr/>
            </a:pPr>
            <a:r>
              <a:rPr lang="en-US" sz="2400" dirty="0">
                <a:sym typeface="Wingdings" panose="05000000000000000000" pitchFamily="2" charset="2"/>
              </a:rPr>
              <a:t>Block code / Number</a:t>
            </a:r>
          </a:p>
          <a:p>
            <a:pPr>
              <a:lnSpc>
                <a:spcPct val="134000"/>
              </a:lnSpc>
              <a:spcBef>
                <a:spcPts val="0"/>
              </a:spcBef>
              <a:spcAft>
                <a:spcPts val="0"/>
              </a:spcAft>
              <a:buFont typeface="Arial" panose="020B0604020202020204" pitchFamily="34" charset="0"/>
              <a:buChar char="•"/>
              <a:defRPr/>
            </a:pPr>
            <a:r>
              <a:rPr lang="en-US" sz="2400" dirty="0">
                <a:sym typeface="Wingdings" panose="05000000000000000000" pitchFamily="2" charset="2"/>
              </a:rPr>
              <a:t>Date of interview (DD/MM/YYYY)</a:t>
            </a:r>
          </a:p>
          <a:p>
            <a:pPr>
              <a:lnSpc>
                <a:spcPct val="134000"/>
              </a:lnSpc>
              <a:spcBef>
                <a:spcPts val="0"/>
              </a:spcBef>
              <a:spcAft>
                <a:spcPts val="0"/>
              </a:spcAft>
              <a:buFont typeface="Arial" panose="020B0604020202020204" pitchFamily="34" charset="0"/>
              <a:buChar char="•"/>
              <a:defRPr/>
            </a:pPr>
            <a:r>
              <a:rPr lang="en-US" sz="2400" dirty="0">
                <a:sym typeface="Wingdings" panose="05000000000000000000" pitchFamily="2" charset="2"/>
              </a:rPr>
              <a:t>Cluster Number </a:t>
            </a:r>
            <a:r>
              <a:rPr lang="en-US" sz="2400" i="1" dirty="0">
                <a:sym typeface="Wingdings" panose="05000000000000000000" pitchFamily="2" charset="2"/>
              </a:rPr>
              <a:t>(E.g. 101-132; 201-234; 301-332)</a:t>
            </a:r>
          </a:p>
          <a:p>
            <a:pPr>
              <a:lnSpc>
                <a:spcPct val="134000"/>
              </a:lnSpc>
              <a:spcBef>
                <a:spcPts val="0"/>
              </a:spcBef>
              <a:spcAft>
                <a:spcPts val="0"/>
              </a:spcAft>
              <a:buFont typeface="Arial" panose="020B0604020202020204" pitchFamily="34" charset="0"/>
              <a:buChar char="•"/>
              <a:defRPr/>
            </a:pPr>
            <a:r>
              <a:rPr lang="en-US" sz="2400" dirty="0">
                <a:sym typeface="Wingdings" panose="05000000000000000000" pitchFamily="2" charset="2"/>
              </a:rPr>
              <a:t>Team Number </a:t>
            </a:r>
            <a:r>
              <a:rPr lang="en-US" sz="2400" i="1" dirty="0">
                <a:sym typeface="Wingdings" panose="05000000000000000000" pitchFamily="2" charset="2"/>
              </a:rPr>
              <a:t>(E.g. 1-6)</a:t>
            </a:r>
            <a:endParaRPr lang="en-US" sz="2400" b="1" i="1" u="sng" dirty="0">
              <a:sym typeface="Wingdings" panose="05000000000000000000" pitchFamily="2" charset="2"/>
            </a:endParaRPr>
          </a:p>
          <a:p>
            <a:pPr>
              <a:lnSpc>
                <a:spcPct val="134000"/>
              </a:lnSpc>
              <a:spcBef>
                <a:spcPts val="0"/>
              </a:spcBef>
              <a:spcAft>
                <a:spcPts val="0"/>
              </a:spcAft>
              <a:buFont typeface="Arial" panose="020B0604020202020204" pitchFamily="34" charset="0"/>
              <a:buChar char="•"/>
              <a:defRPr/>
            </a:pPr>
            <a:r>
              <a:rPr lang="en-US" sz="2400" dirty="0">
                <a:sym typeface="Wingdings" panose="05000000000000000000" pitchFamily="2" charset="2"/>
              </a:rPr>
              <a:t>HH number </a:t>
            </a:r>
            <a:r>
              <a:rPr lang="en-US" sz="2400" i="1" dirty="0">
                <a:sym typeface="Wingdings" panose="05000000000000000000" pitchFamily="2" charset="2"/>
              </a:rPr>
              <a:t>(E.g. 01-12)</a:t>
            </a:r>
          </a:p>
        </p:txBody>
      </p:sp>
      <p:sp>
        <p:nvSpPr>
          <p:cNvPr id="4" name="ZoneTexte 3">
            <a:extLst>
              <a:ext uri="{FF2B5EF4-FFF2-40B4-BE49-F238E27FC236}">
                <a16:creationId xmlns:a16="http://schemas.microsoft.com/office/drawing/2014/main" id="{CF4EC164-E37A-4C9E-8FD5-AC20767E56F9}"/>
              </a:ext>
            </a:extLst>
          </p:cNvPr>
          <p:cNvSpPr txBox="1"/>
          <p:nvPr/>
        </p:nvSpPr>
        <p:spPr>
          <a:xfrm>
            <a:off x="8534400" y="2411730"/>
            <a:ext cx="3009900" cy="1815882"/>
          </a:xfrm>
          <a:prstGeom prst="rect">
            <a:avLst/>
          </a:prstGeom>
          <a:noFill/>
          <a:ln w="38100">
            <a:solidFill>
              <a:schemeClr val="bg2"/>
            </a:solidFill>
          </a:ln>
        </p:spPr>
        <p:txBody>
          <a:bodyPr wrap="square" rtlCol="0">
            <a:spAutoFit/>
          </a:bodyPr>
          <a:lstStyle/>
          <a:p>
            <a:r>
              <a:rPr lang="en-US" sz="2800">
                <a:sym typeface="Wingdings" panose="05000000000000000000" pitchFamily="2" charset="2"/>
              </a:rPr>
              <a:t> </a:t>
            </a:r>
            <a:r>
              <a:rPr lang="en-US" sz="2800" b="1">
                <a:sym typeface="Wingdings" panose="05000000000000000000" pitchFamily="2" charset="2"/>
              </a:rPr>
              <a:t>These variables are absolutely required</a:t>
            </a:r>
            <a:endParaRPr lang="en-US" sz="2800"/>
          </a:p>
        </p:txBody>
      </p:sp>
    </p:spTree>
    <p:extLst>
      <p:ext uri="{BB962C8B-B14F-4D97-AF65-F5344CB8AC3E}">
        <p14:creationId xmlns:p14="http://schemas.microsoft.com/office/powerpoint/2010/main" val="15912400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1" y="154354"/>
            <a:ext cx="11732916" cy="836245"/>
          </a:xfrm>
        </p:spPr>
        <p:txBody>
          <a:bodyPr rtlCol="0">
            <a:normAutofit fontScale="90000"/>
          </a:bodyPr>
          <a:lstStyle/>
          <a:p>
            <a:pPr>
              <a:defRPr/>
            </a:pPr>
            <a:r>
              <a:rPr lang="en-US" altLang="fr-FR" dirty="0"/>
              <a:t>Section TN1: Details on the Household (4/4)</a:t>
            </a:r>
            <a:endParaRPr lang="fr-FR" dirty="0"/>
          </a:p>
        </p:txBody>
      </p:sp>
      <p:pic>
        <p:nvPicPr>
          <p:cNvPr id="4" name="Image 3">
            <a:extLst>
              <a:ext uri="{FF2B5EF4-FFF2-40B4-BE49-F238E27FC236}">
                <a16:creationId xmlns:a16="http://schemas.microsoft.com/office/drawing/2014/main" id="{229658A8-08DF-4CCC-A005-FD269B87FF7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458" t="30784" r="760"/>
          <a:stretch/>
        </p:blipFill>
        <p:spPr>
          <a:xfrm>
            <a:off x="1559169" y="1351416"/>
            <a:ext cx="9073662" cy="4155167"/>
          </a:xfrm>
          <a:prstGeom prst="rect">
            <a:avLst/>
          </a:prstGeom>
        </p:spPr>
      </p:pic>
    </p:spTree>
    <p:extLst>
      <p:ext uri="{BB962C8B-B14F-4D97-AF65-F5344CB8AC3E}">
        <p14:creationId xmlns:p14="http://schemas.microsoft.com/office/powerpoint/2010/main" val="31227355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1" y="154354"/>
            <a:ext cx="11732916" cy="836245"/>
          </a:xfrm>
        </p:spPr>
        <p:txBody>
          <a:bodyPr rtlCol="0">
            <a:normAutofit fontScale="90000"/>
          </a:bodyPr>
          <a:lstStyle/>
          <a:p>
            <a:pPr>
              <a:defRPr/>
            </a:pPr>
            <a:r>
              <a:rPr lang="en-US" altLang="fr-FR" dirty="0"/>
              <a:t>Section TN2: Observation of Bed Nets (1/2)</a:t>
            </a:r>
            <a:endParaRPr lang="en-US" dirty="0"/>
          </a:p>
        </p:txBody>
      </p:sp>
      <p:pic>
        <p:nvPicPr>
          <p:cNvPr id="3" name="Image 2">
            <a:extLst>
              <a:ext uri="{FF2B5EF4-FFF2-40B4-BE49-F238E27FC236}">
                <a16:creationId xmlns:a16="http://schemas.microsoft.com/office/drawing/2014/main" id="{39DFE197-0F6D-4F83-92FC-741FF6C1F08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703022" y="2332644"/>
            <a:ext cx="8785955" cy="1649537"/>
          </a:xfrm>
          <a:prstGeom prst="rect">
            <a:avLst/>
          </a:prstGeom>
        </p:spPr>
      </p:pic>
    </p:spTree>
    <p:extLst>
      <p:ext uri="{BB962C8B-B14F-4D97-AF65-F5344CB8AC3E}">
        <p14:creationId xmlns:p14="http://schemas.microsoft.com/office/powerpoint/2010/main" val="117353414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2" y="189523"/>
            <a:ext cx="11732916" cy="836245"/>
          </a:xfrm>
        </p:spPr>
        <p:txBody>
          <a:bodyPr rtlCol="0">
            <a:normAutofit fontScale="90000"/>
          </a:bodyPr>
          <a:lstStyle/>
          <a:p>
            <a:pPr>
              <a:defRPr/>
            </a:pPr>
            <a:r>
              <a:rPr lang="en-US" altLang="fr-FR" dirty="0"/>
              <a:t>Section TN2: Observation of Bed Nets (2/2)</a:t>
            </a:r>
            <a:endParaRPr lang="fr-FR" dirty="0"/>
          </a:p>
        </p:txBody>
      </p:sp>
      <p:pic>
        <p:nvPicPr>
          <p:cNvPr id="6" name="Image 5">
            <a:extLst>
              <a:ext uri="{FF2B5EF4-FFF2-40B4-BE49-F238E27FC236}">
                <a16:creationId xmlns:a16="http://schemas.microsoft.com/office/drawing/2014/main" id="{CF436DF9-1A52-4E77-B022-2ED2CC13FEA7}"/>
              </a:ext>
            </a:extLst>
          </p:cNvPr>
          <p:cNvPicPr>
            <a:picLocks noChangeAspect="1"/>
          </p:cNvPicPr>
          <p:nvPr/>
        </p:nvPicPr>
        <p:blipFill>
          <a:blip r:embed="rId3"/>
          <a:stretch>
            <a:fillRect/>
          </a:stretch>
        </p:blipFill>
        <p:spPr>
          <a:xfrm>
            <a:off x="8979882" y="2432683"/>
            <a:ext cx="2982576" cy="1992633"/>
          </a:xfrm>
          <a:prstGeom prst="rect">
            <a:avLst/>
          </a:prstGeom>
        </p:spPr>
      </p:pic>
      <p:pic>
        <p:nvPicPr>
          <p:cNvPr id="7" name="Image 6">
            <a:extLst>
              <a:ext uri="{FF2B5EF4-FFF2-40B4-BE49-F238E27FC236}">
                <a16:creationId xmlns:a16="http://schemas.microsoft.com/office/drawing/2014/main" id="{99785297-8BF8-4BF6-A607-56DFB9CF2A3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50275" y="1160584"/>
            <a:ext cx="7844763" cy="4759571"/>
          </a:xfrm>
          <a:prstGeom prst="rect">
            <a:avLst/>
          </a:prstGeom>
        </p:spPr>
      </p:pic>
    </p:spTree>
    <p:extLst>
      <p:ext uri="{BB962C8B-B14F-4D97-AF65-F5344CB8AC3E}">
        <p14:creationId xmlns:p14="http://schemas.microsoft.com/office/powerpoint/2010/main" val="399389401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2" y="494324"/>
            <a:ext cx="11732916" cy="836245"/>
          </a:xfrm>
        </p:spPr>
        <p:txBody>
          <a:bodyPr rtlCol="0">
            <a:normAutofit fontScale="90000"/>
          </a:bodyPr>
          <a:lstStyle/>
          <a:p>
            <a:pPr>
              <a:defRPr/>
            </a:pPr>
            <a:r>
              <a:rPr lang="en-US" altLang="fr-FR" dirty="0"/>
              <a:t>Section TN3: Survey of Household Members (1/2)</a:t>
            </a:r>
            <a:endParaRPr lang="en-US" dirty="0"/>
          </a:p>
        </p:txBody>
      </p:sp>
      <p:pic>
        <p:nvPicPr>
          <p:cNvPr id="4" name="Image 3">
            <a:extLst>
              <a:ext uri="{FF2B5EF4-FFF2-40B4-BE49-F238E27FC236}">
                <a16:creationId xmlns:a16="http://schemas.microsoft.com/office/drawing/2014/main" id="{36D3A1BD-F368-4376-B174-755A2C6C112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524959" y="1465384"/>
            <a:ext cx="9142081" cy="3927232"/>
          </a:xfrm>
          <a:prstGeom prst="rect">
            <a:avLst/>
          </a:prstGeom>
        </p:spPr>
      </p:pic>
    </p:spTree>
    <p:extLst>
      <p:ext uri="{BB962C8B-B14F-4D97-AF65-F5344CB8AC3E}">
        <p14:creationId xmlns:p14="http://schemas.microsoft.com/office/powerpoint/2010/main" val="40003390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2" y="494324"/>
            <a:ext cx="11732916" cy="836245"/>
          </a:xfrm>
        </p:spPr>
        <p:txBody>
          <a:bodyPr rtlCol="0">
            <a:normAutofit fontScale="90000"/>
          </a:bodyPr>
          <a:lstStyle/>
          <a:p>
            <a:pPr>
              <a:defRPr/>
            </a:pPr>
            <a:r>
              <a:rPr lang="en-US" altLang="fr-FR" dirty="0"/>
              <a:t>Section TN3: Survey of Household Members (2/2)</a:t>
            </a:r>
            <a:endParaRPr lang="fr-FR" dirty="0"/>
          </a:p>
        </p:txBody>
      </p:sp>
      <p:pic>
        <p:nvPicPr>
          <p:cNvPr id="3" name="Image 2">
            <a:extLst>
              <a:ext uri="{FF2B5EF4-FFF2-40B4-BE49-F238E27FC236}">
                <a16:creationId xmlns:a16="http://schemas.microsoft.com/office/drawing/2014/main" id="{D7A4CCAD-426A-4E02-BCCE-5B721CE5B6A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710233" y="2098186"/>
            <a:ext cx="8771534" cy="2661628"/>
          </a:xfrm>
          <a:prstGeom prst="rect">
            <a:avLst/>
          </a:prstGeom>
        </p:spPr>
      </p:pic>
    </p:spTree>
    <p:extLst>
      <p:ext uri="{BB962C8B-B14F-4D97-AF65-F5344CB8AC3E}">
        <p14:creationId xmlns:p14="http://schemas.microsoft.com/office/powerpoint/2010/main" val="5483742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1" y="154354"/>
            <a:ext cx="11732916" cy="836245"/>
          </a:xfrm>
        </p:spPr>
        <p:txBody>
          <a:bodyPr rtlCol="0">
            <a:normAutofit/>
          </a:bodyPr>
          <a:lstStyle/>
          <a:p>
            <a:pPr>
              <a:defRPr/>
            </a:pPr>
            <a:r>
              <a:rPr lang="en-US"/>
              <a:t>Error Messages</a:t>
            </a:r>
          </a:p>
        </p:txBody>
      </p:sp>
      <p:pic>
        <p:nvPicPr>
          <p:cNvPr id="3" name="Image 2">
            <a:extLst>
              <a:ext uri="{FF2B5EF4-FFF2-40B4-BE49-F238E27FC236}">
                <a16:creationId xmlns:a16="http://schemas.microsoft.com/office/drawing/2014/main" id="{BFF01D68-BB02-4C10-9D39-AC9D027682B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23984" y="2239107"/>
            <a:ext cx="10144031" cy="2379785"/>
          </a:xfrm>
          <a:prstGeom prst="rect">
            <a:avLst/>
          </a:prstGeom>
        </p:spPr>
      </p:pic>
    </p:spTree>
    <p:extLst>
      <p:ext uri="{BB962C8B-B14F-4D97-AF65-F5344CB8AC3E}">
        <p14:creationId xmlns:p14="http://schemas.microsoft.com/office/powerpoint/2010/main" val="225735129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8720" y="2747962"/>
            <a:ext cx="11594559" cy="1362075"/>
          </a:xfrm>
        </p:spPr>
        <p:txBody>
          <a:bodyPr>
            <a:normAutofit/>
          </a:bodyPr>
          <a:lstStyle/>
          <a:p>
            <a:r>
              <a:rPr lang="en-US"/>
              <a:t>Practical Exercise</a:t>
            </a:r>
          </a:p>
        </p:txBody>
      </p:sp>
    </p:spTree>
    <p:extLst>
      <p:ext uri="{BB962C8B-B14F-4D97-AF65-F5344CB8AC3E}">
        <p14:creationId xmlns:p14="http://schemas.microsoft.com/office/powerpoint/2010/main" val="20587092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8720" y="2747962"/>
            <a:ext cx="11594559" cy="1362075"/>
          </a:xfrm>
        </p:spPr>
        <p:txBody>
          <a:bodyPr>
            <a:normAutofit fontScale="90000"/>
          </a:bodyPr>
          <a:lstStyle/>
          <a:p>
            <a:r>
              <a:rPr lang="en-US"/>
              <a:t>Water, sanitation and hygiène (WASH) Questionnaire</a:t>
            </a:r>
          </a:p>
        </p:txBody>
      </p:sp>
    </p:spTree>
    <p:extLst>
      <p:ext uri="{BB962C8B-B14F-4D97-AF65-F5344CB8AC3E}">
        <p14:creationId xmlns:p14="http://schemas.microsoft.com/office/powerpoint/2010/main" val="353859407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2" y="506046"/>
            <a:ext cx="11732916" cy="836245"/>
          </a:xfrm>
        </p:spPr>
        <p:txBody>
          <a:bodyPr rtlCol="0">
            <a:normAutofit fontScale="90000"/>
          </a:bodyPr>
          <a:lstStyle/>
          <a:p>
            <a:pPr>
              <a:defRPr/>
            </a:pPr>
            <a:r>
              <a:rPr lang="en-US" altLang="fr-FR" dirty="0"/>
              <a:t>Section WS1: WASH Interview Questions (1/3)</a:t>
            </a:r>
            <a:endParaRPr lang="en-US" dirty="0"/>
          </a:p>
        </p:txBody>
      </p:sp>
      <p:pic>
        <p:nvPicPr>
          <p:cNvPr id="4" name="Image 3">
            <a:extLst>
              <a:ext uri="{FF2B5EF4-FFF2-40B4-BE49-F238E27FC236}">
                <a16:creationId xmlns:a16="http://schemas.microsoft.com/office/drawing/2014/main" id="{B415692D-4B4F-411C-84BB-C094077CA11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899138" y="1699845"/>
            <a:ext cx="8393724" cy="3518255"/>
          </a:xfrm>
          <a:prstGeom prst="rect">
            <a:avLst/>
          </a:prstGeom>
        </p:spPr>
      </p:pic>
    </p:spTree>
    <p:extLst>
      <p:ext uri="{BB962C8B-B14F-4D97-AF65-F5344CB8AC3E}">
        <p14:creationId xmlns:p14="http://schemas.microsoft.com/office/powerpoint/2010/main" val="397087072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2" y="506046"/>
            <a:ext cx="11732916" cy="836245"/>
          </a:xfrm>
        </p:spPr>
        <p:txBody>
          <a:bodyPr rtlCol="0">
            <a:normAutofit fontScale="90000"/>
          </a:bodyPr>
          <a:lstStyle/>
          <a:p>
            <a:pPr>
              <a:defRPr/>
            </a:pPr>
            <a:r>
              <a:rPr lang="en-US" altLang="fr-FR" dirty="0"/>
              <a:t>Section WS1: WASH Interview Questions (2/3)</a:t>
            </a:r>
            <a:endParaRPr lang="fr-FR" dirty="0"/>
          </a:p>
        </p:txBody>
      </p:sp>
      <p:pic>
        <p:nvPicPr>
          <p:cNvPr id="4" name="Image 3">
            <a:extLst>
              <a:ext uri="{FF2B5EF4-FFF2-40B4-BE49-F238E27FC236}">
                <a16:creationId xmlns:a16="http://schemas.microsoft.com/office/drawing/2014/main" id="{8A58EB7A-F04D-4A8C-B56A-CA04D497402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64177" y="1611579"/>
            <a:ext cx="9863645" cy="3634842"/>
          </a:xfrm>
          <a:prstGeom prst="rect">
            <a:avLst/>
          </a:prstGeom>
        </p:spPr>
      </p:pic>
    </p:spTree>
    <p:extLst>
      <p:ext uri="{BB962C8B-B14F-4D97-AF65-F5344CB8AC3E}">
        <p14:creationId xmlns:p14="http://schemas.microsoft.com/office/powerpoint/2010/main" val="1852412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1" y="142364"/>
            <a:ext cx="11672416" cy="836245"/>
          </a:xfrm>
        </p:spPr>
        <p:txBody>
          <a:bodyPr rtlCol="0">
            <a:normAutofit/>
          </a:bodyPr>
          <a:lstStyle/>
          <a:p>
            <a:pPr>
              <a:defRPr/>
            </a:pPr>
            <a:r>
              <a:rPr lang="fr-FR" altLang="fr-FR" dirty="0"/>
              <a:t>Section Identification (2/2)</a:t>
            </a:r>
            <a:endParaRPr lang="fr-FR" dirty="0"/>
          </a:p>
        </p:txBody>
      </p:sp>
      <p:pic>
        <p:nvPicPr>
          <p:cNvPr id="4" name="Image 3">
            <a:extLst>
              <a:ext uri="{FF2B5EF4-FFF2-40B4-BE49-F238E27FC236}">
                <a16:creationId xmlns:a16="http://schemas.microsoft.com/office/drawing/2014/main" id="{2A7CEDDB-7910-4BEE-AF48-7FE9D02ED5D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720705" y="1128155"/>
            <a:ext cx="6750590" cy="4785757"/>
          </a:xfrm>
          <a:prstGeom prst="rect">
            <a:avLst/>
          </a:prstGeom>
        </p:spPr>
      </p:pic>
    </p:spTree>
    <p:extLst>
      <p:ext uri="{BB962C8B-B14F-4D97-AF65-F5344CB8AC3E}">
        <p14:creationId xmlns:p14="http://schemas.microsoft.com/office/powerpoint/2010/main" val="89566765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172351"/>
            <a:ext cx="11672416" cy="933450"/>
          </a:xfrm>
        </p:spPr>
        <p:txBody>
          <a:bodyPr rtlCol="0">
            <a:normAutofit/>
          </a:bodyPr>
          <a:lstStyle/>
          <a:p>
            <a:pPr>
              <a:defRPr/>
            </a:pPr>
            <a:r>
              <a:rPr lang="en-US"/>
              <a:t>Exercise: Drinking Water Sources</a:t>
            </a:r>
          </a:p>
        </p:txBody>
      </p:sp>
      <p:grpSp>
        <p:nvGrpSpPr>
          <p:cNvPr id="3" name="Groupe 2">
            <a:extLst>
              <a:ext uri="{FF2B5EF4-FFF2-40B4-BE49-F238E27FC236}">
                <a16:creationId xmlns:a16="http://schemas.microsoft.com/office/drawing/2014/main" id="{F13C8079-4A8B-4A39-91C5-5C8B31CE1C54}"/>
              </a:ext>
            </a:extLst>
          </p:cNvPr>
          <p:cNvGrpSpPr/>
          <p:nvPr/>
        </p:nvGrpSpPr>
        <p:grpSpPr>
          <a:xfrm>
            <a:off x="447375" y="1576461"/>
            <a:ext cx="11297250" cy="4028490"/>
            <a:chOff x="612530" y="2092276"/>
            <a:chExt cx="11297250" cy="4028490"/>
          </a:xfrm>
        </p:grpSpPr>
        <p:pic>
          <p:nvPicPr>
            <p:cNvPr id="9" name="Immagine 1" descr="Descrizione: IMG_1110">
              <a:extLst>
                <a:ext uri="{FF2B5EF4-FFF2-40B4-BE49-F238E27FC236}">
                  <a16:creationId xmlns:a16="http://schemas.microsoft.com/office/drawing/2014/main" id="{B174FBCB-E758-472B-A597-7C7B64FF86F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2530" y="2156264"/>
              <a:ext cx="2057400" cy="1504950"/>
            </a:xfrm>
            <a:prstGeom prst="rect">
              <a:avLst/>
            </a:prstGeom>
            <a:noFill/>
            <a:ln w="6350" cmpd="sng">
              <a:noFill/>
              <a:miter lim="800000"/>
              <a:headEnd/>
              <a:tailEnd/>
            </a:ln>
            <a:effectLst/>
          </p:spPr>
        </p:pic>
        <p:pic>
          <p:nvPicPr>
            <p:cNvPr id="10" name="Image 9" descr="yard piped water connection">
              <a:extLst>
                <a:ext uri="{FF2B5EF4-FFF2-40B4-BE49-F238E27FC236}">
                  <a16:creationId xmlns:a16="http://schemas.microsoft.com/office/drawing/2014/main" id="{384E4494-C5F0-463C-82B3-949B3B940459}"/>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67807" y="4120516"/>
              <a:ext cx="1362075" cy="2000250"/>
            </a:xfrm>
            <a:prstGeom prst="rect">
              <a:avLst/>
            </a:prstGeom>
            <a:noFill/>
            <a:ln w="6350" cmpd="sng">
              <a:noFill/>
              <a:miter lim="800000"/>
              <a:headEnd/>
              <a:tailEnd/>
            </a:ln>
            <a:effectLst/>
          </p:spPr>
        </p:pic>
        <p:pic>
          <p:nvPicPr>
            <p:cNvPr id="11" name="Image 10" descr="BH head">
              <a:extLst>
                <a:ext uri="{FF2B5EF4-FFF2-40B4-BE49-F238E27FC236}">
                  <a16:creationId xmlns:a16="http://schemas.microsoft.com/office/drawing/2014/main" id="{564B52E0-AA87-4D46-A6CB-CF2A5A785B3D}"/>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72966" y="2156264"/>
              <a:ext cx="1905000" cy="1428750"/>
            </a:xfrm>
            <a:prstGeom prst="rect">
              <a:avLst/>
            </a:prstGeom>
            <a:noFill/>
            <a:ln w="6350" cmpd="sng">
              <a:noFill/>
              <a:miter lim="800000"/>
              <a:headEnd/>
              <a:tailEnd/>
            </a:ln>
            <a:effectLst/>
          </p:spPr>
        </p:pic>
        <p:pic>
          <p:nvPicPr>
            <p:cNvPr id="12" name="Image 11" descr="handpump">
              <a:extLst>
                <a:ext uri="{FF2B5EF4-FFF2-40B4-BE49-F238E27FC236}">
                  <a16:creationId xmlns:a16="http://schemas.microsoft.com/office/drawing/2014/main" id="{B14BD514-3521-4856-8705-3C63E33DF2DB}"/>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10023830" y="2140952"/>
              <a:ext cx="1885950" cy="1418590"/>
            </a:xfrm>
            <a:prstGeom prst="rect">
              <a:avLst/>
            </a:prstGeom>
            <a:noFill/>
            <a:ln w="6350" cmpd="sng">
              <a:noFill/>
              <a:miter lim="800000"/>
              <a:headEnd/>
              <a:tailEnd/>
            </a:ln>
            <a:effectLst/>
          </p:spPr>
        </p:pic>
        <p:pic>
          <p:nvPicPr>
            <p:cNvPr id="13" name="Image 12" descr="protected hand dug well with handpump">
              <a:extLst>
                <a:ext uri="{FF2B5EF4-FFF2-40B4-BE49-F238E27FC236}">
                  <a16:creationId xmlns:a16="http://schemas.microsoft.com/office/drawing/2014/main" id="{D21B450E-D2D1-4C74-A3F5-0C57D55E7B91}"/>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5087082" y="4366847"/>
              <a:ext cx="1552575" cy="1181100"/>
            </a:xfrm>
            <a:prstGeom prst="rect">
              <a:avLst/>
            </a:prstGeom>
            <a:noFill/>
            <a:ln w="6350" cmpd="sng">
              <a:noFill/>
              <a:miter lim="800000"/>
              <a:headEnd/>
              <a:tailEnd/>
            </a:ln>
            <a:effectLst/>
          </p:spPr>
        </p:pic>
        <p:pic>
          <p:nvPicPr>
            <p:cNvPr id="14" name="Image 13" descr="protected spring with no res">
              <a:extLst>
                <a:ext uri="{FF2B5EF4-FFF2-40B4-BE49-F238E27FC236}">
                  <a16:creationId xmlns:a16="http://schemas.microsoft.com/office/drawing/2014/main" id="{A00EBD70-596B-4A9B-A06A-BF4A3BAB98E2}"/>
                </a:ext>
              </a:extLst>
            </p:cNvPr>
            <p:cNvPicPr/>
            <p:nvPr/>
          </p:nvPicPr>
          <p:blipFill>
            <a:blip r:embed="rId8">
              <a:extLst>
                <a:ext uri="{28A0092B-C50C-407E-A947-70E740481C1C}">
                  <a14:useLocalDpi xmlns:a14="http://schemas.microsoft.com/office/drawing/2010/main" val="0"/>
                </a:ext>
              </a:extLst>
            </a:blip>
            <a:srcRect l="15967" t="40501" r="15546"/>
            <a:stretch>
              <a:fillRect/>
            </a:stretch>
          </p:blipFill>
          <p:spPr bwMode="auto">
            <a:xfrm>
              <a:off x="8924192" y="4214813"/>
              <a:ext cx="1392555" cy="1619250"/>
            </a:xfrm>
            <a:prstGeom prst="rect">
              <a:avLst/>
            </a:prstGeom>
            <a:noFill/>
            <a:ln w="6350" cmpd="sng">
              <a:noFill/>
              <a:miter lim="800000"/>
              <a:headEnd/>
              <a:tailEnd/>
            </a:ln>
            <a:effectLst/>
          </p:spPr>
        </p:pic>
        <p:pic>
          <p:nvPicPr>
            <p:cNvPr id="15" name="Image 14" descr="Unprotected spring">
              <a:extLst>
                <a:ext uri="{FF2B5EF4-FFF2-40B4-BE49-F238E27FC236}">
                  <a16:creationId xmlns:a16="http://schemas.microsoft.com/office/drawing/2014/main" id="{5EC6E4CC-CE75-462F-9C8C-B9C48BD9D6B1}"/>
                </a:ext>
              </a:extLst>
            </p:cNvPr>
            <p:cNvPicPr/>
            <p:nvPr/>
          </p:nvPicPr>
          <p:blipFill>
            <a:blip r:embed="rId9">
              <a:extLst>
                <a:ext uri="{28A0092B-C50C-407E-A947-70E740481C1C}">
                  <a14:useLocalDpi xmlns:a14="http://schemas.microsoft.com/office/drawing/2010/main" val="0"/>
                </a:ext>
              </a:extLst>
            </a:blip>
            <a:srcRect l="18594" t="25275" r="16322"/>
            <a:stretch>
              <a:fillRect/>
            </a:stretch>
          </p:blipFill>
          <p:spPr bwMode="auto">
            <a:xfrm>
              <a:off x="3148744" y="2213414"/>
              <a:ext cx="1600200" cy="1390650"/>
            </a:xfrm>
            <a:prstGeom prst="rect">
              <a:avLst/>
            </a:prstGeom>
            <a:noFill/>
            <a:ln w="6350" cmpd="sng">
              <a:noFill/>
              <a:miter lim="800000"/>
              <a:headEnd/>
              <a:tailEnd/>
            </a:ln>
            <a:effectLst/>
          </p:spPr>
        </p:pic>
        <p:pic>
          <p:nvPicPr>
            <p:cNvPr id="16" name="Image 15" descr="unprotected hand dug well">
              <a:extLst>
                <a:ext uri="{FF2B5EF4-FFF2-40B4-BE49-F238E27FC236}">
                  <a16:creationId xmlns:a16="http://schemas.microsoft.com/office/drawing/2014/main" id="{B68725C5-3623-4D35-8510-77C051CFBD32}"/>
                </a:ext>
              </a:extLst>
            </p:cNvPr>
            <p:cNvPicPr/>
            <p:nvPr/>
          </p:nvPicPr>
          <p:blipFill>
            <a:blip r:embed="rId10">
              <a:extLst>
                <a:ext uri="{28A0092B-C50C-407E-A947-70E740481C1C}">
                  <a14:useLocalDpi xmlns:a14="http://schemas.microsoft.com/office/drawing/2010/main" val="0"/>
                </a:ext>
              </a:extLst>
            </a:blip>
            <a:srcRect/>
            <a:stretch>
              <a:fillRect/>
            </a:stretch>
          </p:blipFill>
          <p:spPr bwMode="auto">
            <a:xfrm>
              <a:off x="1210407" y="4404947"/>
              <a:ext cx="1600200" cy="1143000"/>
            </a:xfrm>
            <a:prstGeom prst="rect">
              <a:avLst/>
            </a:prstGeom>
            <a:noFill/>
            <a:ln w="6350" cmpd="sng">
              <a:noFill/>
              <a:miter lim="800000"/>
              <a:headEnd/>
              <a:tailEnd/>
            </a:ln>
            <a:effectLst/>
          </p:spPr>
        </p:pic>
        <p:pic>
          <p:nvPicPr>
            <p:cNvPr id="17" name="Image 16" descr="rain-water-harvesting">
              <a:extLst>
                <a:ext uri="{FF2B5EF4-FFF2-40B4-BE49-F238E27FC236}">
                  <a16:creationId xmlns:a16="http://schemas.microsoft.com/office/drawing/2014/main" id="{3B11D745-2309-458A-8215-E68360491F3E}"/>
                </a:ext>
              </a:extLst>
            </p:cNvPr>
            <p:cNvPicPr/>
            <p:nvPr/>
          </p:nvPicPr>
          <p:blipFill>
            <a:blip r:embed="rId11" cstate="print">
              <a:extLst>
                <a:ext uri="{28A0092B-C50C-407E-A947-70E740481C1C}">
                  <a14:useLocalDpi xmlns:a14="http://schemas.microsoft.com/office/drawing/2010/main" val="0"/>
                </a:ext>
              </a:extLst>
            </a:blip>
            <a:srcRect t="7474" r="16000" b="20107"/>
            <a:stretch>
              <a:fillRect/>
            </a:stretch>
          </p:blipFill>
          <p:spPr bwMode="auto">
            <a:xfrm>
              <a:off x="7096857" y="4410809"/>
              <a:ext cx="1438275" cy="933450"/>
            </a:xfrm>
            <a:prstGeom prst="rect">
              <a:avLst/>
            </a:prstGeom>
            <a:noFill/>
            <a:ln w="6350" cmpd="sng">
              <a:noFill/>
              <a:miter lim="800000"/>
              <a:headEnd/>
              <a:tailEnd/>
            </a:ln>
            <a:effectLst/>
          </p:spPr>
        </p:pic>
        <p:pic>
          <p:nvPicPr>
            <p:cNvPr id="18" name="Image 17" descr="river">
              <a:extLst>
                <a:ext uri="{FF2B5EF4-FFF2-40B4-BE49-F238E27FC236}">
                  <a16:creationId xmlns:a16="http://schemas.microsoft.com/office/drawing/2014/main" id="{283E61DA-6CD1-49AA-A0FF-FC4E2BCEEB8A}"/>
                </a:ext>
              </a:extLst>
            </p:cNvPr>
            <p:cNvPicPr/>
            <p:nvPr/>
          </p:nvPicPr>
          <p:blipFill>
            <a:blip r:embed="rId12" cstate="print">
              <a:extLst>
                <a:ext uri="{28A0092B-C50C-407E-A947-70E740481C1C}">
                  <a14:useLocalDpi xmlns:a14="http://schemas.microsoft.com/office/drawing/2010/main" val="0"/>
                </a:ext>
              </a:extLst>
            </a:blip>
            <a:srcRect t="1810"/>
            <a:stretch>
              <a:fillRect/>
            </a:stretch>
          </p:blipFill>
          <p:spPr bwMode="auto">
            <a:xfrm>
              <a:off x="7594808" y="2092276"/>
              <a:ext cx="2143125" cy="1571625"/>
            </a:xfrm>
            <a:prstGeom prst="rect">
              <a:avLst/>
            </a:prstGeom>
            <a:noFill/>
            <a:ln w="6350" cmpd="sng">
              <a:noFill/>
              <a:miter lim="800000"/>
              <a:headEnd/>
              <a:tailEnd/>
            </a:ln>
            <a:effectLst/>
          </p:spPr>
        </p:pic>
      </p:grpSp>
    </p:spTree>
    <p:extLst>
      <p:ext uri="{BB962C8B-B14F-4D97-AF65-F5344CB8AC3E}">
        <p14:creationId xmlns:p14="http://schemas.microsoft.com/office/powerpoint/2010/main" val="56662710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2" y="506046"/>
            <a:ext cx="11732916" cy="836245"/>
          </a:xfrm>
        </p:spPr>
        <p:txBody>
          <a:bodyPr rtlCol="0">
            <a:normAutofit fontScale="90000"/>
          </a:bodyPr>
          <a:lstStyle/>
          <a:p>
            <a:pPr>
              <a:defRPr/>
            </a:pPr>
            <a:r>
              <a:rPr lang="en-US" altLang="fr-FR" dirty="0"/>
              <a:t>Section WS1: WASH Interview Questions (3/3)</a:t>
            </a:r>
            <a:endParaRPr lang="fr-FR" dirty="0"/>
          </a:p>
        </p:txBody>
      </p:sp>
      <p:pic>
        <p:nvPicPr>
          <p:cNvPr id="5" name="Image 4">
            <a:extLst>
              <a:ext uri="{FF2B5EF4-FFF2-40B4-BE49-F238E27FC236}">
                <a16:creationId xmlns:a16="http://schemas.microsoft.com/office/drawing/2014/main" id="{D49A02E0-C5F7-4D63-984B-B96EDC1150AD}"/>
              </a:ext>
            </a:extLst>
          </p:cNvPr>
          <p:cNvPicPr>
            <a:picLocks noChangeAspect="1"/>
          </p:cNvPicPr>
          <p:nvPr/>
        </p:nvPicPr>
        <p:blipFill rotWithShape="1">
          <a:blip r:embed="rId3"/>
          <a:srcRect r="37761" b="24718"/>
          <a:stretch/>
        </p:blipFill>
        <p:spPr>
          <a:xfrm>
            <a:off x="9445865" y="1215257"/>
            <a:ext cx="2002697" cy="2422378"/>
          </a:xfrm>
          <a:prstGeom prst="rect">
            <a:avLst/>
          </a:prstGeom>
        </p:spPr>
      </p:pic>
      <p:pic>
        <p:nvPicPr>
          <p:cNvPr id="6" name="Image 5">
            <a:extLst>
              <a:ext uri="{FF2B5EF4-FFF2-40B4-BE49-F238E27FC236}">
                <a16:creationId xmlns:a16="http://schemas.microsoft.com/office/drawing/2014/main" id="{82BD5C01-8DF5-444A-B839-A9650DB664A4}"/>
              </a:ext>
            </a:extLst>
          </p:cNvPr>
          <p:cNvPicPr>
            <a:picLocks noChangeAspect="1"/>
          </p:cNvPicPr>
          <p:nvPr/>
        </p:nvPicPr>
        <p:blipFill rotWithShape="1">
          <a:blip r:embed="rId4"/>
          <a:srcRect t="16000" b="16718"/>
          <a:stretch/>
        </p:blipFill>
        <p:spPr>
          <a:xfrm>
            <a:off x="9514495" y="4183164"/>
            <a:ext cx="1865435" cy="1673471"/>
          </a:xfrm>
          <a:prstGeom prst="rect">
            <a:avLst/>
          </a:prstGeom>
        </p:spPr>
      </p:pic>
      <p:pic>
        <p:nvPicPr>
          <p:cNvPr id="7" name="Image 6">
            <a:extLst>
              <a:ext uri="{FF2B5EF4-FFF2-40B4-BE49-F238E27FC236}">
                <a16:creationId xmlns:a16="http://schemas.microsoft.com/office/drawing/2014/main" id="{CA29BF79-3694-4F6C-869E-2836DBE0215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43753" y="2800899"/>
            <a:ext cx="8288216" cy="1673472"/>
          </a:xfrm>
          <a:prstGeom prst="rect">
            <a:avLst/>
          </a:prstGeom>
        </p:spPr>
      </p:pic>
    </p:spTree>
    <p:extLst>
      <p:ext uri="{BB962C8B-B14F-4D97-AF65-F5344CB8AC3E}">
        <p14:creationId xmlns:p14="http://schemas.microsoft.com/office/powerpoint/2010/main" val="427032239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2" y="506046"/>
            <a:ext cx="11732916" cy="836245"/>
          </a:xfrm>
        </p:spPr>
        <p:txBody>
          <a:bodyPr rtlCol="0">
            <a:normAutofit fontScale="90000"/>
          </a:bodyPr>
          <a:lstStyle/>
          <a:p>
            <a:pPr>
              <a:defRPr/>
            </a:pPr>
            <a:r>
              <a:rPr lang="en-US" altLang="fr-FR" dirty="0"/>
              <a:t>Section WS2: WASH Observation Questions (1/3)</a:t>
            </a:r>
            <a:endParaRPr lang="fr-FR" dirty="0"/>
          </a:p>
        </p:txBody>
      </p:sp>
      <p:pic>
        <p:nvPicPr>
          <p:cNvPr id="3" name="Image 2">
            <a:extLst>
              <a:ext uri="{FF2B5EF4-FFF2-40B4-BE49-F238E27FC236}">
                <a16:creationId xmlns:a16="http://schemas.microsoft.com/office/drawing/2014/main" id="{5E29220A-EE5D-4450-9566-EEAB441ACC0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176723" y="1342291"/>
            <a:ext cx="7838553" cy="4337539"/>
          </a:xfrm>
          <a:prstGeom prst="rect">
            <a:avLst/>
          </a:prstGeom>
        </p:spPr>
      </p:pic>
    </p:spTree>
    <p:extLst>
      <p:ext uri="{BB962C8B-B14F-4D97-AF65-F5344CB8AC3E}">
        <p14:creationId xmlns:p14="http://schemas.microsoft.com/office/powerpoint/2010/main" val="22864153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2" y="506046"/>
            <a:ext cx="11732916" cy="836245"/>
          </a:xfrm>
        </p:spPr>
        <p:txBody>
          <a:bodyPr rtlCol="0">
            <a:normAutofit fontScale="90000"/>
          </a:bodyPr>
          <a:lstStyle/>
          <a:p>
            <a:pPr>
              <a:defRPr/>
            </a:pPr>
            <a:r>
              <a:rPr lang="en-US" altLang="fr-FR" dirty="0"/>
              <a:t>Section WS2: WASH Observation Questions (2/3)</a:t>
            </a:r>
            <a:endParaRPr lang="fr-FR" dirty="0"/>
          </a:p>
        </p:txBody>
      </p:sp>
      <p:pic>
        <p:nvPicPr>
          <p:cNvPr id="5" name="Image 4">
            <a:extLst>
              <a:ext uri="{FF2B5EF4-FFF2-40B4-BE49-F238E27FC236}">
                <a16:creationId xmlns:a16="http://schemas.microsoft.com/office/drawing/2014/main" id="{6A7C7898-3925-4C3C-8396-A1FCCC12547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1246" t="3212"/>
          <a:stretch/>
        </p:blipFill>
        <p:spPr>
          <a:xfrm>
            <a:off x="1850887" y="1596983"/>
            <a:ext cx="8490225" cy="3664033"/>
          </a:xfrm>
          <a:prstGeom prst="rect">
            <a:avLst/>
          </a:prstGeom>
        </p:spPr>
      </p:pic>
    </p:spTree>
    <p:extLst>
      <p:ext uri="{BB962C8B-B14F-4D97-AF65-F5344CB8AC3E}">
        <p14:creationId xmlns:p14="http://schemas.microsoft.com/office/powerpoint/2010/main" val="12105928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542" y="506046"/>
            <a:ext cx="11732916" cy="836245"/>
          </a:xfrm>
        </p:spPr>
        <p:txBody>
          <a:bodyPr rtlCol="0">
            <a:normAutofit fontScale="90000"/>
          </a:bodyPr>
          <a:lstStyle/>
          <a:p>
            <a:pPr>
              <a:defRPr/>
            </a:pPr>
            <a:r>
              <a:rPr lang="en-US" altLang="fr-FR" dirty="0"/>
              <a:t>Section WS2: WASH Observation Questions (3/3)</a:t>
            </a:r>
            <a:endParaRPr lang="fr-FR" dirty="0"/>
          </a:p>
        </p:txBody>
      </p:sp>
      <p:pic>
        <p:nvPicPr>
          <p:cNvPr id="4" name="Image 3">
            <a:extLst>
              <a:ext uri="{FF2B5EF4-FFF2-40B4-BE49-F238E27FC236}">
                <a16:creationId xmlns:a16="http://schemas.microsoft.com/office/drawing/2014/main" id="{D8C1DDD2-24D7-46F6-8352-98FB1239BBC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2287"/>
          <a:stretch/>
        </p:blipFill>
        <p:spPr>
          <a:xfrm>
            <a:off x="1597304" y="1503574"/>
            <a:ext cx="8997391" cy="3850851"/>
          </a:xfrm>
          <a:prstGeom prst="rect">
            <a:avLst/>
          </a:prstGeom>
        </p:spPr>
      </p:pic>
    </p:spTree>
    <p:extLst>
      <p:ext uri="{BB962C8B-B14F-4D97-AF65-F5344CB8AC3E}">
        <p14:creationId xmlns:p14="http://schemas.microsoft.com/office/powerpoint/2010/main" val="38917084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172351"/>
            <a:ext cx="11672416" cy="933450"/>
          </a:xfrm>
        </p:spPr>
        <p:txBody>
          <a:bodyPr rtlCol="0">
            <a:normAutofit/>
          </a:bodyPr>
          <a:lstStyle/>
          <a:p>
            <a:pPr>
              <a:defRPr/>
            </a:pPr>
            <a:r>
              <a:rPr lang="en-US"/>
              <a:t>Exercise: Container</a:t>
            </a:r>
          </a:p>
        </p:txBody>
      </p:sp>
      <p:grpSp>
        <p:nvGrpSpPr>
          <p:cNvPr id="6" name="Groupe 5">
            <a:extLst>
              <a:ext uri="{FF2B5EF4-FFF2-40B4-BE49-F238E27FC236}">
                <a16:creationId xmlns:a16="http://schemas.microsoft.com/office/drawing/2014/main" id="{E1F1A561-A245-4D4D-8874-5133FD43CE40}"/>
              </a:ext>
            </a:extLst>
          </p:cNvPr>
          <p:cNvGrpSpPr/>
          <p:nvPr/>
        </p:nvGrpSpPr>
        <p:grpSpPr>
          <a:xfrm>
            <a:off x="946184" y="1219929"/>
            <a:ext cx="10299632" cy="4604984"/>
            <a:chOff x="946184" y="1196483"/>
            <a:chExt cx="10299632" cy="4604984"/>
          </a:xfrm>
        </p:grpSpPr>
        <p:grpSp>
          <p:nvGrpSpPr>
            <p:cNvPr id="5" name="Groupe 4">
              <a:extLst>
                <a:ext uri="{FF2B5EF4-FFF2-40B4-BE49-F238E27FC236}">
                  <a16:creationId xmlns:a16="http://schemas.microsoft.com/office/drawing/2014/main" id="{71F95281-DFB3-4908-875B-A826020DFAFA}"/>
                </a:ext>
              </a:extLst>
            </p:cNvPr>
            <p:cNvGrpSpPr/>
            <p:nvPr/>
          </p:nvGrpSpPr>
          <p:grpSpPr>
            <a:xfrm>
              <a:off x="946184" y="1196483"/>
              <a:ext cx="10299632" cy="4604984"/>
              <a:chOff x="522699" y="1252854"/>
              <a:chExt cx="10299632" cy="4604984"/>
            </a:xfrm>
          </p:grpSpPr>
          <p:pic>
            <p:nvPicPr>
              <p:cNvPr id="19" name="Picture 2" descr="Image0920">
                <a:extLst>
                  <a:ext uri="{FF2B5EF4-FFF2-40B4-BE49-F238E27FC236}">
                    <a16:creationId xmlns:a16="http://schemas.microsoft.com/office/drawing/2014/main" id="{EDE7EC20-0098-4A23-8F55-33190D6B197C}"/>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699" y="1276510"/>
                <a:ext cx="1620838" cy="19796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0" name="Picture 3" descr="UNHCR ">
                <a:extLst>
                  <a:ext uri="{FF2B5EF4-FFF2-40B4-BE49-F238E27FC236}">
                    <a16:creationId xmlns:a16="http://schemas.microsoft.com/office/drawing/2014/main" id="{0CAC801A-8B1E-48D3-B1B6-B83C05970E0F}"/>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493" y="1252854"/>
                <a:ext cx="1620838" cy="1981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2" name="Picture 2" descr="Macintosh HD:Users:Souzie:Desktop:Broken pipes.JPG">
                <a:extLst>
                  <a:ext uri="{FF2B5EF4-FFF2-40B4-BE49-F238E27FC236}">
                    <a16:creationId xmlns:a16="http://schemas.microsoft.com/office/drawing/2014/main" id="{0A04B202-9786-4961-8A25-3CC97F01C4A8}"/>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13802" y="1275714"/>
                <a:ext cx="1619250" cy="197961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DSC00683.JPG">
                <a:extLst>
                  <a:ext uri="{FF2B5EF4-FFF2-40B4-BE49-F238E27FC236}">
                    <a16:creationId xmlns:a16="http://schemas.microsoft.com/office/drawing/2014/main" id="{2F07C3AD-980A-4EFB-BC5F-6AB91C91F1FD}"/>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65748" y="1457485"/>
                <a:ext cx="1979613" cy="16192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4" name="Picture 11" descr="Macintosh HD:Users:Souzie:Desktop:rusty barrel with cup.JPG">
                <a:extLst>
                  <a:ext uri="{FF2B5EF4-FFF2-40B4-BE49-F238E27FC236}">
                    <a16:creationId xmlns:a16="http://schemas.microsoft.com/office/drawing/2014/main" id="{B849DC6D-80A9-4A60-B2EB-219B9E57D3F2}"/>
                  </a:ext>
                </a:extLst>
              </p:cNvPr>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17695" y="1457485"/>
                <a:ext cx="1979612" cy="1620838"/>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e 24">
                <a:extLst>
                  <a:ext uri="{FF2B5EF4-FFF2-40B4-BE49-F238E27FC236}">
                    <a16:creationId xmlns:a16="http://schemas.microsoft.com/office/drawing/2014/main" id="{E0AA8D10-E73F-4F74-9A9C-5832E123EFFD}"/>
                  </a:ext>
                </a:extLst>
              </p:cNvPr>
              <p:cNvGrpSpPr/>
              <p:nvPr/>
            </p:nvGrpSpPr>
            <p:grpSpPr>
              <a:xfrm>
                <a:off x="1002910" y="3875051"/>
                <a:ext cx="9365564" cy="1982787"/>
                <a:chOff x="827858" y="2144065"/>
                <a:chExt cx="9365564" cy="1982787"/>
              </a:xfrm>
            </p:grpSpPr>
            <p:pic>
              <p:nvPicPr>
                <p:cNvPr id="26" name="Picture 2" descr="Image0934">
                  <a:extLst>
                    <a:ext uri="{FF2B5EF4-FFF2-40B4-BE49-F238E27FC236}">
                      <a16:creationId xmlns:a16="http://schemas.microsoft.com/office/drawing/2014/main" id="{09C4AABE-70DA-42E7-A8FA-3FCFC8B2DABE}"/>
                    </a:ext>
                  </a:extLst>
                </p:cNvPr>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7858" y="2145652"/>
                  <a:ext cx="1619250" cy="1981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7" name="Picture 3" descr="Image0929">
                  <a:extLst>
                    <a:ext uri="{FF2B5EF4-FFF2-40B4-BE49-F238E27FC236}">
                      <a16:creationId xmlns:a16="http://schemas.microsoft.com/office/drawing/2014/main" id="{407F1390-CE1E-4161-BD8C-7F134F2F46A1}"/>
                    </a:ext>
                  </a:extLst>
                </p:cNvPr>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68802" y="2144065"/>
                  <a:ext cx="1600200" cy="1981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9" name="Picture 5" descr="UNHCR ">
                  <a:extLst>
                    <a:ext uri="{FF2B5EF4-FFF2-40B4-BE49-F238E27FC236}">
                      <a16:creationId xmlns:a16="http://schemas.microsoft.com/office/drawing/2014/main" id="{70D1206C-9C4E-415E-A6AC-F32C26F6E9DF}"/>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0696" y="2144065"/>
                  <a:ext cx="1620838" cy="1981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0" name="Image 29">
                  <a:extLst>
                    <a:ext uri="{FF2B5EF4-FFF2-40B4-BE49-F238E27FC236}">
                      <a16:creationId xmlns:a16="http://schemas.microsoft.com/office/drawing/2014/main" id="{71CA411B-265F-4340-9360-77B762D91205}"/>
                    </a:ext>
                  </a:extLst>
                </p:cNvPr>
                <p:cNvPicPr/>
                <p:nvPr/>
              </p:nvPicPr>
              <p:blipFill>
                <a:blip r:embed="rId10">
                  <a:extLst>
                    <a:ext uri="{28A0092B-C50C-407E-A947-70E740481C1C}">
                      <a14:useLocalDpi xmlns:a14="http://schemas.microsoft.com/office/drawing/2010/main" val="0"/>
                    </a:ext>
                  </a:extLst>
                </a:blip>
                <a:stretch>
                  <a:fillRect/>
                </a:stretch>
              </p:blipFill>
              <p:spPr>
                <a:xfrm>
                  <a:off x="8574172" y="2144065"/>
                  <a:ext cx="1619250" cy="1905000"/>
                </a:xfrm>
                <a:prstGeom prst="rect">
                  <a:avLst/>
                </a:prstGeom>
              </p:spPr>
            </p:pic>
          </p:grpSp>
        </p:grpSp>
        <p:pic>
          <p:nvPicPr>
            <p:cNvPr id="31" name="Picture 4" descr="Image0940">
              <a:extLst>
                <a:ext uri="{FF2B5EF4-FFF2-40B4-BE49-F238E27FC236}">
                  <a16:creationId xmlns:a16="http://schemas.microsoft.com/office/drawing/2014/main" id="{7B69A690-AE02-4E76-A55F-C6D4169126B6}"/>
                </a:ext>
              </a:extLst>
            </p:cNvPr>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31765" y="3818680"/>
              <a:ext cx="1619250" cy="19796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04965369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8720" y="2747962"/>
            <a:ext cx="11594559" cy="1362075"/>
          </a:xfrm>
        </p:spPr>
        <p:txBody>
          <a:bodyPr>
            <a:normAutofit fontScale="90000"/>
          </a:bodyPr>
          <a:lstStyle/>
          <a:p>
            <a:r>
              <a:rPr lang="fr-FR" dirty="0"/>
              <a:t>ANY Question?</a:t>
            </a:r>
            <a:br>
              <a:rPr lang="fr-FR" dirty="0"/>
            </a:br>
            <a:br>
              <a:rPr lang="fr-FR" dirty="0"/>
            </a:br>
            <a:r>
              <a:rPr lang="fr-FR" dirty="0"/>
              <a:t>Discussion</a:t>
            </a:r>
          </a:p>
        </p:txBody>
      </p:sp>
    </p:spTree>
    <p:extLst>
      <p:ext uri="{BB962C8B-B14F-4D97-AF65-F5344CB8AC3E}">
        <p14:creationId xmlns:p14="http://schemas.microsoft.com/office/powerpoint/2010/main" val="294331322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722488" y="2928205"/>
            <a:ext cx="10747023" cy="1001589"/>
          </a:xfrm>
        </p:spPr>
        <p:txBody>
          <a:bodyPr>
            <a:normAutofit fontScale="90000"/>
          </a:bodyPr>
          <a:lstStyle/>
          <a:p>
            <a:pPr algn="ctr"/>
            <a:r>
              <a:rPr lang="fr-FR" sz="5400" b="1" dirty="0"/>
              <a:t>THANK YOU</a:t>
            </a:r>
            <a:br>
              <a:rPr lang="fr-FR" sz="5400" b="1" dirty="0"/>
            </a:br>
            <a:r>
              <a:rPr lang="fr-FR" sz="5400" b="1" dirty="0"/>
              <a:t>FOR LISTENING!</a:t>
            </a:r>
          </a:p>
        </p:txBody>
      </p:sp>
      <p:sp>
        <p:nvSpPr>
          <p:cNvPr id="12" name="ZoneTexte 11">
            <a:extLst>
              <a:ext uri="{FF2B5EF4-FFF2-40B4-BE49-F238E27FC236}">
                <a16:creationId xmlns:a16="http://schemas.microsoft.com/office/drawing/2014/main" id="{E4009F5F-9D41-458D-855A-3D7416553A66}"/>
              </a:ext>
            </a:extLst>
          </p:cNvPr>
          <p:cNvSpPr txBox="1"/>
          <p:nvPr/>
        </p:nvSpPr>
        <p:spPr>
          <a:xfrm>
            <a:off x="248355" y="6204844"/>
            <a:ext cx="6096000" cy="369332"/>
          </a:xfrm>
          <a:prstGeom prst="rect">
            <a:avLst/>
          </a:prstGeom>
          <a:noFill/>
        </p:spPr>
        <p:txBody>
          <a:bodyPr wrap="square">
            <a:spAutoFit/>
          </a:bodyPr>
          <a:lstStyle/>
          <a:p>
            <a:r>
              <a:rPr lang="fr-FR" sz="1800" dirty="0">
                <a:solidFill>
                  <a:schemeClr val="tx2"/>
                </a:solidFill>
              </a:rPr>
              <a:t>[LOGO PARTNERS]</a:t>
            </a:r>
            <a:endParaRPr lang="fr-FR" dirty="0">
              <a:solidFill>
                <a:schemeClr val="tx2"/>
              </a:solidFill>
            </a:endParaRPr>
          </a:p>
        </p:txBody>
      </p:sp>
    </p:spTree>
    <p:extLst>
      <p:ext uri="{BB962C8B-B14F-4D97-AF65-F5344CB8AC3E}">
        <p14:creationId xmlns:p14="http://schemas.microsoft.com/office/powerpoint/2010/main" val="35903994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1" y="142364"/>
            <a:ext cx="11672416" cy="836245"/>
          </a:xfrm>
        </p:spPr>
        <p:txBody>
          <a:bodyPr rtlCol="0">
            <a:normAutofit/>
          </a:bodyPr>
          <a:lstStyle/>
          <a:p>
            <a:pPr>
              <a:defRPr/>
            </a:pPr>
            <a:r>
              <a:rPr lang="en-US" altLang="fr-FR"/>
              <a:t>MDC and GPS Consent</a:t>
            </a:r>
            <a:endParaRPr lang="en-US"/>
          </a:p>
        </p:txBody>
      </p:sp>
      <p:pic>
        <p:nvPicPr>
          <p:cNvPr id="6" name="Image 5">
            <a:extLst>
              <a:ext uri="{FF2B5EF4-FFF2-40B4-BE49-F238E27FC236}">
                <a16:creationId xmlns:a16="http://schemas.microsoft.com/office/drawing/2014/main" id="{540D2FD7-65AE-4D86-8BE9-2D258C410F9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48459"/>
          <a:stretch/>
        </p:blipFill>
        <p:spPr>
          <a:xfrm>
            <a:off x="1701799" y="1419468"/>
            <a:ext cx="8788400" cy="2009532"/>
          </a:xfrm>
          <a:prstGeom prst="rect">
            <a:avLst/>
          </a:prstGeom>
        </p:spPr>
      </p:pic>
      <p:pic>
        <p:nvPicPr>
          <p:cNvPr id="7" name="Image 6">
            <a:extLst>
              <a:ext uri="{FF2B5EF4-FFF2-40B4-BE49-F238E27FC236}">
                <a16:creationId xmlns:a16="http://schemas.microsoft.com/office/drawing/2014/main" id="{FF419C6F-91CD-4B7B-956A-44338F8D367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544026" y="3869859"/>
            <a:ext cx="9103946" cy="1278426"/>
          </a:xfrm>
          <a:prstGeom prst="rect">
            <a:avLst/>
          </a:prstGeom>
        </p:spPr>
      </p:pic>
    </p:spTree>
    <p:extLst>
      <p:ext uri="{BB962C8B-B14F-4D97-AF65-F5344CB8AC3E}">
        <p14:creationId xmlns:p14="http://schemas.microsoft.com/office/powerpoint/2010/main" val="2653835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DM1: Household Head Information (1/2)</a:t>
            </a:r>
            <a:endParaRPr lang="en-US" dirty="0"/>
          </a:p>
        </p:txBody>
      </p:sp>
      <p:pic>
        <p:nvPicPr>
          <p:cNvPr id="4" name="Image 3">
            <a:extLst>
              <a:ext uri="{FF2B5EF4-FFF2-40B4-BE49-F238E27FC236}">
                <a16:creationId xmlns:a16="http://schemas.microsoft.com/office/drawing/2014/main" id="{51469115-DE56-42B3-95B1-6CBD396A8F5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760" r="760" b="33301"/>
          <a:stretch/>
        </p:blipFill>
        <p:spPr>
          <a:xfrm>
            <a:off x="1307172" y="1500555"/>
            <a:ext cx="9577656" cy="4103076"/>
          </a:xfrm>
          <a:prstGeom prst="rect">
            <a:avLst/>
          </a:prstGeom>
        </p:spPr>
      </p:pic>
    </p:spTree>
    <p:extLst>
      <p:ext uri="{BB962C8B-B14F-4D97-AF65-F5344CB8AC3E}">
        <p14:creationId xmlns:p14="http://schemas.microsoft.com/office/powerpoint/2010/main" val="27169409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792" y="423985"/>
            <a:ext cx="11672416" cy="836245"/>
          </a:xfrm>
        </p:spPr>
        <p:txBody>
          <a:bodyPr rtlCol="0">
            <a:normAutofit fontScale="90000"/>
          </a:bodyPr>
          <a:lstStyle/>
          <a:p>
            <a:pPr>
              <a:defRPr/>
            </a:pPr>
            <a:r>
              <a:rPr lang="en-US" altLang="fr-FR" dirty="0"/>
              <a:t>Section DM1: Household Head Information (2/2)</a:t>
            </a:r>
            <a:endParaRPr lang="fr-FR" dirty="0"/>
          </a:p>
        </p:txBody>
      </p:sp>
      <p:pic>
        <p:nvPicPr>
          <p:cNvPr id="4" name="Image 3">
            <a:extLst>
              <a:ext uri="{FF2B5EF4-FFF2-40B4-BE49-F238E27FC236}">
                <a16:creationId xmlns:a16="http://schemas.microsoft.com/office/drawing/2014/main" id="{605FBF29-CAE0-4531-8D33-0BFE08B889F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05621" y="2474243"/>
            <a:ext cx="9380758" cy="1909514"/>
          </a:xfrm>
          <a:prstGeom prst="rect">
            <a:avLst/>
          </a:prstGeom>
        </p:spPr>
      </p:pic>
    </p:spTree>
    <p:extLst>
      <p:ext uri="{BB962C8B-B14F-4D97-AF65-F5344CB8AC3E}">
        <p14:creationId xmlns:p14="http://schemas.microsoft.com/office/powerpoint/2010/main" val="2676614929"/>
      </p:ext>
    </p:extLst>
  </p:cSld>
  <p:clrMapOvr>
    <a:masterClrMapping/>
  </p:clrMapOvr>
</p:sld>
</file>

<file path=ppt/theme/theme1.xml><?xml version="1.0" encoding="utf-8"?>
<a:theme xmlns:a="http://schemas.openxmlformats.org/drawingml/2006/main" name="UNHCR2016">
  <a:themeElements>
    <a:clrScheme name="UNHCR2016">
      <a:dk1>
        <a:sysClr val="windowText" lastClr="000000"/>
      </a:dk1>
      <a:lt1>
        <a:sysClr val="window" lastClr="FFFFFF"/>
      </a:lt1>
      <a:dk2>
        <a:srgbClr val="FFFFFF"/>
      </a:dk2>
      <a:lt2>
        <a:srgbClr val="0072BC"/>
      </a:lt2>
      <a:accent1>
        <a:srgbClr val="0072BC"/>
      </a:accent1>
      <a:accent2>
        <a:srgbClr val="000000"/>
      </a:accent2>
      <a:accent3>
        <a:srgbClr val="FAEB00"/>
      </a:accent3>
      <a:accent4>
        <a:srgbClr val="17375F"/>
      </a:accent4>
      <a:accent5>
        <a:srgbClr val="08B499"/>
      </a:accent5>
      <a:accent6>
        <a:srgbClr val="EF4960"/>
      </a:accent6>
      <a:hlink>
        <a:srgbClr val="0072BC"/>
      </a:hlink>
      <a:folHlink>
        <a:srgbClr val="0072BC"/>
      </a:folHlink>
    </a:clrScheme>
    <a:fontScheme name="UNHCR2016">
      <a:majorFont>
        <a:latin typeface="Arial"/>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UNHCR2016-Template-V2" id="{3E386AF6-AFA1-4435-B293-6BF6E93FC347}" vid="{380E39D3-DA05-4B59-A009-DFC129E09AB4}"/>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SENS v3_Formation_Enquete_Session_0_Introduction_v18.11.2020</Template>
  <TotalTime>0</TotalTime>
  <Words>1903</Words>
  <Application>Microsoft Office PowerPoint</Application>
  <PresentationFormat>Grand écran</PresentationFormat>
  <Paragraphs>222</Paragraphs>
  <Slides>67</Slides>
  <Notes>67</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67</vt:i4>
      </vt:variant>
    </vt:vector>
  </HeadingPairs>
  <TitlesOfParts>
    <vt:vector size="70" baseType="lpstr">
      <vt:lpstr>Arial</vt:lpstr>
      <vt:lpstr>Calibri</vt:lpstr>
      <vt:lpstr>UNHCR2016</vt:lpstr>
      <vt:lpstr>SENS Surveys  [Camp/Setting names] Region, Country - Time frame</vt:lpstr>
      <vt:lpstr>Session 5</vt:lpstr>
      <vt:lpstr>Demography Questionnaire</vt:lpstr>
      <vt:lpstr>Verbal Consent </vt:lpstr>
      <vt:lpstr>Section Identification (1/2)</vt:lpstr>
      <vt:lpstr>Section Identification (2/2)</vt:lpstr>
      <vt:lpstr>MDC and GPS Consent</vt:lpstr>
      <vt:lpstr>Section DM1: Household Head Information (1/2)</vt:lpstr>
      <vt:lpstr>Section DM1: Household Head Information (2/2)</vt:lpstr>
      <vt:lpstr>Section DM2: Mixed population SENS (out-of-camp settings)</vt:lpstr>
      <vt:lpstr>Section DM3: Survey of Household Members (1/2)</vt:lpstr>
      <vt:lpstr>Section DM3: Survey of Household Members (2/2)</vt:lpstr>
      <vt:lpstr>Section DM4: Time of Arrival in Country of Asylum</vt:lpstr>
      <vt:lpstr>Summary Messages</vt:lpstr>
      <vt:lpstr>Participants and Measures Control Sheet</vt:lpstr>
      <vt:lpstr>Food security Questionnaire</vt:lpstr>
      <vt:lpstr>Section Identification (1/2)</vt:lpstr>
      <vt:lpstr>Section Identification (2/2)</vt:lpstr>
      <vt:lpstr>Section FS1: Food Assistance and Cooking Fuel (1/8)</vt:lpstr>
      <vt:lpstr>Section FS1: Food Assistance and Cooking Fuel (2/8)</vt:lpstr>
      <vt:lpstr>Section FS1: Food Assistance and Cooking Fuel (3/8)</vt:lpstr>
      <vt:lpstr>Section FS1: Food Assistance and Cooking Fuel (4/8)</vt:lpstr>
      <vt:lpstr>Section FS1: Food Assistance and Cooking Fuel (5/8)</vt:lpstr>
      <vt:lpstr>Section FS1: Food Assistance and Cooking Fuel (6/8)</vt:lpstr>
      <vt:lpstr>Section FS1: Food Assistance and Cooking Fuel (7/8)</vt:lpstr>
      <vt:lpstr>Section FS1: Food Assistance and Cooking Fuel (8/8)</vt:lpstr>
      <vt:lpstr>Section FS2: Negative household coping strategies (1/6)</vt:lpstr>
      <vt:lpstr>Section FS2: Negative household coping strategies (2/6)</vt:lpstr>
      <vt:lpstr>Section FS2: Negative household coping strategies (3/6)</vt:lpstr>
      <vt:lpstr>Section FS2: Negative household coping strategies (4/6)</vt:lpstr>
      <vt:lpstr>Section FS2: Negative household coping strategies (5/6)</vt:lpstr>
      <vt:lpstr>Section FS2: Negative household coping strategies (6/6)</vt:lpstr>
      <vt:lpstr>Section FS3: Food Consumption Score (1/10)</vt:lpstr>
      <vt:lpstr>Section FS3: Food Consumption Score - Small Quantities (1/2)</vt:lpstr>
      <vt:lpstr>Section FS3: Food Consumption Score - Small Quantities (2/2)</vt:lpstr>
      <vt:lpstr>Section FS3: Food Consumption Score (2/10)</vt:lpstr>
      <vt:lpstr>Section FS3: Food Consumption Score (3/10)</vt:lpstr>
      <vt:lpstr>Section FS3: Food Consumption Score (4/10)</vt:lpstr>
      <vt:lpstr>Section FS3: Food Consumption Score (5/10)</vt:lpstr>
      <vt:lpstr>Section FS3: Food Consumption Score (6/10)</vt:lpstr>
      <vt:lpstr>Section FS3: Food Consumption Score (7/10)</vt:lpstr>
      <vt:lpstr>Section FS3: Food Consumption Score (8/10)</vt:lpstr>
      <vt:lpstr>Section FS3: Food Consumption Score (9/10)</vt:lpstr>
      <vt:lpstr>Section FS3: Food Consumption Score (10/10)</vt:lpstr>
      <vt:lpstr>ExerciSe: role playing</vt:lpstr>
      <vt:lpstr>Mosquito net coverage Questionnaire</vt:lpstr>
      <vt:lpstr>Section TN1: Details on the Household (1/4)</vt:lpstr>
      <vt:lpstr>Section TN1: Details on the Household (2/4)</vt:lpstr>
      <vt:lpstr>Section TN1: Details on the Household (3/4)</vt:lpstr>
      <vt:lpstr>Section TN1: Details on the Household (4/4)</vt:lpstr>
      <vt:lpstr>Section TN2: Observation of Bed Nets (1/2)</vt:lpstr>
      <vt:lpstr>Section TN2: Observation of Bed Nets (2/2)</vt:lpstr>
      <vt:lpstr>Section TN3: Survey of Household Members (1/2)</vt:lpstr>
      <vt:lpstr>Section TN3: Survey of Household Members (2/2)</vt:lpstr>
      <vt:lpstr>Error Messages</vt:lpstr>
      <vt:lpstr>Practical Exercise</vt:lpstr>
      <vt:lpstr>Water, sanitation and hygiène (WASH) Questionnaire</vt:lpstr>
      <vt:lpstr>Section WS1: WASH Interview Questions (1/3)</vt:lpstr>
      <vt:lpstr>Section WS1: WASH Interview Questions (2/3)</vt:lpstr>
      <vt:lpstr>Exercise: Drinking Water Sources</vt:lpstr>
      <vt:lpstr>Section WS1: WASH Interview Questions (3/3)</vt:lpstr>
      <vt:lpstr>Section WS2: WASH Observation Questions (1/3)</vt:lpstr>
      <vt:lpstr>Section WS2: WASH Observation Questions (2/3)</vt:lpstr>
      <vt:lpstr>Section WS2: WASH Observation Questions (3/3)</vt:lpstr>
      <vt:lpstr>Exercise: Container</vt:lpstr>
      <vt:lpstr>ANY Question?  Discussion</vt:lpstr>
      <vt:lpstr>THANK YOU FOR LISTENING!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National Nutrition Survey with SMART Methods</dc:title>
  <dc:creator>Fanny Cassard</dc:creator>
  <cp:lastModifiedBy>Fanny Cassard</cp:lastModifiedBy>
  <cp:revision>291</cp:revision>
  <cp:lastPrinted>2014-07-03T14:30:14Z</cp:lastPrinted>
  <dcterms:created xsi:type="dcterms:W3CDTF">2014-06-25T09:53:34Z</dcterms:created>
  <dcterms:modified xsi:type="dcterms:W3CDTF">2020-12-01T10:09:06Z</dcterms:modified>
</cp:coreProperties>
</file>