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3" r:id="rId1"/>
  </p:sldMasterIdLst>
  <p:notesMasterIdLst>
    <p:notesMasterId r:id="rId41"/>
  </p:notesMasterIdLst>
  <p:handoutMasterIdLst>
    <p:handoutMasterId r:id="rId42"/>
  </p:handoutMasterIdLst>
  <p:sldIdLst>
    <p:sldId id="829" r:id="rId2"/>
    <p:sldId id="257" r:id="rId3"/>
    <p:sldId id="522" r:id="rId4"/>
    <p:sldId id="615" r:id="rId5"/>
    <p:sldId id="799" r:id="rId6"/>
    <p:sldId id="646" r:id="rId7"/>
    <p:sldId id="800" r:id="rId8"/>
    <p:sldId id="801" r:id="rId9"/>
    <p:sldId id="655" r:id="rId10"/>
    <p:sldId id="802" r:id="rId11"/>
    <p:sldId id="803" r:id="rId12"/>
    <p:sldId id="805" r:id="rId13"/>
    <p:sldId id="806" r:id="rId14"/>
    <p:sldId id="656" r:id="rId15"/>
    <p:sldId id="808" r:id="rId16"/>
    <p:sldId id="809" r:id="rId17"/>
    <p:sldId id="810" r:id="rId18"/>
    <p:sldId id="811" r:id="rId19"/>
    <p:sldId id="812" r:id="rId20"/>
    <p:sldId id="814" r:id="rId21"/>
    <p:sldId id="813" r:id="rId22"/>
    <p:sldId id="815" r:id="rId23"/>
    <p:sldId id="816" r:id="rId24"/>
    <p:sldId id="817" r:id="rId25"/>
    <p:sldId id="818" r:id="rId26"/>
    <p:sldId id="819" r:id="rId27"/>
    <p:sldId id="820" r:id="rId28"/>
    <p:sldId id="821" r:id="rId29"/>
    <p:sldId id="857" r:id="rId30"/>
    <p:sldId id="823" r:id="rId31"/>
    <p:sldId id="858" r:id="rId32"/>
    <p:sldId id="824" r:id="rId33"/>
    <p:sldId id="825" r:id="rId34"/>
    <p:sldId id="826" r:id="rId35"/>
    <p:sldId id="827" r:id="rId36"/>
    <p:sldId id="657" r:id="rId37"/>
    <p:sldId id="828" r:id="rId38"/>
    <p:sldId id="855" r:id="rId39"/>
    <p:sldId id="856" r:id="rId40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35" autoAdjust="0"/>
    <p:restoredTop sz="90519" autoAdjust="0"/>
  </p:normalViewPr>
  <p:slideViewPr>
    <p:cSldViewPr snapToGrid="0">
      <p:cViewPr varScale="1">
        <p:scale>
          <a:sx n="82" d="100"/>
          <a:sy n="82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9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C5B54-F9E5-41C1-893A-C441DBEA6E81}" type="datetimeFigureOut">
              <a:rPr lang="fr-FR" smtClean="0"/>
              <a:t>01/12/2020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5D9F7-94EC-4CBF-BDAE-6AC2E2422B1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85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22F87-B6A1-406F-8DCB-16EF88461318}" type="datetimeFigureOut">
              <a:rPr lang="fr-FR" smtClean="0"/>
              <a:t>01/12/2020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A6BA0-1B41-470B-9D1C-517E776362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97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AA6BA0-1B41-470B-9D1C-517E7763624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0956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smartphones/tablets used during survey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6120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smartphones/tablets used during survey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578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smartphones/tablets used during survey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030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smartphones/tablets used during survey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824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3817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smartphones/tablets used during survey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316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the survey questionnaires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385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784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191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057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636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496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517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615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14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84521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561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753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Examples 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8595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7955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a template of the Data collection control sheet to use and adapt to the refugee setting, see SENS Pre-module Tool #8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551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73708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438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For a template of the participants and measures control sheet to use and adapt to the refugee setting, see SENS Pre-Module Tool #14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8496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98082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1676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487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0202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5103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99528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6554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AA6BA0-1B41-470B-9D1C-517E7763624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438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363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181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For a template of this form to use and adapt to the survey context, see SENS MDC Tools, Tool #8</a:t>
            </a:r>
          </a:p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5501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To be adapted to survey context.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For a template of this form to use and adapt to the survey context, see SENS MDC Tools, Tool #9</a:t>
            </a:r>
          </a:p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14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To be adapted to survey context (consent)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105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A6BA0-1B41-470B-9D1C-517E7763624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128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9" name="Picture 8" descr="bluestrip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6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/>
        </p:nvSpPr>
        <p:spPr>
          <a:xfrm>
            <a:off x="1" y="-1"/>
            <a:ext cx="5839313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3" y="1732800"/>
            <a:ext cx="5541137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62075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721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690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86" y="273049"/>
            <a:ext cx="4240551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7164931" cy="555588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5186" y="1732801"/>
            <a:ext cx="4240551" cy="409613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27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1382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12192000" cy="1897568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867">
                <a:solidFill>
                  <a:schemeClr val="tx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4790368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226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9827" y="274639"/>
            <a:ext cx="2743200" cy="556402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712" y="274639"/>
            <a:ext cx="8697915" cy="556402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14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  <p:pic>
        <p:nvPicPr>
          <p:cNvPr id="9" name="Picture 8" descr="bluestrip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4143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30377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0134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667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651983"/>
            <a:ext cx="11746751" cy="2744124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14761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3" y="2840483"/>
            <a:ext cx="1159455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3" y="1233253"/>
            <a:ext cx="1159455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8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712" y="1732801"/>
            <a:ext cx="571568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2801"/>
            <a:ext cx="575352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9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1278" y="9732"/>
            <a:ext cx="606072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667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5628733" cy="129113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628733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21344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482744" cy="4038411"/>
          </a:xfrm>
        </p:spPr>
        <p:txBody>
          <a:bodyPr/>
          <a:lstStyle>
            <a:lvl1pPr>
              <a:buClr>
                <a:schemeClr val="accent3"/>
              </a:buClr>
              <a:defRPr sz="32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667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6950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129113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2" y="1732139"/>
            <a:ext cx="11672416" cy="40286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712" y="6473119"/>
            <a:ext cx="869693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712" y="6125647"/>
            <a:ext cx="5628733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406" y="6473119"/>
            <a:ext cx="606917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30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</p:sldLayoutIdLst>
  <p:hf sldNum="0"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22488" y="1872064"/>
            <a:ext cx="10747023" cy="183948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/>
              <a:t>SENS Surveys </a:t>
            </a:r>
            <a:br>
              <a:rPr lang="en-US" sz="6600" dirty="0"/>
            </a:br>
            <a:r>
              <a:rPr lang="en-US" sz="5300" b="0" dirty="0">
                <a:solidFill>
                  <a:schemeClr val="bg1"/>
                </a:solidFill>
              </a:rPr>
              <a:t>[Camp/Setting names]</a:t>
            </a:r>
            <a:br>
              <a:rPr lang="en-US" sz="5300" b="0" dirty="0">
                <a:solidFill>
                  <a:schemeClr val="bg1"/>
                </a:solidFill>
              </a:rPr>
            </a:br>
            <a:r>
              <a:rPr lang="en-US" sz="5300" b="0" dirty="0">
                <a:solidFill>
                  <a:schemeClr val="bg1"/>
                </a:solidFill>
              </a:rPr>
              <a:t>Region, Country - Time frame</a:t>
            </a:r>
            <a:endParaRPr lang="en-US" sz="6600" b="0" dirty="0">
              <a:solidFill>
                <a:schemeClr val="bg1"/>
              </a:solidFill>
            </a:endParaRPr>
          </a:p>
        </p:txBody>
      </p:sp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1097279" y="4635925"/>
            <a:ext cx="10058400" cy="1143000"/>
          </a:xfrm>
        </p:spPr>
        <p:txBody>
          <a:bodyPr>
            <a:normAutofit/>
          </a:bodyPr>
          <a:lstStyle/>
          <a:p>
            <a:r>
              <a:rPr lang="fr-FR" dirty="0"/>
              <a:t>Survey Training</a:t>
            </a:r>
          </a:p>
          <a:p>
            <a:r>
              <a:rPr lang="fr-FR" sz="1800" dirty="0"/>
              <a:t>[PLACE, DATES]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009F5F-9D41-458D-855A-3D7416553A66}"/>
              </a:ext>
            </a:extLst>
          </p:cNvPr>
          <p:cNvSpPr txBox="1"/>
          <p:nvPr/>
        </p:nvSpPr>
        <p:spPr>
          <a:xfrm>
            <a:off x="248355" y="62048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[LOGO PARTNERS]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6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 dirty="0"/>
              <a:t>Android Smartphones Samsung Galaxy (1/4)</a:t>
            </a:r>
            <a:endParaRPr lang="en-US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B5E4F3C-8316-4DFF-B2A1-9FF09BFA306C}"/>
              </a:ext>
            </a:extLst>
          </p:cNvPr>
          <p:cNvGrpSpPr/>
          <p:nvPr/>
        </p:nvGrpSpPr>
        <p:grpSpPr>
          <a:xfrm>
            <a:off x="1688349" y="1517895"/>
            <a:ext cx="10090751" cy="4199225"/>
            <a:chOff x="1782305" y="1831046"/>
            <a:chExt cx="9593450" cy="4199225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55B4C8A-5229-4951-B617-EAB875077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7668" y="1831046"/>
              <a:ext cx="4773478" cy="4199225"/>
            </a:xfrm>
            <a:prstGeom prst="rect">
              <a:avLst/>
            </a:prstGeom>
          </p:spPr>
        </p:pic>
        <p:sp>
          <p:nvSpPr>
            <p:cNvPr id="7" name="Text Box 4">
              <a:extLst>
                <a:ext uri="{FF2B5EF4-FFF2-40B4-BE49-F238E27FC236}">
                  <a16:creationId xmlns:a16="http://schemas.microsoft.com/office/drawing/2014/main" id="{7E3FCE37-7A9E-4E4F-BF63-76BF8F04C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1146" y="2872287"/>
              <a:ext cx="2167414" cy="263149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>
              <a:spAutoFit/>
            </a:bodyPr>
            <a:lstStyle/>
            <a:p>
              <a:pPr algn="ctr">
                <a:lnSpc>
                  <a:spcPct val="95000"/>
                </a:lnSpc>
                <a:tabLst>
                  <a:tab pos="0" algn="l"/>
                  <a:tab pos="822960" algn="l"/>
                  <a:tab pos="1645920" algn="l"/>
                  <a:tab pos="2468880" algn="l"/>
                  <a:tab pos="3291840" algn="l"/>
                  <a:tab pos="4114800" algn="l"/>
                  <a:tab pos="4937760" algn="l"/>
                  <a:tab pos="5760720" algn="l"/>
                  <a:tab pos="6583680" algn="l"/>
                  <a:tab pos="7406640" algn="l"/>
                  <a:tab pos="8229600" algn="l"/>
                  <a:tab pos="9052560" algn="l"/>
                </a:tabLst>
                <a:defRPr/>
              </a:pPr>
              <a:r>
                <a:rPr lang="fr-FR" dirty="0">
                  <a:solidFill>
                    <a:srgbClr val="000000"/>
                  </a:solidFill>
                  <a:latin typeface="Arial" charset="0"/>
                </a:rPr>
                <a:t>ON/OFF</a:t>
              </a:r>
              <a:endParaRPr lang="fr-FR" sz="1170" dirty="0">
                <a:solidFill>
                  <a:srgbClr val="000000"/>
                </a:solidFill>
                <a:latin typeface="Arial" charset="0"/>
              </a:endParaRPr>
            </a:p>
          </p:txBody>
        </p:sp>
        <p:cxnSp>
          <p:nvCxnSpPr>
            <p:cNvPr id="8" name="Connecteur droit avec flèche 7">
              <a:extLst>
                <a:ext uri="{FF2B5EF4-FFF2-40B4-BE49-F238E27FC236}">
                  <a16:creationId xmlns:a16="http://schemas.microsoft.com/office/drawing/2014/main" id="{198A9B3F-9272-4C75-978B-262435E734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2278" y="5387061"/>
              <a:ext cx="1890794" cy="2550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id="{6650DA02-08E1-4A8D-92B0-A3FFDA4B94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2305" y="5521445"/>
              <a:ext cx="1395599" cy="26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MENU</a:t>
              </a:r>
            </a:p>
          </p:txBody>
        </p: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97DCCF02-8FA0-4B0D-913A-6FDB58B5B3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7702" y="5562808"/>
              <a:ext cx="3398778" cy="1757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id="{73BE0049-BB40-4B52-9F81-A5029D23A9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02421" y="5213236"/>
              <a:ext cx="2773334" cy="26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Home (go to home screen)</a:t>
              </a:r>
            </a:p>
          </p:txBody>
        </p:sp>
        <p:sp>
          <p:nvSpPr>
            <p:cNvPr id="12" name="Text Box 18">
              <a:extLst>
                <a:ext uri="{FF2B5EF4-FFF2-40B4-BE49-F238E27FC236}">
                  <a16:creationId xmlns:a16="http://schemas.microsoft.com/office/drawing/2014/main" id="{2BD1DF88-9FBC-446D-9776-145CD2CDB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5577" y="5606980"/>
              <a:ext cx="1002983" cy="26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id="{D0E71FB6-0AF5-4127-BD0A-12C9E01F87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9688" y="5738554"/>
              <a:ext cx="1776192" cy="6965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3BF81B63-7BB7-473D-8621-6006637A8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30943" y="2994518"/>
              <a:ext cx="6125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19274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 dirty="0"/>
              <a:t>Android Smartphones Samsung Galaxy (2/4)</a:t>
            </a:r>
            <a:endParaRPr lang="en-US" dirty="0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2832CB3-C124-4CDC-90AC-E37C745DD2A4}"/>
              </a:ext>
            </a:extLst>
          </p:cNvPr>
          <p:cNvGrpSpPr/>
          <p:nvPr/>
        </p:nvGrpSpPr>
        <p:grpSpPr>
          <a:xfrm>
            <a:off x="470262" y="1666269"/>
            <a:ext cx="11257451" cy="4018892"/>
            <a:chOff x="628232" y="1916790"/>
            <a:chExt cx="11257451" cy="4018892"/>
          </a:xfrm>
        </p:grpSpPr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ED24C846-CB12-491E-89A8-8AAE5AC34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0261" y="1916790"/>
              <a:ext cx="2260627" cy="4018892"/>
            </a:xfrm>
            <a:prstGeom prst="rect">
              <a:avLst/>
            </a:prstGeom>
          </p:spPr>
        </p:pic>
        <p:pic>
          <p:nvPicPr>
            <p:cNvPr id="17" name="Picture 1">
              <a:extLst>
                <a:ext uri="{FF2B5EF4-FFF2-40B4-BE49-F238E27FC236}">
                  <a16:creationId xmlns:a16="http://schemas.microsoft.com/office/drawing/2014/main" id="{888B4B7E-8D50-40E5-B636-ADD1913AB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1281" b="57560"/>
            <a:stretch/>
          </p:blipFill>
          <p:spPr>
            <a:xfrm>
              <a:off x="3293731" y="1916790"/>
              <a:ext cx="2312460" cy="1767364"/>
            </a:xfrm>
            <a:prstGeom prst="rect">
              <a:avLst/>
            </a:prstGeom>
          </p:spPr>
        </p:pic>
        <p:sp>
          <p:nvSpPr>
            <p:cNvPr id="18" name="Text Box 3">
              <a:extLst>
                <a:ext uri="{FF2B5EF4-FFF2-40B4-BE49-F238E27FC236}">
                  <a16:creationId xmlns:a16="http://schemas.microsoft.com/office/drawing/2014/main" id="{F0B65578-1AE5-4A84-B01E-33480B211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0518" y="4162387"/>
              <a:ext cx="1431608" cy="204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ODK </a:t>
              </a:r>
              <a:r>
                <a:rPr lang="fr-FR" sz="1400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Collect</a:t>
              </a:r>
              <a:endParaRPr lang="fr-F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4">
              <a:extLst>
                <a:ext uri="{FF2B5EF4-FFF2-40B4-BE49-F238E27FC236}">
                  <a16:creationId xmlns:a16="http://schemas.microsoft.com/office/drawing/2014/main" id="{894DB438-3278-4873-B09C-8A057D388C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232" y="2416788"/>
              <a:ext cx="2398156" cy="2631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STATUS BAR: WIFI/Network/Flight Mode/USB Connect/GPS</a:t>
              </a:r>
            </a:p>
            <a:p>
              <a:pPr marL="0" marR="0" lvl="0" indent="0" algn="l" defTabSz="457200" rtl="0" eaLnBrk="1" fontAlgn="auto" latinLnBrk="0" hangingPunct="1">
                <a:lnSpc>
                  <a:spcPct val="9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Here you can check the status of your phone. For data collection you want to have it in Flight mode (little plane) and for synchronization in WIFI (waves).</a:t>
              </a:r>
            </a:p>
          </p:txBody>
        </p:sp>
        <p:sp>
          <p:nvSpPr>
            <p:cNvPr id="20" name="Text Box 5">
              <a:extLst>
                <a:ext uri="{FF2B5EF4-FFF2-40B4-BE49-F238E27FC236}">
                  <a16:creationId xmlns:a16="http://schemas.microsoft.com/office/drawing/2014/main" id="{655C94BF-A193-445F-9477-212311941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35120" y="4822976"/>
              <a:ext cx="2150563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fr-FR" sz="1400" b="1" dirty="0">
                  <a:solidFill>
                    <a:srgbClr val="000000"/>
                  </a:solidFill>
                  <a:latin typeface="+mn-lt"/>
                  <a:cs typeface="Arial" panose="020B0604020202020204" pitchFamily="34" charset="0"/>
                </a:rPr>
                <a:t>Applications</a:t>
              </a:r>
            </a:p>
            <a:p>
              <a:pPr>
                <a:lnSpc>
                  <a:spcPct val="95000"/>
                </a:lnSpc>
                <a:buNone/>
              </a:pPr>
              <a:r>
                <a:rPr lang="en-US" sz="1400" dirty="0">
                  <a:latin typeface="+mn-lt"/>
                </a:rPr>
                <a:t>This button gets you into the application menu to access other apps.</a:t>
              </a:r>
              <a:endParaRPr lang="en-US" altLang="en-US" sz="1400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21" name="AutoShape 6">
              <a:extLst>
                <a:ext uri="{FF2B5EF4-FFF2-40B4-BE49-F238E27FC236}">
                  <a16:creationId xmlns:a16="http://schemas.microsoft.com/office/drawing/2014/main" id="{031F3ACE-B70F-48C5-A51F-B2FFA95439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035317" y="3684154"/>
              <a:ext cx="1167149" cy="478234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2" name="AutoShape 8">
              <a:extLst>
                <a:ext uri="{FF2B5EF4-FFF2-40B4-BE49-F238E27FC236}">
                  <a16:creationId xmlns:a16="http://schemas.microsoft.com/office/drawing/2014/main" id="{0B5E41F3-8B17-4D7B-BBEB-1E332D28FA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564963" y="2540010"/>
              <a:ext cx="672262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095163D3-9F67-440D-B502-629B80217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75632" y="2516879"/>
              <a:ext cx="1904076" cy="204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Courier New" panose="02070309020205020404" pitchFamily="49" charset="0"/>
                <a:buChar char="o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§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ü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r>
                <a:rPr lang="en-US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Parameters</a:t>
              </a:r>
            </a:p>
          </p:txBody>
        </p:sp>
        <p:cxnSp>
          <p:nvCxnSpPr>
            <p:cNvPr id="24" name="AutoShape 12">
              <a:extLst>
                <a:ext uri="{FF2B5EF4-FFF2-40B4-BE49-F238E27FC236}">
                  <a16:creationId xmlns:a16="http://schemas.microsoft.com/office/drawing/2014/main" id="{1E5E21B5-48F8-4A06-A482-9224F219BC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749896" y="2619215"/>
              <a:ext cx="2150563" cy="2369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/>
              <a:tailEnd type="triangle" w="med" len="med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5" name="TextBox 2">
              <a:extLst>
                <a:ext uri="{FF2B5EF4-FFF2-40B4-BE49-F238E27FC236}">
                  <a16:creationId xmlns:a16="http://schemas.microsoft.com/office/drawing/2014/main" id="{13A11914-7F2F-4054-9697-8972A46D5133}"/>
                </a:ext>
              </a:extLst>
            </p:cNvPr>
            <p:cNvSpPr txBox="1"/>
            <p:nvPr/>
          </p:nvSpPr>
          <p:spPr>
            <a:xfrm>
              <a:off x="2640767" y="5003291"/>
              <a:ext cx="254042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>
                  <a:solidFill>
                    <a:srgbClr val="C00000"/>
                  </a:solidFill>
                </a:rPr>
                <a:t>What if the ODK Collect icon is removed?</a:t>
              </a:r>
            </a:p>
          </p:txBody>
        </p: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43925141-16F3-4397-94C9-73516A676A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7092" y="5493678"/>
              <a:ext cx="924548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9612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 dirty="0"/>
              <a:t>Android Smartphones Samsung Galaxy (3/4)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284881"/>
            <a:ext cx="5836207" cy="4910203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prstClr val="black"/>
                </a:solidFill>
              </a:rPr>
              <a:t>To save energy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Flight mode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WIFI OFF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Lower luminosity of the display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Set display turn off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Charge up battery daily if </a:t>
            </a:r>
            <a:r>
              <a:rPr lang="en-US" sz="2400" dirty="0" err="1">
                <a:solidFill>
                  <a:prstClr val="black"/>
                </a:solidFill>
              </a:rPr>
              <a:t>pssible</a:t>
            </a:r>
            <a:endParaRPr lang="en-US" sz="2400" dirty="0">
              <a:solidFill>
                <a:prstClr val="black"/>
              </a:solidFill>
            </a:endParaRP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Turn off GPS when not in use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Use dark themes on ODK Collect (change settings in ODK Collect)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Use Power Bars / USB Chargers for remote place </a:t>
            </a:r>
          </a:p>
          <a:p>
            <a:pPr lvl="1" indent="-457189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9CF56E62-E14F-4986-815A-D6C53320D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981" y="2490310"/>
            <a:ext cx="2983230" cy="1877378"/>
          </a:xfrm>
          <a:prstGeom prst="rect">
            <a:avLst/>
          </a:prstGeom>
        </p:spPr>
      </p:pic>
      <p:pic>
        <p:nvPicPr>
          <p:cNvPr id="18" name="Picture 2" descr="Aperçu de l’image">
            <a:extLst>
              <a:ext uri="{FF2B5EF4-FFF2-40B4-BE49-F238E27FC236}">
                <a16:creationId xmlns:a16="http://schemas.microsoft.com/office/drawing/2014/main" id="{B1B15FC5-7CB6-4614-AE09-AFFA56BA8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998" y="1483692"/>
            <a:ext cx="2188471" cy="389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ADDA4FE1-6AF0-4D2D-B711-54C44C9BAF0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9154" y="1788360"/>
            <a:ext cx="326887" cy="304799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FB9A12A3-4199-430B-88A8-D09EAD1F2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1164" y="2291838"/>
            <a:ext cx="395979" cy="304800"/>
          </a:xfrm>
          <a:prstGeom prst="rect">
            <a:avLst/>
          </a:prstGeom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47328F2E-3D76-4FC9-A8E2-F9F60A3439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8554" y="3914065"/>
            <a:ext cx="360745" cy="45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39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 dirty="0"/>
              <a:t>Android Smartphones Samsung Galaxy (4/4)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2" y="1499190"/>
            <a:ext cx="1065037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The battery life of the smartphone is about 9 hours continuous use and for several days when resting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prstClr val="black"/>
                </a:solidFill>
              </a:rPr>
              <a:t>The survey manager is responsible for charging the battery of devices </a:t>
            </a:r>
            <a:r>
              <a:rPr lang="en-US" sz="2400" dirty="0">
                <a:solidFill>
                  <a:prstClr val="black"/>
                </a:solidFill>
              </a:rPr>
              <a:t>and ensuring that the devices are ready for a full day of data collection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The device must be kept in protective cover, clean and dry and out of direct sunlight and/or excessive heat for long periods</a:t>
            </a:r>
          </a:p>
        </p:txBody>
      </p:sp>
    </p:spTree>
    <p:extLst>
      <p:ext uri="{BB962C8B-B14F-4D97-AF65-F5344CB8AC3E}">
        <p14:creationId xmlns:p14="http://schemas.microsoft.com/office/powerpoint/2010/main" val="231265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en-US"/>
              <a:t>ODK Collect</a:t>
            </a:r>
          </a:p>
        </p:txBody>
      </p:sp>
    </p:spTree>
    <p:extLst>
      <p:ext uri="{BB962C8B-B14F-4D97-AF65-F5344CB8AC3E}">
        <p14:creationId xmlns:p14="http://schemas.microsoft.com/office/powerpoint/2010/main" val="1056679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Main Menu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This is the application where enumerators enter data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Enumerators will mainly use the « </a:t>
            </a:r>
            <a:r>
              <a:rPr lang="en-US" sz="2400" b="1" dirty="0">
                <a:solidFill>
                  <a:prstClr val="black"/>
                </a:solidFill>
              </a:rPr>
              <a:t>Fill Blank Form </a:t>
            </a:r>
            <a:r>
              <a:rPr lang="en-US" sz="2400" dirty="0">
                <a:solidFill>
                  <a:prstClr val="black"/>
                </a:solidFill>
              </a:rPr>
              <a:t>» button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1279907-584D-4176-97BA-730FE2407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587" y="450726"/>
            <a:ext cx="2797276" cy="49729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FCA728-CBEA-40FD-8AB4-E3481137031B}"/>
              </a:ext>
            </a:extLst>
          </p:cNvPr>
          <p:cNvSpPr/>
          <p:nvPr/>
        </p:nvSpPr>
        <p:spPr>
          <a:xfrm>
            <a:off x="8257587" y="1745354"/>
            <a:ext cx="2797276" cy="50602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16591A48-C836-4261-80EB-E57C474FD0E8}"/>
              </a:ext>
            </a:extLst>
          </p:cNvPr>
          <p:cNvGrpSpPr/>
          <p:nvPr/>
        </p:nvGrpSpPr>
        <p:grpSpPr>
          <a:xfrm>
            <a:off x="8257587" y="415556"/>
            <a:ext cx="2797276" cy="4972935"/>
            <a:chOff x="8257587" y="415556"/>
            <a:chExt cx="2797276" cy="4972935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E504D5AF-C6FF-4B37-992B-464A5353E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7587" y="415556"/>
              <a:ext cx="2797276" cy="497293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2C5833-48D8-442A-9F41-108B4914D952}"/>
                </a:ext>
              </a:extLst>
            </p:cNvPr>
            <p:cNvSpPr/>
            <p:nvPr/>
          </p:nvSpPr>
          <p:spPr>
            <a:xfrm>
              <a:off x="8257587" y="1710184"/>
              <a:ext cx="2797276" cy="50602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34589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Choosing the questionnaire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After selecting « </a:t>
            </a:r>
            <a:r>
              <a:rPr lang="en-US" sz="2400" b="1" dirty="0">
                <a:solidFill>
                  <a:prstClr val="black"/>
                </a:solidFill>
              </a:rPr>
              <a:t>Fill Blank form </a:t>
            </a:r>
            <a:r>
              <a:rPr lang="en-US" sz="2400" dirty="0">
                <a:solidFill>
                  <a:prstClr val="black"/>
                </a:solidFill>
              </a:rPr>
              <a:t>», enumerators select the questionnaires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>
                <a:solidFill>
                  <a:prstClr val="black"/>
                </a:solidFill>
              </a:rPr>
              <a:t>Demography Questionnaire 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>
                <a:solidFill>
                  <a:prstClr val="black"/>
                </a:solidFill>
              </a:rPr>
              <a:t>Household Questionnaire </a:t>
            </a:r>
            <a:r>
              <a:rPr lang="en-US" sz="2400" dirty="0">
                <a:solidFill>
                  <a:prstClr val="black"/>
                </a:solidFill>
              </a:rPr>
              <a:t>(Food Security, Mosquito Net coverage and WASH)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>
                <a:solidFill>
                  <a:prstClr val="black"/>
                </a:solidFill>
              </a:rPr>
              <a:t>Child Questionnaire</a:t>
            </a:r>
          </a:p>
          <a:p>
            <a:pPr lvl="1">
              <a:spcBef>
                <a:spcPts val="60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>
                <a:solidFill>
                  <a:prstClr val="black"/>
                </a:solidFill>
              </a:rPr>
              <a:t>Woman Questionnaire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FA5CCAF-67BB-4C03-95ED-C75457C06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883" y="1324707"/>
            <a:ext cx="1942424" cy="420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15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/>
              <a:t>ODK – Browsing through the questionnaire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100" y="2464095"/>
            <a:ext cx="5289237" cy="1929810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>
                <a:solidFill>
                  <a:prstClr val="black"/>
                </a:solidFill>
              </a:rPr>
              <a:t>To go to the next question of the questionnaire, just « swipe » the screen with the finger</a:t>
            </a:r>
          </a:p>
        </p:txBody>
      </p:sp>
      <p:pic>
        <p:nvPicPr>
          <p:cNvPr id="6" name="Picture 4" descr="C:\Users\Martin\Downloads\Screenshot_2014-03-19-15-19-09.png">
            <a:extLst>
              <a:ext uri="{FF2B5EF4-FFF2-40B4-BE49-F238E27FC236}">
                <a16:creationId xmlns:a16="http://schemas.microsoft.com/office/drawing/2014/main" id="{2EE67D9B-244E-4C02-8E52-FB4AB6AFAB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36794" y="1903579"/>
            <a:ext cx="4755584" cy="305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182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Changing the language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2" y="1499190"/>
            <a:ext cx="11691335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prstClr val="black"/>
                </a:solidFill>
              </a:rPr>
              <a:t>To change the language of a questionnaire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Once the questionnaire is opened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Click on the Menu </a:t>
            </a:r>
            <a:r>
              <a:rPr lang="en-US" sz="2400" dirty="0" err="1">
                <a:solidFill>
                  <a:prstClr val="black"/>
                </a:solidFill>
              </a:rPr>
              <a:t>Buttom</a:t>
            </a:r>
            <a:r>
              <a:rPr lang="en-US" sz="2400" dirty="0">
                <a:solidFill>
                  <a:prstClr val="black"/>
                </a:solidFill>
              </a:rPr>
              <a:t> (top right)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Choose « </a:t>
            </a:r>
            <a:r>
              <a:rPr lang="en-US" sz="2400" b="1" dirty="0">
                <a:solidFill>
                  <a:prstClr val="black"/>
                </a:solidFill>
              </a:rPr>
              <a:t>Change Language</a:t>
            </a:r>
            <a:r>
              <a:rPr lang="en-US" sz="2400" dirty="0">
                <a:solidFill>
                  <a:prstClr val="black"/>
                </a:solidFill>
              </a:rPr>
              <a:t>"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9D444B-ABBC-4A94-BBBB-B3ED07427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938" y="3202367"/>
            <a:ext cx="1561462" cy="338316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0874C0C-FCAC-4DCC-A536-E754E7FD6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4078" y="3202367"/>
            <a:ext cx="1561462" cy="338316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0BE6DE1-D06A-41FE-BF50-435DF9D6D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218" y="3202366"/>
            <a:ext cx="1561462" cy="338316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58D9D63-6F4B-4F96-8527-9EF993F030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2980" y="3202366"/>
            <a:ext cx="1561463" cy="338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40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Select an option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>
                <a:solidFill>
                  <a:prstClr val="black"/>
                </a:solidFill>
              </a:rPr>
              <a:t>This is an example of selecting one of the items on the questionnaire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None/>
              <a:tabLst/>
              <a:defRPr/>
            </a:pPr>
            <a:endParaRPr lang="en-US" sz="240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>
                <a:solidFill>
                  <a:prstClr val="black"/>
                </a:solidFill>
              </a:rPr>
              <a:t>When there is a circle (buttom radio), only one can be selected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48755C-9818-48A3-9DC1-89DF977A5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785" y="1333501"/>
            <a:ext cx="1934307" cy="419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6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8712" y="272466"/>
            <a:ext cx="11672416" cy="824716"/>
          </a:xfrm>
        </p:spPr>
        <p:txBody>
          <a:bodyPr/>
          <a:lstStyle/>
          <a:p>
            <a:r>
              <a:rPr lang="en-US"/>
              <a:t>Session 7: Mobile Data Collection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78712" y="1572651"/>
            <a:ext cx="11672416" cy="4028680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1"/>
                </a:solidFill>
              </a:rPr>
              <a:t>Standard procedures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1"/>
                </a:solidFill>
              </a:rPr>
              <a:t>Android smartphones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1"/>
                </a:solidFill>
              </a:rPr>
              <a:t>ODK Collect (questionnaires, groups, automatic skips patterns, etc.)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/>
              <a:t>Review of the questionnaires</a:t>
            </a:r>
            <a:endParaRPr lang="en-US" sz="260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1"/>
                </a:solidFill>
              </a:rPr>
              <a:t>Exercises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12440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93" y="626259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Select all that apply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219" y="1883023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This is an example of selecting several answers on the questionnaire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When there is a square, several answers can be selected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98BF549-E160-4A72-AC0F-45E47E4EC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8233" y="1043354"/>
            <a:ext cx="2202135" cy="477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55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Enter numbers or text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This is an example of where an enumerator would fill out a form with </a:t>
            </a:r>
            <a:r>
              <a:rPr lang="en-US" sz="2400" b="1" dirty="0">
                <a:solidFill>
                  <a:prstClr val="black"/>
                </a:solidFill>
              </a:rPr>
              <a:t>text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b="1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The enumerator can use the key pad on the screen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For some fields, </a:t>
            </a:r>
            <a:r>
              <a:rPr lang="en-US" sz="2400" b="1" dirty="0">
                <a:solidFill>
                  <a:prstClr val="black"/>
                </a:solidFill>
              </a:rPr>
              <a:t>only letters </a:t>
            </a:r>
            <a:r>
              <a:rPr lang="en-US" sz="2400" dirty="0">
                <a:solidFill>
                  <a:prstClr val="black"/>
                </a:solidFill>
              </a:rPr>
              <a:t>can be used, and for other fields, </a:t>
            </a:r>
            <a:r>
              <a:rPr lang="en-US" sz="2400" b="1" dirty="0">
                <a:solidFill>
                  <a:prstClr val="black"/>
                </a:solidFill>
              </a:rPr>
              <a:t>only numbers </a:t>
            </a:r>
            <a:r>
              <a:rPr lang="en-US" sz="2400" dirty="0">
                <a:solidFill>
                  <a:prstClr val="black"/>
                </a:solidFill>
              </a:rPr>
              <a:t>can be used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Ranges are set by coordinators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063E33-CC98-4F37-81B0-D0C9133ED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369" y="1499190"/>
            <a:ext cx="1907655" cy="413325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FAE08CC-C85E-422C-8E5A-6E9364E60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6241" y="1499189"/>
            <a:ext cx="1907655" cy="413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13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Add a group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Example: add a group (or add another group if there are more than one woman or child in one household)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You can add them only one by one</a:t>
            </a:r>
            <a:endParaRPr lang="fr-FR" sz="2400" dirty="0">
              <a:solidFill>
                <a:prstClr val="black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0E3DEF8-22BF-4990-97E1-5856B39AE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851" y="1178071"/>
            <a:ext cx="2077780" cy="450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15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Delete a group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6579418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>
                <a:solidFill>
                  <a:prstClr val="black"/>
                </a:solidFill>
              </a:rPr>
              <a:t>You have added a child/woman by mistake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>
                <a:solidFill>
                  <a:prstClr val="black"/>
                </a:solidFill>
              </a:rPr>
              <a:t>Long-press in the area where the answer must be entered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>
                <a:solidFill>
                  <a:prstClr val="black"/>
                </a:solidFill>
              </a:rPr>
              <a:t>Select « </a:t>
            </a:r>
            <a:r>
              <a:rPr lang="en-US" sz="2400" b="1">
                <a:solidFill>
                  <a:prstClr val="black"/>
                </a:solidFill>
              </a:rPr>
              <a:t>Remove group </a:t>
            </a:r>
            <a:r>
              <a:rPr lang="en-US" sz="2400">
                <a:solidFill>
                  <a:prstClr val="black"/>
                </a:solidFill>
              </a:rPr>
              <a:t>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>
                <a:solidFill>
                  <a:prstClr val="black"/>
                </a:solidFill>
              </a:rPr>
              <a:t>All data for that group (child/woman) will be deleted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2BE8D1-EBA8-4B2E-AAE1-E81EC5268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349" y="1262438"/>
            <a:ext cx="1842635" cy="399237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E42722-8924-4DDA-B254-161A58A71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5881" y="1262438"/>
            <a:ext cx="1842635" cy="399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66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Delete an answer</a:t>
            </a:r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2337A1-855F-4D8D-A4EC-2308E6D37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446" y="1298037"/>
            <a:ext cx="2395262" cy="518973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2597A5D-DE10-4F70-9842-2F47CD939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729" y="1298037"/>
            <a:ext cx="2395262" cy="518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52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altLang="fr-FR" dirty="0"/>
              <a:t>ODK – End of the questionnaire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83620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prstClr val="black"/>
                </a:solidFill>
              </a:rPr>
              <a:t>At the end of each questionnaire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Tick « </a:t>
            </a:r>
            <a:r>
              <a:rPr lang="en-US" sz="2400" b="1" dirty="0">
                <a:solidFill>
                  <a:prstClr val="black"/>
                </a:solidFill>
              </a:rPr>
              <a:t>Yes </a:t>
            </a:r>
            <a:r>
              <a:rPr lang="en-US" sz="2400" dirty="0">
                <a:solidFill>
                  <a:prstClr val="black"/>
                </a:solidFill>
              </a:rPr>
              <a:t>» to the question « </a:t>
            </a:r>
            <a:r>
              <a:rPr lang="en-US" sz="2400" b="1" dirty="0">
                <a:solidFill>
                  <a:prstClr val="black"/>
                </a:solidFill>
              </a:rPr>
              <a:t>Interviewer: I confirm that questionnaire is complete </a:t>
            </a:r>
            <a:r>
              <a:rPr lang="en-US" sz="2400" dirty="0">
                <a:solidFill>
                  <a:prstClr val="black"/>
                </a:solidFill>
              </a:rPr>
              <a:t>», if it is the case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Do not answer</a:t>
            </a:r>
            <a:r>
              <a:rPr lang="en-US" sz="2400" dirty="0">
                <a:solidFill>
                  <a:prstClr val="black"/>
                </a:solidFill>
              </a:rPr>
              <a:t> to the question « </a:t>
            </a:r>
            <a:r>
              <a:rPr lang="en-US" sz="2400" b="1" dirty="0">
                <a:solidFill>
                  <a:prstClr val="black"/>
                </a:solidFill>
              </a:rPr>
              <a:t>Supervisor: I confirm that the questionnaire is complete </a:t>
            </a:r>
            <a:r>
              <a:rPr lang="en-US" sz="2400" dirty="0">
                <a:solidFill>
                  <a:prstClr val="black"/>
                </a:solidFill>
              </a:rPr>
              <a:t>» (it will be filled by the supervisor later)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E9C936-F3D8-40A1-A221-4243A92AC4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2333" y="1406768"/>
            <a:ext cx="2403231" cy="19071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0DEB9C-05BD-4072-A8F0-51F1C8A164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2334" y="3669323"/>
            <a:ext cx="2403231" cy="207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11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Save Questionnaire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836207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Save your data if you are interrupted in mid interview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None/>
              <a:tabLst/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DO NOT TICK</a:t>
            </a:r>
            <a:r>
              <a:rPr lang="en-US" sz="2400" b="1" dirty="0">
                <a:solidFill>
                  <a:prstClr val="black"/>
                </a:solidFill>
              </a:rPr>
              <a:t> « Mark form as finalized 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b="1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Click on </a:t>
            </a:r>
            <a:r>
              <a:rPr lang="en-US" sz="2400" b="1" dirty="0">
                <a:solidFill>
                  <a:prstClr val="black"/>
                </a:solidFill>
              </a:rPr>
              <a:t>« Save form and exit »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400" b="1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All questionnaires will be reviewed by supervisors every night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EFF728A1-01ED-4462-AF5F-32F03E4C2D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33" t="4118" r="733" b="90344"/>
          <a:stretch/>
        </p:blipFill>
        <p:spPr>
          <a:xfrm>
            <a:off x="6096000" y="1499190"/>
            <a:ext cx="1616766" cy="48108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850A192-C653-4572-B09D-DB09875A3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113" y="1303421"/>
            <a:ext cx="2097456" cy="454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60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Questionnaires Names</a:t>
            </a:r>
            <a:endParaRPr lang="en-US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44AB9DB1-9BF1-4355-8A40-C610E1D82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898833"/>
              </p:ext>
            </p:extLst>
          </p:nvPr>
        </p:nvGraphicFramePr>
        <p:xfrm>
          <a:off x="1022959" y="1952891"/>
          <a:ext cx="10146082" cy="2609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1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1208">
                <a:tc>
                  <a:txBody>
                    <a:bodyPr/>
                    <a:lstStyle/>
                    <a:p>
                      <a:r>
                        <a:rPr lang="en-US" sz="2900" noProof="0"/>
                        <a:t>Name of empty questionnaires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US" sz="2900" noProof="0"/>
                        <a:t>Name (auto-fill)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US" sz="2400" noProof="0"/>
                        <a:t>TZN_DM_EN_SW_V3-XLS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US" sz="2400" noProof="0"/>
                        <a:t>Demography_HHX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US" sz="2400" noProof="0"/>
                        <a:t>TZN_FS_NET_WS_EN_SW_V3-XLS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US" sz="2400" noProof="0"/>
                        <a:t>FS-Net-WS_HHX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US" sz="2400" noProof="0"/>
                        <a:t>TZN_Child_EN_SW_V3-XLS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r>
                        <a:rPr lang="en-US" sz="2400" noProof="0"/>
                        <a:t>Child_HHX</a:t>
                      </a:r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574147370"/>
                  </a:ext>
                </a:extLst>
              </a:tr>
              <a:tr h="521208">
                <a:tc>
                  <a:txBody>
                    <a:bodyPr/>
                    <a:lstStyle/>
                    <a:p>
                      <a:r>
                        <a:rPr lang="en-US" sz="2400" noProof="0"/>
                        <a:t>TZN_Women_EN_SW_V3-XLS</a:t>
                      </a:r>
                    </a:p>
                  </a:txBody>
                  <a:tcPr marL="82296" marR="82296" marT="41148" marB="41148"/>
                </a:tc>
                <a:tc>
                  <a:txBody>
                    <a:bodyPr/>
                    <a:lstStyle/>
                    <a:p>
                      <a:pPr marL="0" marR="0" indent="0" algn="l" defTabSz="5079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noProof="0" dirty="0" err="1"/>
                        <a:t>Women_HHX</a:t>
                      </a:r>
                      <a:endParaRPr lang="en-US" sz="2400" noProof="0" dirty="0"/>
                    </a:p>
                  </a:txBody>
                  <a:tcPr marL="82296" marR="82296" marT="41148" marB="41148"/>
                </a:tc>
                <a:extLst>
                  <a:ext uri="{0D108BD9-81ED-4DB2-BD59-A6C34878D82A}">
                    <a16:rowId xmlns:a16="http://schemas.microsoft.com/office/drawing/2014/main" val="2657148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0320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 fontScale="90000"/>
          </a:bodyPr>
          <a:lstStyle/>
          <a:p>
            <a:r>
              <a:rPr lang="en-US" dirty="0"/>
              <a:t>Review of the QUESTIONNAIRES</a:t>
            </a:r>
          </a:p>
        </p:txBody>
      </p:sp>
    </p:spTree>
    <p:extLst>
      <p:ext uri="{BB962C8B-B14F-4D97-AF65-F5344CB8AC3E}">
        <p14:creationId xmlns:p14="http://schemas.microsoft.com/office/powerpoint/2010/main" val="2055961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9787" y="151219"/>
            <a:ext cx="11672416" cy="824716"/>
          </a:xfrm>
        </p:spPr>
        <p:txBody>
          <a:bodyPr>
            <a:normAutofit/>
          </a:bodyPr>
          <a:lstStyle/>
          <a:p>
            <a:r>
              <a:rPr lang="en-US" dirty="0"/>
              <a:t>Data Collection Control Sheet (1/2)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018A10-DCE2-4812-AD54-84558B847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787" y="1289539"/>
            <a:ext cx="9169066" cy="369895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5B528EC-82BF-4CAF-9905-34CD4BC134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243"/>
          <a:stretch/>
        </p:blipFill>
        <p:spPr>
          <a:xfrm>
            <a:off x="2671197" y="3836181"/>
            <a:ext cx="8886049" cy="174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34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en-US"/>
              <a:t>Standard ProcEdures </a:t>
            </a:r>
          </a:p>
        </p:txBody>
      </p:sp>
    </p:spTree>
    <p:extLst>
      <p:ext uri="{BB962C8B-B14F-4D97-AF65-F5344CB8AC3E}">
        <p14:creationId xmlns:p14="http://schemas.microsoft.com/office/powerpoint/2010/main" val="2977963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Overview of all HH visited by a team in the day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Make sure to have </a:t>
            </a:r>
            <a:r>
              <a:rPr lang="en-US" sz="2400" b="1" dirty="0"/>
              <a:t>a full understanding of the composition of the HH </a:t>
            </a:r>
            <a:r>
              <a:rPr lang="en-US" sz="2400" dirty="0"/>
              <a:t>(Children 0-59 months, Women 15-49 years, Pregnant Women 15-49 years)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Use the data collection control sheet to register absent HH and/or household with absent children/women </a:t>
            </a: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b="1" u="sng" dirty="0">
                <a:sym typeface="Wingdings" panose="05000000000000000000" pitchFamily="2" charset="2"/>
              </a:rPr>
              <a:t>DO NOT TICK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b="1" dirty="0">
                <a:sym typeface="Wingdings" panose="05000000000000000000" pitchFamily="2" charset="2"/>
              </a:rPr>
              <a:t>« Interviewer: I confirm that questionnaire is complete »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1" y="13417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/>
              <a:t>Data Collection Control Sheet (2/2)</a:t>
            </a:r>
            <a:endParaRPr lang="fr-FR" sz="4200" dirty="0"/>
          </a:p>
        </p:txBody>
      </p:sp>
    </p:spTree>
    <p:extLst>
      <p:ext uri="{BB962C8B-B14F-4D97-AF65-F5344CB8AC3E}">
        <p14:creationId xmlns:p14="http://schemas.microsoft.com/office/powerpoint/2010/main" val="9507105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231" y="240783"/>
            <a:ext cx="11672416" cy="81077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fr-FR" dirty="0"/>
              <a:t>Participants and Measures Control Sheet</a:t>
            </a:r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FB69411-562C-4546-BB93-832EF49D9E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213" y="2009397"/>
            <a:ext cx="10225574" cy="3884576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F7D21CC1-53CA-4366-BC08-A5E9BFF7C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774" y="1143001"/>
            <a:ext cx="11422441" cy="4921072"/>
          </a:xfrm>
        </p:spPr>
        <p:txBody>
          <a:bodyPr>
            <a:normAutofit/>
          </a:bodyPr>
          <a:lstStyle/>
          <a:p>
            <a:pPr marL="457189" marR="0" lvl="0" indent="-457189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Calibri" panose="020F0502020204030204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</a:t>
            </a: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Participants and Measures control sheet </a:t>
            </a:r>
            <a:r>
              <a:rPr kumimoji="0" lang="en-US" sz="240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 cross-check the recorded data for children and women</a:t>
            </a:r>
            <a:endParaRPr kumimoji="0" lang="en-US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0075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 dirty="0"/>
              <a:t>ODK – Review Data (1/3)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Enumerators and supervisors can review saved data by pressing the « </a:t>
            </a:r>
            <a:r>
              <a:rPr lang="en-US" sz="2400" b="1" dirty="0">
                <a:solidFill>
                  <a:prstClr val="black"/>
                </a:solidFill>
              </a:rPr>
              <a:t>Edit Saved Form </a:t>
            </a:r>
            <a:r>
              <a:rPr lang="en-US" sz="2400" dirty="0">
                <a:sym typeface="Wingdings" panose="05000000000000000000" pitchFamily="2" charset="2"/>
              </a:rPr>
              <a:t>»</a:t>
            </a:r>
            <a:r>
              <a:rPr lang="en-US" sz="2400" dirty="0">
                <a:solidFill>
                  <a:prstClr val="black"/>
                </a:solidFill>
              </a:rPr>
              <a:t> button in the main menu</a:t>
            </a:r>
            <a:endParaRPr lang="fr-FR" sz="2400" dirty="0">
              <a:solidFill>
                <a:prstClr val="black"/>
              </a:solidFill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286EB23-AD08-48C0-9A52-1BFBC0C22425}"/>
              </a:ext>
            </a:extLst>
          </p:cNvPr>
          <p:cNvGrpSpPr/>
          <p:nvPr/>
        </p:nvGrpSpPr>
        <p:grpSpPr>
          <a:xfrm>
            <a:off x="7980815" y="1011019"/>
            <a:ext cx="2164575" cy="4689913"/>
            <a:chOff x="7980815" y="1011019"/>
            <a:chExt cx="2164575" cy="4689913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1182A90-7A50-47D6-A660-827F49C9B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80815" y="1011019"/>
              <a:ext cx="2164575" cy="468991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EEFC13-86F0-4FA2-80EC-7768AA343549}"/>
                </a:ext>
              </a:extLst>
            </p:cNvPr>
            <p:cNvSpPr/>
            <p:nvPr/>
          </p:nvSpPr>
          <p:spPr>
            <a:xfrm>
              <a:off x="7980815" y="2461592"/>
              <a:ext cx="2113258" cy="53951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5783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 dirty="0"/>
              <a:t>ODK – Review Data (2/3)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u="sng">
                <a:solidFill>
                  <a:prstClr val="black"/>
                </a:solidFill>
              </a:rPr>
              <a:t>The questionnaires will appear in the same sequence as they were saved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C789F79-A3AD-4518-BA6B-E2038C691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862" y="1040130"/>
            <a:ext cx="2061458" cy="44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667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 dirty="0"/>
              <a:t>ODK – Review Data (3/3)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3" y="1499190"/>
            <a:ext cx="5489653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We select the form to edit and we see the details of the data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For household members / women / children we can see the detail of each member that have been recorded/interviewed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2400" dirty="0">
              <a:solidFill>
                <a:prstClr val="black"/>
              </a:solidFill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400" dirty="0">
                <a:solidFill>
                  <a:prstClr val="black"/>
                </a:solidFill>
              </a:rPr>
              <a:t>Use « </a:t>
            </a:r>
            <a:r>
              <a:rPr lang="fr-FR" sz="2400" b="1" dirty="0">
                <a:solidFill>
                  <a:prstClr val="black"/>
                </a:solidFill>
              </a:rPr>
              <a:t>Go To Start / Go To End</a:t>
            </a:r>
            <a:r>
              <a:rPr lang="fr-FR" sz="2400" dirty="0">
                <a:solidFill>
                  <a:prstClr val="black"/>
                </a:solidFill>
              </a:rPr>
              <a:t> »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38E43A8-BF80-4C06-89C9-834FE4B6AB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105" y="1461923"/>
            <a:ext cx="1815764" cy="393415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15DF05-25FA-4737-BEBA-E69E06C5C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7274" y="1461923"/>
            <a:ext cx="1815764" cy="393415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EE395DC-4A08-4659-9975-6E943002C3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6443" y="1461923"/>
            <a:ext cx="1815764" cy="393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26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ODK – Send Data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DA8F99-FBB4-4C3D-9FD3-C8DFE79FE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94" y="1499190"/>
            <a:ext cx="5614914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Supervisors can send finalized form by pressing the </a:t>
            </a:r>
            <a:r>
              <a:rPr lang="fr-FR" sz="2400" dirty="0">
                <a:solidFill>
                  <a:prstClr val="black"/>
                </a:solidFill>
              </a:rPr>
              <a:t>« </a:t>
            </a:r>
            <a:r>
              <a:rPr lang="en-US" sz="2400" b="1" dirty="0">
                <a:solidFill>
                  <a:prstClr val="black"/>
                </a:solidFill>
              </a:rPr>
              <a:t>Send finalized Form</a:t>
            </a:r>
            <a:r>
              <a:rPr lang="fr-FR" sz="2400" dirty="0">
                <a:solidFill>
                  <a:prstClr val="black"/>
                </a:solidFill>
              </a:rPr>
              <a:t> »</a:t>
            </a:r>
            <a:r>
              <a:rPr lang="en-US" sz="2400" dirty="0">
                <a:solidFill>
                  <a:prstClr val="black"/>
                </a:solidFill>
              </a:rPr>
              <a:t> button in the main menu</a:t>
            </a:r>
            <a:endParaRPr lang="fr-FR" sz="2400" dirty="0">
              <a:solidFill>
                <a:prstClr val="black"/>
              </a:solidFill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427A1066-B2AF-47AE-A2B7-A8DD35A08896}"/>
              </a:ext>
            </a:extLst>
          </p:cNvPr>
          <p:cNvGrpSpPr/>
          <p:nvPr/>
        </p:nvGrpSpPr>
        <p:grpSpPr>
          <a:xfrm>
            <a:off x="6373798" y="1300600"/>
            <a:ext cx="2011758" cy="4358809"/>
            <a:chOff x="6373798" y="1300600"/>
            <a:chExt cx="2011758" cy="4358809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219B660-56E0-464A-97A7-96933D24D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3798" y="1300600"/>
              <a:ext cx="2011758" cy="435880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0C18D5-2DDC-4034-B120-4D8A4B8EA6D4}"/>
                </a:ext>
              </a:extLst>
            </p:cNvPr>
            <p:cNvSpPr/>
            <p:nvPr/>
          </p:nvSpPr>
          <p:spPr>
            <a:xfrm>
              <a:off x="6471875" y="2672862"/>
              <a:ext cx="1815604" cy="4220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8705DFEB-BFCE-4077-903D-6169A7DBD113}"/>
              </a:ext>
            </a:extLst>
          </p:cNvPr>
          <p:cNvGrpSpPr/>
          <p:nvPr/>
        </p:nvGrpSpPr>
        <p:grpSpPr>
          <a:xfrm>
            <a:off x="9054827" y="1300601"/>
            <a:ext cx="2011758" cy="4358809"/>
            <a:chOff x="9054827" y="1300601"/>
            <a:chExt cx="2011758" cy="4358809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5A8388C5-3D28-499B-BDE7-7BACDFAA9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54827" y="1300601"/>
              <a:ext cx="2011758" cy="4358809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1789069-4A41-4477-8219-E8915878DC9B}"/>
                </a:ext>
              </a:extLst>
            </p:cNvPr>
            <p:cNvSpPr/>
            <p:nvPr/>
          </p:nvSpPr>
          <p:spPr>
            <a:xfrm>
              <a:off x="9999060" y="5063726"/>
              <a:ext cx="1067525" cy="371869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7443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en-US"/>
              <a:t>Exercises</a:t>
            </a:r>
          </a:p>
        </p:txBody>
      </p:sp>
    </p:spTree>
    <p:extLst>
      <p:ext uri="{BB962C8B-B14F-4D97-AF65-F5344CB8AC3E}">
        <p14:creationId xmlns:p14="http://schemas.microsoft.com/office/powerpoint/2010/main" val="10233957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Together, we will fill out the </a:t>
            </a:r>
            <a:r>
              <a:rPr lang="en-US" sz="2200" b="1" dirty="0"/>
              <a:t>4 questionnaires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b="1" dirty="0"/>
              <a:t>Demography Questionnaire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b="1" dirty="0"/>
              <a:t>Household Questionnaire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b="1" dirty="0"/>
              <a:t>Child Questionnaire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200" b="1" dirty="0"/>
              <a:t>Woman Questionnaire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We will try to have identical surveys at the end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Don’t pull ahead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Don’t fall behind!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200" dirty="0"/>
              <a:t>Exercices</a:t>
            </a:r>
          </a:p>
        </p:txBody>
      </p:sp>
    </p:spTree>
    <p:extLst>
      <p:ext uri="{BB962C8B-B14F-4D97-AF65-F5344CB8AC3E}">
        <p14:creationId xmlns:p14="http://schemas.microsoft.com/office/powerpoint/2010/main" val="23566542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 fontScale="90000"/>
          </a:bodyPr>
          <a:lstStyle/>
          <a:p>
            <a:r>
              <a:rPr lang="fr-FR" dirty="0"/>
              <a:t>ANY Question?</a:t>
            </a:r>
            <a:br>
              <a:rPr lang="fr-FR" dirty="0"/>
            </a:br>
            <a:br>
              <a:rPr lang="fr-FR" dirty="0"/>
            </a:br>
            <a:r>
              <a:rPr lang="fr-FR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29433132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22488" y="2928205"/>
            <a:ext cx="10747023" cy="1001589"/>
          </a:xfrm>
        </p:spPr>
        <p:txBody>
          <a:bodyPr>
            <a:normAutofit fontScale="90000"/>
          </a:bodyPr>
          <a:lstStyle/>
          <a:p>
            <a:pPr algn="ctr"/>
            <a:r>
              <a:rPr lang="fr-FR" sz="5400" b="1" dirty="0"/>
              <a:t>THANK YOU</a:t>
            </a:r>
            <a:br>
              <a:rPr lang="fr-FR" sz="5400" b="1" dirty="0"/>
            </a:br>
            <a:r>
              <a:rPr lang="fr-FR" sz="5400" b="1" dirty="0"/>
              <a:t>FOR LISTENING!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009F5F-9D41-458D-855A-3D7416553A66}"/>
              </a:ext>
            </a:extLst>
          </p:cNvPr>
          <p:cNvSpPr txBox="1"/>
          <p:nvPr/>
        </p:nvSpPr>
        <p:spPr>
          <a:xfrm>
            <a:off x="248355" y="620484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[LOGO PARTNERS]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399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93" y="1499190"/>
            <a:ext cx="7884748" cy="4348718"/>
          </a:xfrm>
        </p:spPr>
        <p:txBody>
          <a:bodyPr rtlCol="0">
            <a:normAutofit lnSpcReduction="10000"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More than 95% of SENS surveys are carried out using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smartphones / tablets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Pros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More accurate results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Faster data collection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Easier to review data (quality)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Analysis facilitated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No data entry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>
                <a:solidFill>
                  <a:prstClr val="black"/>
                </a:solidFill>
              </a:rPr>
              <a:t>Con</a:t>
            </a: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Fragile technology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Expensive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/>
              <a:t>Android operating system for mobile data collection </a:t>
            </a:r>
            <a:r>
              <a:rPr lang="fr-FR" sz="4200" dirty="0"/>
              <a:t>(1/3)</a:t>
            </a:r>
          </a:p>
        </p:txBody>
      </p:sp>
      <p:pic>
        <p:nvPicPr>
          <p:cNvPr id="6" name="Picture 5" descr="DSC07912.JPG">
            <a:extLst>
              <a:ext uri="{FF2B5EF4-FFF2-40B4-BE49-F238E27FC236}">
                <a16:creationId xmlns:a16="http://schemas.microsoft.com/office/drawing/2014/main" id="{8929C252-9451-4BBA-95D6-BF8E64197B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0353" y="2212418"/>
            <a:ext cx="3444949" cy="2433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235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488557"/>
            <a:ext cx="10978821" cy="4348718"/>
          </a:xfrm>
        </p:spPr>
        <p:txBody>
          <a:bodyPr rtlCol="0">
            <a:normAutofit lnSpcReduction="10000"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These smartphones are the property of UNHCR. </a:t>
            </a:r>
            <a:r>
              <a:rPr lang="en-US" sz="2400" dirty="0">
                <a:solidFill>
                  <a:prstClr val="black"/>
                </a:solidFill>
              </a:rPr>
              <a:t>When they are in the hands of the enumerator, they are under his/her personal responsibility</a:t>
            </a:r>
            <a:endParaRPr kumimoji="0" lang="en-US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Never leave the smartphone unwatched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en-US" sz="2400" b="1" u="sng" dirty="0">
              <a:solidFill>
                <a:prstClr val="black"/>
              </a:solidFill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Never leave the smartphone on a table or bed, keep it in your pocket/backpack</a:t>
            </a: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endParaRPr lang="en-US" sz="2400" b="1" u="sng" dirty="0">
              <a:solidFill>
                <a:prstClr val="black"/>
              </a:solidFill>
            </a:endParaRPr>
          </a:p>
          <a:p>
            <a:pPr lvl="1" indent="-457189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u="sng" dirty="0">
                <a:solidFill>
                  <a:prstClr val="black"/>
                </a:solidFill>
              </a:rPr>
              <a:t>Be careful!</a:t>
            </a:r>
          </a:p>
          <a:p>
            <a:pPr marL="533386" lvl="1" indent="0">
              <a:spcBef>
                <a:spcPts val="0"/>
              </a:spcBef>
              <a:buClr>
                <a:srgbClr val="0072BC"/>
              </a:buClr>
              <a:buNone/>
              <a:defRPr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black"/>
                </a:solidFill>
              </a:rPr>
              <a:t>Team leaders and interviewers will have to </a:t>
            </a:r>
            <a:r>
              <a:rPr lang="en-US" sz="2400" b="1" dirty="0">
                <a:solidFill>
                  <a:prstClr val="black"/>
                </a:solidFill>
              </a:rPr>
              <a:t>sign a waiver to acknowledge their responsibility over the smartphone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/>
              <a:t>Android operating system for mobile data collection </a:t>
            </a:r>
            <a:r>
              <a:rPr lang="fr-FR" sz="4200" dirty="0"/>
              <a:t>(2/3)</a:t>
            </a:r>
          </a:p>
        </p:txBody>
      </p:sp>
    </p:spTree>
    <p:extLst>
      <p:ext uri="{BB962C8B-B14F-4D97-AF65-F5344CB8AC3E}">
        <p14:creationId xmlns:p14="http://schemas.microsoft.com/office/powerpoint/2010/main" val="227380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Android Phone Handover</a:t>
            </a:r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611BECA-0D52-4818-9F6E-7FC7B11BD9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8176" y="1282308"/>
            <a:ext cx="5335647" cy="463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22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792" y="517014"/>
            <a:ext cx="11672416" cy="76766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fr-FR"/>
              <a:t>Daily Management of the smartphones</a:t>
            </a:r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998B5C-9D97-4544-8DB1-190F40A78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364" y="2167018"/>
            <a:ext cx="100592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6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589" y="1588766"/>
            <a:ext cx="10978821" cy="4348718"/>
          </a:xfrm>
        </p:spPr>
        <p:txBody>
          <a:bodyPr rtlCol="0">
            <a:normAutofit/>
          </a:bodyPr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Always let the person you are interviewing know what you are doing with this piece of equipment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This technology may be intimidating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2B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SENS Consent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Consent from the household to participate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>
                <a:solidFill>
                  <a:prstClr val="black"/>
                </a:solidFill>
              </a:rPr>
              <a:t>Consent from the household for the use of the smartphone/tablet during the interview</a:t>
            </a:r>
          </a:p>
          <a:p>
            <a:pPr lvl="1">
              <a:spcBef>
                <a:spcPts val="0"/>
              </a:spcBef>
              <a:buClr>
                <a:srgbClr val="0072BC"/>
              </a:buClr>
              <a:buFont typeface="Courier New" panose="02070309020205020404" pitchFamily="49" charset="0"/>
              <a:buChar char="o"/>
              <a:defRPr/>
            </a:pPr>
            <a:r>
              <a:rPr kumimoji="0" lang="en-US" sz="24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Consent from the household for the record of GPS coordinates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B98B717-028C-4CC9-ABE4-F75F526FFDDF}"/>
              </a:ext>
            </a:extLst>
          </p:cNvPr>
          <p:cNvSpPr txBox="1">
            <a:spLocks/>
          </p:cNvSpPr>
          <p:nvPr/>
        </p:nvSpPr>
        <p:spPr>
          <a:xfrm>
            <a:off x="259792" y="321741"/>
            <a:ext cx="11672416" cy="98606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/>
              <a:t>Android operating system for mobile data collection </a:t>
            </a:r>
            <a:r>
              <a:rPr lang="fr-FR" sz="4200" dirty="0"/>
              <a:t>(3/3)</a:t>
            </a:r>
          </a:p>
        </p:txBody>
      </p:sp>
    </p:spTree>
    <p:extLst>
      <p:ext uri="{BB962C8B-B14F-4D97-AF65-F5344CB8AC3E}">
        <p14:creationId xmlns:p14="http://schemas.microsoft.com/office/powerpoint/2010/main" val="1401001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8720" y="2747962"/>
            <a:ext cx="11594559" cy="1362075"/>
          </a:xfrm>
        </p:spPr>
        <p:txBody>
          <a:bodyPr>
            <a:normAutofit/>
          </a:bodyPr>
          <a:lstStyle/>
          <a:p>
            <a:r>
              <a:rPr lang="en-US"/>
              <a:t>Android SMARTphones</a:t>
            </a:r>
          </a:p>
        </p:txBody>
      </p:sp>
    </p:spTree>
    <p:extLst>
      <p:ext uri="{BB962C8B-B14F-4D97-AF65-F5344CB8AC3E}">
        <p14:creationId xmlns:p14="http://schemas.microsoft.com/office/powerpoint/2010/main" val="91170965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SENS v3_Formation_Enquete_Session_0_Introduction_v18.11.2020</Template>
  <TotalTime>0</TotalTime>
  <Words>1548</Words>
  <Application>Microsoft Office PowerPoint</Application>
  <PresentationFormat>Grand écran</PresentationFormat>
  <Paragraphs>245</Paragraphs>
  <Slides>39</Slides>
  <Notes>39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Courier New</vt:lpstr>
      <vt:lpstr>UNHCR2016</vt:lpstr>
      <vt:lpstr>SENS Surveys  [Camp/Setting names] Region, Country - Time frame</vt:lpstr>
      <vt:lpstr>Session 7: Mobile Data Collection</vt:lpstr>
      <vt:lpstr>Standard ProcEdures </vt:lpstr>
      <vt:lpstr>Présentation PowerPoint</vt:lpstr>
      <vt:lpstr>Présentation PowerPoint</vt:lpstr>
      <vt:lpstr>Android Phone Handover</vt:lpstr>
      <vt:lpstr>Daily Management of the smartphones</vt:lpstr>
      <vt:lpstr>Présentation PowerPoint</vt:lpstr>
      <vt:lpstr>Android SMARTphones</vt:lpstr>
      <vt:lpstr>Android Smartphones Samsung Galaxy (1/4)</vt:lpstr>
      <vt:lpstr>Android Smartphones Samsung Galaxy (2/4)</vt:lpstr>
      <vt:lpstr>Android Smartphones Samsung Galaxy (3/4)</vt:lpstr>
      <vt:lpstr>Android Smartphones Samsung Galaxy (4/4)</vt:lpstr>
      <vt:lpstr>ODK Collect</vt:lpstr>
      <vt:lpstr>ODK – Main Menu</vt:lpstr>
      <vt:lpstr>ODK – Choosing the questionnaire</vt:lpstr>
      <vt:lpstr>ODK – Browsing through the questionnaire</vt:lpstr>
      <vt:lpstr>ODK – Changing the language</vt:lpstr>
      <vt:lpstr>ODK – Select an option</vt:lpstr>
      <vt:lpstr>ODK – Select all that apply</vt:lpstr>
      <vt:lpstr>ODK – Enter numbers or text</vt:lpstr>
      <vt:lpstr>ODK – Add a group</vt:lpstr>
      <vt:lpstr>ODK – Delete a group</vt:lpstr>
      <vt:lpstr>ODK – Delete an answer</vt:lpstr>
      <vt:lpstr>ODK – End of the questionnaire</vt:lpstr>
      <vt:lpstr>ODK – Save Questionnaire</vt:lpstr>
      <vt:lpstr>Questionnaires Names</vt:lpstr>
      <vt:lpstr>Review of the QUESTIONNAIRES</vt:lpstr>
      <vt:lpstr>Data Collection Control Sheet (1/2)</vt:lpstr>
      <vt:lpstr>Présentation PowerPoint</vt:lpstr>
      <vt:lpstr>Participants and Measures Control Sheet</vt:lpstr>
      <vt:lpstr>ODK – Review Data (1/3)</vt:lpstr>
      <vt:lpstr>ODK – Review Data (2/3)</vt:lpstr>
      <vt:lpstr>ODK – Review Data (3/3)</vt:lpstr>
      <vt:lpstr>ODK – Send Data</vt:lpstr>
      <vt:lpstr>Exercises</vt:lpstr>
      <vt:lpstr>Présentation PowerPoint</vt:lpstr>
      <vt:lpstr>ANY Question?  Discussion</vt:lpstr>
      <vt:lpstr>THANK YOU FOR LISTENING!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Nutrition Survey with SMART Methods</dc:title>
  <dc:creator>Fanny Cassard</dc:creator>
  <cp:lastModifiedBy>Fanny Cassard</cp:lastModifiedBy>
  <cp:revision>370</cp:revision>
  <cp:lastPrinted>2014-07-03T14:30:14Z</cp:lastPrinted>
  <dcterms:created xsi:type="dcterms:W3CDTF">2014-06-25T09:53:34Z</dcterms:created>
  <dcterms:modified xsi:type="dcterms:W3CDTF">2020-12-01T10:16:29Z</dcterms:modified>
</cp:coreProperties>
</file>