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notesMasterIdLst>
    <p:notesMasterId r:id="rId61"/>
  </p:notesMasterIdLst>
  <p:handoutMasterIdLst>
    <p:handoutMasterId r:id="rId62"/>
  </p:handoutMasterIdLst>
  <p:sldIdLst>
    <p:sldId id="572" r:id="rId2"/>
    <p:sldId id="581" r:id="rId3"/>
    <p:sldId id="578" r:id="rId4"/>
    <p:sldId id="582" r:id="rId5"/>
    <p:sldId id="468" r:id="rId6"/>
    <p:sldId id="583" r:id="rId7"/>
    <p:sldId id="584" r:id="rId8"/>
    <p:sldId id="297" r:id="rId9"/>
    <p:sldId id="585" r:id="rId10"/>
    <p:sldId id="586" r:id="rId11"/>
    <p:sldId id="450" r:id="rId12"/>
    <p:sldId id="587" r:id="rId13"/>
    <p:sldId id="588" r:id="rId14"/>
    <p:sldId id="590" r:id="rId15"/>
    <p:sldId id="592" r:id="rId16"/>
    <p:sldId id="591" r:id="rId17"/>
    <p:sldId id="589" r:id="rId18"/>
    <p:sldId id="593" r:id="rId19"/>
    <p:sldId id="459" r:id="rId20"/>
    <p:sldId id="594" r:id="rId21"/>
    <p:sldId id="461" r:id="rId22"/>
    <p:sldId id="595" r:id="rId23"/>
    <p:sldId id="596" r:id="rId24"/>
    <p:sldId id="618" r:id="rId25"/>
    <p:sldId id="597" r:id="rId26"/>
    <p:sldId id="598" r:id="rId27"/>
    <p:sldId id="599" r:id="rId28"/>
    <p:sldId id="621" r:id="rId29"/>
    <p:sldId id="620" r:id="rId30"/>
    <p:sldId id="619" r:id="rId31"/>
    <p:sldId id="600" r:id="rId32"/>
    <p:sldId id="602" r:id="rId33"/>
    <p:sldId id="497" r:id="rId34"/>
    <p:sldId id="603" r:id="rId35"/>
    <p:sldId id="607" r:id="rId36"/>
    <p:sldId id="608" r:id="rId37"/>
    <p:sldId id="604" r:id="rId38"/>
    <p:sldId id="609" r:id="rId39"/>
    <p:sldId id="622" r:id="rId40"/>
    <p:sldId id="623" r:id="rId41"/>
    <p:sldId id="508" r:id="rId42"/>
    <p:sldId id="613" r:id="rId43"/>
    <p:sldId id="612" r:id="rId44"/>
    <p:sldId id="615" r:id="rId45"/>
    <p:sldId id="614" r:id="rId46"/>
    <p:sldId id="624" r:id="rId47"/>
    <p:sldId id="611" r:id="rId48"/>
    <p:sldId id="525" r:id="rId49"/>
    <p:sldId id="482" r:id="rId50"/>
    <p:sldId id="483" r:id="rId51"/>
    <p:sldId id="484" r:id="rId52"/>
    <p:sldId id="485" r:id="rId53"/>
    <p:sldId id="486" r:id="rId54"/>
    <p:sldId id="488" r:id="rId55"/>
    <p:sldId id="440" r:id="rId56"/>
    <p:sldId id="441" r:id="rId57"/>
    <p:sldId id="442" r:id="rId58"/>
    <p:sldId id="616" r:id="rId59"/>
    <p:sldId id="617" r:id="rId60"/>
  </p:sldIdLst>
  <p:sldSz cx="12192000" cy="6858000"/>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38" autoAdjust="0"/>
    <p:restoredTop sz="94430" autoAdjust="0"/>
  </p:normalViewPr>
  <p:slideViewPr>
    <p:cSldViewPr snapToGrid="0">
      <p:cViewPr varScale="1">
        <p:scale>
          <a:sx n="81" d="100"/>
          <a:sy n="81" d="100"/>
        </p:scale>
        <p:origin x="126" y="180"/>
      </p:cViewPr>
      <p:guideLst>
        <p:guide orient="horz" pos="2160"/>
        <p:guide pos="3840"/>
      </p:guideLst>
    </p:cSldViewPr>
  </p:slideViewPr>
  <p:notesTextViewPr>
    <p:cViewPr>
      <p:scale>
        <a:sx n="1" d="1"/>
        <a:sy n="1" d="1"/>
      </p:scale>
      <p:origin x="0" y="0"/>
    </p:cViewPr>
  </p:notesTextViewPr>
  <p:notesViewPr>
    <p:cSldViewPr snapToGrid="0">
      <p:cViewPr varScale="1">
        <p:scale>
          <a:sx n="53" d="100"/>
          <a:sy n="53" d="100"/>
        </p:scale>
        <p:origin x="29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5427"/>
          </a:xfrm>
          <a:prstGeom prst="rect">
            <a:avLst/>
          </a:prstGeom>
        </p:spPr>
        <p:txBody>
          <a:bodyPr vert="horz" lIns="91440" tIns="45720" rIns="91440" bIns="45720" rtlCol="0"/>
          <a:lstStyle>
            <a:lvl1pPr algn="r">
              <a:defRPr sz="1200"/>
            </a:lvl1pPr>
          </a:lstStyle>
          <a:p>
            <a:fld id="{AD0C5B54-F9E5-41C1-893A-C441DBEA6E81}" type="datetimeFigureOut">
              <a:rPr lang="fr-FR" smtClean="0"/>
              <a:t>01/12/2020</a:t>
            </a:fld>
            <a:endParaRPr lang="fr-FR"/>
          </a:p>
        </p:txBody>
      </p:sp>
      <p:sp>
        <p:nvSpPr>
          <p:cNvPr id="4" name="Espace réservé du pied de page 3"/>
          <p:cNvSpPr>
            <a:spLocks noGrp="1"/>
          </p:cNvSpPr>
          <p:nvPr>
            <p:ph type="ftr" sz="quarter" idx="2"/>
          </p:nvPr>
        </p:nvSpPr>
        <p:spPr>
          <a:xfrm>
            <a:off x="0" y="9378824"/>
            <a:ext cx="2945659" cy="495426"/>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378824"/>
            <a:ext cx="2945659" cy="495426"/>
          </a:xfrm>
          <a:prstGeom prst="rect">
            <a:avLst/>
          </a:prstGeom>
        </p:spPr>
        <p:txBody>
          <a:bodyPr vert="horz" lIns="91440" tIns="45720" rIns="91440" bIns="45720" rtlCol="0" anchor="b"/>
          <a:lstStyle>
            <a:lvl1pPr algn="r">
              <a:defRPr sz="1200"/>
            </a:lvl1pPr>
          </a:lstStyle>
          <a:p>
            <a:fld id="{5AD5D9F7-94EC-4CBF-BDAE-6AC2E2422B10}" type="slidenum">
              <a:rPr lang="fr-FR" smtClean="0"/>
              <a:t>‹N°›</a:t>
            </a:fld>
            <a:endParaRPr lang="fr-FR"/>
          </a:p>
        </p:txBody>
      </p:sp>
    </p:spTree>
    <p:extLst>
      <p:ext uri="{BB962C8B-B14F-4D97-AF65-F5344CB8AC3E}">
        <p14:creationId xmlns:p14="http://schemas.microsoft.com/office/powerpoint/2010/main" val="272385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BCF22F87-B6A1-406F-8DCB-16EF88461318}" type="datetimeFigureOut">
              <a:rPr lang="fr-FR" smtClean="0"/>
              <a:t>01/12/2020</a:t>
            </a:fld>
            <a:endParaRPr lang="fr-FR"/>
          </a:p>
        </p:txBody>
      </p:sp>
      <p:sp>
        <p:nvSpPr>
          <p:cNvPr id="4" name="Espace réservé de l'image des diapositives 3"/>
          <p:cNvSpPr>
            <a:spLocks noGrp="1" noRot="1" noChangeAspect="1"/>
          </p:cNvSpPr>
          <p:nvPr>
            <p:ph type="sldImg" idx="2"/>
          </p:nvPr>
        </p:nvSpPr>
        <p:spPr>
          <a:xfrm>
            <a:off x="436563" y="1233488"/>
            <a:ext cx="5924550" cy="33337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17AA6BA0-1B41-470B-9D1C-517E7763624D}" type="slidenum">
              <a:rPr lang="fr-FR" smtClean="0"/>
              <a:t>‹N°›</a:t>
            </a:fld>
            <a:endParaRPr lang="fr-FR"/>
          </a:p>
        </p:txBody>
      </p:sp>
    </p:spTree>
    <p:extLst>
      <p:ext uri="{BB962C8B-B14F-4D97-AF65-F5344CB8AC3E}">
        <p14:creationId xmlns:p14="http://schemas.microsoft.com/office/powerpoint/2010/main" val="525979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AA6BA0-1B41-470B-9D1C-517E7763624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0956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10</a:t>
            </a:fld>
            <a:endParaRPr lang="fr-FR"/>
          </a:p>
        </p:txBody>
      </p:sp>
    </p:spTree>
    <p:extLst>
      <p:ext uri="{BB962C8B-B14F-4D97-AF65-F5344CB8AC3E}">
        <p14:creationId xmlns:p14="http://schemas.microsoft.com/office/powerpoint/2010/main" val="226032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11</a:t>
            </a:fld>
            <a:endParaRPr lang="fr-FR"/>
          </a:p>
        </p:txBody>
      </p:sp>
    </p:spTree>
    <p:extLst>
      <p:ext uri="{BB962C8B-B14F-4D97-AF65-F5344CB8AC3E}">
        <p14:creationId xmlns:p14="http://schemas.microsoft.com/office/powerpoint/2010/main" val="1509781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12</a:t>
            </a:fld>
            <a:endParaRPr lang="fr-FR"/>
          </a:p>
        </p:txBody>
      </p:sp>
    </p:spTree>
    <p:extLst>
      <p:ext uri="{BB962C8B-B14F-4D97-AF65-F5344CB8AC3E}">
        <p14:creationId xmlns:p14="http://schemas.microsoft.com/office/powerpoint/2010/main" val="1884221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13</a:t>
            </a:fld>
            <a:endParaRPr lang="fr-FR"/>
          </a:p>
        </p:txBody>
      </p:sp>
    </p:spTree>
    <p:extLst>
      <p:ext uri="{BB962C8B-B14F-4D97-AF65-F5344CB8AC3E}">
        <p14:creationId xmlns:p14="http://schemas.microsoft.com/office/powerpoint/2010/main" val="4262403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14</a:t>
            </a:fld>
            <a:endParaRPr lang="fr-FR"/>
          </a:p>
        </p:txBody>
      </p:sp>
    </p:spTree>
    <p:extLst>
      <p:ext uri="{BB962C8B-B14F-4D97-AF65-F5344CB8AC3E}">
        <p14:creationId xmlns:p14="http://schemas.microsoft.com/office/powerpoint/2010/main" val="4030950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15</a:t>
            </a:fld>
            <a:endParaRPr lang="fr-FR"/>
          </a:p>
        </p:txBody>
      </p:sp>
    </p:spTree>
    <p:extLst>
      <p:ext uri="{BB962C8B-B14F-4D97-AF65-F5344CB8AC3E}">
        <p14:creationId xmlns:p14="http://schemas.microsoft.com/office/powerpoint/2010/main" val="1417362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16</a:t>
            </a:fld>
            <a:endParaRPr lang="fr-FR"/>
          </a:p>
        </p:txBody>
      </p:sp>
    </p:spTree>
    <p:extLst>
      <p:ext uri="{BB962C8B-B14F-4D97-AF65-F5344CB8AC3E}">
        <p14:creationId xmlns:p14="http://schemas.microsoft.com/office/powerpoint/2010/main" val="258863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17</a:t>
            </a:fld>
            <a:endParaRPr lang="fr-FR"/>
          </a:p>
        </p:txBody>
      </p:sp>
    </p:spTree>
    <p:extLst>
      <p:ext uri="{BB962C8B-B14F-4D97-AF65-F5344CB8AC3E}">
        <p14:creationId xmlns:p14="http://schemas.microsoft.com/office/powerpoint/2010/main" val="705077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Variable « CLOTHES » is an optional SENS variable. Refer to Module 2 Anthropometry and Health for more details.</a:t>
            </a:r>
          </a:p>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18</a:t>
            </a:fld>
            <a:endParaRPr lang="fr-FR"/>
          </a:p>
        </p:txBody>
      </p:sp>
    </p:spTree>
    <p:extLst>
      <p:ext uri="{BB962C8B-B14F-4D97-AF65-F5344CB8AC3E}">
        <p14:creationId xmlns:p14="http://schemas.microsoft.com/office/powerpoint/2010/main" val="2404867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19</a:t>
            </a:fld>
            <a:endParaRPr lang="fr-FR"/>
          </a:p>
        </p:txBody>
      </p:sp>
    </p:spTree>
    <p:extLst>
      <p:ext uri="{BB962C8B-B14F-4D97-AF65-F5344CB8AC3E}">
        <p14:creationId xmlns:p14="http://schemas.microsoft.com/office/powerpoint/2010/main" val="2139267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2</a:t>
            </a:fld>
            <a:endParaRPr lang="fr-FR"/>
          </a:p>
        </p:txBody>
      </p:sp>
    </p:spTree>
    <p:extLst>
      <p:ext uri="{BB962C8B-B14F-4D97-AF65-F5344CB8AC3E}">
        <p14:creationId xmlns:p14="http://schemas.microsoft.com/office/powerpoint/2010/main" val="2866636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20</a:t>
            </a:fld>
            <a:endParaRPr lang="fr-FR"/>
          </a:p>
        </p:txBody>
      </p:sp>
    </p:spTree>
    <p:extLst>
      <p:ext uri="{BB962C8B-B14F-4D97-AF65-F5344CB8AC3E}">
        <p14:creationId xmlns:p14="http://schemas.microsoft.com/office/powerpoint/2010/main" val="2385441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21</a:t>
            </a:fld>
            <a:endParaRPr lang="fr-FR"/>
          </a:p>
        </p:txBody>
      </p:sp>
    </p:spTree>
    <p:extLst>
      <p:ext uri="{BB962C8B-B14F-4D97-AF65-F5344CB8AC3E}">
        <p14:creationId xmlns:p14="http://schemas.microsoft.com/office/powerpoint/2010/main" val="3639818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22</a:t>
            </a:fld>
            <a:endParaRPr lang="fr-FR"/>
          </a:p>
        </p:txBody>
      </p:sp>
    </p:spTree>
    <p:extLst>
      <p:ext uri="{BB962C8B-B14F-4D97-AF65-F5344CB8AC3E}">
        <p14:creationId xmlns:p14="http://schemas.microsoft.com/office/powerpoint/2010/main" val="1732791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23</a:t>
            </a:fld>
            <a:endParaRPr lang="fr-FR"/>
          </a:p>
        </p:txBody>
      </p:sp>
    </p:spTree>
    <p:extLst>
      <p:ext uri="{BB962C8B-B14F-4D97-AF65-F5344CB8AC3E}">
        <p14:creationId xmlns:p14="http://schemas.microsoft.com/office/powerpoint/2010/main" val="2682569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24</a:t>
            </a:fld>
            <a:endParaRPr lang="fr-FR"/>
          </a:p>
        </p:txBody>
      </p:sp>
    </p:spTree>
    <p:extLst>
      <p:ext uri="{BB962C8B-B14F-4D97-AF65-F5344CB8AC3E}">
        <p14:creationId xmlns:p14="http://schemas.microsoft.com/office/powerpoint/2010/main" val="473342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25</a:t>
            </a:fld>
            <a:endParaRPr lang="fr-FR"/>
          </a:p>
        </p:txBody>
      </p:sp>
    </p:spTree>
    <p:extLst>
      <p:ext uri="{BB962C8B-B14F-4D97-AF65-F5344CB8AC3E}">
        <p14:creationId xmlns:p14="http://schemas.microsoft.com/office/powerpoint/2010/main" val="1395171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26</a:t>
            </a:fld>
            <a:endParaRPr lang="fr-FR"/>
          </a:p>
        </p:txBody>
      </p:sp>
    </p:spTree>
    <p:extLst>
      <p:ext uri="{BB962C8B-B14F-4D97-AF65-F5344CB8AC3E}">
        <p14:creationId xmlns:p14="http://schemas.microsoft.com/office/powerpoint/2010/main" val="3751392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27</a:t>
            </a:fld>
            <a:endParaRPr lang="fr-FR"/>
          </a:p>
        </p:txBody>
      </p:sp>
    </p:spTree>
    <p:extLst>
      <p:ext uri="{BB962C8B-B14F-4D97-AF65-F5344CB8AC3E}">
        <p14:creationId xmlns:p14="http://schemas.microsoft.com/office/powerpoint/2010/main" val="3999117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28</a:t>
            </a:fld>
            <a:endParaRPr lang="fr-FR"/>
          </a:p>
        </p:txBody>
      </p:sp>
    </p:spTree>
    <p:extLst>
      <p:ext uri="{BB962C8B-B14F-4D97-AF65-F5344CB8AC3E}">
        <p14:creationId xmlns:p14="http://schemas.microsoft.com/office/powerpoint/2010/main" val="1827530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29</a:t>
            </a:fld>
            <a:endParaRPr lang="fr-FR"/>
          </a:p>
        </p:txBody>
      </p:sp>
    </p:spTree>
    <p:extLst>
      <p:ext uri="{BB962C8B-B14F-4D97-AF65-F5344CB8AC3E}">
        <p14:creationId xmlns:p14="http://schemas.microsoft.com/office/powerpoint/2010/main" val="241199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3</a:t>
            </a:fld>
            <a:endParaRPr lang="fr-FR"/>
          </a:p>
        </p:txBody>
      </p:sp>
    </p:spTree>
    <p:extLst>
      <p:ext uri="{BB962C8B-B14F-4D97-AF65-F5344CB8AC3E}">
        <p14:creationId xmlns:p14="http://schemas.microsoft.com/office/powerpoint/2010/main" val="2972879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30</a:t>
            </a:fld>
            <a:endParaRPr lang="fr-FR"/>
          </a:p>
        </p:txBody>
      </p:sp>
    </p:spTree>
    <p:extLst>
      <p:ext uri="{BB962C8B-B14F-4D97-AF65-F5344CB8AC3E}">
        <p14:creationId xmlns:p14="http://schemas.microsoft.com/office/powerpoint/2010/main" val="357332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31</a:t>
            </a:fld>
            <a:endParaRPr lang="fr-FR"/>
          </a:p>
        </p:txBody>
      </p:sp>
    </p:spTree>
    <p:extLst>
      <p:ext uri="{BB962C8B-B14F-4D97-AF65-F5344CB8AC3E}">
        <p14:creationId xmlns:p14="http://schemas.microsoft.com/office/powerpoint/2010/main" val="292527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32</a:t>
            </a:fld>
            <a:endParaRPr lang="fr-FR"/>
          </a:p>
        </p:txBody>
      </p:sp>
    </p:spTree>
    <p:extLst>
      <p:ext uri="{BB962C8B-B14F-4D97-AF65-F5344CB8AC3E}">
        <p14:creationId xmlns:p14="http://schemas.microsoft.com/office/powerpoint/2010/main" val="35765614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33</a:t>
            </a:fld>
            <a:endParaRPr lang="fr-FR"/>
          </a:p>
        </p:txBody>
      </p:sp>
    </p:spTree>
    <p:extLst>
      <p:ext uri="{BB962C8B-B14F-4D97-AF65-F5344CB8AC3E}">
        <p14:creationId xmlns:p14="http://schemas.microsoft.com/office/powerpoint/2010/main" val="2728039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34</a:t>
            </a:fld>
            <a:endParaRPr lang="fr-FR"/>
          </a:p>
        </p:txBody>
      </p:sp>
    </p:spTree>
    <p:extLst>
      <p:ext uri="{BB962C8B-B14F-4D97-AF65-F5344CB8AC3E}">
        <p14:creationId xmlns:p14="http://schemas.microsoft.com/office/powerpoint/2010/main" val="3759199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35</a:t>
            </a:fld>
            <a:endParaRPr lang="fr-FR"/>
          </a:p>
        </p:txBody>
      </p:sp>
    </p:spTree>
    <p:extLst>
      <p:ext uri="{BB962C8B-B14F-4D97-AF65-F5344CB8AC3E}">
        <p14:creationId xmlns:p14="http://schemas.microsoft.com/office/powerpoint/2010/main" val="1938106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36</a:t>
            </a:fld>
            <a:endParaRPr lang="fr-FR"/>
          </a:p>
        </p:txBody>
      </p:sp>
    </p:spTree>
    <p:extLst>
      <p:ext uri="{BB962C8B-B14F-4D97-AF65-F5344CB8AC3E}">
        <p14:creationId xmlns:p14="http://schemas.microsoft.com/office/powerpoint/2010/main" val="3338291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37</a:t>
            </a:fld>
            <a:endParaRPr lang="fr-FR"/>
          </a:p>
        </p:txBody>
      </p:sp>
    </p:spTree>
    <p:extLst>
      <p:ext uri="{BB962C8B-B14F-4D97-AF65-F5344CB8AC3E}">
        <p14:creationId xmlns:p14="http://schemas.microsoft.com/office/powerpoint/2010/main" val="3488382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38</a:t>
            </a:fld>
            <a:endParaRPr lang="fr-FR"/>
          </a:p>
        </p:txBody>
      </p:sp>
    </p:spTree>
    <p:extLst>
      <p:ext uri="{BB962C8B-B14F-4D97-AF65-F5344CB8AC3E}">
        <p14:creationId xmlns:p14="http://schemas.microsoft.com/office/powerpoint/2010/main" val="3551265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39</a:t>
            </a:fld>
            <a:endParaRPr lang="fr-FR"/>
          </a:p>
        </p:txBody>
      </p:sp>
    </p:spTree>
    <p:extLst>
      <p:ext uri="{BB962C8B-B14F-4D97-AF65-F5344CB8AC3E}">
        <p14:creationId xmlns:p14="http://schemas.microsoft.com/office/powerpoint/2010/main" val="4040214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4</a:t>
            </a:fld>
            <a:endParaRPr lang="fr-FR"/>
          </a:p>
        </p:txBody>
      </p:sp>
    </p:spTree>
    <p:extLst>
      <p:ext uri="{BB962C8B-B14F-4D97-AF65-F5344CB8AC3E}">
        <p14:creationId xmlns:p14="http://schemas.microsoft.com/office/powerpoint/2010/main" val="25916329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40</a:t>
            </a:fld>
            <a:endParaRPr lang="fr-FR"/>
          </a:p>
        </p:txBody>
      </p:sp>
    </p:spTree>
    <p:extLst>
      <p:ext uri="{BB962C8B-B14F-4D97-AF65-F5344CB8AC3E}">
        <p14:creationId xmlns:p14="http://schemas.microsoft.com/office/powerpoint/2010/main" val="877368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41</a:t>
            </a:fld>
            <a:endParaRPr lang="fr-FR"/>
          </a:p>
        </p:txBody>
      </p:sp>
    </p:spTree>
    <p:extLst>
      <p:ext uri="{BB962C8B-B14F-4D97-AF65-F5344CB8AC3E}">
        <p14:creationId xmlns:p14="http://schemas.microsoft.com/office/powerpoint/2010/main" val="2619460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42</a:t>
            </a:fld>
            <a:endParaRPr lang="fr-FR"/>
          </a:p>
        </p:txBody>
      </p:sp>
    </p:spTree>
    <p:extLst>
      <p:ext uri="{BB962C8B-B14F-4D97-AF65-F5344CB8AC3E}">
        <p14:creationId xmlns:p14="http://schemas.microsoft.com/office/powerpoint/2010/main" val="20943234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43</a:t>
            </a:fld>
            <a:endParaRPr lang="fr-FR"/>
          </a:p>
        </p:txBody>
      </p:sp>
    </p:spTree>
    <p:extLst>
      <p:ext uri="{BB962C8B-B14F-4D97-AF65-F5344CB8AC3E}">
        <p14:creationId xmlns:p14="http://schemas.microsoft.com/office/powerpoint/2010/main" val="10002733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44</a:t>
            </a:fld>
            <a:endParaRPr lang="fr-FR"/>
          </a:p>
        </p:txBody>
      </p:sp>
    </p:spTree>
    <p:extLst>
      <p:ext uri="{BB962C8B-B14F-4D97-AF65-F5344CB8AC3E}">
        <p14:creationId xmlns:p14="http://schemas.microsoft.com/office/powerpoint/2010/main" val="36490086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45</a:t>
            </a:fld>
            <a:endParaRPr lang="fr-FR"/>
          </a:p>
        </p:txBody>
      </p:sp>
    </p:spTree>
    <p:extLst>
      <p:ext uri="{BB962C8B-B14F-4D97-AF65-F5344CB8AC3E}">
        <p14:creationId xmlns:p14="http://schemas.microsoft.com/office/powerpoint/2010/main" val="2758301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46</a:t>
            </a:fld>
            <a:endParaRPr lang="fr-FR"/>
          </a:p>
        </p:txBody>
      </p:sp>
    </p:spTree>
    <p:extLst>
      <p:ext uri="{BB962C8B-B14F-4D97-AF65-F5344CB8AC3E}">
        <p14:creationId xmlns:p14="http://schemas.microsoft.com/office/powerpoint/2010/main" val="1508818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47</a:t>
            </a:fld>
            <a:endParaRPr lang="fr-FR"/>
          </a:p>
        </p:txBody>
      </p:sp>
    </p:spTree>
    <p:extLst>
      <p:ext uri="{BB962C8B-B14F-4D97-AF65-F5344CB8AC3E}">
        <p14:creationId xmlns:p14="http://schemas.microsoft.com/office/powerpoint/2010/main" val="1099224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48</a:t>
            </a:fld>
            <a:endParaRPr lang="fr-FR"/>
          </a:p>
        </p:txBody>
      </p:sp>
    </p:spTree>
    <p:extLst>
      <p:ext uri="{BB962C8B-B14F-4D97-AF65-F5344CB8AC3E}">
        <p14:creationId xmlns:p14="http://schemas.microsoft.com/office/powerpoint/2010/main" val="32619603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957406DF-982C-451F-B6D0-70AAAD190B37}" type="slidenum">
              <a:rPr lang="en-US" altLang="fr-FR">
                <a:latin typeface="Arial" panose="020B0604020202020204" pitchFamily="34" charset="0"/>
              </a:rPr>
              <a:pPr eaLnBrk="1" hangingPunct="1"/>
              <a:t>49</a:t>
            </a:fld>
            <a:endParaRPr lang="en-US" altLang="fr-FR">
              <a:latin typeface="Arial" panose="020B0604020202020204" pitchFamily="34" charset="0"/>
            </a:endParaRPr>
          </a:p>
        </p:txBody>
      </p:sp>
      <p:sp>
        <p:nvSpPr>
          <p:cNvPr id="61443" name="Slide Image Placeholder 1"/>
          <p:cNvSpPr>
            <a:spLocks noGrp="1" noRot="1" noChangeAspect="1" noTextEdit="1"/>
          </p:cNvSpPr>
          <p:nvPr>
            <p:ph type="sldImg"/>
          </p:nvPr>
        </p:nvSpPr>
        <p:spPr>
          <a:xfrm>
            <a:off x="384175" y="687388"/>
            <a:ext cx="6091238" cy="3427412"/>
          </a:xfrm>
          <a:ln/>
        </p:spPr>
      </p:sp>
      <p:sp>
        <p:nvSpPr>
          <p:cNvPr id="61444" name="Notes Placeholder 2"/>
          <p:cNvSpPr>
            <a:spLocks noGrp="1"/>
          </p:cNvSpPr>
          <p:nvPr>
            <p:ph type="body" idx="1"/>
          </p:nvPr>
        </p:nvSpPr>
        <p:spPr>
          <a:xfrm>
            <a:off x="914400" y="4343400"/>
            <a:ext cx="5029200" cy="4113213"/>
          </a:xfrm>
          <a:noFill/>
        </p:spPr>
        <p:txBody>
          <a:bodyPr lIns="96067" tIns="48033" rIns="96067" bIns="48033"/>
          <a:lstStyle/>
          <a:p>
            <a:pPr eaLnBrk="1" hangingPunct="1"/>
            <a:r>
              <a:rPr lang="fr-CA" altLang="fr-FR">
                <a:latin typeface="Arial" panose="020B0604020202020204" pitchFamily="34" charset="0"/>
                <a:cs typeface="Arial" panose="020B0604020202020204" pitchFamily="34" charset="0"/>
              </a:rPr>
              <a:t>Notes for trainers:</a:t>
            </a:r>
          </a:p>
          <a:p>
            <a:pPr eaLnBrk="1" hangingPunct="1"/>
            <a:endParaRPr lang="fr-CA" altLang="fr-FR">
              <a:latin typeface="Arial" panose="020B0604020202020204" pitchFamily="34" charset="0"/>
              <a:cs typeface="Arial" panose="020B0604020202020204" pitchFamily="34" charset="0"/>
            </a:endParaRPr>
          </a:p>
          <a:p>
            <a:pPr eaLnBrk="1" hangingPunct="1"/>
            <a:r>
              <a:rPr lang="fr-CA" altLang="fr-FR" sz="1000" b="1">
                <a:latin typeface="Arial" panose="020B0604020202020204" pitchFamily="34" charset="0"/>
                <a:cs typeface="Arial" panose="020B0604020202020204" pitchFamily="34" charset="0"/>
              </a:rPr>
              <a:t>The position of the assistant’s hands are inappropriate. The hands should  be cupped over ears and the head of the child should be against the base of the board.</a:t>
            </a:r>
          </a:p>
          <a:p>
            <a:pPr eaLnBrk="1" hangingPunct="1"/>
            <a:endParaRPr lang="fr-CA" altLang="fr-FR" sz="1000" b="1">
              <a:latin typeface="Arial" panose="020B0604020202020204" pitchFamily="34" charset="0"/>
              <a:cs typeface="Arial" panose="020B0604020202020204" pitchFamily="34" charset="0"/>
            </a:endParaRPr>
          </a:p>
          <a:p>
            <a:pPr eaLnBrk="1" hangingPunct="1"/>
            <a:r>
              <a:rPr lang="fr-CA" altLang="fr-FR" sz="1000" b="1">
                <a:latin typeface="Arial" panose="020B0604020202020204" pitchFamily="34" charset="0"/>
                <a:cs typeface="Arial" panose="020B0604020202020204" pitchFamily="34" charset="0"/>
              </a:rPr>
              <a:t>The measurer’s hand is supposed to be on the child’s knees.</a:t>
            </a:r>
          </a:p>
          <a:p>
            <a:pPr eaLnBrk="1" hangingPunct="1"/>
            <a:endParaRPr lang="fr-CA" altLang="fr-FR" sz="1000" b="1">
              <a:latin typeface="Arial" panose="020B0604020202020204" pitchFamily="34" charset="0"/>
              <a:cs typeface="Arial" panose="020B0604020202020204" pitchFamily="34" charset="0"/>
            </a:endParaRPr>
          </a:p>
          <a:p>
            <a:pPr eaLnBrk="1" hangingPunct="1"/>
            <a:r>
              <a:rPr lang="fr-CA" altLang="fr-FR" sz="1000" b="1">
                <a:latin typeface="Arial" panose="020B0604020202020204" pitchFamily="34" charset="0"/>
                <a:cs typeface="Arial" panose="020B0604020202020204" pitchFamily="34" charset="0"/>
              </a:rPr>
              <a:t>The measurer is supposed to push the foot piece against the child’s feet.</a:t>
            </a:r>
          </a:p>
          <a:p>
            <a:pPr eaLnBrk="1" hangingPunct="1"/>
            <a:endParaRPr lang="fr-CA" altLang="fr-FR" sz="1000" b="1">
              <a:latin typeface="Arial" panose="020B0604020202020204" pitchFamily="34" charset="0"/>
              <a:cs typeface="Arial" panose="020B0604020202020204" pitchFamily="34" charset="0"/>
            </a:endParaRPr>
          </a:p>
          <a:p>
            <a:pPr eaLnBrk="1" hangingPunct="1"/>
            <a:r>
              <a:rPr lang="fr-CA" altLang="fr-FR" sz="1000" b="1">
                <a:latin typeface="Arial" panose="020B0604020202020204" pitchFamily="34" charset="0"/>
                <a:cs typeface="Arial" panose="020B0604020202020204" pitchFamily="34" charset="0"/>
              </a:rPr>
              <a:t>The measurer is supposed to be placed in parallel to the foot piece.</a:t>
            </a:r>
          </a:p>
        </p:txBody>
      </p:sp>
      <p:sp>
        <p:nvSpPr>
          <p:cNvPr id="69636" name="Slide Number Placeholder 3"/>
          <p:cNvSpPr txBox="1">
            <a:spLocks noGrp="1"/>
          </p:cNvSpPr>
          <p:nvPr/>
        </p:nvSpPr>
        <p:spPr bwMode="auto">
          <a:xfrm>
            <a:off x="6175375" y="8662988"/>
            <a:ext cx="682625" cy="481012"/>
          </a:xfrm>
          <a:prstGeom prst="rect">
            <a:avLst/>
          </a:prstGeom>
          <a:noFill/>
          <a:ln>
            <a:miter lim="800000"/>
            <a:headEnd/>
            <a:tailEnd/>
          </a:ln>
        </p:spPr>
        <p:txBody>
          <a:bodyPr lIns="96067" tIns="48033" rIns="96067" bIns="48033" anchor="b"/>
          <a:lstStyle>
            <a:lvl1pPr defTabSz="960438" eaLnBrk="0" hangingPunct="0">
              <a:defRPr>
                <a:solidFill>
                  <a:schemeClr val="tx1"/>
                </a:solidFill>
                <a:latin typeface="Verdana" panose="020B0604030504040204" pitchFamily="34" charset="0"/>
                <a:cs typeface="Arial" panose="020B0604020202020204" pitchFamily="34" charset="0"/>
              </a:defRPr>
            </a:lvl1pPr>
            <a:lvl2pPr marL="742950" indent="-285750" defTabSz="960438" eaLnBrk="0" hangingPunct="0">
              <a:defRPr>
                <a:solidFill>
                  <a:schemeClr val="tx1"/>
                </a:solidFill>
                <a:latin typeface="Verdana" panose="020B0604030504040204" pitchFamily="34" charset="0"/>
                <a:cs typeface="Arial" panose="020B0604020202020204" pitchFamily="34" charset="0"/>
              </a:defRPr>
            </a:lvl2pPr>
            <a:lvl3pPr marL="1143000" indent="-228600" defTabSz="960438" eaLnBrk="0" hangingPunct="0">
              <a:defRPr>
                <a:solidFill>
                  <a:schemeClr val="tx1"/>
                </a:solidFill>
                <a:latin typeface="Verdana" panose="020B0604030504040204" pitchFamily="34" charset="0"/>
                <a:cs typeface="Arial" panose="020B0604020202020204" pitchFamily="34" charset="0"/>
              </a:defRPr>
            </a:lvl3pPr>
            <a:lvl4pPr marL="1600200" indent="-228600" defTabSz="960438" eaLnBrk="0" hangingPunct="0">
              <a:defRPr>
                <a:solidFill>
                  <a:schemeClr val="tx1"/>
                </a:solidFill>
                <a:latin typeface="Verdana" panose="020B0604030504040204" pitchFamily="34" charset="0"/>
                <a:cs typeface="Arial" panose="020B0604020202020204" pitchFamily="34" charset="0"/>
              </a:defRPr>
            </a:lvl4pPr>
            <a:lvl5pPr marL="2057400" indent="-228600" defTabSz="960438" eaLnBrk="0" hangingPunct="0">
              <a:defRPr>
                <a:solidFill>
                  <a:schemeClr val="tx1"/>
                </a:solidFill>
                <a:latin typeface="Verdana" panose="020B0604030504040204" pitchFamily="34" charset="0"/>
                <a:cs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eaLnBrk="1" hangingPunct="1"/>
            <a:fld id="{49112904-AAD9-47D1-9550-A80B5E1F8B09}" type="slidenum">
              <a:rPr lang="fr-FR" altLang="fr-FR" sz="1100">
                <a:latin typeface="Calibri" panose="020F0502020204030204" pitchFamily="34" charset="0"/>
                <a:ea typeface="MS PGothic" panose="020B0600070205080204" pitchFamily="34" charset="-128"/>
              </a:rPr>
              <a:pPr algn="r" eaLnBrk="1" hangingPunct="1"/>
              <a:t>49</a:t>
            </a:fld>
            <a:endParaRPr lang="fr-FR" altLang="fr-FR" sz="1100">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422399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5</a:t>
            </a:fld>
            <a:endParaRPr lang="fr-FR"/>
          </a:p>
        </p:txBody>
      </p:sp>
    </p:spTree>
    <p:extLst>
      <p:ext uri="{BB962C8B-B14F-4D97-AF65-F5344CB8AC3E}">
        <p14:creationId xmlns:p14="http://schemas.microsoft.com/office/powerpoint/2010/main" val="4978353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95B311EA-88E6-45B0-AA1F-89ECDDBF7CE4}" type="slidenum">
              <a:rPr lang="en-US" altLang="fr-FR">
                <a:latin typeface="Arial" panose="020B0604020202020204" pitchFamily="34" charset="0"/>
              </a:rPr>
              <a:pPr eaLnBrk="1" hangingPunct="1"/>
              <a:t>50</a:t>
            </a:fld>
            <a:endParaRPr lang="en-US" altLang="fr-FR">
              <a:latin typeface="Arial" panose="020B0604020202020204" pitchFamily="34" charset="0"/>
            </a:endParaRPr>
          </a:p>
        </p:txBody>
      </p:sp>
      <p:sp>
        <p:nvSpPr>
          <p:cNvPr id="63491" name="Slide Image Placeholder 1"/>
          <p:cNvSpPr>
            <a:spLocks noGrp="1" noRot="1" noChangeAspect="1" noTextEdit="1"/>
          </p:cNvSpPr>
          <p:nvPr>
            <p:ph type="sldImg"/>
          </p:nvPr>
        </p:nvSpPr>
        <p:spPr>
          <a:xfrm>
            <a:off x="384175" y="687388"/>
            <a:ext cx="6091238" cy="3427412"/>
          </a:xfrm>
          <a:ln/>
        </p:spPr>
      </p:sp>
      <p:sp>
        <p:nvSpPr>
          <p:cNvPr id="63492" name="Notes Placeholder 2"/>
          <p:cNvSpPr>
            <a:spLocks noGrp="1"/>
          </p:cNvSpPr>
          <p:nvPr>
            <p:ph type="body" idx="1"/>
          </p:nvPr>
        </p:nvSpPr>
        <p:spPr>
          <a:xfrm>
            <a:off x="914400" y="4343400"/>
            <a:ext cx="5029200" cy="4113213"/>
          </a:xfrm>
          <a:noFill/>
        </p:spPr>
        <p:txBody>
          <a:bodyPr lIns="96067" tIns="48033" rIns="96067" bIns="48033"/>
          <a:lstStyle/>
          <a:p>
            <a:pPr eaLnBrk="1" hangingPunct="1"/>
            <a:r>
              <a:rPr lang="fr-CA" altLang="fr-FR">
                <a:latin typeface="Arial" panose="020B0604020202020204" pitchFamily="34" charset="0"/>
                <a:cs typeface="Arial" panose="020B0604020202020204" pitchFamily="34" charset="0"/>
              </a:rPr>
              <a:t>Notes for trainers:</a:t>
            </a:r>
          </a:p>
          <a:p>
            <a:pPr eaLnBrk="1" hangingPunct="1"/>
            <a:endParaRPr lang="fr-CA" altLang="fr-FR">
              <a:latin typeface="Arial" panose="020B0604020202020204" pitchFamily="34" charset="0"/>
              <a:cs typeface="Arial" panose="020B0604020202020204" pitchFamily="34" charset="0"/>
            </a:endParaRPr>
          </a:p>
          <a:p>
            <a:pPr eaLnBrk="1" hangingPunct="1"/>
            <a:r>
              <a:rPr lang="fr-CA" altLang="fr-FR" sz="1000" b="1">
                <a:latin typeface="Arial" panose="020B0604020202020204" pitchFamily="34" charset="0"/>
                <a:cs typeface="Arial" panose="020B0604020202020204" pitchFamily="34" charset="0"/>
              </a:rPr>
              <a:t>The surveyor is only checking one foot for edema. </a:t>
            </a:r>
            <a:endParaRPr lang="en-CA" altLang="fr-FR" sz="1000" b="1">
              <a:latin typeface="Arial" panose="020B0604020202020204" pitchFamily="34" charset="0"/>
              <a:cs typeface="Arial" panose="020B0604020202020204" pitchFamily="34" charset="0"/>
            </a:endParaRPr>
          </a:p>
        </p:txBody>
      </p:sp>
      <p:sp>
        <p:nvSpPr>
          <p:cNvPr id="4" name="Slide Number Placeholder 3"/>
          <p:cNvSpPr txBox="1">
            <a:spLocks noGrp="1"/>
          </p:cNvSpPr>
          <p:nvPr/>
        </p:nvSpPr>
        <p:spPr bwMode="auto">
          <a:xfrm>
            <a:off x="6175375" y="8662988"/>
            <a:ext cx="682625" cy="481012"/>
          </a:xfrm>
          <a:prstGeom prst="rect">
            <a:avLst/>
          </a:prstGeom>
          <a:noFill/>
          <a:ln>
            <a:miter lim="800000"/>
            <a:headEnd/>
            <a:tailEnd/>
          </a:ln>
        </p:spPr>
        <p:txBody>
          <a:bodyPr lIns="96067" tIns="48033" rIns="96067" bIns="48033" anchor="b"/>
          <a:lstStyle>
            <a:lvl1pPr defTabSz="960438" eaLnBrk="0" hangingPunct="0">
              <a:defRPr>
                <a:solidFill>
                  <a:schemeClr val="tx1"/>
                </a:solidFill>
                <a:latin typeface="Verdana" panose="020B0604030504040204" pitchFamily="34" charset="0"/>
                <a:cs typeface="Arial" panose="020B0604020202020204" pitchFamily="34" charset="0"/>
              </a:defRPr>
            </a:lvl1pPr>
            <a:lvl2pPr marL="742950" indent="-285750" defTabSz="960438" eaLnBrk="0" hangingPunct="0">
              <a:defRPr>
                <a:solidFill>
                  <a:schemeClr val="tx1"/>
                </a:solidFill>
                <a:latin typeface="Verdana" panose="020B0604030504040204" pitchFamily="34" charset="0"/>
                <a:cs typeface="Arial" panose="020B0604020202020204" pitchFamily="34" charset="0"/>
              </a:defRPr>
            </a:lvl2pPr>
            <a:lvl3pPr marL="1143000" indent="-228600" defTabSz="960438" eaLnBrk="0" hangingPunct="0">
              <a:defRPr>
                <a:solidFill>
                  <a:schemeClr val="tx1"/>
                </a:solidFill>
                <a:latin typeface="Verdana" panose="020B0604030504040204" pitchFamily="34" charset="0"/>
                <a:cs typeface="Arial" panose="020B0604020202020204" pitchFamily="34" charset="0"/>
              </a:defRPr>
            </a:lvl3pPr>
            <a:lvl4pPr marL="1600200" indent="-228600" defTabSz="960438" eaLnBrk="0" hangingPunct="0">
              <a:defRPr>
                <a:solidFill>
                  <a:schemeClr val="tx1"/>
                </a:solidFill>
                <a:latin typeface="Verdana" panose="020B0604030504040204" pitchFamily="34" charset="0"/>
                <a:cs typeface="Arial" panose="020B0604020202020204" pitchFamily="34" charset="0"/>
              </a:defRPr>
            </a:lvl4pPr>
            <a:lvl5pPr marL="2057400" indent="-228600" defTabSz="960438" eaLnBrk="0" hangingPunct="0">
              <a:defRPr>
                <a:solidFill>
                  <a:schemeClr val="tx1"/>
                </a:solidFill>
                <a:latin typeface="Verdana" panose="020B0604030504040204" pitchFamily="34" charset="0"/>
                <a:cs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eaLnBrk="1" hangingPunct="1"/>
            <a:fld id="{459633F0-04A4-4F75-8D94-FEC424C90F18}" type="slidenum">
              <a:rPr lang="fr-FR" altLang="fr-FR" sz="1100">
                <a:latin typeface="Calibri" panose="020F0502020204030204" pitchFamily="34" charset="0"/>
                <a:ea typeface="MS PGothic" panose="020B0600070205080204" pitchFamily="34" charset="-128"/>
              </a:rPr>
              <a:pPr algn="r" eaLnBrk="1" hangingPunct="1"/>
              <a:t>50</a:t>
            </a:fld>
            <a:endParaRPr lang="fr-FR" altLang="fr-FR" sz="1100">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8312688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6ED8D1B5-2EFB-4F9F-879C-5E9E08E74325}" type="slidenum">
              <a:rPr lang="en-US" altLang="fr-FR">
                <a:latin typeface="Arial" panose="020B0604020202020204" pitchFamily="34" charset="0"/>
              </a:rPr>
              <a:pPr eaLnBrk="1" hangingPunct="1"/>
              <a:t>51</a:t>
            </a:fld>
            <a:endParaRPr lang="en-US" altLang="fr-FR">
              <a:latin typeface="Arial" panose="020B0604020202020204" pitchFamily="34" charset="0"/>
            </a:endParaRPr>
          </a:p>
        </p:txBody>
      </p:sp>
      <p:sp>
        <p:nvSpPr>
          <p:cNvPr id="64515" name="Slide Image Placeholder 1"/>
          <p:cNvSpPr>
            <a:spLocks noGrp="1" noRot="1" noChangeAspect="1" noTextEdit="1"/>
          </p:cNvSpPr>
          <p:nvPr>
            <p:ph type="sldImg"/>
          </p:nvPr>
        </p:nvSpPr>
        <p:spPr>
          <a:xfrm>
            <a:off x="384175" y="687388"/>
            <a:ext cx="6091238" cy="3427412"/>
          </a:xfrm>
          <a:ln/>
        </p:spPr>
      </p:sp>
      <p:sp>
        <p:nvSpPr>
          <p:cNvPr id="64516" name="Notes Placeholder 2"/>
          <p:cNvSpPr>
            <a:spLocks noGrp="1"/>
          </p:cNvSpPr>
          <p:nvPr>
            <p:ph type="body" idx="1"/>
          </p:nvPr>
        </p:nvSpPr>
        <p:spPr>
          <a:xfrm>
            <a:off x="914400" y="4343400"/>
            <a:ext cx="5029200" cy="4113213"/>
          </a:xfrm>
          <a:noFill/>
        </p:spPr>
        <p:txBody>
          <a:bodyPr lIns="96067" tIns="48033" rIns="96067" bIns="48033"/>
          <a:lstStyle/>
          <a:p>
            <a:pPr eaLnBrk="1" hangingPunct="1"/>
            <a:r>
              <a:rPr lang="fr-CA" altLang="fr-FR">
                <a:latin typeface="Arial" panose="020B0604020202020204" pitchFamily="34" charset="0"/>
                <a:cs typeface="Arial" panose="020B0604020202020204" pitchFamily="34" charset="0"/>
              </a:rPr>
              <a:t>Notes for trainers:</a:t>
            </a:r>
          </a:p>
          <a:p>
            <a:pPr eaLnBrk="1" hangingPunct="1"/>
            <a:endParaRPr lang="fr-CA" altLang="fr-FR">
              <a:latin typeface="Arial" panose="020B0604020202020204" pitchFamily="34" charset="0"/>
              <a:cs typeface="Arial" panose="020B0604020202020204" pitchFamily="34" charset="0"/>
            </a:endParaRPr>
          </a:p>
          <a:p>
            <a:pPr eaLnBrk="1" hangingPunct="1"/>
            <a:r>
              <a:rPr lang="fr-CA" altLang="fr-FR" sz="1000" b="1">
                <a:latin typeface="Arial" panose="020B0604020202020204" pitchFamily="34" charset="0"/>
                <a:cs typeface="Arial" panose="020B0604020202020204" pitchFamily="34" charset="0"/>
              </a:rPr>
              <a:t>The MUAC tape is too loose.</a:t>
            </a:r>
            <a:endParaRPr lang="en-CA" altLang="fr-FR" sz="1000" b="1">
              <a:latin typeface="Arial" panose="020B0604020202020204" pitchFamily="34" charset="0"/>
              <a:cs typeface="Arial" panose="020B0604020202020204" pitchFamily="34" charset="0"/>
            </a:endParaRPr>
          </a:p>
        </p:txBody>
      </p:sp>
      <p:sp>
        <p:nvSpPr>
          <p:cNvPr id="4" name="Slide Number Placeholder 3"/>
          <p:cNvSpPr txBox="1">
            <a:spLocks noGrp="1"/>
          </p:cNvSpPr>
          <p:nvPr/>
        </p:nvSpPr>
        <p:spPr bwMode="auto">
          <a:xfrm>
            <a:off x="6175375" y="8662988"/>
            <a:ext cx="682625" cy="481012"/>
          </a:xfrm>
          <a:prstGeom prst="rect">
            <a:avLst/>
          </a:prstGeom>
          <a:noFill/>
          <a:ln>
            <a:miter lim="800000"/>
            <a:headEnd/>
            <a:tailEnd/>
          </a:ln>
        </p:spPr>
        <p:txBody>
          <a:bodyPr lIns="96067" tIns="48033" rIns="96067" bIns="48033" anchor="b"/>
          <a:lstStyle>
            <a:lvl1pPr defTabSz="960438" eaLnBrk="0" hangingPunct="0">
              <a:defRPr>
                <a:solidFill>
                  <a:schemeClr val="tx1"/>
                </a:solidFill>
                <a:latin typeface="Verdana" panose="020B0604030504040204" pitchFamily="34" charset="0"/>
                <a:cs typeface="Arial" panose="020B0604020202020204" pitchFamily="34" charset="0"/>
              </a:defRPr>
            </a:lvl1pPr>
            <a:lvl2pPr marL="742950" indent="-285750" defTabSz="960438" eaLnBrk="0" hangingPunct="0">
              <a:defRPr>
                <a:solidFill>
                  <a:schemeClr val="tx1"/>
                </a:solidFill>
                <a:latin typeface="Verdana" panose="020B0604030504040204" pitchFamily="34" charset="0"/>
                <a:cs typeface="Arial" panose="020B0604020202020204" pitchFamily="34" charset="0"/>
              </a:defRPr>
            </a:lvl2pPr>
            <a:lvl3pPr marL="1143000" indent="-228600" defTabSz="960438" eaLnBrk="0" hangingPunct="0">
              <a:defRPr>
                <a:solidFill>
                  <a:schemeClr val="tx1"/>
                </a:solidFill>
                <a:latin typeface="Verdana" panose="020B0604030504040204" pitchFamily="34" charset="0"/>
                <a:cs typeface="Arial" panose="020B0604020202020204" pitchFamily="34" charset="0"/>
              </a:defRPr>
            </a:lvl3pPr>
            <a:lvl4pPr marL="1600200" indent="-228600" defTabSz="960438" eaLnBrk="0" hangingPunct="0">
              <a:defRPr>
                <a:solidFill>
                  <a:schemeClr val="tx1"/>
                </a:solidFill>
                <a:latin typeface="Verdana" panose="020B0604030504040204" pitchFamily="34" charset="0"/>
                <a:cs typeface="Arial" panose="020B0604020202020204" pitchFamily="34" charset="0"/>
              </a:defRPr>
            </a:lvl4pPr>
            <a:lvl5pPr marL="2057400" indent="-228600" defTabSz="960438" eaLnBrk="0" hangingPunct="0">
              <a:defRPr>
                <a:solidFill>
                  <a:schemeClr val="tx1"/>
                </a:solidFill>
                <a:latin typeface="Verdana" panose="020B0604030504040204" pitchFamily="34" charset="0"/>
                <a:cs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eaLnBrk="1" hangingPunct="1"/>
            <a:fld id="{0918A81A-3A50-412E-9E6F-EF423EC2666F}" type="slidenum">
              <a:rPr lang="fr-FR" altLang="fr-FR" sz="1100">
                <a:latin typeface="Calibri" panose="020F0502020204030204" pitchFamily="34" charset="0"/>
                <a:ea typeface="MS PGothic" panose="020B0600070205080204" pitchFamily="34" charset="-128"/>
              </a:rPr>
              <a:pPr algn="r" eaLnBrk="1" hangingPunct="1"/>
              <a:t>51</a:t>
            </a:fld>
            <a:endParaRPr lang="fr-FR" altLang="fr-FR" sz="1100">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742692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70D64AEE-BF87-4460-A09A-1E78A1C7CC48}" type="slidenum">
              <a:rPr lang="en-US" altLang="fr-FR">
                <a:latin typeface="Arial" panose="020B0604020202020204" pitchFamily="34" charset="0"/>
              </a:rPr>
              <a:pPr eaLnBrk="1" hangingPunct="1"/>
              <a:t>52</a:t>
            </a:fld>
            <a:endParaRPr lang="en-US" altLang="fr-FR">
              <a:latin typeface="Arial" panose="020B0604020202020204" pitchFamily="34" charset="0"/>
            </a:endParaRPr>
          </a:p>
        </p:txBody>
      </p:sp>
      <p:sp>
        <p:nvSpPr>
          <p:cNvPr id="65539" name="Slide Image Placeholder 1"/>
          <p:cNvSpPr>
            <a:spLocks noGrp="1" noRot="1" noChangeAspect="1" noTextEdit="1"/>
          </p:cNvSpPr>
          <p:nvPr>
            <p:ph type="sldImg"/>
          </p:nvPr>
        </p:nvSpPr>
        <p:spPr>
          <a:xfrm>
            <a:off x="384175" y="687388"/>
            <a:ext cx="6091238" cy="3427412"/>
          </a:xfrm>
          <a:ln/>
        </p:spPr>
      </p:sp>
      <p:sp>
        <p:nvSpPr>
          <p:cNvPr id="65540" name="Notes Placeholder 2"/>
          <p:cNvSpPr>
            <a:spLocks noGrp="1"/>
          </p:cNvSpPr>
          <p:nvPr>
            <p:ph type="body" idx="1"/>
          </p:nvPr>
        </p:nvSpPr>
        <p:spPr>
          <a:xfrm>
            <a:off x="914400" y="4343400"/>
            <a:ext cx="5029200" cy="4113213"/>
          </a:xfrm>
          <a:noFill/>
        </p:spPr>
        <p:txBody>
          <a:bodyPr lIns="96067" tIns="48033" rIns="96067" bIns="48033"/>
          <a:lstStyle/>
          <a:p>
            <a:pPr eaLnBrk="1" hangingPunct="1"/>
            <a:r>
              <a:rPr lang="fr-CA" altLang="fr-FR">
                <a:latin typeface="Arial" panose="020B0604020202020204" pitchFamily="34" charset="0"/>
                <a:cs typeface="Arial" panose="020B0604020202020204" pitchFamily="34" charset="0"/>
              </a:rPr>
              <a:t>Notes for trainers:</a:t>
            </a:r>
          </a:p>
          <a:p>
            <a:pPr eaLnBrk="1" hangingPunct="1"/>
            <a:endParaRPr lang="fr-CA" altLang="fr-FR">
              <a:latin typeface="Arial" panose="020B0604020202020204" pitchFamily="34" charset="0"/>
              <a:cs typeface="Arial" panose="020B0604020202020204" pitchFamily="34" charset="0"/>
            </a:endParaRPr>
          </a:p>
          <a:p>
            <a:pPr eaLnBrk="1" hangingPunct="1"/>
            <a:r>
              <a:rPr lang="fr-CA" altLang="fr-FR" sz="1000" b="1">
                <a:latin typeface="Arial" panose="020B0604020202020204" pitchFamily="34" charset="0"/>
                <a:cs typeface="Arial" panose="020B0604020202020204" pitchFamily="34" charset="0"/>
              </a:rPr>
              <a:t>The measurer is trying to find the mid point on the upper arm of the child without having the child’s arm bent at 90 degrees.</a:t>
            </a:r>
            <a:endParaRPr lang="en-CA" altLang="fr-FR" sz="1000" b="1">
              <a:latin typeface="Arial" panose="020B0604020202020204" pitchFamily="34" charset="0"/>
              <a:cs typeface="Arial" panose="020B0604020202020204" pitchFamily="34" charset="0"/>
            </a:endParaRPr>
          </a:p>
        </p:txBody>
      </p:sp>
      <p:sp>
        <p:nvSpPr>
          <p:cNvPr id="4" name="Slide Number Placeholder 3"/>
          <p:cNvSpPr txBox="1">
            <a:spLocks noGrp="1"/>
          </p:cNvSpPr>
          <p:nvPr/>
        </p:nvSpPr>
        <p:spPr bwMode="auto">
          <a:xfrm>
            <a:off x="6175375" y="8662988"/>
            <a:ext cx="682625" cy="481012"/>
          </a:xfrm>
          <a:prstGeom prst="rect">
            <a:avLst/>
          </a:prstGeom>
          <a:noFill/>
          <a:ln>
            <a:miter lim="800000"/>
            <a:headEnd/>
            <a:tailEnd/>
          </a:ln>
        </p:spPr>
        <p:txBody>
          <a:bodyPr lIns="96067" tIns="48033" rIns="96067" bIns="48033" anchor="b"/>
          <a:lstStyle>
            <a:lvl1pPr defTabSz="960438" eaLnBrk="0" hangingPunct="0">
              <a:defRPr>
                <a:solidFill>
                  <a:schemeClr val="tx1"/>
                </a:solidFill>
                <a:latin typeface="Verdana" panose="020B0604030504040204" pitchFamily="34" charset="0"/>
                <a:cs typeface="Arial" panose="020B0604020202020204" pitchFamily="34" charset="0"/>
              </a:defRPr>
            </a:lvl1pPr>
            <a:lvl2pPr marL="742950" indent="-285750" defTabSz="960438" eaLnBrk="0" hangingPunct="0">
              <a:defRPr>
                <a:solidFill>
                  <a:schemeClr val="tx1"/>
                </a:solidFill>
                <a:latin typeface="Verdana" panose="020B0604030504040204" pitchFamily="34" charset="0"/>
                <a:cs typeface="Arial" panose="020B0604020202020204" pitchFamily="34" charset="0"/>
              </a:defRPr>
            </a:lvl2pPr>
            <a:lvl3pPr marL="1143000" indent="-228600" defTabSz="960438" eaLnBrk="0" hangingPunct="0">
              <a:defRPr>
                <a:solidFill>
                  <a:schemeClr val="tx1"/>
                </a:solidFill>
                <a:latin typeface="Verdana" panose="020B0604030504040204" pitchFamily="34" charset="0"/>
                <a:cs typeface="Arial" panose="020B0604020202020204" pitchFamily="34" charset="0"/>
              </a:defRPr>
            </a:lvl3pPr>
            <a:lvl4pPr marL="1600200" indent="-228600" defTabSz="960438" eaLnBrk="0" hangingPunct="0">
              <a:defRPr>
                <a:solidFill>
                  <a:schemeClr val="tx1"/>
                </a:solidFill>
                <a:latin typeface="Verdana" panose="020B0604030504040204" pitchFamily="34" charset="0"/>
                <a:cs typeface="Arial" panose="020B0604020202020204" pitchFamily="34" charset="0"/>
              </a:defRPr>
            </a:lvl4pPr>
            <a:lvl5pPr marL="2057400" indent="-228600" defTabSz="960438" eaLnBrk="0" hangingPunct="0">
              <a:defRPr>
                <a:solidFill>
                  <a:schemeClr val="tx1"/>
                </a:solidFill>
                <a:latin typeface="Verdana" panose="020B0604030504040204" pitchFamily="34" charset="0"/>
                <a:cs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eaLnBrk="1" hangingPunct="1"/>
            <a:fld id="{69E7D5DB-BF48-48AD-BEB8-B3528665477D}" type="slidenum">
              <a:rPr lang="fr-FR" altLang="fr-FR" sz="1100">
                <a:latin typeface="Calibri" panose="020F0502020204030204" pitchFamily="34" charset="0"/>
                <a:ea typeface="MS PGothic" panose="020B0600070205080204" pitchFamily="34" charset="-128"/>
              </a:rPr>
              <a:pPr algn="r" eaLnBrk="1" hangingPunct="1"/>
              <a:t>52</a:t>
            </a:fld>
            <a:endParaRPr lang="fr-FR" altLang="fr-FR" sz="1100">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951942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060C9268-3A5B-431F-89BE-7323826258E2}" type="slidenum">
              <a:rPr lang="en-US" altLang="fr-FR">
                <a:latin typeface="Arial" panose="020B0604020202020204" pitchFamily="34" charset="0"/>
              </a:rPr>
              <a:pPr eaLnBrk="1" hangingPunct="1"/>
              <a:t>53</a:t>
            </a:fld>
            <a:endParaRPr lang="en-US" altLang="fr-FR">
              <a:latin typeface="Arial" panose="020B0604020202020204" pitchFamily="34" charset="0"/>
            </a:endParaRPr>
          </a:p>
        </p:txBody>
      </p:sp>
      <p:sp>
        <p:nvSpPr>
          <p:cNvPr id="66563" name="Slide Image Placeholder 1"/>
          <p:cNvSpPr>
            <a:spLocks noGrp="1" noRot="1" noChangeAspect="1" noTextEdit="1"/>
          </p:cNvSpPr>
          <p:nvPr>
            <p:ph type="sldImg"/>
          </p:nvPr>
        </p:nvSpPr>
        <p:spPr>
          <a:xfrm>
            <a:off x="384175" y="687388"/>
            <a:ext cx="6091238" cy="3427412"/>
          </a:xfrm>
          <a:ln/>
        </p:spPr>
      </p:sp>
      <p:sp>
        <p:nvSpPr>
          <p:cNvPr id="66564" name="Notes Placeholder 2"/>
          <p:cNvSpPr>
            <a:spLocks noGrp="1"/>
          </p:cNvSpPr>
          <p:nvPr>
            <p:ph type="body" idx="1"/>
          </p:nvPr>
        </p:nvSpPr>
        <p:spPr>
          <a:xfrm>
            <a:off x="914400" y="4343400"/>
            <a:ext cx="5029200" cy="4113213"/>
          </a:xfrm>
          <a:noFill/>
        </p:spPr>
        <p:txBody>
          <a:bodyPr lIns="96067" tIns="48033" rIns="96067" bIns="48033"/>
          <a:lstStyle/>
          <a:p>
            <a:pPr eaLnBrk="1" hangingPunct="1"/>
            <a:r>
              <a:rPr lang="fr-CA" altLang="fr-FR">
                <a:latin typeface="Arial" panose="020B0604020202020204" pitchFamily="34" charset="0"/>
                <a:cs typeface="Arial" panose="020B0604020202020204" pitchFamily="34" charset="0"/>
              </a:rPr>
              <a:t>Notes for trainers:</a:t>
            </a:r>
          </a:p>
          <a:p>
            <a:pPr eaLnBrk="1" hangingPunct="1"/>
            <a:endParaRPr lang="fr-CA" altLang="fr-FR">
              <a:latin typeface="Arial" panose="020B0604020202020204" pitchFamily="34" charset="0"/>
              <a:cs typeface="Arial" panose="020B0604020202020204" pitchFamily="34" charset="0"/>
            </a:endParaRPr>
          </a:p>
          <a:p>
            <a:pPr eaLnBrk="1" hangingPunct="1"/>
            <a:r>
              <a:rPr lang="fr-CA" altLang="fr-FR" sz="1000" b="1">
                <a:latin typeface="Arial" panose="020B0604020202020204" pitchFamily="34" charset="0"/>
                <a:cs typeface="Arial" panose="020B0604020202020204" pitchFamily="34" charset="0"/>
              </a:rPr>
              <a:t>The surveyor’s hand is placed on the child’s mouth. </a:t>
            </a:r>
            <a:endParaRPr lang="en-CA" altLang="fr-FR" sz="1000" b="1">
              <a:latin typeface="Arial" panose="020B0604020202020204" pitchFamily="34" charset="0"/>
              <a:cs typeface="Arial" panose="020B0604020202020204" pitchFamily="34" charset="0"/>
            </a:endParaRPr>
          </a:p>
        </p:txBody>
      </p:sp>
      <p:sp>
        <p:nvSpPr>
          <p:cNvPr id="4" name="Slide Number Placeholder 3"/>
          <p:cNvSpPr txBox="1">
            <a:spLocks noGrp="1"/>
          </p:cNvSpPr>
          <p:nvPr/>
        </p:nvSpPr>
        <p:spPr bwMode="auto">
          <a:xfrm>
            <a:off x="6175375" y="8662988"/>
            <a:ext cx="682625" cy="481012"/>
          </a:xfrm>
          <a:prstGeom prst="rect">
            <a:avLst/>
          </a:prstGeom>
          <a:noFill/>
          <a:ln>
            <a:miter lim="800000"/>
            <a:headEnd/>
            <a:tailEnd/>
          </a:ln>
        </p:spPr>
        <p:txBody>
          <a:bodyPr lIns="96067" tIns="48033" rIns="96067" bIns="48033" anchor="b"/>
          <a:lstStyle>
            <a:lvl1pPr defTabSz="960438" eaLnBrk="0" hangingPunct="0">
              <a:defRPr>
                <a:solidFill>
                  <a:schemeClr val="tx1"/>
                </a:solidFill>
                <a:latin typeface="Verdana" panose="020B0604030504040204" pitchFamily="34" charset="0"/>
                <a:cs typeface="Arial" panose="020B0604020202020204" pitchFamily="34" charset="0"/>
              </a:defRPr>
            </a:lvl1pPr>
            <a:lvl2pPr marL="742950" indent="-285750" defTabSz="960438" eaLnBrk="0" hangingPunct="0">
              <a:defRPr>
                <a:solidFill>
                  <a:schemeClr val="tx1"/>
                </a:solidFill>
                <a:latin typeface="Verdana" panose="020B0604030504040204" pitchFamily="34" charset="0"/>
                <a:cs typeface="Arial" panose="020B0604020202020204" pitchFamily="34" charset="0"/>
              </a:defRPr>
            </a:lvl2pPr>
            <a:lvl3pPr marL="1143000" indent="-228600" defTabSz="960438" eaLnBrk="0" hangingPunct="0">
              <a:defRPr>
                <a:solidFill>
                  <a:schemeClr val="tx1"/>
                </a:solidFill>
                <a:latin typeface="Verdana" panose="020B0604030504040204" pitchFamily="34" charset="0"/>
                <a:cs typeface="Arial" panose="020B0604020202020204" pitchFamily="34" charset="0"/>
              </a:defRPr>
            </a:lvl3pPr>
            <a:lvl4pPr marL="1600200" indent="-228600" defTabSz="960438" eaLnBrk="0" hangingPunct="0">
              <a:defRPr>
                <a:solidFill>
                  <a:schemeClr val="tx1"/>
                </a:solidFill>
                <a:latin typeface="Verdana" panose="020B0604030504040204" pitchFamily="34" charset="0"/>
                <a:cs typeface="Arial" panose="020B0604020202020204" pitchFamily="34" charset="0"/>
              </a:defRPr>
            </a:lvl4pPr>
            <a:lvl5pPr marL="2057400" indent="-228600" defTabSz="960438" eaLnBrk="0" hangingPunct="0">
              <a:defRPr>
                <a:solidFill>
                  <a:schemeClr val="tx1"/>
                </a:solidFill>
                <a:latin typeface="Verdana" panose="020B0604030504040204" pitchFamily="34" charset="0"/>
                <a:cs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eaLnBrk="1" hangingPunct="1"/>
            <a:fld id="{F24FC352-1E43-45C0-B3C0-1B09B9A137D5}" type="slidenum">
              <a:rPr lang="fr-FR" altLang="fr-FR" sz="1100">
                <a:latin typeface="Calibri" panose="020F0502020204030204" pitchFamily="34" charset="0"/>
                <a:ea typeface="MS PGothic" panose="020B0600070205080204" pitchFamily="34" charset="-128"/>
              </a:rPr>
              <a:pPr algn="r" eaLnBrk="1" hangingPunct="1"/>
              <a:t>53</a:t>
            </a:fld>
            <a:endParaRPr lang="fr-FR" altLang="fr-FR" sz="1100">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1646959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106051FC-BFC4-4B74-AE5A-0E3067C35575}" type="slidenum">
              <a:rPr lang="en-US" altLang="fr-FR">
                <a:latin typeface="Arial" panose="020B0604020202020204" pitchFamily="34" charset="0"/>
              </a:rPr>
              <a:pPr eaLnBrk="1" hangingPunct="1"/>
              <a:t>54</a:t>
            </a:fld>
            <a:endParaRPr lang="en-US" altLang="fr-FR">
              <a:latin typeface="Arial" panose="020B0604020202020204" pitchFamily="34" charset="0"/>
            </a:endParaRPr>
          </a:p>
        </p:txBody>
      </p:sp>
      <p:sp>
        <p:nvSpPr>
          <p:cNvPr id="68611" name="Slide Image Placeholder 1"/>
          <p:cNvSpPr>
            <a:spLocks noGrp="1" noRot="1" noChangeAspect="1" noTextEdit="1"/>
          </p:cNvSpPr>
          <p:nvPr>
            <p:ph type="sldImg"/>
          </p:nvPr>
        </p:nvSpPr>
        <p:spPr>
          <a:xfrm>
            <a:off x="384175" y="687388"/>
            <a:ext cx="6091238" cy="3427412"/>
          </a:xfrm>
          <a:ln/>
        </p:spPr>
      </p:sp>
      <p:sp>
        <p:nvSpPr>
          <p:cNvPr id="68612" name="Notes Placeholder 2"/>
          <p:cNvSpPr>
            <a:spLocks noGrp="1"/>
          </p:cNvSpPr>
          <p:nvPr>
            <p:ph type="body" idx="1"/>
          </p:nvPr>
        </p:nvSpPr>
        <p:spPr>
          <a:xfrm>
            <a:off x="914400" y="4343400"/>
            <a:ext cx="5029200" cy="4113213"/>
          </a:xfrm>
          <a:noFill/>
        </p:spPr>
        <p:txBody>
          <a:bodyPr lIns="96067" tIns="48033" rIns="96067" bIns="48033"/>
          <a:lstStyle/>
          <a:p>
            <a:pPr eaLnBrk="1" hangingPunct="1"/>
            <a:r>
              <a:rPr lang="fr-CA" altLang="fr-FR">
                <a:latin typeface="Arial" panose="020B0604020202020204" pitchFamily="34" charset="0"/>
                <a:cs typeface="Arial" panose="020B0604020202020204" pitchFamily="34" charset="0"/>
              </a:rPr>
              <a:t>Notes for trainers:</a:t>
            </a:r>
          </a:p>
          <a:p>
            <a:pPr eaLnBrk="1" hangingPunct="1"/>
            <a:endParaRPr lang="fr-CA" altLang="fr-FR">
              <a:latin typeface="Arial" panose="020B0604020202020204" pitchFamily="34" charset="0"/>
              <a:cs typeface="Arial" panose="020B0604020202020204" pitchFamily="34" charset="0"/>
            </a:endParaRPr>
          </a:p>
          <a:p>
            <a:pPr eaLnBrk="1" hangingPunct="1"/>
            <a:r>
              <a:rPr lang="fr-CA" altLang="fr-FR" sz="1000" b="1">
                <a:latin typeface="Arial" panose="020B0604020202020204" pitchFamily="34" charset="0"/>
                <a:cs typeface="Arial" panose="020B0604020202020204" pitchFamily="34" charset="0"/>
              </a:rPr>
              <a:t>The position of the feet is inappropriate. The soles of the feet are supposed to be flat against the footpiece. Also, the hands of the measurer should be placed on the child’s knees. </a:t>
            </a:r>
          </a:p>
          <a:p>
            <a:pPr eaLnBrk="1" hangingPunct="1"/>
            <a:endParaRPr lang="en-CA" altLang="fr-FR">
              <a:latin typeface="Arial" panose="020B0604020202020204" pitchFamily="34" charset="0"/>
              <a:cs typeface="Arial" panose="020B0604020202020204" pitchFamily="34" charset="0"/>
            </a:endParaRPr>
          </a:p>
        </p:txBody>
      </p:sp>
      <p:sp>
        <p:nvSpPr>
          <p:cNvPr id="4" name="Slide Number Placeholder 3"/>
          <p:cNvSpPr txBox="1">
            <a:spLocks noGrp="1"/>
          </p:cNvSpPr>
          <p:nvPr/>
        </p:nvSpPr>
        <p:spPr bwMode="auto">
          <a:xfrm>
            <a:off x="6175375" y="8662988"/>
            <a:ext cx="682625" cy="481012"/>
          </a:xfrm>
          <a:prstGeom prst="rect">
            <a:avLst/>
          </a:prstGeom>
          <a:noFill/>
          <a:ln>
            <a:miter lim="800000"/>
            <a:headEnd/>
            <a:tailEnd/>
          </a:ln>
        </p:spPr>
        <p:txBody>
          <a:bodyPr lIns="96067" tIns="48033" rIns="96067" bIns="48033" anchor="b"/>
          <a:lstStyle>
            <a:lvl1pPr defTabSz="960438" eaLnBrk="0" hangingPunct="0">
              <a:defRPr>
                <a:solidFill>
                  <a:schemeClr val="tx1"/>
                </a:solidFill>
                <a:latin typeface="Verdana" panose="020B0604030504040204" pitchFamily="34" charset="0"/>
                <a:cs typeface="Arial" panose="020B0604020202020204" pitchFamily="34" charset="0"/>
              </a:defRPr>
            </a:lvl1pPr>
            <a:lvl2pPr marL="742950" indent="-285750" defTabSz="960438" eaLnBrk="0" hangingPunct="0">
              <a:defRPr>
                <a:solidFill>
                  <a:schemeClr val="tx1"/>
                </a:solidFill>
                <a:latin typeface="Verdana" panose="020B0604030504040204" pitchFamily="34" charset="0"/>
                <a:cs typeface="Arial" panose="020B0604020202020204" pitchFamily="34" charset="0"/>
              </a:defRPr>
            </a:lvl2pPr>
            <a:lvl3pPr marL="1143000" indent="-228600" defTabSz="960438" eaLnBrk="0" hangingPunct="0">
              <a:defRPr>
                <a:solidFill>
                  <a:schemeClr val="tx1"/>
                </a:solidFill>
                <a:latin typeface="Verdana" panose="020B0604030504040204" pitchFamily="34" charset="0"/>
                <a:cs typeface="Arial" panose="020B0604020202020204" pitchFamily="34" charset="0"/>
              </a:defRPr>
            </a:lvl3pPr>
            <a:lvl4pPr marL="1600200" indent="-228600" defTabSz="960438" eaLnBrk="0" hangingPunct="0">
              <a:defRPr>
                <a:solidFill>
                  <a:schemeClr val="tx1"/>
                </a:solidFill>
                <a:latin typeface="Verdana" panose="020B0604030504040204" pitchFamily="34" charset="0"/>
                <a:cs typeface="Arial" panose="020B0604020202020204" pitchFamily="34" charset="0"/>
              </a:defRPr>
            </a:lvl4pPr>
            <a:lvl5pPr marL="2057400" indent="-228600" defTabSz="960438" eaLnBrk="0" hangingPunct="0">
              <a:defRPr>
                <a:solidFill>
                  <a:schemeClr val="tx1"/>
                </a:solidFill>
                <a:latin typeface="Verdana" panose="020B0604030504040204" pitchFamily="34" charset="0"/>
                <a:cs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eaLnBrk="1" hangingPunct="1"/>
            <a:fld id="{64BF0484-4607-4B41-BB49-A8ECF435B9C5}" type="slidenum">
              <a:rPr lang="fr-FR" altLang="fr-FR" sz="1100">
                <a:latin typeface="Calibri" panose="020F0502020204030204" pitchFamily="34" charset="0"/>
                <a:ea typeface="MS PGothic" panose="020B0600070205080204" pitchFamily="34" charset="-128"/>
              </a:rPr>
              <a:pPr algn="r" eaLnBrk="1" hangingPunct="1"/>
              <a:t>54</a:t>
            </a:fld>
            <a:endParaRPr lang="fr-FR" altLang="fr-FR" sz="1100">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4763052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A81F63B-6770-4E54-9661-301EB48978A3}" type="slidenum">
              <a:rPr lang="fr-FR" altLang="fr-FR"/>
              <a:pPr eaLnBrk="1" hangingPunct="1"/>
              <a:t>55</a:t>
            </a:fld>
            <a:endParaRPr lang="fr-FR" altLang="fr-FR"/>
          </a:p>
        </p:txBody>
      </p:sp>
      <p:sp>
        <p:nvSpPr>
          <p:cNvPr id="12290"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CB202D-0172-4F23-811F-F3FED3914F07}" type="slidenum">
              <a:rPr lang="en-US" altLang="fr-FR" sz="1200">
                <a:latin typeface="Calibri" panose="020F0502020204030204" pitchFamily="34" charset="0"/>
              </a:rPr>
              <a:pPr algn="r" eaLnBrk="1" hangingPunct="1"/>
              <a:t>55</a:t>
            </a:fld>
            <a:endParaRPr lang="en-US" altLang="fr-FR" sz="1200">
              <a:latin typeface="Calibri" panose="020F0502020204030204" pitchFamily="34" charset="0"/>
            </a:endParaRPr>
          </a:p>
        </p:txBody>
      </p:sp>
      <p:sp>
        <p:nvSpPr>
          <p:cNvPr id="95236" name="Rectangle 2"/>
          <p:cNvSpPr>
            <a:spLocks noGrp="1" noRot="1" noChangeAspect="1" noChangeArrowheads="1" noTextEdit="1"/>
          </p:cNvSpPr>
          <p:nvPr>
            <p:ph type="sldImg"/>
          </p:nvPr>
        </p:nvSpPr>
        <p:spPr>
          <a:ln/>
        </p:spPr>
      </p:sp>
      <p:sp>
        <p:nvSpPr>
          <p:cNvPr id="9523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fr-FR"/>
          </a:p>
        </p:txBody>
      </p:sp>
    </p:spTree>
    <p:extLst>
      <p:ext uri="{BB962C8B-B14F-4D97-AF65-F5344CB8AC3E}">
        <p14:creationId xmlns:p14="http://schemas.microsoft.com/office/powerpoint/2010/main" val="9807658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BD5681F-3910-47CB-BAE4-4C1CFEAC381A}" type="slidenum">
              <a:rPr lang="fr-FR" altLang="fr-FR"/>
              <a:pPr eaLnBrk="1" hangingPunct="1"/>
              <a:t>56</a:t>
            </a:fld>
            <a:endParaRPr lang="fr-FR" altLang="fr-FR"/>
          </a:p>
        </p:txBody>
      </p:sp>
      <p:sp>
        <p:nvSpPr>
          <p:cNvPr id="13314"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4346BC8-3B9F-43FC-8303-DEA0F58121CD}" type="slidenum">
              <a:rPr lang="en-US" altLang="fr-FR" sz="1200">
                <a:latin typeface="Calibri" panose="020F0502020204030204" pitchFamily="34" charset="0"/>
              </a:rPr>
              <a:pPr algn="r" eaLnBrk="1" hangingPunct="1"/>
              <a:t>56</a:t>
            </a:fld>
            <a:endParaRPr lang="en-US" altLang="fr-FR" sz="1200">
              <a:latin typeface="Calibri" panose="020F0502020204030204" pitchFamily="34" charset="0"/>
            </a:endParaRPr>
          </a:p>
        </p:txBody>
      </p:sp>
      <p:sp>
        <p:nvSpPr>
          <p:cNvPr id="96260" name="Rectangle 2"/>
          <p:cNvSpPr>
            <a:spLocks noGrp="1" noRot="1" noChangeAspect="1" noChangeArrowheads="1" noTextEdit="1"/>
          </p:cNvSpPr>
          <p:nvPr>
            <p:ph type="sldImg"/>
          </p:nvPr>
        </p:nvSpPr>
        <p:spPr>
          <a:ln/>
        </p:spPr>
      </p:sp>
      <p:sp>
        <p:nvSpPr>
          <p:cNvPr id="9626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fr-FR"/>
          </a:p>
        </p:txBody>
      </p:sp>
    </p:spTree>
    <p:extLst>
      <p:ext uri="{BB962C8B-B14F-4D97-AF65-F5344CB8AC3E}">
        <p14:creationId xmlns:p14="http://schemas.microsoft.com/office/powerpoint/2010/main" val="4732911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0473E62-3337-4248-BE21-F4A3CFC18C03}" type="slidenum">
              <a:rPr lang="fr-FR" altLang="fr-FR"/>
              <a:pPr eaLnBrk="1" hangingPunct="1"/>
              <a:t>57</a:t>
            </a:fld>
            <a:endParaRPr lang="fr-FR" altLang="fr-FR"/>
          </a:p>
        </p:txBody>
      </p:sp>
      <p:sp>
        <p:nvSpPr>
          <p:cNvPr id="14338"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CAE389A-1C49-44F3-B391-847032A7D947}" type="slidenum">
              <a:rPr lang="en-US" altLang="fr-FR" sz="1200">
                <a:latin typeface="Calibri" panose="020F0502020204030204" pitchFamily="34" charset="0"/>
              </a:rPr>
              <a:pPr algn="r" eaLnBrk="1" hangingPunct="1"/>
              <a:t>57</a:t>
            </a:fld>
            <a:endParaRPr lang="en-US" altLang="fr-FR" sz="1200">
              <a:latin typeface="Calibri" panose="020F0502020204030204" pitchFamily="34" charset="0"/>
            </a:endParaRPr>
          </a:p>
        </p:txBody>
      </p:sp>
      <p:sp>
        <p:nvSpPr>
          <p:cNvPr id="97284" name="Rectangle 2"/>
          <p:cNvSpPr>
            <a:spLocks noGrp="1" noRot="1" noChangeAspect="1" noChangeArrowheads="1" noTextEdit="1"/>
          </p:cNvSpPr>
          <p:nvPr>
            <p:ph type="sldImg"/>
          </p:nvPr>
        </p:nvSpPr>
        <p:spPr>
          <a:ln/>
        </p:spPr>
      </p:sp>
      <p:sp>
        <p:nvSpPr>
          <p:cNvPr id="9728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fr-FR"/>
          </a:p>
        </p:txBody>
      </p:sp>
    </p:spTree>
    <p:extLst>
      <p:ext uri="{BB962C8B-B14F-4D97-AF65-F5344CB8AC3E}">
        <p14:creationId xmlns:p14="http://schemas.microsoft.com/office/powerpoint/2010/main" val="5430307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58</a:t>
            </a:fld>
            <a:endParaRPr lang="fr-FR"/>
          </a:p>
        </p:txBody>
      </p:sp>
    </p:spTree>
    <p:extLst>
      <p:ext uri="{BB962C8B-B14F-4D97-AF65-F5344CB8AC3E}">
        <p14:creationId xmlns:p14="http://schemas.microsoft.com/office/powerpoint/2010/main" val="32446554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AA6BA0-1B41-470B-9D1C-517E7763624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043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6</a:t>
            </a:fld>
            <a:endParaRPr lang="fr-FR"/>
          </a:p>
        </p:txBody>
      </p:sp>
    </p:spTree>
    <p:extLst>
      <p:ext uri="{BB962C8B-B14F-4D97-AF65-F5344CB8AC3E}">
        <p14:creationId xmlns:p14="http://schemas.microsoft.com/office/powerpoint/2010/main" val="147810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7</a:t>
            </a:fld>
            <a:endParaRPr lang="fr-FR"/>
          </a:p>
        </p:txBody>
      </p:sp>
    </p:spTree>
    <p:extLst>
      <p:ext uri="{BB962C8B-B14F-4D97-AF65-F5344CB8AC3E}">
        <p14:creationId xmlns:p14="http://schemas.microsoft.com/office/powerpoint/2010/main" val="341488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8</a:t>
            </a:fld>
            <a:endParaRPr lang="fr-FR"/>
          </a:p>
        </p:txBody>
      </p:sp>
    </p:spTree>
    <p:extLst>
      <p:ext uri="{BB962C8B-B14F-4D97-AF65-F5344CB8AC3E}">
        <p14:creationId xmlns:p14="http://schemas.microsoft.com/office/powerpoint/2010/main" val="2094522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7AA6BA0-1B41-470B-9D1C-517E7763624D}" type="slidenum">
              <a:rPr lang="fr-FR" smtClean="0"/>
              <a:t>9</a:t>
            </a:fld>
            <a:endParaRPr lang="fr-FR"/>
          </a:p>
        </p:txBody>
      </p:sp>
    </p:spTree>
    <p:extLst>
      <p:ext uri="{BB962C8B-B14F-4D97-AF65-F5344CB8AC3E}">
        <p14:creationId xmlns:p14="http://schemas.microsoft.com/office/powerpoint/2010/main" val="30039132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3306" y="360052"/>
            <a:ext cx="11746751" cy="3036056"/>
          </a:xfrm>
        </p:spPr>
        <p:txBody>
          <a:bodyPr tIns="0" bIns="0" anchor="b" anchorCtr="0">
            <a:noAutofit/>
          </a:bodyPr>
          <a:lstStyle>
            <a:lvl1pPr algn="ctr">
              <a:defRPr sz="5867" b="1">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43306" y="3545574"/>
            <a:ext cx="11746751" cy="1927860"/>
          </a:xfrm>
        </p:spPr>
        <p:txBody>
          <a:bodyPr tIns="0" bIns="0">
            <a:normAutofit/>
          </a:bodyPr>
          <a:lstStyle>
            <a:lvl1pPr marL="0" indent="0" algn="ctr">
              <a:buNone/>
              <a:defRPr sz="3200">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pic>
        <p:nvPicPr>
          <p:cNvPr id="9" name="Picture 8" descr="bluestri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13450"/>
            <a:ext cx="12192000" cy="844551"/>
          </a:xfrm>
          <a:prstGeom prst="rect">
            <a:avLst/>
          </a:prstGeom>
        </p:spPr>
      </p:pic>
    </p:spTree>
    <p:extLst>
      <p:ext uri="{BB962C8B-B14F-4D97-AF65-F5344CB8AC3E}">
        <p14:creationId xmlns:p14="http://schemas.microsoft.com/office/powerpoint/2010/main" val="3354785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and Light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1" y="9732"/>
            <a:ext cx="12191999" cy="6004984"/>
          </a:xfrm>
          <a:solidFill>
            <a:schemeClr val="bg1">
              <a:lumMod val="85000"/>
            </a:schemeClr>
          </a:solidFill>
        </p:spPr>
        <p:txBody>
          <a:bodyPr anchor="ctr" anchorCtr="0">
            <a:normAutofit/>
          </a:bodyPr>
          <a:lstStyle>
            <a:lvl1pPr marL="0" indent="0" algn="r">
              <a:buFontTx/>
              <a:buNone/>
              <a:defRPr sz="2667" baseline="0"/>
            </a:lvl1pPr>
          </a:lstStyle>
          <a:p>
            <a:r>
              <a:rPr lang="en-US" dirty="0"/>
              <a:t>Drag picture to placeholder </a:t>
            </a:r>
            <a:br>
              <a:rPr lang="en-US" dirty="0"/>
            </a:br>
            <a:r>
              <a:rPr lang="en-US" dirty="0"/>
              <a:t>or click icon to add</a:t>
            </a:r>
          </a:p>
        </p:txBody>
      </p:sp>
      <p:sp>
        <p:nvSpPr>
          <p:cNvPr id="10" name="Rectangle 9"/>
          <p:cNvSpPr/>
          <p:nvPr/>
        </p:nvSpPr>
        <p:spPr>
          <a:xfrm>
            <a:off x="1" y="-1"/>
            <a:ext cx="5839313" cy="6014717"/>
          </a:xfrm>
          <a:prstGeom prst="rect">
            <a:avLst/>
          </a:prstGeom>
          <a:gradFill flip="none" rotWithShape="1">
            <a:gsLst>
              <a:gs pos="0">
                <a:schemeClr val="bg1">
                  <a:alpha val="70000"/>
                </a:schemeClr>
              </a:gs>
              <a:gs pos="100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278711" y="272465"/>
            <a:ext cx="6942572" cy="1291135"/>
          </a:xfrm>
        </p:spPr>
        <p:txBody>
          <a:bodyPr/>
          <a:lstStyle>
            <a:lvl1pPr>
              <a:defRPr/>
            </a:lvl1pPr>
          </a:lstStyle>
          <a:p>
            <a:r>
              <a:rPr lang="fr-FR"/>
              <a:t>Modifiez le style du titre</a:t>
            </a:r>
            <a:endParaRPr lang="en-US" dirty="0"/>
          </a:p>
        </p:txBody>
      </p:sp>
      <p:sp>
        <p:nvSpPr>
          <p:cNvPr id="4" name="Content Placeholder 3"/>
          <p:cNvSpPr>
            <a:spLocks noGrp="1"/>
          </p:cNvSpPr>
          <p:nvPr>
            <p:ph sz="half" idx="2"/>
          </p:nvPr>
        </p:nvSpPr>
        <p:spPr>
          <a:xfrm>
            <a:off x="278713" y="1732800"/>
            <a:ext cx="5541137" cy="403841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8624D31-43A5-475A-80CF-332C9F6DCF35}" type="datetimeFigureOut">
              <a:rPr lang="en-US" smtClean="0"/>
              <a:t>12/1/2020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15214618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C8C39B41-D8B5-4052-B551-9B5525EAA8B6}" type="datetimeFigureOut">
              <a:rPr lang="en-US" smtClean="0"/>
              <a:t>12/1/2020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705129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12/1/2020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781637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75186" y="273049"/>
            <a:ext cx="4240551" cy="1162051"/>
          </a:xfrm>
        </p:spPr>
        <p:txBody>
          <a:bodyPr anchor="b"/>
          <a:lstStyle>
            <a:lvl1pPr algn="l">
              <a:defRPr sz="2667" b="1"/>
            </a:lvl1pPr>
          </a:lstStyle>
          <a:p>
            <a:r>
              <a:rPr lang="fr-FR"/>
              <a:t>Modifiez le style du titre</a:t>
            </a:r>
            <a:endParaRPr lang="en-US" dirty="0"/>
          </a:p>
        </p:txBody>
      </p:sp>
      <p:sp>
        <p:nvSpPr>
          <p:cNvPr id="3" name="Content Placeholder 2"/>
          <p:cNvSpPr>
            <a:spLocks noGrp="1"/>
          </p:cNvSpPr>
          <p:nvPr>
            <p:ph idx="1"/>
          </p:nvPr>
        </p:nvSpPr>
        <p:spPr>
          <a:xfrm>
            <a:off x="4766733" y="273051"/>
            <a:ext cx="7164931" cy="5555884"/>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275186" y="1732801"/>
            <a:ext cx="4240551" cy="4096135"/>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2ABBEA6-7C60-4B02-AE87-00D78D8422AF}" type="datetimeFigureOut">
              <a:rPr lang="en-US" smtClean="0"/>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687434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01382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fr-FR"/>
              <a:t>Cliquez sur l'icône pour ajouter une image</a:t>
            </a:r>
            <a:endParaRPr lang="en-US" dirty="0"/>
          </a:p>
        </p:txBody>
      </p:sp>
      <p:sp>
        <p:nvSpPr>
          <p:cNvPr id="5" name="Date Placeholder 4"/>
          <p:cNvSpPr>
            <a:spLocks noGrp="1"/>
          </p:cNvSpPr>
          <p:nvPr>
            <p:ph type="dt" sz="half" idx="10"/>
          </p:nvPr>
        </p:nvSpPr>
        <p:spPr/>
        <p:txBody>
          <a:bodyPr/>
          <a:lstStyle/>
          <a:p>
            <a:fld id="{98624D31-43A5-475A-80CF-332C9F6DCF35}" type="datetimeFigureOut">
              <a:rPr lang="en-US" smtClean="0"/>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a:t>
            </a:fld>
            <a:endParaRPr lang="en-US" dirty="0"/>
          </a:p>
        </p:txBody>
      </p:sp>
      <p:sp>
        <p:nvSpPr>
          <p:cNvPr id="9" name="Text Placeholder 3"/>
          <p:cNvSpPr>
            <a:spLocks noGrp="1"/>
          </p:cNvSpPr>
          <p:nvPr>
            <p:ph type="body" sz="half" idx="2"/>
          </p:nvPr>
        </p:nvSpPr>
        <p:spPr>
          <a:xfrm>
            <a:off x="0" y="4116260"/>
            <a:ext cx="12192000" cy="1897568"/>
          </a:xfrm>
          <a:gradFill flip="none" rotWithShape="1">
            <a:gsLst>
              <a:gs pos="21000">
                <a:schemeClr val="accent2">
                  <a:alpha val="75000"/>
                </a:schemeClr>
              </a:gs>
              <a:gs pos="100000">
                <a:schemeClr val="accent2">
                  <a:alpha val="0"/>
                </a:schemeClr>
              </a:gs>
            </a:gsLst>
            <a:lin ang="16200000" scaled="0"/>
            <a:tileRect/>
          </a:gradFill>
        </p:spPr>
        <p:txBody>
          <a:bodyPr lIns="180000" tIns="0" rIns="180000" bIns="180000" anchor="b" anchorCtr="0"/>
          <a:lstStyle>
            <a:lvl1pPr marL="0" indent="0">
              <a:buNone/>
              <a:defRPr sz="1867">
                <a:solidFill>
                  <a:schemeClr val="tx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FR"/>
              <a:t>Cliquez pour modifier les styles du texte du masque</a:t>
            </a:r>
          </a:p>
        </p:txBody>
      </p:sp>
    </p:spTree>
    <p:extLst>
      <p:ext uri="{BB962C8B-B14F-4D97-AF65-F5344CB8AC3E}">
        <p14:creationId xmlns:p14="http://schemas.microsoft.com/office/powerpoint/2010/main" val="40346037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2E2D6473-DF6D-4702-B328-E0DD40540A4E}" type="datetimeFigureOut">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130078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9827" y="274639"/>
            <a:ext cx="2743200" cy="556402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78712" y="274639"/>
            <a:ext cx="8697915" cy="556402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E26F7E3A-B166-407D-9866-32884E7D5B37}" type="datetimeFigureOut">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6630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3306" y="360052"/>
            <a:ext cx="11746751" cy="3036056"/>
          </a:xfrm>
        </p:spPr>
        <p:txBody>
          <a:bodyPr tIns="0" bIns="0" anchor="b" anchorCtr="0">
            <a:noAutofit/>
          </a:bodyPr>
          <a:lstStyle>
            <a:lvl1pPr algn="ctr">
              <a:defRPr sz="5867" b="1">
                <a:solidFill>
                  <a:schemeClr val="bg2"/>
                </a:solidFill>
              </a:defRPr>
            </a:lvl1pPr>
          </a:lstStyle>
          <a:p>
            <a:r>
              <a:rPr lang="fr-FR"/>
              <a:t>Modifiez le style du titre</a:t>
            </a:r>
            <a:endParaRPr lang="en-US" dirty="0"/>
          </a:p>
        </p:txBody>
      </p:sp>
      <p:sp>
        <p:nvSpPr>
          <p:cNvPr id="3" name="Subtitle 2"/>
          <p:cNvSpPr>
            <a:spLocks noGrp="1"/>
          </p:cNvSpPr>
          <p:nvPr>
            <p:ph type="subTitle" idx="1"/>
          </p:nvPr>
        </p:nvSpPr>
        <p:spPr>
          <a:xfrm>
            <a:off x="243306" y="3545574"/>
            <a:ext cx="11746751" cy="1927860"/>
          </a:xfrm>
        </p:spPr>
        <p:txBody>
          <a:bodyPr tIns="0" bIns="0">
            <a:normAutofit/>
          </a:bodyPr>
          <a:lstStyle>
            <a:lvl1pPr marL="0" indent="0" algn="ctr">
              <a:buNone/>
              <a:defRPr sz="32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8624D31-43A5-475A-80CF-332C9F6DCF35}" type="datetimeFigureOut">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pic>
        <p:nvPicPr>
          <p:cNvPr id="9" name="Picture 8" descr="bluestrip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3450"/>
            <a:ext cx="12192000" cy="844551"/>
          </a:xfrm>
          <a:prstGeom prst="rect">
            <a:avLst/>
          </a:prstGeom>
        </p:spPr>
      </p:pic>
    </p:spTree>
    <p:extLst>
      <p:ext uri="{BB962C8B-B14F-4D97-AF65-F5344CB8AC3E}">
        <p14:creationId xmlns:p14="http://schemas.microsoft.com/office/powerpoint/2010/main" val="85616067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528FC5F6-F338-4AE4-BB23-26385BCFC423}" type="datetimeFigureOut">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‹N°›</a:t>
            </a:fld>
            <a:endParaRPr lang="en-US" dirty="0"/>
          </a:p>
        </p:txBody>
      </p:sp>
    </p:spTree>
    <p:extLst>
      <p:ext uri="{BB962C8B-B14F-4D97-AF65-F5344CB8AC3E}">
        <p14:creationId xmlns:p14="http://schemas.microsoft.com/office/powerpoint/2010/main" val="3895060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No Foo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90547051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with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12192000" cy="6013449"/>
          </a:xfrm>
          <a:solidFill>
            <a:schemeClr val="bg1">
              <a:lumMod val="50000"/>
            </a:schemeClr>
          </a:solidFill>
        </p:spPr>
        <p:txBody>
          <a:bodyPr>
            <a:normAutofit/>
          </a:bodyPr>
          <a:lstStyle>
            <a:lvl1pPr marL="0" indent="0" algn="ctr">
              <a:buFontTx/>
              <a:buNone/>
              <a:defRPr sz="2667" baseline="0">
                <a:solidFill>
                  <a:schemeClr val="tx2"/>
                </a:solidFill>
              </a:defRPr>
            </a:lvl1pPr>
          </a:lstStyle>
          <a:p>
            <a:r>
              <a:rPr lang="en-US" dirty="0"/>
              <a:t>Drag background image here</a:t>
            </a:r>
          </a:p>
        </p:txBody>
      </p:sp>
      <p:sp>
        <p:nvSpPr>
          <p:cNvPr id="2" name="Title 1"/>
          <p:cNvSpPr>
            <a:spLocks noGrp="1"/>
          </p:cNvSpPr>
          <p:nvPr>
            <p:ph type="ctrTitle"/>
          </p:nvPr>
        </p:nvSpPr>
        <p:spPr>
          <a:xfrm>
            <a:off x="243306" y="651983"/>
            <a:ext cx="11746751" cy="2744124"/>
          </a:xfrm>
        </p:spPr>
        <p:txBody>
          <a:bodyPr tIns="0" bIns="0" anchor="b" anchorCtr="0">
            <a:noAutofit/>
          </a:bodyPr>
          <a:lstStyle>
            <a:lvl1pPr algn="ctr">
              <a:defRPr sz="5867" b="1">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43306" y="3545574"/>
            <a:ext cx="11746751" cy="1927860"/>
          </a:xfrm>
        </p:spPr>
        <p:txBody>
          <a:bodyPr tIns="0" bIns="0">
            <a:normAutofit/>
          </a:bodyPr>
          <a:lstStyle>
            <a:lvl1pPr marL="0" indent="0" algn="ctr">
              <a:buNone/>
              <a:defRPr sz="3200">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Modifiez le style des sous-titres du masque</a:t>
            </a:r>
            <a:endParaRPr lang="en-US" dirty="0"/>
          </a:p>
        </p:txBody>
      </p:sp>
    </p:spTree>
    <p:extLst>
      <p:ext uri="{BB962C8B-B14F-4D97-AF65-F5344CB8AC3E}">
        <p14:creationId xmlns:p14="http://schemas.microsoft.com/office/powerpoint/2010/main" val="189108131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78713" y="2840483"/>
            <a:ext cx="11594559" cy="1362075"/>
          </a:xfrm>
        </p:spPr>
        <p:txBody>
          <a:bodyPr anchor="t"/>
          <a:lstStyle>
            <a:lvl1pPr algn="l">
              <a:defRPr sz="5333" b="1" cap="all"/>
            </a:lvl1pPr>
          </a:lstStyle>
          <a:p>
            <a:r>
              <a:rPr lang="fr-FR"/>
              <a:t>Modifiez le style du titre</a:t>
            </a:r>
            <a:endParaRPr lang="en-US" dirty="0"/>
          </a:p>
        </p:txBody>
      </p:sp>
      <p:sp>
        <p:nvSpPr>
          <p:cNvPr id="3" name="Text Placeholder 2"/>
          <p:cNvSpPr>
            <a:spLocks noGrp="1"/>
          </p:cNvSpPr>
          <p:nvPr>
            <p:ph type="body" idx="1"/>
          </p:nvPr>
        </p:nvSpPr>
        <p:spPr>
          <a:xfrm>
            <a:off x="278713" y="1233253"/>
            <a:ext cx="11594559" cy="1500187"/>
          </a:xfrm>
        </p:spPr>
        <p:txBody>
          <a:bodyPr lIns="0" tIns="0" rIns="0" bIns="0" anchor="b">
            <a:normAutofit/>
          </a:bodyPr>
          <a:lstStyle>
            <a:lvl1pPr marL="0" indent="0">
              <a:buNone/>
              <a:defRPr sz="26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0EBB0C4-6273-4C6E-B9BD-2EDC30F1CD52}" type="datetimeFigureOut">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530660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278712" y="1732801"/>
            <a:ext cx="5715688" cy="411626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97600" y="1732801"/>
            <a:ext cx="5753528" cy="411626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42059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and Right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6131278" y="9732"/>
            <a:ext cx="6060721" cy="6004984"/>
          </a:xfrm>
          <a:solidFill>
            <a:schemeClr val="bg1">
              <a:lumMod val="85000"/>
            </a:schemeClr>
          </a:solidFill>
        </p:spPr>
        <p:txBody>
          <a:bodyPr anchor="ctr" anchorCtr="0">
            <a:normAutofit/>
          </a:bodyPr>
          <a:lstStyle>
            <a:lvl1pPr marL="0" indent="0" algn="ctr">
              <a:buFontTx/>
              <a:buNone/>
              <a:defRPr sz="2667"/>
            </a:lvl1pPr>
          </a:lstStyle>
          <a:p>
            <a:r>
              <a:rPr lang="en-US" dirty="0"/>
              <a:t>Click icon to add Image</a:t>
            </a:r>
          </a:p>
        </p:txBody>
      </p:sp>
      <p:sp>
        <p:nvSpPr>
          <p:cNvPr id="2" name="Title 1"/>
          <p:cNvSpPr>
            <a:spLocks noGrp="1"/>
          </p:cNvSpPr>
          <p:nvPr>
            <p:ph type="title"/>
          </p:nvPr>
        </p:nvSpPr>
        <p:spPr>
          <a:xfrm>
            <a:off x="278712" y="272465"/>
            <a:ext cx="5628733" cy="1291135"/>
          </a:xfrm>
        </p:spPr>
        <p:txBody>
          <a:bodyPr/>
          <a:lstStyle>
            <a:lvl1pPr>
              <a:defRPr/>
            </a:lvl1pPr>
          </a:lstStyle>
          <a:p>
            <a:r>
              <a:rPr lang="fr-FR"/>
              <a:t>Modifiez le style du titre</a:t>
            </a:r>
            <a:endParaRPr lang="en-US" dirty="0"/>
          </a:p>
        </p:txBody>
      </p:sp>
      <p:sp>
        <p:nvSpPr>
          <p:cNvPr id="4" name="Content Placeholder 3"/>
          <p:cNvSpPr>
            <a:spLocks noGrp="1"/>
          </p:cNvSpPr>
          <p:nvPr>
            <p:ph sz="half" idx="2"/>
          </p:nvPr>
        </p:nvSpPr>
        <p:spPr>
          <a:xfrm>
            <a:off x="278712" y="1732800"/>
            <a:ext cx="5628733" cy="403841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98624D31-43A5-475A-80CF-332C9F6DCF35}" type="datetimeFigureOut">
              <a:rPr lang="en-US" smtClean="0"/>
              <a:t>12/1/2020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66475246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nd Dark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1" y="9732"/>
            <a:ext cx="12191999" cy="6004984"/>
          </a:xfrm>
          <a:solidFill>
            <a:schemeClr val="accent2"/>
          </a:solidFill>
        </p:spPr>
        <p:txBody>
          <a:bodyPr anchor="ctr" anchorCtr="0">
            <a:normAutofit/>
          </a:bodyPr>
          <a:lstStyle>
            <a:lvl1pPr marL="0" indent="0" algn="r">
              <a:buFontTx/>
              <a:buNone/>
              <a:defRPr sz="2667" baseline="0">
                <a:solidFill>
                  <a:schemeClr val="bg1"/>
                </a:solidFill>
              </a:defRPr>
            </a:lvl1pPr>
          </a:lstStyle>
          <a:p>
            <a:r>
              <a:rPr lang="en-US" dirty="0"/>
              <a:t>Drag picture to placeholder </a:t>
            </a:r>
            <a:br>
              <a:rPr lang="en-US" dirty="0"/>
            </a:br>
            <a:r>
              <a:rPr lang="en-US" dirty="0"/>
              <a:t>or click icon to add</a:t>
            </a:r>
          </a:p>
        </p:txBody>
      </p:sp>
      <p:sp>
        <p:nvSpPr>
          <p:cNvPr id="2" name="Title 1"/>
          <p:cNvSpPr>
            <a:spLocks noGrp="1"/>
          </p:cNvSpPr>
          <p:nvPr>
            <p:ph type="title"/>
          </p:nvPr>
        </p:nvSpPr>
        <p:spPr>
          <a:xfrm>
            <a:off x="278711" y="272465"/>
            <a:ext cx="6942572" cy="1291135"/>
          </a:xfrm>
        </p:spPr>
        <p:txBody>
          <a:bodyPr/>
          <a:lstStyle>
            <a:lvl1pPr>
              <a:defRPr>
                <a:solidFill>
                  <a:schemeClr val="tx2"/>
                </a:solidFill>
              </a:defRPr>
            </a:lvl1pPr>
          </a:lstStyle>
          <a:p>
            <a:r>
              <a:rPr lang="fr-FR"/>
              <a:t>Modifiez le style du titre</a:t>
            </a:r>
            <a:endParaRPr lang="en-US" dirty="0"/>
          </a:p>
        </p:txBody>
      </p:sp>
      <p:sp>
        <p:nvSpPr>
          <p:cNvPr id="4" name="Content Placeholder 3"/>
          <p:cNvSpPr>
            <a:spLocks noGrp="1"/>
          </p:cNvSpPr>
          <p:nvPr>
            <p:ph sz="half" idx="2"/>
          </p:nvPr>
        </p:nvSpPr>
        <p:spPr>
          <a:xfrm>
            <a:off x="278712" y="1732800"/>
            <a:ext cx="5482744" cy="4038411"/>
          </a:xfrm>
        </p:spPr>
        <p:txBody>
          <a:bodyPr/>
          <a:lstStyle>
            <a:lvl1pPr>
              <a:buClr>
                <a:schemeClr val="accent3"/>
              </a:buClr>
              <a:defRPr sz="3200">
                <a:solidFill>
                  <a:schemeClr val="tx2"/>
                </a:solidFill>
              </a:defRPr>
            </a:lvl1pPr>
            <a:lvl2pPr>
              <a:buClr>
                <a:schemeClr val="accent3"/>
              </a:buClr>
              <a:defRPr sz="2667">
                <a:solidFill>
                  <a:schemeClr val="tx2"/>
                </a:solidFill>
              </a:defRPr>
            </a:lvl2pPr>
            <a:lvl3pPr>
              <a:buClr>
                <a:schemeClr val="accent3"/>
              </a:buClr>
              <a:defRPr sz="2400">
                <a:solidFill>
                  <a:schemeClr val="tx2"/>
                </a:solidFill>
              </a:defRPr>
            </a:lvl3pPr>
            <a:lvl4pPr>
              <a:buClr>
                <a:schemeClr val="accent3"/>
              </a:buClr>
              <a:defRPr sz="2133">
                <a:solidFill>
                  <a:schemeClr val="tx2"/>
                </a:solidFill>
              </a:defRPr>
            </a:lvl4pPr>
            <a:lvl5pPr>
              <a:buClr>
                <a:schemeClr val="accent3"/>
              </a:buClr>
              <a:defRPr sz="2133">
                <a:solidFill>
                  <a:schemeClr val="tx2"/>
                </a:solidFill>
              </a:defRPr>
            </a:lvl5pPr>
            <a:lvl6pPr>
              <a:defRPr sz="2133"/>
            </a:lvl6pPr>
            <a:lvl7pPr>
              <a:defRPr sz="2133"/>
            </a:lvl7pPr>
            <a:lvl8pPr>
              <a:defRPr sz="2133"/>
            </a:lvl8pPr>
            <a:lvl9pPr>
              <a:defRPr sz="21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8624D31-43A5-475A-80CF-332C9F6DCF35}" type="datetimeFigureOut">
              <a:rPr lang="en-US" smtClean="0"/>
              <a:t>12/1/2020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14685524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8712" y="272465"/>
            <a:ext cx="11672416" cy="1291135"/>
          </a:xfrm>
          <a:prstGeom prst="rect">
            <a:avLst/>
          </a:prstGeom>
        </p:spPr>
        <p:txBody>
          <a:bodyPr vert="horz" lIns="0" tIns="0" rIns="0" bIns="0" rtlCol="0" anchor="b" anchorCtr="0">
            <a:normAutofit/>
          </a:bodyPr>
          <a:lstStyle/>
          <a:p>
            <a:r>
              <a:rPr lang="fr-FR"/>
              <a:t>Modifiez le style du titre</a:t>
            </a:r>
            <a:endParaRPr lang="en-US" dirty="0"/>
          </a:p>
        </p:txBody>
      </p:sp>
      <p:sp>
        <p:nvSpPr>
          <p:cNvPr id="3" name="Text Placeholder 2"/>
          <p:cNvSpPr>
            <a:spLocks noGrp="1"/>
          </p:cNvSpPr>
          <p:nvPr>
            <p:ph type="body" idx="1"/>
          </p:nvPr>
        </p:nvSpPr>
        <p:spPr>
          <a:xfrm>
            <a:off x="278712" y="1732139"/>
            <a:ext cx="11672416" cy="4028680"/>
          </a:xfrm>
          <a:prstGeom prst="rect">
            <a:avLst/>
          </a:prstGeom>
        </p:spPr>
        <p:txBody>
          <a:bodyPr vert="horz" lIns="91440" tIns="45720" rIns="91440" bIns="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78712" y="6473119"/>
            <a:ext cx="869693" cy="207888"/>
          </a:xfrm>
          <a:prstGeom prst="rect">
            <a:avLst/>
          </a:prstGeom>
        </p:spPr>
        <p:txBody>
          <a:bodyPr vert="horz" lIns="0" tIns="0" rIns="0" bIns="0" rtlCol="0" anchor="t" anchorCtr="0"/>
          <a:lstStyle>
            <a:lvl1pPr algn="l">
              <a:defRPr sz="1200">
                <a:solidFill>
                  <a:schemeClr val="bg1">
                    <a:lumMod val="50000"/>
                  </a:schemeClr>
                </a:solidFill>
              </a:defRPr>
            </a:lvl1pPr>
          </a:lstStyle>
          <a:p>
            <a:fld id="{98624D31-43A5-475A-80CF-332C9F6DCF35}" type="datetimeFigureOut">
              <a:rPr lang="en-US" smtClean="0"/>
              <a:t>12/1/2020</a:t>
            </a:fld>
            <a:endParaRPr lang="en-US" dirty="0"/>
          </a:p>
        </p:txBody>
      </p:sp>
      <p:sp>
        <p:nvSpPr>
          <p:cNvPr id="5" name="Footer Placeholder 4"/>
          <p:cNvSpPr>
            <a:spLocks noGrp="1"/>
          </p:cNvSpPr>
          <p:nvPr>
            <p:ph type="ftr" sz="quarter" idx="3"/>
          </p:nvPr>
        </p:nvSpPr>
        <p:spPr>
          <a:xfrm>
            <a:off x="278712" y="6125647"/>
            <a:ext cx="5628733" cy="303596"/>
          </a:xfrm>
          <a:prstGeom prst="rect">
            <a:avLst/>
          </a:prstGeom>
        </p:spPr>
        <p:txBody>
          <a:bodyPr vert="horz" lIns="0" tIns="0" rIns="0" bIns="0" rtlCol="0" anchor="b" anchorCtr="0">
            <a:noAutofit/>
          </a:bodyPr>
          <a:lstStyle>
            <a:lvl1pPr algn="l">
              <a:defRPr sz="1333">
                <a:solidFill>
                  <a:schemeClr val="bg1">
                    <a:lumMod val="50000"/>
                  </a:schemeClr>
                </a:solidFill>
              </a:defRPr>
            </a:lvl1pPr>
          </a:lstStyle>
          <a:p>
            <a:endParaRPr lang="en-US" dirty="0"/>
          </a:p>
        </p:txBody>
      </p:sp>
      <p:sp>
        <p:nvSpPr>
          <p:cNvPr id="6" name="Slide Number Placeholder 5"/>
          <p:cNvSpPr>
            <a:spLocks noGrp="1"/>
          </p:cNvSpPr>
          <p:nvPr>
            <p:ph type="sldNum" sz="quarter" idx="4"/>
          </p:nvPr>
        </p:nvSpPr>
        <p:spPr>
          <a:xfrm>
            <a:off x="1148406" y="6473119"/>
            <a:ext cx="606917" cy="207888"/>
          </a:xfrm>
          <a:prstGeom prst="rect">
            <a:avLst/>
          </a:prstGeom>
        </p:spPr>
        <p:txBody>
          <a:bodyPr vert="horz" lIns="0" tIns="0" rIns="91440" bIns="0" rtlCol="0" anchor="t" anchorCtr="0"/>
          <a:lstStyle>
            <a:lvl1pPr algn="l">
              <a:defRPr sz="1200">
                <a:solidFill>
                  <a:schemeClr val="bg1">
                    <a:lumMod val="50000"/>
                  </a:schemeClr>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409931435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sldNum="0" hdr="0" ftr="0" dt="0"/>
  <p:txStyles>
    <p:titleStyle>
      <a:lvl1pPr algn="l" defTabSz="609585" rtl="0" eaLnBrk="1" latinLnBrk="0" hangingPunct="1">
        <a:lnSpc>
          <a:spcPct val="90000"/>
        </a:lnSpc>
        <a:spcBef>
          <a:spcPct val="0"/>
        </a:spcBef>
        <a:buNone/>
        <a:defRPr sz="4800" b="1" kern="1200">
          <a:solidFill>
            <a:schemeClr val="accent1"/>
          </a:solidFill>
          <a:latin typeface="+mj-lt"/>
          <a:ea typeface="+mj-ea"/>
          <a:cs typeface="+mj-cs"/>
        </a:defRPr>
      </a:lvl1pPr>
    </p:titleStyle>
    <p:bodyStyle>
      <a:lvl1pPr marL="457189" indent="-457189" algn="l" defTabSz="609585" rtl="0" eaLnBrk="1" latinLnBrk="0" hangingPunct="1">
        <a:spcBef>
          <a:spcPct val="20000"/>
        </a:spcBef>
        <a:buClr>
          <a:schemeClr val="accent1"/>
        </a:buClr>
        <a:buFont typeface="Arial"/>
        <a:buChar char="•"/>
        <a:defRPr sz="3733" kern="1200">
          <a:solidFill>
            <a:schemeClr val="tx1"/>
          </a:solidFill>
          <a:latin typeface="+mn-lt"/>
          <a:ea typeface="+mn-ea"/>
          <a:cs typeface="+mn-cs"/>
        </a:defRPr>
      </a:lvl1pPr>
      <a:lvl2pPr marL="990575" indent="-380990" algn="l" defTabSz="609585" rtl="0" eaLnBrk="1" latinLnBrk="0" hangingPunct="1">
        <a:spcBef>
          <a:spcPct val="20000"/>
        </a:spcBef>
        <a:buClr>
          <a:schemeClr val="accent1"/>
        </a:buClr>
        <a:buFont typeface="Arial"/>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Clr>
          <a:schemeClr val="accent1"/>
        </a:buClr>
        <a:buFont typeface="Arial"/>
        <a:buChar char="•"/>
        <a:defRPr sz="2667" kern="1200">
          <a:solidFill>
            <a:schemeClr val="tx1"/>
          </a:solidFill>
          <a:latin typeface="+mn-lt"/>
          <a:ea typeface="+mn-ea"/>
          <a:cs typeface="+mn-cs"/>
        </a:defRPr>
      </a:lvl3pPr>
      <a:lvl4pPr marL="2133547" indent="-304792" algn="l" defTabSz="609585" rtl="0" eaLnBrk="1" latinLnBrk="0" hangingPunct="1">
        <a:spcBef>
          <a:spcPct val="20000"/>
        </a:spcBef>
        <a:buClr>
          <a:schemeClr val="accent1"/>
        </a:buClr>
        <a:buFont typeface="Arial"/>
        <a:buChar char="–"/>
        <a:defRPr sz="2400" kern="1200">
          <a:solidFill>
            <a:schemeClr val="tx1"/>
          </a:solidFill>
          <a:latin typeface="+mn-lt"/>
          <a:ea typeface="+mn-ea"/>
          <a:cs typeface="+mn-cs"/>
        </a:defRPr>
      </a:lvl4pPr>
      <a:lvl5pPr marL="2743131" indent="-304792" algn="l" defTabSz="609585" rtl="0" eaLnBrk="1" latinLnBrk="0" hangingPunct="1">
        <a:spcBef>
          <a:spcPct val="20000"/>
        </a:spcBef>
        <a:buClr>
          <a:schemeClr val="accent1"/>
        </a:buClr>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SN9802A.TIF"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1.emf"/></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22488" y="1872064"/>
            <a:ext cx="10747023" cy="1839489"/>
          </a:xfrm>
        </p:spPr>
        <p:txBody>
          <a:bodyPr>
            <a:normAutofit fontScale="90000"/>
          </a:bodyPr>
          <a:lstStyle/>
          <a:p>
            <a:pPr algn="ctr"/>
            <a:r>
              <a:rPr lang="en-US" sz="6600" b="1" dirty="0"/>
              <a:t>SENS Surveys </a:t>
            </a:r>
            <a:br>
              <a:rPr lang="en-US" sz="6600" dirty="0"/>
            </a:br>
            <a:r>
              <a:rPr lang="en-US" sz="5300" b="0" dirty="0">
                <a:solidFill>
                  <a:schemeClr val="bg1"/>
                </a:solidFill>
              </a:rPr>
              <a:t>[Camp/Setting names]</a:t>
            </a:r>
            <a:br>
              <a:rPr lang="en-US" sz="5300" b="0" dirty="0">
                <a:solidFill>
                  <a:schemeClr val="bg1"/>
                </a:solidFill>
              </a:rPr>
            </a:br>
            <a:r>
              <a:rPr lang="en-US" sz="5300" b="0" dirty="0">
                <a:solidFill>
                  <a:schemeClr val="bg1"/>
                </a:solidFill>
              </a:rPr>
              <a:t>Region, Country - Time frame</a:t>
            </a:r>
            <a:endParaRPr lang="en-US" sz="6600" b="0" dirty="0">
              <a:solidFill>
                <a:schemeClr val="bg1"/>
              </a:solidFill>
            </a:endParaRPr>
          </a:p>
        </p:txBody>
      </p:sp>
      <p:sp>
        <p:nvSpPr>
          <p:cNvPr id="6" name="Sous-titre 2"/>
          <p:cNvSpPr>
            <a:spLocks noGrp="1"/>
          </p:cNvSpPr>
          <p:nvPr>
            <p:ph type="subTitle" idx="1"/>
          </p:nvPr>
        </p:nvSpPr>
        <p:spPr>
          <a:xfrm>
            <a:off x="1097279" y="4635925"/>
            <a:ext cx="10058400" cy="1143000"/>
          </a:xfrm>
        </p:spPr>
        <p:txBody>
          <a:bodyPr>
            <a:normAutofit/>
          </a:bodyPr>
          <a:lstStyle/>
          <a:p>
            <a:r>
              <a:rPr lang="fr-FR" dirty="0"/>
              <a:t>Survey Training</a:t>
            </a:r>
          </a:p>
          <a:p>
            <a:r>
              <a:rPr lang="fr-FR" sz="1800" dirty="0"/>
              <a:t>[PLACE, DATES]</a:t>
            </a:r>
          </a:p>
        </p:txBody>
      </p:sp>
      <p:sp>
        <p:nvSpPr>
          <p:cNvPr id="12" name="ZoneTexte 11">
            <a:extLst>
              <a:ext uri="{FF2B5EF4-FFF2-40B4-BE49-F238E27FC236}">
                <a16:creationId xmlns:a16="http://schemas.microsoft.com/office/drawing/2014/main" id="{E4009F5F-9D41-458D-855A-3D7416553A66}"/>
              </a:ext>
            </a:extLst>
          </p:cNvPr>
          <p:cNvSpPr txBox="1"/>
          <p:nvPr/>
        </p:nvSpPr>
        <p:spPr>
          <a:xfrm>
            <a:off x="248355" y="6204844"/>
            <a:ext cx="6096000" cy="369332"/>
          </a:xfrm>
          <a:prstGeom prst="rect">
            <a:avLst/>
          </a:prstGeom>
          <a:noFill/>
        </p:spPr>
        <p:txBody>
          <a:bodyPr wrap="square">
            <a:spAutoFit/>
          </a:bodyPr>
          <a:lstStyle/>
          <a:p>
            <a:r>
              <a:rPr lang="fr-FR" sz="1800" dirty="0">
                <a:solidFill>
                  <a:schemeClr val="tx2"/>
                </a:solidFill>
              </a:rPr>
              <a:t>[LOGO PARTNERS]</a:t>
            </a:r>
            <a:endParaRPr lang="fr-FR" dirty="0">
              <a:solidFill>
                <a:schemeClr val="tx2"/>
              </a:solidFill>
            </a:endParaRPr>
          </a:p>
        </p:txBody>
      </p:sp>
    </p:spTree>
    <p:extLst>
      <p:ext uri="{BB962C8B-B14F-4D97-AF65-F5344CB8AC3E}">
        <p14:creationId xmlns:p14="http://schemas.microsoft.com/office/powerpoint/2010/main" val="3219609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272466"/>
            <a:ext cx="11672416" cy="824716"/>
          </a:xfrm>
        </p:spPr>
        <p:txBody>
          <a:bodyPr/>
          <a:lstStyle/>
          <a:p>
            <a:r>
              <a:rPr lang="en-US" dirty="0"/>
              <a:t>How to weigh properly?</a:t>
            </a:r>
          </a:p>
        </p:txBody>
      </p:sp>
      <p:sp>
        <p:nvSpPr>
          <p:cNvPr id="3" name="Espace réservé du contenu 2"/>
          <p:cNvSpPr>
            <a:spLocks noGrp="1"/>
          </p:cNvSpPr>
          <p:nvPr>
            <p:ph idx="1"/>
          </p:nvPr>
        </p:nvSpPr>
        <p:spPr>
          <a:xfrm>
            <a:off x="259793" y="1414659"/>
            <a:ext cx="9418598" cy="4796135"/>
          </a:xfrm>
        </p:spPr>
        <p:txBody>
          <a:bodyPr>
            <a:normAutofit/>
          </a:bodyPr>
          <a:lstStyle/>
          <a:p>
            <a:pPr lvl="1">
              <a:spcBef>
                <a:spcPts val="0"/>
              </a:spcBef>
              <a:spcAft>
                <a:spcPts val="0"/>
              </a:spcAft>
              <a:buFont typeface="Arial" panose="020B0604020202020204" pitchFamily="34" charset="0"/>
              <a:buChar char="•"/>
            </a:pPr>
            <a:r>
              <a:rPr lang="en-US" sz="2400" dirty="0">
                <a:solidFill>
                  <a:schemeClr val="tx1"/>
                </a:solidFill>
              </a:rPr>
              <a:t>Place the scale on a </a:t>
            </a:r>
            <a:r>
              <a:rPr lang="en-US" sz="2400" b="1" dirty="0">
                <a:solidFill>
                  <a:schemeClr val="tx1"/>
                </a:solidFill>
              </a:rPr>
              <a:t>hard and flat surface </a:t>
            </a:r>
            <a:r>
              <a:rPr lang="en-US" sz="2400" dirty="0">
                <a:solidFill>
                  <a:schemeClr val="tx1"/>
                </a:solidFill>
              </a:rPr>
              <a:t>and </a:t>
            </a:r>
            <a:r>
              <a:rPr lang="en-US" sz="2400" b="1" dirty="0">
                <a:solidFill>
                  <a:schemeClr val="tx1"/>
                </a:solidFill>
              </a:rPr>
              <a:t>in the shade or indoors</a:t>
            </a:r>
          </a:p>
          <a:p>
            <a:pPr lvl="1">
              <a:spcBef>
                <a:spcPts val="0"/>
              </a:spcBef>
              <a:spcAft>
                <a:spcPts val="0"/>
              </a:spcAft>
              <a:buFont typeface="Arial" panose="020B0604020202020204" pitchFamily="34" charset="0"/>
              <a:buChar char="•"/>
            </a:pPr>
            <a:endParaRPr lang="en-US" sz="2400" dirty="0">
              <a:solidFill>
                <a:schemeClr val="tx1"/>
              </a:solidFill>
            </a:endParaRPr>
          </a:p>
          <a:p>
            <a:pPr lvl="1">
              <a:spcBef>
                <a:spcPts val="0"/>
              </a:spcBef>
              <a:spcAft>
                <a:spcPts val="0"/>
              </a:spcAft>
              <a:buFont typeface="Arial" panose="020B0604020202020204" pitchFamily="34" charset="0"/>
              <a:buChar char="•"/>
            </a:pPr>
            <a:r>
              <a:rPr lang="en-US" sz="2400" dirty="0">
                <a:solidFill>
                  <a:schemeClr val="tx1"/>
                </a:solidFill>
              </a:rPr>
              <a:t>Push the switch, located on the right side of the screen, in position “1”</a:t>
            </a:r>
          </a:p>
          <a:p>
            <a:pPr marL="609585" lvl="1" indent="0">
              <a:spcBef>
                <a:spcPts val="0"/>
              </a:spcBef>
              <a:spcAft>
                <a:spcPts val="0"/>
              </a:spcAft>
              <a:buNone/>
            </a:pPr>
            <a:endParaRPr lang="en-US" sz="2400" dirty="0">
              <a:solidFill>
                <a:schemeClr val="tx1"/>
              </a:solidFill>
            </a:endParaRPr>
          </a:p>
          <a:p>
            <a:pPr lvl="1">
              <a:spcBef>
                <a:spcPts val="0"/>
              </a:spcBef>
              <a:spcAft>
                <a:spcPts val="0"/>
              </a:spcAft>
              <a:buFont typeface="Arial" panose="020B0604020202020204" pitchFamily="34" charset="0"/>
              <a:buChar char="•"/>
            </a:pPr>
            <a:r>
              <a:rPr lang="en-US" sz="2400" dirty="0">
                <a:solidFill>
                  <a:schemeClr val="tx1"/>
                </a:solidFill>
              </a:rPr>
              <a:t>The scale has also a “Start” button on the front to switch on the scale</a:t>
            </a:r>
          </a:p>
          <a:p>
            <a:pPr lvl="1">
              <a:spcBef>
                <a:spcPts val="0"/>
              </a:spcBef>
              <a:spcAft>
                <a:spcPts val="0"/>
              </a:spcAft>
              <a:buFont typeface="Arial" panose="020B0604020202020204" pitchFamily="34" charset="0"/>
              <a:buChar char="•"/>
            </a:pPr>
            <a:endParaRPr lang="en-US" sz="2400" dirty="0">
              <a:solidFill>
                <a:schemeClr val="tx1"/>
              </a:solidFill>
            </a:endParaRPr>
          </a:p>
          <a:p>
            <a:pPr lvl="1">
              <a:spcBef>
                <a:spcPts val="0"/>
              </a:spcBef>
              <a:spcAft>
                <a:spcPts val="0"/>
              </a:spcAft>
              <a:buFont typeface="Arial" panose="020B0604020202020204" pitchFamily="34" charset="0"/>
              <a:buChar char="•"/>
            </a:pPr>
            <a:r>
              <a:rPr lang="en-US" sz="2400" dirty="0">
                <a:solidFill>
                  <a:schemeClr val="tx1"/>
                </a:solidFill>
              </a:rPr>
              <a:t>“SECA”, “8.8.8.8.8” and         appear consecutively in the display </a:t>
            </a:r>
            <a:r>
              <a:rPr lang="en-US" sz="2400" dirty="0">
                <a:solidFill>
                  <a:schemeClr val="tx1"/>
                </a:solidFill>
                <a:sym typeface="Wingdings" panose="05000000000000000000" pitchFamily="2" charset="2"/>
              </a:rPr>
              <a:t></a:t>
            </a:r>
            <a:r>
              <a:rPr lang="en-US" sz="2400" dirty="0">
                <a:solidFill>
                  <a:schemeClr val="tx1"/>
                </a:solidFill>
              </a:rPr>
              <a:t> The scale is ready to use</a:t>
            </a:r>
          </a:p>
        </p:txBody>
      </p:sp>
      <p:pic>
        <p:nvPicPr>
          <p:cNvPr id="5" name="Image 4" descr="SECA2C">
            <a:extLst>
              <a:ext uri="{FF2B5EF4-FFF2-40B4-BE49-F238E27FC236}">
                <a16:creationId xmlns:a16="http://schemas.microsoft.com/office/drawing/2014/main" id="{090A33C9-005C-4271-962D-792AC7F8EE72}"/>
              </a:ext>
            </a:extLst>
          </p:cNvPr>
          <p:cNvPicPr/>
          <p:nvPr/>
        </p:nvPicPr>
        <p:blipFill>
          <a:blip r:embed="rId3" cstate="print"/>
          <a:srcRect/>
          <a:stretch>
            <a:fillRect/>
          </a:stretch>
        </p:blipFill>
        <p:spPr bwMode="auto">
          <a:xfrm>
            <a:off x="4617412" y="4702517"/>
            <a:ext cx="628366" cy="396440"/>
          </a:xfrm>
          <a:prstGeom prst="rect">
            <a:avLst/>
          </a:prstGeom>
          <a:noFill/>
          <a:ln w="9525">
            <a:noFill/>
            <a:miter lim="800000"/>
            <a:headEnd/>
            <a:tailEnd/>
          </a:ln>
        </p:spPr>
      </p:pic>
      <p:pic>
        <p:nvPicPr>
          <p:cNvPr id="9" name="Picture 7">
            <a:extLst>
              <a:ext uri="{FF2B5EF4-FFF2-40B4-BE49-F238E27FC236}">
                <a16:creationId xmlns:a16="http://schemas.microsoft.com/office/drawing/2014/main" id="{155D62E1-EAF2-4DD7-B65B-CEEF45D7890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9686030" y="2240180"/>
            <a:ext cx="2221203" cy="1992277"/>
          </a:xfrm>
          <a:prstGeom prst="rect">
            <a:avLst/>
          </a:prstGeom>
        </p:spPr>
      </p:pic>
    </p:spTree>
    <p:extLst>
      <p:ext uri="{BB962C8B-B14F-4D97-AF65-F5344CB8AC3E}">
        <p14:creationId xmlns:p14="http://schemas.microsoft.com/office/powerpoint/2010/main" val="265088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972" y="909136"/>
            <a:ext cx="11158055" cy="5039727"/>
          </a:xfrm>
        </p:spPr>
        <p:txBody>
          <a:bodyPr rtlCol="0">
            <a:normAutofit fontScale="85000" lnSpcReduction="20000"/>
          </a:bodyPr>
          <a:lstStyle/>
          <a:p>
            <a:pPr marL="514350" indent="-514350">
              <a:lnSpc>
                <a:spcPct val="134000"/>
              </a:lnSpc>
              <a:spcBef>
                <a:spcPts val="0"/>
              </a:spcBef>
              <a:spcAft>
                <a:spcPts val="0"/>
              </a:spcAft>
              <a:buFont typeface="+mj-lt"/>
              <a:buAutoNum type="arabicPeriod"/>
              <a:defRPr/>
            </a:pPr>
            <a:r>
              <a:rPr lang="en-US" sz="2800" b="1" dirty="0"/>
              <a:t>Always explain the procedure</a:t>
            </a:r>
            <a:r>
              <a:rPr lang="en-US" sz="2800" dirty="0"/>
              <a:t> to the child’s mother or caretaker.</a:t>
            </a:r>
          </a:p>
          <a:p>
            <a:pPr marL="514350" indent="-514350">
              <a:lnSpc>
                <a:spcPct val="134000"/>
              </a:lnSpc>
              <a:spcBef>
                <a:spcPts val="0"/>
              </a:spcBef>
              <a:spcAft>
                <a:spcPts val="0"/>
              </a:spcAft>
              <a:buFont typeface="+mj-lt"/>
              <a:buAutoNum type="arabicPeriod"/>
              <a:defRPr/>
            </a:pPr>
            <a:r>
              <a:rPr lang="en-US" sz="2800" dirty="0">
                <a:sym typeface="Wingdings" panose="05000000000000000000" pitchFamily="2" charset="2"/>
              </a:rPr>
              <a:t>Place the scale on a </a:t>
            </a:r>
            <a:r>
              <a:rPr lang="en-US" sz="2800" b="1" dirty="0">
                <a:sym typeface="Wingdings" panose="05000000000000000000" pitchFamily="2" charset="2"/>
              </a:rPr>
              <a:t>flat surface</a:t>
            </a:r>
            <a:r>
              <a:rPr lang="en-US" sz="2800" dirty="0">
                <a:sym typeface="Wingdings" panose="05000000000000000000" pitchFamily="2" charset="2"/>
              </a:rPr>
              <a:t>. Turn on the scale.</a:t>
            </a:r>
          </a:p>
          <a:p>
            <a:pPr marL="514350" indent="-514350">
              <a:lnSpc>
                <a:spcPct val="134000"/>
              </a:lnSpc>
              <a:spcBef>
                <a:spcPts val="0"/>
              </a:spcBef>
              <a:spcAft>
                <a:spcPts val="0"/>
              </a:spcAft>
              <a:buFont typeface="+mj-lt"/>
              <a:buAutoNum type="arabicPeriod"/>
              <a:defRPr/>
            </a:pPr>
            <a:r>
              <a:rPr lang="en-US" sz="2800" dirty="0">
                <a:sym typeface="Wingdings" panose="05000000000000000000" pitchFamily="2" charset="2"/>
              </a:rPr>
              <a:t>If there is more than 1 eligible child in a household, always weigh the “less fussy” one first.</a:t>
            </a:r>
          </a:p>
          <a:p>
            <a:pPr marL="514350" indent="-514350">
              <a:lnSpc>
                <a:spcPct val="134000"/>
              </a:lnSpc>
              <a:spcBef>
                <a:spcPts val="0"/>
              </a:spcBef>
              <a:spcAft>
                <a:spcPts val="0"/>
              </a:spcAft>
              <a:buFont typeface="+mj-lt"/>
              <a:buAutoNum type="arabicPeriod"/>
              <a:defRPr/>
            </a:pPr>
            <a:r>
              <a:rPr lang="en-US" sz="2800" b="1" u="sng" dirty="0">
                <a:sym typeface="Wingdings" panose="05000000000000000000" pitchFamily="2" charset="2"/>
              </a:rPr>
              <a:t>Take off the child’s clothes.</a:t>
            </a:r>
          </a:p>
          <a:p>
            <a:pPr marL="514350" indent="-514350">
              <a:lnSpc>
                <a:spcPct val="134000"/>
              </a:lnSpc>
              <a:spcBef>
                <a:spcPts val="0"/>
              </a:spcBef>
              <a:spcAft>
                <a:spcPts val="0"/>
              </a:spcAft>
              <a:buFont typeface="+mj-lt"/>
              <a:buAutoNum type="arabicPeriod"/>
              <a:defRPr/>
            </a:pPr>
            <a:r>
              <a:rPr lang="en-US" sz="2800" dirty="0">
                <a:sym typeface="Wingdings" panose="05000000000000000000" pitchFamily="2" charset="2"/>
              </a:rPr>
              <a:t>Ask mother to face the scale and bend down so they will be eye level with their child.</a:t>
            </a:r>
          </a:p>
          <a:p>
            <a:pPr marL="514350" indent="-514350">
              <a:lnSpc>
                <a:spcPct val="134000"/>
              </a:lnSpc>
              <a:spcBef>
                <a:spcPts val="0"/>
              </a:spcBef>
              <a:spcAft>
                <a:spcPts val="0"/>
              </a:spcAft>
              <a:buFont typeface="+mj-lt"/>
              <a:buAutoNum type="arabicPeriod"/>
              <a:defRPr/>
            </a:pPr>
            <a:r>
              <a:rPr lang="en-US" sz="2800" dirty="0">
                <a:sym typeface="Wingdings" panose="05000000000000000000" pitchFamily="2" charset="2"/>
              </a:rPr>
              <a:t>Ask the child to step on the scale, </a:t>
            </a:r>
            <a:r>
              <a:rPr lang="en-US" sz="2800" b="1" u="sng" dirty="0">
                <a:sym typeface="Wingdings" panose="05000000000000000000" pitchFamily="2" charset="2"/>
              </a:rPr>
              <a:t>to keep still</a:t>
            </a:r>
            <a:r>
              <a:rPr lang="en-US" sz="2800" dirty="0">
                <a:sym typeface="Wingdings" panose="05000000000000000000" pitchFamily="2" charset="2"/>
              </a:rPr>
              <a:t>, and to look straight ahead at their mother. </a:t>
            </a:r>
          </a:p>
          <a:p>
            <a:pPr marL="514350" indent="-514350">
              <a:lnSpc>
                <a:spcPct val="134000"/>
              </a:lnSpc>
              <a:spcBef>
                <a:spcPts val="0"/>
              </a:spcBef>
              <a:spcAft>
                <a:spcPts val="0"/>
              </a:spcAft>
              <a:buFont typeface="+mj-lt"/>
              <a:buAutoNum type="arabicPeriod"/>
              <a:defRPr/>
            </a:pPr>
            <a:r>
              <a:rPr lang="en-US" sz="2800" dirty="0">
                <a:sym typeface="Wingdings" panose="05000000000000000000" pitchFamily="2" charset="2"/>
              </a:rPr>
              <a:t>After the weight appears (stop flashing), record weight.</a:t>
            </a:r>
          </a:p>
          <a:p>
            <a:pPr marL="514350" indent="-514350">
              <a:lnSpc>
                <a:spcPct val="134000"/>
              </a:lnSpc>
              <a:spcBef>
                <a:spcPts val="0"/>
              </a:spcBef>
              <a:spcAft>
                <a:spcPts val="0"/>
              </a:spcAft>
              <a:buFont typeface="+mj-lt"/>
              <a:buAutoNum type="arabicPeriod"/>
              <a:defRPr/>
            </a:pPr>
            <a:r>
              <a:rPr lang="en-US" sz="2800" b="1" dirty="0">
                <a:sym typeface="Wingdings" panose="05000000000000000000" pitchFamily="2" charset="2"/>
              </a:rPr>
              <a:t>Measurer</a:t>
            </a:r>
            <a:r>
              <a:rPr lang="en-US" sz="2800" dirty="0">
                <a:sym typeface="Wingdings" panose="05000000000000000000" pitchFamily="2" charset="2"/>
              </a:rPr>
              <a:t> reads the weight out loud. The </a:t>
            </a:r>
            <a:r>
              <a:rPr lang="en-US" sz="2800" b="1" dirty="0">
                <a:sym typeface="Wingdings" panose="05000000000000000000" pitchFamily="2" charset="2"/>
              </a:rPr>
              <a:t>Team leader </a:t>
            </a:r>
            <a:r>
              <a:rPr lang="en-US" sz="2800" dirty="0">
                <a:sym typeface="Wingdings" panose="05000000000000000000" pitchFamily="2" charset="2"/>
              </a:rPr>
              <a:t>repeats the weight out loud to confirm and records the weight in the questionnaire. </a:t>
            </a:r>
          </a:p>
        </p:txBody>
      </p:sp>
      <p:sp>
        <p:nvSpPr>
          <p:cNvPr id="4" name="Titre 1">
            <a:extLst>
              <a:ext uri="{FF2B5EF4-FFF2-40B4-BE49-F238E27FC236}">
                <a16:creationId xmlns:a16="http://schemas.microsoft.com/office/drawing/2014/main" id="{7B98B717-028C-4CC9-ABE4-F75F526FFDDF}"/>
              </a:ext>
            </a:extLst>
          </p:cNvPr>
          <p:cNvSpPr txBox="1">
            <a:spLocks/>
          </p:cNvSpPr>
          <p:nvPr/>
        </p:nvSpPr>
        <p:spPr>
          <a:xfrm>
            <a:off x="259792" y="0"/>
            <a:ext cx="11672416" cy="824716"/>
          </a:xfrm>
          <a:prstGeom prst="rect">
            <a:avLst/>
          </a:prstGeom>
        </p:spPr>
        <p:txBody>
          <a:bodyPr vert="horz" lIns="0" tIns="0" rIns="0" bIns="0" rtlCol="0" anchor="b" anchorCtr="0">
            <a:normAutofit/>
          </a:bodyPr>
          <a:lstStyle>
            <a:lvl1pPr algn="l" defTabSz="609585" rtl="0" eaLnBrk="1" latinLnBrk="0" hangingPunct="1">
              <a:lnSpc>
                <a:spcPct val="90000"/>
              </a:lnSpc>
              <a:spcBef>
                <a:spcPct val="0"/>
              </a:spcBef>
              <a:buNone/>
              <a:defRPr sz="4800" b="1" kern="1200">
                <a:solidFill>
                  <a:schemeClr val="accent1"/>
                </a:solidFill>
                <a:latin typeface="+mj-lt"/>
                <a:ea typeface="+mj-ea"/>
                <a:cs typeface="+mj-cs"/>
              </a:defRPr>
            </a:lvl1pPr>
          </a:lstStyle>
          <a:p>
            <a:r>
              <a:rPr lang="en-US" dirty="0"/>
              <a:t>Direct Weighing</a:t>
            </a:r>
          </a:p>
        </p:txBody>
      </p:sp>
    </p:spTree>
    <p:extLst>
      <p:ext uri="{BB962C8B-B14F-4D97-AF65-F5344CB8AC3E}">
        <p14:creationId xmlns:p14="http://schemas.microsoft.com/office/powerpoint/2010/main" val="179782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018" y="1277946"/>
            <a:ext cx="9298379" cy="4730968"/>
          </a:xfrm>
        </p:spPr>
        <p:txBody>
          <a:bodyPr rtlCol="0">
            <a:normAutofit/>
          </a:bodyPr>
          <a:lstStyle/>
          <a:p>
            <a:pPr marL="514350" indent="-514350">
              <a:spcBef>
                <a:spcPts val="600"/>
              </a:spcBef>
              <a:buFont typeface="+mj-lt"/>
              <a:buAutoNum type="arabicPeriod"/>
              <a:defRPr/>
            </a:pPr>
            <a:r>
              <a:rPr lang="en-US" sz="2400" b="1" dirty="0"/>
              <a:t>Always explain the procedure</a:t>
            </a:r>
            <a:r>
              <a:rPr lang="en-US" sz="2400" dirty="0"/>
              <a:t> to the child’s mother or caretaker.</a:t>
            </a:r>
          </a:p>
          <a:p>
            <a:pPr marL="514350" indent="-514350">
              <a:spcBef>
                <a:spcPts val="600"/>
              </a:spcBef>
              <a:buFont typeface="+mj-lt"/>
              <a:buAutoNum type="arabicPeriod"/>
              <a:defRPr/>
            </a:pPr>
            <a:r>
              <a:rPr lang="en-US" sz="2400" dirty="0">
                <a:sym typeface="Wingdings" panose="05000000000000000000" pitchFamily="2" charset="2"/>
              </a:rPr>
              <a:t>Place the scale on a </a:t>
            </a:r>
            <a:r>
              <a:rPr lang="en-US" sz="2400" b="1" dirty="0">
                <a:sym typeface="Wingdings" panose="05000000000000000000" pitchFamily="2" charset="2"/>
              </a:rPr>
              <a:t>flat surface</a:t>
            </a:r>
            <a:r>
              <a:rPr lang="en-US" sz="2400" dirty="0">
                <a:sym typeface="Wingdings" panose="05000000000000000000" pitchFamily="2" charset="2"/>
              </a:rPr>
              <a:t>. Turn on the scale.</a:t>
            </a:r>
            <a:endParaRPr lang="en-US" sz="2400" dirty="0"/>
          </a:p>
          <a:p>
            <a:pPr marL="514350" indent="-514350">
              <a:lnSpc>
                <a:spcPct val="134000"/>
              </a:lnSpc>
              <a:spcBef>
                <a:spcPts val="600"/>
              </a:spcBef>
              <a:buFont typeface="+mj-lt"/>
              <a:buAutoNum type="arabicPeriod"/>
              <a:defRPr/>
            </a:pPr>
            <a:r>
              <a:rPr lang="en-US" sz="2400" dirty="0">
                <a:sym typeface="Wingdings" panose="05000000000000000000" pitchFamily="2" charset="2"/>
              </a:rPr>
              <a:t>If there is more than 1 eligible child in a household, always weigh the “less fussy” one first.</a:t>
            </a:r>
          </a:p>
          <a:p>
            <a:pPr marL="514350" indent="-514350">
              <a:lnSpc>
                <a:spcPct val="134000"/>
              </a:lnSpc>
              <a:spcBef>
                <a:spcPts val="600"/>
              </a:spcBef>
              <a:buFont typeface="+mj-lt"/>
              <a:buAutoNum type="arabicPeriod"/>
              <a:defRPr/>
            </a:pPr>
            <a:r>
              <a:rPr lang="en-US" sz="2400" b="1" u="sng" dirty="0">
                <a:sym typeface="Wingdings" panose="05000000000000000000" pitchFamily="2" charset="2"/>
              </a:rPr>
              <a:t>Take off the child’s clothes.</a:t>
            </a:r>
          </a:p>
          <a:p>
            <a:pPr marL="514350" indent="-514350">
              <a:spcBef>
                <a:spcPts val="600"/>
              </a:spcBef>
              <a:buFont typeface="+mj-lt"/>
              <a:buAutoNum type="arabicPeriod"/>
              <a:defRPr/>
            </a:pPr>
            <a:r>
              <a:rPr lang="en-US" sz="2400" dirty="0">
                <a:sym typeface="Wingdings" panose="05000000000000000000" pitchFamily="2" charset="2"/>
              </a:rPr>
              <a:t>Ask the caretaker (mother) or the assistant to stand on the scale.</a:t>
            </a:r>
          </a:p>
          <a:p>
            <a:pPr marL="514350" indent="-514350">
              <a:spcBef>
                <a:spcPts val="600"/>
              </a:spcBef>
              <a:buFont typeface="+mj-lt"/>
              <a:buAutoNum type="arabicPeriod"/>
              <a:defRPr/>
            </a:pPr>
            <a:r>
              <a:rPr lang="en-US" sz="2400" b="1" dirty="0">
                <a:sym typeface="Wingdings" panose="05000000000000000000" pitchFamily="2" charset="2"/>
              </a:rPr>
              <a:t>After the weight appears, </a:t>
            </a:r>
            <a:r>
              <a:rPr lang="en-US" sz="2400" b="1" u="sng" dirty="0">
                <a:sym typeface="Wingdings" panose="05000000000000000000" pitchFamily="2" charset="2"/>
              </a:rPr>
              <a:t>the caretaker stays on the scale</a:t>
            </a:r>
            <a:r>
              <a:rPr lang="en-US" sz="2400" b="1" dirty="0">
                <a:sym typeface="Wingdings" panose="05000000000000000000" pitchFamily="2" charset="2"/>
              </a:rPr>
              <a:t>.</a:t>
            </a:r>
            <a:r>
              <a:rPr lang="en-US" sz="2400" b="1" u="sng" dirty="0">
                <a:sym typeface="Wingdings" panose="05000000000000000000" pitchFamily="2" charset="2"/>
              </a:rPr>
              <a:t> </a:t>
            </a:r>
          </a:p>
        </p:txBody>
      </p:sp>
      <p:sp>
        <p:nvSpPr>
          <p:cNvPr id="4" name="Titre 1">
            <a:extLst>
              <a:ext uri="{FF2B5EF4-FFF2-40B4-BE49-F238E27FC236}">
                <a16:creationId xmlns:a16="http://schemas.microsoft.com/office/drawing/2014/main" id="{7B98B717-028C-4CC9-ABE4-F75F526FFDDF}"/>
              </a:ext>
            </a:extLst>
          </p:cNvPr>
          <p:cNvSpPr txBox="1">
            <a:spLocks/>
          </p:cNvSpPr>
          <p:nvPr/>
        </p:nvSpPr>
        <p:spPr>
          <a:xfrm>
            <a:off x="278712" y="272466"/>
            <a:ext cx="11672416" cy="824716"/>
          </a:xfrm>
          <a:prstGeom prst="rect">
            <a:avLst/>
          </a:prstGeom>
        </p:spPr>
        <p:txBody>
          <a:bodyPr vert="horz" lIns="0" tIns="0" rIns="0" bIns="0" rtlCol="0" anchor="b" anchorCtr="0">
            <a:normAutofit/>
          </a:bodyPr>
          <a:lstStyle>
            <a:lvl1pPr algn="l" defTabSz="609585" rtl="0" eaLnBrk="1" latinLnBrk="0" hangingPunct="1">
              <a:lnSpc>
                <a:spcPct val="90000"/>
              </a:lnSpc>
              <a:spcBef>
                <a:spcPct val="0"/>
              </a:spcBef>
              <a:buNone/>
              <a:defRPr sz="4800" b="1" kern="1200">
                <a:solidFill>
                  <a:schemeClr val="accent1"/>
                </a:solidFill>
                <a:latin typeface="+mj-lt"/>
                <a:ea typeface="+mj-ea"/>
                <a:cs typeface="+mj-cs"/>
              </a:defRPr>
            </a:lvl1pPr>
          </a:lstStyle>
          <a:p>
            <a:r>
              <a:rPr lang="en-US" dirty="0"/>
              <a:t>Indirect (Double) Weighing (1/2)</a:t>
            </a:r>
          </a:p>
        </p:txBody>
      </p:sp>
      <p:pic>
        <p:nvPicPr>
          <p:cNvPr id="2" name="Picture 6" descr="IMG_2997">
            <a:extLst>
              <a:ext uri="{FF2B5EF4-FFF2-40B4-BE49-F238E27FC236}">
                <a16:creationId xmlns:a16="http://schemas.microsoft.com/office/drawing/2014/main" id="{BCB1DC17-C68F-4001-B376-958869FA7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7864" y="1478428"/>
            <a:ext cx="156686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IMG_2998">
            <a:extLst>
              <a:ext uri="{FF2B5EF4-FFF2-40B4-BE49-F238E27FC236}">
                <a16:creationId xmlns:a16="http://schemas.microsoft.com/office/drawing/2014/main" id="{2A5467C6-7054-4AF2-9E1F-85ABFC66A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2789" y="3675519"/>
            <a:ext cx="153193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81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765" y="1650670"/>
            <a:ext cx="8823366" cy="4358244"/>
          </a:xfrm>
        </p:spPr>
        <p:txBody>
          <a:bodyPr rtlCol="0">
            <a:normAutofit/>
          </a:bodyPr>
          <a:lstStyle/>
          <a:p>
            <a:pPr marL="514350" marR="0" lvl="0" indent="-514350" algn="l" defTabSz="609585" rtl="0" eaLnBrk="1" fontAlgn="auto" latinLnBrk="0" hangingPunct="1">
              <a:spcBef>
                <a:spcPts val="1200"/>
              </a:spcBef>
              <a:spcAft>
                <a:spcPts val="600"/>
              </a:spcAft>
              <a:buClr>
                <a:srgbClr val="0072BC"/>
              </a:buClr>
              <a:buSzTx/>
              <a:buFont typeface="+mj-lt"/>
              <a:buAutoNum type="arabicPeriod" startAt="7"/>
              <a:tabLst/>
              <a:defRPr/>
            </a:pPr>
            <a:r>
              <a:rPr kumimoji="0" lang="en-US" sz="2400" b="1"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Measurer </a:t>
            </a:r>
            <a:r>
              <a:rPr kumimoji="0" lang="en-US" sz="24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presses the “2-in-1” button (to “zero’’ the scale)  Wait until the           appears.</a:t>
            </a:r>
          </a:p>
          <a:p>
            <a:pPr marL="514350" marR="0" lvl="0" indent="-514350" algn="l" defTabSz="609585" rtl="0" eaLnBrk="1" fontAlgn="auto" latinLnBrk="0" hangingPunct="1">
              <a:spcBef>
                <a:spcPts val="1200"/>
              </a:spcBef>
              <a:spcAft>
                <a:spcPts val="600"/>
              </a:spcAft>
              <a:buClr>
                <a:srgbClr val="0072BC"/>
              </a:buClr>
              <a:buSzTx/>
              <a:buFont typeface="+mj-lt"/>
              <a:buAutoNum type="arabicPeriod" startAt="7"/>
              <a:tabLst/>
              <a:defRPr/>
            </a:pPr>
            <a:r>
              <a:rPr kumimoji="0" lang="en-US" sz="24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Hand the child to the caretaker. </a:t>
            </a:r>
            <a:r>
              <a:rPr kumimoji="0" lang="en-US" sz="2400" b="1" i="0" u="sng"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The child must be held facing the caretaker and should keep still.</a:t>
            </a:r>
            <a:r>
              <a:rPr kumimoji="0" lang="en-US" sz="24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 </a:t>
            </a:r>
          </a:p>
          <a:p>
            <a:pPr marL="514350" marR="0" lvl="0" indent="-514350" algn="l" defTabSz="609585" rtl="0" eaLnBrk="1" fontAlgn="auto" latinLnBrk="0" hangingPunct="1">
              <a:spcBef>
                <a:spcPts val="1200"/>
              </a:spcBef>
              <a:spcAft>
                <a:spcPts val="600"/>
              </a:spcAft>
              <a:buClr>
                <a:srgbClr val="0072BC"/>
              </a:buClr>
              <a:buSzTx/>
              <a:buFont typeface="+mj-lt"/>
              <a:buAutoNum type="arabicPeriod" startAt="7"/>
              <a:tabLst/>
              <a:defRPr/>
            </a:pPr>
            <a:r>
              <a:rPr kumimoji="0" lang="en-US" sz="24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The weight display will be the child’s weight. </a:t>
            </a:r>
          </a:p>
          <a:p>
            <a:pPr marL="514350" lvl="0" indent="-514350">
              <a:spcBef>
                <a:spcPts val="1200"/>
              </a:spcBef>
              <a:spcAft>
                <a:spcPts val="600"/>
              </a:spcAft>
              <a:buClr>
                <a:srgbClr val="0072BC"/>
              </a:buClr>
              <a:buFont typeface="+mj-lt"/>
              <a:buAutoNum type="arabicPeriod" startAt="7"/>
              <a:defRPr/>
            </a:pPr>
            <a:r>
              <a:rPr kumimoji="0" lang="en-US" sz="2400" b="1"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Measurer </a:t>
            </a:r>
            <a:r>
              <a:rPr lang="en-US" sz="2400" dirty="0">
                <a:solidFill>
                  <a:prstClr val="black"/>
                </a:solidFill>
                <a:latin typeface="Arial"/>
                <a:sym typeface="Wingdings" panose="05000000000000000000" pitchFamily="2" charset="2"/>
              </a:rPr>
              <a:t>reads the weight out loud. </a:t>
            </a:r>
            <a:r>
              <a:rPr lang="en-US" sz="2400" b="1" dirty="0">
                <a:solidFill>
                  <a:prstClr val="black"/>
                </a:solidFill>
                <a:latin typeface="Arial"/>
                <a:sym typeface="Wingdings" panose="05000000000000000000" pitchFamily="2" charset="2"/>
              </a:rPr>
              <a:t>T</a:t>
            </a:r>
            <a:r>
              <a:rPr kumimoji="0" lang="en-US" sz="2400" b="1"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eam leader </a:t>
            </a:r>
            <a:r>
              <a:rPr kumimoji="0" lang="en-US" sz="24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repeats the weight out loud to confirm and records the weight in the questionnaire. </a:t>
            </a:r>
          </a:p>
        </p:txBody>
      </p:sp>
      <p:sp>
        <p:nvSpPr>
          <p:cNvPr id="4" name="Titre 1">
            <a:extLst>
              <a:ext uri="{FF2B5EF4-FFF2-40B4-BE49-F238E27FC236}">
                <a16:creationId xmlns:a16="http://schemas.microsoft.com/office/drawing/2014/main" id="{7B98B717-028C-4CC9-ABE4-F75F526FFDDF}"/>
              </a:ext>
            </a:extLst>
          </p:cNvPr>
          <p:cNvSpPr txBox="1">
            <a:spLocks/>
          </p:cNvSpPr>
          <p:nvPr/>
        </p:nvSpPr>
        <p:spPr>
          <a:xfrm>
            <a:off x="278712" y="272466"/>
            <a:ext cx="11672416" cy="824716"/>
          </a:xfrm>
          <a:prstGeom prst="rect">
            <a:avLst/>
          </a:prstGeom>
        </p:spPr>
        <p:txBody>
          <a:bodyPr vert="horz" lIns="0" tIns="0" rIns="0" bIns="0" rtlCol="0" anchor="b" anchorCtr="0">
            <a:normAutofit/>
          </a:bodyPr>
          <a:lstStyle>
            <a:lvl1pPr algn="l" defTabSz="609585" rtl="0" eaLnBrk="1" latinLnBrk="0" hangingPunct="1">
              <a:lnSpc>
                <a:spcPct val="90000"/>
              </a:lnSpc>
              <a:spcBef>
                <a:spcPct val="0"/>
              </a:spcBef>
              <a:buNone/>
              <a:defRPr sz="4800" b="1" kern="1200">
                <a:solidFill>
                  <a:schemeClr val="accent1"/>
                </a:solidFill>
                <a:latin typeface="+mj-lt"/>
                <a:ea typeface="+mj-ea"/>
                <a:cs typeface="+mj-cs"/>
              </a:defRPr>
            </a:lvl1pPr>
          </a:lstStyle>
          <a:p>
            <a:r>
              <a:rPr lang="en-US"/>
              <a:t>Indirect (Double) Weighing (2/2)</a:t>
            </a:r>
          </a:p>
        </p:txBody>
      </p:sp>
      <p:pic>
        <p:nvPicPr>
          <p:cNvPr id="5" name="Image 4" descr="SECA3C">
            <a:extLst>
              <a:ext uri="{FF2B5EF4-FFF2-40B4-BE49-F238E27FC236}">
                <a16:creationId xmlns:a16="http://schemas.microsoft.com/office/drawing/2014/main" id="{0EA6E464-6486-4721-9C96-354184DE0C81}"/>
              </a:ext>
            </a:extLst>
          </p:cNvPr>
          <p:cNvPicPr/>
          <p:nvPr/>
        </p:nvPicPr>
        <p:blipFill>
          <a:blip r:embed="rId3" cstate="print"/>
          <a:srcRect/>
          <a:stretch>
            <a:fillRect/>
          </a:stretch>
        </p:blipFill>
        <p:spPr bwMode="auto">
          <a:xfrm>
            <a:off x="3328776" y="2101714"/>
            <a:ext cx="721910" cy="427630"/>
          </a:xfrm>
          <a:prstGeom prst="rect">
            <a:avLst/>
          </a:prstGeom>
          <a:noFill/>
          <a:ln w="9525">
            <a:noFill/>
            <a:miter lim="800000"/>
            <a:headEnd/>
            <a:tailEnd/>
          </a:ln>
        </p:spPr>
      </p:pic>
      <p:pic>
        <p:nvPicPr>
          <p:cNvPr id="9" name="Picture 11" descr="weight">
            <a:extLst>
              <a:ext uri="{FF2B5EF4-FFF2-40B4-BE49-F238E27FC236}">
                <a16:creationId xmlns:a16="http://schemas.microsoft.com/office/drawing/2014/main" id="{B9D5A0C9-FDC1-4957-AB60-30DA7B3A7809}"/>
              </a:ext>
            </a:extLst>
          </p:cNvPr>
          <p:cNvPicPr/>
          <p:nvPr/>
        </p:nvPicPr>
        <p:blipFill rotWithShape="1">
          <a:blip r:embed="rId4" cstate="print">
            <a:extLst>
              <a:ext uri="{28A0092B-C50C-407E-A947-70E740481C1C}">
                <a14:useLocalDpi xmlns:a14="http://schemas.microsoft.com/office/drawing/2010/main" val="0"/>
              </a:ext>
            </a:extLst>
          </a:blip>
          <a:srcRect l="9609" t="7378" r="10033" b="8837"/>
          <a:stretch/>
        </p:blipFill>
        <p:spPr bwMode="auto">
          <a:xfrm>
            <a:off x="9580495" y="1379310"/>
            <a:ext cx="1425198" cy="2300069"/>
          </a:xfrm>
          <a:prstGeom prst="rect">
            <a:avLst/>
          </a:prstGeom>
          <a:noFill/>
          <a:ln>
            <a:noFill/>
          </a:ln>
          <a:extLst>
            <a:ext uri="{53640926-AAD7-44D8-BBD7-CCE9431645EC}">
              <a14:shadowObscured xmlns:a14="http://schemas.microsoft.com/office/drawing/2010/main"/>
            </a:ext>
          </a:extLst>
        </p:spPr>
      </p:pic>
      <p:pic>
        <p:nvPicPr>
          <p:cNvPr id="11" name="Picture 8" descr="IMG_2999">
            <a:extLst>
              <a:ext uri="{FF2B5EF4-FFF2-40B4-BE49-F238E27FC236}">
                <a16:creationId xmlns:a16="http://schemas.microsoft.com/office/drawing/2014/main" id="{26054DAA-CA12-4874-B500-D3840110F4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5735" y="3679379"/>
            <a:ext cx="1587500"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33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a:t>Roles</a:t>
            </a:r>
          </a:p>
        </p:txBody>
      </p:sp>
      <p:sp>
        <p:nvSpPr>
          <p:cNvPr id="3" name="Espace réservé du contenu 2"/>
          <p:cNvSpPr>
            <a:spLocks noGrp="1"/>
          </p:cNvSpPr>
          <p:nvPr>
            <p:ph idx="1"/>
          </p:nvPr>
        </p:nvSpPr>
        <p:spPr>
          <a:xfrm>
            <a:off x="364115" y="1047687"/>
            <a:ext cx="11501610" cy="5189517"/>
          </a:xfrm>
        </p:spPr>
        <p:txBody>
          <a:bodyPr>
            <a:normAutofit lnSpcReduction="10000"/>
          </a:bodyPr>
          <a:lstStyle/>
          <a:p>
            <a:pPr marL="76199" indent="0">
              <a:lnSpc>
                <a:spcPct val="120000"/>
              </a:lnSpc>
              <a:spcBef>
                <a:spcPts val="0"/>
              </a:spcBef>
              <a:buNone/>
            </a:pPr>
            <a:r>
              <a:rPr lang="en-US" sz="2400" b="1" dirty="0"/>
              <a:t>Measurer</a:t>
            </a:r>
            <a:r>
              <a:rPr lang="en-US" sz="2400" dirty="0"/>
              <a:t> </a:t>
            </a:r>
            <a:endParaRPr lang="en-US" sz="2400" b="1" dirty="0">
              <a:solidFill>
                <a:schemeClr val="tx1"/>
              </a:solidFill>
            </a:endParaRPr>
          </a:p>
          <a:p>
            <a:pPr lvl="1">
              <a:lnSpc>
                <a:spcPct val="120000"/>
              </a:lnSpc>
              <a:spcBef>
                <a:spcPts val="0"/>
              </a:spcBef>
              <a:buFont typeface="Arial" panose="020B0604020202020204" pitchFamily="34" charset="0"/>
              <a:buChar char="•"/>
            </a:pPr>
            <a:r>
              <a:rPr lang="en-US" sz="2400" dirty="0">
                <a:solidFill>
                  <a:schemeClr val="tx1"/>
                </a:solidFill>
              </a:rPr>
              <a:t>Take the reading</a:t>
            </a:r>
          </a:p>
          <a:p>
            <a:pPr lvl="1">
              <a:lnSpc>
                <a:spcPct val="120000"/>
              </a:lnSpc>
              <a:spcBef>
                <a:spcPts val="0"/>
              </a:spcBef>
              <a:buFont typeface="Arial" panose="020B0604020202020204" pitchFamily="34" charset="0"/>
              <a:buChar char="•"/>
            </a:pPr>
            <a:endParaRPr lang="en-US" sz="2400" dirty="0">
              <a:solidFill>
                <a:schemeClr val="tx1"/>
              </a:solidFill>
            </a:endParaRPr>
          </a:p>
          <a:p>
            <a:pPr marL="76199" indent="0">
              <a:lnSpc>
                <a:spcPct val="120000"/>
              </a:lnSpc>
              <a:spcBef>
                <a:spcPts val="0"/>
              </a:spcBef>
              <a:buNone/>
            </a:pPr>
            <a:r>
              <a:rPr lang="en-US" sz="2400" b="1" dirty="0">
                <a:solidFill>
                  <a:schemeClr val="tx1"/>
                </a:solidFill>
              </a:rPr>
              <a:t>Assistant</a:t>
            </a:r>
            <a:endParaRPr lang="en-US" sz="2400" dirty="0">
              <a:solidFill>
                <a:schemeClr val="tx1"/>
              </a:solidFill>
            </a:endParaRPr>
          </a:p>
          <a:p>
            <a:pPr lvl="1">
              <a:lnSpc>
                <a:spcPct val="120000"/>
              </a:lnSpc>
              <a:spcBef>
                <a:spcPts val="0"/>
              </a:spcBef>
              <a:buFont typeface="Arial" panose="020B0604020202020204" pitchFamily="34" charset="0"/>
              <a:buChar char="•"/>
            </a:pPr>
            <a:r>
              <a:rPr lang="en-US" sz="2400" dirty="0"/>
              <a:t>Kneel in front of the child</a:t>
            </a:r>
          </a:p>
          <a:p>
            <a:pPr lvl="1">
              <a:lnSpc>
                <a:spcPct val="120000"/>
              </a:lnSpc>
              <a:spcBef>
                <a:spcPts val="0"/>
              </a:spcBef>
              <a:buFont typeface="Arial" panose="020B0604020202020204" pitchFamily="34" charset="0"/>
              <a:buChar char="•"/>
            </a:pPr>
            <a:r>
              <a:rPr lang="en-US" sz="2400" dirty="0"/>
              <a:t>Ensure that the child’s feet are entirely on the scale and that they are looking straight ahead (not down)</a:t>
            </a:r>
          </a:p>
          <a:p>
            <a:pPr lvl="1">
              <a:lnSpc>
                <a:spcPct val="120000"/>
              </a:lnSpc>
              <a:spcBef>
                <a:spcPts val="0"/>
              </a:spcBef>
              <a:buFont typeface="Arial" panose="020B0604020202020204" pitchFamily="34" charset="0"/>
              <a:buChar char="•"/>
            </a:pPr>
            <a:r>
              <a:rPr lang="en-US" sz="2400" dirty="0"/>
              <a:t>If double weighing, assistant ensures that the child is held tight and facing the caregiver</a:t>
            </a:r>
          </a:p>
          <a:p>
            <a:pPr marL="609585" lvl="1" indent="0">
              <a:lnSpc>
                <a:spcPct val="120000"/>
              </a:lnSpc>
              <a:spcBef>
                <a:spcPts val="0"/>
              </a:spcBef>
              <a:buNone/>
            </a:pPr>
            <a:endParaRPr lang="en-US" sz="2400" dirty="0"/>
          </a:p>
          <a:p>
            <a:pPr marL="76199" indent="0">
              <a:lnSpc>
                <a:spcPct val="120000"/>
              </a:lnSpc>
              <a:spcBef>
                <a:spcPts val="0"/>
              </a:spcBef>
              <a:buNone/>
            </a:pPr>
            <a:r>
              <a:rPr lang="en-US" sz="2400" b="1" dirty="0"/>
              <a:t>Team leader</a:t>
            </a:r>
            <a:endParaRPr lang="en-US" sz="2400" b="1" dirty="0">
              <a:solidFill>
                <a:schemeClr val="tx1"/>
              </a:solidFill>
            </a:endParaRPr>
          </a:p>
          <a:p>
            <a:pPr lvl="1">
              <a:lnSpc>
                <a:spcPct val="120000"/>
              </a:lnSpc>
              <a:spcBef>
                <a:spcPts val="0"/>
              </a:spcBef>
              <a:buFont typeface="Arial" panose="020B0604020202020204" pitchFamily="34" charset="0"/>
              <a:buChar char="•"/>
            </a:pPr>
            <a:r>
              <a:rPr lang="en-US" sz="2400" dirty="0">
                <a:solidFill>
                  <a:schemeClr val="tx1"/>
                </a:solidFill>
              </a:rPr>
              <a:t>Record the reading</a:t>
            </a:r>
            <a:endParaRPr lang="en-US" sz="2400" dirty="0"/>
          </a:p>
        </p:txBody>
      </p:sp>
    </p:spTree>
    <p:extLst>
      <p:ext uri="{BB962C8B-B14F-4D97-AF65-F5344CB8AC3E}">
        <p14:creationId xmlns:p14="http://schemas.microsoft.com/office/powerpoint/2010/main" val="3166983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a:t>Say the measurements out loud</a:t>
            </a:r>
          </a:p>
        </p:txBody>
      </p:sp>
      <p:sp>
        <p:nvSpPr>
          <p:cNvPr id="3" name="Espace réservé du contenu 2"/>
          <p:cNvSpPr>
            <a:spLocks noGrp="1"/>
          </p:cNvSpPr>
          <p:nvPr>
            <p:ph idx="1"/>
          </p:nvPr>
        </p:nvSpPr>
        <p:spPr>
          <a:xfrm>
            <a:off x="278712" y="2003961"/>
            <a:ext cx="11489735" cy="2850078"/>
          </a:xfrm>
        </p:spPr>
        <p:txBody>
          <a:bodyPr>
            <a:normAutofit/>
          </a:bodyPr>
          <a:lstStyle/>
          <a:p>
            <a:pPr>
              <a:lnSpc>
                <a:spcPct val="120000"/>
              </a:lnSpc>
              <a:spcBef>
                <a:spcPts val="0"/>
              </a:spcBef>
              <a:buFont typeface="Arial" panose="020B0604020202020204" pitchFamily="34" charset="0"/>
              <a:buChar char="•"/>
            </a:pPr>
            <a:r>
              <a:rPr lang="en-US" sz="2600" dirty="0">
                <a:solidFill>
                  <a:schemeClr val="tx1"/>
                </a:solidFill>
              </a:rPr>
              <a:t>Measurer: </a:t>
            </a:r>
            <a:r>
              <a:rPr lang="en-US" sz="2600" b="1" dirty="0">
                <a:solidFill>
                  <a:schemeClr val="tx1"/>
                </a:solidFill>
              </a:rPr>
              <a:t>READ</a:t>
            </a:r>
            <a:endParaRPr lang="en-US" sz="2600" dirty="0">
              <a:solidFill>
                <a:schemeClr val="tx1"/>
              </a:solidFill>
            </a:endParaRPr>
          </a:p>
          <a:p>
            <a:pPr>
              <a:lnSpc>
                <a:spcPct val="120000"/>
              </a:lnSpc>
              <a:spcBef>
                <a:spcPts val="0"/>
              </a:spcBef>
              <a:buFont typeface="Arial" panose="020B0604020202020204" pitchFamily="34" charset="0"/>
              <a:buChar char="•"/>
            </a:pPr>
            <a:endParaRPr lang="en-US" sz="2600" dirty="0">
              <a:solidFill>
                <a:schemeClr val="tx1"/>
              </a:solidFill>
            </a:endParaRPr>
          </a:p>
          <a:p>
            <a:pPr>
              <a:lnSpc>
                <a:spcPct val="120000"/>
              </a:lnSpc>
              <a:spcBef>
                <a:spcPts val="0"/>
              </a:spcBef>
              <a:buFont typeface="Arial" panose="020B0604020202020204" pitchFamily="34" charset="0"/>
              <a:buChar char="•"/>
            </a:pPr>
            <a:r>
              <a:rPr lang="en-US" sz="2600" dirty="0">
                <a:solidFill>
                  <a:schemeClr val="tx1"/>
                </a:solidFill>
              </a:rPr>
              <a:t>Assistant: </a:t>
            </a:r>
            <a:r>
              <a:rPr lang="en-US" sz="2600" b="1" dirty="0">
                <a:solidFill>
                  <a:schemeClr val="tx1"/>
                </a:solidFill>
              </a:rPr>
              <a:t>LISTEN</a:t>
            </a:r>
            <a:endParaRPr lang="en-US" sz="2600" dirty="0">
              <a:solidFill>
                <a:schemeClr val="tx1"/>
              </a:solidFill>
            </a:endParaRPr>
          </a:p>
          <a:p>
            <a:pPr>
              <a:lnSpc>
                <a:spcPct val="120000"/>
              </a:lnSpc>
              <a:spcBef>
                <a:spcPts val="0"/>
              </a:spcBef>
              <a:buFont typeface="Arial" panose="020B0604020202020204" pitchFamily="34" charset="0"/>
              <a:buChar char="•"/>
            </a:pPr>
            <a:endParaRPr lang="en-US" sz="2600" dirty="0">
              <a:solidFill>
                <a:schemeClr val="tx1"/>
              </a:solidFill>
            </a:endParaRPr>
          </a:p>
          <a:p>
            <a:pPr>
              <a:lnSpc>
                <a:spcPct val="120000"/>
              </a:lnSpc>
              <a:spcBef>
                <a:spcPts val="0"/>
              </a:spcBef>
              <a:buFont typeface="Arial" panose="020B0604020202020204" pitchFamily="34" charset="0"/>
              <a:buChar char="•"/>
            </a:pPr>
            <a:r>
              <a:rPr lang="en-US" sz="2600" dirty="0">
                <a:solidFill>
                  <a:schemeClr val="tx1"/>
                </a:solidFill>
              </a:rPr>
              <a:t>Team leader: </a:t>
            </a:r>
            <a:r>
              <a:rPr lang="en-US" sz="2600" b="1" dirty="0">
                <a:solidFill>
                  <a:schemeClr val="tx1"/>
                </a:solidFill>
              </a:rPr>
              <a:t>REPEAT AND RECORD</a:t>
            </a:r>
            <a:endParaRPr lang="en-US" sz="2600" dirty="0">
              <a:solidFill>
                <a:schemeClr val="tx1"/>
              </a:solidFill>
            </a:endParaRPr>
          </a:p>
          <a:p>
            <a:pPr marL="0" indent="0">
              <a:lnSpc>
                <a:spcPct val="120000"/>
              </a:lnSpc>
              <a:spcBef>
                <a:spcPts val="0"/>
              </a:spcBef>
              <a:buNone/>
            </a:pPr>
            <a:endParaRPr lang="en-US" sz="2600" b="1" u="sng" dirty="0">
              <a:solidFill>
                <a:schemeClr val="tx1"/>
              </a:solidFill>
            </a:endParaRPr>
          </a:p>
        </p:txBody>
      </p:sp>
    </p:spTree>
    <p:extLst>
      <p:ext uri="{BB962C8B-B14F-4D97-AF65-F5344CB8AC3E}">
        <p14:creationId xmlns:p14="http://schemas.microsoft.com/office/powerpoint/2010/main" val="2036452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a:t>Common Mistakes</a:t>
            </a:r>
          </a:p>
        </p:txBody>
      </p:sp>
      <p:sp>
        <p:nvSpPr>
          <p:cNvPr id="3" name="Espace réservé du contenu 2"/>
          <p:cNvSpPr>
            <a:spLocks noGrp="1"/>
          </p:cNvSpPr>
          <p:nvPr>
            <p:ph idx="1"/>
          </p:nvPr>
        </p:nvSpPr>
        <p:spPr>
          <a:xfrm>
            <a:off x="278711" y="1107064"/>
            <a:ext cx="11489735" cy="5189517"/>
          </a:xfrm>
        </p:spPr>
        <p:txBody>
          <a:bodyPr>
            <a:normAutofit fontScale="92500"/>
          </a:bodyPr>
          <a:lstStyle/>
          <a:p>
            <a:pPr>
              <a:lnSpc>
                <a:spcPct val="120000"/>
              </a:lnSpc>
              <a:spcBef>
                <a:spcPts val="0"/>
              </a:spcBef>
              <a:buFont typeface="Arial" panose="020B0604020202020204" pitchFamily="34" charset="0"/>
              <a:buChar char="•"/>
            </a:pPr>
            <a:r>
              <a:rPr lang="en-US" sz="2600" b="1" u="sng" dirty="0">
                <a:solidFill>
                  <a:schemeClr val="tx1"/>
                </a:solidFill>
              </a:rPr>
              <a:t>Children not measured completely naked</a:t>
            </a:r>
          </a:p>
          <a:p>
            <a:pPr>
              <a:lnSpc>
                <a:spcPct val="120000"/>
              </a:lnSpc>
              <a:spcBef>
                <a:spcPts val="0"/>
              </a:spcBef>
              <a:buFont typeface="Arial" panose="020B0604020202020204" pitchFamily="34" charset="0"/>
              <a:buChar char="•"/>
            </a:pPr>
            <a:endParaRPr lang="en-US" sz="2600" b="1" u="sng" dirty="0">
              <a:solidFill>
                <a:schemeClr val="tx1"/>
              </a:solidFill>
            </a:endParaRPr>
          </a:p>
          <a:p>
            <a:pPr>
              <a:lnSpc>
                <a:spcPct val="120000"/>
              </a:lnSpc>
              <a:spcBef>
                <a:spcPts val="0"/>
              </a:spcBef>
              <a:buFont typeface="Arial" panose="020B0604020202020204" pitchFamily="34" charset="0"/>
              <a:buChar char="•"/>
            </a:pPr>
            <a:r>
              <a:rPr lang="en-US" sz="2600" dirty="0">
                <a:solidFill>
                  <a:schemeClr val="tx1"/>
                </a:solidFill>
              </a:rPr>
              <a:t>The scale does not read “0.00” (the scale is not flat) before child steps on the scale</a:t>
            </a:r>
          </a:p>
          <a:p>
            <a:pPr>
              <a:lnSpc>
                <a:spcPct val="120000"/>
              </a:lnSpc>
              <a:spcBef>
                <a:spcPts val="0"/>
              </a:spcBef>
              <a:buFont typeface="Arial" panose="020B0604020202020204" pitchFamily="34" charset="0"/>
              <a:buChar char="•"/>
            </a:pPr>
            <a:r>
              <a:rPr lang="en-US" sz="2600" dirty="0">
                <a:solidFill>
                  <a:schemeClr val="tx1"/>
                </a:solidFill>
              </a:rPr>
              <a:t>This can also occur during double weighing when a mother steps on a scale and the scale has not been set back to “0.00” before she is handed a child</a:t>
            </a:r>
          </a:p>
          <a:p>
            <a:pPr>
              <a:lnSpc>
                <a:spcPct val="120000"/>
              </a:lnSpc>
              <a:spcBef>
                <a:spcPts val="0"/>
              </a:spcBef>
              <a:buFont typeface="Arial" panose="020B0604020202020204" pitchFamily="34" charset="0"/>
              <a:buChar char="•"/>
            </a:pPr>
            <a:endParaRPr lang="en-US" sz="2600" b="1" u="sng" dirty="0">
              <a:solidFill>
                <a:schemeClr val="tx1"/>
              </a:solidFill>
            </a:endParaRPr>
          </a:p>
          <a:p>
            <a:pPr>
              <a:lnSpc>
                <a:spcPct val="120000"/>
              </a:lnSpc>
              <a:spcBef>
                <a:spcPts val="0"/>
              </a:spcBef>
              <a:buFont typeface="Arial" panose="020B0604020202020204" pitchFamily="34" charset="0"/>
              <a:buChar char="•"/>
            </a:pPr>
            <a:r>
              <a:rPr lang="en-US" sz="2600" b="1" u="sng" dirty="0"/>
              <a:t>The child does not </a:t>
            </a:r>
            <a:r>
              <a:rPr lang="en-US" sz="2600" b="1" u="sng" dirty="0">
                <a:solidFill>
                  <a:schemeClr val="tx1"/>
                </a:solidFill>
              </a:rPr>
              <a:t>stay still while they are being weighed </a:t>
            </a:r>
          </a:p>
          <a:p>
            <a:pPr>
              <a:lnSpc>
                <a:spcPct val="120000"/>
              </a:lnSpc>
              <a:spcBef>
                <a:spcPts val="0"/>
              </a:spcBef>
              <a:buFont typeface="Arial" panose="020B0604020202020204" pitchFamily="34" charset="0"/>
              <a:buChar char="•"/>
            </a:pPr>
            <a:endParaRPr lang="en-US" sz="2600" b="1" u="sng" dirty="0">
              <a:solidFill>
                <a:schemeClr val="tx1"/>
              </a:solidFill>
            </a:endParaRPr>
          </a:p>
          <a:p>
            <a:pPr>
              <a:lnSpc>
                <a:spcPct val="120000"/>
              </a:lnSpc>
              <a:spcBef>
                <a:spcPts val="0"/>
              </a:spcBef>
              <a:buFont typeface="Arial" panose="020B0604020202020204" pitchFamily="34" charset="0"/>
              <a:buChar char="•"/>
            </a:pPr>
            <a:r>
              <a:rPr lang="en-US" sz="2600" dirty="0">
                <a:solidFill>
                  <a:schemeClr val="tx1"/>
                </a:solidFill>
              </a:rPr>
              <a:t>The mother steps off the scale after being measured before they are handled the child</a:t>
            </a:r>
            <a:endParaRPr lang="en-US" sz="2600" dirty="0"/>
          </a:p>
        </p:txBody>
      </p:sp>
    </p:spTree>
    <p:extLst>
      <p:ext uri="{BB962C8B-B14F-4D97-AF65-F5344CB8AC3E}">
        <p14:creationId xmlns:p14="http://schemas.microsoft.com/office/powerpoint/2010/main" val="119365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a:t>Measuring Weight</a:t>
            </a:r>
          </a:p>
        </p:txBody>
      </p:sp>
      <p:sp>
        <p:nvSpPr>
          <p:cNvPr id="3" name="Espace réservé du contenu 2"/>
          <p:cNvSpPr>
            <a:spLocks noGrp="1"/>
          </p:cNvSpPr>
          <p:nvPr>
            <p:ph idx="1"/>
          </p:nvPr>
        </p:nvSpPr>
        <p:spPr>
          <a:xfrm>
            <a:off x="278712" y="1107064"/>
            <a:ext cx="9688418" cy="5189517"/>
          </a:xfrm>
        </p:spPr>
        <p:txBody>
          <a:bodyPr>
            <a:normAutofit/>
          </a:bodyPr>
          <a:lstStyle/>
          <a:p>
            <a:pPr lvl="1">
              <a:lnSpc>
                <a:spcPct val="120000"/>
              </a:lnSpc>
              <a:spcBef>
                <a:spcPts val="0"/>
              </a:spcBef>
              <a:buFont typeface="Arial" panose="020B0604020202020204" pitchFamily="34" charset="0"/>
              <a:buChar char="•"/>
            </a:pPr>
            <a:r>
              <a:rPr lang="en-US" sz="2600" b="1" u="sng" dirty="0">
                <a:solidFill>
                  <a:schemeClr val="tx1"/>
                </a:solidFill>
              </a:rPr>
              <a:t>Each day calibrate the scale with the standard weight </a:t>
            </a:r>
          </a:p>
          <a:p>
            <a:pPr marL="609585" lvl="1" indent="0">
              <a:lnSpc>
                <a:spcPct val="120000"/>
              </a:lnSpc>
              <a:spcBef>
                <a:spcPts val="0"/>
              </a:spcBef>
              <a:buNone/>
            </a:pPr>
            <a:endParaRPr lang="en-US" sz="2600" dirty="0">
              <a:solidFill>
                <a:schemeClr val="tx1"/>
              </a:solidFill>
            </a:endParaRPr>
          </a:p>
          <a:p>
            <a:pPr lvl="1">
              <a:lnSpc>
                <a:spcPct val="120000"/>
              </a:lnSpc>
              <a:spcBef>
                <a:spcPts val="0"/>
              </a:spcBef>
              <a:buFont typeface="Arial" panose="020B0604020202020204" pitchFamily="34" charset="0"/>
              <a:buChar char="•"/>
            </a:pPr>
            <a:r>
              <a:rPr lang="en-US" sz="2600" dirty="0">
                <a:solidFill>
                  <a:schemeClr val="tx1"/>
                </a:solidFill>
              </a:rPr>
              <a:t>Always explain the weighing procedure to the mother</a:t>
            </a:r>
          </a:p>
          <a:p>
            <a:pPr lvl="1">
              <a:lnSpc>
                <a:spcPct val="120000"/>
              </a:lnSpc>
              <a:spcBef>
                <a:spcPts val="0"/>
              </a:spcBef>
              <a:buFont typeface="Arial" panose="020B0604020202020204" pitchFamily="34" charset="0"/>
              <a:buChar char="•"/>
            </a:pPr>
            <a:endParaRPr lang="en-US" sz="2600" dirty="0">
              <a:solidFill>
                <a:schemeClr val="tx1"/>
              </a:solidFill>
            </a:endParaRPr>
          </a:p>
          <a:p>
            <a:pPr lvl="1">
              <a:lnSpc>
                <a:spcPct val="120000"/>
              </a:lnSpc>
              <a:spcBef>
                <a:spcPts val="0"/>
              </a:spcBef>
              <a:buFont typeface="Arial" panose="020B0604020202020204" pitchFamily="34" charset="0"/>
              <a:buChar char="•"/>
            </a:pPr>
            <a:r>
              <a:rPr lang="en-US" sz="2600" dirty="0">
                <a:solidFill>
                  <a:schemeClr val="tx1"/>
                </a:solidFill>
              </a:rPr>
              <a:t>The child should be weighed </a:t>
            </a:r>
            <a:r>
              <a:rPr lang="en-US" sz="2600" b="1" u="sng" dirty="0">
                <a:solidFill>
                  <a:schemeClr val="tx1"/>
                </a:solidFill>
              </a:rPr>
              <a:t>completely naked</a:t>
            </a:r>
            <a:r>
              <a:rPr lang="en-US" sz="2600" b="1" dirty="0"/>
              <a:t> </a:t>
            </a:r>
            <a:r>
              <a:rPr lang="en-US" sz="2600" dirty="0">
                <a:solidFill>
                  <a:schemeClr val="tx1"/>
                </a:solidFill>
                <a:sym typeface="Wingdings" panose="05000000000000000000" pitchFamily="2" charset="2"/>
              </a:rPr>
              <a:t> </a:t>
            </a:r>
            <a:r>
              <a:rPr lang="en-US" sz="2600" dirty="0">
                <a:solidFill>
                  <a:schemeClr val="tx1"/>
                </a:solidFill>
              </a:rPr>
              <a:t>Ask for the mother’s authorization to undress the child</a:t>
            </a:r>
          </a:p>
          <a:p>
            <a:pPr lvl="1">
              <a:lnSpc>
                <a:spcPct val="120000"/>
              </a:lnSpc>
              <a:spcBef>
                <a:spcPts val="0"/>
              </a:spcBef>
              <a:buFont typeface="Arial" panose="020B0604020202020204" pitchFamily="34" charset="0"/>
              <a:buChar char="•"/>
            </a:pPr>
            <a:endParaRPr lang="en-US" sz="2600" dirty="0">
              <a:solidFill>
                <a:schemeClr val="tx1"/>
              </a:solidFill>
            </a:endParaRPr>
          </a:p>
          <a:p>
            <a:pPr lvl="1">
              <a:lnSpc>
                <a:spcPct val="120000"/>
              </a:lnSpc>
              <a:spcBef>
                <a:spcPts val="0"/>
              </a:spcBef>
              <a:buFont typeface="Arial" panose="020B0604020202020204" pitchFamily="34" charset="0"/>
              <a:buChar char="•"/>
            </a:pPr>
            <a:r>
              <a:rPr lang="en-US" sz="2600" dirty="0">
                <a:solidFill>
                  <a:schemeClr val="tx1"/>
                </a:solidFill>
              </a:rPr>
              <a:t>Record the weight </a:t>
            </a:r>
            <a:r>
              <a:rPr lang="en-US" sz="2600" b="1" u="sng" dirty="0"/>
              <a:t>i</a:t>
            </a:r>
            <a:r>
              <a:rPr lang="en-US" sz="2600" b="1" u="sng" dirty="0">
                <a:solidFill>
                  <a:schemeClr val="tx1"/>
                </a:solidFill>
              </a:rPr>
              <a:t>n kilograms to one digit to the right of the decimal point</a:t>
            </a:r>
            <a:endParaRPr lang="en-US" sz="2600" dirty="0">
              <a:solidFill>
                <a:schemeClr val="tx1"/>
              </a:solidFill>
            </a:endParaRPr>
          </a:p>
          <a:p>
            <a:pPr lvl="1">
              <a:lnSpc>
                <a:spcPct val="120000"/>
              </a:lnSpc>
              <a:spcBef>
                <a:spcPts val="0"/>
              </a:spcBef>
              <a:buFont typeface="Arial" panose="020B0604020202020204" pitchFamily="34" charset="0"/>
              <a:buChar char="•"/>
            </a:pPr>
            <a:endParaRPr lang="en-US" sz="2600" dirty="0"/>
          </a:p>
        </p:txBody>
      </p:sp>
      <p:pic>
        <p:nvPicPr>
          <p:cNvPr id="4" name="Picture 2" descr="01-4-2_Photo_Balance_Planchette">
            <a:extLst>
              <a:ext uri="{FF2B5EF4-FFF2-40B4-BE49-F238E27FC236}">
                <a16:creationId xmlns:a16="http://schemas.microsoft.com/office/drawing/2014/main" id="{6F68CDEA-F78C-49E9-854E-4120C6838E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57" r="18034" b="17666"/>
          <a:stretch/>
        </p:blipFill>
        <p:spPr bwMode="auto">
          <a:xfrm>
            <a:off x="10045843" y="1002586"/>
            <a:ext cx="1905285" cy="19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972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a:t>Clothes</a:t>
            </a:r>
          </a:p>
        </p:txBody>
      </p:sp>
      <p:sp>
        <p:nvSpPr>
          <p:cNvPr id="3" name="Espace réservé du contenu 2"/>
          <p:cNvSpPr>
            <a:spLocks noGrp="1"/>
          </p:cNvSpPr>
          <p:nvPr>
            <p:ph idx="1"/>
          </p:nvPr>
        </p:nvSpPr>
        <p:spPr>
          <a:xfrm>
            <a:off x="278711" y="1107064"/>
            <a:ext cx="11489735" cy="5189517"/>
          </a:xfrm>
        </p:spPr>
        <p:txBody>
          <a:bodyPr>
            <a:normAutofit/>
          </a:bodyPr>
          <a:lstStyle/>
          <a:p>
            <a:pPr>
              <a:lnSpc>
                <a:spcPct val="120000"/>
              </a:lnSpc>
              <a:spcBef>
                <a:spcPts val="0"/>
              </a:spcBef>
              <a:buFont typeface="Arial" panose="020B0604020202020204" pitchFamily="34" charset="0"/>
              <a:buChar char="•"/>
            </a:pPr>
            <a:r>
              <a:rPr lang="en-US" sz="2600" b="1" u="sng" dirty="0">
                <a:solidFill>
                  <a:schemeClr val="tx1"/>
                </a:solidFill>
              </a:rPr>
              <a:t>All children will be weighed without clothes</a:t>
            </a:r>
          </a:p>
          <a:p>
            <a:pPr>
              <a:lnSpc>
                <a:spcPct val="120000"/>
              </a:lnSpc>
              <a:spcBef>
                <a:spcPts val="0"/>
              </a:spcBef>
              <a:buFont typeface="Arial" panose="020B0604020202020204" pitchFamily="34" charset="0"/>
              <a:buChar char="•"/>
            </a:pPr>
            <a:r>
              <a:rPr lang="en-US" sz="2600" dirty="0">
                <a:solidFill>
                  <a:schemeClr val="tx1"/>
                </a:solidFill>
              </a:rPr>
              <a:t>It is very important that all teams consistently weigh children the same way</a:t>
            </a:r>
          </a:p>
          <a:p>
            <a:pPr>
              <a:lnSpc>
                <a:spcPct val="120000"/>
              </a:lnSpc>
              <a:spcBef>
                <a:spcPts val="0"/>
              </a:spcBef>
              <a:buFont typeface="Arial" panose="020B0604020202020204" pitchFamily="34" charset="0"/>
              <a:buChar char="•"/>
            </a:pPr>
            <a:endParaRPr lang="en-US" sz="2600" b="1" u="sng" dirty="0">
              <a:solidFill>
                <a:schemeClr val="tx1"/>
              </a:solidFill>
            </a:endParaRPr>
          </a:p>
          <a:p>
            <a:pPr>
              <a:lnSpc>
                <a:spcPct val="120000"/>
              </a:lnSpc>
              <a:spcBef>
                <a:spcPts val="0"/>
              </a:spcBef>
              <a:buFont typeface="Arial" panose="020B0604020202020204" pitchFamily="34" charset="0"/>
              <a:buChar char="•"/>
            </a:pPr>
            <a:r>
              <a:rPr lang="en-US" sz="2600" b="1" dirty="0">
                <a:solidFill>
                  <a:schemeClr val="tx1"/>
                </a:solidFill>
              </a:rPr>
              <a:t>If and only if the mother/caregiver categorically refuses to undress the child, the weight can be taken with light clothes</a:t>
            </a:r>
          </a:p>
          <a:p>
            <a:pPr>
              <a:lnSpc>
                <a:spcPct val="120000"/>
              </a:lnSpc>
              <a:spcBef>
                <a:spcPts val="0"/>
              </a:spcBef>
              <a:buFont typeface="Arial" panose="020B0604020202020204" pitchFamily="34" charset="0"/>
              <a:buChar char="•"/>
            </a:pPr>
            <a:r>
              <a:rPr lang="en-US" sz="2600" dirty="0">
                <a:solidFill>
                  <a:schemeClr val="tx1"/>
                </a:solidFill>
              </a:rPr>
              <a:t>The team leader will put “Yes” to the next question about the clothes in the child questionnaire (“Was the child dressed during weight measurement?”)</a:t>
            </a:r>
          </a:p>
        </p:txBody>
      </p:sp>
    </p:spTree>
    <p:extLst>
      <p:ext uri="{BB962C8B-B14F-4D97-AF65-F5344CB8AC3E}">
        <p14:creationId xmlns:p14="http://schemas.microsoft.com/office/powerpoint/2010/main" val="721399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8720" y="2747962"/>
            <a:ext cx="11594559" cy="1362075"/>
          </a:xfrm>
        </p:spPr>
        <p:txBody>
          <a:bodyPr/>
          <a:lstStyle/>
          <a:p>
            <a:r>
              <a:rPr lang="en-US"/>
              <a:t>HEIGHT / LENGTH</a:t>
            </a:r>
          </a:p>
        </p:txBody>
      </p:sp>
    </p:spTree>
    <p:extLst>
      <p:ext uri="{BB962C8B-B14F-4D97-AF65-F5344CB8AC3E}">
        <p14:creationId xmlns:p14="http://schemas.microsoft.com/office/powerpoint/2010/main" val="1924159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272466"/>
            <a:ext cx="11672416" cy="824716"/>
          </a:xfrm>
        </p:spPr>
        <p:txBody>
          <a:bodyPr/>
          <a:lstStyle/>
          <a:p>
            <a:r>
              <a:rPr lang="en-US" dirty="0"/>
              <a:t>Session 1: Anthropometry</a:t>
            </a:r>
          </a:p>
        </p:txBody>
      </p:sp>
      <p:sp>
        <p:nvSpPr>
          <p:cNvPr id="3" name="Espace réservé du contenu 2"/>
          <p:cNvSpPr>
            <a:spLocks noGrp="1"/>
          </p:cNvSpPr>
          <p:nvPr>
            <p:ph idx="1"/>
          </p:nvPr>
        </p:nvSpPr>
        <p:spPr>
          <a:xfrm>
            <a:off x="259792" y="1414660"/>
            <a:ext cx="11672416" cy="4028680"/>
          </a:xfrm>
        </p:spPr>
        <p:txBody>
          <a:bodyPr>
            <a:normAutofit/>
          </a:bodyPr>
          <a:lstStyle/>
          <a:p>
            <a:pPr lvl="1">
              <a:lnSpc>
                <a:spcPct val="150000"/>
              </a:lnSpc>
              <a:spcBef>
                <a:spcPts val="0"/>
              </a:spcBef>
              <a:spcAft>
                <a:spcPts val="0"/>
              </a:spcAft>
              <a:buFont typeface="Arial" panose="020B0604020202020204" pitchFamily="34" charset="0"/>
              <a:buChar char="•"/>
            </a:pPr>
            <a:r>
              <a:rPr lang="en-US" sz="2600" dirty="0">
                <a:solidFill>
                  <a:schemeClr val="tx1"/>
                </a:solidFill>
              </a:rPr>
              <a:t>Weight</a:t>
            </a:r>
          </a:p>
          <a:p>
            <a:pPr lvl="1">
              <a:lnSpc>
                <a:spcPct val="150000"/>
              </a:lnSpc>
              <a:spcBef>
                <a:spcPts val="0"/>
              </a:spcBef>
              <a:spcAft>
                <a:spcPts val="0"/>
              </a:spcAft>
              <a:buFont typeface="Arial" panose="020B0604020202020204" pitchFamily="34" charset="0"/>
              <a:buChar char="•"/>
            </a:pPr>
            <a:r>
              <a:rPr lang="en-US" sz="2600" dirty="0">
                <a:solidFill>
                  <a:schemeClr val="tx1"/>
                </a:solidFill>
              </a:rPr>
              <a:t>Height/Length</a:t>
            </a:r>
          </a:p>
          <a:p>
            <a:pPr lvl="1">
              <a:lnSpc>
                <a:spcPct val="150000"/>
              </a:lnSpc>
              <a:spcBef>
                <a:spcPts val="0"/>
              </a:spcBef>
              <a:spcAft>
                <a:spcPts val="0"/>
              </a:spcAft>
              <a:buFont typeface="Arial" panose="020B0604020202020204" pitchFamily="34" charset="0"/>
              <a:buChar char="•"/>
            </a:pPr>
            <a:r>
              <a:rPr lang="en-US" sz="2600" dirty="0">
                <a:solidFill>
                  <a:schemeClr val="tx1"/>
                </a:solidFill>
              </a:rPr>
              <a:t>MUAC</a:t>
            </a:r>
          </a:p>
          <a:p>
            <a:pPr lvl="1">
              <a:lnSpc>
                <a:spcPct val="150000"/>
              </a:lnSpc>
              <a:spcBef>
                <a:spcPts val="0"/>
              </a:spcBef>
              <a:spcAft>
                <a:spcPts val="0"/>
              </a:spcAft>
              <a:buFont typeface="Arial" panose="020B0604020202020204" pitchFamily="34" charset="0"/>
              <a:buChar char="•"/>
            </a:pPr>
            <a:r>
              <a:rPr lang="en-US" sz="2600" dirty="0">
                <a:solidFill>
                  <a:schemeClr val="tx1"/>
                </a:solidFill>
              </a:rPr>
              <a:t>Bilateral Edema</a:t>
            </a:r>
          </a:p>
        </p:txBody>
      </p:sp>
    </p:spTree>
    <p:extLst>
      <p:ext uri="{BB962C8B-B14F-4D97-AF65-F5344CB8AC3E}">
        <p14:creationId xmlns:p14="http://schemas.microsoft.com/office/powerpoint/2010/main" val="1109370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272466"/>
            <a:ext cx="11672416" cy="824716"/>
          </a:xfrm>
        </p:spPr>
        <p:txBody>
          <a:bodyPr/>
          <a:lstStyle/>
          <a:p>
            <a:r>
              <a:rPr lang="en-US"/>
              <a:t>Height Cut-offs</a:t>
            </a:r>
          </a:p>
        </p:txBody>
      </p:sp>
      <p:sp>
        <p:nvSpPr>
          <p:cNvPr id="3" name="Espace réservé du contenu 2"/>
          <p:cNvSpPr>
            <a:spLocks noGrp="1"/>
          </p:cNvSpPr>
          <p:nvPr>
            <p:ph idx="1"/>
          </p:nvPr>
        </p:nvSpPr>
        <p:spPr>
          <a:xfrm>
            <a:off x="1757548" y="1478589"/>
            <a:ext cx="7338951" cy="4732206"/>
          </a:xfrm>
        </p:spPr>
        <p:txBody>
          <a:bodyPr>
            <a:normAutofit/>
          </a:bodyPr>
          <a:lstStyle/>
          <a:p>
            <a:pPr lvl="1">
              <a:spcBef>
                <a:spcPts val="0"/>
              </a:spcBef>
              <a:spcAft>
                <a:spcPts val="0"/>
              </a:spcAft>
              <a:buFont typeface="Arial" panose="020B0604020202020204" pitchFamily="34" charset="0"/>
              <a:buChar char="•"/>
            </a:pPr>
            <a:r>
              <a:rPr lang="en-US" sz="2400">
                <a:solidFill>
                  <a:schemeClr val="tx1"/>
                </a:solidFill>
              </a:rPr>
              <a:t>Children who will be </a:t>
            </a:r>
            <a:r>
              <a:rPr lang="en-US" sz="2400" b="1" u="sng"/>
              <a:t>les</a:t>
            </a:r>
            <a:r>
              <a:rPr lang="en-US" sz="2400" b="1" u="sng">
                <a:solidFill>
                  <a:schemeClr val="tx1"/>
                </a:solidFill>
              </a:rPr>
              <a:t>s than 87.0 cm</a:t>
            </a:r>
            <a:r>
              <a:rPr lang="en-US" sz="2400" b="1" u="sng"/>
              <a:t>, standing height will be measured lying down</a:t>
            </a:r>
            <a:endParaRPr lang="en-US" sz="2400" b="1" u="sng">
              <a:solidFill>
                <a:schemeClr val="tx1"/>
              </a:solidFill>
            </a:endParaRPr>
          </a:p>
          <a:p>
            <a:pPr lvl="1">
              <a:spcBef>
                <a:spcPts val="0"/>
              </a:spcBef>
              <a:spcAft>
                <a:spcPts val="0"/>
              </a:spcAft>
              <a:buFont typeface="Arial" panose="020B0604020202020204" pitchFamily="34" charset="0"/>
              <a:buChar char="•"/>
            </a:pPr>
            <a:endParaRPr lang="en-US" sz="2400">
              <a:solidFill>
                <a:schemeClr val="tx1"/>
              </a:solidFill>
            </a:endParaRPr>
          </a:p>
          <a:p>
            <a:pPr lvl="1">
              <a:spcBef>
                <a:spcPts val="0"/>
              </a:spcBef>
              <a:spcAft>
                <a:spcPts val="0"/>
              </a:spcAft>
              <a:buFont typeface="Arial" panose="020B0604020202020204" pitchFamily="34" charset="0"/>
              <a:buChar char="•"/>
            </a:pPr>
            <a:endParaRPr lang="en-US" sz="2400">
              <a:solidFill>
                <a:schemeClr val="tx1"/>
              </a:solidFill>
            </a:endParaRPr>
          </a:p>
          <a:p>
            <a:pPr marL="609585" lvl="1" indent="0">
              <a:spcBef>
                <a:spcPts val="0"/>
              </a:spcBef>
              <a:spcAft>
                <a:spcPts val="0"/>
              </a:spcAft>
              <a:buNone/>
            </a:pPr>
            <a:endParaRPr lang="en-US" sz="2400">
              <a:solidFill>
                <a:schemeClr val="tx1"/>
              </a:solidFill>
            </a:endParaRPr>
          </a:p>
          <a:p>
            <a:pPr lvl="1">
              <a:spcBef>
                <a:spcPts val="0"/>
              </a:spcBef>
              <a:spcAft>
                <a:spcPts val="0"/>
              </a:spcAft>
              <a:buFont typeface="Arial" panose="020B0604020202020204" pitchFamily="34" charset="0"/>
              <a:buChar char="•"/>
            </a:pPr>
            <a:r>
              <a:rPr lang="en-US" sz="2400">
                <a:solidFill>
                  <a:schemeClr val="tx1"/>
                </a:solidFill>
              </a:rPr>
              <a:t>Children who will measure </a:t>
            </a:r>
            <a:r>
              <a:rPr lang="en-US" sz="2400" b="1" u="sng">
                <a:solidFill>
                  <a:schemeClr val="tx1"/>
                </a:solidFill>
              </a:rPr>
              <a:t>87.0 cm or more, will be measure standing</a:t>
            </a:r>
          </a:p>
          <a:p>
            <a:pPr marL="609585" lvl="1" indent="0">
              <a:spcBef>
                <a:spcPts val="0"/>
              </a:spcBef>
              <a:spcAft>
                <a:spcPts val="0"/>
              </a:spcAft>
              <a:buNone/>
            </a:pPr>
            <a:endParaRPr lang="en-US" sz="2400">
              <a:solidFill>
                <a:schemeClr val="tx1"/>
              </a:solidFill>
            </a:endParaRPr>
          </a:p>
        </p:txBody>
      </p:sp>
      <p:pic>
        <p:nvPicPr>
          <p:cNvPr id="4" name="Picture 8" descr="IMG_2668">
            <a:extLst>
              <a:ext uri="{FF2B5EF4-FFF2-40B4-BE49-F238E27FC236}">
                <a16:creationId xmlns:a16="http://schemas.microsoft.com/office/drawing/2014/main" id="{1FEF8D36-48FB-4A8A-89A8-1793ED9EE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499" y="3133234"/>
            <a:ext cx="201612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DSC03367">
            <a:extLst>
              <a:ext uri="{FF2B5EF4-FFF2-40B4-BE49-F238E27FC236}">
                <a16:creationId xmlns:a16="http://schemas.microsoft.com/office/drawing/2014/main" id="{04FF4C38-ED74-4A96-98C2-04FB6E559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47" y="1478589"/>
            <a:ext cx="1648687" cy="248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29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1951"/>
          <a:stretch/>
        </p:blipFill>
        <p:spPr bwMode="auto">
          <a:xfrm>
            <a:off x="3818873" y="1229888"/>
            <a:ext cx="4554254" cy="475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1">
            <a:extLst>
              <a:ext uri="{FF2B5EF4-FFF2-40B4-BE49-F238E27FC236}">
                <a16:creationId xmlns:a16="http://schemas.microsoft.com/office/drawing/2014/main" id="{1F8FB391-F1C8-43D6-898C-26342ECFBB23}"/>
              </a:ext>
            </a:extLst>
          </p:cNvPr>
          <p:cNvSpPr txBox="1">
            <a:spLocks/>
          </p:cNvSpPr>
          <p:nvPr/>
        </p:nvSpPr>
        <p:spPr>
          <a:xfrm>
            <a:off x="278712" y="272466"/>
            <a:ext cx="11672416" cy="824716"/>
          </a:xfrm>
          <a:prstGeom prst="rect">
            <a:avLst/>
          </a:prstGeom>
        </p:spPr>
        <p:txBody>
          <a:bodyPr vert="horz" lIns="0" tIns="0" rIns="0" bIns="0" rtlCol="0" anchor="b" anchorCtr="0">
            <a:normAutofit/>
          </a:bodyPr>
          <a:lstStyle>
            <a:lvl1pPr algn="l" defTabSz="609585" rtl="0" eaLnBrk="1" latinLnBrk="0" hangingPunct="1">
              <a:lnSpc>
                <a:spcPct val="90000"/>
              </a:lnSpc>
              <a:spcBef>
                <a:spcPct val="0"/>
              </a:spcBef>
              <a:buNone/>
              <a:defRPr sz="4800" b="1" kern="1200">
                <a:solidFill>
                  <a:schemeClr val="accent1"/>
                </a:solidFill>
                <a:latin typeface="+mj-lt"/>
                <a:ea typeface="+mj-ea"/>
                <a:cs typeface="+mj-cs"/>
              </a:defRPr>
            </a:lvl1pPr>
          </a:lstStyle>
          <a:p>
            <a:r>
              <a:rPr lang="en-US" dirty="0" err="1"/>
              <a:t>Mesuring</a:t>
            </a:r>
            <a:r>
              <a:rPr lang="en-US" dirty="0"/>
              <a:t> Length (&lt;87.0 cm) (1/3)</a:t>
            </a:r>
          </a:p>
        </p:txBody>
      </p:sp>
    </p:spTree>
    <p:extLst>
      <p:ext uri="{BB962C8B-B14F-4D97-AF65-F5344CB8AC3E}">
        <p14:creationId xmlns:p14="http://schemas.microsoft.com/office/powerpoint/2010/main" val="2694254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972" y="909136"/>
            <a:ext cx="11158055" cy="5039727"/>
          </a:xfrm>
        </p:spPr>
        <p:txBody>
          <a:bodyPr rtlCol="0">
            <a:normAutofit/>
          </a:bodyPr>
          <a:lstStyle/>
          <a:p>
            <a:pPr marL="514350" indent="-514350">
              <a:lnSpc>
                <a:spcPct val="134000"/>
              </a:lnSpc>
              <a:spcBef>
                <a:spcPts val="0"/>
              </a:spcBef>
              <a:spcAft>
                <a:spcPts val="0"/>
              </a:spcAft>
              <a:buFont typeface="+mj-lt"/>
              <a:buAutoNum type="arabicPeriod"/>
              <a:defRPr/>
            </a:pPr>
            <a:r>
              <a:rPr lang="en-US" sz="2200" dirty="0"/>
              <a:t>Place the board horizontally on a flat and solid surface.</a:t>
            </a:r>
          </a:p>
          <a:p>
            <a:pPr marL="514350" indent="-514350">
              <a:lnSpc>
                <a:spcPct val="134000"/>
              </a:lnSpc>
              <a:spcBef>
                <a:spcPts val="0"/>
              </a:spcBef>
              <a:spcAft>
                <a:spcPts val="0"/>
              </a:spcAft>
              <a:buFont typeface="+mj-lt"/>
              <a:buAutoNum type="arabicPeriod"/>
              <a:defRPr/>
            </a:pPr>
            <a:r>
              <a:rPr lang="en-US" sz="2200" b="1" dirty="0"/>
              <a:t>Assistant</a:t>
            </a:r>
            <a:r>
              <a:rPr lang="en-US" sz="2200" dirty="0"/>
              <a:t> kneels with both legs behind the base of the board.</a:t>
            </a:r>
          </a:p>
          <a:p>
            <a:pPr marL="514350" indent="-514350">
              <a:lnSpc>
                <a:spcPct val="134000"/>
              </a:lnSpc>
              <a:spcBef>
                <a:spcPts val="0"/>
              </a:spcBef>
              <a:spcAft>
                <a:spcPts val="0"/>
              </a:spcAft>
              <a:buFont typeface="+mj-lt"/>
              <a:buAutoNum type="arabicPeriod"/>
              <a:defRPr/>
            </a:pPr>
            <a:r>
              <a:rPr lang="en-US" sz="2200" dirty="0"/>
              <a:t>With the mother’s help, lay the child on the board with his/her feet on the sides of the cursor.</a:t>
            </a:r>
          </a:p>
          <a:p>
            <a:pPr marL="514350" indent="-514350">
              <a:lnSpc>
                <a:spcPct val="134000"/>
              </a:lnSpc>
              <a:spcBef>
                <a:spcPts val="0"/>
              </a:spcBef>
              <a:spcAft>
                <a:spcPts val="0"/>
              </a:spcAft>
              <a:buFont typeface="+mj-lt"/>
              <a:buAutoNum type="arabicPeriod"/>
              <a:defRPr/>
            </a:pPr>
            <a:r>
              <a:rPr lang="en-US" sz="2200" dirty="0"/>
              <a:t>Ask mother to kneel close to the other side of the board, facing the </a:t>
            </a:r>
            <a:r>
              <a:rPr lang="en-US" sz="2200" b="1" dirty="0"/>
              <a:t>Measurer</a:t>
            </a:r>
            <a:r>
              <a:rPr lang="en-US" sz="2200" dirty="0"/>
              <a:t>, so that the child remains calm.</a:t>
            </a:r>
          </a:p>
          <a:p>
            <a:pPr marL="514350" indent="-514350">
              <a:lnSpc>
                <a:spcPct val="134000"/>
              </a:lnSpc>
              <a:spcBef>
                <a:spcPts val="0"/>
              </a:spcBef>
              <a:spcAft>
                <a:spcPts val="0"/>
              </a:spcAft>
              <a:buFont typeface="+mj-lt"/>
              <a:buAutoNum type="arabicPeriod"/>
              <a:defRPr/>
            </a:pPr>
            <a:r>
              <a:rPr lang="en-US" sz="2200" b="1" dirty="0"/>
              <a:t>Assistant</a:t>
            </a:r>
            <a:r>
              <a:rPr lang="en-US" sz="2200" dirty="0"/>
              <a:t> puts his/her hands over the child’s ears. Place the child’s head against the base of the board so that the child looks upwards.</a:t>
            </a:r>
          </a:p>
          <a:p>
            <a:pPr marL="514350" indent="-514350">
              <a:lnSpc>
                <a:spcPct val="134000"/>
              </a:lnSpc>
              <a:spcBef>
                <a:spcPts val="0"/>
              </a:spcBef>
              <a:spcAft>
                <a:spcPts val="0"/>
              </a:spcAft>
              <a:buFont typeface="+mj-lt"/>
              <a:buAutoNum type="arabicPeriod"/>
              <a:defRPr/>
            </a:pPr>
            <a:r>
              <a:rPr lang="en-US" sz="2200" dirty="0"/>
              <a:t>The child’s line of vision should be perpendicular to the ground. Assistant’s head should be straight, above the child’s head. </a:t>
            </a:r>
            <a:r>
              <a:rPr lang="en-US" sz="2200" b="1" dirty="0"/>
              <a:t>Assistant</a:t>
            </a:r>
            <a:r>
              <a:rPr lang="en-US" sz="2200" dirty="0"/>
              <a:t> looks straight in the child’s eyes.</a:t>
            </a:r>
          </a:p>
        </p:txBody>
      </p:sp>
      <p:sp>
        <p:nvSpPr>
          <p:cNvPr id="4" name="Titre 1">
            <a:extLst>
              <a:ext uri="{FF2B5EF4-FFF2-40B4-BE49-F238E27FC236}">
                <a16:creationId xmlns:a16="http://schemas.microsoft.com/office/drawing/2014/main" id="{7B98B717-028C-4CC9-ABE4-F75F526FFDDF}"/>
              </a:ext>
            </a:extLst>
          </p:cNvPr>
          <p:cNvSpPr txBox="1">
            <a:spLocks/>
          </p:cNvSpPr>
          <p:nvPr/>
        </p:nvSpPr>
        <p:spPr>
          <a:xfrm>
            <a:off x="259792" y="0"/>
            <a:ext cx="11672416" cy="824716"/>
          </a:xfrm>
          <a:prstGeom prst="rect">
            <a:avLst/>
          </a:prstGeom>
        </p:spPr>
        <p:txBody>
          <a:bodyPr vert="horz" lIns="0" tIns="0" rIns="0" bIns="0" rtlCol="0" anchor="b" anchorCtr="0">
            <a:normAutofit/>
          </a:bodyPr>
          <a:lstStyle>
            <a:lvl1pPr algn="l" defTabSz="609585" rtl="0" eaLnBrk="1" latinLnBrk="0" hangingPunct="1">
              <a:lnSpc>
                <a:spcPct val="90000"/>
              </a:lnSpc>
              <a:spcBef>
                <a:spcPct val="0"/>
              </a:spcBef>
              <a:buNone/>
              <a:defRPr sz="4800" b="1" kern="1200">
                <a:solidFill>
                  <a:schemeClr val="accent1"/>
                </a:solidFill>
                <a:latin typeface="+mj-lt"/>
                <a:ea typeface="+mj-ea"/>
                <a:cs typeface="+mj-cs"/>
              </a:defRPr>
            </a:lvl1pPr>
          </a:lstStyle>
          <a:p>
            <a:r>
              <a:rPr lang="en-US"/>
              <a:t>Mesuring Length (&lt;87.0 cm) (2/3)</a:t>
            </a:r>
          </a:p>
        </p:txBody>
      </p:sp>
    </p:spTree>
    <p:extLst>
      <p:ext uri="{BB962C8B-B14F-4D97-AF65-F5344CB8AC3E}">
        <p14:creationId xmlns:p14="http://schemas.microsoft.com/office/powerpoint/2010/main" val="2920208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972" y="909136"/>
            <a:ext cx="11158055" cy="5039727"/>
          </a:xfrm>
        </p:spPr>
        <p:txBody>
          <a:bodyPr rtlCol="0">
            <a:normAutofit lnSpcReduction="10000"/>
          </a:bodyPr>
          <a:lstStyle/>
          <a:p>
            <a:pPr marL="514350" marR="0" lvl="0" indent="-514350" algn="l" defTabSz="609585" rtl="0" eaLnBrk="1" fontAlgn="auto" latinLnBrk="0" hangingPunct="1">
              <a:lnSpc>
                <a:spcPct val="134000"/>
              </a:lnSpc>
              <a:spcBef>
                <a:spcPts val="0"/>
              </a:spcBef>
              <a:spcAft>
                <a:spcPts val="0"/>
              </a:spcAft>
              <a:buClr>
                <a:srgbClr val="0072BC"/>
              </a:buClr>
              <a:buSzTx/>
              <a:buFont typeface="+mj-lt"/>
              <a:buAutoNum type="arabicPeriod" startAt="7"/>
              <a:tabLst/>
              <a:defRPr/>
            </a:pPr>
            <a:r>
              <a:rPr kumimoji="0" lang="en-US" sz="24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Ensure that the child is laid down and that he/she is in the </a:t>
            </a:r>
            <a:r>
              <a:rPr kumimoji="0" lang="en-US" sz="2400" b="0" i="0" u="none" strike="noStrike" kern="1200" cap="none" spc="0" normalizeH="0" baseline="0" dirty="0" err="1">
                <a:ln>
                  <a:noFill/>
                </a:ln>
                <a:solidFill>
                  <a:prstClr val="black"/>
                </a:solidFill>
                <a:effectLst/>
                <a:uLnTx/>
                <a:uFillTx/>
                <a:latin typeface="Arial"/>
                <a:ea typeface="+mn-ea"/>
                <a:cs typeface="+mn-cs"/>
                <a:sym typeface="Wingdings" panose="05000000000000000000" pitchFamily="2" charset="2"/>
              </a:rPr>
              <a:t>centre</a:t>
            </a:r>
            <a:r>
              <a:rPr kumimoji="0" lang="en-US" sz="24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 of the board.</a:t>
            </a:r>
          </a:p>
          <a:p>
            <a:pPr marL="514350" marR="0" lvl="0" indent="-514350" algn="l" defTabSz="609585" rtl="0" eaLnBrk="1" fontAlgn="auto" latinLnBrk="0" hangingPunct="1">
              <a:lnSpc>
                <a:spcPct val="134000"/>
              </a:lnSpc>
              <a:spcBef>
                <a:spcPts val="0"/>
              </a:spcBef>
              <a:spcAft>
                <a:spcPts val="0"/>
              </a:spcAft>
              <a:buClr>
                <a:srgbClr val="0072BC"/>
              </a:buClr>
              <a:buSzTx/>
              <a:buFont typeface="+mj-lt"/>
              <a:buAutoNum type="arabicPeriod" startAt="7"/>
              <a:tabLst/>
              <a:defRPr/>
            </a:pPr>
            <a:r>
              <a:rPr kumimoji="0" lang="en-US" sz="2400" b="1"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Measurer</a:t>
            </a:r>
            <a:r>
              <a:rPr kumimoji="0" lang="en-US" sz="24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 places his/her left hand on the child’s knees and firmly pushes him/her against the board. With his/her left hand, he /she hold the cursor firmly against the child’s heels.</a:t>
            </a:r>
          </a:p>
          <a:p>
            <a:pPr marL="514350" marR="0" lvl="0" indent="-514350" algn="l" defTabSz="609585" rtl="0" eaLnBrk="1" fontAlgn="auto" latinLnBrk="0" hangingPunct="1">
              <a:lnSpc>
                <a:spcPct val="134000"/>
              </a:lnSpc>
              <a:spcBef>
                <a:spcPts val="0"/>
              </a:spcBef>
              <a:spcAft>
                <a:spcPts val="0"/>
              </a:spcAft>
              <a:buClr>
                <a:srgbClr val="0072BC"/>
              </a:buClr>
              <a:buSzTx/>
              <a:buFont typeface="+mj-lt"/>
              <a:buAutoNum type="arabicPeriod" startAt="7"/>
              <a:tabLst/>
              <a:defRPr/>
            </a:pPr>
            <a:r>
              <a:rPr kumimoji="0" lang="en-US" sz="2400" b="1"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Measurer </a:t>
            </a:r>
            <a:r>
              <a:rPr kumimoji="0" lang="en-US" sz="24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and </a:t>
            </a:r>
            <a:r>
              <a:rPr kumimoji="0" lang="en-US" sz="2400" b="1"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Assistant </a:t>
            </a:r>
            <a:r>
              <a:rPr kumimoji="0" lang="en-US" sz="24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verify the child’s position  </a:t>
            </a:r>
            <a:r>
              <a:rPr kumimoji="0" lang="en-US" sz="2400" b="1" i="0" u="sng"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Repeat any necessary step.</a:t>
            </a:r>
          </a:p>
          <a:p>
            <a:pPr marL="514350" marR="0" lvl="0" indent="-514350" algn="l" defTabSz="609585" rtl="0" eaLnBrk="1" fontAlgn="auto" latinLnBrk="0" hangingPunct="1">
              <a:lnSpc>
                <a:spcPct val="134000"/>
              </a:lnSpc>
              <a:spcBef>
                <a:spcPts val="0"/>
              </a:spcBef>
              <a:spcAft>
                <a:spcPts val="0"/>
              </a:spcAft>
              <a:buClr>
                <a:srgbClr val="0072BC"/>
              </a:buClr>
              <a:buSzTx/>
              <a:buFont typeface="+mj-lt"/>
              <a:buAutoNum type="arabicPeriod" startAt="7"/>
              <a:tabLst/>
              <a:defRPr/>
            </a:pPr>
            <a:r>
              <a:rPr kumimoji="0" lang="en-US" sz="24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Once the child’s position is correct, </a:t>
            </a:r>
            <a:r>
              <a:rPr kumimoji="0" lang="en-US" sz="2400" b="1"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Measurer</a:t>
            </a:r>
            <a:r>
              <a:rPr kumimoji="0" lang="en-US" sz="24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 will read the measure out loud to the nearest </a:t>
            </a:r>
            <a:r>
              <a:rPr kumimoji="0" lang="en-US" sz="2400" b="1" i="0" u="sng"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0.1 cm </a:t>
            </a:r>
            <a:r>
              <a:rPr kumimoji="0" lang="en-US" sz="24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(1 mm).</a:t>
            </a:r>
          </a:p>
          <a:p>
            <a:pPr marL="514350" marR="0" lvl="0" indent="-514350" algn="l" defTabSz="609585" rtl="0" eaLnBrk="1" fontAlgn="auto" latinLnBrk="0" hangingPunct="1">
              <a:lnSpc>
                <a:spcPct val="134000"/>
              </a:lnSpc>
              <a:spcBef>
                <a:spcPts val="0"/>
              </a:spcBef>
              <a:spcAft>
                <a:spcPts val="0"/>
              </a:spcAft>
              <a:buClr>
                <a:srgbClr val="0072BC"/>
              </a:buClr>
              <a:buSzTx/>
              <a:buFont typeface="+mj-lt"/>
              <a:buAutoNum type="arabicPeriod" startAt="7"/>
              <a:tabLst/>
              <a:defRPr/>
            </a:pPr>
            <a:r>
              <a:rPr kumimoji="0" lang="en-US" sz="2400" b="1"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Team leader </a:t>
            </a:r>
            <a:r>
              <a:rPr kumimoji="0" lang="en-US" sz="24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repeats the measurement out loud, and records it in the questionnaire. </a:t>
            </a:r>
          </a:p>
        </p:txBody>
      </p:sp>
      <p:sp>
        <p:nvSpPr>
          <p:cNvPr id="4" name="Titre 1">
            <a:extLst>
              <a:ext uri="{FF2B5EF4-FFF2-40B4-BE49-F238E27FC236}">
                <a16:creationId xmlns:a16="http://schemas.microsoft.com/office/drawing/2014/main" id="{7B98B717-028C-4CC9-ABE4-F75F526FFDDF}"/>
              </a:ext>
            </a:extLst>
          </p:cNvPr>
          <p:cNvSpPr txBox="1">
            <a:spLocks/>
          </p:cNvSpPr>
          <p:nvPr/>
        </p:nvSpPr>
        <p:spPr>
          <a:xfrm>
            <a:off x="259792" y="0"/>
            <a:ext cx="11672416" cy="824716"/>
          </a:xfrm>
          <a:prstGeom prst="rect">
            <a:avLst/>
          </a:prstGeom>
        </p:spPr>
        <p:txBody>
          <a:bodyPr vert="horz" lIns="0" tIns="0" rIns="0" bIns="0" rtlCol="0" anchor="b" anchorCtr="0">
            <a:normAutofit/>
          </a:bodyPr>
          <a:lstStyle>
            <a:lvl1pPr algn="l" defTabSz="609585" rtl="0" eaLnBrk="1" latinLnBrk="0" hangingPunct="1">
              <a:lnSpc>
                <a:spcPct val="90000"/>
              </a:lnSpc>
              <a:spcBef>
                <a:spcPct val="0"/>
              </a:spcBef>
              <a:buNone/>
              <a:defRPr sz="4800" b="1" kern="1200">
                <a:solidFill>
                  <a:schemeClr val="accent1"/>
                </a:solidFill>
                <a:latin typeface="+mj-lt"/>
                <a:ea typeface="+mj-ea"/>
                <a:cs typeface="+mj-cs"/>
              </a:defRPr>
            </a:lvl1pPr>
          </a:lstStyle>
          <a:p>
            <a:r>
              <a:rPr lang="en-US"/>
              <a:t>Mesuring Length (&lt;87.0 cm) (3/3)</a:t>
            </a:r>
          </a:p>
        </p:txBody>
      </p:sp>
    </p:spTree>
    <p:extLst>
      <p:ext uri="{BB962C8B-B14F-4D97-AF65-F5344CB8AC3E}">
        <p14:creationId xmlns:p14="http://schemas.microsoft.com/office/powerpoint/2010/main" val="3117446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a:t>Roles</a:t>
            </a:r>
          </a:p>
        </p:txBody>
      </p:sp>
      <p:sp>
        <p:nvSpPr>
          <p:cNvPr id="3" name="Espace réservé du contenu 2"/>
          <p:cNvSpPr>
            <a:spLocks noGrp="1"/>
          </p:cNvSpPr>
          <p:nvPr>
            <p:ph idx="1"/>
          </p:nvPr>
        </p:nvSpPr>
        <p:spPr>
          <a:xfrm>
            <a:off x="364115" y="1047687"/>
            <a:ext cx="11501610" cy="5189517"/>
          </a:xfrm>
        </p:spPr>
        <p:txBody>
          <a:bodyPr>
            <a:normAutofit fontScale="92500" lnSpcReduction="10000"/>
          </a:bodyPr>
          <a:lstStyle/>
          <a:p>
            <a:pPr marL="76199" indent="0">
              <a:lnSpc>
                <a:spcPct val="120000"/>
              </a:lnSpc>
              <a:spcBef>
                <a:spcPts val="0"/>
              </a:spcBef>
              <a:buNone/>
            </a:pPr>
            <a:r>
              <a:rPr lang="en-US" sz="2400" b="1" dirty="0"/>
              <a:t>Measurer</a:t>
            </a:r>
            <a:r>
              <a:rPr lang="en-US" sz="2400" dirty="0"/>
              <a:t> </a:t>
            </a:r>
            <a:endParaRPr lang="en-US" sz="2400" b="1" dirty="0">
              <a:solidFill>
                <a:schemeClr val="tx1"/>
              </a:solidFill>
            </a:endParaRPr>
          </a:p>
          <a:p>
            <a:pPr lvl="1">
              <a:lnSpc>
                <a:spcPct val="120000"/>
              </a:lnSpc>
              <a:spcBef>
                <a:spcPts val="0"/>
              </a:spcBef>
              <a:buFont typeface="Arial" panose="020B0604020202020204" pitchFamily="34" charset="0"/>
              <a:buChar char="•"/>
            </a:pPr>
            <a:r>
              <a:rPr lang="en-US" sz="2400" dirty="0">
                <a:solidFill>
                  <a:schemeClr val="tx1"/>
                </a:solidFill>
              </a:rPr>
              <a:t>Kneel beside child’s feet on the child’s right</a:t>
            </a:r>
          </a:p>
          <a:p>
            <a:pPr lvl="1">
              <a:lnSpc>
                <a:spcPct val="120000"/>
              </a:lnSpc>
              <a:spcBef>
                <a:spcPts val="0"/>
              </a:spcBef>
              <a:buFont typeface="Arial" panose="020B0604020202020204" pitchFamily="34" charset="0"/>
              <a:buChar char="•"/>
            </a:pPr>
            <a:r>
              <a:rPr lang="en-US" sz="2400" dirty="0">
                <a:solidFill>
                  <a:schemeClr val="tx1"/>
                </a:solidFill>
              </a:rPr>
              <a:t>Place left hand on child knees to ensure legs remain straight</a:t>
            </a:r>
          </a:p>
          <a:p>
            <a:pPr lvl="1">
              <a:lnSpc>
                <a:spcPct val="120000"/>
              </a:lnSpc>
              <a:spcBef>
                <a:spcPts val="0"/>
              </a:spcBef>
              <a:buFont typeface="Arial" panose="020B0604020202020204" pitchFamily="34" charset="0"/>
              <a:buChar char="•"/>
            </a:pPr>
            <a:r>
              <a:rPr lang="en-US" sz="2400" dirty="0">
                <a:solidFill>
                  <a:schemeClr val="tx1"/>
                </a:solidFill>
              </a:rPr>
              <a:t>Ensure that feet are FLAT against the cursor</a:t>
            </a:r>
          </a:p>
          <a:p>
            <a:pPr lvl="1">
              <a:lnSpc>
                <a:spcPct val="120000"/>
              </a:lnSpc>
              <a:spcBef>
                <a:spcPts val="0"/>
              </a:spcBef>
              <a:buFont typeface="Arial" panose="020B0604020202020204" pitchFamily="34" charset="0"/>
              <a:buChar char="•"/>
            </a:pPr>
            <a:r>
              <a:rPr lang="en-US" sz="2400" dirty="0">
                <a:solidFill>
                  <a:schemeClr val="tx1"/>
                </a:solidFill>
              </a:rPr>
              <a:t>Take the reading</a:t>
            </a:r>
          </a:p>
          <a:p>
            <a:pPr lvl="1">
              <a:lnSpc>
                <a:spcPct val="120000"/>
              </a:lnSpc>
              <a:spcBef>
                <a:spcPts val="0"/>
              </a:spcBef>
              <a:buFont typeface="Arial" panose="020B0604020202020204" pitchFamily="34" charset="0"/>
              <a:buChar char="•"/>
            </a:pPr>
            <a:endParaRPr lang="en-US" sz="2400" dirty="0">
              <a:solidFill>
                <a:schemeClr val="tx1"/>
              </a:solidFill>
            </a:endParaRPr>
          </a:p>
          <a:p>
            <a:pPr marL="76199" indent="0">
              <a:lnSpc>
                <a:spcPct val="120000"/>
              </a:lnSpc>
              <a:spcBef>
                <a:spcPts val="0"/>
              </a:spcBef>
              <a:buNone/>
            </a:pPr>
            <a:r>
              <a:rPr lang="en-US" sz="2400" b="1" dirty="0">
                <a:solidFill>
                  <a:schemeClr val="tx1"/>
                </a:solidFill>
              </a:rPr>
              <a:t>Assistant</a:t>
            </a:r>
            <a:endParaRPr lang="en-US" sz="2400" dirty="0">
              <a:solidFill>
                <a:schemeClr val="tx1"/>
              </a:solidFill>
            </a:endParaRPr>
          </a:p>
          <a:p>
            <a:pPr lvl="1">
              <a:lnSpc>
                <a:spcPct val="120000"/>
              </a:lnSpc>
              <a:spcBef>
                <a:spcPts val="0"/>
              </a:spcBef>
              <a:buFont typeface="Arial" panose="020B0604020202020204" pitchFamily="34" charset="0"/>
              <a:buChar char="•"/>
            </a:pPr>
            <a:r>
              <a:rPr lang="en-US" sz="2400" dirty="0"/>
              <a:t>Kneel at top of child’s head</a:t>
            </a:r>
          </a:p>
          <a:p>
            <a:pPr lvl="1">
              <a:lnSpc>
                <a:spcPct val="120000"/>
              </a:lnSpc>
              <a:spcBef>
                <a:spcPts val="0"/>
              </a:spcBef>
              <a:buFont typeface="Arial" panose="020B0604020202020204" pitchFamily="34" charset="0"/>
              <a:buChar char="•"/>
            </a:pPr>
            <a:r>
              <a:rPr lang="en-US" sz="2400" dirty="0"/>
              <a:t>Gently but firmly holds both sides of child’s head and ensures child is looking straight up towards the sky</a:t>
            </a:r>
          </a:p>
          <a:p>
            <a:pPr marL="609585" lvl="1" indent="0">
              <a:lnSpc>
                <a:spcPct val="120000"/>
              </a:lnSpc>
              <a:spcBef>
                <a:spcPts val="0"/>
              </a:spcBef>
              <a:buNone/>
            </a:pPr>
            <a:endParaRPr lang="en-US" sz="2400" dirty="0"/>
          </a:p>
          <a:p>
            <a:pPr marL="76199" indent="0">
              <a:lnSpc>
                <a:spcPct val="120000"/>
              </a:lnSpc>
              <a:spcBef>
                <a:spcPts val="0"/>
              </a:spcBef>
              <a:buNone/>
            </a:pPr>
            <a:r>
              <a:rPr lang="en-US" sz="2400" b="1" dirty="0"/>
              <a:t>Team leader</a:t>
            </a:r>
            <a:endParaRPr lang="en-US" sz="2400" b="1" dirty="0">
              <a:solidFill>
                <a:schemeClr val="tx1"/>
              </a:solidFill>
            </a:endParaRPr>
          </a:p>
          <a:p>
            <a:pPr lvl="1">
              <a:lnSpc>
                <a:spcPct val="120000"/>
              </a:lnSpc>
              <a:spcBef>
                <a:spcPts val="0"/>
              </a:spcBef>
              <a:buFont typeface="Arial" panose="020B0604020202020204" pitchFamily="34" charset="0"/>
              <a:buChar char="•"/>
            </a:pPr>
            <a:r>
              <a:rPr lang="en-US" sz="2400" dirty="0">
                <a:solidFill>
                  <a:schemeClr val="tx1"/>
                </a:solidFill>
              </a:rPr>
              <a:t>Record the reading</a:t>
            </a:r>
            <a:endParaRPr lang="en-US" sz="2400" dirty="0"/>
          </a:p>
        </p:txBody>
      </p:sp>
    </p:spTree>
    <p:extLst>
      <p:ext uri="{BB962C8B-B14F-4D97-AF65-F5344CB8AC3E}">
        <p14:creationId xmlns:p14="http://schemas.microsoft.com/office/powerpoint/2010/main" val="30018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F8FB391-F1C8-43D6-898C-26342ECFBB23}"/>
              </a:ext>
            </a:extLst>
          </p:cNvPr>
          <p:cNvSpPr txBox="1">
            <a:spLocks/>
          </p:cNvSpPr>
          <p:nvPr/>
        </p:nvSpPr>
        <p:spPr>
          <a:xfrm>
            <a:off x="278712" y="272466"/>
            <a:ext cx="11672416" cy="824716"/>
          </a:xfrm>
          <a:prstGeom prst="rect">
            <a:avLst/>
          </a:prstGeom>
        </p:spPr>
        <p:txBody>
          <a:bodyPr vert="horz" lIns="0" tIns="0" rIns="0" bIns="0" rtlCol="0" anchor="b" anchorCtr="0">
            <a:normAutofit/>
          </a:bodyPr>
          <a:lstStyle>
            <a:lvl1pPr algn="l" defTabSz="609585" rtl="0" eaLnBrk="1" latinLnBrk="0" hangingPunct="1">
              <a:lnSpc>
                <a:spcPct val="90000"/>
              </a:lnSpc>
              <a:spcBef>
                <a:spcPct val="0"/>
              </a:spcBef>
              <a:buNone/>
              <a:defRPr sz="4800" b="1" kern="1200">
                <a:solidFill>
                  <a:schemeClr val="accent1"/>
                </a:solidFill>
                <a:latin typeface="+mj-lt"/>
                <a:ea typeface="+mj-ea"/>
                <a:cs typeface="+mj-cs"/>
              </a:defRPr>
            </a:lvl1pPr>
          </a:lstStyle>
          <a:p>
            <a:r>
              <a:rPr lang="en-US" dirty="0"/>
              <a:t>Measuring Height (≥87.0 cm) (1/3)</a:t>
            </a:r>
          </a:p>
        </p:txBody>
      </p:sp>
      <p:pic>
        <p:nvPicPr>
          <p:cNvPr id="2" name="Picture 6" descr="DSC03389">
            <a:extLst>
              <a:ext uri="{FF2B5EF4-FFF2-40B4-BE49-F238E27FC236}">
                <a16:creationId xmlns:a16="http://schemas.microsoft.com/office/drawing/2014/main" id="{295B0EBF-B86A-4EE0-9D62-9876E63D1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375" y="2554392"/>
            <a:ext cx="1992312"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DSC03402">
            <a:extLst>
              <a:ext uri="{FF2B5EF4-FFF2-40B4-BE49-F238E27FC236}">
                <a16:creationId xmlns:a16="http://schemas.microsoft.com/office/drawing/2014/main" id="{5EE7A94D-74E9-45FA-ADE9-3F3670AD1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568" y="1392192"/>
            <a:ext cx="19145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IMG_3022">
            <a:extLst>
              <a:ext uri="{FF2B5EF4-FFF2-40B4-BE49-F238E27FC236}">
                <a16:creationId xmlns:a16="http://schemas.microsoft.com/office/drawing/2014/main" id="{F38AF492-DD0A-4A64-8F75-1707F6CDFC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512" y="2992242"/>
            <a:ext cx="1919843" cy="25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SN9802A.TIF">
            <a:extLst>
              <a:ext uri="{FF2B5EF4-FFF2-40B4-BE49-F238E27FC236}">
                <a16:creationId xmlns:a16="http://schemas.microsoft.com/office/drawing/2014/main" id="{B130648B-1250-43A9-B31E-7F6CD5AC157C}"/>
              </a:ext>
            </a:extLst>
          </p:cNvPr>
          <p:cNvPicPr>
            <a:picLocks noChangeAspect="1" noChangeArrowheads="1"/>
          </p:cNvPicPr>
          <p:nvPr/>
        </p:nvPicPr>
        <p:blipFill>
          <a:blip r:embed="rId6" r:link="rId7">
            <a:lum contrast="-6000"/>
            <a:extLst>
              <a:ext uri="{28A0092B-C50C-407E-A947-70E740481C1C}">
                <a14:useLocalDpi xmlns:a14="http://schemas.microsoft.com/office/drawing/2010/main" val="0"/>
              </a:ext>
            </a:extLst>
          </a:blip>
          <a:srcRect/>
          <a:stretch>
            <a:fillRect/>
          </a:stretch>
        </p:blipFill>
        <p:spPr bwMode="auto">
          <a:xfrm>
            <a:off x="5182774" y="1348197"/>
            <a:ext cx="3674182" cy="499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6629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972" y="909136"/>
            <a:ext cx="11158055" cy="5039727"/>
          </a:xfrm>
        </p:spPr>
        <p:txBody>
          <a:bodyPr rtlCol="0">
            <a:normAutofit fontScale="92500"/>
          </a:bodyPr>
          <a:lstStyle/>
          <a:p>
            <a:pPr marL="514350" indent="-514350">
              <a:lnSpc>
                <a:spcPct val="134000"/>
              </a:lnSpc>
              <a:spcBef>
                <a:spcPts val="0"/>
              </a:spcBef>
              <a:spcAft>
                <a:spcPts val="0"/>
              </a:spcAft>
              <a:buFont typeface="+mj-lt"/>
              <a:buAutoNum type="arabicPeriod"/>
              <a:defRPr/>
            </a:pPr>
            <a:r>
              <a:rPr lang="en-US" sz="2200" dirty="0"/>
              <a:t>Place the board on a </a:t>
            </a:r>
            <a:r>
              <a:rPr lang="en-US" sz="2200" b="1" dirty="0"/>
              <a:t>plane and solid </a:t>
            </a:r>
            <a:r>
              <a:rPr lang="en-US" sz="2200" dirty="0"/>
              <a:t>surface against a wall, a table or a tree </a:t>
            </a:r>
            <a:r>
              <a:rPr lang="en-US" sz="2200" dirty="0">
                <a:sym typeface="Wingdings" panose="05000000000000000000" pitchFamily="2" charset="2"/>
              </a:rPr>
              <a:t></a:t>
            </a:r>
            <a:r>
              <a:rPr lang="en-US" sz="2200" dirty="0"/>
              <a:t> Ensure that the board does not move.</a:t>
            </a:r>
          </a:p>
          <a:p>
            <a:pPr marL="514350" indent="-514350">
              <a:lnSpc>
                <a:spcPct val="134000"/>
              </a:lnSpc>
              <a:spcBef>
                <a:spcPts val="0"/>
              </a:spcBef>
              <a:spcAft>
                <a:spcPts val="0"/>
              </a:spcAft>
              <a:buFont typeface="+mj-lt"/>
              <a:buAutoNum type="arabicPeriod"/>
              <a:defRPr/>
            </a:pPr>
            <a:r>
              <a:rPr lang="en-US" sz="2200" dirty="0"/>
              <a:t>Ask the mother to take the child’s shoes off and to undo the node or hair style that could interfere with the height measurement. Ask her to bring the child to the board and to kneel in front of the child.</a:t>
            </a:r>
          </a:p>
          <a:p>
            <a:pPr marL="514350" indent="-514350">
              <a:lnSpc>
                <a:spcPct val="134000"/>
              </a:lnSpc>
              <a:spcBef>
                <a:spcPts val="0"/>
              </a:spcBef>
              <a:spcAft>
                <a:spcPts val="0"/>
              </a:spcAft>
              <a:buFont typeface="+mj-lt"/>
              <a:buAutoNum type="arabicPeriod"/>
              <a:defRPr/>
            </a:pPr>
            <a:r>
              <a:rPr lang="en-US" sz="2200" b="1" dirty="0"/>
              <a:t>Assistant</a:t>
            </a:r>
            <a:r>
              <a:rPr lang="en-US" sz="2200" dirty="0"/>
              <a:t> kneels with both legs beside the child.</a:t>
            </a:r>
          </a:p>
          <a:p>
            <a:pPr marL="514350" indent="-514350">
              <a:lnSpc>
                <a:spcPct val="134000"/>
              </a:lnSpc>
              <a:spcBef>
                <a:spcPts val="0"/>
              </a:spcBef>
              <a:spcAft>
                <a:spcPts val="0"/>
              </a:spcAft>
              <a:buFont typeface="+mj-lt"/>
              <a:buAutoNum type="arabicPeriod"/>
              <a:defRPr/>
            </a:pPr>
            <a:r>
              <a:rPr lang="en-US" sz="2200" b="1" dirty="0"/>
              <a:t>Assistant</a:t>
            </a:r>
            <a:r>
              <a:rPr lang="en-US" sz="2200" dirty="0"/>
              <a:t> puts the child’s feet flat and joined at the </a:t>
            </a:r>
            <a:r>
              <a:rPr lang="en-US" sz="2200" dirty="0" err="1"/>
              <a:t>centre</a:t>
            </a:r>
            <a:r>
              <a:rPr lang="en-US" sz="2200" dirty="0"/>
              <a:t> and against the back and base of the board. </a:t>
            </a:r>
          </a:p>
          <a:p>
            <a:pPr marL="514350" indent="-514350">
              <a:lnSpc>
                <a:spcPct val="134000"/>
              </a:lnSpc>
              <a:spcBef>
                <a:spcPts val="0"/>
              </a:spcBef>
              <a:spcAft>
                <a:spcPts val="0"/>
              </a:spcAft>
              <a:buFont typeface="+mj-lt"/>
              <a:buAutoNum type="arabicPeriod"/>
              <a:defRPr/>
            </a:pPr>
            <a:r>
              <a:rPr lang="en-US" sz="2200" b="1" dirty="0"/>
              <a:t>Assistant</a:t>
            </a:r>
            <a:r>
              <a:rPr lang="en-US" sz="2200" dirty="0"/>
              <a:t> puts his/her right hand just over the child’s ankles on the tibias and his/her left hand on the child’s knees and push against the board </a:t>
            </a:r>
            <a:r>
              <a:rPr lang="en-US" sz="2200" dirty="0">
                <a:sym typeface="Wingdings" panose="05000000000000000000" pitchFamily="2" charset="2"/>
              </a:rPr>
              <a:t></a:t>
            </a:r>
            <a:r>
              <a:rPr lang="en-US" sz="2200" dirty="0"/>
              <a:t> Child’s legs are straight, heels and calves are against the board.</a:t>
            </a:r>
          </a:p>
          <a:p>
            <a:pPr marL="514350" indent="-514350">
              <a:lnSpc>
                <a:spcPct val="134000"/>
              </a:lnSpc>
              <a:spcBef>
                <a:spcPts val="0"/>
              </a:spcBef>
              <a:spcAft>
                <a:spcPts val="0"/>
              </a:spcAft>
              <a:buFont typeface="+mj-lt"/>
              <a:buAutoNum type="arabicPeriod"/>
              <a:defRPr/>
            </a:pPr>
            <a:r>
              <a:rPr lang="en-US" sz="2200" b="1" dirty="0"/>
              <a:t>Assistant</a:t>
            </a:r>
            <a:r>
              <a:rPr lang="en-US" sz="2200" dirty="0"/>
              <a:t> informs the </a:t>
            </a:r>
            <a:r>
              <a:rPr lang="en-US" sz="2200" b="1" dirty="0"/>
              <a:t>Measurer</a:t>
            </a:r>
            <a:r>
              <a:rPr lang="en-US" sz="2200" dirty="0"/>
              <a:t> when he/she has finished positioning the feet and legs.</a:t>
            </a:r>
          </a:p>
        </p:txBody>
      </p:sp>
      <p:sp>
        <p:nvSpPr>
          <p:cNvPr id="4" name="Titre 1">
            <a:extLst>
              <a:ext uri="{FF2B5EF4-FFF2-40B4-BE49-F238E27FC236}">
                <a16:creationId xmlns:a16="http://schemas.microsoft.com/office/drawing/2014/main" id="{7B98B717-028C-4CC9-ABE4-F75F526FFDDF}"/>
              </a:ext>
            </a:extLst>
          </p:cNvPr>
          <p:cNvSpPr txBox="1">
            <a:spLocks/>
          </p:cNvSpPr>
          <p:nvPr/>
        </p:nvSpPr>
        <p:spPr>
          <a:xfrm>
            <a:off x="259792" y="0"/>
            <a:ext cx="11672416" cy="824716"/>
          </a:xfrm>
          <a:prstGeom prst="rect">
            <a:avLst/>
          </a:prstGeom>
        </p:spPr>
        <p:txBody>
          <a:bodyPr vert="horz" lIns="0" tIns="0" rIns="0" bIns="0" rtlCol="0" anchor="b" anchorCtr="0">
            <a:normAutofit/>
          </a:bodyPr>
          <a:lstStyle>
            <a:lvl1pPr algn="l" defTabSz="609585" rtl="0" eaLnBrk="1" latinLnBrk="0" hangingPunct="1">
              <a:lnSpc>
                <a:spcPct val="90000"/>
              </a:lnSpc>
              <a:spcBef>
                <a:spcPct val="0"/>
              </a:spcBef>
              <a:buNone/>
              <a:defRPr sz="4800" b="1" kern="1200">
                <a:solidFill>
                  <a:schemeClr val="accent1"/>
                </a:solidFill>
                <a:latin typeface="+mj-lt"/>
                <a:ea typeface="+mj-ea"/>
                <a:cs typeface="+mj-cs"/>
              </a:defRPr>
            </a:lvl1pPr>
          </a:lstStyle>
          <a:p>
            <a:r>
              <a:rPr lang="en-US" dirty="0"/>
              <a:t>Measuring Height (≥87.0 cm) (2/3)</a:t>
            </a:r>
          </a:p>
        </p:txBody>
      </p:sp>
    </p:spTree>
    <p:extLst>
      <p:ext uri="{BB962C8B-B14F-4D97-AF65-F5344CB8AC3E}">
        <p14:creationId xmlns:p14="http://schemas.microsoft.com/office/powerpoint/2010/main" val="1013866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972" y="1170393"/>
            <a:ext cx="11158055" cy="5039727"/>
          </a:xfrm>
        </p:spPr>
        <p:txBody>
          <a:bodyPr rtlCol="0">
            <a:noAutofit/>
          </a:bodyPr>
          <a:lstStyle/>
          <a:p>
            <a:pPr marL="514350" marR="0" lvl="0" indent="-514350" algn="l" defTabSz="609585" rtl="0" eaLnBrk="1" fontAlgn="auto" latinLnBrk="0" hangingPunct="1">
              <a:lnSpc>
                <a:spcPct val="134000"/>
              </a:lnSpc>
              <a:spcBef>
                <a:spcPts val="0"/>
              </a:spcBef>
              <a:spcAft>
                <a:spcPts val="0"/>
              </a:spcAft>
              <a:buClr>
                <a:srgbClr val="0072BC"/>
              </a:buClr>
              <a:buSzTx/>
              <a:buFont typeface="+mj-lt"/>
              <a:buAutoNum type="arabicPeriod" startAt="7"/>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Measurer</a:t>
            </a:r>
            <a:r>
              <a:rPr kumimoji="0" lang="en-US" sz="21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tells the child to look straight ahead towards his/her mother  Ensure that the child’s line of vision is parallel to the ground.</a:t>
            </a:r>
          </a:p>
          <a:p>
            <a:pPr marL="514350" marR="0" lvl="0" indent="-514350" algn="l" defTabSz="609585" rtl="0" eaLnBrk="1" fontAlgn="auto" latinLnBrk="0" hangingPunct="1">
              <a:lnSpc>
                <a:spcPct val="134000"/>
              </a:lnSpc>
              <a:spcBef>
                <a:spcPts val="0"/>
              </a:spcBef>
              <a:spcAft>
                <a:spcPts val="0"/>
              </a:spcAft>
              <a:buClr>
                <a:srgbClr val="0072BC"/>
              </a:buClr>
              <a:buSzTx/>
              <a:buFont typeface="+mj-lt"/>
              <a:buAutoNum type="arabicPeriod" startAt="7"/>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Measurer</a:t>
            </a:r>
            <a:r>
              <a:rPr kumimoji="0" lang="en-US" sz="21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puts his/her left hand on the child’s chin (not cover the child mouth or ears).</a:t>
            </a:r>
          </a:p>
          <a:p>
            <a:pPr marL="514350" marR="0" lvl="0" indent="-514350" algn="l" defTabSz="609585" rtl="0" eaLnBrk="1" fontAlgn="auto" latinLnBrk="0" hangingPunct="1">
              <a:lnSpc>
                <a:spcPct val="134000"/>
              </a:lnSpc>
              <a:spcBef>
                <a:spcPts val="0"/>
              </a:spcBef>
              <a:spcAft>
                <a:spcPts val="0"/>
              </a:spcAft>
              <a:buClr>
                <a:srgbClr val="0072BC"/>
              </a:buClr>
              <a:buSzTx/>
              <a:buFont typeface="+mj-lt"/>
              <a:buAutoNum type="arabicPeriod" startAt="7"/>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Measurer</a:t>
            </a:r>
            <a:r>
              <a:rPr kumimoji="0" lang="en-US" sz="21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ensures that the child’s shoulder are at the same level, hands on the side, and the head, the shoulder blades and the buttocks are against the board.</a:t>
            </a:r>
          </a:p>
          <a:p>
            <a:pPr marL="514350" marR="0" lvl="0" indent="-514350" algn="l" defTabSz="609585" rtl="0" eaLnBrk="1" fontAlgn="auto" latinLnBrk="0" hangingPunct="1">
              <a:lnSpc>
                <a:spcPct val="134000"/>
              </a:lnSpc>
              <a:spcBef>
                <a:spcPts val="0"/>
              </a:spcBef>
              <a:spcAft>
                <a:spcPts val="0"/>
              </a:spcAft>
              <a:buClr>
                <a:srgbClr val="0072BC"/>
              </a:buClr>
              <a:buSzTx/>
              <a:buFont typeface="+mj-lt"/>
              <a:buAutoNum type="arabicPeriod" startAt="7"/>
              <a:tabLst/>
              <a:defRPr/>
            </a:pPr>
            <a:r>
              <a:rPr kumimoji="0" lang="en-US" sz="21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With his/her right hand, </a:t>
            </a:r>
            <a:r>
              <a:rPr kumimoji="0" lang="en-US" sz="21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Measurer</a:t>
            </a:r>
            <a:r>
              <a:rPr kumimoji="0" lang="en-US" sz="21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lower the cursor on the child’s head.</a:t>
            </a:r>
          </a:p>
          <a:p>
            <a:pPr marL="514350" marR="0" lvl="0" indent="-514350" algn="l" defTabSz="609585" rtl="0" eaLnBrk="1" fontAlgn="auto" latinLnBrk="0" hangingPunct="1">
              <a:lnSpc>
                <a:spcPct val="134000"/>
              </a:lnSpc>
              <a:spcBef>
                <a:spcPts val="0"/>
              </a:spcBef>
              <a:spcAft>
                <a:spcPts val="0"/>
              </a:spcAft>
              <a:buClr>
                <a:srgbClr val="0072BC"/>
              </a:buClr>
              <a:buSzTx/>
              <a:buFont typeface="+mj-lt"/>
              <a:buAutoNum type="arabicPeriod" startAt="7"/>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Measurer</a:t>
            </a:r>
            <a:r>
              <a:rPr kumimoji="0" lang="en-US" sz="21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and </a:t>
            </a:r>
            <a:r>
              <a:rPr kumimoji="0" lang="en-US" sz="21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Assistant</a:t>
            </a:r>
            <a:r>
              <a:rPr kumimoji="0" lang="en-US" sz="21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verify the child’s position  </a:t>
            </a:r>
            <a:r>
              <a:rPr kumimoji="0" lang="en-US" sz="2100" b="1" i="0" u="sng"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Repeat any necessary step</a:t>
            </a:r>
          </a:p>
          <a:p>
            <a:pPr marL="514350" marR="0" lvl="0" indent="-514350" algn="l" defTabSz="609585" rtl="0" eaLnBrk="1" fontAlgn="auto" latinLnBrk="0" hangingPunct="1">
              <a:lnSpc>
                <a:spcPct val="134000"/>
              </a:lnSpc>
              <a:spcBef>
                <a:spcPts val="0"/>
              </a:spcBef>
              <a:spcAft>
                <a:spcPts val="0"/>
              </a:spcAft>
              <a:buClr>
                <a:srgbClr val="0072BC"/>
              </a:buClr>
              <a:buSzTx/>
              <a:buFont typeface="+mj-lt"/>
              <a:buAutoNum type="arabicPeriod" startAt="7"/>
              <a:tabLst/>
              <a:defRPr/>
            </a:pPr>
            <a:r>
              <a:rPr kumimoji="0" lang="en-US" sz="21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Once the child’s position is correct, </a:t>
            </a:r>
            <a:r>
              <a:rPr kumimoji="0" lang="en-US" sz="21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Measurer</a:t>
            </a:r>
            <a:r>
              <a:rPr kumimoji="0" lang="en-US" sz="21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will read the measure out loud to the nearest </a:t>
            </a:r>
            <a:r>
              <a:rPr kumimoji="0" lang="en-US" sz="2100" b="1" i="0" u="sng"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0.1 cm </a:t>
            </a:r>
            <a:r>
              <a:rPr kumimoji="0" lang="en-US" sz="21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(1 mm).</a:t>
            </a:r>
          </a:p>
          <a:p>
            <a:pPr marL="514350" marR="0" lvl="0" indent="-514350" algn="l" defTabSz="609585" rtl="0" eaLnBrk="1" fontAlgn="auto" latinLnBrk="0" hangingPunct="1">
              <a:lnSpc>
                <a:spcPct val="134000"/>
              </a:lnSpc>
              <a:spcBef>
                <a:spcPts val="0"/>
              </a:spcBef>
              <a:spcAft>
                <a:spcPts val="0"/>
              </a:spcAft>
              <a:buClr>
                <a:srgbClr val="0072BC"/>
              </a:buClr>
              <a:buSzTx/>
              <a:buFont typeface="+mj-lt"/>
              <a:buAutoNum type="arabicPeriod" startAt="7"/>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Team leader </a:t>
            </a:r>
            <a:r>
              <a:rPr kumimoji="0" lang="en-US" sz="21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repeats the measurement out loud and records it in the questionnaire.</a:t>
            </a:r>
            <a:endParaRPr kumimoji="0" lang="fr-FR" sz="21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endParaRPr>
          </a:p>
        </p:txBody>
      </p:sp>
      <p:sp>
        <p:nvSpPr>
          <p:cNvPr id="4" name="Titre 1">
            <a:extLst>
              <a:ext uri="{FF2B5EF4-FFF2-40B4-BE49-F238E27FC236}">
                <a16:creationId xmlns:a16="http://schemas.microsoft.com/office/drawing/2014/main" id="{7B98B717-028C-4CC9-ABE4-F75F526FFDDF}"/>
              </a:ext>
            </a:extLst>
          </p:cNvPr>
          <p:cNvSpPr txBox="1">
            <a:spLocks/>
          </p:cNvSpPr>
          <p:nvPr/>
        </p:nvSpPr>
        <p:spPr>
          <a:xfrm>
            <a:off x="259792" y="0"/>
            <a:ext cx="11672416" cy="824716"/>
          </a:xfrm>
          <a:prstGeom prst="rect">
            <a:avLst/>
          </a:prstGeom>
        </p:spPr>
        <p:txBody>
          <a:bodyPr vert="horz" lIns="0" tIns="0" rIns="0" bIns="0" rtlCol="0" anchor="b" anchorCtr="0">
            <a:normAutofit/>
          </a:bodyPr>
          <a:lstStyle>
            <a:lvl1pPr algn="l" defTabSz="609585" rtl="0" eaLnBrk="1" latinLnBrk="0" hangingPunct="1">
              <a:lnSpc>
                <a:spcPct val="90000"/>
              </a:lnSpc>
              <a:spcBef>
                <a:spcPct val="0"/>
              </a:spcBef>
              <a:buNone/>
              <a:defRPr sz="4800" b="1" kern="1200">
                <a:solidFill>
                  <a:schemeClr val="accent1"/>
                </a:solidFill>
                <a:latin typeface="+mj-lt"/>
                <a:ea typeface="+mj-ea"/>
                <a:cs typeface="+mj-cs"/>
              </a:defRPr>
            </a:lvl1pPr>
          </a:lstStyle>
          <a:p>
            <a:r>
              <a:rPr lang="en-US" dirty="0"/>
              <a:t>Measuring Height (≥87.0 cm) (3/3)</a:t>
            </a:r>
          </a:p>
        </p:txBody>
      </p:sp>
    </p:spTree>
    <p:extLst>
      <p:ext uri="{BB962C8B-B14F-4D97-AF65-F5344CB8AC3E}">
        <p14:creationId xmlns:p14="http://schemas.microsoft.com/office/powerpoint/2010/main" val="3532049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a:t>Roles</a:t>
            </a:r>
          </a:p>
        </p:txBody>
      </p:sp>
      <p:sp>
        <p:nvSpPr>
          <p:cNvPr id="3" name="Espace réservé du contenu 2"/>
          <p:cNvSpPr>
            <a:spLocks noGrp="1"/>
          </p:cNvSpPr>
          <p:nvPr>
            <p:ph idx="1"/>
          </p:nvPr>
        </p:nvSpPr>
        <p:spPr>
          <a:xfrm>
            <a:off x="364115" y="1047687"/>
            <a:ext cx="11501610" cy="5189517"/>
          </a:xfrm>
        </p:spPr>
        <p:txBody>
          <a:bodyPr>
            <a:normAutofit/>
          </a:bodyPr>
          <a:lstStyle/>
          <a:p>
            <a:pPr marL="76199" indent="0">
              <a:lnSpc>
                <a:spcPct val="120000"/>
              </a:lnSpc>
              <a:spcBef>
                <a:spcPts val="0"/>
              </a:spcBef>
              <a:buNone/>
            </a:pPr>
            <a:r>
              <a:rPr lang="en-US" sz="2400" b="1" dirty="0"/>
              <a:t>Measurer</a:t>
            </a:r>
            <a:r>
              <a:rPr lang="en-US" sz="2400" dirty="0"/>
              <a:t> </a:t>
            </a:r>
            <a:endParaRPr lang="en-US" sz="2400" b="1" dirty="0">
              <a:solidFill>
                <a:schemeClr val="tx1"/>
              </a:solidFill>
            </a:endParaRPr>
          </a:p>
          <a:p>
            <a:pPr lvl="1">
              <a:lnSpc>
                <a:spcPct val="150000"/>
              </a:lnSpc>
              <a:spcBef>
                <a:spcPts val="0"/>
              </a:spcBef>
              <a:buFont typeface="Arial" panose="020B0604020202020204" pitchFamily="34" charset="0"/>
              <a:buChar char="•"/>
            </a:pPr>
            <a:r>
              <a:rPr lang="en-US" sz="2400" dirty="0">
                <a:solidFill>
                  <a:schemeClr val="tx1"/>
                </a:solidFill>
              </a:rPr>
              <a:t>Kneels beside child’s head on the child’s right</a:t>
            </a:r>
          </a:p>
          <a:p>
            <a:pPr lvl="1">
              <a:lnSpc>
                <a:spcPct val="150000"/>
              </a:lnSpc>
              <a:spcBef>
                <a:spcPts val="0"/>
              </a:spcBef>
              <a:buFont typeface="Arial" panose="020B0604020202020204" pitchFamily="34" charset="0"/>
              <a:buChar char="•"/>
            </a:pPr>
            <a:r>
              <a:rPr lang="en-US" sz="2400" dirty="0">
                <a:solidFill>
                  <a:schemeClr val="tx1"/>
                </a:solidFill>
              </a:rPr>
              <a:t>Left hand gently but firmly holds the child neck/jaw straight and ensures that the child is looking straight ahead</a:t>
            </a:r>
          </a:p>
          <a:p>
            <a:pPr lvl="1">
              <a:lnSpc>
                <a:spcPct val="150000"/>
              </a:lnSpc>
              <a:spcBef>
                <a:spcPts val="0"/>
              </a:spcBef>
              <a:buFont typeface="Arial" panose="020B0604020202020204" pitchFamily="34" charset="0"/>
              <a:buChar char="•"/>
            </a:pPr>
            <a:r>
              <a:rPr lang="en-US" sz="2400" dirty="0">
                <a:solidFill>
                  <a:schemeClr val="tx1"/>
                </a:solidFill>
              </a:rPr>
              <a:t>Check to see that heels, calves, buttocks, shoulders, and head are touching the height board</a:t>
            </a:r>
          </a:p>
          <a:p>
            <a:pPr lvl="1">
              <a:lnSpc>
                <a:spcPct val="150000"/>
              </a:lnSpc>
              <a:spcBef>
                <a:spcPts val="0"/>
              </a:spcBef>
              <a:buFont typeface="Arial" panose="020B0604020202020204" pitchFamily="34" charset="0"/>
              <a:buChar char="•"/>
            </a:pPr>
            <a:r>
              <a:rPr lang="en-US" sz="2400" dirty="0">
                <a:solidFill>
                  <a:schemeClr val="tx1"/>
                </a:solidFill>
              </a:rPr>
              <a:t>Right hand on cursor and slowly lowers it so that is touching the child’s head</a:t>
            </a:r>
          </a:p>
          <a:p>
            <a:pPr lvl="1">
              <a:lnSpc>
                <a:spcPct val="150000"/>
              </a:lnSpc>
              <a:spcBef>
                <a:spcPts val="0"/>
              </a:spcBef>
              <a:buFont typeface="Arial" panose="020B0604020202020204" pitchFamily="34" charset="0"/>
              <a:buChar char="•"/>
            </a:pPr>
            <a:r>
              <a:rPr lang="en-US" sz="2400" dirty="0">
                <a:solidFill>
                  <a:schemeClr val="tx1"/>
                </a:solidFill>
              </a:rPr>
              <a:t>Takes the reading</a:t>
            </a:r>
          </a:p>
        </p:txBody>
      </p:sp>
    </p:spTree>
    <p:extLst>
      <p:ext uri="{BB962C8B-B14F-4D97-AF65-F5344CB8AC3E}">
        <p14:creationId xmlns:p14="http://schemas.microsoft.com/office/powerpoint/2010/main" val="790542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a:t>Roles</a:t>
            </a:r>
          </a:p>
        </p:txBody>
      </p:sp>
      <p:sp>
        <p:nvSpPr>
          <p:cNvPr id="3" name="Espace réservé du contenu 2"/>
          <p:cNvSpPr>
            <a:spLocks noGrp="1"/>
          </p:cNvSpPr>
          <p:nvPr>
            <p:ph idx="1"/>
          </p:nvPr>
        </p:nvSpPr>
        <p:spPr>
          <a:xfrm>
            <a:off x="364115" y="1047687"/>
            <a:ext cx="11501610" cy="5189517"/>
          </a:xfrm>
        </p:spPr>
        <p:txBody>
          <a:bodyPr>
            <a:normAutofit/>
          </a:bodyPr>
          <a:lstStyle/>
          <a:p>
            <a:pPr marL="76199" indent="0">
              <a:lnSpc>
                <a:spcPct val="120000"/>
              </a:lnSpc>
              <a:spcBef>
                <a:spcPts val="0"/>
              </a:spcBef>
              <a:buNone/>
            </a:pPr>
            <a:r>
              <a:rPr lang="en-US" sz="2400" b="1" dirty="0">
                <a:solidFill>
                  <a:schemeClr val="tx1"/>
                </a:solidFill>
              </a:rPr>
              <a:t>Assistant</a:t>
            </a:r>
            <a:endParaRPr lang="en-US" sz="2400" dirty="0">
              <a:solidFill>
                <a:schemeClr val="tx1"/>
              </a:solidFill>
            </a:endParaRPr>
          </a:p>
          <a:p>
            <a:pPr lvl="1">
              <a:lnSpc>
                <a:spcPct val="150000"/>
              </a:lnSpc>
              <a:spcBef>
                <a:spcPts val="0"/>
              </a:spcBef>
              <a:buFont typeface="Arial" panose="020B0604020202020204" pitchFamily="34" charset="0"/>
              <a:buChar char="•"/>
            </a:pPr>
            <a:r>
              <a:rPr lang="en-US" sz="2400" dirty="0"/>
              <a:t>Kneels beside child’s feet on the child’s left</a:t>
            </a:r>
          </a:p>
          <a:p>
            <a:pPr lvl="1">
              <a:lnSpc>
                <a:spcPct val="150000"/>
              </a:lnSpc>
              <a:spcBef>
                <a:spcPts val="0"/>
              </a:spcBef>
              <a:buFont typeface="Arial" panose="020B0604020202020204" pitchFamily="34" charset="0"/>
              <a:buChar char="•"/>
            </a:pPr>
            <a:r>
              <a:rPr lang="en-US" sz="2400" dirty="0"/>
              <a:t>Place right hand on ankles and left hand on knees to ensure that the two legs are touching each other as well as the back of the height board</a:t>
            </a:r>
          </a:p>
          <a:p>
            <a:pPr marL="609585" lvl="1" indent="0">
              <a:lnSpc>
                <a:spcPct val="120000"/>
              </a:lnSpc>
              <a:spcBef>
                <a:spcPts val="0"/>
              </a:spcBef>
              <a:buNone/>
            </a:pPr>
            <a:endParaRPr lang="en-US" sz="2400" dirty="0"/>
          </a:p>
          <a:p>
            <a:pPr marL="76199" indent="0">
              <a:lnSpc>
                <a:spcPct val="120000"/>
              </a:lnSpc>
              <a:spcBef>
                <a:spcPts val="0"/>
              </a:spcBef>
              <a:buNone/>
            </a:pPr>
            <a:r>
              <a:rPr lang="en-US" sz="2400" b="1" dirty="0"/>
              <a:t>Team leader</a:t>
            </a:r>
            <a:endParaRPr lang="en-US" sz="2400" b="1" dirty="0">
              <a:solidFill>
                <a:schemeClr val="tx1"/>
              </a:solidFill>
            </a:endParaRPr>
          </a:p>
          <a:p>
            <a:pPr lvl="1">
              <a:lnSpc>
                <a:spcPct val="120000"/>
              </a:lnSpc>
              <a:spcBef>
                <a:spcPts val="0"/>
              </a:spcBef>
              <a:buFont typeface="Arial" panose="020B0604020202020204" pitchFamily="34" charset="0"/>
              <a:buChar char="•"/>
            </a:pPr>
            <a:r>
              <a:rPr lang="en-US" sz="2400" dirty="0">
                <a:solidFill>
                  <a:schemeClr val="tx1"/>
                </a:solidFill>
              </a:rPr>
              <a:t>Record the reading</a:t>
            </a:r>
            <a:endParaRPr lang="en-US" sz="2400" dirty="0"/>
          </a:p>
        </p:txBody>
      </p:sp>
    </p:spTree>
    <p:extLst>
      <p:ext uri="{BB962C8B-B14F-4D97-AF65-F5344CB8AC3E}">
        <p14:creationId xmlns:p14="http://schemas.microsoft.com/office/powerpoint/2010/main" val="1972809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836" y="790516"/>
            <a:ext cx="11913288" cy="1003178"/>
          </a:xfrm>
        </p:spPr>
        <p:txBody>
          <a:bodyPr>
            <a:normAutofit/>
          </a:bodyPr>
          <a:lstStyle/>
          <a:p>
            <a:pPr algn="ctr"/>
            <a:r>
              <a:rPr lang="en-US" altLang="fr-FR"/>
              <a:t>What is anthropometry?</a:t>
            </a:r>
            <a:endParaRPr lang="en-US"/>
          </a:p>
        </p:txBody>
      </p:sp>
      <p:pic>
        <p:nvPicPr>
          <p:cNvPr id="7" name="Picture 4" descr="http://www.avanceon.com/Portals/31626/images/C--Users-sschlegel-Pictures-Question-Mark-Man.jpg">
            <a:extLst>
              <a:ext uri="{FF2B5EF4-FFF2-40B4-BE49-F238E27FC236}">
                <a16:creationId xmlns:a16="http://schemas.microsoft.com/office/drawing/2014/main" id="{0B7C9F16-FC45-416F-92E6-CD08B6A70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730" y="2565759"/>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558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a:t>Say the measurements out loud</a:t>
            </a:r>
          </a:p>
        </p:txBody>
      </p:sp>
      <p:sp>
        <p:nvSpPr>
          <p:cNvPr id="3" name="Espace réservé du contenu 2"/>
          <p:cNvSpPr>
            <a:spLocks noGrp="1"/>
          </p:cNvSpPr>
          <p:nvPr>
            <p:ph idx="1"/>
          </p:nvPr>
        </p:nvSpPr>
        <p:spPr>
          <a:xfrm>
            <a:off x="278712" y="2003961"/>
            <a:ext cx="11489735" cy="2850078"/>
          </a:xfrm>
        </p:spPr>
        <p:txBody>
          <a:bodyPr>
            <a:normAutofit/>
          </a:bodyPr>
          <a:lstStyle/>
          <a:p>
            <a:pPr>
              <a:lnSpc>
                <a:spcPct val="120000"/>
              </a:lnSpc>
              <a:spcBef>
                <a:spcPts val="0"/>
              </a:spcBef>
              <a:buFont typeface="Arial" panose="020B0604020202020204" pitchFamily="34" charset="0"/>
              <a:buChar char="•"/>
            </a:pPr>
            <a:r>
              <a:rPr lang="en-US" sz="2600" dirty="0">
                <a:solidFill>
                  <a:schemeClr val="tx1"/>
                </a:solidFill>
              </a:rPr>
              <a:t>Measurer: </a:t>
            </a:r>
            <a:r>
              <a:rPr lang="en-US" sz="2600" b="1" dirty="0">
                <a:solidFill>
                  <a:schemeClr val="tx1"/>
                </a:solidFill>
              </a:rPr>
              <a:t>READ</a:t>
            </a:r>
            <a:endParaRPr lang="en-US" sz="2600" dirty="0">
              <a:solidFill>
                <a:schemeClr val="tx1"/>
              </a:solidFill>
            </a:endParaRPr>
          </a:p>
          <a:p>
            <a:pPr>
              <a:lnSpc>
                <a:spcPct val="120000"/>
              </a:lnSpc>
              <a:spcBef>
                <a:spcPts val="0"/>
              </a:spcBef>
              <a:buFont typeface="Arial" panose="020B0604020202020204" pitchFamily="34" charset="0"/>
              <a:buChar char="•"/>
            </a:pPr>
            <a:endParaRPr lang="en-US" sz="2600" dirty="0">
              <a:solidFill>
                <a:schemeClr val="tx1"/>
              </a:solidFill>
            </a:endParaRPr>
          </a:p>
          <a:p>
            <a:pPr>
              <a:lnSpc>
                <a:spcPct val="120000"/>
              </a:lnSpc>
              <a:spcBef>
                <a:spcPts val="0"/>
              </a:spcBef>
              <a:buFont typeface="Arial" panose="020B0604020202020204" pitchFamily="34" charset="0"/>
              <a:buChar char="•"/>
            </a:pPr>
            <a:r>
              <a:rPr lang="en-US" sz="2600" dirty="0">
                <a:solidFill>
                  <a:schemeClr val="tx1"/>
                </a:solidFill>
              </a:rPr>
              <a:t>Assistant: </a:t>
            </a:r>
            <a:r>
              <a:rPr lang="en-US" sz="2600" b="1" dirty="0">
                <a:solidFill>
                  <a:schemeClr val="tx1"/>
                </a:solidFill>
              </a:rPr>
              <a:t>LISTEN</a:t>
            </a:r>
            <a:endParaRPr lang="en-US" sz="2600" dirty="0">
              <a:solidFill>
                <a:schemeClr val="tx1"/>
              </a:solidFill>
            </a:endParaRPr>
          </a:p>
          <a:p>
            <a:pPr>
              <a:lnSpc>
                <a:spcPct val="120000"/>
              </a:lnSpc>
              <a:spcBef>
                <a:spcPts val="0"/>
              </a:spcBef>
              <a:buFont typeface="Arial" panose="020B0604020202020204" pitchFamily="34" charset="0"/>
              <a:buChar char="•"/>
            </a:pPr>
            <a:endParaRPr lang="en-US" sz="2600" dirty="0">
              <a:solidFill>
                <a:schemeClr val="tx1"/>
              </a:solidFill>
            </a:endParaRPr>
          </a:p>
          <a:p>
            <a:pPr>
              <a:lnSpc>
                <a:spcPct val="120000"/>
              </a:lnSpc>
              <a:spcBef>
                <a:spcPts val="0"/>
              </a:spcBef>
              <a:buFont typeface="Arial" panose="020B0604020202020204" pitchFamily="34" charset="0"/>
              <a:buChar char="•"/>
            </a:pPr>
            <a:r>
              <a:rPr lang="en-US" sz="2600" dirty="0">
                <a:solidFill>
                  <a:schemeClr val="tx1"/>
                </a:solidFill>
              </a:rPr>
              <a:t>Team leader: </a:t>
            </a:r>
            <a:r>
              <a:rPr lang="en-US" sz="2600" b="1" dirty="0">
                <a:solidFill>
                  <a:schemeClr val="tx1"/>
                </a:solidFill>
              </a:rPr>
              <a:t>REPEAT AND RECORD</a:t>
            </a:r>
            <a:endParaRPr lang="en-US" sz="2600" dirty="0">
              <a:solidFill>
                <a:schemeClr val="tx1"/>
              </a:solidFill>
            </a:endParaRPr>
          </a:p>
          <a:p>
            <a:pPr marL="0" indent="0">
              <a:lnSpc>
                <a:spcPct val="120000"/>
              </a:lnSpc>
              <a:spcBef>
                <a:spcPts val="0"/>
              </a:spcBef>
              <a:buNone/>
            </a:pPr>
            <a:endParaRPr lang="en-US" sz="2600" b="1" u="sng" dirty="0">
              <a:solidFill>
                <a:schemeClr val="tx1"/>
              </a:solidFill>
            </a:endParaRPr>
          </a:p>
        </p:txBody>
      </p:sp>
    </p:spTree>
    <p:extLst>
      <p:ext uri="{BB962C8B-B14F-4D97-AF65-F5344CB8AC3E}">
        <p14:creationId xmlns:p14="http://schemas.microsoft.com/office/powerpoint/2010/main" val="3564062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a:t>Common Mistakes</a:t>
            </a:r>
          </a:p>
        </p:txBody>
      </p:sp>
      <p:sp>
        <p:nvSpPr>
          <p:cNvPr id="3" name="Espace réservé du contenu 2"/>
          <p:cNvSpPr>
            <a:spLocks noGrp="1"/>
          </p:cNvSpPr>
          <p:nvPr>
            <p:ph idx="1"/>
          </p:nvPr>
        </p:nvSpPr>
        <p:spPr>
          <a:xfrm>
            <a:off x="278711" y="1107064"/>
            <a:ext cx="11489735" cy="5189517"/>
          </a:xfrm>
        </p:spPr>
        <p:txBody>
          <a:bodyPr>
            <a:normAutofit/>
          </a:bodyPr>
          <a:lstStyle/>
          <a:p>
            <a:pPr>
              <a:lnSpc>
                <a:spcPct val="120000"/>
              </a:lnSpc>
              <a:spcBef>
                <a:spcPts val="0"/>
              </a:spcBef>
              <a:buFont typeface="Arial" panose="020B0604020202020204" pitchFamily="34" charset="0"/>
              <a:buChar char="•"/>
            </a:pPr>
            <a:r>
              <a:rPr lang="en-US" sz="2400" dirty="0">
                <a:solidFill>
                  <a:schemeClr val="tx1"/>
                </a:solidFill>
              </a:rPr>
              <a:t>Measuring children standing up is much easier. Length is much more difficult to measure than height</a:t>
            </a:r>
          </a:p>
          <a:p>
            <a:pPr marL="0" indent="0">
              <a:lnSpc>
                <a:spcPct val="120000"/>
              </a:lnSpc>
              <a:spcBef>
                <a:spcPts val="0"/>
              </a:spcBef>
              <a:buNone/>
            </a:pPr>
            <a:endParaRPr lang="en-US" sz="1200" dirty="0">
              <a:solidFill>
                <a:schemeClr val="tx1"/>
              </a:solidFill>
            </a:endParaRPr>
          </a:p>
          <a:p>
            <a:pPr>
              <a:lnSpc>
                <a:spcPct val="120000"/>
              </a:lnSpc>
              <a:spcBef>
                <a:spcPts val="0"/>
              </a:spcBef>
              <a:buFont typeface="Arial" panose="020B0604020202020204" pitchFamily="34" charset="0"/>
              <a:buChar char="•"/>
            </a:pPr>
            <a:r>
              <a:rPr lang="en-US" sz="2400" b="1" dirty="0">
                <a:solidFill>
                  <a:schemeClr val="tx1"/>
                </a:solidFill>
              </a:rPr>
              <a:t>Common mistakes measuring Length</a:t>
            </a:r>
          </a:p>
          <a:p>
            <a:pPr lvl="1">
              <a:lnSpc>
                <a:spcPct val="120000"/>
              </a:lnSpc>
              <a:spcBef>
                <a:spcPts val="0"/>
              </a:spcBef>
              <a:buFont typeface="Courier New" panose="02070309020205020404" pitchFamily="49" charset="0"/>
              <a:buChar char="o"/>
            </a:pPr>
            <a:r>
              <a:rPr lang="en-US" sz="2400" dirty="0">
                <a:solidFill>
                  <a:schemeClr val="tx1"/>
                </a:solidFill>
              </a:rPr>
              <a:t>Toes pointed</a:t>
            </a:r>
          </a:p>
          <a:p>
            <a:pPr lvl="1">
              <a:lnSpc>
                <a:spcPct val="120000"/>
              </a:lnSpc>
              <a:spcBef>
                <a:spcPts val="0"/>
              </a:spcBef>
              <a:buFont typeface="Courier New" panose="02070309020205020404" pitchFamily="49" charset="0"/>
              <a:buChar char="o"/>
            </a:pPr>
            <a:r>
              <a:rPr lang="en-US" sz="2400" dirty="0">
                <a:solidFill>
                  <a:schemeClr val="tx1"/>
                </a:solidFill>
              </a:rPr>
              <a:t>Knees bent</a:t>
            </a:r>
          </a:p>
          <a:p>
            <a:pPr lvl="1">
              <a:lnSpc>
                <a:spcPct val="120000"/>
              </a:lnSpc>
              <a:spcBef>
                <a:spcPts val="0"/>
              </a:spcBef>
              <a:buFont typeface="Courier New" panose="02070309020205020404" pitchFamily="49" charset="0"/>
              <a:buChar char="o"/>
            </a:pPr>
            <a:r>
              <a:rPr lang="en-US" sz="2400" dirty="0"/>
              <a:t>Head lifted off the board</a:t>
            </a:r>
            <a:endParaRPr lang="en-US" sz="2400" dirty="0">
              <a:solidFill>
                <a:schemeClr val="tx1"/>
              </a:solidFill>
            </a:endParaRPr>
          </a:p>
          <a:p>
            <a:pPr lvl="1">
              <a:lnSpc>
                <a:spcPct val="120000"/>
              </a:lnSpc>
              <a:spcBef>
                <a:spcPts val="0"/>
              </a:spcBef>
              <a:buFont typeface="Courier New" panose="02070309020205020404" pitchFamily="49" charset="0"/>
              <a:buChar char="o"/>
            </a:pPr>
            <a:endParaRPr lang="en-US" sz="1200" dirty="0">
              <a:solidFill>
                <a:schemeClr val="tx1"/>
              </a:solidFill>
            </a:endParaRPr>
          </a:p>
          <a:p>
            <a:pPr>
              <a:lnSpc>
                <a:spcPct val="120000"/>
              </a:lnSpc>
              <a:spcBef>
                <a:spcPts val="0"/>
              </a:spcBef>
              <a:buFont typeface="Arial" panose="020B0604020202020204" pitchFamily="34" charset="0"/>
              <a:buChar char="•"/>
            </a:pPr>
            <a:r>
              <a:rPr lang="en-US" sz="2400" b="1" dirty="0">
                <a:solidFill>
                  <a:schemeClr val="tx1"/>
                </a:solidFill>
              </a:rPr>
              <a:t>Common mistakes measuring Height</a:t>
            </a:r>
          </a:p>
          <a:p>
            <a:pPr lvl="1">
              <a:lnSpc>
                <a:spcPct val="120000"/>
              </a:lnSpc>
              <a:spcBef>
                <a:spcPts val="0"/>
              </a:spcBef>
              <a:buFont typeface="Courier New" panose="02070309020205020404" pitchFamily="49" charset="0"/>
              <a:buChar char="o"/>
            </a:pPr>
            <a:r>
              <a:rPr lang="en-US" sz="2400" dirty="0">
                <a:solidFill>
                  <a:schemeClr val="tx1"/>
                </a:solidFill>
              </a:rPr>
              <a:t>Child leaning to one side</a:t>
            </a:r>
          </a:p>
          <a:p>
            <a:pPr lvl="1">
              <a:lnSpc>
                <a:spcPct val="120000"/>
              </a:lnSpc>
              <a:spcBef>
                <a:spcPts val="0"/>
              </a:spcBef>
              <a:buFont typeface="Courier New" panose="02070309020205020404" pitchFamily="49" charset="0"/>
              <a:buChar char="o"/>
            </a:pPr>
            <a:r>
              <a:rPr lang="en-US" sz="2400" dirty="0"/>
              <a:t>Heels not touching the board</a:t>
            </a:r>
            <a:endParaRPr lang="en-US" sz="2400" dirty="0">
              <a:solidFill>
                <a:schemeClr val="tx1"/>
              </a:solidFill>
            </a:endParaRPr>
          </a:p>
          <a:p>
            <a:pPr lvl="1">
              <a:lnSpc>
                <a:spcPct val="120000"/>
              </a:lnSpc>
              <a:spcBef>
                <a:spcPts val="0"/>
              </a:spcBef>
              <a:buFont typeface="Courier New" panose="02070309020205020404" pitchFamily="49" charset="0"/>
              <a:buChar char="o"/>
            </a:pPr>
            <a:r>
              <a:rPr lang="en-US" sz="2400" dirty="0"/>
              <a:t>Hands not at side</a:t>
            </a:r>
            <a:endParaRPr lang="en-US" sz="2400" dirty="0">
              <a:solidFill>
                <a:schemeClr val="tx1"/>
              </a:solidFill>
            </a:endParaRPr>
          </a:p>
        </p:txBody>
      </p:sp>
    </p:spTree>
    <p:extLst>
      <p:ext uri="{BB962C8B-B14F-4D97-AF65-F5344CB8AC3E}">
        <p14:creationId xmlns:p14="http://schemas.microsoft.com/office/powerpoint/2010/main" val="1165986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a:t>Measuring Height</a:t>
            </a:r>
          </a:p>
        </p:txBody>
      </p:sp>
      <p:sp>
        <p:nvSpPr>
          <p:cNvPr id="3" name="Espace réservé du contenu 2"/>
          <p:cNvSpPr>
            <a:spLocks noGrp="1"/>
          </p:cNvSpPr>
          <p:nvPr>
            <p:ph idx="1"/>
          </p:nvPr>
        </p:nvSpPr>
        <p:spPr>
          <a:xfrm>
            <a:off x="278712" y="1107064"/>
            <a:ext cx="9688418" cy="5189517"/>
          </a:xfrm>
        </p:spPr>
        <p:txBody>
          <a:bodyPr>
            <a:normAutofit/>
          </a:bodyPr>
          <a:lstStyle/>
          <a:p>
            <a:pPr marL="457189" marR="0" lvl="0" indent="-457189" algn="l" defTabSz="609585" rtl="0" eaLnBrk="1" fontAlgn="auto" latinLnBrk="0" hangingPunct="1">
              <a:lnSpc>
                <a:spcPct val="100000"/>
              </a:lnSpc>
              <a:spcBef>
                <a:spcPts val="0"/>
              </a:spcBef>
              <a:spcAft>
                <a:spcPts val="0"/>
              </a:spcAft>
              <a:buClr>
                <a:srgbClr val="0072BC"/>
              </a:buClr>
              <a:buSzTx/>
              <a:buFont typeface="Arial" panose="020B0604020202020204" pitchFamily="34" charset="0"/>
              <a:buChar char="•"/>
              <a:tabLst/>
              <a:defRPr/>
            </a:pPr>
            <a:r>
              <a:rPr kumimoji="0" lang="en-US" sz="2200" b="1" i="0" u="sng"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Each day calibrate the height board with the wooden dowel (110.0 cm)</a:t>
            </a:r>
          </a:p>
          <a:p>
            <a:pPr marL="0" marR="0" lvl="0" indent="0" algn="l" defTabSz="609585" rtl="0" eaLnBrk="1" fontAlgn="auto" latinLnBrk="0" hangingPunct="1">
              <a:lnSpc>
                <a:spcPct val="100000"/>
              </a:lnSpc>
              <a:spcBef>
                <a:spcPts val="0"/>
              </a:spcBef>
              <a:spcAft>
                <a:spcPts val="0"/>
              </a:spcAft>
              <a:buClr>
                <a:srgbClr val="0072BC"/>
              </a:buClr>
              <a:buSzTx/>
              <a:buFont typeface="Arial"/>
              <a:buNone/>
              <a:tabLst/>
              <a:defRPr/>
            </a:pPr>
            <a:endParaRPr kumimoji="0" lang="fr-FR" sz="2200" b="0" i="0" u="none" strike="noStrike" kern="1200" cap="none" spc="0" normalizeH="0" baseline="0" noProof="0" dirty="0">
              <a:ln>
                <a:noFill/>
              </a:ln>
              <a:solidFill>
                <a:prstClr val="black"/>
              </a:solidFill>
              <a:effectLst/>
              <a:uLnTx/>
              <a:uFillTx/>
              <a:latin typeface="Arial"/>
              <a:ea typeface="+mn-ea"/>
              <a:cs typeface="+mn-cs"/>
            </a:endParaRPr>
          </a:p>
          <a:p>
            <a:pPr marL="457189" marR="0" lvl="0" indent="-457189" algn="l" defTabSz="609585" rtl="0" eaLnBrk="1" fontAlgn="auto" latinLnBrk="0" hangingPunct="1">
              <a:lnSpc>
                <a:spcPct val="100000"/>
              </a:lnSpc>
              <a:spcBef>
                <a:spcPts val="0"/>
              </a:spcBef>
              <a:spcAft>
                <a:spcPts val="0"/>
              </a:spcAft>
              <a:buClr>
                <a:srgbClr val="0072BC"/>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Always explain the height measurement procedure to the mother</a:t>
            </a:r>
          </a:p>
          <a:p>
            <a:pPr marL="457189" marR="0" lvl="0" indent="-457189" algn="l" defTabSz="609585" rtl="0" eaLnBrk="1" fontAlgn="auto" latinLnBrk="0" hangingPunct="1">
              <a:lnSpc>
                <a:spcPct val="100000"/>
              </a:lnSpc>
              <a:spcBef>
                <a:spcPts val="0"/>
              </a:spcBef>
              <a:spcAft>
                <a:spcPts val="0"/>
              </a:spcAft>
              <a:buClr>
                <a:srgbClr val="0072BC"/>
              </a:buClr>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a:p>
            <a:pPr marL="457189" marR="0" lvl="0" indent="-457189" algn="l" defTabSz="609585" rtl="0" eaLnBrk="1" fontAlgn="auto" latinLnBrk="0" hangingPunct="1">
              <a:lnSpc>
                <a:spcPct val="100000"/>
              </a:lnSpc>
              <a:spcBef>
                <a:spcPts val="0"/>
              </a:spcBef>
              <a:spcAft>
                <a:spcPts val="0"/>
              </a:spcAft>
              <a:buClr>
                <a:srgbClr val="0072BC"/>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Ask the mother to </a:t>
            </a:r>
            <a:r>
              <a:rPr kumimoji="0" lang="en-US" sz="2200" b="1" i="0" u="sng" strike="noStrike" kern="1200" cap="none" spc="0" normalizeH="0" baseline="0" noProof="0" dirty="0">
                <a:ln>
                  <a:noFill/>
                </a:ln>
                <a:solidFill>
                  <a:prstClr val="black"/>
                </a:solidFill>
                <a:effectLst/>
                <a:uLnTx/>
                <a:uFillTx/>
                <a:latin typeface="Arial"/>
                <a:ea typeface="+mn-ea"/>
                <a:cs typeface="+mn-cs"/>
              </a:rPr>
              <a:t>take the child’s shoes off and to undo the node or hair style</a:t>
            </a:r>
            <a:r>
              <a:rPr kumimoji="0" lang="en-US" sz="2200" b="0" i="0" u="none" strike="noStrike" kern="1200" cap="none" spc="0" normalizeH="0" baseline="0" noProof="0" dirty="0">
                <a:ln>
                  <a:noFill/>
                </a:ln>
                <a:solidFill>
                  <a:prstClr val="black"/>
                </a:solidFill>
                <a:effectLst/>
                <a:uLnTx/>
                <a:uFillTx/>
                <a:latin typeface="Arial"/>
                <a:ea typeface="+mn-ea"/>
                <a:cs typeface="+mn-cs"/>
              </a:rPr>
              <a:t> that could interfere with the height measurement</a:t>
            </a:r>
          </a:p>
          <a:p>
            <a:pPr marL="457189" marR="0" lvl="0" indent="-457189" algn="l" defTabSz="609585" rtl="0" eaLnBrk="1" fontAlgn="auto" latinLnBrk="0" hangingPunct="1">
              <a:lnSpc>
                <a:spcPct val="100000"/>
              </a:lnSpc>
              <a:spcBef>
                <a:spcPts val="0"/>
              </a:spcBef>
              <a:spcAft>
                <a:spcPts val="0"/>
              </a:spcAft>
              <a:buClr>
                <a:srgbClr val="0072BC"/>
              </a:buClr>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a:p>
            <a:pPr marL="457189" marR="0" lvl="0" indent="-457189" algn="l" defTabSz="609585" rtl="0" eaLnBrk="1" fontAlgn="auto" latinLnBrk="0" hangingPunct="1">
              <a:lnSpc>
                <a:spcPct val="100000"/>
              </a:lnSpc>
              <a:spcBef>
                <a:spcPts val="0"/>
              </a:spcBef>
              <a:spcAft>
                <a:spcPts val="0"/>
              </a:spcAft>
              <a:buClr>
                <a:srgbClr val="0072BC"/>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Verify the child’s position </a:t>
            </a:r>
            <a:r>
              <a:rPr kumimoji="0" lang="en-US" sz="22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1" i="0" u="sng" strike="noStrike" kern="1200" cap="none" spc="0" normalizeH="0" baseline="0" noProof="0" dirty="0">
                <a:ln>
                  <a:noFill/>
                </a:ln>
                <a:solidFill>
                  <a:prstClr val="black"/>
                </a:solidFill>
                <a:effectLst/>
                <a:uLnTx/>
                <a:uFillTx/>
                <a:latin typeface="Arial"/>
                <a:ea typeface="+mn-ea"/>
                <a:cs typeface="+mn-cs"/>
              </a:rPr>
              <a:t>Repeat certain step if necessary</a:t>
            </a:r>
          </a:p>
          <a:p>
            <a:pPr marL="457189" marR="0" lvl="0" indent="-457189" algn="l" defTabSz="609585" rtl="0" eaLnBrk="1" fontAlgn="auto" latinLnBrk="0" hangingPunct="1">
              <a:lnSpc>
                <a:spcPct val="100000"/>
              </a:lnSpc>
              <a:spcBef>
                <a:spcPts val="0"/>
              </a:spcBef>
              <a:spcAft>
                <a:spcPts val="0"/>
              </a:spcAft>
              <a:buClr>
                <a:srgbClr val="0072BC"/>
              </a:buClr>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a:p>
            <a:pPr marL="457189" marR="0" lvl="0" indent="-457189" algn="l" defTabSz="609585" rtl="0" eaLnBrk="1" fontAlgn="auto" latinLnBrk="0" hangingPunct="1">
              <a:lnSpc>
                <a:spcPct val="100000"/>
              </a:lnSpc>
              <a:spcBef>
                <a:spcPts val="0"/>
              </a:spcBef>
              <a:spcAft>
                <a:spcPts val="0"/>
              </a:spcAft>
              <a:buClr>
                <a:srgbClr val="0072BC"/>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Record the height </a:t>
            </a:r>
            <a:r>
              <a:rPr kumimoji="0" lang="en-US" sz="2200" b="1" i="0" u="sng" strike="noStrike" kern="1200" cap="none" spc="0" normalizeH="0" baseline="0" noProof="0" dirty="0">
                <a:ln>
                  <a:noFill/>
                </a:ln>
                <a:solidFill>
                  <a:prstClr val="black"/>
                </a:solidFill>
                <a:effectLst/>
                <a:uLnTx/>
                <a:uFillTx/>
                <a:latin typeface="Arial"/>
                <a:ea typeface="+mn-ea"/>
                <a:cs typeface="+mn-cs"/>
              </a:rPr>
              <a:t>in centimeters to one digit to the right of the decimal point</a:t>
            </a:r>
          </a:p>
        </p:txBody>
      </p:sp>
      <p:pic>
        <p:nvPicPr>
          <p:cNvPr id="6" name="Image 6" descr="C:\Users\fanny\Pictures\Africa\Republique du Congo 2010\Test de standardisation\IMG_5314.jpg">
            <a:extLst>
              <a:ext uri="{FF2B5EF4-FFF2-40B4-BE49-F238E27FC236}">
                <a16:creationId xmlns:a16="http://schemas.microsoft.com/office/drawing/2014/main" id="{B35BC169-5C37-4928-AC4D-DE15CA545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966" t="21875" r="32845"/>
          <a:stretch>
            <a:fillRect/>
          </a:stretch>
        </p:blipFill>
        <p:spPr bwMode="auto">
          <a:xfrm>
            <a:off x="10131426" y="952375"/>
            <a:ext cx="1649668" cy="274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32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8720" y="2747962"/>
            <a:ext cx="11594559" cy="1362075"/>
          </a:xfrm>
        </p:spPr>
        <p:txBody>
          <a:bodyPr>
            <a:normAutofit fontScale="90000"/>
          </a:bodyPr>
          <a:lstStyle/>
          <a:p>
            <a:r>
              <a:rPr lang="en-US"/>
              <a:t>Mid upper arm circumference (muac)</a:t>
            </a:r>
          </a:p>
        </p:txBody>
      </p:sp>
    </p:spTree>
    <p:extLst>
      <p:ext uri="{BB962C8B-B14F-4D97-AF65-F5344CB8AC3E}">
        <p14:creationId xmlns:p14="http://schemas.microsoft.com/office/powerpoint/2010/main" val="3486879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dirty="0"/>
              <a:t>Measuring MUAC</a:t>
            </a:r>
          </a:p>
        </p:txBody>
      </p:sp>
      <p:sp>
        <p:nvSpPr>
          <p:cNvPr id="3" name="Espace réservé du contenu 2"/>
          <p:cNvSpPr>
            <a:spLocks noGrp="1"/>
          </p:cNvSpPr>
          <p:nvPr>
            <p:ph idx="1"/>
          </p:nvPr>
        </p:nvSpPr>
        <p:spPr>
          <a:xfrm>
            <a:off x="278712" y="1107064"/>
            <a:ext cx="9688418" cy="5189517"/>
          </a:xfrm>
        </p:spPr>
        <p:txBody>
          <a:bodyPr>
            <a:normAutofit fontScale="92500" lnSpcReduction="10000"/>
          </a:bodyPr>
          <a:lstStyle/>
          <a:p>
            <a:pPr marL="457189" marR="0" lvl="0" indent="-457189" algn="l" defTabSz="609585" rtl="0" eaLnBrk="1" fontAlgn="auto" latinLnBrk="0" hangingPunct="1">
              <a:lnSpc>
                <a:spcPct val="120000"/>
              </a:lnSpc>
              <a:spcBef>
                <a:spcPts val="0"/>
              </a:spcBef>
              <a:spcAft>
                <a:spcPts val="0"/>
              </a:spcAft>
              <a:buClr>
                <a:srgbClr val="0072BC"/>
              </a:buClr>
              <a:buSzTx/>
              <a:buFont typeface="Arial" panose="020B0604020202020204" pitchFamily="34" charset="0"/>
              <a:buChar char="•"/>
              <a:tabLst/>
              <a:defRPr/>
            </a:pPr>
            <a:r>
              <a:rPr kumimoji="0" lang="en-US" sz="26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Always look for bends or kinks in the MUAC tape everyday </a:t>
            </a:r>
          </a:p>
          <a:p>
            <a:pPr marL="0" marR="0" lvl="0" indent="0" algn="l" defTabSz="609585" rtl="0" eaLnBrk="1" fontAlgn="auto" latinLnBrk="0" hangingPunct="1">
              <a:lnSpc>
                <a:spcPct val="120000"/>
              </a:lnSpc>
              <a:spcBef>
                <a:spcPts val="0"/>
              </a:spcBef>
              <a:spcAft>
                <a:spcPts val="0"/>
              </a:spcAft>
              <a:buClr>
                <a:srgbClr val="0072BC"/>
              </a:buClr>
              <a:buSzTx/>
              <a:buNone/>
              <a:tabLst/>
              <a:defRPr/>
            </a:pPr>
            <a:r>
              <a:rPr kumimoji="0" lang="en-US" sz="26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	</a:t>
            </a:r>
            <a:r>
              <a:rPr kumimoji="0" lang="en-US" sz="2600" b="1" i="0" u="sng"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 New MUAC tape every 2-3 days</a:t>
            </a:r>
          </a:p>
          <a:p>
            <a:pPr marL="457189" marR="0" lvl="0" indent="-457189" algn="l" defTabSz="609585" rtl="0" eaLnBrk="1" fontAlgn="auto" latinLnBrk="0" hangingPunct="1">
              <a:lnSpc>
                <a:spcPct val="120000"/>
              </a:lnSpc>
              <a:spcBef>
                <a:spcPts val="0"/>
              </a:spcBef>
              <a:spcAft>
                <a:spcPts val="0"/>
              </a:spcAft>
              <a:buClr>
                <a:srgbClr val="0072BC"/>
              </a:buClr>
              <a:buSzTx/>
              <a:buFont typeface="Arial" panose="020B0604020202020204" pitchFamily="34" charset="0"/>
              <a:buChar char="•"/>
              <a:tabLst/>
              <a:defRPr/>
            </a:pPr>
            <a:endParaRPr kumimoji="0" lang="en-US" sz="26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endParaRPr>
          </a:p>
          <a:p>
            <a:pPr marL="457189" marR="0" lvl="0" indent="-457189" algn="l" defTabSz="609585" rtl="0" eaLnBrk="1" fontAlgn="auto" latinLnBrk="0" hangingPunct="1">
              <a:lnSpc>
                <a:spcPct val="120000"/>
              </a:lnSpc>
              <a:spcBef>
                <a:spcPts val="0"/>
              </a:spcBef>
              <a:spcAft>
                <a:spcPts val="0"/>
              </a:spcAft>
              <a:buClr>
                <a:srgbClr val="0072BC"/>
              </a:buClr>
              <a:buSzTx/>
              <a:buFont typeface="Arial" panose="020B0604020202020204" pitchFamily="34" charset="0"/>
              <a:buChar char="•"/>
              <a:tabLst/>
              <a:defRPr/>
            </a:pPr>
            <a:r>
              <a:rPr kumimoji="0" lang="en-US" sz="26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Always explain the procedure for the measurement of MUAC to the mother</a:t>
            </a:r>
          </a:p>
          <a:p>
            <a:pPr marL="457189" marR="0" lvl="0" indent="-457189" algn="l" defTabSz="609585" rtl="0" eaLnBrk="1" fontAlgn="auto" latinLnBrk="0" hangingPunct="1">
              <a:lnSpc>
                <a:spcPct val="120000"/>
              </a:lnSpc>
              <a:spcBef>
                <a:spcPts val="0"/>
              </a:spcBef>
              <a:spcAft>
                <a:spcPts val="0"/>
              </a:spcAft>
              <a:buClr>
                <a:srgbClr val="0072BC"/>
              </a:buClr>
              <a:buSzTx/>
              <a:buFont typeface="Arial" panose="020B0604020202020204" pitchFamily="34" charset="0"/>
              <a:buChar char="•"/>
              <a:tabLst/>
              <a:defRPr/>
            </a:pPr>
            <a:endParaRPr kumimoji="0" lang="en-US" sz="26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endParaRPr>
          </a:p>
          <a:p>
            <a:pPr marL="457189" marR="0" lvl="0" indent="-457189" algn="l" defTabSz="609585" rtl="0" eaLnBrk="1" fontAlgn="auto" latinLnBrk="0" hangingPunct="1">
              <a:lnSpc>
                <a:spcPct val="120000"/>
              </a:lnSpc>
              <a:spcBef>
                <a:spcPts val="0"/>
              </a:spcBef>
              <a:spcAft>
                <a:spcPts val="0"/>
              </a:spcAft>
              <a:buClr>
                <a:srgbClr val="0072BC"/>
              </a:buClr>
              <a:buSzTx/>
              <a:buFont typeface="Arial" panose="020B0604020202020204" pitchFamily="34" charset="0"/>
              <a:buChar char="•"/>
              <a:tabLst/>
              <a:defRPr/>
            </a:pPr>
            <a:r>
              <a:rPr kumimoji="0" lang="en-US" sz="26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Measures amount of soft tissue in the arm, reflects muscular density</a:t>
            </a:r>
          </a:p>
          <a:p>
            <a:pPr marL="457189" marR="0" lvl="0" indent="-457189" algn="l" defTabSz="609585" rtl="0" eaLnBrk="1" fontAlgn="auto" latinLnBrk="0" hangingPunct="1">
              <a:lnSpc>
                <a:spcPct val="120000"/>
              </a:lnSpc>
              <a:spcBef>
                <a:spcPts val="0"/>
              </a:spcBef>
              <a:spcAft>
                <a:spcPts val="0"/>
              </a:spcAft>
              <a:buClr>
                <a:srgbClr val="0072BC"/>
              </a:buClr>
              <a:buSzTx/>
              <a:buFont typeface="Arial" panose="020B0604020202020204" pitchFamily="34" charset="0"/>
              <a:buChar char="•"/>
              <a:tabLst/>
              <a:defRPr/>
            </a:pPr>
            <a:endParaRPr kumimoji="0" lang="en-US" sz="26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endParaRPr>
          </a:p>
          <a:p>
            <a:pPr marL="457189" marR="0" lvl="0" indent="-457189" algn="l" defTabSz="609585" rtl="0" eaLnBrk="1" fontAlgn="auto" latinLnBrk="0" hangingPunct="1">
              <a:lnSpc>
                <a:spcPct val="120000"/>
              </a:lnSpc>
              <a:spcBef>
                <a:spcPts val="0"/>
              </a:spcBef>
              <a:spcAft>
                <a:spcPts val="0"/>
              </a:spcAft>
              <a:buClr>
                <a:srgbClr val="0072BC"/>
              </a:buClr>
              <a:buSzTx/>
              <a:buFont typeface="Arial" panose="020B0604020202020204" pitchFamily="34" charset="0"/>
              <a:buChar char="•"/>
              <a:tabLst/>
              <a:defRPr/>
            </a:pPr>
            <a:r>
              <a:rPr kumimoji="0" lang="en-US" sz="26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Measurements taken </a:t>
            </a:r>
            <a:r>
              <a:rPr kumimoji="0" lang="en-US" sz="2600" b="1" i="0" u="sng"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on the left arm</a:t>
            </a:r>
            <a:endParaRPr kumimoji="0" lang="en-US" sz="26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endParaRPr>
          </a:p>
          <a:p>
            <a:pPr marL="457189" marR="0" lvl="0" indent="-457189" algn="l" defTabSz="609585" rtl="0" eaLnBrk="1" fontAlgn="auto" latinLnBrk="0" hangingPunct="1">
              <a:lnSpc>
                <a:spcPct val="120000"/>
              </a:lnSpc>
              <a:spcBef>
                <a:spcPts val="0"/>
              </a:spcBef>
              <a:spcAft>
                <a:spcPts val="0"/>
              </a:spcAft>
              <a:buClr>
                <a:srgbClr val="0072BC"/>
              </a:buClr>
              <a:buSzTx/>
              <a:buFont typeface="Arial" panose="020B0604020202020204" pitchFamily="34" charset="0"/>
              <a:buChar char="•"/>
              <a:tabLst/>
              <a:defRPr/>
            </a:pPr>
            <a:endParaRPr kumimoji="0" lang="en-US" sz="26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endParaRPr>
          </a:p>
          <a:p>
            <a:pPr marL="457189" marR="0" lvl="0" indent="-457189" algn="l" defTabSz="609585" rtl="0" eaLnBrk="1" fontAlgn="auto" latinLnBrk="0" hangingPunct="1">
              <a:lnSpc>
                <a:spcPct val="120000"/>
              </a:lnSpc>
              <a:spcBef>
                <a:spcPts val="0"/>
              </a:spcBef>
              <a:spcAft>
                <a:spcPts val="0"/>
              </a:spcAft>
              <a:buClr>
                <a:srgbClr val="0072BC"/>
              </a:buClr>
              <a:buSzTx/>
              <a:buFont typeface="Arial" panose="020B0604020202020204" pitchFamily="34" charset="0"/>
              <a:buChar char="•"/>
              <a:tabLst/>
              <a:defRPr/>
            </a:pPr>
            <a:r>
              <a:rPr kumimoji="0" lang="en-US" sz="26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Record the MUAC </a:t>
            </a:r>
            <a:r>
              <a:rPr kumimoji="0" lang="en-US" sz="2600" b="1" i="0" u="sng"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in millimeters</a:t>
            </a:r>
          </a:p>
        </p:txBody>
      </p:sp>
    </p:spTree>
    <p:extLst>
      <p:ext uri="{BB962C8B-B14F-4D97-AF65-F5344CB8AC3E}">
        <p14:creationId xmlns:p14="http://schemas.microsoft.com/office/powerpoint/2010/main" val="1570297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a:t>MUAC Tape</a:t>
            </a:r>
          </a:p>
        </p:txBody>
      </p:sp>
      <p:cxnSp>
        <p:nvCxnSpPr>
          <p:cNvPr id="6" name="Straight Arrow Connector 7">
            <a:extLst>
              <a:ext uri="{FF2B5EF4-FFF2-40B4-BE49-F238E27FC236}">
                <a16:creationId xmlns:a16="http://schemas.microsoft.com/office/drawing/2014/main" id="{67EF3273-924B-4086-B4F5-5F3A16F41A70}"/>
              </a:ext>
            </a:extLst>
          </p:cNvPr>
          <p:cNvCxnSpPr/>
          <p:nvPr/>
        </p:nvCxnSpPr>
        <p:spPr>
          <a:xfrm flipV="1">
            <a:off x="2798783" y="3357765"/>
            <a:ext cx="0" cy="673100"/>
          </a:xfrm>
          <a:prstGeom prst="straightConnector1">
            <a:avLst/>
          </a:prstGeom>
          <a:ln w="571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pic>
        <p:nvPicPr>
          <p:cNvPr id="7" name="Picture 8">
            <a:extLst>
              <a:ext uri="{FF2B5EF4-FFF2-40B4-BE49-F238E27FC236}">
                <a16:creationId xmlns:a16="http://schemas.microsoft.com/office/drawing/2014/main" id="{3EF41FB4-D91B-4459-8680-3EED1E8B869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98835" y="1799505"/>
            <a:ext cx="9144001"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a:extLst>
              <a:ext uri="{FF2B5EF4-FFF2-40B4-BE49-F238E27FC236}">
                <a16:creationId xmlns:a16="http://schemas.microsoft.com/office/drawing/2014/main" id="{5BE182CC-0495-4E57-A119-210024B4CCF2}"/>
              </a:ext>
            </a:extLst>
          </p:cNvPr>
          <p:cNvSpPr txBox="1">
            <a:spLocks noChangeArrowheads="1"/>
          </p:cNvSpPr>
          <p:nvPr/>
        </p:nvSpPr>
        <p:spPr bwMode="auto">
          <a:xfrm>
            <a:off x="6870246" y="3310374"/>
            <a:ext cx="39608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MS PGothic" panose="020B0600070205080204" pitchFamily="34" charset="-128"/>
              </a:defRPr>
            </a:lvl1pPr>
            <a:lvl2pPr marL="742950" indent="-285750">
              <a:defRPr sz="2400">
                <a:solidFill>
                  <a:schemeClr val="tx1"/>
                </a:solidFill>
                <a:latin typeface="Trebuchet MS" panose="020B0603020202020204" pitchFamily="34" charset="0"/>
                <a:ea typeface="MS PGothic" panose="020B0600070205080204" pitchFamily="34" charset="-128"/>
              </a:defRPr>
            </a:lvl2pPr>
            <a:lvl3pPr marL="1143000" indent="-228600">
              <a:defRPr sz="2400">
                <a:solidFill>
                  <a:schemeClr val="tx1"/>
                </a:solidFill>
                <a:latin typeface="Trebuchet MS" panose="020B0603020202020204" pitchFamily="34" charset="0"/>
                <a:ea typeface="MS PGothic" panose="020B0600070205080204" pitchFamily="34" charset="-128"/>
              </a:defRPr>
            </a:lvl3pPr>
            <a:lvl4pPr marL="1600200" indent="-228600">
              <a:defRPr sz="2400">
                <a:solidFill>
                  <a:schemeClr val="tx1"/>
                </a:solidFill>
                <a:latin typeface="Trebuchet MS" panose="020B0603020202020204" pitchFamily="34" charset="0"/>
                <a:ea typeface="MS PGothic" panose="020B0600070205080204" pitchFamily="34" charset="-128"/>
              </a:defRPr>
            </a:lvl4pPr>
            <a:lvl5pPr marL="2057400" indent="-228600">
              <a:defRPr sz="24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pPr eaLnBrk="0" fontAlgn="base" hangingPunct="0">
              <a:spcBef>
                <a:spcPct val="0"/>
              </a:spcBef>
              <a:spcAft>
                <a:spcPct val="0"/>
              </a:spcAft>
            </a:pPr>
            <a:r>
              <a:rPr lang="en-US" altLang="fr-FR" dirty="0">
                <a:solidFill>
                  <a:prstClr val="black"/>
                </a:solidFill>
                <a:latin typeface="Segoe UI" panose="020B0502040204020203" pitchFamily="34" charset="0"/>
                <a:cs typeface="Segoe UI" panose="020B0502040204020203" pitchFamily="34" charset="0"/>
              </a:rPr>
              <a:t>Feed the tape through the small hole. Read the measurement in the big hole (window)</a:t>
            </a:r>
          </a:p>
        </p:txBody>
      </p:sp>
      <p:sp>
        <p:nvSpPr>
          <p:cNvPr id="9" name="TextBox 4">
            <a:extLst>
              <a:ext uri="{FF2B5EF4-FFF2-40B4-BE49-F238E27FC236}">
                <a16:creationId xmlns:a16="http://schemas.microsoft.com/office/drawing/2014/main" id="{BEA4017F-639F-4FC6-B04E-03715021620C}"/>
              </a:ext>
            </a:extLst>
          </p:cNvPr>
          <p:cNvSpPr txBox="1">
            <a:spLocks noChangeArrowheads="1"/>
          </p:cNvSpPr>
          <p:nvPr/>
        </p:nvSpPr>
        <p:spPr bwMode="auto">
          <a:xfrm>
            <a:off x="2019833" y="4085763"/>
            <a:ext cx="15578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MS PGothic" panose="020B0600070205080204" pitchFamily="34" charset="-128"/>
              </a:defRPr>
            </a:lvl1pPr>
            <a:lvl2pPr marL="742950" indent="-285750">
              <a:defRPr sz="2400">
                <a:solidFill>
                  <a:schemeClr val="tx1"/>
                </a:solidFill>
                <a:latin typeface="Trebuchet MS" panose="020B0603020202020204" pitchFamily="34" charset="0"/>
                <a:ea typeface="MS PGothic" panose="020B0600070205080204" pitchFamily="34" charset="-128"/>
              </a:defRPr>
            </a:lvl2pPr>
            <a:lvl3pPr marL="1143000" indent="-228600">
              <a:defRPr sz="2400">
                <a:solidFill>
                  <a:schemeClr val="tx1"/>
                </a:solidFill>
                <a:latin typeface="Trebuchet MS" panose="020B0603020202020204" pitchFamily="34" charset="0"/>
                <a:ea typeface="MS PGothic" panose="020B0600070205080204" pitchFamily="34" charset="-128"/>
              </a:defRPr>
            </a:lvl3pPr>
            <a:lvl4pPr marL="1600200" indent="-228600">
              <a:defRPr sz="2400">
                <a:solidFill>
                  <a:schemeClr val="tx1"/>
                </a:solidFill>
                <a:latin typeface="Trebuchet MS" panose="020B0603020202020204" pitchFamily="34" charset="0"/>
                <a:ea typeface="MS PGothic" panose="020B0600070205080204" pitchFamily="34" charset="-128"/>
              </a:defRPr>
            </a:lvl4pPr>
            <a:lvl5pPr marL="2057400" indent="-228600">
              <a:defRPr sz="24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pPr algn="ctr" eaLnBrk="0" fontAlgn="base" hangingPunct="0">
              <a:spcBef>
                <a:spcPct val="0"/>
              </a:spcBef>
              <a:spcAft>
                <a:spcPct val="0"/>
              </a:spcAft>
            </a:pPr>
            <a:r>
              <a:rPr lang="en-US" altLang="fr-FR" dirty="0">
                <a:solidFill>
                  <a:prstClr val="black"/>
                </a:solidFill>
                <a:latin typeface="Segoe UI" panose="020B0502040204020203" pitchFamily="34" charset="0"/>
                <a:cs typeface="Segoe UI" panose="020B0502040204020203" pitchFamily="34" charset="0"/>
              </a:rPr>
              <a:t>Read MUAC here</a:t>
            </a:r>
          </a:p>
        </p:txBody>
      </p:sp>
      <p:cxnSp>
        <p:nvCxnSpPr>
          <p:cNvPr id="10" name="Straight Arrow Connector 6">
            <a:extLst>
              <a:ext uri="{FF2B5EF4-FFF2-40B4-BE49-F238E27FC236}">
                <a16:creationId xmlns:a16="http://schemas.microsoft.com/office/drawing/2014/main" id="{27A16EE1-B3A1-4B65-9A37-722022479A81}"/>
              </a:ext>
            </a:extLst>
          </p:cNvPr>
          <p:cNvCxnSpPr/>
          <p:nvPr/>
        </p:nvCxnSpPr>
        <p:spPr>
          <a:xfrm flipH="1" flipV="1">
            <a:off x="3650926" y="2760213"/>
            <a:ext cx="258060" cy="585787"/>
          </a:xfrm>
          <a:prstGeom prst="straightConnector1">
            <a:avLst/>
          </a:prstGeom>
          <a:ln w="57150">
            <a:solidFill>
              <a:schemeClr val="accent1"/>
            </a:solidFill>
            <a:tailEnd type="stealth" w="med" len="lg"/>
          </a:ln>
        </p:spPr>
        <p:style>
          <a:lnRef idx="1">
            <a:schemeClr val="accent1"/>
          </a:lnRef>
          <a:fillRef idx="0">
            <a:schemeClr val="accent1"/>
          </a:fillRef>
          <a:effectRef idx="0">
            <a:schemeClr val="accent1"/>
          </a:effectRef>
          <a:fontRef idx="minor">
            <a:schemeClr val="tx1"/>
          </a:fontRef>
        </p:style>
      </p:cxnSp>
      <p:sp>
        <p:nvSpPr>
          <p:cNvPr id="11" name="TextBox 4">
            <a:extLst>
              <a:ext uri="{FF2B5EF4-FFF2-40B4-BE49-F238E27FC236}">
                <a16:creationId xmlns:a16="http://schemas.microsoft.com/office/drawing/2014/main" id="{C714B828-8E2E-4900-828F-E3C4A2C3EF42}"/>
              </a:ext>
            </a:extLst>
          </p:cNvPr>
          <p:cNvSpPr txBox="1">
            <a:spLocks noChangeArrowheads="1"/>
          </p:cNvSpPr>
          <p:nvPr/>
        </p:nvSpPr>
        <p:spPr bwMode="auto">
          <a:xfrm>
            <a:off x="3759219" y="3357765"/>
            <a:ext cx="17731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MS PGothic" panose="020B0600070205080204" pitchFamily="34" charset="-128"/>
              </a:defRPr>
            </a:lvl1pPr>
            <a:lvl2pPr marL="742950" indent="-285750">
              <a:defRPr sz="2400">
                <a:solidFill>
                  <a:schemeClr val="tx1"/>
                </a:solidFill>
                <a:latin typeface="Trebuchet MS" panose="020B0603020202020204" pitchFamily="34" charset="0"/>
                <a:ea typeface="MS PGothic" panose="020B0600070205080204" pitchFamily="34" charset="-128"/>
              </a:defRPr>
            </a:lvl2pPr>
            <a:lvl3pPr marL="1143000" indent="-228600">
              <a:defRPr sz="2400">
                <a:solidFill>
                  <a:schemeClr val="tx1"/>
                </a:solidFill>
                <a:latin typeface="Trebuchet MS" panose="020B0603020202020204" pitchFamily="34" charset="0"/>
                <a:ea typeface="MS PGothic" panose="020B0600070205080204" pitchFamily="34" charset="-128"/>
              </a:defRPr>
            </a:lvl3pPr>
            <a:lvl4pPr marL="1600200" indent="-228600">
              <a:defRPr sz="2400">
                <a:solidFill>
                  <a:schemeClr val="tx1"/>
                </a:solidFill>
                <a:latin typeface="Trebuchet MS" panose="020B0603020202020204" pitchFamily="34" charset="0"/>
                <a:ea typeface="MS PGothic" panose="020B0600070205080204" pitchFamily="34" charset="-128"/>
              </a:defRPr>
            </a:lvl4pPr>
            <a:lvl5pPr marL="2057400" indent="-228600">
              <a:defRPr sz="24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pPr algn="ctr" eaLnBrk="0" fontAlgn="base" hangingPunct="0">
              <a:spcBef>
                <a:spcPct val="0"/>
              </a:spcBef>
              <a:spcAft>
                <a:spcPct val="0"/>
              </a:spcAft>
            </a:pPr>
            <a:r>
              <a:rPr lang="en-US" altLang="fr-FR" dirty="0">
                <a:solidFill>
                  <a:prstClr val="black"/>
                </a:solidFill>
                <a:latin typeface="Segoe UI" panose="020B0502040204020203" pitchFamily="34" charset="0"/>
                <a:cs typeface="Segoe UI" panose="020B0502040204020203" pitchFamily="34" charset="0"/>
              </a:rPr>
              <a:t>Pull MUAC through here</a:t>
            </a:r>
          </a:p>
        </p:txBody>
      </p:sp>
      <p:cxnSp>
        <p:nvCxnSpPr>
          <p:cNvPr id="12" name="Straight Arrow Connector 10">
            <a:extLst>
              <a:ext uri="{FF2B5EF4-FFF2-40B4-BE49-F238E27FC236}">
                <a16:creationId xmlns:a16="http://schemas.microsoft.com/office/drawing/2014/main" id="{0F4F8D43-1C9C-4E96-9C0D-79885D980792}"/>
              </a:ext>
            </a:extLst>
          </p:cNvPr>
          <p:cNvCxnSpPr/>
          <p:nvPr/>
        </p:nvCxnSpPr>
        <p:spPr>
          <a:xfrm flipH="1">
            <a:off x="2832348" y="1729890"/>
            <a:ext cx="1744950" cy="712559"/>
          </a:xfrm>
          <a:prstGeom prst="straightConnector1">
            <a:avLst/>
          </a:prstGeom>
          <a:ln w="57150">
            <a:solidFill>
              <a:srgbClr val="00B050"/>
            </a:solidFill>
            <a:tailEnd type="stealth" w="med" len="lg"/>
          </a:ln>
        </p:spPr>
        <p:style>
          <a:lnRef idx="1">
            <a:schemeClr val="accent1"/>
          </a:lnRef>
          <a:fillRef idx="0">
            <a:schemeClr val="accent1"/>
          </a:fillRef>
          <a:effectRef idx="0">
            <a:schemeClr val="accent1"/>
          </a:effectRef>
          <a:fontRef idx="minor">
            <a:schemeClr val="tx1"/>
          </a:fontRef>
        </p:style>
      </p:cxnSp>
      <p:sp>
        <p:nvSpPr>
          <p:cNvPr id="13" name="TextBox 4">
            <a:extLst>
              <a:ext uri="{FF2B5EF4-FFF2-40B4-BE49-F238E27FC236}">
                <a16:creationId xmlns:a16="http://schemas.microsoft.com/office/drawing/2014/main" id="{4840B021-B8C4-49EC-8B80-1FC3C7BE4991}"/>
              </a:ext>
            </a:extLst>
          </p:cNvPr>
          <p:cNvSpPr txBox="1">
            <a:spLocks noChangeArrowheads="1"/>
          </p:cNvSpPr>
          <p:nvPr/>
        </p:nvSpPr>
        <p:spPr bwMode="auto">
          <a:xfrm>
            <a:off x="4559799" y="1340873"/>
            <a:ext cx="29020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MS PGothic" panose="020B0600070205080204" pitchFamily="34" charset="-128"/>
              </a:defRPr>
            </a:lvl1pPr>
            <a:lvl2pPr marL="742950" indent="-285750">
              <a:defRPr sz="2400">
                <a:solidFill>
                  <a:schemeClr val="tx1"/>
                </a:solidFill>
                <a:latin typeface="Trebuchet MS" panose="020B0603020202020204" pitchFamily="34" charset="0"/>
                <a:ea typeface="MS PGothic" panose="020B0600070205080204" pitchFamily="34" charset="-128"/>
              </a:defRPr>
            </a:lvl2pPr>
            <a:lvl3pPr marL="1143000" indent="-228600">
              <a:defRPr sz="2400">
                <a:solidFill>
                  <a:schemeClr val="tx1"/>
                </a:solidFill>
                <a:latin typeface="Trebuchet MS" panose="020B0603020202020204" pitchFamily="34" charset="0"/>
                <a:ea typeface="MS PGothic" panose="020B0600070205080204" pitchFamily="34" charset="-128"/>
              </a:defRPr>
            </a:lvl3pPr>
            <a:lvl4pPr marL="1600200" indent="-228600">
              <a:defRPr sz="2400">
                <a:solidFill>
                  <a:schemeClr val="tx1"/>
                </a:solidFill>
                <a:latin typeface="Trebuchet MS" panose="020B0603020202020204" pitchFamily="34" charset="0"/>
                <a:ea typeface="MS PGothic" panose="020B0600070205080204" pitchFamily="34" charset="-128"/>
              </a:defRPr>
            </a:lvl4pPr>
            <a:lvl5pPr marL="2057400" indent="-228600">
              <a:defRPr sz="24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pPr algn="ctr" eaLnBrk="0" fontAlgn="base" hangingPunct="0">
              <a:spcBef>
                <a:spcPct val="0"/>
              </a:spcBef>
              <a:spcAft>
                <a:spcPct val="0"/>
              </a:spcAft>
            </a:pPr>
            <a:r>
              <a:rPr lang="en-US" altLang="fr-FR" dirty="0">
                <a:solidFill>
                  <a:prstClr val="black"/>
                </a:solidFill>
                <a:latin typeface="Segoe UI" panose="020B0502040204020203" pitchFamily="34" charset="0"/>
                <a:cs typeface="Segoe UI" panose="020B0502040204020203" pitchFamily="34" charset="0"/>
              </a:rPr>
              <a:t>Align end of shoulder here</a:t>
            </a:r>
          </a:p>
        </p:txBody>
      </p:sp>
    </p:spTree>
    <p:extLst>
      <p:ext uri="{BB962C8B-B14F-4D97-AF65-F5344CB8AC3E}">
        <p14:creationId xmlns:p14="http://schemas.microsoft.com/office/powerpoint/2010/main" val="2541026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dirty="0"/>
              <a:t>Measuring MUAC (1/3)</a:t>
            </a:r>
          </a:p>
        </p:txBody>
      </p:sp>
      <p:pic>
        <p:nvPicPr>
          <p:cNvPr id="3" name="Picture 9" descr="scan 003">
            <a:extLst>
              <a:ext uri="{FF2B5EF4-FFF2-40B4-BE49-F238E27FC236}">
                <a16:creationId xmlns:a16="http://schemas.microsoft.com/office/drawing/2014/main" id="{3C9C17B1-8C8D-4469-8033-5ADC7D9CF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513" y="336696"/>
            <a:ext cx="3787775"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MG_3000">
            <a:extLst>
              <a:ext uri="{FF2B5EF4-FFF2-40B4-BE49-F238E27FC236}">
                <a16:creationId xmlns:a16="http://schemas.microsoft.com/office/drawing/2014/main" id="{B7604CDD-F794-42F3-9837-A6BF47264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620" y="1576846"/>
            <a:ext cx="2036763"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IMG_3001">
            <a:extLst>
              <a:ext uri="{FF2B5EF4-FFF2-40B4-BE49-F238E27FC236}">
                <a16:creationId xmlns:a16="http://schemas.microsoft.com/office/drawing/2014/main" id="{FB909393-FE43-49E7-9C1C-F1B04A2FE2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7821" y="3087833"/>
            <a:ext cx="2112963"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IMG_3002">
            <a:extLst>
              <a:ext uri="{FF2B5EF4-FFF2-40B4-BE49-F238E27FC236}">
                <a16:creationId xmlns:a16="http://schemas.microsoft.com/office/drawing/2014/main" id="{027018F2-AB53-493F-8349-69BD52C24E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872" r="11324"/>
          <a:stretch/>
        </p:blipFill>
        <p:spPr bwMode="auto">
          <a:xfrm>
            <a:off x="4694230" y="1576846"/>
            <a:ext cx="1543988"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IMG_3003">
            <a:extLst>
              <a:ext uri="{FF2B5EF4-FFF2-40B4-BE49-F238E27FC236}">
                <a16:creationId xmlns:a16="http://schemas.microsoft.com/office/drawing/2014/main" id="{11C493D4-C9E4-4AC6-864C-4F63C6DA3C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244" r="14298"/>
          <a:stretch/>
        </p:blipFill>
        <p:spPr bwMode="auto">
          <a:xfrm>
            <a:off x="6371665" y="2716099"/>
            <a:ext cx="16938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900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972" y="1384149"/>
            <a:ext cx="11158055" cy="5039727"/>
          </a:xfrm>
        </p:spPr>
        <p:txBody>
          <a:bodyPr rtlCol="0">
            <a:normAutofit/>
          </a:bodyPr>
          <a:lstStyle/>
          <a:p>
            <a:pPr marL="514350" indent="-514350">
              <a:lnSpc>
                <a:spcPct val="134000"/>
              </a:lnSpc>
              <a:spcBef>
                <a:spcPts val="0"/>
              </a:spcBef>
              <a:spcAft>
                <a:spcPts val="0"/>
              </a:spcAft>
              <a:buFont typeface="+mj-lt"/>
              <a:buAutoNum type="arabicPeriod"/>
              <a:defRPr/>
            </a:pPr>
            <a:r>
              <a:rPr lang="en-US" sz="2400" b="1" dirty="0"/>
              <a:t>Describe to the mother the procedure </a:t>
            </a:r>
            <a:r>
              <a:rPr lang="en-US" sz="2400" dirty="0"/>
              <a:t>for the measurement of MUAC.</a:t>
            </a:r>
          </a:p>
          <a:p>
            <a:pPr marL="514350" indent="-514350">
              <a:lnSpc>
                <a:spcPct val="134000"/>
              </a:lnSpc>
              <a:spcBef>
                <a:spcPts val="0"/>
              </a:spcBef>
              <a:spcAft>
                <a:spcPts val="0"/>
              </a:spcAft>
              <a:buFont typeface="+mj-lt"/>
              <a:buAutoNum type="arabicPeriod"/>
              <a:defRPr/>
            </a:pPr>
            <a:r>
              <a:rPr lang="en-US" sz="2400" dirty="0"/>
              <a:t>If possible, the child should stand erect and sideways to the </a:t>
            </a:r>
            <a:r>
              <a:rPr lang="en-US" sz="2400" b="1" dirty="0"/>
              <a:t>Measurer.</a:t>
            </a:r>
          </a:p>
          <a:p>
            <a:pPr marL="514350" indent="-514350">
              <a:lnSpc>
                <a:spcPct val="134000"/>
              </a:lnSpc>
              <a:spcBef>
                <a:spcPts val="0"/>
              </a:spcBef>
              <a:spcAft>
                <a:spcPts val="0"/>
              </a:spcAft>
              <a:buFont typeface="+mj-lt"/>
              <a:buAutoNum type="arabicPeriod"/>
              <a:defRPr/>
            </a:pPr>
            <a:r>
              <a:rPr lang="en-US" sz="2400" dirty="0"/>
              <a:t>Bend the child’s </a:t>
            </a:r>
            <a:r>
              <a:rPr lang="en-US" sz="2400" b="1" u="sng" dirty="0"/>
              <a:t>left arm at 90 degrees </a:t>
            </a:r>
            <a:r>
              <a:rPr lang="en-US" sz="2400" dirty="0"/>
              <a:t>to the body.</a:t>
            </a:r>
          </a:p>
          <a:p>
            <a:pPr marL="514350" indent="-514350">
              <a:lnSpc>
                <a:spcPct val="134000"/>
              </a:lnSpc>
              <a:spcBef>
                <a:spcPts val="0"/>
              </a:spcBef>
              <a:spcAft>
                <a:spcPts val="0"/>
              </a:spcAft>
              <a:buFont typeface="+mj-lt"/>
              <a:buAutoNum type="arabicPeriod"/>
              <a:defRPr/>
            </a:pPr>
            <a:r>
              <a:rPr lang="en-US" sz="2400" dirty="0"/>
              <a:t>Place the measuring tape along the upper arm and </a:t>
            </a:r>
            <a:r>
              <a:rPr lang="en-US" sz="2400" b="1" u="sng" dirty="0"/>
              <a:t>find mid-point of the upper arm </a:t>
            </a:r>
            <a:r>
              <a:rPr lang="en-US" sz="2400" b="1" u="sng" dirty="0">
                <a:sym typeface="Wingdings" panose="05000000000000000000" pitchFamily="2" charset="2"/>
              </a:rPr>
              <a:t></a:t>
            </a:r>
            <a:r>
              <a:rPr lang="en-US" sz="2400" b="1" u="sng" dirty="0"/>
              <a:t> Between the tip of the shoulder and the elbow.</a:t>
            </a:r>
          </a:p>
          <a:p>
            <a:pPr marL="514350" indent="-514350">
              <a:lnSpc>
                <a:spcPct val="134000"/>
              </a:lnSpc>
              <a:spcBef>
                <a:spcPts val="0"/>
              </a:spcBef>
              <a:spcAft>
                <a:spcPts val="0"/>
              </a:spcAft>
              <a:buFont typeface="+mj-lt"/>
              <a:buAutoNum type="arabicPeriod"/>
              <a:defRPr/>
            </a:pPr>
            <a:r>
              <a:rPr lang="en-US" sz="2400" dirty="0"/>
              <a:t>Mark the mid-upper arm point with a pen.</a:t>
            </a:r>
          </a:p>
          <a:p>
            <a:pPr marL="514350" indent="-514350">
              <a:lnSpc>
                <a:spcPct val="134000"/>
              </a:lnSpc>
              <a:spcBef>
                <a:spcPts val="0"/>
              </a:spcBef>
              <a:spcAft>
                <a:spcPts val="0"/>
              </a:spcAft>
              <a:buFont typeface="+mj-lt"/>
              <a:buAutoNum type="arabicPeriod"/>
              <a:defRPr/>
            </a:pPr>
            <a:r>
              <a:rPr lang="en-US" sz="2400" dirty="0"/>
              <a:t>Let the left arm relaxed at the side of the body.</a:t>
            </a:r>
          </a:p>
          <a:p>
            <a:pPr marL="514350" indent="-514350">
              <a:lnSpc>
                <a:spcPct val="134000"/>
              </a:lnSpc>
              <a:spcBef>
                <a:spcPts val="0"/>
              </a:spcBef>
              <a:spcAft>
                <a:spcPts val="0"/>
              </a:spcAft>
              <a:buFont typeface="+mj-lt"/>
              <a:buAutoNum type="arabicPeriod"/>
              <a:defRPr/>
            </a:pPr>
            <a:r>
              <a:rPr lang="en-US" sz="2400" dirty="0"/>
              <a:t>Place the MUAC tape window (0 cm) on the mid-point</a:t>
            </a:r>
            <a:r>
              <a:rPr lang="fr-FR" sz="2400" dirty="0"/>
              <a:t>. </a:t>
            </a:r>
            <a:endParaRPr lang="fr-FR" sz="2200" dirty="0"/>
          </a:p>
        </p:txBody>
      </p:sp>
      <p:sp>
        <p:nvSpPr>
          <p:cNvPr id="4" name="Titre 1">
            <a:extLst>
              <a:ext uri="{FF2B5EF4-FFF2-40B4-BE49-F238E27FC236}">
                <a16:creationId xmlns:a16="http://schemas.microsoft.com/office/drawing/2014/main" id="{7B98B717-028C-4CC9-ABE4-F75F526FFDDF}"/>
              </a:ext>
            </a:extLst>
          </p:cNvPr>
          <p:cNvSpPr txBox="1">
            <a:spLocks/>
          </p:cNvSpPr>
          <p:nvPr/>
        </p:nvSpPr>
        <p:spPr>
          <a:xfrm>
            <a:off x="259792" y="0"/>
            <a:ext cx="11672416" cy="824716"/>
          </a:xfrm>
          <a:prstGeom prst="rect">
            <a:avLst/>
          </a:prstGeom>
        </p:spPr>
        <p:txBody>
          <a:bodyPr vert="horz" lIns="0" tIns="0" rIns="0" bIns="0" rtlCol="0" anchor="b" anchorCtr="0">
            <a:normAutofit/>
          </a:bodyPr>
          <a:lstStyle>
            <a:lvl1pPr algn="l" defTabSz="609585" rtl="0" eaLnBrk="1" latinLnBrk="0" hangingPunct="1">
              <a:lnSpc>
                <a:spcPct val="90000"/>
              </a:lnSpc>
              <a:spcBef>
                <a:spcPct val="0"/>
              </a:spcBef>
              <a:buNone/>
              <a:defRPr sz="4800" b="1" kern="1200">
                <a:solidFill>
                  <a:schemeClr val="accent1"/>
                </a:solidFill>
                <a:latin typeface="+mj-lt"/>
                <a:ea typeface="+mj-ea"/>
                <a:cs typeface="+mj-cs"/>
              </a:defRPr>
            </a:lvl1pPr>
          </a:lstStyle>
          <a:p>
            <a:r>
              <a:rPr lang="en-US" dirty="0"/>
              <a:t>Measuring MUAC (2/3)</a:t>
            </a:r>
            <a:endParaRPr lang="fr-FR" dirty="0"/>
          </a:p>
        </p:txBody>
      </p:sp>
    </p:spTree>
    <p:extLst>
      <p:ext uri="{BB962C8B-B14F-4D97-AF65-F5344CB8AC3E}">
        <p14:creationId xmlns:p14="http://schemas.microsoft.com/office/powerpoint/2010/main" val="1833060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972" y="1051640"/>
            <a:ext cx="11158055" cy="5039727"/>
          </a:xfrm>
        </p:spPr>
        <p:txBody>
          <a:bodyPr rtlCol="0">
            <a:normAutofit/>
          </a:bodyPr>
          <a:lstStyle/>
          <a:p>
            <a:pPr marL="514350" marR="0" lvl="0" indent="-514350" algn="l" defTabSz="609585" rtl="0" eaLnBrk="1" fontAlgn="auto" latinLnBrk="0" hangingPunct="1">
              <a:lnSpc>
                <a:spcPct val="134000"/>
              </a:lnSpc>
              <a:spcBef>
                <a:spcPts val="0"/>
              </a:spcBef>
              <a:spcAft>
                <a:spcPts val="0"/>
              </a:spcAft>
              <a:buClr>
                <a:srgbClr val="0072BC"/>
              </a:buClr>
              <a:buSzTx/>
              <a:buFont typeface="+mj-lt"/>
              <a:buAutoNum type="arabicPeriod" startAt="8"/>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While keeping the left hand planted, wrap the MUAC tape around the outside of the arm with the right hand.</a:t>
            </a:r>
          </a:p>
          <a:p>
            <a:pPr marL="514350" marR="0" lvl="0" indent="-514350" algn="l" defTabSz="609585" rtl="0" eaLnBrk="1" fontAlgn="auto" latinLnBrk="0" hangingPunct="1">
              <a:lnSpc>
                <a:spcPct val="134000"/>
              </a:lnSpc>
              <a:spcBef>
                <a:spcPts val="0"/>
              </a:spcBef>
              <a:spcAft>
                <a:spcPts val="0"/>
              </a:spcAft>
              <a:buClr>
                <a:srgbClr val="0072BC"/>
              </a:buClr>
              <a:buSzTx/>
              <a:buFont typeface="+mj-lt"/>
              <a:buAutoNum type="arabicPeriod" startAt="8"/>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Plant the right hand and feed the MUAC tape through the hole in the tape while keeping the right hand planted on the arm.</a:t>
            </a:r>
          </a:p>
          <a:p>
            <a:pPr marL="514350" marR="0" lvl="0" indent="-514350" algn="l" defTabSz="609585" rtl="0" eaLnBrk="1" fontAlgn="auto" latinLnBrk="0" hangingPunct="1">
              <a:lnSpc>
                <a:spcPct val="134000"/>
              </a:lnSpc>
              <a:spcBef>
                <a:spcPts val="0"/>
              </a:spcBef>
              <a:spcAft>
                <a:spcPts val="0"/>
              </a:spcAft>
              <a:buClr>
                <a:srgbClr val="0072BC"/>
              </a:buClr>
              <a:buSzTx/>
              <a:buFont typeface="+mj-lt"/>
              <a:buAutoNum type="arabicPeriod" startAt="8"/>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Pull the tape until it fits securely around the arm while keeping the right hand planted.</a:t>
            </a:r>
          </a:p>
          <a:p>
            <a:pPr marL="514350" marR="0" lvl="0" indent="-514350" algn="l" defTabSz="609585" rtl="0" eaLnBrk="1" fontAlgn="auto" latinLnBrk="0" hangingPunct="1">
              <a:lnSpc>
                <a:spcPct val="134000"/>
              </a:lnSpc>
              <a:spcBef>
                <a:spcPts val="0"/>
              </a:spcBef>
              <a:spcAft>
                <a:spcPts val="0"/>
              </a:spcAft>
              <a:buClr>
                <a:srgbClr val="0072BC"/>
              </a:buClr>
              <a:buSzTx/>
              <a:buFont typeface="+mj-lt"/>
              <a:buAutoNum type="arabicPeriod" startAt="8"/>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Measurer</a:t>
            </a:r>
            <a:r>
              <a:rPr kumimoji="0" lang="en-US" sz="24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reads the measurement at the window of the tape to the nearest </a:t>
            </a:r>
            <a:r>
              <a:rPr kumimoji="0" lang="en-US" sz="2400" b="1" i="0" u="sng"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millimeter</a:t>
            </a:r>
            <a:r>
              <a:rPr kumimoji="0" lang="en-US" sz="24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(mm).</a:t>
            </a:r>
          </a:p>
          <a:p>
            <a:pPr marL="514350" marR="0" lvl="0" indent="-514350" algn="l" defTabSz="609585" rtl="0" eaLnBrk="1" fontAlgn="auto" latinLnBrk="0" hangingPunct="1">
              <a:lnSpc>
                <a:spcPct val="134000"/>
              </a:lnSpc>
              <a:spcBef>
                <a:spcPts val="0"/>
              </a:spcBef>
              <a:spcAft>
                <a:spcPts val="0"/>
              </a:spcAft>
              <a:buClr>
                <a:srgbClr val="0072BC"/>
              </a:buClr>
              <a:buSzTx/>
              <a:buFont typeface="+mj-lt"/>
              <a:buAutoNum type="arabicPeriod" startAt="8"/>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Team leader </a:t>
            </a:r>
            <a:r>
              <a:rPr kumimoji="0" lang="en-US" sz="24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repeats the measurement out loud and records it in cm in the questionnaire.</a:t>
            </a:r>
          </a:p>
        </p:txBody>
      </p:sp>
      <p:sp>
        <p:nvSpPr>
          <p:cNvPr id="4" name="Titre 1">
            <a:extLst>
              <a:ext uri="{FF2B5EF4-FFF2-40B4-BE49-F238E27FC236}">
                <a16:creationId xmlns:a16="http://schemas.microsoft.com/office/drawing/2014/main" id="{7B98B717-028C-4CC9-ABE4-F75F526FFDDF}"/>
              </a:ext>
            </a:extLst>
          </p:cNvPr>
          <p:cNvSpPr txBox="1">
            <a:spLocks/>
          </p:cNvSpPr>
          <p:nvPr/>
        </p:nvSpPr>
        <p:spPr>
          <a:xfrm>
            <a:off x="259792" y="0"/>
            <a:ext cx="11672416" cy="824716"/>
          </a:xfrm>
          <a:prstGeom prst="rect">
            <a:avLst/>
          </a:prstGeom>
        </p:spPr>
        <p:txBody>
          <a:bodyPr vert="horz" lIns="0" tIns="0" rIns="0" bIns="0" rtlCol="0" anchor="b" anchorCtr="0">
            <a:normAutofit/>
          </a:bodyPr>
          <a:lstStyle>
            <a:lvl1pPr algn="l" defTabSz="609585" rtl="0" eaLnBrk="1" latinLnBrk="0" hangingPunct="1">
              <a:lnSpc>
                <a:spcPct val="90000"/>
              </a:lnSpc>
              <a:spcBef>
                <a:spcPct val="0"/>
              </a:spcBef>
              <a:buNone/>
              <a:defRPr sz="4800" b="1" kern="1200">
                <a:solidFill>
                  <a:schemeClr val="accent1"/>
                </a:solidFill>
                <a:latin typeface="+mj-lt"/>
                <a:ea typeface="+mj-ea"/>
                <a:cs typeface="+mj-cs"/>
              </a:defRPr>
            </a:lvl1pPr>
          </a:lstStyle>
          <a:p>
            <a:r>
              <a:rPr lang="en-US" dirty="0"/>
              <a:t>Measuring MUAC (3/3)</a:t>
            </a:r>
            <a:endParaRPr lang="fr-FR" dirty="0"/>
          </a:p>
        </p:txBody>
      </p:sp>
    </p:spTree>
    <p:extLst>
      <p:ext uri="{BB962C8B-B14F-4D97-AF65-F5344CB8AC3E}">
        <p14:creationId xmlns:p14="http://schemas.microsoft.com/office/powerpoint/2010/main" val="2178106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a:t>Say the measurements out loud</a:t>
            </a:r>
          </a:p>
        </p:txBody>
      </p:sp>
      <p:sp>
        <p:nvSpPr>
          <p:cNvPr id="3" name="Espace réservé du contenu 2"/>
          <p:cNvSpPr>
            <a:spLocks noGrp="1"/>
          </p:cNvSpPr>
          <p:nvPr>
            <p:ph idx="1"/>
          </p:nvPr>
        </p:nvSpPr>
        <p:spPr>
          <a:xfrm>
            <a:off x="278712" y="2003961"/>
            <a:ext cx="11489735" cy="2850078"/>
          </a:xfrm>
        </p:spPr>
        <p:txBody>
          <a:bodyPr>
            <a:normAutofit/>
          </a:bodyPr>
          <a:lstStyle/>
          <a:p>
            <a:pPr>
              <a:lnSpc>
                <a:spcPct val="120000"/>
              </a:lnSpc>
              <a:spcBef>
                <a:spcPts val="0"/>
              </a:spcBef>
              <a:buFont typeface="Arial" panose="020B0604020202020204" pitchFamily="34" charset="0"/>
              <a:buChar char="•"/>
            </a:pPr>
            <a:r>
              <a:rPr lang="en-US" sz="2600" dirty="0">
                <a:solidFill>
                  <a:schemeClr val="tx1"/>
                </a:solidFill>
              </a:rPr>
              <a:t>Measurer: </a:t>
            </a:r>
            <a:r>
              <a:rPr lang="en-US" sz="2600" b="1" dirty="0">
                <a:solidFill>
                  <a:schemeClr val="tx1"/>
                </a:solidFill>
              </a:rPr>
              <a:t>READ</a:t>
            </a:r>
            <a:endParaRPr lang="en-US" sz="2600" dirty="0">
              <a:solidFill>
                <a:schemeClr val="tx1"/>
              </a:solidFill>
            </a:endParaRPr>
          </a:p>
          <a:p>
            <a:pPr>
              <a:lnSpc>
                <a:spcPct val="120000"/>
              </a:lnSpc>
              <a:spcBef>
                <a:spcPts val="0"/>
              </a:spcBef>
              <a:buFont typeface="Arial" panose="020B0604020202020204" pitchFamily="34" charset="0"/>
              <a:buChar char="•"/>
            </a:pPr>
            <a:endParaRPr lang="en-US" sz="2600" dirty="0">
              <a:solidFill>
                <a:schemeClr val="tx1"/>
              </a:solidFill>
            </a:endParaRPr>
          </a:p>
          <a:p>
            <a:pPr>
              <a:lnSpc>
                <a:spcPct val="120000"/>
              </a:lnSpc>
              <a:spcBef>
                <a:spcPts val="0"/>
              </a:spcBef>
              <a:buFont typeface="Arial" panose="020B0604020202020204" pitchFamily="34" charset="0"/>
              <a:buChar char="•"/>
            </a:pPr>
            <a:r>
              <a:rPr lang="en-US" sz="2600" dirty="0">
                <a:solidFill>
                  <a:schemeClr val="tx1"/>
                </a:solidFill>
              </a:rPr>
              <a:t>Assistant: </a:t>
            </a:r>
            <a:r>
              <a:rPr lang="en-US" sz="2600" b="1" dirty="0">
                <a:solidFill>
                  <a:schemeClr val="tx1"/>
                </a:solidFill>
              </a:rPr>
              <a:t>LISTEN</a:t>
            </a:r>
            <a:endParaRPr lang="en-US" sz="2600" dirty="0">
              <a:solidFill>
                <a:schemeClr val="tx1"/>
              </a:solidFill>
            </a:endParaRPr>
          </a:p>
          <a:p>
            <a:pPr>
              <a:lnSpc>
                <a:spcPct val="120000"/>
              </a:lnSpc>
              <a:spcBef>
                <a:spcPts val="0"/>
              </a:spcBef>
              <a:buFont typeface="Arial" panose="020B0604020202020204" pitchFamily="34" charset="0"/>
              <a:buChar char="•"/>
            </a:pPr>
            <a:endParaRPr lang="en-US" sz="2600" dirty="0">
              <a:solidFill>
                <a:schemeClr val="tx1"/>
              </a:solidFill>
            </a:endParaRPr>
          </a:p>
          <a:p>
            <a:pPr>
              <a:lnSpc>
                <a:spcPct val="120000"/>
              </a:lnSpc>
              <a:spcBef>
                <a:spcPts val="0"/>
              </a:spcBef>
              <a:buFont typeface="Arial" panose="020B0604020202020204" pitchFamily="34" charset="0"/>
              <a:buChar char="•"/>
            </a:pPr>
            <a:r>
              <a:rPr lang="en-US" sz="2600" dirty="0">
                <a:solidFill>
                  <a:schemeClr val="tx1"/>
                </a:solidFill>
              </a:rPr>
              <a:t>Team leader: </a:t>
            </a:r>
            <a:r>
              <a:rPr lang="en-US" sz="2600" b="1" dirty="0">
                <a:solidFill>
                  <a:schemeClr val="tx1"/>
                </a:solidFill>
              </a:rPr>
              <a:t>REPEAT AND RECORD</a:t>
            </a:r>
            <a:endParaRPr lang="en-US" sz="2600" dirty="0">
              <a:solidFill>
                <a:schemeClr val="tx1"/>
              </a:solidFill>
            </a:endParaRPr>
          </a:p>
          <a:p>
            <a:pPr marL="0" indent="0">
              <a:lnSpc>
                <a:spcPct val="120000"/>
              </a:lnSpc>
              <a:spcBef>
                <a:spcPts val="0"/>
              </a:spcBef>
              <a:buNone/>
            </a:pPr>
            <a:endParaRPr lang="en-US" sz="2600" b="1" u="sng" dirty="0">
              <a:solidFill>
                <a:schemeClr val="tx1"/>
              </a:solidFill>
            </a:endParaRPr>
          </a:p>
        </p:txBody>
      </p:sp>
    </p:spTree>
    <p:extLst>
      <p:ext uri="{BB962C8B-B14F-4D97-AF65-F5344CB8AC3E}">
        <p14:creationId xmlns:p14="http://schemas.microsoft.com/office/powerpoint/2010/main" val="728374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792" y="462471"/>
            <a:ext cx="11672416" cy="824716"/>
          </a:xfrm>
        </p:spPr>
        <p:txBody>
          <a:bodyPr>
            <a:normAutofit fontScale="90000"/>
          </a:bodyPr>
          <a:lstStyle/>
          <a:p>
            <a:r>
              <a:rPr lang="en-US"/>
              <a:t>What is anthropometry?</a:t>
            </a:r>
            <a:br>
              <a:rPr lang="en-US"/>
            </a:br>
            <a:r>
              <a:rPr lang="en-US"/>
              <a:t>Answer</a:t>
            </a:r>
          </a:p>
        </p:txBody>
      </p:sp>
      <p:sp>
        <p:nvSpPr>
          <p:cNvPr id="3" name="Espace réservé du contenu 2"/>
          <p:cNvSpPr>
            <a:spLocks noGrp="1"/>
          </p:cNvSpPr>
          <p:nvPr>
            <p:ph idx="1"/>
          </p:nvPr>
        </p:nvSpPr>
        <p:spPr>
          <a:xfrm>
            <a:off x="259792" y="1414660"/>
            <a:ext cx="11672416" cy="4028680"/>
          </a:xfrm>
        </p:spPr>
        <p:txBody>
          <a:bodyPr>
            <a:normAutofit/>
          </a:bodyPr>
          <a:lstStyle/>
          <a:p>
            <a:pPr lvl="1">
              <a:lnSpc>
                <a:spcPct val="150000"/>
              </a:lnSpc>
              <a:spcBef>
                <a:spcPts val="0"/>
              </a:spcBef>
              <a:spcAft>
                <a:spcPts val="0"/>
              </a:spcAft>
              <a:buFont typeface="Arial" panose="020B0604020202020204" pitchFamily="34" charset="0"/>
              <a:buChar char="•"/>
            </a:pPr>
            <a:r>
              <a:rPr lang="en-US" sz="2600" dirty="0">
                <a:solidFill>
                  <a:schemeClr val="tx1"/>
                </a:solidFill>
              </a:rPr>
              <a:t>Anthropometry is the </a:t>
            </a:r>
            <a:r>
              <a:rPr lang="en-US" sz="2600" b="1" dirty="0">
                <a:solidFill>
                  <a:schemeClr val="tx1"/>
                </a:solidFill>
              </a:rPr>
              <a:t>study and technique of human body measurement</a:t>
            </a:r>
            <a:endParaRPr lang="en-US" sz="2600" dirty="0">
              <a:solidFill>
                <a:schemeClr val="tx1"/>
              </a:solidFill>
            </a:endParaRPr>
          </a:p>
          <a:p>
            <a:pPr lvl="1">
              <a:lnSpc>
                <a:spcPct val="150000"/>
              </a:lnSpc>
              <a:spcBef>
                <a:spcPts val="0"/>
              </a:spcBef>
              <a:spcAft>
                <a:spcPts val="0"/>
              </a:spcAft>
              <a:buFont typeface="Arial" panose="020B0604020202020204" pitchFamily="34" charset="0"/>
              <a:buChar char="•"/>
            </a:pPr>
            <a:endParaRPr lang="en-US" sz="2600" dirty="0">
              <a:solidFill>
                <a:schemeClr val="tx1"/>
              </a:solidFill>
            </a:endParaRPr>
          </a:p>
          <a:p>
            <a:pPr lvl="1">
              <a:lnSpc>
                <a:spcPct val="150000"/>
              </a:lnSpc>
              <a:spcBef>
                <a:spcPts val="0"/>
              </a:spcBef>
              <a:spcAft>
                <a:spcPts val="0"/>
              </a:spcAft>
              <a:buFont typeface="Arial" panose="020B0604020202020204" pitchFamily="34" charset="0"/>
              <a:buChar char="•"/>
            </a:pPr>
            <a:r>
              <a:rPr lang="en-US" sz="2600" dirty="0">
                <a:solidFill>
                  <a:schemeClr val="tx1"/>
                </a:solidFill>
              </a:rPr>
              <a:t>It is used to </a:t>
            </a:r>
            <a:r>
              <a:rPr lang="en-US" sz="2600" b="1" dirty="0">
                <a:solidFill>
                  <a:schemeClr val="tx1"/>
                </a:solidFill>
              </a:rPr>
              <a:t>measure and monitor the nutritional status of an individual or population group</a:t>
            </a:r>
            <a:endParaRPr lang="en-US" sz="2600" dirty="0">
              <a:solidFill>
                <a:schemeClr val="tx1"/>
              </a:solidFill>
            </a:endParaRPr>
          </a:p>
        </p:txBody>
      </p:sp>
    </p:spTree>
    <p:extLst>
      <p:ext uri="{BB962C8B-B14F-4D97-AF65-F5344CB8AC3E}">
        <p14:creationId xmlns:p14="http://schemas.microsoft.com/office/powerpoint/2010/main" val="875494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a:t>Common Mistakes</a:t>
            </a:r>
          </a:p>
        </p:txBody>
      </p:sp>
      <p:sp>
        <p:nvSpPr>
          <p:cNvPr id="3" name="Espace réservé du contenu 2"/>
          <p:cNvSpPr>
            <a:spLocks noGrp="1"/>
          </p:cNvSpPr>
          <p:nvPr>
            <p:ph idx="1"/>
          </p:nvPr>
        </p:nvSpPr>
        <p:spPr>
          <a:xfrm>
            <a:off x="278712" y="834241"/>
            <a:ext cx="11489735" cy="5189517"/>
          </a:xfrm>
        </p:spPr>
        <p:txBody>
          <a:bodyPr>
            <a:normAutofit/>
          </a:bodyPr>
          <a:lstStyle/>
          <a:p>
            <a:pPr>
              <a:lnSpc>
                <a:spcPct val="200000"/>
              </a:lnSpc>
              <a:spcBef>
                <a:spcPts val="0"/>
              </a:spcBef>
              <a:buFont typeface="Arial" panose="020B0604020202020204" pitchFamily="34" charset="0"/>
              <a:buChar char="•"/>
            </a:pPr>
            <a:r>
              <a:rPr lang="en-US" sz="2400" dirty="0">
                <a:solidFill>
                  <a:schemeClr val="tx1"/>
                </a:solidFill>
              </a:rPr>
              <a:t>Measuring MUAC on the right arm</a:t>
            </a:r>
          </a:p>
          <a:p>
            <a:pPr>
              <a:lnSpc>
                <a:spcPct val="200000"/>
              </a:lnSpc>
              <a:spcBef>
                <a:spcPts val="0"/>
              </a:spcBef>
              <a:buFont typeface="Arial" panose="020B0604020202020204" pitchFamily="34" charset="0"/>
              <a:buChar char="•"/>
            </a:pPr>
            <a:r>
              <a:rPr lang="en-US" sz="2400" dirty="0">
                <a:solidFill>
                  <a:schemeClr val="tx1"/>
                </a:solidFill>
              </a:rPr>
              <a:t>Estimating (rather than measuring) the mid-point of the upper arm</a:t>
            </a:r>
          </a:p>
          <a:p>
            <a:pPr>
              <a:lnSpc>
                <a:spcPct val="200000"/>
              </a:lnSpc>
              <a:spcBef>
                <a:spcPts val="0"/>
              </a:spcBef>
              <a:buFont typeface="Arial" panose="020B0604020202020204" pitchFamily="34" charset="0"/>
              <a:buChar char="•"/>
            </a:pPr>
            <a:r>
              <a:rPr lang="en-US" sz="2400" dirty="0">
                <a:solidFill>
                  <a:schemeClr val="tx1"/>
                </a:solidFill>
              </a:rPr>
              <a:t>Bending the MUAC tape when measuring the mid-point</a:t>
            </a:r>
          </a:p>
          <a:p>
            <a:pPr>
              <a:lnSpc>
                <a:spcPct val="200000"/>
              </a:lnSpc>
              <a:spcBef>
                <a:spcPts val="0"/>
              </a:spcBef>
              <a:buFont typeface="Arial" panose="020B0604020202020204" pitchFamily="34" charset="0"/>
              <a:buChar char="•"/>
            </a:pPr>
            <a:r>
              <a:rPr lang="en-US" sz="2400" dirty="0">
                <a:solidFill>
                  <a:schemeClr val="tx1"/>
                </a:solidFill>
              </a:rPr>
              <a:t>Not measuring the mid-point from the tip of the shoulder to the elbow bend</a:t>
            </a:r>
          </a:p>
          <a:p>
            <a:pPr>
              <a:lnSpc>
                <a:spcPct val="200000"/>
              </a:lnSpc>
              <a:spcBef>
                <a:spcPts val="0"/>
              </a:spcBef>
              <a:buFont typeface="Arial" panose="020B0604020202020204" pitchFamily="34" charset="0"/>
              <a:buChar char="•"/>
            </a:pPr>
            <a:r>
              <a:rPr lang="en-US" sz="2400" dirty="0">
                <a:solidFill>
                  <a:schemeClr val="tx1"/>
                </a:solidFill>
              </a:rPr>
              <a:t>Pulling the MUAC tape too tight</a:t>
            </a:r>
          </a:p>
          <a:p>
            <a:pPr>
              <a:lnSpc>
                <a:spcPct val="200000"/>
              </a:lnSpc>
              <a:spcBef>
                <a:spcPts val="0"/>
              </a:spcBef>
              <a:buFont typeface="Arial" panose="020B0604020202020204" pitchFamily="34" charset="0"/>
              <a:buChar char="•"/>
            </a:pPr>
            <a:r>
              <a:rPr lang="en-US" sz="2400" dirty="0">
                <a:solidFill>
                  <a:schemeClr val="tx1"/>
                </a:solidFill>
              </a:rPr>
              <a:t>Not pulling the MUAC tape tight enough (too slack)</a:t>
            </a:r>
          </a:p>
          <a:p>
            <a:pPr>
              <a:lnSpc>
                <a:spcPct val="200000"/>
              </a:lnSpc>
              <a:spcBef>
                <a:spcPts val="0"/>
              </a:spcBef>
              <a:buFont typeface="Arial" panose="020B0604020202020204" pitchFamily="34" charset="0"/>
              <a:buChar char="•"/>
            </a:pPr>
            <a:r>
              <a:rPr lang="en-US" sz="2400" dirty="0">
                <a:solidFill>
                  <a:schemeClr val="tx1"/>
                </a:solidFill>
              </a:rPr>
              <a:t>Not reading the tape accurately (to nearest mm) </a:t>
            </a:r>
          </a:p>
        </p:txBody>
      </p:sp>
    </p:spTree>
    <p:extLst>
      <p:ext uri="{BB962C8B-B14F-4D97-AF65-F5344CB8AC3E}">
        <p14:creationId xmlns:p14="http://schemas.microsoft.com/office/powerpoint/2010/main" val="4061359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8720" y="2747962"/>
            <a:ext cx="11594559" cy="1362075"/>
          </a:xfrm>
        </p:spPr>
        <p:txBody>
          <a:bodyPr/>
          <a:lstStyle/>
          <a:p>
            <a:r>
              <a:rPr lang="en-US"/>
              <a:t>Bilateral edema</a:t>
            </a:r>
          </a:p>
        </p:txBody>
      </p:sp>
    </p:spTree>
    <p:extLst>
      <p:ext uri="{BB962C8B-B14F-4D97-AF65-F5344CB8AC3E}">
        <p14:creationId xmlns:p14="http://schemas.microsoft.com/office/powerpoint/2010/main" val="4194260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dirty="0"/>
              <a:t>Bilateral Edema (1/3)</a:t>
            </a:r>
          </a:p>
        </p:txBody>
      </p:sp>
      <p:sp>
        <p:nvSpPr>
          <p:cNvPr id="3" name="Espace réservé du contenu 2"/>
          <p:cNvSpPr>
            <a:spLocks noGrp="1"/>
          </p:cNvSpPr>
          <p:nvPr>
            <p:ph idx="1"/>
          </p:nvPr>
        </p:nvSpPr>
        <p:spPr>
          <a:xfrm>
            <a:off x="509767" y="1213942"/>
            <a:ext cx="11210306" cy="5189517"/>
          </a:xfrm>
        </p:spPr>
        <p:txBody>
          <a:bodyPr>
            <a:normAutofit/>
          </a:bodyPr>
          <a:lstStyle/>
          <a:p>
            <a:pPr marL="457189" marR="0" lvl="0" indent="-457189" algn="l" defTabSz="609585" rtl="0" eaLnBrk="1" fontAlgn="auto" latinLnBrk="0" hangingPunct="1">
              <a:lnSpc>
                <a:spcPct val="134000"/>
              </a:lnSpc>
              <a:spcBef>
                <a:spcPts val="0"/>
              </a:spcBef>
              <a:spcAft>
                <a:spcPts val="0"/>
              </a:spcAft>
              <a:buClr>
                <a:srgbClr val="0072BC"/>
              </a:buClr>
              <a:buSzTx/>
              <a:buFont typeface="Arial" panose="020B0604020202020204" pitchFamily="34" charset="0"/>
              <a:buChar char="•"/>
              <a:tabLst/>
              <a:defRPr/>
            </a:pPr>
            <a:r>
              <a:rPr kumimoji="0" lang="en-US" sz="240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Edema results from an accumulation or an excess of extra-cellular fluid in the body due to severe nutritional deficiencies</a:t>
            </a:r>
          </a:p>
          <a:p>
            <a:pPr marL="0" marR="0" lvl="0" indent="0" algn="l" defTabSz="609585" rtl="0" eaLnBrk="1" fontAlgn="auto" latinLnBrk="0" hangingPunct="1">
              <a:lnSpc>
                <a:spcPct val="134000"/>
              </a:lnSpc>
              <a:spcBef>
                <a:spcPts val="0"/>
              </a:spcBef>
              <a:spcAft>
                <a:spcPts val="0"/>
              </a:spcAft>
              <a:buClr>
                <a:srgbClr val="0072BC"/>
              </a:buClr>
              <a:buSzTx/>
              <a:buNone/>
              <a:tabLst/>
              <a:defRPr/>
            </a:pPr>
            <a:endParaRPr kumimoji="0" lang="fr-FR" sz="2400" b="0" i="1"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endParaRPr>
          </a:p>
          <a:p>
            <a:pPr marL="457189" marR="0" lvl="0" indent="-457189" algn="l" defTabSz="609585" rtl="0" eaLnBrk="1" fontAlgn="auto" latinLnBrk="0" hangingPunct="1">
              <a:lnSpc>
                <a:spcPct val="134000"/>
              </a:lnSpc>
              <a:spcBef>
                <a:spcPts val="0"/>
              </a:spcBef>
              <a:spcAft>
                <a:spcPts val="0"/>
              </a:spcAft>
              <a:buClr>
                <a:srgbClr val="0072BC"/>
              </a:buClr>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Edema must be present in both feet  Bilateral Edema</a:t>
            </a:r>
          </a:p>
          <a:p>
            <a:pPr marL="457189" marR="0" lvl="0" indent="-457189" algn="l" defTabSz="609585" rtl="0" eaLnBrk="1" fontAlgn="auto" latinLnBrk="0" hangingPunct="1">
              <a:lnSpc>
                <a:spcPct val="134000"/>
              </a:lnSpc>
              <a:spcBef>
                <a:spcPts val="0"/>
              </a:spcBef>
              <a:spcAft>
                <a:spcPts val="0"/>
              </a:spcAft>
              <a:buClr>
                <a:srgbClr val="0072BC"/>
              </a:buClr>
              <a:buSzTx/>
              <a:buFont typeface="Arial" panose="020B0604020202020204" pitchFamily="34" charset="0"/>
              <a:buChar char="•"/>
              <a:tabLst/>
              <a:defRPr/>
            </a:pPr>
            <a:endParaRPr kumimoji="0" lang="fr-FR" sz="2400" b="1" i="0" u="sng"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endParaRPr>
          </a:p>
          <a:p>
            <a:pPr marL="457189" marR="0" lvl="0" indent="-457189" algn="l" defTabSz="609585" rtl="0" eaLnBrk="1" fontAlgn="auto" latinLnBrk="0" hangingPunct="1">
              <a:lnSpc>
                <a:spcPct val="134000"/>
              </a:lnSpc>
              <a:spcBef>
                <a:spcPts val="0"/>
              </a:spcBef>
              <a:spcAft>
                <a:spcPts val="0"/>
              </a:spcAft>
              <a:buClr>
                <a:srgbClr val="0072BC"/>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If the child’s body appears swollen, ask the mother if the swelling begin in the feet. If the swelling did not begin in the feet, it is not bilateral edema</a:t>
            </a:r>
            <a:endParaRPr lang="fr-FR" sz="2400" dirty="0">
              <a:solidFill>
                <a:schemeClr val="tx1"/>
              </a:solidFill>
            </a:endParaRPr>
          </a:p>
        </p:txBody>
      </p:sp>
    </p:spTree>
    <p:extLst>
      <p:ext uri="{BB962C8B-B14F-4D97-AF65-F5344CB8AC3E}">
        <p14:creationId xmlns:p14="http://schemas.microsoft.com/office/powerpoint/2010/main" val="4024453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972" y="1384149"/>
            <a:ext cx="11158055" cy="5039727"/>
          </a:xfrm>
        </p:spPr>
        <p:txBody>
          <a:bodyPr rtlCol="0">
            <a:normAutofit/>
          </a:bodyPr>
          <a:lstStyle/>
          <a:p>
            <a:pPr marL="514350" marR="0" lvl="0" indent="-514350" algn="l" defTabSz="609585" rtl="0" eaLnBrk="1" fontAlgn="auto" latinLnBrk="0" hangingPunct="1">
              <a:lnSpc>
                <a:spcPct val="150000"/>
              </a:lnSpc>
              <a:spcBef>
                <a:spcPts val="0"/>
              </a:spcBef>
              <a:spcAft>
                <a:spcPts val="0"/>
              </a:spcAft>
              <a:buClr>
                <a:srgbClr val="0072BC"/>
              </a:buClr>
              <a:buSzTx/>
              <a:buFont typeface="+mj-lt"/>
              <a:buAutoNum type="arabicPeriod"/>
              <a:tabLst/>
              <a:defRPr/>
            </a:pPr>
            <a:r>
              <a:rPr kumimoji="0" lang="en-US" sz="22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Describe to the mother the procedure </a:t>
            </a:r>
            <a:r>
              <a:rPr kumimoji="0" lang="en-US" sz="220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for the assessment of edema and ask the child to sit on a chair or on their caretakers lap.</a:t>
            </a:r>
          </a:p>
          <a:p>
            <a:pPr marL="514350" marR="0" lvl="0" indent="-514350" algn="l" defTabSz="609585" rtl="0" eaLnBrk="1" fontAlgn="auto" latinLnBrk="0" hangingPunct="1">
              <a:lnSpc>
                <a:spcPct val="150000"/>
              </a:lnSpc>
              <a:spcBef>
                <a:spcPts val="0"/>
              </a:spcBef>
              <a:spcAft>
                <a:spcPts val="0"/>
              </a:spcAft>
              <a:buClr>
                <a:srgbClr val="0072BC"/>
              </a:buClr>
              <a:buSzTx/>
              <a:buFont typeface="+mj-lt"/>
              <a:buAutoNum type="arabicPeriod"/>
              <a:tabLst/>
              <a:defRPr/>
            </a:pPr>
            <a:r>
              <a:rPr kumimoji="0" lang="en-US" sz="220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Hold child’s feet with both hands at the same time.</a:t>
            </a:r>
          </a:p>
          <a:p>
            <a:pPr marL="514350" marR="0" lvl="0" indent="-514350" algn="l" defTabSz="609585" rtl="0" eaLnBrk="1" fontAlgn="auto" latinLnBrk="0" hangingPunct="1">
              <a:lnSpc>
                <a:spcPct val="150000"/>
              </a:lnSpc>
              <a:spcBef>
                <a:spcPts val="0"/>
              </a:spcBef>
              <a:spcAft>
                <a:spcPts val="0"/>
              </a:spcAft>
              <a:buClr>
                <a:srgbClr val="0072BC"/>
              </a:buClr>
              <a:buSzTx/>
              <a:buFont typeface="+mj-lt"/>
              <a:buAutoNum type="arabicPeriod"/>
              <a:tabLst/>
              <a:defRPr/>
            </a:pPr>
            <a:r>
              <a:rPr kumimoji="0" lang="en-US" sz="220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Apply pressure (</a:t>
            </a:r>
            <a:r>
              <a:rPr kumimoji="0" lang="en-US" sz="22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hard pressure is </a:t>
            </a:r>
            <a:r>
              <a:rPr kumimoji="0" lang="en-US" sz="2200" b="1" i="0" u="sng"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not</a:t>
            </a:r>
            <a:r>
              <a:rPr kumimoji="0" lang="en-US" sz="22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necessary</a:t>
            </a:r>
            <a:r>
              <a:rPr kumimoji="0" lang="en-US" sz="220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with the thumbs on the top part of both feet.</a:t>
            </a:r>
          </a:p>
          <a:p>
            <a:pPr marL="514350" marR="0" lvl="0" indent="-514350" algn="l" defTabSz="609585" rtl="0" eaLnBrk="1" fontAlgn="auto" latinLnBrk="0" hangingPunct="1">
              <a:lnSpc>
                <a:spcPct val="150000"/>
              </a:lnSpc>
              <a:spcBef>
                <a:spcPts val="0"/>
              </a:spcBef>
              <a:spcAft>
                <a:spcPts val="0"/>
              </a:spcAft>
              <a:buClr>
                <a:srgbClr val="0072BC"/>
              </a:buClr>
              <a:buSzTx/>
              <a:buFont typeface="+mj-lt"/>
              <a:buAutoNum type="arabicPeriod"/>
              <a:tabLst/>
              <a:defRPr/>
            </a:pPr>
            <a:r>
              <a:rPr kumimoji="0" lang="en-US" sz="220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Hold the feet for </a:t>
            </a:r>
            <a:r>
              <a:rPr kumimoji="0" lang="en-US" sz="2200" b="1" i="0" u="sng"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3 seconds </a:t>
            </a:r>
            <a:r>
              <a:rPr kumimoji="0" lang="en-US" sz="220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(Count slowly 1001, 1002, 1003).</a:t>
            </a:r>
          </a:p>
          <a:p>
            <a:pPr marL="514350" marR="0" lvl="0" indent="-514350" algn="l" defTabSz="609585" rtl="0" eaLnBrk="1" fontAlgn="auto" latinLnBrk="0" hangingPunct="1">
              <a:lnSpc>
                <a:spcPct val="150000"/>
              </a:lnSpc>
              <a:spcBef>
                <a:spcPts val="0"/>
              </a:spcBef>
              <a:spcAft>
                <a:spcPts val="0"/>
              </a:spcAft>
              <a:buClr>
                <a:srgbClr val="0072BC"/>
              </a:buClr>
              <a:buSzTx/>
              <a:buFont typeface="+mj-lt"/>
              <a:buAutoNum type="arabicPeriod"/>
              <a:tabLst/>
              <a:defRPr/>
            </a:pPr>
            <a:r>
              <a:rPr kumimoji="0" lang="en-US" sz="220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Release both feet and assess if the imprint of the thumbs remains for a few seconds on the top of the both feet.</a:t>
            </a:r>
          </a:p>
        </p:txBody>
      </p:sp>
      <p:sp>
        <p:nvSpPr>
          <p:cNvPr id="4" name="Titre 1">
            <a:extLst>
              <a:ext uri="{FF2B5EF4-FFF2-40B4-BE49-F238E27FC236}">
                <a16:creationId xmlns:a16="http://schemas.microsoft.com/office/drawing/2014/main" id="{7B98B717-028C-4CC9-ABE4-F75F526FFDDF}"/>
              </a:ext>
            </a:extLst>
          </p:cNvPr>
          <p:cNvSpPr txBox="1">
            <a:spLocks/>
          </p:cNvSpPr>
          <p:nvPr/>
        </p:nvSpPr>
        <p:spPr>
          <a:xfrm>
            <a:off x="259792" y="0"/>
            <a:ext cx="11672416" cy="824716"/>
          </a:xfrm>
          <a:prstGeom prst="rect">
            <a:avLst/>
          </a:prstGeom>
        </p:spPr>
        <p:txBody>
          <a:bodyPr vert="horz" lIns="0" tIns="0" rIns="0" bIns="0" rtlCol="0" anchor="b" anchorCtr="0">
            <a:normAutofit/>
          </a:bodyPr>
          <a:lstStyle>
            <a:lvl1pPr algn="l" defTabSz="609585" rtl="0" eaLnBrk="1" latinLnBrk="0" hangingPunct="1">
              <a:lnSpc>
                <a:spcPct val="90000"/>
              </a:lnSpc>
              <a:spcBef>
                <a:spcPct val="0"/>
              </a:spcBef>
              <a:buNone/>
              <a:defRPr sz="4800" b="1" kern="1200">
                <a:solidFill>
                  <a:schemeClr val="accent1"/>
                </a:solidFill>
                <a:latin typeface="+mj-lt"/>
                <a:ea typeface="+mj-ea"/>
                <a:cs typeface="+mj-cs"/>
              </a:defRPr>
            </a:lvl1pPr>
          </a:lstStyle>
          <a:p>
            <a:r>
              <a:rPr lang="en-US" dirty="0"/>
              <a:t>Bilateral Edema (2/3)</a:t>
            </a:r>
            <a:endParaRPr lang="fr-FR" dirty="0"/>
          </a:p>
        </p:txBody>
      </p:sp>
    </p:spTree>
    <p:extLst>
      <p:ext uri="{BB962C8B-B14F-4D97-AF65-F5344CB8AC3E}">
        <p14:creationId xmlns:p14="http://schemas.microsoft.com/office/powerpoint/2010/main" val="1194816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512628"/>
            <a:ext cx="11672416" cy="824716"/>
          </a:xfrm>
        </p:spPr>
        <p:txBody>
          <a:bodyPr>
            <a:normAutofit fontScale="90000"/>
          </a:bodyPr>
          <a:lstStyle/>
          <a:p>
            <a:r>
              <a:rPr lang="en-US"/>
              <a:t>Diagnosing Bilateral Edema: Thumb Pressure Test</a:t>
            </a:r>
          </a:p>
        </p:txBody>
      </p:sp>
      <p:pic>
        <p:nvPicPr>
          <p:cNvPr id="6" name="Picture 1">
            <a:extLst>
              <a:ext uri="{FF2B5EF4-FFF2-40B4-BE49-F238E27FC236}">
                <a16:creationId xmlns:a16="http://schemas.microsoft.com/office/drawing/2014/main" id="{3B4FFF87-2642-49F9-9482-67BA654A3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12" y="1515452"/>
            <a:ext cx="5685948" cy="410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0EB34B57-D9CF-4566-A02F-7BC3E7264B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0677" y="1515451"/>
            <a:ext cx="5770451" cy="410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7066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dirty="0"/>
              <a:t>Bilateral Edema (3/3)</a:t>
            </a:r>
            <a:endParaRPr lang="fr-FR" dirty="0"/>
          </a:p>
        </p:txBody>
      </p:sp>
      <p:sp>
        <p:nvSpPr>
          <p:cNvPr id="3" name="Espace réservé du contenu 2"/>
          <p:cNvSpPr>
            <a:spLocks noGrp="1"/>
          </p:cNvSpPr>
          <p:nvPr>
            <p:ph idx="1"/>
          </p:nvPr>
        </p:nvSpPr>
        <p:spPr>
          <a:xfrm>
            <a:off x="509767" y="1864426"/>
            <a:ext cx="7553578" cy="4539033"/>
          </a:xfrm>
        </p:spPr>
        <p:txBody>
          <a:bodyPr>
            <a:normAutofit/>
          </a:bodyPr>
          <a:lstStyle/>
          <a:p>
            <a:pPr marL="457189" marR="0" lvl="0" indent="-457189" algn="l" defTabSz="609585" rtl="0" eaLnBrk="1" fontAlgn="auto" latinLnBrk="0" hangingPunct="1">
              <a:lnSpc>
                <a:spcPct val="134000"/>
              </a:lnSpc>
              <a:spcBef>
                <a:spcPts val="0"/>
              </a:spcBef>
              <a:spcAft>
                <a:spcPts val="0"/>
              </a:spcAft>
              <a:buClr>
                <a:srgbClr val="0072BC"/>
              </a:buClr>
              <a:buSzTx/>
              <a:buFont typeface="Arial" panose="020B0604020202020204" pitchFamily="34" charset="0"/>
              <a:buChar char="•"/>
              <a:tabLst/>
              <a:defRPr/>
            </a:pPr>
            <a:r>
              <a:rPr kumimoji="0" lang="en-US" sz="2600" b="1" i="0" u="sng"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Edema is a VERY RARE event</a:t>
            </a:r>
          </a:p>
          <a:p>
            <a:pPr marL="457189" marR="0" lvl="0" indent="-457189" algn="l" defTabSz="609585" rtl="0" eaLnBrk="1" fontAlgn="auto" latinLnBrk="0" hangingPunct="1">
              <a:lnSpc>
                <a:spcPct val="134000"/>
              </a:lnSpc>
              <a:spcBef>
                <a:spcPts val="0"/>
              </a:spcBef>
              <a:spcAft>
                <a:spcPts val="0"/>
              </a:spcAft>
              <a:buClr>
                <a:srgbClr val="0072BC"/>
              </a:buClr>
              <a:buSzTx/>
              <a:buFont typeface="Arial" panose="020B0604020202020204" pitchFamily="34" charset="0"/>
              <a:buChar char="•"/>
              <a:tabLst/>
              <a:defRPr/>
            </a:pPr>
            <a:r>
              <a:rPr kumimoji="0" lang="en-US" sz="26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Most common source of errors  Be careful of misclassifying edematous child</a:t>
            </a:r>
          </a:p>
          <a:p>
            <a:pPr marL="457189" marR="0" lvl="0" indent="-457189" algn="l" defTabSz="609585" rtl="0" eaLnBrk="1" fontAlgn="auto" latinLnBrk="0" hangingPunct="1">
              <a:lnSpc>
                <a:spcPct val="134000"/>
              </a:lnSpc>
              <a:spcBef>
                <a:spcPts val="0"/>
              </a:spcBef>
              <a:spcAft>
                <a:spcPts val="0"/>
              </a:spcAft>
              <a:buClr>
                <a:srgbClr val="0072BC"/>
              </a:buClr>
              <a:buSzTx/>
              <a:buFont typeface="Arial" panose="020B0604020202020204" pitchFamily="34" charset="0"/>
              <a:buChar char="•"/>
              <a:tabLst/>
              <a:defRPr/>
            </a:pPr>
            <a:r>
              <a:rPr kumimoji="0" lang="en-US" sz="2600" b="0" i="0" u="none"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Supervisors should confirm edema (picture)</a:t>
            </a:r>
          </a:p>
          <a:p>
            <a:pPr marL="457189" marR="0" lvl="0" indent="-457189" algn="l" defTabSz="609585" rtl="0" eaLnBrk="1" fontAlgn="auto" latinLnBrk="0" hangingPunct="1">
              <a:lnSpc>
                <a:spcPct val="134000"/>
              </a:lnSpc>
              <a:spcBef>
                <a:spcPts val="0"/>
              </a:spcBef>
              <a:spcAft>
                <a:spcPts val="0"/>
              </a:spcAft>
              <a:buClr>
                <a:srgbClr val="0072BC"/>
              </a:buClr>
              <a:buSzTx/>
              <a:buFont typeface="Arial" panose="020B0604020202020204" pitchFamily="34" charset="0"/>
              <a:buChar char="•"/>
              <a:tabLst/>
              <a:defRPr/>
            </a:pPr>
            <a:r>
              <a:rPr kumimoji="0" lang="en-US" sz="2600" b="1" i="0" u="sng"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Edema is a form of severe acute </a:t>
            </a:r>
            <a:r>
              <a:rPr kumimoji="0" lang="en-US" sz="2600" b="1" u="sng"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malnutrition</a:t>
            </a:r>
            <a:r>
              <a:rPr kumimoji="0" lang="en-US" sz="2600" strike="noStrike" kern="1200" cap="none" spc="0" normalizeH="0" baseline="0" dirty="0">
                <a:ln>
                  <a:noFill/>
                </a:ln>
                <a:solidFill>
                  <a:prstClr val="black"/>
                </a:solidFill>
                <a:effectLst/>
                <a:uLnTx/>
                <a:uFillTx/>
                <a:latin typeface="Arial"/>
                <a:ea typeface="+mn-ea"/>
                <a:cs typeface="+mn-cs"/>
                <a:sym typeface="Wingdings" panose="05000000000000000000" pitchFamily="2" charset="2"/>
              </a:rPr>
              <a:t> (referral form filled out)</a:t>
            </a:r>
            <a:endParaRPr lang="en-US" sz="2400" dirty="0">
              <a:solidFill>
                <a:schemeClr val="tx1"/>
              </a:solidFill>
            </a:endParaRPr>
          </a:p>
        </p:txBody>
      </p:sp>
      <p:pic>
        <p:nvPicPr>
          <p:cNvPr id="5" name="Picture 5">
            <a:extLst>
              <a:ext uri="{FF2B5EF4-FFF2-40B4-BE49-F238E27FC236}">
                <a16:creationId xmlns:a16="http://schemas.microsoft.com/office/drawing/2014/main" id="{122D2F7D-8690-4E7F-A736-ABB01C90D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0583" y="1685279"/>
            <a:ext cx="3190840" cy="1556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F5099687-C654-4A58-A72C-4AF4E2F4A1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8243" y="174534"/>
            <a:ext cx="1895520" cy="139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5EF3CEDA-E212-4E33-83D1-0F3B3ED343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8986" y="3429000"/>
            <a:ext cx="1781376" cy="253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4FB1EBAB-9D54-4AC0-82F1-9CE48397A4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6003" y="3429000"/>
            <a:ext cx="1650400" cy="25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6756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a:t>Common Mistakes</a:t>
            </a:r>
          </a:p>
        </p:txBody>
      </p:sp>
      <p:sp>
        <p:nvSpPr>
          <p:cNvPr id="3" name="Espace réservé du contenu 2"/>
          <p:cNvSpPr>
            <a:spLocks noGrp="1"/>
          </p:cNvSpPr>
          <p:nvPr>
            <p:ph idx="1"/>
          </p:nvPr>
        </p:nvSpPr>
        <p:spPr>
          <a:xfrm>
            <a:off x="278712" y="1460665"/>
            <a:ext cx="11489735" cy="4563093"/>
          </a:xfrm>
        </p:spPr>
        <p:txBody>
          <a:bodyPr>
            <a:normAutofit/>
          </a:bodyPr>
          <a:lstStyle/>
          <a:p>
            <a:pPr>
              <a:lnSpc>
                <a:spcPct val="200000"/>
              </a:lnSpc>
              <a:spcBef>
                <a:spcPts val="0"/>
              </a:spcBef>
              <a:buFont typeface="Arial" panose="020B0604020202020204" pitchFamily="34" charset="0"/>
              <a:buChar char="•"/>
            </a:pPr>
            <a:r>
              <a:rPr lang="en-US" sz="2400" dirty="0">
                <a:solidFill>
                  <a:schemeClr val="tx1"/>
                </a:solidFill>
              </a:rPr>
              <a:t>Testing for edema on only one foot</a:t>
            </a:r>
          </a:p>
          <a:p>
            <a:pPr>
              <a:lnSpc>
                <a:spcPct val="200000"/>
              </a:lnSpc>
              <a:spcBef>
                <a:spcPts val="0"/>
              </a:spcBef>
              <a:buFont typeface="Arial" panose="020B0604020202020204" pitchFamily="34" charset="0"/>
              <a:buChar char="•"/>
            </a:pPr>
            <a:endParaRPr lang="en-US" sz="2400" dirty="0">
              <a:solidFill>
                <a:schemeClr val="tx1"/>
              </a:solidFill>
            </a:endParaRPr>
          </a:p>
          <a:p>
            <a:pPr>
              <a:lnSpc>
                <a:spcPct val="200000"/>
              </a:lnSpc>
              <a:spcBef>
                <a:spcPts val="0"/>
              </a:spcBef>
              <a:buFont typeface="Arial" panose="020B0604020202020204" pitchFamily="34" charset="0"/>
              <a:buChar char="•"/>
            </a:pPr>
            <a:r>
              <a:rPr lang="en-US" sz="2400" dirty="0">
                <a:solidFill>
                  <a:schemeClr val="tx1"/>
                </a:solidFill>
              </a:rPr>
              <a:t> Pressing thumbs to hard which can cause unnecessary pain to the child</a:t>
            </a:r>
          </a:p>
          <a:p>
            <a:pPr>
              <a:lnSpc>
                <a:spcPct val="200000"/>
              </a:lnSpc>
              <a:spcBef>
                <a:spcPts val="0"/>
              </a:spcBef>
              <a:buFont typeface="Arial" panose="020B0604020202020204" pitchFamily="34" charset="0"/>
              <a:buChar char="•"/>
            </a:pPr>
            <a:endParaRPr lang="en-US" sz="2400" dirty="0">
              <a:solidFill>
                <a:schemeClr val="tx1"/>
              </a:solidFill>
            </a:endParaRPr>
          </a:p>
          <a:p>
            <a:pPr>
              <a:lnSpc>
                <a:spcPct val="200000"/>
              </a:lnSpc>
              <a:spcBef>
                <a:spcPts val="0"/>
              </a:spcBef>
              <a:buFont typeface="Arial" panose="020B0604020202020204" pitchFamily="34" charset="0"/>
              <a:buChar char="•"/>
            </a:pPr>
            <a:r>
              <a:rPr lang="en-US" sz="2400" dirty="0">
                <a:solidFill>
                  <a:schemeClr val="tx1"/>
                </a:solidFill>
              </a:rPr>
              <a:t> Not pressing the thumbs in the correct place on the top of the foot</a:t>
            </a:r>
          </a:p>
        </p:txBody>
      </p:sp>
    </p:spTree>
    <p:extLst>
      <p:ext uri="{BB962C8B-B14F-4D97-AF65-F5344CB8AC3E}">
        <p14:creationId xmlns:p14="http://schemas.microsoft.com/office/powerpoint/2010/main" val="3770921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dirty="0"/>
              <a:t>Tips for measuring children</a:t>
            </a:r>
          </a:p>
        </p:txBody>
      </p:sp>
      <p:sp>
        <p:nvSpPr>
          <p:cNvPr id="3" name="Espace réservé du contenu 2"/>
          <p:cNvSpPr>
            <a:spLocks noGrp="1"/>
          </p:cNvSpPr>
          <p:nvPr>
            <p:ph idx="1"/>
          </p:nvPr>
        </p:nvSpPr>
        <p:spPr>
          <a:xfrm>
            <a:off x="509767" y="1508166"/>
            <a:ext cx="11210306" cy="4922322"/>
          </a:xfrm>
        </p:spPr>
        <p:txBody>
          <a:bodyPr>
            <a:normAutofit/>
          </a:bodyPr>
          <a:lstStyle/>
          <a:p>
            <a:pPr>
              <a:spcBef>
                <a:spcPts val="600"/>
              </a:spcBef>
              <a:spcAft>
                <a:spcPts val="600"/>
              </a:spcAft>
              <a:buFont typeface="Arial" panose="020B0604020202020204" pitchFamily="34" charset="0"/>
              <a:buChar char="•"/>
            </a:pPr>
            <a:r>
              <a:rPr lang="en-US" sz="2400" dirty="0">
                <a:solidFill>
                  <a:schemeClr val="tx1"/>
                </a:solidFill>
              </a:rPr>
              <a:t>If there is more than one eligible child in the household, </a:t>
            </a:r>
            <a:r>
              <a:rPr lang="en-US" sz="2400" b="1" u="sng" dirty="0">
                <a:solidFill>
                  <a:schemeClr val="tx1"/>
                </a:solidFill>
              </a:rPr>
              <a:t>measure the less ‘difficult’ child first</a:t>
            </a:r>
          </a:p>
          <a:p>
            <a:pPr>
              <a:spcBef>
                <a:spcPts val="600"/>
              </a:spcBef>
              <a:spcAft>
                <a:spcPts val="600"/>
              </a:spcAft>
              <a:buFont typeface="Arial" panose="020B0604020202020204" pitchFamily="34" charset="0"/>
              <a:buChar char="•"/>
            </a:pPr>
            <a:endParaRPr lang="en-US" sz="2400" dirty="0">
              <a:solidFill>
                <a:schemeClr val="tx1"/>
              </a:solidFill>
            </a:endParaRPr>
          </a:p>
          <a:p>
            <a:pPr>
              <a:spcBef>
                <a:spcPts val="600"/>
              </a:spcBef>
              <a:spcAft>
                <a:spcPts val="600"/>
              </a:spcAft>
              <a:buFont typeface="Arial" panose="020B0604020202020204" pitchFamily="34" charset="0"/>
              <a:buChar char="•"/>
            </a:pPr>
            <a:r>
              <a:rPr lang="en-US" sz="2400" b="1" u="sng" dirty="0">
                <a:solidFill>
                  <a:schemeClr val="tx1"/>
                </a:solidFill>
              </a:rPr>
              <a:t>Explain the procedure to the mother and ask the mother’s </a:t>
            </a:r>
            <a:r>
              <a:rPr lang="en-US" sz="2400" b="1" u="sng" dirty="0" err="1">
                <a:solidFill>
                  <a:schemeClr val="tx1"/>
                </a:solidFill>
              </a:rPr>
              <a:t>authorisation</a:t>
            </a:r>
            <a:r>
              <a:rPr lang="en-US" sz="2400" b="1" u="sng" dirty="0">
                <a:solidFill>
                  <a:schemeClr val="tx1"/>
                </a:solidFill>
              </a:rPr>
              <a:t> to undress the child</a:t>
            </a:r>
          </a:p>
          <a:p>
            <a:pPr>
              <a:spcBef>
                <a:spcPts val="600"/>
              </a:spcBef>
              <a:spcAft>
                <a:spcPts val="600"/>
              </a:spcAft>
              <a:buFont typeface="Arial" panose="020B0604020202020204" pitchFamily="34" charset="0"/>
              <a:buChar char="•"/>
            </a:pPr>
            <a:endParaRPr lang="en-US" sz="2400" dirty="0">
              <a:solidFill>
                <a:schemeClr val="tx1"/>
              </a:solidFill>
            </a:endParaRPr>
          </a:p>
          <a:p>
            <a:pPr>
              <a:spcBef>
                <a:spcPts val="600"/>
              </a:spcBef>
              <a:spcAft>
                <a:spcPts val="600"/>
              </a:spcAft>
              <a:buFont typeface="Arial" panose="020B0604020202020204" pitchFamily="34" charset="0"/>
              <a:buChar char="•"/>
            </a:pPr>
            <a:r>
              <a:rPr lang="en-US" sz="2400" dirty="0">
                <a:solidFill>
                  <a:schemeClr val="tx1"/>
                </a:solidFill>
              </a:rPr>
              <a:t>To avoid the </a:t>
            </a:r>
            <a:r>
              <a:rPr lang="en-US" sz="2400" b="1" dirty="0">
                <a:solidFill>
                  <a:schemeClr val="tx1"/>
                </a:solidFill>
              </a:rPr>
              <a:t>scales</a:t>
            </a:r>
            <a:r>
              <a:rPr lang="en-US" sz="2400" dirty="0">
                <a:solidFill>
                  <a:schemeClr val="tx1"/>
                </a:solidFill>
              </a:rPr>
              <a:t> wobbling when placed on uneven ground, they should be stood on a </a:t>
            </a:r>
            <a:r>
              <a:rPr lang="en-US" sz="2400" b="1" dirty="0">
                <a:solidFill>
                  <a:schemeClr val="tx1"/>
                </a:solidFill>
              </a:rPr>
              <a:t>flat wooden board</a:t>
            </a:r>
            <a:endParaRPr lang="en-US" sz="2400" dirty="0">
              <a:solidFill>
                <a:schemeClr val="tx1"/>
              </a:solidFill>
            </a:endParaRPr>
          </a:p>
        </p:txBody>
      </p:sp>
    </p:spTree>
    <p:extLst>
      <p:ext uri="{BB962C8B-B14F-4D97-AF65-F5344CB8AC3E}">
        <p14:creationId xmlns:p14="http://schemas.microsoft.com/office/powerpoint/2010/main" val="517412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8720" y="2747962"/>
            <a:ext cx="11594559" cy="1362075"/>
          </a:xfrm>
        </p:spPr>
        <p:txBody>
          <a:bodyPr>
            <a:normAutofit/>
          </a:bodyPr>
          <a:lstStyle/>
          <a:p>
            <a:r>
              <a:rPr lang="en-US"/>
              <a:t>Exercise: find the errors</a:t>
            </a:r>
          </a:p>
        </p:txBody>
      </p:sp>
    </p:spTree>
    <p:extLst>
      <p:ext uri="{BB962C8B-B14F-4D97-AF65-F5344CB8AC3E}">
        <p14:creationId xmlns:p14="http://schemas.microsoft.com/office/powerpoint/2010/main" val="3339697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error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8356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8720" y="2747962"/>
            <a:ext cx="11594559" cy="1362075"/>
          </a:xfrm>
        </p:spPr>
        <p:txBody>
          <a:bodyPr/>
          <a:lstStyle/>
          <a:p>
            <a:r>
              <a:rPr lang="en-US"/>
              <a:t>Target Groups</a:t>
            </a:r>
          </a:p>
        </p:txBody>
      </p:sp>
    </p:spTree>
    <p:extLst>
      <p:ext uri="{BB962C8B-B14F-4D97-AF65-F5344CB8AC3E}">
        <p14:creationId xmlns:p14="http://schemas.microsoft.com/office/powerpoint/2010/main" val="2362909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error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219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error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632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
          <p:cNvSpPr txBox="1">
            <a:spLocks noGrp="1"/>
          </p:cNvSpPr>
          <p:nvPr/>
        </p:nvSpPr>
        <p:spPr bwMode="auto">
          <a:xfrm>
            <a:off x="1524000" y="624840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fld id="{9D989215-905B-4040-ACF3-2E1E43F392FA}" type="slidenum">
              <a:rPr lang="en-CA" altLang="fr-FR" sz="1400" b="1">
                <a:solidFill>
                  <a:schemeClr val="tx2"/>
                </a:solidFill>
                <a:latin typeface="Trebuchet MS" panose="020B0603020202020204" pitchFamily="34" charset="0"/>
                <a:ea typeface="MS PGothic" panose="020B0600070205080204" pitchFamily="34" charset="-128"/>
              </a:rPr>
              <a:pPr algn="ctr" eaLnBrk="1" hangingPunct="1"/>
              <a:t>52</a:t>
            </a:fld>
            <a:endParaRPr lang="en-CA" altLang="fr-FR" sz="1400" b="1">
              <a:solidFill>
                <a:schemeClr val="tx2"/>
              </a:solidFill>
              <a:latin typeface="Trebuchet MS" panose="020B0603020202020204" pitchFamily="34" charset="0"/>
              <a:ea typeface="MS PGothic" panose="020B0600070205080204" pitchFamily="34" charset="-128"/>
            </a:endParaRPr>
          </a:p>
        </p:txBody>
      </p:sp>
      <p:pic>
        <p:nvPicPr>
          <p:cNvPr id="44035" name="Picture 2" descr="error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1925" y="805457"/>
            <a:ext cx="9328150" cy="524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798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error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0362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1"/>
          <p:cNvSpPr txBox="1">
            <a:spLocks noGrp="1"/>
          </p:cNvSpPr>
          <p:nvPr/>
        </p:nvSpPr>
        <p:spPr bwMode="auto">
          <a:xfrm>
            <a:off x="1524000" y="1196975"/>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fld id="{CD142093-E718-4BA6-8F1E-64BF66D38995}" type="slidenum">
              <a:rPr lang="en-CA" altLang="fr-FR" sz="1400" b="1">
                <a:solidFill>
                  <a:schemeClr val="bg2"/>
                </a:solidFill>
                <a:latin typeface="Trebuchet MS" panose="020B0603020202020204" pitchFamily="34" charset="0"/>
                <a:ea typeface="MS PGothic" panose="020B0600070205080204" pitchFamily="34" charset="-128"/>
              </a:rPr>
              <a:pPr algn="ctr" eaLnBrk="1" hangingPunct="1"/>
              <a:t>54</a:t>
            </a:fld>
            <a:endParaRPr lang="en-CA" altLang="fr-FR" sz="1400" b="1">
              <a:solidFill>
                <a:schemeClr val="bg2"/>
              </a:solidFill>
              <a:latin typeface="Trebuchet MS" panose="020B0603020202020204" pitchFamily="34" charset="0"/>
              <a:ea typeface="MS PGothic" panose="020B0600070205080204" pitchFamily="34" charset="-128"/>
            </a:endParaRPr>
          </a:p>
        </p:txBody>
      </p:sp>
      <p:pic>
        <p:nvPicPr>
          <p:cNvPr id="47107" name="Picture 2" descr="error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992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descr="incorrect head"/>
          <p:cNvPicPr>
            <a:picLocks noChangeAspect="1" noChangeArrowheads="1"/>
          </p:cNvPicPr>
          <p:nvPr/>
        </p:nvPicPr>
        <p:blipFill>
          <a:blip r:embed="rId3">
            <a:extLst>
              <a:ext uri="{28A0092B-C50C-407E-A947-70E740481C1C}">
                <a14:useLocalDpi xmlns:a14="http://schemas.microsoft.com/office/drawing/2010/main" val="0"/>
              </a:ext>
            </a:extLst>
          </a:blip>
          <a:srcRect l="4121" t="21727" r="2576" b="3343"/>
          <a:stretch>
            <a:fillRect/>
          </a:stretch>
        </p:blipFill>
        <p:spPr bwMode="auto">
          <a:xfrm>
            <a:off x="2437785" y="345224"/>
            <a:ext cx="7316430" cy="616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43594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incorrect-position at feet"/>
          <p:cNvPicPr>
            <a:picLocks noChangeAspect="1" noChangeArrowheads="1"/>
          </p:cNvPicPr>
          <p:nvPr/>
        </p:nvPicPr>
        <p:blipFill>
          <a:blip r:embed="rId3">
            <a:extLst>
              <a:ext uri="{28A0092B-C50C-407E-A947-70E740481C1C}">
                <a14:useLocalDpi xmlns:a14="http://schemas.microsoft.com/office/drawing/2010/main" val="0"/>
              </a:ext>
            </a:extLst>
          </a:blip>
          <a:srcRect l="3645" t="24742" r="3645" b="1375"/>
          <a:stretch>
            <a:fillRect/>
          </a:stretch>
        </p:blipFill>
        <p:spPr bwMode="auto">
          <a:xfrm>
            <a:off x="2793135" y="431544"/>
            <a:ext cx="6605730" cy="599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2033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incorrect-feet measurer"/>
          <p:cNvPicPr>
            <a:picLocks noChangeAspect="1" noChangeArrowheads="1"/>
          </p:cNvPicPr>
          <p:nvPr/>
        </p:nvPicPr>
        <p:blipFill>
          <a:blip r:embed="rId3">
            <a:extLst>
              <a:ext uri="{28A0092B-C50C-407E-A947-70E740481C1C}">
                <a14:useLocalDpi xmlns:a14="http://schemas.microsoft.com/office/drawing/2010/main" val="0"/>
              </a:ext>
            </a:extLst>
          </a:blip>
          <a:srcRect l="23563" t="26971" r="22525" b="2730"/>
          <a:stretch>
            <a:fillRect/>
          </a:stretch>
        </p:blipFill>
        <p:spPr bwMode="auto">
          <a:xfrm>
            <a:off x="3654552" y="150362"/>
            <a:ext cx="4882895" cy="655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0770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8720" y="2747962"/>
            <a:ext cx="11594559" cy="1362075"/>
          </a:xfrm>
        </p:spPr>
        <p:txBody>
          <a:bodyPr>
            <a:normAutofit fontScale="90000"/>
          </a:bodyPr>
          <a:lstStyle/>
          <a:p>
            <a:r>
              <a:rPr lang="fr-FR" dirty="0"/>
              <a:t>ANY Question?</a:t>
            </a:r>
            <a:br>
              <a:rPr lang="fr-FR" dirty="0"/>
            </a:br>
            <a:br>
              <a:rPr lang="fr-FR" dirty="0"/>
            </a:br>
            <a:r>
              <a:rPr lang="fr-FR" dirty="0"/>
              <a:t>Discussion</a:t>
            </a:r>
          </a:p>
        </p:txBody>
      </p:sp>
    </p:spTree>
    <p:extLst>
      <p:ext uri="{BB962C8B-B14F-4D97-AF65-F5344CB8AC3E}">
        <p14:creationId xmlns:p14="http://schemas.microsoft.com/office/powerpoint/2010/main" val="29433132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22488" y="2928205"/>
            <a:ext cx="10747023" cy="1001589"/>
          </a:xfrm>
        </p:spPr>
        <p:txBody>
          <a:bodyPr>
            <a:normAutofit fontScale="90000"/>
          </a:bodyPr>
          <a:lstStyle/>
          <a:p>
            <a:pPr algn="ctr"/>
            <a:r>
              <a:rPr lang="fr-FR" sz="5400" b="1" dirty="0"/>
              <a:t>THANK YOU</a:t>
            </a:r>
            <a:br>
              <a:rPr lang="fr-FR" sz="5400" b="1" dirty="0"/>
            </a:br>
            <a:r>
              <a:rPr lang="fr-FR" sz="5400" b="1" dirty="0"/>
              <a:t>FOR LISTENING!</a:t>
            </a:r>
          </a:p>
        </p:txBody>
      </p:sp>
      <p:sp>
        <p:nvSpPr>
          <p:cNvPr id="12" name="ZoneTexte 11">
            <a:extLst>
              <a:ext uri="{FF2B5EF4-FFF2-40B4-BE49-F238E27FC236}">
                <a16:creationId xmlns:a16="http://schemas.microsoft.com/office/drawing/2014/main" id="{E4009F5F-9D41-458D-855A-3D7416553A66}"/>
              </a:ext>
            </a:extLst>
          </p:cNvPr>
          <p:cNvSpPr txBox="1"/>
          <p:nvPr/>
        </p:nvSpPr>
        <p:spPr>
          <a:xfrm>
            <a:off x="248355" y="6204844"/>
            <a:ext cx="6096000" cy="369332"/>
          </a:xfrm>
          <a:prstGeom prst="rect">
            <a:avLst/>
          </a:prstGeom>
          <a:noFill/>
        </p:spPr>
        <p:txBody>
          <a:bodyPr wrap="square">
            <a:spAutoFit/>
          </a:bodyPr>
          <a:lstStyle/>
          <a:p>
            <a:r>
              <a:rPr lang="fr-FR" sz="1800" dirty="0">
                <a:solidFill>
                  <a:schemeClr val="tx2"/>
                </a:solidFill>
              </a:rPr>
              <a:t>[LOGO PARTNERS]</a:t>
            </a:r>
            <a:endParaRPr lang="fr-FR" dirty="0">
              <a:solidFill>
                <a:schemeClr val="tx2"/>
              </a:solidFill>
            </a:endParaRPr>
          </a:p>
        </p:txBody>
      </p:sp>
    </p:spTree>
    <p:extLst>
      <p:ext uri="{BB962C8B-B14F-4D97-AF65-F5344CB8AC3E}">
        <p14:creationId xmlns:p14="http://schemas.microsoft.com/office/powerpoint/2010/main" val="3590399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836" y="1146776"/>
            <a:ext cx="11913288" cy="1003178"/>
          </a:xfrm>
        </p:spPr>
        <p:txBody>
          <a:bodyPr>
            <a:normAutofit fontScale="90000"/>
          </a:bodyPr>
          <a:lstStyle/>
          <a:p>
            <a:pPr algn="ctr"/>
            <a:r>
              <a:rPr lang="en-US" altLang="fr-FR"/>
              <a:t>Who are the most targeted population group in anthropometric surveys?</a:t>
            </a:r>
            <a:endParaRPr lang="en-US"/>
          </a:p>
        </p:txBody>
      </p:sp>
      <p:pic>
        <p:nvPicPr>
          <p:cNvPr id="7" name="Picture 4" descr="http://www.avanceon.com/Portals/31626/images/C--Users-sschlegel-Pictures-Question-Mark-Man.jpg">
            <a:extLst>
              <a:ext uri="{FF2B5EF4-FFF2-40B4-BE49-F238E27FC236}">
                <a16:creationId xmlns:a16="http://schemas.microsoft.com/office/drawing/2014/main" id="{0B7C9F16-FC45-416F-92E6-CD08B6A70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730" y="2565759"/>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4254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lstStyle/>
          <a:p>
            <a:r>
              <a:rPr lang="en-US"/>
              <a:t>Target groups - Anthropometry</a:t>
            </a:r>
          </a:p>
        </p:txBody>
      </p:sp>
      <p:sp>
        <p:nvSpPr>
          <p:cNvPr id="3" name="Espace réservé du contenu 2"/>
          <p:cNvSpPr>
            <a:spLocks noGrp="1"/>
          </p:cNvSpPr>
          <p:nvPr>
            <p:ph idx="1"/>
          </p:nvPr>
        </p:nvSpPr>
        <p:spPr>
          <a:xfrm>
            <a:off x="278712" y="1107064"/>
            <a:ext cx="11672416" cy="5189517"/>
          </a:xfrm>
        </p:spPr>
        <p:txBody>
          <a:bodyPr>
            <a:normAutofit fontScale="77500" lnSpcReduction="20000"/>
          </a:bodyPr>
          <a:lstStyle/>
          <a:p>
            <a:pPr marL="590549" indent="-514350">
              <a:lnSpc>
                <a:spcPct val="120000"/>
              </a:lnSpc>
              <a:spcBef>
                <a:spcPts val="0"/>
              </a:spcBef>
              <a:buFont typeface="+mj-lt"/>
              <a:buAutoNum type="arabicPeriod"/>
            </a:pPr>
            <a:r>
              <a:rPr lang="en-US" sz="3133" b="1" dirty="0"/>
              <a:t>Children 6-59 months</a:t>
            </a:r>
            <a:endParaRPr lang="en-US" sz="3133" b="1" dirty="0">
              <a:solidFill>
                <a:schemeClr val="tx1"/>
              </a:solidFill>
            </a:endParaRPr>
          </a:p>
          <a:p>
            <a:pPr lvl="1">
              <a:lnSpc>
                <a:spcPct val="120000"/>
              </a:lnSpc>
              <a:spcBef>
                <a:spcPts val="0"/>
              </a:spcBef>
              <a:buFont typeface="Arial" panose="020B0604020202020204" pitchFamily="34" charset="0"/>
              <a:buChar char="•"/>
            </a:pPr>
            <a:r>
              <a:rPr lang="en-US" sz="2600" dirty="0">
                <a:solidFill>
                  <a:schemeClr val="tx1"/>
                </a:solidFill>
              </a:rPr>
              <a:t>Considered to be most vulnerable to nutritional stress</a:t>
            </a:r>
          </a:p>
          <a:p>
            <a:pPr lvl="1">
              <a:lnSpc>
                <a:spcPct val="120000"/>
              </a:lnSpc>
              <a:spcBef>
                <a:spcPts val="0"/>
              </a:spcBef>
              <a:buFont typeface="Arial" panose="020B0604020202020204" pitchFamily="34" charset="0"/>
              <a:buChar char="•"/>
            </a:pPr>
            <a:r>
              <a:rPr lang="en-US" sz="2600" dirty="0">
                <a:solidFill>
                  <a:schemeClr val="tx1"/>
                </a:solidFill>
              </a:rPr>
              <a:t>Nutrition status indicates severity of situation in whole population</a:t>
            </a:r>
          </a:p>
          <a:p>
            <a:pPr lvl="1">
              <a:lnSpc>
                <a:spcPct val="120000"/>
              </a:lnSpc>
              <a:spcBef>
                <a:spcPts val="0"/>
              </a:spcBef>
              <a:buFont typeface="Arial" panose="020B0604020202020204" pitchFamily="34" charset="0"/>
              <a:buChar char="•"/>
            </a:pPr>
            <a:r>
              <a:rPr lang="en-US" sz="2600" dirty="0">
                <a:solidFill>
                  <a:schemeClr val="tx1"/>
                </a:solidFill>
              </a:rPr>
              <a:t>In growth period</a:t>
            </a:r>
          </a:p>
          <a:p>
            <a:pPr lvl="1">
              <a:lnSpc>
                <a:spcPct val="120000"/>
              </a:lnSpc>
              <a:spcBef>
                <a:spcPts val="0"/>
              </a:spcBef>
              <a:buFont typeface="Arial" panose="020B0604020202020204" pitchFamily="34" charset="0"/>
              <a:buChar char="•"/>
            </a:pPr>
            <a:r>
              <a:rPr lang="en-US" sz="2600" dirty="0">
                <a:solidFill>
                  <a:schemeClr val="tx1"/>
                </a:solidFill>
              </a:rPr>
              <a:t>Particularly vulnerable to disease and food shortage</a:t>
            </a:r>
          </a:p>
          <a:p>
            <a:pPr lvl="1">
              <a:lnSpc>
                <a:spcPct val="120000"/>
              </a:lnSpc>
              <a:spcBef>
                <a:spcPts val="0"/>
              </a:spcBef>
              <a:buFont typeface="Arial" panose="020B0604020202020204" pitchFamily="34" charset="0"/>
              <a:buChar char="•"/>
            </a:pPr>
            <a:r>
              <a:rPr lang="en-US" sz="2600" dirty="0">
                <a:solidFill>
                  <a:schemeClr val="tx1"/>
                </a:solidFill>
              </a:rPr>
              <a:t>Easier to measure (equipment less bulky, possible to undress them when taking measurements)</a:t>
            </a:r>
          </a:p>
          <a:p>
            <a:pPr lvl="1">
              <a:lnSpc>
                <a:spcPct val="120000"/>
              </a:lnSpc>
              <a:spcBef>
                <a:spcPts val="0"/>
              </a:spcBef>
              <a:buFont typeface="Arial" panose="020B0604020202020204" pitchFamily="34" charset="0"/>
              <a:buChar char="•"/>
            </a:pPr>
            <a:r>
              <a:rPr lang="en-US" sz="2600" dirty="0">
                <a:solidFill>
                  <a:schemeClr val="tx1"/>
                </a:solidFill>
              </a:rPr>
              <a:t>Generally at home</a:t>
            </a:r>
          </a:p>
          <a:p>
            <a:pPr lvl="1">
              <a:lnSpc>
                <a:spcPct val="120000"/>
              </a:lnSpc>
              <a:spcBef>
                <a:spcPts val="0"/>
              </a:spcBef>
              <a:buFont typeface="Arial" panose="020B0604020202020204" pitchFamily="34" charset="0"/>
              <a:buChar char="•"/>
            </a:pPr>
            <a:r>
              <a:rPr lang="en-US" sz="2600" dirty="0">
                <a:solidFill>
                  <a:schemeClr val="tx1"/>
                </a:solidFill>
              </a:rPr>
              <a:t>Stakeholders are used to this type of data and appropriate response</a:t>
            </a:r>
          </a:p>
          <a:p>
            <a:pPr lvl="1">
              <a:lnSpc>
                <a:spcPct val="120000"/>
              </a:lnSpc>
              <a:spcBef>
                <a:spcPts val="0"/>
              </a:spcBef>
              <a:buFont typeface="Arial" panose="020B0604020202020204" pitchFamily="34" charset="0"/>
              <a:buChar char="•"/>
            </a:pPr>
            <a:r>
              <a:rPr lang="en-US" sz="2600" dirty="0">
                <a:solidFill>
                  <a:schemeClr val="tx1"/>
                </a:solidFill>
              </a:rPr>
              <a:t>Lots of expertise in surveys for this age group</a:t>
            </a:r>
          </a:p>
          <a:p>
            <a:pPr lvl="1">
              <a:lnSpc>
                <a:spcPct val="120000"/>
              </a:lnSpc>
              <a:spcBef>
                <a:spcPts val="0"/>
              </a:spcBef>
              <a:buFont typeface="Arial" panose="020B0604020202020204" pitchFamily="34" charset="0"/>
              <a:buChar char="•"/>
            </a:pPr>
            <a:r>
              <a:rPr lang="en-US" sz="2600" dirty="0">
                <a:solidFill>
                  <a:schemeClr val="tx1"/>
                </a:solidFill>
              </a:rPr>
              <a:t>Anthropometric indicators and measures are internationally recognized</a:t>
            </a:r>
          </a:p>
          <a:p>
            <a:pPr lvl="1">
              <a:lnSpc>
                <a:spcPct val="120000"/>
              </a:lnSpc>
              <a:spcBef>
                <a:spcPts val="0"/>
              </a:spcBef>
              <a:buFont typeface="Arial" panose="020B0604020202020204" pitchFamily="34" charset="0"/>
              <a:buChar char="•"/>
            </a:pPr>
            <a:endParaRPr lang="en-US" sz="2600" dirty="0">
              <a:solidFill>
                <a:schemeClr val="tx1"/>
              </a:solidFill>
            </a:endParaRPr>
          </a:p>
          <a:p>
            <a:pPr marL="590549" indent="-514350">
              <a:lnSpc>
                <a:spcPct val="120000"/>
              </a:lnSpc>
              <a:spcBef>
                <a:spcPts val="0"/>
              </a:spcBef>
              <a:buFont typeface="+mj-lt"/>
              <a:buAutoNum type="arabicPeriod"/>
            </a:pPr>
            <a:r>
              <a:rPr lang="en-US" sz="3133" b="1" dirty="0">
                <a:solidFill>
                  <a:schemeClr val="tx1"/>
                </a:solidFill>
              </a:rPr>
              <a:t>Women 15-49 years</a:t>
            </a:r>
          </a:p>
          <a:p>
            <a:pPr lvl="1">
              <a:lnSpc>
                <a:spcPct val="120000"/>
              </a:lnSpc>
              <a:spcBef>
                <a:spcPts val="0"/>
              </a:spcBef>
              <a:buFont typeface="Arial" panose="020B0604020202020204" pitchFamily="34" charset="0"/>
              <a:buChar char="•"/>
            </a:pPr>
            <a:r>
              <a:rPr lang="en-US" sz="2600" dirty="0"/>
              <a:t>For social and biological reasons, also considered to be most vulnerable of the population</a:t>
            </a:r>
            <a:endParaRPr lang="en-US" sz="2600" dirty="0">
              <a:solidFill>
                <a:schemeClr val="tx1"/>
              </a:solidFill>
            </a:endParaRPr>
          </a:p>
        </p:txBody>
      </p:sp>
    </p:spTree>
    <p:extLst>
      <p:ext uri="{BB962C8B-B14F-4D97-AF65-F5344CB8AC3E}">
        <p14:creationId xmlns:p14="http://schemas.microsoft.com/office/powerpoint/2010/main" val="2356813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8720" y="2747962"/>
            <a:ext cx="11594559" cy="1362075"/>
          </a:xfrm>
        </p:spPr>
        <p:txBody>
          <a:bodyPr/>
          <a:lstStyle/>
          <a:p>
            <a:r>
              <a:rPr lang="en-US"/>
              <a:t>WEIGHT</a:t>
            </a:r>
          </a:p>
        </p:txBody>
      </p:sp>
    </p:spTree>
    <p:extLst>
      <p:ext uri="{BB962C8B-B14F-4D97-AF65-F5344CB8AC3E}">
        <p14:creationId xmlns:p14="http://schemas.microsoft.com/office/powerpoint/2010/main" val="1555530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12" y="44842"/>
            <a:ext cx="11672416" cy="824716"/>
          </a:xfrm>
        </p:spPr>
        <p:txBody>
          <a:bodyPr>
            <a:normAutofit/>
          </a:bodyPr>
          <a:lstStyle/>
          <a:p>
            <a:r>
              <a:rPr lang="en-US"/>
              <a:t>Measuring Weight: Digital Scale</a:t>
            </a:r>
          </a:p>
        </p:txBody>
      </p:sp>
      <p:sp>
        <p:nvSpPr>
          <p:cNvPr id="3" name="Espace réservé du contenu 2"/>
          <p:cNvSpPr>
            <a:spLocks noGrp="1"/>
          </p:cNvSpPr>
          <p:nvPr>
            <p:ph idx="1"/>
          </p:nvPr>
        </p:nvSpPr>
        <p:spPr>
          <a:xfrm>
            <a:off x="278712" y="1107064"/>
            <a:ext cx="10064696" cy="5189517"/>
          </a:xfrm>
        </p:spPr>
        <p:txBody>
          <a:bodyPr>
            <a:normAutofit fontScale="92500" lnSpcReduction="20000"/>
          </a:bodyPr>
          <a:lstStyle/>
          <a:p>
            <a:pPr marL="76199" indent="0">
              <a:lnSpc>
                <a:spcPct val="120000"/>
              </a:lnSpc>
              <a:spcBef>
                <a:spcPts val="0"/>
              </a:spcBef>
              <a:buNone/>
            </a:pPr>
            <a:r>
              <a:rPr lang="en-US" sz="3133" b="1" dirty="0"/>
              <a:t>Two methods of measuring a child using an electronic scale:</a:t>
            </a:r>
          </a:p>
          <a:p>
            <a:pPr marL="590549" indent="-514350">
              <a:lnSpc>
                <a:spcPct val="120000"/>
              </a:lnSpc>
              <a:spcBef>
                <a:spcPts val="0"/>
              </a:spcBef>
              <a:buFont typeface="+mj-lt"/>
              <a:buAutoNum type="arabicPeriod"/>
            </a:pPr>
            <a:r>
              <a:rPr lang="en-US" sz="3133" b="1" dirty="0"/>
              <a:t>Direct: </a:t>
            </a:r>
            <a:r>
              <a:rPr lang="en-US" sz="3133" dirty="0"/>
              <a:t>Measure the child by themselves</a:t>
            </a:r>
            <a:endParaRPr lang="en-US" sz="3133" b="1" dirty="0">
              <a:solidFill>
                <a:schemeClr val="tx1"/>
              </a:solidFill>
            </a:endParaRPr>
          </a:p>
          <a:p>
            <a:pPr lvl="1">
              <a:lnSpc>
                <a:spcPct val="120000"/>
              </a:lnSpc>
              <a:spcBef>
                <a:spcPts val="0"/>
              </a:spcBef>
              <a:buFont typeface="Arial" panose="020B0604020202020204" pitchFamily="34" charset="0"/>
              <a:buChar char="•"/>
            </a:pPr>
            <a:r>
              <a:rPr lang="en-US" sz="2600" dirty="0">
                <a:solidFill>
                  <a:schemeClr val="tx1"/>
                </a:solidFill>
              </a:rPr>
              <a:t>Children able to stand up can be weighted by standing on the scale</a:t>
            </a:r>
          </a:p>
          <a:p>
            <a:pPr marL="609585" lvl="1" indent="0">
              <a:lnSpc>
                <a:spcPct val="120000"/>
              </a:lnSpc>
              <a:spcBef>
                <a:spcPts val="0"/>
              </a:spcBef>
              <a:buNone/>
            </a:pPr>
            <a:endParaRPr lang="en-US" sz="2600" dirty="0">
              <a:solidFill>
                <a:schemeClr val="tx1"/>
              </a:solidFill>
            </a:endParaRPr>
          </a:p>
          <a:p>
            <a:pPr marL="590549" indent="-514350">
              <a:lnSpc>
                <a:spcPct val="120000"/>
              </a:lnSpc>
              <a:spcBef>
                <a:spcPts val="0"/>
              </a:spcBef>
              <a:buFont typeface="+mj-lt"/>
              <a:buAutoNum type="arabicPeriod"/>
            </a:pPr>
            <a:r>
              <a:rPr lang="en-US" sz="3133" b="1" dirty="0">
                <a:solidFill>
                  <a:schemeClr val="tx1"/>
                </a:solidFill>
              </a:rPr>
              <a:t>Indirect: </a:t>
            </a:r>
            <a:r>
              <a:rPr lang="en-US" sz="3133" dirty="0">
                <a:solidFill>
                  <a:schemeClr val="tx1"/>
                </a:solidFill>
              </a:rPr>
              <a:t>Measuring the child in the arms of a caretaker (“double weighing”)</a:t>
            </a:r>
          </a:p>
          <a:p>
            <a:pPr lvl="1">
              <a:lnSpc>
                <a:spcPct val="120000"/>
              </a:lnSpc>
              <a:spcBef>
                <a:spcPts val="0"/>
              </a:spcBef>
              <a:buFont typeface="Arial" panose="020B0604020202020204" pitchFamily="34" charset="0"/>
              <a:buChar char="•"/>
            </a:pPr>
            <a:r>
              <a:rPr lang="en-US" sz="2600" dirty="0"/>
              <a:t>Babies/Young children unable to stand on their own</a:t>
            </a:r>
          </a:p>
          <a:p>
            <a:pPr lvl="1">
              <a:lnSpc>
                <a:spcPct val="120000"/>
              </a:lnSpc>
              <a:spcBef>
                <a:spcPts val="0"/>
              </a:spcBef>
              <a:buFont typeface="Arial" panose="020B0604020202020204" pitchFamily="34" charset="0"/>
              <a:buChar char="•"/>
            </a:pPr>
            <a:r>
              <a:rPr lang="en-US" sz="2600" dirty="0"/>
              <a:t>Children who are too weak to stand on their own</a:t>
            </a:r>
          </a:p>
          <a:p>
            <a:pPr lvl="1">
              <a:lnSpc>
                <a:spcPct val="120000"/>
              </a:lnSpc>
              <a:spcBef>
                <a:spcPts val="0"/>
              </a:spcBef>
              <a:buFont typeface="Arial" panose="020B0604020202020204" pitchFamily="34" charset="0"/>
              <a:buChar char="•"/>
            </a:pPr>
            <a:r>
              <a:rPr lang="en-US" sz="2600" dirty="0"/>
              <a:t>Children who are disabled</a:t>
            </a:r>
          </a:p>
          <a:p>
            <a:pPr lvl="1">
              <a:lnSpc>
                <a:spcPct val="120000"/>
              </a:lnSpc>
              <a:spcBef>
                <a:spcPts val="0"/>
              </a:spcBef>
              <a:buFont typeface="Arial" panose="020B0604020202020204" pitchFamily="34" charset="0"/>
              <a:buChar char="•"/>
            </a:pPr>
            <a:r>
              <a:rPr lang="en-US" sz="2600" dirty="0"/>
              <a:t>Children who are restless and can’t stand still</a:t>
            </a:r>
          </a:p>
        </p:txBody>
      </p:sp>
      <p:pic>
        <p:nvPicPr>
          <p:cNvPr id="5" name="Picture 1">
            <a:extLst>
              <a:ext uri="{FF2B5EF4-FFF2-40B4-BE49-F238E27FC236}">
                <a16:creationId xmlns:a16="http://schemas.microsoft.com/office/drawing/2014/main" id="{1EF7E277-9E50-4120-B5EC-144436C66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927" t="43002" r="27559" b="14908"/>
          <a:stretch>
            <a:fillRect/>
          </a:stretch>
        </p:blipFill>
        <p:spPr bwMode="auto">
          <a:xfrm>
            <a:off x="10542030" y="381655"/>
            <a:ext cx="1287538" cy="97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DSC03412">
            <a:extLst>
              <a:ext uri="{FF2B5EF4-FFF2-40B4-BE49-F238E27FC236}">
                <a16:creationId xmlns:a16="http://schemas.microsoft.com/office/drawing/2014/main" id="{245C2B69-F607-40B0-BCCA-555A6D62B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9352" y="4043709"/>
            <a:ext cx="1422750" cy="177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DSC03400">
            <a:extLst>
              <a:ext uri="{FF2B5EF4-FFF2-40B4-BE49-F238E27FC236}">
                <a16:creationId xmlns:a16="http://schemas.microsoft.com/office/drawing/2014/main" id="{5B576419-249A-4720-B817-1041D98BF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3408" y="1501419"/>
            <a:ext cx="1371258" cy="206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30451"/>
      </p:ext>
    </p:extLst>
  </p:cSld>
  <p:clrMapOvr>
    <a:masterClrMapping/>
  </p:clrMapOvr>
</p:sld>
</file>

<file path=ppt/theme/theme1.xml><?xml version="1.0" encoding="utf-8"?>
<a:theme xmlns:a="http://schemas.openxmlformats.org/drawingml/2006/main" name="UNHCR2016">
  <a:themeElements>
    <a:clrScheme name="UNHCR2016">
      <a:dk1>
        <a:sysClr val="windowText" lastClr="000000"/>
      </a:dk1>
      <a:lt1>
        <a:sysClr val="window" lastClr="FFFFFF"/>
      </a:lt1>
      <a:dk2>
        <a:srgbClr val="FFFFFF"/>
      </a:dk2>
      <a:lt2>
        <a:srgbClr val="0072BC"/>
      </a:lt2>
      <a:accent1>
        <a:srgbClr val="0072BC"/>
      </a:accent1>
      <a:accent2>
        <a:srgbClr val="000000"/>
      </a:accent2>
      <a:accent3>
        <a:srgbClr val="FAEB00"/>
      </a:accent3>
      <a:accent4>
        <a:srgbClr val="17375F"/>
      </a:accent4>
      <a:accent5>
        <a:srgbClr val="08B499"/>
      </a:accent5>
      <a:accent6>
        <a:srgbClr val="EF4960"/>
      </a:accent6>
      <a:hlink>
        <a:srgbClr val="0072BC"/>
      </a:hlink>
      <a:folHlink>
        <a:srgbClr val="0072BC"/>
      </a:folHlink>
    </a:clrScheme>
    <a:fontScheme name="UNHCR2016">
      <a:majorFont>
        <a:latin typeface="Arial"/>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NHCR2016-Template-V2" id="{3E386AF6-AFA1-4435-B293-6BF6E93FC347}" vid="{380E39D3-DA05-4B59-A009-DFC129E09AB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SENS v3_Formation_Enquete_Session_0_Introduction_v18.11.2020</Template>
  <TotalTime>0</TotalTime>
  <Words>2879</Words>
  <Application>Microsoft Office PowerPoint</Application>
  <PresentationFormat>Grand écran</PresentationFormat>
  <Paragraphs>378</Paragraphs>
  <Slides>59</Slides>
  <Notes>59</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59</vt:i4>
      </vt:variant>
    </vt:vector>
  </HeadingPairs>
  <TitlesOfParts>
    <vt:vector size="65" baseType="lpstr">
      <vt:lpstr>Arial</vt:lpstr>
      <vt:lpstr>Calibri</vt:lpstr>
      <vt:lpstr>Courier New</vt:lpstr>
      <vt:lpstr>Segoe UI</vt:lpstr>
      <vt:lpstr>Trebuchet MS</vt:lpstr>
      <vt:lpstr>UNHCR2016</vt:lpstr>
      <vt:lpstr>SENS Surveys  [Camp/Setting names] Region, Country - Time frame</vt:lpstr>
      <vt:lpstr>Session 1: Anthropometry</vt:lpstr>
      <vt:lpstr>What is anthropometry?</vt:lpstr>
      <vt:lpstr>What is anthropometry? Answer</vt:lpstr>
      <vt:lpstr>Target Groups</vt:lpstr>
      <vt:lpstr>Who are the most targeted population group in anthropometric surveys?</vt:lpstr>
      <vt:lpstr>Target groups - Anthropometry</vt:lpstr>
      <vt:lpstr>WEIGHT</vt:lpstr>
      <vt:lpstr>Measuring Weight: Digital Scale</vt:lpstr>
      <vt:lpstr>How to weigh properly?</vt:lpstr>
      <vt:lpstr>Présentation PowerPoint</vt:lpstr>
      <vt:lpstr>Présentation PowerPoint</vt:lpstr>
      <vt:lpstr>Présentation PowerPoint</vt:lpstr>
      <vt:lpstr>Roles</vt:lpstr>
      <vt:lpstr>Say the measurements out loud</vt:lpstr>
      <vt:lpstr>Common Mistakes</vt:lpstr>
      <vt:lpstr>Measuring Weight</vt:lpstr>
      <vt:lpstr>Clothes</vt:lpstr>
      <vt:lpstr>HEIGHT / LENGTH</vt:lpstr>
      <vt:lpstr>Height Cut-offs</vt:lpstr>
      <vt:lpstr>Présentation PowerPoint</vt:lpstr>
      <vt:lpstr>Présentation PowerPoint</vt:lpstr>
      <vt:lpstr>Présentation PowerPoint</vt:lpstr>
      <vt:lpstr>Roles</vt:lpstr>
      <vt:lpstr>Présentation PowerPoint</vt:lpstr>
      <vt:lpstr>Présentation PowerPoint</vt:lpstr>
      <vt:lpstr>Présentation PowerPoint</vt:lpstr>
      <vt:lpstr>Roles</vt:lpstr>
      <vt:lpstr>Roles</vt:lpstr>
      <vt:lpstr>Say the measurements out loud</vt:lpstr>
      <vt:lpstr>Common Mistakes</vt:lpstr>
      <vt:lpstr>Measuring Height</vt:lpstr>
      <vt:lpstr>Mid upper arm circumference (muac)</vt:lpstr>
      <vt:lpstr>Measuring MUAC</vt:lpstr>
      <vt:lpstr>MUAC Tape</vt:lpstr>
      <vt:lpstr>Measuring MUAC (1/3)</vt:lpstr>
      <vt:lpstr>Présentation PowerPoint</vt:lpstr>
      <vt:lpstr>Présentation PowerPoint</vt:lpstr>
      <vt:lpstr>Say the measurements out loud</vt:lpstr>
      <vt:lpstr>Common Mistakes</vt:lpstr>
      <vt:lpstr>Bilateral edema</vt:lpstr>
      <vt:lpstr>Bilateral Edema (1/3)</vt:lpstr>
      <vt:lpstr>Présentation PowerPoint</vt:lpstr>
      <vt:lpstr>Diagnosing Bilateral Edema: Thumb Pressure Test</vt:lpstr>
      <vt:lpstr>Bilateral Edema (3/3)</vt:lpstr>
      <vt:lpstr>Common Mistakes</vt:lpstr>
      <vt:lpstr>Tips for measuring children</vt:lpstr>
      <vt:lpstr>Exercise: find the errors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ANY Question?  Discussion</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Nutrition Survey with SMART Methods</dc:title>
  <dc:creator>Fanny Cassard</dc:creator>
  <cp:lastModifiedBy>Fanny Cassard</cp:lastModifiedBy>
  <cp:revision>318</cp:revision>
  <cp:lastPrinted>2014-07-03T14:30:14Z</cp:lastPrinted>
  <dcterms:created xsi:type="dcterms:W3CDTF">2014-06-25T09:53:34Z</dcterms:created>
  <dcterms:modified xsi:type="dcterms:W3CDTF">2020-12-01T09:58:12Z</dcterms:modified>
</cp:coreProperties>
</file>