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572" r:id="rId2"/>
    <p:sldId id="601" r:id="rId3"/>
    <p:sldId id="634" r:id="rId4"/>
    <p:sldId id="297" r:id="rId5"/>
    <p:sldId id="635" r:id="rId6"/>
    <p:sldId id="636" r:id="rId7"/>
    <p:sldId id="637" r:id="rId8"/>
    <p:sldId id="638" r:id="rId9"/>
    <p:sldId id="506" r:id="rId10"/>
    <p:sldId id="639" r:id="rId11"/>
    <p:sldId id="640" r:id="rId12"/>
    <p:sldId id="641" r:id="rId13"/>
    <p:sldId id="642" r:id="rId14"/>
    <p:sldId id="450" r:id="rId15"/>
    <p:sldId id="643" r:id="rId16"/>
    <p:sldId id="644" r:id="rId17"/>
    <p:sldId id="799" r:id="rId18"/>
    <p:sldId id="800" r:id="rId1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94430" autoAdjust="0"/>
  </p:normalViewPr>
  <p:slideViewPr>
    <p:cSldViewPr snapToGrid="0">
      <p:cViewPr varScale="1">
        <p:scale>
          <a:sx n="84" d="100"/>
          <a:sy n="84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C5B54-F9E5-41C1-893A-C441DBEA6E81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D9F7-94EC-4CBF-BDAE-6AC2E2422B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8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22F87-B6A1-406F-8DCB-16EF88461318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A6BA0-1B41-470B-9D1C-517E776362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7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A6BA0-1B41-470B-9D1C-517E77636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5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0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9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56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8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78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06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55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A6BA0-1B41-470B-9D1C-517E77636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9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2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4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93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 template of the Anthropometry quality assurance control sheet to use and adapt to the refugee setting, see SENS Anthropometry and Health Tool #4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6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 template of the Anthropometry quality assurance control sheet to use and adapt to the refugee setting, see SENS Anthropometry and Health Tool #4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03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A6BA0-1B41-470B-9D1C-517E776362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21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8" descr="bluestri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igh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732"/>
            <a:ext cx="12191999" cy="600498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667" baseline="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-1"/>
            <a:ext cx="5839313" cy="60147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1" y="272465"/>
            <a:ext cx="6942572" cy="129113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3" y="1732800"/>
            <a:ext cx="5541137" cy="403841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946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6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9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86" y="273049"/>
            <a:ext cx="4240551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64931" cy="555588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186" y="1732801"/>
            <a:ext cx="4240551" cy="409613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6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01382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116260"/>
            <a:ext cx="12192000" cy="1897568"/>
          </a:xfrm>
          <a:gradFill flip="none" rotWithShape="1">
            <a:gsLst>
              <a:gs pos="21000">
                <a:schemeClr val="accent2">
                  <a:alpha val="75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  <a:tileRect/>
          </a:gradFill>
        </p:spPr>
        <p:txBody>
          <a:bodyPr lIns="180000" tIns="0" rIns="180000" bIns="180000" anchor="b" anchorCtr="0"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3920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2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9827" y="274639"/>
            <a:ext cx="2743200" cy="556402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8712" y="274639"/>
            <a:ext cx="8697915" cy="556402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9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360052"/>
            <a:ext cx="11746751" cy="3036056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 descr="bluestri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3450"/>
            <a:ext cx="12192000" cy="8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44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6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20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1344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667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background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06" y="651983"/>
            <a:ext cx="11746751" cy="2744124"/>
          </a:xfrm>
        </p:spPr>
        <p:txBody>
          <a:bodyPr tIns="0" bIns="0" anchor="b" anchorCtr="0">
            <a:noAutofit/>
          </a:bodyPr>
          <a:lstStyle>
            <a:lvl1pPr algn="ctr">
              <a:defRPr sz="5867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06" y="3545574"/>
            <a:ext cx="11746751" cy="192786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987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3" y="2840483"/>
            <a:ext cx="11594559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13" y="1233253"/>
            <a:ext cx="11594559" cy="15001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712" y="1732801"/>
            <a:ext cx="5715688" cy="411626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2801"/>
            <a:ext cx="5753528" cy="411626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0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31278" y="9732"/>
            <a:ext cx="6060721" cy="600498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667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5628733" cy="129113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2" y="1732800"/>
            <a:ext cx="5628733" cy="403841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901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rk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9732"/>
            <a:ext cx="12191999" cy="600498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1" y="272465"/>
            <a:ext cx="6942572" cy="12911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712" y="1732800"/>
            <a:ext cx="5482744" cy="4038411"/>
          </a:xfrm>
        </p:spPr>
        <p:txBody>
          <a:bodyPr/>
          <a:lstStyle>
            <a:lvl1pPr>
              <a:buClr>
                <a:schemeClr val="accent3"/>
              </a:buClr>
              <a:defRPr sz="3200">
                <a:solidFill>
                  <a:schemeClr val="tx2"/>
                </a:solidFill>
              </a:defRPr>
            </a:lvl1pPr>
            <a:lvl2pPr>
              <a:buClr>
                <a:schemeClr val="accent3"/>
              </a:buClr>
              <a:defRPr sz="2667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206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12911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12" y="1732139"/>
            <a:ext cx="11672416" cy="4028680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712" y="6473119"/>
            <a:ext cx="869693" cy="2078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712" y="6125647"/>
            <a:ext cx="5628733" cy="3035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406" y="6473119"/>
            <a:ext cx="606917" cy="207888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488" y="1872064"/>
            <a:ext cx="10747023" cy="1839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SENS Surveys </a:t>
            </a:r>
            <a:br>
              <a:rPr lang="en-US" sz="6600" dirty="0"/>
            </a:br>
            <a:r>
              <a:rPr lang="en-US" sz="5300" b="0" dirty="0">
                <a:solidFill>
                  <a:schemeClr val="bg1"/>
                </a:solidFill>
              </a:rPr>
              <a:t>[Camp/Setting names]</a:t>
            </a:r>
            <a:br>
              <a:rPr lang="en-US" sz="5300" b="0" dirty="0">
                <a:solidFill>
                  <a:schemeClr val="bg1"/>
                </a:solidFill>
              </a:rPr>
            </a:br>
            <a:r>
              <a:rPr lang="en-US" sz="5300" b="0" dirty="0">
                <a:solidFill>
                  <a:schemeClr val="bg1"/>
                </a:solidFill>
              </a:rPr>
              <a:t>Region, Country - Time frame</a:t>
            </a:r>
            <a:endParaRPr lang="en-US" sz="6600" b="0" dirty="0">
              <a:solidFill>
                <a:schemeClr val="bg1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97279" y="4635925"/>
            <a:ext cx="10058400" cy="1143000"/>
          </a:xfrm>
        </p:spPr>
        <p:txBody>
          <a:bodyPr>
            <a:normAutofit/>
          </a:bodyPr>
          <a:lstStyle/>
          <a:p>
            <a:r>
              <a:rPr lang="fr-FR" dirty="0"/>
              <a:t>Survey Training</a:t>
            </a:r>
          </a:p>
          <a:p>
            <a:r>
              <a:rPr lang="fr-FR" sz="1800" dirty="0"/>
              <a:t>[PLACE, DATES]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009F5F-9D41-458D-855A-3D7416553A66}"/>
              </a:ext>
            </a:extLst>
          </p:cNvPr>
          <p:cNvSpPr txBox="1"/>
          <p:nvPr/>
        </p:nvSpPr>
        <p:spPr>
          <a:xfrm>
            <a:off x="248355" y="62048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[LOGO PARTNERS]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/>
              <a:t>Standardization Test -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465577" y="1763141"/>
            <a:ext cx="11298685" cy="43323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Assess the PRECISION and the ACCURACY</a:t>
            </a:r>
            <a:r>
              <a:rPr lang="en-US" sz="2800" b="1" dirty="0">
                <a:solidFill>
                  <a:schemeClr val="tx1"/>
                </a:solidFill>
              </a:rPr>
              <a:t> of the measurements taken by each enumerator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To better understand the challenges in taking measurements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Practice makes perfect!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5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Precision vs. Accuracy (1/2)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19F030-B3BB-4584-80B1-256E13FD54DD}"/>
              </a:ext>
            </a:extLst>
          </p:cNvPr>
          <p:cNvSpPr txBox="1">
            <a:spLocks/>
          </p:cNvSpPr>
          <p:nvPr/>
        </p:nvSpPr>
        <p:spPr>
          <a:xfrm>
            <a:off x="1853231" y="3098042"/>
            <a:ext cx="3988009" cy="313898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Obtaining </a:t>
            </a:r>
            <a:r>
              <a:rPr lang="en-US" sz="2800" b="1" dirty="0"/>
              <a:t>similar results with repeated measures </a:t>
            </a:r>
            <a:r>
              <a:rPr lang="en-US" sz="2800" dirty="0"/>
              <a:t>(may or may not be accurate)</a:t>
            </a:r>
            <a:endParaRPr lang="en-US" altLang="fr-FR" sz="2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800" b="1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ED7F1A-4BA4-4CD6-A45A-2B6B7AF183B6}"/>
              </a:ext>
            </a:extLst>
          </p:cNvPr>
          <p:cNvSpPr txBox="1">
            <a:spLocks/>
          </p:cNvSpPr>
          <p:nvPr/>
        </p:nvSpPr>
        <p:spPr>
          <a:xfrm>
            <a:off x="6091447" y="3098042"/>
            <a:ext cx="4285397" cy="31389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tx1"/>
                </a:solidFill>
              </a:rPr>
              <a:t>Obtaining </a:t>
            </a:r>
            <a:r>
              <a:rPr lang="en-US" sz="2800" b="1" dirty="0">
                <a:solidFill>
                  <a:schemeClr val="tx1"/>
                </a:solidFill>
              </a:rPr>
              <a:t>results close to true value </a:t>
            </a:r>
            <a:r>
              <a:rPr lang="en-US" sz="2800" dirty="0">
                <a:solidFill>
                  <a:schemeClr val="tx1"/>
                </a:solidFill>
              </a:rPr>
              <a:t>with repeated measures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127611-D850-4807-9354-65294C7D581D}"/>
              </a:ext>
            </a:extLst>
          </p:cNvPr>
          <p:cNvSpPr txBox="1"/>
          <p:nvPr/>
        </p:nvSpPr>
        <p:spPr>
          <a:xfrm>
            <a:off x="1497330" y="1826065"/>
            <a:ext cx="4439447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Precision = Consistency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48028E-AB73-4F76-A740-FB501946BFA2}"/>
              </a:ext>
            </a:extLst>
          </p:cNvPr>
          <p:cNvSpPr txBox="1"/>
          <p:nvPr/>
        </p:nvSpPr>
        <p:spPr>
          <a:xfrm>
            <a:off x="6091447" y="1808446"/>
            <a:ext cx="428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= Validity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2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Precision vs. Accuracy (2/2)</a:t>
            </a:r>
            <a:endParaRPr lang="en-U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A767F9E-80B0-400E-8A67-AB2CEE218BE3}"/>
              </a:ext>
            </a:extLst>
          </p:cNvPr>
          <p:cNvGrpSpPr/>
          <p:nvPr/>
        </p:nvGrpSpPr>
        <p:grpSpPr>
          <a:xfrm>
            <a:off x="2320123" y="1151962"/>
            <a:ext cx="7551753" cy="4917936"/>
            <a:chOff x="719108" y="1968500"/>
            <a:chExt cx="7437875" cy="4917936"/>
          </a:xfrm>
        </p:grpSpPr>
        <p:cxnSp>
          <p:nvCxnSpPr>
            <p:cNvPr id="10" name="Straight Arrow Connector 16">
              <a:extLst>
                <a:ext uri="{FF2B5EF4-FFF2-40B4-BE49-F238E27FC236}">
                  <a16:creationId xmlns:a16="http://schemas.microsoft.com/office/drawing/2014/main" id="{EB246A26-3B55-4F50-9556-504E71922173}"/>
                </a:ext>
              </a:extLst>
            </p:cNvPr>
            <p:cNvCxnSpPr/>
            <p:nvPr/>
          </p:nvCxnSpPr>
          <p:spPr>
            <a:xfrm>
              <a:off x="2000250" y="5445125"/>
              <a:ext cx="1203325" cy="0"/>
            </a:xfrm>
            <a:prstGeom prst="straightConnector1">
              <a:avLst/>
            </a:prstGeom>
            <a:ln w="666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7">
              <a:extLst>
                <a:ext uri="{FF2B5EF4-FFF2-40B4-BE49-F238E27FC236}">
                  <a16:creationId xmlns:a16="http://schemas.microsoft.com/office/drawing/2014/main" id="{E57FCEA8-4D5E-4320-A31D-36F7C7AAD461}"/>
                </a:ext>
              </a:extLst>
            </p:cNvPr>
            <p:cNvCxnSpPr/>
            <p:nvPr/>
          </p:nvCxnSpPr>
          <p:spPr>
            <a:xfrm flipH="1">
              <a:off x="5795963" y="5473700"/>
              <a:ext cx="1203325" cy="0"/>
            </a:xfrm>
            <a:prstGeom prst="straightConnector1">
              <a:avLst/>
            </a:prstGeom>
            <a:ln w="666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78618630-61F4-4625-91CE-605C1C03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1968500"/>
              <a:ext cx="169545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4ECAE954-1E90-40FF-876D-1EB65B8A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08" y="3644900"/>
              <a:ext cx="2187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58B80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dirty="0">
                  <a:cs typeface="Segoe UI" panose="020B0502040204020203" pitchFamily="34" charset="0"/>
                </a:rPr>
                <a:t>Low Accuracy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dirty="0">
                  <a:cs typeface="Segoe UI" panose="020B0502040204020203" pitchFamily="34" charset="0"/>
                </a:rPr>
                <a:t>Low Precision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47326B0-E36D-4182-ADAE-45543A0C5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800" y="1968500"/>
              <a:ext cx="1789113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FFC67FC-1615-43EB-835C-B34E2508C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5627" y="3674043"/>
              <a:ext cx="228285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58B80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fr-FR" sz="2000" dirty="0">
                  <a:cs typeface="Segoe UI" panose="020B0502040204020203" pitchFamily="34" charset="0"/>
                </a:rPr>
                <a:t>Low Accuracy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 dirty="0">
                  <a:cs typeface="Segoe UI" panose="020B0502040204020203" pitchFamily="34" charset="0"/>
                </a:rPr>
                <a:t>High Precision</a:t>
              </a: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A6E27F29-3D89-4CD5-A5B1-E5F65FE90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263" y="1968500"/>
              <a:ext cx="1789112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0036049-BF74-4135-AFBF-7816C031B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656" y="3692525"/>
              <a:ext cx="2196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58B80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fr-FR" sz="2000" b="1" dirty="0">
                  <a:cs typeface="Segoe UI" panose="020B0502040204020203" pitchFamily="34" charset="0"/>
                </a:rPr>
                <a:t>High Accuracy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dirty="0">
                  <a:cs typeface="Segoe UI" panose="020B0502040204020203" pitchFamily="34" charset="0"/>
                </a:rPr>
                <a:t>Low Precision</a:t>
              </a:r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BA3F71F4-5BFB-4C83-A0E7-8CB71418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325" y="4478338"/>
              <a:ext cx="1770063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35896A73-BD81-47EA-87B3-7BC7C0E4D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770" y="6178550"/>
              <a:ext cx="222671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B58B80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C3986D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Segoe UI" panose="020B05020402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fr-FR" sz="2000" b="1" dirty="0">
                  <a:cs typeface="Segoe UI" panose="020B0502040204020203" pitchFamily="34" charset="0"/>
                </a:rPr>
                <a:t>High Accuracy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 dirty="0">
                  <a:cs typeface="Segoe UI" panose="020B0502040204020203" pitchFamily="34" charset="0"/>
                </a:rPr>
                <a:t>High Precision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33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/>
              <a:t>Standardization Test - Principles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465577" y="1211241"/>
            <a:ext cx="11298685" cy="4884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Each enumerator takes measurements of 10 children 18-59 months, TWICE, with an interval of time between the 1</a:t>
            </a:r>
            <a:r>
              <a:rPr lang="en-US" sz="2800" b="1" u="sng" baseline="30000" dirty="0">
                <a:solidFill>
                  <a:schemeClr val="tx1"/>
                </a:solidFill>
              </a:rPr>
              <a:t>st</a:t>
            </a:r>
            <a:r>
              <a:rPr lang="en-US" sz="2800" b="1" u="sng" dirty="0">
                <a:solidFill>
                  <a:schemeClr val="tx1"/>
                </a:solidFill>
              </a:rPr>
              <a:t> and the 2</a:t>
            </a:r>
            <a:r>
              <a:rPr lang="en-US" sz="2800" b="1" u="sng" baseline="30000" dirty="0">
                <a:solidFill>
                  <a:schemeClr val="tx1"/>
                </a:solidFill>
              </a:rPr>
              <a:t>nd</a:t>
            </a:r>
            <a:r>
              <a:rPr lang="en-US" sz="2800" b="1" u="sng" dirty="0">
                <a:solidFill>
                  <a:schemeClr val="tx1"/>
                </a:solidFill>
              </a:rPr>
              <a:t> measurements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Supervisors will observe how measurements are being taken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Enumerators measurements will be compared to the reference values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Results will be analyzed in the ENA for SMART software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0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brah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" r="13397" b="4098"/>
          <a:stretch/>
        </p:blipFill>
        <p:spPr bwMode="auto">
          <a:xfrm>
            <a:off x="9460609" y="1832553"/>
            <a:ext cx="2341012" cy="296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92" y="295373"/>
            <a:ext cx="11672416" cy="71051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/>
              <a:t>Organization of the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79" y="1108711"/>
            <a:ext cx="8810771" cy="4754880"/>
          </a:xfrm>
        </p:spPr>
        <p:txBody>
          <a:bodyPr rtlCol="0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/>
              <a:t>Spacious and shady area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>
                <a:sym typeface="Wingdings" panose="05000000000000000000" pitchFamily="2" charset="2"/>
              </a:rPr>
              <a:t>10 healthy children between 18-59 months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ym typeface="Wingdings" panose="05000000000000000000" pitchFamily="2" charset="2"/>
              </a:rPr>
              <a:t>Each measurements station contains: </a:t>
            </a:r>
            <a:r>
              <a:rPr lang="en-US" sz="2200" b="1" dirty="0">
                <a:sym typeface="Wingdings" panose="05000000000000000000" pitchFamily="2" charset="2"/>
              </a:rPr>
              <a:t>height board, scale and MUAC tape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ym typeface="Wingdings" panose="05000000000000000000" pitchFamily="2" charset="2"/>
              </a:rPr>
              <a:t>Each child must remain with their mother in a fixed station with an </a:t>
            </a:r>
            <a:r>
              <a:rPr lang="en-US" sz="2200" b="1" dirty="0">
                <a:sym typeface="Wingdings" panose="05000000000000000000" pitchFamily="2" charset="2"/>
              </a:rPr>
              <a:t>ID number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b="1" dirty="0">
                <a:sym typeface="Wingdings" panose="05000000000000000000" pitchFamily="2" charset="2"/>
              </a:rPr>
              <a:t>Enumerators are groups into pairs</a:t>
            </a:r>
            <a:r>
              <a:rPr lang="en-US" sz="2200" dirty="0">
                <a:sym typeface="Wingdings" panose="05000000000000000000" pitchFamily="2" charset="2"/>
              </a:rPr>
              <a:t>, but each trainee must carry out the measurements in turn. </a:t>
            </a:r>
            <a:r>
              <a:rPr lang="en-US" sz="2200" b="1" dirty="0">
                <a:sym typeface="Wingdings" panose="05000000000000000000" pitchFamily="2" charset="2"/>
              </a:rPr>
              <a:t>Each enumerator is given an ID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ym typeface="Wingdings" panose="05000000000000000000" pitchFamily="2" charset="2"/>
              </a:rPr>
              <a:t>There should only be one pair of enumerators per child at the same time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>
                <a:sym typeface="Wingdings" panose="05000000000000000000" pitchFamily="2" charset="2"/>
              </a:rPr>
              <a:t>It is prohibited for pairs of enumerators to speak with other teams during the test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BD5A449-68C3-497F-B4DE-EFDD629FD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950" y="650630"/>
            <a:ext cx="3313988" cy="1015663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/>
            <a:r>
              <a:rPr lang="en-US" altLang="fr-FR" sz="2000" b="1">
                <a:solidFill>
                  <a:schemeClr val="bg1"/>
                </a:solidFill>
                <a:latin typeface="Segoe UI" panose="020B0502040204020203" pitchFamily="34" charset="0"/>
              </a:rPr>
              <a:t>Each station: 1 couple child/mother, 1 scale, 1 height board &amp; 1 MUAC</a:t>
            </a:r>
          </a:p>
        </p:txBody>
      </p:sp>
    </p:spTree>
    <p:extLst>
      <p:ext uri="{BB962C8B-B14F-4D97-AF65-F5344CB8AC3E}">
        <p14:creationId xmlns:p14="http://schemas.microsoft.com/office/powerpoint/2010/main" val="17978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Carrying out the Test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465577" y="1314451"/>
            <a:ext cx="11298685" cy="46748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Reference person:</a:t>
            </a:r>
            <a:r>
              <a:rPr lang="en-US" sz="2400" dirty="0">
                <a:solidFill>
                  <a:schemeClr val="tx1"/>
                </a:solidFill>
              </a:rPr>
              <a:t> The reference person carefully weighs and measure each child without allowing the teams to see the values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baseline="30000" dirty="0">
                <a:solidFill>
                  <a:schemeClr val="tx1"/>
                </a:solidFill>
              </a:rPr>
              <a:t>st </a:t>
            </a:r>
            <a:r>
              <a:rPr lang="en-US" sz="2400" b="1" dirty="0">
                <a:solidFill>
                  <a:schemeClr val="tx1"/>
                </a:solidFill>
              </a:rPr>
              <a:t>Session: </a:t>
            </a:r>
            <a:r>
              <a:rPr lang="en-US" sz="2400" dirty="0">
                <a:solidFill>
                  <a:schemeClr val="tx1"/>
                </a:solidFill>
              </a:rPr>
              <a:t>Each team starts with a different child/station.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measurer in the team measures the child and records the results for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measurement. Then,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measurer should move on to the next child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After the 10 children have been measured once by the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measurer, the 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measurer in the team measures the same 10 children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Break:</a:t>
            </a:r>
            <a:r>
              <a:rPr lang="en-US" sz="2400" dirty="0">
                <a:solidFill>
                  <a:schemeClr val="tx1"/>
                </a:solidFill>
              </a:rPr>
              <a:t> After the 10 children have been measured once by the all measurers/teams, the teams and the children then take a break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Session: </a:t>
            </a:r>
            <a:r>
              <a:rPr lang="en-US" sz="2400" dirty="0">
                <a:solidFill>
                  <a:schemeClr val="tx1"/>
                </a:solidFill>
              </a:rPr>
              <a:t>The whole process is repeated after the break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2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92" y="167250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Carrying out the Test (2/2)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CC21AE-3A6B-4529-A3BA-67A685744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99" y="946345"/>
            <a:ext cx="9006841" cy="49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7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20" y="2747962"/>
            <a:ext cx="11594559" cy="1362075"/>
          </a:xfrm>
        </p:spPr>
        <p:txBody>
          <a:bodyPr>
            <a:normAutofit fontScale="90000"/>
          </a:bodyPr>
          <a:lstStyle/>
          <a:p>
            <a:r>
              <a:rPr lang="fr-FR" dirty="0"/>
              <a:t>ANY Question?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4331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488" y="2928205"/>
            <a:ext cx="10747023" cy="100158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/>
              <a:t>THANK YOU</a:t>
            </a:r>
            <a:br>
              <a:rPr lang="fr-FR" sz="5400" b="1" dirty="0"/>
            </a:br>
            <a:r>
              <a:rPr lang="fr-FR" sz="5400" b="1" dirty="0"/>
              <a:t>FOR LISTENING!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009F5F-9D41-458D-855A-3D7416553A66}"/>
              </a:ext>
            </a:extLst>
          </p:cNvPr>
          <p:cNvSpPr txBox="1"/>
          <p:nvPr/>
        </p:nvSpPr>
        <p:spPr>
          <a:xfrm>
            <a:off x="248355" y="62048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[LOGO PARTNERS]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712" y="272466"/>
            <a:ext cx="11672416" cy="824716"/>
          </a:xfrm>
        </p:spPr>
        <p:txBody>
          <a:bodyPr/>
          <a:lstStyle/>
          <a:p>
            <a:r>
              <a:rPr lang="fr-FR" dirty="0"/>
              <a:t>Session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792" y="1951870"/>
            <a:ext cx="11672416" cy="402868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Standardization of anthropometric equipment</a:t>
            </a:r>
          </a:p>
          <a:p>
            <a:pPr marL="609585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/>
                </a:solidFill>
              </a:rPr>
              <a:t>Organization of the standardization test</a:t>
            </a:r>
          </a:p>
        </p:txBody>
      </p:sp>
    </p:spTree>
    <p:extLst>
      <p:ext uri="{BB962C8B-B14F-4D97-AF65-F5344CB8AC3E}">
        <p14:creationId xmlns:p14="http://schemas.microsoft.com/office/powerpoint/2010/main" val="110937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fr-FR"/>
              <a:t>To ensure high data quality…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565655" y="2211833"/>
            <a:ext cx="11098530" cy="3183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Standardization of the anthropometric equipment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Everyday during the survey</a:t>
            </a:r>
            <a:r>
              <a:rPr lang="en-US" sz="2400" dirty="0">
                <a:solidFill>
                  <a:schemeClr val="tx1"/>
                </a:solidFill>
              </a:rPr>
              <a:t> before to start anthropometric measurements and data collection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Standardization of the enumerators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2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20" y="2747962"/>
            <a:ext cx="11594559" cy="1362075"/>
          </a:xfrm>
        </p:spPr>
        <p:txBody>
          <a:bodyPr>
            <a:normAutofit fontScale="90000"/>
          </a:bodyPr>
          <a:lstStyle/>
          <a:p>
            <a:r>
              <a:rPr lang="en-US"/>
              <a:t>Standardization of anthropometric equipment</a:t>
            </a:r>
          </a:p>
        </p:txBody>
      </p:sp>
    </p:spTree>
    <p:extLst>
      <p:ext uri="{BB962C8B-B14F-4D97-AF65-F5344CB8AC3E}">
        <p14:creationId xmlns:p14="http://schemas.microsoft.com/office/powerpoint/2010/main" val="155553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Standardization of equipment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565655" y="1314450"/>
            <a:ext cx="6966715" cy="43323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Ensure all anthropometry equipment is functioning and not broken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 Before the standardization test </a:t>
            </a:r>
            <a:r>
              <a:rPr 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400">
                <a:solidFill>
                  <a:schemeClr val="tx1"/>
                </a:solidFill>
              </a:rPr>
              <a:t> Label each piece of equipment with a distinct number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/>
                </a:solidFill>
              </a:rPr>
              <a:t> Scales #1, #2,…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4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/>
                </a:solidFill>
              </a:rPr>
              <a:t> Height boards #1, #2,…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4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>
                <a:solidFill>
                  <a:schemeClr val="tx1"/>
                </a:solidFill>
              </a:rPr>
              <a:t> MUAC tapes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2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5" name="Picture 4" descr="Frayed tape">
            <a:extLst>
              <a:ext uri="{FF2B5EF4-FFF2-40B4-BE49-F238E27FC236}">
                <a16:creationId xmlns:a16="http://schemas.microsoft.com/office/drawing/2014/main" id="{44A41139-148E-43A9-93AF-92B92C49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71" y="1211240"/>
            <a:ext cx="1520190" cy="284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B62746-F225-46F1-B038-3504345C0B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173" y="2931795"/>
            <a:ext cx="152019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5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Standardization of equipment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565655" y="1314450"/>
            <a:ext cx="6966715" cy="43323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400" b="1" u="sng">
                <a:solidFill>
                  <a:schemeClr val="tx1"/>
                </a:solidFill>
              </a:rPr>
              <a:t>Everyday before data collection</a:t>
            </a:r>
            <a:r>
              <a:rPr lang="en-US" sz="2400">
                <a:solidFill>
                  <a:schemeClr val="tx1"/>
                </a:solidFill>
              </a:rPr>
              <a:t>, test the precision of all equipment in 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 Measure each height board with a wooden stick of 110.0 cm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 Measure each scale </a:t>
            </a:r>
            <a:r>
              <a:rPr lang="en-US" sz="2400" b="1">
                <a:solidFill>
                  <a:schemeClr val="tx1"/>
                </a:solidFill>
              </a:rPr>
              <a:t>twice</a:t>
            </a:r>
            <a:r>
              <a:rPr lang="en-US" sz="2400">
                <a:solidFill>
                  <a:schemeClr val="tx1"/>
                </a:solidFill>
              </a:rPr>
              <a:t> with a standard weight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b="1" u="sng">
                <a:solidFill>
                  <a:schemeClr val="tx1"/>
                </a:solidFill>
              </a:rPr>
              <a:t>New MUAC tapes every 2-3 days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2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8" name="Picture 2" descr="Calibrating scale">
            <a:extLst>
              <a:ext uri="{FF2B5EF4-FFF2-40B4-BE49-F238E27FC236}">
                <a16:creationId xmlns:a16="http://schemas.microsoft.com/office/drawing/2014/main" id="{732DECEB-7C7B-414A-8AFF-FCEAEA73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1359" r="15535" b="4929"/>
          <a:stretch>
            <a:fillRect/>
          </a:stretch>
        </p:blipFill>
        <p:spPr bwMode="auto">
          <a:xfrm>
            <a:off x="7837645" y="1401563"/>
            <a:ext cx="2377244" cy="229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C:\Users\fanny\Pictures\Africa\Republique du Congo 2010\Test de standardisation\IMG_5314.jpg">
            <a:extLst>
              <a:ext uri="{FF2B5EF4-FFF2-40B4-BE49-F238E27FC236}">
                <a16:creationId xmlns:a16="http://schemas.microsoft.com/office/drawing/2014/main" id="{78A2C9FF-6C66-49B1-98E7-96B2C110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t="21875" r="32845"/>
          <a:stretch>
            <a:fillRect/>
          </a:stretch>
        </p:blipFill>
        <p:spPr bwMode="auto">
          <a:xfrm>
            <a:off x="10450646" y="3145956"/>
            <a:ext cx="1500482" cy="25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12" y="272465"/>
            <a:ext cx="11672416" cy="7790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fr-FR" dirty="0"/>
              <a:t>Standardization of equipment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11833"/>
            <a:ext cx="10058400" cy="3434927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F90AC6-2C5F-4B48-A420-33E242843846}"/>
              </a:ext>
            </a:extLst>
          </p:cNvPr>
          <p:cNvSpPr txBox="1">
            <a:spLocks/>
          </p:cNvSpPr>
          <p:nvPr/>
        </p:nvSpPr>
        <p:spPr>
          <a:xfrm>
            <a:off x="465577" y="1314451"/>
            <a:ext cx="11298685" cy="43323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Record everyday each measure of standard weight or length from each numbered piece of equipment on the </a:t>
            </a:r>
            <a:r>
              <a:rPr lang="en-US" sz="2400" b="1" dirty="0">
                <a:solidFill>
                  <a:schemeClr val="tx1"/>
                </a:solidFill>
              </a:rPr>
              <a:t>Anthropometry quality assurance control sheet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If a tool is broken, damaged or unusable, note the details in the "Remarks" column and replace the tool immediately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Each team will always carry spare equipment in case of problems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 If any equipment is found to be not functioning, call the supervisor and request to exchange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92" y="432145"/>
            <a:ext cx="11672416" cy="77909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fr-FR"/>
              <a:t>Anthropometry quality assurance control sheet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530E84-40AA-4253-99C3-D8718DC634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303" y="1297305"/>
            <a:ext cx="9641394" cy="42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20" y="2747962"/>
            <a:ext cx="11594559" cy="1362075"/>
          </a:xfrm>
        </p:spPr>
        <p:txBody>
          <a:bodyPr>
            <a:normAutofit fontScale="90000"/>
          </a:bodyPr>
          <a:lstStyle/>
          <a:p>
            <a:r>
              <a:rPr lang="en-US"/>
              <a:t>OrganiZation of the Standardization test</a:t>
            </a:r>
          </a:p>
        </p:txBody>
      </p:sp>
    </p:spTree>
    <p:extLst>
      <p:ext uri="{BB962C8B-B14F-4D97-AF65-F5344CB8AC3E}">
        <p14:creationId xmlns:p14="http://schemas.microsoft.com/office/powerpoint/2010/main" val="1353866987"/>
      </p:ext>
    </p:extLst>
  </p:cSld>
  <p:clrMapOvr>
    <a:masterClrMapping/>
  </p:clrMapOvr>
</p:sld>
</file>

<file path=ppt/theme/theme1.xml><?xml version="1.0" encoding="utf-8"?>
<a:theme xmlns:a="http://schemas.openxmlformats.org/drawingml/2006/main" name="UNHCR2016">
  <a:themeElements>
    <a:clrScheme name="UNHCR2016">
      <a:dk1>
        <a:sysClr val="windowText" lastClr="000000"/>
      </a:dk1>
      <a:lt1>
        <a:sysClr val="window" lastClr="FFFFFF"/>
      </a:lt1>
      <a:dk2>
        <a:srgbClr val="FFFFFF"/>
      </a:dk2>
      <a:lt2>
        <a:srgbClr val="0072BC"/>
      </a:lt2>
      <a:accent1>
        <a:srgbClr val="0072BC"/>
      </a:accent1>
      <a:accent2>
        <a:srgbClr val="000000"/>
      </a:accent2>
      <a:accent3>
        <a:srgbClr val="FAEB00"/>
      </a:accent3>
      <a:accent4>
        <a:srgbClr val="17375F"/>
      </a:accent4>
      <a:accent5>
        <a:srgbClr val="08B499"/>
      </a:accent5>
      <a:accent6>
        <a:srgbClr val="EF4960"/>
      </a:accent6>
      <a:hlink>
        <a:srgbClr val="0072BC"/>
      </a:hlink>
      <a:folHlink>
        <a:srgbClr val="0072BC"/>
      </a:folHlink>
    </a:clrScheme>
    <a:fontScheme name="UNHCR2016">
      <a:majorFont>
        <a:latin typeface="Arial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CR2016-Template-V2" id="{3E386AF6-AFA1-4435-B293-6BF6E93FC347}" vid="{380E39D3-DA05-4B59-A009-DFC129E09A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SENS v3_Formation_Enquete_Session_0_Introduction_v18.11.2020</Template>
  <TotalTime>0</TotalTime>
  <Words>762</Words>
  <Application>Microsoft Office PowerPoint</Application>
  <PresentationFormat>Grand écran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Segoe UI</vt:lpstr>
      <vt:lpstr>Wingdings</vt:lpstr>
      <vt:lpstr>UNHCR2016</vt:lpstr>
      <vt:lpstr>SENS Surveys  [Camp/Setting names] Region, Country - Time frame</vt:lpstr>
      <vt:lpstr>Session 4</vt:lpstr>
      <vt:lpstr>To ensure high data quality…</vt:lpstr>
      <vt:lpstr>Standardization of anthropometric equipment</vt:lpstr>
      <vt:lpstr>Standardization of equipment (1/3)</vt:lpstr>
      <vt:lpstr>Standardization of equipment (2/3)</vt:lpstr>
      <vt:lpstr>Standardization of equipment (3/3)</vt:lpstr>
      <vt:lpstr>Anthropometry quality assurance control sheet</vt:lpstr>
      <vt:lpstr>OrganiZation of the Standardization test</vt:lpstr>
      <vt:lpstr>Standardization Test - Objectives</vt:lpstr>
      <vt:lpstr>Precision vs. Accuracy (1/2)</vt:lpstr>
      <vt:lpstr>Precision vs. Accuracy (2/2)</vt:lpstr>
      <vt:lpstr>Standardization Test - Principles</vt:lpstr>
      <vt:lpstr>Organization of the test </vt:lpstr>
      <vt:lpstr>Carrying out the Test (1/2)</vt:lpstr>
      <vt:lpstr>Carrying out the Test (2/2)</vt:lpstr>
      <vt:lpstr>ANY Question?  Discussion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Nutrition Survey with SMART Methods</dc:title>
  <dc:creator>Fanny Cassard</dc:creator>
  <cp:lastModifiedBy>Fanny Cassard</cp:lastModifiedBy>
  <cp:revision>211</cp:revision>
  <cp:lastPrinted>2014-07-03T14:30:14Z</cp:lastPrinted>
  <dcterms:created xsi:type="dcterms:W3CDTF">2014-06-25T09:53:34Z</dcterms:created>
  <dcterms:modified xsi:type="dcterms:W3CDTF">2020-12-01T10:06:04Z</dcterms:modified>
</cp:coreProperties>
</file>