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  <p:sldMasterId id="2147483677" r:id="rId6"/>
  </p:sldMasterIdLst>
  <p:notesMasterIdLst>
    <p:notesMasterId r:id="rId36"/>
  </p:notesMasterIdLst>
  <p:sldIdLst>
    <p:sldId id="4671" r:id="rId7"/>
    <p:sldId id="4436" r:id="rId8"/>
    <p:sldId id="3779" r:id="rId9"/>
    <p:sldId id="4423" r:id="rId10"/>
    <p:sldId id="4410" r:id="rId11"/>
    <p:sldId id="268" r:id="rId12"/>
    <p:sldId id="8759" r:id="rId13"/>
    <p:sldId id="8738" r:id="rId14"/>
    <p:sldId id="8739" r:id="rId15"/>
    <p:sldId id="8740" r:id="rId16"/>
    <p:sldId id="8741" r:id="rId17"/>
    <p:sldId id="4673" r:id="rId18"/>
    <p:sldId id="8744" r:id="rId19"/>
    <p:sldId id="8745" r:id="rId20"/>
    <p:sldId id="8746" r:id="rId21"/>
    <p:sldId id="8747" r:id="rId22"/>
    <p:sldId id="8748" r:id="rId23"/>
    <p:sldId id="8749" r:id="rId24"/>
    <p:sldId id="8750" r:id="rId25"/>
    <p:sldId id="8751" r:id="rId26"/>
    <p:sldId id="8752" r:id="rId27"/>
    <p:sldId id="8753" r:id="rId28"/>
    <p:sldId id="8754" r:id="rId29"/>
    <p:sldId id="8755" r:id="rId30"/>
    <p:sldId id="8756" r:id="rId31"/>
    <p:sldId id="8757" r:id="rId32"/>
    <p:sldId id="8758" r:id="rId33"/>
    <p:sldId id="4674" r:id="rId34"/>
    <p:sldId id="467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71BB0B-5D2A-66C5-A56F-B51181E6A3D3}" name="Cian Kristian Wittrup O Brien" initials="CKWOB" userId="S::obrienc@unhcr.org::f60dedf9-ecf3-415f-88fc-44c51f4d4b77" providerId="AD"/>
  <p188:author id="{DEDA516B-4885-617C-ADE0-988B636E0B80}" name="Mathes Rausch" initials="MR" userId="S::rausch@unhcr.org::349e338d-eff7-44af-90b8-b3f781899f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B00"/>
    <a:srgbClr val="0072BC"/>
    <a:srgbClr val="0000FF"/>
    <a:srgbClr val="196FBF"/>
    <a:srgbClr val="1C74C7"/>
    <a:srgbClr val="1756BD"/>
    <a:srgbClr val="1F5FC4"/>
    <a:srgbClr val="215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58987-C3B6-4DAA-8E4D-6C431C8E52B1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63F20-A7BB-4E68-B0B8-EAC21EC32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4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63F20-A7BB-4E68-B0B8-EAC21EC320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901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63F20-A7BB-4E68-B0B8-EAC21EC320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0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63F20-A7BB-4E68-B0B8-EAC21EC320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901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68EF2-C58F-4936-9667-F4E2406B170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608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63F20-A7BB-4E68-B0B8-EAC21EC320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4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63F20-A7BB-4E68-B0B8-EAC21EC320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130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63F20-A7BB-4E68-B0B8-EAC21EC320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332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63F20-A7BB-4E68-B0B8-EAC21EC320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93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63F20-A7BB-4E68-B0B8-EAC21EC320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033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63F20-A7BB-4E68-B0B8-EAC21EC320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02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30070" y="2419553"/>
            <a:ext cx="8531859" cy="1416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740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5237" y="297712"/>
            <a:ext cx="5794819" cy="3580411"/>
          </a:xfrm>
        </p:spPr>
        <p:txBody>
          <a:bodyPr tIns="0" bIns="0" anchor="b" anchorCtr="0">
            <a:noAutofit/>
          </a:bodyPr>
          <a:lstStyle>
            <a:lvl1pPr algn="ctr">
              <a:defRPr sz="48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5237" y="4027589"/>
            <a:ext cx="5794819" cy="192786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667" baseline="0">
                <a:solidFill>
                  <a:schemeClr val="bg1">
                    <a:alpha val="8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5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5237" y="297712"/>
            <a:ext cx="5794819" cy="3580411"/>
          </a:xfrm>
        </p:spPr>
        <p:txBody>
          <a:bodyPr tIns="0" bIns="0" anchor="b" anchorCtr="0">
            <a:noAutofit/>
          </a:bodyPr>
          <a:lstStyle>
            <a:lvl1pPr algn="ctr">
              <a:defRPr sz="48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5237" y="4027589"/>
            <a:ext cx="5794819" cy="192786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667" baseline="0">
                <a:solidFill>
                  <a:schemeClr val="bg1">
                    <a:alpha val="8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13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5237" y="297712"/>
            <a:ext cx="5794819" cy="3580411"/>
          </a:xfrm>
        </p:spPr>
        <p:txBody>
          <a:bodyPr tIns="0" bIns="0" anchor="b" anchorCtr="0">
            <a:noAutofit/>
          </a:bodyPr>
          <a:lstStyle>
            <a:lvl1pPr algn="ctr">
              <a:defRPr sz="48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5237" y="4027589"/>
            <a:ext cx="5794819" cy="192786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667" baseline="0">
                <a:solidFill>
                  <a:schemeClr val="bg1">
                    <a:alpha val="8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91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5237" y="297712"/>
            <a:ext cx="5794819" cy="3580411"/>
          </a:xfrm>
        </p:spPr>
        <p:txBody>
          <a:bodyPr tIns="0" bIns="0" anchor="b" anchorCtr="0">
            <a:noAutofit/>
          </a:bodyPr>
          <a:lstStyle>
            <a:lvl1pPr algn="ctr">
              <a:defRPr sz="48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5237" y="4027589"/>
            <a:ext cx="5794819" cy="192786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667" baseline="0">
                <a:solidFill>
                  <a:schemeClr val="bg1">
                    <a:alpha val="8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9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29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46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30070" y="2419553"/>
            <a:ext cx="8531859" cy="1416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4042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3111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2171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6850" y="196849"/>
            <a:ext cx="3060700" cy="133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908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8500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4104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8712" y="360052"/>
            <a:ext cx="11644347" cy="3036056"/>
          </a:xfrm>
        </p:spPr>
        <p:txBody>
          <a:bodyPr tIns="0" bIns="0" anchor="b" anchorCtr="0">
            <a:noAutofit/>
          </a:bodyPr>
          <a:lstStyle>
            <a:lvl1pPr algn="ctr">
              <a:defRPr sz="5867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8712" y="3545574"/>
            <a:ext cx="11644347" cy="192786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luestri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3450"/>
            <a:ext cx="12192000" cy="8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75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|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712" y="272465"/>
            <a:ext cx="11672416" cy="1291135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63009" y="1607476"/>
            <a:ext cx="5417851" cy="424158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text or select icon to add media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1052" y="1607476"/>
            <a:ext cx="5457584" cy="424158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text or select icon to add media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78712" y="6473119"/>
            <a:ext cx="869693" cy="207888"/>
          </a:xfrm>
        </p:spPr>
        <p:txBody>
          <a:bodyPr/>
          <a:lstStyle/>
          <a:p>
            <a:fld id="{68C2560D-EC28-3B41-86E8-18F1CE0113B4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8712" y="6125647"/>
            <a:ext cx="5628733" cy="30359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06" y="6473119"/>
            <a:ext cx="606917" cy="207888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7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76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6850" y="196849"/>
            <a:ext cx="3060700" cy="133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71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270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8712" y="360052"/>
            <a:ext cx="11644347" cy="3036056"/>
          </a:xfrm>
        </p:spPr>
        <p:txBody>
          <a:bodyPr tIns="0" bIns="0" anchor="b" anchorCtr="0">
            <a:noAutofit/>
          </a:bodyPr>
          <a:lstStyle>
            <a:lvl1pPr algn="ctr">
              <a:defRPr sz="5867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8712" y="3545574"/>
            <a:ext cx="11644347" cy="192786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luestri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3450"/>
            <a:ext cx="12192000" cy="8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1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5237" y="297712"/>
            <a:ext cx="5794819" cy="3580411"/>
          </a:xfrm>
        </p:spPr>
        <p:txBody>
          <a:bodyPr tIns="0" bIns="0" anchor="b" anchorCtr="0">
            <a:noAutofit/>
          </a:bodyPr>
          <a:lstStyle>
            <a:lvl1pPr algn="ctr">
              <a:defRPr sz="48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5237" y="4027589"/>
            <a:ext cx="5794819" cy="192786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667" baseline="0">
                <a:solidFill>
                  <a:schemeClr val="bg1">
                    <a:alpha val="8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2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5237" y="297712"/>
            <a:ext cx="5794819" cy="3580411"/>
          </a:xfrm>
        </p:spPr>
        <p:txBody>
          <a:bodyPr tIns="0" bIns="0" anchor="b" anchorCtr="0">
            <a:noAutofit/>
          </a:bodyPr>
          <a:lstStyle>
            <a:lvl1pPr algn="ctr">
              <a:defRPr sz="48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5237" y="4027589"/>
            <a:ext cx="5794819" cy="192786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667" baseline="0">
                <a:solidFill>
                  <a:schemeClr val="bg1">
                    <a:alpha val="8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5237" y="297712"/>
            <a:ext cx="5794819" cy="3580411"/>
          </a:xfrm>
        </p:spPr>
        <p:txBody>
          <a:bodyPr tIns="0" bIns="0" anchor="b" anchorCtr="0">
            <a:noAutofit/>
          </a:bodyPr>
          <a:lstStyle>
            <a:lvl1pPr algn="ctr">
              <a:defRPr sz="48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5237" y="4027589"/>
            <a:ext cx="5794819" cy="192786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667" baseline="0">
                <a:solidFill>
                  <a:schemeClr val="bg1">
                    <a:alpha val="8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3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1504" y="2086178"/>
            <a:ext cx="10168991" cy="1416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0138" y="2053208"/>
            <a:ext cx="11491722" cy="3628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489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8921" y="1195995"/>
            <a:ext cx="9923852" cy="129113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8920" y="2655669"/>
            <a:ext cx="9952208" cy="3596275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712" y="6473119"/>
            <a:ext cx="869693" cy="2078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22395" y="6473119"/>
            <a:ext cx="5628733" cy="3035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3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406" y="6473119"/>
            <a:ext cx="606917" cy="207888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2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txStyles>
    <p:titleStyle>
      <a:lvl1pPr algn="l" defTabSz="609585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1504" y="2086178"/>
            <a:ext cx="10168991" cy="1416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0138" y="2053208"/>
            <a:ext cx="11491722" cy="3628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588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hcr.org/global-refugee-forum-202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43622" y="4026806"/>
            <a:ext cx="10104755" cy="0"/>
          </a:xfrm>
          <a:custGeom>
            <a:avLst/>
            <a:gdLst/>
            <a:ahLst/>
            <a:cxnLst/>
            <a:rect l="l" t="t" r="r" b="b"/>
            <a:pathLst>
              <a:path w="10104755">
                <a:moveTo>
                  <a:pt x="0" y="0"/>
                </a:moveTo>
                <a:lnTo>
                  <a:pt x="10104247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636232-7803-D64D-CEEC-914CB7536F9F}"/>
              </a:ext>
            </a:extLst>
          </p:cNvPr>
          <p:cNvSpPr txBox="1"/>
          <p:nvPr/>
        </p:nvSpPr>
        <p:spPr>
          <a:xfrm>
            <a:off x="334155" y="2217099"/>
            <a:ext cx="11523689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en-US" sz="4000" b="1" i="0" u="none" strike="noStrike" kern="1200" cap="none" spc="-5" normalizeH="0" baseline="0" noProof="0" dirty="0">
                <a:ln>
                  <a:noFill/>
                </a:ln>
                <a:solidFill>
                  <a:srgbClr val="FAEB00"/>
                </a:solidFill>
                <a:effectLst/>
                <a:uLnTx/>
                <a:uFillTx/>
                <a:latin typeface="Proxima Nova"/>
                <a:ea typeface="+mn-ea"/>
                <a:cs typeface="Arial"/>
              </a:rPr>
              <a:t>Third</a:t>
            </a:r>
            <a:r>
              <a:rPr lang="en-US" sz="4000" b="1" spc="-5" dirty="0">
                <a:solidFill>
                  <a:srgbClr val="FAEB00"/>
                </a:solidFill>
                <a:latin typeface="Proxima Nova"/>
                <a:cs typeface="Arial"/>
              </a:rPr>
              <a:t> </a:t>
            </a:r>
            <a:r>
              <a:rPr kumimoji="0" lang="en-US" sz="4000" b="1" i="0" u="none" strike="noStrike" kern="1200" cap="none" spc="-5" normalizeH="0" baseline="0" noProof="0" dirty="0">
                <a:ln>
                  <a:noFill/>
                </a:ln>
                <a:solidFill>
                  <a:srgbClr val="FAEB00"/>
                </a:solidFill>
                <a:effectLst/>
                <a:uLnTx/>
                <a:uFillTx/>
                <a:latin typeface="Proxima Nova"/>
                <a:ea typeface="+mn-ea"/>
                <a:cs typeface="Arial"/>
              </a:rPr>
              <a:t>Quarterly </a:t>
            </a:r>
            <a:r>
              <a:rPr lang="en-US" sz="4000" b="1" spc="-5" dirty="0">
                <a:solidFill>
                  <a:srgbClr val="FAEB00"/>
                </a:solidFill>
                <a:latin typeface="Proxima Nova"/>
                <a:cs typeface="Arial"/>
              </a:rPr>
              <a:t>I</a:t>
            </a:r>
            <a:r>
              <a:rPr kumimoji="0" lang="en-US" sz="4000" b="1" i="0" u="none" strike="noStrike" kern="1200" cap="none" spc="-5" normalizeH="0" baseline="0" noProof="0" dirty="0" err="1">
                <a:ln>
                  <a:noFill/>
                </a:ln>
                <a:solidFill>
                  <a:srgbClr val="FAEB00"/>
                </a:solidFill>
                <a:effectLst/>
                <a:uLnTx/>
                <a:uFillTx/>
                <a:latin typeface="Proxima Nova"/>
                <a:ea typeface="+mn-ea"/>
                <a:cs typeface="Arial"/>
              </a:rPr>
              <a:t>nformal</a:t>
            </a:r>
            <a:r>
              <a:rPr kumimoji="0" lang="en-US" sz="4000" b="1" i="0" u="none" strike="noStrike" kern="1200" cap="none" spc="-5" normalizeH="0" baseline="0" noProof="0" dirty="0">
                <a:ln>
                  <a:noFill/>
                </a:ln>
                <a:solidFill>
                  <a:srgbClr val="FAEB00"/>
                </a:solidFill>
                <a:effectLst/>
                <a:uLnTx/>
                <a:uFillTx/>
                <a:latin typeface="Proxima Nova"/>
                <a:ea typeface="+mn-ea"/>
                <a:cs typeface="Arial"/>
              </a:rPr>
              <a:t> Briefing on the Global Compact on Refugees</a:t>
            </a:r>
            <a:r>
              <a:rPr lang="en-US" sz="4000" b="1" spc="-5" dirty="0">
                <a:solidFill>
                  <a:srgbClr val="FAEB00"/>
                </a:solidFill>
                <a:latin typeface="Proxima Nova"/>
                <a:cs typeface="Arial"/>
              </a:rPr>
              <a:t> </a:t>
            </a:r>
            <a:endParaRPr kumimoji="0" lang="en-US" sz="4000" b="0" i="0" u="none" strike="noStrike" kern="1200" cap="none" spc="-5" normalizeH="0" baseline="0" noProof="0" dirty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-5" normalizeH="0" baseline="0" noProof="0" dirty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"/>
              <a:ea typeface="+mn-ea"/>
              <a:cs typeface="Arial"/>
            </a:endParaRPr>
          </a:p>
          <a:p>
            <a:pPr algn="ctr">
              <a:defRPr/>
            </a:pPr>
            <a:r>
              <a:rPr lang="en-US" sz="2400" spc="-5" dirty="0">
                <a:solidFill>
                  <a:prstClr val="white"/>
                </a:solidFill>
                <a:latin typeface="Proxima Nova"/>
                <a:cs typeface="Arial"/>
              </a:rPr>
              <a:t>18 October 2023</a:t>
            </a:r>
            <a:endParaRPr lang="en-US" sz="24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-5" normalizeH="0" baseline="0" noProof="0" dirty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902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088154-042F-8E98-1D37-04A944F9B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611"/>
            <a:ext cx="12192000" cy="55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69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8A35C-928F-4264-B7CC-776AA6953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183" y="593067"/>
            <a:ext cx="8900040" cy="615553"/>
          </a:xfrm>
        </p:spPr>
        <p:txBody>
          <a:bodyPr/>
          <a:lstStyle/>
          <a:p>
            <a:pPr algn="ctr"/>
            <a:r>
              <a:rPr lang="en-GB" sz="4000">
                <a:solidFill>
                  <a:srgbClr val="FAEB00"/>
                </a:solidFill>
                <a:latin typeface="Proxima Nova"/>
              </a:rPr>
              <a:t>Protocol and Logistics</a:t>
            </a:r>
            <a:endParaRPr lang="en-US" sz="4000">
              <a:solidFill>
                <a:srgbClr val="FAEB00"/>
              </a:solidFill>
              <a:latin typeface="Proxima Nov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5636E2-DB6B-F1C1-55FD-B5203D7FE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21" y="1517197"/>
            <a:ext cx="7511109" cy="26746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11DC3B-6D88-969D-6AA0-AC431CBB09D8}"/>
              </a:ext>
            </a:extLst>
          </p:cNvPr>
          <p:cNvSpPr txBox="1"/>
          <p:nvPr/>
        </p:nvSpPr>
        <p:spPr>
          <a:xfrm>
            <a:off x="243869" y="4396761"/>
            <a:ext cx="11528611" cy="2232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b="0" i="0" baseline="0">
                <a:solidFill>
                  <a:schemeClr val="bg1"/>
                </a:solidFill>
                <a:latin typeface="Proxima Nova"/>
              </a:rPr>
              <a:t>Information note and details on registration will be posted on </a:t>
            </a:r>
            <a:r>
              <a:rPr lang="en-GB" sz="2400" b="0" i="0" baseline="0">
                <a:solidFill>
                  <a:srgbClr val="FAEB00"/>
                </a:solidFill>
                <a:latin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https://www.unhcr.org/global-refugee-forum-2023</a:t>
            </a:r>
            <a:endParaRPr lang="en-GB" sz="2400" b="0" i="0" baseline="0">
              <a:solidFill>
                <a:srgbClr val="FAEB00"/>
              </a:solidFill>
              <a:latin typeface="Proxima Nov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b="0" i="0" baseline="0">
                <a:solidFill>
                  <a:schemeClr val="bg1"/>
                </a:solidFill>
                <a:latin typeface="Proxima Nova"/>
              </a:rPr>
              <a:t>We advise that </a:t>
            </a:r>
            <a:r>
              <a:rPr lang="en-GB" sz="2400" b="0" i="0" baseline="0">
                <a:solidFill>
                  <a:srgbClr val="FAEB00"/>
                </a:solidFill>
                <a:latin typeface="Proxima Nova"/>
              </a:rPr>
              <a:t>delegations plan for no more than 3-5 members to be in the</a:t>
            </a:r>
            <a:r>
              <a:rPr lang="en-GB" sz="2400" b="0" i="0" baseline="0">
                <a:solidFill>
                  <a:srgbClr val="FFFF00"/>
                </a:solidFill>
                <a:latin typeface="Proxima Nova"/>
              </a:rPr>
              <a:t> </a:t>
            </a:r>
            <a:r>
              <a:rPr lang="en-GB" sz="2400" b="0" i="0" baseline="0">
                <a:solidFill>
                  <a:srgbClr val="FAEB00"/>
                </a:solidFill>
                <a:latin typeface="Proxima Nova"/>
              </a:rPr>
              <a:t>Palexpo at any given time </a:t>
            </a:r>
            <a:r>
              <a:rPr lang="en-GB" sz="2400" b="0" i="0" baseline="0">
                <a:solidFill>
                  <a:schemeClr val="bg1"/>
                </a:solidFill>
                <a:latin typeface="Proxima Nova"/>
              </a:rPr>
              <a:t>due to the space constraints</a:t>
            </a:r>
            <a:r>
              <a:rPr lang="en-GB" sz="2400">
                <a:solidFill>
                  <a:schemeClr val="bg1"/>
                </a:solidFill>
                <a:latin typeface="Proxima Nov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7384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56449" y="3748174"/>
            <a:ext cx="10104755" cy="0"/>
          </a:xfrm>
          <a:custGeom>
            <a:avLst/>
            <a:gdLst/>
            <a:ahLst/>
            <a:cxnLst/>
            <a:rect l="l" t="t" r="r" b="b"/>
            <a:pathLst>
              <a:path w="10104755">
                <a:moveTo>
                  <a:pt x="0" y="0"/>
                </a:moveTo>
                <a:lnTo>
                  <a:pt x="10104247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636232-7803-D64D-CEEC-914CB7536F9F}"/>
              </a:ext>
            </a:extLst>
          </p:cNvPr>
          <p:cNvSpPr txBox="1"/>
          <p:nvPr/>
        </p:nvSpPr>
        <p:spPr>
          <a:xfrm>
            <a:off x="446981" y="2581836"/>
            <a:ext cx="11523689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4000" b="1" spc="-5">
                <a:solidFill>
                  <a:srgbClr val="FAEB00"/>
                </a:solidFill>
                <a:latin typeface="Proxima Nova"/>
                <a:ea typeface="lato"/>
                <a:cs typeface="lato"/>
              </a:rPr>
              <a:t>Demonstration of Pledge Submission Form</a:t>
            </a:r>
            <a:endParaRPr lang="en-US">
              <a:latin typeface="Proxima Nov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-5" normalizeH="0" baseline="0" noProof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-5" normalizeH="0" baseline="0" noProof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cs typeface="Arial"/>
            </a:endParaRPr>
          </a:p>
          <a:p>
            <a:pPr algn="ctr">
              <a:defRPr/>
            </a:pPr>
            <a:r>
              <a:rPr lang="en-US" sz="3000" spc="-5">
                <a:solidFill>
                  <a:srgbClr val="FFFFFF"/>
                </a:solidFill>
                <a:latin typeface="Proxima Nova"/>
                <a:ea typeface="lato"/>
                <a:cs typeface="lato"/>
              </a:rPr>
              <a:t>Mr. Radu Barza</a:t>
            </a:r>
            <a:r>
              <a:rPr kumimoji="0" lang="en-US" sz="3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lato"/>
                <a:cs typeface="lato"/>
              </a:rPr>
              <a:t>, </a:t>
            </a:r>
            <a:r>
              <a:rPr lang="en-US" sz="3000" spc="-5">
                <a:solidFill>
                  <a:srgbClr val="FFFFFF"/>
                </a:solidFill>
                <a:latin typeface="Proxima Nova"/>
                <a:ea typeface="lato"/>
                <a:cs typeface="lato"/>
              </a:rPr>
              <a:t>Associate Information Management Officer, UNHCR</a:t>
            </a:r>
            <a:endParaRPr lang="en-US" sz="3000" b="0" i="0" u="none" strike="noStrike" kern="1200" cap="none" spc="-5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"/>
              <a:ea typeface="lato"/>
              <a:cs typeface="la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-5" normalizeH="0" baseline="0" noProof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-5" normalizeH="0" baseline="0" noProof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-5" normalizeH="0" baseline="0" noProof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6724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2292FC-C888-B687-9232-5DF89831A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51" y="1560990"/>
            <a:ext cx="9350550" cy="26824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4992C9-FCDB-000B-064B-70DCAC0EF632}"/>
              </a:ext>
            </a:extLst>
          </p:cNvPr>
          <p:cNvSpPr/>
          <p:nvPr/>
        </p:nvSpPr>
        <p:spPr>
          <a:xfrm>
            <a:off x="1948070" y="1967948"/>
            <a:ext cx="2067339" cy="3478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9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2292FC-C888-B687-9232-5DF89831A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51" y="1560990"/>
            <a:ext cx="9350550" cy="26824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4992C9-FCDB-000B-064B-70DCAC0EF632}"/>
              </a:ext>
            </a:extLst>
          </p:cNvPr>
          <p:cNvSpPr/>
          <p:nvPr/>
        </p:nvSpPr>
        <p:spPr>
          <a:xfrm>
            <a:off x="1948070" y="1967948"/>
            <a:ext cx="2067339" cy="3478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32A77E6-888D-DA8D-5A28-FAF9BCF0D21B}"/>
              </a:ext>
            </a:extLst>
          </p:cNvPr>
          <p:cNvCxnSpPr/>
          <p:nvPr/>
        </p:nvCxnSpPr>
        <p:spPr>
          <a:xfrm flipH="1">
            <a:off x="6867939" y="1361661"/>
            <a:ext cx="1510748" cy="111318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751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4992C9-FCDB-000B-064B-70DCAC0EF632}"/>
              </a:ext>
            </a:extLst>
          </p:cNvPr>
          <p:cNvSpPr/>
          <p:nvPr/>
        </p:nvSpPr>
        <p:spPr>
          <a:xfrm>
            <a:off x="1948070" y="1967948"/>
            <a:ext cx="2067339" cy="3478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58C0DF-8CA0-6196-B5EB-92C82BBA8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67" y="1470490"/>
            <a:ext cx="9983065" cy="391701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32A77E6-888D-DA8D-5A28-FAF9BCF0D21B}"/>
              </a:ext>
            </a:extLst>
          </p:cNvPr>
          <p:cNvCxnSpPr/>
          <p:nvPr/>
        </p:nvCxnSpPr>
        <p:spPr>
          <a:xfrm flipH="1">
            <a:off x="7812157" y="2484783"/>
            <a:ext cx="1510748" cy="111318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83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BC1EC8-EBFF-373F-650B-CE2985E0E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6" y="1823661"/>
            <a:ext cx="6043184" cy="3886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D5182-B1F4-77EC-0B7F-322FB8490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610" y="860837"/>
            <a:ext cx="6119390" cy="51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26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F2FE2B-CC46-C0E0-1311-664EA6423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93" y="1487002"/>
            <a:ext cx="6119390" cy="5136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9519B9-2FA0-DEFB-DAEA-31C5CAB9D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039" y="1392771"/>
            <a:ext cx="6576630" cy="454953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A4A366-EAFD-9E76-032C-57CA3F95013E}"/>
              </a:ext>
            </a:extLst>
          </p:cNvPr>
          <p:cNvCxnSpPr>
            <a:cxnSpLocks/>
          </p:cNvCxnSpPr>
          <p:nvPr/>
        </p:nvCxnSpPr>
        <p:spPr>
          <a:xfrm flipH="1">
            <a:off x="6846285" y="5267739"/>
            <a:ext cx="1948069" cy="31436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376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6718AA-B75A-09A6-7C41-F2661DC57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568" y="4234926"/>
            <a:ext cx="7091818" cy="20167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2724FD-4C7D-963F-7989-5EADD898C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568" y="1304700"/>
            <a:ext cx="7110076" cy="263674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A4A366-EAFD-9E76-032C-57CA3F95013E}"/>
              </a:ext>
            </a:extLst>
          </p:cNvPr>
          <p:cNvCxnSpPr>
            <a:cxnSpLocks/>
          </p:cNvCxnSpPr>
          <p:nvPr/>
        </p:nvCxnSpPr>
        <p:spPr>
          <a:xfrm flipH="1">
            <a:off x="6096000" y="2240970"/>
            <a:ext cx="1948069" cy="31436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735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18FD60-4A92-4B50-0A55-73139ADAF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37" y="124817"/>
            <a:ext cx="6149873" cy="5753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BCEAD9-0A66-3402-0520-342B0E1CD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610" y="2323139"/>
            <a:ext cx="6119390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8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4076630" y="424824"/>
            <a:ext cx="7953120" cy="1347420"/>
          </a:xfrm>
          <a:prstGeom prst="rect">
            <a:avLst/>
          </a:prstGeom>
        </p:spPr>
        <p:txBody>
          <a:bodyPr vert="horz" wrap="square" lIns="0" tIns="95250" rIns="0" bIns="0" rtlCol="0" anchor="t">
            <a:spAutoFit/>
          </a:bodyPr>
          <a:lstStyle/>
          <a:p>
            <a:pPr marL="783590" marR="5080">
              <a:lnSpc>
                <a:spcPts val="5190"/>
              </a:lnSpc>
              <a:spcBef>
                <a:spcPts val="750"/>
              </a:spcBef>
            </a:pPr>
            <a:r>
              <a:rPr lang="en-US" sz="3200" spc="-5">
                <a:solidFill>
                  <a:srgbClr val="FAEB00"/>
                </a:solidFill>
                <a:latin typeface="Proxima Nova"/>
              </a:rPr>
              <a:t>INFORMATION FOR PARTICIPANTS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1789" y="1666643"/>
            <a:ext cx="11288421" cy="5180905"/>
          </a:xfrm>
          <a:prstGeom prst="rect">
            <a:avLst/>
          </a:prstGeom>
        </p:spPr>
        <p:txBody>
          <a:bodyPr vert="horz" wrap="square" lIns="0" tIns="116840" rIns="0" bIns="0" rtlCol="0" anchor="t">
            <a:spAutoFit/>
          </a:bodyPr>
          <a:lstStyle/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900" b="1" spc="-5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Interpretation is available in English and French</a:t>
            </a:r>
            <a:r>
              <a:rPr lang="en-GB" sz="1900" spc="-5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. </a:t>
            </a:r>
            <a:endParaRPr lang="en-US">
              <a:solidFill>
                <a:schemeClr val="bg1"/>
              </a:solidFill>
              <a:latin typeface="Calibri"/>
              <a:ea typeface="+mn-lt"/>
              <a:cs typeface="Calibri"/>
            </a:endParaRPr>
          </a:p>
          <a:p>
            <a:pPr marL="800100" lvl="1" indent="-342900" algn="just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GB" sz="1900" spc="-5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Select your preferred language using the Interpretation button in Zoom. </a:t>
            </a:r>
            <a:endParaRPr lang="en-US">
              <a:solidFill>
                <a:schemeClr val="bg1"/>
              </a:solidFill>
              <a:latin typeface="Calibri"/>
              <a:ea typeface="+mn-lt"/>
              <a:cs typeface="Calibri"/>
            </a:endParaRPr>
          </a:p>
          <a:p>
            <a:pPr marL="800100" lvl="1" indent="-342900" algn="just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GB" sz="1900" spc="-5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Click ‘ View Options’ at the top of your screen, then in the drop down menu click your chosen language for viewing, either "ENGLISH (UNHCR)" or  "FRANCAIS (UNHCR)"</a:t>
            </a:r>
            <a:endParaRPr lang="en-US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1900" spc="-5">
              <a:solidFill>
                <a:schemeClr val="bg1"/>
              </a:solidFill>
              <a:latin typeface="Proxima Nova"/>
              <a:ea typeface="+mn-lt"/>
              <a:cs typeface="Arial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1900" spc="-5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Please indicate your </a:t>
            </a:r>
            <a:r>
              <a:rPr lang="en-GB" sz="1900" b="1" spc="-5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request to speak</a:t>
            </a:r>
            <a:r>
              <a:rPr lang="en-GB" sz="1900" spc="-5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 </a:t>
            </a:r>
            <a:r>
              <a:rPr lang="en-GB" sz="1900" spc="-5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in the</a:t>
            </a:r>
            <a:r>
              <a:rPr lang="en-GB" sz="1900" b="1" spc="-5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 chat box</a:t>
            </a:r>
            <a:r>
              <a:rPr lang="en-GB" sz="1900" spc="-5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 of Zoom:</a:t>
            </a:r>
            <a:endParaRPr lang="en-GB" sz="1900" spc="-5">
              <a:solidFill>
                <a:schemeClr val="bg1"/>
              </a:solidFill>
              <a:latin typeface="Proxima Nova"/>
              <a:ea typeface="+mn-lt"/>
              <a:cs typeface="Arial" panose="020B0604020202020204" pitchFamily="34" charset="0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n-GB" sz="1900" spc="-5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Please indicate the </a:t>
            </a:r>
            <a:r>
              <a:rPr lang="en-GB" sz="1900" b="1" spc="-5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name of your Government or Organization</a:t>
            </a:r>
            <a:r>
              <a:rPr lang="en-GB" sz="1900" spc="-5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 </a:t>
            </a:r>
            <a:r>
              <a:rPr lang="en-GB" sz="1900" spc="-5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as well as </a:t>
            </a:r>
            <a:r>
              <a:rPr lang="en-GB" sz="1900" b="1" spc="-5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your title</a:t>
            </a:r>
            <a:r>
              <a:rPr lang="en-GB" sz="1900" spc="-5">
                <a:solidFill>
                  <a:srgbClr val="FFFF00"/>
                </a:solidFill>
                <a:latin typeface="Proxima Nova"/>
                <a:ea typeface="+mn-lt"/>
                <a:cs typeface="Arial"/>
              </a:rPr>
              <a:t>.</a:t>
            </a:r>
            <a:endParaRPr lang="en-GB" sz="1900" spc="-5">
              <a:solidFill>
                <a:schemeClr val="bg1"/>
              </a:solidFill>
              <a:latin typeface="Proxima Nova"/>
              <a:ea typeface="+mn-lt"/>
              <a:cs typeface="Arial" panose="020B0604020202020204" pitchFamily="34" charset="0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n-US" sz="1900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If you </a:t>
            </a:r>
            <a:r>
              <a:rPr lang="en-US" sz="1900" b="1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requested in advance to speak</a:t>
            </a:r>
            <a:r>
              <a:rPr lang="en-US" sz="1900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, please indicate your presence in the chat box.</a:t>
            </a:r>
          </a:p>
          <a:p>
            <a:pPr marL="342900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900" spc="-5">
              <a:solidFill>
                <a:schemeClr val="bg1"/>
              </a:solidFill>
              <a:latin typeface="Proxima Nova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900" b="1" spc="-5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Questions for panellists</a:t>
            </a:r>
            <a:r>
              <a:rPr lang="en-GB" sz="1900" spc="-5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 </a:t>
            </a:r>
            <a:r>
              <a:rPr lang="en-GB" sz="1900" spc="-5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may be posed through the chat box.</a:t>
            </a:r>
          </a:p>
          <a:p>
            <a:pPr marL="342900" indent="-342900" algn="just"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lang="en-US" sz="1200">
              <a:solidFill>
                <a:schemeClr val="bg1"/>
              </a:solidFill>
              <a:latin typeface="Proxima Nova"/>
              <a:ea typeface="+mn-lt"/>
              <a:cs typeface="Arial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900" b="1" spc="-5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Written statements</a:t>
            </a:r>
            <a:r>
              <a:rPr lang="en-GB" sz="1900" spc="-5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 </a:t>
            </a:r>
            <a:r>
              <a:rPr lang="en-GB" sz="1900" spc="-5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to be posted online can be sent to hqgcr@unhcr.org.</a:t>
            </a:r>
            <a:endParaRPr lang="en-US" sz="1900">
              <a:solidFill>
                <a:schemeClr val="bg1"/>
              </a:solidFill>
              <a:latin typeface="Proxima Nova"/>
              <a:ea typeface="+mn-lt"/>
              <a:cs typeface="Arial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1200" spc="-5">
              <a:solidFill>
                <a:schemeClr val="bg1"/>
              </a:solidFill>
              <a:latin typeface="Proxima Nova"/>
              <a:ea typeface="+mn-lt"/>
              <a:cs typeface="Arial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1900" spc="-5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The </a:t>
            </a:r>
            <a:r>
              <a:rPr lang="en-GB" sz="1900" b="1" spc="-5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presentation and summary </a:t>
            </a:r>
            <a:r>
              <a:rPr lang="en-GB" sz="1900" spc="-5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of the briefing will be made available online at </a:t>
            </a:r>
            <a:r>
              <a:rPr lang="en-GB" sz="1900" u="sng" spc="-5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https://www.unhcr.org/events/briefings-and-meetings-2023</a:t>
            </a:r>
            <a:r>
              <a:rPr lang="en-GB" sz="1900" spc="-5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. 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1900" spc="-5">
              <a:solidFill>
                <a:schemeClr val="bg1"/>
              </a:solidFill>
              <a:latin typeface="Proxima Nova"/>
              <a:ea typeface="+mn-lt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1900" spc="-5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For any </a:t>
            </a:r>
            <a:r>
              <a:rPr lang="en-GB" sz="1900" b="1" spc="-5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technical issues </a:t>
            </a:r>
            <a:r>
              <a:rPr lang="en-GB" sz="1900" spc="-5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during the meeting, please contact hqgcr@unhcr.org.</a:t>
            </a:r>
            <a:endParaRPr lang="en-US" sz="1900">
              <a:solidFill>
                <a:schemeClr val="bg1"/>
              </a:solidFill>
              <a:latin typeface="Proxima Nova"/>
              <a:cs typeface="Arial"/>
            </a:endParaRPr>
          </a:p>
          <a:p>
            <a:pPr algn="just"/>
            <a:endParaRPr lang="en-US" sz="2000">
              <a:solidFill>
                <a:schemeClr val="bg1"/>
              </a:solidFill>
              <a:latin typeface="Proxima Nov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67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AE4AB0-3CC3-3886-00B3-84E09D066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391" y="1274270"/>
            <a:ext cx="6698560" cy="1463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4A5617-6E4B-5FAB-4398-3B1C9F8D28D9}"/>
              </a:ext>
            </a:extLst>
          </p:cNvPr>
          <p:cNvSpPr txBox="1"/>
          <p:nvPr/>
        </p:nvSpPr>
        <p:spPr>
          <a:xfrm>
            <a:off x="8388626" y="1636522"/>
            <a:ext cx="255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AEB00"/>
                </a:solidFill>
              </a:rPr>
              <a:t>Title: 120 characters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FCD366-C96A-F740-BE92-B8BB99188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391" y="2953868"/>
            <a:ext cx="5325855" cy="375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38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E12F5A-E69B-CD41-01F3-A990C1DBE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00" y="1400613"/>
            <a:ext cx="5753599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88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269140-358E-611C-0185-97E7F936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502" y="2038533"/>
            <a:ext cx="6492803" cy="34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24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243748-612B-CF69-0F2A-7455CA7C4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052" y="1959058"/>
            <a:ext cx="6485182" cy="25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7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EDD5F5-CCA6-5B43-15D9-F1B1FD07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581" y="1790558"/>
            <a:ext cx="6210838" cy="327688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D005BF8-8A40-D636-2C62-DE0F649A14C4}"/>
              </a:ext>
            </a:extLst>
          </p:cNvPr>
          <p:cNvCxnSpPr>
            <a:cxnSpLocks/>
          </p:cNvCxnSpPr>
          <p:nvPr/>
        </p:nvCxnSpPr>
        <p:spPr>
          <a:xfrm>
            <a:off x="1292087" y="2405270"/>
            <a:ext cx="1977887" cy="61622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D33DEF-A79E-CFFB-022E-2C3275FCCAE2}"/>
              </a:ext>
            </a:extLst>
          </p:cNvPr>
          <p:cNvCxnSpPr/>
          <p:nvPr/>
        </p:nvCxnSpPr>
        <p:spPr>
          <a:xfrm flipH="1">
            <a:off x="6652592" y="3173896"/>
            <a:ext cx="1510748" cy="111318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625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751D9D-F328-76BB-611A-613771684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41" y="103447"/>
            <a:ext cx="6797629" cy="5776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A48D0D-4B45-8117-942D-C0C27CA85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224" y="4340317"/>
            <a:ext cx="6820491" cy="23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71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751D9D-F328-76BB-611A-613771684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41" y="103447"/>
            <a:ext cx="6797629" cy="5776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A48D0D-4B45-8117-942D-C0C27CA85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224" y="4340317"/>
            <a:ext cx="6820491" cy="2331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8301E0-1867-7219-C671-CD4985D7F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919" y="0"/>
            <a:ext cx="9386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78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A48D0D-4B45-8117-942D-C0C27CA85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477" y="1318821"/>
            <a:ext cx="6820491" cy="2331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50010A-1227-EB22-25C2-9DA636984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927" y="3935331"/>
            <a:ext cx="6988146" cy="15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4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51651" y="3739208"/>
            <a:ext cx="10104755" cy="0"/>
          </a:xfrm>
          <a:custGeom>
            <a:avLst/>
            <a:gdLst/>
            <a:ahLst/>
            <a:cxnLst/>
            <a:rect l="l" t="t" r="r" b="b"/>
            <a:pathLst>
              <a:path w="10104755">
                <a:moveTo>
                  <a:pt x="0" y="0"/>
                </a:moveTo>
                <a:lnTo>
                  <a:pt x="10104247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636232-7803-D64D-CEEC-914CB7536F9F}"/>
              </a:ext>
            </a:extLst>
          </p:cNvPr>
          <p:cNvSpPr txBox="1"/>
          <p:nvPr/>
        </p:nvSpPr>
        <p:spPr>
          <a:xfrm>
            <a:off x="334154" y="1954104"/>
            <a:ext cx="11523689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4000" b="1" spc="-5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Interventions from the floor and Q&amp;A on multi-stakeholder pledges</a:t>
            </a:r>
            <a:endParaRPr lang="en-US">
              <a:latin typeface="Proxima Nov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-5" normalizeH="0" baseline="0" noProof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11513-F0B1-030D-F606-BF1FD2609131}"/>
              </a:ext>
            </a:extLst>
          </p:cNvPr>
          <p:cNvSpPr txBox="1"/>
          <p:nvPr/>
        </p:nvSpPr>
        <p:spPr>
          <a:xfrm>
            <a:off x="1363979" y="4069689"/>
            <a:ext cx="94640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GB" sz="2800">
                <a:solidFill>
                  <a:schemeClr val="bg1"/>
                </a:solidFill>
                <a:effectLst/>
                <a:latin typeface="Proxima Nova"/>
                <a:ea typeface="Yu Mincho" panose="02020400000000000000" pitchFamily="18" charset="-128"/>
                <a:cs typeface="Arial" panose="020B0604020202020204" pitchFamily="34" charset="0"/>
              </a:rPr>
              <a:t>Mr. Ziad Ayad, Senior Policy Officer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en-GB" sz="2800">
                <a:solidFill>
                  <a:schemeClr val="bg1"/>
                </a:solidFill>
                <a:effectLst/>
                <a:latin typeface="Proxima Nova"/>
                <a:ea typeface="Yu Mincho" panose="02020400000000000000" pitchFamily="18" charset="-128"/>
                <a:cs typeface="Arial" panose="020B0604020202020204" pitchFamily="34" charset="0"/>
              </a:rPr>
              <a:t>Global Compact on Refugees Coordination Team, UNHCR</a:t>
            </a:r>
            <a:endParaRPr lang="en-US" sz="2800">
              <a:solidFill>
                <a:schemeClr val="bg1"/>
              </a:solidFill>
              <a:effectLst/>
              <a:latin typeface="Proxima Nova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75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56451" y="3828856"/>
            <a:ext cx="10104755" cy="0"/>
          </a:xfrm>
          <a:custGeom>
            <a:avLst/>
            <a:gdLst/>
            <a:ahLst/>
            <a:cxnLst/>
            <a:rect l="l" t="t" r="r" b="b"/>
            <a:pathLst>
              <a:path w="10104755">
                <a:moveTo>
                  <a:pt x="0" y="0"/>
                </a:moveTo>
                <a:lnTo>
                  <a:pt x="10104247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636232-7803-D64D-CEEC-914CB7536F9F}"/>
              </a:ext>
            </a:extLst>
          </p:cNvPr>
          <p:cNvSpPr txBox="1"/>
          <p:nvPr/>
        </p:nvSpPr>
        <p:spPr>
          <a:xfrm>
            <a:off x="334155" y="2623301"/>
            <a:ext cx="11523689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4000" b="1" spc="-5">
                <a:solidFill>
                  <a:srgbClr val="FAEB00"/>
                </a:solidFill>
                <a:latin typeface="Proxima Nova"/>
                <a:ea typeface="lato"/>
                <a:cs typeface="lato"/>
              </a:rPr>
              <a:t>Closing Remarks</a:t>
            </a:r>
            <a:endParaRPr lang="en-US">
              <a:solidFill>
                <a:srgbClr val="FAEB00"/>
              </a:solidFill>
              <a:latin typeface="Proxima Nov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-5" normalizeH="0" baseline="0" noProof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-5" normalizeH="0" baseline="0" noProof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cs typeface="Arial"/>
            </a:endParaRPr>
          </a:p>
          <a:p>
            <a:pPr algn="ctr">
              <a:defRPr/>
            </a:pPr>
            <a:r>
              <a:rPr lang="en-US" sz="3000" spc="-5">
                <a:solidFill>
                  <a:schemeClr val="bg1"/>
                </a:solidFill>
                <a:latin typeface="Proxima Nova"/>
                <a:ea typeface="lato"/>
                <a:cs typeface="Arial"/>
              </a:rPr>
              <a:t>Ms. Perveen Ali</a:t>
            </a:r>
            <a:r>
              <a:rPr kumimoji="0" lang="en-US" sz="3000" b="0" i="0" u="none" strike="noStrike" kern="1200" cap="none" spc="-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"/>
                <a:ea typeface="lato"/>
                <a:cs typeface="Arial"/>
              </a:rPr>
              <a:t>,</a:t>
            </a:r>
            <a:r>
              <a:rPr lang="en-US" sz="3000" spc="-5">
                <a:solidFill>
                  <a:schemeClr val="bg1"/>
                </a:solidFill>
                <a:latin typeface="Proxima Nova"/>
                <a:ea typeface="lato"/>
                <a:cs typeface="Arial"/>
              </a:rPr>
              <a:t> Senior Policy Advisor &amp; Head of GCR Coordination Team, UNHCR</a:t>
            </a:r>
            <a:endParaRPr lang="en-US" sz="3000" b="0" i="0" u="none" strike="noStrike" kern="1200" cap="none" spc="-5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xima Nova"/>
              <a:ea typeface="la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054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238" y="2726392"/>
            <a:ext cx="2291264" cy="50462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3200" spc="-5">
                <a:solidFill>
                  <a:srgbClr val="FAEB00"/>
                </a:solidFill>
                <a:latin typeface="Proxima Nova"/>
              </a:rPr>
              <a:t>A</a:t>
            </a:r>
            <a:r>
              <a:rPr lang="en-GB" sz="3200" spc="-20">
                <a:solidFill>
                  <a:srgbClr val="FAEB00"/>
                </a:solidFill>
                <a:latin typeface="Proxima Nova"/>
              </a:rPr>
              <a:t>G</a:t>
            </a:r>
            <a:r>
              <a:rPr lang="en-GB" sz="3200" spc="-5">
                <a:solidFill>
                  <a:srgbClr val="FAEB00"/>
                </a:solidFill>
                <a:latin typeface="Proxima Nova"/>
              </a:rPr>
              <a:t>EN</a:t>
            </a:r>
            <a:r>
              <a:rPr lang="en-GB" sz="3200" spc="-25">
                <a:solidFill>
                  <a:srgbClr val="FAEB00"/>
                </a:solidFill>
                <a:latin typeface="Proxima Nova"/>
              </a:rPr>
              <a:t>D</a:t>
            </a:r>
            <a:r>
              <a:rPr lang="en-GB" sz="3200" spc="-5">
                <a:solidFill>
                  <a:srgbClr val="FAEB00"/>
                </a:solidFill>
                <a:latin typeface="Proxima Nova"/>
              </a:rPr>
              <a:t>A</a:t>
            </a:r>
            <a:endParaRPr lang="en-GB" sz="3200">
              <a:solidFill>
                <a:srgbClr val="FAEB00"/>
              </a:solidFill>
              <a:latin typeface="Proxima No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6326" y="1434033"/>
            <a:ext cx="7923491" cy="386644"/>
          </a:xfrm>
          <a:prstGeom prst="rect">
            <a:avLst/>
          </a:prstGeom>
        </p:spPr>
        <p:txBody>
          <a:bodyPr vert="horz" wrap="square" lIns="0" tIns="78105" rIns="0" bIns="0" rtlCol="0" anchor="t">
            <a:spAutoFit/>
          </a:bodyPr>
          <a:lstStyle/>
          <a:p>
            <a:pPr marL="527685" marR="0" lvl="0" indent="-515620" algn="l" defTabSz="914400" rtl="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rgbClr val="F9EB00"/>
              </a:buClr>
              <a:buSzTx/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AC0A6C-C96B-4E31-9CBD-846EAAF99833}"/>
              </a:ext>
            </a:extLst>
          </p:cNvPr>
          <p:cNvSpPr txBox="1"/>
          <p:nvPr/>
        </p:nvSpPr>
        <p:spPr>
          <a:xfrm>
            <a:off x="3698959" y="965537"/>
            <a:ext cx="8694142" cy="63094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ea typeface="Lato"/>
              <a:cs typeface="Arial"/>
            </a:endParaRPr>
          </a:p>
          <a:p>
            <a:pPr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EB00"/>
                </a:solidFill>
                <a:effectLst/>
                <a:uLnTx/>
                <a:uFillTx/>
                <a:latin typeface="Proxima Nova"/>
                <a:ea typeface="Lato"/>
                <a:cs typeface="Arial"/>
              </a:rPr>
              <a:t>Opening remarks and update on Global Refugee Forum preparations</a:t>
            </a:r>
          </a:p>
          <a:p>
            <a:r>
              <a:rPr lang="en-GB">
                <a:solidFill>
                  <a:schemeClr val="bg1"/>
                </a:solidFill>
                <a:latin typeface="Proxima Nova"/>
                <a:cs typeface="Arial"/>
              </a:rPr>
              <a:t>Ms</a:t>
            </a:r>
            <a:r>
              <a:rPr lang="en-GB" b="0" i="0">
                <a:solidFill>
                  <a:schemeClr val="bg1"/>
                </a:solidFill>
                <a:effectLst/>
                <a:latin typeface="Proxima Nova"/>
                <a:cs typeface="Arial"/>
              </a:rPr>
              <a:t>. </a:t>
            </a:r>
            <a:r>
              <a:rPr lang="en-GB">
                <a:solidFill>
                  <a:schemeClr val="bg1"/>
                </a:solidFill>
                <a:latin typeface="Proxima Nova"/>
                <a:cs typeface="Arial"/>
              </a:rPr>
              <a:t>Perveen Ali</a:t>
            </a:r>
            <a:r>
              <a:rPr lang="en-GB" b="0">
                <a:solidFill>
                  <a:schemeClr val="bg1"/>
                </a:solidFill>
                <a:effectLst/>
                <a:latin typeface="Proxima Nova"/>
                <a:cs typeface="Arial"/>
              </a:rPr>
              <a:t>,</a:t>
            </a:r>
            <a:r>
              <a:rPr lang="en-GB">
                <a:solidFill>
                  <a:schemeClr val="bg1"/>
                </a:solidFill>
                <a:latin typeface="Proxima Nova"/>
                <a:cs typeface="Arial"/>
              </a:rPr>
              <a:t> </a:t>
            </a:r>
            <a:r>
              <a:rPr lang="en-GB" i="1">
                <a:solidFill>
                  <a:schemeClr val="bg1"/>
                </a:solidFill>
                <a:latin typeface="Proxima Nova"/>
                <a:cs typeface="Arial"/>
              </a:rPr>
              <a:t>Senior Policy Advisor &amp; Head of GCR Coordination Team, UNHCR</a:t>
            </a:r>
            <a:endParaRPr lang="en-US">
              <a:solidFill>
                <a:schemeClr val="bg1"/>
              </a:solidFill>
              <a:latin typeface="Proxima Nova"/>
              <a:cs typeface="Arial"/>
            </a:endParaRPr>
          </a:p>
          <a:p>
            <a:pPr algn="l"/>
            <a:endParaRPr lang="en-US" sz="2000" b="1" i="0">
              <a:solidFill>
                <a:srgbClr val="FAEB00"/>
              </a:solidFill>
              <a:effectLst/>
              <a:latin typeface="Proxima Nova"/>
              <a:cs typeface="Arial" panose="020B0604020202020204" pitchFamily="34" charset="0"/>
            </a:endParaRPr>
          </a:p>
          <a:p>
            <a:pPr algn="l"/>
            <a:endParaRPr lang="en-US" sz="2000" b="1" i="0">
              <a:solidFill>
                <a:srgbClr val="FAEB00"/>
              </a:solidFill>
              <a:effectLst/>
              <a:latin typeface="Proxima Nova"/>
              <a:cs typeface="Arial" panose="020B0604020202020204" pitchFamily="34" charset="0"/>
            </a:endParaRPr>
          </a:p>
          <a:p>
            <a:r>
              <a:rPr lang="en-US" sz="2000" b="1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Demonstration of Pledge Submission Form</a:t>
            </a:r>
          </a:p>
          <a:p>
            <a:r>
              <a:rPr lang="en-US">
                <a:solidFill>
                  <a:schemeClr val="bg1"/>
                </a:solidFill>
                <a:latin typeface="Proxima Nova"/>
                <a:ea typeface="lato"/>
                <a:cs typeface="Arial"/>
              </a:rPr>
              <a:t>Mr. Radu Barza, </a:t>
            </a:r>
            <a:r>
              <a:rPr lang="en-US" i="1">
                <a:solidFill>
                  <a:schemeClr val="bg1"/>
                </a:solidFill>
                <a:latin typeface="Proxima Nova"/>
                <a:ea typeface="lato"/>
                <a:cs typeface="Arial"/>
              </a:rPr>
              <a:t>Associate Information Management Officer, UNHCR</a:t>
            </a:r>
          </a:p>
          <a:p>
            <a:endParaRPr lang="en-US" sz="2000" b="1" i="0">
              <a:solidFill>
                <a:srgbClr val="FAEB00"/>
              </a:solidFill>
              <a:effectLst/>
              <a:latin typeface="Proxima Nova"/>
              <a:cs typeface="Arial" panose="020B0604020202020204" pitchFamily="34" charset="0"/>
            </a:endParaRPr>
          </a:p>
          <a:p>
            <a:endParaRPr lang="en-US" sz="2000" b="1" i="0">
              <a:solidFill>
                <a:srgbClr val="FAEB00"/>
              </a:solidFill>
              <a:effectLst/>
              <a:latin typeface="Proxima Nova"/>
              <a:cs typeface="Arial" panose="020B0604020202020204" pitchFamily="34" charset="0"/>
            </a:endParaRPr>
          </a:p>
          <a:p>
            <a:r>
              <a:rPr lang="en-US" sz="2000" b="1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Interventions from the floor and Q&amp;A on multi-stakeholder pledges</a:t>
            </a:r>
            <a:endParaRPr lang="en-US">
              <a:solidFill>
                <a:srgbClr val="FAEB00"/>
              </a:solidFill>
              <a:latin typeface="Proxima Nova"/>
              <a:cs typeface="Calibri"/>
            </a:endParaRPr>
          </a:p>
          <a:p>
            <a:pPr algn="l" rtl="0" fontAlgn="base"/>
            <a:endParaRPr lang="en-US" sz="2000" b="0" i="0">
              <a:solidFill>
                <a:srgbClr val="FAEB00"/>
              </a:solidFill>
              <a:effectLst/>
              <a:latin typeface="Proxima Nova"/>
              <a:cs typeface="Arial" panose="020B0604020202020204" pitchFamily="34" charset="0"/>
            </a:endParaRPr>
          </a:p>
          <a:p>
            <a:pPr algn="l" rtl="0" fontAlgn="base"/>
            <a:endParaRPr lang="en-US" sz="2000" b="0" i="0">
              <a:solidFill>
                <a:srgbClr val="FAEB00"/>
              </a:solidFill>
              <a:effectLst/>
              <a:latin typeface="Proxima Nova"/>
              <a:cs typeface="Arial" panose="020B0604020202020204" pitchFamily="34" charset="0"/>
            </a:endParaRPr>
          </a:p>
          <a:p>
            <a:pPr algn="l" rtl="0" fontAlgn="base"/>
            <a:r>
              <a:rPr lang="en-US" sz="2000" b="1" i="0">
                <a:solidFill>
                  <a:srgbClr val="FAEB00"/>
                </a:solidFill>
                <a:effectLst/>
                <a:latin typeface="Proxima Nova"/>
                <a:cs typeface="Arial"/>
              </a:rPr>
              <a:t>Closing remarks </a:t>
            </a:r>
          </a:p>
          <a:p>
            <a:r>
              <a:rPr lang="en-GB">
                <a:solidFill>
                  <a:schemeClr val="bg1"/>
                </a:solidFill>
                <a:latin typeface="Proxima Nova"/>
                <a:cs typeface="Arial"/>
              </a:rPr>
              <a:t>Ms</a:t>
            </a:r>
            <a:r>
              <a:rPr lang="en-GB" b="0" i="0">
                <a:solidFill>
                  <a:schemeClr val="bg1"/>
                </a:solidFill>
                <a:effectLst/>
                <a:latin typeface="Proxima Nova"/>
                <a:cs typeface="Arial"/>
              </a:rPr>
              <a:t>. </a:t>
            </a:r>
            <a:r>
              <a:rPr lang="en-GB">
                <a:solidFill>
                  <a:schemeClr val="bg1"/>
                </a:solidFill>
                <a:latin typeface="Proxima Nova"/>
                <a:cs typeface="Arial"/>
              </a:rPr>
              <a:t>Perveen Ali</a:t>
            </a:r>
            <a:r>
              <a:rPr lang="en-GB" b="0">
                <a:solidFill>
                  <a:schemeClr val="bg1"/>
                </a:solidFill>
                <a:effectLst/>
                <a:latin typeface="Proxima Nova"/>
                <a:cs typeface="Arial"/>
              </a:rPr>
              <a:t>,</a:t>
            </a:r>
            <a:r>
              <a:rPr lang="en-GB">
                <a:solidFill>
                  <a:schemeClr val="bg1"/>
                </a:solidFill>
                <a:latin typeface="Proxima Nova"/>
                <a:cs typeface="Arial"/>
              </a:rPr>
              <a:t> </a:t>
            </a:r>
            <a:r>
              <a:rPr lang="en-GB" i="1">
                <a:solidFill>
                  <a:schemeClr val="bg1"/>
                </a:solidFill>
                <a:latin typeface="Proxima Nova"/>
                <a:cs typeface="Arial"/>
              </a:rPr>
              <a:t>Senior Policy Advisor &amp; Head of GCR Coordination Team, UNHCR</a:t>
            </a:r>
            <a:endParaRPr lang="en-GB">
              <a:solidFill>
                <a:schemeClr val="bg1"/>
              </a:solidFill>
              <a:latin typeface="Proxima Nova"/>
              <a:cs typeface="Arial"/>
            </a:endParaRPr>
          </a:p>
          <a:p>
            <a:endParaRPr lang="en-GB">
              <a:solidFill>
                <a:schemeClr val="bg1"/>
              </a:solidFill>
              <a:latin typeface="Proxima Nova"/>
              <a:cs typeface="Arial"/>
            </a:endParaRPr>
          </a:p>
          <a:p>
            <a:endParaRPr lang="en-GB">
              <a:solidFill>
                <a:schemeClr val="bg1"/>
              </a:solidFill>
              <a:latin typeface="Proxima Nova"/>
              <a:cs typeface="Ari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440180" algn="l"/>
              </a:tabLst>
            </a:pPr>
            <a:endParaRPr lang="en-US">
              <a:solidFill>
                <a:schemeClr val="bg1"/>
              </a:solidFill>
              <a:latin typeface="Proxima Nova"/>
              <a:cs typeface="Arial"/>
            </a:endParaRPr>
          </a:p>
          <a:p>
            <a:endParaRPr lang="en-US" i="1">
              <a:solidFill>
                <a:schemeClr val="bg1"/>
              </a:solidFill>
              <a:latin typeface="Proxima Nova"/>
              <a:cs typeface="Arial"/>
            </a:endParaRPr>
          </a:p>
          <a:p>
            <a:endParaRPr lang="en-US">
              <a:solidFill>
                <a:schemeClr val="bg1"/>
              </a:solidFill>
              <a:latin typeface="Proxima Nova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6BA6CDE-4EF4-D1BB-3E0A-834D7B1E50B6}"/>
              </a:ext>
            </a:extLst>
          </p:cNvPr>
          <p:cNvSpPr txBox="1"/>
          <p:nvPr/>
        </p:nvSpPr>
        <p:spPr>
          <a:xfrm>
            <a:off x="191273" y="4869998"/>
            <a:ext cx="1834253" cy="3206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i="0" u="none" strike="noStrike" err="1">
                <a:solidFill>
                  <a:srgbClr val="FAEB00"/>
                </a:solidFill>
                <a:effectLst/>
                <a:latin typeface="Proxima Nova" panose="02000506030000020004" pitchFamily="50" charset="0"/>
              </a:rPr>
              <a:t>Moderator</a:t>
            </a:r>
            <a:r>
              <a:rPr lang="fr-FR" sz="2000" b="0" i="0">
                <a:solidFill>
                  <a:srgbClr val="000000"/>
                </a:solidFill>
                <a:effectLst/>
                <a:latin typeface="Proxima Nova" panose="02000506030000020004" pitchFamily="50" charset="0"/>
              </a:rPr>
              <a:t>​</a:t>
            </a:r>
            <a:endParaRPr kumimoji="0" lang="fr-CH" sz="2000" b="0" i="0" u="none" strike="noStrike" kern="1200" cap="none" spc="0" normalizeH="0" baseline="0" noProof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ea typeface="+mn-ea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7CD5059-4066-1F5A-1DB6-2F927B464C0B}"/>
              </a:ext>
            </a:extLst>
          </p:cNvPr>
          <p:cNvSpPr txBox="1"/>
          <p:nvPr/>
        </p:nvSpPr>
        <p:spPr>
          <a:xfrm>
            <a:off x="191272" y="5419197"/>
            <a:ext cx="2825197" cy="113364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strike="noStrike">
                <a:solidFill>
                  <a:srgbClr val="FFFFFF"/>
                </a:solidFill>
                <a:effectLst/>
                <a:latin typeface="Proxima Nova" panose="02000506030000020004" pitchFamily="50" charset="0"/>
              </a:rPr>
              <a:t>Mr. Ziad Ayad, Senior Policy Officer, Global Compact on Refugees Coordination Team, UNHCR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98EC7C5-DE9C-8DF6-B514-F69909734AAC}"/>
              </a:ext>
            </a:extLst>
          </p:cNvPr>
          <p:cNvSpPr/>
          <p:nvPr/>
        </p:nvSpPr>
        <p:spPr>
          <a:xfrm>
            <a:off x="190562" y="5276448"/>
            <a:ext cx="2503805" cy="47625"/>
          </a:xfrm>
          <a:custGeom>
            <a:avLst/>
            <a:gdLst/>
            <a:ahLst/>
            <a:cxnLst/>
            <a:rect l="l" t="t" r="r" b="b"/>
            <a:pathLst>
              <a:path w="2932429">
                <a:moveTo>
                  <a:pt x="0" y="0"/>
                </a:moveTo>
                <a:lnTo>
                  <a:pt x="2931922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56451" y="4339844"/>
            <a:ext cx="10104755" cy="0"/>
          </a:xfrm>
          <a:custGeom>
            <a:avLst/>
            <a:gdLst/>
            <a:ahLst/>
            <a:cxnLst/>
            <a:rect l="l" t="t" r="r" b="b"/>
            <a:pathLst>
              <a:path w="10104755">
                <a:moveTo>
                  <a:pt x="0" y="0"/>
                </a:moveTo>
                <a:lnTo>
                  <a:pt x="10104247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636232-7803-D64D-CEEC-914CB7536F9F}"/>
              </a:ext>
            </a:extLst>
          </p:cNvPr>
          <p:cNvSpPr txBox="1"/>
          <p:nvPr/>
        </p:nvSpPr>
        <p:spPr>
          <a:xfrm>
            <a:off x="336159" y="2624274"/>
            <a:ext cx="11523689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4000" b="1" spc="-5">
                <a:solidFill>
                  <a:srgbClr val="FAEB00"/>
                </a:solidFill>
                <a:latin typeface="Proxima Nova"/>
                <a:cs typeface="Arial"/>
              </a:rPr>
              <a:t>Opening </a:t>
            </a:r>
            <a:r>
              <a:rPr lang="en-US" sz="4000" b="1" spc="-5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remarks </a:t>
            </a:r>
            <a:r>
              <a:rPr lang="en-US" sz="4000" b="1" spc="-5">
                <a:solidFill>
                  <a:srgbClr val="FAEB00"/>
                </a:solidFill>
                <a:latin typeface="Proxima Nova"/>
                <a:cs typeface="Arial"/>
              </a:rPr>
              <a:t>and </a:t>
            </a:r>
            <a:r>
              <a:rPr lang="en-US" sz="4000" b="1" spc="-5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update on GRF preparations</a:t>
            </a:r>
          </a:p>
          <a:p>
            <a:pPr algn="ctr">
              <a:defRPr/>
            </a:pPr>
            <a:endParaRPr lang="en-US" sz="3000" spc="-5">
              <a:solidFill>
                <a:srgbClr val="FAEB00"/>
              </a:solidFill>
              <a:latin typeface="Proxima Nova"/>
              <a:ea typeface="lato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-5" normalizeH="0" baseline="0" noProof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cs typeface="Arial"/>
            </a:endParaRPr>
          </a:p>
          <a:p>
            <a:pPr algn="ctr">
              <a:defRPr/>
            </a:pPr>
            <a:r>
              <a:rPr lang="en-US" sz="3000" spc="-5">
                <a:solidFill>
                  <a:schemeClr val="bg1"/>
                </a:solidFill>
                <a:latin typeface="Proxima Nova"/>
                <a:cs typeface="Arial"/>
              </a:rPr>
              <a:t>Ms. Perveen Ali, Senior Policy Advisor &amp; Head of the GCR Coordination Team</a:t>
            </a:r>
            <a:r>
              <a:rPr kumimoji="0" lang="en-US" sz="3000" b="0" u="none" strike="noStrike" kern="1200" cap="none" spc="-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"/>
                <a:cs typeface="Arial"/>
              </a:rPr>
              <a:t>, </a:t>
            </a:r>
            <a:r>
              <a:rPr lang="en-US" sz="3000" spc="-5">
                <a:solidFill>
                  <a:schemeClr val="bg1"/>
                </a:solidFill>
                <a:latin typeface="Proxima Nova"/>
                <a:cs typeface="Arial"/>
              </a:rPr>
              <a:t>UNHCR</a:t>
            </a:r>
            <a:endParaRPr lang="en-US" sz="3000" b="0" i="0" u="none" strike="noStrike" kern="1200" cap="none" spc="-5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xima Nov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632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FB9C0D-CB89-2594-D50E-AB756C31C48F}"/>
              </a:ext>
            </a:extLst>
          </p:cNvPr>
          <p:cNvSpPr txBox="1"/>
          <p:nvPr/>
        </p:nvSpPr>
        <p:spPr>
          <a:xfrm>
            <a:off x="3657600" y="182141"/>
            <a:ext cx="8075488" cy="12157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i="1" u="none" strike="noStrike" kern="1200" cap="none" spc="0" normalizeH="0" baseline="0" noProof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AEB00"/>
                </a:solidFill>
                <a:effectLst/>
                <a:uLnTx/>
                <a:uFillTx/>
                <a:latin typeface="Proxima Nova" panose="02000506030000020004"/>
                <a:ea typeface="MS Mincho"/>
                <a:cs typeface="Arial"/>
              </a:rPr>
              <a:t>Proposed Key Outcomes</a:t>
            </a:r>
            <a:endParaRPr kumimoji="0" lang="en-CH" sz="3200" b="0" i="0" u="none" strike="noStrike" kern="1200" cap="none" spc="0" normalizeH="0" baseline="0" noProof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 panose="02000506030000020004"/>
              <a:ea typeface="MS Mincho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111AFA-D691-A9AB-EF7A-7B8A91FE0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645" y="1353846"/>
            <a:ext cx="10500680" cy="532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6E2B084D-6B47-607A-5DA8-32C7B0C20651}"/>
              </a:ext>
            </a:extLst>
          </p:cNvPr>
          <p:cNvSpPr txBox="1">
            <a:spLocks/>
          </p:cNvSpPr>
          <p:nvPr/>
        </p:nvSpPr>
        <p:spPr>
          <a:xfrm>
            <a:off x="3321269" y="-407804"/>
            <a:ext cx="8698058" cy="14259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>
                <a:ln>
                  <a:noFill/>
                </a:ln>
                <a:solidFill>
                  <a:srgbClr val="FAEB00"/>
                </a:solidFill>
                <a:effectLst/>
                <a:uLnTx/>
                <a:uFillTx/>
                <a:latin typeface="Proxima Nova"/>
              </a:rPr>
              <a:t>Multi-stakeholder pledges in support of key outcomes</a:t>
            </a:r>
            <a:endParaRPr lang="da-DK" sz="2400" b="1" i="0" u="none" strike="noStrike" kern="1200" cap="none" spc="0" normalizeH="0" baseline="0" noProof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cs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Proxima Nova"/>
              <a:cs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roxima Nova"/>
                <a:cs typeface="Arial"/>
              </a:rPr>
              <a:t>https://globalcompactrefugees.org/pledges-contributions/multistakeholder-pledges-global-refugee-forum-2023</a:t>
            </a:r>
            <a:endParaRPr lang="da-DK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Proxima Nova"/>
              <a:cs typeface="Arial"/>
            </a:endParaRPr>
          </a:p>
        </p:txBody>
      </p:sp>
      <p:pic>
        <p:nvPicPr>
          <p:cNvPr id="2" name="Picture 1" descr="A person holding a baby&#10;&#10;Description automatically generated">
            <a:extLst>
              <a:ext uri="{FF2B5EF4-FFF2-40B4-BE49-F238E27FC236}">
                <a16:creationId xmlns:a16="http://schemas.microsoft.com/office/drawing/2014/main" id="{3C101870-79B2-64F3-78D2-D017A670F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" t="1684" r="51675" b="2694"/>
          <a:stretch/>
        </p:blipFill>
        <p:spPr>
          <a:xfrm>
            <a:off x="3820600" y="3137508"/>
            <a:ext cx="1872171" cy="1785992"/>
          </a:xfrm>
          <a:prstGeom prst="rect">
            <a:avLst/>
          </a:prstGeom>
        </p:spPr>
      </p:pic>
      <p:pic>
        <p:nvPicPr>
          <p:cNvPr id="3" name="Picture 2" descr="A collage of men holding objects&#10;&#10;Description automatically generated">
            <a:extLst>
              <a:ext uri="{FF2B5EF4-FFF2-40B4-BE49-F238E27FC236}">
                <a16:creationId xmlns:a16="http://schemas.microsoft.com/office/drawing/2014/main" id="{CA4D8269-AAAD-532A-DCBA-B67637F233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7" t="2740" r="51006" b="4657"/>
          <a:stretch/>
        </p:blipFill>
        <p:spPr>
          <a:xfrm>
            <a:off x="1078509" y="3129275"/>
            <a:ext cx="1898991" cy="1580470"/>
          </a:xfrm>
          <a:prstGeom prst="rect">
            <a:avLst/>
          </a:prstGeom>
        </p:spPr>
      </p:pic>
      <p:pic>
        <p:nvPicPr>
          <p:cNvPr id="4" name="Picture 3" descr="A collage of people smiling and looking out a window&#10;&#10;Description automatically generated">
            <a:extLst>
              <a:ext uri="{FF2B5EF4-FFF2-40B4-BE49-F238E27FC236}">
                <a16:creationId xmlns:a16="http://schemas.microsoft.com/office/drawing/2014/main" id="{A3436E02-58DD-512E-0025-E24F3FFF3B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8" t="2094" r="51716" b="8377"/>
          <a:stretch/>
        </p:blipFill>
        <p:spPr>
          <a:xfrm>
            <a:off x="3828701" y="1376255"/>
            <a:ext cx="1875571" cy="1598099"/>
          </a:xfrm>
          <a:prstGeom prst="rect">
            <a:avLst/>
          </a:prstGeom>
        </p:spPr>
      </p:pic>
      <p:pic>
        <p:nvPicPr>
          <p:cNvPr id="5" name="Picture 4" descr="A collage of two people holding a child&#10;&#10;Description automatically generated">
            <a:extLst>
              <a:ext uri="{FF2B5EF4-FFF2-40B4-BE49-F238E27FC236}">
                <a16:creationId xmlns:a16="http://schemas.microsoft.com/office/drawing/2014/main" id="{E1A2DECC-D66B-071D-A8BE-5A42D74E75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0" t="2528" r="51243" b="2528"/>
          <a:stretch/>
        </p:blipFill>
        <p:spPr>
          <a:xfrm>
            <a:off x="9214501" y="3178479"/>
            <a:ext cx="1898989" cy="1579965"/>
          </a:xfrm>
          <a:prstGeom prst="rect">
            <a:avLst/>
          </a:prstGeom>
        </p:spPr>
      </p:pic>
      <p:pic>
        <p:nvPicPr>
          <p:cNvPr id="9" name="Picture 8" descr="A collage of a person and a group of people&#10;&#10;Description automatically generated">
            <a:extLst>
              <a:ext uri="{FF2B5EF4-FFF2-40B4-BE49-F238E27FC236}">
                <a16:creationId xmlns:a16="http://schemas.microsoft.com/office/drawing/2014/main" id="{C1B5E8B7-5E08-DE6E-EC2A-5113B8B9AD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7" t="1852" r="51675" b="2592"/>
          <a:stretch/>
        </p:blipFill>
        <p:spPr>
          <a:xfrm>
            <a:off x="5019633" y="5075073"/>
            <a:ext cx="1878461" cy="1621507"/>
          </a:xfrm>
          <a:prstGeom prst="rect">
            <a:avLst/>
          </a:prstGeom>
        </p:spPr>
      </p:pic>
      <p:pic>
        <p:nvPicPr>
          <p:cNvPr id="12" name="Picture 11" descr="A group of people wearing face masks and holding their hands up&#10;&#10;Description automatically generated">
            <a:extLst>
              <a:ext uri="{FF2B5EF4-FFF2-40B4-BE49-F238E27FC236}">
                <a16:creationId xmlns:a16="http://schemas.microsoft.com/office/drawing/2014/main" id="{828B1BBD-ABF9-2D52-4432-FCDE2B7CC7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89" t="3047" r="1389" b="2493"/>
          <a:stretch/>
        </p:blipFill>
        <p:spPr>
          <a:xfrm>
            <a:off x="9592157" y="5075817"/>
            <a:ext cx="1962924" cy="1598074"/>
          </a:xfrm>
          <a:prstGeom prst="rect">
            <a:avLst/>
          </a:prstGeom>
        </p:spPr>
      </p:pic>
      <p:pic>
        <p:nvPicPr>
          <p:cNvPr id="13" name="Picture 12" descr="A person holding a baby&#10;&#10;Description automatically generated">
            <a:extLst>
              <a:ext uri="{FF2B5EF4-FFF2-40B4-BE49-F238E27FC236}">
                <a16:creationId xmlns:a16="http://schemas.microsoft.com/office/drawing/2014/main" id="{016A5E35-17DD-3C14-BC30-380AB64DB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06" t="2506" r="947" b="11779"/>
          <a:stretch/>
        </p:blipFill>
        <p:spPr>
          <a:xfrm>
            <a:off x="6555490" y="1373444"/>
            <a:ext cx="1899022" cy="1600910"/>
          </a:xfrm>
          <a:prstGeom prst="rect">
            <a:avLst/>
          </a:prstGeom>
        </p:spPr>
      </p:pic>
      <p:pic>
        <p:nvPicPr>
          <p:cNvPr id="15" name="Picture 14" descr="A collage of a person and a group of people&#10;&#10;Description automatically generated">
            <a:extLst>
              <a:ext uri="{FF2B5EF4-FFF2-40B4-BE49-F238E27FC236}">
                <a16:creationId xmlns:a16="http://schemas.microsoft.com/office/drawing/2014/main" id="{54A92F70-2B77-2881-AB43-B015DB0F51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479" t="1653" r="1065" b="5234"/>
          <a:stretch/>
        </p:blipFill>
        <p:spPr>
          <a:xfrm>
            <a:off x="2726926" y="5075073"/>
            <a:ext cx="1875620" cy="1580034"/>
          </a:xfrm>
          <a:prstGeom prst="rect">
            <a:avLst/>
          </a:prstGeom>
        </p:spPr>
      </p:pic>
      <p:pic>
        <p:nvPicPr>
          <p:cNvPr id="16" name="Picture 15" descr="A collage of a person and a door&#10;&#10;Description automatically generated">
            <a:extLst>
              <a:ext uri="{FF2B5EF4-FFF2-40B4-BE49-F238E27FC236}">
                <a16:creationId xmlns:a16="http://schemas.microsoft.com/office/drawing/2014/main" id="{2305B811-B945-641A-7ADF-486D491FB0F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300" t="1632" r="709" b="12806"/>
          <a:stretch/>
        </p:blipFill>
        <p:spPr>
          <a:xfrm>
            <a:off x="369689" y="5080616"/>
            <a:ext cx="1896760" cy="1713997"/>
          </a:xfrm>
          <a:prstGeom prst="rect">
            <a:avLst/>
          </a:prstGeom>
        </p:spPr>
      </p:pic>
      <p:pic>
        <p:nvPicPr>
          <p:cNvPr id="17" name="Picture 16" descr="A collage of two people holding a child&#10;&#10;Description automatically generated">
            <a:extLst>
              <a:ext uri="{FF2B5EF4-FFF2-40B4-BE49-F238E27FC236}">
                <a16:creationId xmlns:a16="http://schemas.microsoft.com/office/drawing/2014/main" id="{19C361AF-6E74-5D35-44BD-3AFF621139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479" t="2809" r="473" b="2247"/>
          <a:stretch/>
        </p:blipFill>
        <p:spPr>
          <a:xfrm>
            <a:off x="1078509" y="1358529"/>
            <a:ext cx="1898974" cy="1579962"/>
          </a:xfrm>
          <a:prstGeom prst="rect">
            <a:avLst/>
          </a:prstGeom>
        </p:spPr>
      </p:pic>
      <p:pic>
        <p:nvPicPr>
          <p:cNvPr id="18" name="Picture 17" descr="A collage of men holding objects&#10;&#10;Description automatically generated">
            <a:extLst>
              <a:ext uri="{FF2B5EF4-FFF2-40B4-BE49-F238E27FC236}">
                <a16:creationId xmlns:a16="http://schemas.microsoft.com/office/drawing/2014/main" id="{26CD9BB4-E5B2-5065-2CAC-B7B4FC1A4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61" t="2326" r="642" b="2606"/>
          <a:stretch/>
        </p:blipFill>
        <p:spPr>
          <a:xfrm>
            <a:off x="6557513" y="3178479"/>
            <a:ext cx="1896999" cy="1622548"/>
          </a:xfrm>
          <a:prstGeom prst="rect">
            <a:avLst/>
          </a:prstGeom>
        </p:spPr>
      </p:pic>
      <p:pic>
        <p:nvPicPr>
          <p:cNvPr id="19" name="Picture 18" descr="A collage of people smiling and looking out a window&#10;&#10;Description automatically generated">
            <a:extLst>
              <a:ext uri="{FF2B5EF4-FFF2-40B4-BE49-F238E27FC236}">
                <a16:creationId xmlns:a16="http://schemas.microsoft.com/office/drawing/2014/main" id="{BE81ED65-8831-EFE2-C01D-0D6CE17F1F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43" t="1571" r="710" b="2094"/>
          <a:stretch/>
        </p:blipFill>
        <p:spPr>
          <a:xfrm>
            <a:off x="9214502" y="1373444"/>
            <a:ext cx="1898989" cy="1719597"/>
          </a:xfrm>
          <a:prstGeom prst="rect">
            <a:avLst/>
          </a:prstGeom>
        </p:spPr>
      </p:pic>
      <p:pic>
        <p:nvPicPr>
          <p:cNvPr id="7" name="Picture 6" descr="A person hugging an older person&#10;&#10;Description automatically generated">
            <a:extLst>
              <a:ext uri="{FF2B5EF4-FFF2-40B4-BE49-F238E27FC236}">
                <a16:creationId xmlns:a16="http://schemas.microsoft.com/office/drawing/2014/main" id="{80B1F0C0-690A-6104-93C9-7D633938FA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2281" y="5078383"/>
            <a:ext cx="1895803" cy="172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EF61D0-BCBC-1667-A45B-D2AB5DF3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37" y="2219631"/>
            <a:ext cx="10169525" cy="3231654"/>
          </a:xfrm>
        </p:spPr>
        <p:txBody>
          <a:bodyPr/>
          <a:lstStyle/>
          <a:p>
            <a:pPr algn="ctr"/>
            <a:r>
              <a:rPr lang="en-GB" sz="5400">
                <a:solidFill>
                  <a:srgbClr val="FAEB00"/>
                </a:solidFill>
                <a:latin typeface="Proxima Nova"/>
              </a:rPr>
              <a:t>Update on the GRF programme</a:t>
            </a:r>
            <a:br>
              <a:rPr lang="en-GB" sz="5400">
                <a:solidFill>
                  <a:srgbClr val="FAEB00"/>
                </a:solidFill>
                <a:latin typeface="Proxima Nova"/>
              </a:rPr>
            </a:br>
            <a:br>
              <a:rPr lang="en-GB" sz="5400">
                <a:solidFill>
                  <a:srgbClr val="FAEB00"/>
                </a:solidFill>
                <a:latin typeface="Proxima Nova"/>
              </a:rPr>
            </a:br>
            <a:r>
              <a:rPr lang="en-GB" sz="2400" b="0">
                <a:solidFill>
                  <a:srgbClr val="FAEB00"/>
                </a:solidFill>
                <a:latin typeface="Proxima Nova"/>
              </a:rPr>
              <a:t>see: https://www.unhcr.org/about-unhcr/overview/global-compact-refugees/global-refugee-forum-2023/programme-overview</a:t>
            </a:r>
            <a:endParaRPr lang="en-US" sz="2400" b="0">
              <a:solidFill>
                <a:srgbClr val="FAEB00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79211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72D0EA-9835-C4D8-9408-BD00AE4E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25" y="0"/>
            <a:ext cx="12196625" cy="63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5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BDA6CD-1052-272E-A0B6-0BE5BE755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" y="0"/>
            <a:ext cx="12189716" cy="644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219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HCR2016">
  <a:themeElements>
    <a:clrScheme name="UNHCR2016">
      <a:dk1>
        <a:sysClr val="windowText" lastClr="000000"/>
      </a:dk1>
      <a:lt1>
        <a:sysClr val="window" lastClr="FFFFFF"/>
      </a:lt1>
      <a:dk2>
        <a:srgbClr val="FFFFFF"/>
      </a:dk2>
      <a:lt2>
        <a:srgbClr val="0072BC"/>
      </a:lt2>
      <a:accent1>
        <a:srgbClr val="0072BC"/>
      </a:accent1>
      <a:accent2>
        <a:srgbClr val="000000"/>
      </a:accent2>
      <a:accent3>
        <a:srgbClr val="FAEB00"/>
      </a:accent3>
      <a:accent4>
        <a:srgbClr val="17375F"/>
      </a:accent4>
      <a:accent5>
        <a:srgbClr val="08B499"/>
      </a:accent5>
      <a:accent6>
        <a:srgbClr val="EF4960"/>
      </a:accent6>
      <a:hlink>
        <a:srgbClr val="0072BC"/>
      </a:hlink>
      <a:folHlink>
        <a:srgbClr val="0072BC"/>
      </a:folHlink>
    </a:clrScheme>
    <a:fontScheme name="UNHCR2016">
      <a:majorFont>
        <a:latin typeface="Arial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 Template" id="{E7F5014C-CBFE-8B4B-BBB6-D56A704446EC}" vid="{770E4D68-4582-1747-8228-47950FABA1DE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d2af58-7fce-447c-abc6-e51dc43ce940">
      <Terms xmlns="http://schemas.microsoft.com/office/infopath/2007/PartnerControls"/>
    </lcf76f155ced4ddcb4097134ff3c332f>
    <TaxCatchAll xmlns="a2b69e4a-806e-4371-bf61-6b9ce5311013" xsi:nil="true"/>
    <SharedWithUsers xmlns="a2b69e4a-806e-4371-bf61-6b9ce5311013">
      <UserInfo>
        <DisplayName>Perveen Ali</DisplayName>
        <AccountId>14</AccountId>
        <AccountType/>
      </UserInfo>
      <UserInfo>
        <DisplayName>Radu Barza</DisplayName>
        <AccountId>1156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3143A092C9C44985AA9DCBF778DF1A" ma:contentTypeVersion="17" ma:contentTypeDescription="Create a new document." ma:contentTypeScope="" ma:versionID="3a8b6ce72270bf5a32f88bffd1f58cb0">
  <xsd:schema xmlns:xsd="http://www.w3.org/2001/XMLSchema" xmlns:xs="http://www.w3.org/2001/XMLSchema" xmlns:p="http://schemas.microsoft.com/office/2006/metadata/properties" xmlns:ns2="4ed2af58-7fce-447c-abc6-e51dc43ce940" xmlns:ns3="a2b69e4a-806e-4371-bf61-6b9ce5311013" targetNamespace="http://schemas.microsoft.com/office/2006/metadata/properties" ma:root="true" ma:fieldsID="ebb267d66ef43f85c456fe0f97c51821" ns2:_="" ns3:_="">
    <xsd:import namespace="4ed2af58-7fce-447c-abc6-e51dc43ce940"/>
    <xsd:import namespace="a2b69e4a-806e-4371-bf61-6b9ce53110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2af58-7fce-447c-abc6-e51dc43ce9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5f3f4cc-79b9-4d17-b8fa-dd7577b1f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69e4a-806e-4371-bf61-6b9ce53110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8b3cdda-5cbd-4273-8533-2857e1351f92}" ma:internalName="TaxCatchAll" ma:showField="CatchAllData" ma:web="a2b69e4a-806e-4371-bf61-6b9ce53110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A82FAB-3C71-4178-BBC9-F44628FA3A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9FFD87-2E6D-4AAB-ADAB-9BBFFE8A683C}">
  <ds:schemaRefs>
    <ds:schemaRef ds:uri="4ed2af58-7fce-447c-abc6-e51dc43ce940"/>
    <ds:schemaRef ds:uri="a2b69e4a-806e-4371-bf61-6b9ce531101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053EEF-54EE-4F83-8489-C03D94ECC21C}">
  <ds:schemaRefs>
    <ds:schemaRef ds:uri="4ed2af58-7fce-447c-abc6-e51dc43ce940"/>
    <ds:schemaRef ds:uri="a2b69e4a-806e-4371-bf61-6b9ce53110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Microsoft Office PowerPoint</Application>
  <PresentationFormat>Widescreen</PresentationFormat>
  <Paragraphs>76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Proxima Nova</vt:lpstr>
      <vt:lpstr>Wingdings</vt:lpstr>
      <vt:lpstr>1_Office Theme</vt:lpstr>
      <vt:lpstr>UNHCR2016</vt:lpstr>
      <vt:lpstr>2_Office Theme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Update on the GRF programme  see: https://www.unhcr.org/about-unhcr/overview/global-compact-refugees/global-refugee-forum-2023/programme-overview</vt:lpstr>
      <vt:lpstr>PowerPoint Presentation</vt:lpstr>
      <vt:lpstr>PowerPoint Presentation</vt:lpstr>
      <vt:lpstr>PowerPoint Presentation</vt:lpstr>
      <vt:lpstr>Protocol and Logistics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Ziad Ayad</dc:creator>
  <cp:lastModifiedBy>Rediet Hirpaye</cp:lastModifiedBy>
  <cp:revision>2</cp:revision>
  <dcterms:created xsi:type="dcterms:W3CDTF">2022-10-20T10:33:15Z</dcterms:created>
  <dcterms:modified xsi:type="dcterms:W3CDTF">2023-10-21T12:37:35Z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0x0101008A3143A092C9C44985AA9DCBF778DF1A</vt:lpwstr>
  </property>
  <property fmtid="{D5CDD505-2E9C-101B-9397-08002B2CF9AE}" pid="3" name="MediaServiceImageTags">
    <vt:lpwstr/>
  </property>
</Properties>
</file>